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theme/theme5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93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71.xml" ContentType="application/vnd.openxmlformats-officedocument.presentationml.slideLayout+xml"/>
  <Default Extension="xml" ContentType="application/xml"/>
  <Override PartName="/ppt/slides/slide50.xml" ContentType="application/vnd.openxmlformats-officedocument.presentationml.slide+xml"/>
  <Override PartName="/ppt/slideLayouts/slideLayout24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247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63.xml" ContentType="application/vnd.openxmlformats-officedocument.presentationml.notesSlide+xml"/>
  <Override PartName="/ppt/slideLayouts/slideLayout102.xml" ContentType="application/vnd.openxmlformats-officedocument.presentationml.slideLayout+xml"/>
  <Override PartName="/ppt/notesSlides/notesSlide41.xml" ContentType="application/vnd.openxmlformats-officedocument.presentationml.notesSlide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Layouts/slideLayout225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50.xml" ContentType="application/vnd.openxmlformats-officedocument.presentationml.slideLayout+xml"/>
  <Override PartName="/ppt/notesSlides/notesSlide7.xml" ContentType="application/vnd.openxmlformats-officedocument.presentationml.notesSlide+xml"/>
  <Override PartName="/ppt/slideLayouts/slideLayout87.xml" ContentType="application/vnd.openxmlformats-officedocument.presentationml.slideLayout+xml"/>
  <Override PartName="/ppt/theme/theme10.xml" ContentType="application/vnd.openxmlformats-officedocument.theme+xml"/>
  <Override PartName="/ppt/slideLayouts/slideLayout187.xml" ContentType="application/vnd.openxmlformats-officedocument.presentationml.slideLayout+xml"/>
  <Override PartName="/ppt/slides/slide19.xml" ContentType="application/vnd.openxmlformats-officedocument.presentationml.slide+xml"/>
  <Override PartName="/ppt/slides/slide66.xml" ContentType="application/vnd.openxmlformats-officedocument.presentationml.slide+xml"/>
  <Override PartName="/ppt/slideLayouts/slideLayout118.xml" ContentType="application/vnd.openxmlformats-officedocument.presentationml.slideLayout+xml"/>
  <Override PartName="/ppt/slideLayouts/slideLayout165.xml" ContentType="application/vnd.openxmlformats-officedocument.presentationml.slideLayout+xml"/>
  <Default Extension="png" ContentType="image/png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notesSlides/notesSlide57.xml" ContentType="application/vnd.openxmlformats-officedocument.presentationml.notesSlide+xml"/>
  <Override PartName="/ppt/slides/slide44.xml" ContentType="application/vnd.openxmlformats-officedocument.presentationml.slide+xml"/>
  <Override PartName="/ppt/slideLayouts/slideLayout43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s/slide22.xml" ContentType="application/vnd.openxmlformats-officedocument.presentationml.slide+xml"/>
  <Override PartName="/ppt/slideLayouts/slideLayout219.xml" ContentType="application/vnd.openxmlformats-officedocument.presentationml.slideLayout+xml"/>
  <Override PartName="/ppt/notesSlides/notesSlide35.xml" ContentType="application/vnd.openxmlformats-officedocument.presentationml.notesSlide+xml"/>
  <Override PartName="/ppt/slideLayouts/slideLayout21.xml" ContentType="application/vnd.openxmlformats-officedocument.presentationml.slideLayout+xml"/>
  <Override PartName="/ppt/slideLayouts/slideLayout1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60.xml" ContentType="application/vnd.openxmlformats-officedocument.presentationml.notesSlide+xml"/>
  <Override PartName="/ppt/slideLayouts/slideLayout244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slideLayouts/slideLayout159.xml" ContentType="application/vnd.openxmlformats-officedocument.presentationml.slideLayout+xml"/>
  <Override PartName="/ppt/notesSlides/notesSlide4.xml" ContentType="application/vnd.openxmlformats-officedocument.presentationml.notesSlide+xml"/>
  <Override PartName="/ppt/slides/slide38.xml" ContentType="application/vnd.openxmlformats-officedocument.presentationml.slide+xml"/>
  <Override PartName="/ppt/slideLayouts/slideLayout48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s/slide27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73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76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249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65.xml" ContentType="application/vnd.openxmlformats-officedocument.presentationml.notesSlide+xml"/>
  <Override PartName="/ppt/slides/slide41.xml" ContentType="application/vnd.openxmlformats-officedocument.presentationml.slide+xml"/>
  <Override PartName="/ppt/slideLayouts/slideLayout51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238.xml" ContentType="application/vnd.openxmlformats-officedocument.presentationml.slideLayout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Masters/slideMaster24.xml" ContentType="application/vnd.openxmlformats-officedocument.presentationml.slideMaster+xml"/>
  <Override PartName="/ppt/slides/slide30.xml" ContentType="application/vnd.openxmlformats-officedocument.presentationml.slide+xml"/>
  <Override PartName="/ppt/slideLayouts/slideLayout40.xml" ContentType="application/vnd.openxmlformats-officedocument.presentationml.slideLayout+xml"/>
  <Override PartName="/ppt/slideLayouts/slideLayout227.xml" ContentType="application/vnd.openxmlformats-officedocument.presentationml.slideLayout+xml"/>
  <Override PartName="/ppt/notesSlides/notesSlide32.xml" ContentType="application/vnd.openxmlformats-officedocument.presentationml.notesSlide+xml"/>
  <Override PartName="/ppt/slideMasters/slideMaster13.xml" ContentType="application/vnd.openxmlformats-officedocument.presentationml.slideMaster+xml"/>
  <Override PartName="/ppt/slideLayouts/slideLayout20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52.xml" ContentType="application/vnd.openxmlformats-officedocument.presentationml.slideLayout+xml"/>
  <Override PartName="/ppt/theme/theme23.xml" ContentType="application/vnd.openxmlformats-officedocument.theme+xml"/>
  <Override PartName="/ppt/slideLayouts/slideLayout263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Layouts/slideLayout189.xml" ContentType="application/vnd.openxmlformats-officedocument.presentationml.slideLayout+xml"/>
  <Override PartName="/ppt/slideLayouts/slideLayout241.xml" ContentType="application/vnd.openxmlformats-officedocument.presentationml.slideLayout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7.xml" ContentType="application/vnd.openxmlformats-officedocument.presentationml.slide+xml"/>
  <Override PartName="/ppt/theme/theme4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slides/slide46.xml" ContentType="application/vnd.openxmlformats-officedocument.presentationml.slide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92.xml" ContentType="application/vnd.openxmlformats-officedocument.presentationml.slideLayout+xml"/>
  <Override PartName="/ppt/notesSlides/notesSlide48.xml" ContentType="application/vnd.openxmlformats-officedocument.presentationml.notesSlide+xml"/>
  <Override PartName="/ppt/slideMasters/slideMaster18.xml" ContentType="application/vnd.openxmlformats-officedocument.presentationml.slideMaster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71.xml" ContentType="application/vnd.openxmlformats-officedocument.presentationml.slide+xml"/>
  <Override PartName="/ppt/slideLayouts/slideLayout34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81.xml" ContentType="application/vnd.openxmlformats-officedocument.presentationml.slideLayout+xml"/>
  <Override PartName="/ppt/notesSlides/notesSlide37.xml" ContentType="application/vnd.openxmlformats-officedocument.presentationml.notesSlide+xml"/>
  <Override PartName="/ppt/slides/slide13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257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73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17.xml" ContentType="application/vnd.openxmlformats-officedocument.theme+xml"/>
  <Override PartName="/ppt/slideLayouts/slideLayout23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notesSlides/notesSlide51.xml" ContentType="application/vnd.openxmlformats-officedocument.presentationml.notesSlide+xml"/>
  <Override PartName="/ppt/slideMasters/slideMaster21.xml" ContentType="application/vnd.openxmlformats-officedocument.presentationml.slideMaster+xml"/>
  <Override PartName="/ppt/slideLayouts/slideLayout224.xml" ContentType="application/vnd.openxmlformats-officedocument.presentationml.slideLayout+xml"/>
  <Override PartName="/ppt/notesSlides/notesSlide40.xml" ContentType="application/vnd.openxmlformats-officedocument.presentationml.notesSlide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slideLayouts/slideLayout213.xml" ContentType="application/vnd.openxmlformats-officedocument.presentationml.slideLayout+xml"/>
  <Override PartName="/ppt/slideLayouts/slideLayout26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202.xml" ContentType="application/vnd.openxmlformats-officedocument.presentationml.slideLayout+xml"/>
  <Override PartName="/ppt/theme/theme20.xml" ContentType="application/vnd.openxmlformats-officedocument.theme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64.xml" ContentType="application/vnd.openxmlformats-officedocument.presentationml.slideLayout+xml"/>
  <Override PartName="/ppt/notesSlides/notesSlide67.xml" ContentType="application/vnd.openxmlformats-officedocument.presentationml.notes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Override PartName="/ppt/slides/slide32.xml" ContentType="application/vnd.openxmlformats-officedocument.presentationml.slide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229.xml" ContentType="application/vnd.openxmlformats-officedocument.presentationml.slideLayout+xml"/>
  <Override PartName="/ppt/notesSlides/notesSlide34.xml" ContentType="application/vnd.openxmlformats-officedocument.presentationml.notesSlide+xml"/>
  <Override PartName="/ppt/slideMasters/slideMaster15.xml" ContentType="application/vnd.openxmlformats-officedocument.presentationml.slide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54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70.xml" ContentType="application/vnd.openxmlformats-officedocument.presentationml.notesSlide+xml"/>
  <Override PartName="/ppt/theme/theme14.xml" ContentType="application/vnd.openxmlformats-officedocument.theme+xml"/>
  <Override PartName="/ppt/slideLayouts/slideLayout243.xml" ContentType="application/vnd.openxmlformats-officedocument.presentationml.slideLayout+xml"/>
  <Override PartName="/ppt/theme/theme25.xml" ContentType="application/vnd.openxmlformats-officedocument.theme+xml"/>
  <Override PartName="/ppt/notesSlides/notesSlide12.xml" ContentType="application/vnd.openxmlformats-officedocument.presentationml.notesSlide+xml"/>
  <Override PartName="/ppt/slideLayouts/slideLayout232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s/slide48.xml" ContentType="application/vnd.openxmlformats-officedocument.presentationml.slide+xml"/>
  <Override PartName="/ppt/slideLayouts/slideLayout58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94.xml" ContentType="application/vnd.openxmlformats-officedocument.presentationml.slideLayout+xml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83.xml" ContentType="application/vnd.openxmlformats-officedocument.presentationml.slideLayout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259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75.xml" ContentType="application/vnd.openxmlformats-officedocument.presentationml.notes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50.xml" ContentType="application/vnd.openxmlformats-officedocument.presentationml.slideLayout+xml"/>
  <Override PartName="/ppt/theme/theme19.xml" ContentType="application/vnd.openxmlformats-officedocument.theme+xml"/>
  <Override PartName="/ppt/slideLayouts/slideLayout248.xml" ContentType="application/vnd.openxmlformats-officedocument.presentationml.slideLayout+xml"/>
  <Override PartName="/ppt/notesSlides/notesSlide53.xml" ContentType="application/vnd.openxmlformats-officedocument.presentationml.notesSlide+xml"/>
  <Override PartName="/ppt/slideMasters/slideMaster23.xml" ContentType="application/vnd.openxmlformats-officedocument.presentationml.slideMaster+xml"/>
  <Override PartName="/ppt/slides/slide40.xml" ContentType="application/vnd.openxmlformats-officedocument.presentationml.slide+xml"/>
  <Override PartName="/ppt/slideLayouts/slideLayout50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notesSlides/notesSlide42.xml" ContentType="application/vnd.openxmlformats-officedocument.presentationml.notesSlide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215.xml" ContentType="application/vnd.openxmlformats-officedocument.presentationml.slideLayout+xml"/>
  <Override PartName="/ppt/slideLayouts/slideLayout262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slideLayouts/slideLayout99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4.xml" ContentType="application/vnd.openxmlformats-officedocument.presentationml.slideLayout+xml"/>
  <Override PartName="/ppt/theme/theme22.xml" ContentType="application/vnd.openxmlformats-officedocument.theme+xml"/>
  <Override PartName="/ppt/slideLayouts/slideLayout251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240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66.xml" ContentType="application/vnd.openxmlformats-officedocument.presentationml.slideLayout+xml"/>
  <Override PartName="/ppt/notesSlides/notesSlide69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5.xml" ContentType="application/vnd.openxmlformats-officedocument.presentationml.slide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55.xml" ContentType="application/vnd.openxmlformats-officedocument.presentationml.slideLayout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slides/slide34.xml" ContentType="application/vnd.openxmlformats-officedocument.presentationml.slide+xml"/>
  <Override PartName="/ppt/slideLayouts/slideLayout44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Masters/slideMaster17.xml" ContentType="application/vnd.openxmlformats-officedocument.presentationml.slideMaster+xml"/>
  <Override PartName="/ppt/slides/slide23.xml" ContentType="application/vnd.openxmlformats-officedocument.presentationml.slide+xml"/>
  <Override PartName="/ppt/slides/slide70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56.xml" ContentType="application/vnd.openxmlformats-officedocument.presentationml.slideLayout+xml"/>
  <Override PartName="/ppt/notesSlides/notesSlide25.xml" ContentType="application/vnd.openxmlformats-officedocument.presentationml.notesSlide+xml"/>
  <Override PartName="/ppt/notesSlides/notesSlide72.xml" ContentType="application/vnd.openxmlformats-officedocument.presentationml.notesSlide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6.xml" ContentType="application/vnd.openxmlformats-officedocument.theme+xml"/>
  <Override PartName="/ppt/slideLayouts/slideLayout245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61.xml" ContentType="application/vnd.openxmlformats-officedocument.presentationml.notesSlide+xml"/>
  <Override PartName="/ppt/slideLayouts/slideLayout100.xml" ContentType="application/vnd.openxmlformats-officedocument.presentationml.slideLayout+xml"/>
  <Override PartName="/ppt/slideLayouts/slideLayout234.xml" ContentType="application/vnd.openxmlformats-officedocument.presentationml.slideLayout+xml"/>
  <Override PartName="/ppt/notesSlides/notesSlide50.xml" ContentType="application/vnd.openxmlformats-officedocument.presentationml.notesSlide+xml"/>
  <Override PartName="/ppt/slideMasters/slideMaster6.xml" ContentType="application/vnd.openxmlformats-officedocument.presentationml.slideMaster+xml"/>
  <Override PartName="/ppt/slideMasters/slideMaster20.xml" ContentType="application/vnd.openxmlformats-officedocument.presentationml.slideMaster+xml"/>
  <Override PartName="/ppt/theme/theme8.xml" ContentType="application/vnd.openxmlformats-officedocument.theme+xml"/>
  <Override PartName="/ppt/slideLayouts/slideLayout223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75.xml" ContentType="application/vnd.openxmlformats-officedocument.presentationml.slide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66.xml" ContentType="application/vnd.openxmlformats-officedocument.presentationml.notesSlide+xml"/>
  <Override PartName="/ppt/slides/slide53.xml" ContentType="application/vnd.openxmlformats-officedocument.presentationml.slide+xml"/>
  <Override PartName="/ppt/slideLayouts/slideLayout16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52.xml" ContentType="application/vnd.openxmlformats-officedocument.presentationml.slideLayout+xml"/>
  <Default Extension="jpeg" ContentType="image/jpeg"/>
  <Override PartName="/ppt/notesSlides/notesSlide55.xml" ContentType="application/vnd.openxmlformats-officedocument.presentationml.notes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notesSlides/notesSlide44.xml" ContentType="application/vnd.openxmlformats-officedocument.presentationml.notesSlide+xml"/>
  <Override PartName="/ppt/slideMasters/slideMaster14.xml" ContentType="application/vnd.openxmlformats-officedocument.presentationml.slideMaster+xml"/>
  <Override PartName="/ppt/slides/slide20.xml" ContentType="application/vnd.openxmlformats-officedocument.presentationml.slide+xml"/>
  <Override PartName="/ppt/slideLayouts/slideLayout30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64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206.xml" ContentType="application/vnd.openxmlformats-officedocument.presentationml.slideLayout+xml"/>
  <Override PartName="/ppt/slideLayouts/slideLayout253.xml" ContentType="application/vnd.openxmlformats-officedocument.presentationml.slideLayout+xml"/>
  <Override PartName="/ppt/theme/theme24.xml" ContentType="application/vnd.openxmlformats-officedocument.theme+xml"/>
  <Override PartName="/ppt/notesSlides/notesSlide11.xml" ContentType="application/vnd.openxmlformats-officedocument.presentationml.notesSlide+xml"/>
  <Override PartName="/ppt/theme/theme13.xml" ContentType="application/vnd.openxmlformats-officedocument.theme+xml"/>
  <Override PartName="/ppt/slideLayouts/slideLayout179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Masters/slideMaster3.xml" ContentType="application/vnd.openxmlformats-officedocument.presentationml.slideMaster+xml"/>
  <Override PartName="/ppt/slides/slide58.xml" ContentType="application/vnd.openxmlformats-officedocument.presentationml.slide+xml"/>
  <Override PartName="/ppt/slideLayouts/slideLayout57.xml" ContentType="application/vnd.openxmlformats-officedocument.presentationml.slideLayout+xml"/>
  <Override PartName="/ppt/slideLayouts/slideLayout1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slideLayouts/slideLayout135.xml" ContentType="application/vnd.openxmlformats-officedocument.presentationml.slideLayout+xml"/>
  <Override PartName="/ppt/slideLayouts/slideLayout182.xml" ContentType="application/vnd.openxmlformats-officedocument.presentationml.slideLayout+xml"/>
  <Override PartName="/ppt/notesSlides/notesSlide49.xml" ContentType="application/vnd.openxmlformats-officedocument.presentationml.notesSlide+xml"/>
  <Override PartName="/ppt/slideMasters/slideMaster19.xml" ContentType="application/vnd.openxmlformats-officedocument.presentationml.slideMaster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258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74.xml" ContentType="application/vnd.openxmlformats-officedocument.presentationml.notesSlide+xml"/>
  <Override PartName="/ppt/slides/slide14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heme/theme18.xml" ContentType="application/vnd.openxmlformats-officedocument.theme+xml"/>
  <Override PartName="/ppt/tableStyles.xml" ContentType="application/vnd.openxmlformats-officedocument.presentationml.tableStyles+xml"/>
  <Override PartName="/ppt/slideLayouts/slideLayout236.xml" ContentType="application/vnd.openxmlformats-officedocument.presentationml.slideLayout+xml"/>
  <Override PartName="/ppt/notesSlides/notesSlide52.xml" ContentType="application/vnd.openxmlformats-officedocument.presentationml.notesSlide+xml"/>
  <Override PartName="/ppt/slideMasters/slideMaster22.xml" ContentType="application/vnd.openxmlformats-officedocument.presentationml.slideMaster+xml"/>
  <Override PartName="/ppt/notesSlides/notesSlide30.xml" ContentType="application/vnd.openxmlformats-officedocument.presentationml.notesSlide+xml"/>
  <Override PartName="/ppt/slideLayouts/slideLayout198.xml" ContentType="application/vnd.openxmlformats-officedocument.presentationml.slideLayout+xml"/>
  <Override PartName="/ppt/slideLayouts/slideLayout214.xml" ContentType="application/vnd.openxmlformats-officedocument.presentationml.slideLayout+xml"/>
  <Override PartName="/ppt/theme/theme21.xml" ContentType="application/vnd.openxmlformats-officedocument.theme+xml"/>
  <Override PartName="/ppt/slideLayouts/slideLayout261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76.xml" ContentType="application/vnd.openxmlformats-officedocument.presentationml.slideLayout+xml"/>
  <Override PartName="/ppt/notesSlides/notesSlide68.xml" ContentType="application/vnd.openxmlformats-officedocument.presentationml.notesSlide+xml"/>
  <Override PartName="/ppt/slides/slide55.xml" ContentType="application/vnd.openxmlformats-officedocument.presentationml.slide+xml"/>
  <Override PartName="/ppt/slideLayouts/slideLayout107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s/slide33.xml" ContentType="application/vnd.openxmlformats-officedocument.presentationml.slide+xml"/>
  <Override PartName="/ppt/slideLayouts/slideLayout54.xml" ContentType="application/vnd.openxmlformats-officedocument.presentationml.slideLayout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Masters/slideMaster16.xml" ContentType="application/vnd.openxmlformats-officedocument.presentationml.slideMaster+xml"/>
  <Override PartName="/ppt/slideLayouts/slideLayout32.xml" ContentType="application/vnd.openxmlformats-officedocument.presentationml.slideLayout+xml"/>
  <Override PartName="/ppt/slideLayouts/slideLayout132.xml" ContentType="application/vnd.openxmlformats-officedocument.presentationml.slideLayout+xml"/>
  <Override PartName="/ppt/notesSlides/notesSlide24.xml" ContentType="application/vnd.openxmlformats-officedocument.presentationml.notesSlide+xml"/>
  <Override PartName="/ppt/notesSlides/notesSlide71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10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slideLayouts/slideLayout233.xml" ContentType="application/vnd.openxmlformats-officedocument.presentationml.slideLayout+xml"/>
  <Override PartName="/ppt/slides/slide49.xml" ContentType="application/vnd.openxmlformats-officedocument.presentationml.slide+xml"/>
  <Override PartName="/ppt/theme/theme7.xml" ContentType="application/vnd.openxmlformats-officedocument.theme+xml"/>
  <Override PartName="/ppt/slideLayouts/slideLayout21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  <p:sldMasterId id="2147483650" r:id="rId2"/>
    <p:sldMasterId id="2147483651" r:id="rId3"/>
    <p:sldMasterId id="2147483653" r:id="rId4"/>
    <p:sldMasterId id="2147483654" r:id="rId5"/>
    <p:sldMasterId id="2147483655" r:id="rId6"/>
    <p:sldMasterId id="2147483656" r:id="rId7"/>
    <p:sldMasterId id="2147483657" r:id="rId8"/>
    <p:sldMasterId id="2147483658" r:id="rId9"/>
    <p:sldMasterId id="2147483659" r:id="rId10"/>
    <p:sldMasterId id="2147483660" r:id="rId11"/>
    <p:sldMasterId id="2147483661" r:id="rId12"/>
    <p:sldMasterId id="2147483662" r:id="rId13"/>
    <p:sldMasterId id="2147483663" r:id="rId14"/>
    <p:sldMasterId id="2147483664" r:id="rId15"/>
    <p:sldMasterId id="2147483665" r:id="rId16"/>
    <p:sldMasterId id="2147483666" r:id="rId17"/>
    <p:sldMasterId id="2147483667" r:id="rId18"/>
    <p:sldMasterId id="2147483668" r:id="rId19"/>
    <p:sldMasterId id="2147483669" r:id="rId20"/>
    <p:sldMasterId id="2147483670" r:id="rId21"/>
    <p:sldMasterId id="2147483671" r:id="rId22"/>
    <p:sldMasterId id="2147483672" r:id="rId23"/>
    <p:sldMasterId id="2147483960" r:id="rId24"/>
  </p:sldMasterIdLst>
  <p:notesMasterIdLst>
    <p:notesMasterId r:id="rId101"/>
  </p:notesMasterIdLst>
  <p:sldIdLst>
    <p:sldId id="256" r:id="rId25"/>
    <p:sldId id="258" r:id="rId26"/>
    <p:sldId id="259" r:id="rId27"/>
    <p:sldId id="260" r:id="rId28"/>
    <p:sldId id="261" r:id="rId29"/>
    <p:sldId id="266" r:id="rId30"/>
    <p:sldId id="267" r:id="rId31"/>
    <p:sldId id="268" r:id="rId32"/>
    <p:sldId id="269" r:id="rId33"/>
    <p:sldId id="270" r:id="rId34"/>
    <p:sldId id="271" r:id="rId35"/>
    <p:sldId id="272" r:id="rId36"/>
    <p:sldId id="273" r:id="rId37"/>
    <p:sldId id="274" r:id="rId38"/>
    <p:sldId id="275" r:id="rId39"/>
    <p:sldId id="277" r:id="rId40"/>
    <p:sldId id="278" r:id="rId41"/>
    <p:sldId id="279" r:id="rId42"/>
    <p:sldId id="280" r:id="rId43"/>
    <p:sldId id="281" r:id="rId44"/>
    <p:sldId id="282" r:id="rId45"/>
    <p:sldId id="283" r:id="rId46"/>
    <p:sldId id="288" r:id="rId47"/>
    <p:sldId id="289" r:id="rId48"/>
    <p:sldId id="290" r:id="rId49"/>
    <p:sldId id="291" r:id="rId50"/>
    <p:sldId id="322" r:id="rId51"/>
    <p:sldId id="323" r:id="rId52"/>
    <p:sldId id="324" r:id="rId53"/>
    <p:sldId id="325" r:id="rId54"/>
    <p:sldId id="326" r:id="rId55"/>
    <p:sldId id="327" r:id="rId56"/>
    <p:sldId id="378" r:id="rId57"/>
    <p:sldId id="379" r:id="rId58"/>
    <p:sldId id="380" r:id="rId59"/>
    <p:sldId id="381" r:id="rId60"/>
    <p:sldId id="383" r:id="rId61"/>
    <p:sldId id="331" r:id="rId62"/>
    <p:sldId id="332" r:id="rId63"/>
    <p:sldId id="333" r:id="rId64"/>
    <p:sldId id="335" r:id="rId65"/>
    <p:sldId id="336" r:id="rId66"/>
    <p:sldId id="337" r:id="rId67"/>
    <p:sldId id="338" r:id="rId68"/>
    <p:sldId id="339" r:id="rId69"/>
    <p:sldId id="340" r:id="rId70"/>
    <p:sldId id="342" r:id="rId71"/>
    <p:sldId id="343" r:id="rId72"/>
    <p:sldId id="344" r:id="rId73"/>
    <p:sldId id="345" r:id="rId74"/>
    <p:sldId id="346" r:id="rId75"/>
    <p:sldId id="347" r:id="rId76"/>
    <p:sldId id="348" r:id="rId77"/>
    <p:sldId id="349" r:id="rId78"/>
    <p:sldId id="350" r:id="rId79"/>
    <p:sldId id="351" r:id="rId80"/>
    <p:sldId id="353" r:id="rId81"/>
    <p:sldId id="354" r:id="rId82"/>
    <p:sldId id="355" r:id="rId83"/>
    <p:sldId id="356" r:id="rId84"/>
    <p:sldId id="357" r:id="rId85"/>
    <p:sldId id="358" r:id="rId86"/>
    <p:sldId id="361" r:id="rId87"/>
    <p:sldId id="362" r:id="rId88"/>
    <p:sldId id="365" r:id="rId89"/>
    <p:sldId id="366" r:id="rId90"/>
    <p:sldId id="367" r:id="rId91"/>
    <p:sldId id="368" r:id="rId92"/>
    <p:sldId id="369" r:id="rId93"/>
    <p:sldId id="370" r:id="rId94"/>
    <p:sldId id="371" r:id="rId95"/>
    <p:sldId id="372" r:id="rId96"/>
    <p:sldId id="373" r:id="rId97"/>
    <p:sldId id="374" r:id="rId98"/>
    <p:sldId id="375" r:id="rId99"/>
    <p:sldId id="376" r:id="rId100"/>
  </p:sldIdLst>
  <p:sldSz cx="9144000" cy="6858000" type="screen4x3"/>
  <p:notesSz cx="7315200" cy="9601200"/>
  <p:defaultTextStyle>
    <a:defPPr>
      <a:defRPr lang="en-GB"/>
    </a:defPPr>
    <a:lvl1pPr algn="l" defTabSz="457200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Arial" charset="0"/>
        <a:ea typeface="ＭＳ Ｐゴシック" charset="-128"/>
        <a:cs typeface="+mn-cs"/>
      </a:defRPr>
    </a:lvl1pPr>
    <a:lvl2pPr marL="742950" indent="-285750" algn="l" defTabSz="457200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Arial" charset="0"/>
        <a:ea typeface="ＭＳ Ｐゴシック" charset="-128"/>
        <a:cs typeface="+mn-cs"/>
      </a:defRPr>
    </a:lvl2pPr>
    <a:lvl3pPr marL="1143000" indent="-228600" algn="l" defTabSz="457200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Arial" charset="0"/>
        <a:ea typeface="ＭＳ Ｐゴシック" charset="-128"/>
        <a:cs typeface="+mn-cs"/>
      </a:defRPr>
    </a:lvl3pPr>
    <a:lvl4pPr marL="1600200" indent="-228600" algn="l" defTabSz="457200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Arial" charset="0"/>
        <a:ea typeface="ＭＳ Ｐゴシック" charset="-128"/>
        <a:cs typeface="+mn-cs"/>
      </a:defRPr>
    </a:lvl4pPr>
    <a:lvl5pPr marL="2057400" indent="-228600" algn="l" defTabSz="457200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.xml"/><Relationship Id="rId21" Type="http://schemas.openxmlformats.org/officeDocument/2006/relationships/slideMaster" Target="slideMasters/slideMaster21.xml"/><Relationship Id="rId42" Type="http://schemas.openxmlformats.org/officeDocument/2006/relationships/slide" Target="slides/slide18.xml"/><Relationship Id="rId47" Type="http://schemas.openxmlformats.org/officeDocument/2006/relationships/slide" Target="slides/slide23.xml"/><Relationship Id="rId63" Type="http://schemas.openxmlformats.org/officeDocument/2006/relationships/slide" Target="slides/slide39.xml"/><Relationship Id="rId68" Type="http://schemas.openxmlformats.org/officeDocument/2006/relationships/slide" Target="slides/slide44.xml"/><Relationship Id="rId84" Type="http://schemas.openxmlformats.org/officeDocument/2006/relationships/slide" Target="slides/slide60.xml"/><Relationship Id="rId89" Type="http://schemas.openxmlformats.org/officeDocument/2006/relationships/slide" Target="slides/slide65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47.xml"/><Relationship Id="rId92" Type="http://schemas.openxmlformats.org/officeDocument/2006/relationships/slide" Target="slides/slide68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5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" Target="slides/slide8.xml"/><Relationship Id="rId37" Type="http://schemas.openxmlformats.org/officeDocument/2006/relationships/slide" Target="slides/slide13.xml"/><Relationship Id="rId40" Type="http://schemas.openxmlformats.org/officeDocument/2006/relationships/slide" Target="slides/slide16.xml"/><Relationship Id="rId45" Type="http://schemas.openxmlformats.org/officeDocument/2006/relationships/slide" Target="slides/slide21.xml"/><Relationship Id="rId53" Type="http://schemas.openxmlformats.org/officeDocument/2006/relationships/slide" Target="slides/slide29.xml"/><Relationship Id="rId58" Type="http://schemas.openxmlformats.org/officeDocument/2006/relationships/slide" Target="slides/slide34.xml"/><Relationship Id="rId66" Type="http://schemas.openxmlformats.org/officeDocument/2006/relationships/slide" Target="slides/slide42.xml"/><Relationship Id="rId74" Type="http://schemas.openxmlformats.org/officeDocument/2006/relationships/slide" Target="slides/slide50.xml"/><Relationship Id="rId79" Type="http://schemas.openxmlformats.org/officeDocument/2006/relationships/slide" Target="slides/slide55.xml"/><Relationship Id="rId87" Type="http://schemas.openxmlformats.org/officeDocument/2006/relationships/slide" Target="slides/slide63.xml"/><Relationship Id="rId10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37.xml"/><Relationship Id="rId82" Type="http://schemas.openxmlformats.org/officeDocument/2006/relationships/slide" Target="slides/slide58.xml"/><Relationship Id="rId90" Type="http://schemas.openxmlformats.org/officeDocument/2006/relationships/slide" Target="slides/slide66.xml"/><Relationship Id="rId95" Type="http://schemas.openxmlformats.org/officeDocument/2006/relationships/slide" Target="slides/slide71.xml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" Target="slides/slide3.xml"/><Relationship Id="rId30" Type="http://schemas.openxmlformats.org/officeDocument/2006/relationships/slide" Target="slides/slide6.xml"/><Relationship Id="rId35" Type="http://schemas.openxmlformats.org/officeDocument/2006/relationships/slide" Target="slides/slide11.xml"/><Relationship Id="rId43" Type="http://schemas.openxmlformats.org/officeDocument/2006/relationships/slide" Target="slides/slide19.xml"/><Relationship Id="rId48" Type="http://schemas.openxmlformats.org/officeDocument/2006/relationships/slide" Target="slides/slide24.xml"/><Relationship Id="rId56" Type="http://schemas.openxmlformats.org/officeDocument/2006/relationships/slide" Target="slides/slide32.xml"/><Relationship Id="rId64" Type="http://schemas.openxmlformats.org/officeDocument/2006/relationships/slide" Target="slides/slide40.xml"/><Relationship Id="rId69" Type="http://schemas.openxmlformats.org/officeDocument/2006/relationships/slide" Target="slides/slide45.xml"/><Relationship Id="rId77" Type="http://schemas.openxmlformats.org/officeDocument/2006/relationships/slide" Target="slides/slide53.xml"/><Relationship Id="rId100" Type="http://schemas.openxmlformats.org/officeDocument/2006/relationships/slide" Target="slides/slide76.xml"/><Relationship Id="rId105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27.xml"/><Relationship Id="rId72" Type="http://schemas.openxmlformats.org/officeDocument/2006/relationships/slide" Target="slides/slide48.xml"/><Relationship Id="rId80" Type="http://schemas.openxmlformats.org/officeDocument/2006/relationships/slide" Target="slides/slide56.xml"/><Relationship Id="rId85" Type="http://schemas.openxmlformats.org/officeDocument/2006/relationships/slide" Target="slides/slide61.xml"/><Relationship Id="rId93" Type="http://schemas.openxmlformats.org/officeDocument/2006/relationships/slide" Target="slides/slide69.xml"/><Relationship Id="rId98" Type="http://schemas.openxmlformats.org/officeDocument/2006/relationships/slide" Target="slides/slide74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1.xml"/><Relationship Id="rId33" Type="http://schemas.openxmlformats.org/officeDocument/2006/relationships/slide" Target="slides/slide9.xml"/><Relationship Id="rId38" Type="http://schemas.openxmlformats.org/officeDocument/2006/relationships/slide" Target="slides/slide14.xml"/><Relationship Id="rId46" Type="http://schemas.openxmlformats.org/officeDocument/2006/relationships/slide" Target="slides/slide22.xml"/><Relationship Id="rId59" Type="http://schemas.openxmlformats.org/officeDocument/2006/relationships/slide" Target="slides/slide35.xml"/><Relationship Id="rId67" Type="http://schemas.openxmlformats.org/officeDocument/2006/relationships/slide" Target="slides/slide43.xml"/><Relationship Id="rId103" Type="http://schemas.openxmlformats.org/officeDocument/2006/relationships/viewProps" Target="viewProps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17.xml"/><Relationship Id="rId54" Type="http://schemas.openxmlformats.org/officeDocument/2006/relationships/slide" Target="slides/slide30.xml"/><Relationship Id="rId62" Type="http://schemas.openxmlformats.org/officeDocument/2006/relationships/slide" Target="slides/slide38.xml"/><Relationship Id="rId70" Type="http://schemas.openxmlformats.org/officeDocument/2006/relationships/slide" Target="slides/slide46.xml"/><Relationship Id="rId75" Type="http://schemas.openxmlformats.org/officeDocument/2006/relationships/slide" Target="slides/slide51.xml"/><Relationship Id="rId83" Type="http://schemas.openxmlformats.org/officeDocument/2006/relationships/slide" Target="slides/slide59.xml"/><Relationship Id="rId88" Type="http://schemas.openxmlformats.org/officeDocument/2006/relationships/slide" Target="slides/slide64.xml"/><Relationship Id="rId91" Type="http://schemas.openxmlformats.org/officeDocument/2006/relationships/slide" Target="slides/slide67.xml"/><Relationship Id="rId96" Type="http://schemas.openxmlformats.org/officeDocument/2006/relationships/slide" Target="slides/slide7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" Target="slides/slide4.xml"/><Relationship Id="rId36" Type="http://schemas.openxmlformats.org/officeDocument/2006/relationships/slide" Target="slides/slide12.xml"/><Relationship Id="rId49" Type="http://schemas.openxmlformats.org/officeDocument/2006/relationships/slide" Target="slides/slide25.xml"/><Relationship Id="rId57" Type="http://schemas.openxmlformats.org/officeDocument/2006/relationships/slide" Target="slides/slide33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7.xml"/><Relationship Id="rId44" Type="http://schemas.openxmlformats.org/officeDocument/2006/relationships/slide" Target="slides/slide20.xml"/><Relationship Id="rId52" Type="http://schemas.openxmlformats.org/officeDocument/2006/relationships/slide" Target="slides/slide28.xml"/><Relationship Id="rId60" Type="http://schemas.openxmlformats.org/officeDocument/2006/relationships/slide" Target="slides/slide36.xml"/><Relationship Id="rId65" Type="http://schemas.openxmlformats.org/officeDocument/2006/relationships/slide" Target="slides/slide41.xml"/><Relationship Id="rId73" Type="http://schemas.openxmlformats.org/officeDocument/2006/relationships/slide" Target="slides/slide49.xml"/><Relationship Id="rId78" Type="http://schemas.openxmlformats.org/officeDocument/2006/relationships/slide" Target="slides/slide54.xml"/><Relationship Id="rId81" Type="http://schemas.openxmlformats.org/officeDocument/2006/relationships/slide" Target="slides/slide57.xml"/><Relationship Id="rId86" Type="http://schemas.openxmlformats.org/officeDocument/2006/relationships/slide" Target="slides/slide62.xml"/><Relationship Id="rId94" Type="http://schemas.openxmlformats.org/officeDocument/2006/relationships/slide" Target="slides/slide70.xml"/><Relationship Id="rId99" Type="http://schemas.openxmlformats.org/officeDocument/2006/relationships/slide" Target="slides/slide75.xml"/><Relationship Id="rId10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39" Type="http://schemas.openxmlformats.org/officeDocument/2006/relationships/slide" Target="slides/slide15.xml"/><Relationship Id="rId34" Type="http://schemas.openxmlformats.org/officeDocument/2006/relationships/slide" Target="slides/slide10.xml"/><Relationship Id="rId50" Type="http://schemas.openxmlformats.org/officeDocument/2006/relationships/slide" Target="slides/slide26.xml"/><Relationship Id="rId55" Type="http://schemas.openxmlformats.org/officeDocument/2006/relationships/slide" Target="slides/slide31.xml"/><Relationship Id="rId76" Type="http://schemas.openxmlformats.org/officeDocument/2006/relationships/slide" Target="slides/slide52.xml"/><Relationship Id="rId97" Type="http://schemas.openxmlformats.org/officeDocument/2006/relationships/slide" Target="slides/slide73.xml"/><Relationship Id="rId10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AutoShape 1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7397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20725"/>
            <a:ext cx="4799013" cy="3598863"/>
          </a:xfrm>
          <a:prstGeom prst="rect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9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74725" y="4560888"/>
            <a:ext cx="5364163" cy="4318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6840" tIns="48240" rIns="96840" bIns="4824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4144963" y="9121775"/>
            <a:ext cx="3168650" cy="4778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6840" tIns="48240" rIns="96840" bIns="4824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300" smtClean="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fld id="{946DA4F5-C723-495F-B70F-BD107B2B24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37F8F700-F987-427E-8796-9A471F4CEC1E}" type="slidenum">
              <a:rPr lang="en-US"/>
              <a:pPr/>
              <a:t>1</a:t>
            </a:fld>
            <a:endParaRPr lang="en-US"/>
          </a:p>
        </p:txBody>
      </p:sp>
      <p:sp>
        <p:nvSpPr>
          <p:cNvPr id="18841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18842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3B32CD01-F2B8-4B37-B174-80BEBF2ADDEC}" type="slidenum">
              <a:rPr lang="en-US"/>
              <a:pPr/>
              <a:t>10</a:t>
            </a:fld>
            <a:endParaRPr lang="en-US"/>
          </a:p>
        </p:txBody>
      </p:sp>
      <p:sp>
        <p:nvSpPr>
          <p:cNvPr id="20275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20275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5F9FEA0F-ECA9-43B5-BA3F-E13E957F9CCA}" type="slidenum">
              <a:rPr lang="en-US"/>
              <a:pPr/>
              <a:t>11</a:t>
            </a:fld>
            <a:endParaRPr lang="en-US"/>
          </a:p>
        </p:txBody>
      </p:sp>
      <p:sp>
        <p:nvSpPr>
          <p:cNvPr id="20377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20378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13BAA0F2-976D-4783-8339-8EE706493E4C}" type="slidenum">
              <a:rPr lang="en-US"/>
              <a:pPr/>
              <a:t>12</a:t>
            </a:fld>
            <a:endParaRPr lang="en-US"/>
          </a:p>
        </p:txBody>
      </p:sp>
      <p:sp>
        <p:nvSpPr>
          <p:cNvPr id="20480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20480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478FB7CC-4D8A-4A38-B338-4F844C138147}" type="slidenum">
              <a:rPr lang="en-US"/>
              <a:pPr/>
              <a:t>13</a:t>
            </a:fld>
            <a:endParaRPr lang="en-US"/>
          </a:p>
        </p:txBody>
      </p:sp>
      <p:sp>
        <p:nvSpPr>
          <p:cNvPr id="20582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20582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6477381B-387A-43A6-B551-1694BC1C1BEE}" type="slidenum">
              <a:rPr lang="en-US"/>
              <a:pPr/>
              <a:t>14</a:t>
            </a:fld>
            <a:endParaRPr lang="en-US"/>
          </a:p>
        </p:txBody>
      </p:sp>
      <p:sp>
        <p:nvSpPr>
          <p:cNvPr id="20685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20685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82E1F311-DF37-4666-B5C2-70DEAA006B94}" type="slidenum">
              <a:rPr lang="en-US"/>
              <a:pPr/>
              <a:t>15</a:t>
            </a:fld>
            <a:endParaRPr lang="en-US"/>
          </a:p>
        </p:txBody>
      </p:sp>
      <p:sp>
        <p:nvSpPr>
          <p:cNvPr id="20787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20787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B54F2C34-833C-49F6-919B-48AF37E03391}" type="slidenum">
              <a:rPr lang="en-US"/>
              <a:pPr/>
              <a:t>16</a:t>
            </a:fld>
            <a:endParaRPr lang="en-US"/>
          </a:p>
        </p:txBody>
      </p:sp>
      <p:sp>
        <p:nvSpPr>
          <p:cNvPr id="20992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20992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AD008C4D-9835-40F2-BA82-91D80AAE742F}" type="slidenum">
              <a:rPr lang="en-US"/>
              <a:pPr/>
              <a:t>17</a:t>
            </a:fld>
            <a:endParaRPr lang="en-US"/>
          </a:p>
        </p:txBody>
      </p:sp>
      <p:sp>
        <p:nvSpPr>
          <p:cNvPr id="21094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21094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2EF4E62C-2D6F-4690-BBF9-FBAB7ADEFC90}" type="slidenum">
              <a:rPr lang="en-US"/>
              <a:pPr/>
              <a:t>18</a:t>
            </a:fld>
            <a:endParaRPr lang="en-US"/>
          </a:p>
        </p:txBody>
      </p:sp>
      <p:sp>
        <p:nvSpPr>
          <p:cNvPr id="21197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21197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D7170B7E-921C-4ABC-B9AA-AA8DBB72F3F2}" type="slidenum">
              <a:rPr lang="en-US"/>
              <a:pPr/>
              <a:t>19</a:t>
            </a:fld>
            <a:endParaRPr lang="en-US"/>
          </a:p>
        </p:txBody>
      </p:sp>
      <p:sp>
        <p:nvSpPr>
          <p:cNvPr id="21299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21299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079FAF9C-D804-4149-B068-E82A62712AA8}" type="slidenum">
              <a:rPr lang="en-US"/>
              <a:pPr/>
              <a:t>2</a:t>
            </a:fld>
            <a:endParaRPr lang="en-US"/>
          </a:p>
        </p:txBody>
      </p:sp>
      <p:sp>
        <p:nvSpPr>
          <p:cNvPr id="19046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19046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808B28E9-E5CC-4011-A634-A2A220A722B5}" type="slidenum">
              <a:rPr lang="en-US"/>
              <a:pPr/>
              <a:t>20</a:t>
            </a:fld>
            <a:endParaRPr lang="en-US"/>
          </a:p>
        </p:txBody>
      </p:sp>
      <p:sp>
        <p:nvSpPr>
          <p:cNvPr id="21401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21402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091F9D7A-B0C2-4807-9950-630B4CFDC24E}" type="slidenum">
              <a:rPr lang="en-US"/>
              <a:pPr/>
              <a:t>21</a:t>
            </a:fld>
            <a:endParaRPr lang="en-US"/>
          </a:p>
        </p:txBody>
      </p:sp>
      <p:sp>
        <p:nvSpPr>
          <p:cNvPr id="21504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21504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75E843E0-F875-414F-996E-12C9F1BA3CAE}" type="slidenum">
              <a:rPr lang="en-US"/>
              <a:pPr/>
              <a:t>22</a:t>
            </a:fld>
            <a:endParaRPr lang="en-US"/>
          </a:p>
        </p:txBody>
      </p:sp>
      <p:sp>
        <p:nvSpPr>
          <p:cNvPr id="21606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21606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30F38065-7917-472D-BFC2-7ABFB25DC5C2}" type="slidenum">
              <a:rPr lang="en-US"/>
              <a:pPr/>
              <a:t>23</a:t>
            </a:fld>
            <a:endParaRPr lang="en-US"/>
          </a:p>
        </p:txBody>
      </p:sp>
      <p:sp>
        <p:nvSpPr>
          <p:cNvPr id="22118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22118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F357EB81-5548-40ED-BB47-1A679B1C3DF4}" type="slidenum">
              <a:rPr lang="en-US"/>
              <a:pPr/>
              <a:t>24</a:t>
            </a:fld>
            <a:endParaRPr lang="en-US"/>
          </a:p>
        </p:txBody>
      </p:sp>
      <p:sp>
        <p:nvSpPr>
          <p:cNvPr id="22221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22221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E376548F-DAE6-4D2F-96FD-391C5F975F10}" type="slidenum">
              <a:rPr lang="en-US"/>
              <a:pPr/>
              <a:t>25</a:t>
            </a:fld>
            <a:endParaRPr lang="en-US"/>
          </a:p>
        </p:txBody>
      </p:sp>
      <p:sp>
        <p:nvSpPr>
          <p:cNvPr id="22323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22323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D1DF2761-3203-45D8-B6AA-B4C7CE1BA5AE}" type="slidenum">
              <a:rPr lang="en-US"/>
              <a:pPr/>
              <a:t>26</a:t>
            </a:fld>
            <a:endParaRPr lang="en-US"/>
          </a:p>
        </p:txBody>
      </p:sp>
      <p:sp>
        <p:nvSpPr>
          <p:cNvPr id="22425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22426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DF4A158E-4DAC-4625-90CA-CEE9216A2FD0}" type="slidenum">
              <a:rPr lang="en-US"/>
              <a:pPr/>
              <a:t>27</a:t>
            </a:fld>
            <a:endParaRPr lang="en-US"/>
          </a:p>
        </p:txBody>
      </p:sp>
      <p:sp>
        <p:nvSpPr>
          <p:cNvPr id="25600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25600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21E9E9CA-F368-4964-A6A7-BA7256CF4C54}" type="slidenum">
              <a:rPr lang="en-US"/>
              <a:pPr/>
              <a:t>28</a:t>
            </a:fld>
            <a:endParaRPr lang="en-US"/>
          </a:p>
        </p:txBody>
      </p:sp>
      <p:sp>
        <p:nvSpPr>
          <p:cNvPr id="25702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25702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FC04B869-F5C8-4949-AF62-712CFB066E5B}" type="slidenum">
              <a:rPr lang="en-US"/>
              <a:pPr/>
              <a:t>29</a:t>
            </a:fld>
            <a:endParaRPr lang="en-US"/>
          </a:p>
        </p:txBody>
      </p:sp>
      <p:sp>
        <p:nvSpPr>
          <p:cNvPr id="25805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25805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7FE631D6-77F6-49A6-846D-79B21D91C26F}" type="slidenum">
              <a:rPr lang="en-US"/>
              <a:pPr/>
              <a:t>3</a:t>
            </a:fld>
            <a:endParaRPr lang="en-US"/>
          </a:p>
        </p:txBody>
      </p:sp>
      <p:sp>
        <p:nvSpPr>
          <p:cNvPr id="19149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19149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03CB9CB5-3858-4CE4-BD18-AD20BB949652}" type="slidenum">
              <a:rPr lang="en-US"/>
              <a:pPr/>
              <a:t>30</a:t>
            </a:fld>
            <a:endParaRPr lang="en-US"/>
          </a:p>
        </p:txBody>
      </p:sp>
      <p:sp>
        <p:nvSpPr>
          <p:cNvPr id="25907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25907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D4221AE8-2BA1-4A8D-827C-42A965F733BA}" type="slidenum">
              <a:rPr lang="en-US"/>
              <a:pPr/>
              <a:t>31</a:t>
            </a:fld>
            <a:endParaRPr lang="en-US"/>
          </a:p>
        </p:txBody>
      </p:sp>
      <p:sp>
        <p:nvSpPr>
          <p:cNvPr id="26009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26010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598638A9-E8EC-444E-B189-7BC5D85D61D8}" type="slidenum">
              <a:rPr lang="en-US"/>
              <a:pPr/>
              <a:t>32</a:t>
            </a:fld>
            <a:endParaRPr lang="en-US"/>
          </a:p>
        </p:txBody>
      </p:sp>
      <p:sp>
        <p:nvSpPr>
          <p:cNvPr id="26112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26112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C7E34AF-ADF3-4F1E-993A-963D7F3657DD}" type="slidenum">
              <a:rPr lang="en-US"/>
              <a:pPr/>
              <a:t>33</a:t>
            </a:fld>
            <a:endParaRPr lang="en-US"/>
          </a:p>
        </p:txBody>
      </p:sp>
      <p:sp>
        <p:nvSpPr>
          <p:cNvPr id="207873" name="Text Box 1"/>
          <p:cNvSpPr txBox="1">
            <a:spLocks noChangeArrowheads="1"/>
          </p:cNvSpPr>
          <p:nvPr/>
        </p:nvSpPr>
        <p:spPr bwMode="auto">
          <a:xfrm>
            <a:off x="4144964" y="9120189"/>
            <a:ext cx="3170237" cy="48101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6473" tIns="48237" rIns="96473" bIns="48237" anchor="b"/>
          <a:lstStyle/>
          <a:p>
            <a:pPr algn="r">
              <a:tabLst>
                <a:tab pos="0" algn="l"/>
                <a:tab pos="914336" algn="l"/>
                <a:tab pos="1828671" algn="l"/>
                <a:tab pos="2743008" algn="l"/>
                <a:tab pos="3657343" algn="l"/>
                <a:tab pos="4571679" algn="l"/>
                <a:tab pos="5486015" algn="l"/>
                <a:tab pos="6400350" algn="l"/>
                <a:tab pos="7314687" algn="l"/>
                <a:tab pos="8229022" algn="l"/>
                <a:tab pos="9143358" algn="l"/>
                <a:tab pos="10057694" algn="l"/>
              </a:tabLst>
            </a:pPr>
            <a:fld id="{DD947305-6366-4DF6-A703-B6E112DE2B69}" type="slidenum">
              <a:rPr lang="en-US" sz="1200">
                <a:solidFill>
                  <a:srgbClr val="000000"/>
                </a:solidFill>
                <a:latin typeface="Times New Roman" pitchFamily="16" charset="0"/>
              </a:rPr>
              <a:pPr algn="r">
                <a:tabLst>
                  <a:tab pos="0" algn="l"/>
                  <a:tab pos="914336" algn="l"/>
                  <a:tab pos="1828671" algn="l"/>
                  <a:tab pos="2743008" algn="l"/>
                  <a:tab pos="3657343" algn="l"/>
                  <a:tab pos="4571679" algn="l"/>
                  <a:tab pos="5486015" algn="l"/>
                  <a:tab pos="6400350" algn="l"/>
                  <a:tab pos="7314687" algn="l"/>
                  <a:tab pos="8229022" algn="l"/>
                  <a:tab pos="9143358" algn="l"/>
                  <a:tab pos="10057694" algn="l"/>
                </a:tabLst>
              </a:pPr>
              <a:t>33</a:t>
            </a:fld>
            <a:endParaRPr lang="en-US" sz="1200" dirty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07874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90918" y="719787"/>
            <a:ext cx="4733365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7875" name="Text Box 3"/>
          <p:cNvSpPr txBox="1">
            <a:spLocks noChangeArrowheads="1"/>
          </p:cNvSpPr>
          <p:nvPr/>
        </p:nvSpPr>
        <p:spPr bwMode="auto">
          <a:xfrm>
            <a:off x="974726" y="4560889"/>
            <a:ext cx="5365750" cy="43211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1434" tIns="45717" rIns="91434" bIns="45717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FDA93CE-11F1-48E3-A3F9-0EC119F52F1D}" type="slidenum">
              <a:rPr lang="en-US"/>
              <a:pPr/>
              <a:t>34</a:t>
            </a:fld>
            <a:endParaRPr lang="en-US"/>
          </a:p>
        </p:txBody>
      </p:sp>
      <p:sp>
        <p:nvSpPr>
          <p:cNvPr id="208897" name="Text Box 1"/>
          <p:cNvSpPr txBox="1">
            <a:spLocks noChangeArrowheads="1"/>
          </p:cNvSpPr>
          <p:nvPr/>
        </p:nvSpPr>
        <p:spPr bwMode="auto">
          <a:xfrm>
            <a:off x="4144964" y="9120189"/>
            <a:ext cx="3170237" cy="48101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6473" tIns="48237" rIns="96473" bIns="48237" anchor="b"/>
          <a:lstStyle/>
          <a:p>
            <a:pPr algn="r">
              <a:tabLst>
                <a:tab pos="0" algn="l"/>
                <a:tab pos="914336" algn="l"/>
                <a:tab pos="1828671" algn="l"/>
                <a:tab pos="2743008" algn="l"/>
                <a:tab pos="3657343" algn="l"/>
                <a:tab pos="4571679" algn="l"/>
                <a:tab pos="5486015" algn="l"/>
                <a:tab pos="6400350" algn="l"/>
                <a:tab pos="7314687" algn="l"/>
                <a:tab pos="8229022" algn="l"/>
                <a:tab pos="9143358" algn="l"/>
                <a:tab pos="10057694" algn="l"/>
              </a:tabLst>
            </a:pPr>
            <a:fld id="{80646859-2283-4713-9A99-B3DCE87E56CA}" type="slidenum">
              <a:rPr lang="en-US" sz="1200">
                <a:solidFill>
                  <a:srgbClr val="000000"/>
                </a:solidFill>
                <a:latin typeface="Times New Roman" pitchFamily="16" charset="0"/>
              </a:rPr>
              <a:pPr algn="r">
                <a:tabLst>
                  <a:tab pos="0" algn="l"/>
                  <a:tab pos="914336" algn="l"/>
                  <a:tab pos="1828671" algn="l"/>
                  <a:tab pos="2743008" algn="l"/>
                  <a:tab pos="3657343" algn="l"/>
                  <a:tab pos="4571679" algn="l"/>
                  <a:tab pos="5486015" algn="l"/>
                  <a:tab pos="6400350" algn="l"/>
                  <a:tab pos="7314687" algn="l"/>
                  <a:tab pos="8229022" algn="l"/>
                  <a:tab pos="9143358" algn="l"/>
                  <a:tab pos="10057694" algn="l"/>
                </a:tabLst>
              </a:pPr>
              <a:t>34</a:t>
            </a:fld>
            <a:endParaRPr lang="en-US" sz="1200" dirty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08898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90918" y="719787"/>
            <a:ext cx="4733365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8899" name="Text Box 3"/>
          <p:cNvSpPr txBox="1">
            <a:spLocks noChangeArrowheads="1"/>
          </p:cNvSpPr>
          <p:nvPr/>
        </p:nvSpPr>
        <p:spPr bwMode="auto">
          <a:xfrm>
            <a:off x="974726" y="4560889"/>
            <a:ext cx="5365750" cy="43211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1434" tIns="45717" rIns="91434" bIns="45717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746931E-101D-45FB-801D-AF7C56652ACA}" type="slidenum">
              <a:rPr lang="en-US"/>
              <a:pPr/>
              <a:t>35</a:t>
            </a:fld>
            <a:endParaRPr lang="en-US"/>
          </a:p>
        </p:txBody>
      </p:sp>
      <p:sp>
        <p:nvSpPr>
          <p:cNvPr id="209921" name="Text Box 1"/>
          <p:cNvSpPr txBox="1">
            <a:spLocks noChangeArrowheads="1"/>
          </p:cNvSpPr>
          <p:nvPr/>
        </p:nvSpPr>
        <p:spPr bwMode="auto">
          <a:xfrm>
            <a:off x="4144964" y="9120189"/>
            <a:ext cx="3170237" cy="48101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6473" tIns="48237" rIns="96473" bIns="48237" anchor="b"/>
          <a:lstStyle/>
          <a:p>
            <a:pPr algn="r">
              <a:tabLst>
                <a:tab pos="0" algn="l"/>
                <a:tab pos="914336" algn="l"/>
                <a:tab pos="1828671" algn="l"/>
                <a:tab pos="2743008" algn="l"/>
                <a:tab pos="3657343" algn="l"/>
                <a:tab pos="4571679" algn="l"/>
                <a:tab pos="5486015" algn="l"/>
                <a:tab pos="6400350" algn="l"/>
                <a:tab pos="7314687" algn="l"/>
                <a:tab pos="8229022" algn="l"/>
                <a:tab pos="9143358" algn="l"/>
                <a:tab pos="10057694" algn="l"/>
              </a:tabLst>
            </a:pPr>
            <a:fld id="{CD6859AA-624B-4E12-BA4A-B037875724F1}" type="slidenum">
              <a:rPr lang="en-US" sz="1200">
                <a:solidFill>
                  <a:srgbClr val="000000"/>
                </a:solidFill>
                <a:latin typeface="Times New Roman" pitchFamily="16" charset="0"/>
              </a:rPr>
              <a:pPr algn="r">
                <a:tabLst>
                  <a:tab pos="0" algn="l"/>
                  <a:tab pos="914336" algn="l"/>
                  <a:tab pos="1828671" algn="l"/>
                  <a:tab pos="2743008" algn="l"/>
                  <a:tab pos="3657343" algn="l"/>
                  <a:tab pos="4571679" algn="l"/>
                  <a:tab pos="5486015" algn="l"/>
                  <a:tab pos="6400350" algn="l"/>
                  <a:tab pos="7314687" algn="l"/>
                  <a:tab pos="8229022" algn="l"/>
                  <a:tab pos="9143358" algn="l"/>
                  <a:tab pos="10057694" algn="l"/>
                </a:tabLst>
              </a:pPr>
              <a:t>35</a:t>
            </a:fld>
            <a:endParaRPr lang="en-US" sz="1200" dirty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09922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90918" y="719787"/>
            <a:ext cx="4733365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9923" name="Text Box 3"/>
          <p:cNvSpPr txBox="1">
            <a:spLocks noChangeArrowheads="1"/>
          </p:cNvSpPr>
          <p:nvPr/>
        </p:nvSpPr>
        <p:spPr bwMode="auto">
          <a:xfrm>
            <a:off x="974726" y="4560889"/>
            <a:ext cx="5365750" cy="43211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1434" tIns="45717" rIns="91434" bIns="45717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7FE1EE7-DACD-413E-9AF3-003984E00AF4}" type="slidenum">
              <a:rPr lang="en-US"/>
              <a:pPr/>
              <a:t>36</a:t>
            </a:fld>
            <a:endParaRPr lang="en-US"/>
          </a:p>
        </p:txBody>
      </p:sp>
      <p:sp>
        <p:nvSpPr>
          <p:cNvPr id="210945" name="Text Box 1"/>
          <p:cNvSpPr txBox="1">
            <a:spLocks noChangeArrowheads="1"/>
          </p:cNvSpPr>
          <p:nvPr/>
        </p:nvSpPr>
        <p:spPr bwMode="auto">
          <a:xfrm>
            <a:off x="4144964" y="9120189"/>
            <a:ext cx="3170237" cy="48101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6473" tIns="48237" rIns="96473" bIns="48237" anchor="b"/>
          <a:lstStyle/>
          <a:p>
            <a:pPr algn="r">
              <a:tabLst>
                <a:tab pos="0" algn="l"/>
                <a:tab pos="914336" algn="l"/>
                <a:tab pos="1828671" algn="l"/>
                <a:tab pos="2743008" algn="l"/>
                <a:tab pos="3657343" algn="l"/>
                <a:tab pos="4571679" algn="l"/>
                <a:tab pos="5486015" algn="l"/>
                <a:tab pos="6400350" algn="l"/>
                <a:tab pos="7314687" algn="l"/>
                <a:tab pos="8229022" algn="l"/>
                <a:tab pos="9143358" algn="l"/>
                <a:tab pos="10057694" algn="l"/>
              </a:tabLst>
            </a:pPr>
            <a:fld id="{9A5D5596-ACD9-4691-BBDA-60D24C9F9B38}" type="slidenum">
              <a:rPr lang="en-US" sz="1200">
                <a:solidFill>
                  <a:srgbClr val="000000"/>
                </a:solidFill>
                <a:latin typeface="Times New Roman" pitchFamily="16" charset="0"/>
              </a:rPr>
              <a:pPr algn="r">
                <a:tabLst>
                  <a:tab pos="0" algn="l"/>
                  <a:tab pos="914336" algn="l"/>
                  <a:tab pos="1828671" algn="l"/>
                  <a:tab pos="2743008" algn="l"/>
                  <a:tab pos="3657343" algn="l"/>
                  <a:tab pos="4571679" algn="l"/>
                  <a:tab pos="5486015" algn="l"/>
                  <a:tab pos="6400350" algn="l"/>
                  <a:tab pos="7314687" algn="l"/>
                  <a:tab pos="8229022" algn="l"/>
                  <a:tab pos="9143358" algn="l"/>
                  <a:tab pos="10057694" algn="l"/>
                </a:tabLst>
              </a:pPr>
              <a:t>36</a:t>
            </a:fld>
            <a:endParaRPr lang="en-US" sz="1200" dirty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10946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90918" y="719787"/>
            <a:ext cx="4733365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0947" name="Text Box 3"/>
          <p:cNvSpPr txBox="1">
            <a:spLocks noChangeArrowheads="1"/>
          </p:cNvSpPr>
          <p:nvPr/>
        </p:nvSpPr>
        <p:spPr bwMode="auto">
          <a:xfrm>
            <a:off x="974726" y="4560889"/>
            <a:ext cx="5365750" cy="43211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1434" tIns="45717" rIns="91434" bIns="45717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039FE9E-9C72-44BB-8770-2657FFAA0A8E}" type="slidenum">
              <a:rPr lang="en-US"/>
              <a:pPr/>
              <a:t>37</a:t>
            </a:fld>
            <a:endParaRPr lang="en-US"/>
          </a:p>
        </p:txBody>
      </p:sp>
      <p:sp>
        <p:nvSpPr>
          <p:cNvPr id="212993" name="Text Box 1"/>
          <p:cNvSpPr txBox="1">
            <a:spLocks noChangeArrowheads="1"/>
          </p:cNvSpPr>
          <p:nvPr/>
        </p:nvSpPr>
        <p:spPr bwMode="auto">
          <a:xfrm>
            <a:off x="4144964" y="9120189"/>
            <a:ext cx="3170237" cy="48101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6473" tIns="48237" rIns="96473" bIns="48237" anchor="b"/>
          <a:lstStyle/>
          <a:p>
            <a:pPr algn="r">
              <a:tabLst>
                <a:tab pos="0" algn="l"/>
                <a:tab pos="914336" algn="l"/>
                <a:tab pos="1828671" algn="l"/>
                <a:tab pos="2743008" algn="l"/>
                <a:tab pos="3657343" algn="l"/>
                <a:tab pos="4571679" algn="l"/>
                <a:tab pos="5486015" algn="l"/>
                <a:tab pos="6400350" algn="l"/>
                <a:tab pos="7314687" algn="l"/>
                <a:tab pos="8229022" algn="l"/>
                <a:tab pos="9143358" algn="l"/>
                <a:tab pos="10057694" algn="l"/>
              </a:tabLst>
            </a:pPr>
            <a:fld id="{04BF33B8-32A3-4E57-ACCC-B1B458187435}" type="slidenum">
              <a:rPr lang="en-US" sz="1200">
                <a:solidFill>
                  <a:srgbClr val="000000"/>
                </a:solidFill>
                <a:latin typeface="Times New Roman" pitchFamily="16" charset="0"/>
              </a:rPr>
              <a:pPr algn="r">
                <a:tabLst>
                  <a:tab pos="0" algn="l"/>
                  <a:tab pos="914336" algn="l"/>
                  <a:tab pos="1828671" algn="l"/>
                  <a:tab pos="2743008" algn="l"/>
                  <a:tab pos="3657343" algn="l"/>
                  <a:tab pos="4571679" algn="l"/>
                  <a:tab pos="5486015" algn="l"/>
                  <a:tab pos="6400350" algn="l"/>
                  <a:tab pos="7314687" algn="l"/>
                  <a:tab pos="8229022" algn="l"/>
                  <a:tab pos="9143358" algn="l"/>
                  <a:tab pos="10057694" algn="l"/>
                </a:tabLst>
              </a:pPr>
              <a:t>37</a:t>
            </a:fld>
            <a:endParaRPr lang="en-US" sz="1200" dirty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12994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90918" y="719787"/>
            <a:ext cx="4733365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2995" name="Text Box 3"/>
          <p:cNvSpPr txBox="1">
            <a:spLocks noChangeArrowheads="1"/>
          </p:cNvSpPr>
          <p:nvPr/>
        </p:nvSpPr>
        <p:spPr bwMode="auto">
          <a:xfrm>
            <a:off x="974726" y="4560889"/>
            <a:ext cx="5365750" cy="43211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1434" tIns="45717" rIns="91434" bIns="45717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D6F7C8DB-D4B1-4AD6-923B-5D37C9012A19}" type="slidenum">
              <a:rPr lang="en-US"/>
              <a:pPr/>
              <a:t>38</a:t>
            </a:fld>
            <a:endParaRPr lang="en-US"/>
          </a:p>
        </p:txBody>
      </p:sp>
      <p:sp>
        <p:nvSpPr>
          <p:cNvPr id="26521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26522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E91E4B1C-E7D8-4475-A94E-CAC4A26A6735}" type="slidenum">
              <a:rPr lang="en-US"/>
              <a:pPr/>
              <a:t>39</a:t>
            </a:fld>
            <a:endParaRPr lang="en-US"/>
          </a:p>
        </p:txBody>
      </p:sp>
      <p:sp>
        <p:nvSpPr>
          <p:cNvPr id="26624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26624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12E86171-E3A4-449B-83B5-FC586550997B}" type="slidenum">
              <a:rPr lang="en-US"/>
              <a:pPr/>
              <a:t>4</a:t>
            </a:fld>
            <a:endParaRPr lang="en-US"/>
          </a:p>
        </p:txBody>
      </p:sp>
      <p:sp>
        <p:nvSpPr>
          <p:cNvPr id="19251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19251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A13637BC-C001-4FC8-A0F9-74AAD1515BBF}" type="slidenum">
              <a:rPr lang="en-US"/>
              <a:pPr/>
              <a:t>40</a:t>
            </a:fld>
            <a:endParaRPr lang="en-US"/>
          </a:p>
        </p:txBody>
      </p:sp>
      <p:sp>
        <p:nvSpPr>
          <p:cNvPr id="26726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26726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6A2EDFD7-6EB3-46BA-9B53-07D0CF1E5ED9}" type="slidenum">
              <a:rPr lang="en-US"/>
              <a:pPr/>
              <a:t>41</a:t>
            </a:fld>
            <a:endParaRPr lang="en-US"/>
          </a:p>
        </p:txBody>
      </p:sp>
      <p:sp>
        <p:nvSpPr>
          <p:cNvPr id="26931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26931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1DDC5669-34B2-48C0-90E0-9E707D798508}" type="slidenum">
              <a:rPr lang="en-US"/>
              <a:pPr/>
              <a:t>42</a:t>
            </a:fld>
            <a:endParaRPr lang="en-US"/>
          </a:p>
        </p:txBody>
      </p:sp>
      <p:sp>
        <p:nvSpPr>
          <p:cNvPr id="27033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27034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45F18AAB-6EC3-4270-9FEE-42E3CEA0D439}" type="slidenum">
              <a:rPr lang="en-US"/>
              <a:pPr/>
              <a:t>43</a:t>
            </a:fld>
            <a:endParaRPr lang="en-US"/>
          </a:p>
        </p:txBody>
      </p:sp>
      <p:sp>
        <p:nvSpPr>
          <p:cNvPr id="27136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27136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6CE512F3-7BD6-4B2F-AD33-EDBC2869940A}" type="slidenum">
              <a:rPr lang="en-US"/>
              <a:pPr/>
              <a:t>44</a:t>
            </a:fld>
            <a:endParaRPr lang="en-US"/>
          </a:p>
        </p:txBody>
      </p:sp>
      <p:sp>
        <p:nvSpPr>
          <p:cNvPr id="27238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27238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00F26A97-4FE4-4B65-827E-F2C158450154}" type="slidenum">
              <a:rPr lang="en-US"/>
              <a:pPr/>
              <a:t>45</a:t>
            </a:fld>
            <a:endParaRPr lang="en-US"/>
          </a:p>
        </p:txBody>
      </p:sp>
      <p:sp>
        <p:nvSpPr>
          <p:cNvPr id="27341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27341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AA5CAF78-1285-4A0B-B803-B9298A7DF30C}" type="slidenum">
              <a:rPr lang="en-US"/>
              <a:pPr/>
              <a:t>46</a:t>
            </a:fld>
            <a:endParaRPr lang="en-US"/>
          </a:p>
        </p:txBody>
      </p:sp>
      <p:sp>
        <p:nvSpPr>
          <p:cNvPr id="27443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27443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C244D17B-CADD-4FE2-BC3D-E7B7CEF506F4}" type="slidenum">
              <a:rPr lang="en-US"/>
              <a:pPr/>
              <a:t>47</a:t>
            </a:fld>
            <a:endParaRPr lang="en-US"/>
          </a:p>
        </p:txBody>
      </p:sp>
      <p:sp>
        <p:nvSpPr>
          <p:cNvPr id="27648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27648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A3EEB99A-F5FA-417B-9E06-D2368F2380E2}" type="slidenum">
              <a:rPr lang="en-US"/>
              <a:pPr/>
              <a:t>48</a:t>
            </a:fld>
            <a:endParaRPr lang="en-US"/>
          </a:p>
        </p:txBody>
      </p:sp>
      <p:sp>
        <p:nvSpPr>
          <p:cNvPr id="27750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27750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60389E76-6B31-447B-B798-28B46C310D42}" type="slidenum">
              <a:rPr lang="en-US"/>
              <a:pPr/>
              <a:t>49</a:t>
            </a:fld>
            <a:endParaRPr lang="en-US"/>
          </a:p>
        </p:txBody>
      </p:sp>
      <p:sp>
        <p:nvSpPr>
          <p:cNvPr id="27853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27853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4D96C0A8-EB58-4055-AD58-6126E0E91041}" type="slidenum">
              <a:rPr lang="en-US"/>
              <a:pPr/>
              <a:t>5</a:t>
            </a:fld>
            <a:endParaRPr lang="en-US"/>
          </a:p>
        </p:txBody>
      </p:sp>
      <p:sp>
        <p:nvSpPr>
          <p:cNvPr id="19353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19354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F0A3EE9D-083A-49A4-AA55-1D8DDCA3B1B3}" type="slidenum">
              <a:rPr lang="en-US"/>
              <a:pPr/>
              <a:t>50</a:t>
            </a:fld>
            <a:endParaRPr lang="en-US"/>
          </a:p>
        </p:txBody>
      </p:sp>
      <p:sp>
        <p:nvSpPr>
          <p:cNvPr id="27955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27955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46400C81-20EA-445F-B4FE-96BA5E28DED1}" type="slidenum">
              <a:rPr lang="en-US"/>
              <a:pPr/>
              <a:t>51</a:t>
            </a:fld>
            <a:endParaRPr lang="en-US"/>
          </a:p>
        </p:txBody>
      </p:sp>
      <p:sp>
        <p:nvSpPr>
          <p:cNvPr id="28057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28058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DE30DABB-FE04-44A1-BB40-8482B1DED69C}" type="slidenum">
              <a:rPr lang="en-US"/>
              <a:pPr/>
              <a:t>52</a:t>
            </a:fld>
            <a:endParaRPr lang="en-US"/>
          </a:p>
        </p:txBody>
      </p:sp>
      <p:sp>
        <p:nvSpPr>
          <p:cNvPr id="28160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28160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8CB77F96-60F4-4738-B105-52AB147F998B}" type="slidenum">
              <a:rPr lang="en-US"/>
              <a:pPr/>
              <a:t>53</a:t>
            </a:fld>
            <a:endParaRPr lang="en-US"/>
          </a:p>
        </p:txBody>
      </p:sp>
      <p:sp>
        <p:nvSpPr>
          <p:cNvPr id="28262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28262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8B0732B1-EDD5-4924-8B32-A2622525BE2E}" type="slidenum">
              <a:rPr lang="en-US"/>
              <a:pPr/>
              <a:t>54</a:t>
            </a:fld>
            <a:endParaRPr lang="en-US"/>
          </a:p>
        </p:txBody>
      </p:sp>
      <p:sp>
        <p:nvSpPr>
          <p:cNvPr id="28365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28365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6070B092-6B79-4DFF-B234-79F59456D6BD}" type="slidenum">
              <a:rPr lang="en-US"/>
              <a:pPr/>
              <a:t>55</a:t>
            </a:fld>
            <a:endParaRPr lang="en-US"/>
          </a:p>
        </p:txBody>
      </p:sp>
      <p:sp>
        <p:nvSpPr>
          <p:cNvPr id="28467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28467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C953B55A-E419-4516-AC07-E59441FEFCEA}" type="slidenum">
              <a:rPr lang="en-US"/>
              <a:pPr/>
              <a:t>56</a:t>
            </a:fld>
            <a:endParaRPr lang="en-US"/>
          </a:p>
        </p:txBody>
      </p:sp>
      <p:sp>
        <p:nvSpPr>
          <p:cNvPr id="28569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28570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23D12938-8EE4-412E-8635-BF37D44CD93F}" type="slidenum">
              <a:rPr lang="en-US"/>
              <a:pPr/>
              <a:t>57</a:t>
            </a:fld>
            <a:endParaRPr lang="en-US"/>
          </a:p>
        </p:txBody>
      </p:sp>
      <p:sp>
        <p:nvSpPr>
          <p:cNvPr id="28774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28774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0080DC47-B615-47D7-A7E2-5884F3B987BE}" type="slidenum">
              <a:rPr lang="en-US"/>
              <a:pPr/>
              <a:t>58</a:t>
            </a:fld>
            <a:endParaRPr lang="en-US"/>
          </a:p>
        </p:txBody>
      </p:sp>
      <p:sp>
        <p:nvSpPr>
          <p:cNvPr id="28877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28877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32087DEB-BE20-4512-93A8-0B4111792E52}" type="slidenum">
              <a:rPr lang="en-US"/>
              <a:pPr/>
              <a:t>59</a:t>
            </a:fld>
            <a:endParaRPr lang="en-US"/>
          </a:p>
        </p:txBody>
      </p:sp>
      <p:sp>
        <p:nvSpPr>
          <p:cNvPr id="28979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28979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71D69B54-23DB-461A-AF4D-4A18D7B3FA61}" type="slidenum">
              <a:rPr lang="en-US"/>
              <a:pPr/>
              <a:t>6</a:t>
            </a:fld>
            <a:endParaRPr lang="en-US"/>
          </a:p>
        </p:txBody>
      </p:sp>
      <p:sp>
        <p:nvSpPr>
          <p:cNvPr id="19865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19866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20B2F64C-BD36-4259-9207-196505B7EAD9}" type="slidenum">
              <a:rPr lang="en-US"/>
              <a:pPr/>
              <a:t>60</a:t>
            </a:fld>
            <a:endParaRPr lang="en-US"/>
          </a:p>
        </p:txBody>
      </p:sp>
      <p:sp>
        <p:nvSpPr>
          <p:cNvPr id="29081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29082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3164C433-BEAF-4AE8-919E-315D835C3F4A}" type="slidenum">
              <a:rPr lang="en-US"/>
              <a:pPr/>
              <a:t>61</a:t>
            </a:fld>
            <a:endParaRPr lang="en-US"/>
          </a:p>
        </p:txBody>
      </p:sp>
      <p:sp>
        <p:nvSpPr>
          <p:cNvPr id="29184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29184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91629111-ACE1-430B-88D1-821804381DCB}" type="slidenum">
              <a:rPr lang="en-US"/>
              <a:pPr/>
              <a:t>62</a:t>
            </a:fld>
            <a:endParaRPr lang="en-US"/>
          </a:p>
        </p:txBody>
      </p:sp>
      <p:sp>
        <p:nvSpPr>
          <p:cNvPr id="29286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29286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87065FAD-D8A7-46D0-8AAF-6EFF61B71F5A}" type="slidenum">
              <a:rPr lang="en-US"/>
              <a:pPr/>
              <a:t>63</a:t>
            </a:fld>
            <a:endParaRPr lang="en-US"/>
          </a:p>
        </p:txBody>
      </p:sp>
      <p:sp>
        <p:nvSpPr>
          <p:cNvPr id="29593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29594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19DE5762-95A8-47AA-82BF-9E71CD0AAF47}" type="slidenum">
              <a:rPr lang="en-US"/>
              <a:pPr/>
              <a:t>64</a:t>
            </a:fld>
            <a:endParaRPr lang="en-US"/>
          </a:p>
        </p:txBody>
      </p:sp>
      <p:sp>
        <p:nvSpPr>
          <p:cNvPr id="29696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29696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5BA3E0DF-DE8B-4CBE-9D19-C0D2BD0E1A8C}" type="slidenum">
              <a:rPr lang="en-US"/>
              <a:pPr/>
              <a:t>65</a:t>
            </a:fld>
            <a:endParaRPr lang="en-US"/>
          </a:p>
        </p:txBody>
      </p:sp>
      <p:sp>
        <p:nvSpPr>
          <p:cNvPr id="30003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30003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44C7B0BF-B590-4909-8426-48C1844B7597}" type="slidenum">
              <a:rPr lang="en-US"/>
              <a:pPr/>
              <a:t>66</a:t>
            </a:fld>
            <a:endParaRPr lang="en-US"/>
          </a:p>
        </p:txBody>
      </p:sp>
      <p:sp>
        <p:nvSpPr>
          <p:cNvPr id="30105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30106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C0AF93C7-C28F-4BA2-9DF4-110EFC68DD13}" type="slidenum">
              <a:rPr lang="en-US"/>
              <a:pPr/>
              <a:t>67</a:t>
            </a:fld>
            <a:endParaRPr lang="en-US"/>
          </a:p>
        </p:txBody>
      </p:sp>
      <p:sp>
        <p:nvSpPr>
          <p:cNvPr id="30208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30208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5922D054-72E4-43D1-B4F9-180D34527E4D}" type="slidenum">
              <a:rPr lang="en-US"/>
              <a:pPr/>
              <a:t>68</a:t>
            </a:fld>
            <a:endParaRPr lang="en-US"/>
          </a:p>
        </p:txBody>
      </p:sp>
      <p:sp>
        <p:nvSpPr>
          <p:cNvPr id="30310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30310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CCEC3805-7780-44FF-BDB4-22D5100BCBBB}" type="slidenum">
              <a:rPr lang="en-US"/>
              <a:pPr/>
              <a:t>69</a:t>
            </a:fld>
            <a:endParaRPr lang="en-US"/>
          </a:p>
        </p:txBody>
      </p:sp>
      <p:sp>
        <p:nvSpPr>
          <p:cNvPr id="30413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30413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81F54F3A-C083-454D-A883-9DCBE125D416}" type="slidenum">
              <a:rPr lang="en-US"/>
              <a:pPr/>
              <a:t>7</a:t>
            </a:fld>
            <a:endParaRPr lang="en-US"/>
          </a:p>
        </p:txBody>
      </p:sp>
      <p:sp>
        <p:nvSpPr>
          <p:cNvPr id="19968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19968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829C67CB-8FE2-4B53-8F0E-9717BCC9105C}" type="slidenum">
              <a:rPr lang="en-US"/>
              <a:pPr/>
              <a:t>70</a:t>
            </a:fld>
            <a:endParaRPr lang="en-US"/>
          </a:p>
        </p:txBody>
      </p:sp>
      <p:sp>
        <p:nvSpPr>
          <p:cNvPr id="30515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30515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0BB51866-C0ED-4906-94F6-745435F46D54}" type="slidenum">
              <a:rPr lang="en-US"/>
              <a:pPr/>
              <a:t>71</a:t>
            </a:fld>
            <a:endParaRPr lang="en-US"/>
          </a:p>
        </p:txBody>
      </p:sp>
      <p:sp>
        <p:nvSpPr>
          <p:cNvPr id="30617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30618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7F5C0F47-C846-4B7D-B5D8-7D0EE0784732}" type="slidenum">
              <a:rPr lang="en-US"/>
              <a:pPr/>
              <a:t>72</a:t>
            </a:fld>
            <a:endParaRPr lang="en-US"/>
          </a:p>
        </p:txBody>
      </p:sp>
      <p:sp>
        <p:nvSpPr>
          <p:cNvPr id="30720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30720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23635060-C3FD-4EB5-B395-30EE86DB35DC}" type="slidenum">
              <a:rPr lang="en-US"/>
              <a:pPr/>
              <a:t>73</a:t>
            </a:fld>
            <a:endParaRPr lang="en-US"/>
          </a:p>
        </p:txBody>
      </p:sp>
      <p:sp>
        <p:nvSpPr>
          <p:cNvPr id="30822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30822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4F250D81-8307-4D85-9B88-18494B7C7B09}" type="slidenum">
              <a:rPr lang="en-US"/>
              <a:pPr/>
              <a:t>74</a:t>
            </a:fld>
            <a:endParaRPr lang="en-US"/>
          </a:p>
        </p:txBody>
      </p:sp>
      <p:sp>
        <p:nvSpPr>
          <p:cNvPr id="30925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30925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FEF5C685-3069-488B-8D49-3DD3EF882C3C}" type="slidenum">
              <a:rPr lang="en-US"/>
              <a:pPr/>
              <a:t>75</a:t>
            </a:fld>
            <a:endParaRPr lang="en-US"/>
          </a:p>
        </p:txBody>
      </p:sp>
      <p:sp>
        <p:nvSpPr>
          <p:cNvPr id="31027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31027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A45D6D09-E5FC-4BAA-ADC8-2074DC4CBFDC}" type="slidenum">
              <a:rPr lang="en-US"/>
              <a:pPr/>
              <a:t>76</a:t>
            </a:fld>
            <a:endParaRPr lang="en-US"/>
          </a:p>
        </p:txBody>
      </p:sp>
      <p:sp>
        <p:nvSpPr>
          <p:cNvPr id="31129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31130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DD98C4AA-DCCC-49D4-926B-C4655BA1CFD6}" type="slidenum">
              <a:rPr lang="en-US"/>
              <a:pPr/>
              <a:t>8</a:t>
            </a:fld>
            <a:endParaRPr lang="en-US"/>
          </a:p>
        </p:txBody>
      </p:sp>
      <p:sp>
        <p:nvSpPr>
          <p:cNvPr id="20070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20070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DEEE3F1A-C82B-4F92-A1C2-1EDD0F5E81B5}" type="slidenum">
              <a:rPr lang="en-US"/>
              <a:pPr/>
              <a:t>9</a:t>
            </a:fld>
            <a:endParaRPr lang="en-US"/>
          </a:p>
        </p:txBody>
      </p:sp>
      <p:sp>
        <p:nvSpPr>
          <p:cNvPr id="20173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20173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869030F4-8566-459A-AE01-8B9AE6AE87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33320636-8C4C-4202-B1E1-B9498A1D52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D2729C84-68B5-412B-95A4-E87AF59156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792E3A28-1C87-4162-B018-F3C37104C1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E7711140-1EB1-4077-8E9E-D0E8584878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3808413" cy="4646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4213" y="1600200"/>
            <a:ext cx="3810000" cy="4646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CE121AD1-F7AE-469A-B251-5FBEA1CCD0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B316AB48-5B9B-4806-B5E1-096660240A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BA6C0A97-4F8A-4FB0-AEC1-ACAA5C2209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8D869578-828B-4876-AE28-347025F7DC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71DA0157-C4DA-4FF3-91B4-DDDC1568D6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E1108277-6A10-4CE4-8CF6-8A34D64BA8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2BEE2756-6555-470A-8CA9-A58C6255A6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62700" y="228600"/>
            <a:ext cx="1941513" cy="60182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228600"/>
            <a:ext cx="5676900" cy="60182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866CF08C-7A9A-4DEA-A56E-B4B790BA24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62700" y="228600"/>
            <a:ext cx="1941513" cy="60182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228600"/>
            <a:ext cx="5676900" cy="60182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1EB715F7-47F4-4AE1-B59B-D61B7E2D5F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B8815D13-F3AD-40DA-9EA3-33162BEE62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86F6674E-A025-4D2D-802E-952A8193F6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7A0DA796-4873-47AE-A022-7B89BC5F79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3808413" cy="4646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4213" y="1600200"/>
            <a:ext cx="3810000" cy="4646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DD7FB11A-2008-41A0-8B00-5765BC66E3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2A04A53D-DDAD-4EE3-8207-5FDE122948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F9C8A1D3-D0BF-44C9-8055-FE1FADD4CA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11D76C5A-FEDF-4ED3-8881-6D0BDFC883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6EFF56DD-70BA-48D2-95C2-1BE713DA66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62DBE7EF-2C9A-4E7C-A5E8-AC5F631351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A15DFB9C-8666-483E-A01F-653EA9F622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89129CA7-1BF4-4BAB-85A6-29886FC011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62700" y="228600"/>
            <a:ext cx="1941513" cy="60182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228600"/>
            <a:ext cx="5676900" cy="60182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DE608AF6-B37D-44EC-8DAE-69D573078E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AA8E1126-6F8E-4805-A2A5-177B2A2BCC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D5657FD6-7AD5-4D9A-89B2-801B594F5E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5B5A528D-9ABC-4EEB-9AB1-0DC796503D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3808413" cy="4646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4213" y="1600200"/>
            <a:ext cx="3810000" cy="4646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979A5F51-AF80-4E02-8308-B55DBD5B45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8B361F49-07E0-48CE-9375-DB67CC7586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323BAAFD-C132-41B8-A592-28EEB6FDFD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7F75EED1-211E-4569-A4B5-403F49E05D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CA3EEA08-2B71-4ED9-986D-798C90496F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74939F97-DC05-463B-AE63-9EB39F13E7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72DDE6BC-DC1B-46D7-8D4F-38916E913B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5EA514FD-3A49-4EC8-A15E-9EFEDC946D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62700" y="228600"/>
            <a:ext cx="1941513" cy="60182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228600"/>
            <a:ext cx="5676900" cy="60182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5E899A02-9B6D-4B64-861E-1D33C32233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AEFA5689-F060-4CEF-AFB0-E98AFB9D08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B5132253-320A-4AC4-BB67-856622DC77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274A8BE1-D284-4104-AD20-60B0710373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3808413" cy="4646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4213" y="1600200"/>
            <a:ext cx="3810000" cy="4646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FFD1C317-CD19-46ED-87CD-01427DD377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266207BE-EB8E-438D-8A51-B427EC71B7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7BF49B0B-E230-4F98-BE8D-23CEC54099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41446C55-2A10-4498-BC0B-C365FD3A24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287E7D83-5CF6-4412-BAF7-8F41811400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59854FB8-6F9F-4DEF-B146-EC32234F18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AB02A4F2-D14A-4778-9299-C3C3C1B245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9682167A-321D-4CEA-B5E1-06917F47A3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62700" y="228600"/>
            <a:ext cx="1941513" cy="60182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228600"/>
            <a:ext cx="5676900" cy="60182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0375B12D-A5C6-4460-9515-D2E0A14E5D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02F44A5F-D67A-4CB8-962D-BCFC7BA5D5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BB7DC393-E45E-4298-BC37-CE49813B6C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727A106D-CB18-44A2-9099-B079B60B34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3808413" cy="4646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4213" y="1600200"/>
            <a:ext cx="3810000" cy="4646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822CAF77-AF36-4003-A7A6-C836F7C6FD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7919A88E-CDCE-43B9-8B53-0F63AF131B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C3A27C11-06EC-4EF1-BC33-69663DFFDA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3808413" cy="4646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4213" y="1600200"/>
            <a:ext cx="3810000" cy="4646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174A9A30-8198-483E-BE59-F85FB33E39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D6AC18EA-4791-48E9-9485-7564398C7A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FCD504AD-9418-4904-AA8C-9B8A9C99B2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C02DF6FE-060F-4AB0-8633-6D34B42272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76A58B18-3D0E-458B-A8B7-8C1C691469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62700" y="228600"/>
            <a:ext cx="1941513" cy="60182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228600"/>
            <a:ext cx="5676900" cy="60182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B6C5D17F-FCF5-4D29-8B30-9FB82576C1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7AEA92CA-532E-4802-8576-AFD473A2BA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2001E370-ABCA-41D5-B568-703D5BA0B6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CB154034-A359-4642-85F8-21583E8D9B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3808413" cy="4646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4213" y="1600200"/>
            <a:ext cx="3810000" cy="4646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96B022AA-7EAC-4E9A-A58D-5FE5A9521E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A3D3E9EE-C865-47D2-B715-79E601D0D1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B68206B2-2695-4FAD-B9A4-ECC9F9251F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A4AC15C0-3497-4FFA-A4DF-050316229C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2DE53AE7-6666-4B40-B7E4-77A38C59CE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2F87DF5F-4806-4B33-B87B-AC99FD0351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D58DB7ED-8149-4C0A-800F-E585F20107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33D23D17-8A40-45B7-B7FB-0C90A19746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62700" y="228600"/>
            <a:ext cx="1941513" cy="60182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228600"/>
            <a:ext cx="5676900" cy="60182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725C4092-9C99-4674-A5D3-29086CB26E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BF11A897-C7B7-4124-A2E8-333DC325AC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C832222B-1772-43EC-8FE8-35C1229CB2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E9E1F647-2937-4909-A48D-56AF18204F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3808413" cy="4646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4213" y="1600200"/>
            <a:ext cx="3810000" cy="4646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9527304C-D67F-4756-8402-D8DF089557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E7974DB0-F2E8-4E85-A4C0-F2BC10E559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E251860F-EC6F-4E86-A6E3-742964A204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1E163EFC-FC9D-4528-808A-DE415F6937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A38BC2BD-330B-44FE-B746-D55D7A7A38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13777B33-5E47-48C2-B4F3-54EBA67628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49E90492-CB91-4CDE-BD7B-79F21637D4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5984F975-C76D-4CA5-A4D8-FC92BC4D3B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62700" y="228600"/>
            <a:ext cx="1941513" cy="60182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228600"/>
            <a:ext cx="5676900" cy="60182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3CFCF59B-FE8A-41E6-8672-8AAAA3BB50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BD36F682-C135-45EF-8882-01B67BD216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B4F8271F-49BA-4B45-BB11-E34344B014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9242CE43-447E-4BBB-8BC2-14E7A72429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5A177D6E-B6BF-4058-A603-1C5F963925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3808413" cy="4646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4213" y="1600200"/>
            <a:ext cx="3810000" cy="4646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EBE1D13D-5E5B-4564-81CB-D33F50922D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DAD2A14D-78EB-4387-8EAE-ECE64B7A21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1738CB64-01B8-4829-8897-FECE3D2051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F39FAE20-EF98-4FB6-A935-473FD4570B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4972A186-A396-466A-A3C9-729CB4CE70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BE52635B-06F1-4FD0-BB8F-CFBD8B9F2F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2E7ED3A7-E48D-4442-936A-164B087165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62700" y="228600"/>
            <a:ext cx="1941513" cy="60182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228600"/>
            <a:ext cx="5676900" cy="60182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1806949D-FF2D-4608-8FFB-54FFC5CF44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7FFD17D1-9693-4E8E-8537-88C1DA45AB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8318E10A-7992-453D-8237-3A0121B8EE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C17D1C63-623C-4AD5-BE9B-82423F6E69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A3476056-8126-46B2-A015-F374F22EAA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3808413" cy="4646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4213" y="1600200"/>
            <a:ext cx="3810000" cy="4646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8FB1E981-E092-4E7C-B887-38060D41CF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E8ABA285-0C45-4DBA-884F-A349355F66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00D01085-DFFC-466D-8FBE-DBDF96D6E4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71709477-3786-4273-BC1D-D18D406D05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243BDDF0-79A9-4F8E-AF83-6597346116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6C79CCE3-12D0-4895-95BE-24FEC9E516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92A8EE8F-BF82-4A0F-A64B-737853BE20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62700" y="228600"/>
            <a:ext cx="1941513" cy="60182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228600"/>
            <a:ext cx="5676900" cy="60182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5AEBE403-E4DA-4B5B-B730-27D99B7B26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34B4BD08-D56B-4A73-93EF-6BB7618572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DE283C13-4197-43FE-BEC8-A1119F48EF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1F719DB2-1295-4C31-AC97-B4206CBCE0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993C3FDD-FA77-44FB-8CD9-B8E3F34A7F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9258016A-FD34-441F-A440-4D81CBC1D3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3808413" cy="4646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4213" y="1600200"/>
            <a:ext cx="3810000" cy="4646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0A825F4A-B6A3-4D99-B367-E1BBA54988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9F70D9B0-E723-4E5A-B571-753C13F4B8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EC75714A-2209-45D4-BBF5-6E4D5C12C7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9199AA56-B855-40D7-912E-844876A112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EFE7CC4E-4D79-42BB-A81A-6FE3986D12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D549B069-E74E-42F7-942F-27864A90AE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3F482311-F8AB-4DCA-B4CA-46D4EB1D38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62700" y="228600"/>
            <a:ext cx="1941513" cy="60182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228600"/>
            <a:ext cx="5676900" cy="60182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EC8CB33A-DF4D-45A2-A61D-3FABBC7A9D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A60C0B7B-57C2-4D6D-8729-479FEE965E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986DA3D5-1BE1-4F98-9AD6-ED83E35D3E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1D635EC5-33BE-480E-82C1-89A89741E5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2F194A14-0E52-41B3-AB2E-BDE4407BB3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3808413" cy="4646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4213" y="1600200"/>
            <a:ext cx="3810000" cy="4646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11FA58FC-CA0E-432B-B7FC-8E96E3026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E87CF037-A5D1-4A2F-8731-A714176350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22BEE6FC-EA3B-4191-A8D1-41622989BE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E6F2047E-95CD-411C-9A85-591AFEE67F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08A8AA51-B939-4A15-BC02-E02445C61F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85FE5CB1-6FD3-47F5-89D4-C986CB6586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FDF9E92C-4ACA-48AF-B300-43E61F4EC3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62700" y="228600"/>
            <a:ext cx="1941513" cy="60182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228600"/>
            <a:ext cx="5676900" cy="60182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E43C7720-B71F-419A-848F-E96A3C1122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62700" y="228600"/>
            <a:ext cx="1941513" cy="60182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228600"/>
            <a:ext cx="5676900" cy="60182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79114E4A-9B96-4836-AA71-2B0EC93016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888A636E-68EB-4BCA-A852-4AEABA48DF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1552F379-F296-4A22-88BD-82DA3A95CE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9FE2A723-179F-4DFD-A9D4-AA5BC81E9D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3808413" cy="4646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4213" y="1600200"/>
            <a:ext cx="3810000" cy="4646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AE9D0FDC-6003-42DE-BD71-A404B0C267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BB69CF34-DF11-4818-9E15-8324A91FD6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01CB5EB8-F284-4E0B-B8BE-A542172156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AF644291-5817-492A-AF74-A5AF4CCC56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35BB30A3-FBB0-4D2C-A90C-1BA5B8E439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AED3787D-7FB7-4626-85D6-D1B8ADCEC5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22F17147-C97F-42E6-AC7B-D02C6014B8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21ACF073-132C-4EDD-B0CB-E209C569A4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62700" y="228600"/>
            <a:ext cx="1941513" cy="60182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228600"/>
            <a:ext cx="5676900" cy="60182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F01EBDA9-E78F-4106-991A-57D1BF8C39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40441DFE-D995-4175-AFD9-FD653FCD02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35B901C4-2227-4FAF-9CD8-52E8D34341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956AA545-35AD-4D8E-B512-8EB0C465D0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3808413" cy="4646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4213" y="1600200"/>
            <a:ext cx="3810000" cy="4646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20FB2454-94DB-4FF1-B3D9-0ABA624C99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9822E10E-6719-4ABB-BE07-F8D97AD933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C337D318-B9E5-4939-B6C7-BB122B2B20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876B6568-2F87-4BD2-837D-12A53DC12B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1B31D331-91AA-4BFE-8638-983DB0EC6F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707F1117-65FC-49A4-9633-238B14A7BC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E08084BC-DB9B-4F5A-9041-1AA105F28B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4D3AB03C-7415-4BC9-9058-9F6118FBDD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62700" y="228600"/>
            <a:ext cx="1941513" cy="60182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228600"/>
            <a:ext cx="5676900" cy="60182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B21B19BF-F0E8-45E6-98CB-FB983E004D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B8824AD1-9C46-41D6-84A9-878F12177E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72EF3D52-DF4B-48DF-9D88-519B8B79FD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7A8EE7CA-4445-49CF-AFE5-53834F1B8B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3808413" cy="4646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4213" y="1600200"/>
            <a:ext cx="3810000" cy="4646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AC319625-7112-4A7F-A4C7-2C94197DA4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10768907-76E1-4F6E-BF16-61A8346299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6F430F5B-09B1-491C-9B30-07B490E820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EA7D4156-C445-4235-8610-681C99711A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8A5F77FF-BCF4-425D-90B6-9C6932D98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54C1CEB0-1ADA-4B72-8BAF-A5B23B4F3A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F7E0670E-3F1F-4378-B934-13E14966FE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89189D44-9C57-4CB2-9C07-A8AE464D9C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62700" y="228600"/>
            <a:ext cx="1941513" cy="60182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228600"/>
            <a:ext cx="5676900" cy="60182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2078715E-607A-4BFB-9368-398E868EB2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47C9B81F-C347-4BEF-BFDF-29C42F48304A}" type="datetimeFigureOut">
              <a:rPr lang="en-US" smtClean="0"/>
              <a:pPr/>
              <a:t>4/9/2019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 smtClean="0"/>
              <a:t>Network Layer</a:t>
            </a: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 smtClean="0"/>
              <a:t>4-</a:t>
            </a:r>
            <a:fld id="{2B71B211-1AE3-4971-8190-A7BDEF67273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4/9/2019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Network Layer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 smtClean="0"/>
              <a:t>4-</a:t>
            </a:r>
            <a:fld id="{8820E424-0620-4671-9890-DE37D2AC790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4/9/2019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 smtClean="0"/>
              <a:t>4-</a:t>
            </a:r>
            <a:fld id="{33D66BEC-7147-40D3-AA0E-D031E92E6E5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Network Layer</a:t>
            </a: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47C9B81F-C347-4BEF-BFDF-29C42F48304A}" type="datetimeFigureOut">
              <a:rPr lang="en-US" smtClean="0"/>
              <a:pPr/>
              <a:t>4/9/2019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>
              <a:defRPr/>
            </a:pPr>
            <a:r>
              <a:rPr lang="en-US" smtClean="0"/>
              <a:t>4-</a:t>
            </a:r>
            <a:fld id="{A4B713D1-6A9A-45AE-923B-87F767D8A22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>
              <a:defRPr/>
            </a:pPr>
            <a:r>
              <a:rPr lang="en-US" smtClean="0"/>
              <a:t>Network Layer</a:t>
            </a:r>
            <a:endParaRPr lang="en-US"/>
          </a:p>
        </p:txBody>
      </p:sp>
    </p:spTree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47C9B81F-C347-4BEF-BFDF-29C42F48304A}" type="datetimeFigureOut">
              <a:rPr lang="en-US" smtClean="0"/>
              <a:pPr/>
              <a:t>4/9/2019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>
              <a:defRPr/>
            </a:pPr>
            <a:r>
              <a:rPr lang="en-US" smtClean="0"/>
              <a:t>4-</a:t>
            </a:r>
            <a:fld id="{5F839FD1-A1EE-4514-A8FD-A9DB3398789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>
              <a:defRPr/>
            </a:pPr>
            <a:r>
              <a:rPr lang="en-US" smtClean="0"/>
              <a:t>Network Layer</a:t>
            </a: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4/9/2019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Network Layer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 smtClean="0"/>
              <a:t>4-</a:t>
            </a:r>
            <a:fld id="{AACCAD33-0805-43E4-AE00-75812681DD1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3808413" cy="4646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4213" y="1600200"/>
            <a:ext cx="3810000" cy="4646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5072FBAB-0934-4368-94A2-62F8C2E3FF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4/9/2019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Network Layer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 smtClean="0"/>
              <a:t>4-</a:t>
            </a:r>
            <a:fld id="{0C67668E-DB52-4408-900E-998EDF8964F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4/9/2019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Network Layer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 smtClean="0"/>
              <a:t>4-</a:t>
            </a:r>
            <a:fld id="{BB94A87D-719C-41F1-A4D8-CBEB7889DF3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47C9B81F-C347-4BEF-BFDF-29C42F48304A}" type="datetimeFigureOut">
              <a:rPr lang="en-US" smtClean="0"/>
              <a:pPr/>
              <a:t>4/9/2019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r>
              <a:rPr lang="en-US" smtClean="0"/>
              <a:t>4-</a:t>
            </a:r>
            <a:fld id="{864E3C5F-2EE9-4E71-9634-A066D8BB288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pPr>
              <a:defRPr/>
            </a:pPr>
            <a:r>
              <a:rPr lang="en-US" smtClean="0"/>
              <a:t>Network Layer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4/9/2019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Network Layer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4-</a:t>
            </a:r>
            <a:fld id="{7111E262-2BB5-4F06-A26F-60EB7DDCF78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47C9B81F-C347-4BEF-BFDF-29C42F48304A}" type="datetimeFigureOut">
              <a:rPr lang="en-US" smtClean="0"/>
              <a:pPr/>
              <a:t>4/9/2019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Network Layer</a:t>
            </a:r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pPr>
              <a:defRPr/>
            </a:pPr>
            <a:r>
              <a:rPr lang="en-US" smtClean="0"/>
              <a:t>4-</a:t>
            </a:r>
            <a:fld id="{C121AC4A-A90B-4494-9E21-B56344E16C0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27997FFC-C1CC-4905-89D6-34A91C03D9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8318FF32-EC2A-4DBF-A1D9-7E6BE8664C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5AB2E572-6D5E-4CCD-A3CB-8502AF71EC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6806B324-2DE0-4E94-993A-E77C3F5975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1FACBD90-259B-44A0-8239-6083EBBF97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42A37CA1-21F3-4EEF-8671-E82C1E5ACA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80E60970-20E5-4580-872F-1C24F5B996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62700" y="228600"/>
            <a:ext cx="1941513" cy="60182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228600"/>
            <a:ext cx="5676900" cy="60182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0A8E0378-1F5C-4B8B-8111-D366CD9968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0DAB60A3-D3F9-4A20-9396-9078781FF1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4D11DE43-76A2-4902-AC9B-DEB0FF688A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67E7A013-0977-46DA-B846-83650C88AC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3808413" cy="4646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4213" y="1600200"/>
            <a:ext cx="3810000" cy="4646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2EC8362B-9F54-43C7-8F88-C80B663EA5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74DA2311-293D-4F9C-86FA-3E06FA7FBA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8CE075F5-C18C-4D0E-B324-7F3CE59938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3808413" cy="4646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4213" y="1600200"/>
            <a:ext cx="3810000" cy="4646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216E88CA-18EF-4217-8542-C28371FFE8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ED242C28-31C7-4E1F-BCAB-14D79959F3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E7B42E32-60CC-4317-99AB-AFD51C2775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7C3F48FA-D589-4228-8343-2CBB11DD2D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9AF77B0C-E3A3-4CED-8817-A1FF2689D7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62700" y="228600"/>
            <a:ext cx="1941513" cy="60182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228600"/>
            <a:ext cx="5676900" cy="60182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9234532B-3A28-4A83-A691-AF15E11E2C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8FEC6B4B-B7E4-4C60-B9F2-82EBFDC328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72DC97EF-BB1D-4056-B793-A142D24440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0DB39D81-91F1-4912-9274-A58C3253B3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3808413" cy="4646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4213" y="1600200"/>
            <a:ext cx="3810000" cy="4646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23B1AC43-117F-4F7C-847F-BEECEFC400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BF28B3F5-474A-42B0-99C7-9C33B7C092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BA021CB9-56CC-499F-92B8-741689CC27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5AA5803B-1BD7-4DC1-B799-01593D9B96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A131CAE3-2F37-4342-BDCD-7951E150C2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6F30F9B6-CC1A-4F02-821D-3C0445A548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46B53358-FD97-47D0-A2CF-DE48EA24FE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46B27B81-D745-4C29-B36C-0E9FFED3B3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62700" y="228600"/>
            <a:ext cx="1941513" cy="60182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228600"/>
            <a:ext cx="5676900" cy="60182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AAB2433F-B374-435A-9997-5B8B5EBA91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1B52CD53-0E79-4031-A48A-3F08A0FA42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E1A6A0C9-5A27-4220-A9C8-99176AE4F3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7ACD3165-762C-4A23-B4B4-45660F0299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3808413" cy="4646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4213" y="1600200"/>
            <a:ext cx="3810000" cy="4646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6F2C1003-AFAC-48DC-920A-CD5EAF17C0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70936A7B-DF39-4135-A3FF-5DE6A3FC71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99473B92-1B42-4144-8D4E-4270E7D603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53830DD2-B28D-4FEE-9E0B-F0357BE188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FC86DDFC-858F-491E-B31F-0CFC40F02E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10073A53-6B37-4120-A3D3-8EF6B388A9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858573B8-62C1-4377-A85B-9368AA1FAF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9A8F15B5-BF66-4E5B-A155-F2BD680E34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62700" y="228600"/>
            <a:ext cx="1941513" cy="60182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228600"/>
            <a:ext cx="5676900" cy="60182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867EFE6D-AD1A-4D5A-9CD1-F9E6D40DC2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D92ED590-7182-480A-81A4-1E2DE62649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7ADB1A49-33D8-4589-9BFA-92E520D5CF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569C69AE-F4FD-4BD5-9165-77852368BD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ABF74423-EA0B-4235-BCD4-7EC56DF3EB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3808413" cy="4646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4213" y="1600200"/>
            <a:ext cx="3810000" cy="4646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F7A19500-CF60-401E-9B3D-3B24B6D2D7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8B0588BC-C108-4EDB-8701-83DE417ED4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E4319C1F-CFF4-48B1-B895-5DD2804C62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8B162A8E-5E8E-483C-B297-5082E197CB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A85AE1DF-F601-4033-8C91-F34F98C74F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1ACE6EA9-0FC4-493F-AE9B-5D5A392FAB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50CA1B4E-3293-4BD8-89CA-1B24BB5345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62700" y="228600"/>
            <a:ext cx="1941513" cy="60182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228600"/>
            <a:ext cx="5676900" cy="60182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B1372202-5D11-40F6-91D3-4965E67AF7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DAF55C74-E83E-4AE4-B006-6829BBA9DA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FD334BFB-56E0-4AF6-A2B4-683A9814E2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90133C0B-9EEF-4173-BB80-15578F0533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58569866-D846-4C5F-9295-09495BADEB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3808413" cy="4646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4213" y="1600200"/>
            <a:ext cx="3810000" cy="4646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1D30DA50-143A-4F56-AE4A-41B9D92336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1D549F10-9064-4716-AF59-89896D50C8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EB7E3D83-9E05-47AF-97C7-318DEC27D4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6473112F-4703-4F97-88A5-C79F2EC769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4CB4DBDE-09FE-48F7-A62D-1DCF8E88C8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384E801C-B824-4C7F-990D-F5CD778CC0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F87A3598-5F52-4704-BF25-177AC5C066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62700" y="228600"/>
            <a:ext cx="1941513" cy="60182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228600"/>
            <a:ext cx="5676900" cy="60182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07C76349-7E4E-4D69-995B-3B3BC47855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3788520D-A849-456F-916D-33367AF4B2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4D5E78F5-A6FC-481C-BF9E-D3AF46B621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B2773F3E-43BB-44D4-BE1F-131CA272B0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FFE70BC3-F2B0-49D4-ADEC-2EBEF0AEF6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3808413" cy="4646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4213" y="1600200"/>
            <a:ext cx="3810000" cy="4646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DD8D8D02-92A7-4D86-A689-23ACB2265B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BA5FA288-4CF5-4DBD-991D-48A85D7669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2D3D29FB-C883-471F-9684-A6BEEF07EC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43F75160-44F9-4D13-B934-E7D036795F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190D2011-5AFA-46D0-B4E1-8ABD92DB4C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C2B424E6-127C-446E-94BB-21866305DD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77289F06-DB75-4089-B5F4-C251E01327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62700" y="228600"/>
            <a:ext cx="1941513" cy="60182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228600"/>
            <a:ext cx="5676900" cy="60182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5139A986-A7BF-41F5-B278-35B8256F3B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0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7.xml"/><Relationship Id="rId3" Type="http://schemas.openxmlformats.org/officeDocument/2006/relationships/slideLayout" Target="../slideLayouts/slideLayout212.xml"/><Relationship Id="rId7" Type="http://schemas.openxmlformats.org/officeDocument/2006/relationships/slideLayout" Target="../slideLayouts/slideLayout216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11.xml"/><Relationship Id="rId1" Type="http://schemas.openxmlformats.org/officeDocument/2006/relationships/slideLayout" Target="../slideLayouts/slideLayout210.xml"/><Relationship Id="rId6" Type="http://schemas.openxmlformats.org/officeDocument/2006/relationships/slideLayout" Target="../slideLayouts/slideLayout215.xml"/><Relationship Id="rId11" Type="http://schemas.openxmlformats.org/officeDocument/2006/relationships/slideLayout" Target="../slideLayouts/slideLayout220.xml"/><Relationship Id="rId5" Type="http://schemas.openxmlformats.org/officeDocument/2006/relationships/slideLayout" Target="../slideLayouts/slideLayout214.xml"/><Relationship Id="rId10" Type="http://schemas.openxmlformats.org/officeDocument/2006/relationships/slideLayout" Target="../slideLayouts/slideLayout219.xml"/><Relationship Id="rId4" Type="http://schemas.openxmlformats.org/officeDocument/2006/relationships/slideLayout" Target="../slideLayouts/slideLayout213.xml"/><Relationship Id="rId9" Type="http://schemas.openxmlformats.org/officeDocument/2006/relationships/slideLayout" Target="../slideLayouts/slideLayout218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8.xml"/><Relationship Id="rId3" Type="http://schemas.openxmlformats.org/officeDocument/2006/relationships/slideLayout" Target="../slideLayouts/slideLayout223.xml"/><Relationship Id="rId7" Type="http://schemas.openxmlformats.org/officeDocument/2006/relationships/slideLayout" Target="../slideLayouts/slideLayout227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22.xml"/><Relationship Id="rId1" Type="http://schemas.openxmlformats.org/officeDocument/2006/relationships/slideLayout" Target="../slideLayouts/slideLayout221.xml"/><Relationship Id="rId6" Type="http://schemas.openxmlformats.org/officeDocument/2006/relationships/slideLayout" Target="../slideLayouts/slideLayout226.xml"/><Relationship Id="rId11" Type="http://schemas.openxmlformats.org/officeDocument/2006/relationships/slideLayout" Target="../slideLayouts/slideLayout231.xml"/><Relationship Id="rId5" Type="http://schemas.openxmlformats.org/officeDocument/2006/relationships/slideLayout" Target="../slideLayouts/slideLayout225.xml"/><Relationship Id="rId10" Type="http://schemas.openxmlformats.org/officeDocument/2006/relationships/slideLayout" Target="../slideLayouts/slideLayout230.xml"/><Relationship Id="rId4" Type="http://schemas.openxmlformats.org/officeDocument/2006/relationships/slideLayout" Target="../slideLayouts/slideLayout224.xml"/><Relationship Id="rId9" Type="http://schemas.openxmlformats.org/officeDocument/2006/relationships/slideLayout" Target="../slideLayouts/slideLayout229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9.xml"/><Relationship Id="rId3" Type="http://schemas.openxmlformats.org/officeDocument/2006/relationships/slideLayout" Target="../slideLayouts/slideLayout234.xml"/><Relationship Id="rId7" Type="http://schemas.openxmlformats.org/officeDocument/2006/relationships/slideLayout" Target="../slideLayouts/slideLayout238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233.xml"/><Relationship Id="rId1" Type="http://schemas.openxmlformats.org/officeDocument/2006/relationships/slideLayout" Target="../slideLayouts/slideLayout232.xml"/><Relationship Id="rId6" Type="http://schemas.openxmlformats.org/officeDocument/2006/relationships/slideLayout" Target="../slideLayouts/slideLayout237.xml"/><Relationship Id="rId11" Type="http://schemas.openxmlformats.org/officeDocument/2006/relationships/slideLayout" Target="../slideLayouts/slideLayout242.xml"/><Relationship Id="rId5" Type="http://schemas.openxmlformats.org/officeDocument/2006/relationships/slideLayout" Target="../slideLayouts/slideLayout236.xml"/><Relationship Id="rId10" Type="http://schemas.openxmlformats.org/officeDocument/2006/relationships/slideLayout" Target="../slideLayouts/slideLayout241.xml"/><Relationship Id="rId4" Type="http://schemas.openxmlformats.org/officeDocument/2006/relationships/slideLayout" Target="../slideLayouts/slideLayout235.xml"/><Relationship Id="rId9" Type="http://schemas.openxmlformats.org/officeDocument/2006/relationships/slideLayout" Target="../slideLayouts/slideLayout240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0.xml"/><Relationship Id="rId3" Type="http://schemas.openxmlformats.org/officeDocument/2006/relationships/slideLayout" Target="../slideLayouts/slideLayout245.xml"/><Relationship Id="rId7" Type="http://schemas.openxmlformats.org/officeDocument/2006/relationships/slideLayout" Target="../slideLayouts/slideLayout249.xml"/><Relationship Id="rId12" Type="http://schemas.openxmlformats.org/officeDocument/2006/relationships/theme" Target="../theme/theme23.xml"/><Relationship Id="rId2" Type="http://schemas.openxmlformats.org/officeDocument/2006/relationships/slideLayout" Target="../slideLayouts/slideLayout244.xml"/><Relationship Id="rId1" Type="http://schemas.openxmlformats.org/officeDocument/2006/relationships/slideLayout" Target="../slideLayouts/slideLayout243.xml"/><Relationship Id="rId6" Type="http://schemas.openxmlformats.org/officeDocument/2006/relationships/slideLayout" Target="../slideLayouts/slideLayout248.xml"/><Relationship Id="rId11" Type="http://schemas.openxmlformats.org/officeDocument/2006/relationships/slideLayout" Target="../slideLayouts/slideLayout253.xml"/><Relationship Id="rId5" Type="http://schemas.openxmlformats.org/officeDocument/2006/relationships/slideLayout" Target="../slideLayouts/slideLayout247.xml"/><Relationship Id="rId10" Type="http://schemas.openxmlformats.org/officeDocument/2006/relationships/slideLayout" Target="../slideLayouts/slideLayout252.xml"/><Relationship Id="rId4" Type="http://schemas.openxmlformats.org/officeDocument/2006/relationships/slideLayout" Target="../slideLayouts/slideLayout246.xml"/><Relationship Id="rId9" Type="http://schemas.openxmlformats.org/officeDocument/2006/relationships/slideLayout" Target="../slideLayouts/slideLayout251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1.xml"/><Relationship Id="rId3" Type="http://schemas.openxmlformats.org/officeDocument/2006/relationships/slideLayout" Target="../slideLayouts/slideLayout256.xml"/><Relationship Id="rId7" Type="http://schemas.openxmlformats.org/officeDocument/2006/relationships/slideLayout" Target="../slideLayouts/slideLayout260.xml"/><Relationship Id="rId12" Type="http://schemas.openxmlformats.org/officeDocument/2006/relationships/theme" Target="../theme/theme24.xml"/><Relationship Id="rId2" Type="http://schemas.openxmlformats.org/officeDocument/2006/relationships/slideLayout" Target="../slideLayouts/slideLayout255.xml"/><Relationship Id="rId1" Type="http://schemas.openxmlformats.org/officeDocument/2006/relationships/slideLayout" Target="../slideLayouts/slideLayout254.xml"/><Relationship Id="rId6" Type="http://schemas.openxmlformats.org/officeDocument/2006/relationships/slideLayout" Target="../slideLayouts/slideLayout259.xml"/><Relationship Id="rId11" Type="http://schemas.openxmlformats.org/officeDocument/2006/relationships/slideLayout" Target="../slideLayouts/slideLayout264.xml"/><Relationship Id="rId5" Type="http://schemas.openxmlformats.org/officeDocument/2006/relationships/slideLayout" Target="../slideLayouts/slideLayout258.xml"/><Relationship Id="rId10" Type="http://schemas.openxmlformats.org/officeDocument/2006/relationships/slideLayout" Target="../slideLayouts/slideLayout263.xml"/><Relationship Id="rId4" Type="http://schemas.openxmlformats.org/officeDocument/2006/relationships/slideLayout" Target="../slideLayouts/slideLayout257.xml"/><Relationship Id="rId9" Type="http://schemas.openxmlformats.org/officeDocument/2006/relationships/slideLayout" Target="../slideLayouts/slideLayout26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7770813" cy="11414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00200"/>
            <a:ext cx="7770813" cy="4646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</p:txBody>
      </p:sp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5576888" y="6445250"/>
            <a:ext cx="2894012" cy="2857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 smtClean="0">
                <a:solidFill>
                  <a:srgbClr val="000000"/>
                </a:solidFill>
                <a:latin typeface="Tahoma" charset="0"/>
              </a:defRPr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8324850" y="6462713"/>
            <a:ext cx="674688" cy="27463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>
              <a:buClrTx/>
              <a:buFontTx/>
              <a:buNone/>
              <a:tabLst>
                <a:tab pos="457200" algn="l"/>
              </a:tabLst>
              <a:defRPr sz="1200" smtClean="0">
                <a:solidFill>
                  <a:srgbClr val="000000"/>
                </a:solidFill>
                <a:latin typeface="Tahoma" charset="0"/>
              </a:defRPr>
            </a:lvl1pPr>
          </a:lstStyle>
          <a:p>
            <a:pPr>
              <a:defRPr/>
            </a:pPr>
            <a:r>
              <a:rPr lang="en-US"/>
              <a:t>3-</a:t>
            </a:r>
            <a:fld id="{4DE42EF3-0E3B-4A03-99A9-96D190C235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hf sldNum="0"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charset="0"/>
          <a:ea typeface="ＭＳ Ｐゴシック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charset="0"/>
          <a:ea typeface="ＭＳ Ｐゴシック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charset="0"/>
          <a:ea typeface="ＭＳ Ｐゴシック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charset="0"/>
          <a:ea typeface="ＭＳ Ｐゴシック" charset="-128"/>
        </a:defRPr>
      </a:lvl5pPr>
      <a:lvl6pPr marL="25146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charset="0"/>
          <a:ea typeface="ＭＳ Ｐゴシック" charset="-128"/>
        </a:defRPr>
      </a:lvl6pPr>
      <a:lvl7pPr marL="29718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charset="0"/>
          <a:ea typeface="ＭＳ Ｐゴシック" charset="-128"/>
        </a:defRPr>
      </a:lvl7pPr>
      <a:lvl8pPr marL="34290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charset="0"/>
          <a:ea typeface="ＭＳ Ｐゴシック" charset="-128"/>
        </a:defRPr>
      </a:lvl8pPr>
      <a:lvl9pPr marL="38862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charset="0"/>
          <a:ea typeface="ＭＳ Ｐゴシック" charset="-128"/>
        </a:defRPr>
      </a:lvl9pPr>
    </p:titleStyle>
    <p:bodyStyle>
      <a:lvl1pPr marL="342900" indent="-342900" algn="l" defTabSz="457200" rtl="0" eaLnBrk="0" fontAlgn="base" hangingPunct="0">
        <a:lnSpc>
          <a:spcPct val="85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lnSpc>
          <a:spcPct val="85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–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•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–"/>
        <a:defRPr sz="2000">
          <a:solidFill>
            <a:srgbClr val="000000"/>
          </a:solidFill>
          <a:latin typeface="Times New Roman" pitchFamily="16" charset="0"/>
          <a:ea typeface="+mn-ea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»"/>
        <a:defRPr sz="2000">
          <a:solidFill>
            <a:srgbClr val="000000"/>
          </a:solidFill>
          <a:latin typeface="Times New Roman" pitchFamily="16" charset="0"/>
          <a:ea typeface="+mn-ea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Times New Roman" pitchFamily="16" charset="0"/>
          <a:ea typeface="+mn-ea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Times New Roman" pitchFamily="16" charset="0"/>
          <a:ea typeface="+mn-ea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Times New Roman" pitchFamily="16" charset="0"/>
          <a:ea typeface="+mn-ea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Times New Roman" pitchFamily="16" charset="0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7770813" cy="11414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00200"/>
            <a:ext cx="7770813" cy="4646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</p:txBody>
      </p:sp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5576888" y="6445250"/>
            <a:ext cx="2894012" cy="2857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 smtClean="0">
                <a:solidFill>
                  <a:srgbClr val="000000"/>
                </a:solidFill>
                <a:latin typeface="Tahoma" charset="0"/>
              </a:defRPr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8324850" y="6462713"/>
            <a:ext cx="674688" cy="27463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>
              <a:buClrTx/>
              <a:buFontTx/>
              <a:buNone/>
              <a:tabLst>
                <a:tab pos="457200" algn="l"/>
              </a:tabLst>
              <a:defRPr sz="1200" smtClean="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r>
              <a:rPr lang="en-US"/>
              <a:t>3-</a:t>
            </a:r>
            <a:fld id="{93084707-C6A6-412D-B65D-B0E97E2797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</p:sldLayoutIdLst>
  <p:hf sldNum="0"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charset="0"/>
          <a:ea typeface="ＭＳ Ｐゴシック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charset="0"/>
          <a:ea typeface="ＭＳ Ｐゴシック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charset="0"/>
          <a:ea typeface="ＭＳ Ｐゴシック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charset="0"/>
          <a:ea typeface="ＭＳ Ｐゴシック" charset="-128"/>
        </a:defRPr>
      </a:lvl5pPr>
      <a:lvl6pPr marL="25146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charset="0"/>
          <a:ea typeface="ＭＳ Ｐゴシック" charset="-128"/>
        </a:defRPr>
      </a:lvl6pPr>
      <a:lvl7pPr marL="29718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charset="0"/>
          <a:ea typeface="ＭＳ Ｐゴシック" charset="-128"/>
        </a:defRPr>
      </a:lvl7pPr>
      <a:lvl8pPr marL="34290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charset="0"/>
          <a:ea typeface="ＭＳ Ｐゴシック" charset="-128"/>
        </a:defRPr>
      </a:lvl8pPr>
      <a:lvl9pPr marL="38862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charset="0"/>
          <a:ea typeface="ＭＳ Ｐゴシック" charset="-128"/>
        </a:defRPr>
      </a:lvl9pPr>
    </p:titleStyle>
    <p:bodyStyle>
      <a:lvl1pPr marL="342900" indent="-342900" algn="l" defTabSz="457200" rtl="0" eaLnBrk="0" fontAlgn="base" hangingPunct="0">
        <a:lnSpc>
          <a:spcPct val="85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lnSpc>
          <a:spcPct val="85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–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•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–"/>
        <a:defRPr sz="2000">
          <a:solidFill>
            <a:srgbClr val="000000"/>
          </a:solidFill>
          <a:latin typeface="Times New Roman" pitchFamily="16" charset="0"/>
          <a:ea typeface="+mn-ea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»"/>
        <a:defRPr sz="2000">
          <a:solidFill>
            <a:srgbClr val="000000"/>
          </a:solidFill>
          <a:latin typeface="Times New Roman" pitchFamily="16" charset="0"/>
          <a:ea typeface="+mn-ea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Times New Roman" pitchFamily="16" charset="0"/>
          <a:ea typeface="+mn-ea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Times New Roman" pitchFamily="16" charset="0"/>
          <a:ea typeface="+mn-ea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Times New Roman" pitchFamily="16" charset="0"/>
          <a:ea typeface="+mn-ea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Times New Roman" pitchFamily="16" charset="0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7770813" cy="11414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00200"/>
            <a:ext cx="7770813" cy="4646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</p:txBody>
      </p:sp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5576888" y="6445250"/>
            <a:ext cx="2894012" cy="2857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 smtClean="0">
                <a:solidFill>
                  <a:srgbClr val="000000"/>
                </a:solidFill>
                <a:latin typeface="Tahoma" charset="0"/>
              </a:defRPr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8324850" y="6462713"/>
            <a:ext cx="674688" cy="27463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>
              <a:buClrTx/>
              <a:buFontTx/>
              <a:buNone/>
              <a:tabLst>
                <a:tab pos="457200" algn="l"/>
              </a:tabLst>
              <a:defRPr sz="1200" smtClean="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r>
              <a:rPr lang="en-US"/>
              <a:t>3-</a:t>
            </a:r>
            <a:fld id="{FBEF744A-B469-4CF6-8924-C1C831B599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hf sldNum="0"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charset="0"/>
          <a:ea typeface="ＭＳ Ｐゴシック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charset="0"/>
          <a:ea typeface="ＭＳ Ｐゴシック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charset="0"/>
          <a:ea typeface="ＭＳ Ｐゴシック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charset="0"/>
          <a:ea typeface="ＭＳ Ｐゴシック" charset="-128"/>
        </a:defRPr>
      </a:lvl5pPr>
      <a:lvl6pPr marL="25146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charset="0"/>
          <a:ea typeface="ＭＳ Ｐゴシック" charset="-128"/>
        </a:defRPr>
      </a:lvl6pPr>
      <a:lvl7pPr marL="29718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charset="0"/>
          <a:ea typeface="ＭＳ Ｐゴシック" charset="-128"/>
        </a:defRPr>
      </a:lvl7pPr>
      <a:lvl8pPr marL="34290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charset="0"/>
          <a:ea typeface="ＭＳ Ｐゴシック" charset="-128"/>
        </a:defRPr>
      </a:lvl8pPr>
      <a:lvl9pPr marL="38862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charset="0"/>
          <a:ea typeface="ＭＳ Ｐゴシック" charset="-128"/>
        </a:defRPr>
      </a:lvl9pPr>
    </p:titleStyle>
    <p:bodyStyle>
      <a:lvl1pPr marL="342900" indent="-342900" algn="l" defTabSz="457200" rtl="0" eaLnBrk="0" fontAlgn="base" hangingPunct="0">
        <a:lnSpc>
          <a:spcPct val="85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lnSpc>
          <a:spcPct val="85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–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•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–"/>
        <a:defRPr sz="2000">
          <a:solidFill>
            <a:srgbClr val="000000"/>
          </a:solidFill>
          <a:latin typeface="Times New Roman" pitchFamily="16" charset="0"/>
          <a:ea typeface="+mn-ea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»"/>
        <a:defRPr sz="2000">
          <a:solidFill>
            <a:srgbClr val="000000"/>
          </a:solidFill>
          <a:latin typeface="Times New Roman" pitchFamily="16" charset="0"/>
          <a:ea typeface="+mn-ea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Times New Roman" pitchFamily="16" charset="0"/>
          <a:ea typeface="+mn-ea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Times New Roman" pitchFamily="16" charset="0"/>
          <a:ea typeface="+mn-ea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Times New Roman" pitchFamily="16" charset="0"/>
          <a:ea typeface="+mn-ea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Times New Roman" pitchFamily="16" charset="0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7770813" cy="11414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00200"/>
            <a:ext cx="7770813" cy="4646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</p:txBody>
      </p:sp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5576888" y="6445250"/>
            <a:ext cx="2894012" cy="2857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 smtClean="0">
                <a:solidFill>
                  <a:srgbClr val="000000"/>
                </a:solidFill>
                <a:latin typeface="Tahoma" charset="0"/>
              </a:defRPr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8324850" y="6462713"/>
            <a:ext cx="674688" cy="27463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>
              <a:buClrTx/>
              <a:buFontTx/>
              <a:buNone/>
              <a:tabLst>
                <a:tab pos="457200" algn="l"/>
              </a:tabLst>
              <a:defRPr sz="1200" smtClean="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r>
              <a:rPr lang="en-US"/>
              <a:t>3-</a:t>
            </a:r>
            <a:fld id="{6F88B14B-5AFE-436F-B12C-5BA600C695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</p:sldLayoutIdLst>
  <p:hf sldNum="0"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charset="0"/>
          <a:ea typeface="ＭＳ Ｐゴシック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charset="0"/>
          <a:ea typeface="ＭＳ Ｐゴシック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charset="0"/>
          <a:ea typeface="ＭＳ Ｐゴシック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charset="0"/>
          <a:ea typeface="ＭＳ Ｐゴシック" charset="-128"/>
        </a:defRPr>
      </a:lvl5pPr>
      <a:lvl6pPr marL="25146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charset="0"/>
          <a:ea typeface="ＭＳ Ｐゴシック" charset="-128"/>
        </a:defRPr>
      </a:lvl6pPr>
      <a:lvl7pPr marL="29718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charset="0"/>
          <a:ea typeface="ＭＳ Ｐゴシック" charset="-128"/>
        </a:defRPr>
      </a:lvl7pPr>
      <a:lvl8pPr marL="34290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charset="0"/>
          <a:ea typeface="ＭＳ Ｐゴシック" charset="-128"/>
        </a:defRPr>
      </a:lvl8pPr>
      <a:lvl9pPr marL="38862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charset="0"/>
          <a:ea typeface="ＭＳ Ｐゴシック" charset="-128"/>
        </a:defRPr>
      </a:lvl9pPr>
    </p:titleStyle>
    <p:bodyStyle>
      <a:lvl1pPr marL="342900" indent="-342900" algn="l" defTabSz="457200" rtl="0" eaLnBrk="0" fontAlgn="base" hangingPunct="0">
        <a:lnSpc>
          <a:spcPct val="85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lnSpc>
          <a:spcPct val="85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–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•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–"/>
        <a:defRPr sz="2000">
          <a:solidFill>
            <a:srgbClr val="000000"/>
          </a:solidFill>
          <a:latin typeface="Times New Roman" pitchFamily="16" charset="0"/>
          <a:ea typeface="+mn-ea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»"/>
        <a:defRPr sz="2000">
          <a:solidFill>
            <a:srgbClr val="000000"/>
          </a:solidFill>
          <a:latin typeface="Times New Roman" pitchFamily="16" charset="0"/>
          <a:ea typeface="+mn-ea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Times New Roman" pitchFamily="16" charset="0"/>
          <a:ea typeface="+mn-ea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Times New Roman" pitchFamily="16" charset="0"/>
          <a:ea typeface="+mn-ea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Times New Roman" pitchFamily="16" charset="0"/>
          <a:ea typeface="+mn-ea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Times New Roman" pitchFamily="16" charset="0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7770813" cy="11414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00200"/>
            <a:ext cx="7770813" cy="4646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</p:txBody>
      </p:sp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5576888" y="6445250"/>
            <a:ext cx="2894012" cy="2857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 smtClean="0">
                <a:solidFill>
                  <a:srgbClr val="000000"/>
                </a:solidFill>
                <a:latin typeface="Tahoma" charset="0"/>
              </a:defRPr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8324850" y="6462713"/>
            <a:ext cx="674688" cy="27463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>
              <a:buClrTx/>
              <a:buFontTx/>
              <a:buNone/>
              <a:tabLst>
                <a:tab pos="457200" algn="l"/>
              </a:tabLst>
              <a:defRPr sz="1200" smtClean="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r>
              <a:rPr lang="en-US"/>
              <a:t>3-</a:t>
            </a:r>
            <a:fld id="{A084E828-4C97-40C3-86B8-A63D2F0B15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</p:sldLayoutIdLst>
  <p:hf sldNum="0"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charset="0"/>
          <a:ea typeface="ＭＳ Ｐゴシック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charset="0"/>
          <a:ea typeface="ＭＳ Ｐゴシック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charset="0"/>
          <a:ea typeface="ＭＳ Ｐゴシック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charset="0"/>
          <a:ea typeface="ＭＳ Ｐゴシック" charset="-128"/>
        </a:defRPr>
      </a:lvl5pPr>
      <a:lvl6pPr marL="25146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charset="0"/>
          <a:ea typeface="ＭＳ Ｐゴシック" charset="-128"/>
        </a:defRPr>
      </a:lvl6pPr>
      <a:lvl7pPr marL="29718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charset="0"/>
          <a:ea typeface="ＭＳ Ｐゴシック" charset="-128"/>
        </a:defRPr>
      </a:lvl7pPr>
      <a:lvl8pPr marL="34290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charset="0"/>
          <a:ea typeface="ＭＳ Ｐゴシック" charset="-128"/>
        </a:defRPr>
      </a:lvl8pPr>
      <a:lvl9pPr marL="38862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charset="0"/>
          <a:ea typeface="ＭＳ Ｐゴシック" charset="-128"/>
        </a:defRPr>
      </a:lvl9pPr>
    </p:titleStyle>
    <p:bodyStyle>
      <a:lvl1pPr marL="342900" indent="-342900" algn="l" defTabSz="457200" rtl="0" eaLnBrk="0" fontAlgn="base" hangingPunct="0">
        <a:lnSpc>
          <a:spcPct val="85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lnSpc>
          <a:spcPct val="85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–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•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–"/>
        <a:defRPr sz="2000">
          <a:solidFill>
            <a:srgbClr val="000000"/>
          </a:solidFill>
          <a:latin typeface="Times New Roman" pitchFamily="16" charset="0"/>
          <a:ea typeface="+mn-ea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»"/>
        <a:defRPr sz="2000">
          <a:solidFill>
            <a:srgbClr val="000000"/>
          </a:solidFill>
          <a:latin typeface="Times New Roman" pitchFamily="16" charset="0"/>
          <a:ea typeface="+mn-ea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Times New Roman" pitchFamily="16" charset="0"/>
          <a:ea typeface="+mn-ea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Times New Roman" pitchFamily="16" charset="0"/>
          <a:ea typeface="+mn-ea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Times New Roman" pitchFamily="16" charset="0"/>
          <a:ea typeface="+mn-ea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Times New Roman" pitchFamily="16" charset="0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7770813" cy="11414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00200"/>
            <a:ext cx="7770813" cy="4646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</p:txBody>
      </p:sp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5576888" y="6445250"/>
            <a:ext cx="2894012" cy="2857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 smtClean="0">
                <a:solidFill>
                  <a:srgbClr val="000000"/>
                </a:solidFill>
                <a:latin typeface="Tahoma" charset="0"/>
              </a:defRPr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8324850" y="6462713"/>
            <a:ext cx="674688" cy="27463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>
              <a:buClrTx/>
              <a:buFontTx/>
              <a:buNone/>
              <a:tabLst>
                <a:tab pos="457200" algn="l"/>
              </a:tabLst>
              <a:defRPr sz="1200" smtClean="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r>
              <a:rPr lang="en-US"/>
              <a:t>3-</a:t>
            </a:r>
            <a:fld id="{2AFC412C-3654-4E33-B303-C3DC702D1F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39" r:id="rId2"/>
    <p:sldLayoutId id="2147483840" r:id="rId3"/>
    <p:sldLayoutId id="2147483841" r:id="rId4"/>
    <p:sldLayoutId id="2147483842" r:id="rId5"/>
    <p:sldLayoutId id="2147483843" r:id="rId6"/>
    <p:sldLayoutId id="2147483844" r:id="rId7"/>
    <p:sldLayoutId id="2147483845" r:id="rId8"/>
    <p:sldLayoutId id="2147483846" r:id="rId9"/>
    <p:sldLayoutId id="2147483847" r:id="rId10"/>
    <p:sldLayoutId id="2147483848" r:id="rId11"/>
  </p:sldLayoutIdLst>
  <p:hf sldNum="0"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charset="0"/>
          <a:ea typeface="ＭＳ Ｐゴシック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charset="0"/>
          <a:ea typeface="ＭＳ Ｐゴシック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charset="0"/>
          <a:ea typeface="ＭＳ Ｐゴシック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charset="0"/>
          <a:ea typeface="ＭＳ Ｐゴシック" charset="-128"/>
        </a:defRPr>
      </a:lvl5pPr>
      <a:lvl6pPr marL="25146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charset="0"/>
          <a:ea typeface="ＭＳ Ｐゴシック" charset="-128"/>
        </a:defRPr>
      </a:lvl6pPr>
      <a:lvl7pPr marL="29718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charset="0"/>
          <a:ea typeface="ＭＳ Ｐゴシック" charset="-128"/>
        </a:defRPr>
      </a:lvl7pPr>
      <a:lvl8pPr marL="34290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charset="0"/>
          <a:ea typeface="ＭＳ Ｐゴシック" charset="-128"/>
        </a:defRPr>
      </a:lvl8pPr>
      <a:lvl9pPr marL="38862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charset="0"/>
          <a:ea typeface="ＭＳ Ｐゴシック" charset="-128"/>
        </a:defRPr>
      </a:lvl9pPr>
    </p:titleStyle>
    <p:bodyStyle>
      <a:lvl1pPr marL="342900" indent="-342900" algn="l" defTabSz="457200" rtl="0" eaLnBrk="0" fontAlgn="base" hangingPunct="0">
        <a:lnSpc>
          <a:spcPct val="85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lnSpc>
          <a:spcPct val="85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–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•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–"/>
        <a:defRPr sz="2000">
          <a:solidFill>
            <a:srgbClr val="000000"/>
          </a:solidFill>
          <a:latin typeface="Times New Roman" pitchFamily="16" charset="0"/>
          <a:ea typeface="+mn-ea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»"/>
        <a:defRPr sz="2000">
          <a:solidFill>
            <a:srgbClr val="000000"/>
          </a:solidFill>
          <a:latin typeface="Times New Roman" pitchFamily="16" charset="0"/>
          <a:ea typeface="+mn-ea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Times New Roman" pitchFamily="16" charset="0"/>
          <a:ea typeface="+mn-ea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Times New Roman" pitchFamily="16" charset="0"/>
          <a:ea typeface="+mn-ea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Times New Roman" pitchFamily="16" charset="0"/>
          <a:ea typeface="+mn-ea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Times New Roman" pitchFamily="16" charset="0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7770813" cy="11414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00200"/>
            <a:ext cx="7770813" cy="4646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</p:txBody>
      </p:sp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5576888" y="6445250"/>
            <a:ext cx="2894012" cy="2857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 smtClean="0">
                <a:solidFill>
                  <a:srgbClr val="000000"/>
                </a:solidFill>
                <a:latin typeface="Tahoma" charset="0"/>
              </a:defRPr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8324850" y="6462713"/>
            <a:ext cx="674688" cy="27463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>
              <a:buClrTx/>
              <a:buFontTx/>
              <a:buNone/>
              <a:tabLst>
                <a:tab pos="457200" algn="l"/>
              </a:tabLst>
              <a:defRPr sz="1200" smtClean="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r>
              <a:rPr lang="en-US"/>
              <a:t>3-</a:t>
            </a:r>
            <a:fld id="{A76833B9-910A-43C4-9C3B-947D93E745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  <p:sldLayoutId id="2147483850" r:id="rId2"/>
    <p:sldLayoutId id="2147483851" r:id="rId3"/>
    <p:sldLayoutId id="2147483852" r:id="rId4"/>
    <p:sldLayoutId id="2147483853" r:id="rId5"/>
    <p:sldLayoutId id="2147483854" r:id="rId6"/>
    <p:sldLayoutId id="2147483855" r:id="rId7"/>
    <p:sldLayoutId id="2147483856" r:id="rId8"/>
    <p:sldLayoutId id="2147483857" r:id="rId9"/>
    <p:sldLayoutId id="2147483858" r:id="rId10"/>
    <p:sldLayoutId id="2147483859" r:id="rId11"/>
  </p:sldLayoutIdLst>
  <p:hf sldNum="0"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charset="0"/>
          <a:ea typeface="ＭＳ Ｐゴシック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charset="0"/>
          <a:ea typeface="ＭＳ Ｐゴシック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charset="0"/>
          <a:ea typeface="ＭＳ Ｐゴシック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charset="0"/>
          <a:ea typeface="ＭＳ Ｐゴシック" charset="-128"/>
        </a:defRPr>
      </a:lvl5pPr>
      <a:lvl6pPr marL="25146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charset="0"/>
          <a:ea typeface="ＭＳ Ｐゴシック" charset="-128"/>
        </a:defRPr>
      </a:lvl6pPr>
      <a:lvl7pPr marL="29718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charset="0"/>
          <a:ea typeface="ＭＳ Ｐゴシック" charset="-128"/>
        </a:defRPr>
      </a:lvl7pPr>
      <a:lvl8pPr marL="34290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charset="0"/>
          <a:ea typeface="ＭＳ Ｐゴシック" charset="-128"/>
        </a:defRPr>
      </a:lvl8pPr>
      <a:lvl9pPr marL="38862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charset="0"/>
          <a:ea typeface="ＭＳ Ｐゴシック" charset="-128"/>
        </a:defRPr>
      </a:lvl9pPr>
    </p:titleStyle>
    <p:bodyStyle>
      <a:lvl1pPr marL="342900" indent="-342900" algn="l" defTabSz="457200" rtl="0" eaLnBrk="0" fontAlgn="base" hangingPunct="0">
        <a:lnSpc>
          <a:spcPct val="85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lnSpc>
          <a:spcPct val="85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–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•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–"/>
        <a:defRPr sz="2000">
          <a:solidFill>
            <a:srgbClr val="000000"/>
          </a:solidFill>
          <a:latin typeface="Times New Roman" pitchFamily="16" charset="0"/>
          <a:ea typeface="+mn-ea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»"/>
        <a:defRPr sz="2000">
          <a:solidFill>
            <a:srgbClr val="000000"/>
          </a:solidFill>
          <a:latin typeface="Times New Roman" pitchFamily="16" charset="0"/>
          <a:ea typeface="+mn-ea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Times New Roman" pitchFamily="16" charset="0"/>
          <a:ea typeface="+mn-ea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Times New Roman" pitchFamily="16" charset="0"/>
          <a:ea typeface="+mn-ea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Times New Roman" pitchFamily="16" charset="0"/>
          <a:ea typeface="+mn-ea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Times New Roman" pitchFamily="16" charset="0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7770813" cy="11414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00200"/>
            <a:ext cx="7770813" cy="4646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</p:txBody>
      </p:sp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5576888" y="6445250"/>
            <a:ext cx="2894012" cy="2857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 smtClean="0">
                <a:solidFill>
                  <a:srgbClr val="000000"/>
                </a:solidFill>
                <a:latin typeface="Tahoma" charset="0"/>
              </a:defRPr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8324850" y="6462713"/>
            <a:ext cx="674688" cy="27463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>
              <a:buClrTx/>
              <a:buFontTx/>
              <a:buNone/>
              <a:tabLst>
                <a:tab pos="457200" algn="l"/>
              </a:tabLst>
              <a:defRPr sz="1200" smtClean="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r>
              <a:rPr lang="en-US"/>
              <a:t>3-</a:t>
            </a:r>
            <a:fld id="{ABEC7A8E-1B8D-43AA-B941-4A81E47F10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0" r:id="rId1"/>
    <p:sldLayoutId id="2147483861" r:id="rId2"/>
    <p:sldLayoutId id="2147483862" r:id="rId3"/>
    <p:sldLayoutId id="2147483863" r:id="rId4"/>
    <p:sldLayoutId id="2147483864" r:id="rId5"/>
    <p:sldLayoutId id="2147483865" r:id="rId6"/>
    <p:sldLayoutId id="2147483866" r:id="rId7"/>
    <p:sldLayoutId id="2147483867" r:id="rId8"/>
    <p:sldLayoutId id="2147483868" r:id="rId9"/>
    <p:sldLayoutId id="2147483869" r:id="rId10"/>
    <p:sldLayoutId id="2147483870" r:id="rId11"/>
  </p:sldLayoutIdLst>
  <p:hf sldNum="0"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charset="0"/>
          <a:ea typeface="ＭＳ Ｐゴシック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charset="0"/>
          <a:ea typeface="ＭＳ Ｐゴシック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charset="0"/>
          <a:ea typeface="ＭＳ Ｐゴシック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charset="0"/>
          <a:ea typeface="ＭＳ Ｐゴシック" charset="-128"/>
        </a:defRPr>
      </a:lvl5pPr>
      <a:lvl6pPr marL="25146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charset="0"/>
          <a:ea typeface="ＭＳ Ｐゴシック" charset="-128"/>
        </a:defRPr>
      </a:lvl6pPr>
      <a:lvl7pPr marL="29718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charset="0"/>
          <a:ea typeface="ＭＳ Ｐゴシック" charset="-128"/>
        </a:defRPr>
      </a:lvl7pPr>
      <a:lvl8pPr marL="34290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charset="0"/>
          <a:ea typeface="ＭＳ Ｐゴシック" charset="-128"/>
        </a:defRPr>
      </a:lvl8pPr>
      <a:lvl9pPr marL="38862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charset="0"/>
          <a:ea typeface="ＭＳ Ｐゴシック" charset="-128"/>
        </a:defRPr>
      </a:lvl9pPr>
    </p:titleStyle>
    <p:bodyStyle>
      <a:lvl1pPr marL="342900" indent="-342900" algn="l" defTabSz="457200" rtl="0" eaLnBrk="0" fontAlgn="base" hangingPunct="0">
        <a:lnSpc>
          <a:spcPct val="85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lnSpc>
          <a:spcPct val="85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–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•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–"/>
        <a:defRPr sz="2000">
          <a:solidFill>
            <a:srgbClr val="000000"/>
          </a:solidFill>
          <a:latin typeface="Times New Roman" pitchFamily="16" charset="0"/>
          <a:ea typeface="+mn-ea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»"/>
        <a:defRPr sz="2000">
          <a:solidFill>
            <a:srgbClr val="000000"/>
          </a:solidFill>
          <a:latin typeface="Times New Roman" pitchFamily="16" charset="0"/>
          <a:ea typeface="+mn-ea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Times New Roman" pitchFamily="16" charset="0"/>
          <a:ea typeface="+mn-ea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Times New Roman" pitchFamily="16" charset="0"/>
          <a:ea typeface="+mn-ea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Times New Roman" pitchFamily="16" charset="0"/>
          <a:ea typeface="+mn-ea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Times New Roman" pitchFamily="16" charset="0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7770813" cy="11414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00200"/>
            <a:ext cx="7770813" cy="4646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</p:txBody>
      </p:sp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5576888" y="6445250"/>
            <a:ext cx="2894012" cy="2857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 smtClean="0">
                <a:solidFill>
                  <a:srgbClr val="000000"/>
                </a:solidFill>
                <a:latin typeface="Tahoma" charset="0"/>
              </a:defRPr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8324850" y="6462713"/>
            <a:ext cx="674688" cy="27463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>
              <a:buClrTx/>
              <a:buFontTx/>
              <a:buNone/>
              <a:tabLst>
                <a:tab pos="457200" algn="l"/>
              </a:tabLst>
              <a:defRPr sz="1200" smtClean="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r>
              <a:rPr lang="en-US"/>
              <a:t>3-</a:t>
            </a:r>
            <a:fld id="{EA8422A6-A3E5-4CC2-A23E-081B26F1EB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  <p:sldLayoutId id="2147483875" r:id="rId5"/>
    <p:sldLayoutId id="2147483876" r:id="rId6"/>
    <p:sldLayoutId id="2147483877" r:id="rId7"/>
    <p:sldLayoutId id="2147483878" r:id="rId8"/>
    <p:sldLayoutId id="2147483879" r:id="rId9"/>
    <p:sldLayoutId id="2147483880" r:id="rId10"/>
    <p:sldLayoutId id="2147483881" r:id="rId11"/>
  </p:sldLayoutIdLst>
  <p:hf sldNum="0"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charset="0"/>
          <a:ea typeface="ＭＳ Ｐゴシック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charset="0"/>
          <a:ea typeface="ＭＳ Ｐゴシック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charset="0"/>
          <a:ea typeface="ＭＳ Ｐゴシック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charset="0"/>
          <a:ea typeface="ＭＳ Ｐゴシック" charset="-128"/>
        </a:defRPr>
      </a:lvl5pPr>
      <a:lvl6pPr marL="25146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charset="0"/>
          <a:ea typeface="ＭＳ Ｐゴシック" charset="-128"/>
        </a:defRPr>
      </a:lvl6pPr>
      <a:lvl7pPr marL="29718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charset="0"/>
          <a:ea typeface="ＭＳ Ｐゴシック" charset="-128"/>
        </a:defRPr>
      </a:lvl7pPr>
      <a:lvl8pPr marL="34290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charset="0"/>
          <a:ea typeface="ＭＳ Ｐゴシック" charset="-128"/>
        </a:defRPr>
      </a:lvl8pPr>
      <a:lvl9pPr marL="38862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charset="0"/>
          <a:ea typeface="ＭＳ Ｐゴシック" charset="-128"/>
        </a:defRPr>
      </a:lvl9pPr>
    </p:titleStyle>
    <p:bodyStyle>
      <a:lvl1pPr marL="342900" indent="-342900" algn="l" defTabSz="457200" rtl="0" eaLnBrk="0" fontAlgn="base" hangingPunct="0">
        <a:lnSpc>
          <a:spcPct val="85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lnSpc>
          <a:spcPct val="85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–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•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–"/>
        <a:defRPr sz="2000">
          <a:solidFill>
            <a:srgbClr val="000000"/>
          </a:solidFill>
          <a:latin typeface="Times New Roman" pitchFamily="16" charset="0"/>
          <a:ea typeface="+mn-ea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»"/>
        <a:defRPr sz="2000">
          <a:solidFill>
            <a:srgbClr val="000000"/>
          </a:solidFill>
          <a:latin typeface="Times New Roman" pitchFamily="16" charset="0"/>
          <a:ea typeface="+mn-ea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Times New Roman" pitchFamily="16" charset="0"/>
          <a:ea typeface="+mn-ea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Times New Roman" pitchFamily="16" charset="0"/>
          <a:ea typeface="+mn-ea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Times New Roman" pitchFamily="16" charset="0"/>
          <a:ea typeface="+mn-ea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Times New Roman" pitchFamily="16" charset="0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7770813" cy="11414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00200"/>
            <a:ext cx="7770813" cy="4646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</p:txBody>
      </p:sp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5576888" y="6445250"/>
            <a:ext cx="2894012" cy="2857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 smtClean="0">
                <a:solidFill>
                  <a:srgbClr val="000000"/>
                </a:solidFill>
                <a:latin typeface="Tahoma" charset="0"/>
              </a:defRPr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8324850" y="6462713"/>
            <a:ext cx="674688" cy="27463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>
              <a:buClrTx/>
              <a:buFontTx/>
              <a:buNone/>
              <a:tabLst>
                <a:tab pos="457200" algn="l"/>
              </a:tabLst>
              <a:defRPr sz="1200" smtClean="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r>
              <a:rPr lang="en-US"/>
              <a:t>3-</a:t>
            </a:r>
            <a:fld id="{D1439D89-0715-4797-AC63-84C25D7EED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  <p:sldLayoutId id="2147483883" r:id="rId2"/>
    <p:sldLayoutId id="2147483884" r:id="rId3"/>
    <p:sldLayoutId id="2147483885" r:id="rId4"/>
    <p:sldLayoutId id="2147483886" r:id="rId5"/>
    <p:sldLayoutId id="2147483887" r:id="rId6"/>
    <p:sldLayoutId id="2147483888" r:id="rId7"/>
    <p:sldLayoutId id="2147483889" r:id="rId8"/>
    <p:sldLayoutId id="2147483890" r:id="rId9"/>
    <p:sldLayoutId id="2147483891" r:id="rId10"/>
    <p:sldLayoutId id="2147483892" r:id="rId11"/>
  </p:sldLayoutIdLst>
  <p:hf sldNum="0"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charset="0"/>
          <a:ea typeface="ＭＳ Ｐゴシック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charset="0"/>
          <a:ea typeface="ＭＳ Ｐゴシック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charset="0"/>
          <a:ea typeface="ＭＳ Ｐゴシック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charset="0"/>
          <a:ea typeface="ＭＳ Ｐゴシック" charset="-128"/>
        </a:defRPr>
      </a:lvl5pPr>
      <a:lvl6pPr marL="25146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charset="0"/>
          <a:ea typeface="ＭＳ Ｐゴシック" charset="-128"/>
        </a:defRPr>
      </a:lvl6pPr>
      <a:lvl7pPr marL="29718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charset="0"/>
          <a:ea typeface="ＭＳ Ｐゴシック" charset="-128"/>
        </a:defRPr>
      </a:lvl7pPr>
      <a:lvl8pPr marL="34290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charset="0"/>
          <a:ea typeface="ＭＳ Ｐゴシック" charset="-128"/>
        </a:defRPr>
      </a:lvl8pPr>
      <a:lvl9pPr marL="38862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charset="0"/>
          <a:ea typeface="ＭＳ Ｐゴシック" charset="-128"/>
        </a:defRPr>
      </a:lvl9pPr>
    </p:titleStyle>
    <p:bodyStyle>
      <a:lvl1pPr marL="342900" indent="-342900" algn="l" defTabSz="457200" rtl="0" eaLnBrk="0" fontAlgn="base" hangingPunct="0">
        <a:lnSpc>
          <a:spcPct val="85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lnSpc>
          <a:spcPct val="85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–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•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–"/>
        <a:defRPr sz="2000">
          <a:solidFill>
            <a:srgbClr val="000000"/>
          </a:solidFill>
          <a:latin typeface="Times New Roman" pitchFamily="16" charset="0"/>
          <a:ea typeface="+mn-ea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»"/>
        <a:defRPr sz="2000">
          <a:solidFill>
            <a:srgbClr val="000000"/>
          </a:solidFill>
          <a:latin typeface="Times New Roman" pitchFamily="16" charset="0"/>
          <a:ea typeface="+mn-ea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Times New Roman" pitchFamily="16" charset="0"/>
          <a:ea typeface="+mn-ea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Times New Roman" pitchFamily="16" charset="0"/>
          <a:ea typeface="+mn-ea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Times New Roman" pitchFamily="16" charset="0"/>
          <a:ea typeface="+mn-ea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Times New Roman" pitchFamily="16" charset="0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7770813" cy="11414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00200"/>
            <a:ext cx="7770813" cy="4646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</p:txBody>
      </p:sp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5576888" y="6445250"/>
            <a:ext cx="2894012" cy="2857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 smtClean="0">
                <a:solidFill>
                  <a:srgbClr val="000000"/>
                </a:solidFill>
                <a:latin typeface="Tahoma" charset="0"/>
              </a:defRPr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8324850" y="6462713"/>
            <a:ext cx="674688" cy="27463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>
              <a:buClrTx/>
              <a:buFontTx/>
              <a:buNone/>
              <a:tabLst>
                <a:tab pos="457200" algn="l"/>
              </a:tabLst>
              <a:defRPr sz="1200" smtClean="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r>
              <a:rPr lang="en-US"/>
              <a:t>3-</a:t>
            </a:r>
            <a:fld id="{06CC9262-BC7B-43AE-86B3-1CCB27340E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3" r:id="rId1"/>
    <p:sldLayoutId id="2147483894" r:id="rId2"/>
    <p:sldLayoutId id="2147483895" r:id="rId3"/>
    <p:sldLayoutId id="2147483896" r:id="rId4"/>
    <p:sldLayoutId id="2147483897" r:id="rId5"/>
    <p:sldLayoutId id="2147483898" r:id="rId6"/>
    <p:sldLayoutId id="2147483899" r:id="rId7"/>
    <p:sldLayoutId id="2147483900" r:id="rId8"/>
    <p:sldLayoutId id="2147483901" r:id="rId9"/>
    <p:sldLayoutId id="2147483902" r:id="rId10"/>
    <p:sldLayoutId id="2147483903" r:id="rId11"/>
  </p:sldLayoutIdLst>
  <p:hf sldNum="0"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charset="0"/>
          <a:ea typeface="ＭＳ Ｐゴシック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charset="0"/>
          <a:ea typeface="ＭＳ Ｐゴシック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charset="0"/>
          <a:ea typeface="ＭＳ Ｐゴシック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charset="0"/>
          <a:ea typeface="ＭＳ Ｐゴシック" charset="-128"/>
        </a:defRPr>
      </a:lvl5pPr>
      <a:lvl6pPr marL="25146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charset="0"/>
          <a:ea typeface="ＭＳ Ｐゴシック" charset="-128"/>
        </a:defRPr>
      </a:lvl6pPr>
      <a:lvl7pPr marL="29718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charset="0"/>
          <a:ea typeface="ＭＳ Ｐゴシック" charset="-128"/>
        </a:defRPr>
      </a:lvl7pPr>
      <a:lvl8pPr marL="34290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charset="0"/>
          <a:ea typeface="ＭＳ Ｐゴシック" charset="-128"/>
        </a:defRPr>
      </a:lvl8pPr>
      <a:lvl9pPr marL="38862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charset="0"/>
          <a:ea typeface="ＭＳ Ｐゴシック" charset="-128"/>
        </a:defRPr>
      </a:lvl9pPr>
    </p:titleStyle>
    <p:bodyStyle>
      <a:lvl1pPr marL="342900" indent="-342900" algn="l" defTabSz="457200" rtl="0" eaLnBrk="0" fontAlgn="base" hangingPunct="0">
        <a:lnSpc>
          <a:spcPct val="85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lnSpc>
          <a:spcPct val="85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–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•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–"/>
        <a:defRPr sz="2000">
          <a:solidFill>
            <a:srgbClr val="000000"/>
          </a:solidFill>
          <a:latin typeface="Times New Roman" pitchFamily="16" charset="0"/>
          <a:ea typeface="+mn-ea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»"/>
        <a:defRPr sz="2000">
          <a:solidFill>
            <a:srgbClr val="000000"/>
          </a:solidFill>
          <a:latin typeface="Times New Roman" pitchFamily="16" charset="0"/>
          <a:ea typeface="+mn-ea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Times New Roman" pitchFamily="16" charset="0"/>
          <a:ea typeface="+mn-ea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Times New Roman" pitchFamily="16" charset="0"/>
          <a:ea typeface="+mn-ea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Times New Roman" pitchFamily="16" charset="0"/>
          <a:ea typeface="+mn-ea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Times New Roman" pitchFamily="16" charset="0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7770813" cy="11414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00200"/>
            <a:ext cx="7770813" cy="4646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</p:txBody>
      </p:sp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5576888" y="6445250"/>
            <a:ext cx="2894012" cy="2857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 smtClean="0">
                <a:solidFill>
                  <a:srgbClr val="000000"/>
                </a:solidFill>
                <a:latin typeface="Tahoma" charset="0"/>
              </a:defRPr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8324850" y="6462713"/>
            <a:ext cx="674688" cy="27463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>
              <a:buClrTx/>
              <a:buFontTx/>
              <a:buNone/>
              <a:tabLst>
                <a:tab pos="457200" algn="l"/>
              </a:tabLst>
              <a:defRPr sz="1200" smtClean="0">
                <a:solidFill>
                  <a:srgbClr val="000000"/>
                </a:solidFill>
                <a:latin typeface="Tahoma" charset="0"/>
              </a:defRPr>
            </a:lvl1pPr>
          </a:lstStyle>
          <a:p>
            <a:pPr>
              <a:defRPr/>
            </a:pPr>
            <a:r>
              <a:rPr lang="en-US"/>
              <a:t>3-</a:t>
            </a:r>
            <a:fld id="{9EB34D8B-D5E0-4AD4-95F0-2374B6B450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hf sldNum="0"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charset="0"/>
          <a:ea typeface="ＭＳ Ｐゴシック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charset="0"/>
          <a:ea typeface="ＭＳ Ｐゴシック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charset="0"/>
          <a:ea typeface="ＭＳ Ｐゴシック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charset="0"/>
          <a:ea typeface="ＭＳ Ｐゴシック" charset="-128"/>
        </a:defRPr>
      </a:lvl5pPr>
      <a:lvl6pPr marL="25146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charset="0"/>
          <a:ea typeface="ＭＳ Ｐゴシック" charset="-128"/>
        </a:defRPr>
      </a:lvl6pPr>
      <a:lvl7pPr marL="29718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charset="0"/>
          <a:ea typeface="ＭＳ Ｐゴシック" charset="-128"/>
        </a:defRPr>
      </a:lvl7pPr>
      <a:lvl8pPr marL="34290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charset="0"/>
          <a:ea typeface="ＭＳ Ｐゴシック" charset="-128"/>
        </a:defRPr>
      </a:lvl8pPr>
      <a:lvl9pPr marL="38862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charset="0"/>
          <a:ea typeface="ＭＳ Ｐゴシック" charset="-128"/>
        </a:defRPr>
      </a:lvl9pPr>
    </p:titleStyle>
    <p:bodyStyle>
      <a:lvl1pPr marL="342900" indent="-342900" algn="l" defTabSz="457200" rtl="0" eaLnBrk="0" fontAlgn="base" hangingPunct="0">
        <a:lnSpc>
          <a:spcPct val="85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lnSpc>
          <a:spcPct val="85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–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•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–"/>
        <a:defRPr sz="2000">
          <a:solidFill>
            <a:srgbClr val="000000"/>
          </a:solidFill>
          <a:latin typeface="Times New Roman" pitchFamily="16" charset="0"/>
          <a:ea typeface="+mn-ea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»"/>
        <a:defRPr sz="2000">
          <a:solidFill>
            <a:srgbClr val="000000"/>
          </a:solidFill>
          <a:latin typeface="Times New Roman" pitchFamily="16" charset="0"/>
          <a:ea typeface="+mn-ea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Times New Roman" pitchFamily="16" charset="0"/>
          <a:ea typeface="+mn-ea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Times New Roman" pitchFamily="16" charset="0"/>
          <a:ea typeface="+mn-ea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Times New Roman" pitchFamily="16" charset="0"/>
          <a:ea typeface="+mn-ea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Times New Roman" pitchFamily="16" charset="0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7770813" cy="11414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00200"/>
            <a:ext cx="7770813" cy="4646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</p:txBody>
      </p:sp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5576888" y="6445250"/>
            <a:ext cx="2894012" cy="2857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 smtClean="0">
                <a:solidFill>
                  <a:srgbClr val="000000"/>
                </a:solidFill>
                <a:latin typeface="Tahoma" charset="0"/>
              </a:defRPr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8324850" y="6462713"/>
            <a:ext cx="674688" cy="27463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>
              <a:buClrTx/>
              <a:buFontTx/>
              <a:buNone/>
              <a:tabLst>
                <a:tab pos="457200" algn="l"/>
              </a:tabLst>
              <a:defRPr sz="1200" smtClean="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r>
              <a:rPr lang="en-US"/>
              <a:t>3-</a:t>
            </a:r>
            <a:fld id="{D287A38D-5F33-4C59-ADAA-0772788A90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4" r:id="rId1"/>
    <p:sldLayoutId id="2147483905" r:id="rId2"/>
    <p:sldLayoutId id="2147483906" r:id="rId3"/>
    <p:sldLayoutId id="2147483907" r:id="rId4"/>
    <p:sldLayoutId id="2147483908" r:id="rId5"/>
    <p:sldLayoutId id="2147483909" r:id="rId6"/>
    <p:sldLayoutId id="2147483910" r:id="rId7"/>
    <p:sldLayoutId id="2147483911" r:id="rId8"/>
    <p:sldLayoutId id="2147483912" r:id="rId9"/>
    <p:sldLayoutId id="2147483913" r:id="rId10"/>
    <p:sldLayoutId id="2147483914" r:id="rId11"/>
  </p:sldLayoutIdLst>
  <p:hf sldNum="0"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charset="0"/>
          <a:ea typeface="ＭＳ Ｐゴシック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charset="0"/>
          <a:ea typeface="ＭＳ Ｐゴシック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charset="0"/>
          <a:ea typeface="ＭＳ Ｐゴシック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charset="0"/>
          <a:ea typeface="ＭＳ Ｐゴシック" charset="-128"/>
        </a:defRPr>
      </a:lvl5pPr>
      <a:lvl6pPr marL="25146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charset="0"/>
          <a:ea typeface="ＭＳ Ｐゴシック" charset="-128"/>
        </a:defRPr>
      </a:lvl6pPr>
      <a:lvl7pPr marL="29718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charset="0"/>
          <a:ea typeface="ＭＳ Ｐゴシック" charset="-128"/>
        </a:defRPr>
      </a:lvl7pPr>
      <a:lvl8pPr marL="34290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charset="0"/>
          <a:ea typeface="ＭＳ Ｐゴシック" charset="-128"/>
        </a:defRPr>
      </a:lvl8pPr>
      <a:lvl9pPr marL="38862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charset="0"/>
          <a:ea typeface="ＭＳ Ｐゴシック" charset="-128"/>
        </a:defRPr>
      </a:lvl9pPr>
    </p:titleStyle>
    <p:bodyStyle>
      <a:lvl1pPr marL="342900" indent="-342900" algn="l" defTabSz="457200" rtl="0" eaLnBrk="0" fontAlgn="base" hangingPunct="0">
        <a:lnSpc>
          <a:spcPct val="85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lnSpc>
          <a:spcPct val="85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–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•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–"/>
        <a:defRPr sz="2000">
          <a:solidFill>
            <a:srgbClr val="000000"/>
          </a:solidFill>
          <a:latin typeface="Times New Roman" pitchFamily="16" charset="0"/>
          <a:ea typeface="+mn-ea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»"/>
        <a:defRPr sz="2000">
          <a:solidFill>
            <a:srgbClr val="000000"/>
          </a:solidFill>
          <a:latin typeface="Times New Roman" pitchFamily="16" charset="0"/>
          <a:ea typeface="+mn-ea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Times New Roman" pitchFamily="16" charset="0"/>
          <a:ea typeface="+mn-ea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Times New Roman" pitchFamily="16" charset="0"/>
          <a:ea typeface="+mn-ea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Times New Roman" pitchFamily="16" charset="0"/>
          <a:ea typeface="+mn-ea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Times New Roman" pitchFamily="16" charset="0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7770813" cy="11414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00200"/>
            <a:ext cx="7770813" cy="4646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</p:txBody>
      </p:sp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5576888" y="6445250"/>
            <a:ext cx="2894012" cy="2857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 smtClean="0">
                <a:solidFill>
                  <a:srgbClr val="000000"/>
                </a:solidFill>
                <a:latin typeface="Tahoma" charset="0"/>
              </a:defRPr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8324850" y="6462713"/>
            <a:ext cx="674688" cy="27463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>
              <a:buClrTx/>
              <a:buFontTx/>
              <a:buNone/>
              <a:tabLst>
                <a:tab pos="457200" algn="l"/>
              </a:tabLst>
              <a:defRPr sz="1200" smtClean="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r>
              <a:rPr lang="en-US"/>
              <a:t>3-</a:t>
            </a:r>
            <a:fld id="{438F1DA0-34FE-49DB-8F55-3FECBB2AB3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5" r:id="rId1"/>
    <p:sldLayoutId id="2147483916" r:id="rId2"/>
    <p:sldLayoutId id="2147483917" r:id="rId3"/>
    <p:sldLayoutId id="2147483918" r:id="rId4"/>
    <p:sldLayoutId id="2147483919" r:id="rId5"/>
    <p:sldLayoutId id="2147483920" r:id="rId6"/>
    <p:sldLayoutId id="2147483921" r:id="rId7"/>
    <p:sldLayoutId id="2147483922" r:id="rId8"/>
    <p:sldLayoutId id="2147483923" r:id="rId9"/>
    <p:sldLayoutId id="2147483924" r:id="rId10"/>
    <p:sldLayoutId id="2147483925" r:id="rId11"/>
  </p:sldLayoutIdLst>
  <p:hf sldNum="0"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charset="0"/>
          <a:ea typeface="ＭＳ Ｐゴシック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charset="0"/>
          <a:ea typeface="ＭＳ Ｐゴシック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charset="0"/>
          <a:ea typeface="ＭＳ Ｐゴシック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charset="0"/>
          <a:ea typeface="ＭＳ Ｐゴシック" charset="-128"/>
        </a:defRPr>
      </a:lvl5pPr>
      <a:lvl6pPr marL="25146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charset="0"/>
          <a:ea typeface="ＭＳ Ｐゴシック" charset="-128"/>
        </a:defRPr>
      </a:lvl6pPr>
      <a:lvl7pPr marL="29718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charset="0"/>
          <a:ea typeface="ＭＳ Ｐゴシック" charset="-128"/>
        </a:defRPr>
      </a:lvl7pPr>
      <a:lvl8pPr marL="34290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charset="0"/>
          <a:ea typeface="ＭＳ Ｐゴシック" charset="-128"/>
        </a:defRPr>
      </a:lvl8pPr>
      <a:lvl9pPr marL="38862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charset="0"/>
          <a:ea typeface="ＭＳ Ｐゴシック" charset="-128"/>
        </a:defRPr>
      </a:lvl9pPr>
    </p:titleStyle>
    <p:bodyStyle>
      <a:lvl1pPr marL="342900" indent="-342900" algn="l" defTabSz="457200" rtl="0" eaLnBrk="0" fontAlgn="base" hangingPunct="0">
        <a:lnSpc>
          <a:spcPct val="85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lnSpc>
          <a:spcPct val="85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–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•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–"/>
        <a:defRPr sz="2000">
          <a:solidFill>
            <a:srgbClr val="000000"/>
          </a:solidFill>
          <a:latin typeface="Times New Roman" pitchFamily="16" charset="0"/>
          <a:ea typeface="+mn-ea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»"/>
        <a:defRPr sz="2000">
          <a:solidFill>
            <a:srgbClr val="000000"/>
          </a:solidFill>
          <a:latin typeface="Times New Roman" pitchFamily="16" charset="0"/>
          <a:ea typeface="+mn-ea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Times New Roman" pitchFamily="16" charset="0"/>
          <a:ea typeface="+mn-ea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Times New Roman" pitchFamily="16" charset="0"/>
          <a:ea typeface="+mn-ea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Times New Roman" pitchFamily="16" charset="0"/>
          <a:ea typeface="+mn-ea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Times New Roman" pitchFamily="16" charset="0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7770813" cy="11414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00200"/>
            <a:ext cx="7770813" cy="4646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</p:txBody>
      </p:sp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5576888" y="6445250"/>
            <a:ext cx="2894012" cy="2857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 smtClean="0">
                <a:solidFill>
                  <a:srgbClr val="000000"/>
                </a:solidFill>
                <a:latin typeface="Tahoma" charset="0"/>
              </a:defRPr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8324850" y="6462713"/>
            <a:ext cx="674688" cy="27463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>
              <a:buClrTx/>
              <a:buFontTx/>
              <a:buNone/>
              <a:tabLst>
                <a:tab pos="457200" algn="l"/>
              </a:tabLst>
              <a:defRPr sz="1200" smtClean="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r>
              <a:rPr lang="en-US"/>
              <a:t>3-</a:t>
            </a:r>
            <a:fld id="{D361592C-2A78-4C6F-A70D-6F87388813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6" r:id="rId1"/>
    <p:sldLayoutId id="2147483927" r:id="rId2"/>
    <p:sldLayoutId id="2147483928" r:id="rId3"/>
    <p:sldLayoutId id="2147483929" r:id="rId4"/>
    <p:sldLayoutId id="2147483930" r:id="rId5"/>
    <p:sldLayoutId id="2147483931" r:id="rId6"/>
    <p:sldLayoutId id="2147483932" r:id="rId7"/>
    <p:sldLayoutId id="2147483933" r:id="rId8"/>
    <p:sldLayoutId id="2147483934" r:id="rId9"/>
    <p:sldLayoutId id="2147483935" r:id="rId10"/>
    <p:sldLayoutId id="2147483936" r:id="rId11"/>
  </p:sldLayoutIdLst>
  <p:hf sldNum="0"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charset="0"/>
          <a:ea typeface="ＭＳ Ｐゴシック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charset="0"/>
          <a:ea typeface="ＭＳ Ｐゴシック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charset="0"/>
          <a:ea typeface="ＭＳ Ｐゴシック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charset="0"/>
          <a:ea typeface="ＭＳ Ｐゴシック" charset="-128"/>
        </a:defRPr>
      </a:lvl5pPr>
      <a:lvl6pPr marL="25146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charset="0"/>
          <a:ea typeface="ＭＳ Ｐゴシック" charset="-128"/>
        </a:defRPr>
      </a:lvl6pPr>
      <a:lvl7pPr marL="29718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charset="0"/>
          <a:ea typeface="ＭＳ Ｐゴシック" charset="-128"/>
        </a:defRPr>
      </a:lvl7pPr>
      <a:lvl8pPr marL="34290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charset="0"/>
          <a:ea typeface="ＭＳ Ｐゴシック" charset="-128"/>
        </a:defRPr>
      </a:lvl8pPr>
      <a:lvl9pPr marL="38862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charset="0"/>
          <a:ea typeface="ＭＳ Ｐゴシック" charset="-128"/>
        </a:defRPr>
      </a:lvl9pPr>
    </p:titleStyle>
    <p:bodyStyle>
      <a:lvl1pPr marL="342900" indent="-342900" algn="l" defTabSz="457200" rtl="0" eaLnBrk="0" fontAlgn="base" hangingPunct="0">
        <a:lnSpc>
          <a:spcPct val="85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lnSpc>
          <a:spcPct val="85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–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•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–"/>
        <a:defRPr sz="2000">
          <a:solidFill>
            <a:srgbClr val="000000"/>
          </a:solidFill>
          <a:latin typeface="Times New Roman" pitchFamily="16" charset="0"/>
          <a:ea typeface="+mn-ea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»"/>
        <a:defRPr sz="2000">
          <a:solidFill>
            <a:srgbClr val="000000"/>
          </a:solidFill>
          <a:latin typeface="Times New Roman" pitchFamily="16" charset="0"/>
          <a:ea typeface="+mn-ea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Times New Roman" pitchFamily="16" charset="0"/>
          <a:ea typeface="+mn-ea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Times New Roman" pitchFamily="16" charset="0"/>
          <a:ea typeface="+mn-ea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Times New Roman" pitchFamily="16" charset="0"/>
          <a:ea typeface="+mn-ea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Times New Roman" pitchFamily="16" charset="0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7770813" cy="11414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00200"/>
            <a:ext cx="7770813" cy="4646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</p:txBody>
      </p:sp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5576888" y="6445250"/>
            <a:ext cx="2894012" cy="2857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 smtClean="0">
                <a:solidFill>
                  <a:srgbClr val="000000"/>
                </a:solidFill>
                <a:latin typeface="Tahoma" charset="0"/>
              </a:defRPr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8324850" y="6462713"/>
            <a:ext cx="674688" cy="27463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>
              <a:buClrTx/>
              <a:buFontTx/>
              <a:buNone/>
              <a:tabLst>
                <a:tab pos="457200" algn="l"/>
              </a:tabLst>
              <a:defRPr sz="1200" smtClean="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r>
              <a:rPr lang="en-US"/>
              <a:t>3-</a:t>
            </a:r>
            <a:fld id="{052D25DF-D57B-4912-9953-5483E92A25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hf sldNum="0"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charset="0"/>
          <a:ea typeface="ＭＳ Ｐゴシック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charset="0"/>
          <a:ea typeface="ＭＳ Ｐゴシック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charset="0"/>
          <a:ea typeface="ＭＳ Ｐゴシック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charset="0"/>
          <a:ea typeface="ＭＳ Ｐゴシック" charset="-128"/>
        </a:defRPr>
      </a:lvl5pPr>
      <a:lvl6pPr marL="25146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charset="0"/>
          <a:ea typeface="ＭＳ Ｐゴシック" charset="-128"/>
        </a:defRPr>
      </a:lvl6pPr>
      <a:lvl7pPr marL="29718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charset="0"/>
          <a:ea typeface="ＭＳ Ｐゴシック" charset="-128"/>
        </a:defRPr>
      </a:lvl7pPr>
      <a:lvl8pPr marL="34290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charset="0"/>
          <a:ea typeface="ＭＳ Ｐゴシック" charset="-128"/>
        </a:defRPr>
      </a:lvl8pPr>
      <a:lvl9pPr marL="38862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charset="0"/>
          <a:ea typeface="ＭＳ Ｐゴシック" charset="-128"/>
        </a:defRPr>
      </a:lvl9pPr>
    </p:titleStyle>
    <p:bodyStyle>
      <a:lvl1pPr marL="342900" indent="-342900" algn="l" defTabSz="457200" rtl="0" eaLnBrk="0" fontAlgn="base" hangingPunct="0">
        <a:lnSpc>
          <a:spcPct val="85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lnSpc>
          <a:spcPct val="85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–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•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–"/>
        <a:defRPr sz="2000">
          <a:solidFill>
            <a:srgbClr val="000000"/>
          </a:solidFill>
          <a:latin typeface="Times New Roman" pitchFamily="16" charset="0"/>
          <a:ea typeface="+mn-ea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»"/>
        <a:defRPr sz="2000">
          <a:solidFill>
            <a:srgbClr val="000000"/>
          </a:solidFill>
          <a:latin typeface="Times New Roman" pitchFamily="16" charset="0"/>
          <a:ea typeface="+mn-ea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Times New Roman" pitchFamily="16" charset="0"/>
          <a:ea typeface="+mn-ea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Times New Roman" pitchFamily="16" charset="0"/>
          <a:ea typeface="+mn-ea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Times New Roman" pitchFamily="16" charset="0"/>
          <a:ea typeface="+mn-ea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Times New Roman" pitchFamily="16" charset="0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3A271A1-F6D6-438B-A432-4747EE7ECD40}" type="datetimeFigureOut">
              <a:rPr lang="en-US" smtClean="0"/>
              <a:pPr/>
              <a:t>4/9/2019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 smtClean="0"/>
              <a:t>Transport</a:t>
            </a:r>
            <a:r>
              <a:rPr lang="en-US" sz="1400" smtClean="0"/>
              <a:t> </a:t>
            </a:r>
            <a:r>
              <a:rPr lang="en-US" smtClean="0"/>
              <a:t>Layer</a:t>
            </a:r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 smtClean="0"/>
              <a:t>3-</a:t>
            </a:r>
            <a:fld id="{4DE42EF3-0E3B-4A03-99A9-96D190C2358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7770813" cy="11414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00200"/>
            <a:ext cx="7770813" cy="4646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</p:txBody>
      </p:sp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5576888" y="6445250"/>
            <a:ext cx="2894012" cy="2857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 smtClean="0">
                <a:solidFill>
                  <a:srgbClr val="000000"/>
                </a:solidFill>
                <a:latin typeface="Tahoma" charset="0"/>
              </a:defRPr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8324850" y="6462713"/>
            <a:ext cx="674688" cy="27463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>
              <a:buClrTx/>
              <a:buFontTx/>
              <a:buNone/>
              <a:tabLst>
                <a:tab pos="457200" algn="l"/>
              </a:tabLst>
              <a:defRPr sz="1200" smtClean="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r>
              <a:rPr lang="en-US"/>
              <a:t>3-</a:t>
            </a:r>
            <a:fld id="{90272962-2DEF-427D-A3F6-5C42D3A1AE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hf sldNum="0"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charset="0"/>
          <a:ea typeface="ＭＳ Ｐゴシック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charset="0"/>
          <a:ea typeface="ＭＳ Ｐゴシック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charset="0"/>
          <a:ea typeface="ＭＳ Ｐゴシック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charset="0"/>
          <a:ea typeface="ＭＳ Ｐゴシック" charset="-128"/>
        </a:defRPr>
      </a:lvl5pPr>
      <a:lvl6pPr marL="25146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charset="0"/>
          <a:ea typeface="ＭＳ Ｐゴシック" charset="-128"/>
        </a:defRPr>
      </a:lvl6pPr>
      <a:lvl7pPr marL="29718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charset="0"/>
          <a:ea typeface="ＭＳ Ｐゴシック" charset="-128"/>
        </a:defRPr>
      </a:lvl7pPr>
      <a:lvl8pPr marL="34290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charset="0"/>
          <a:ea typeface="ＭＳ Ｐゴシック" charset="-128"/>
        </a:defRPr>
      </a:lvl8pPr>
      <a:lvl9pPr marL="38862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charset="0"/>
          <a:ea typeface="ＭＳ Ｐゴシック" charset="-128"/>
        </a:defRPr>
      </a:lvl9pPr>
    </p:titleStyle>
    <p:bodyStyle>
      <a:lvl1pPr marL="342900" indent="-342900" algn="l" defTabSz="457200" rtl="0" eaLnBrk="0" fontAlgn="base" hangingPunct="0">
        <a:lnSpc>
          <a:spcPct val="85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lnSpc>
          <a:spcPct val="85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–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•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–"/>
        <a:defRPr sz="2000">
          <a:solidFill>
            <a:srgbClr val="000000"/>
          </a:solidFill>
          <a:latin typeface="Times New Roman" pitchFamily="16" charset="0"/>
          <a:ea typeface="+mn-ea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»"/>
        <a:defRPr sz="2000">
          <a:solidFill>
            <a:srgbClr val="000000"/>
          </a:solidFill>
          <a:latin typeface="Times New Roman" pitchFamily="16" charset="0"/>
          <a:ea typeface="+mn-ea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Times New Roman" pitchFamily="16" charset="0"/>
          <a:ea typeface="+mn-ea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Times New Roman" pitchFamily="16" charset="0"/>
          <a:ea typeface="+mn-ea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Times New Roman" pitchFamily="16" charset="0"/>
          <a:ea typeface="+mn-ea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Times New Roman" pitchFamily="16" charset="0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7770813" cy="11414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00200"/>
            <a:ext cx="7770813" cy="4646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</p:txBody>
      </p:sp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5576888" y="6445250"/>
            <a:ext cx="2894012" cy="2857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 smtClean="0">
                <a:solidFill>
                  <a:srgbClr val="000000"/>
                </a:solidFill>
                <a:latin typeface="Tahoma" charset="0"/>
              </a:defRPr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8324850" y="6462713"/>
            <a:ext cx="674688" cy="27463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>
              <a:buClrTx/>
              <a:buFontTx/>
              <a:buNone/>
              <a:tabLst>
                <a:tab pos="457200" algn="l"/>
              </a:tabLst>
              <a:defRPr sz="1200" smtClean="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r>
              <a:rPr lang="en-US"/>
              <a:t>3-</a:t>
            </a:r>
            <a:fld id="{5B56E7E3-B7C6-4A9E-9163-E8AE388419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hf sldNum="0"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charset="0"/>
          <a:ea typeface="ＭＳ Ｐゴシック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charset="0"/>
          <a:ea typeface="ＭＳ Ｐゴシック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charset="0"/>
          <a:ea typeface="ＭＳ Ｐゴシック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charset="0"/>
          <a:ea typeface="ＭＳ Ｐゴシック" charset="-128"/>
        </a:defRPr>
      </a:lvl5pPr>
      <a:lvl6pPr marL="25146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charset="0"/>
          <a:ea typeface="ＭＳ Ｐゴシック" charset="-128"/>
        </a:defRPr>
      </a:lvl6pPr>
      <a:lvl7pPr marL="29718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charset="0"/>
          <a:ea typeface="ＭＳ Ｐゴシック" charset="-128"/>
        </a:defRPr>
      </a:lvl7pPr>
      <a:lvl8pPr marL="34290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charset="0"/>
          <a:ea typeface="ＭＳ Ｐゴシック" charset="-128"/>
        </a:defRPr>
      </a:lvl8pPr>
      <a:lvl9pPr marL="38862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charset="0"/>
          <a:ea typeface="ＭＳ Ｐゴシック" charset="-128"/>
        </a:defRPr>
      </a:lvl9pPr>
    </p:titleStyle>
    <p:bodyStyle>
      <a:lvl1pPr marL="342900" indent="-342900" algn="l" defTabSz="457200" rtl="0" eaLnBrk="0" fontAlgn="base" hangingPunct="0">
        <a:lnSpc>
          <a:spcPct val="85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lnSpc>
          <a:spcPct val="85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–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•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–"/>
        <a:defRPr sz="2000">
          <a:solidFill>
            <a:srgbClr val="000000"/>
          </a:solidFill>
          <a:latin typeface="Times New Roman" pitchFamily="16" charset="0"/>
          <a:ea typeface="+mn-ea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»"/>
        <a:defRPr sz="2000">
          <a:solidFill>
            <a:srgbClr val="000000"/>
          </a:solidFill>
          <a:latin typeface="Times New Roman" pitchFamily="16" charset="0"/>
          <a:ea typeface="+mn-ea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Times New Roman" pitchFamily="16" charset="0"/>
          <a:ea typeface="+mn-ea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Times New Roman" pitchFamily="16" charset="0"/>
          <a:ea typeface="+mn-ea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Times New Roman" pitchFamily="16" charset="0"/>
          <a:ea typeface="+mn-ea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Times New Roman" pitchFamily="16" charset="0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7770813" cy="11414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00200"/>
            <a:ext cx="7770813" cy="4646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</p:txBody>
      </p:sp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5576888" y="6445250"/>
            <a:ext cx="2894012" cy="2857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 smtClean="0">
                <a:solidFill>
                  <a:srgbClr val="000000"/>
                </a:solidFill>
                <a:latin typeface="Tahoma" charset="0"/>
              </a:defRPr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8324850" y="6462713"/>
            <a:ext cx="674688" cy="27463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>
              <a:buClrTx/>
              <a:buFontTx/>
              <a:buNone/>
              <a:tabLst>
                <a:tab pos="457200" algn="l"/>
              </a:tabLst>
              <a:defRPr sz="1200" smtClean="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r>
              <a:rPr lang="en-US"/>
              <a:t>3-</a:t>
            </a:r>
            <a:fld id="{3D92150A-A94F-4EE8-B67D-F1BDE3FF68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hf sldNum="0"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charset="0"/>
          <a:ea typeface="ＭＳ Ｐゴシック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charset="0"/>
          <a:ea typeface="ＭＳ Ｐゴシック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charset="0"/>
          <a:ea typeface="ＭＳ Ｐゴシック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charset="0"/>
          <a:ea typeface="ＭＳ Ｐゴシック" charset="-128"/>
        </a:defRPr>
      </a:lvl5pPr>
      <a:lvl6pPr marL="25146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charset="0"/>
          <a:ea typeface="ＭＳ Ｐゴシック" charset="-128"/>
        </a:defRPr>
      </a:lvl6pPr>
      <a:lvl7pPr marL="29718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charset="0"/>
          <a:ea typeface="ＭＳ Ｐゴシック" charset="-128"/>
        </a:defRPr>
      </a:lvl7pPr>
      <a:lvl8pPr marL="34290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charset="0"/>
          <a:ea typeface="ＭＳ Ｐゴシック" charset="-128"/>
        </a:defRPr>
      </a:lvl8pPr>
      <a:lvl9pPr marL="38862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charset="0"/>
          <a:ea typeface="ＭＳ Ｐゴシック" charset="-128"/>
        </a:defRPr>
      </a:lvl9pPr>
    </p:titleStyle>
    <p:bodyStyle>
      <a:lvl1pPr marL="342900" indent="-342900" algn="l" defTabSz="457200" rtl="0" eaLnBrk="0" fontAlgn="base" hangingPunct="0">
        <a:lnSpc>
          <a:spcPct val="85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lnSpc>
          <a:spcPct val="85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–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•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–"/>
        <a:defRPr sz="2000">
          <a:solidFill>
            <a:srgbClr val="000000"/>
          </a:solidFill>
          <a:latin typeface="Times New Roman" pitchFamily="16" charset="0"/>
          <a:ea typeface="+mn-ea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»"/>
        <a:defRPr sz="2000">
          <a:solidFill>
            <a:srgbClr val="000000"/>
          </a:solidFill>
          <a:latin typeface="Times New Roman" pitchFamily="16" charset="0"/>
          <a:ea typeface="+mn-ea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Times New Roman" pitchFamily="16" charset="0"/>
          <a:ea typeface="+mn-ea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Times New Roman" pitchFamily="16" charset="0"/>
          <a:ea typeface="+mn-ea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Times New Roman" pitchFamily="16" charset="0"/>
          <a:ea typeface="+mn-ea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Times New Roman" pitchFamily="16" charset="0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7770813" cy="11414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00200"/>
            <a:ext cx="7770813" cy="4646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</p:txBody>
      </p:sp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5576888" y="6445250"/>
            <a:ext cx="2894012" cy="2857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 smtClean="0">
                <a:solidFill>
                  <a:srgbClr val="000000"/>
                </a:solidFill>
                <a:latin typeface="Tahoma" charset="0"/>
              </a:defRPr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8324850" y="6462713"/>
            <a:ext cx="674688" cy="27463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>
              <a:buClrTx/>
              <a:buFontTx/>
              <a:buNone/>
              <a:tabLst>
                <a:tab pos="457200" algn="l"/>
              </a:tabLst>
              <a:defRPr sz="1200" smtClean="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r>
              <a:rPr lang="en-US"/>
              <a:t>3-</a:t>
            </a:r>
            <a:fld id="{3A44F018-7E20-42F1-AC4A-28C7347D71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hf sldNum="0"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charset="0"/>
          <a:ea typeface="ＭＳ Ｐゴシック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charset="0"/>
          <a:ea typeface="ＭＳ Ｐゴシック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charset="0"/>
          <a:ea typeface="ＭＳ Ｐゴシック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charset="0"/>
          <a:ea typeface="ＭＳ Ｐゴシック" charset="-128"/>
        </a:defRPr>
      </a:lvl5pPr>
      <a:lvl6pPr marL="25146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charset="0"/>
          <a:ea typeface="ＭＳ Ｐゴシック" charset="-128"/>
        </a:defRPr>
      </a:lvl6pPr>
      <a:lvl7pPr marL="29718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charset="0"/>
          <a:ea typeface="ＭＳ Ｐゴシック" charset="-128"/>
        </a:defRPr>
      </a:lvl7pPr>
      <a:lvl8pPr marL="34290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charset="0"/>
          <a:ea typeface="ＭＳ Ｐゴシック" charset="-128"/>
        </a:defRPr>
      </a:lvl8pPr>
      <a:lvl9pPr marL="38862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charset="0"/>
          <a:ea typeface="ＭＳ Ｐゴシック" charset="-128"/>
        </a:defRPr>
      </a:lvl9pPr>
    </p:titleStyle>
    <p:bodyStyle>
      <a:lvl1pPr marL="342900" indent="-342900" algn="l" defTabSz="457200" rtl="0" eaLnBrk="0" fontAlgn="base" hangingPunct="0">
        <a:lnSpc>
          <a:spcPct val="85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lnSpc>
          <a:spcPct val="85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–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•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–"/>
        <a:defRPr sz="2000">
          <a:solidFill>
            <a:srgbClr val="000000"/>
          </a:solidFill>
          <a:latin typeface="Times New Roman" pitchFamily="16" charset="0"/>
          <a:ea typeface="+mn-ea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»"/>
        <a:defRPr sz="2000">
          <a:solidFill>
            <a:srgbClr val="000000"/>
          </a:solidFill>
          <a:latin typeface="Times New Roman" pitchFamily="16" charset="0"/>
          <a:ea typeface="+mn-ea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Times New Roman" pitchFamily="16" charset="0"/>
          <a:ea typeface="+mn-ea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Times New Roman" pitchFamily="16" charset="0"/>
          <a:ea typeface="+mn-ea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Times New Roman" pitchFamily="16" charset="0"/>
          <a:ea typeface="+mn-ea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Times New Roman" pitchFamily="16" charset="0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7770813" cy="11414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00200"/>
            <a:ext cx="7770813" cy="4646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</p:txBody>
      </p:sp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5576888" y="6445250"/>
            <a:ext cx="2894012" cy="2857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 smtClean="0">
                <a:solidFill>
                  <a:srgbClr val="000000"/>
                </a:solidFill>
                <a:latin typeface="Tahoma" charset="0"/>
              </a:defRPr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8324850" y="6462713"/>
            <a:ext cx="674688" cy="27463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>
              <a:buClrTx/>
              <a:buFontTx/>
              <a:buNone/>
              <a:tabLst>
                <a:tab pos="457200" algn="l"/>
              </a:tabLst>
              <a:defRPr sz="1200" smtClean="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r>
              <a:rPr lang="en-US"/>
              <a:t>3-</a:t>
            </a:r>
            <a:fld id="{97E54D82-E7BF-4569-87F6-2D6F675C12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hf sldNum="0"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charset="0"/>
          <a:ea typeface="ＭＳ Ｐゴシック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charset="0"/>
          <a:ea typeface="ＭＳ Ｐゴシック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charset="0"/>
          <a:ea typeface="ＭＳ Ｐゴシック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charset="0"/>
          <a:ea typeface="ＭＳ Ｐゴシック" charset="-128"/>
        </a:defRPr>
      </a:lvl5pPr>
      <a:lvl6pPr marL="25146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charset="0"/>
          <a:ea typeface="ＭＳ Ｐゴシック" charset="-128"/>
        </a:defRPr>
      </a:lvl6pPr>
      <a:lvl7pPr marL="29718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charset="0"/>
          <a:ea typeface="ＭＳ Ｐゴシック" charset="-128"/>
        </a:defRPr>
      </a:lvl7pPr>
      <a:lvl8pPr marL="34290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charset="0"/>
          <a:ea typeface="ＭＳ Ｐゴシック" charset="-128"/>
        </a:defRPr>
      </a:lvl8pPr>
      <a:lvl9pPr marL="38862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charset="0"/>
          <a:ea typeface="ＭＳ Ｐゴシック" charset="-128"/>
        </a:defRPr>
      </a:lvl9pPr>
    </p:titleStyle>
    <p:bodyStyle>
      <a:lvl1pPr marL="342900" indent="-342900" algn="l" defTabSz="457200" rtl="0" eaLnBrk="0" fontAlgn="base" hangingPunct="0">
        <a:lnSpc>
          <a:spcPct val="85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lnSpc>
          <a:spcPct val="85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–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•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–"/>
        <a:defRPr sz="2000">
          <a:solidFill>
            <a:srgbClr val="000000"/>
          </a:solidFill>
          <a:latin typeface="Times New Roman" pitchFamily="16" charset="0"/>
          <a:ea typeface="+mn-ea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»"/>
        <a:defRPr sz="2000">
          <a:solidFill>
            <a:srgbClr val="000000"/>
          </a:solidFill>
          <a:latin typeface="Times New Roman" pitchFamily="16" charset="0"/>
          <a:ea typeface="+mn-ea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Times New Roman" pitchFamily="16" charset="0"/>
          <a:ea typeface="+mn-ea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Times New Roman" pitchFamily="16" charset="0"/>
          <a:ea typeface="+mn-ea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Times New Roman" pitchFamily="16" charset="0"/>
          <a:ea typeface="+mn-ea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Times New Roman" pitchFamily="16" charset="0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7770813" cy="11414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00200"/>
            <a:ext cx="7770813" cy="4646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</p:txBody>
      </p:sp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5576888" y="6445250"/>
            <a:ext cx="2894012" cy="2857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 smtClean="0">
                <a:solidFill>
                  <a:srgbClr val="000000"/>
                </a:solidFill>
                <a:latin typeface="Tahoma" charset="0"/>
              </a:defRPr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8324850" y="6462713"/>
            <a:ext cx="674688" cy="27463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>
              <a:buClrTx/>
              <a:buFontTx/>
              <a:buNone/>
              <a:tabLst>
                <a:tab pos="457200" algn="l"/>
              </a:tabLst>
              <a:defRPr sz="1200" smtClean="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r>
              <a:rPr lang="en-US"/>
              <a:t>3-</a:t>
            </a:r>
            <a:fld id="{A822E4AC-F075-471D-9544-95D498B2A1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p:hf sldNum="0"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charset="0"/>
          <a:ea typeface="ＭＳ Ｐゴシック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charset="0"/>
          <a:ea typeface="ＭＳ Ｐゴシック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charset="0"/>
          <a:ea typeface="ＭＳ Ｐゴシック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charset="0"/>
          <a:ea typeface="ＭＳ Ｐゴシック" charset="-128"/>
        </a:defRPr>
      </a:lvl5pPr>
      <a:lvl6pPr marL="25146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charset="0"/>
          <a:ea typeface="ＭＳ Ｐゴシック" charset="-128"/>
        </a:defRPr>
      </a:lvl6pPr>
      <a:lvl7pPr marL="29718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charset="0"/>
          <a:ea typeface="ＭＳ Ｐゴシック" charset="-128"/>
        </a:defRPr>
      </a:lvl7pPr>
      <a:lvl8pPr marL="34290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charset="0"/>
          <a:ea typeface="ＭＳ Ｐゴシック" charset="-128"/>
        </a:defRPr>
      </a:lvl8pPr>
      <a:lvl9pPr marL="38862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charset="0"/>
          <a:ea typeface="ＭＳ Ｐゴシック" charset="-128"/>
        </a:defRPr>
      </a:lvl9pPr>
    </p:titleStyle>
    <p:bodyStyle>
      <a:lvl1pPr marL="342900" indent="-342900" algn="l" defTabSz="457200" rtl="0" eaLnBrk="0" fontAlgn="base" hangingPunct="0">
        <a:lnSpc>
          <a:spcPct val="85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lnSpc>
          <a:spcPct val="85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–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•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–"/>
        <a:defRPr sz="2000">
          <a:solidFill>
            <a:srgbClr val="000000"/>
          </a:solidFill>
          <a:latin typeface="Times New Roman" pitchFamily="16" charset="0"/>
          <a:ea typeface="+mn-ea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»"/>
        <a:defRPr sz="2000">
          <a:solidFill>
            <a:srgbClr val="000000"/>
          </a:solidFill>
          <a:latin typeface="Times New Roman" pitchFamily="16" charset="0"/>
          <a:ea typeface="+mn-ea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Times New Roman" pitchFamily="16" charset="0"/>
          <a:ea typeface="+mn-ea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Times New Roman" pitchFamily="16" charset="0"/>
          <a:ea typeface="+mn-ea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Times New Roman" pitchFamily="16" charset="0"/>
          <a:ea typeface="+mn-ea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Times New Roman" pitchFamily="16" charset="0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7770813" cy="11414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00200"/>
            <a:ext cx="7770813" cy="4646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</p:txBody>
      </p:sp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5576888" y="6445250"/>
            <a:ext cx="2894012" cy="2857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 smtClean="0">
                <a:solidFill>
                  <a:srgbClr val="000000"/>
                </a:solidFill>
                <a:latin typeface="Tahoma" charset="0"/>
              </a:defRPr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8324850" y="6462713"/>
            <a:ext cx="674688" cy="27463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>
              <a:buClrTx/>
              <a:buFontTx/>
              <a:buNone/>
              <a:tabLst>
                <a:tab pos="457200" algn="l"/>
              </a:tabLst>
              <a:defRPr sz="1200" smtClean="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r>
              <a:rPr lang="en-US"/>
              <a:t>3-</a:t>
            </a:r>
            <a:fld id="{AD555300-40DF-4F8B-A164-4DCD5D3B54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</p:sldLayoutIdLst>
  <p:hf sldNum="0"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charset="0"/>
          <a:ea typeface="ＭＳ Ｐゴシック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charset="0"/>
          <a:ea typeface="ＭＳ Ｐゴシック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charset="0"/>
          <a:ea typeface="ＭＳ Ｐゴシック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charset="0"/>
          <a:ea typeface="ＭＳ Ｐゴシック" charset="-128"/>
        </a:defRPr>
      </a:lvl5pPr>
      <a:lvl6pPr marL="25146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charset="0"/>
          <a:ea typeface="ＭＳ Ｐゴシック" charset="-128"/>
        </a:defRPr>
      </a:lvl6pPr>
      <a:lvl7pPr marL="29718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charset="0"/>
          <a:ea typeface="ＭＳ Ｐゴシック" charset="-128"/>
        </a:defRPr>
      </a:lvl7pPr>
      <a:lvl8pPr marL="34290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charset="0"/>
          <a:ea typeface="ＭＳ Ｐゴシック" charset="-128"/>
        </a:defRPr>
      </a:lvl8pPr>
      <a:lvl9pPr marL="38862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99"/>
          </a:solidFill>
          <a:latin typeface="Gill Sans MT" charset="0"/>
          <a:ea typeface="ＭＳ Ｐゴシック" charset="-128"/>
        </a:defRPr>
      </a:lvl9pPr>
    </p:titleStyle>
    <p:bodyStyle>
      <a:lvl1pPr marL="342900" indent="-342900" algn="l" defTabSz="457200" rtl="0" eaLnBrk="0" fontAlgn="base" hangingPunct="0">
        <a:lnSpc>
          <a:spcPct val="85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lnSpc>
          <a:spcPct val="85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–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•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–"/>
        <a:defRPr sz="2000">
          <a:solidFill>
            <a:srgbClr val="000000"/>
          </a:solidFill>
          <a:latin typeface="Times New Roman" pitchFamily="16" charset="0"/>
          <a:ea typeface="+mn-ea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»"/>
        <a:defRPr sz="2000">
          <a:solidFill>
            <a:srgbClr val="000000"/>
          </a:solidFill>
          <a:latin typeface="Times New Roman" pitchFamily="16" charset="0"/>
          <a:ea typeface="+mn-ea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Times New Roman" pitchFamily="16" charset="0"/>
          <a:ea typeface="+mn-ea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Times New Roman" pitchFamily="16" charset="0"/>
          <a:ea typeface="+mn-ea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Times New Roman" pitchFamily="16" charset="0"/>
          <a:ea typeface="+mn-ea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Times New Roman" pitchFamily="16" charset="0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6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6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6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6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6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6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6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6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6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6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6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6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5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6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6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6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6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6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6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60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3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260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6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6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6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6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60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60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60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60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60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6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0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60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60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60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60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60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60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60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60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60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6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0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60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60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60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60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60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60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60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60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60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6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0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60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60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60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60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60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60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60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60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60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6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60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60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60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60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60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60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60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6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6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60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 noChangeArrowheads="1"/>
          </p:cNvSpPr>
          <p:nvPr/>
        </p:nvSpPr>
        <p:spPr bwMode="auto">
          <a:xfrm>
            <a:off x="228600" y="1981200"/>
            <a:ext cx="8763000" cy="172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 eaLnBrk="1" hangingPunct="1">
              <a:lnSpc>
                <a:spcPct val="85000"/>
              </a:lnSpc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Chapter </a:t>
            </a:r>
            <a:r>
              <a:rPr lang="en-US" sz="4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Two Network &amp; Transport Layer</a:t>
            </a:r>
          </a:p>
          <a:p>
            <a:pPr algn="ctr" eaLnBrk="1" hangingPunct="1">
              <a:lnSpc>
                <a:spcPct val="85000"/>
              </a:lnSpc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Part I Network Layer</a:t>
            </a:r>
            <a:endParaRPr lang="en-US" sz="40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33" name="Text Box 8"/>
          <p:cNvSpPr txBox="1">
            <a:spLocks noChangeArrowheads="1"/>
          </p:cNvSpPr>
          <p:nvPr/>
        </p:nvSpPr>
        <p:spPr bwMode="auto">
          <a:xfrm>
            <a:off x="-1995488" y="3043238"/>
            <a:ext cx="184150" cy="338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64" name="Group 3"/>
          <p:cNvGrpSpPr>
            <a:grpSpLocks/>
          </p:cNvGrpSpPr>
          <p:nvPr/>
        </p:nvGrpSpPr>
        <p:grpSpPr bwMode="auto">
          <a:xfrm>
            <a:off x="6865938" y="3735388"/>
            <a:ext cx="2005012" cy="2414587"/>
            <a:chOff x="4325" y="2353"/>
            <a:chExt cx="1263" cy="1521"/>
          </a:xfrm>
        </p:grpSpPr>
        <p:sp>
          <p:nvSpPr>
            <p:cNvPr id="41083" name="Freeform 4"/>
            <p:cNvSpPr>
              <a:spLocks noChangeArrowheads="1"/>
            </p:cNvSpPr>
            <p:nvPr/>
          </p:nvSpPr>
          <p:spPr bwMode="auto">
            <a:xfrm>
              <a:off x="4536" y="2358"/>
              <a:ext cx="989" cy="1123"/>
            </a:xfrm>
            <a:custGeom>
              <a:avLst/>
              <a:gdLst>
                <a:gd name="T0" fmla="*/ 0 w 990"/>
                <a:gd name="T1" fmla="*/ 1088 h 1124"/>
                <a:gd name="T2" fmla="*/ 161 w 990"/>
                <a:gd name="T3" fmla="*/ 0 h 1124"/>
                <a:gd name="T4" fmla="*/ 210 w 990"/>
                <a:gd name="T5" fmla="*/ 898 h 1124"/>
                <a:gd name="T6" fmla="*/ 961 w 990"/>
                <a:gd name="T7" fmla="*/ 905 h 1124"/>
                <a:gd name="T8" fmla="*/ 989 w 990"/>
                <a:gd name="T9" fmla="*/ 989 h 1124"/>
                <a:gd name="T10" fmla="*/ 210 w 990"/>
                <a:gd name="T11" fmla="*/ 1123 h 1124"/>
                <a:gd name="T12" fmla="*/ 0 w 990"/>
                <a:gd name="T13" fmla="*/ 1088 h 11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90"/>
                <a:gd name="T22" fmla="*/ 0 h 1124"/>
                <a:gd name="T23" fmla="*/ 990 w 990"/>
                <a:gd name="T24" fmla="*/ 1124 h 112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90" h="1124">
                  <a:moveTo>
                    <a:pt x="0" y="1089"/>
                  </a:moveTo>
                  <a:lnTo>
                    <a:pt x="161" y="0"/>
                  </a:lnTo>
                  <a:lnTo>
                    <a:pt x="210" y="899"/>
                  </a:lnTo>
                  <a:lnTo>
                    <a:pt x="962" y="906"/>
                  </a:lnTo>
                  <a:lnTo>
                    <a:pt x="990" y="990"/>
                  </a:lnTo>
                  <a:lnTo>
                    <a:pt x="210" y="1124"/>
                  </a:lnTo>
                  <a:lnTo>
                    <a:pt x="0" y="1089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1084" name="Group 5"/>
            <p:cNvGrpSpPr>
              <a:grpSpLocks/>
            </p:cNvGrpSpPr>
            <p:nvPr/>
          </p:nvGrpSpPr>
          <p:grpSpPr bwMode="auto">
            <a:xfrm>
              <a:off x="4325" y="3402"/>
              <a:ext cx="453" cy="472"/>
              <a:chOff x="4325" y="3402"/>
              <a:chExt cx="453" cy="472"/>
            </a:xfrm>
          </p:grpSpPr>
          <p:pic>
            <p:nvPicPr>
              <p:cNvPr id="41093" name="Picture 6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4325" y="3402"/>
                <a:ext cx="453" cy="472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</p:pic>
          <p:sp>
            <p:nvSpPr>
              <p:cNvPr id="41094" name="Freeform 7"/>
              <p:cNvSpPr>
                <a:spLocks noChangeArrowheads="1"/>
              </p:cNvSpPr>
              <p:nvPr/>
            </p:nvSpPr>
            <p:spPr bwMode="auto">
              <a:xfrm flipH="1">
                <a:off x="4518" y="3447"/>
                <a:ext cx="220" cy="216"/>
              </a:xfrm>
              <a:custGeom>
                <a:avLst/>
                <a:gdLst>
                  <a:gd name="T0" fmla="*/ 0 w 356"/>
                  <a:gd name="T1" fmla="*/ 0 h 368"/>
                  <a:gd name="T2" fmla="*/ 2581 w 356"/>
                  <a:gd name="T3" fmla="*/ 146 h 368"/>
                  <a:gd name="T4" fmla="*/ 3061 w 356"/>
                  <a:gd name="T5" fmla="*/ 3036 h 368"/>
                  <a:gd name="T6" fmla="*/ 675 w 356"/>
                  <a:gd name="T7" fmla="*/ 3797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0099"/>
                  </a:gs>
                  <a:gs pos="100000">
                    <a:srgbClr val="FFFFFF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1085" name="Rectangle 8"/>
            <p:cNvSpPr>
              <a:spLocks noChangeArrowheads="1"/>
            </p:cNvSpPr>
            <p:nvPr/>
          </p:nvSpPr>
          <p:spPr bwMode="auto">
            <a:xfrm>
              <a:off x="4719" y="2353"/>
              <a:ext cx="819" cy="945"/>
            </a:xfrm>
            <a:prstGeom prst="rect">
              <a:avLst/>
            </a:prstGeom>
            <a:solidFill>
              <a:srgbClr val="000099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86" name="Rectangle 9"/>
            <p:cNvSpPr>
              <a:spLocks noChangeArrowheads="1"/>
            </p:cNvSpPr>
            <p:nvPr/>
          </p:nvSpPr>
          <p:spPr bwMode="auto">
            <a:xfrm>
              <a:off x="4679" y="2382"/>
              <a:ext cx="836" cy="974"/>
            </a:xfrm>
            <a:prstGeom prst="rect">
              <a:avLst/>
            </a:prstGeom>
            <a:solidFill>
              <a:srgbClr val="FFFFFF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87" name="Rectangle 10"/>
            <p:cNvSpPr>
              <a:spLocks noChangeArrowheads="1"/>
            </p:cNvSpPr>
            <p:nvPr/>
          </p:nvSpPr>
          <p:spPr bwMode="auto">
            <a:xfrm>
              <a:off x="4683" y="2784"/>
              <a:ext cx="830" cy="191"/>
            </a:xfrm>
            <a:prstGeom prst="rect">
              <a:avLst/>
            </a:prstGeom>
            <a:solidFill>
              <a:srgbClr val="CC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88" name="Text Box 11"/>
            <p:cNvSpPr txBox="1">
              <a:spLocks noChangeArrowheads="1"/>
            </p:cNvSpPr>
            <p:nvPr/>
          </p:nvSpPr>
          <p:spPr bwMode="auto">
            <a:xfrm>
              <a:off x="4602" y="2360"/>
              <a:ext cx="986" cy="101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000">
                  <a:solidFill>
                    <a:srgbClr val="000000"/>
                  </a:solidFill>
                </a:rPr>
                <a:t>application</a:t>
              </a:r>
            </a:p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000">
                  <a:solidFill>
                    <a:srgbClr val="000000"/>
                  </a:solidFill>
                </a:rPr>
                <a:t>transport</a:t>
              </a:r>
            </a:p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000">
                  <a:solidFill>
                    <a:srgbClr val="FFFFFF"/>
                  </a:solidFill>
                </a:rPr>
                <a:t>network</a:t>
              </a:r>
            </a:p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000">
                  <a:solidFill>
                    <a:srgbClr val="000000"/>
                  </a:solidFill>
                </a:rPr>
                <a:t>data link</a:t>
              </a:r>
            </a:p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000">
                  <a:solidFill>
                    <a:srgbClr val="000000"/>
                  </a:solidFill>
                </a:rPr>
                <a:t>physical</a:t>
              </a:r>
            </a:p>
          </p:txBody>
        </p:sp>
        <p:sp>
          <p:nvSpPr>
            <p:cNvPr id="41089" name="Line 12"/>
            <p:cNvSpPr>
              <a:spLocks noChangeShapeType="1"/>
            </p:cNvSpPr>
            <p:nvPr/>
          </p:nvSpPr>
          <p:spPr bwMode="auto">
            <a:xfrm>
              <a:off x="4678" y="2782"/>
              <a:ext cx="835" cy="0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90" name="Line 13"/>
            <p:cNvSpPr>
              <a:spLocks noChangeShapeType="1"/>
            </p:cNvSpPr>
            <p:nvPr/>
          </p:nvSpPr>
          <p:spPr bwMode="auto">
            <a:xfrm>
              <a:off x="4678" y="2976"/>
              <a:ext cx="835" cy="0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91" name="Line 14"/>
            <p:cNvSpPr>
              <a:spLocks noChangeShapeType="1"/>
            </p:cNvSpPr>
            <p:nvPr/>
          </p:nvSpPr>
          <p:spPr bwMode="auto">
            <a:xfrm>
              <a:off x="4676" y="3160"/>
              <a:ext cx="835" cy="0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92" name="Line 15"/>
            <p:cNvSpPr>
              <a:spLocks noChangeShapeType="1"/>
            </p:cNvSpPr>
            <p:nvPr/>
          </p:nvSpPr>
          <p:spPr bwMode="auto">
            <a:xfrm>
              <a:off x="4678" y="2588"/>
              <a:ext cx="835" cy="0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0965" name="Freeform 16"/>
          <p:cNvSpPr>
            <a:spLocks noChangeArrowheads="1"/>
          </p:cNvSpPr>
          <p:nvPr/>
        </p:nvSpPr>
        <p:spPr bwMode="auto">
          <a:xfrm>
            <a:off x="3371850" y="4608513"/>
            <a:ext cx="2847975" cy="1481137"/>
          </a:xfrm>
          <a:custGeom>
            <a:avLst/>
            <a:gdLst>
              <a:gd name="T0" fmla="*/ 2147483647 w 1794"/>
              <a:gd name="T1" fmla="*/ 2147483647 h 933"/>
              <a:gd name="T2" fmla="*/ 2147483647 w 1794"/>
              <a:gd name="T3" fmla="*/ 2147483647 h 933"/>
              <a:gd name="T4" fmla="*/ 2147483647 w 1794"/>
              <a:gd name="T5" fmla="*/ 2147483647 h 933"/>
              <a:gd name="T6" fmla="*/ 2147483647 w 1794"/>
              <a:gd name="T7" fmla="*/ 2147483647 h 933"/>
              <a:gd name="T8" fmla="*/ 2147483647 w 1794"/>
              <a:gd name="T9" fmla="*/ 2147483647 h 933"/>
              <a:gd name="T10" fmla="*/ 2147483647 w 1794"/>
              <a:gd name="T11" fmla="*/ 2147483647 h 933"/>
              <a:gd name="T12" fmla="*/ 2147483647 w 1794"/>
              <a:gd name="T13" fmla="*/ 2147483647 h 933"/>
              <a:gd name="T14" fmla="*/ 2147483647 w 1794"/>
              <a:gd name="T15" fmla="*/ 2147483647 h 933"/>
              <a:gd name="T16" fmla="*/ 2147483647 w 1794"/>
              <a:gd name="T17" fmla="*/ 2147483647 h 933"/>
              <a:gd name="T18" fmla="*/ 2147483647 w 1794"/>
              <a:gd name="T19" fmla="*/ 2147483647 h 933"/>
              <a:gd name="T20" fmla="*/ 2147483647 w 1794"/>
              <a:gd name="T21" fmla="*/ 2147483647 h 93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794"/>
              <a:gd name="T34" fmla="*/ 0 h 933"/>
              <a:gd name="T35" fmla="*/ 1794 w 1794"/>
              <a:gd name="T36" fmla="*/ 933 h 93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794" h="933">
                <a:moveTo>
                  <a:pt x="6" y="483"/>
                </a:moveTo>
                <a:cubicBezTo>
                  <a:pt x="0" y="365"/>
                  <a:pt x="16" y="189"/>
                  <a:pt x="108" y="125"/>
                </a:cubicBezTo>
                <a:cubicBezTo>
                  <a:pt x="200" y="61"/>
                  <a:pt x="389" y="116"/>
                  <a:pt x="559" y="100"/>
                </a:cubicBezTo>
                <a:cubicBezTo>
                  <a:pt x="729" y="84"/>
                  <a:pt x="935" y="0"/>
                  <a:pt x="1128" y="29"/>
                </a:cubicBezTo>
                <a:cubicBezTo>
                  <a:pt x="1321" y="58"/>
                  <a:pt x="1638" y="142"/>
                  <a:pt x="1716" y="275"/>
                </a:cubicBezTo>
                <a:cubicBezTo>
                  <a:pt x="1794" y="408"/>
                  <a:pt x="1652" y="721"/>
                  <a:pt x="1596" y="827"/>
                </a:cubicBezTo>
                <a:cubicBezTo>
                  <a:pt x="1540" y="933"/>
                  <a:pt x="1506" y="894"/>
                  <a:pt x="1380" y="911"/>
                </a:cubicBezTo>
                <a:cubicBezTo>
                  <a:pt x="1254" y="928"/>
                  <a:pt x="1001" y="929"/>
                  <a:pt x="840" y="929"/>
                </a:cubicBezTo>
                <a:cubicBezTo>
                  <a:pt x="679" y="929"/>
                  <a:pt x="530" y="927"/>
                  <a:pt x="414" y="911"/>
                </a:cubicBezTo>
                <a:cubicBezTo>
                  <a:pt x="298" y="895"/>
                  <a:pt x="211" y="903"/>
                  <a:pt x="143" y="832"/>
                </a:cubicBezTo>
                <a:cubicBezTo>
                  <a:pt x="75" y="761"/>
                  <a:pt x="4" y="624"/>
                  <a:pt x="6" y="483"/>
                </a:cubicBezTo>
                <a:close/>
              </a:path>
            </a:pathLst>
          </a:custGeom>
          <a:solidFill>
            <a:srgbClr val="66CC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0966" name="Group 17"/>
          <p:cNvGrpSpPr>
            <a:grpSpLocks/>
          </p:cNvGrpSpPr>
          <p:nvPr/>
        </p:nvGrpSpPr>
        <p:grpSpPr bwMode="auto">
          <a:xfrm>
            <a:off x="3486150" y="5016500"/>
            <a:ext cx="2605088" cy="657225"/>
            <a:chOff x="2196" y="3160"/>
            <a:chExt cx="1641" cy="414"/>
          </a:xfrm>
        </p:grpSpPr>
        <p:grpSp>
          <p:nvGrpSpPr>
            <p:cNvPr id="41056" name="Group 18"/>
            <p:cNvGrpSpPr>
              <a:grpSpLocks/>
            </p:cNvGrpSpPr>
            <p:nvPr/>
          </p:nvGrpSpPr>
          <p:grpSpPr bwMode="auto">
            <a:xfrm>
              <a:off x="3460" y="3160"/>
              <a:ext cx="377" cy="180"/>
              <a:chOff x="3460" y="3160"/>
              <a:chExt cx="377" cy="180"/>
            </a:xfrm>
          </p:grpSpPr>
          <p:sp>
            <p:nvSpPr>
              <p:cNvPr id="41075" name="Oval 19"/>
              <p:cNvSpPr>
                <a:spLocks noChangeArrowheads="1"/>
              </p:cNvSpPr>
              <p:nvPr/>
            </p:nvSpPr>
            <p:spPr bwMode="auto">
              <a:xfrm>
                <a:off x="3462" y="3240"/>
                <a:ext cx="374" cy="100"/>
              </a:xfrm>
              <a:prstGeom prst="ellipse">
                <a:avLst/>
              </a:prstGeom>
              <a:gradFill rotWithShape="0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908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076" name="Rectangle 20"/>
              <p:cNvSpPr>
                <a:spLocks noChangeArrowheads="1"/>
              </p:cNvSpPr>
              <p:nvPr/>
            </p:nvSpPr>
            <p:spPr bwMode="auto">
              <a:xfrm>
                <a:off x="3462" y="3229"/>
                <a:ext cx="375" cy="62"/>
              </a:xfrm>
              <a:prstGeom prst="rect">
                <a:avLst/>
              </a:prstGeom>
              <a:gradFill rotWithShape="0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077" name="Oval 21"/>
              <p:cNvSpPr>
                <a:spLocks noChangeArrowheads="1"/>
              </p:cNvSpPr>
              <p:nvPr/>
            </p:nvSpPr>
            <p:spPr bwMode="auto">
              <a:xfrm>
                <a:off x="3460" y="3160"/>
                <a:ext cx="374" cy="117"/>
              </a:xfrm>
              <a:prstGeom prst="ellipse">
                <a:avLst/>
              </a:prstGeom>
              <a:gradFill rotWithShape="0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908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1078" name="Group 22"/>
              <p:cNvGrpSpPr>
                <a:grpSpLocks/>
              </p:cNvGrpSpPr>
              <p:nvPr/>
            </p:nvGrpSpPr>
            <p:grpSpPr bwMode="auto">
              <a:xfrm>
                <a:off x="3535" y="3190"/>
                <a:ext cx="211" cy="54"/>
                <a:chOff x="3535" y="3190"/>
                <a:chExt cx="211" cy="54"/>
              </a:xfrm>
            </p:grpSpPr>
            <p:sp>
              <p:nvSpPr>
                <p:cNvPr id="41081" name="Freeform 23"/>
                <p:cNvSpPr>
                  <a:spLocks noChangeArrowheads="1"/>
                </p:cNvSpPr>
                <p:nvPr/>
              </p:nvSpPr>
              <p:spPr bwMode="auto">
                <a:xfrm>
                  <a:off x="3535" y="3190"/>
                  <a:ext cx="211" cy="54"/>
                </a:xfrm>
                <a:custGeom>
                  <a:avLst/>
                  <a:gdLst>
                    <a:gd name="T0" fmla="*/ 0 w 310"/>
                    <a:gd name="T1" fmla="*/ 54 h 60"/>
                    <a:gd name="T2" fmla="*/ 65 w 310"/>
                    <a:gd name="T3" fmla="*/ 54 h 60"/>
                    <a:gd name="T4" fmla="*/ 131 w 310"/>
                    <a:gd name="T5" fmla="*/ 0 h 60"/>
                    <a:gd name="T6" fmla="*/ 211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80" cap="sq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082" name="Freeform 24"/>
                <p:cNvSpPr>
                  <a:spLocks noChangeArrowheads="1"/>
                </p:cNvSpPr>
                <p:nvPr/>
              </p:nvSpPr>
              <p:spPr bwMode="auto">
                <a:xfrm>
                  <a:off x="3545" y="3190"/>
                  <a:ext cx="192" cy="54"/>
                </a:xfrm>
                <a:custGeom>
                  <a:avLst/>
                  <a:gdLst>
                    <a:gd name="T0" fmla="*/ 0 w 282"/>
                    <a:gd name="T1" fmla="*/ 0 h 60"/>
                    <a:gd name="T2" fmla="*/ 65 w 282"/>
                    <a:gd name="T3" fmla="*/ 0 h 60"/>
                    <a:gd name="T4" fmla="*/ 131 w 282"/>
                    <a:gd name="T5" fmla="*/ 54 h 60"/>
                    <a:gd name="T6" fmla="*/ 192 w 282"/>
                    <a:gd name="T7" fmla="*/ 54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600" cap="sq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1079" name="Line 25"/>
              <p:cNvSpPr>
                <a:spLocks noChangeShapeType="1"/>
              </p:cNvSpPr>
              <p:nvPr/>
            </p:nvSpPr>
            <p:spPr bwMode="auto">
              <a:xfrm>
                <a:off x="3462" y="3215"/>
                <a:ext cx="0" cy="79"/>
              </a:xfrm>
              <a:prstGeom prst="line">
                <a:avLst/>
              </a:prstGeom>
              <a:noFill/>
              <a:ln w="1908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80" name="Line 26"/>
              <p:cNvSpPr>
                <a:spLocks noChangeShapeType="1"/>
              </p:cNvSpPr>
              <p:nvPr/>
            </p:nvSpPr>
            <p:spPr bwMode="auto">
              <a:xfrm>
                <a:off x="3835" y="3219"/>
                <a:ext cx="0" cy="77"/>
              </a:xfrm>
              <a:prstGeom prst="line">
                <a:avLst/>
              </a:prstGeom>
              <a:noFill/>
              <a:ln w="1908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1057" name="Group 27"/>
            <p:cNvGrpSpPr>
              <a:grpSpLocks/>
            </p:cNvGrpSpPr>
            <p:nvPr/>
          </p:nvGrpSpPr>
          <p:grpSpPr bwMode="auto">
            <a:xfrm>
              <a:off x="2796" y="3394"/>
              <a:ext cx="377" cy="180"/>
              <a:chOff x="2796" y="3394"/>
              <a:chExt cx="377" cy="180"/>
            </a:xfrm>
          </p:grpSpPr>
          <p:sp>
            <p:nvSpPr>
              <p:cNvPr id="41067" name="Oval 28"/>
              <p:cNvSpPr>
                <a:spLocks noChangeArrowheads="1"/>
              </p:cNvSpPr>
              <p:nvPr/>
            </p:nvSpPr>
            <p:spPr bwMode="auto">
              <a:xfrm>
                <a:off x="2798" y="3474"/>
                <a:ext cx="374" cy="100"/>
              </a:xfrm>
              <a:prstGeom prst="ellipse">
                <a:avLst/>
              </a:prstGeom>
              <a:gradFill rotWithShape="0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908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068" name="Rectangle 29"/>
              <p:cNvSpPr>
                <a:spLocks noChangeArrowheads="1"/>
              </p:cNvSpPr>
              <p:nvPr/>
            </p:nvSpPr>
            <p:spPr bwMode="auto">
              <a:xfrm>
                <a:off x="2798" y="3463"/>
                <a:ext cx="375" cy="62"/>
              </a:xfrm>
              <a:prstGeom prst="rect">
                <a:avLst/>
              </a:prstGeom>
              <a:gradFill rotWithShape="0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069" name="Oval 30"/>
              <p:cNvSpPr>
                <a:spLocks noChangeArrowheads="1"/>
              </p:cNvSpPr>
              <p:nvPr/>
            </p:nvSpPr>
            <p:spPr bwMode="auto">
              <a:xfrm>
                <a:off x="2796" y="3394"/>
                <a:ext cx="374" cy="117"/>
              </a:xfrm>
              <a:prstGeom prst="ellipse">
                <a:avLst/>
              </a:prstGeom>
              <a:gradFill rotWithShape="0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908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1070" name="Group 31"/>
              <p:cNvGrpSpPr>
                <a:grpSpLocks/>
              </p:cNvGrpSpPr>
              <p:nvPr/>
            </p:nvGrpSpPr>
            <p:grpSpPr bwMode="auto">
              <a:xfrm>
                <a:off x="2871" y="3424"/>
                <a:ext cx="211" cy="54"/>
                <a:chOff x="2871" y="3424"/>
                <a:chExt cx="211" cy="54"/>
              </a:xfrm>
            </p:grpSpPr>
            <p:sp>
              <p:nvSpPr>
                <p:cNvPr id="41073" name="Freeform 32"/>
                <p:cNvSpPr>
                  <a:spLocks noChangeArrowheads="1"/>
                </p:cNvSpPr>
                <p:nvPr/>
              </p:nvSpPr>
              <p:spPr bwMode="auto">
                <a:xfrm>
                  <a:off x="2871" y="3424"/>
                  <a:ext cx="211" cy="54"/>
                </a:xfrm>
                <a:custGeom>
                  <a:avLst/>
                  <a:gdLst>
                    <a:gd name="T0" fmla="*/ 0 w 310"/>
                    <a:gd name="T1" fmla="*/ 54 h 60"/>
                    <a:gd name="T2" fmla="*/ 65 w 310"/>
                    <a:gd name="T3" fmla="*/ 54 h 60"/>
                    <a:gd name="T4" fmla="*/ 131 w 310"/>
                    <a:gd name="T5" fmla="*/ 0 h 60"/>
                    <a:gd name="T6" fmla="*/ 211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80" cap="sq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074" name="Freeform 33"/>
                <p:cNvSpPr>
                  <a:spLocks noChangeArrowheads="1"/>
                </p:cNvSpPr>
                <p:nvPr/>
              </p:nvSpPr>
              <p:spPr bwMode="auto">
                <a:xfrm>
                  <a:off x="2881" y="3424"/>
                  <a:ext cx="192" cy="54"/>
                </a:xfrm>
                <a:custGeom>
                  <a:avLst/>
                  <a:gdLst>
                    <a:gd name="T0" fmla="*/ 0 w 282"/>
                    <a:gd name="T1" fmla="*/ 0 h 60"/>
                    <a:gd name="T2" fmla="*/ 65 w 282"/>
                    <a:gd name="T3" fmla="*/ 0 h 60"/>
                    <a:gd name="T4" fmla="*/ 131 w 282"/>
                    <a:gd name="T5" fmla="*/ 54 h 60"/>
                    <a:gd name="T6" fmla="*/ 192 w 282"/>
                    <a:gd name="T7" fmla="*/ 54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600" cap="sq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1071" name="Line 34"/>
              <p:cNvSpPr>
                <a:spLocks noChangeShapeType="1"/>
              </p:cNvSpPr>
              <p:nvPr/>
            </p:nvSpPr>
            <p:spPr bwMode="auto">
              <a:xfrm>
                <a:off x="2798" y="3449"/>
                <a:ext cx="0" cy="79"/>
              </a:xfrm>
              <a:prstGeom prst="line">
                <a:avLst/>
              </a:prstGeom>
              <a:noFill/>
              <a:ln w="1908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72" name="Line 35"/>
              <p:cNvSpPr>
                <a:spLocks noChangeShapeType="1"/>
              </p:cNvSpPr>
              <p:nvPr/>
            </p:nvSpPr>
            <p:spPr bwMode="auto">
              <a:xfrm>
                <a:off x="3171" y="3453"/>
                <a:ext cx="0" cy="77"/>
              </a:xfrm>
              <a:prstGeom prst="line">
                <a:avLst/>
              </a:prstGeom>
              <a:noFill/>
              <a:ln w="1908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1058" name="Group 36"/>
            <p:cNvGrpSpPr>
              <a:grpSpLocks/>
            </p:cNvGrpSpPr>
            <p:nvPr/>
          </p:nvGrpSpPr>
          <p:grpSpPr bwMode="auto">
            <a:xfrm>
              <a:off x="2196" y="3162"/>
              <a:ext cx="377" cy="180"/>
              <a:chOff x="2196" y="3162"/>
              <a:chExt cx="377" cy="180"/>
            </a:xfrm>
          </p:grpSpPr>
          <p:sp>
            <p:nvSpPr>
              <p:cNvPr id="41059" name="Oval 37"/>
              <p:cNvSpPr>
                <a:spLocks noChangeArrowheads="1"/>
              </p:cNvSpPr>
              <p:nvPr/>
            </p:nvSpPr>
            <p:spPr bwMode="auto">
              <a:xfrm>
                <a:off x="2198" y="3242"/>
                <a:ext cx="374" cy="100"/>
              </a:xfrm>
              <a:prstGeom prst="ellipse">
                <a:avLst/>
              </a:prstGeom>
              <a:gradFill rotWithShape="0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908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060" name="Rectangle 38"/>
              <p:cNvSpPr>
                <a:spLocks noChangeArrowheads="1"/>
              </p:cNvSpPr>
              <p:nvPr/>
            </p:nvSpPr>
            <p:spPr bwMode="auto">
              <a:xfrm>
                <a:off x="2198" y="3231"/>
                <a:ext cx="375" cy="62"/>
              </a:xfrm>
              <a:prstGeom prst="rect">
                <a:avLst/>
              </a:prstGeom>
              <a:gradFill rotWithShape="0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061" name="Oval 39"/>
              <p:cNvSpPr>
                <a:spLocks noChangeArrowheads="1"/>
              </p:cNvSpPr>
              <p:nvPr/>
            </p:nvSpPr>
            <p:spPr bwMode="auto">
              <a:xfrm>
                <a:off x="2196" y="3162"/>
                <a:ext cx="374" cy="117"/>
              </a:xfrm>
              <a:prstGeom prst="ellipse">
                <a:avLst/>
              </a:prstGeom>
              <a:gradFill rotWithShape="0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908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1062" name="Group 40"/>
              <p:cNvGrpSpPr>
                <a:grpSpLocks/>
              </p:cNvGrpSpPr>
              <p:nvPr/>
            </p:nvGrpSpPr>
            <p:grpSpPr bwMode="auto">
              <a:xfrm>
                <a:off x="2271" y="3192"/>
                <a:ext cx="211" cy="54"/>
                <a:chOff x="2271" y="3192"/>
                <a:chExt cx="211" cy="54"/>
              </a:xfrm>
            </p:grpSpPr>
            <p:sp>
              <p:nvSpPr>
                <p:cNvPr id="41065" name="Freeform 41"/>
                <p:cNvSpPr>
                  <a:spLocks noChangeArrowheads="1"/>
                </p:cNvSpPr>
                <p:nvPr/>
              </p:nvSpPr>
              <p:spPr bwMode="auto">
                <a:xfrm>
                  <a:off x="2271" y="3192"/>
                  <a:ext cx="211" cy="54"/>
                </a:xfrm>
                <a:custGeom>
                  <a:avLst/>
                  <a:gdLst>
                    <a:gd name="T0" fmla="*/ 0 w 310"/>
                    <a:gd name="T1" fmla="*/ 54 h 60"/>
                    <a:gd name="T2" fmla="*/ 65 w 310"/>
                    <a:gd name="T3" fmla="*/ 54 h 60"/>
                    <a:gd name="T4" fmla="*/ 131 w 310"/>
                    <a:gd name="T5" fmla="*/ 0 h 60"/>
                    <a:gd name="T6" fmla="*/ 211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80" cap="sq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066" name="Freeform 42"/>
                <p:cNvSpPr>
                  <a:spLocks noChangeArrowheads="1"/>
                </p:cNvSpPr>
                <p:nvPr/>
              </p:nvSpPr>
              <p:spPr bwMode="auto">
                <a:xfrm>
                  <a:off x="2281" y="3192"/>
                  <a:ext cx="192" cy="54"/>
                </a:xfrm>
                <a:custGeom>
                  <a:avLst/>
                  <a:gdLst>
                    <a:gd name="T0" fmla="*/ 0 w 282"/>
                    <a:gd name="T1" fmla="*/ 0 h 60"/>
                    <a:gd name="T2" fmla="*/ 65 w 282"/>
                    <a:gd name="T3" fmla="*/ 0 h 60"/>
                    <a:gd name="T4" fmla="*/ 131 w 282"/>
                    <a:gd name="T5" fmla="*/ 54 h 60"/>
                    <a:gd name="T6" fmla="*/ 192 w 282"/>
                    <a:gd name="T7" fmla="*/ 54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600" cap="sq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1063" name="Line 43"/>
              <p:cNvSpPr>
                <a:spLocks noChangeShapeType="1"/>
              </p:cNvSpPr>
              <p:nvPr/>
            </p:nvSpPr>
            <p:spPr bwMode="auto">
              <a:xfrm>
                <a:off x="2198" y="3217"/>
                <a:ext cx="0" cy="79"/>
              </a:xfrm>
              <a:prstGeom prst="line">
                <a:avLst/>
              </a:prstGeom>
              <a:noFill/>
              <a:ln w="1908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64" name="Line 44"/>
              <p:cNvSpPr>
                <a:spLocks noChangeShapeType="1"/>
              </p:cNvSpPr>
              <p:nvPr/>
            </p:nvSpPr>
            <p:spPr bwMode="auto">
              <a:xfrm>
                <a:off x="2571" y="3221"/>
                <a:ext cx="0" cy="77"/>
              </a:xfrm>
              <a:prstGeom prst="line">
                <a:avLst/>
              </a:prstGeom>
              <a:noFill/>
              <a:ln w="1908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40967" name="Group 45"/>
          <p:cNvGrpSpPr>
            <a:grpSpLocks/>
          </p:cNvGrpSpPr>
          <p:nvPr/>
        </p:nvGrpSpPr>
        <p:grpSpPr bwMode="auto">
          <a:xfrm>
            <a:off x="3489325" y="5014913"/>
            <a:ext cx="2601913" cy="660400"/>
            <a:chOff x="2198" y="3159"/>
            <a:chExt cx="1639" cy="416"/>
          </a:xfrm>
        </p:grpSpPr>
        <p:grpSp>
          <p:nvGrpSpPr>
            <p:cNvPr id="41029" name="Group 46"/>
            <p:cNvGrpSpPr>
              <a:grpSpLocks/>
            </p:cNvGrpSpPr>
            <p:nvPr/>
          </p:nvGrpSpPr>
          <p:grpSpPr bwMode="auto">
            <a:xfrm>
              <a:off x="2198" y="3162"/>
              <a:ext cx="377" cy="180"/>
              <a:chOff x="2198" y="3162"/>
              <a:chExt cx="377" cy="180"/>
            </a:xfrm>
          </p:grpSpPr>
          <p:sp>
            <p:nvSpPr>
              <p:cNvPr id="41048" name="Oval 47"/>
              <p:cNvSpPr>
                <a:spLocks noChangeArrowheads="1"/>
              </p:cNvSpPr>
              <p:nvPr/>
            </p:nvSpPr>
            <p:spPr bwMode="auto">
              <a:xfrm>
                <a:off x="2200" y="3242"/>
                <a:ext cx="373" cy="100"/>
              </a:xfrm>
              <a:prstGeom prst="ellipse">
                <a:avLst/>
              </a:prstGeom>
              <a:gradFill rotWithShape="0">
                <a:gsLst>
                  <a:gs pos="0">
                    <a:srgbClr val="CC0000"/>
                  </a:gs>
                  <a:gs pos="100000">
                    <a:srgbClr val="FFFFFF"/>
                  </a:gs>
                </a:gsLst>
                <a:lin ang="0" scaled="1"/>
              </a:gradFill>
              <a:ln w="1908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049" name="Rectangle 48"/>
              <p:cNvSpPr>
                <a:spLocks noChangeArrowheads="1"/>
              </p:cNvSpPr>
              <p:nvPr/>
            </p:nvSpPr>
            <p:spPr bwMode="auto">
              <a:xfrm>
                <a:off x="2200" y="3231"/>
                <a:ext cx="375" cy="61"/>
              </a:xfrm>
              <a:prstGeom prst="rect">
                <a:avLst/>
              </a:prstGeom>
              <a:gradFill rotWithShape="0">
                <a:gsLst>
                  <a:gs pos="0">
                    <a:srgbClr val="CC0000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050" name="Oval 49"/>
              <p:cNvSpPr>
                <a:spLocks noChangeArrowheads="1"/>
              </p:cNvSpPr>
              <p:nvPr/>
            </p:nvSpPr>
            <p:spPr bwMode="auto">
              <a:xfrm>
                <a:off x="2198" y="3162"/>
                <a:ext cx="374" cy="117"/>
              </a:xfrm>
              <a:prstGeom prst="ellipse">
                <a:avLst/>
              </a:prstGeom>
              <a:gradFill rotWithShape="0">
                <a:gsLst>
                  <a:gs pos="0">
                    <a:srgbClr val="CC0000"/>
                  </a:gs>
                  <a:gs pos="100000">
                    <a:srgbClr val="FFFFFF"/>
                  </a:gs>
                </a:gsLst>
                <a:lin ang="0" scaled="1"/>
              </a:gradFill>
              <a:ln w="1908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1051" name="Group 50"/>
              <p:cNvGrpSpPr>
                <a:grpSpLocks/>
              </p:cNvGrpSpPr>
              <p:nvPr/>
            </p:nvGrpSpPr>
            <p:grpSpPr bwMode="auto">
              <a:xfrm>
                <a:off x="2273" y="3193"/>
                <a:ext cx="211" cy="53"/>
                <a:chOff x="2273" y="3193"/>
                <a:chExt cx="211" cy="53"/>
              </a:xfrm>
            </p:grpSpPr>
            <p:sp>
              <p:nvSpPr>
                <p:cNvPr id="41054" name="Freeform 51"/>
                <p:cNvSpPr>
                  <a:spLocks noChangeArrowheads="1"/>
                </p:cNvSpPr>
                <p:nvPr/>
              </p:nvSpPr>
              <p:spPr bwMode="auto">
                <a:xfrm>
                  <a:off x="2273" y="3193"/>
                  <a:ext cx="211" cy="53"/>
                </a:xfrm>
                <a:custGeom>
                  <a:avLst/>
                  <a:gdLst>
                    <a:gd name="T0" fmla="*/ 0 w 310"/>
                    <a:gd name="T1" fmla="*/ 53 h 60"/>
                    <a:gd name="T2" fmla="*/ 65 w 310"/>
                    <a:gd name="T3" fmla="*/ 53 h 60"/>
                    <a:gd name="T4" fmla="*/ 131 w 310"/>
                    <a:gd name="T5" fmla="*/ 0 h 60"/>
                    <a:gd name="T6" fmla="*/ 211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80" cap="sq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055" name="Freeform 52"/>
                <p:cNvSpPr>
                  <a:spLocks noChangeArrowheads="1"/>
                </p:cNvSpPr>
                <p:nvPr/>
              </p:nvSpPr>
              <p:spPr bwMode="auto">
                <a:xfrm>
                  <a:off x="2283" y="3193"/>
                  <a:ext cx="192" cy="53"/>
                </a:xfrm>
                <a:custGeom>
                  <a:avLst/>
                  <a:gdLst>
                    <a:gd name="T0" fmla="*/ 0 w 282"/>
                    <a:gd name="T1" fmla="*/ 0 h 60"/>
                    <a:gd name="T2" fmla="*/ 65 w 282"/>
                    <a:gd name="T3" fmla="*/ 0 h 60"/>
                    <a:gd name="T4" fmla="*/ 131 w 282"/>
                    <a:gd name="T5" fmla="*/ 53 h 60"/>
                    <a:gd name="T6" fmla="*/ 192 w 282"/>
                    <a:gd name="T7" fmla="*/ 53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600" cap="sq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1052" name="Line 53"/>
              <p:cNvSpPr>
                <a:spLocks noChangeShapeType="1"/>
              </p:cNvSpPr>
              <p:nvPr/>
            </p:nvSpPr>
            <p:spPr bwMode="auto">
              <a:xfrm>
                <a:off x="2200" y="3217"/>
                <a:ext cx="0" cy="79"/>
              </a:xfrm>
              <a:prstGeom prst="line">
                <a:avLst/>
              </a:prstGeom>
              <a:noFill/>
              <a:ln w="1908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53" name="Line 54"/>
              <p:cNvSpPr>
                <a:spLocks noChangeShapeType="1"/>
              </p:cNvSpPr>
              <p:nvPr/>
            </p:nvSpPr>
            <p:spPr bwMode="auto">
              <a:xfrm>
                <a:off x="2573" y="3221"/>
                <a:ext cx="0" cy="77"/>
              </a:xfrm>
              <a:prstGeom prst="line">
                <a:avLst/>
              </a:prstGeom>
              <a:noFill/>
              <a:ln w="1908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1030" name="Group 55"/>
            <p:cNvGrpSpPr>
              <a:grpSpLocks/>
            </p:cNvGrpSpPr>
            <p:nvPr/>
          </p:nvGrpSpPr>
          <p:grpSpPr bwMode="auto">
            <a:xfrm>
              <a:off x="3460" y="3159"/>
              <a:ext cx="377" cy="180"/>
              <a:chOff x="3460" y="3159"/>
              <a:chExt cx="377" cy="180"/>
            </a:xfrm>
          </p:grpSpPr>
          <p:sp>
            <p:nvSpPr>
              <p:cNvPr id="41040" name="Oval 56"/>
              <p:cNvSpPr>
                <a:spLocks noChangeArrowheads="1"/>
              </p:cNvSpPr>
              <p:nvPr/>
            </p:nvSpPr>
            <p:spPr bwMode="auto">
              <a:xfrm>
                <a:off x="3462" y="3239"/>
                <a:ext cx="373" cy="100"/>
              </a:xfrm>
              <a:prstGeom prst="ellipse">
                <a:avLst/>
              </a:prstGeom>
              <a:gradFill rotWithShape="0">
                <a:gsLst>
                  <a:gs pos="0">
                    <a:srgbClr val="CC0000"/>
                  </a:gs>
                  <a:gs pos="100000">
                    <a:srgbClr val="FFFFFF"/>
                  </a:gs>
                </a:gsLst>
                <a:lin ang="0" scaled="1"/>
              </a:gradFill>
              <a:ln w="1908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041" name="Rectangle 57"/>
              <p:cNvSpPr>
                <a:spLocks noChangeArrowheads="1"/>
              </p:cNvSpPr>
              <p:nvPr/>
            </p:nvSpPr>
            <p:spPr bwMode="auto">
              <a:xfrm>
                <a:off x="3462" y="3228"/>
                <a:ext cx="375" cy="61"/>
              </a:xfrm>
              <a:prstGeom prst="rect">
                <a:avLst/>
              </a:prstGeom>
              <a:gradFill rotWithShape="0">
                <a:gsLst>
                  <a:gs pos="0">
                    <a:srgbClr val="CC0000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042" name="Oval 58"/>
              <p:cNvSpPr>
                <a:spLocks noChangeArrowheads="1"/>
              </p:cNvSpPr>
              <p:nvPr/>
            </p:nvSpPr>
            <p:spPr bwMode="auto">
              <a:xfrm>
                <a:off x="3460" y="3159"/>
                <a:ext cx="374" cy="117"/>
              </a:xfrm>
              <a:prstGeom prst="ellipse">
                <a:avLst/>
              </a:prstGeom>
              <a:gradFill rotWithShape="0">
                <a:gsLst>
                  <a:gs pos="0">
                    <a:srgbClr val="CC0000"/>
                  </a:gs>
                  <a:gs pos="100000">
                    <a:srgbClr val="FFFFFF"/>
                  </a:gs>
                </a:gsLst>
                <a:lin ang="0" scaled="1"/>
              </a:gradFill>
              <a:ln w="1908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1043" name="Group 59"/>
              <p:cNvGrpSpPr>
                <a:grpSpLocks/>
              </p:cNvGrpSpPr>
              <p:nvPr/>
            </p:nvGrpSpPr>
            <p:grpSpPr bwMode="auto">
              <a:xfrm>
                <a:off x="3535" y="3190"/>
                <a:ext cx="211" cy="53"/>
                <a:chOff x="3535" y="3190"/>
                <a:chExt cx="211" cy="53"/>
              </a:xfrm>
            </p:grpSpPr>
            <p:sp>
              <p:nvSpPr>
                <p:cNvPr id="41046" name="Freeform 60"/>
                <p:cNvSpPr>
                  <a:spLocks noChangeArrowheads="1"/>
                </p:cNvSpPr>
                <p:nvPr/>
              </p:nvSpPr>
              <p:spPr bwMode="auto">
                <a:xfrm>
                  <a:off x="3535" y="3190"/>
                  <a:ext cx="211" cy="53"/>
                </a:xfrm>
                <a:custGeom>
                  <a:avLst/>
                  <a:gdLst>
                    <a:gd name="T0" fmla="*/ 0 w 310"/>
                    <a:gd name="T1" fmla="*/ 53 h 60"/>
                    <a:gd name="T2" fmla="*/ 65 w 310"/>
                    <a:gd name="T3" fmla="*/ 53 h 60"/>
                    <a:gd name="T4" fmla="*/ 131 w 310"/>
                    <a:gd name="T5" fmla="*/ 0 h 60"/>
                    <a:gd name="T6" fmla="*/ 211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80" cap="sq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047" name="Freeform 61"/>
                <p:cNvSpPr>
                  <a:spLocks noChangeArrowheads="1"/>
                </p:cNvSpPr>
                <p:nvPr/>
              </p:nvSpPr>
              <p:spPr bwMode="auto">
                <a:xfrm>
                  <a:off x="3545" y="3190"/>
                  <a:ext cx="192" cy="53"/>
                </a:xfrm>
                <a:custGeom>
                  <a:avLst/>
                  <a:gdLst>
                    <a:gd name="T0" fmla="*/ 0 w 282"/>
                    <a:gd name="T1" fmla="*/ 0 h 60"/>
                    <a:gd name="T2" fmla="*/ 65 w 282"/>
                    <a:gd name="T3" fmla="*/ 0 h 60"/>
                    <a:gd name="T4" fmla="*/ 131 w 282"/>
                    <a:gd name="T5" fmla="*/ 53 h 60"/>
                    <a:gd name="T6" fmla="*/ 192 w 282"/>
                    <a:gd name="T7" fmla="*/ 53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600" cap="sq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1044" name="Line 62"/>
              <p:cNvSpPr>
                <a:spLocks noChangeShapeType="1"/>
              </p:cNvSpPr>
              <p:nvPr/>
            </p:nvSpPr>
            <p:spPr bwMode="auto">
              <a:xfrm>
                <a:off x="3462" y="3214"/>
                <a:ext cx="0" cy="79"/>
              </a:xfrm>
              <a:prstGeom prst="line">
                <a:avLst/>
              </a:prstGeom>
              <a:noFill/>
              <a:ln w="1908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45" name="Line 63"/>
              <p:cNvSpPr>
                <a:spLocks noChangeShapeType="1"/>
              </p:cNvSpPr>
              <p:nvPr/>
            </p:nvSpPr>
            <p:spPr bwMode="auto">
              <a:xfrm>
                <a:off x="3835" y="3218"/>
                <a:ext cx="0" cy="77"/>
              </a:xfrm>
              <a:prstGeom prst="line">
                <a:avLst/>
              </a:prstGeom>
              <a:noFill/>
              <a:ln w="1908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1031" name="Group 64"/>
            <p:cNvGrpSpPr>
              <a:grpSpLocks/>
            </p:cNvGrpSpPr>
            <p:nvPr/>
          </p:nvGrpSpPr>
          <p:grpSpPr bwMode="auto">
            <a:xfrm>
              <a:off x="2797" y="3395"/>
              <a:ext cx="377" cy="180"/>
              <a:chOff x="2797" y="3395"/>
              <a:chExt cx="377" cy="180"/>
            </a:xfrm>
          </p:grpSpPr>
          <p:sp>
            <p:nvSpPr>
              <p:cNvPr id="41032" name="Oval 65"/>
              <p:cNvSpPr>
                <a:spLocks noChangeArrowheads="1"/>
              </p:cNvSpPr>
              <p:nvPr/>
            </p:nvSpPr>
            <p:spPr bwMode="auto">
              <a:xfrm>
                <a:off x="2799" y="3475"/>
                <a:ext cx="373" cy="100"/>
              </a:xfrm>
              <a:prstGeom prst="ellipse">
                <a:avLst/>
              </a:prstGeom>
              <a:gradFill rotWithShape="0">
                <a:gsLst>
                  <a:gs pos="0">
                    <a:srgbClr val="CC0000"/>
                  </a:gs>
                  <a:gs pos="100000">
                    <a:srgbClr val="FFFFFF"/>
                  </a:gs>
                </a:gsLst>
                <a:lin ang="0" scaled="1"/>
              </a:gradFill>
              <a:ln w="1908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033" name="Rectangle 66"/>
              <p:cNvSpPr>
                <a:spLocks noChangeArrowheads="1"/>
              </p:cNvSpPr>
              <p:nvPr/>
            </p:nvSpPr>
            <p:spPr bwMode="auto">
              <a:xfrm>
                <a:off x="2799" y="3464"/>
                <a:ext cx="375" cy="61"/>
              </a:xfrm>
              <a:prstGeom prst="rect">
                <a:avLst/>
              </a:prstGeom>
              <a:gradFill rotWithShape="0">
                <a:gsLst>
                  <a:gs pos="0">
                    <a:srgbClr val="CC0000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034" name="Oval 67"/>
              <p:cNvSpPr>
                <a:spLocks noChangeArrowheads="1"/>
              </p:cNvSpPr>
              <p:nvPr/>
            </p:nvSpPr>
            <p:spPr bwMode="auto">
              <a:xfrm>
                <a:off x="2797" y="3395"/>
                <a:ext cx="374" cy="117"/>
              </a:xfrm>
              <a:prstGeom prst="ellipse">
                <a:avLst/>
              </a:prstGeom>
              <a:gradFill rotWithShape="0">
                <a:gsLst>
                  <a:gs pos="0">
                    <a:srgbClr val="CC0000"/>
                  </a:gs>
                  <a:gs pos="100000">
                    <a:srgbClr val="FFFFFF"/>
                  </a:gs>
                </a:gsLst>
                <a:lin ang="0" scaled="1"/>
              </a:gradFill>
              <a:ln w="1908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1035" name="Group 68"/>
              <p:cNvGrpSpPr>
                <a:grpSpLocks/>
              </p:cNvGrpSpPr>
              <p:nvPr/>
            </p:nvGrpSpPr>
            <p:grpSpPr bwMode="auto">
              <a:xfrm>
                <a:off x="2872" y="3426"/>
                <a:ext cx="211" cy="53"/>
                <a:chOff x="2872" y="3426"/>
                <a:chExt cx="211" cy="53"/>
              </a:xfrm>
            </p:grpSpPr>
            <p:sp>
              <p:nvSpPr>
                <p:cNvPr id="41038" name="Freeform 69"/>
                <p:cNvSpPr>
                  <a:spLocks noChangeArrowheads="1"/>
                </p:cNvSpPr>
                <p:nvPr/>
              </p:nvSpPr>
              <p:spPr bwMode="auto">
                <a:xfrm>
                  <a:off x="2872" y="3426"/>
                  <a:ext cx="211" cy="53"/>
                </a:xfrm>
                <a:custGeom>
                  <a:avLst/>
                  <a:gdLst>
                    <a:gd name="T0" fmla="*/ 0 w 310"/>
                    <a:gd name="T1" fmla="*/ 53 h 60"/>
                    <a:gd name="T2" fmla="*/ 65 w 310"/>
                    <a:gd name="T3" fmla="*/ 53 h 60"/>
                    <a:gd name="T4" fmla="*/ 131 w 310"/>
                    <a:gd name="T5" fmla="*/ 0 h 60"/>
                    <a:gd name="T6" fmla="*/ 211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80" cap="sq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039" name="Freeform 70"/>
                <p:cNvSpPr>
                  <a:spLocks noChangeArrowheads="1"/>
                </p:cNvSpPr>
                <p:nvPr/>
              </p:nvSpPr>
              <p:spPr bwMode="auto">
                <a:xfrm>
                  <a:off x="2882" y="3426"/>
                  <a:ext cx="192" cy="53"/>
                </a:xfrm>
                <a:custGeom>
                  <a:avLst/>
                  <a:gdLst>
                    <a:gd name="T0" fmla="*/ 0 w 282"/>
                    <a:gd name="T1" fmla="*/ 0 h 60"/>
                    <a:gd name="T2" fmla="*/ 65 w 282"/>
                    <a:gd name="T3" fmla="*/ 0 h 60"/>
                    <a:gd name="T4" fmla="*/ 131 w 282"/>
                    <a:gd name="T5" fmla="*/ 53 h 60"/>
                    <a:gd name="T6" fmla="*/ 192 w 282"/>
                    <a:gd name="T7" fmla="*/ 53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600" cap="sq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1036" name="Line 71"/>
              <p:cNvSpPr>
                <a:spLocks noChangeShapeType="1"/>
              </p:cNvSpPr>
              <p:nvPr/>
            </p:nvSpPr>
            <p:spPr bwMode="auto">
              <a:xfrm>
                <a:off x="2799" y="3450"/>
                <a:ext cx="0" cy="79"/>
              </a:xfrm>
              <a:prstGeom prst="line">
                <a:avLst/>
              </a:prstGeom>
              <a:noFill/>
              <a:ln w="1908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37" name="Line 72"/>
              <p:cNvSpPr>
                <a:spLocks noChangeShapeType="1"/>
              </p:cNvSpPr>
              <p:nvPr/>
            </p:nvSpPr>
            <p:spPr bwMode="auto">
              <a:xfrm>
                <a:off x="3172" y="3454"/>
                <a:ext cx="0" cy="77"/>
              </a:xfrm>
              <a:prstGeom prst="line">
                <a:avLst/>
              </a:prstGeom>
              <a:noFill/>
              <a:ln w="1908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40969" name="Text Box 74"/>
          <p:cNvSpPr txBox="1">
            <a:spLocks noChangeArrowheads="1"/>
          </p:cNvSpPr>
          <p:nvPr/>
        </p:nvSpPr>
        <p:spPr bwMode="auto">
          <a:xfrm>
            <a:off x="511175" y="230188"/>
            <a:ext cx="7772400" cy="9858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Virtual 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Circuits</a:t>
            </a: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Signaling </a:t>
            </a: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rotocols</a:t>
            </a:r>
            <a:endParaRPr lang="en-US" sz="3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70" name="Text Box 75"/>
          <p:cNvSpPr txBox="1">
            <a:spLocks noChangeArrowheads="1"/>
          </p:cNvSpPr>
          <p:nvPr/>
        </p:nvSpPr>
        <p:spPr bwMode="auto">
          <a:xfrm>
            <a:off x="657225" y="1385888"/>
            <a:ext cx="6534150" cy="1390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41313" indent="-341313" algn="just">
              <a:lnSpc>
                <a:spcPct val="85000"/>
              </a:lnSpc>
              <a:spcBef>
                <a:spcPts val="700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sed 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 setup, maintain  teardown VC</a:t>
            </a:r>
          </a:p>
          <a:p>
            <a:pPr marL="341313" indent="-341313" algn="just">
              <a:lnSpc>
                <a:spcPct val="85000"/>
              </a:lnSpc>
              <a:spcBef>
                <a:spcPts val="700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sed 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 ATM, frame-relay, X.25</a:t>
            </a:r>
          </a:p>
          <a:p>
            <a:pPr marL="341313" indent="-341313" algn="just">
              <a:lnSpc>
                <a:spcPct val="85000"/>
              </a:lnSpc>
              <a:spcBef>
                <a:spcPts val="700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ot 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used in today</a:t>
            </a:r>
            <a:r>
              <a:rPr lang="ja-JP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 Internet</a:t>
            </a:r>
          </a:p>
        </p:txBody>
      </p:sp>
      <p:sp>
        <p:nvSpPr>
          <p:cNvPr id="40971" name="Line 76"/>
          <p:cNvSpPr>
            <a:spLocks noChangeShapeType="1"/>
          </p:cNvSpPr>
          <p:nvPr/>
        </p:nvSpPr>
        <p:spPr bwMode="auto">
          <a:xfrm>
            <a:off x="1939925" y="5133975"/>
            <a:ext cx="1577975" cy="6350"/>
          </a:xfrm>
          <a:prstGeom prst="line">
            <a:avLst/>
          </a:prstGeom>
          <a:noFill/>
          <a:ln w="12600" cap="sq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72" name="Freeform 77"/>
          <p:cNvSpPr>
            <a:spLocks noChangeArrowheads="1"/>
          </p:cNvSpPr>
          <p:nvPr/>
        </p:nvSpPr>
        <p:spPr bwMode="auto">
          <a:xfrm>
            <a:off x="4086225" y="4899025"/>
            <a:ext cx="466725" cy="263525"/>
          </a:xfrm>
          <a:custGeom>
            <a:avLst/>
            <a:gdLst>
              <a:gd name="T0" fmla="*/ 0 w 294"/>
              <a:gd name="T1" fmla="*/ 2147483647 h 166"/>
              <a:gd name="T2" fmla="*/ 2147483647 w 294"/>
              <a:gd name="T3" fmla="*/ 0 h 166"/>
              <a:gd name="T4" fmla="*/ 0 60000 65536"/>
              <a:gd name="T5" fmla="*/ 0 60000 65536"/>
              <a:gd name="T6" fmla="*/ 0 w 294"/>
              <a:gd name="T7" fmla="*/ 0 h 166"/>
              <a:gd name="T8" fmla="*/ 294 w 294"/>
              <a:gd name="T9" fmla="*/ 166 h 16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94" h="166">
                <a:moveTo>
                  <a:pt x="0" y="166"/>
                </a:moveTo>
                <a:lnTo>
                  <a:pt x="294" y="0"/>
                </a:lnTo>
              </a:path>
            </a:pathLst>
          </a:custGeom>
          <a:noFill/>
          <a:ln w="12600" cap="sq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3" name="Freeform 78"/>
          <p:cNvSpPr>
            <a:spLocks noChangeArrowheads="1"/>
          </p:cNvSpPr>
          <p:nvPr/>
        </p:nvSpPr>
        <p:spPr bwMode="auto">
          <a:xfrm>
            <a:off x="5051425" y="4892675"/>
            <a:ext cx="431800" cy="276225"/>
          </a:xfrm>
          <a:custGeom>
            <a:avLst/>
            <a:gdLst>
              <a:gd name="T0" fmla="*/ 0 w 272"/>
              <a:gd name="T1" fmla="*/ 0 h 174"/>
              <a:gd name="T2" fmla="*/ 2147483647 w 272"/>
              <a:gd name="T3" fmla="*/ 2147483647 h 174"/>
              <a:gd name="T4" fmla="*/ 0 60000 65536"/>
              <a:gd name="T5" fmla="*/ 0 60000 65536"/>
              <a:gd name="T6" fmla="*/ 0 w 272"/>
              <a:gd name="T7" fmla="*/ 0 h 174"/>
              <a:gd name="T8" fmla="*/ 272 w 272"/>
              <a:gd name="T9" fmla="*/ 174 h 17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72" h="174">
                <a:moveTo>
                  <a:pt x="0" y="0"/>
                </a:moveTo>
                <a:lnTo>
                  <a:pt x="272" y="174"/>
                </a:lnTo>
              </a:path>
            </a:pathLst>
          </a:custGeom>
          <a:noFill/>
          <a:ln w="12600" cap="sq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4" name="Freeform 79"/>
          <p:cNvSpPr>
            <a:spLocks noChangeArrowheads="1"/>
          </p:cNvSpPr>
          <p:nvPr/>
        </p:nvSpPr>
        <p:spPr bwMode="auto">
          <a:xfrm>
            <a:off x="3986213" y="5284788"/>
            <a:ext cx="481012" cy="238125"/>
          </a:xfrm>
          <a:custGeom>
            <a:avLst/>
            <a:gdLst>
              <a:gd name="T0" fmla="*/ 0 w 294"/>
              <a:gd name="T1" fmla="*/ 0 h 174"/>
              <a:gd name="T2" fmla="*/ 2147483647 w 294"/>
              <a:gd name="T3" fmla="*/ 2147483647 h 174"/>
              <a:gd name="T4" fmla="*/ 0 60000 65536"/>
              <a:gd name="T5" fmla="*/ 0 60000 65536"/>
              <a:gd name="T6" fmla="*/ 0 w 294"/>
              <a:gd name="T7" fmla="*/ 0 h 174"/>
              <a:gd name="T8" fmla="*/ 294 w 294"/>
              <a:gd name="T9" fmla="*/ 174 h 17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94" h="174">
                <a:moveTo>
                  <a:pt x="0" y="0"/>
                </a:moveTo>
                <a:lnTo>
                  <a:pt x="294" y="174"/>
                </a:lnTo>
              </a:path>
            </a:pathLst>
          </a:custGeom>
          <a:noFill/>
          <a:ln w="12600" cap="sq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5" name="Freeform 80"/>
          <p:cNvSpPr>
            <a:spLocks noChangeArrowheads="1"/>
          </p:cNvSpPr>
          <p:nvPr/>
        </p:nvSpPr>
        <p:spPr bwMode="auto">
          <a:xfrm>
            <a:off x="5029200" y="5273675"/>
            <a:ext cx="558800" cy="234950"/>
          </a:xfrm>
          <a:custGeom>
            <a:avLst/>
            <a:gdLst>
              <a:gd name="T0" fmla="*/ 0 w 352"/>
              <a:gd name="T1" fmla="*/ 2147483647 h 148"/>
              <a:gd name="T2" fmla="*/ 2147483647 w 352"/>
              <a:gd name="T3" fmla="*/ 0 h 148"/>
              <a:gd name="T4" fmla="*/ 0 60000 65536"/>
              <a:gd name="T5" fmla="*/ 0 60000 65536"/>
              <a:gd name="T6" fmla="*/ 0 w 352"/>
              <a:gd name="T7" fmla="*/ 0 h 148"/>
              <a:gd name="T8" fmla="*/ 352 w 352"/>
              <a:gd name="T9" fmla="*/ 148 h 14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52" h="148">
                <a:moveTo>
                  <a:pt x="0" y="148"/>
                </a:moveTo>
                <a:lnTo>
                  <a:pt x="352" y="0"/>
                </a:lnTo>
              </a:path>
            </a:pathLst>
          </a:custGeom>
          <a:noFill/>
          <a:ln w="12600" cap="sq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6" name="Freeform 81"/>
          <p:cNvSpPr>
            <a:spLocks noChangeArrowheads="1"/>
          </p:cNvSpPr>
          <p:nvPr/>
        </p:nvSpPr>
        <p:spPr bwMode="auto">
          <a:xfrm>
            <a:off x="5600700" y="5314950"/>
            <a:ext cx="206375" cy="508000"/>
          </a:xfrm>
          <a:custGeom>
            <a:avLst/>
            <a:gdLst>
              <a:gd name="T0" fmla="*/ 0 w 118"/>
              <a:gd name="T1" fmla="*/ 2147483647 h 500"/>
              <a:gd name="T2" fmla="*/ 2147483647 w 118"/>
              <a:gd name="T3" fmla="*/ 0 h 500"/>
              <a:gd name="T4" fmla="*/ 0 60000 65536"/>
              <a:gd name="T5" fmla="*/ 0 60000 65536"/>
              <a:gd name="T6" fmla="*/ 0 w 118"/>
              <a:gd name="T7" fmla="*/ 0 h 500"/>
              <a:gd name="T8" fmla="*/ 118 w 118"/>
              <a:gd name="T9" fmla="*/ 500 h 5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18" h="500">
                <a:moveTo>
                  <a:pt x="0" y="500"/>
                </a:moveTo>
                <a:lnTo>
                  <a:pt x="118" y="0"/>
                </a:lnTo>
              </a:path>
            </a:pathLst>
          </a:custGeom>
          <a:noFill/>
          <a:ln w="12600" cap="sq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7" name="Freeform 82"/>
          <p:cNvSpPr>
            <a:spLocks noChangeArrowheads="1"/>
          </p:cNvSpPr>
          <p:nvPr/>
        </p:nvSpPr>
        <p:spPr bwMode="auto">
          <a:xfrm>
            <a:off x="4365625" y="5848350"/>
            <a:ext cx="736600" cy="74613"/>
          </a:xfrm>
          <a:custGeom>
            <a:avLst/>
            <a:gdLst>
              <a:gd name="T0" fmla="*/ 2147483647 w 370"/>
              <a:gd name="T1" fmla="*/ 2147483647 h 32"/>
              <a:gd name="T2" fmla="*/ 0 w 370"/>
              <a:gd name="T3" fmla="*/ 0 h 32"/>
              <a:gd name="T4" fmla="*/ 0 60000 65536"/>
              <a:gd name="T5" fmla="*/ 0 60000 65536"/>
              <a:gd name="T6" fmla="*/ 0 w 370"/>
              <a:gd name="T7" fmla="*/ 0 h 32"/>
              <a:gd name="T8" fmla="*/ 370 w 370"/>
              <a:gd name="T9" fmla="*/ 32 h 3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70" h="32">
                <a:moveTo>
                  <a:pt x="370" y="32"/>
                </a:moveTo>
                <a:lnTo>
                  <a:pt x="0" y="0"/>
                </a:lnTo>
              </a:path>
            </a:pathLst>
          </a:custGeom>
          <a:noFill/>
          <a:ln w="12600" cap="sq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8" name="Freeform 83"/>
          <p:cNvSpPr>
            <a:spLocks noChangeArrowheads="1"/>
          </p:cNvSpPr>
          <p:nvPr/>
        </p:nvSpPr>
        <p:spPr bwMode="auto">
          <a:xfrm>
            <a:off x="3829050" y="5308600"/>
            <a:ext cx="193675" cy="425450"/>
          </a:xfrm>
          <a:custGeom>
            <a:avLst/>
            <a:gdLst>
              <a:gd name="T0" fmla="*/ 2147483647 w 176"/>
              <a:gd name="T1" fmla="*/ 2147483647 h 412"/>
              <a:gd name="T2" fmla="*/ 2147483647 w 176"/>
              <a:gd name="T3" fmla="*/ 2147483647 h 412"/>
              <a:gd name="T4" fmla="*/ 0 w 176"/>
              <a:gd name="T5" fmla="*/ 0 h 412"/>
              <a:gd name="T6" fmla="*/ 0 60000 65536"/>
              <a:gd name="T7" fmla="*/ 0 60000 65536"/>
              <a:gd name="T8" fmla="*/ 0 60000 65536"/>
              <a:gd name="T9" fmla="*/ 0 w 176"/>
              <a:gd name="T10" fmla="*/ 0 h 412"/>
              <a:gd name="T11" fmla="*/ 176 w 176"/>
              <a:gd name="T12" fmla="*/ 412 h 4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6" h="412">
                <a:moveTo>
                  <a:pt x="162" y="408"/>
                </a:moveTo>
                <a:lnTo>
                  <a:pt x="176" y="412"/>
                </a:lnTo>
                <a:lnTo>
                  <a:pt x="0" y="0"/>
                </a:lnTo>
              </a:path>
            </a:pathLst>
          </a:custGeom>
          <a:noFill/>
          <a:ln w="12600" cap="sq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9" name="Line 84"/>
          <p:cNvSpPr>
            <a:spLocks noChangeShapeType="1"/>
          </p:cNvSpPr>
          <p:nvPr/>
        </p:nvSpPr>
        <p:spPr bwMode="auto">
          <a:xfrm flipH="1">
            <a:off x="6062663" y="5229225"/>
            <a:ext cx="1365250" cy="1588"/>
          </a:xfrm>
          <a:prstGeom prst="line">
            <a:avLst/>
          </a:prstGeom>
          <a:noFill/>
          <a:ln w="12600" cap="sq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069" name="Text Box 85"/>
          <p:cNvSpPr txBox="1">
            <a:spLocks noChangeArrowheads="1"/>
          </p:cNvSpPr>
          <p:nvPr/>
        </p:nvSpPr>
        <p:spPr bwMode="auto">
          <a:xfrm>
            <a:off x="2133600" y="4470400"/>
            <a:ext cx="1495425" cy="371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dirty="0">
                <a:solidFill>
                  <a:srgbClr val="CC0000"/>
                </a:solidFill>
                <a:latin typeface="Gill Sans MT" charset="0"/>
              </a:rPr>
              <a:t>1. initiate call</a:t>
            </a:r>
          </a:p>
        </p:txBody>
      </p:sp>
      <p:sp>
        <p:nvSpPr>
          <p:cNvPr id="42070" name="Freeform 86"/>
          <p:cNvSpPr>
            <a:spLocks/>
          </p:cNvSpPr>
          <p:nvPr/>
        </p:nvSpPr>
        <p:spPr bwMode="auto">
          <a:xfrm>
            <a:off x="2057400" y="4822825"/>
            <a:ext cx="5305425" cy="862013"/>
          </a:xfrm>
          <a:custGeom>
            <a:avLst/>
            <a:gdLst>
              <a:gd name="T0" fmla="*/ 0 w 3342"/>
              <a:gd name="T1" fmla="*/ 0 h 543"/>
              <a:gd name="T2" fmla="*/ 2147483647 w 3342"/>
              <a:gd name="T3" fmla="*/ 2147483647 h 543"/>
              <a:gd name="T4" fmla="*/ 2147483647 w 3342"/>
              <a:gd name="T5" fmla="*/ 2147483647 h 543"/>
              <a:gd name="T6" fmla="*/ 2147483647 w 3342"/>
              <a:gd name="T7" fmla="*/ 2147483647 h 543"/>
              <a:gd name="T8" fmla="*/ 2147483647 w 3342"/>
              <a:gd name="T9" fmla="*/ 2147483647 h 543"/>
              <a:gd name="T10" fmla="*/ 2147483647 w 3342"/>
              <a:gd name="T11" fmla="*/ 2147483647 h 543"/>
              <a:gd name="T12" fmla="*/ 2147483647 w 3342"/>
              <a:gd name="T13" fmla="*/ 2147483647 h 543"/>
              <a:gd name="T14" fmla="*/ 2147483647 w 3342"/>
              <a:gd name="T15" fmla="*/ 2147483647 h 54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342"/>
              <a:gd name="T25" fmla="*/ 0 h 543"/>
              <a:gd name="T26" fmla="*/ 3342 w 3342"/>
              <a:gd name="T27" fmla="*/ 543 h 54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342" h="543">
                <a:moveTo>
                  <a:pt x="0" y="0"/>
                </a:moveTo>
                <a:lnTo>
                  <a:pt x="3" y="234"/>
                </a:lnTo>
                <a:lnTo>
                  <a:pt x="939" y="234"/>
                </a:lnTo>
                <a:lnTo>
                  <a:pt x="1617" y="543"/>
                </a:lnTo>
                <a:lnTo>
                  <a:pt x="1818" y="543"/>
                </a:lnTo>
                <a:lnTo>
                  <a:pt x="2364" y="300"/>
                </a:lnTo>
                <a:lnTo>
                  <a:pt x="3342" y="306"/>
                </a:lnTo>
                <a:lnTo>
                  <a:pt x="3336" y="12"/>
                </a:lnTo>
              </a:path>
            </a:pathLst>
          </a:custGeom>
          <a:noFill/>
          <a:ln w="28440">
            <a:solidFill>
              <a:srgbClr val="CC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71" name="Text Box 87"/>
          <p:cNvSpPr txBox="1">
            <a:spLocks noChangeArrowheads="1"/>
          </p:cNvSpPr>
          <p:nvPr/>
        </p:nvSpPr>
        <p:spPr bwMode="auto">
          <a:xfrm>
            <a:off x="5541963" y="4537075"/>
            <a:ext cx="1987550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CC0000"/>
                </a:solidFill>
                <a:latin typeface="Gill Sans MT" charset="0"/>
              </a:rPr>
              <a:t>2. incoming call</a:t>
            </a:r>
          </a:p>
        </p:txBody>
      </p:sp>
      <p:sp>
        <p:nvSpPr>
          <p:cNvPr id="42072" name="Text Box 88"/>
          <p:cNvSpPr txBox="1">
            <a:spLocks noChangeArrowheads="1"/>
          </p:cNvSpPr>
          <p:nvPr/>
        </p:nvSpPr>
        <p:spPr bwMode="auto">
          <a:xfrm>
            <a:off x="5734050" y="4203700"/>
            <a:ext cx="1703388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CC0000"/>
                </a:solidFill>
                <a:latin typeface="Gill Sans MT" charset="0"/>
              </a:rPr>
              <a:t>3. accept call</a:t>
            </a:r>
          </a:p>
        </p:txBody>
      </p:sp>
      <p:sp>
        <p:nvSpPr>
          <p:cNvPr id="42073" name="Freeform 89"/>
          <p:cNvSpPr>
            <a:spLocks/>
          </p:cNvSpPr>
          <p:nvPr/>
        </p:nvSpPr>
        <p:spPr bwMode="auto">
          <a:xfrm>
            <a:off x="2173288" y="4470400"/>
            <a:ext cx="5057775" cy="1123950"/>
          </a:xfrm>
          <a:custGeom>
            <a:avLst/>
            <a:gdLst>
              <a:gd name="T0" fmla="*/ 0 w 3186"/>
              <a:gd name="T1" fmla="*/ 2147483647 h 708"/>
              <a:gd name="T2" fmla="*/ 0 w 3186"/>
              <a:gd name="T3" fmla="*/ 2147483647 h 708"/>
              <a:gd name="T4" fmla="*/ 2147483647 w 3186"/>
              <a:gd name="T5" fmla="*/ 2147483647 h 708"/>
              <a:gd name="T6" fmla="*/ 2147483647 w 3186"/>
              <a:gd name="T7" fmla="*/ 2147483647 h 708"/>
              <a:gd name="T8" fmla="*/ 2147483647 w 3186"/>
              <a:gd name="T9" fmla="*/ 2147483647 h 708"/>
              <a:gd name="T10" fmla="*/ 2147483647 w 3186"/>
              <a:gd name="T11" fmla="*/ 2147483647 h 708"/>
              <a:gd name="T12" fmla="*/ 2147483647 w 3186"/>
              <a:gd name="T13" fmla="*/ 2147483647 h 708"/>
              <a:gd name="T14" fmla="*/ 2147483647 w 3186"/>
              <a:gd name="T15" fmla="*/ 0 h 70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186"/>
              <a:gd name="T25" fmla="*/ 0 h 708"/>
              <a:gd name="T26" fmla="*/ 3186 w 3186"/>
              <a:gd name="T27" fmla="*/ 708 h 70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186" h="708">
                <a:moveTo>
                  <a:pt x="0" y="12"/>
                </a:moveTo>
                <a:lnTo>
                  <a:pt x="0" y="381"/>
                </a:lnTo>
                <a:lnTo>
                  <a:pt x="882" y="384"/>
                </a:lnTo>
                <a:lnTo>
                  <a:pt x="1551" y="708"/>
                </a:lnTo>
                <a:lnTo>
                  <a:pt x="1742" y="708"/>
                </a:lnTo>
                <a:lnTo>
                  <a:pt x="2273" y="476"/>
                </a:lnTo>
                <a:lnTo>
                  <a:pt x="3186" y="470"/>
                </a:lnTo>
                <a:lnTo>
                  <a:pt x="3180" y="0"/>
                </a:lnTo>
              </a:path>
            </a:pathLst>
          </a:custGeom>
          <a:noFill/>
          <a:ln w="28440">
            <a:solidFill>
              <a:srgbClr val="CC0000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74" name="Text Box 90"/>
          <p:cNvSpPr txBox="1">
            <a:spLocks noChangeArrowheads="1"/>
          </p:cNvSpPr>
          <p:nvPr/>
        </p:nvSpPr>
        <p:spPr bwMode="auto">
          <a:xfrm>
            <a:off x="1816100" y="4184650"/>
            <a:ext cx="2298700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dirty="0">
                <a:solidFill>
                  <a:srgbClr val="CC0000"/>
                </a:solidFill>
                <a:latin typeface="Gill Sans MT" charset="0"/>
              </a:rPr>
              <a:t>4. call connected</a:t>
            </a:r>
          </a:p>
        </p:txBody>
      </p:sp>
      <p:sp>
        <p:nvSpPr>
          <p:cNvPr id="42075" name="Text Box 91"/>
          <p:cNvSpPr txBox="1">
            <a:spLocks noChangeArrowheads="1"/>
          </p:cNvSpPr>
          <p:nvPr/>
        </p:nvSpPr>
        <p:spPr bwMode="auto">
          <a:xfrm>
            <a:off x="1852613" y="3879850"/>
            <a:ext cx="2362200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99"/>
                </a:solidFill>
                <a:latin typeface="Gill Sans MT" charset="0"/>
              </a:rPr>
              <a:t>5. data flow begins</a:t>
            </a:r>
          </a:p>
        </p:txBody>
      </p:sp>
      <p:sp>
        <p:nvSpPr>
          <p:cNvPr id="42076" name="Text Box 92"/>
          <p:cNvSpPr txBox="1">
            <a:spLocks noChangeArrowheads="1"/>
          </p:cNvSpPr>
          <p:nvPr/>
        </p:nvSpPr>
        <p:spPr bwMode="auto">
          <a:xfrm>
            <a:off x="5559425" y="3832225"/>
            <a:ext cx="1893888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99"/>
                </a:solidFill>
                <a:latin typeface="Gill Sans MT" charset="0"/>
              </a:rPr>
              <a:t>6. receive data</a:t>
            </a:r>
          </a:p>
        </p:txBody>
      </p:sp>
      <p:sp>
        <p:nvSpPr>
          <p:cNvPr id="42077" name="Freeform 93"/>
          <p:cNvSpPr>
            <a:spLocks/>
          </p:cNvSpPr>
          <p:nvPr/>
        </p:nvSpPr>
        <p:spPr bwMode="auto">
          <a:xfrm>
            <a:off x="2228850" y="4146550"/>
            <a:ext cx="4895850" cy="1343025"/>
          </a:xfrm>
          <a:custGeom>
            <a:avLst/>
            <a:gdLst>
              <a:gd name="T0" fmla="*/ 0 w 3084"/>
              <a:gd name="T1" fmla="*/ 2147483647 h 846"/>
              <a:gd name="T2" fmla="*/ 0 w 3084"/>
              <a:gd name="T3" fmla="*/ 2147483647 h 846"/>
              <a:gd name="T4" fmla="*/ 2147483647 w 3084"/>
              <a:gd name="T5" fmla="*/ 2147483647 h 846"/>
              <a:gd name="T6" fmla="*/ 2147483647 w 3084"/>
              <a:gd name="T7" fmla="*/ 2147483647 h 846"/>
              <a:gd name="T8" fmla="*/ 2147483647 w 3084"/>
              <a:gd name="T9" fmla="*/ 2147483647 h 846"/>
              <a:gd name="T10" fmla="*/ 2147483647 w 3084"/>
              <a:gd name="T11" fmla="*/ 2147483647 h 846"/>
              <a:gd name="T12" fmla="*/ 2147483647 w 3084"/>
              <a:gd name="T13" fmla="*/ 2147483647 h 846"/>
              <a:gd name="T14" fmla="*/ 2147483647 w 3084"/>
              <a:gd name="T15" fmla="*/ 0 h 84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084"/>
              <a:gd name="T25" fmla="*/ 0 h 846"/>
              <a:gd name="T26" fmla="*/ 3084 w 3084"/>
              <a:gd name="T27" fmla="*/ 846 h 84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084" h="846">
                <a:moveTo>
                  <a:pt x="0" y="18"/>
                </a:moveTo>
                <a:lnTo>
                  <a:pt x="0" y="531"/>
                </a:lnTo>
                <a:lnTo>
                  <a:pt x="846" y="534"/>
                </a:lnTo>
                <a:lnTo>
                  <a:pt x="1485" y="846"/>
                </a:lnTo>
                <a:lnTo>
                  <a:pt x="1698" y="843"/>
                </a:lnTo>
                <a:lnTo>
                  <a:pt x="2238" y="633"/>
                </a:lnTo>
                <a:lnTo>
                  <a:pt x="3084" y="633"/>
                </a:lnTo>
                <a:lnTo>
                  <a:pt x="3081" y="0"/>
                </a:lnTo>
              </a:path>
            </a:pathLst>
          </a:custGeom>
          <a:noFill/>
          <a:ln w="57240">
            <a:solidFill>
              <a:srgbClr val="000099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0989" name="Group 94"/>
          <p:cNvGrpSpPr>
            <a:grpSpLocks/>
          </p:cNvGrpSpPr>
          <p:nvPr/>
        </p:nvGrpSpPr>
        <p:grpSpPr bwMode="auto">
          <a:xfrm>
            <a:off x="0" y="3627438"/>
            <a:ext cx="2038350" cy="2425700"/>
            <a:chOff x="0" y="2285"/>
            <a:chExt cx="1284" cy="1528"/>
          </a:xfrm>
        </p:grpSpPr>
        <p:sp>
          <p:nvSpPr>
            <p:cNvPr id="41017" name="Freeform 95"/>
            <p:cNvSpPr>
              <a:spLocks noChangeArrowheads="1"/>
            </p:cNvSpPr>
            <p:nvPr/>
          </p:nvSpPr>
          <p:spPr bwMode="auto">
            <a:xfrm>
              <a:off x="211" y="2297"/>
              <a:ext cx="989" cy="1123"/>
            </a:xfrm>
            <a:custGeom>
              <a:avLst/>
              <a:gdLst>
                <a:gd name="T0" fmla="*/ 0 w 990"/>
                <a:gd name="T1" fmla="*/ 1088 h 1124"/>
                <a:gd name="T2" fmla="*/ 161 w 990"/>
                <a:gd name="T3" fmla="*/ 0 h 1124"/>
                <a:gd name="T4" fmla="*/ 210 w 990"/>
                <a:gd name="T5" fmla="*/ 898 h 1124"/>
                <a:gd name="T6" fmla="*/ 961 w 990"/>
                <a:gd name="T7" fmla="*/ 905 h 1124"/>
                <a:gd name="T8" fmla="*/ 989 w 990"/>
                <a:gd name="T9" fmla="*/ 989 h 1124"/>
                <a:gd name="T10" fmla="*/ 210 w 990"/>
                <a:gd name="T11" fmla="*/ 1123 h 1124"/>
                <a:gd name="T12" fmla="*/ 0 w 990"/>
                <a:gd name="T13" fmla="*/ 1088 h 11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90"/>
                <a:gd name="T22" fmla="*/ 0 h 1124"/>
                <a:gd name="T23" fmla="*/ 990 w 990"/>
                <a:gd name="T24" fmla="*/ 1124 h 112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90" h="1124">
                  <a:moveTo>
                    <a:pt x="0" y="1089"/>
                  </a:moveTo>
                  <a:lnTo>
                    <a:pt x="161" y="0"/>
                  </a:lnTo>
                  <a:lnTo>
                    <a:pt x="210" y="899"/>
                  </a:lnTo>
                  <a:lnTo>
                    <a:pt x="962" y="906"/>
                  </a:lnTo>
                  <a:lnTo>
                    <a:pt x="990" y="990"/>
                  </a:lnTo>
                  <a:lnTo>
                    <a:pt x="210" y="1124"/>
                  </a:lnTo>
                  <a:lnTo>
                    <a:pt x="0" y="1089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18" name="Rectangle 96"/>
            <p:cNvSpPr>
              <a:spLocks noChangeArrowheads="1"/>
            </p:cNvSpPr>
            <p:nvPr/>
          </p:nvSpPr>
          <p:spPr bwMode="auto">
            <a:xfrm>
              <a:off x="415" y="2285"/>
              <a:ext cx="819" cy="945"/>
            </a:xfrm>
            <a:prstGeom prst="rect">
              <a:avLst/>
            </a:prstGeom>
            <a:solidFill>
              <a:srgbClr val="000099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19" name="Rectangle 97"/>
            <p:cNvSpPr>
              <a:spLocks noChangeArrowheads="1"/>
            </p:cNvSpPr>
            <p:nvPr/>
          </p:nvSpPr>
          <p:spPr bwMode="auto">
            <a:xfrm>
              <a:off x="375" y="2314"/>
              <a:ext cx="836" cy="974"/>
            </a:xfrm>
            <a:prstGeom prst="rect">
              <a:avLst/>
            </a:prstGeom>
            <a:solidFill>
              <a:srgbClr val="FFFFFF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20" name="Rectangle 98"/>
            <p:cNvSpPr>
              <a:spLocks noChangeArrowheads="1"/>
            </p:cNvSpPr>
            <p:nvPr/>
          </p:nvSpPr>
          <p:spPr bwMode="auto">
            <a:xfrm>
              <a:off x="379" y="2716"/>
              <a:ext cx="830" cy="191"/>
            </a:xfrm>
            <a:prstGeom prst="rect">
              <a:avLst/>
            </a:prstGeom>
            <a:solidFill>
              <a:srgbClr val="CC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21" name="Text Box 99"/>
            <p:cNvSpPr txBox="1">
              <a:spLocks noChangeArrowheads="1"/>
            </p:cNvSpPr>
            <p:nvPr/>
          </p:nvSpPr>
          <p:spPr bwMode="auto">
            <a:xfrm>
              <a:off x="298" y="2292"/>
              <a:ext cx="986" cy="101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000">
                  <a:solidFill>
                    <a:srgbClr val="000000"/>
                  </a:solidFill>
                </a:rPr>
                <a:t>application</a:t>
              </a:r>
            </a:p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000">
                  <a:solidFill>
                    <a:srgbClr val="000000"/>
                  </a:solidFill>
                </a:rPr>
                <a:t>transport</a:t>
              </a:r>
            </a:p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000">
                  <a:solidFill>
                    <a:srgbClr val="FFFFFF"/>
                  </a:solidFill>
                </a:rPr>
                <a:t>network</a:t>
              </a:r>
            </a:p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000">
                  <a:solidFill>
                    <a:srgbClr val="000000"/>
                  </a:solidFill>
                </a:rPr>
                <a:t>data link</a:t>
              </a:r>
            </a:p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000">
                  <a:solidFill>
                    <a:srgbClr val="000000"/>
                  </a:solidFill>
                </a:rPr>
                <a:t>physical</a:t>
              </a:r>
            </a:p>
          </p:txBody>
        </p:sp>
        <p:sp>
          <p:nvSpPr>
            <p:cNvPr id="41022" name="Line 100"/>
            <p:cNvSpPr>
              <a:spLocks noChangeShapeType="1"/>
            </p:cNvSpPr>
            <p:nvPr/>
          </p:nvSpPr>
          <p:spPr bwMode="auto">
            <a:xfrm>
              <a:off x="374" y="2714"/>
              <a:ext cx="835" cy="0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23" name="Line 101"/>
            <p:cNvSpPr>
              <a:spLocks noChangeShapeType="1"/>
            </p:cNvSpPr>
            <p:nvPr/>
          </p:nvSpPr>
          <p:spPr bwMode="auto">
            <a:xfrm>
              <a:off x="374" y="2908"/>
              <a:ext cx="835" cy="0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24" name="Line 102"/>
            <p:cNvSpPr>
              <a:spLocks noChangeShapeType="1"/>
            </p:cNvSpPr>
            <p:nvPr/>
          </p:nvSpPr>
          <p:spPr bwMode="auto">
            <a:xfrm>
              <a:off x="372" y="3092"/>
              <a:ext cx="835" cy="0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25" name="Line 103"/>
            <p:cNvSpPr>
              <a:spLocks noChangeShapeType="1"/>
            </p:cNvSpPr>
            <p:nvPr/>
          </p:nvSpPr>
          <p:spPr bwMode="auto">
            <a:xfrm>
              <a:off x="374" y="2520"/>
              <a:ext cx="835" cy="0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41026" name="Group 104"/>
            <p:cNvGrpSpPr>
              <a:grpSpLocks/>
            </p:cNvGrpSpPr>
            <p:nvPr/>
          </p:nvGrpSpPr>
          <p:grpSpPr bwMode="auto">
            <a:xfrm>
              <a:off x="0" y="3341"/>
              <a:ext cx="453" cy="472"/>
              <a:chOff x="0" y="3341"/>
              <a:chExt cx="453" cy="472"/>
            </a:xfrm>
          </p:grpSpPr>
          <p:pic>
            <p:nvPicPr>
              <p:cNvPr id="41027" name="Picture 105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0" y="3341"/>
                <a:ext cx="453" cy="472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</p:pic>
          <p:sp>
            <p:nvSpPr>
              <p:cNvPr id="41028" name="Freeform 106"/>
              <p:cNvSpPr>
                <a:spLocks noChangeArrowheads="1"/>
              </p:cNvSpPr>
              <p:nvPr/>
            </p:nvSpPr>
            <p:spPr bwMode="auto">
              <a:xfrm flipH="1">
                <a:off x="193" y="3386"/>
                <a:ext cx="220" cy="216"/>
              </a:xfrm>
              <a:custGeom>
                <a:avLst/>
                <a:gdLst>
                  <a:gd name="T0" fmla="*/ 0 w 356"/>
                  <a:gd name="T1" fmla="*/ 0 h 368"/>
                  <a:gd name="T2" fmla="*/ 2581 w 356"/>
                  <a:gd name="T3" fmla="*/ 146 h 368"/>
                  <a:gd name="T4" fmla="*/ 3061 w 356"/>
                  <a:gd name="T5" fmla="*/ 3036 h 368"/>
                  <a:gd name="T6" fmla="*/ 675 w 356"/>
                  <a:gd name="T7" fmla="*/ 3797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0099"/>
                  </a:gs>
                  <a:gs pos="100000">
                    <a:srgbClr val="FFFFFF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40990" name="Group 107"/>
          <p:cNvGrpSpPr>
            <a:grpSpLocks/>
          </p:cNvGrpSpPr>
          <p:nvPr/>
        </p:nvGrpSpPr>
        <p:grpSpPr bwMode="auto">
          <a:xfrm>
            <a:off x="4479925" y="4721225"/>
            <a:ext cx="598488" cy="285750"/>
            <a:chOff x="2822" y="2974"/>
            <a:chExt cx="377" cy="180"/>
          </a:xfrm>
        </p:grpSpPr>
        <p:sp>
          <p:nvSpPr>
            <p:cNvPr id="41009" name="Oval 108"/>
            <p:cNvSpPr>
              <a:spLocks noChangeArrowheads="1"/>
            </p:cNvSpPr>
            <p:nvPr/>
          </p:nvSpPr>
          <p:spPr bwMode="auto">
            <a:xfrm>
              <a:off x="2824" y="3054"/>
              <a:ext cx="374" cy="100"/>
            </a:xfrm>
            <a:prstGeom prst="ellipse">
              <a:avLst/>
            </a:prstGeom>
            <a:gradFill rotWithShape="0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8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10" name="Rectangle 109"/>
            <p:cNvSpPr>
              <a:spLocks noChangeArrowheads="1"/>
            </p:cNvSpPr>
            <p:nvPr/>
          </p:nvSpPr>
          <p:spPr bwMode="auto">
            <a:xfrm>
              <a:off x="2824" y="3043"/>
              <a:ext cx="375" cy="62"/>
            </a:xfrm>
            <a:prstGeom prst="rect">
              <a:avLst/>
            </a:prstGeom>
            <a:gradFill rotWithShape="0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11" name="Oval 110"/>
            <p:cNvSpPr>
              <a:spLocks noChangeArrowheads="1"/>
            </p:cNvSpPr>
            <p:nvPr/>
          </p:nvSpPr>
          <p:spPr bwMode="auto">
            <a:xfrm>
              <a:off x="2822" y="2974"/>
              <a:ext cx="374" cy="117"/>
            </a:xfrm>
            <a:prstGeom prst="ellipse">
              <a:avLst/>
            </a:prstGeom>
            <a:gradFill rotWithShape="0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8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1012" name="Group 111"/>
            <p:cNvGrpSpPr>
              <a:grpSpLocks/>
            </p:cNvGrpSpPr>
            <p:nvPr/>
          </p:nvGrpSpPr>
          <p:grpSpPr bwMode="auto">
            <a:xfrm>
              <a:off x="2897" y="3004"/>
              <a:ext cx="211" cy="54"/>
              <a:chOff x="2897" y="3004"/>
              <a:chExt cx="211" cy="54"/>
            </a:xfrm>
          </p:grpSpPr>
          <p:sp>
            <p:nvSpPr>
              <p:cNvPr id="41015" name="Freeform 112"/>
              <p:cNvSpPr>
                <a:spLocks noChangeArrowheads="1"/>
              </p:cNvSpPr>
              <p:nvPr/>
            </p:nvSpPr>
            <p:spPr bwMode="auto">
              <a:xfrm>
                <a:off x="2897" y="3004"/>
                <a:ext cx="211" cy="54"/>
              </a:xfrm>
              <a:custGeom>
                <a:avLst/>
                <a:gdLst>
                  <a:gd name="T0" fmla="*/ 0 w 310"/>
                  <a:gd name="T1" fmla="*/ 54 h 60"/>
                  <a:gd name="T2" fmla="*/ 65 w 310"/>
                  <a:gd name="T3" fmla="*/ 54 h 60"/>
                  <a:gd name="T4" fmla="*/ 131 w 310"/>
                  <a:gd name="T5" fmla="*/ 0 h 60"/>
                  <a:gd name="T6" fmla="*/ 211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80" cap="sq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016" name="Freeform 113"/>
              <p:cNvSpPr>
                <a:spLocks noChangeArrowheads="1"/>
              </p:cNvSpPr>
              <p:nvPr/>
            </p:nvSpPr>
            <p:spPr bwMode="auto">
              <a:xfrm>
                <a:off x="2907" y="3004"/>
                <a:ext cx="192" cy="54"/>
              </a:xfrm>
              <a:custGeom>
                <a:avLst/>
                <a:gdLst>
                  <a:gd name="T0" fmla="*/ 0 w 282"/>
                  <a:gd name="T1" fmla="*/ 0 h 60"/>
                  <a:gd name="T2" fmla="*/ 65 w 282"/>
                  <a:gd name="T3" fmla="*/ 0 h 60"/>
                  <a:gd name="T4" fmla="*/ 131 w 282"/>
                  <a:gd name="T5" fmla="*/ 54 h 60"/>
                  <a:gd name="T6" fmla="*/ 192 w 282"/>
                  <a:gd name="T7" fmla="*/ 54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600" cap="sq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1013" name="Line 114"/>
            <p:cNvSpPr>
              <a:spLocks noChangeShapeType="1"/>
            </p:cNvSpPr>
            <p:nvPr/>
          </p:nvSpPr>
          <p:spPr bwMode="auto">
            <a:xfrm>
              <a:off x="2824" y="3029"/>
              <a:ext cx="0" cy="79"/>
            </a:xfrm>
            <a:prstGeom prst="line">
              <a:avLst/>
            </a:prstGeom>
            <a:noFill/>
            <a:ln w="1908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14" name="Line 115"/>
            <p:cNvSpPr>
              <a:spLocks noChangeShapeType="1"/>
            </p:cNvSpPr>
            <p:nvPr/>
          </p:nvSpPr>
          <p:spPr bwMode="auto">
            <a:xfrm>
              <a:off x="3197" y="3033"/>
              <a:ext cx="0" cy="77"/>
            </a:xfrm>
            <a:prstGeom prst="line">
              <a:avLst/>
            </a:prstGeom>
            <a:noFill/>
            <a:ln w="1908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0991" name="Group 116"/>
          <p:cNvGrpSpPr>
            <a:grpSpLocks/>
          </p:cNvGrpSpPr>
          <p:nvPr/>
        </p:nvGrpSpPr>
        <p:grpSpPr bwMode="auto">
          <a:xfrm>
            <a:off x="5033963" y="5721350"/>
            <a:ext cx="598487" cy="285750"/>
            <a:chOff x="3171" y="3604"/>
            <a:chExt cx="377" cy="180"/>
          </a:xfrm>
        </p:grpSpPr>
        <p:sp>
          <p:nvSpPr>
            <p:cNvPr id="41001" name="Oval 117"/>
            <p:cNvSpPr>
              <a:spLocks noChangeArrowheads="1"/>
            </p:cNvSpPr>
            <p:nvPr/>
          </p:nvSpPr>
          <p:spPr bwMode="auto">
            <a:xfrm>
              <a:off x="3173" y="3684"/>
              <a:ext cx="374" cy="100"/>
            </a:xfrm>
            <a:prstGeom prst="ellipse">
              <a:avLst/>
            </a:prstGeom>
            <a:gradFill rotWithShape="0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8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02" name="Rectangle 118"/>
            <p:cNvSpPr>
              <a:spLocks noChangeArrowheads="1"/>
            </p:cNvSpPr>
            <p:nvPr/>
          </p:nvSpPr>
          <p:spPr bwMode="auto">
            <a:xfrm>
              <a:off x="3173" y="3673"/>
              <a:ext cx="375" cy="62"/>
            </a:xfrm>
            <a:prstGeom prst="rect">
              <a:avLst/>
            </a:prstGeom>
            <a:gradFill rotWithShape="0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03" name="Oval 119"/>
            <p:cNvSpPr>
              <a:spLocks noChangeArrowheads="1"/>
            </p:cNvSpPr>
            <p:nvPr/>
          </p:nvSpPr>
          <p:spPr bwMode="auto">
            <a:xfrm>
              <a:off x="3171" y="3604"/>
              <a:ext cx="374" cy="117"/>
            </a:xfrm>
            <a:prstGeom prst="ellipse">
              <a:avLst/>
            </a:prstGeom>
            <a:gradFill rotWithShape="0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8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1004" name="Group 120"/>
            <p:cNvGrpSpPr>
              <a:grpSpLocks/>
            </p:cNvGrpSpPr>
            <p:nvPr/>
          </p:nvGrpSpPr>
          <p:grpSpPr bwMode="auto">
            <a:xfrm>
              <a:off x="3246" y="3634"/>
              <a:ext cx="211" cy="54"/>
              <a:chOff x="3246" y="3634"/>
              <a:chExt cx="211" cy="54"/>
            </a:xfrm>
          </p:grpSpPr>
          <p:sp>
            <p:nvSpPr>
              <p:cNvPr id="41007" name="Freeform 121"/>
              <p:cNvSpPr>
                <a:spLocks noChangeArrowheads="1"/>
              </p:cNvSpPr>
              <p:nvPr/>
            </p:nvSpPr>
            <p:spPr bwMode="auto">
              <a:xfrm>
                <a:off x="3246" y="3634"/>
                <a:ext cx="211" cy="54"/>
              </a:xfrm>
              <a:custGeom>
                <a:avLst/>
                <a:gdLst>
                  <a:gd name="T0" fmla="*/ 0 w 310"/>
                  <a:gd name="T1" fmla="*/ 54 h 60"/>
                  <a:gd name="T2" fmla="*/ 65 w 310"/>
                  <a:gd name="T3" fmla="*/ 54 h 60"/>
                  <a:gd name="T4" fmla="*/ 131 w 310"/>
                  <a:gd name="T5" fmla="*/ 0 h 60"/>
                  <a:gd name="T6" fmla="*/ 211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80" cap="sq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008" name="Freeform 122"/>
              <p:cNvSpPr>
                <a:spLocks noChangeArrowheads="1"/>
              </p:cNvSpPr>
              <p:nvPr/>
            </p:nvSpPr>
            <p:spPr bwMode="auto">
              <a:xfrm>
                <a:off x="3256" y="3634"/>
                <a:ext cx="192" cy="54"/>
              </a:xfrm>
              <a:custGeom>
                <a:avLst/>
                <a:gdLst>
                  <a:gd name="T0" fmla="*/ 0 w 282"/>
                  <a:gd name="T1" fmla="*/ 0 h 60"/>
                  <a:gd name="T2" fmla="*/ 65 w 282"/>
                  <a:gd name="T3" fmla="*/ 0 h 60"/>
                  <a:gd name="T4" fmla="*/ 131 w 282"/>
                  <a:gd name="T5" fmla="*/ 54 h 60"/>
                  <a:gd name="T6" fmla="*/ 192 w 282"/>
                  <a:gd name="T7" fmla="*/ 54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600" cap="sq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1005" name="Line 123"/>
            <p:cNvSpPr>
              <a:spLocks noChangeShapeType="1"/>
            </p:cNvSpPr>
            <p:nvPr/>
          </p:nvSpPr>
          <p:spPr bwMode="auto">
            <a:xfrm>
              <a:off x="3173" y="3659"/>
              <a:ext cx="0" cy="79"/>
            </a:xfrm>
            <a:prstGeom prst="line">
              <a:avLst/>
            </a:prstGeom>
            <a:noFill/>
            <a:ln w="1908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06" name="Line 124"/>
            <p:cNvSpPr>
              <a:spLocks noChangeShapeType="1"/>
            </p:cNvSpPr>
            <p:nvPr/>
          </p:nvSpPr>
          <p:spPr bwMode="auto">
            <a:xfrm>
              <a:off x="3546" y="3663"/>
              <a:ext cx="0" cy="77"/>
            </a:xfrm>
            <a:prstGeom prst="line">
              <a:avLst/>
            </a:prstGeom>
            <a:noFill/>
            <a:ln w="1908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0992" name="Group 125"/>
          <p:cNvGrpSpPr>
            <a:grpSpLocks/>
          </p:cNvGrpSpPr>
          <p:nvPr/>
        </p:nvGrpSpPr>
        <p:grpSpPr bwMode="auto">
          <a:xfrm>
            <a:off x="3814763" y="5673725"/>
            <a:ext cx="598487" cy="285750"/>
            <a:chOff x="2403" y="3574"/>
            <a:chExt cx="377" cy="180"/>
          </a:xfrm>
        </p:grpSpPr>
        <p:sp>
          <p:nvSpPr>
            <p:cNvPr id="40993" name="Oval 126"/>
            <p:cNvSpPr>
              <a:spLocks noChangeArrowheads="1"/>
            </p:cNvSpPr>
            <p:nvPr/>
          </p:nvSpPr>
          <p:spPr bwMode="auto">
            <a:xfrm>
              <a:off x="2405" y="3654"/>
              <a:ext cx="373" cy="100"/>
            </a:xfrm>
            <a:prstGeom prst="ellipse">
              <a:avLst/>
            </a:prstGeom>
            <a:gradFill rotWithShape="0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8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94" name="Rectangle 127"/>
            <p:cNvSpPr>
              <a:spLocks noChangeArrowheads="1"/>
            </p:cNvSpPr>
            <p:nvPr/>
          </p:nvSpPr>
          <p:spPr bwMode="auto">
            <a:xfrm>
              <a:off x="2405" y="3643"/>
              <a:ext cx="375" cy="62"/>
            </a:xfrm>
            <a:prstGeom prst="rect">
              <a:avLst/>
            </a:prstGeom>
            <a:gradFill rotWithShape="0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95" name="Oval 128"/>
            <p:cNvSpPr>
              <a:spLocks noChangeArrowheads="1"/>
            </p:cNvSpPr>
            <p:nvPr/>
          </p:nvSpPr>
          <p:spPr bwMode="auto">
            <a:xfrm>
              <a:off x="2403" y="3574"/>
              <a:ext cx="374" cy="117"/>
            </a:xfrm>
            <a:prstGeom prst="ellipse">
              <a:avLst/>
            </a:prstGeom>
            <a:gradFill rotWithShape="0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8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0996" name="Group 129"/>
            <p:cNvGrpSpPr>
              <a:grpSpLocks/>
            </p:cNvGrpSpPr>
            <p:nvPr/>
          </p:nvGrpSpPr>
          <p:grpSpPr bwMode="auto">
            <a:xfrm>
              <a:off x="2478" y="3605"/>
              <a:ext cx="211" cy="54"/>
              <a:chOff x="2478" y="3605"/>
              <a:chExt cx="211" cy="54"/>
            </a:xfrm>
          </p:grpSpPr>
          <p:sp>
            <p:nvSpPr>
              <p:cNvPr id="40999" name="Freeform 130"/>
              <p:cNvSpPr>
                <a:spLocks noChangeArrowheads="1"/>
              </p:cNvSpPr>
              <p:nvPr/>
            </p:nvSpPr>
            <p:spPr bwMode="auto">
              <a:xfrm>
                <a:off x="2478" y="3605"/>
                <a:ext cx="211" cy="54"/>
              </a:xfrm>
              <a:custGeom>
                <a:avLst/>
                <a:gdLst>
                  <a:gd name="T0" fmla="*/ 0 w 310"/>
                  <a:gd name="T1" fmla="*/ 54 h 60"/>
                  <a:gd name="T2" fmla="*/ 65 w 310"/>
                  <a:gd name="T3" fmla="*/ 54 h 60"/>
                  <a:gd name="T4" fmla="*/ 131 w 310"/>
                  <a:gd name="T5" fmla="*/ 0 h 60"/>
                  <a:gd name="T6" fmla="*/ 211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80" cap="sq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000" name="Freeform 131"/>
              <p:cNvSpPr>
                <a:spLocks noChangeArrowheads="1"/>
              </p:cNvSpPr>
              <p:nvPr/>
            </p:nvSpPr>
            <p:spPr bwMode="auto">
              <a:xfrm>
                <a:off x="2488" y="3605"/>
                <a:ext cx="192" cy="54"/>
              </a:xfrm>
              <a:custGeom>
                <a:avLst/>
                <a:gdLst>
                  <a:gd name="T0" fmla="*/ 0 w 282"/>
                  <a:gd name="T1" fmla="*/ 0 h 60"/>
                  <a:gd name="T2" fmla="*/ 65 w 282"/>
                  <a:gd name="T3" fmla="*/ 0 h 60"/>
                  <a:gd name="T4" fmla="*/ 131 w 282"/>
                  <a:gd name="T5" fmla="*/ 54 h 60"/>
                  <a:gd name="T6" fmla="*/ 192 w 282"/>
                  <a:gd name="T7" fmla="*/ 54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600" cap="sq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0997" name="Line 132"/>
            <p:cNvSpPr>
              <a:spLocks noChangeShapeType="1"/>
            </p:cNvSpPr>
            <p:nvPr/>
          </p:nvSpPr>
          <p:spPr bwMode="auto">
            <a:xfrm>
              <a:off x="2405" y="3629"/>
              <a:ext cx="0" cy="79"/>
            </a:xfrm>
            <a:prstGeom prst="line">
              <a:avLst/>
            </a:prstGeom>
            <a:noFill/>
            <a:ln w="1908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98" name="Line 133"/>
            <p:cNvSpPr>
              <a:spLocks noChangeShapeType="1"/>
            </p:cNvSpPr>
            <p:nvPr/>
          </p:nvSpPr>
          <p:spPr bwMode="auto">
            <a:xfrm>
              <a:off x="2778" y="3633"/>
              <a:ext cx="0" cy="77"/>
            </a:xfrm>
            <a:prstGeom prst="line">
              <a:avLst/>
            </a:prstGeom>
            <a:noFill/>
            <a:ln w="1908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7" dur="500"/>
                                        <p:tgtEl>
                                          <p:spTgt spid="42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clickEffect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1" dur="1000"/>
                                        <p:tgtEl>
                                          <p:spTgt spid="42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clickEffect">
                            <p:stCondLst>
                              <p:cond delay="1500"/>
                            </p:stCondLst>
                            <p:childTnLst>
                              <p:par>
                                <p:cTn id="13" presetID="9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5" dur="500"/>
                                        <p:tgtEl>
                                          <p:spTgt spid="42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Effect">
                      <p:stCondLst>
                        <p:cond delay="indefinite"/>
                      </p:stCondLst>
                      <p:childTnLst>
                        <p:par>
                          <p:cTn id="17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0" dur="500"/>
                                        <p:tgtEl>
                                          <p:spTgt spid="42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clickEffect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 additive="repl">
                                        <p:cTn id="24" dur="1000"/>
                                        <p:tgtEl>
                                          <p:spTgt spid="42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clickEffect">
                            <p:stCondLst>
                              <p:cond delay="1500"/>
                            </p:stCondLst>
                            <p:childTnLst>
                              <p:par>
                                <p:cTn id="26" presetID="9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8" dur="500"/>
                                        <p:tgtEl>
                                          <p:spTgt spid="42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Effect">
                      <p:stCondLst>
                        <p:cond delay="indefinite"/>
                      </p:stCondLst>
                      <p:childTnLst>
                        <p:par>
                          <p:cTn id="30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33" dur="500"/>
                                        <p:tgtEl>
                                          <p:spTgt spid="42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clickEffect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37" dur="1000"/>
                                        <p:tgtEl>
                                          <p:spTgt spid="42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clickEffect">
                            <p:stCondLst>
                              <p:cond delay="1500"/>
                            </p:stCondLst>
                            <p:childTnLst>
                              <p:par>
                                <p:cTn id="39" presetID="9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41" dur="500"/>
                                        <p:tgtEl>
                                          <p:spTgt spid="42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70" grpId="0" animBg="1"/>
      <p:bldP spid="42073" grpId="0" animBg="1"/>
      <p:bldP spid="4207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9" name="Text Box 4"/>
          <p:cNvSpPr txBox="1">
            <a:spLocks noChangeArrowheads="1"/>
          </p:cNvSpPr>
          <p:nvPr/>
        </p:nvSpPr>
        <p:spPr bwMode="auto">
          <a:xfrm>
            <a:off x="519113" y="133350"/>
            <a:ext cx="7772400" cy="898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Datagram 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Networks</a:t>
            </a:r>
            <a:endParaRPr lang="en-US" sz="3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990" name="Text Box 5"/>
          <p:cNvSpPr txBox="1">
            <a:spLocks noChangeArrowheads="1"/>
          </p:cNvSpPr>
          <p:nvPr/>
        </p:nvSpPr>
        <p:spPr bwMode="auto">
          <a:xfrm>
            <a:off x="712788" y="1104900"/>
            <a:ext cx="8070850" cy="2276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41313" indent="-341313" algn="just">
              <a:lnSpc>
                <a:spcPct val="85000"/>
              </a:lnSpc>
              <a:spcBef>
                <a:spcPts val="700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 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call setup at network layer</a:t>
            </a:r>
          </a:p>
          <a:p>
            <a:pPr marL="341313" indent="-341313" algn="just">
              <a:lnSpc>
                <a:spcPct val="85000"/>
              </a:lnSpc>
              <a:spcBef>
                <a:spcPts val="700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outers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no state about end-to-end connections</a:t>
            </a:r>
          </a:p>
          <a:p>
            <a:pPr marL="741363" lvl="1" indent="-284163" algn="just">
              <a:lnSpc>
                <a:spcPct val="85000"/>
              </a:lnSpc>
              <a:spcBef>
                <a:spcPts val="600"/>
              </a:spcBef>
              <a:buClr>
                <a:srgbClr val="000099"/>
              </a:buClr>
              <a:buFont typeface="Wingdings" pitchFamily="2" charset="2"/>
              <a:buChar char="q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 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network-level concept of </a:t>
            </a:r>
            <a:r>
              <a:rPr lang="ja-JP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connection</a:t>
            </a:r>
            <a:r>
              <a:rPr lang="ja-JP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 marL="341313" indent="-341313" algn="just">
              <a:lnSpc>
                <a:spcPct val="85000"/>
              </a:lnSpc>
              <a:spcBef>
                <a:spcPts val="700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ackets 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forwarded using destination host address</a:t>
            </a:r>
          </a:p>
        </p:txBody>
      </p:sp>
      <p:sp>
        <p:nvSpPr>
          <p:cNvPr id="43014" name="Text Box 6"/>
          <p:cNvSpPr txBox="1">
            <a:spLocks noChangeArrowheads="1"/>
          </p:cNvSpPr>
          <p:nvPr/>
        </p:nvSpPr>
        <p:spPr bwMode="auto">
          <a:xfrm>
            <a:off x="1903413" y="4295775"/>
            <a:ext cx="1842469" cy="371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1. send </a:t>
            </a:r>
            <a:r>
              <a:rPr lang="en-US" sz="1800" dirty="0" err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datagrams</a:t>
            </a:r>
            <a:endParaRPr lang="en-US" sz="1800" dirty="0">
              <a:solidFill>
                <a:srgbClr val="CC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1992" name="Group 7"/>
          <p:cNvGrpSpPr>
            <a:grpSpLocks/>
          </p:cNvGrpSpPr>
          <p:nvPr/>
        </p:nvGrpSpPr>
        <p:grpSpPr bwMode="auto">
          <a:xfrm>
            <a:off x="6865938" y="3735388"/>
            <a:ext cx="2005012" cy="2414587"/>
            <a:chOff x="4325" y="2353"/>
            <a:chExt cx="1263" cy="1521"/>
          </a:xfrm>
        </p:grpSpPr>
        <p:sp>
          <p:nvSpPr>
            <p:cNvPr id="42097" name="Freeform 8"/>
            <p:cNvSpPr>
              <a:spLocks noChangeArrowheads="1"/>
            </p:cNvSpPr>
            <p:nvPr/>
          </p:nvSpPr>
          <p:spPr bwMode="auto">
            <a:xfrm>
              <a:off x="4536" y="2358"/>
              <a:ext cx="989" cy="1123"/>
            </a:xfrm>
            <a:custGeom>
              <a:avLst/>
              <a:gdLst>
                <a:gd name="T0" fmla="*/ 0 w 990"/>
                <a:gd name="T1" fmla="*/ 1088 h 1124"/>
                <a:gd name="T2" fmla="*/ 161 w 990"/>
                <a:gd name="T3" fmla="*/ 0 h 1124"/>
                <a:gd name="T4" fmla="*/ 210 w 990"/>
                <a:gd name="T5" fmla="*/ 898 h 1124"/>
                <a:gd name="T6" fmla="*/ 961 w 990"/>
                <a:gd name="T7" fmla="*/ 905 h 1124"/>
                <a:gd name="T8" fmla="*/ 989 w 990"/>
                <a:gd name="T9" fmla="*/ 989 h 1124"/>
                <a:gd name="T10" fmla="*/ 210 w 990"/>
                <a:gd name="T11" fmla="*/ 1123 h 1124"/>
                <a:gd name="T12" fmla="*/ 0 w 990"/>
                <a:gd name="T13" fmla="*/ 1088 h 11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90"/>
                <a:gd name="T22" fmla="*/ 0 h 1124"/>
                <a:gd name="T23" fmla="*/ 990 w 990"/>
                <a:gd name="T24" fmla="*/ 1124 h 112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90" h="1124">
                  <a:moveTo>
                    <a:pt x="0" y="1089"/>
                  </a:moveTo>
                  <a:lnTo>
                    <a:pt x="161" y="0"/>
                  </a:lnTo>
                  <a:lnTo>
                    <a:pt x="210" y="899"/>
                  </a:lnTo>
                  <a:lnTo>
                    <a:pt x="962" y="906"/>
                  </a:lnTo>
                  <a:lnTo>
                    <a:pt x="990" y="990"/>
                  </a:lnTo>
                  <a:lnTo>
                    <a:pt x="210" y="1124"/>
                  </a:lnTo>
                  <a:lnTo>
                    <a:pt x="0" y="1089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2098" name="Group 9"/>
            <p:cNvGrpSpPr>
              <a:grpSpLocks/>
            </p:cNvGrpSpPr>
            <p:nvPr/>
          </p:nvGrpSpPr>
          <p:grpSpPr bwMode="auto">
            <a:xfrm>
              <a:off x="4325" y="3402"/>
              <a:ext cx="453" cy="472"/>
              <a:chOff x="4325" y="3402"/>
              <a:chExt cx="453" cy="472"/>
            </a:xfrm>
          </p:grpSpPr>
          <p:pic>
            <p:nvPicPr>
              <p:cNvPr id="42107" name="Picture 10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4325" y="3402"/>
                <a:ext cx="453" cy="472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</p:pic>
          <p:sp>
            <p:nvSpPr>
              <p:cNvPr id="42108" name="Freeform 11"/>
              <p:cNvSpPr>
                <a:spLocks noChangeArrowheads="1"/>
              </p:cNvSpPr>
              <p:nvPr/>
            </p:nvSpPr>
            <p:spPr bwMode="auto">
              <a:xfrm flipH="1">
                <a:off x="4518" y="3447"/>
                <a:ext cx="220" cy="216"/>
              </a:xfrm>
              <a:custGeom>
                <a:avLst/>
                <a:gdLst>
                  <a:gd name="T0" fmla="*/ 0 w 356"/>
                  <a:gd name="T1" fmla="*/ 0 h 368"/>
                  <a:gd name="T2" fmla="*/ 2581 w 356"/>
                  <a:gd name="T3" fmla="*/ 146 h 368"/>
                  <a:gd name="T4" fmla="*/ 3061 w 356"/>
                  <a:gd name="T5" fmla="*/ 3036 h 368"/>
                  <a:gd name="T6" fmla="*/ 675 w 356"/>
                  <a:gd name="T7" fmla="*/ 3797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0099"/>
                  </a:gs>
                  <a:gs pos="100000">
                    <a:srgbClr val="FFFFFF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2099" name="Rectangle 12"/>
            <p:cNvSpPr>
              <a:spLocks noChangeArrowheads="1"/>
            </p:cNvSpPr>
            <p:nvPr/>
          </p:nvSpPr>
          <p:spPr bwMode="auto">
            <a:xfrm>
              <a:off x="4719" y="2353"/>
              <a:ext cx="819" cy="945"/>
            </a:xfrm>
            <a:prstGeom prst="rect">
              <a:avLst/>
            </a:prstGeom>
            <a:solidFill>
              <a:srgbClr val="000099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100" name="Rectangle 13"/>
            <p:cNvSpPr>
              <a:spLocks noChangeArrowheads="1"/>
            </p:cNvSpPr>
            <p:nvPr/>
          </p:nvSpPr>
          <p:spPr bwMode="auto">
            <a:xfrm>
              <a:off x="4679" y="2382"/>
              <a:ext cx="836" cy="974"/>
            </a:xfrm>
            <a:prstGeom prst="rect">
              <a:avLst/>
            </a:prstGeom>
            <a:solidFill>
              <a:srgbClr val="FFFFFF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101" name="Rectangle 14"/>
            <p:cNvSpPr>
              <a:spLocks noChangeArrowheads="1"/>
            </p:cNvSpPr>
            <p:nvPr/>
          </p:nvSpPr>
          <p:spPr bwMode="auto">
            <a:xfrm>
              <a:off x="4683" y="2784"/>
              <a:ext cx="830" cy="191"/>
            </a:xfrm>
            <a:prstGeom prst="rect">
              <a:avLst/>
            </a:prstGeom>
            <a:solidFill>
              <a:srgbClr val="CC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102" name="Text Box 15"/>
            <p:cNvSpPr txBox="1">
              <a:spLocks noChangeArrowheads="1"/>
            </p:cNvSpPr>
            <p:nvPr/>
          </p:nvSpPr>
          <p:spPr bwMode="auto">
            <a:xfrm>
              <a:off x="4602" y="2360"/>
              <a:ext cx="986" cy="101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000">
                  <a:solidFill>
                    <a:srgbClr val="000000"/>
                  </a:solidFill>
                </a:rPr>
                <a:t>application</a:t>
              </a:r>
            </a:p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000">
                  <a:solidFill>
                    <a:srgbClr val="000000"/>
                  </a:solidFill>
                </a:rPr>
                <a:t>transport</a:t>
              </a:r>
            </a:p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000">
                  <a:solidFill>
                    <a:srgbClr val="FFFFFF"/>
                  </a:solidFill>
                </a:rPr>
                <a:t>network</a:t>
              </a:r>
            </a:p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000">
                  <a:solidFill>
                    <a:srgbClr val="000000"/>
                  </a:solidFill>
                </a:rPr>
                <a:t>data link</a:t>
              </a:r>
            </a:p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000">
                  <a:solidFill>
                    <a:srgbClr val="000000"/>
                  </a:solidFill>
                </a:rPr>
                <a:t>physical</a:t>
              </a:r>
            </a:p>
          </p:txBody>
        </p:sp>
        <p:sp>
          <p:nvSpPr>
            <p:cNvPr id="42103" name="Line 16"/>
            <p:cNvSpPr>
              <a:spLocks noChangeShapeType="1"/>
            </p:cNvSpPr>
            <p:nvPr/>
          </p:nvSpPr>
          <p:spPr bwMode="auto">
            <a:xfrm>
              <a:off x="4678" y="2782"/>
              <a:ext cx="835" cy="0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104" name="Line 17"/>
            <p:cNvSpPr>
              <a:spLocks noChangeShapeType="1"/>
            </p:cNvSpPr>
            <p:nvPr/>
          </p:nvSpPr>
          <p:spPr bwMode="auto">
            <a:xfrm>
              <a:off x="4678" y="2976"/>
              <a:ext cx="835" cy="0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105" name="Line 18"/>
            <p:cNvSpPr>
              <a:spLocks noChangeShapeType="1"/>
            </p:cNvSpPr>
            <p:nvPr/>
          </p:nvSpPr>
          <p:spPr bwMode="auto">
            <a:xfrm>
              <a:off x="4676" y="3160"/>
              <a:ext cx="835" cy="0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106" name="Line 19"/>
            <p:cNvSpPr>
              <a:spLocks noChangeShapeType="1"/>
            </p:cNvSpPr>
            <p:nvPr/>
          </p:nvSpPr>
          <p:spPr bwMode="auto">
            <a:xfrm>
              <a:off x="4678" y="2588"/>
              <a:ext cx="835" cy="0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1993" name="Group 20"/>
          <p:cNvGrpSpPr>
            <a:grpSpLocks/>
          </p:cNvGrpSpPr>
          <p:nvPr/>
        </p:nvGrpSpPr>
        <p:grpSpPr bwMode="auto">
          <a:xfrm>
            <a:off x="0" y="3627438"/>
            <a:ext cx="2038350" cy="2425700"/>
            <a:chOff x="0" y="2285"/>
            <a:chExt cx="1284" cy="1528"/>
          </a:xfrm>
        </p:grpSpPr>
        <p:sp>
          <p:nvSpPr>
            <p:cNvPr id="42085" name="Freeform 21"/>
            <p:cNvSpPr>
              <a:spLocks noChangeArrowheads="1"/>
            </p:cNvSpPr>
            <p:nvPr/>
          </p:nvSpPr>
          <p:spPr bwMode="auto">
            <a:xfrm>
              <a:off x="211" y="2297"/>
              <a:ext cx="989" cy="1123"/>
            </a:xfrm>
            <a:custGeom>
              <a:avLst/>
              <a:gdLst>
                <a:gd name="T0" fmla="*/ 0 w 990"/>
                <a:gd name="T1" fmla="*/ 1088 h 1124"/>
                <a:gd name="T2" fmla="*/ 161 w 990"/>
                <a:gd name="T3" fmla="*/ 0 h 1124"/>
                <a:gd name="T4" fmla="*/ 210 w 990"/>
                <a:gd name="T5" fmla="*/ 898 h 1124"/>
                <a:gd name="T6" fmla="*/ 961 w 990"/>
                <a:gd name="T7" fmla="*/ 905 h 1124"/>
                <a:gd name="T8" fmla="*/ 989 w 990"/>
                <a:gd name="T9" fmla="*/ 989 h 1124"/>
                <a:gd name="T10" fmla="*/ 210 w 990"/>
                <a:gd name="T11" fmla="*/ 1123 h 1124"/>
                <a:gd name="T12" fmla="*/ 0 w 990"/>
                <a:gd name="T13" fmla="*/ 1088 h 11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90"/>
                <a:gd name="T22" fmla="*/ 0 h 1124"/>
                <a:gd name="T23" fmla="*/ 990 w 990"/>
                <a:gd name="T24" fmla="*/ 1124 h 112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90" h="1124">
                  <a:moveTo>
                    <a:pt x="0" y="1089"/>
                  </a:moveTo>
                  <a:lnTo>
                    <a:pt x="161" y="0"/>
                  </a:lnTo>
                  <a:lnTo>
                    <a:pt x="210" y="899"/>
                  </a:lnTo>
                  <a:lnTo>
                    <a:pt x="962" y="906"/>
                  </a:lnTo>
                  <a:lnTo>
                    <a:pt x="990" y="990"/>
                  </a:lnTo>
                  <a:lnTo>
                    <a:pt x="210" y="1124"/>
                  </a:lnTo>
                  <a:lnTo>
                    <a:pt x="0" y="1089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86" name="Rectangle 22"/>
            <p:cNvSpPr>
              <a:spLocks noChangeArrowheads="1"/>
            </p:cNvSpPr>
            <p:nvPr/>
          </p:nvSpPr>
          <p:spPr bwMode="auto">
            <a:xfrm>
              <a:off x="415" y="2285"/>
              <a:ext cx="819" cy="945"/>
            </a:xfrm>
            <a:prstGeom prst="rect">
              <a:avLst/>
            </a:prstGeom>
            <a:solidFill>
              <a:srgbClr val="000099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87" name="Rectangle 23"/>
            <p:cNvSpPr>
              <a:spLocks noChangeArrowheads="1"/>
            </p:cNvSpPr>
            <p:nvPr/>
          </p:nvSpPr>
          <p:spPr bwMode="auto">
            <a:xfrm>
              <a:off x="375" y="2314"/>
              <a:ext cx="836" cy="974"/>
            </a:xfrm>
            <a:prstGeom prst="rect">
              <a:avLst/>
            </a:prstGeom>
            <a:solidFill>
              <a:srgbClr val="FFFFFF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88" name="Rectangle 24"/>
            <p:cNvSpPr>
              <a:spLocks noChangeArrowheads="1"/>
            </p:cNvSpPr>
            <p:nvPr/>
          </p:nvSpPr>
          <p:spPr bwMode="auto">
            <a:xfrm>
              <a:off x="379" y="2716"/>
              <a:ext cx="830" cy="191"/>
            </a:xfrm>
            <a:prstGeom prst="rect">
              <a:avLst/>
            </a:prstGeom>
            <a:solidFill>
              <a:srgbClr val="CC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89" name="Text Box 25"/>
            <p:cNvSpPr txBox="1">
              <a:spLocks noChangeArrowheads="1"/>
            </p:cNvSpPr>
            <p:nvPr/>
          </p:nvSpPr>
          <p:spPr bwMode="auto">
            <a:xfrm>
              <a:off x="298" y="2292"/>
              <a:ext cx="986" cy="101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000">
                  <a:solidFill>
                    <a:srgbClr val="000000"/>
                  </a:solidFill>
                </a:rPr>
                <a:t>application</a:t>
              </a:r>
            </a:p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000">
                  <a:solidFill>
                    <a:srgbClr val="000000"/>
                  </a:solidFill>
                </a:rPr>
                <a:t>transport</a:t>
              </a:r>
            </a:p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000">
                  <a:solidFill>
                    <a:srgbClr val="FFFFFF"/>
                  </a:solidFill>
                </a:rPr>
                <a:t>network</a:t>
              </a:r>
            </a:p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000">
                  <a:solidFill>
                    <a:srgbClr val="000000"/>
                  </a:solidFill>
                </a:rPr>
                <a:t>data link</a:t>
              </a:r>
            </a:p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000">
                  <a:solidFill>
                    <a:srgbClr val="000000"/>
                  </a:solidFill>
                </a:rPr>
                <a:t>physical</a:t>
              </a:r>
            </a:p>
          </p:txBody>
        </p:sp>
        <p:sp>
          <p:nvSpPr>
            <p:cNvPr id="42090" name="Line 26"/>
            <p:cNvSpPr>
              <a:spLocks noChangeShapeType="1"/>
            </p:cNvSpPr>
            <p:nvPr/>
          </p:nvSpPr>
          <p:spPr bwMode="auto">
            <a:xfrm>
              <a:off x="374" y="2714"/>
              <a:ext cx="835" cy="0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91" name="Line 27"/>
            <p:cNvSpPr>
              <a:spLocks noChangeShapeType="1"/>
            </p:cNvSpPr>
            <p:nvPr/>
          </p:nvSpPr>
          <p:spPr bwMode="auto">
            <a:xfrm>
              <a:off x="374" y="2908"/>
              <a:ext cx="835" cy="0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92" name="Line 28"/>
            <p:cNvSpPr>
              <a:spLocks noChangeShapeType="1"/>
            </p:cNvSpPr>
            <p:nvPr/>
          </p:nvSpPr>
          <p:spPr bwMode="auto">
            <a:xfrm>
              <a:off x="372" y="3092"/>
              <a:ext cx="835" cy="0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93" name="Line 29"/>
            <p:cNvSpPr>
              <a:spLocks noChangeShapeType="1"/>
            </p:cNvSpPr>
            <p:nvPr/>
          </p:nvSpPr>
          <p:spPr bwMode="auto">
            <a:xfrm>
              <a:off x="374" y="2520"/>
              <a:ext cx="835" cy="0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42094" name="Group 30"/>
            <p:cNvGrpSpPr>
              <a:grpSpLocks/>
            </p:cNvGrpSpPr>
            <p:nvPr/>
          </p:nvGrpSpPr>
          <p:grpSpPr bwMode="auto">
            <a:xfrm>
              <a:off x="0" y="3341"/>
              <a:ext cx="453" cy="472"/>
              <a:chOff x="0" y="3341"/>
              <a:chExt cx="453" cy="472"/>
            </a:xfrm>
          </p:grpSpPr>
          <p:pic>
            <p:nvPicPr>
              <p:cNvPr id="42095" name="Picture 31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0" y="3341"/>
                <a:ext cx="453" cy="472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</p:pic>
          <p:sp>
            <p:nvSpPr>
              <p:cNvPr id="42096" name="Freeform 32"/>
              <p:cNvSpPr>
                <a:spLocks noChangeArrowheads="1"/>
              </p:cNvSpPr>
              <p:nvPr/>
            </p:nvSpPr>
            <p:spPr bwMode="auto">
              <a:xfrm flipH="1">
                <a:off x="193" y="3386"/>
                <a:ext cx="220" cy="216"/>
              </a:xfrm>
              <a:custGeom>
                <a:avLst/>
                <a:gdLst>
                  <a:gd name="T0" fmla="*/ 0 w 356"/>
                  <a:gd name="T1" fmla="*/ 0 h 368"/>
                  <a:gd name="T2" fmla="*/ 2581 w 356"/>
                  <a:gd name="T3" fmla="*/ 146 h 368"/>
                  <a:gd name="T4" fmla="*/ 3061 w 356"/>
                  <a:gd name="T5" fmla="*/ 3036 h 368"/>
                  <a:gd name="T6" fmla="*/ 675 w 356"/>
                  <a:gd name="T7" fmla="*/ 3797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0099"/>
                  </a:gs>
                  <a:gs pos="100000">
                    <a:srgbClr val="FFFFFF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41994" name="Freeform 33"/>
          <p:cNvSpPr>
            <a:spLocks noChangeArrowheads="1"/>
          </p:cNvSpPr>
          <p:nvPr/>
        </p:nvSpPr>
        <p:spPr bwMode="auto">
          <a:xfrm>
            <a:off x="3371850" y="4608513"/>
            <a:ext cx="2847975" cy="1481137"/>
          </a:xfrm>
          <a:custGeom>
            <a:avLst/>
            <a:gdLst>
              <a:gd name="T0" fmla="*/ 2147483647 w 1794"/>
              <a:gd name="T1" fmla="*/ 2147483647 h 933"/>
              <a:gd name="T2" fmla="*/ 2147483647 w 1794"/>
              <a:gd name="T3" fmla="*/ 2147483647 h 933"/>
              <a:gd name="T4" fmla="*/ 2147483647 w 1794"/>
              <a:gd name="T5" fmla="*/ 2147483647 h 933"/>
              <a:gd name="T6" fmla="*/ 2147483647 w 1794"/>
              <a:gd name="T7" fmla="*/ 2147483647 h 933"/>
              <a:gd name="T8" fmla="*/ 2147483647 w 1794"/>
              <a:gd name="T9" fmla="*/ 2147483647 h 933"/>
              <a:gd name="T10" fmla="*/ 2147483647 w 1794"/>
              <a:gd name="T11" fmla="*/ 2147483647 h 933"/>
              <a:gd name="T12" fmla="*/ 2147483647 w 1794"/>
              <a:gd name="T13" fmla="*/ 2147483647 h 933"/>
              <a:gd name="T14" fmla="*/ 2147483647 w 1794"/>
              <a:gd name="T15" fmla="*/ 2147483647 h 933"/>
              <a:gd name="T16" fmla="*/ 2147483647 w 1794"/>
              <a:gd name="T17" fmla="*/ 2147483647 h 933"/>
              <a:gd name="T18" fmla="*/ 2147483647 w 1794"/>
              <a:gd name="T19" fmla="*/ 2147483647 h 933"/>
              <a:gd name="T20" fmla="*/ 2147483647 w 1794"/>
              <a:gd name="T21" fmla="*/ 2147483647 h 93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794"/>
              <a:gd name="T34" fmla="*/ 0 h 933"/>
              <a:gd name="T35" fmla="*/ 1794 w 1794"/>
              <a:gd name="T36" fmla="*/ 933 h 93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794" h="933">
                <a:moveTo>
                  <a:pt x="6" y="483"/>
                </a:moveTo>
                <a:cubicBezTo>
                  <a:pt x="0" y="365"/>
                  <a:pt x="16" y="189"/>
                  <a:pt x="108" y="125"/>
                </a:cubicBezTo>
                <a:cubicBezTo>
                  <a:pt x="200" y="61"/>
                  <a:pt x="389" y="116"/>
                  <a:pt x="559" y="100"/>
                </a:cubicBezTo>
                <a:cubicBezTo>
                  <a:pt x="729" y="84"/>
                  <a:pt x="935" y="0"/>
                  <a:pt x="1128" y="29"/>
                </a:cubicBezTo>
                <a:cubicBezTo>
                  <a:pt x="1321" y="58"/>
                  <a:pt x="1638" y="142"/>
                  <a:pt x="1716" y="275"/>
                </a:cubicBezTo>
                <a:cubicBezTo>
                  <a:pt x="1794" y="408"/>
                  <a:pt x="1652" y="721"/>
                  <a:pt x="1596" y="827"/>
                </a:cubicBezTo>
                <a:cubicBezTo>
                  <a:pt x="1540" y="933"/>
                  <a:pt x="1506" y="894"/>
                  <a:pt x="1380" y="911"/>
                </a:cubicBezTo>
                <a:cubicBezTo>
                  <a:pt x="1254" y="928"/>
                  <a:pt x="1001" y="929"/>
                  <a:pt x="840" y="929"/>
                </a:cubicBezTo>
                <a:cubicBezTo>
                  <a:pt x="679" y="929"/>
                  <a:pt x="530" y="927"/>
                  <a:pt x="414" y="911"/>
                </a:cubicBezTo>
                <a:cubicBezTo>
                  <a:pt x="298" y="895"/>
                  <a:pt x="211" y="903"/>
                  <a:pt x="143" y="832"/>
                </a:cubicBezTo>
                <a:cubicBezTo>
                  <a:pt x="75" y="761"/>
                  <a:pt x="4" y="624"/>
                  <a:pt x="6" y="483"/>
                </a:cubicBezTo>
                <a:close/>
              </a:path>
            </a:pathLst>
          </a:custGeom>
          <a:solidFill>
            <a:srgbClr val="66CC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1995" name="Group 34"/>
          <p:cNvGrpSpPr>
            <a:grpSpLocks/>
          </p:cNvGrpSpPr>
          <p:nvPr/>
        </p:nvGrpSpPr>
        <p:grpSpPr bwMode="auto">
          <a:xfrm>
            <a:off x="3486150" y="5016500"/>
            <a:ext cx="2605088" cy="657225"/>
            <a:chOff x="2196" y="3160"/>
            <a:chExt cx="1641" cy="414"/>
          </a:xfrm>
        </p:grpSpPr>
        <p:grpSp>
          <p:nvGrpSpPr>
            <p:cNvPr id="42058" name="Group 35"/>
            <p:cNvGrpSpPr>
              <a:grpSpLocks/>
            </p:cNvGrpSpPr>
            <p:nvPr/>
          </p:nvGrpSpPr>
          <p:grpSpPr bwMode="auto">
            <a:xfrm>
              <a:off x="3460" y="3160"/>
              <a:ext cx="377" cy="180"/>
              <a:chOff x="3460" y="3160"/>
              <a:chExt cx="377" cy="180"/>
            </a:xfrm>
          </p:grpSpPr>
          <p:sp>
            <p:nvSpPr>
              <p:cNvPr id="42077" name="Oval 36"/>
              <p:cNvSpPr>
                <a:spLocks noChangeArrowheads="1"/>
              </p:cNvSpPr>
              <p:nvPr/>
            </p:nvSpPr>
            <p:spPr bwMode="auto">
              <a:xfrm>
                <a:off x="3462" y="3240"/>
                <a:ext cx="374" cy="100"/>
              </a:xfrm>
              <a:prstGeom prst="ellipse">
                <a:avLst/>
              </a:prstGeom>
              <a:gradFill rotWithShape="0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908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078" name="Rectangle 37"/>
              <p:cNvSpPr>
                <a:spLocks noChangeArrowheads="1"/>
              </p:cNvSpPr>
              <p:nvPr/>
            </p:nvSpPr>
            <p:spPr bwMode="auto">
              <a:xfrm>
                <a:off x="3462" y="3229"/>
                <a:ext cx="375" cy="62"/>
              </a:xfrm>
              <a:prstGeom prst="rect">
                <a:avLst/>
              </a:prstGeom>
              <a:gradFill rotWithShape="0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079" name="Oval 38"/>
              <p:cNvSpPr>
                <a:spLocks noChangeArrowheads="1"/>
              </p:cNvSpPr>
              <p:nvPr/>
            </p:nvSpPr>
            <p:spPr bwMode="auto">
              <a:xfrm>
                <a:off x="3460" y="3160"/>
                <a:ext cx="374" cy="117"/>
              </a:xfrm>
              <a:prstGeom prst="ellipse">
                <a:avLst/>
              </a:prstGeom>
              <a:gradFill rotWithShape="0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908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2080" name="Group 39"/>
              <p:cNvGrpSpPr>
                <a:grpSpLocks/>
              </p:cNvGrpSpPr>
              <p:nvPr/>
            </p:nvGrpSpPr>
            <p:grpSpPr bwMode="auto">
              <a:xfrm>
                <a:off x="3535" y="3190"/>
                <a:ext cx="211" cy="54"/>
                <a:chOff x="3535" y="3190"/>
                <a:chExt cx="211" cy="54"/>
              </a:xfrm>
            </p:grpSpPr>
            <p:sp>
              <p:nvSpPr>
                <p:cNvPr id="42083" name="Freeform 40"/>
                <p:cNvSpPr>
                  <a:spLocks noChangeArrowheads="1"/>
                </p:cNvSpPr>
                <p:nvPr/>
              </p:nvSpPr>
              <p:spPr bwMode="auto">
                <a:xfrm>
                  <a:off x="3535" y="3190"/>
                  <a:ext cx="211" cy="54"/>
                </a:xfrm>
                <a:custGeom>
                  <a:avLst/>
                  <a:gdLst>
                    <a:gd name="T0" fmla="*/ 0 w 310"/>
                    <a:gd name="T1" fmla="*/ 54 h 60"/>
                    <a:gd name="T2" fmla="*/ 65 w 310"/>
                    <a:gd name="T3" fmla="*/ 54 h 60"/>
                    <a:gd name="T4" fmla="*/ 131 w 310"/>
                    <a:gd name="T5" fmla="*/ 0 h 60"/>
                    <a:gd name="T6" fmla="*/ 211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80" cap="sq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084" name="Freeform 41"/>
                <p:cNvSpPr>
                  <a:spLocks noChangeArrowheads="1"/>
                </p:cNvSpPr>
                <p:nvPr/>
              </p:nvSpPr>
              <p:spPr bwMode="auto">
                <a:xfrm>
                  <a:off x="3545" y="3190"/>
                  <a:ext cx="192" cy="54"/>
                </a:xfrm>
                <a:custGeom>
                  <a:avLst/>
                  <a:gdLst>
                    <a:gd name="T0" fmla="*/ 0 w 282"/>
                    <a:gd name="T1" fmla="*/ 0 h 60"/>
                    <a:gd name="T2" fmla="*/ 65 w 282"/>
                    <a:gd name="T3" fmla="*/ 0 h 60"/>
                    <a:gd name="T4" fmla="*/ 131 w 282"/>
                    <a:gd name="T5" fmla="*/ 54 h 60"/>
                    <a:gd name="T6" fmla="*/ 192 w 282"/>
                    <a:gd name="T7" fmla="*/ 54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600" cap="sq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2081" name="Line 42"/>
              <p:cNvSpPr>
                <a:spLocks noChangeShapeType="1"/>
              </p:cNvSpPr>
              <p:nvPr/>
            </p:nvSpPr>
            <p:spPr bwMode="auto">
              <a:xfrm>
                <a:off x="3462" y="3215"/>
                <a:ext cx="0" cy="79"/>
              </a:xfrm>
              <a:prstGeom prst="line">
                <a:avLst/>
              </a:prstGeom>
              <a:noFill/>
              <a:ln w="1908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82" name="Line 43"/>
              <p:cNvSpPr>
                <a:spLocks noChangeShapeType="1"/>
              </p:cNvSpPr>
              <p:nvPr/>
            </p:nvSpPr>
            <p:spPr bwMode="auto">
              <a:xfrm>
                <a:off x="3835" y="3219"/>
                <a:ext cx="0" cy="77"/>
              </a:xfrm>
              <a:prstGeom prst="line">
                <a:avLst/>
              </a:prstGeom>
              <a:noFill/>
              <a:ln w="1908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2059" name="Group 44"/>
            <p:cNvGrpSpPr>
              <a:grpSpLocks/>
            </p:cNvGrpSpPr>
            <p:nvPr/>
          </p:nvGrpSpPr>
          <p:grpSpPr bwMode="auto">
            <a:xfrm>
              <a:off x="2796" y="3394"/>
              <a:ext cx="377" cy="180"/>
              <a:chOff x="2796" y="3394"/>
              <a:chExt cx="377" cy="180"/>
            </a:xfrm>
          </p:grpSpPr>
          <p:sp>
            <p:nvSpPr>
              <p:cNvPr id="42069" name="Oval 45"/>
              <p:cNvSpPr>
                <a:spLocks noChangeArrowheads="1"/>
              </p:cNvSpPr>
              <p:nvPr/>
            </p:nvSpPr>
            <p:spPr bwMode="auto">
              <a:xfrm>
                <a:off x="2798" y="3474"/>
                <a:ext cx="374" cy="100"/>
              </a:xfrm>
              <a:prstGeom prst="ellipse">
                <a:avLst/>
              </a:prstGeom>
              <a:gradFill rotWithShape="0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908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070" name="Rectangle 46"/>
              <p:cNvSpPr>
                <a:spLocks noChangeArrowheads="1"/>
              </p:cNvSpPr>
              <p:nvPr/>
            </p:nvSpPr>
            <p:spPr bwMode="auto">
              <a:xfrm>
                <a:off x="2798" y="3463"/>
                <a:ext cx="375" cy="62"/>
              </a:xfrm>
              <a:prstGeom prst="rect">
                <a:avLst/>
              </a:prstGeom>
              <a:gradFill rotWithShape="0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071" name="Oval 47"/>
              <p:cNvSpPr>
                <a:spLocks noChangeArrowheads="1"/>
              </p:cNvSpPr>
              <p:nvPr/>
            </p:nvSpPr>
            <p:spPr bwMode="auto">
              <a:xfrm>
                <a:off x="2796" y="3394"/>
                <a:ext cx="374" cy="117"/>
              </a:xfrm>
              <a:prstGeom prst="ellipse">
                <a:avLst/>
              </a:prstGeom>
              <a:gradFill rotWithShape="0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908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2072" name="Group 48"/>
              <p:cNvGrpSpPr>
                <a:grpSpLocks/>
              </p:cNvGrpSpPr>
              <p:nvPr/>
            </p:nvGrpSpPr>
            <p:grpSpPr bwMode="auto">
              <a:xfrm>
                <a:off x="2871" y="3424"/>
                <a:ext cx="211" cy="54"/>
                <a:chOff x="2871" y="3424"/>
                <a:chExt cx="211" cy="54"/>
              </a:xfrm>
            </p:grpSpPr>
            <p:sp>
              <p:nvSpPr>
                <p:cNvPr id="42075" name="Freeform 49"/>
                <p:cNvSpPr>
                  <a:spLocks noChangeArrowheads="1"/>
                </p:cNvSpPr>
                <p:nvPr/>
              </p:nvSpPr>
              <p:spPr bwMode="auto">
                <a:xfrm>
                  <a:off x="2871" y="3424"/>
                  <a:ext cx="211" cy="54"/>
                </a:xfrm>
                <a:custGeom>
                  <a:avLst/>
                  <a:gdLst>
                    <a:gd name="T0" fmla="*/ 0 w 310"/>
                    <a:gd name="T1" fmla="*/ 54 h 60"/>
                    <a:gd name="T2" fmla="*/ 65 w 310"/>
                    <a:gd name="T3" fmla="*/ 54 h 60"/>
                    <a:gd name="T4" fmla="*/ 131 w 310"/>
                    <a:gd name="T5" fmla="*/ 0 h 60"/>
                    <a:gd name="T6" fmla="*/ 211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80" cap="sq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076" name="Freeform 50"/>
                <p:cNvSpPr>
                  <a:spLocks noChangeArrowheads="1"/>
                </p:cNvSpPr>
                <p:nvPr/>
              </p:nvSpPr>
              <p:spPr bwMode="auto">
                <a:xfrm>
                  <a:off x="2881" y="3424"/>
                  <a:ext cx="192" cy="54"/>
                </a:xfrm>
                <a:custGeom>
                  <a:avLst/>
                  <a:gdLst>
                    <a:gd name="T0" fmla="*/ 0 w 282"/>
                    <a:gd name="T1" fmla="*/ 0 h 60"/>
                    <a:gd name="T2" fmla="*/ 65 w 282"/>
                    <a:gd name="T3" fmla="*/ 0 h 60"/>
                    <a:gd name="T4" fmla="*/ 131 w 282"/>
                    <a:gd name="T5" fmla="*/ 54 h 60"/>
                    <a:gd name="T6" fmla="*/ 192 w 282"/>
                    <a:gd name="T7" fmla="*/ 54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600" cap="sq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2073" name="Line 51"/>
              <p:cNvSpPr>
                <a:spLocks noChangeShapeType="1"/>
              </p:cNvSpPr>
              <p:nvPr/>
            </p:nvSpPr>
            <p:spPr bwMode="auto">
              <a:xfrm>
                <a:off x="2798" y="3449"/>
                <a:ext cx="0" cy="79"/>
              </a:xfrm>
              <a:prstGeom prst="line">
                <a:avLst/>
              </a:prstGeom>
              <a:noFill/>
              <a:ln w="1908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74" name="Line 52"/>
              <p:cNvSpPr>
                <a:spLocks noChangeShapeType="1"/>
              </p:cNvSpPr>
              <p:nvPr/>
            </p:nvSpPr>
            <p:spPr bwMode="auto">
              <a:xfrm>
                <a:off x="3171" y="3453"/>
                <a:ext cx="0" cy="77"/>
              </a:xfrm>
              <a:prstGeom prst="line">
                <a:avLst/>
              </a:prstGeom>
              <a:noFill/>
              <a:ln w="1908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2060" name="Group 53"/>
            <p:cNvGrpSpPr>
              <a:grpSpLocks/>
            </p:cNvGrpSpPr>
            <p:nvPr/>
          </p:nvGrpSpPr>
          <p:grpSpPr bwMode="auto">
            <a:xfrm>
              <a:off x="2196" y="3162"/>
              <a:ext cx="377" cy="180"/>
              <a:chOff x="2196" y="3162"/>
              <a:chExt cx="377" cy="180"/>
            </a:xfrm>
          </p:grpSpPr>
          <p:sp>
            <p:nvSpPr>
              <p:cNvPr id="42061" name="Oval 54"/>
              <p:cNvSpPr>
                <a:spLocks noChangeArrowheads="1"/>
              </p:cNvSpPr>
              <p:nvPr/>
            </p:nvSpPr>
            <p:spPr bwMode="auto">
              <a:xfrm>
                <a:off x="2198" y="3242"/>
                <a:ext cx="374" cy="100"/>
              </a:xfrm>
              <a:prstGeom prst="ellipse">
                <a:avLst/>
              </a:prstGeom>
              <a:gradFill rotWithShape="0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908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062" name="Rectangle 55"/>
              <p:cNvSpPr>
                <a:spLocks noChangeArrowheads="1"/>
              </p:cNvSpPr>
              <p:nvPr/>
            </p:nvSpPr>
            <p:spPr bwMode="auto">
              <a:xfrm>
                <a:off x="2198" y="3231"/>
                <a:ext cx="375" cy="62"/>
              </a:xfrm>
              <a:prstGeom prst="rect">
                <a:avLst/>
              </a:prstGeom>
              <a:gradFill rotWithShape="0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063" name="Oval 56"/>
              <p:cNvSpPr>
                <a:spLocks noChangeArrowheads="1"/>
              </p:cNvSpPr>
              <p:nvPr/>
            </p:nvSpPr>
            <p:spPr bwMode="auto">
              <a:xfrm>
                <a:off x="2196" y="3162"/>
                <a:ext cx="374" cy="117"/>
              </a:xfrm>
              <a:prstGeom prst="ellipse">
                <a:avLst/>
              </a:prstGeom>
              <a:gradFill rotWithShape="0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908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2064" name="Group 57"/>
              <p:cNvGrpSpPr>
                <a:grpSpLocks/>
              </p:cNvGrpSpPr>
              <p:nvPr/>
            </p:nvGrpSpPr>
            <p:grpSpPr bwMode="auto">
              <a:xfrm>
                <a:off x="2271" y="3192"/>
                <a:ext cx="211" cy="54"/>
                <a:chOff x="2271" y="3192"/>
                <a:chExt cx="211" cy="54"/>
              </a:xfrm>
            </p:grpSpPr>
            <p:sp>
              <p:nvSpPr>
                <p:cNvPr id="42067" name="Freeform 58"/>
                <p:cNvSpPr>
                  <a:spLocks noChangeArrowheads="1"/>
                </p:cNvSpPr>
                <p:nvPr/>
              </p:nvSpPr>
              <p:spPr bwMode="auto">
                <a:xfrm>
                  <a:off x="2271" y="3192"/>
                  <a:ext cx="211" cy="54"/>
                </a:xfrm>
                <a:custGeom>
                  <a:avLst/>
                  <a:gdLst>
                    <a:gd name="T0" fmla="*/ 0 w 310"/>
                    <a:gd name="T1" fmla="*/ 54 h 60"/>
                    <a:gd name="T2" fmla="*/ 65 w 310"/>
                    <a:gd name="T3" fmla="*/ 54 h 60"/>
                    <a:gd name="T4" fmla="*/ 131 w 310"/>
                    <a:gd name="T5" fmla="*/ 0 h 60"/>
                    <a:gd name="T6" fmla="*/ 211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80" cap="sq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068" name="Freeform 59"/>
                <p:cNvSpPr>
                  <a:spLocks noChangeArrowheads="1"/>
                </p:cNvSpPr>
                <p:nvPr/>
              </p:nvSpPr>
              <p:spPr bwMode="auto">
                <a:xfrm>
                  <a:off x="2281" y="3192"/>
                  <a:ext cx="192" cy="54"/>
                </a:xfrm>
                <a:custGeom>
                  <a:avLst/>
                  <a:gdLst>
                    <a:gd name="T0" fmla="*/ 0 w 282"/>
                    <a:gd name="T1" fmla="*/ 0 h 60"/>
                    <a:gd name="T2" fmla="*/ 65 w 282"/>
                    <a:gd name="T3" fmla="*/ 0 h 60"/>
                    <a:gd name="T4" fmla="*/ 131 w 282"/>
                    <a:gd name="T5" fmla="*/ 54 h 60"/>
                    <a:gd name="T6" fmla="*/ 192 w 282"/>
                    <a:gd name="T7" fmla="*/ 54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600" cap="sq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2065" name="Line 60"/>
              <p:cNvSpPr>
                <a:spLocks noChangeShapeType="1"/>
              </p:cNvSpPr>
              <p:nvPr/>
            </p:nvSpPr>
            <p:spPr bwMode="auto">
              <a:xfrm>
                <a:off x="2198" y="3217"/>
                <a:ext cx="0" cy="79"/>
              </a:xfrm>
              <a:prstGeom prst="line">
                <a:avLst/>
              </a:prstGeom>
              <a:noFill/>
              <a:ln w="1908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66" name="Line 61"/>
              <p:cNvSpPr>
                <a:spLocks noChangeShapeType="1"/>
              </p:cNvSpPr>
              <p:nvPr/>
            </p:nvSpPr>
            <p:spPr bwMode="auto">
              <a:xfrm>
                <a:off x="2571" y="3221"/>
                <a:ext cx="0" cy="77"/>
              </a:xfrm>
              <a:prstGeom prst="line">
                <a:avLst/>
              </a:prstGeom>
              <a:noFill/>
              <a:ln w="1908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41996" name="Line 62"/>
          <p:cNvSpPr>
            <a:spLocks noChangeShapeType="1"/>
          </p:cNvSpPr>
          <p:nvPr/>
        </p:nvSpPr>
        <p:spPr bwMode="auto">
          <a:xfrm>
            <a:off x="1939925" y="5133975"/>
            <a:ext cx="1577975" cy="6350"/>
          </a:xfrm>
          <a:prstGeom prst="line">
            <a:avLst/>
          </a:prstGeom>
          <a:noFill/>
          <a:ln w="12600" cap="sq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997" name="Freeform 63"/>
          <p:cNvSpPr>
            <a:spLocks noChangeArrowheads="1"/>
          </p:cNvSpPr>
          <p:nvPr/>
        </p:nvSpPr>
        <p:spPr bwMode="auto">
          <a:xfrm>
            <a:off x="4086225" y="4899025"/>
            <a:ext cx="466725" cy="263525"/>
          </a:xfrm>
          <a:custGeom>
            <a:avLst/>
            <a:gdLst>
              <a:gd name="T0" fmla="*/ 0 w 294"/>
              <a:gd name="T1" fmla="*/ 2147483647 h 166"/>
              <a:gd name="T2" fmla="*/ 2147483647 w 294"/>
              <a:gd name="T3" fmla="*/ 0 h 166"/>
              <a:gd name="T4" fmla="*/ 0 60000 65536"/>
              <a:gd name="T5" fmla="*/ 0 60000 65536"/>
              <a:gd name="T6" fmla="*/ 0 w 294"/>
              <a:gd name="T7" fmla="*/ 0 h 166"/>
              <a:gd name="T8" fmla="*/ 294 w 294"/>
              <a:gd name="T9" fmla="*/ 166 h 16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94" h="166">
                <a:moveTo>
                  <a:pt x="0" y="166"/>
                </a:moveTo>
                <a:lnTo>
                  <a:pt x="294" y="0"/>
                </a:lnTo>
              </a:path>
            </a:pathLst>
          </a:custGeom>
          <a:noFill/>
          <a:ln w="12600" cap="sq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98" name="Freeform 64"/>
          <p:cNvSpPr>
            <a:spLocks noChangeArrowheads="1"/>
          </p:cNvSpPr>
          <p:nvPr/>
        </p:nvSpPr>
        <p:spPr bwMode="auto">
          <a:xfrm>
            <a:off x="5051425" y="4892675"/>
            <a:ext cx="431800" cy="276225"/>
          </a:xfrm>
          <a:custGeom>
            <a:avLst/>
            <a:gdLst>
              <a:gd name="T0" fmla="*/ 0 w 272"/>
              <a:gd name="T1" fmla="*/ 0 h 174"/>
              <a:gd name="T2" fmla="*/ 2147483647 w 272"/>
              <a:gd name="T3" fmla="*/ 2147483647 h 174"/>
              <a:gd name="T4" fmla="*/ 0 60000 65536"/>
              <a:gd name="T5" fmla="*/ 0 60000 65536"/>
              <a:gd name="T6" fmla="*/ 0 w 272"/>
              <a:gd name="T7" fmla="*/ 0 h 174"/>
              <a:gd name="T8" fmla="*/ 272 w 272"/>
              <a:gd name="T9" fmla="*/ 174 h 17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72" h="174">
                <a:moveTo>
                  <a:pt x="0" y="0"/>
                </a:moveTo>
                <a:lnTo>
                  <a:pt x="272" y="174"/>
                </a:lnTo>
              </a:path>
            </a:pathLst>
          </a:custGeom>
          <a:noFill/>
          <a:ln w="12600" cap="sq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99" name="Freeform 65"/>
          <p:cNvSpPr>
            <a:spLocks noChangeArrowheads="1"/>
          </p:cNvSpPr>
          <p:nvPr/>
        </p:nvSpPr>
        <p:spPr bwMode="auto">
          <a:xfrm>
            <a:off x="3986213" y="5284788"/>
            <a:ext cx="481012" cy="238125"/>
          </a:xfrm>
          <a:custGeom>
            <a:avLst/>
            <a:gdLst>
              <a:gd name="T0" fmla="*/ 0 w 294"/>
              <a:gd name="T1" fmla="*/ 0 h 174"/>
              <a:gd name="T2" fmla="*/ 2147483647 w 294"/>
              <a:gd name="T3" fmla="*/ 2147483647 h 174"/>
              <a:gd name="T4" fmla="*/ 0 60000 65536"/>
              <a:gd name="T5" fmla="*/ 0 60000 65536"/>
              <a:gd name="T6" fmla="*/ 0 w 294"/>
              <a:gd name="T7" fmla="*/ 0 h 174"/>
              <a:gd name="T8" fmla="*/ 294 w 294"/>
              <a:gd name="T9" fmla="*/ 174 h 17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94" h="174">
                <a:moveTo>
                  <a:pt x="0" y="0"/>
                </a:moveTo>
                <a:lnTo>
                  <a:pt x="294" y="174"/>
                </a:lnTo>
              </a:path>
            </a:pathLst>
          </a:custGeom>
          <a:noFill/>
          <a:ln w="12600" cap="sq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00" name="Freeform 66"/>
          <p:cNvSpPr>
            <a:spLocks noChangeArrowheads="1"/>
          </p:cNvSpPr>
          <p:nvPr/>
        </p:nvSpPr>
        <p:spPr bwMode="auto">
          <a:xfrm>
            <a:off x="5029200" y="5273675"/>
            <a:ext cx="558800" cy="234950"/>
          </a:xfrm>
          <a:custGeom>
            <a:avLst/>
            <a:gdLst>
              <a:gd name="T0" fmla="*/ 0 w 352"/>
              <a:gd name="T1" fmla="*/ 2147483647 h 148"/>
              <a:gd name="T2" fmla="*/ 2147483647 w 352"/>
              <a:gd name="T3" fmla="*/ 0 h 148"/>
              <a:gd name="T4" fmla="*/ 0 60000 65536"/>
              <a:gd name="T5" fmla="*/ 0 60000 65536"/>
              <a:gd name="T6" fmla="*/ 0 w 352"/>
              <a:gd name="T7" fmla="*/ 0 h 148"/>
              <a:gd name="T8" fmla="*/ 352 w 352"/>
              <a:gd name="T9" fmla="*/ 148 h 14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52" h="148">
                <a:moveTo>
                  <a:pt x="0" y="148"/>
                </a:moveTo>
                <a:lnTo>
                  <a:pt x="352" y="0"/>
                </a:lnTo>
              </a:path>
            </a:pathLst>
          </a:custGeom>
          <a:noFill/>
          <a:ln w="12600" cap="sq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01" name="Freeform 67"/>
          <p:cNvSpPr>
            <a:spLocks noChangeArrowheads="1"/>
          </p:cNvSpPr>
          <p:nvPr/>
        </p:nvSpPr>
        <p:spPr bwMode="auto">
          <a:xfrm>
            <a:off x="5600700" y="5314950"/>
            <a:ext cx="206375" cy="508000"/>
          </a:xfrm>
          <a:custGeom>
            <a:avLst/>
            <a:gdLst>
              <a:gd name="T0" fmla="*/ 0 w 118"/>
              <a:gd name="T1" fmla="*/ 2147483647 h 500"/>
              <a:gd name="T2" fmla="*/ 2147483647 w 118"/>
              <a:gd name="T3" fmla="*/ 0 h 500"/>
              <a:gd name="T4" fmla="*/ 0 60000 65536"/>
              <a:gd name="T5" fmla="*/ 0 60000 65536"/>
              <a:gd name="T6" fmla="*/ 0 w 118"/>
              <a:gd name="T7" fmla="*/ 0 h 500"/>
              <a:gd name="T8" fmla="*/ 118 w 118"/>
              <a:gd name="T9" fmla="*/ 500 h 5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18" h="500">
                <a:moveTo>
                  <a:pt x="0" y="500"/>
                </a:moveTo>
                <a:lnTo>
                  <a:pt x="118" y="0"/>
                </a:lnTo>
              </a:path>
            </a:pathLst>
          </a:custGeom>
          <a:noFill/>
          <a:ln w="12600" cap="sq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02" name="Freeform 68"/>
          <p:cNvSpPr>
            <a:spLocks noChangeArrowheads="1"/>
          </p:cNvSpPr>
          <p:nvPr/>
        </p:nvSpPr>
        <p:spPr bwMode="auto">
          <a:xfrm>
            <a:off x="4365625" y="5848350"/>
            <a:ext cx="736600" cy="74613"/>
          </a:xfrm>
          <a:custGeom>
            <a:avLst/>
            <a:gdLst>
              <a:gd name="T0" fmla="*/ 2147483647 w 370"/>
              <a:gd name="T1" fmla="*/ 2147483647 h 32"/>
              <a:gd name="T2" fmla="*/ 0 w 370"/>
              <a:gd name="T3" fmla="*/ 0 h 32"/>
              <a:gd name="T4" fmla="*/ 0 60000 65536"/>
              <a:gd name="T5" fmla="*/ 0 60000 65536"/>
              <a:gd name="T6" fmla="*/ 0 w 370"/>
              <a:gd name="T7" fmla="*/ 0 h 32"/>
              <a:gd name="T8" fmla="*/ 370 w 370"/>
              <a:gd name="T9" fmla="*/ 32 h 3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70" h="32">
                <a:moveTo>
                  <a:pt x="370" y="32"/>
                </a:moveTo>
                <a:lnTo>
                  <a:pt x="0" y="0"/>
                </a:lnTo>
              </a:path>
            </a:pathLst>
          </a:custGeom>
          <a:noFill/>
          <a:ln w="12600" cap="sq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03" name="Freeform 69"/>
          <p:cNvSpPr>
            <a:spLocks noChangeArrowheads="1"/>
          </p:cNvSpPr>
          <p:nvPr/>
        </p:nvSpPr>
        <p:spPr bwMode="auto">
          <a:xfrm>
            <a:off x="3829050" y="5308600"/>
            <a:ext cx="193675" cy="425450"/>
          </a:xfrm>
          <a:custGeom>
            <a:avLst/>
            <a:gdLst>
              <a:gd name="T0" fmla="*/ 2147483647 w 176"/>
              <a:gd name="T1" fmla="*/ 2147483647 h 412"/>
              <a:gd name="T2" fmla="*/ 2147483647 w 176"/>
              <a:gd name="T3" fmla="*/ 2147483647 h 412"/>
              <a:gd name="T4" fmla="*/ 0 w 176"/>
              <a:gd name="T5" fmla="*/ 0 h 412"/>
              <a:gd name="T6" fmla="*/ 0 60000 65536"/>
              <a:gd name="T7" fmla="*/ 0 60000 65536"/>
              <a:gd name="T8" fmla="*/ 0 60000 65536"/>
              <a:gd name="T9" fmla="*/ 0 w 176"/>
              <a:gd name="T10" fmla="*/ 0 h 412"/>
              <a:gd name="T11" fmla="*/ 176 w 176"/>
              <a:gd name="T12" fmla="*/ 412 h 4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6" h="412">
                <a:moveTo>
                  <a:pt x="162" y="408"/>
                </a:moveTo>
                <a:lnTo>
                  <a:pt x="176" y="412"/>
                </a:lnTo>
                <a:lnTo>
                  <a:pt x="0" y="0"/>
                </a:lnTo>
              </a:path>
            </a:pathLst>
          </a:custGeom>
          <a:noFill/>
          <a:ln w="12600" cap="sq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04" name="Line 70"/>
          <p:cNvSpPr>
            <a:spLocks noChangeShapeType="1"/>
          </p:cNvSpPr>
          <p:nvPr/>
        </p:nvSpPr>
        <p:spPr bwMode="auto">
          <a:xfrm flipH="1">
            <a:off x="6062663" y="5229225"/>
            <a:ext cx="1365250" cy="1588"/>
          </a:xfrm>
          <a:prstGeom prst="line">
            <a:avLst/>
          </a:prstGeom>
          <a:noFill/>
          <a:ln w="12600" cap="sq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42005" name="Group 71"/>
          <p:cNvGrpSpPr>
            <a:grpSpLocks/>
          </p:cNvGrpSpPr>
          <p:nvPr/>
        </p:nvGrpSpPr>
        <p:grpSpPr bwMode="auto">
          <a:xfrm>
            <a:off x="4479925" y="4721225"/>
            <a:ext cx="598488" cy="285750"/>
            <a:chOff x="2822" y="2974"/>
            <a:chExt cx="377" cy="180"/>
          </a:xfrm>
        </p:grpSpPr>
        <p:sp>
          <p:nvSpPr>
            <p:cNvPr id="42050" name="Oval 72"/>
            <p:cNvSpPr>
              <a:spLocks noChangeArrowheads="1"/>
            </p:cNvSpPr>
            <p:nvPr/>
          </p:nvSpPr>
          <p:spPr bwMode="auto">
            <a:xfrm>
              <a:off x="2824" y="3054"/>
              <a:ext cx="374" cy="100"/>
            </a:xfrm>
            <a:prstGeom prst="ellipse">
              <a:avLst/>
            </a:prstGeom>
            <a:gradFill rotWithShape="0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8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51" name="Rectangle 73"/>
            <p:cNvSpPr>
              <a:spLocks noChangeArrowheads="1"/>
            </p:cNvSpPr>
            <p:nvPr/>
          </p:nvSpPr>
          <p:spPr bwMode="auto">
            <a:xfrm>
              <a:off x="2824" y="3043"/>
              <a:ext cx="375" cy="62"/>
            </a:xfrm>
            <a:prstGeom prst="rect">
              <a:avLst/>
            </a:prstGeom>
            <a:gradFill rotWithShape="0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52" name="Oval 74"/>
            <p:cNvSpPr>
              <a:spLocks noChangeArrowheads="1"/>
            </p:cNvSpPr>
            <p:nvPr/>
          </p:nvSpPr>
          <p:spPr bwMode="auto">
            <a:xfrm>
              <a:off x="2822" y="2974"/>
              <a:ext cx="374" cy="117"/>
            </a:xfrm>
            <a:prstGeom prst="ellipse">
              <a:avLst/>
            </a:prstGeom>
            <a:gradFill rotWithShape="0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8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2053" name="Group 75"/>
            <p:cNvGrpSpPr>
              <a:grpSpLocks/>
            </p:cNvGrpSpPr>
            <p:nvPr/>
          </p:nvGrpSpPr>
          <p:grpSpPr bwMode="auto">
            <a:xfrm>
              <a:off x="2897" y="3004"/>
              <a:ext cx="211" cy="54"/>
              <a:chOff x="2897" y="3004"/>
              <a:chExt cx="211" cy="54"/>
            </a:xfrm>
          </p:grpSpPr>
          <p:sp>
            <p:nvSpPr>
              <p:cNvPr id="42056" name="Freeform 76"/>
              <p:cNvSpPr>
                <a:spLocks noChangeArrowheads="1"/>
              </p:cNvSpPr>
              <p:nvPr/>
            </p:nvSpPr>
            <p:spPr bwMode="auto">
              <a:xfrm>
                <a:off x="2897" y="3004"/>
                <a:ext cx="211" cy="54"/>
              </a:xfrm>
              <a:custGeom>
                <a:avLst/>
                <a:gdLst>
                  <a:gd name="T0" fmla="*/ 0 w 310"/>
                  <a:gd name="T1" fmla="*/ 54 h 60"/>
                  <a:gd name="T2" fmla="*/ 65 w 310"/>
                  <a:gd name="T3" fmla="*/ 54 h 60"/>
                  <a:gd name="T4" fmla="*/ 131 w 310"/>
                  <a:gd name="T5" fmla="*/ 0 h 60"/>
                  <a:gd name="T6" fmla="*/ 211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80" cap="sq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057" name="Freeform 77"/>
              <p:cNvSpPr>
                <a:spLocks noChangeArrowheads="1"/>
              </p:cNvSpPr>
              <p:nvPr/>
            </p:nvSpPr>
            <p:spPr bwMode="auto">
              <a:xfrm>
                <a:off x="2907" y="3004"/>
                <a:ext cx="192" cy="54"/>
              </a:xfrm>
              <a:custGeom>
                <a:avLst/>
                <a:gdLst>
                  <a:gd name="T0" fmla="*/ 0 w 282"/>
                  <a:gd name="T1" fmla="*/ 0 h 60"/>
                  <a:gd name="T2" fmla="*/ 65 w 282"/>
                  <a:gd name="T3" fmla="*/ 0 h 60"/>
                  <a:gd name="T4" fmla="*/ 131 w 282"/>
                  <a:gd name="T5" fmla="*/ 54 h 60"/>
                  <a:gd name="T6" fmla="*/ 192 w 282"/>
                  <a:gd name="T7" fmla="*/ 54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600" cap="sq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2054" name="Line 78"/>
            <p:cNvSpPr>
              <a:spLocks noChangeShapeType="1"/>
            </p:cNvSpPr>
            <p:nvPr/>
          </p:nvSpPr>
          <p:spPr bwMode="auto">
            <a:xfrm>
              <a:off x="2824" y="3029"/>
              <a:ext cx="0" cy="79"/>
            </a:xfrm>
            <a:prstGeom prst="line">
              <a:avLst/>
            </a:prstGeom>
            <a:noFill/>
            <a:ln w="1908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55" name="Line 79"/>
            <p:cNvSpPr>
              <a:spLocks noChangeShapeType="1"/>
            </p:cNvSpPr>
            <p:nvPr/>
          </p:nvSpPr>
          <p:spPr bwMode="auto">
            <a:xfrm>
              <a:off x="3197" y="3033"/>
              <a:ext cx="0" cy="77"/>
            </a:xfrm>
            <a:prstGeom prst="line">
              <a:avLst/>
            </a:prstGeom>
            <a:noFill/>
            <a:ln w="1908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2006" name="Group 80"/>
          <p:cNvGrpSpPr>
            <a:grpSpLocks/>
          </p:cNvGrpSpPr>
          <p:nvPr/>
        </p:nvGrpSpPr>
        <p:grpSpPr bwMode="auto">
          <a:xfrm>
            <a:off x="5033963" y="5721350"/>
            <a:ext cx="598487" cy="285750"/>
            <a:chOff x="3171" y="3604"/>
            <a:chExt cx="377" cy="180"/>
          </a:xfrm>
        </p:grpSpPr>
        <p:sp>
          <p:nvSpPr>
            <p:cNvPr id="42042" name="Oval 81"/>
            <p:cNvSpPr>
              <a:spLocks noChangeArrowheads="1"/>
            </p:cNvSpPr>
            <p:nvPr/>
          </p:nvSpPr>
          <p:spPr bwMode="auto">
            <a:xfrm>
              <a:off x="3173" y="3684"/>
              <a:ext cx="374" cy="100"/>
            </a:xfrm>
            <a:prstGeom prst="ellipse">
              <a:avLst/>
            </a:prstGeom>
            <a:gradFill rotWithShape="0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8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43" name="Rectangle 82"/>
            <p:cNvSpPr>
              <a:spLocks noChangeArrowheads="1"/>
            </p:cNvSpPr>
            <p:nvPr/>
          </p:nvSpPr>
          <p:spPr bwMode="auto">
            <a:xfrm>
              <a:off x="3173" y="3673"/>
              <a:ext cx="375" cy="62"/>
            </a:xfrm>
            <a:prstGeom prst="rect">
              <a:avLst/>
            </a:prstGeom>
            <a:gradFill rotWithShape="0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44" name="Oval 83"/>
            <p:cNvSpPr>
              <a:spLocks noChangeArrowheads="1"/>
            </p:cNvSpPr>
            <p:nvPr/>
          </p:nvSpPr>
          <p:spPr bwMode="auto">
            <a:xfrm>
              <a:off x="3171" y="3604"/>
              <a:ext cx="374" cy="117"/>
            </a:xfrm>
            <a:prstGeom prst="ellipse">
              <a:avLst/>
            </a:prstGeom>
            <a:gradFill rotWithShape="0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8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2045" name="Group 84"/>
            <p:cNvGrpSpPr>
              <a:grpSpLocks/>
            </p:cNvGrpSpPr>
            <p:nvPr/>
          </p:nvGrpSpPr>
          <p:grpSpPr bwMode="auto">
            <a:xfrm>
              <a:off x="3246" y="3634"/>
              <a:ext cx="211" cy="54"/>
              <a:chOff x="3246" y="3634"/>
              <a:chExt cx="211" cy="54"/>
            </a:xfrm>
          </p:grpSpPr>
          <p:sp>
            <p:nvSpPr>
              <p:cNvPr id="42048" name="Freeform 85"/>
              <p:cNvSpPr>
                <a:spLocks noChangeArrowheads="1"/>
              </p:cNvSpPr>
              <p:nvPr/>
            </p:nvSpPr>
            <p:spPr bwMode="auto">
              <a:xfrm>
                <a:off x="3246" y="3634"/>
                <a:ext cx="211" cy="54"/>
              </a:xfrm>
              <a:custGeom>
                <a:avLst/>
                <a:gdLst>
                  <a:gd name="T0" fmla="*/ 0 w 310"/>
                  <a:gd name="T1" fmla="*/ 54 h 60"/>
                  <a:gd name="T2" fmla="*/ 65 w 310"/>
                  <a:gd name="T3" fmla="*/ 54 h 60"/>
                  <a:gd name="T4" fmla="*/ 131 w 310"/>
                  <a:gd name="T5" fmla="*/ 0 h 60"/>
                  <a:gd name="T6" fmla="*/ 211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80" cap="sq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049" name="Freeform 86"/>
              <p:cNvSpPr>
                <a:spLocks noChangeArrowheads="1"/>
              </p:cNvSpPr>
              <p:nvPr/>
            </p:nvSpPr>
            <p:spPr bwMode="auto">
              <a:xfrm>
                <a:off x="3256" y="3634"/>
                <a:ext cx="192" cy="54"/>
              </a:xfrm>
              <a:custGeom>
                <a:avLst/>
                <a:gdLst>
                  <a:gd name="T0" fmla="*/ 0 w 282"/>
                  <a:gd name="T1" fmla="*/ 0 h 60"/>
                  <a:gd name="T2" fmla="*/ 65 w 282"/>
                  <a:gd name="T3" fmla="*/ 0 h 60"/>
                  <a:gd name="T4" fmla="*/ 131 w 282"/>
                  <a:gd name="T5" fmla="*/ 54 h 60"/>
                  <a:gd name="T6" fmla="*/ 192 w 282"/>
                  <a:gd name="T7" fmla="*/ 54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600" cap="sq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2046" name="Line 87"/>
            <p:cNvSpPr>
              <a:spLocks noChangeShapeType="1"/>
            </p:cNvSpPr>
            <p:nvPr/>
          </p:nvSpPr>
          <p:spPr bwMode="auto">
            <a:xfrm>
              <a:off x="3173" y="3659"/>
              <a:ext cx="0" cy="79"/>
            </a:xfrm>
            <a:prstGeom prst="line">
              <a:avLst/>
            </a:prstGeom>
            <a:noFill/>
            <a:ln w="1908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47" name="Line 88"/>
            <p:cNvSpPr>
              <a:spLocks noChangeShapeType="1"/>
            </p:cNvSpPr>
            <p:nvPr/>
          </p:nvSpPr>
          <p:spPr bwMode="auto">
            <a:xfrm>
              <a:off x="3546" y="3663"/>
              <a:ext cx="0" cy="77"/>
            </a:xfrm>
            <a:prstGeom prst="line">
              <a:avLst/>
            </a:prstGeom>
            <a:noFill/>
            <a:ln w="1908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2007" name="Group 89"/>
          <p:cNvGrpSpPr>
            <a:grpSpLocks/>
          </p:cNvGrpSpPr>
          <p:nvPr/>
        </p:nvGrpSpPr>
        <p:grpSpPr bwMode="auto">
          <a:xfrm>
            <a:off x="3814763" y="5673725"/>
            <a:ext cx="598487" cy="285750"/>
            <a:chOff x="2403" y="3574"/>
            <a:chExt cx="377" cy="180"/>
          </a:xfrm>
        </p:grpSpPr>
        <p:sp>
          <p:nvSpPr>
            <p:cNvPr id="42034" name="Oval 90"/>
            <p:cNvSpPr>
              <a:spLocks noChangeArrowheads="1"/>
            </p:cNvSpPr>
            <p:nvPr/>
          </p:nvSpPr>
          <p:spPr bwMode="auto">
            <a:xfrm>
              <a:off x="2405" y="3654"/>
              <a:ext cx="373" cy="100"/>
            </a:xfrm>
            <a:prstGeom prst="ellipse">
              <a:avLst/>
            </a:prstGeom>
            <a:gradFill rotWithShape="0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8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35" name="Rectangle 91"/>
            <p:cNvSpPr>
              <a:spLocks noChangeArrowheads="1"/>
            </p:cNvSpPr>
            <p:nvPr/>
          </p:nvSpPr>
          <p:spPr bwMode="auto">
            <a:xfrm>
              <a:off x="2405" y="3643"/>
              <a:ext cx="375" cy="62"/>
            </a:xfrm>
            <a:prstGeom prst="rect">
              <a:avLst/>
            </a:prstGeom>
            <a:gradFill rotWithShape="0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36" name="Oval 92"/>
            <p:cNvSpPr>
              <a:spLocks noChangeArrowheads="1"/>
            </p:cNvSpPr>
            <p:nvPr/>
          </p:nvSpPr>
          <p:spPr bwMode="auto">
            <a:xfrm>
              <a:off x="2403" y="3574"/>
              <a:ext cx="374" cy="117"/>
            </a:xfrm>
            <a:prstGeom prst="ellipse">
              <a:avLst/>
            </a:prstGeom>
            <a:gradFill rotWithShape="0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8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2037" name="Group 93"/>
            <p:cNvGrpSpPr>
              <a:grpSpLocks/>
            </p:cNvGrpSpPr>
            <p:nvPr/>
          </p:nvGrpSpPr>
          <p:grpSpPr bwMode="auto">
            <a:xfrm>
              <a:off x="2478" y="3605"/>
              <a:ext cx="211" cy="54"/>
              <a:chOff x="2478" y="3605"/>
              <a:chExt cx="211" cy="54"/>
            </a:xfrm>
          </p:grpSpPr>
          <p:sp>
            <p:nvSpPr>
              <p:cNvPr id="42040" name="Freeform 94"/>
              <p:cNvSpPr>
                <a:spLocks noChangeArrowheads="1"/>
              </p:cNvSpPr>
              <p:nvPr/>
            </p:nvSpPr>
            <p:spPr bwMode="auto">
              <a:xfrm>
                <a:off x="2478" y="3605"/>
                <a:ext cx="211" cy="54"/>
              </a:xfrm>
              <a:custGeom>
                <a:avLst/>
                <a:gdLst>
                  <a:gd name="T0" fmla="*/ 0 w 310"/>
                  <a:gd name="T1" fmla="*/ 54 h 60"/>
                  <a:gd name="T2" fmla="*/ 65 w 310"/>
                  <a:gd name="T3" fmla="*/ 54 h 60"/>
                  <a:gd name="T4" fmla="*/ 131 w 310"/>
                  <a:gd name="T5" fmla="*/ 0 h 60"/>
                  <a:gd name="T6" fmla="*/ 211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80" cap="sq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041" name="Freeform 95"/>
              <p:cNvSpPr>
                <a:spLocks noChangeArrowheads="1"/>
              </p:cNvSpPr>
              <p:nvPr/>
            </p:nvSpPr>
            <p:spPr bwMode="auto">
              <a:xfrm>
                <a:off x="2488" y="3605"/>
                <a:ext cx="192" cy="54"/>
              </a:xfrm>
              <a:custGeom>
                <a:avLst/>
                <a:gdLst>
                  <a:gd name="T0" fmla="*/ 0 w 282"/>
                  <a:gd name="T1" fmla="*/ 0 h 60"/>
                  <a:gd name="T2" fmla="*/ 65 w 282"/>
                  <a:gd name="T3" fmla="*/ 0 h 60"/>
                  <a:gd name="T4" fmla="*/ 131 w 282"/>
                  <a:gd name="T5" fmla="*/ 54 h 60"/>
                  <a:gd name="T6" fmla="*/ 192 w 282"/>
                  <a:gd name="T7" fmla="*/ 54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600" cap="sq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2038" name="Line 96"/>
            <p:cNvSpPr>
              <a:spLocks noChangeShapeType="1"/>
            </p:cNvSpPr>
            <p:nvPr/>
          </p:nvSpPr>
          <p:spPr bwMode="auto">
            <a:xfrm>
              <a:off x="2405" y="3629"/>
              <a:ext cx="0" cy="79"/>
            </a:xfrm>
            <a:prstGeom prst="line">
              <a:avLst/>
            </a:prstGeom>
            <a:noFill/>
            <a:ln w="1908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39" name="Line 97"/>
            <p:cNvSpPr>
              <a:spLocks noChangeShapeType="1"/>
            </p:cNvSpPr>
            <p:nvPr/>
          </p:nvSpPr>
          <p:spPr bwMode="auto">
            <a:xfrm>
              <a:off x="2778" y="3633"/>
              <a:ext cx="0" cy="77"/>
            </a:xfrm>
            <a:prstGeom prst="line">
              <a:avLst/>
            </a:prstGeom>
            <a:noFill/>
            <a:ln w="1908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2008" name="Group 98"/>
          <p:cNvGrpSpPr>
            <a:grpSpLocks/>
          </p:cNvGrpSpPr>
          <p:nvPr/>
        </p:nvGrpSpPr>
        <p:grpSpPr bwMode="auto">
          <a:xfrm>
            <a:off x="2386013" y="4770438"/>
            <a:ext cx="4432300" cy="1198562"/>
            <a:chOff x="1503" y="3005"/>
            <a:chExt cx="2792" cy="755"/>
          </a:xfrm>
        </p:grpSpPr>
        <p:grpSp>
          <p:nvGrpSpPr>
            <p:cNvPr id="42010" name="Group 99"/>
            <p:cNvGrpSpPr>
              <a:grpSpLocks/>
            </p:cNvGrpSpPr>
            <p:nvPr/>
          </p:nvGrpSpPr>
          <p:grpSpPr bwMode="auto">
            <a:xfrm>
              <a:off x="1503" y="3071"/>
              <a:ext cx="227" cy="164"/>
              <a:chOff x="1503" y="3071"/>
              <a:chExt cx="227" cy="164"/>
            </a:xfrm>
          </p:grpSpPr>
          <p:sp>
            <p:nvSpPr>
              <p:cNvPr id="42031" name="Rectangle 100"/>
              <p:cNvSpPr>
                <a:spLocks noChangeArrowheads="1"/>
              </p:cNvSpPr>
              <p:nvPr/>
            </p:nvSpPr>
            <p:spPr bwMode="auto">
              <a:xfrm>
                <a:off x="1518" y="3071"/>
                <a:ext cx="101" cy="149"/>
              </a:xfrm>
              <a:prstGeom prst="rect">
                <a:avLst/>
              </a:prstGeom>
              <a:solidFill>
                <a:srgbClr val="000099"/>
              </a:solidFill>
              <a:ln w="9360" cap="sq">
                <a:solidFill>
                  <a:srgbClr val="000099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032" name="Rectangle 101"/>
              <p:cNvSpPr>
                <a:spLocks noChangeArrowheads="1"/>
              </p:cNvSpPr>
              <p:nvPr/>
            </p:nvSpPr>
            <p:spPr bwMode="auto">
              <a:xfrm>
                <a:off x="1503" y="3086"/>
                <a:ext cx="101" cy="149"/>
              </a:xfrm>
              <a:prstGeom prst="rect">
                <a:avLst/>
              </a:prstGeom>
              <a:solidFill>
                <a:srgbClr val="000099"/>
              </a:solidFill>
              <a:ln w="9360" cap="sq">
                <a:solidFill>
                  <a:srgbClr val="000099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033" name="Line 102"/>
              <p:cNvSpPr>
                <a:spLocks noChangeShapeType="1"/>
              </p:cNvSpPr>
              <p:nvPr/>
            </p:nvSpPr>
            <p:spPr bwMode="auto">
              <a:xfrm>
                <a:off x="1605" y="3164"/>
                <a:ext cx="125" cy="0"/>
              </a:xfrm>
              <a:prstGeom prst="line">
                <a:avLst/>
              </a:prstGeom>
              <a:noFill/>
              <a:ln w="9360" cap="sq">
                <a:solidFill>
                  <a:srgbClr val="000099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2011" name="Group 103"/>
            <p:cNvGrpSpPr>
              <a:grpSpLocks/>
            </p:cNvGrpSpPr>
            <p:nvPr/>
          </p:nvGrpSpPr>
          <p:grpSpPr bwMode="auto">
            <a:xfrm>
              <a:off x="2001" y="3074"/>
              <a:ext cx="227" cy="164"/>
              <a:chOff x="2001" y="3074"/>
              <a:chExt cx="227" cy="164"/>
            </a:xfrm>
          </p:grpSpPr>
          <p:sp>
            <p:nvSpPr>
              <p:cNvPr id="42028" name="Rectangle 104"/>
              <p:cNvSpPr>
                <a:spLocks noChangeArrowheads="1"/>
              </p:cNvSpPr>
              <p:nvPr/>
            </p:nvSpPr>
            <p:spPr bwMode="auto">
              <a:xfrm>
                <a:off x="2016" y="3074"/>
                <a:ext cx="101" cy="149"/>
              </a:xfrm>
              <a:prstGeom prst="rect">
                <a:avLst/>
              </a:prstGeom>
              <a:solidFill>
                <a:srgbClr val="000099"/>
              </a:solidFill>
              <a:ln w="9360" cap="sq">
                <a:solidFill>
                  <a:srgbClr val="000099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029" name="Rectangle 105"/>
              <p:cNvSpPr>
                <a:spLocks noChangeArrowheads="1"/>
              </p:cNvSpPr>
              <p:nvPr/>
            </p:nvSpPr>
            <p:spPr bwMode="auto">
              <a:xfrm>
                <a:off x="2001" y="3089"/>
                <a:ext cx="101" cy="149"/>
              </a:xfrm>
              <a:prstGeom prst="rect">
                <a:avLst/>
              </a:prstGeom>
              <a:solidFill>
                <a:srgbClr val="000099"/>
              </a:solidFill>
              <a:ln w="9360" cap="sq">
                <a:solidFill>
                  <a:srgbClr val="000099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030" name="Line 106"/>
              <p:cNvSpPr>
                <a:spLocks noChangeShapeType="1"/>
              </p:cNvSpPr>
              <p:nvPr/>
            </p:nvSpPr>
            <p:spPr bwMode="auto">
              <a:xfrm>
                <a:off x="2103" y="3167"/>
                <a:ext cx="125" cy="0"/>
              </a:xfrm>
              <a:prstGeom prst="line">
                <a:avLst/>
              </a:prstGeom>
              <a:noFill/>
              <a:ln w="9360" cap="sq">
                <a:solidFill>
                  <a:srgbClr val="000099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2012" name="Group 107"/>
            <p:cNvGrpSpPr>
              <a:grpSpLocks/>
            </p:cNvGrpSpPr>
            <p:nvPr/>
          </p:nvGrpSpPr>
          <p:grpSpPr bwMode="auto">
            <a:xfrm>
              <a:off x="3180" y="3005"/>
              <a:ext cx="227" cy="164"/>
              <a:chOff x="3180" y="3005"/>
              <a:chExt cx="227" cy="164"/>
            </a:xfrm>
          </p:grpSpPr>
          <p:sp>
            <p:nvSpPr>
              <p:cNvPr id="42025" name="Rectangle 108"/>
              <p:cNvSpPr>
                <a:spLocks noChangeArrowheads="1"/>
              </p:cNvSpPr>
              <p:nvPr/>
            </p:nvSpPr>
            <p:spPr bwMode="auto">
              <a:xfrm>
                <a:off x="3195" y="3005"/>
                <a:ext cx="101" cy="149"/>
              </a:xfrm>
              <a:prstGeom prst="rect">
                <a:avLst/>
              </a:prstGeom>
              <a:solidFill>
                <a:srgbClr val="000099"/>
              </a:solidFill>
              <a:ln w="9360" cap="sq">
                <a:solidFill>
                  <a:srgbClr val="000099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026" name="Rectangle 109"/>
              <p:cNvSpPr>
                <a:spLocks noChangeArrowheads="1"/>
              </p:cNvSpPr>
              <p:nvPr/>
            </p:nvSpPr>
            <p:spPr bwMode="auto">
              <a:xfrm>
                <a:off x="3180" y="3020"/>
                <a:ext cx="101" cy="149"/>
              </a:xfrm>
              <a:prstGeom prst="rect">
                <a:avLst/>
              </a:prstGeom>
              <a:solidFill>
                <a:srgbClr val="000099"/>
              </a:solidFill>
              <a:ln w="9360" cap="sq">
                <a:solidFill>
                  <a:srgbClr val="000099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027" name="Line 110"/>
              <p:cNvSpPr>
                <a:spLocks noChangeShapeType="1"/>
              </p:cNvSpPr>
              <p:nvPr/>
            </p:nvSpPr>
            <p:spPr bwMode="auto">
              <a:xfrm>
                <a:off x="3282" y="3098"/>
                <a:ext cx="125" cy="0"/>
              </a:xfrm>
              <a:prstGeom prst="line">
                <a:avLst/>
              </a:prstGeom>
              <a:noFill/>
              <a:ln w="9360" cap="sq">
                <a:solidFill>
                  <a:srgbClr val="000099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2013" name="Group 111"/>
            <p:cNvGrpSpPr>
              <a:grpSpLocks/>
            </p:cNvGrpSpPr>
            <p:nvPr/>
          </p:nvGrpSpPr>
          <p:grpSpPr bwMode="auto">
            <a:xfrm>
              <a:off x="2850" y="3596"/>
              <a:ext cx="227" cy="164"/>
              <a:chOff x="2850" y="3596"/>
              <a:chExt cx="227" cy="164"/>
            </a:xfrm>
          </p:grpSpPr>
          <p:sp>
            <p:nvSpPr>
              <p:cNvPr id="42022" name="Rectangle 112"/>
              <p:cNvSpPr>
                <a:spLocks noChangeArrowheads="1"/>
              </p:cNvSpPr>
              <p:nvPr/>
            </p:nvSpPr>
            <p:spPr bwMode="auto">
              <a:xfrm>
                <a:off x="2865" y="3596"/>
                <a:ext cx="101" cy="149"/>
              </a:xfrm>
              <a:prstGeom prst="rect">
                <a:avLst/>
              </a:prstGeom>
              <a:solidFill>
                <a:srgbClr val="000099"/>
              </a:solidFill>
              <a:ln w="9360" cap="sq">
                <a:solidFill>
                  <a:srgbClr val="000099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023" name="Rectangle 113"/>
              <p:cNvSpPr>
                <a:spLocks noChangeArrowheads="1"/>
              </p:cNvSpPr>
              <p:nvPr/>
            </p:nvSpPr>
            <p:spPr bwMode="auto">
              <a:xfrm>
                <a:off x="2850" y="3611"/>
                <a:ext cx="101" cy="149"/>
              </a:xfrm>
              <a:prstGeom prst="rect">
                <a:avLst/>
              </a:prstGeom>
              <a:solidFill>
                <a:srgbClr val="000099"/>
              </a:solidFill>
              <a:ln w="9360" cap="sq">
                <a:solidFill>
                  <a:srgbClr val="000099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024" name="Line 114"/>
              <p:cNvSpPr>
                <a:spLocks noChangeShapeType="1"/>
              </p:cNvSpPr>
              <p:nvPr/>
            </p:nvSpPr>
            <p:spPr bwMode="auto">
              <a:xfrm>
                <a:off x="2952" y="3689"/>
                <a:ext cx="125" cy="0"/>
              </a:xfrm>
              <a:prstGeom prst="line">
                <a:avLst/>
              </a:prstGeom>
              <a:noFill/>
              <a:ln w="9360" cap="sq">
                <a:solidFill>
                  <a:srgbClr val="000099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2014" name="Group 115"/>
            <p:cNvGrpSpPr>
              <a:grpSpLocks/>
            </p:cNvGrpSpPr>
            <p:nvPr/>
          </p:nvGrpSpPr>
          <p:grpSpPr bwMode="auto">
            <a:xfrm>
              <a:off x="2586" y="3296"/>
              <a:ext cx="227" cy="164"/>
              <a:chOff x="2586" y="3296"/>
              <a:chExt cx="227" cy="164"/>
            </a:xfrm>
          </p:grpSpPr>
          <p:sp>
            <p:nvSpPr>
              <p:cNvPr id="42019" name="Rectangle 116"/>
              <p:cNvSpPr>
                <a:spLocks noChangeArrowheads="1"/>
              </p:cNvSpPr>
              <p:nvPr/>
            </p:nvSpPr>
            <p:spPr bwMode="auto">
              <a:xfrm>
                <a:off x="2601" y="3296"/>
                <a:ext cx="101" cy="149"/>
              </a:xfrm>
              <a:prstGeom prst="rect">
                <a:avLst/>
              </a:prstGeom>
              <a:solidFill>
                <a:srgbClr val="000099"/>
              </a:solidFill>
              <a:ln w="9360" cap="sq">
                <a:solidFill>
                  <a:srgbClr val="000099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020" name="Rectangle 117"/>
              <p:cNvSpPr>
                <a:spLocks noChangeArrowheads="1"/>
              </p:cNvSpPr>
              <p:nvPr/>
            </p:nvSpPr>
            <p:spPr bwMode="auto">
              <a:xfrm>
                <a:off x="2586" y="3311"/>
                <a:ext cx="101" cy="149"/>
              </a:xfrm>
              <a:prstGeom prst="rect">
                <a:avLst/>
              </a:prstGeom>
              <a:solidFill>
                <a:srgbClr val="000099"/>
              </a:solidFill>
              <a:ln w="9360" cap="sq">
                <a:solidFill>
                  <a:srgbClr val="000099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021" name="Line 118"/>
              <p:cNvSpPr>
                <a:spLocks noChangeShapeType="1"/>
              </p:cNvSpPr>
              <p:nvPr/>
            </p:nvSpPr>
            <p:spPr bwMode="auto">
              <a:xfrm>
                <a:off x="2688" y="3389"/>
                <a:ext cx="125" cy="0"/>
              </a:xfrm>
              <a:prstGeom prst="line">
                <a:avLst/>
              </a:prstGeom>
              <a:noFill/>
              <a:ln w="9360" cap="sq">
                <a:solidFill>
                  <a:srgbClr val="000099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2015" name="Group 119"/>
            <p:cNvGrpSpPr>
              <a:grpSpLocks/>
            </p:cNvGrpSpPr>
            <p:nvPr/>
          </p:nvGrpSpPr>
          <p:grpSpPr bwMode="auto">
            <a:xfrm>
              <a:off x="4068" y="3122"/>
              <a:ext cx="227" cy="164"/>
              <a:chOff x="4068" y="3122"/>
              <a:chExt cx="227" cy="164"/>
            </a:xfrm>
          </p:grpSpPr>
          <p:sp>
            <p:nvSpPr>
              <p:cNvPr id="42016" name="Rectangle 120"/>
              <p:cNvSpPr>
                <a:spLocks noChangeArrowheads="1"/>
              </p:cNvSpPr>
              <p:nvPr/>
            </p:nvSpPr>
            <p:spPr bwMode="auto">
              <a:xfrm>
                <a:off x="4083" y="3122"/>
                <a:ext cx="101" cy="149"/>
              </a:xfrm>
              <a:prstGeom prst="rect">
                <a:avLst/>
              </a:prstGeom>
              <a:solidFill>
                <a:srgbClr val="000099"/>
              </a:solidFill>
              <a:ln w="9360" cap="sq">
                <a:solidFill>
                  <a:srgbClr val="000099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017" name="Rectangle 121"/>
              <p:cNvSpPr>
                <a:spLocks noChangeArrowheads="1"/>
              </p:cNvSpPr>
              <p:nvPr/>
            </p:nvSpPr>
            <p:spPr bwMode="auto">
              <a:xfrm>
                <a:off x="4068" y="3137"/>
                <a:ext cx="101" cy="149"/>
              </a:xfrm>
              <a:prstGeom prst="rect">
                <a:avLst/>
              </a:prstGeom>
              <a:solidFill>
                <a:srgbClr val="000099"/>
              </a:solidFill>
              <a:ln w="9360" cap="sq">
                <a:solidFill>
                  <a:srgbClr val="000099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018" name="Line 122"/>
              <p:cNvSpPr>
                <a:spLocks noChangeShapeType="1"/>
              </p:cNvSpPr>
              <p:nvPr/>
            </p:nvSpPr>
            <p:spPr bwMode="auto">
              <a:xfrm>
                <a:off x="4170" y="3215"/>
                <a:ext cx="125" cy="0"/>
              </a:xfrm>
              <a:prstGeom prst="line">
                <a:avLst/>
              </a:prstGeom>
              <a:noFill/>
              <a:ln w="9360" cap="sq">
                <a:solidFill>
                  <a:srgbClr val="000099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43131" name="Text Box 123"/>
          <p:cNvSpPr txBox="1">
            <a:spLocks noChangeArrowheads="1"/>
          </p:cNvSpPr>
          <p:nvPr/>
        </p:nvSpPr>
        <p:spPr bwMode="auto">
          <a:xfrm>
            <a:off x="5197475" y="4384675"/>
            <a:ext cx="2086125" cy="371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2. receive </a:t>
            </a:r>
            <a:r>
              <a:rPr lang="en-US" sz="1800" dirty="0" err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datagrams</a:t>
            </a:r>
            <a:endParaRPr lang="en-US" sz="1800" dirty="0">
              <a:solidFill>
                <a:srgbClr val="CC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7" dur="500"/>
                                        <p:tgtEl>
                                          <p:spTgt spid="43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clickEffect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1" dur="500"/>
                                        <p:tgtEl>
                                          <p:spTgt spid="43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12" name="Group 3"/>
          <p:cNvGrpSpPr>
            <a:grpSpLocks/>
          </p:cNvGrpSpPr>
          <p:nvPr/>
        </p:nvGrpSpPr>
        <p:grpSpPr bwMode="auto">
          <a:xfrm>
            <a:off x="3851275" y="4275138"/>
            <a:ext cx="2846388" cy="1479550"/>
            <a:chOff x="2426" y="2693"/>
            <a:chExt cx="1793" cy="932"/>
          </a:xfrm>
        </p:grpSpPr>
        <p:grpSp>
          <p:nvGrpSpPr>
            <p:cNvPr id="43086" name="Group 4"/>
            <p:cNvGrpSpPr>
              <a:grpSpLocks/>
            </p:cNvGrpSpPr>
            <p:nvPr/>
          </p:nvGrpSpPr>
          <p:grpSpPr bwMode="auto">
            <a:xfrm>
              <a:off x="2426" y="2693"/>
              <a:ext cx="1793" cy="932"/>
              <a:chOff x="2426" y="2693"/>
              <a:chExt cx="1793" cy="932"/>
            </a:xfrm>
          </p:grpSpPr>
          <p:sp>
            <p:nvSpPr>
              <p:cNvPr id="43090" name="Freeform 5"/>
              <p:cNvSpPr>
                <a:spLocks noChangeArrowheads="1"/>
              </p:cNvSpPr>
              <p:nvPr/>
            </p:nvSpPr>
            <p:spPr bwMode="auto">
              <a:xfrm>
                <a:off x="2426" y="2693"/>
                <a:ext cx="1793" cy="932"/>
              </a:xfrm>
              <a:custGeom>
                <a:avLst/>
                <a:gdLst>
                  <a:gd name="T0" fmla="*/ 6 w 1794"/>
                  <a:gd name="T1" fmla="*/ 482 h 933"/>
                  <a:gd name="T2" fmla="*/ 108 w 1794"/>
                  <a:gd name="T3" fmla="*/ 125 h 933"/>
                  <a:gd name="T4" fmla="*/ 559 w 1794"/>
                  <a:gd name="T5" fmla="*/ 100 h 933"/>
                  <a:gd name="T6" fmla="*/ 1127 w 1794"/>
                  <a:gd name="T7" fmla="*/ 29 h 933"/>
                  <a:gd name="T8" fmla="*/ 1715 w 1794"/>
                  <a:gd name="T9" fmla="*/ 275 h 933"/>
                  <a:gd name="T10" fmla="*/ 1595 w 1794"/>
                  <a:gd name="T11" fmla="*/ 826 h 933"/>
                  <a:gd name="T12" fmla="*/ 1379 w 1794"/>
                  <a:gd name="T13" fmla="*/ 910 h 933"/>
                  <a:gd name="T14" fmla="*/ 840 w 1794"/>
                  <a:gd name="T15" fmla="*/ 928 h 933"/>
                  <a:gd name="T16" fmla="*/ 414 w 1794"/>
                  <a:gd name="T17" fmla="*/ 910 h 933"/>
                  <a:gd name="T18" fmla="*/ 143 w 1794"/>
                  <a:gd name="T19" fmla="*/ 831 h 933"/>
                  <a:gd name="T20" fmla="*/ 6 w 1794"/>
                  <a:gd name="T21" fmla="*/ 482 h 93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794"/>
                  <a:gd name="T34" fmla="*/ 0 h 933"/>
                  <a:gd name="T35" fmla="*/ 1794 w 1794"/>
                  <a:gd name="T36" fmla="*/ 933 h 93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794" h="933">
                    <a:moveTo>
                      <a:pt x="6" y="483"/>
                    </a:moveTo>
                    <a:cubicBezTo>
                      <a:pt x="0" y="365"/>
                      <a:pt x="16" y="189"/>
                      <a:pt x="108" y="125"/>
                    </a:cubicBezTo>
                    <a:cubicBezTo>
                      <a:pt x="200" y="61"/>
                      <a:pt x="389" y="116"/>
                      <a:pt x="559" y="100"/>
                    </a:cubicBezTo>
                    <a:cubicBezTo>
                      <a:pt x="729" y="84"/>
                      <a:pt x="935" y="0"/>
                      <a:pt x="1128" y="29"/>
                    </a:cubicBezTo>
                    <a:cubicBezTo>
                      <a:pt x="1321" y="58"/>
                      <a:pt x="1638" y="142"/>
                      <a:pt x="1716" y="275"/>
                    </a:cubicBezTo>
                    <a:cubicBezTo>
                      <a:pt x="1794" y="408"/>
                      <a:pt x="1652" y="721"/>
                      <a:pt x="1596" y="827"/>
                    </a:cubicBezTo>
                    <a:cubicBezTo>
                      <a:pt x="1540" y="933"/>
                      <a:pt x="1506" y="894"/>
                      <a:pt x="1380" y="911"/>
                    </a:cubicBezTo>
                    <a:cubicBezTo>
                      <a:pt x="1254" y="928"/>
                      <a:pt x="1001" y="929"/>
                      <a:pt x="840" y="929"/>
                    </a:cubicBezTo>
                    <a:cubicBezTo>
                      <a:pt x="679" y="929"/>
                      <a:pt x="530" y="927"/>
                      <a:pt x="414" y="911"/>
                    </a:cubicBezTo>
                    <a:cubicBezTo>
                      <a:pt x="298" y="895"/>
                      <a:pt x="211" y="903"/>
                      <a:pt x="143" y="832"/>
                    </a:cubicBezTo>
                    <a:cubicBezTo>
                      <a:pt x="75" y="761"/>
                      <a:pt x="4" y="624"/>
                      <a:pt x="6" y="483"/>
                    </a:cubicBezTo>
                    <a:close/>
                  </a:path>
                </a:pathLst>
              </a:custGeom>
              <a:solidFill>
                <a:srgbClr val="66CC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3091" name="Group 6"/>
              <p:cNvGrpSpPr>
                <a:grpSpLocks/>
              </p:cNvGrpSpPr>
              <p:nvPr/>
            </p:nvGrpSpPr>
            <p:grpSpPr bwMode="auto">
              <a:xfrm>
                <a:off x="2498" y="2950"/>
                <a:ext cx="1641" cy="414"/>
                <a:chOff x="2498" y="2950"/>
                <a:chExt cx="1641" cy="414"/>
              </a:xfrm>
            </p:grpSpPr>
            <p:grpSp>
              <p:nvGrpSpPr>
                <p:cNvPr id="43126" name="Group 7"/>
                <p:cNvGrpSpPr>
                  <a:grpSpLocks/>
                </p:cNvGrpSpPr>
                <p:nvPr/>
              </p:nvGrpSpPr>
              <p:grpSpPr bwMode="auto">
                <a:xfrm>
                  <a:off x="3762" y="2950"/>
                  <a:ext cx="377" cy="180"/>
                  <a:chOff x="3762" y="2950"/>
                  <a:chExt cx="377" cy="180"/>
                </a:xfrm>
              </p:grpSpPr>
              <p:sp>
                <p:nvSpPr>
                  <p:cNvPr id="43145" name="Oval 8"/>
                  <p:cNvSpPr>
                    <a:spLocks noChangeArrowheads="1"/>
                  </p:cNvSpPr>
                  <p:nvPr/>
                </p:nvSpPr>
                <p:spPr bwMode="auto">
                  <a:xfrm>
                    <a:off x="3764" y="3030"/>
                    <a:ext cx="374" cy="100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CCCCFF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 w="19080" cap="sq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3146" name="Rectangle 9"/>
                  <p:cNvSpPr>
                    <a:spLocks noChangeArrowheads="1"/>
                  </p:cNvSpPr>
                  <p:nvPr/>
                </p:nvSpPr>
                <p:spPr bwMode="auto">
                  <a:xfrm>
                    <a:off x="3764" y="3019"/>
                    <a:ext cx="375" cy="6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CCCCFF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3147" name="Oval 10"/>
                  <p:cNvSpPr>
                    <a:spLocks noChangeArrowheads="1"/>
                  </p:cNvSpPr>
                  <p:nvPr/>
                </p:nvSpPr>
                <p:spPr bwMode="auto">
                  <a:xfrm>
                    <a:off x="3762" y="2950"/>
                    <a:ext cx="374" cy="117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CCCCFF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 w="19080" cap="sq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43148" name="Group 11"/>
                  <p:cNvGrpSpPr>
                    <a:grpSpLocks/>
                  </p:cNvGrpSpPr>
                  <p:nvPr/>
                </p:nvGrpSpPr>
                <p:grpSpPr bwMode="auto">
                  <a:xfrm>
                    <a:off x="3837" y="2980"/>
                    <a:ext cx="211" cy="54"/>
                    <a:chOff x="3837" y="2980"/>
                    <a:chExt cx="211" cy="54"/>
                  </a:xfrm>
                </p:grpSpPr>
                <p:sp>
                  <p:nvSpPr>
                    <p:cNvPr id="43151" name="Freeform 1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37" y="2980"/>
                      <a:ext cx="211" cy="54"/>
                    </a:xfrm>
                    <a:custGeom>
                      <a:avLst/>
                      <a:gdLst>
                        <a:gd name="T0" fmla="*/ 0 w 310"/>
                        <a:gd name="T1" fmla="*/ 54 h 60"/>
                        <a:gd name="T2" fmla="*/ 65 w 310"/>
                        <a:gd name="T3" fmla="*/ 54 h 60"/>
                        <a:gd name="T4" fmla="*/ 131 w 310"/>
                        <a:gd name="T5" fmla="*/ 0 h 60"/>
                        <a:gd name="T6" fmla="*/ 211 w 310"/>
                        <a:gd name="T7" fmla="*/ 0 h 6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310"/>
                        <a:gd name="T13" fmla="*/ 0 h 60"/>
                        <a:gd name="T14" fmla="*/ 310 w 310"/>
                        <a:gd name="T15" fmla="*/ 60 h 6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310" h="60">
                          <a:moveTo>
                            <a:pt x="0" y="60"/>
                          </a:moveTo>
                          <a:lnTo>
                            <a:pt x="96" y="60"/>
                          </a:lnTo>
                          <a:lnTo>
                            <a:pt x="192" y="0"/>
                          </a:lnTo>
                          <a:lnTo>
                            <a:pt x="310" y="0"/>
                          </a:lnTo>
                        </a:path>
                      </a:pathLst>
                    </a:custGeom>
                    <a:noFill/>
                    <a:ln w="19080" cap="sq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3152" name="Freeform 1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47" y="2980"/>
                      <a:ext cx="192" cy="54"/>
                    </a:xfrm>
                    <a:custGeom>
                      <a:avLst/>
                      <a:gdLst>
                        <a:gd name="T0" fmla="*/ 0 w 282"/>
                        <a:gd name="T1" fmla="*/ 0 h 60"/>
                        <a:gd name="T2" fmla="*/ 65 w 282"/>
                        <a:gd name="T3" fmla="*/ 0 h 60"/>
                        <a:gd name="T4" fmla="*/ 131 w 282"/>
                        <a:gd name="T5" fmla="*/ 54 h 60"/>
                        <a:gd name="T6" fmla="*/ 192 w 282"/>
                        <a:gd name="T7" fmla="*/ 54 h 6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82"/>
                        <a:gd name="T13" fmla="*/ 0 h 60"/>
                        <a:gd name="T14" fmla="*/ 282 w 282"/>
                        <a:gd name="T15" fmla="*/ 60 h 6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82" h="60">
                          <a:moveTo>
                            <a:pt x="0" y="0"/>
                          </a:moveTo>
                          <a:lnTo>
                            <a:pt x="96" y="0"/>
                          </a:lnTo>
                          <a:lnTo>
                            <a:pt x="192" y="60"/>
                          </a:lnTo>
                          <a:lnTo>
                            <a:pt x="282" y="60"/>
                          </a:lnTo>
                        </a:path>
                      </a:pathLst>
                    </a:custGeom>
                    <a:noFill/>
                    <a:ln w="12600" cap="sq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43149" name="Line 14"/>
                  <p:cNvSpPr>
                    <a:spLocks noChangeShapeType="1"/>
                  </p:cNvSpPr>
                  <p:nvPr/>
                </p:nvSpPr>
                <p:spPr bwMode="auto">
                  <a:xfrm>
                    <a:off x="3764" y="3005"/>
                    <a:ext cx="0" cy="79"/>
                  </a:xfrm>
                  <a:prstGeom prst="line">
                    <a:avLst/>
                  </a:prstGeom>
                  <a:noFill/>
                  <a:ln w="19080" cap="sq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3150" name="Line 15"/>
                  <p:cNvSpPr>
                    <a:spLocks noChangeShapeType="1"/>
                  </p:cNvSpPr>
                  <p:nvPr/>
                </p:nvSpPr>
                <p:spPr bwMode="auto">
                  <a:xfrm>
                    <a:off x="4137" y="3009"/>
                    <a:ext cx="0" cy="77"/>
                  </a:xfrm>
                  <a:prstGeom prst="line">
                    <a:avLst/>
                  </a:prstGeom>
                  <a:noFill/>
                  <a:ln w="19080" cap="sq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3127" name="Group 16"/>
                <p:cNvGrpSpPr>
                  <a:grpSpLocks/>
                </p:cNvGrpSpPr>
                <p:nvPr/>
              </p:nvGrpSpPr>
              <p:grpSpPr bwMode="auto">
                <a:xfrm>
                  <a:off x="3098" y="3184"/>
                  <a:ext cx="377" cy="180"/>
                  <a:chOff x="3098" y="3184"/>
                  <a:chExt cx="377" cy="180"/>
                </a:xfrm>
              </p:grpSpPr>
              <p:sp>
                <p:nvSpPr>
                  <p:cNvPr id="43137" name="Oval 17"/>
                  <p:cNvSpPr>
                    <a:spLocks noChangeArrowheads="1"/>
                  </p:cNvSpPr>
                  <p:nvPr/>
                </p:nvSpPr>
                <p:spPr bwMode="auto">
                  <a:xfrm>
                    <a:off x="3100" y="3264"/>
                    <a:ext cx="374" cy="100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CCCCFF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 w="19080" cap="sq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3138" name="Rectangle 18"/>
                  <p:cNvSpPr>
                    <a:spLocks noChangeArrowheads="1"/>
                  </p:cNvSpPr>
                  <p:nvPr/>
                </p:nvSpPr>
                <p:spPr bwMode="auto">
                  <a:xfrm>
                    <a:off x="3100" y="3253"/>
                    <a:ext cx="375" cy="6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CCCCFF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3139" name="Oval 19"/>
                  <p:cNvSpPr>
                    <a:spLocks noChangeArrowheads="1"/>
                  </p:cNvSpPr>
                  <p:nvPr/>
                </p:nvSpPr>
                <p:spPr bwMode="auto">
                  <a:xfrm>
                    <a:off x="3098" y="3184"/>
                    <a:ext cx="374" cy="117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CCCCFF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 w="19080" cap="sq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43140" name="Group 20"/>
                  <p:cNvGrpSpPr>
                    <a:grpSpLocks/>
                  </p:cNvGrpSpPr>
                  <p:nvPr/>
                </p:nvGrpSpPr>
                <p:grpSpPr bwMode="auto">
                  <a:xfrm>
                    <a:off x="3173" y="3214"/>
                    <a:ext cx="211" cy="54"/>
                    <a:chOff x="3173" y="3214"/>
                    <a:chExt cx="211" cy="54"/>
                  </a:xfrm>
                </p:grpSpPr>
                <p:sp>
                  <p:nvSpPr>
                    <p:cNvPr id="43143" name="Freeform 2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173" y="3214"/>
                      <a:ext cx="211" cy="54"/>
                    </a:xfrm>
                    <a:custGeom>
                      <a:avLst/>
                      <a:gdLst>
                        <a:gd name="T0" fmla="*/ 0 w 310"/>
                        <a:gd name="T1" fmla="*/ 54 h 60"/>
                        <a:gd name="T2" fmla="*/ 65 w 310"/>
                        <a:gd name="T3" fmla="*/ 54 h 60"/>
                        <a:gd name="T4" fmla="*/ 131 w 310"/>
                        <a:gd name="T5" fmla="*/ 0 h 60"/>
                        <a:gd name="T6" fmla="*/ 211 w 310"/>
                        <a:gd name="T7" fmla="*/ 0 h 6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310"/>
                        <a:gd name="T13" fmla="*/ 0 h 60"/>
                        <a:gd name="T14" fmla="*/ 310 w 310"/>
                        <a:gd name="T15" fmla="*/ 60 h 6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310" h="60">
                          <a:moveTo>
                            <a:pt x="0" y="60"/>
                          </a:moveTo>
                          <a:lnTo>
                            <a:pt x="96" y="60"/>
                          </a:lnTo>
                          <a:lnTo>
                            <a:pt x="192" y="0"/>
                          </a:lnTo>
                          <a:lnTo>
                            <a:pt x="310" y="0"/>
                          </a:lnTo>
                        </a:path>
                      </a:pathLst>
                    </a:custGeom>
                    <a:noFill/>
                    <a:ln w="19080" cap="sq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3144" name="Freeform 2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183" y="3214"/>
                      <a:ext cx="192" cy="54"/>
                    </a:xfrm>
                    <a:custGeom>
                      <a:avLst/>
                      <a:gdLst>
                        <a:gd name="T0" fmla="*/ 0 w 282"/>
                        <a:gd name="T1" fmla="*/ 0 h 60"/>
                        <a:gd name="T2" fmla="*/ 65 w 282"/>
                        <a:gd name="T3" fmla="*/ 0 h 60"/>
                        <a:gd name="T4" fmla="*/ 131 w 282"/>
                        <a:gd name="T5" fmla="*/ 54 h 60"/>
                        <a:gd name="T6" fmla="*/ 192 w 282"/>
                        <a:gd name="T7" fmla="*/ 54 h 6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82"/>
                        <a:gd name="T13" fmla="*/ 0 h 60"/>
                        <a:gd name="T14" fmla="*/ 282 w 282"/>
                        <a:gd name="T15" fmla="*/ 60 h 6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82" h="60">
                          <a:moveTo>
                            <a:pt x="0" y="0"/>
                          </a:moveTo>
                          <a:lnTo>
                            <a:pt x="96" y="0"/>
                          </a:lnTo>
                          <a:lnTo>
                            <a:pt x="192" y="60"/>
                          </a:lnTo>
                          <a:lnTo>
                            <a:pt x="282" y="60"/>
                          </a:lnTo>
                        </a:path>
                      </a:pathLst>
                    </a:custGeom>
                    <a:noFill/>
                    <a:ln w="12600" cap="sq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43141" name="Line 23"/>
                  <p:cNvSpPr>
                    <a:spLocks noChangeShapeType="1"/>
                  </p:cNvSpPr>
                  <p:nvPr/>
                </p:nvSpPr>
                <p:spPr bwMode="auto">
                  <a:xfrm>
                    <a:off x="3100" y="3239"/>
                    <a:ext cx="0" cy="79"/>
                  </a:xfrm>
                  <a:prstGeom prst="line">
                    <a:avLst/>
                  </a:prstGeom>
                  <a:noFill/>
                  <a:ln w="19080" cap="sq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3142" name="Line 24"/>
                  <p:cNvSpPr>
                    <a:spLocks noChangeShapeType="1"/>
                  </p:cNvSpPr>
                  <p:nvPr/>
                </p:nvSpPr>
                <p:spPr bwMode="auto">
                  <a:xfrm>
                    <a:off x="3473" y="3243"/>
                    <a:ext cx="0" cy="77"/>
                  </a:xfrm>
                  <a:prstGeom prst="line">
                    <a:avLst/>
                  </a:prstGeom>
                  <a:noFill/>
                  <a:ln w="19080" cap="sq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3128" name="Group 25"/>
                <p:cNvGrpSpPr>
                  <a:grpSpLocks/>
                </p:cNvGrpSpPr>
                <p:nvPr/>
              </p:nvGrpSpPr>
              <p:grpSpPr bwMode="auto">
                <a:xfrm>
                  <a:off x="2498" y="2952"/>
                  <a:ext cx="377" cy="180"/>
                  <a:chOff x="2498" y="2952"/>
                  <a:chExt cx="377" cy="180"/>
                </a:xfrm>
              </p:grpSpPr>
              <p:sp>
                <p:nvSpPr>
                  <p:cNvPr id="43129" name="Oval 26"/>
                  <p:cNvSpPr>
                    <a:spLocks noChangeArrowheads="1"/>
                  </p:cNvSpPr>
                  <p:nvPr/>
                </p:nvSpPr>
                <p:spPr bwMode="auto">
                  <a:xfrm>
                    <a:off x="2500" y="3032"/>
                    <a:ext cx="374" cy="100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CCCCFF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 w="19080" cap="sq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3130" name="Rectangle 27"/>
                  <p:cNvSpPr>
                    <a:spLocks noChangeArrowheads="1"/>
                  </p:cNvSpPr>
                  <p:nvPr/>
                </p:nvSpPr>
                <p:spPr bwMode="auto">
                  <a:xfrm>
                    <a:off x="2500" y="3021"/>
                    <a:ext cx="375" cy="6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CCCCFF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3131" name="Oval 28"/>
                  <p:cNvSpPr>
                    <a:spLocks noChangeArrowheads="1"/>
                  </p:cNvSpPr>
                  <p:nvPr/>
                </p:nvSpPr>
                <p:spPr bwMode="auto">
                  <a:xfrm>
                    <a:off x="2498" y="2952"/>
                    <a:ext cx="374" cy="117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CCCCFF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 w="19080" cap="sq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43132" name="Group 29"/>
                  <p:cNvGrpSpPr>
                    <a:grpSpLocks/>
                  </p:cNvGrpSpPr>
                  <p:nvPr/>
                </p:nvGrpSpPr>
                <p:grpSpPr bwMode="auto">
                  <a:xfrm>
                    <a:off x="2573" y="2983"/>
                    <a:ext cx="211" cy="54"/>
                    <a:chOff x="2573" y="2983"/>
                    <a:chExt cx="211" cy="54"/>
                  </a:xfrm>
                </p:grpSpPr>
                <p:sp>
                  <p:nvSpPr>
                    <p:cNvPr id="43135" name="Freeform 3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73" y="2983"/>
                      <a:ext cx="211" cy="54"/>
                    </a:xfrm>
                    <a:custGeom>
                      <a:avLst/>
                      <a:gdLst>
                        <a:gd name="T0" fmla="*/ 0 w 310"/>
                        <a:gd name="T1" fmla="*/ 54 h 60"/>
                        <a:gd name="T2" fmla="*/ 65 w 310"/>
                        <a:gd name="T3" fmla="*/ 54 h 60"/>
                        <a:gd name="T4" fmla="*/ 131 w 310"/>
                        <a:gd name="T5" fmla="*/ 0 h 60"/>
                        <a:gd name="T6" fmla="*/ 211 w 310"/>
                        <a:gd name="T7" fmla="*/ 0 h 6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310"/>
                        <a:gd name="T13" fmla="*/ 0 h 60"/>
                        <a:gd name="T14" fmla="*/ 310 w 310"/>
                        <a:gd name="T15" fmla="*/ 60 h 6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310" h="60">
                          <a:moveTo>
                            <a:pt x="0" y="60"/>
                          </a:moveTo>
                          <a:lnTo>
                            <a:pt x="96" y="60"/>
                          </a:lnTo>
                          <a:lnTo>
                            <a:pt x="192" y="0"/>
                          </a:lnTo>
                          <a:lnTo>
                            <a:pt x="310" y="0"/>
                          </a:lnTo>
                        </a:path>
                      </a:pathLst>
                    </a:custGeom>
                    <a:noFill/>
                    <a:ln w="19080" cap="sq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3136" name="Freeform 3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83" y="2983"/>
                      <a:ext cx="192" cy="54"/>
                    </a:xfrm>
                    <a:custGeom>
                      <a:avLst/>
                      <a:gdLst>
                        <a:gd name="T0" fmla="*/ 0 w 282"/>
                        <a:gd name="T1" fmla="*/ 0 h 60"/>
                        <a:gd name="T2" fmla="*/ 65 w 282"/>
                        <a:gd name="T3" fmla="*/ 0 h 60"/>
                        <a:gd name="T4" fmla="*/ 131 w 282"/>
                        <a:gd name="T5" fmla="*/ 54 h 60"/>
                        <a:gd name="T6" fmla="*/ 192 w 282"/>
                        <a:gd name="T7" fmla="*/ 54 h 6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82"/>
                        <a:gd name="T13" fmla="*/ 0 h 60"/>
                        <a:gd name="T14" fmla="*/ 282 w 282"/>
                        <a:gd name="T15" fmla="*/ 60 h 6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82" h="60">
                          <a:moveTo>
                            <a:pt x="0" y="0"/>
                          </a:moveTo>
                          <a:lnTo>
                            <a:pt x="96" y="0"/>
                          </a:lnTo>
                          <a:lnTo>
                            <a:pt x="192" y="60"/>
                          </a:lnTo>
                          <a:lnTo>
                            <a:pt x="282" y="60"/>
                          </a:lnTo>
                        </a:path>
                      </a:pathLst>
                    </a:custGeom>
                    <a:noFill/>
                    <a:ln w="12600" cap="sq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43133" name="Line 32"/>
                  <p:cNvSpPr>
                    <a:spLocks noChangeShapeType="1"/>
                  </p:cNvSpPr>
                  <p:nvPr/>
                </p:nvSpPr>
                <p:spPr bwMode="auto">
                  <a:xfrm>
                    <a:off x="2500" y="3007"/>
                    <a:ext cx="0" cy="79"/>
                  </a:xfrm>
                  <a:prstGeom prst="line">
                    <a:avLst/>
                  </a:prstGeom>
                  <a:noFill/>
                  <a:ln w="19080" cap="sq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3134" name="Line 33"/>
                  <p:cNvSpPr>
                    <a:spLocks noChangeShapeType="1"/>
                  </p:cNvSpPr>
                  <p:nvPr/>
                </p:nvSpPr>
                <p:spPr bwMode="auto">
                  <a:xfrm>
                    <a:off x="2873" y="3011"/>
                    <a:ext cx="0" cy="77"/>
                  </a:xfrm>
                  <a:prstGeom prst="line">
                    <a:avLst/>
                  </a:prstGeom>
                  <a:noFill/>
                  <a:ln w="19080" cap="sq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43092" name="Freeform 34"/>
              <p:cNvSpPr>
                <a:spLocks noChangeArrowheads="1"/>
              </p:cNvSpPr>
              <p:nvPr/>
            </p:nvSpPr>
            <p:spPr bwMode="auto">
              <a:xfrm>
                <a:off x="2876" y="2876"/>
                <a:ext cx="293" cy="165"/>
              </a:xfrm>
              <a:custGeom>
                <a:avLst/>
                <a:gdLst>
                  <a:gd name="T0" fmla="*/ 0 w 294"/>
                  <a:gd name="T1" fmla="*/ 165 h 166"/>
                  <a:gd name="T2" fmla="*/ 293 w 294"/>
                  <a:gd name="T3" fmla="*/ 0 h 166"/>
                  <a:gd name="T4" fmla="*/ 0 60000 65536"/>
                  <a:gd name="T5" fmla="*/ 0 60000 65536"/>
                  <a:gd name="T6" fmla="*/ 0 w 294"/>
                  <a:gd name="T7" fmla="*/ 0 h 166"/>
                  <a:gd name="T8" fmla="*/ 294 w 294"/>
                  <a:gd name="T9" fmla="*/ 166 h 16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94" h="166">
                    <a:moveTo>
                      <a:pt x="0" y="166"/>
                    </a:moveTo>
                    <a:lnTo>
                      <a:pt x="294" y="0"/>
                    </a:lnTo>
                  </a:path>
                </a:pathLst>
              </a:custGeom>
              <a:noFill/>
              <a:ln w="12600" cap="sq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93" name="Freeform 35"/>
              <p:cNvSpPr>
                <a:spLocks noChangeArrowheads="1"/>
              </p:cNvSpPr>
              <p:nvPr/>
            </p:nvSpPr>
            <p:spPr bwMode="auto">
              <a:xfrm>
                <a:off x="3484" y="2872"/>
                <a:ext cx="271" cy="173"/>
              </a:xfrm>
              <a:custGeom>
                <a:avLst/>
                <a:gdLst>
                  <a:gd name="T0" fmla="*/ 0 w 272"/>
                  <a:gd name="T1" fmla="*/ 0 h 174"/>
                  <a:gd name="T2" fmla="*/ 271 w 272"/>
                  <a:gd name="T3" fmla="*/ 173 h 174"/>
                  <a:gd name="T4" fmla="*/ 0 60000 65536"/>
                  <a:gd name="T5" fmla="*/ 0 60000 65536"/>
                  <a:gd name="T6" fmla="*/ 0 w 272"/>
                  <a:gd name="T7" fmla="*/ 0 h 174"/>
                  <a:gd name="T8" fmla="*/ 272 w 272"/>
                  <a:gd name="T9" fmla="*/ 174 h 174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72" h="174">
                    <a:moveTo>
                      <a:pt x="0" y="0"/>
                    </a:moveTo>
                    <a:lnTo>
                      <a:pt x="272" y="174"/>
                    </a:lnTo>
                  </a:path>
                </a:pathLst>
              </a:custGeom>
              <a:noFill/>
              <a:ln w="12600" cap="sq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94" name="Freeform 36"/>
              <p:cNvSpPr>
                <a:spLocks noChangeArrowheads="1"/>
              </p:cNvSpPr>
              <p:nvPr/>
            </p:nvSpPr>
            <p:spPr bwMode="auto">
              <a:xfrm>
                <a:off x="2813" y="3119"/>
                <a:ext cx="302" cy="149"/>
              </a:xfrm>
              <a:custGeom>
                <a:avLst/>
                <a:gdLst>
                  <a:gd name="T0" fmla="*/ 0 w 294"/>
                  <a:gd name="T1" fmla="*/ 0 h 174"/>
                  <a:gd name="T2" fmla="*/ 395 w 294"/>
                  <a:gd name="T3" fmla="*/ 39 h 174"/>
                  <a:gd name="T4" fmla="*/ 0 60000 65536"/>
                  <a:gd name="T5" fmla="*/ 0 60000 65536"/>
                  <a:gd name="T6" fmla="*/ 0 w 294"/>
                  <a:gd name="T7" fmla="*/ 0 h 174"/>
                  <a:gd name="T8" fmla="*/ 294 w 294"/>
                  <a:gd name="T9" fmla="*/ 174 h 174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94" h="174">
                    <a:moveTo>
                      <a:pt x="0" y="0"/>
                    </a:moveTo>
                    <a:lnTo>
                      <a:pt x="294" y="174"/>
                    </a:lnTo>
                  </a:path>
                </a:pathLst>
              </a:custGeom>
              <a:noFill/>
              <a:ln w="12600" cap="sq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95" name="Freeform 37"/>
              <p:cNvSpPr>
                <a:spLocks noChangeArrowheads="1"/>
              </p:cNvSpPr>
              <p:nvPr/>
            </p:nvSpPr>
            <p:spPr bwMode="auto">
              <a:xfrm>
                <a:off x="3470" y="3112"/>
                <a:ext cx="351" cy="147"/>
              </a:xfrm>
              <a:custGeom>
                <a:avLst/>
                <a:gdLst>
                  <a:gd name="T0" fmla="*/ 0 w 352"/>
                  <a:gd name="T1" fmla="*/ 147 h 148"/>
                  <a:gd name="T2" fmla="*/ 351 w 352"/>
                  <a:gd name="T3" fmla="*/ 0 h 148"/>
                  <a:gd name="T4" fmla="*/ 0 60000 65536"/>
                  <a:gd name="T5" fmla="*/ 0 60000 65536"/>
                  <a:gd name="T6" fmla="*/ 0 w 352"/>
                  <a:gd name="T7" fmla="*/ 0 h 148"/>
                  <a:gd name="T8" fmla="*/ 352 w 352"/>
                  <a:gd name="T9" fmla="*/ 148 h 14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52" h="148">
                    <a:moveTo>
                      <a:pt x="0" y="148"/>
                    </a:moveTo>
                    <a:lnTo>
                      <a:pt x="352" y="0"/>
                    </a:lnTo>
                  </a:path>
                </a:pathLst>
              </a:custGeom>
              <a:noFill/>
              <a:ln w="12600" cap="sq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96" name="Freeform 38"/>
              <p:cNvSpPr>
                <a:spLocks noChangeArrowheads="1"/>
              </p:cNvSpPr>
              <p:nvPr/>
            </p:nvSpPr>
            <p:spPr bwMode="auto">
              <a:xfrm>
                <a:off x="3830" y="3138"/>
                <a:ext cx="129" cy="319"/>
              </a:xfrm>
              <a:custGeom>
                <a:avLst/>
                <a:gdLst>
                  <a:gd name="T0" fmla="*/ 0 w 118"/>
                  <a:gd name="T1" fmla="*/ 6 h 500"/>
                  <a:gd name="T2" fmla="*/ 310 w 118"/>
                  <a:gd name="T3" fmla="*/ 0 h 500"/>
                  <a:gd name="T4" fmla="*/ 0 60000 65536"/>
                  <a:gd name="T5" fmla="*/ 0 60000 65536"/>
                  <a:gd name="T6" fmla="*/ 0 w 118"/>
                  <a:gd name="T7" fmla="*/ 0 h 500"/>
                  <a:gd name="T8" fmla="*/ 118 w 118"/>
                  <a:gd name="T9" fmla="*/ 500 h 50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18" h="500">
                    <a:moveTo>
                      <a:pt x="0" y="500"/>
                    </a:moveTo>
                    <a:lnTo>
                      <a:pt x="118" y="0"/>
                    </a:lnTo>
                  </a:path>
                </a:pathLst>
              </a:custGeom>
              <a:noFill/>
              <a:ln w="12600" cap="sq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97" name="Freeform 39"/>
              <p:cNvSpPr>
                <a:spLocks noChangeArrowheads="1"/>
              </p:cNvSpPr>
              <p:nvPr/>
            </p:nvSpPr>
            <p:spPr bwMode="auto">
              <a:xfrm>
                <a:off x="3052" y="3474"/>
                <a:ext cx="463" cy="46"/>
              </a:xfrm>
              <a:custGeom>
                <a:avLst/>
                <a:gdLst>
                  <a:gd name="T0" fmla="*/ 3548 w 370"/>
                  <a:gd name="T1" fmla="*/ 1455 h 32"/>
                  <a:gd name="T2" fmla="*/ 0 w 370"/>
                  <a:gd name="T3" fmla="*/ 0 h 32"/>
                  <a:gd name="T4" fmla="*/ 0 60000 65536"/>
                  <a:gd name="T5" fmla="*/ 0 60000 65536"/>
                  <a:gd name="T6" fmla="*/ 0 w 370"/>
                  <a:gd name="T7" fmla="*/ 0 h 32"/>
                  <a:gd name="T8" fmla="*/ 370 w 370"/>
                  <a:gd name="T9" fmla="*/ 32 h 3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70" h="32">
                    <a:moveTo>
                      <a:pt x="370" y="32"/>
                    </a:moveTo>
                    <a:lnTo>
                      <a:pt x="0" y="0"/>
                    </a:lnTo>
                  </a:path>
                </a:pathLst>
              </a:custGeom>
              <a:noFill/>
              <a:ln w="12600" cap="sq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98" name="Freeform 40"/>
              <p:cNvSpPr>
                <a:spLocks noChangeArrowheads="1"/>
              </p:cNvSpPr>
              <p:nvPr/>
            </p:nvSpPr>
            <p:spPr bwMode="auto">
              <a:xfrm>
                <a:off x="2714" y="3134"/>
                <a:ext cx="121" cy="267"/>
              </a:xfrm>
              <a:custGeom>
                <a:avLst/>
                <a:gdLst>
                  <a:gd name="T0" fmla="*/ 4 w 176"/>
                  <a:gd name="T1" fmla="*/ 5 h 412"/>
                  <a:gd name="T2" fmla="*/ 4 w 176"/>
                  <a:gd name="T3" fmla="*/ 5 h 412"/>
                  <a:gd name="T4" fmla="*/ 0 w 176"/>
                  <a:gd name="T5" fmla="*/ 0 h 412"/>
                  <a:gd name="T6" fmla="*/ 0 60000 65536"/>
                  <a:gd name="T7" fmla="*/ 0 60000 65536"/>
                  <a:gd name="T8" fmla="*/ 0 60000 65536"/>
                  <a:gd name="T9" fmla="*/ 0 w 176"/>
                  <a:gd name="T10" fmla="*/ 0 h 412"/>
                  <a:gd name="T11" fmla="*/ 176 w 176"/>
                  <a:gd name="T12" fmla="*/ 412 h 41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76" h="412">
                    <a:moveTo>
                      <a:pt x="162" y="408"/>
                    </a:moveTo>
                    <a:lnTo>
                      <a:pt x="176" y="412"/>
                    </a:lnTo>
                    <a:lnTo>
                      <a:pt x="0" y="0"/>
                    </a:lnTo>
                  </a:path>
                </a:pathLst>
              </a:custGeom>
              <a:noFill/>
              <a:ln w="12600" cap="sq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3099" name="Group 41"/>
              <p:cNvGrpSpPr>
                <a:grpSpLocks/>
              </p:cNvGrpSpPr>
              <p:nvPr/>
            </p:nvGrpSpPr>
            <p:grpSpPr bwMode="auto">
              <a:xfrm>
                <a:off x="3124" y="2764"/>
                <a:ext cx="377" cy="180"/>
                <a:chOff x="3124" y="2764"/>
                <a:chExt cx="377" cy="180"/>
              </a:xfrm>
            </p:grpSpPr>
            <p:sp>
              <p:nvSpPr>
                <p:cNvPr id="43118" name="Oval 42"/>
                <p:cNvSpPr>
                  <a:spLocks noChangeArrowheads="1"/>
                </p:cNvSpPr>
                <p:nvPr/>
              </p:nvSpPr>
              <p:spPr bwMode="auto">
                <a:xfrm>
                  <a:off x="3126" y="2844"/>
                  <a:ext cx="374" cy="10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19080" cap="sq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3119" name="Rectangle 43"/>
                <p:cNvSpPr>
                  <a:spLocks noChangeArrowheads="1"/>
                </p:cNvSpPr>
                <p:nvPr/>
              </p:nvSpPr>
              <p:spPr bwMode="auto">
                <a:xfrm>
                  <a:off x="3126" y="2833"/>
                  <a:ext cx="375" cy="62"/>
                </a:xfrm>
                <a:prstGeom prst="rect">
                  <a:avLst/>
                </a:prstGeom>
                <a:gradFill rotWithShape="0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3120" name="Oval 44"/>
                <p:cNvSpPr>
                  <a:spLocks noChangeArrowheads="1"/>
                </p:cNvSpPr>
                <p:nvPr/>
              </p:nvSpPr>
              <p:spPr bwMode="auto">
                <a:xfrm>
                  <a:off x="3124" y="2764"/>
                  <a:ext cx="374" cy="117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19080" cap="sq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43121" name="Group 45"/>
                <p:cNvGrpSpPr>
                  <a:grpSpLocks/>
                </p:cNvGrpSpPr>
                <p:nvPr/>
              </p:nvGrpSpPr>
              <p:grpSpPr bwMode="auto">
                <a:xfrm>
                  <a:off x="3199" y="2795"/>
                  <a:ext cx="211" cy="54"/>
                  <a:chOff x="3199" y="2795"/>
                  <a:chExt cx="211" cy="54"/>
                </a:xfrm>
              </p:grpSpPr>
              <p:sp>
                <p:nvSpPr>
                  <p:cNvPr id="43124" name="Freeform 46"/>
                  <p:cNvSpPr>
                    <a:spLocks noChangeArrowheads="1"/>
                  </p:cNvSpPr>
                  <p:nvPr/>
                </p:nvSpPr>
                <p:spPr bwMode="auto">
                  <a:xfrm>
                    <a:off x="3199" y="2795"/>
                    <a:ext cx="211" cy="54"/>
                  </a:xfrm>
                  <a:custGeom>
                    <a:avLst/>
                    <a:gdLst>
                      <a:gd name="T0" fmla="*/ 0 w 310"/>
                      <a:gd name="T1" fmla="*/ 54 h 60"/>
                      <a:gd name="T2" fmla="*/ 65 w 310"/>
                      <a:gd name="T3" fmla="*/ 54 h 60"/>
                      <a:gd name="T4" fmla="*/ 131 w 310"/>
                      <a:gd name="T5" fmla="*/ 0 h 60"/>
                      <a:gd name="T6" fmla="*/ 211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19080" cap="sq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3125" name="Freeform 47"/>
                  <p:cNvSpPr>
                    <a:spLocks noChangeArrowheads="1"/>
                  </p:cNvSpPr>
                  <p:nvPr/>
                </p:nvSpPr>
                <p:spPr bwMode="auto">
                  <a:xfrm>
                    <a:off x="3209" y="2795"/>
                    <a:ext cx="192" cy="54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65 w 282"/>
                      <a:gd name="T3" fmla="*/ 0 h 60"/>
                      <a:gd name="T4" fmla="*/ 131 w 282"/>
                      <a:gd name="T5" fmla="*/ 54 h 60"/>
                      <a:gd name="T6" fmla="*/ 192 w 282"/>
                      <a:gd name="T7" fmla="*/ 54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12600" cap="sq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43122" name="Line 48"/>
                <p:cNvSpPr>
                  <a:spLocks noChangeShapeType="1"/>
                </p:cNvSpPr>
                <p:nvPr/>
              </p:nvSpPr>
              <p:spPr bwMode="auto">
                <a:xfrm>
                  <a:off x="3126" y="2819"/>
                  <a:ext cx="0" cy="79"/>
                </a:xfrm>
                <a:prstGeom prst="line">
                  <a:avLst/>
                </a:prstGeom>
                <a:noFill/>
                <a:ln w="19080" cap="sq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123" name="Line 49"/>
                <p:cNvSpPr>
                  <a:spLocks noChangeShapeType="1"/>
                </p:cNvSpPr>
                <p:nvPr/>
              </p:nvSpPr>
              <p:spPr bwMode="auto">
                <a:xfrm>
                  <a:off x="3499" y="2823"/>
                  <a:ext cx="0" cy="77"/>
                </a:xfrm>
                <a:prstGeom prst="line">
                  <a:avLst/>
                </a:prstGeom>
                <a:noFill/>
                <a:ln w="19080" cap="sq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3100" name="Group 50"/>
              <p:cNvGrpSpPr>
                <a:grpSpLocks/>
              </p:cNvGrpSpPr>
              <p:nvPr/>
            </p:nvGrpSpPr>
            <p:grpSpPr bwMode="auto">
              <a:xfrm>
                <a:off x="3473" y="3394"/>
                <a:ext cx="377" cy="180"/>
                <a:chOff x="3473" y="3394"/>
                <a:chExt cx="377" cy="180"/>
              </a:xfrm>
            </p:grpSpPr>
            <p:sp>
              <p:nvSpPr>
                <p:cNvPr id="43110" name="Oval 51"/>
                <p:cNvSpPr>
                  <a:spLocks noChangeArrowheads="1"/>
                </p:cNvSpPr>
                <p:nvPr/>
              </p:nvSpPr>
              <p:spPr bwMode="auto">
                <a:xfrm>
                  <a:off x="3475" y="3474"/>
                  <a:ext cx="374" cy="10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19080" cap="sq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3111" name="Rectangle 52"/>
                <p:cNvSpPr>
                  <a:spLocks noChangeArrowheads="1"/>
                </p:cNvSpPr>
                <p:nvPr/>
              </p:nvSpPr>
              <p:spPr bwMode="auto">
                <a:xfrm>
                  <a:off x="3475" y="3463"/>
                  <a:ext cx="375" cy="62"/>
                </a:xfrm>
                <a:prstGeom prst="rect">
                  <a:avLst/>
                </a:prstGeom>
                <a:gradFill rotWithShape="0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3112" name="Oval 53"/>
                <p:cNvSpPr>
                  <a:spLocks noChangeArrowheads="1"/>
                </p:cNvSpPr>
                <p:nvPr/>
              </p:nvSpPr>
              <p:spPr bwMode="auto">
                <a:xfrm>
                  <a:off x="3473" y="3394"/>
                  <a:ext cx="374" cy="117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19080" cap="sq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43113" name="Group 54"/>
                <p:cNvGrpSpPr>
                  <a:grpSpLocks/>
                </p:cNvGrpSpPr>
                <p:nvPr/>
              </p:nvGrpSpPr>
              <p:grpSpPr bwMode="auto">
                <a:xfrm>
                  <a:off x="3548" y="3424"/>
                  <a:ext cx="211" cy="54"/>
                  <a:chOff x="3548" y="3424"/>
                  <a:chExt cx="211" cy="54"/>
                </a:xfrm>
              </p:grpSpPr>
              <p:sp>
                <p:nvSpPr>
                  <p:cNvPr id="43116" name="Freeform 55"/>
                  <p:cNvSpPr>
                    <a:spLocks noChangeArrowheads="1"/>
                  </p:cNvSpPr>
                  <p:nvPr/>
                </p:nvSpPr>
                <p:spPr bwMode="auto">
                  <a:xfrm>
                    <a:off x="3548" y="3424"/>
                    <a:ext cx="211" cy="54"/>
                  </a:xfrm>
                  <a:custGeom>
                    <a:avLst/>
                    <a:gdLst>
                      <a:gd name="T0" fmla="*/ 0 w 310"/>
                      <a:gd name="T1" fmla="*/ 54 h 60"/>
                      <a:gd name="T2" fmla="*/ 65 w 310"/>
                      <a:gd name="T3" fmla="*/ 54 h 60"/>
                      <a:gd name="T4" fmla="*/ 131 w 310"/>
                      <a:gd name="T5" fmla="*/ 0 h 60"/>
                      <a:gd name="T6" fmla="*/ 211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19080" cap="sq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3117" name="Freeform 56"/>
                  <p:cNvSpPr>
                    <a:spLocks noChangeArrowheads="1"/>
                  </p:cNvSpPr>
                  <p:nvPr/>
                </p:nvSpPr>
                <p:spPr bwMode="auto">
                  <a:xfrm>
                    <a:off x="3558" y="3424"/>
                    <a:ext cx="192" cy="54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65 w 282"/>
                      <a:gd name="T3" fmla="*/ 0 h 60"/>
                      <a:gd name="T4" fmla="*/ 131 w 282"/>
                      <a:gd name="T5" fmla="*/ 54 h 60"/>
                      <a:gd name="T6" fmla="*/ 192 w 282"/>
                      <a:gd name="T7" fmla="*/ 54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12600" cap="sq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43114" name="Line 57"/>
                <p:cNvSpPr>
                  <a:spLocks noChangeShapeType="1"/>
                </p:cNvSpPr>
                <p:nvPr/>
              </p:nvSpPr>
              <p:spPr bwMode="auto">
                <a:xfrm>
                  <a:off x="3475" y="3449"/>
                  <a:ext cx="0" cy="79"/>
                </a:xfrm>
                <a:prstGeom prst="line">
                  <a:avLst/>
                </a:prstGeom>
                <a:noFill/>
                <a:ln w="19080" cap="sq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115" name="Line 58"/>
                <p:cNvSpPr>
                  <a:spLocks noChangeShapeType="1"/>
                </p:cNvSpPr>
                <p:nvPr/>
              </p:nvSpPr>
              <p:spPr bwMode="auto">
                <a:xfrm>
                  <a:off x="3848" y="3453"/>
                  <a:ext cx="0" cy="77"/>
                </a:xfrm>
                <a:prstGeom prst="line">
                  <a:avLst/>
                </a:prstGeom>
                <a:noFill/>
                <a:ln w="19080" cap="sq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3101" name="Group 59"/>
              <p:cNvGrpSpPr>
                <a:grpSpLocks/>
              </p:cNvGrpSpPr>
              <p:nvPr/>
            </p:nvGrpSpPr>
            <p:grpSpPr bwMode="auto">
              <a:xfrm>
                <a:off x="2705" y="3364"/>
                <a:ext cx="377" cy="180"/>
                <a:chOff x="2705" y="3364"/>
                <a:chExt cx="377" cy="180"/>
              </a:xfrm>
            </p:grpSpPr>
            <p:sp>
              <p:nvSpPr>
                <p:cNvPr id="43102" name="Oval 60"/>
                <p:cNvSpPr>
                  <a:spLocks noChangeArrowheads="1"/>
                </p:cNvSpPr>
                <p:nvPr/>
              </p:nvSpPr>
              <p:spPr bwMode="auto">
                <a:xfrm>
                  <a:off x="2707" y="3444"/>
                  <a:ext cx="373" cy="10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19080" cap="sq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3103" name="Rectangle 61"/>
                <p:cNvSpPr>
                  <a:spLocks noChangeArrowheads="1"/>
                </p:cNvSpPr>
                <p:nvPr/>
              </p:nvSpPr>
              <p:spPr bwMode="auto">
                <a:xfrm>
                  <a:off x="2707" y="3433"/>
                  <a:ext cx="375" cy="62"/>
                </a:xfrm>
                <a:prstGeom prst="rect">
                  <a:avLst/>
                </a:prstGeom>
                <a:gradFill rotWithShape="0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3104" name="Oval 62"/>
                <p:cNvSpPr>
                  <a:spLocks noChangeArrowheads="1"/>
                </p:cNvSpPr>
                <p:nvPr/>
              </p:nvSpPr>
              <p:spPr bwMode="auto">
                <a:xfrm>
                  <a:off x="2705" y="3364"/>
                  <a:ext cx="374" cy="117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19080" cap="sq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43105" name="Group 63"/>
                <p:cNvGrpSpPr>
                  <a:grpSpLocks/>
                </p:cNvGrpSpPr>
                <p:nvPr/>
              </p:nvGrpSpPr>
              <p:grpSpPr bwMode="auto">
                <a:xfrm>
                  <a:off x="2780" y="3395"/>
                  <a:ext cx="211" cy="54"/>
                  <a:chOff x="2780" y="3395"/>
                  <a:chExt cx="211" cy="54"/>
                </a:xfrm>
              </p:grpSpPr>
              <p:sp>
                <p:nvSpPr>
                  <p:cNvPr id="43108" name="Freeform 64"/>
                  <p:cNvSpPr>
                    <a:spLocks noChangeArrowheads="1"/>
                  </p:cNvSpPr>
                  <p:nvPr/>
                </p:nvSpPr>
                <p:spPr bwMode="auto">
                  <a:xfrm>
                    <a:off x="2780" y="3395"/>
                    <a:ext cx="211" cy="54"/>
                  </a:xfrm>
                  <a:custGeom>
                    <a:avLst/>
                    <a:gdLst>
                      <a:gd name="T0" fmla="*/ 0 w 310"/>
                      <a:gd name="T1" fmla="*/ 54 h 60"/>
                      <a:gd name="T2" fmla="*/ 65 w 310"/>
                      <a:gd name="T3" fmla="*/ 54 h 60"/>
                      <a:gd name="T4" fmla="*/ 131 w 310"/>
                      <a:gd name="T5" fmla="*/ 0 h 60"/>
                      <a:gd name="T6" fmla="*/ 211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19080" cap="sq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3109" name="Freeform 65"/>
                  <p:cNvSpPr>
                    <a:spLocks noChangeArrowheads="1"/>
                  </p:cNvSpPr>
                  <p:nvPr/>
                </p:nvSpPr>
                <p:spPr bwMode="auto">
                  <a:xfrm>
                    <a:off x="2790" y="3395"/>
                    <a:ext cx="192" cy="54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65 w 282"/>
                      <a:gd name="T3" fmla="*/ 0 h 60"/>
                      <a:gd name="T4" fmla="*/ 131 w 282"/>
                      <a:gd name="T5" fmla="*/ 54 h 60"/>
                      <a:gd name="T6" fmla="*/ 192 w 282"/>
                      <a:gd name="T7" fmla="*/ 54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12600" cap="sq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43106" name="Line 66"/>
                <p:cNvSpPr>
                  <a:spLocks noChangeShapeType="1"/>
                </p:cNvSpPr>
                <p:nvPr/>
              </p:nvSpPr>
              <p:spPr bwMode="auto">
                <a:xfrm>
                  <a:off x="2707" y="3419"/>
                  <a:ext cx="0" cy="79"/>
                </a:xfrm>
                <a:prstGeom prst="line">
                  <a:avLst/>
                </a:prstGeom>
                <a:noFill/>
                <a:ln w="19080" cap="sq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107" name="Line 67"/>
                <p:cNvSpPr>
                  <a:spLocks noChangeShapeType="1"/>
                </p:cNvSpPr>
                <p:nvPr/>
              </p:nvSpPr>
              <p:spPr bwMode="auto">
                <a:xfrm>
                  <a:off x="3080" y="3423"/>
                  <a:ext cx="0" cy="77"/>
                </a:xfrm>
                <a:prstGeom prst="line">
                  <a:avLst/>
                </a:prstGeom>
                <a:noFill/>
                <a:ln w="19080" cap="sq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43087" name="Text Box 68"/>
            <p:cNvSpPr txBox="1">
              <a:spLocks noChangeArrowheads="1"/>
            </p:cNvSpPr>
            <p:nvPr/>
          </p:nvSpPr>
          <p:spPr bwMode="auto">
            <a:xfrm>
              <a:off x="2803" y="2821"/>
              <a:ext cx="192" cy="23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eaLnBrk="1" hangingPunct="1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43088" name="Text Box 69"/>
            <p:cNvSpPr txBox="1">
              <a:spLocks noChangeArrowheads="1"/>
            </p:cNvSpPr>
            <p:nvPr/>
          </p:nvSpPr>
          <p:spPr bwMode="auto">
            <a:xfrm>
              <a:off x="2756" y="3104"/>
              <a:ext cx="184" cy="21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eaLnBrk="1" hangingPunct="1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43089" name="Text Box 70"/>
            <p:cNvSpPr txBox="1">
              <a:spLocks noChangeArrowheads="1"/>
            </p:cNvSpPr>
            <p:nvPr/>
          </p:nvSpPr>
          <p:spPr bwMode="auto">
            <a:xfrm>
              <a:off x="2584" y="3101"/>
              <a:ext cx="184" cy="21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eaLnBrk="1" hangingPunct="1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>
                  <a:solidFill>
                    <a:srgbClr val="000000"/>
                  </a:solidFill>
                </a:rPr>
                <a:t>3</a:t>
              </a:r>
            </a:p>
          </p:txBody>
        </p:sp>
      </p:grpSp>
      <p:sp>
        <p:nvSpPr>
          <p:cNvPr id="43014" name="Text Box 72"/>
          <p:cNvSpPr txBox="1">
            <a:spLocks noChangeArrowheads="1"/>
          </p:cNvSpPr>
          <p:nvPr/>
        </p:nvSpPr>
        <p:spPr bwMode="auto">
          <a:xfrm>
            <a:off x="533400" y="107950"/>
            <a:ext cx="6378575" cy="863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Datagram 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Forwarding  </a:t>
            </a: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able</a:t>
            </a:r>
            <a:endParaRPr lang="en-US" sz="3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015" name="Freeform 73"/>
          <p:cNvSpPr>
            <a:spLocks noChangeArrowheads="1"/>
          </p:cNvSpPr>
          <p:nvPr/>
        </p:nvSpPr>
        <p:spPr bwMode="auto">
          <a:xfrm>
            <a:off x="2397125" y="3521075"/>
            <a:ext cx="2290763" cy="1295400"/>
          </a:xfrm>
          <a:custGeom>
            <a:avLst/>
            <a:gdLst>
              <a:gd name="T0" fmla="*/ 0 w 1443"/>
              <a:gd name="T1" fmla="*/ 0 h 816"/>
              <a:gd name="T2" fmla="*/ 2147483647 w 1443"/>
              <a:gd name="T3" fmla="*/ 2147483647 h 816"/>
              <a:gd name="T4" fmla="*/ 2147483647 w 1443"/>
              <a:gd name="T5" fmla="*/ 2147483647 h 816"/>
              <a:gd name="T6" fmla="*/ 2147483647 w 1443"/>
              <a:gd name="T7" fmla="*/ 2147483647 h 816"/>
              <a:gd name="T8" fmla="*/ 0 w 1443"/>
              <a:gd name="T9" fmla="*/ 0 h 8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43"/>
              <a:gd name="T16" fmla="*/ 0 h 816"/>
              <a:gd name="T17" fmla="*/ 1443 w 1443"/>
              <a:gd name="T18" fmla="*/ 816 h 81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43" h="816">
                <a:moveTo>
                  <a:pt x="0" y="0"/>
                </a:moveTo>
                <a:cubicBezTo>
                  <a:pt x="571" y="285"/>
                  <a:pt x="856" y="408"/>
                  <a:pt x="1076" y="782"/>
                </a:cubicBezTo>
                <a:cubicBezTo>
                  <a:pt x="1185" y="775"/>
                  <a:pt x="1220" y="816"/>
                  <a:pt x="1320" y="788"/>
                </a:cubicBezTo>
                <a:cubicBezTo>
                  <a:pt x="1264" y="347"/>
                  <a:pt x="1276" y="352"/>
                  <a:pt x="1443" y="5"/>
                </a:cubicBezTo>
                <a:cubicBezTo>
                  <a:pt x="867" y="5"/>
                  <a:pt x="233" y="0"/>
                  <a:pt x="0" y="0"/>
                </a:cubicBezTo>
                <a:close/>
              </a:path>
            </a:pathLst>
          </a:custGeom>
          <a:gradFill rotWithShape="0">
            <a:gsLst>
              <a:gs pos="0">
                <a:srgbClr val="00CC99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16" name="Rectangle 74"/>
          <p:cNvSpPr>
            <a:spLocks noChangeArrowheads="1"/>
          </p:cNvSpPr>
          <p:nvPr/>
        </p:nvSpPr>
        <p:spPr bwMode="auto">
          <a:xfrm>
            <a:off x="2176463" y="1195388"/>
            <a:ext cx="2528887" cy="2333625"/>
          </a:xfrm>
          <a:prstGeom prst="rect">
            <a:avLst/>
          </a:prstGeom>
          <a:solidFill>
            <a:srgbClr val="00CC99"/>
          </a:solidFill>
          <a:ln w="1908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17" name="Oval 75"/>
          <p:cNvSpPr>
            <a:spLocks noChangeArrowheads="1"/>
          </p:cNvSpPr>
          <p:nvPr/>
        </p:nvSpPr>
        <p:spPr bwMode="auto">
          <a:xfrm>
            <a:off x="2513013" y="1247775"/>
            <a:ext cx="2095500" cy="604838"/>
          </a:xfrm>
          <a:prstGeom prst="ellipse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18" name="Rectangle 76"/>
          <p:cNvSpPr>
            <a:spLocks noChangeArrowheads="1"/>
          </p:cNvSpPr>
          <p:nvPr/>
        </p:nvSpPr>
        <p:spPr bwMode="auto">
          <a:xfrm>
            <a:off x="2457450" y="4584700"/>
            <a:ext cx="1155700" cy="238125"/>
          </a:xfrm>
          <a:prstGeom prst="rect">
            <a:avLst/>
          </a:prstGeom>
          <a:solidFill>
            <a:srgbClr val="80808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19" name="Rectangle 77"/>
          <p:cNvSpPr>
            <a:spLocks noChangeArrowheads="1"/>
          </p:cNvSpPr>
          <p:nvPr/>
        </p:nvSpPr>
        <p:spPr bwMode="auto">
          <a:xfrm>
            <a:off x="2433638" y="4608513"/>
            <a:ext cx="1147762" cy="238125"/>
          </a:xfrm>
          <a:prstGeom prst="rect">
            <a:avLst/>
          </a:prstGeom>
          <a:solidFill>
            <a:srgbClr val="3333CC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20" name="Line 78"/>
          <p:cNvSpPr>
            <a:spLocks noChangeShapeType="1"/>
          </p:cNvSpPr>
          <p:nvPr/>
        </p:nvSpPr>
        <p:spPr bwMode="auto">
          <a:xfrm>
            <a:off x="3459163" y="4740275"/>
            <a:ext cx="422275" cy="1588"/>
          </a:xfrm>
          <a:prstGeom prst="line">
            <a:avLst/>
          </a:prstGeom>
          <a:noFill/>
          <a:ln w="9360" cap="sq">
            <a:solidFill>
              <a:srgbClr val="3333CC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3021" name="Rectangle 79"/>
          <p:cNvSpPr>
            <a:spLocks noChangeArrowheads="1"/>
          </p:cNvSpPr>
          <p:nvPr/>
        </p:nvSpPr>
        <p:spPr bwMode="auto">
          <a:xfrm>
            <a:off x="3062288" y="4611688"/>
            <a:ext cx="427037" cy="239712"/>
          </a:xfrm>
          <a:prstGeom prst="rect">
            <a:avLst/>
          </a:prstGeom>
          <a:solidFill>
            <a:srgbClr val="00CC99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22" name="Text Box 80"/>
          <p:cNvSpPr txBox="1">
            <a:spLocks noChangeArrowheads="1"/>
          </p:cNvSpPr>
          <p:nvPr/>
        </p:nvSpPr>
        <p:spPr bwMode="auto">
          <a:xfrm>
            <a:off x="3014663" y="4584700"/>
            <a:ext cx="184150" cy="2746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23" name="Text Box 81"/>
          <p:cNvSpPr txBox="1">
            <a:spLocks noChangeArrowheads="1"/>
          </p:cNvSpPr>
          <p:nvPr/>
        </p:nvSpPr>
        <p:spPr bwMode="auto">
          <a:xfrm>
            <a:off x="1301750" y="3913188"/>
            <a:ext cx="2457450" cy="581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>
                <a:solidFill>
                  <a:srgbClr val="000000"/>
                </a:solidFill>
              </a:rPr>
              <a:t>IP destination address in </a:t>
            </a:r>
          </a:p>
          <a:p>
            <a:pPr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>
                <a:solidFill>
                  <a:srgbClr val="000000"/>
                </a:solidFill>
              </a:rPr>
              <a:t>arriving packet</a:t>
            </a:r>
            <a:r>
              <a:rPr lang="ja-JP" sz="1600">
                <a:solidFill>
                  <a:srgbClr val="000000"/>
                </a:solidFill>
              </a:rPr>
              <a:t>’</a:t>
            </a:r>
            <a:r>
              <a:rPr lang="en-US" sz="1600">
                <a:solidFill>
                  <a:srgbClr val="000000"/>
                </a:solidFill>
              </a:rPr>
              <a:t>s header</a:t>
            </a:r>
          </a:p>
        </p:txBody>
      </p:sp>
      <p:sp>
        <p:nvSpPr>
          <p:cNvPr id="43024" name="Line 82"/>
          <p:cNvSpPr>
            <a:spLocks noChangeShapeType="1"/>
          </p:cNvSpPr>
          <p:nvPr/>
        </p:nvSpPr>
        <p:spPr bwMode="auto">
          <a:xfrm flipH="1">
            <a:off x="2679700" y="4870450"/>
            <a:ext cx="1352550" cy="1588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25" name="Text Box 83"/>
          <p:cNvSpPr txBox="1">
            <a:spLocks noChangeArrowheads="1"/>
          </p:cNvSpPr>
          <p:nvPr/>
        </p:nvSpPr>
        <p:spPr bwMode="auto">
          <a:xfrm>
            <a:off x="2641600" y="1404938"/>
            <a:ext cx="1863725" cy="3063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>
                <a:solidFill>
                  <a:srgbClr val="000000"/>
                </a:solidFill>
              </a:rPr>
              <a:t>routing algorithm</a:t>
            </a:r>
          </a:p>
        </p:txBody>
      </p:sp>
      <p:sp>
        <p:nvSpPr>
          <p:cNvPr id="43026" name="Rectangle 84"/>
          <p:cNvSpPr>
            <a:spLocks noChangeArrowheads="1"/>
          </p:cNvSpPr>
          <p:nvPr/>
        </p:nvSpPr>
        <p:spPr bwMode="auto">
          <a:xfrm>
            <a:off x="2387600" y="2141538"/>
            <a:ext cx="2184400" cy="1298575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27" name="Text Box 85"/>
          <p:cNvSpPr txBox="1">
            <a:spLocks noChangeArrowheads="1"/>
          </p:cNvSpPr>
          <p:nvPr/>
        </p:nvSpPr>
        <p:spPr bwMode="auto">
          <a:xfrm>
            <a:off x="2643188" y="2105025"/>
            <a:ext cx="1870075" cy="306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>
                <a:solidFill>
                  <a:srgbClr val="000000"/>
                </a:solidFill>
              </a:rPr>
              <a:t>local forwarding table</a:t>
            </a:r>
          </a:p>
        </p:txBody>
      </p:sp>
      <p:sp>
        <p:nvSpPr>
          <p:cNvPr id="43028" name="Text Box 86"/>
          <p:cNvSpPr txBox="1">
            <a:spLocks noChangeArrowheads="1"/>
          </p:cNvSpPr>
          <p:nvPr/>
        </p:nvSpPr>
        <p:spPr bwMode="auto">
          <a:xfrm>
            <a:off x="2430463" y="2352675"/>
            <a:ext cx="1312862" cy="306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>
                <a:solidFill>
                  <a:srgbClr val="000000"/>
                </a:solidFill>
              </a:rPr>
              <a:t>dest address</a:t>
            </a:r>
          </a:p>
        </p:txBody>
      </p:sp>
      <p:sp>
        <p:nvSpPr>
          <p:cNvPr id="43029" name="Text Box 87"/>
          <p:cNvSpPr txBox="1">
            <a:spLocks noChangeArrowheads="1"/>
          </p:cNvSpPr>
          <p:nvPr/>
        </p:nvSpPr>
        <p:spPr bwMode="auto">
          <a:xfrm>
            <a:off x="3597275" y="2354263"/>
            <a:ext cx="1041400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>
                <a:solidFill>
                  <a:srgbClr val="000000"/>
                </a:solidFill>
              </a:rPr>
              <a:t>output  link</a:t>
            </a:r>
          </a:p>
        </p:txBody>
      </p:sp>
      <p:sp>
        <p:nvSpPr>
          <p:cNvPr id="43030" name="Line 88"/>
          <p:cNvSpPr>
            <a:spLocks noChangeShapeType="1"/>
          </p:cNvSpPr>
          <p:nvPr/>
        </p:nvSpPr>
        <p:spPr bwMode="auto">
          <a:xfrm>
            <a:off x="3695700" y="2365375"/>
            <a:ext cx="7938" cy="1066800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31" name="Text Box 89"/>
          <p:cNvSpPr txBox="1">
            <a:spLocks noChangeArrowheads="1"/>
          </p:cNvSpPr>
          <p:nvPr/>
        </p:nvSpPr>
        <p:spPr bwMode="auto">
          <a:xfrm>
            <a:off x="2414588" y="2636838"/>
            <a:ext cx="1295400" cy="8239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r"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address-range 1</a:t>
            </a:r>
          </a:p>
          <a:p>
            <a:pPr algn="r"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address-range 2</a:t>
            </a:r>
          </a:p>
          <a:p>
            <a:pPr algn="r"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address-range 3</a:t>
            </a:r>
          </a:p>
          <a:p>
            <a:pPr algn="r"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address-range 4</a:t>
            </a:r>
          </a:p>
        </p:txBody>
      </p:sp>
      <p:sp>
        <p:nvSpPr>
          <p:cNvPr id="43032" name="Text Box 90"/>
          <p:cNvSpPr txBox="1">
            <a:spLocks noChangeArrowheads="1"/>
          </p:cNvSpPr>
          <p:nvPr/>
        </p:nvSpPr>
        <p:spPr bwMode="auto">
          <a:xfrm>
            <a:off x="3713163" y="2636838"/>
            <a:ext cx="266700" cy="8239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3</a:t>
            </a:r>
          </a:p>
          <a:p>
            <a:pPr algn="ctr"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2</a:t>
            </a:r>
          </a:p>
          <a:p>
            <a:pPr algn="ctr"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2</a:t>
            </a:r>
          </a:p>
          <a:p>
            <a:pPr algn="ctr"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43033" name="Line 91"/>
          <p:cNvSpPr>
            <a:spLocks noChangeShapeType="1"/>
          </p:cNvSpPr>
          <p:nvPr/>
        </p:nvSpPr>
        <p:spPr bwMode="auto">
          <a:xfrm>
            <a:off x="2409825" y="2617788"/>
            <a:ext cx="2163763" cy="4762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34" name="Line 92"/>
          <p:cNvSpPr>
            <a:spLocks noChangeShapeType="1"/>
          </p:cNvSpPr>
          <p:nvPr/>
        </p:nvSpPr>
        <p:spPr bwMode="auto">
          <a:xfrm>
            <a:off x="2392363" y="2370138"/>
            <a:ext cx="2173287" cy="4762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35" name="AutoShape 93"/>
          <p:cNvSpPr>
            <a:spLocks noChangeArrowheads="1"/>
          </p:cNvSpPr>
          <p:nvPr/>
        </p:nvSpPr>
        <p:spPr bwMode="auto">
          <a:xfrm rot="5400000">
            <a:off x="3466306" y="1859757"/>
            <a:ext cx="239713" cy="273050"/>
          </a:xfrm>
          <a:prstGeom prst="rightArrow">
            <a:avLst>
              <a:gd name="adj1" fmla="val 51167"/>
              <a:gd name="adj2" fmla="val 39736"/>
            </a:avLst>
          </a:prstGeom>
          <a:solidFill>
            <a:srgbClr val="3333CC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36" name="Line 94"/>
          <p:cNvSpPr>
            <a:spLocks noChangeShapeType="1"/>
          </p:cNvSpPr>
          <p:nvPr/>
        </p:nvSpPr>
        <p:spPr bwMode="auto">
          <a:xfrm>
            <a:off x="2843213" y="4302125"/>
            <a:ext cx="363537" cy="342900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3037" name="Freeform 95"/>
          <p:cNvSpPr>
            <a:spLocks/>
          </p:cNvSpPr>
          <p:nvPr/>
        </p:nvSpPr>
        <p:spPr bwMode="auto">
          <a:xfrm>
            <a:off x="3916363" y="4792663"/>
            <a:ext cx="879475" cy="265112"/>
          </a:xfrm>
          <a:custGeom>
            <a:avLst/>
            <a:gdLst>
              <a:gd name="T0" fmla="*/ 0 w 554"/>
              <a:gd name="T1" fmla="*/ 2147483647 h 167"/>
              <a:gd name="T2" fmla="*/ 2147483647 w 554"/>
              <a:gd name="T3" fmla="*/ 2147483647 h 167"/>
              <a:gd name="T4" fmla="*/ 2147483647 w 554"/>
              <a:gd name="T5" fmla="*/ 2147483647 h 167"/>
              <a:gd name="T6" fmla="*/ 0 60000 65536"/>
              <a:gd name="T7" fmla="*/ 0 60000 65536"/>
              <a:gd name="T8" fmla="*/ 0 60000 65536"/>
              <a:gd name="T9" fmla="*/ 0 w 554"/>
              <a:gd name="T10" fmla="*/ 0 h 167"/>
              <a:gd name="T11" fmla="*/ 554 w 554"/>
              <a:gd name="T12" fmla="*/ 167 h 16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54" h="167">
                <a:moveTo>
                  <a:pt x="0" y="10"/>
                </a:moveTo>
                <a:cubicBezTo>
                  <a:pt x="102" y="0"/>
                  <a:pt x="240" y="5"/>
                  <a:pt x="324" y="26"/>
                </a:cubicBezTo>
                <a:cubicBezTo>
                  <a:pt x="416" y="52"/>
                  <a:pt x="502" y="120"/>
                  <a:pt x="554" y="167"/>
                </a:cubicBezTo>
              </a:path>
            </a:pathLst>
          </a:custGeom>
          <a:noFill/>
          <a:ln w="57240" cap="sq">
            <a:solidFill>
              <a:srgbClr val="FF33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38" name="Freeform 96"/>
          <p:cNvSpPr>
            <a:spLocks noChangeArrowheads="1"/>
          </p:cNvSpPr>
          <p:nvPr/>
        </p:nvSpPr>
        <p:spPr bwMode="auto">
          <a:xfrm flipH="1">
            <a:off x="6249988" y="4356100"/>
            <a:ext cx="577850" cy="371475"/>
          </a:xfrm>
          <a:custGeom>
            <a:avLst/>
            <a:gdLst>
              <a:gd name="T0" fmla="*/ 0 w 1443"/>
              <a:gd name="T1" fmla="*/ 0 h 816"/>
              <a:gd name="T2" fmla="*/ 2147483647 w 1443"/>
              <a:gd name="T3" fmla="*/ 2147483647 h 816"/>
              <a:gd name="T4" fmla="*/ 2147483647 w 1443"/>
              <a:gd name="T5" fmla="*/ 2147483647 h 816"/>
              <a:gd name="T6" fmla="*/ 2147483647 w 1443"/>
              <a:gd name="T7" fmla="*/ 2147483647 h 816"/>
              <a:gd name="T8" fmla="*/ 0 w 1443"/>
              <a:gd name="T9" fmla="*/ 0 h 8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43"/>
              <a:gd name="T16" fmla="*/ 0 h 816"/>
              <a:gd name="T17" fmla="*/ 1443 w 1443"/>
              <a:gd name="T18" fmla="*/ 816 h 81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43" h="816">
                <a:moveTo>
                  <a:pt x="0" y="0"/>
                </a:moveTo>
                <a:cubicBezTo>
                  <a:pt x="571" y="285"/>
                  <a:pt x="856" y="408"/>
                  <a:pt x="1076" y="782"/>
                </a:cubicBezTo>
                <a:cubicBezTo>
                  <a:pt x="1185" y="775"/>
                  <a:pt x="1220" y="816"/>
                  <a:pt x="1320" y="788"/>
                </a:cubicBezTo>
                <a:cubicBezTo>
                  <a:pt x="1264" y="347"/>
                  <a:pt x="1276" y="352"/>
                  <a:pt x="1443" y="5"/>
                </a:cubicBezTo>
                <a:cubicBezTo>
                  <a:pt x="867" y="5"/>
                  <a:pt x="233" y="0"/>
                  <a:pt x="0" y="0"/>
                </a:cubicBezTo>
                <a:close/>
              </a:path>
            </a:pathLst>
          </a:custGeom>
          <a:gradFill rotWithShape="0">
            <a:gsLst>
              <a:gs pos="0">
                <a:srgbClr val="00CC99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39" name="Freeform 97"/>
          <p:cNvSpPr>
            <a:spLocks noChangeArrowheads="1"/>
          </p:cNvSpPr>
          <p:nvPr/>
        </p:nvSpPr>
        <p:spPr bwMode="auto">
          <a:xfrm flipH="1">
            <a:off x="5240338" y="4083050"/>
            <a:ext cx="577850" cy="371475"/>
          </a:xfrm>
          <a:custGeom>
            <a:avLst/>
            <a:gdLst>
              <a:gd name="T0" fmla="*/ 0 w 1443"/>
              <a:gd name="T1" fmla="*/ 0 h 816"/>
              <a:gd name="T2" fmla="*/ 2147483647 w 1443"/>
              <a:gd name="T3" fmla="*/ 2147483647 h 816"/>
              <a:gd name="T4" fmla="*/ 2147483647 w 1443"/>
              <a:gd name="T5" fmla="*/ 2147483647 h 816"/>
              <a:gd name="T6" fmla="*/ 2147483647 w 1443"/>
              <a:gd name="T7" fmla="*/ 2147483647 h 816"/>
              <a:gd name="T8" fmla="*/ 0 w 1443"/>
              <a:gd name="T9" fmla="*/ 0 h 8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43"/>
              <a:gd name="T16" fmla="*/ 0 h 816"/>
              <a:gd name="T17" fmla="*/ 1443 w 1443"/>
              <a:gd name="T18" fmla="*/ 816 h 81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43" h="816">
                <a:moveTo>
                  <a:pt x="0" y="0"/>
                </a:moveTo>
                <a:cubicBezTo>
                  <a:pt x="571" y="285"/>
                  <a:pt x="856" y="408"/>
                  <a:pt x="1076" y="782"/>
                </a:cubicBezTo>
                <a:cubicBezTo>
                  <a:pt x="1185" y="775"/>
                  <a:pt x="1220" y="816"/>
                  <a:pt x="1320" y="788"/>
                </a:cubicBezTo>
                <a:cubicBezTo>
                  <a:pt x="1264" y="347"/>
                  <a:pt x="1276" y="352"/>
                  <a:pt x="1443" y="5"/>
                </a:cubicBezTo>
                <a:cubicBezTo>
                  <a:pt x="867" y="5"/>
                  <a:pt x="233" y="0"/>
                  <a:pt x="0" y="0"/>
                </a:cubicBezTo>
                <a:close/>
              </a:path>
            </a:pathLst>
          </a:custGeom>
          <a:gradFill rotWithShape="0">
            <a:gsLst>
              <a:gs pos="0">
                <a:srgbClr val="00CC99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40" name="Freeform 98"/>
          <p:cNvSpPr>
            <a:spLocks noChangeArrowheads="1"/>
          </p:cNvSpPr>
          <p:nvPr/>
        </p:nvSpPr>
        <p:spPr bwMode="auto">
          <a:xfrm flipH="1" flipV="1">
            <a:off x="5908675" y="5629275"/>
            <a:ext cx="542925" cy="371475"/>
          </a:xfrm>
          <a:custGeom>
            <a:avLst/>
            <a:gdLst>
              <a:gd name="T0" fmla="*/ 0 w 1443"/>
              <a:gd name="T1" fmla="*/ 0 h 816"/>
              <a:gd name="T2" fmla="*/ 2147483647 w 1443"/>
              <a:gd name="T3" fmla="*/ 2147483647 h 816"/>
              <a:gd name="T4" fmla="*/ 2147483647 w 1443"/>
              <a:gd name="T5" fmla="*/ 2147483647 h 816"/>
              <a:gd name="T6" fmla="*/ 2147483647 w 1443"/>
              <a:gd name="T7" fmla="*/ 2147483647 h 816"/>
              <a:gd name="T8" fmla="*/ 0 w 1443"/>
              <a:gd name="T9" fmla="*/ 0 h 8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43"/>
              <a:gd name="T16" fmla="*/ 0 h 816"/>
              <a:gd name="T17" fmla="*/ 1443 w 1443"/>
              <a:gd name="T18" fmla="*/ 816 h 81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43" h="816">
                <a:moveTo>
                  <a:pt x="0" y="0"/>
                </a:moveTo>
                <a:cubicBezTo>
                  <a:pt x="571" y="285"/>
                  <a:pt x="856" y="408"/>
                  <a:pt x="1076" y="782"/>
                </a:cubicBezTo>
                <a:cubicBezTo>
                  <a:pt x="1185" y="775"/>
                  <a:pt x="1220" y="816"/>
                  <a:pt x="1320" y="788"/>
                </a:cubicBezTo>
                <a:cubicBezTo>
                  <a:pt x="1264" y="347"/>
                  <a:pt x="1276" y="352"/>
                  <a:pt x="1443" y="5"/>
                </a:cubicBezTo>
                <a:cubicBezTo>
                  <a:pt x="867" y="5"/>
                  <a:pt x="233" y="0"/>
                  <a:pt x="0" y="0"/>
                </a:cubicBezTo>
                <a:close/>
              </a:path>
            </a:pathLst>
          </a:custGeom>
          <a:gradFill rotWithShape="0">
            <a:gsLst>
              <a:gs pos="0">
                <a:srgbClr val="00CC99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41" name="Freeform 99"/>
          <p:cNvSpPr>
            <a:spLocks noChangeArrowheads="1"/>
          </p:cNvSpPr>
          <p:nvPr/>
        </p:nvSpPr>
        <p:spPr bwMode="auto">
          <a:xfrm flipH="1" flipV="1">
            <a:off x="4559300" y="5613400"/>
            <a:ext cx="542925" cy="371475"/>
          </a:xfrm>
          <a:custGeom>
            <a:avLst/>
            <a:gdLst>
              <a:gd name="T0" fmla="*/ 0 w 1443"/>
              <a:gd name="T1" fmla="*/ 0 h 816"/>
              <a:gd name="T2" fmla="*/ 2147483647 w 1443"/>
              <a:gd name="T3" fmla="*/ 2147483647 h 816"/>
              <a:gd name="T4" fmla="*/ 2147483647 w 1443"/>
              <a:gd name="T5" fmla="*/ 2147483647 h 816"/>
              <a:gd name="T6" fmla="*/ 2147483647 w 1443"/>
              <a:gd name="T7" fmla="*/ 2147483647 h 816"/>
              <a:gd name="T8" fmla="*/ 0 w 1443"/>
              <a:gd name="T9" fmla="*/ 0 h 8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43"/>
              <a:gd name="T16" fmla="*/ 0 h 816"/>
              <a:gd name="T17" fmla="*/ 1443 w 1443"/>
              <a:gd name="T18" fmla="*/ 816 h 81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43" h="816">
                <a:moveTo>
                  <a:pt x="0" y="0"/>
                </a:moveTo>
                <a:cubicBezTo>
                  <a:pt x="571" y="285"/>
                  <a:pt x="856" y="408"/>
                  <a:pt x="1076" y="782"/>
                </a:cubicBezTo>
                <a:cubicBezTo>
                  <a:pt x="1185" y="775"/>
                  <a:pt x="1220" y="816"/>
                  <a:pt x="1320" y="788"/>
                </a:cubicBezTo>
                <a:cubicBezTo>
                  <a:pt x="1264" y="347"/>
                  <a:pt x="1276" y="352"/>
                  <a:pt x="1443" y="5"/>
                </a:cubicBezTo>
                <a:cubicBezTo>
                  <a:pt x="867" y="5"/>
                  <a:pt x="233" y="0"/>
                  <a:pt x="0" y="0"/>
                </a:cubicBezTo>
                <a:close/>
              </a:path>
            </a:pathLst>
          </a:custGeom>
          <a:gradFill rotWithShape="0">
            <a:gsLst>
              <a:gs pos="0">
                <a:srgbClr val="00CC99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42" name="Freeform 100"/>
          <p:cNvSpPr>
            <a:spLocks noChangeArrowheads="1"/>
          </p:cNvSpPr>
          <p:nvPr/>
        </p:nvSpPr>
        <p:spPr bwMode="auto">
          <a:xfrm flipH="1" flipV="1">
            <a:off x="5199063" y="5319713"/>
            <a:ext cx="542925" cy="452437"/>
          </a:xfrm>
          <a:custGeom>
            <a:avLst/>
            <a:gdLst>
              <a:gd name="T0" fmla="*/ 0 w 1443"/>
              <a:gd name="T1" fmla="*/ 0 h 816"/>
              <a:gd name="T2" fmla="*/ 2147483647 w 1443"/>
              <a:gd name="T3" fmla="*/ 2147483647 h 816"/>
              <a:gd name="T4" fmla="*/ 2147483647 w 1443"/>
              <a:gd name="T5" fmla="*/ 2147483647 h 816"/>
              <a:gd name="T6" fmla="*/ 2147483647 w 1443"/>
              <a:gd name="T7" fmla="*/ 2147483647 h 816"/>
              <a:gd name="T8" fmla="*/ 0 w 1443"/>
              <a:gd name="T9" fmla="*/ 0 h 8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43"/>
              <a:gd name="T16" fmla="*/ 0 h 816"/>
              <a:gd name="T17" fmla="*/ 1443 w 1443"/>
              <a:gd name="T18" fmla="*/ 816 h 81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43" h="816">
                <a:moveTo>
                  <a:pt x="0" y="0"/>
                </a:moveTo>
                <a:cubicBezTo>
                  <a:pt x="571" y="285"/>
                  <a:pt x="856" y="408"/>
                  <a:pt x="1076" y="782"/>
                </a:cubicBezTo>
                <a:cubicBezTo>
                  <a:pt x="1185" y="775"/>
                  <a:pt x="1220" y="816"/>
                  <a:pt x="1320" y="788"/>
                </a:cubicBezTo>
                <a:cubicBezTo>
                  <a:pt x="1264" y="347"/>
                  <a:pt x="1276" y="352"/>
                  <a:pt x="1443" y="5"/>
                </a:cubicBezTo>
                <a:cubicBezTo>
                  <a:pt x="867" y="5"/>
                  <a:pt x="233" y="0"/>
                  <a:pt x="0" y="0"/>
                </a:cubicBezTo>
                <a:close/>
              </a:path>
            </a:pathLst>
          </a:custGeom>
          <a:gradFill rotWithShape="0">
            <a:gsLst>
              <a:gs pos="0">
                <a:srgbClr val="00CC99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3043" name="Group 101"/>
          <p:cNvGrpSpPr>
            <a:grpSpLocks/>
          </p:cNvGrpSpPr>
          <p:nvPr/>
        </p:nvGrpSpPr>
        <p:grpSpPr bwMode="auto">
          <a:xfrm>
            <a:off x="5248275" y="3638550"/>
            <a:ext cx="549275" cy="450850"/>
            <a:chOff x="3306" y="2292"/>
            <a:chExt cx="346" cy="284"/>
          </a:xfrm>
        </p:grpSpPr>
        <p:sp>
          <p:nvSpPr>
            <p:cNvPr id="43079" name="Rectangle 102"/>
            <p:cNvSpPr>
              <a:spLocks noChangeArrowheads="1"/>
            </p:cNvSpPr>
            <p:nvPr/>
          </p:nvSpPr>
          <p:spPr bwMode="auto">
            <a:xfrm>
              <a:off x="3306" y="2292"/>
              <a:ext cx="346" cy="284"/>
            </a:xfrm>
            <a:prstGeom prst="rect">
              <a:avLst/>
            </a:prstGeom>
            <a:solidFill>
              <a:srgbClr val="00CC99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80" name="Oval 103"/>
            <p:cNvSpPr>
              <a:spLocks noChangeArrowheads="1"/>
            </p:cNvSpPr>
            <p:nvPr/>
          </p:nvSpPr>
          <p:spPr bwMode="auto">
            <a:xfrm>
              <a:off x="3325" y="2298"/>
              <a:ext cx="313" cy="73"/>
            </a:xfrm>
            <a:prstGeom prst="ellipse">
              <a:avLst/>
            </a:prstGeom>
            <a:solidFill>
              <a:srgbClr val="FFFFFF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81" name="Rectangle 104"/>
            <p:cNvSpPr>
              <a:spLocks noChangeArrowheads="1"/>
            </p:cNvSpPr>
            <p:nvPr/>
          </p:nvSpPr>
          <p:spPr bwMode="auto">
            <a:xfrm>
              <a:off x="3333" y="2409"/>
              <a:ext cx="299" cy="155"/>
            </a:xfrm>
            <a:prstGeom prst="rect">
              <a:avLst/>
            </a:prstGeom>
            <a:solidFill>
              <a:srgbClr val="FFFFFF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82" name="Line 105"/>
            <p:cNvSpPr>
              <a:spLocks noChangeShapeType="1"/>
            </p:cNvSpPr>
            <p:nvPr/>
          </p:nvSpPr>
          <p:spPr bwMode="auto">
            <a:xfrm>
              <a:off x="3502" y="2435"/>
              <a:ext cx="0" cy="129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83" name="Line 106"/>
            <p:cNvSpPr>
              <a:spLocks noChangeShapeType="1"/>
            </p:cNvSpPr>
            <p:nvPr/>
          </p:nvSpPr>
          <p:spPr bwMode="auto">
            <a:xfrm>
              <a:off x="3333" y="2466"/>
              <a:ext cx="299" cy="0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84" name="Line 107"/>
            <p:cNvSpPr>
              <a:spLocks noChangeShapeType="1"/>
            </p:cNvSpPr>
            <p:nvPr/>
          </p:nvSpPr>
          <p:spPr bwMode="auto">
            <a:xfrm>
              <a:off x="3332" y="2436"/>
              <a:ext cx="299" cy="0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85" name="AutoShape 108"/>
            <p:cNvSpPr>
              <a:spLocks noChangeArrowheads="1"/>
            </p:cNvSpPr>
            <p:nvPr/>
          </p:nvSpPr>
          <p:spPr bwMode="auto">
            <a:xfrm rot="5400000">
              <a:off x="3470" y="2370"/>
              <a:ext cx="28" cy="40"/>
            </a:xfrm>
            <a:prstGeom prst="rightArrow">
              <a:avLst>
                <a:gd name="adj1" fmla="val 51167"/>
                <a:gd name="adj2" fmla="val 39736"/>
              </a:avLst>
            </a:prstGeom>
            <a:solidFill>
              <a:srgbClr val="3333CC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3044" name="Group 109"/>
          <p:cNvGrpSpPr>
            <a:grpSpLocks/>
          </p:cNvGrpSpPr>
          <p:nvPr/>
        </p:nvGrpSpPr>
        <p:grpSpPr bwMode="auto">
          <a:xfrm>
            <a:off x="6261100" y="3911600"/>
            <a:ext cx="549275" cy="450850"/>
            <a:chOff x="3944" y="2464"/>
            <a:chExt cx="346" cy="284"/>
          </a:xfrm>
        </p:grpSpPr>
        <p:sp>
          <p:nvSpPr>
            <p:cNvPr id="43072" name="Rectangle 110"/>
            <p:cNvSpPr>
              <a:spLocks noChangeArrowheads="1"/>
            </p:cNvSpPr>
            <p:nvPr/>
          </p:nvSpPr>
          <p:spPr bwMode="auto">
            <a:xfrm>
              <a:off x="3944" y="2464"/>
              <a:ext cx="346" cy="284"/>
            </a:xfrm>
            <a:prstGeom prst="rect">
              <a:avLst/>
            </a:prstGeom>
            <a:solidFill>
              <a:srgbClr val="00CC99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73" name="Oval 111"/>
            <p:cNvSpPr>
              <a:spLocks noChangeArrowheads="1"/>
            </p:cNvSpPr>
            <p:nvPr/>
          </p:nvSpPr>
          <p:spPr bwMode="auto">
            <a:xfrm>
              <a:off x="3963" y="2470"/>
              <a:ext cx="313" cy="73"/>
            </a:xfrm>
            <a:prstGeom prst="ellipse">
              <a:avLst/>
            </a:prstGeom>
            <a:solidFill>
              <a:srgbClr val="FFFFFF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74" name="Rectangle 112"/>
            <p:cNvSpPr>
              <a:spLocks noChangeArrowheads="1"/>
            </p:cNvSpPr>
            <p:nvPr/>
          </p:nvSpPr>
          <p:spPr bwMode="auto">
            <a:xfrm>
              <a:off x="3971" y="2581"/>
              <a:ext cx="299" cy="155"/>
            </a:xfrm>
            <a:prstGeom prst="rect">
              <a:avLst/>
            </a:prstGeom>
            <a:solidFill>
              <a:srgbClr val="FFFFFF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75" name="Line 113"/>
            <p:cNvSpPr>
              <a:spLocks noChangeShapeType="1"/>
            </p:cNvSpPr>
            <p:nvPr/>
          </p:nvSpPr>
          <p:spPr bwMode="auto">
            <a:xfrm>
              <a:off x="4140" y="2607"/>
              <a:ext cx="0" cy="129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76" name="Line 114"/>
            <p:cNvSpPr>
              <a:spLocks noChangeShapeType="1"/>
            </p:cNvSpPr>
            <p:nvPr/>
          </p:nvSpPr>
          <p:spPr bwMode="auto">
            <a:xfrm>
              <a:off x="3971" y="2638"/>
              <a:ext cx="299" cy="0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77" name="Line 115"/>
            <p:cNvSpPr>
              <a:spLocks noChangeShapeType="1"/>
            </p:cNvSpPr>
            <p:nvPr/>
          </p:nvSpPr>
          <p:spPr bwMode="auto">
            <a:xfrm>
              <a:off x="3970" y="2608"/>
              <a:ext cx="299" cy="0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78" name="AutoShape 116"/>
            <p:cNvSpPr>
              <a:spLocks noChangeArrowheads="1"/>
            </p:cNvSpPr>
            <p:nvPr/>
          </p:nvSpPr>
          <p:spPr bwMode="auto">
            <a:xfrm rot="5400000">
              <a:off x="4108" y="2542"/>
              <a:ext cx="28" cy="40"/>
            </a:xfrm>
            <a:prstGeom prst="rightArrow">
              <a:avLst>
                <a:gd name="adj1" fmla="val 51167"/>
                <a:gd name="adj2" fmla="val 39736"/>
              </a:avLst>
            </a:prstGeom>
            <a:solidFill>
              <a:srgbClr val="3333CC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3045" name="Group 117"/>
          <p:cNvGrpSpPr>
            <a:grpSpLocks/>
          </p:cNvGrpSpPr>
          <p:nvPr/>
        </p:nvGrpSpPr>
        <p:grpSpPr bwMode="auto">
          <a:xfrm>
            <a:off x="5891213" y="5988050"/>
            <a:ext cx="549275" cy="450850"/>
            <a:chOff x="3711" y="3772"/>
            <a:chExt cx="346" cy="284"/>
          </a:xfrm>
        </p:grpSpPr>
        <p:sp>
          <p:nvSpPr>
            <p:cNvPr id="43065" name="Rectangle 118"/>
            <p:cNvSpPr>
              <a:spLocks noChangeArrowheads="1"/>
            </p:cNvSpPr>
            <p:nvPr/>
          </p:nvSpPr>
          <p:spPr bwMode="auto">
            <a:xfrm>
              <a:off x="3711" y="3772"/>
              <a:ext cx="346" cy="284"/>
            </a:xfrm>
            <a:prstGeom prst="rect">
              <a:avLst/>
            </a:prstGeom>
            <a:solidFill>
              <a:srgbClr val="00CC99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66" name="Oval 119"/>
            <p:cNvSpPr>
              <a:spLocks noChangeArrowheads="1"/>
            </p:cNvSpPr>
            <p:nvPr/>
          </p:nvSpPr>
          <p:spPr bwMode="auto">
            <a:xfrm>
              <a:off x="3730" y="3778"/>
              <a:ext cx="313" cy="73"/>
            </a:xfrm>
            <a:prstGeom prst="ellipse">
              <a:avLst/>
            </a:prstGeom>
            <a:solidFill>
              <a:srgbClr val="FFFFFF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67" name="Rectangle 120"/>
            <p:cNvSpPr>
              <a:spLocks noChangeArrowheads="1"/>
            </p:cNvSpPr>
            <p:nvPr/>
          </p:nvSpPr>
          <p:spPr bwMode="auto">
            <a:xfrm>
              <a:off x="3738" y="3889"/>
              <a:ext cx="299" cy="155"/>
            </a:xfrm>
            <a:prstGeom prst="rect">
              <a:avLst/>
            </a:prstGeom>
            <a:solidFill>
              <a:srgbClr val="FFFFFF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68" name="Line 121"/>
            <p:cNvSpPr>
              <a:spLocks noChangeShapeType="1"/>
            </p:cNvSpPr>
            <p:nvPr/>
          </p:nvSpPr>
          <p:spPr bwMode="auto">
            <a:xfrm>
              <a:off x="3907" y="3915"/>
              <a:ext cx="0" cy="129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69" name="Line 122"/>
            <p:cNvSpPr>
              <a:spLocks noChangeShapeType="1"/>
            </p:cNvSpPr>
            <p:nvPr/>
          </p:nvSpPr>
          <p:spPr bwMode="auto">
            <a:xfrm>
              <a:off x="3738" y="3946"/>
              <a:ext cx="299" cy="0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70" name="Line 123"/>
            <p:cNvSpPr>
              <a:spLocks noChangeShapeType="1"/>
            </p:cNvSpPr>
            <p:nvPr/>
          </p:nvSpPr>
          <p:spPr bwMode="auto">
            <a:xfrm>
              <a:off x="3737" y="3916"/>
              <a:ext cx="299" cy="0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71" name="AutoShape 124"/>
            <p:cNvSpPr>
              <a:spLocks noChangeArrowheads="1"/>
            </p:cNvSpPr>
            <p:nvPr/>
          </p:nvSpPr>
          <p:spPr bwMode="auto">
            <a:xfrm rot="5400000">
              <a:off x="3876" y="3850"/>
              <a:ext cx="28" cy="40"/>
            </a:xfrm>
            <a:prstGeom prst="rightArrow">
              <a:avLst>
                <a:gd name="adj1" fmla="val 51167"/>
                <a:gd name="adj2" fmla="val 39736"/>
              </a:avLst>
            </a:prstGeom>
            <a:solidFill>
              <a:srgbClr val="3333CC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3046" name="Group 125"/>
          <p:cNvGrpSpPr>
            <a:grpSpLocks/>
          </p:cNvGrpSpPr>
          <p:nvPr/>
        </p:nvGrpSpPr>
        <p:grpSpPr bwMode="auto">
          <a:xfrm>
            <a:off x="5195888" y="5768975"/>
            <a:ext cx="549275" cy="450850"/>
            <a:chOff x="3273" y="3634"/>
            <a:chExt cx="346" cy="284"/>
          </a:xfrm>
        </p:grpSpPr>
        <p:sp>
          <p:nvSpPr>
            <p:cNvPr id="43058" name="Rectangle 126"/>
            <p:cNvSpPr>
              <a:spLocks noChangeArrowheads="1"/>
            </p:cNvSpPr>
            <p:nvPr/>
          </p:nvSpPr>
          <p:spPr bwMode="auto">
            <a:xfrm>
              <a:off x="3273" y="3634"/>
              <a:ext cx="346" cy="284"/>
            </a:xfrm>
            <a:prstGeom prst="rect">
              <a:avLst/>
            </a:prstGeom>
            <a:solidFill>
              <a:srgbClr val="00CC99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59" name="Oval 127"/>
            <p:cNvSpPr>
              <a:spLocks noChangeArrowheads="1"/>
            </p:cNvSpPr>
            <p:nvPr/>
          </p:nvSpPr>
          <p:spPr bwMode="auto">
            <a:xfrm>
              <a:off x="3292" y="3640"/>
              <a:ext cx="313" cy="73"/>
            </a:xfrm>
            <a:prstGeom prst="ellipse">
              <a:avLst/>
            </a:prstGeom>
            <a:solidFill>
              <a:srgbClr val="FFFFFF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60" name="Rectangle 128"/>
            <p:cNvSpPr>
              <a:spLocks noChangeArrowheads="1"/>
            </p:cNvSpPr>
            <p:nvPr/>
          </p:nvSpPr>
          <p:spPr bwMode="auto">
            <a:xfrm>
              <a:off x="3300" y="3751"/>
              <a:ext cx="299" cy="155"/>
            </a:xfrm>
            <a:prstGeom prst="rect">
              <a:avLst/>
            </a:prstGeom>
            <a:solidFill>
              <a:srgbClr val="FFFFFF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61" name="Line 129"/>
            <p:cNvSpPr>
              <a:spLocks noChangeShapeType="1"/>
            </p:cNvSpPr>
            <p:nvPr/>
          </p:nvSpPr>
          <p:spPr bwMode="auto">
            <a:xfrm>
              <a:off x="3469" y="3777"/>
              <a:ext cx="0" cy="129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62" name="Line 130"/>
            <p:cNvSpPr>
              <a:spLocks noChangeShapeType="1"/>
            </p:cNvSpPr>
            <p:nvPr/>
          </p:nvSpPr>
          <p:spPr bwMode="auto">
            <a:xfrm>
              <a:off x="3300" y="3808"/>
              <a:ext cx="299" cy="0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63" name="Line 131"/>
            <p:cNvSpPr>
              <a:spLocks noChangeShapeType="1"/>
            </p:cNvSpPr>
            <p:nvPr/>
          </p:nvSpPr>
          <p:spPr bwMode="auto">
            <a:xfrm>
              <a:off x="3299" y="3778"/>
              <a:ext cx="299" cy="0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64" name="AutoShape 132"/>
            <p:cNvSpPr>
              <a:spLocks noChangeArrowheads="1"/>
            </p:cNvSpPr>
            <p:nvPr/>
          </p:nvSpPr>
          <p:spPr bwMode="auto">
            <a:xfrm rot="5400000">
              <a:off x="3437" y="3712"/>
              <a:ext cx="28" cy="40"/>
            </a:xfrm>
            <a:prstGeom prst="rightArrow">
              <a:avLst>
                <a:gd name="adj1" fmla="val 51167"/>
                <a:gd name="adj2" fmla="val 39736"/>
              </a:avLst>
            </a:prstGeom>
            <a:solidFill>
              <a:srgbClr val="3333CC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3047" name="Group 133"/>
          <p:cNvGrpSpPr>
            <a:grpSpLocks/>
          </p:cNvGrpSpPr>
          <p:nvPr/>
        </p:nvGrpSpPr>
        <p:grpSpPr bwMode="auto">
          <a:xfrm>
            <a:off x="4540250" y="5961063"/>
            <a:ext cx="549275" cy="450850"/>
            <a:chOff x="2860" y="3755"/>
            <a:chExt cx="346" cy="284"/>
          </a:xfrm>
        </p:grpSpPr>
        <p:sp>
          <p:nvSpPr>
            <p:cNvPr id="43051" name="Rectangle 134"/>
            <p:cNvSpPr>
              <a:spLocks noChangeArrowheads="1"/>
            </p:cNvSpPr>
            <p:nvPr/>
          </p:nvSpPr>
          <p:spPr bwMode="auto">
            <a:xfrm>
              <a:off x="2860" y="3755"/>
              <a:ext cx="346" cy="284"/>
            </a:xfrm>
            <a:prstGeom prst="rect">
              <a:avLst/>
            </a:prstGeom>
            <a:solidFill>
              <a:srgbClr val="00CC99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52" name="Oval 135"/>
            <p:cNvSpPr>
              <a:spLocks noChangeArrowheads="1"/>
            </p:cNvSpPr>
            <p:nvPr/>
          </p:nvSpPr>
          <p:spPr bwMode="auto">
            <a:xfrm>
              <a:off x="2879" y="3761"/>
              <a:ext cx="313" cy="73"/>
            </a:xfrm>
            <a:prstGeom prst="ellipse">
              <a:avLst/>
            </a:prstGeom>
            <a:solidFill>
              <a:srgbClr val="FFFFFF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53" name="Rectangle 136"/>
            <p:cNvSpPr>
              <a:spLocks noChangeArrowheads="1"/>
            </p:cNvSpPr>
            <p:nvPr/>
          </p:nvSpPr>
          <p:spPr bwMode="auto">
            <a:xfrm>
              <a:off x="2887" y="3872"/>
              <a:ext cx="299" cy="155"/>
            </a:xfrm>
            <a:prstGeom prst="rect">
              <a:avLst/>
            </a:prstGeom>
            <a:solidFill>
              <a:srgbClr val="FFFFFF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54" name="Line 137"/>
            <p:cNvSpPr>
              <a:spLocks noChangeShapeType="1"/>
            </p:cNvSpPr>
            <p:nvPr/>
          </p:nvSpPr>
          <p:spPr bwMode="auto">
            <a:xfrm>
              <a:off x="3056" y="3898"/>
              <a:ext cx="0" cy="129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55" name="Line 138"/>
            <p:cNvSpPr>
              <a:spLocks noChangeShapeType="1"/>
            </p:cNvSpPr>
            <p:nvPr/>
          </p:nvSpPr>
          <p:spPr bwMode="auto">
            <a:xfrm>
              <a:off x="2887" y="3929"/>
              <a:ext cx="299" cy="0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56" name="Line 139"/>
            <p:cNvSpPr>
              <a:spLocks noChangeShapeType="1"/>
            </p:cNvSpPr>
            <p:nvPr/>
          </p:nvSpPr>
          <p:spPr bwMode="auto">
            <a:xfrm>
              <a:off x="2886" y="3899"/>
              <a:ext cx="299" cy="0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57" name="AutoShape 140"/>
            <p:cNvSpPr>
              <a:spLocks noChangeArrowheads="1"/>
            </p:cNvSpPr>
            <p:nvPr/>
          </p:nvSpPr>
          <p:spPr bwMode="auto">
            <a:xfrm rot="5400000">
              <a:off x="3024" y="3833"/>
              <a:ext cx="28" cy="40"/>
            </a:xfrm>
            <a:prstGeom prst="rightArrow">
              <a:avLst>
                <a:gd name="adj1" fmla="val 51167"/>
                <a:gd name="adj2" fmla="val 39736"/>
              </a:avLst>
            </a:prstGeom>
            <a:solidFill>
              <a:srgbClr val="3333CC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2" name="Group 141"/>
          <p:cNvGrpSpPr>
            <a:grpSpLocks/>
          </p:cNvGrpSpPr>
          <p:nvPr/>
        </p:nvGrpSpPr>
        <p:grpSpPr bwMode="auto">
          <a:xfrm>
            <a:off x="3492500" y="1201738"/>
            <a:ext cx="4984750" cy="2209800"/>
            <a:chOff x="2200" y="757"/>
            <a:chExt cx="3140" cy="1392"/>
          </a:xfrm>
        </p:grpSpPr>
        <p:sp>
          <p:nvSpPr>
            <p:cNvPr id="43049" name="Text Box 142"/>
            <p:cNvSpPr txBox="1">
              <a:spLocks noChangeArrowheads="1"/>
            </p:cNvSpPr>
            <p:nvPr/>
          </p:nvSpPr>
          <p:spPr bwMode="auto">
            <a:xfrm>
              <a:off x="3500" y="757"/>
              <a:ext cx="1840" cy="1392"/>
            </a:xfrm>
            <a:prstGeom prst="rect">
              <a:avLst/>
            </a:prstGeom>
            <a:noFill/>
            <a:ln w="12600" cap="sq">
              <a:solidFill>
                <a:srgbClr val="CC0000"/>
              </a:solidFill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>
                <a:lnSpc>
                  <a:spcPct val="85000"/>
                </a:lnSpc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000" dirty="0">
                  <a:solidFill>
                    <a:srgbClr val="000099"/>
                  </a:solidFill>
                  <a:latin typeface="Gill Sans MT" charset="0"/>
                </a:rPr>
                <a:t>4 billion IP addresses, so rather than list individual destination address</a:t>
              </a:r>
            </a:p>
            <a:p>
              <a:pPr>
                <a:lnSpc>
                  <a:spcPct val="85000"/>
                </a:lnSpc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000" dirty="0">
                  <a:solidFill>
                    <a:srgbClr val="000099"/>
                  </a:solidFill>
                  <a:latin typeface="Gill Sans MT" charset="0"/>
                </a:rPr>
                <a:t>list </a:t>
              </a:r>
              <a:r>
                <a:rPr lang="en-US" sz="2000" i="1" dirty="0">
                  <a:solidFill>
                    <a:srgbClr val="000099"/>
                  </a:solidFill>
                  <a:latin typeface="Gill Sans MT" charset="0"/>
                </a:rPr>
                <a:t>range</a:t>
              </a:r>
              <a:r>
                <a:rPr lang="en-US" sz="2000" dirty="0">
                  <a:solidFill>
                    <a:srgbClr val="000099"/>
                  </a:solidFill>
                  <a:latin typeface="Gill Sans MT" charset="0"/>
                </a:rPr>
                <a:t> of addresses</a:t>
              </a:r>
            </a:p>
            <a:p>
              <a:pPr>
                <a:lnSpc>
                  <a:spcPct val="85000"/>
                </a:lnSpc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000" dirty="0">
                  <a:solidFill>
                    <a:srgbClr val="000099"/>
                  </a:solidFill>
                  <a:latin typeface="Gill Sans MT" charset="0"/>
                </a:rPr>
                <a:t>(aggregate table entries)</a:t>
              </a:r>
            </a:p>
          </p:txBody>
        </p:sp>
        <p:sp>
          <p:nvSpPr>
            <p:cNvPr id="43050" name="Line 143"/>
            <p:cNvSpPr>
              <a:spLocks noChangeShapeType="1"/>
            </p:cNvSpPr>
            <p:nvPr/>
          </p:nvSpPr>
          <p:spPr bwMode="auto">
            <a:xfrm flipH="1">
              <a:off x="2199" y="1278"/>
              <a:ext cx="1298" cy="667"/>
            </a:xfrm>
            <a:prstGeom prst="line">
              <a:avLst/>
            </a:prstGeom>
            <a:noFill/>
            <a:ln w="9360" cap="sq">
              <a:solidFill>
                <a:srgbClr val="CC0000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Rectangle 3"/>
          <p:cNvSpPr>
            <a:spLocks noChangeArrowheads="1"/>
          </p:cNvSpPr>
          <p:nvPr/>
        </p:nvSpPr>
        <p:spPr bwMode="auto">
          <a:xfrm>
            <a:off x="619125" y="1393825"/>
            <a:ext cx="5256213" cy="4238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just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b="1">
                <a:solidFill>
                  <a:srgbClr val="000000"/>
                </a:solidFill>
                <a:cs typeface="Times New Roman" pitchFamily="16" charset="0"/>
              </a:rPr>
              <a:t>Destination Address Range</a:t>
            </a:r>
          </a:p>
          <a:p>
            <a:pPr algn="just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1">
              <a:solidFill>
                <a:srgbClr val="000000"/>
              </a:solidFill>
              <a:cs typeface="Times New Roman" pitchFamily="16" charset="0"/>
            </a:endParaRPr>
          </a:p>
          <a:p>
            <a:pPr algn="just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b="1">
                <a:solidFill>
                  <a:srgbClr val="000000"/>
                </a:solidFill>
                <a:latin typeface="Courier New" charset="0"/>
                <a:cs typeface="Times New Roman" pitchFamily="16" charset="0"/>
              </a:rPr>
              <a:t>11001000 00010111 00010000 00000000</a:t>
            </a:r>
          </a:p>
          <a:p>
            <a:pPr algn="just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  <a:cs typeface="Times New Roman" pitchFamily="16" charset="0"/>
              </a:rPr>
              <a:t>through</a:t>
            </a:r>
            <a:r>
              <a:rPr lang="en-US" sz="1800">
                <a:solidFill>
                  <a:srgbClr val="000000"/>
                </a:solidFill>
                <a:latin typeface="Comic Sans MS" charset="0"/>
                <a:cs typeface="Times New Roman" pitchFamily="16" charset="0"/>
              </a:rPr>
              <a:t>                                 </a:t>
            </a:r>
          </a:p>
          <a:p>
            <a:pPr algn="just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b="1">
                <a:solidFill>
                  <a:srgbClr val="000000"/>
                </a:solidFill>
                <a:latin typeface="Courier New" charset="0"/>
                <a:cs typeface="Times New Roman" pitchFamily="16" charset="0"/>
              </a:rPr>
              <a:t>11001000 00010111 00010111 11111111</a:t>
            </a:r>
          </a:p>
          <a:p>
            <a:pPr algn="just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1">
              <a:solidFill>
                <a:srgbClr val="000000"/>
              </a:solidFill>
              <a:latin typeface="Courier New" charset="0"/>
              <a:cs typeface="Times New Roman" pitchFamily="16" charset="0"/>
            </a:endParaRPr>
          </a:p>
          <a:p>
            <a:pPr algn="just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b="1">
                <a:solidFill>
                  <a:srgbClr val="000000"/>
                </a:solidFill>
                <a:latin typeface="Courier New" charset="0"/>
                <a:cs typeface="Times New Roman" pitchFamily="16" charset="0"/>
              </a:rPr>
              <a:t>11001000 00010111 00011000 00000000</a:t>
            </a:r>
          </a:p>
          <a:p>
            <a:pPr algn="just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  <a:cs typeface="Times New Roman" pitchFamily="16" charset="0"/>
              </a:rPr>
              <a:t>through</a:t>
            </a:r>
          </a:p>
          <a:p>
            <a:pPr algn="just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b="1">
                <a:solidFill>
                  <a:srgbClr val="000000"/>
                </a:solidFill>
                <a:latin typeface="Courier New" charset="0"/>
                <a:cs typeface="Times New Roman" pitchFamily="16" charset="0"/>
              </a:rPr>
              <a:t>11001000 00010111 00011000 11111111  </a:t>
            </a:r>
          </a:p>
          <a:p>
            <a:pPr algn="just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000" b="1">
              <a:solidFill>
                <a:srgbClr val="000000"/>
              </a:solidFill>
              <a:latin typeface="Courier New" charset="0"/>
            </a:endParaRPr>
          </a:p>
          <a:p>
            <a:pPr algn="just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b="1">
                <a:solidFill>
                  <a:srgbClr val="000000"/>
                </a:solidFill>
                <a:latin typeface="Courier New" charset="0"/>
                <a:cs typeface="Times New Roman" pitchFamily="16" charset="0"/>
              </a:rPr>
              <a:t>11001000 00010111 00011001 00000000</a:t>
            </a:r>
          </a:p>
          <a:p>
            <a:pPr algn="just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  <a:cs typeface="Times New Roman" pitchFamily="16" charset="0"/>
              </a:rPr>
              <a:t>through</a:t>
            </a:r>
          </a:p>
          <a:p>
            <a:pPr algn="just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b="1">
                <a:solidFill>
                  <a:srgbClr val="000000"/>
                </a:solidFill>
                <a:latin typeface="Courier New" charset="0"/>
                <a:cs typeface="Times New Roman" pitchFamily="16" charset="0"/>
              </a:rPr>
              <a:t>11001000 00010111 00011111 11111111  </a:t>
            </a:r>
          </a:p>
          <a:p>
            <a:pPr algn="just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>
              <a:solidFill>
                <a:srgbClr val="000000"/>
              </a:solidFill>
              <a:latin typeface="Comic Sans MS" charset="0"/>
              <a:cs typeface="Times New Roman" pitchFamily="16" charset="0"/>
            </a:endParaRPr>
          </a:p>
          <a:p>
            <a:pPr algn="just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  <a:cs typeface="Times New Roman" pitchFamily="16" charset="0"/>
              </a:rPr>
              <a:t>otherwise</a:t>
            </a:r>
          </a:p>
        </p:txBody>
      </p:sp>
      <p:sp>
        <p:nvSpPr>
          <p:cNvPr id="44037" name="Rectangle 4"/>
          <p:cNvSpPr>
            <a:spLocks noChangeArrowheads="1"/>
          </p:cNvSpPr>
          <p:nvPr/>
        </p:nvSpPr>
        <p:spPr bwMode="auto">
          <a:xfrm>
            <a:off x="6056313" y="1431925"/>
            <a:ext cx="1550987" cy="4483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just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  <a:cs typeface="Times New Roman" pitchFamily="16" charset="0"/>
              </a:rPr>
              <a:t>Link Interface</a:t>
            </a:r>
          </a:p>
          <a:p>
            <a:pPr algn="just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>
              <a:solidFill>
                <a:srgbClr val="000000"/>
              </a:solidFill>
              <a:cs typeface="Times New Roman" pitchFamily="16" charset="0"/>
            </a:endParaRPr>
          </a:p>
          <a:p>
            <a:pPr algn="just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u="sng">
              <a:solidFill>
                <a:srgbClr val="000000"/>
              </a:solidFill>
              <a:cs typeface="Times New Roman" pitchFamily="16" charset="0"/>
            </a:endParaRPr>
          </a:p>
          <a:p>
            <a:pPr algn="just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  <a:cs typeface="Times New Roman" pitchFamily="16" charset="0"/>
              </a:rPr>
              <a:t>0</a:t>
            </a:r>
          </a:p>
          <a:p>
            <a:pPr algn="just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>
              <a:solidFill>
                <a:srgbClr val="000000"/>
              </a:solidFill>
              <a:cs typeface="Times New Roman" pitchFamily="16" charset="0"/>
            </a:endParaRPr>
          </a:p>
          <a:p>
            <a:pPr algn="just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>
              <a:solidFill>
                <a:srgbClr val="000000"/>
              </a:solidFill>
              <a:cs typeface="Times New Roman" pitchFamily="16" charset="0"/>
            </a:endParaRPr>
          </a:p>
          <a:p>
            <a:pPr algn="just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>
              <a:solidFill>
                <a:srgbClr val="000000"/>
              </a:solidFill>
              <a:cs typeface="Times New Roman" pitchFamily="16" charset="0"/>
            </a:endParaRPr>
          </a:p>
          <a:p>
            <a:pPr algn="just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  <a:cs typeface="Times New Roman" pitchFamily="16" charset="0"/>
              </a:rPr>
              <a:t>1</a:t>
            </a:r>
          </a:p>
          <a:p>
            <a:pPr algn="just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>
              <a:solidFill>
                <a:srgbClr val="000000"/>
              </a:solidFill>
              <a:cs typeface="Times New Roman" pitchFamily="16" charset="0"/>
            </a:endParaRPr>
          </a:p>
          <a:p>
            <a:pPr algn="just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>
              <a:solidFill>
                <a:srgbClr val="000000"/>
              </a:solidFill>
              <a:cs typeface="Times New Roman" pitchFamily="16" charset="0"/>
            </a:endParaRPr>
          </a:p>
          <a:p>
            <a:pPr algn="just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>
              <a:solidFill>
                <a:srgbClr val="000000"/>
              </a:solidFill>
              <a:cs typeface="Times New Roman" pitchFamily="16" charset="0"/>
            </a:endParaRPr>
          </a:p>
          <a:p>
            <a:pPr algn="just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  <a:cs typeface="Times New Roman" pitchFamily="16" charset="0"/>
              </a:rPr>
              <a:t>2</a:t>
            </a:r>
          </a:p>
          <a:p>
            <a:pPr algn="just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>
              <a:solidFill>
                <a:srgbClr val="000000"/>
              </a:solidFill>
              <a:cs typeface="Times New Roman" pitchFamily="16" charset="0"/>
            </a:endParaRPr>
          </a:p>
          <a:p>
            <a:pPr algn="just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>
              <a:solidFill>
                <a:srgbClr val="000000"/>
              </a:solidFill>
              <a:cs typeface="Times New Roman" pitchFamily="16" charset="0"/>
            </a:endParaRPr>
          </a:p>
          <a:p>
            <a:pPr algn="just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  <a:cs typeface="Times New Roman" pitchFamily="16" charset="0"/>
              </a:rPr>
              <a:t>3  </a:t>
            </a:r>
          </a:p>
          <a:p>
            <a:pPr algn="just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>
              <a:solidFill>
                <a:srgbClr val="000000"/>
              </a:solidFill>
              <a:cs typeface="Times New Roman" pitchFamily="16" charset="0"/>
            </a:endParaRPr>
          </a:p>
        </p:txBody>
      </p:sp>
      <p:sp>
        <p:nvSpPr>
          <p:cNvPr id="44038" name="Rectangle 5"/>
          <p:cNvSpPr>
            <a:spLocks noChangeArrowheads="1"/>
          </p:cNvSpPr>
          <p:nvPr/>
        </p:nvSpPr>
        <p:spPr bwMode="auto">
          <a:xfrm>
            <a:off x="636588" y="1266825"/>
            <a:ext cx="7223125" cy="4525963"/>
          </a:xfrm>
          <a:prstGeom prst="rect">
            <a:avLst/>
          </a:prstGeom>
          <a:noFill/>
          <a:ln w="19080" cap="sq">
            <a:solidFill>
              <a:srgbClr val="0000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39" name="Line 6"/>
          <p:cNvSpPr>
            <a:spLocks noChangeShapeType="1"/>
          </p:cNvSpPr>
          <p:nvPr/>
        </p:nvSpPr>
        <p:spPr bwMode="auto">
          <a:xfrm>
            <a:off x="625475" y="1873250"/>
            <a:ext cx="7223125" cy="1588"/>
          </a:xfrm>
          <a:prstGeom prst="line">
            <a:avLst/>
          </a:prstGeom>
          <a:noFill/>
          <a:ln w="19080" cap="sq">
            <a:solidFill>
              <a:srgbClr val="000099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040" name="Line 7"/>
          <p:cNvSpPr>
            <a:spLocks noChangeShapeType="1"/>
          </p:cNvSpPr>
          <p:nvPr/>
        </p:nvSpPr>
        <p:spPr bwMode="auto">
          <a:xfrm>
            <a:off x="652463" y="2928938"/>
            <a:ext cx="7223125" cy="1587"/>
          </a:xfrm>
          <a:prstGeom prst="line">
            <a:avLst/>
          </a:prstGeom>
          <a:noFill/>
          <a:ln w="19080" cap="sq">
            <a:solidFill>
              <a:srgbClr val="000099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041" name="Line 8"/>
          <p:cNvSpPr>
            <a:spLocks noChangeShapeType="1"/>
          </p:cNvSpPr>
          <p:nvPr/>
        </p:nvSpPr>
        <p:spPr bwMode="auto">
          <a:xfrm>
            <a:off x="646113" y="4051300"/>
            <a:ext cx="7223125" cy="1588"/>
          </a:xfrm>
          <a:prstGeom prst="line">
            <a:avLst/>
          </a:prstGeom>
          <a:noFill/>
          <a:ln w="19080" cap="sq">
            <a:solidFill>
              <a:srgbClr val="000099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042" name="Line 9"/>
          <p:cNvSpPr>
            <a:spLocks noChangeShapeType="1"/>
          </p:cNvSpPr>
          <p:nvPr/>
        </p:nvSpPr>
        <p:spPr bwMode="auto">
          <a:xfrm>
            <a:off x="639763" y="5173663"/>
            <a:ext cx="7223125" cy="1587"/>
          </a:xfrm>
          <a:prstGeom prst="line">
            <a:avLst/>
          </a:prstGeom>
          <a:noFill/>
          <a:ln w="19080" cap="sq">
            <a:solidFill>
              <a:srgbClr val="000099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043" name="Line 10"/>
          <p:cNvSpPr>
            <a:spLocks noChangeShapeType="1"/>
          </p:cNvSpPr>
          <p:nvPr/>
        </p:nvSpPr>
        <p:spPr bwMode="auto">
          <a:xfrm>
            <a:off x="5929313" y="1277938"/>
            <a:ext cx="1587" cy="4514850"/>
          </a:xfrm>
          <a:prstGeom prst="line">
            <a:avLst/>
          </a:prstGeom>
          <a:noFill/>
          <a:ln w="12600" cap="sq">
            <a:solidFill>
              <a:srgbClr val="000099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044" name="Text Box 11"/>
          <p:cNvSpPr txBox="1">
            <a:spLocks noChangeArrowheads="1"/>
          </p:cNvSpPr>
          <p:nvPr/>
        </p:nvSpPr>
        <p:spPr bwMode="auto">
          <a:xfrm>
            <a:off x="152400" y="6007100"/>
            <a:ext cx="8415338" cy="52540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just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i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Q: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but what happens if ranges don</a:t>
            </a:r>
            <a:r>
              <a:rPr lang="ja-JP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 divide up so nicely? </a:t>
            </a:r>
          </a:p>
        </p:txBody>
      </p:sp>
      <p:sp>
        <p:nvSpPr>
          <p:cNvPr id="44046" name="Text Box 13"/>
          <p:cNvSpPr txBox="1">
            <a:spLocks noChangeArrowheads="1"/>
          </p:cNvSpPr>
          <p:nvPr/>
        </p:nvSpPr>
        <p:spPr bwMode="auto">
          <a:xfrm>
            <a:off x="533400" y="107950"/>
            <a:ext cx="6378575" cy="863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Datagram Forwarding  Table</a:t>
            </a:r>
            <a:endParaRPr lang="en-US" sz="3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1" name="Rectangle 4"/>
          <p:cNvSpPr>
            <a:spLocks noChangeArrowheads="1"/>
          </p:cNvSpPr>
          <p:nvPr/>
        </p:nvSpPr>
        <p:spPr bwMode="auto">
          <a:xfrm>
            <a:off x="434975" y="1335088"/>
            <a:ext cx="8001000" cy="1371600"/>
          </a:xfrm>
          <a:prstGeom prst="rect">
            <a:avLst/>
          </a:prstGeom>
          <a:solidFill>
            <a:srgbClr val="FFFFFF"/>
          </a:solidFill>
          <a:ln w="19080" cap="sq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62" name="Rectangle 5"/>
          <p:cNvSpPr>
            <a:spLocks noChangeArrowheads="1"/>
          </p:cNvSpPr>
          <p:nvPr/>
        </p:nvSpPr>
        <p:spPr bwMode="auto">
          <a:xfrm>
            <a:off x="4276725" y="5673725"/>
            <a:ext cx="1636713" cy="269875"/>
          </a:xfrm>
          <a:prstGeom prst="rect">
            <a:avLst/>
          </a:prstGeom>
          <a:solidFill>
            <a:srgbClr val="33CC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63" name="Rectangle 6"/>
          <p:cNvSpPr>
            <a:spLocks noChangeArrowheads="1"/>
          </p:cNvSpPr>
          <p:nvPr/>
        </p:nvSpPr>
        <p:spPr bwMode="auto">
          <a:xfrm>
            <a:off x="4283075" y="6069013"/>
            <a:ext cx="1636713" cy="269875"/>
          </a:xfrm>
          <a:prstGeom prst="rect">
            <a:avLst/>
          </a:prstGeom>
          <a:solidFill>
            <a:srgbClr val="33CC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64" name="Text Box 7"/>
          <p:cNvSpPr txBox="1">
            <a:spLocks noChangeArrowheads="1"/>
          </p:cNvSpPr>
          <p:nvPr/>
        </p:nvSpPr>
        <p:spPr bwMode="auto">
          <a:xfrm>
            <a:off x="355600" y="95250"/>
            <a:ext cx="7772400" cy="9096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Longest 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Prefix </a:t>
            </a: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atching</a:t>
            </a:r>
            <a:endParaRPr lang="en-US" sz="3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065" name="Rectangle 8"/>
          <p:cNvSpPr>
            <a:spLocks noChangeArrowheads="1"/>
          </p:cNvSpPr>
          <p:nvPr/>
        </p:nvSpPr>
        <p:spPr bwMode="auto">
          <a:xfrm>
            <a:off x="1055688" y="3060700"/>
            <a:ext cx="5256212" cy="2014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just">
              <a:lnSpc>
                <a:spcPct val="150000"/>
              </a:lnSpc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dirty="0">
                <a:solidFill>
                  <a:srgbClr val="000000"/>
                </a:solidFill>
                <a:cs typeface="Times New Roman" pitchFamily="16" charset="0"/>
              </a:rPr>
              <a:t>Destination Address Range                        </a:t>
            </a:r>
          </a:p>
          <a:p>
            <a:pPr algn="just">
              <a:lnSpc>
                <a:spcPct val="150000"/>
              </a:lnSpc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dirty="0">
                <a:solidFill>
                  <a:srgbClr val="000000"/>
                </a:solidFill>
                <a:latin typeface="Courier New" charset="0"/>
                <a:cs typeface="Times New Roman" pitchFamily="16" charset="0"/>
              </a:rPr>
              <a:t>11001000 00010111 00010*** ********* </a:t>
            </a:r>
          </a:p>
          <a:p>
            <a:pPr algn="just">
              <a:lnSpc>
                <a:spcPct val="150000"/>
              </a:lnSpc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dirty="0">
                <a:solidFill>
                  <a:srgbClr val="000000"/>
                </a:solidFill>
                <a:latin typeface="Courier New" charset="0"/>
                <a:cs typeface="Times New Roman" pitchFamily="16" charset="0"/>
              </a:rPr>
              <a:t>11001000 00010111 00011000 *********</a:t>
            </a:r>
          </a:p>
          <a:p>
            <a:pPr algn="just">
              <a:lnSpc>
                <a:spcPct val="150000"/>
              </a:lnSpc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dirty="0">
                <a:solidFill>
                  <a:srgbClr val="000000"/>
                </a:solidFill>
                <a:latin typeface="Courier New" charset="0"/>
                <a:cs typeface="Times New Roman" pitchFamily="16" charset="0"/>
              </a:rPr>
              <a:t>11001000 00010111 00011*** *********</a:t>
            </a:r>
          </a:p>
          <a:p>
            <a:pPr algn="just">
              <a:lnSpc>
                <a:spcPct val="150000"/>
              </a:lnSpc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dirty="0">
                <a:solidFill>
                  <a:srgbClr val="000000"/>
                </a:solidFill>
                <a:cs typeface="Times New Roman" pitchFamily="16" charset="0"/>
              </a:rPr>
              <a:t>otherwise  </a:t>
            </a:r>
            <a:r>
              <a:rPr lang="en-US" sz="18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           </a:t>
            </a:r>
          </a:p>
        </p:txBody>
      </p:sp>
      <p:sp>
        <p:nvSpPr>
          <p:cNvPr id="45066" name="Rectangle 9"/>
          <p:cNvSpPr>
            <a:spLocks noChangeArrowheads="1"/>
          </p:cNvSpPr>
          <p:nvPr/>
        </p:nvSpPr>
        <p:spPr bwMode="auto">
          <a:xfrm>
            <a:off x="965200" y="6024563"/>
            <a:ext cx="5130800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</a:rPr>
              <a:t>DA: 11001000  00010111  00011000  10101010</a:t>
            </a:r>
            <a:r>
              <a:rPr lang="en-US" sz="1800">
                <a:solidFill>
                  <a:srgbClr val="000000"/>
                </a:solidFill>
                <a:latin typeface="Comic Sans MS" charset="0"/>
              </a:rPr>
              <a:t> </a:t>
            </a:r>
          </a:p>
        </p:txBody>
      </p:sp>
      <p:sp>
        <p:nvSpPr>
          <p:cNvPr id="45067" name="Text Box 10"/>
          <p:cNvSpPr txBox="1">
            <a:spLocks noChangeArrowheads="1"/>
          </p:cNvSpPr>
          <p:nvPr/>
        </p:nvSpPr>
        <p:spPr bwMode="auto">
          <a:xfrm>
            <a:off x="280988" y="5272088"/>
            <a:ext cx="1341437" cy="398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>
                <a:solidFill>
                  <a:srgbClr val="000099"/>
                </a:solidFill>
              </a:rPr>
              <a:t>examples:</a:t>
            </a:r>
          </a:p>
        </p:txBody>
      </p:sp>
      <p:sp>
        <p:nvSpPr>
          <p:cNvPr id="45068" name="Text Box 11"/>
          <p:cNvSpPr txBox="1">
            <a:spLocks noChangeArrowheads="1"/>
          </p:cNvSpPr>
          <p:nvPr/>
        </p:nvSpPr>
        <p:spPr bwMode="auto">
          <a:xfrm>
            <a:off x="952500" y="5641975"/>
            <a:ext cx="5121275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</a:rPr>
              <a:t>DA: 11001000  00010111  00010110  10100001 </a:t>
            </a:r>
          </a:p>
        </p:txBody>
      </p:sp>
      <p:sp>
        <p:nvSpPr>
          <p:cNvPr id="45069" name="Text Box 12"/>
          <p:cNvSpPr txBox="1">
            <a:spLocks noChangeArrowheads="1"/>
          </p:cNvSpPr>
          <p:nvPr/>
        </p:nvSpPr>
        <p:spPr bwMode="auto">
          <a:xfrm>
            <a:off x="6043613" y="5640388"/>
            <a:ext cx="2274887" cy="398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>
                <a:solidFill>
                  <a:srgbClr val="CC0000"/>
                </a:solidFill>
                <a:latin typeface="Gill Sans MT" charset="0"/>
              </a:rPr>
              <a:t>which interface?</a:t>
            </a:r>
          </a:p>
        </p:txBody>
      </p:sp>
      <p:sp>
        <p:nvSpPr>
          <p:cNvPr id="45070" name="Text Box 13"/>
          <p:cNvSpPr txBox="1">
            <a:spLocks noChangeArrowheads="1"/>
          </p:cNvSpPr>
          <p:nvPr/>
        </p:nvSpPr>
        <p:spPr bwMode="auto">
          <a:xfrm>
            <a:off x="6091238" y="5991225"/>
            <a:ext cx="2274887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>
                <a:solidFill>
                  <a:srgbClr val="CC0000"/>
                </a:solidFill>
                <a:latin typeface="Gill Sans MT" charset="0"/>
              </a:rPr>
              <a:t>which interface?</a:t>
            </a:r>
          </a:p>
        </p:txBody>
      </p:sp>
      <p:sp>
        <p:nvSpPr>
          <p:cNvPr id="45071" name="Text Box 14"/>
          <p:cNvSpPr txBox="1">
            <a:spLocks noChangeArrowheads="1"/>
          </p:cNvSpPr>
          <p:nvPr/>
        </p:nvSpPr>
        <p:spPr bwMode="auto">
          <a:xfrm>
            <a:off x="571500" y="1490663"/>
            <a:ext cx="7799388" cy="112864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just">
              <a:lnSpc>
                <a:spcPct val="80000"/>
              </a:lnSpc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hen 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looking for forwarding table entry for given destination address, use </a:t>
            </a:r>
            <a:r>
              <a:rPr lang="en-US" sz="28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longest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address prefix that matches destination 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address</a:t>
            </a:r>
            <a:endParaRPr lang="en-US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072" name="Text Box 15"/>
          <p:cNvSpPr txBox="1">
            <a:spLocks noChangeArrowheads="1"/>
          </p:cNvSpPr>
          <p:nvPr/>
        </p:nvSpPr>
        <p:spPr bwMode="auto">
          <a:xfrm>
            <a:off x="228600" y="990600"/>
            <a:ext cx="3733800" cy="525401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i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800" i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ongest Prefix </a:t>
            </a:r>
            <a:r>
              <a:rPr lang="en-US" sz="2800" i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800" i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atching</a:t>
            </a:r>
            <a:endParaRPr lang="en-US" sz="2800" i="1" dirty="0">
              <a:solidFill>
                <a:srgbClr val="CC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073" name="Rectangle 16"/>
          <p:cNvSpPr>
            <a:spLocks noChangeArrowheads="1"/>
          </p:cNvSpPr>
          <p:nvPr/>
        </p:nvSpPr>
        <p:spPr bwMode="auto">
          <a:xfrm>
            <a:off x="992188" y="3022600"/>
            <a:ext cx="7459662" cy="2106613"/>
          </a:xfrm>
          <a:prstGeom prst="rect">
            <a:avLst/>
          </a:prstGeom>
          <a:noFill/>
          <a:ln w="19080" cap="sq">
            <a:solidFill>
              <a:srgbClr val="0000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74" name="Line 17"/>
          <p:cNvSpPr>
            <a:spLocks noChangeShapeType="1"/>
          </p:cNvSpPr>
          <p:nvPr/>
        </p:nvSpPr>
        <p:spPr bwMode="auto">
          <a:xfrm>
            <a:off x="992188" y="3457575"/>
            <a:ext cx="7448550" cy="1588"/>
          </a:xfrm>
          <a:prstGeom prst="line">
            <a:avLst/>
          </a:prstGeom>
          <a:noFill/>
          <a:ln w="19080" cap="sq">
            <a:solidFill>
              <a:srgbClr val="000099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075" name="Line 18"/>
          <p:cNvSpPr>
            <a:spLocks noChangeShapeType="1"/>
          </p:cNvSpPr>
          <p:nvPr/>
        </p:nvSpPr>
        <p:spPr bwMode="auto">
          <a:xfrm>
            <a:off x="1022350" y="3887788"/>
            <a:ext cx="7448550" cy="1587"/>
          </a:xfrm>
          <a:prstGeom prst="line">
            <a:avLst/>
          </a:prstGeom>
          <a:noFill/>
          <a:ln w="19080" cap="sq">
            <a:solidFill>
              <a:srgbClr val="000099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076" name="Line 19"/>
          <p:cNvSpPr>
            <a:spLocks noChangeShapeType="1"/>
          </p:cNvSpPr>
          <p:nvPr/>
        </p:nvSpPr>
        <p:spPr bwMode="auto">
          <a:xfrm>
            <a:off x="996950" y="4306888"/>
            <a:ext cx="7448550" cy="1587"/>
          </a:xfrm>
          <a:prstGeom prst="line">
            <a:avLst/>
          </a:prstGeom>
          <a:noFill/>
          <a:ln w="19080" cap="sq">
            <a:solidFill>
              <a:srgbClr val="000099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077" name="Line 20"/>
          <p:cNvSpPr>
            <a:spLocks noChangeShapeType="1"/>
          </p:cNvSpPr>
          <p:nvPr/>
        </p:nvSpPr>
        <p:spPr bwMode="auto">
          <a:xfrm>
            <a:off x="993775" y="4737100"/>
            <a:ext cx="7448550" cy="1588"/>
          </a:xfrm>
          <a:prstGeom prst="line">
            <a:avLst/>
          </a:prstGeom>
          <a:noFill/>
          <a:ln w="19080" cap="sq">
            <a:solidFill>
              <a:srgbClr val="000099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078" name="Line 21"/>
          <p:cNvSpPr>
            <a:spLocks noChangeShapeType="1"/>
          </p:cNvSpPr>
          <p:nvPr/>
        </p:nvSpPr>
        <p:spPr bwMode="auto">
          <a:xfrm>
            <a:off x="6176963" y="3022600"/>
            <a:ext cx="1587" cy="2117725"/>
          </a:xfrm>
          <a:prstGeom prst="line">
            <a:avLst/>
          </a:prstGeom>
          <a:noFill/>
          <a:ln w="19080" cap="sq">
            <a:solidFill>
              <a:srgbClr val="000099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079" name="Text Box 22"/>
          <p:cNvSpPr txBox="1">
            <a:spLocks noChangeArrowheads="1"/>
          </p:cNvSpPr>
          <p:nvPr/>
        </p:nvSpPr>
        <p:spPr bwMode="auto">
          <a:xfrm>
            <a:off x="6478588" y="2965450"/>
            <a:ext cx="1536700" cy="2014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50000"/>
              </a:lnSpc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</a:rPr>
              <a:t>Link interface</a:t>
            </a:r>
          </a:p>
          <a:p>
            <a:pPr>
              <a:lnSpc>
                <a:spcPct val="150000"/>
              </a:lnSpc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</a:rPr>
              <a:t>0</a:t>
            </a:r>
          </a:p>
          <a:p>
            <a:pPr>
              <a:lnSpc>
                <a:spcPct val="150000"/>
              </a:lnSpc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</a:rPr>
              <a:t>1</a:t>
            </a:r>
          </a:p>
          <a:p>
            <a:pPr>
              <a:lnSpc>
                <a:spcPct val="150000"/>
              </a:lnSpc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</a:rPr>
              <a:t>2</a:t>
            </a:r>
          </a:p>
          <a:p>
            <a:pPr>
              <a:lnSpc>
                <a:spcPct val="150000"/>
              </a:lnSpc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</a:rPr>
              <a:t>3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5" name="Text Box 4"/>
          <p:cNvSpPr txBox="1">
            <a:spLocks noChangeArrowheads="1"/>
          </p:cNvSpPr>
          <p:nvPr/>
        </p:nvSpPr>
        <p:spPr bwMode="auto">
          <a:xfrm>
            <a:off x="276225" y="139700"/>
            <a:ext cx="832485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Datagram or VC 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Network</a:t>
            </a: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 why?</a:t>
            </a:r>
          </a:p>
        </p:txBody>
      </p:sp>
      <p:sp>
        <p:nvSpPr>
          <p:cNvPr id="47109" name="Text Box 5"/>
          <p:cNvSpPr txBox="1">
            <a:spLocks noChangeArrowheads="1"/>
          </p:cNvSpPr>
          <p:nvPr/>
        </p:nvSpPr>
        <p:spPr bwMode="auto">
          <a:xfrm>
            <a:off x="733425" y="1298574"/>
            <a:ext cx="4029075" cy="47212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/>
          <a:lstStyle/>
          <a:p>
            <a:pPr marL="342900" indent="-341313">
              <a:lnSpc>
                <a:spcPct val="85000"/>
              </a:lnSpc>
              <a:spcBef>
                <a:spcPts val="700"/>
              </a:spcBef>
              <a:buClrTx/>
              <a:buSzPct val="65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sz="2800" i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Internet (datagram)</a:t>
            </a:r>
          </a:p>
          <a:p>
            <a:pPr marL="341313" indent="-339725" algn="just">
              <a:lnSpc>
                <a:spcPct val="85000"/>
              </a:lnSpc>
              <a:spcBef>
                <a:spcPts val="600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ata 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exchange among computers</a:t>
            </a:r>
          </a:p>
          <a:p>
            <a:pPr marL="741363" lvl="1" indent="-284163" algn="just">
              <a:lnSpc>
                <a:spcPct val="85000"/>
              </a:lnSpc>
              <a:spcBef>
                <a:spcPts val="600"/>
              </a:spcBef>
              <a:buClr>
                <a:srgbClr val="000099"/>
              </a:buClr>
              <a:buFont typeface="Wingdings" pitchFamily="2" charset="2"/>
              <a:buChar char="q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ja-JP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elastic</a:t>
            </a:r>
            <a:r>
              <a:rPr lang="ja-JP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service, no strict timing req.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1313" indent="-339725" algn="just">
              <a:lnSpc>
                <a:spcPct val="85000"/>
              </a:lnSpc>
              <a:spcBef>
                <a:spcPts val="600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any 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link types </a:t>
            </a:r>
          </a:p>
          <a:p>
            <a:pPr marL="741363" lvl="1" indent="-284163" algn="just">
              <a:lnSpc>
                <a:spcPct val="85000"/>
              </a:lnSpc>
              <a:spcBef>
                <a:spcPts val="500"/>
              </a:spcBef>
              <a:buClr>
                <a:srgbClr val="000099"/>
              </a:buClr>
              <a:buFont typeface="Wingdings" pitchFamily="2" charset="2"/>
              <a:buChar char="q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ifferent 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characteristics</a:t>
            </a:r>
          </a:p>
          <a:p>
            <a:pPr marL="741363" lvl="1" indent="-284163" algn="just">
              <a:lnSpc>
                <a:spcPct val="85000"/>
              </a:lnSpc>
              <a:spcBef>
                <a:spcPts val="500"/>
              </a:spcBef>
              <a:buClr>
                <a:srgbClr val="000099"/>
              </a:buClr>
              <a:buFont typeface="Wingdings" pitchFamily="2" charset="2"/>
              <a:buChar char="q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niform 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service difficult</a:t>
            </a:r>
          </a:p>
          <a:p>
            <a:pPr marL="341313" indent="-339725" algn="just">
              <a:lnSpc>
                <a:spcPct val="85000"/>
              </a:lnSpc>
              <a:spcBef>
                <a:spcPts val="600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ja-JP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smart</a:t>
            </a:r>
            <a:r>
              <a:rPr lang="ja-JP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end systems (computers)</a:t>
            </a:r>
          </a:p>
          <a:p>
            <a:pPr marL="741363" lvl="1" indent="-284163" algn="just">
              <a:lnSpc>
                <a:spcPct val="85000"/>
              </a:lnSpc>
              <a:spcBef>
                <a:spcPts val="500"/>
              </a:spcBef>
              <a:buClr>
                <a:srgbClr val="000099"/>
              </a:buClr>
              <a:buFont typeface="Wingdings" pitchFamily="2" charset="2"/>
              <a:buChar char="q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 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adapt, perform control, error recovery</a:t>
            </a:r>
          </a:p>
          <a:p>
            <a:pPr marL="741363" lvl="1" indent="-284163" algn="just">
              <a:lnSpc>
                <a:spcPct val="85000"/>
              </a:lnSpc>
              <a:spcBef>
                <a:spcPts val="500"/>
              </a:spcBef>
              <a:buClr>
                <a:srgbClr val="000099"/>
              </a:buClr>
              <a:buFont typeface="Wingdings" pitchFamily="2" charset="2"/>
              <a:buChar char="q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sz="2000" b="1" i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000" b="1" i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imple </a:t>
            </a:r>
            <a:r>
              <a:rPr lang="en-US" sz="2000" b="1" i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inside network, complexity at </a:t>
            </a:r>
            <a:r>
              <a:rPr lang="ja-JP" sz="2000" b="1" i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000" b="1" i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edge</a:t>
            </a:r>
            <a:r>
              <a:rPr lang="ja-JP" sz="2000" b="1" i="1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b="1" i="1" dirty="0">
              <a:solidFill>
                <a:srgbClr val="CC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110" name="Text Box 6"/>
          <p:cNvSpPr txBox="1">
            <a:spLocks noChangeArrowheads="1"/>
          </p:cNvSpPr>
          <p:nvPr/>
        </p:nvSpPr>
        <p:spPr bwMode="auto">
          <a:xfrm>
            <a:off x="4862512" y="1330325"/>
            <a:ext cx="3976687" cy="46482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/>
          <a:lstStyle/>
          <a:p>
            <a:pPr marL="342900" indent="-341313">
              <a:lnSpc>
                <a:spcPct val="75000"/>
              </a:lnSpc>
              <a:spcBef>
                <a:spcPts val="700"/>
              </a:spcBef>
              <a:buClrTx/>
              <a:buSzPct val="65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sz="2800" i="1" dirty="0">
                <a:solidFill>
                  <a:srgbClr val="CC0000"/>
                </a:solidFill>
                <a:latin typeface="Gill Sans MT" charset="0"/>
              </a:rPr>
              <a:t>ATM (VC)</a:t>
            </a:r>
          </a:p>
          <a:p>
            <a:pPr marL="341313" indent="-339725" algn="just">
              <a:lnSpc>
                <a:spcPct val="75000"/>
              </a:lnSpc>
              <a:spcBef>
                <a:spcPts val="600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dirty="0">
                <a:solidFill>
                  <a:srgbClr val="000000"/>
                </a:solidFill>
                <a:latin typeface="Gill Sans MT" charset="0"/>
              </a:rPr>
              <a:t>E</a:t>
            </a:r>
            <a:r>
              <a:rPr lang="en-US" dirty="0" smtClean="0">
                <a:solidFill>
                  <a:srgbClr val="000000"/>
                </a:solidFill>
                <a:latin typeface="Gill Sans MT" charset="0"/>
              </a:rPr>
              <a:t>volved </a:t>
            </a:r>
            <a:r>
              <a:rPr lang="en-US" dirty="0">
                <a:solidFill>
                  <a:srgbClr val="000000"/>
                </a:solidFill>
                <a:latin typeface="Gill Sans MT" charset="0"/>
              </a:rPr>
              <a:t>from telephony</a:t>
            </a:r>
          </a:p>
          <a:p>
            <a:pPr marL="341313" indent="-339725" algn="just">
              <a:lnSpc>
                <a:spcPct val="75000"/>
              </a:lnSpc>
              <a:spcBef>
                <a:spcPts val="600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dirty="0">
                <a:solidFill>
                  <a:srgbClr val="000000"/>
                </a:solidFill>
                <a:latin typeface="Gill Sans MT" charset="0"/>
              </a:rPr>
              <a:t>H</a:t>
            </a:r>
            <a:r>
              <a:rPr lang="en-US" dirty="0" smtClean="0">
                <a:solidFill>
                  <a:srgbClr val="000000"/>
                </a:solidFill>
                <a:latin typeface="Gill Sans MT" charset="0"/>
              </a:rPr>
              <a:t>uman </a:t>
            </a:r>
            <a:r>
              <a:rPr lang="en-US" dirty="0">
                <a:solidFill>
                  <a:srgbClr val="000000"/>
                </a:solidFill>
                <a:latin typeface="Gill Sans MT" charset="0"/>
              </a:rPr>
              <a:t>conversation: </a:t>
            </a:r>
          </a:p>
          <a:p>
            <a:pPr marL="741363" lvl="1" indent="-284163" algn="just">
              <a:lnSpc>
                <a:spcPct val="75000"/>
              </a:lnSpc>
              <a:spcBef>
                <a:spcPts val="500"/>
              </a:spcBef>
              <a:buClr>
                <a:srgbClr val="000099"/>
              </a:buClr>
              <a:buFont typeface="Wingdings" pitchFamily="2" charset="2"/>
              <a:buChar char="q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sz="2000" dirty="0">
                <a:solidFill>
                  <a:srgbClr val="000000"/>
                </a:solidFill>
                <a:latin typeface="Gill Sans MT" charset="0"/>
              </a:rPr>
              <a:t>S</a:t>
            </a:r>
            <a:r>
              <a:rPr lang="en-US" sz="2000" dirty="0" smtClean="0">
                <a:solidFill>
                  <a:srgbClr val="000000"/>
                </a:solidFill>
                <a:latin typeface="Gill Sans MT" charset="0"/>
              </a:rPr>
              <a:t>trict </a:t>
            </a:r>
            <a:r>
              <a:rPr lang="en-US" sz="2000" dirty="0">
                <a:solidFill>
                  <a:srgbClr val="000000"/>
                </a:solidFill>
                <a:latin typeface="Gill Sans MT" charset="0"/>
              </a:rPr>
              <a:t>timing, reliability requirements</a:t>
            </a:r>
          </a:p>
          <a:p>
            <a:pPr marL="741363" lvl="1" indent="-284163" algn="just">
              <a:lnSpc>
                <a:spcPct val="75000"/>
              </a:lnSpc>
              <a:spcBef>
                <a:spcPts val="500"/>
              </a:spcBef>
              <a:buClr>
                <a:srgbClr val="000099"/>
              </a:buClr>
              <a:buFont typeface="Wingdings" pitchFamily="2" charset="2"/>
              <a:buChar char="q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sz="2000" dirty="0">
                <a:solidFill>
                  <a:srgbClr val="000000"/>
                </a:solidFill>
                <a:latin typeface="Gill Sans MT" charset="0"/>
              </a:rPr>
              <a:t>N</a:t>
            </a:r>
            <a:r>
              <a:rPr lang="en-US" sz="2000" dirty="0" smtClean="0">
                <a:solidFill>
                  <a:srgbClr val="000000"/>
                </a:solidFill>
                <a:latin typeface="Gill Sans MT" charset="0"/>
              </a:rPr>
              <a:t>eed </a:t>
            </a:r>
            <a:r>
              <a:rPr lang="en-US" sz="2000" dirty="0">
                <a:solidFill>
                  <a:srgbClr val="000000"/>
                </a:solidFill>
                <a:latin typeface="Gill Sans MT" charset="0"/>
              </a:rPr>
              <a:t>for guaranteed service</a:t>
            </a:r>
          </a:p>
          <a:p>
            <a:pPr marL="341313" indent="-339725" algn="just">
              <a:lnSpc>
                <a:spcPct val="75000"/>
              </a:lnSpc>
              <a:spcBef>
                <a:spcPts val="600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ja-JP">
                <a:solidFill>
                  <a:srgbClr val="000000"/>
                </a:solidFill>
                <a:latin typeface="Gill Sans MT" charset="0"/>
              </a:rPr>
              <a:t>“</a:t>
            </a:r>
            <a:r>
              <a:rPr lang="en-US" dirty="0">
                <a:solidFill>
                  <a:srgbClr val="000000"/>
                </a:solidFill>
                <a:latin typeface="Gill Sans MT" charset="0"/>
              </a:rPr>
              <a:t>dumb</a:t>
            </a:r>
            <a:r>
              <a:rPr lang="ja-JP">
                <a:solidFill>
                  <a:srgbClr val="000000"/>
                </a:solidFill>
                <a:latin typeface="Gill Sans MT" charset="0"/>
              </a:rPr>
              <a:t>”</a:t>
            </a:r>
            <a:r>
              <a:rPr lang="en-US" dirty="0">
                <a:solidFill>
                  <a:srgbClr val="000000"/>
                </a:solidFill>
                <a:latin typeface="Gill Sans MT" charset="0"/>
              </a:rPr>
              <a:t> end systems</a:t>
            </a:r>
          </a:p>
          <a:p>
            <a:pPr marL="741363" lvl="1" indent="-284163" algn="just">
              <a:lnSpc>
                <a:spcPct val="75000"/>
              </a:lnSpc>
              <a:spcBef>
                <a:spcPts val="500"/>
              </a:spcBef>
              <a:buClr>
                <a:srgbClr val="000099"/>
              </a:buClr>
              <a:buFont typeface="Wingdings" pitchFamily="2" charset="2"/>
              <a:buChar char="q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sz="2000" dirty="0">
                <a:solidFill>
                  <a:srgbClr val="000000"/>
                </a:solidFill>
                <a:latin typeface="Gill Sans MT" charset="0"/>
              </a:rPr>
              <a:t>T</a:t>
            </a:r>
            <a:r>
              <a:rPr lang="en-US" sz="2000" dirty="0" smtClean="0">
                <a:solidFill>
                  <a:srgbClr val="000000"/>
                </a:solidFill>
                <a:latin typeface="Gill Sans MT" charset="0"/>
              </a:rPr>
              <a:t>elephones</a:t>
            </a:r>
            <a:endParaRPr lang="en-US" sz="2000" dirty="0">
              <a:solidFill>
                <a:srgbClr val="000000"/>
              </a:solidFill>
              <a:latin typeface="Gill Sans MT" charset="0"/>
            </a:endParaRPr>
          </a:p>
          <a:p>
            <a:pPr marL="741363" lvl="1" indent="-284163" algn="just">
              <a:lnSpc>
                <a:spcPct val="75000"/>
              </a:lnSpc>
              <a:spcBef>
                <a:spcPts val="500"/>
              </a:spcBef>
              <a:buClr>
                <a:srgbClr val="000099"/>
              </a:buClr>
              <a:buFont typeface="Wingdings" pitchFamily="2" charset="2"/>
              <a:buChar char="q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sz="2000" b="1" i="1" dirty="0">
                <a:solidFill>
                  <a:srgbClr val="CC0000"/>
                </a:solidFill>
                <a:latin typeface="Gill Sans MT" charset="0"/>
              </a:rPr>
              <a:t>C</a:t>
            </a:r>
            <a:r>
              <a:rPr lang="en-US" sz="2000" b="1" i="1" dirty="0" smtClean="0">
                <a:solidFill>
                  <a:srgbClr val="CC0000"/>
                </a:solidFill>
                <a:latin typeface="Gill Sans MT" charset="0"/>
              </a:rPr>
              <a:t>omplexity </a:t>
            </a:r>
            <a:r>
              <a:rPr lang="en-US" sz="2000" b="1" i="1" dirty="0">
                <a:solidFill>
                  <a:srgbClr val="CC0000"/>
                </a:solidFill>
                <a:latin typeface="Gill Sans MT" charset="0"/>
              </a:rPr>
              <a:t>inside network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Text Box 3"/>
          <p:cNvSpPr txBox="1">
            <a:spLocks noChangeArrowheads="1"/>
          </p:cNvSpPr>
          <p:nvPr/>
        </p:nvSpPr>
        <p:spPr bwMode="auto">
          <a:xfrm>
            <a:off x="685800" y="304800"/>
            <a:ext cx="7772400" cy="609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Router 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Architecture </a:t>
            </a: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verview</a:t>
            </a:r>
            <a:endParaRPr lang="en-US" sz="3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665163" y="1052512"/>
            <a:ext cx="8126412" cy="115728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/>
          <a:lstStyle/>
          <a:p>
            <a:pPr marL="342900" indent="-341313" algn="just">
              <a:lnSpc>
                <a:spcPct val="85000"/>
              </a:lnSpc>
              <a:spcBef>
                <a:spcPts val="450"/>
              </a:spcBef>
              <a:buClrTx/>
              <a:buSzPct val="65000"/>
              <a:buFont typeface="Wingdings" pitchFamily="2" charset="2"/>
              <a:buChar char="q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wo 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key router functions: </a:t>
            </a:r>
          </a:p>
          <a:p>
            <a:pPr marL="341313" indent="-339725" algn="just">
              <a:lnSpc>
                <a:spcPct val="85000"/>
              </a:lnSpc>
              <a:spcBef>
                <a:spcPts val="600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Forwarding 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datagram from incoming to outgoing link</a:t>
            </a:r>
            <a:endParaRPr lang="en-US" i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1313" indent="-339725" algn="just">
              <a:lnSpc>
                <a:spcPct val="85000"/>
              </a:lnSpc>
              <a:spcBef>
                <a:spcPts val="600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Run routing algorithms/protocol (RIP, OSPF, BGP)</a:t>
            </a:r>
          </a:p>
        </p:txBody>
      </p:sp>
      <p:grpSp>
        <p:nvGrpSpPr>
          <p:cNvPr id="48134" name="Group 5"/>
          <p:cNvGrpSpPr>
            <a:grpSpLocks/>
          </p:cNvGrpSpPr>
          <p:nvPr/>
        </p:nvGrpSpPr>
        <p:grpSpPr bwMode="auto">
          <a:xfrm>
            <a:off x="2787650" y="3646488"/>
            <a:ext cx="1608138" cy="2341562"/>
            <a:chOff x="1756" y="2297"/>
            <a:chExt cx="1013" cy="1475"/>
          </a:xfrm>
        </p:grpSpPr>
        <p:sp>
          <p:nvSpPr>
            <p:cNvPr id="48184" name="Rectangle 6"/>
            <p:cNvSpPr>
              <a:spLocks noChangeArrowheads="1"/>
            </p:cNvSpPr>
            <p:nvPr/>
          </p:nvSpPr>
          <p:spPr bwMode="auto">
            <a:xfrm>
              <a:off x="1756" y="2297"/>
              <a:ext cx="1013" cy="1475"/>
            </a:xfrm>
            <a:prstGeom prst="rect">
              <a:avLst/>
            </a:prstGeom>
            <a:solidFill>
              <a:srgbClr val="FFFFFF"/>
            </a:solidFill>
            <a:ln w="28440" cap="sq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85" name="Text Box 7"/>
            <p:cNvSpPr txBox="1">
              <a:spLocks noChangeArrowheads="1"/>
            </p:cNvSpPr>
            <p:nvPr/>
          </p:nvSpPr>
          <p:spPr bwMode="auto">
            <a:xfrm>
              <a:off x="1868" y="2833"/>
              <a:ext cx="874" cy="50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>
                <a:lnSpc>
                  <a:spcPct val="85000"/>
                </a:lnSpc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dirty="0" smtClean="0">
                  <a:solidFill>
                    <a:srgbClr val="000000"/>
                  </a:solidFill>
                </a:rPr>
                <a:t>high-speed </a:t>
              </a:r>
              <a:endParaRPr lang="en-US" sz="1800" dirty="0">
                <a:solidFill>
                  <a:srgbClr val="000000"/>
                </a:solidFill>
              </a:endParaRPr>
            </a:p>
            <a:p>
              <a:pPr algn="ctr">
                <a:lnSpc>
                  <a:spcPct val="85000"/>
                </a:lnSpc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dirty="0">
                  <a:solidFill>
                    <a:srgbClr val="000000"/>
                  </a:solidFill>
                </a:rPr>
                <a:t>switching</a:t>
              </a:r>
            </a:p>
            <a:p>
              <a:pPr algn="ctr">
                <a:lnSpc>
                  <a:spcPct val="85000"/>
                </a:lnSpc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dirty="0">
                  <a:solidFill>
                    <a:srgbClr val="000000"/>
                  </a:solidFill>
                </a:rPr>
                <a:t>fabric</a:t>
              </a:r>
            </a:p>
          </p:txBody>
        </p:sp>
      </p:grpSp>
      <p:sp>
        <p:nvSpPr>
          <p:cNvPr id="48135" name="Rectangle 8"/>
          <p:cNvSpPr>
            <a:spLocks noChangeArrowheads="1"/>
          </p:cNvSpPr>
          <p:nvPr/>
        </p:nvSpPr>
        <p:spPr bwMode="auto">
          <a:xfrm>
            <a:off x="2805113" y="2684463"/>
            <a:ext cx="1590675" cy="647700"/>
          </a:xfrm>
          <a:prstGeom prst="rect">
            <a:avLst/>
          </a:prstGeom>
          <a:solidFill>
            <a:srgbClr val="FFFFFF"/>
          </a:solidFill>
          <a:ln w="28440" cap="sq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36" name="Text Box 9"/>
          <p:cNvSpPr txBox="1">
            <a:spLocks noChangeArrowheads="1"/>
          </p:cNvSpPr>
          <p:nvPr/>
        </p:nvSpPr>
        <p:spPr bwMode="auto">
          <a:xfrm>
            <a:off x="2986088" y="2725738"/>
            <a:ext cx="1181100" cy="601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85000"/>
              </a:lnSpc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</a:rPr>
              <a:t>routing </a:t>
            </a:r>
          </a:p>
          <a:p>
            <a:pPr algn="ctr">
              <a:lnSpc>
                <a:spcPct val="85000"/>
              </a:lnSpc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</a:rPr>
              <a:t>processor</a:t>
            </a:r>
          </a:p>
        </p:txBody>
      </p:sp>
      <p:sp>
        <p:nvSpPr>
          <p:cNvPr id="48137" name="Line 10"/>
          <p:cNvSpPr>
            <a:spLocks noChangeShapeType="1"/>
          </p:cNvSpPr>
          <p:nvPr/>
        </p:nvSpPr>
        <p:spPr bwMode="auto">
          <a:xfrm>
            <a:off x="3533775" y="3203575"/>
            <a:ext cx="19050" cy="571500"/>
          </a:xfrm>
          <a:prstGeom prst="line">
            <a:avLst/>
          </a:prstGeom>
          <a:noFill/>
          <a:ln w="38160" cap="sq">
            <a:solidFill>
              <a:srgbClr val="FF0000"/>
            </a:solidFill>
            <a:miter lim="800000"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48138" name="Group 11"/>
          <p:cNvGrpSpPr>
            <a:grpSpLocks/>
          </p:cNvGrpSpPr>
          <p:nvPr/>
        </p:nvGrpSpPr>
        <p:grpSpPr bwMode="auto">
          <a:xfrm>
            <a:off x="744538" y="3660775"/>
            <a:ext cx="2032000" cy="565150"/>
            <a:chOff x="469" y="2306"/>
            <a:chExt cx="1280" cy="356"/>
          </a:xfrm>
        </p:grpSpPr>
        <p:sp>
          <p:nvSpPr>
            <p:cNvPr id="48179" name="Rectangle 12"/>
            <p:cNvSpPr>
              <a:spLocks noChangeArrowheads="1"/>
            </p:cNvSpPr>
            <p:nvPr/>
          </p:nvSpPr>
          <p:spPr bwMode="auto">
            <a:xfrm>
              <a:off x="661" y="2306"/>
              <a:ext cx="938" cy="356"/>
            </a:xfrm>
            <a:prstGeom prst="rect">
              <a:avLst/>
            </a:prstGeom>
            <a:solidFill>
              <a:srgbClr val="FFFFFF"/>
            </a:solidFill>
            <a:ln w="19080" cap="sq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80" name="Rectangle 13"/>
            <p:cNvSpPr>
              <a:spLocks noChangeArrowheads="1"/>
            </p:cNvSpPr>
            <p:nvPr/>
          </p:nvSpPr>
          <p:spPr bwMode="auto">
            <a:xfrm>
              <a:off x="700" y="2406"/>
              <a:ext cx="290" cy="160"/>
            </a:xfrm>
            <a:prstGeom prst="rect">
              <a:avLst/>
            </a:prstGeom>
            <a:solidFill>
              <a:srgbClr val="FFFFFF"/>
            </a:solidFill>
            <a:ln w="28440" cap="sq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81" name="Rectangle 14"/>
            <p:cNvSpPr>
              <a:spLocks noChangeArrowheads="1"/>
            </p:cNvSpPr>
            <p:nvPr/>
          </p:nvSpPr>
          <p:spPr bwMode="auto">
            <a:xfrm>
              <a:off x="1032" y="2342"/>
              <a:ext cx="235" cy="273"/>
            </a:xfrm>
            <a:prstGeom prst="rect">
              <a:avLst/>
            </a:prstGeom>
            <a:solidFill>
              <a:srgbClr val="FFFFFF"/>
            </a:solidFill>
            <a:ln w="28440" cap="sq">
              <a:solidFill>
                <a:srgbClr val="3333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82" name="Rectangle 15"/>
            <p:cNvSpPr>
              <a:spLocks noChangeArrowheads="1"/>
            </p:cNvSpPr>
            <p:nvPr/>
          </p:nvSpPr>
          <p:spPr bwMode="auto">
            <a:xfrm>
              <a:off x="1311" y="2340"/>
              <a:ext cx="236" cy="273"/>
            </a:xfrm>
            <a:prstGeom prst="rect">
              <a:avLst/>
            </a:prstGeom>
            <a:solidFill>
              <a:srgbClr val="FFFFFF"/>
            </a:solidFill>
            <a:ln w="28440" cap="sq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83" name="Line 16"/>
            <p:cNvSpPr>
              <a:spLocks noChangeShapeType="1"/>
            </p:cNvSpPr>
            <p:nvPr/>
          </p:nvSpPr>
          <p:spPr bwMode="auto">
            <a:xfrm>
              <a:off x="469" y="2486"/>
              <a:ext cx="1280" cy="0"/>
            </a:xfrm>
            <a:prstGeom prst="line">
              <a:avLst/>
            </a:prstGeom>
            <a:noFill/>
            <a:ln w="28440" cap="sq">
              <a:solidFill>
                <a:srgbClr val="000000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8139" name="Group 17"/>
          <p:cNvGrpSpPr>
            <a:grpSpLocks/>
          </p:cNvGrpSpPr>
          <p:nvPr/>
        </p:nvGrpSpPr>
        <p:grpSpPr bwMode="auto">
          <a:xfrm>
            <a:off x="733425" y="5399088"/>
            <a:ext cx="2057400" cy="565150"/>
            <a:chOff x="462" y="3401"/>
            <a:chExt cx="1296" cy="356"/>
          </a:xfrm>
        </p:grpSpPr>
        <p:sp>
          <p:nvSpPr>
            <p:cNvPr id="48174" name="Rectangle 18"/>
            <p:cNvSpPr>
              <a:spLocks noChangeArrowheads="1"/>
            </p:cNvSpPr>
            <p:nvPr/>
          </p:nvSpPr>
          <p:spPr bwMode="auto">
            <a:xfrm>
              <a:off x="656" y="3401"/>
              <a:ext cx="951" cy="356"/>
            </a:xfrm>
            <a:prstGeom prst="rect">
              <a:avLst/>
            </a:prstGeom>
            <a:solidFill>
              <a:srgbClr val="FFFFFF"/>
            </a:solidFill>
            <a:ln w="19080" cap="sq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75" name="Rectangle 19"/>
            <p:cNvSpPr>
              <a:spLocks noChangeArrowheads="1"/>
            </p:cNvSpPr>
            <p:nvPr/>
          </p:nvSpPr>
          <p:spPr bwMode="auto">
            <a:xfrm>
              <a:off x="696" y="3501"/>
              <a:ext cx="294" cy="160"/>
            </a:xfrm>
            <a:prstGeom prst="rect">
              <a:avLst/>
            </a:prstGeom>
            <a:solidFill>
              <a:srgbClr val="FFFFFF"/>
            </a:solidFill>
            <a:ln w="28440" cap="sq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76" name="Rectangle 20"/>
            <p:cNvSpPr>
              <a:spLocks noChangeArrowheads="1"/>
            </p:cNvSpPr>
            <p:nvPr/>
          </p:nvSpPr>
          <p:spPr bwMode="auto">
            <a:xfrm>
              <a:off x="1032" y="3437"/>
              <a:ext cx="238" cy="273"/>
            </a:xfrm>
            <a:prstGeom prst="rect">
              <a:avLst/>
            </a:prstGeom>
            <a:solidFill>
              <a:srgbClr val="FFFFFF"/>
            </a:solidFill>
            <a:ln w="28440" cap="sq">
              <a:solidFill>
                <a:srgbClr val="3333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77" name="Rectangle 21"/>
            <p:cNvSpPr>
              <a:spLocks noChangeArrowheads="1"/>
            </p:cNvSpPr>
            <p:nvPr/>
          </p:nvSpPr>
          <p:spPr bwMode="auto">
            <a:xfrm>
              <a:off x="1314" y="3435"/>
              <a:ext cx="239" cy="273"/>
            </a:xfrm>
            <a:prstGeom prst="rect">
              <a:avLst/>
            </a:prstGeom>
            <a:solidFill>
              <a:srgbClr val="FFFFFF"/>
            </a:solidFill>
            <a:ln w="28440" cap="sq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78" name="Line 22"/>
            <p:cNvSpPr>
              <a:spLocks noChangeShapeType="1"/>
            </p:cNvSpPr>
            <p:nvPr/>
          </p:nvSpPr>
          <p:spPr bwMode="auto">
            <a:xfrm>
              <a:off x="462" y="3581"/>
              <a:ext cx="1296" cy="0"/>
            </a:xfrm>
            <a:prstGeom prst="line">
              <a:avLst/>
            </a:prstGeom>
            <a:noFill/>
            <a:ln w="28440" cap="sq">
              <a:solidFill>
                <a:srgbClr val="000000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8140" name="Group 23"/>
          <p:cNvGrpSpPr>
            <a:grpSpLocks/>
          </p:cNvGrpSpPr>
          <p:nvPr/>
        </p:nvGrpSpPr>
        <p:grpSpPr bwMode="auto">
          <a:xfrm>
            <a:off x="1570038" y="4438650"/>
            <a:ext cx="131762" cy="769938"/>
            <a:chOff x="989" y="2796"/>
            <a:chExt cx="83" cy="485"/>
          </a:xfrm>
        </p:grpSpPr>
        <p:sp>
          <p:nvSpPr>
            <p:cNvPr id="48170" name="Oval 24"/>
            <p:cNvSpPr>
              <a:spLocks noChangeArrowheads="1"/>
            </p:cNvSpPr>
            <p:nvPr/>
          </p:nvSpPr>
          <p:spPr bwMode="auto">
            <a:xfrm rot="2640000">
              <a:off x="1001" y="2807"/>
              <a:ext cx="55" cy="55"/>
            </a:xfrm>
            <a:prstGeom prst="ellipse">
              <a:avLst/>
            </a:prstGeom>
            <a:solidFill>
              <a:srgbClr val="000000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71" name="Oval 25"/>
            <p:cNvSpPr>
              <a:spLocks noChangeArrowheads="1"/>
            </p:cNvSpPr>
            <p:nvPr/>
          </p:nvSpPr>
          <p:spPr bwMode="auto">
            <a:xfrm rot="2640000">
              <a:off x="1004" y="2944"/>
              <a:ext cx="55" cy="55"/>
            </a:xfrm>
            <a:prstGeom prst="ellipse">
              <a:avLst/>
            </a:prstGeom>
            <a:solidFill>
              <a:srgbClr val="000000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72" name="Oval 26"/>
            <p:cNvSpPr>
              <a:spLocks noChangeArrowheads="1"/>
            </p:cNvSpPr>
            <p:nvPr/>
          </p:nvSpPr>
          <p:spPr bwMode="auto">
            <a:xfrm rot="2640000">
              <a:off x="1005" y="3079"/>
              <a:ext cx="55" cy="55"/>
            </a:xfrm>
            <a:prstGeom prst="ellipse">
              <a:avLst/>
            </a:prstGeom>
            <a:solidFill>
              <a:srgbClr val="000000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73" name="Oval 27"/>
            <p:cNvSpPr>
              <a:spLocks noChangeArrowheads="1"/>
            </p:cNvSpPr>
            <p:nvPr/>
          </p:nvSpPr>
          <p:spPr bwMode="auto">
            <a:xfrm rot="2640000">
              <a:off x="1006" y="3214"/>
              <a:ext cx="55" cy="55"/>
            </a:xfrm>
            <a:prstGeom prst="ellipse">
              <a:avLst/>
            </a:prstGeom>
            <a:solidFill>
              <a:srgbClr val="000000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8141" name="Text Box 28"/>
          <p:cNvSpPr txBox="1">
            <a:spLocks noChangeArrowheads="1"/>
          </p:cNvSpPr>
          <p:nvPr/>
        </p:nvSpPr>
        <p:spPr bwMode="auto">
          <a:xfrm>
            <a:off x="642938" y="6045200"/>
            <a:ext cx="1906587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</a:rPr>
              <a:t>router input ports</a:t>
            </a:r>
          </a:p>
        </p:txBody>
      </p:sp>
      <p:grpSp>
        <p:nvGrpSpPr>
          <p:cNvPr id="48142" name="Group 29"/>
          <p:cNvGrpSpPr>
            <a:grpSpLocks/>
          </p:cNvGrpSpPr>
          <p:nvPr/>
        </p:nvGrpSpPr>
        <p:grpSpPr bwMode="auto">
          <a:xfrm>
            <a:off x="4344988" y="3665538"/>
            <a:ext cx="1955800" cy="565150"/>
            <a:chOff x="2737" y="2309"/>
            <a:chExt cx="1232" cy="356"/>
          </a:xfrm>
        </p:grpSpPr>
        <p:grpSp>
          <p:nvGrpSpPr>
            <p:cNvPr id="48164" name="Group 30"/>
            <p:cNvGrpSpPr>
              <a:grpSpLocks/>
            </p:cNvGrpSpPr>
            <p:nvPr/>
          </p:nvGrpSpPr>
          <p:grpSpPr bwMode="auto">
            <a:xfrm>
              <a:off x="2921" y="2309"/>
              <a:ext cx="903" cy="356"/>
              <a:chOff x="2921" y="2309"/>
              <a:chExt cx="903" cy="356"/>
            </a:xfrm>
          </p:grpSpPr>
          <p:sp>
            <p:nvSpPr>
              <p:cNvPr id="48166" name="Rectangle 31"/>
              <p:cNvSpPr>
                <a:spLocks noChangeArrowheads="1"/>
              </p:cNvSpPr>
              <p:nvPr/>
            </p:nvSpPr>
            <p:spPr bwMode="auto">
              <a:xfrm flipH="1">
                <a:off x="2921" y="2309"/>
                <a:ext cx="903" cy="356"/>
              </a:xfrm>
              <a:prstGeom prst="rect">
                <a:avLst/>
              </a:prstGeom>
              <a:solidFill>
                <a:srgbClr val="FFFFFF"/>
              </a:solidFill>
              <a:ln w="19080" cap="sq">
                <a:solidFill>
                  <a:srgbClr val="5F5F5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167" name="Rectangle 32"/>
              <p:cNvSpPr>
                <a:spLocks noChangeArrowheads="1"/>
              </p:cNvSpPr>
              <p:nvPr/>
            </p:nvSpPr>
            <p:spPr bwMode="auto">
              <a:xfrm flipH="1">
                <a:off x="3506" y="2409"/>
                <a:ext cx="281" cy="160"/>
              </a:xfrm>
              <a:prstGeom prst="rect">
                <a:avLst/>
              </a:prstGeom>
              <a:solidFill>
                <a:srgbClr val="FFFFFF"/>
              </a:solidFill>
              <a:ln w="28440" cap="sq">
                <a:solidFill>
                  <a:srgbClr val="0066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168" name="Rectangle 33"/>
              <p:cNvSpPr>
                <a:spLocks noChangeArrowheads="1"/>
              </p:cNvSpPr>
              <p:nvPr/>
            </p:nvSpPr>
            <p:spPr bwMode="auto">
              <a:xfrm flipH="1">
                <a:off x="3237" y="2345"/>
                <a:ext cx="227" cy="273"/>
              </a:xfrm>
              <a:prstGeom prst="rect">
                <a:avLst/>
              </a:prstGeom>
              <a:solidFill>
                <a:srgbClr val="FFFFFF"/>
              </a:solidFill>
              <a:ln w="28440" cap="sq">
                <a:solidFill>
                  <a:srgbClr val="3333CC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169" name="Rectangle 34"/>
              <p:cNvSpPr>
                <a:spLocks noChangeArrowheads="1"/>
              </p:cNvSpPr>
              <p:nvPr/>
            </p:nvSpPr>
            <p:spPr bwMode="auto">
              <a:xfrm flipH="1">
                <a:off x="2971" y="2343"/>
                <a:ext cx="227" cy="273"/>
              </a:xfrm>
              <a:prstGeom prst="rect">
                <a:avLst/>
              </a:prstGeom>
              <a:solidFill>
                <a:srgbClr val="FFFFFF"/>
              </a:solidFill>
              <a:ln w="28440" cap="sq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8165" name="Line 35"/>
            <p:cNvSpPr>
              <a:spLocks noChangeShapeType="1"/>
            </p:cNvSpPr>
            <p:nvPr/>
          </p:nvSpPr>
          <p:spPr bwMode="auto">
            <a:xfrm>
              <a:off x="2737" y="2489"/>
              <a:ext cx="1232" cy="0"/>
            </a:xfrm>
            <a:prstGeom prst="line">
              <a:avLst/>
            </a:prstGeom>
            <a:noFill/>
            <a:ln w="28440" cap="sq">
              <a:solidFill>
                <a:srgbClr val="000000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8143" name="Group 36"/>
          <p:cNvGrpSpPr>
            <a:grpSpLocks/>
          </p:cNvGrpSpPr>
          <p:nvPr/>
        </p:nvGrpSpPr>
        <p:grpSpPr bwMode="auto">
          <a:xfrm>
            <a:off x="4364038" y="5399088"/>
            <a:ext cx="2009775" cy="565150"/>
            <a:chOff x="2749" y="3401"/>
            <a:chExt cx="1266" cy="356"/>
          </a:xfrm>
        </p:grpSpPr>
        <p:grpSp>
          <p:nvGrpSpPr>
            <p:cNvPr id="48158" name="Group 37"/>
            <p:cNvGrpSpPr>
              <a:grpSpLocks/>
            </p:cNvGrpSpPr>
            <p:nvPr/>
          </p:nvGrpSpPr>
          <p:grpSpPr bwMode="auto">
            <a:xfrm>
              <a:off x="2939" y="3401"/>
              <a:ext cx="927" cy="356"/>
              <a:chOff x="2939" y="3401"/>
              <a:chExt cx="927" cy="356"/>
            </a:xfrm>
          </p:grpSpPr>
          <p:sp>
            <p:nvSpPr>
              <p:cNvPr id="48160" name="Rectangle 38"/>
              <p:cNvSpPr>
                <a:spLocks noChangeArrowheads="1"/>
              </p:cNvSpPr>
              <p:nvPr/>
            </p:nvSpPr>
            <p:spPr bwMode="auto">
              <a:xfrm flipH="1">
                <a:off x="2939" y="3401"/>
                <a:ext cx="927" cy="356"/>
              </a:xfrm>
              <a:prstGeom prst="rect">
                <a:avLst/>
              </a:prstGeom>
              <a:solidFill>
                <a:srgbClr val="FFFFFF"/>
              </a:solidFill>
              <a:ln w="19080" cap="sq">
                <a:solidFill>
                  <a:srgbClr val="5F5F5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161" name="Rectangle 39"/>
              <p:cNvSpPr>
                <a:spLocks noChangeArrowheads="1"/>
              </p:cNvSpPr>
              <p:nvPr/>
            </p:nvSpPr>
            <p:spPr bwMode="auto">
              <a:xfrm flipH="1">
                <a:off x="3540" y="3501"/>
                <a:ext cx="287" cy="160"/>
              </a:xfrm>
              <a:prstGeom prst="rect">
                <a:avLst/>
              </a:prstGeom>
              <a:solidFill>
                <a:srgbClr val="FFFFFF"/>
              </a:solidFill>
              <a:ln w="28440" cap="sq">
                <a:solidFill>
                  <a:srgbClr val="0066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162" name="Rectangle 40"/>
              <p:cNvSpPr>
                <a:spLocks noChangeArrowheads="1"/>
              </p:cNvSpPr>
              <p:nvPr/>
            </p:nvSpPr>
            <p:spPr bwMode="auto">
              <a:xfrm flipH="1">
                <a:off x="3263" y="3437"/>
                <a:ext cx="233" cy="273"/>
              </a:xfrm>
              <a:prstGeom prst="rect">
                <a:avLst/>
              </a:prstGeom>
              <a:solidFill>
                <a:srgbClr val="FFFFFF"/>
              </a:solidFill>
              <a:ln w="28440" cap="sq">
                <a:solidFill>
                  <a:srgbClr val="3333CC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163" name="Rectangle 41"/>
              <p:cNvSpPr>
                <a:spLocks noChangeArrowheads="1"/>
              </p:cNvSpPr>
              <p:nvPr/>
            </p:nvSpPr>
            <p:spPr bwMode="auto">
              <a:xfrm flipH="1">
                <a:off x="2989" y="3435"/>
                <a:ext cx="233" cy="273"/>
              </a:xfrm>
              <a:prstGeom prst="rect">
                <a:avLst/>
              </a:prstGeom>
              <a:solidFill>
                <a:srgbClr val="FFFFFF"/>
              </a:solidFill>
              <a:ln w="28440" cap="sq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8159" name="Line 42"/>
            <p:cNvSpPr>
              <a:spLocks noChangeShapeType="1"/>
            </p:cNvSpPr>
            <p:nvPr/>
          </p:nvSpPr>
          <p:spPr bwMode="auto">
            <a:xfrm>
              <a:off x="2749" y="3581"/>
              <a:ext cx="1266" cy="0"/>
            </a:xfrm>
            <a:prstGeom prst="line">
              <a:avLst/>
            </a:prstGeom>
            <a:noFill/>
            <a:ln w="28440" cap="sq">
              <a:solidFill>
                <a:srgbClr val="000000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8144" name="Group 43"/>
          <p:cNvGrpSpPr>
            <a:grpSpLocks/>
          </p:cNvGrpSpPr>
          <p:nvPr/>
        </p:nvGrpSpPr>
        <p:grpSpPr bwMode="auto">
          <a:xfrm>
            <a:off x="5437188" y="4429125"/>
            <a:ext cx="131762" cy="769938"/>
            <a:chOff x="3425" y="2790"/>
            <a:chExt cx="83" cy="485"/>
          </a:xfrm>
        </p:grpSpPr>
        <p:sp>
          <p:nvSpPr>
            <p:cNvPr id="48154" name="Oval 44"/>
            <p:cNvSpPr>
              <a:spLocks noChangeArrowheads="1"/>
            </p:cNvSpPr>
            <p:nvPr/>
          </p:nvSpPr>
          <p:spPr bwMode="auto">
            <a:xfrm rot="2640000">
              <a:off x="3437" y="2801"/>
              <a:ext cx="55" cy="55"/>
            </a:xfrm>
            <a:prstGeom prst="ellipse">
              <a:avLst/>
            </a:prstGeom>
            <a:solidFill>
              <a:srgbClr val="000000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55" name="Oval 45"/>
            <p:cNvSpPr>
              <a:spLocks noChangeArrowheads="1"/>
            </p:cNvSpPr>
            <p:nvPr/>
          </p:nvSpPr>
          <p:spPr bwMode="auto">
            <a:xfrm rot="2640000">
              <a:off x="3440" y="2938"/>
              <a:ext cx="55" cy="55"/>
            </a:xfrm>
            <a:prstGeom prst="ellipse">
              <a:avLst/>
            </a:prstGeom>
            <a:solidFill>
              <a:srgbClr val="000000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56" name="Oval 46"/>
            <p:cNvSpPr>
              <a:spLocks noChangeArrowheads="1"/>
            </p:cNvSpPr>
            <p:nvPr/>
          </p:nvSpPr>
          <p:spPr bwMode="auto">
            <a:xfrm rot="2640000">
              <a:off x="3441" y="3073"/>
              <a:ext cx="55" cy="55"/>
            </a:xfrm>
            <a:prstGeom prst="ellipse">
              <a:avLst/>
            </a:prstGeom>
            <a:solidFill>
              <a:srgbClr val="000000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57" name="Oval 47"/>
            <p:cNvSpPr>
              <a:spLocks noChangeArrowheads="1"/>
            </p:cNvSpPr>
            <p:nvPr/>
          </p:nvSpPr>
          <p:spPr bwMode="auto">
            <a:xfrm rot="2640000">
              <a:off x="3442" y="3208"/>
              <a:ext cx="55" cy="55"/>
            </a:xfrm>
            <a:prstGeom prst="ellipse">
              <a:avLst/>
            </a:prstGeom>
            <a:solidFill>
              <a:srgbClr val="000000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8145" name="Text Box 48"/>
          <p:cNvSpPr txBox="1">
            <a:spLocks noChangeArrowheads="1"/>
          </p:cNvSpPr>
          <p:nvPr/>
        </p:nvSpPr>
        <p:spPr bwMode="auto">
          <a:xfrm>
            <a:off x="4665663" y="6086475"/>
            <a:ext cx="2046287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</a:rPr>
              <a:t>router output ports</a:t>
            </a:r>
          </a:p>
        </p:txBody>
      </p:sp>
      <p:sp>
        <p:nvSpPr>
          <p:cNvPr id="49202" name="Line 50"/>
          <p:cNvSpPr>
            <a:spLocks noChangeShapeType="1"/>
          </p:cNvSpPr>
          <p:nvPr/>
        </p:nvSpPr>
        <p:spPr bwMode="auto">
          <a:xfrm>
            <a:off x="733425" y="3455988"/>
            <a:ext cx="7802563" cy="12700"/>
          </a:xfrm>
          <a:prstGeom prst="line">
            <a:avLst/>
          </a:prstGeom>
          <a:noFill/>
          <a:ln w="9360" cap="sq">
            <a:solidFill>
              <a:srgbClr val="000000"/>
            </a:solidFill>
            <a:prstDash val="dash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203" name="Text Box 51"/>
          <p:cNvSpPr txBox="1">
            <a:spLocks noChangeArrowheads="1"/>
          </p:cNvSpPr>
          <p:nvPr/>
        </p:nvSpPr>
        <p:spPr bwMode="auto">
          <a:xfrm>
            <a:off x="6888163" y="3492500"/>
            <a:ext cx="1938337" cy="581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>
                <a:solidFill>
                  <a:srgbClr val="000000"/>
                </a:solidFill>
              </a:rPr>
              <a:t>forwarding data plane  (hardware)</a:t>
            </a:r>
          </a:p>
        </p:txBody>
      </p:sp>
      <p:sp>
        <p:nvSpPr>
          <p:cNvPr id="49204" name="Rectangle 52"/>
          <p:cNvSpPr>
            <a:spLocks noChangeArrowheads="1"/>
          </p:cNvSpPr>
          <p:nvPr/>
        </p:nvSpPr>
        <p:spPr bwMode="auto">
          <a:xfrm>
            <a:off x="6362700" y="2825750"/>
            <a:ext cx="2449513" cy="581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>
                <a:solidFill>
                  <a:srgbClr val="000000"/>
                </a:solidFill>
              </a:rPr>
              <a:t>routing, management</a:t>
            </a:r>
          </a:p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>
                <a:solidFill>
                  <a:srgbClr val="000000"/>
                </a:solidFill>
              </a:rPr>
              <a:t>control plane (software)</a:t>
            </a:r>
          </a:p>
        </p:txBody>
      </p:sp>
      <p:sp>
        <p:nvSpPr>
          <p:cNvPr id="48150" name="Freeform 53"/>
          <p:cNvSpPr>
            <a:spLocks noChangeArrowheads="1"/>
          </p:cNvSpPr>
          <p:nvPr/>
        </p:nvSpPr>
        <p:spPr bwMode="auto">
          <a:xfrm>
            <a:off x="2198688" y="2979738"/>
            <a:ext cx="512762" cy="73025"/>
          </a:xfrm>
          <a:custGeom>
            <a:avLst/>
            <a:gdLst>
              <a:gd name="T0" fmla="*/ 487599 w 512919"/>
              <a:gd name="T1" fmla="*/ 71832 h 73266"/>
              <a:gd name="T2" fmla="*/ 511977 w 512919"/>
              <a:gd name="T3" fmla="*/ 0 h 73266"/>
              <a:gd name="T4" fmla="*/ 146278 w 512919"/>
              <a:gd name="T5" fmla="*/ 11971 h 73266"/>
              <a:gd name="T6" fmla="*/ 97519 w 512919"/>
              <a:gd name="T7" fmla="*/ 23944 h 73266"/>
              <a:gd name="T8" fmla="*/ 0 w 512919"/>
              <a:gd name="T9" fmla="*/ 11971 h 73266"/>
              <a:gd name="T10" fmla="*/ 0 w 512919"/>
              <a:gd name="T11" fmla="*/ 11971 h 73266"/>
              <a:gd name="T12" fmla="*/ 511977 w 512919"/>
              <a:gd name="T13" fmla="*/ 11971 h 7326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12919"/>
              <a:gd name="T22" fmla="*/ 0 h 73266"/>
              <a:gd name="T23" fmla="*/ 512919 w 512919"/>
              <a:gd name="T24" fmla="*/ 73266 h 7326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12919" h="73266">
                <a:moveTo>
                  <a:pt x="488494" y="73266"/>
                </a:moveTo>
                <a:lnTo>
                  <a:pt x="512919" y="0"/>
                </a:lnTo>
                <a:cubicBezTo>
                  <a:pt x="390795" y="4070"/>
                  <a:pt x="268529" y="5036"/>
                  <a:pt x="146548" y="12211"/>
                </a:cubicBezTo>
                <a:cubicBezTo>
                  <a:pt x="129793" y="13196"/>
                  <a:pt x="114483" y="24422"/>
                  <a:pt x="97699" y="24422"/>
                </a:cubicBezTo>
                <a:cubicBezTo>
                  <a:pt x="64879" y="24422"/>
                  <a:pt x="0" y="12211"/>
                  <a:pt x="0" y="12211"/>
                </a:cubicBezTo>
                <a:lnTo>
                  <a:pt x="512919" y="12211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51" name="Freeform 54"/>
          <p:cNvSpPr>
            <a:spLocks noChangeArrowheads="1"/>
          </p:cNvSpPr>
          <p:nvPr/>
        </p:nvSpPr>
        <p:spPr bwMode="auto">
          <a:xfrm>
            <a:off x="-144463" y="647700"/>
            <a:ext cx="8802688" cy="2197100"/>
          </a:xfrm>
          <a:custGeom>
            <a:avLst/>
            <a:gdLst>
              <a:gd name="T0" fmla="*/ 8252566 w 8802811"/>
              <a:gd name="T1" fmla="*/ 0 h 2197979"/>
              <a:gd name="T2" fmla="*/ 8289197 w 8802811"/>
              <a:gd name="T3" fmla="*/ 353271 h 2197979"/>
              <a:gd name="T4" fmla="*/ 8301409 w 8802811"/>
              <a:gd name="T5" fmla="*/ 986719 h 2197979"/>
              <a:gd name="T6" fmla="*/ 8313621 w 8802811"/>
              <a:gd name="T7" fmla="*/ 1205991 h 2197979"/>
              <a:gd name="T8" fmla="*/ 8338041 w 8802811"/>
              <a:gd name="T9" fmla="*/ 1376536 h 2197979"/>
              <a:gd name="T10" fmla="*/ 8313621 w 8802811"/>
              <a:gd name="T11" fmla="*/ 1303444 h 2197979"/>
              <a:gd name="T12" fmla="*/ 8301409 w 8802811"/>
              <a:gd name="T13" fmla="*/ 1218172 h 2197979"/>
              <a:gd name="T14" fmla="*/ 8289197 w 8802811"/>
              <a:gd name="T15" fmla="*/ 1169447 h 2197979"/>
              <a:gd name="T16" fmla="*/ 8252566 w 8802811"/>
              <a:gd name="T17" fmla="*/ 986719 h 2197979"/>
              <a:gd name="T18" fmla="*/ 8240354 w 8802811"/>
              <a:gd name="T19" fmla="*/ 852721 h 2197979"/>
              <a:gd name="T20" fmla="*/ 8215926 w 8802811"/>
              <a:gd name="T21" fmla="*/ 682177 h 2197979"/>
              <a:gd name="T22" fmla="*/ 8203714 w 8802811"/>
              <a:gd name="T23" fmla="*/ 548178 h 2197979"/>
              <a:gd name="T24" fmla="*/ 8179295 w 8802811"/>
              <a:gd name="T25" fmla="*/ 548178 h 2197979"/>
              <a:gd name="T26" fmla="*/ 8179295 w 8802811"/>
              <a:gd name="T27" fmla="*/ 548178 h 2197979"/>
              <a:gd name="T28" fmla="*/ 8411310 w 8802811"/>
              <a:gd name="T29" fmla="*/ 621267 h 2197979"/>
              <a:gd name="T30" fmla="*/ 8472365 w 8802811"/>
              <a:gd name="T31" fmla="*/ 682177 h 2197979"/>
              <a:gd name="T32" fmla="*/ 8557843 w 8802811"/>
              <a:gd name="T33" fmla="*/ 791812 h 2197979"/>
              <a:gd name="T34" fmla="*/ 8582267 w 8802811"/>
              <a:gd name="T35" fmla="*/ 864903 h 2197979"/>
              <a:gd name="T36" fmla="*/ 8618907 w 8802811"/>
              <a:gd name="T37" fmla="*/ 950175 h 2197979"/>
              <a:gd name="T38" fmla="*/ 8692170 w 8802811"/>
              <a:gd name="T39" fmla="*/ 1181628 h 2197979"/>
              <a:gd name="T40" fmla="*/ 8704377 w 8802811"/>
              <a:gd name="T41" fmla="*/ 1254719 h 2197979"/>
              <a:gd name="T42" fmla="*/ 8716593 w 8802811"/>
              <a:gd name="T43" fmla="*/ 1339990 h 2197979"/>
              <a:gd name="T44" fmla="*/ 8741017 w 8802811"/>
              <a:gd name="T45" fmla="*/ 1400898 h 2197979"/>
              <a:gd name="T46" fmla="*/ 8802072 w 8802811"/>
              <a:gd name="T47" fmla="*/ 1400898 h 2197979"/>
              <a:gd name="T48" fmla="*/ 8802072 w 8802811"/>
              <a:gd name="T49" fmla="*/ 1400898 h 2197979"/>
              <a:gd name="T50" fmla="*/ 8789856 w 8802811"/>
              <a:gd name="T51" fmla="*/ 1668898 h 2197979"/>
              <a:gd name="T52" fmla="*/ 8789856 w 8802811"/>
              <a:gd name="T53" fmla="*/ 1668898 h 2197979"/>
              <a:gd name="T54" fmla="*/ 8704377 w 8802811"/>
              <a:gd name="T55" fmla="*/ 1571444 h 2197979"/>
              <a:gd name="T56" fmla="*/ 8643322 w 8802811"/>
              <a:gd name="T57" fmla="*/ 1510533 h 2197979"/>
              <a:gd name="T58" fmla="*/ 8582267 w 8802811"/>
              <a:gd name="T59" fmla="*/ 1413080 h 2197979"/>
              <a:gd name="T60" fmla="*/ 8508996 w 8802811"/>
              <a:gd name="T61" fmla="*/ 1327808 h 2197979"/>
              <a:gd name="T62" fmla="*/ 8435733 w 8802811"/>
              <a:gd name="T63" fmla="*/ 1230354 h 2197979"/>
              <a:gd name="T64" fmla="*/ 8301409 w 8802811"/>
              <a:gd name="T65" fmla="*/ 1035446 h 2197979"/>
              <a:gd name="T66" fmla="*/ 8228138 w 8802811"/>
              <a:gd name="T67" fmla="*/ 913629 h 2197979"/>
              <a:gd name="T68" fmla="*/ 8215926 w 8802811"/>
              <a:gd name="T69" fmla="*/ 877084 h 2197979"/>
              <a:gd name="T70" fmla="*/ 8191507 w 8802811"/>
              <a:gd name="T71" fmla="*/ 840538 h 2197979"/>
              <a:gd name="T72" fmla="*/ 8179295 w 8802811"/>
              <a:gd name="T73" fmla="*/ 791812 h 2197979"/>
              <a:gd name="T74" fmla="*/ 8130447 w 8802811"/>
              <a:gd name="T75" fmla="*/ 718721 h 2197979"/>
              <a:gd name="T76" fmla="*/ 8118240 w 8802811"/>
              <a:gd name="T77" fmla="*/ 706540 h 2197979"/>
              <a:gd name="T78" fmla="*/ 8215926 w 8802811"/>
              <a:gd name="T79" fmla="*/ 779630 h 2197979"/>
              <a:gd name="T80" fmla="*/ 8252566 w 8802811"/>
              <a:gd name="T81" fmla="*/ 816175 h 2197979"/>
              <a:gd name="T82" fmla="*/ 8362464 w 8802811"/>
              <a:gd name="T83" fmla="*/ 913629 h 2197979"/>
              <a:gd name="T84" fmla="*/ 8435733 w 8802811"/>
              <a:gd name="T85" fmla="*/ 1011083 h 2197979"/>
              <a:gd name="T86" fmla="*/ 8472365 w 8802811"/>
              <a:gd name="T87" fmla="*/ 1047629 h 2197979"/>
              <a:gd name="T88" fmla="*/ 8460157 w 8802811"/>
              <a:gd name="T89" fmla="*/ 1035446 h 2197979"/>
              <a:gd name="T90" fmla="*/ 632692 w 8802811"/>
              <a:gd name="T91" fmla="*/ 2156166 h 2197979"/>
              <a:gd name="T92" fmla="*/ 1524122 w 8802811"/>
              <a:gd name="T93" fmla="*/ 2192712 h 2197979"/>
              <a:gd name="T94" fmla="*/ 1035670 w 8802811"/>
              <a:gd name="T95" fmla="*/ 2156166 h 2197979"/>
              <a:gd name="T96" fmla="*/ 547214 w 8802811"/>
              <a:gd name="T97" fmla="*/ 2107440 h 2197979"/>
              <a:gd name="T98" fmla="*/ 70972 w 8802811"/>
              <a:gd name="T99" fmla="*/ 2083076 h 2197979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8802811"/>
              <a:gd name="T151" fmla="*/ 0 h 2197979"/>
              <a:gd name="T152" fmla="*/ 8802811 w 8802811"/>
              <a:gd name="T153" fmla="*/ 2197979 h 2197979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8802811" h="2197979">
                <a:moveTo>
                  <a:pt x="8253255" y="0"/>
                </a:moveTo>
                <a:lnTo>
                  <a:pt x="8289892" y="354119"/>
                </a:lnTo>
                <a:cubicBezTo>
                  <a:pt x="8293963" y="565776"/>
                  <a:pt x="8296057" y="777480"/>
                  <a:pt x="8302104" y="989090"/>
                </a:cubicBezTo>
                <a:cubicBezTo>
                  <a:pt x="8304200" y="1062439"/>
                  <a:pt x="8308222" y="1135763"/>
                  <a:pt x="8314317" y="1208888"/>
                </a:cubicBezTo>
                <a:cubicBezTo>
                  <a:pt x="8316142" y="1230787"/>
                  <a:pt x="8344376" y="1368573"/>
                  <a:pt x="8338741" y="1379842"/>
                </a:cubicBezTo>
                <a:cubicBezTo>
                  <a:pt x="8327228" y="1402867"/>
                  <a:pt x="8314317" y="1306576"/>
                  <a:pt x="8314317" y="1306576"/>
                </a:cubicBezTo>
                <a:cubicBezTo>
                  <a:pt x="8310246" y="1278084"/>
                  <a:pt x="8307253" y="1249416"/>
                  <a:pt x="8302104" y="1221099"/>
                </a:cubicBezTo>
                <a:cubicBezTo>
                  <a:pt x="8299101" y="1204587"/>
                  <a:pt x="8292894" y="1188767"/>
                  <a:pt x="8289892" y="1172255"/>
                </a:cubicBezTo>
                <a:cubicBezTo>
                  <a:pt x="8255975" y="985729"/>
                  <a:pt x="8304437" y="1193793"/>
                  <a:pt x="8253255" y="989090"/>
                </a:cubicBezTo>
                <a:cubicBezTo>
                  <a:pt x="8249184" y="944316"/>
                  <a:pt x="8246400" y="899407"/>
                  <a:pt x="8241043" y="854769"/>
                </a:cubicBezTo>
                <a:cubicBezTo>
                  <a:pt x="8234184" y="797616"/>
                  <a:pt x="8221830" y="741142"/>
                  <a:pt x="8216618" y="683815"/>
                </a:cubicBezTo>
                <a:cubicBezTo>
                  <a:pt x="8212547" y="639041"/>
                  <a:pt x="8216237" y="592868"/>
                  <a:pt x="8204406" y="549494"/>
                </a:cubicBezTo>
                <a:cubicBezTo>
                  <a:pt x="8202264" y="541639"/>
                  <a:pt x="8188123" y="549494"/>
                  <a:pt x="8179981" y="549494"/>
                </a:cubicBezTo>
                <a:cubicBezTo>
                  <a:pt x="8254412" y="566668"/>
                  <a:pt x="8345942" y="574712"/>
                  <a:pt x="8412016" y="622760"/>
                </a:cubicBezTo>
                <a:cubicBezTo>
                  <a:pt x="8435295" y="639688"/>
                  <a:pt x="8454344" y="661962"/>
                  <a:pt x="8473077" y="683815"/>
                </a:cubicBezTo>
                <a:cubicBezTo>
                  <a:pt x="8503283" y="719051"/>
                  <a:pt x="8558564" y="793714"/>
                  <a:pt x="8558564" y="793714"/>
                </a:cubicBezTo>
                <a:cubicBezTo>
                  <a:pt x="8566706" y="818136"/>
                  <a:pt x="8573747" y="842953"/>
                  <a:pt x="8582989" y="866980"/>
                </a:cubicBezTo>
                <a:cubicBezTo>
                  <a:pt x="8594118" y="895913"/>
                  <a:pt x="8610878" y="922718"/>
                  <a:pt x="8619626" y="952457"/>
                </a:cubicBezTo>
                <a:cubicBezTo>
                  <a:pt x="8696833" y="1214937"/>
                  <a:pt x="8583806" y="939035"/>
                  <a:pt x="8692900" y="1184466"/>
                </a:cubicBezTo>
                <a:cubicBezTo>
                  <a:pt x="8696971" y="1208888"/>
                  <a:pt x="8701347" y="1233261"/>
                  <a:pt x="8705112" y="1257732"/>
                </a:cubicBezTo>
                <a:cubicBezTo>
                  <a:pt x="8709489" y="1286179"/>
                  <a:pt x="8710343" y="1315287"/>
                  <a:pt x="8717324" y="1343209"/>
                </a:cubicBezTo>
                <a:cubicBezTo>
                  <a:pt x="8722641" y="1364474"/>
                  <a:pt x="8723911" y="1391524"/>
                  <a:pt x="8741749" y="1404264"/>
                </a:cubicBezTo>
                <a:cubicBezTo>
                  <a:pt x="8758312" y="1416094"/>
                  <a:pt x="8782457" y="1404264"/>
                  <a:pt x="8802811" y="1404264"/>
                </a:cubicBezTo>
                <a:lnTo>
                  <a:pt x="8790599" y="1672906"/>
                </a:lnTo>
                <a:cubicBezTo>
                  <a:pt x="8762103" y="1640343"/>
                  <a:pt x="8734463" y="1607012"/>
                  <a:pt x="8705112" y="1575218"/>
                </a:cubicBezTo>
                <a:cubicBezTo>
                  <a:pt x="8685588" y="1554069"/>
                  <a:pt x="8661601" y="1536976"/>
                  <a:pt x="8644050" y="1514163"/>
                </a:cubicBezTo>
                <a:cubicBezTo>
                  <a:pt x="8620635" y="1483727"/>
                  <a:pt x="8605699" y="1447440"/>
                  <a:pt x="8582989" y="1416475"/>
                </a:cubicBezTo>
                <a:cubicBezTo>
                  <a:pt x="8560794" y="1386213"/>
                  <a:pt x="8533160" y="1360302"/>
                  <a:pt x="8509714" y="1330998"/>
                </a:cubicBezTo>
                <a:cubicBezTo>
                  <a:pt x="8484284" y="1299214"/>
                  <a:pt x="8459970" y="1266525"/>
                  <a:pt x="8436440" y="1233310"/>
                </a:cubicBezTo>
                <a:cubicBezTo>
                  <a:pt x="8390753" y="1168818"/>
                  <a:pt x="8331459" y="1111315"/>
                  <a:pt x="8302104" y="1037934"/>
                </a:cubicBezTo>
                <a:cubicBezTo>
                  <a:pt x="8267999" y="952679"/>
                  <a:pt x="8291374" y="993995"/>
                  <a:pt x="8228830" y="915824"/>
                </a:cubicBezTo>
                <a:cubicBezTo>
                  <a:pt x="8224759" y="903613"/>
                  <a:pt x="8222375" y="890703"/>
                  <a:pt x="8216618" y="879191"/>
                </a:cubicBezTo>
                <a:cubicBezTo>
                  <a:pt x="8210054" y="866064"/>
                  <a:pt x="8197975" y="856047"/>
                  <a:pt x="8192193" y="842558"/>
                </a:cubicBezTo>
                <a:cubicBezTo>
                  <a:pt x="8185581" y="827133"/>
                  <a:pt x="8185874" y="809428"/>
                  <a:pt x="8179981" y="793714"/>
                </a:cubicBezTo>
                <a:cubicBezTo>
                  <a:pt x="8162237" y="746401"/>
                  <a:pt x="8160946" y="750260"/>
                  <a:pt x="8131131" y="720448"/>
                </a:cubicBezTo>
                <a:lnTo>
                  <a:pt x="8118919" y="708237"/>
                </a:lnTo>
                <a:cubicBezTo>
                  <a:pt x="8151485" y="732659"/>
                  <a:pt x="8185112" y="755728"/>
                  <a:pt x="8216618" y="781503"/>
                </a:cubicBezTo>
                <a:cubicBezTo>
                  <a:pt x="8229985" y="792438"/>
                  <a:pt x="8240257" y="806764"/>
                  <a:pt x="8253255" y="818136"/>
                </a:cubicBezTo>
                <a:cubicBezTo>
                  <a:pt x="8303675" y="862248"/>
                  <a:pt x="8321173" y="865438"/>
                  <a:pt x="8363166" y="915824"/>
                </a:cubicBezTo>
                <a:cubicBezTo>
                  <a:pt x="8389226" y="947093"/>
                  <a:pt x="8407656" y="984731"/>
                  <a:pt x="8436440" y="1013512"/>
                </a:cubicBezTo>
                <a:lnTo>
                  <a:pt x="8473077" y="1050145"/>
                </a:lnTo>
                <a:lnTo>
                  <a:pt x="8460865" y="1037934"/>
                </a:lnTo>
                <a:lnTo>
                  <a:pt x="632746" y="2161346"/>
                </a:lnTo>
                <a:lnTo>
                  <a:pt x="1524248" y="2197979"/>
                </a:lnTo>
                <a:lnTo>
                  <a:pt x="1035754" y="2161346"/>
                </a:lnTo>
                <a:cubicBezTo>
                  <a:pt x="712856" y="2131451"/>
                  <a:pt x="1008547" y="2123752"/>
                  <a:pt x="547260" y="2112502"/>
                </a:cubicBezTo>
                <a:cubicBezTo>
                  <a:pt x="37453" y="2100069"/>
                  <a:pt x="-102777" y="2174947"/>
                  <a:pt x="70978" y="2088080"/>
                </a:cubicBez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49207" name="AutoShape 55"/>
          <p:cNvCxnSpPr>
            <a:cxnSpLocks noChangeShapeType="1"/>
            <a:endCxn id="48177" idx="0"/>
          </p:cNvCxnSpPr>
          <p:nvPr/>
        </p:nvCxnSpPr>
        <p:spPr bwMode="auto">
          <a:xfrm rot="5400000">
            <a:off x="1214438" y="4040188"/>
            <a:ext cx="2473325" cy="352425"/>
          </a:xfrm>
          <a:prstGeom prst="bentConnector3">
            <a:avLst>
              <a:gd name="adj1" fmla="val 45120"/>
            </a:avLst>
          </a:prstGeom>
          <a:noFill/>
          <a:ln w="19080" cap="sq">
            <a:solidFill>
              <a:srgbClr val="000000"/>
            </a:solidFill>
            <a:round/>
            <a:headEnd/>
            <a:tailEnd type="arrow" w="med" len="med"/>
          </a:ln>
        </p:spPr>
      </p:cxnSp>
      <p:sp>
        <p:nvSpPr>
          <p:cNvPr id="49208" name="Text Box 56"/>
          <p:cNvSpPr txBox="1">
            <a:spLocks noChangeArrowheads="1"/>
          </p:cNvSpPr>
          <p:nvPr/>
        </p:nvSpPr>
        <p:spPr bwMode="auto">
          <a:xfrm>
            <a:off x="728663" y="2698750"/>
            <a:ext cx="2101850" cy="458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 i="1">
                <a:solidFill>
                  <a:srgbClr val="000000"/>
                </a:solidFill>
              </a:rPr>
              <a:t>forwarding tables computed,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 i="1">
                <a:solidFill>
                  <a:srgbClr val="000000"/>
                </a:solidFill>
              </a:rPr>
              <a:t>pushed to input ports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7" dur="500"/>
                                        <p:tgtEl>
                                          <p:spTgt spid="49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0" dur="500"/>
                                        <p:tgtEl>
                                          <p:spTgt spid="49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3" dur="500"/>
                                        <p:tgtEl>
                                          <p:spTgt spid="49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Effect">
                      <p:stCondLst>
                        <p:cond delay="indefinite"/>
                      </p:stCondLst>
                      <p:childTnLst>
                        <p:par>
                          <p:cTn id="15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8" dur="500"/>
                                        <p:tgtEl>
                                          <p:spTgt spid="49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1" dur="500"/>
                                        <p:tgtEl>
                                          <p:spTgt spid="49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20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7" name="Rectangle 4"/>
          <p:cNvSpPr>
            <a:spLocks noChangeArrowheads="1"/>
          </p:cNvSpPr>
          <p:nvPr/>
        </p:nvSpPr>
        <p:spPr bwMode="auto">
          <a:xfrm>
            <a:off x="1917700" y="1306513"/>
            <a:ext cx="4568825" cy="1836737"/>
          </a:xfrm>
          <a:prstGeom prst="rect">
            <a:avLst/>
          </a:prstGeom>
          <a:solidFill>
            <a:srgbClr val="FFFFFF"/>
          </a:solidFill>
          <a:ln w="19080" cap="sq">
            <a:solidFill>
              <a:srgbClr val="5F5F5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58" name="Rectangle 5"/>
          <p:cNvSpPr>
            <a:spLocks noChangeArrowheads="1"/>
          </p:cNvSpPr>
          <p:nvPr/>
        </p:nvSpPr>
        <p:spPr bwMode="auto">
          <a:xfrm>
            <a:off x="2073275" y="1820863"/>
            <a:ext cx="1417638" cy="828675"/>
          </a:xfrm>
          <a:prstGeom prst="rect">
            <a:avLst/>
          </a:prstGeom>
          <a:solidFill>
            <a:srgbClr val="FFFFFF"/>
          </a:solidFill>
          <a:ln w="28440" cap="sq">
            <a:solidFill>
              <a:srgbClr val="0066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</a:rPr>
              <a:t>line</a:t>
            </a: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</a:rPr>
              <a:t>termination</a:t>
            </a:r>
          </a:p>
        </p:txBody>
      </p:sp>
      <p:sp>
        <p:nvSpPr>
          <p:cNvPr id="49159" name="Rectangle 6"/>
          <p:cNvSpPr>
            <a:spLocks noChangeArrowheads="1"/>
          </p:cNvSpPr>
          <p:nvPr/>
        </p:nvSpPr>
        <p:spPr bwMode="auto">
          <a:xfrm>
            <a:off x="3697288" y="1492250"/>
            <a:ext cx="1152525" cy="1409700"/>
          </a:xfrm>
          <a:prstGeom prst="rect">
            <a:avLst/>
          </a:prstGeom>
          <a:solidFill>
            <a:srgbClr val="FFFFFF"/>
          </a:solidFill>
          <a:ln w="28440" cap="sq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60" name="Rectangle 7"/>
          <p:cNvSpPr>
            <a:spLocks noChangeArrowheads="1"/>
          </p:cNvSpPr>
          <p:nvPr/>
        </p:nvSpPr>
        <p:spPr bwMode="auto">
          <a:xfrm>
            <a:off x="5048250" y="1443038"/>
            <a:ext cx="1247775" cy="1504950"/>
          </a:xfrm>
          <a:prstGeom prst="rect">
            <a:avLst/>
          </a:prstGeom>
          <a:solidFill>
            <a:srgbClr val="FFFFFF"/>
          </a:solidFill>
          <a:ln w="28440" cap="sq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61" name="Line 8"/>
          <p:cNvSpPr>
            <a:spLocks noChangeShapeType="1"/>
          </p:cNvSpPr>
          <p:nvPr/>
        </p:nvSpPr>
        <p:spPr bwMode="auto">
          <a:xfrm>
            <a:off x="1641475" y="2232025"/>
            <a:ext cx="423863" cy="1588"/>
          </a:xfrm>
          <a:prstGeom prst="line">
            <a:avLst/>
          </a:prstGeom>
          <a:noFill/>
          <a:ln w="28440" cap="sq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9162" name="Line 9"/>
          <p:cNvSpPr>
            <a:spLocks noChangeShapeType="1"/>
          </p:cNvSpPr>
          <p:nvPr/>
        </p:nvSpPr>
        <p:spPr bwMode="auto">
          <a:xfrm>
            <a:off x="3509963" y="2211388"/>
            <a:ext cx="190500" cy="1587"/>
          </a:xfrm>
          <a:prstGeom prst="line">
            <a:avLst/>
          </a:prstGeom>
          <a:noFill/>
          <a:ln w="28440" cap="sq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9163" name="Line 10"/>
          <p:cNvSpPr>
            <a:spLocks noChangeShapeType="1"/>
          </p:cNvSpPr>
          <p:nvPr/>
        </p:nvSpPr>
        <p:spPr bwMode="auto">
          <a:xfrm>
            <a:off x="4852988" y="2168525"/>
            <a:ext cx="190500" cy="1588"/>
          </a:xfrm>
          <a:prstGeom prst="line">
            <a:avLst/>
          </a:prstGeom>
          <a:noFill/>
          <a:ln w="28440" cap="sq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9164" name="Line 11"/>
          <p:cNvSpPr>
            <a:spLocks noChangeShapeType="1"/>
          </p:cNvSpPr>
          <p:nvPr/>
        </p:nvSpPr>
        <p:spPr bwMode="auto">
          <a:xfrm flipV="1">
            <a:off x="6243638" y="2208213"/>
            <a:ext cx="736600" cy="4762"/>
          </a:xfrm>
          <a:prstGeom prst="line">
            <a:avLst/>
          </a:prstGeom>
          <a:noFill/>
          <a:ln w="28440" cap="sq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9165" name="Rectangle 12"/>
          <p:cNvSpPr>
            <a:spLocks noChangeArrowheads="1"/>
          </p:cNvSpPr>
          <p:nvPr/>
        </p:nvSpPr>
        <p:spPr bwMode="auto">
          <a:xfrm>
            <a:off x="3730625" y="1801813"/>
            <a:ext cx="1055688" cy="828675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lnSpc>
                <a:spcPct val="90000"/>
              </a:lnSpc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</a:rPr>
              <a:t>link </a:t>
            </a:r>
          </a:p>
          <a:p>
            <a:pPr algn="ctr">
              <a:lnSpc>
                <a:spcPct val="90000"/>
              </a:lnSpc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</a:rPr>
              <a:t>layer </a:t>
            </a:r>
          </a:p>
          <a:p>
            <a:pPr algn="ctr">
              <a:lnSpc>
                <a:spcPct val="90000"/>
              </a:lnSpc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</a:rPr>
              <a:t>protocol</a:t>
            </a:r>
          </a:p>
          <a:p>
            <a:pPr algn="ctr">
              <a:lnSpc>
                <a:spcPct val="90000"/>
              </a:lnSpc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</a:rPr>
              <a:t>(receive)</a:t>
            </a:r>
          </a:p>
        </p:txBody>
      </p:sp>
      <p:sp>
        <p:nvSpPr>
          <p:cNvPr id="49166" name="Text Box 13"/>
          <p:cNvSpPr txBox="1">
            <a:spLocks noChangeArrowheads="1"/>
          </p:cNvSpPr>
          <p:nvPr/>
        </p:nvSpPr>
        <p:spPr bwMode="auto">
          <a:xfrm>
            <a:off x="5083175" y="1455738"/>
            <a:ext cx="1244600" cy="14652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</a:rPr>
              <a:t>lookup,</a:t>
            </a: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</a:rPr>
              <a:t>forwarding</a:t>
            </a: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>
              <a:solidFill>
                <a:srgbClr val="000000"/>
              </a:solidFill>
            </a:endParaRP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>
              <a:solidFill>
                <a:srgbClr val="000000"/>
              </a:solidFill>
            </a:endParaRP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</a:rPr>
              <a:t>queueing</a:t>
            </a:r>
          </a:p>
        </p:txBody>
      </p:sp>
      <p:sp>
        <p:nvSpPr>
          <p:cNvPr id="49167" name="Text Box 14"/>
          <p:cNvSpPr txBox="1">
            <a:spLocks noChangeArrowheads="1"/>
          </p:cNvSpPr>
          <p:nvPr/>
        </p:nvSpPr>
        <p:spPr bwMode="auto">
          <a:xfrm>
            <a:off x="422275" y="293688"/>
            <a:ext cx="7772400" cy="609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Input 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Port Functions</a:t>
            </a:r>
            <a:endParaRPr lang="en-US" sz="3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191" name="Text Box 15"/>
          <p:cNvSpPr txBox="1">
            <a:spLocks noChangeArrowheads="1"/>
          </p:cNvSpPr>
          <p:nvPr/>
        </p:nvSpPr>
        <p:spPr bwMode="auto">
          <a:xfrm>
            <a:off x="3394075" y="3746500"/>
            <a:ext cx="5456238" cy="28067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/>
          <a:lstStyle/>
          <a:p>
            <a:pPr marL="342900" indent="-341313">
              <a:lnSpc>
                <a:spcPct val="90000"/>
              </a:lnSpc>
              <a:spcBef>
                <a:spcPts val="600"/>
              </a:spcBef>
              <a:buClrTx/>
              <a:buSzPct val="65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dirty="0">
                <a:solidFill>
                  <a:srgbClr val="000099"/>
                </a:solidFill>
                <a:latin typeface="Gill Sans MT" charset="0"/>
              </a:rPr>
              <a:t>D</a:t>
            </a:r>
            <a:r>
              <a:rPr lang="en-US" dirty="0" smtClean="0">
                <a:solidFill>
                  <a:srgbClr val="000099"/>
                </a:solidFill>
                <a:latin typeface="Gill Sans MT" charset="0"/>
              </a:rPr>
              <a:t>ecentralized </a:t>
            </a:r>
            <a:r>
              <a:rPr lang="en-US" dirty="0">
                <a:solidFill>
                  <a:srgbClr val="000099"/>
                </a:solidFill>
                <a:latin typeface="Gill Sans MT" charset="0"/>
              </a:rPr>
              <a:t>switching</a:t>
            </a:r>
            <a:r>
              <a:rPr lang="en-US" i="1" dirty="0">
                <a:solidFill>
                  <a:srgbClr val="000099"/>
                </a:solidFill>
                <a:latin typeface="Gill Sans MT" charset="0"/>
              </a:rPr>
              <a:t>:</a:t>
            </a:r>
            <a:r>
              <a:rPr lang="en-US" dirty="0">
                <a:solidFill>
                  <a:srgbClr val="000099"/>
                </a:solidFill>
                <a:latin typeface="Gill Sans MT" charset="0"/>
              </a:rPr>
              <a:t> </a:t>
            </a:r>
          </a:p>
          <a:p>
            <a:pPr marL="341313" indent="-339725" algn="just">
              <a:lnSpc>
                <a:spcPct val="90000"/>
              </a:lnSpc>
              <a:spcBef>
                <a:spcPts val="550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iven </a:t>
            </a:r>
            <a:r>
              <a:rPr lang="en-US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datagram </a:t>
            </a:r>
            <a:r>
              <a:rPr lang="en-US" sz="2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dest</a:t>
            </a:r>
            <a:r>
              <a:rPr lang="en-US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., lookup output port using forwarding table in input port memory </a:t>
            </a:r>
            <a:r>
              <a:rPr lang="en-US" sz="22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(“match plus action”)</a:t>
            </a:r>
          </a:p>
          <a:p>
            <a:pPr marL="341313" indent="-339725" algn="just">
              <a:lnSpc>
                <a:spcPct val="90000"/>
              </a:lnSpc>
              <a:spcBef>
                <a:spcPts val="550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oal</a:t>
            </a:r>
            <a:r>
              <a:rPr lang="en-US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complete input port processing at </a:t>
            </a:r>
            <a:r>
              <a:rPr lang="ja-JP" sz="2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‘</a:t>
            </a:r>
            <a:r>
              <a:rPr lang="en-US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line speed</a:t>
            </a:r>
            <a:r>
              <a:rPr lang="ja-JP" sz="2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’</a:t>
            </a:r>
          </a:p>
          <a:p>
            <a:pPr marL="341313" indent="-339725" algn="just">
              <a:lnSpc>
                <a:spcPct val="90000"/>
              </a:lnSpc>
              <a:spcBef>
                <a:spcPts val="550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ueuing</a:t>
            </a:r>
            <a:r>
              <a:rPr lang="en-US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if </a:t>
            </a:r>
            <a:r>
              <a:rPr lang="en-US" sz="2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datagrams</a:t>
            </a:r>
            <a:r>
              <a:rPr lang="en-US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arrive faster than forwarding rate into switch fabric</a:t>
            </a:r>
          </a:p>
        </p:txBody>
      </p:sp>
      <p:sp>
        <p:nvSpPr>
          <p:cNvPr id="49169" name="Text Box 16"/>
          <p:cNvSpPr txBox="1">
            <a:spLocks noChangeArrowheads="1"/>
          </p:cNvSpPr>
          <p:nvPr/>
        </p:nvSpPr>
        <p:spPr bwMode="auto">
          <a:xfrm>
            <a:off x="200025" y="3054350"/>
            <a:ext cx="2178050" cy="703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dirty="0">
                <a:solidFill>
                  <a:srgbClr val="000099"/>
                </a:solidFill>
              </a:rPr>
              <a:t>physical layer:</a:t>
            </a:r>
          </a:p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dirty="0">
                <a:solidFill>
                  <a:srgbClr val="000000"/>
                </a:solidFill>
              </a:rPr>
              <a:t>bit-level reception</a:t>
            </a:r>
          </a:p>
        </p:txBody>
      </p:sp>
      <p:sp>
        <p:nvSpPr>
          <p:cNvPr id="49170" name="Text Box 17"/>
          <p:cNvSpPr txBox="1">
            <a:spLocks noChangeArrowheads="1"/>
          </p:cNvSpPr>
          <p:nvPr/>
        </p:nvSpPr>
        <p:spPr bwMode="auto">
          <a:xfrm>
            <a:off x="557910" y="3783013"/>
            <a:ext cx="1834453" cy="71006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dirty="0">
                <a:solidFill>
                  <a:srgbClr val="000099"/>
                </a:solidFill>
              </a:rPr>
              <a:t>data link layer:</a:t>
            </a:r>
          </a:p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dirty="0">
                <a:solidFill>
                  <a:srgbClr val="000000"/>
                </a:solidFill>
              </a:rPr>
              <a:t>e.g., </a:t>
            </a:r>
            <a:r>
              <a:rPr lang="en-US" sz="2000" dirty="0" smtClean="0">
                <a:solidFill>
                  <a:srgbClr val="000000"/>
                </a:solidFill>
              </a:rPr>
              <a:t>Ethernet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49171" name="Line 18"/>
          <p:cNvSpPr>
            <a:spLocks noChangeShapeType="1"/>
          </p:cNvSpPr>
          <p:nvPr/>
        </p:nvSpPr>
        <p:spPr bwMode="auto">
          <a:xfrm>
            <a:off x="6969125" y="690563"/>
            <a:ext cx="11113" cy="2865437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172" name="Rectangle 19"/>
          <p:cNvSpPr>
            <a:spLocks noChangeArrowheads="1"/>
          </p:cNvSpPr>
          <p:nvPr/>
        </p:nvSpPr>
        <p:spPr bwMode="auto">
          <a:xfrm>
            <a:off x="7061200" y="1819275"/>
            <a:ext cx="1055688" cy="828675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lnSpc>
                <a:spcPct val="90000"/>
              </a:lnSpc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</a:rPr>
              <a:t>switch</a:t>
            </a:r>
          </a:p>
          <a:p>
            <a:pPr algn="ctr">
              <a:lnSpc>
                <a:spcPct val="90000"/>
              </a:lnSpc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</a:rPr>
              <a:t>fabric</a:t>
            </a:r>
          </a:p>
        </p:txBody>
      </p:sp>
      <p:grpSp>
        <p:nvGrpSpPr>
          <p:cNvPr id="49173" name="Group 20"/>
          <p:cNvGrpSpPr>
            <a:grpSpLocks/>
          </p:cNvGrpSpPr>
          <p:nvPr/>
        </p:nvGrpSpPr>
        <p:grpSpPr bwMode="auto">
          <a:xfrm>
            <a:off x="5175250" y="2062163"/>
            <a:ext cx="992188" cy="466725"/>
            <a:chOff x="3260" y="1299"/>
            <a:chExt cx="625" cy="294"/>
          </a:xfrm>
        </p:grpSpPr>
        <p:sp>
          <p:nvSpPr>
            <p:cNvPr id="49177" name="Rectangle 21"/>
            <p:cNvSpPr>
              <a:spLocks noChangeArrowheads="1"/>
            </p:cNvSpPr>
            <p:nvPr/>
          </p:nvSpPr>
          <p:spPr bwMode="auto">
            <a:xfrm>
              <a:off x="3260" y="1299"/>
              <a:ext cx="625" cy="294"/>
            </a:xfrm>
            <a:prstGeom prst="rect">
              <a:avLst/>
            </a:prstGeom>
            <a:solidFill>
              <a:srgbClr val="FF0000"/>
            </a:solidFill>
            <a:ln w="38160" cap="sq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78" name="Line 22"/>
            <p:cNvSpPr>
              <a:spLocks noChangeShapeType="1"/>
            </p:cNvSpPr>
            <p:nvPr/>
          </p:nvSpPr>
          <p:spPr bwMode="auto">
            <a:xfrm>
              <a:off x="3342" y="1305"/>
              <a:ext cx="0" cy="281"/>
            </a:xfrm>
            <a:prstGeom prst="line">
              <a:avLst/>
            </a:prstGeom>
            <a:noFill/>
            <a:ln w="38160" cap="sq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79" name="Line 23"/>
            <p:cNvSpPr>
              <a:spLocks noChangeShapeType="1"/>
            </p:cNvSpPr>
            <p:nvPr/>
          </p:nvSpPr>
          <p:spPr bwMode="auto">
            <a:xfrm>
              <a:off x="3409" y="1307"/>
              <a:ext cx="0" cy="280"/>
            </a:xfrm>
            <a:prstGeom prst="line">
              <a:avLst/>
            </a:prstGeom>
            <a:noFill/>
            <a:ln w="38160" cap="sq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80" name="Line 24"/>
            <p:cNvSpPr>
              <a:spLocks noChangeShapeType="1"/>
            </p:cNvSpPr>
            <p:nvPr/>
          </p:nvSpPr>
          <p:spPr bwMode="auto">
            <a:xfrm>
              <a:off x="3477" y="1304"/>
              <a:ext cx="0" cy="281"/>
            </a:xfrm>
            <a:prstGeom prst="line">
              <a:avLst/>
            </a:prstGeom>
            <a:noFill/>
            <a:ln w="38160" cap="sq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81" name="Line 25"/>
            <p:cNvSpPr>
              <a:spLocks noChangeShapeType="1"/>
            </p:cNvSpPr>
            <p:nvPr/>
          </p:nvSpPr>
          <p:spPr bwMode="auto">
            <a:xfrm>
              <a:off x="3544" y="1305"/>
              <a:ext cx="0" cy="281"/>
            </a:xfrm>
            <a:prstGeom prst="line">
              <a:avLst/>
            </a:prstGeom>
            <a:noFill/>
            <a:ln w="38160" cap="sq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82" name="Line 26"/>
            <p:cNvSpPr>
              <a:spLocks noChangeShapeType="1"/>
            </p:cNvSpPr>
            <p:nvPr/>
          </p:nvSpPr>
          <p:spPr bwMode="auto">
            <a:xfrm>
              <a:off x="3612" y="1304"/>
              <a:ext cx="0" cy="281"/>
            </a:xfrm>
            <a:prstGeom prst="line">
              <a:avLst/>
            </a:prstGeom>
            <a:noFill/>
            <a:ln w="38160" cap="sq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83" name="Line 27"/>
            <p:cNvSpPr>
              <a:spLocks noChangeShapeType="1"/>
            </p:cNvSpPr>
            <p:nvPr/>
          </p:nvSpPr>
          <p:spPr bwMode="auto">
            <a:xfrm>
              <a:off x="3679" y="1304"/>
              <a:ext cx="0" cy="281"/>
            </a:xfrm>
            <a:prstGeom prst="line">
              <a:avLst/>
            </a:prstGeom>
            <a:noFill/>
            <a:ln w="38160" cap="sq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84" name="Line 28"/>
            <p:cNvSpPr>
              <a:spLocks noChangeShapeType="1"/>
            </p:cNvSpPr>
            <p:nvPr/>
          </p:nvSpPr>
          <p:spPr bwMode="auto">
            <a:xfrm>
              <a:off x="3748" y="1305"/>
              <a:ext cx="0" cy="281"/>
            </a:xfrm>
            <a:prstGeom prst="line">
              <a:avLst/>
            </a:prstGeom>
            <a:noFill/>
            <a:ln w="38160" cap="sq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85" name="Line 29"/>
            <p:cNvSpPr>
              <a:spLocks noChangeShapeType="1"/>
            </p:cNvSpPr>
            <p:nvPr/>
          </p:nvSpPr>
          <p:spPr bwMode="auto">
            <a:xfrm>
              <a:off x="3813" y="1307"/>
              <a:ext cx="0" cy="280"/>
            </a:xfrm>
            <a:prstGeom prst="line">
              <a:avLst/>
            </a:prstGeom>
            <a:noFill/>
            <a:ln w="38160" cap="sq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9174" name="Line 30"/>
          <p:cNvSpPr>
            <a:spLocks noChangeShapeType="1"/>
          </p:cNvSpPr>
          <p:nvPr/>
        </p:nvSpPr>
        <p:spPr bwMode="auto">
          <a:xfrm flipV="1">
            <a:off x="2386013" y="2741613"/>
            <a:ext cx="446087" cy="493712"/>
          </a:xfrm>
          <a:prstGeom prst="line">
            <a:avLst/>
          </a:prstGeom>
          <a:noFill/>
          <a:ln w="19080" cap="sq">
            <a:solidFill>
              <a:srgbClr val="CC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175" name="Line 31"/>
          <p:cNvSpPr>
            <a:spLocks noChangeShapeType="1"/>
          </p:cNvSpPr>
          <p:nvPr/>
        </p:nvSpPr>
        <p:spPr bwMode="auto">
          <a:xfrm flipV="1">
            <a:off x="2405063" y="2938463"/>
            <a:ext cx="1193800" cy="1341437"/>
          </a:xfrm>
          <a:prstGeom prst="line">
            <a:avLst/>
          </a:prstGeom>
          <a:noFill/>
          <a:ln w="19080" cap="sq">
            <a:solidFill>
              <a:srgbClr val="CC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176" name="Line 32"/>
          <p:cNvSpPr>
            <a:spLocks noChangeShapeType="1"/>
          </p:cNvSpPr>
          <p:nvPr/>
        </p:nvSpPr>
        <p:spPr bwMode="auto">
          <a:xfrm flipV="1">
            <a:off x="4910138" y="3068638"/>
            <a:ext cx="669925" cy="793750"/>
          </a:xfrm>
          <a:prstGeom prst="line">
            <a:avLst/>
          </a:prstGeom>
          <a:noFill/>
          <a:ln w="19080" cap="sq">
            <a:solidFill>
              <a:srgbClr val="CC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1" name="Text Box 4"/>
          <p:cNvSpPr txBox="1">
            <a:spLocks noChangeArrowheads="1"/>
          </p:cNvSpPr>
          <p:nvPr/>
        </p:nvSpPr>
        <p:spPr bwMode="auto">
          <a:xfrm>
            <a:off x="441325" y="247650"/>
            <a:ext cx="7772400" cy="685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Switching 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Fabrics</a:t>
            </a:r>
            <a:endParaRPr lang="en-US" sz="3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182" name="Text Box 5"/>
          <p:cNvSpPr txBox="1">
            <a:spLocks noChangeArrowheads="1"/>
          </p:cNvSpPr>
          <p:nvPr/>
        </p:nvSpPr>
        <p:spPr bwMode="auto">
          <a:xfrm>
            <a:off x="701675" y="1177925"/>
            <a:ext cx="7772400" cy="4648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41313" indent="-341313" algn="just">
              <a:lnSpc>
                <a:spcPct val="85000"/>
              </a:lnSpc>
              <a:spcBef>
                <a:spcPts val="700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Transfer 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packet from input buffer to appropriate output buffer</a:t>
            </a:r>
          </a:p>
          <a:p>
            <a:pPr marL="341313" indent="-341313" algn="just">
              <a:lnSpc>
                <a:spcPct val="85000"/>
              </a:lnSpc>
              <a:spcBef>
                <a:spcPts val="700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witching 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rate: rate at which packets can be transfer from inputs to outputs</a:t>
            </a:r>
          </a:p>
          <a:p>
            <a:pPr marL="741363" lvl="1" indent="-284163" algn="just">
              <a:lnSpc>
                <a:spcPct val="85000"/>
              </a:lnSpc>
              <a:spcBef>
                <a:spcPts val="500"/>
              </a:spcBef>
              <a:buClr>
                <a:srgbClr val="000099"/>
              </a:buClr>
              <a:buFont typeface="Wingdings" pitchFamily="2" charset="2"/>
              <a:buChar char="q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ften 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measured as multiple of input/output line rate</a:t>
            </a:r>
          </a:p>
          <a:p>
            <a:pPr marL="741363" lvl="1" indent="-284163" algn="just">
              <a:lnSpc>
                <a:spcPct val="85000"/>
              </a:lnSpc>
              <a:spcBef>
                <a:spcPts val="500"/>
              </a:spcBef>
              <a:buClr>
                <a:srgbClr val="000099"/>
              </a:buClr>
              <a:buFont typeface="Wingdings" pitchFamily="2" charset="2"/>
              <a:buChar char="q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 inputs: switching rate N times line rate desirable</a:t>
            </a:r>
          </a:p>
          <a:p>
            <a:pPr marL="341313" indent="-341313" algn="just">
              <a:lnSpc>
                <a:spcPct val="85000"/>
              </a:lnSpc>
              <a:spcBef>
                <a:spcPts val="700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hree 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types of switching fabrics</a:t>
            </a:r>
          </a:p>
        </p:txBody>
      </p:sp>
      <p:grpSp>
        <p:nvGrpSpPr>
          <p:cNvPr id="50183" name="Group 6"/>
          <p:cNvGrpSpPr>
            <a:grpSpLocks/>
          </p:cNvGrpSpPr>
          <p:nvPr/>
        </p:nvGrpSpPr>
        <p:grpSpPr bwMode="auto">
          <a:xfrm>
            <a:off x="742950" y="4283075"/>
            <a:ext cx="889000" cy="214313"/>
            <a:chOff x="468" y="2698"/>
            <a:chExt cx="560" cy="135"/>
          </a:xfrm>
        </p:grpSpPr>
        <p:sp>
          <p:nvSpPr>
            <p:cNvPr id="50311" name="Rectangle 7"/>
            <p:cNvSpPr>
              <a:spLocks noChangeArrowheads="1"/>
            </p:cNvSpPr>
            <p:nvPr/>
          </p:nvSpPr>
          <p:spPr bwMode="auto">
            <a:xfrm>
              <a:off x="511" y="2698"/>
              <a:ext cx="423" cy="135"/>
            </a:xfrm>
            <a:prstGeom prst="rect">
              <a:avLst/>
            </a:prstGeom>
            <a:solidFill>
              <a:srgbClr val="FFFFFF"/>
            </a:solidFill>
            <a:ln w="19080" cap="sq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312" name="Rectangle 8"/>
            <p:cNvSpPr>
              <a:spLocks noChangeArrowheads="1"/>
            </p:cNvSpPr>
            <p:nvPr/>
          </p:nvSpPr>
          <p:spPr bwMode="auto">
            <a:xfrm>
              <a:off x="528" y="2736"/>
              <a:ext cx="131" cy="60"/>
            </a:xfrm>
            <a:prstGeom prst="rect">
              <a:avLst/>
            </a:prstGeom>
            <a:solidFill>
              <a:srgbClr val="FFFFFF"/>
            </a:solidFill>
            <a:ln w="19080" cap="sq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313" name="Rectangle 9"/>
            <p:cNvSpPr>
              <a:spLocks noChangeArrowheads="1"/>
            </p:cNvSpPr>
            <p:nvPr/>
          </p:nvSpPr>
          <p:spPr bwMode="auto">
            <a:xfrm>
              <a:off x="679" y="2712"/>
              <a:ext cx="107" cy="103"/>
            </a:xfrm>
            <a:prstGeom prst="rect">
              <a:avLst/>
            </a:prstGeom>
            <a:solidFill>
              <a:srgbClr val="FFFFFF"/>
            </a:solidFill>
            <a:ln w="19080" cap="sq">
              <a:solidFill>
                <a:srgbClr val="3333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314" name="Rectangle 10"/>
            <p:cNvSpPr>
              <a:spLocks noChangeArrowheads="1"/>
            </p:cNvSpPr>
            <p:nvPr/>
          </p:nvSpPr>
          <p:spPr bwMode="auto">
            <a:xfrm>
              <a:off x="806" y="2709"/>
              <a:ext cx="108" cy="104"/>
            </a:xfrm>
            <a:prstGeom prst="rect">
              <a:avLst/>
            </a:prstGeom>
            <a:solidFill>
              <a:srgbClr val="FFFFFF"/>
            </a:solidFill>
            <a:ln w="19080" cap="sq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315" name="Line 11"/>
            <p:cNvSpPr>
              <a:spLocks noChangeShapeType="1"/>
            </p:cNvSpPr>
            <p:nvPr/>
          </p:nvSpPr>
          <p:spPr bwMode="auto">
            <a:xfrm flipV="1">
              <a:off x="468" y="2760"/>
              <a:ext cx="560" cy="5"/>
            </a:xfrm>
            <a:prstGeom prst="line">
              <a:avLst/>
            </a:prstGeom>
            <a:noFill/>
            <a:ln w="19080" cap="sq">
              <a:solidFill>
                <a:srgbClr val="000000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0184" name="Group 12"/>
          <p:cNvGrpSpPr>
            <a:grpSpLocks/>
          </p:cNvGrpSpPr>
          <p:nvPr/>
        </p:nvGrpSpPr>
        <p:grpSpPr bwMode="auto">
          <a:xfrm>
            <a:off x="719138" y="4678363"/>
            <a:ext cx="889000" cy="214312"/>
            <a:chOff x="453" y="2947"/>
            <a:chExt cx="560" cy="135"/>
          </a:xfrm>
        </p:grpSpPr>
        <p:sp>
          <p:nvSpPr>
            <p:cNvPr id="50306" name="Rectangle 13"/>
            <p:cNvSpPr>
              <a:spLocks noChangeArrowheads="1"/>
            </p:cNvSpPr>
            <p:nvPr/>
          </p:nvSpPr>
          <p:spPr bwMode="auto">
            <a:xfrm>
              <a:off x="496" y="2947"/>
              <a:ext cx="423" cy="135"/>
            </a:xfrm>
            <a:prstGeom prst="rect">
              <a:avLst/>
            </a:prstGeom>
            <a:solidFill>
              <a:srgbClr val="FFFFFF"/>
            </a:solidFill>
            <a:ln w="19080" cap="sq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307" name="Rectangle 14"/>
            <p:cNvSpPr>
              <a:spLocks noChangeArrowheads="1"/>
            </p:cNvSpPr>
            <p:nvPr/>
          </p:nvSpPr>
          <p:spPr bwMode="auto">
            <a:xfrm>
              <a:off x="513" y="2985"/>
              <a:ext cx="131" cy="60"/>
            </a:xfrm>
            <a:prstGeom prst="rect">
              <a:avLst/>
            </a:prstGeom>
            <a:solidFill>
              <a:srgbClr val="FFFFFF"/>
            </a:solidFill>
            <a:ln w="19080" cap="sq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308" name="Rectangle 15"/>
            <p:cNvSpPr>
              <a:spLocks noChangeArrowheads="1"/>
            </p:cNvSpPr>
            <p:nvPr/>
          </p:nvSpPr>
          <p:spPr bwMode="auto">
            <a:xfrm>
              <a:off x="664" y="2961"/>
              <a:ext cx="107" cy="103"/>
            </a:xfrm>
            <a:prstGeom prst="rect">
              <a:avLst/>
            </a:prstGeom>
            <a:solidFill>
              <a:srgbClr val="FFFFFF"/>
            </a:solidFill>
            <a:ln w="19080" cap="sq">
              <a:solidFill>
                <a:srgbClr val="3333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309" name="Rectangle 16"/>
            <p:cNvSpPr>
              <a:spLocks noChangeArrowheads="1"/>
            </p:cNvSpPr>
            <p:nvPr/>
          </p:nvSpPr>
          <p:spPr bwMode="auto">
            <a:xfrm>
              <a:off x="791" y="2958"/>
              <a:ext cx="108" cy="104"/>
            </a:xfrm>
            <a:prstGeom prst="rect">
              <a:avLst/>
            </a:prstGeom>
            <a:solidFill>
              <a:srgbClr val="FFFFFF"/>
            </a:solidFill>
            <a:ln w="19080" cap="sq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310" name="Line 17"/>
            <p:cNvSpPr>
              <a:spLocks noChangeShapeType="1"/>
            </p:cNvSpPr>
            <p:nvPr/>
          </p:nvSpPr>
          <p:spPr bwMode="auto">
            <a:xfrm flipV="1">
              <a:off x="453" y="3009"/>
              <a:ext cx="560" cy="5"/>
            </a:xfrm>
            <a:prstGeom prst="line">
              <a:avLst/>
            </a:prstGeom>
            <a:noFill/>
            <a:ln w="19080" cap="sq">
              <a:solidFill>
                <a:srgbClr val="000000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0185" name="Group 18"/>
          <p:cNvGrpSpPr>
            <a:grpSpLocks/>
          </p:cNvGrpSpPr>
          <p:nvPr/>
        </p:nvGrpSpPr>
        <p:grpSpPr bwMode="auto">
          <a:xfrm>
            <a:off x="714375" y="5105400"/>
            <a:ext cx="889000" cy="214313"/>
            <a:chOff x="450" y="3216"/>
            <a:chExt cx="560" cy="135"/>
          </a:xfrm>
        </p:grpSpPr>
        <p:sp>
          <p:nvSpPr>
            <p:cNvPr id="50301" name="Rectangle 19"/>
            <p:cNvSpPr>
              <a:spLocks noChangeArrowheads="1"/>
            </p:cNvSpPr>
            <p:nvPr/>
          </p:nvSpPr>
          <p:spPr bwMode="auto">
            <a:xfrm>
              <a:off x="493" y="3216"/>
              <a:ext cx="423" cy="135"/>
            </a:xfrm>
            <a:prstGeom prst="rect">
              <a:avLst/>
            </a:prstGeom>
            <a:solidFill>
              <a:srgbClr val="FFFFFF"/>
            </a:solidFill>
            <a:ln w="19080" cap="sq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302" name="Rectangle 20"/>
            <p:cNvSpPr>
              <a:spLocks noChangeArrowheads="1"/>
            </p:cNvSpPr>
            <p:nvPr/>
          </p:nvSpPr>
          <p:spPr bwMode="auto">
            <a:xfrm>
              <a:off x="510" y="3254"/>
              <a:ext cx="131" cy="60"/>
            </a:xfrm>
            <a:prstGeom prst="rect">
              <a:avLst/>
            </a:prstGeom>
            <a:solidFill>
              <a:srgbClr val="FFFFFF"/>
            </a:solidFill>
            <a:ln w="19080" cap="sq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303" name="Rectangle 21"/>
            <p:cNvSpPr>
              <a:spLocks noChangeArrowheads="1"/>
            </p:cNvSpPr>
            <p:nvPr/>
          </p:nvSpPr>
          <p:spPr bwMode="auto">
            <a:xfrm>
              <a:off x="660" y="3230"/>
              <a:ext cx="107" cy="103"/>
            </a:xfrm>
            <a:prstGeom prst="rect">
              <a:avLst/>
            </a:prstGeom>
            <a:solidFill>
              <a:srgbClr val="FFFFFF"/>
            </a:solidFill>
            <a:ln w="19080" cap="sq">
              <a:solidFill>
                <a:srgbClr val="3333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304" name="Rectangle 22"/>
            <p:cNvSpPr>
              <a:spLocks noChangeArrowheads="1"/>
            </p:cNvSpPr>
            <p:nvPr/>
          </p:nvSpPr>
          <p:spPr bwMode="auto">
            <a:xfrm>
              <a:off x="788" y="3228"/>
              <a:ext cx="108" cy="104"/>
            </a:xfrm>
            <a:prstGeom prst="rect">
              <a:avLst/>
            </a:prstGeom>
            <a:solidFill>
              <a:srgbClr val="FFFFFF"/>
            </a:solidFill>
            <a:ln w="19080" cap="sq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305" name="Line 23"/>
            <p:cNvSpPr>
              <a:spLocks noChangeShapeType="1"/>
            </p:cNvSpPr>
            <p:nvPr/>
          </p:nvSpPr>
          <p:spPr bwMode="auto">
            <a:xfrm flipV="1">
              <a:off x="450" y="3278"/>
              <a:ext cx="560" cy="5"/>
            </a:xfrm>
            <a:prstGeom prst="line">
              <a:avLst/>
            </a:prstGeom>
            <a:noFill/>
            <a:ln w="19080" cap="sq">
              <a:solidFill>
                <a:srgbClr val="000000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0186" name="Rectangle 24"/>
          <p:cNvSpPr>
            <a:spLocks noChangeArrowheads="1"/>
          </p:cNvSpPr>
          <p:nvPr/>
        </p:nvSpPr>
        <p:spPr bwMode="auto">
          <a:xfrm>
            <a:off x="1601788" y="4200525"/>
            <a:ext cx="704850" cy="1176338"/>
          </a:xfrm>
          <a:prstGeom prst="rect">
            <a:avLst/>
          </a:prstGeom>
          <a:noFill/>
          <a:ln w="28440" cap="sq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0187" name="Group 25"/>
          <p:cNvGrpSpPr>
            <a:grpSpLocks/>
          </p:cNvGrpSpPr>
          <p:nvPr/>
        </p:nvGrpSpPr>
        <p:grpSpPr bwMode="auto">
          <a:xfrm>
            <a:off x="2311400" y="4281488"/>
            <a:ext cx="889000" cy="214312"/>
            <a:chOff x="1456" y="2697"/>
            <a:chExt cx="560" cy="135"/>
          </a:xfrm>
        </p:grpSpPr>
        <p:sp>
          <p:nvSpPr>
            <p:cNvPr id="50296" name="Rectangle 26"/>
            <p:cNvSpPr>
              <a:spLocks noChangeArrowheads="1"/>
            </p:cNvSpPr>
            <p:nvPr/>
          </p:nvSpPr>
          <p:spPr bwMode="auto">
            <a:xfrm>
              <a:off x="1499" y="2697"/>
              <a:ext cx="423" cy="135"/>
            </a:xfrm>
            <a:prstGeom prst="rect">
              <a:avLst/>
            </a:prstGeom>
            <a:solidFill>
              <a:srgbClr val="FFFFFF"/>
            </a:solidFill>
            <a:ln w="19080" cap="sq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297" name="Rectangle 27"/>
            <p:cNvSpPr>
              <a:spLocks noChangeArrowheads="1"/>
            </p:cNvSpPr>
            <p:nvPr/>
          </p:nvSpPr>
          <p:spPr bwMode="auto">
            <a:xfrm>
              <a:off x="1772" y="2734"/>
              <a:ext cx="131" cy="60"/>
            </a:xfrm>
            <a:prstGeom prst="rect">
              <a:avLst/>
            </a:prstGeom>
            <a:solidFill>
              <a:srgbClr val="FFFFFF"/>
            </a:solidFill>
            <a:ln w="19080" cap="sq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298" name="Rectangle 28"/>
            <p:cNvSpPr>
              <a:spLocks noChangeArrowheads="1"/>
            </p:cNvSpPr>
            <p:nvPr/>
          </p:nvSpPr>
          <p:spPr bwMode="auto">
            <a:xfrm>
              <a:off x="1645" y="2711"/>
              <a:ext cx="107" cy="103"/>
            </a:xfrm>
            <a:prstGeom prst="rect">
              <a:avLst/>
            </a:prstGeom>
            <a:solidFill>
              <a:srgbClr val="FFFFFF"/>
            </a:solidFill>
            <a:ln w="19080" cap="sq">
              <a:solidFill>
                <a:srgbClr val="3333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299" name="Rectangle 29"/>
            <p:cNvSpPr>
              <a:spLocks noChangeArrowheads="1"/>
            </p:cNvSpPr>
            <p:nvPr/>
          </p:nvSpPr>
          <p:spPr bwMode="auto">
            <a:xfrm>
              <a:off x="1518" y="2714"/>
              <a:ext cx="107" cy="104"/>
            </a:xfrm>
            <a:prstGeom prst="rect">
              <a:avLst/>
            </a:prstGeom>
            <a:solidFill>
              <a:srgbClr val="FFFFFF"/>
            </a:solidFill>
            <a:ln w="19080" cap="sq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300" name="Line 30"/>
            <p:cNvSpPr>
              <a:spLocks noChangeShapeType="1"/>
            </p:cNvSpPr>
            <p:nvPr/>
          </p:nvSpPr>
          <p:spPr bwMode="auto">
            <a:xfrm flipV="1">
              <a:off x="1456" y="2760"/>
              <a:ext cx="560" cy="5"/>
            </a:xfrm>
            <a:prstGeom prst="line">
              <a:avLst/>
            </a:prstGeom>
            <a:noFill/>
            <a:ln w="19080" cap="sq">
              <a:solidFill>
                <a:srgbClr val="000000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0188" name="Group 31"/>
          <p:cNvGrpSpPr>
            <a:grpSpLocks/>
          </p:cNvGrpSpPr>
          <p:nvPr/>
        </p:nvGrpSpPr>
        <p:grpSpPr bwMode="auto">
          <a:xfrm>
            <a:off x="2316163" y="4673600"/>
            <a:ext cx="889000" cy="214313"/>
            <a:chOff x="1459" y="2944"/>
            <a:chExt cx="560" cy="135"/>
          </a:xfrm>
        </p:grpSpPr>
        <p:sp>
          <p:nvSpPr>
            <p:cNvPr id="50291" name="Rectangle 32"/>
            <p:cNvSpPr>
              <a:spLocks noChangeArrowheads="1"/>
            </p:cNvSpPr>
            <p:nvPr/>
          </p:nvSpPr>
          <p:spPr bwMode="auto">
            <a:xfrm>
              <a:off x="1502" y="2944"/>
              <a:ext cx="423" cy="135"/>
            </a:xfrm>
            <a:prstGeom prst="rect">
              <a:avLst/>
            </a:prstGeom>
            <a:solidFill>
              <a:srgbClr val="FFFFFF"/>
            </a:solidFill>
            <a:ln w="19080" cap="sq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292" name="Rectangle 33"/>
            <p:cNvSpPr>
              <a:spLocks noChangeArrowheads="1"/>
            </p:cNvSpPr>
            <p:nvPr/>
          </p:nvSpPr>
          <p:spPr bwMode="auto">
            <a:xfrm>
              <a:off x="1775" y="2981"/>
              <a:ext cx="131" cy="60"/>
            </a:xfrm>
            <a:prstGeom prst="rect">
              <a:avLst/>
            </a:prstGeom>
            <a:solidFill>
              <a:srgbClr val="FFFFFF"/>
            </a:solidFill>
            <a:ln w="19080" cap="sq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293" name="Rectangle 34"/>
            <p:cNvSpPr>
              <a:spLocks noChangeArrowheads="1"/>
            </p:cNvSpPr>
            <p:nvPr/>
          </p:nvSpPr>
          <p:spPr bwMode="auto">
            <a:xfrm>
              <a:off x="1648" y="2958"/>
              <a:ext cx="107" cy="103"/>
            </a:xfrm>
            <a:prstGeom prst="rect">
              <a:avLst/>
            </a:prstGeom>
            <a:solidFill>
              <a:srgbClr val="FFFFFF"/>
            </a:solidFill>
            <a:ln w="19080" cap="sq">
              <a:solidFill>
                <a:srgbClr val="3333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294" name="Rectangle 35"/>
            <p:cNvSpPr>
              <a:spLocks noChangeArrowheads="1"/>
            </p:cNvSpPr>
            <p:nvPr/>
          </p:nvSpPr>
          <p:spPr bwMode="auto">
            <a:xfrm>
              <a:off x="1521" y="2961"/>
              <a:ext cx="107" cy="104"/>
            </a:xfrm>
            <a:prstGeom prst="rect">
              <a:avLst/>
            </a:prstGeom>
            <a:solidFill>
              <a:srgbClr val="FFFFFF"/>
            </a:solidFill>
            <a:ln w="19080" cap="sq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295" name="Line 36"/>
            <p:cNvSpPr>
              <a:spLocks noChangeShapeType="1"/>
            </p:cNvSpPr>
            <p:nvPr/>
          </p:nvSpPr>
          <p:spPr bwMode="auto">
            <a:xfrm flipV="1">
              <a:off x="1459" y="3007"/>
              <a:ext cx="560" cy="5"/>
            </a:xfrm>
            <a:prstGeom prst="line">
              <a:avLst/>
            </a:prstGeom>
            <a:noFill/>
            <a:ln w="19080" cap="sq">
              <a:solidFill>
                <a:srgbClr val="000000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0189" name="Group 37"/>
          <p:cNvGrpSpPr>
            <a:grpSpLocks/>
          </p:cNvGrpSpPr>
          <p:nvPr/>
        </p:nvGrpSpPr>
        <p:grpSpPr bwMode="auto">
          <a:xfrm>
            <a:off x="2311400" y="5100638"/>
            <a:ext cx="889000" cy="214312"/>
            <a:chOff x="1456" y="3213"/>
            <a:chExt cx="560" cy="135"/>
          </a:xfrm>
        </p:grpSpPr>
        <p:sp>
          <p:nvSpPr>
            <p:cNvPr id="50286" name="Rectangle 38"/>
            <p:cNvSpPr>
              <a:spLocks noChangeArrowheads="1"/>
            </p:cNvSpPr>
            <p:nvPr/>
          </p:nvSpPr>
          <p:spPr bwMode="auto">
            <a:xfrm>
              <a:off x="1499" y="3213"/>
              <a:ext cx="423" cy="135"/>
            </a:xfrm>
            <a:prstGeom prst="rect">
              <a:avLst/>
            </a:prstGeom>
            <a:solidFill>
              <a:srgbClr val="FFFFFF"/>
            </a:solidFill>
            <a:ln w="19080" cap="sq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287" name="Rectangle 39"/>
            <p:cNvSpPr>
              <a:spLocks noChangeArrowheads="1"/>
            </p:cNvSpPr>
            <p:nvPr/>
          </p:nvSpPr>
          <p:spPr bwMode="auto">
            <a:xfrm>
              <a:off x="1772" y="3250"/>
              <a:ext cx="131" cy="60"/>
            </a:xfrm>
            <a:prstGeom prst="rect">
              <a:avLst/>
            </a:prstGeom>
            <a:solidFill>
              <a:srgbClr val="FFFFFF"/>
            </a:solidFill>
            <a:ln w="19080" cap="sq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288" name="Rectangle 40"/>
            <p:cNvSpPr>
              <a:spLocks noChangeArrowheads="1"/>
            </p:cNvSpPr>
            <p:nvPr/>
          </p:nvSpPr>
          <p:spPr bwMode="auto">
            <a:xfrm>
              <a:off x="1645" y="3227"/>
              <a:ext cx="107" cy="103"/>
            </a:xfrm>
            <a:prstGeom prst="rect">
              <a:avLst/>
            </a:prstGeom>
            <a:solidFill>
              <a:srgbClr val="FFFFFF"/>
            </a:solidFill>
            <a:ln w="19080" cap="sq">
              <a:solidFill>
                <a:srgbClr val="3333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289" name="Rectangle 41"/>
            <p:cNvSpPr>
              <a:spLocks noChangeArrowheads="1"/>
            </p:cNvSpPr>
            <p:nvPr/>
          </p:nvSpPr>
          <p:spPr bwMode="auto">
            <a:xfrm>
              <a:off x="1518" y="3230"/>
              <a:ext cx="107" cy="104"/>
            </a:xfrm>
            <a:prstGeom prst="rect">
              <a:avLst/>
            </a:prstGeom>
            <a:solidFill>
              <a:srgbClr val="FFFFFF"/>
            </a:solidFill>
            <a:ln w="19080" cap="sq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290" name="Line 42"/>
            <p:cNvSpPr>
              <a:spLocks noChangeShapeType="1"/>
            </p:cNvSpPr>
            <p:nvPr/>
          </p:nvSpPr>
          <p:spPr bwMode="auto">
            <a:xfrm flipV="1">
              <a:off x="1456" y="3276"/>
              <a:ext cx="560" cy="5"/>
            </a:xfrm>
            <a:prstGeom prst="line">
              <a:avLst/>
            </a:prstGeom>
            <a:noFill/>
            <a:ln w="19080" cap="sq">
              <a:solidFill>
                <a:srgbClr val="000000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0190" name="Text Box 43"/>
          <p:cNvSpPr txBox="1">
            <a:spLocks noChangeArrowheads="1"/>
          </p:cNvSpPr>
          <p:nvPr/>
        </p:nvSpPr>
        <p:spPr bwMode="auto">
          <a:xfrm>
            <a:off x="1436688" y="5586413"/>
            <a:ext cx="1004887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</a:rPr>
              <a:t>memory</a:t>
            </a:r>
          </a:p>
        </p:txBody>
      </p:sp>
      <p:sp>
        <p:nvSpPr>
          <p:cNvPr id="50191" name="Text Box 44"/>
          <p:cNvSpPr txBox="1">
            <a:spLocks noChangeArrowheads="1"/>
          </p:cNvSpPr>
          <p:nvPr/>
        </p:nvSpPr>
        <p:spPr bwMode="auto">
          <a:xfrm>
            <a:off x="1533525" y="4518025"/>
            <a:ext cx="823913" cy="306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>
                <a:solidFill>
                  <a:srgbClr val="000000"/>
                </a:solidFill>
              </a:rPr>
              <a:t>memory</a:t>
            </a:r>
          </a:p>
        </p:txBody>
      </p:sp>
      <p:grpSp>
        <p:nvGrpSpPr>
          <p:cNvPr id="50192" name="Group 45"/>
          <p:cNvGrpSpPr>
            <a:grpSpLocks/>
          </p:cNvGrpSpPr>
          <p:nvPr/>
        </p:nvGrpSpPr>
        <p:grpSpPr bwMode="auto">
          <a:xfrm>
            <a:off x="3648075" y="4267200"/>
            <a:ext cx="889000" cy="214313"/>
            <a:chOff x="2298" y="2688"/>
            <a:chExt cx="560" cy="135"/>
          </a:xfrm>
        </p:grpSpPr>
        <p:sp>
          <p:nvSpPr>
            <p:cNvPr id="50281" name="Rectangle 46"/>
            <p:cNvSpPr>
              <a:spLocks noChangeArrowheads="1"/>
            </p:cNvSpPr>
            <p:nvPr/>
          </p:nvSpPr>
          <p:spPr bwMode="auto">
            <a:xfrm>
              <a:off x="2341" y="2688"/>
              <a:ext cx="423" cy="135"/>
            </a:xfrm>
            <a:prstGeom prst="rect">
              <a:avLst/>
            </a:prstGeom>
            <a:solidFill>
              <a:srgbClr val="FFFFFF"/>
            </a:solidFill>
            <a:ln w="19080" cap="sq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282" name="Rectangle 47"/>
            <p:cNvSpPr>
              <a:spLocks noChangeArrowheads="1"/>
            </p:cNvSpPr>
            <p:nvPr/>
          </p:nvSpPr>
          <p:spPr bwMode="auto">
            <a:xfrm>
              <a:off x="2358" y="2726"/>
              <a:ext cx="131" cy="60"/>
            </a:xfrm>
            <a:prstGeom prst="rect">
              <a:avLst/>
            </a:prstGeom>
            <a:solidFill>
              <a:srgbClr val="FFFFFF"/>
            </a:solidFill>
            <a:ln w="19080" cap="sq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283" name="Rectangle 48"/>
            <p:cNvSpPr>
              <a:spLocks noChangeArrowheads="1"/>
            </p:cNvSpPr>
            <p:nvPr/>
          </p:nvSpPr>
          <p:spPr bwMode="auto">
            <a:xfrm>
              <a:off x="2509" y="2702"/>
              <a:ext cx="107" cy="103"/>
            </a:xfrm>
            <a:prstGeom prst="rect">
              <a:avLst/>
            </a:prstGeom>
            <a:solidFill>
              <a:srgbClr val="FFFFFF"/>
            </a:solidFill>
            <a:ln w="19080" cap="sq">
              <a:solidFill>
                <a:srgbClr val="3333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284" name="Rectangle 49"/>
            <p:cNvSpPr>
              <a:spLocks noChangeArrowheads="1"/>
            </p:cNvSpPr>
            <p:nvPr/>
          </p:nvSpPr>
          <p:spPr bwMode="auto">
            <a:xfrm>
              <a:off x="2636" y="2699"/>
              <a:ext cx="108" cy="104"/>
            </a:xfrm>
            <a:prstGeom prst="rect">
              <a:avLst/>
            </a:prstGeom>
            <a:solidFill>
              <a:srgbClr val="FFFFFF"/>
            </a:solidFill>
            <a:ln w="19080" cap="sq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285" name="Line 50"/>
            <p:cNvSpPr>
              <a:spLocks noChangeShapeType="1"/>
            </p:cNvSpPr>
            <p:nvPr/>
          </p:nvSpPr>
          <p:spPr bwMode="auto">
            <a:xfrm flipV="1">
              <a:off x="2298" y="2750"/>
              <a:ext cx="560" cy="5"/>
            </a:xfrm>
            <a:prstGeom prst="line">
              <a:avLst/>
            </a:prstGeom>
            <a:noFill/>
            <a:ln w="19080" cap="sq">
              <a:solidFill>
                <a:srgbClr val="000000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0193" name="Group 51"/>
          <p:cNvGrpSpPr>
            <a:grpSpLocks/>
          </p:cNvGrpSpPr>
          <p:nvPr/>
        </p:nvGrpSpPr>
        <p:grpSpPr bwMode="auto">
          <a:xfrm>
            <a:off x="3646488" y="4662488"/>
            <a:ext cx="889000" cy="214312"/>
            <a:chOff x="2297" y="2937"/>
            <a:chExt cx="560" cy="135"/>
          </a:xfrm>
        </p:grpSpPr>
        <p:sp>
          <p:nvSpPr>
            <p:cNvPr id="50276" name="Rectangle 52"/>
            <p:cNvSpPr>
              <a:spLocks noChangeArrowheads="1"/>
            </p:cNvSpPr>
            <p:nvPr/>
          </p:nvSpPr>
          <p:spPr bwMode="auto">
            <a:xfrm>
              <a:off x="2340" y="2937"/>
              <a:ext cx="423" cy="135"/>
            </a:xfrm>
            <a:prstGeom prst="rect">
              <a:avLst/>
            </a:prstGeom>
            <a:solidFill>
              <a:srgbClr val="FFFFFF"/>
            </a:solidFill>
            <a:ln w="19080" cap="sq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277" name="Rectangle 53"/>
            <p:cNvSpPr>
              <a:spLocks noChangeArrowheads="1"/>
            </p:cNvSpPr>
            <p:nvPr/>
          </p:nvSpPr>
          <p:spPr bwMode="auto">
            <a:xfrm>
              <a:off x="2357" y="2975"/>
              <a:ext cx="131" cy="60"/>
            </a:xfrm>
            <a:prstGeom prst="rect">
              <a:avLst/>
            </a:prstGeom>
            <a:solidFill>
              <a:srgbClr val="FFFFFF"/>
            </a:solidFill>
            <a:ln w="19080" cap="sq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278" name="Rectangle 54"/>
            <p:cNvSpPr>
              <a:spLocks noChangeArrowheads="1"/>
            </p:cNvSpPr>
            <p:nvPr/>
          </p:nvSpPr>
          <p:spPr bwMode="auto">
            <a:xfrm>
              <a:off x="2507" y="2951"/>
              <a:ext cx="107" cy="103"/>
            </a:xfrm>
            <a:prstGeom prst="rect">
              <a:avLst/>
            </a:prstGeom>
            <a:solidFill>
              <a:srgbClr val="FFFFFF"/>
            </a:solidFill>
            <a:ln w="19080" cap="sq">
              <a:solidFill>
                <a:srgbClr val="3333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279" name="Rectangle 55"/>
            <p:cNvSpPr>
              <a:spLocks noChangeArrowheads="1"/>
            </p:cNvSpPr>
            <p:nvPr/>
          </p:nvSpPr>
          <p:spPr bwMode="auto">
            <a:xfrm>
              <a:off x="2635" y="2948"/>
              <a:ext cx="108" cy="104"/>
            </a:xfrm>
            <a:prstGeom prst="rect">
              <a:avLst/>
            </a:prstGeom>
            <a:solidFill>
              <a:srgbClr val="FFFFFF"/>
            </a:solidFill>
            <a:ln w="19080" cap="sq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280" name="Line 56"/>
            <p:cNvSpPr>
              <a:spLocks noChangeShapeType="1"/>
            </p:cNvSpPr>
            <p:nvPr/>
          </p:nvSpPr>
          <p:spPr bwMode="auto">
            <a:xfrm flipV="1">
              <a:off x="2297" y="2999"/>
              <a:ext cx="560" cy="5"/>
            </a:xfrm>
            <a:prstGeom prst="line">
              <a:avLst/>
            </a:prstGeom>
            <a:noFill/>
            <a:ln w="19080" cap="sq">
              <a:solidFill>
                <a:srgbClr val="000000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0194" name="Group 57"/>
          <p:cNvGrpSpPr>
            <a:grpSpLocks/>
          </p:cNvGrpSpPr>
          <p:nvPr/>
        </p:nvGrpSpPr>
        <p:grpSpPr bwMode="auto">
          <a:xfrm>
            <a:off x="3641725" y="5089525"/>
            <a:ext cx="889000" cy="214313"/>
            <a:chOff x="2294" y="3206"/>
            <a:chExt cx="560" cy="135"/>
          </a:xfrm>
        </p:grpSpPr>
        <p:sp>
          <p:nvSpPr>
            <p:cNvPr id="50271" name="Rectangle 58"/>
            <p:cNvSpPr>
              <a:spLocks noChangeArrowheads="1"/>
            </p:cNvSpPr>
            <p:nvPr/>
          </p:nvSpPr>
          <p:spPr bwMode="auto">
            <a:xfrm>
              <a:off x="2337" y="3206"/>
              <a:ext cx="423" cy="135"/>
            </a:xfrm>
            <a:prstGeom prst="rect">
              <a:avLst/>
            </a:prstGeom>
            <a:solidFill>
              <a:srgbClr val="FFFFFF"/>
            </a:solidFill>
            <a:ln w="19080" cap="sq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272" name="Rectangle 59"/>
            <p:cNvSpPr>
              <a:spLocks noChangeArrowheads="1"/>
            </p:cNvSpPr>
            <p:nvPr/>
          </p:nvSpPr>
          <p:spPr bwMode="auto">
            <a:xfrm>
              <a:off x="2354" y="3244"/>
              <a:ext cx="131" cy="60"/>
            </a:xfrm>
            <a:prstGeom prst="rect">
              <a:avLst/>
            </a:prstGeom>
            <a:solidFill>
              <a:srgbClr val="FFFFFF"/>
            </a:solidFill>
            <a:ln w="19080" cap="sq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273" name="Rectangle 60"/>
            <p:cNvSpPr>
              <a:spLocks noChangeArrowheads="1"/>
            </p:cNvSpPr>
            <p:nvPr/>
          </p:nvSpPr>
          <p:spPr bwMode="auto">
            <a:xfrm>
              <a:off x="2504" y="3220"/>
              <a:ext cx="107" cy="103"/>
            </a:xfrm>
            <a:prstGeom prst="rect">
              <a:avLst/>
            </a:prstGeom>
            <a:solidFill>
              <a:srgbClr val="FFFFFF"/>
            </a:solidFill>
            <a:ln w="19080" cap="sq">
              <a:solidFill>
                <a:srgbClr val="3333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274" name="Rectangle 61"/>
            <p:cNvSpPr>
              <a:spLocks noChangeArrowheads="1"/>
            </p:cNvSpPr>
            <p:nvPr/>
          </p:nvSpPr>
          <p:spPr bwMode="auto">
            <a:xfrm>
              <a:off x="2632" y="3218"/>
              <a:ext cx="108" cy="104"/>
            </a:xfrm>
            <a:prstGeom prst="rect">
              <a:avLst/>
            </a:prstGeom>
            <a:solidFill>
              <a:srgbClr val="FFFFFF"/>
            </a:solidFill>
            <a:ln w="19080" cap="sq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275" name="Line 62"/>
            <p:cNvSpPr>
              <a:spLocks noChangeShapeType="1"/>
            </p:cNvSpPr>
            <p:nvPr/>
          </p:nvSpPr>
          <p:spPr bwMode="auto">
            <a:xfrm flipV="1">
              <a:off x="2294" y="3268"/>
              <a:ext cx="560" cy="5"/>
            </a:xfrm>
            <a:prstGeom prst="line">
              <a:avLst/>
            </a:prstGeom>
            <a:noFill/>
            <a:ln w="19080" cap="sq">
              <a:solidFill>
                <a:srgbClr val="000000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0195" name="Line 63"/>
          <p:cNvSpPr>
            <a:spLocks noChangeShapeType="1"/>
          </p:cNvSpPr>
          <p:nvPr/>
        </p:nvSpPr>
        <p:spPr bwMode="auto">
          <a:xfrm>
            <a:off x="4549775" y="4270375"/>
            <a:ext cx="1588" cy="1003300"/>
          </a:xfrm>
          <a:prstGeom prst="line">
            <a:avLst/>
          </a:prstGeom>
          <a:noFill/>
          <a:ln w="76320" cap="sq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50196" name="Group 64"/>
          <p:cNvGrpSpPr>
            <a:grpSpLocks/>
          </p:cNvGrpSpPr>
          <p:nvPr/>
        </p:nvGrpSpPr>
        <p:grpSpPr bwMode="auto">
          <a:xfrm>
            <a:off x="4603750" y="4254500"/>
            <a:ext cx="889000" cy="214313"/>
            <a:chOff x="2900" y="2680"/>
            <a:chExt cx="560" cy="135"/>
          </a:xfrm>
        </p:grpSpPr>
        <p:sp>
          <p:nvSpPr>
            <p:cNvPr id="50266" name="Rectangle 65"/>
            <p:cNvSpPr>
              <a:spLocks noChangeArrowheads="1"/>
            </p:cNvSpPr>
            <p:nvPr/>
          </p:nvSpPr>
          <p:spPr bwMode="auto">
            <a:xfrm>
              <a:off x="2943" y="2680"/>
              <a:ext cx="423" cy="135"/>
            </a:xfrm>
            <a:prstGeom prst="rect">
              <a:avLst/>
            </a:prstGeom>
            <a:solidFill>
              <a:srgbClr val="FFFFFF"/>
            </a:solidFill>
            <a:ln w="19080" cap="sq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267" name="Rectangle 66"/>
            <p:cNvSpPr>
              <a:spLocks noChangeArrowheads="1"/>
            </p:cNvSpPr>
            <p:nvPr/>
          </p:nvSpPr>
          <p:spPr bwMode="auto">
            <a:xfrm>
              <a:off x="3216" y="2717"/>
              <a:ext cx="131" cy="60"/>
            </a:xfrm>
            <a:prstGeom prst="rect">
              <a:avLst/>
            </a:prstGeom>
            <a:solidFill>
              <a:srgbClr val="FFFFFF"/>
            </a:solidFill>
            <a:ln w="19080" cap="sq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268" name="Rectangle 67"/>
            <p:cNvSpPr>
              <a:spLocks noChangeArrowheads="1"/>
            </p:cNvSpPr>
            <p:nvPr/>
          </p:nvSpPr>
          <p:spPr bwMode="auto">
            <a:xfrm>
              <a:off x="3089" y="2694"/>
              <a:ext cx="107" cy="103"/>
            </a:xfrm>
            <a:prstGeom prst="rect">
              <a:avLst/>
            </a:prstGeom>
            <a:solidFill>
              <a:srgbClr val="FFFFFF"/>
            </a:solidFill>
            <a:ln w="19080" cap="sq">
              <a:solidFill>
                <a:srgbClr val="3333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269" name="Rectangle 68"/>
            <p:cNvSpPr>
              <a:spLocks noChangeArrowheads="1"/>
            </p:cNvSpPr>
            <p:nvPr/>
          </p:nvSpPr>
          <p:spPr bwMode="auto">
            <a:xfrm>
              <a:off x="2962" y="2697"/>
              <a:ext cx="107" cy="104"/>
            </a:xfrm>
            <a:prstGeom prst="rect">
              <a:avLst/>
            </a:prstGeom>
            <a:solidFill>
              <a:srgbClr val="FFFFFF"/>
            </a:solidFill>
            <a:ln w="19080" cap="sq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270" name="Line 69"/>
            <p:cNvSpPr>
              <a:spLocks noChangeShapeType="1"/>
            </p:cNvSpPr>
            <p:nvPr/>
          </p:nvSpPr>
          <p:spPr bwMode="auto">
            <a:xfrm flipV="1">
              <a:off x="2900" y="2743"/>
              <a:ext cx="560" cy="5"/>
            </a:xfrm>
            <a:prstGeom prst="line">
              <a:avLst/>
            </a:prstGeom>
            <a:noFill/>
            <a:ln w="19080" cap="sq">
              <a:solidFill>
                <a:srgbClr val="000000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0197" name="Group 70"/>
          <p:cNvGrpSpPr>
            <a:grpSpLocks/>
          </p:cNvGrpSpPr>
          <p:nvPr/>
        </p:nvGrpSpPr>
        <p:grpSpPr bwMode="auto">
          <a:xfrm>
            <a:off x="4608513" y="4646613"/>
            <a:ext cx="889000" cy="214312"/>
            <a:chOff x="2903" y="2927"/>
            <a:chExt cx="560" cy="135"/>
          </a:xfrm>
        </p:grpSpPr>
        <p:sp>
          <p:nvSpPr>
            <p:cNvPr id="50261" name="Rectangle 71"/>
            <p:cNvSpPr>
              <a:spLocks noChangeArrowheads="1"/>
            </p:cNvSpPr>
            <p:nvPr/>
          </p:nvSpPr>
          <p:spPr bwMode="auto">
            <a:xfrm>
              <a:off x="2946" y="2927"/>
              <a:ext cx="423" cy="135"/>
            </a:xfrm>
            <a:prstGeom prst="rect">
              <a:avLst/>
            </a:prstGeom>
            <a:solidFill>
              <a:srgbClr val="FFFFFF"/>
            </a:solidFill>
            <a:ln w="19080" cap="sq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262" name="Rectangle 72"/>
            <p:cNvSpPr>
              <a:spLocks noChangeArrowheads="1"/>
            </p:cNvSpPr>
            <p:nvPr/>
          </p:nvSpPr>
          <p:spPr bwMode="auto">
            <a:xfrm>
              <a:off x="3219" y="2964"/>
              <a:ext cx="131" cy="60"/>
            </a:xfrm>
            <a:prstGeom prst="rect">
              <a:avLst/>
            </a:prstGeom>
            <a:solidFill>
              <a:srgbClr val="FFFFFF"/>
            </a:solidFill>
            <a:ln w="19080" cap="sq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263" name="Rectangle 73"/>
            <p:cNvSpPr>
              <a:spLocks noChangeArrowheads="1"/>
            </p:cNvSpPr>
            <p:nvPr/>
          </p:nvSpPr>
          <p:spPr bwMode="auto">
            <a:xfrm>
              <a:off x="3092" y="2941"/>
              <a:ext cx="107" cy="103"/>
            </a:xfrm>
            <a:prstGeom prst="rect">
              <a:avLst/>
            </a:prstGeom>
            <a:solidFill>
              <a:srgbClr val="FFFFFF"/>
            </a:solidFill>
            <a:ln w="19080" cap="sq">
              <a:solidFill>
                <a:srgbClr val="3333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264" name="Rectangle 74"/>
            <p:cNvSpPr>
              <a:spLocks noChangeArrowheads="1"/>
            </p:cNvSpPr>
            <p:nvPr/>
          </p:nvSpPr>
          <p:spPr bwMode="auto">
            <a:xfrm>
              <a:off x="2965" y="2944"/>
              <a:ext cx="107" cy="104"/>
            </a:xfrm>
            <a:prstGeom prst="rect">
              <a:avLst/>
            </a:prstGeom>
            <a:solidFill>
              <a:srgbClr val="FFFFFF"/>
            </a:solidFill>
            <a:ln w="19080" cap="sq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265" name="Line 75"/>
            <p:cNvSpPr>
              <a:spLocks noChangeShapeType="1"/>
            </p:cNvSpPr>
            <p:nvPr/>
          </p:nvSpPr>
          <p:spPr bwMode="auto">
            <a:xfrm flipV="1">
              <a:off x="2903" y="2990"/>
              <a:ext cx="560" cy="5"/>
            </a:xfrm>
            <a:prstGeom prst="line">
              <a:avLst/>
            </a:prstGeom>
            <a:noFill/>
            <a:ln w="19080" cap="sq">
              <a:solidFill>
                <a:srgbClr val="000000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0198" name="Group 76"/>
          <p:cNvGrpSpPr>
            <a:grpSpLocks/>
          </p:cNvGrpSpPr>
          <p:nvPr/>
        </p:nvGrpSpPr>
        <p:grpSpPr bwMode="auto">
          <a:xfrm>
            <a:off x="4603750" y="5073650"/>
            <a:ext cx="889000" cy="214313"/>
            <a:chOff x="2900" y="3196"/>
            <a:chExt cx="560" cy="135"/>
          </a:xfrm>
        </p:grpSpPr>
        <p:sp>
          <p:nvSpPr>
            <p:cNvPr id="50256" name="Rectangle 77"/>
            <p:cNvSpPr>
              <a:spLocks noChangeArrowheads="1"/>
            </p:cNvSpPr>
            <p:nvPr/>
          </p:nvSpPr>
          <p:spPr bwMode="auto">
            <a:xfrm>
              <a:off x="2943" y="3196"/>
              <a:ext cx="423" cy="135"/>
            </a:xfrm>
            <a:prstGeom prst="rect">
              <a:avLst/>
            </a:prstGeom>
            <a:solidFill>
              <a:srgbClr val="FFFFFF"/>
            </a:solidFill>
            <a:ln w="19080" cap="sq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257" name="Rectangle 78"/>
            <p:cNvSpPr>
              <a:spLocks noChangeArrowheads="1"/>
            </p:cNvSpPr>
            <p:nvPr/>
          </p:nvSpPr>
          <p:spPr bwMode="auto">
            <a:xfrm>
              <a:off x="3216" y="3233"/>
              <a:ext cx="131" cy="60"/>
            </a:xfrm>
            <a:prstGeom prst="rect">
              <a:avLst/>
            </a:prstGeom>
            <a:solidFill>
              <a:srgbClr val="FFFFFF"/>
            </a:solidFill>
            <a:ln w="19080" cap="sq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258" name="Rectangle 79"/>
            <p:cNvSpPr>
              <a:spLocks noChangeArrowheads="1"/>
            </p:cNvSpPr>
            <p:nvPr/>
          </p:nvSpPr>
          <p:spPr bwMode="auto">
            <a:xfrm>
              <a:off x="3089" y="3210"/>
              <a:ext cx="107" cy="103"/>
            </a:xfrm>
            <a:prstGeom prst="rect">
              <a:avLst/>
            </a:prstGeom>
            <a:solidFill>
              <a:srgbClr val="FFFFFF"/>
            </a:solidFill>
            <a:ln w="19080" cap="sq">
              <a:solidFill>
                <a:srgbClr val="3333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259" name="Rectangle 80"/>
            <p:cNvSpPr>
              <a:spLocks noChangeArrowheads="1"/>
            </p:cNvSpPr>
            <p:nvPr/>
          </p:nvSpPr>
          <p:spPr bwMode="auto">
            <a:xfrm>
              <a:off x="2962" y="3213"/>
              <a:ext cx="107" cy="104"/>
            </a:xfrm>
            <a:prstGeom prst="rect">
              <a:avLst/>
            </a:prstGeom>
            <a:solidFill>
              <a:srgbClr val="FFFFFF"/>
            </a:solidFill>
            <a:ln w="19080" cap="sq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260" name="Line 81"/>
            <p:cNvSpPr>
              <a:spLocks noChangeShapeType="1"/>
            </p:cNvSpPr>
            <p:nvPr/>
          </p:nvSpPr>
          <p:spPr bwMode="auto">
            <a:xfrm flipV="1">
              <a:off x="2900" y="3259"/>
              <a:ext cx="560" cy="5"/>
            </a:xfrm>
            <a:prstGeom prst="line">
              <a:avLst/>
            </a:prstGeom>
            <a:noFill/>
            <a:ln w="19080" cap="sq">
              <a:solidFill>
                <a:srgbClr val="000000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0199" name="Text Box 82"/>
          <p:cNvSpPr txBox="1">
            <a:spLocks noChangeArrowheads="1"/>
          </p:cNvSpPr>
          <p:nvPr/>
        </p:nvSpPr>
        <p:spPr bwMode="auto">
          <a:xfrm>
            <a:off x="4287838" y="5583238"/>
            <a:ext cx="547687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</a:rPr>
              <a:t>bus</a:t>
            </a:r>
          </a:p>
        </p:txBody>
      </p:sp>
      <p:grpSp>
        <p:nvGrpSpPr>
          <p:cNvPr id="50200" name="Group 83"/>
          <p:cNvGrpSpPr>
            <a:grpSpLocks/>
          </p:cNvGrpSpPr>
          <p:nvPr/>
        </p:nvGrpSpPr>
        <p:grpSpPr bwMode="auto">
          <a:xfrm>
            <a:off x="6091238" y="4233863"/>
            <a:ext cx="889000" cy="214312"/>
            <a:chOff x="3837" y="2667"/>
            <a:chExt cx="560" cy="135"/>
          </a:xfrm>
        </p:grpSpPr>
        <p:sp>
          <p:nvSpPr>
            <p:cNvPr id="50251" name="Rectangle 84"/>
            <p:cNvSpPr>
              <a:spLocks noChangeArrowheads="1"/>
            </p:cNvSpPr>
            <p:nvPr/>
          </p:nvSpPr>
          <p:spPr bwMode="auto">
            <a:xfrm>
              <a:off x="3880" y="2667"/>
              <a:ext cx="423" cy="135"/>
            </a:xfrm>
            <a:prstGeom prst="rect">
              <a:avLst/>
            </a:prstGeom>
            <a:solidFill>
              <a:srgbClr val="FFFFFF"/>
            </a:solidFill>
            <a:ln w="19080" cap="sq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252" name="Rectangle 85"/>
            <p:cNvSpPr>
              <a:spLocks noChangeArrowheads="1"/>
            </p:cNvSpPr>
            <p:nvPr/>
          </p:nvSpPr>
          <p:spPr bwMode="auto">
            <a:xfrm>
              <a:off x="3897" y="2705"/>
              <a:ext cx="131" cy="60"/>
            </a:xfrm>
            <a:prstGeom prst="rect">
              <a:avLst/>
            </a:prstGeom>
            <a:solidFill>
              <a:srgbClr val="FFFFFF"/>
            </a:solidFill>
            <a:ln w="19080" cap="sq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253" name="Rectangle 86"/>
            <p:cNvSpPr>
              <a:spLocks noChangeArrowheads="1"/>
            </p:cNvSpPr>
            <p:nvPr/>
          </p:nvSpPr>
          <p:spPr bwMode="auto">
            <a:xfrm>
              <a:off x="4047" y="2681"/>
              <a:ext cx="107" cy="103"/>
            </a:xfrm>
            <a:prstGeom prst="rect">
              <a:avLst/>
            </a:prstGeom>
            <a:solidFill>
              <a:srgbClr val="FFFFFF"/>
            </a:solidFill>
            <a:ln w="19080" cap="sq">
              <a:solidFill>
                <a:srgbClr val="3333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254" name="Rectangle 87"/>
            <p:cNvSpPr>
              <a:spLocks noChangeArrowheads="1"/>
            </p:cNvSpPr>
            <p:nvPr/>
          </p:nvSpPr>
          <p:spPr bwMode="auto">
            <a:xfrm>
              <a:off x="4175" y="2679"/>
              <a:ext cx="108" cy="104"/>
            </a:xfrm>
            <a:prstGeom prst="rect">
              <a:avLst/>
            </a:prstGeom>
            <a:solidFill>
              <a:srgbClr val="FFFFFF"/>
            </a:solidFill>
            <a:ln w="19080" cap="sq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255" name="Line 88"/>
            <p:cNvSpPr>
              <a:spLocks noChangeShapeType="1"/>
            </p:cNvSpPr>
            <p:nvPr/>
          </p:nvSpPr>
          <p:spPr bwMode="auto">
            <a:xfrm flipV="1">
              <a:off x="3837" y="2729"/>
              <a:ext cx="560" cy="5"/>
            </a:xfrm>
            <a:prstGeom prst="line">
              <a:avLst/>
            </a:prstGeom>
            <a:noFill/>
            <a:ln w="19080" cap="sq">
              <a:solidFill>
                <a:srgbClr val="000000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0201" name="Group 89"/>
          <p:cNvGrpSpPr>
            <a:grpSpLocks/>
          </p:cNvGrpSpPr>
          <p:nvPr/>
        </p:nvGrpSpPr>
        <p:grpSpPr bwMode="auto">
          <a:xfrm>
            <a:off x="6067425" y="4629150"/>
            <a:ext cx="889000" cy="214313"/>
            <a:chOff x="3822" y="2916"/>
            <a:chExt cx="560" cy="135"/>
          </a:xfrm>
        </p:grpSpPr>
        <p:sp>
          <p:nvSpPr>
            <p:cNvPr id="50246" name="Rectangle 90"/>
            <p:cNvSpPr>
              <a:spLocks noChangeArrowheads="1"/>
            </p:cNvSpPr>
            <p:nvPr/>
          </p:nvSpPr>
          <p:spPr bwMode="auto">
            <a:xfrm>
              <a:off x="3865" y="2916"/>
              <a:ext cx="423" cy="135"/>
            </a:xfrm>
            <a:prstGeom prst="rect">
              <a:avLst/>
            </a:prstGeom>
            <a:solidFill>
              <a:srgbClr val="FFFFFF"/>
            </a:solidFill>
            <a:ln w="19080" cap="sq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247" name="Rectangle 91"/>
            <p:cNvSpPr>
              <a:spLocks noChangeArrowheads="1"/>
            </p:cNvSpPr>
            <p:nvPr/>
          </p:nvSpPr>
          <p:spPr bwMode="auto">
            <a:xfrm>
              <a:off x="3882" y="2954"/>
              <a:ext cx="131" cy="60"/>
            </a:xfrm>
            <a:prstGeom prst="rect">
              <a:avLst/>
            </a:prstGeom>
            <a:solidFill>
              <a:srgbClr val="FFFFFF"/>
            </a:solidFill>
            <a:ln w="19080" cap="sq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248" name="Rectangle 92"/>
            <p:cNvSpPr>
              <a:spLocks noChangeArrowheads="1"/>
            </p:cNvSpPr>
            <p:nvPr/>
          </p:nvSpPr>
          <p:spPr bwMode="auto">
            <a:xfrm>
              <a:off x="4032" y="2930"/>
              <a:ext cx="107" cy="103"/>
            </a:xfrm>
            <a:prstGeom prst="rect">
              <a:avLst/>
            </a:prstGeom>
            <a:solidFill>
              <a:srgbClr val="FFFFFF"/>
            </a:solidFill>
            <a:ln w="19080" cap="sq">
              <a:solidFill>
                <a:srgbClr val="3333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249" name="Rectangle 93"/>
            <p:cNvSpPr>
              <a:spLocks noChangeArrowheads="1"/>
            </p:cNvSpPr>
            <p:nvPr/>
          </p:nvSpPr>
          <p:spPr bwMode="auto">
            <a:xfrm>
              <a:off x="4160" y="2928"/>
              <a:ext cx="108" cy="104"/>
            </a:xfrm>
            <a:prstGeom prst="rect">
              <a:avLst/>
            </a:prstGeom>
            <a:solidFill>
              <a:srgbClr val="FFFFFF"/>
            </a:solidFill>
            <a:ln w="19080" cap="sq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250" name="Line 94"/>
            <p:cNvSpPr>
              <a:spLocks noChangeShapeType="1"/>
            </p:cNvSpPr>
            <p:nvPr/>
          </p:nvSpPr>
          <p:spPr bwMode="auto">
            <a:xfrm flipV="1">
              <a:off x="3822" y="2978"/>
              <a:ext cx="560" cy="5"/>
            </a:xfrm>
            <a:prstGeom prst="line">
              <a:avLst/>
            </a:prstGeom>
            <a:noFill/>
            <a:ln w="19080" cap="sq">
              <a:solidFill>
                <a:srgbClr val="000000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0202" name="Group 95"/>
          <p:cNvGrpSpPr>
            <a:grpSpLocks/>
          </p:cNvGrpSpPr>
          <p:nvPr/>
        </p:nvGrpSpPr>
        <p:grpSpPr bwMode="auto">
          <a:xfrm>
            <a:off x="6062663" y="5056188"/>
            <a:ext cx="889000" cy="214312"/>
            <a:chOff x="3819" y="3185"/>
            <a:chExt cx="560" cy="135"/>
          </a:xfrm>
        </p:grpSpPr>
        <p:sp>
          <p:nvSpPr>
            <p:cNvPr id="50241" name="Rectangle 96"/>
            <p:cNvSpPr>
              <a:spLocks noChangeArrowheads="1"/>
            </p:cNvSpPr>
            <p:nvPr/>
          </p:nvSpPr>
          <p:spPr bwMode="auto">
            <a:xfrm>
              <a:off x="3862" y="3185"/>
              <a:ext cx="423" cy="135"/>
            </a:xfrm>
            <a:prstGeom prst="rect">
              <a:avLst/>
            </a:prstGeom>
            <a:solidFill>
              <a:srgbClr val="FFFFFF"/>
            </a:solidFill>
            <a:ln w="19080" cap="sq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242" name="Rectangle 97"/>
            <p:cNvSpPr>
              <a:spLocks noChangeArrowheads="1"/>
            </p:cNvSpPr>
            <p:nvPr/>
          </p:nvSpPr>
          <p:spPr bwMode="auto">
            <a:xfrm>
              <a:off x="3879" y="3223"/>
              <a:ext cx="131" cy="60"/>
            </a:xfrm>
            <a:prstGeom prst="rect">
              <a:avLst/>
            </a:prstGeom>
            <a:solidFill>
              <a:srgbClr val="FFFFFF"/>
            </a:solidFill>
            <a:ln w="19080" cap="sq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243" name="Rectangle 98"/>
            <p:cNvSpPr>
              <a:spLocks noChangeArrowheads="1"/>
            </p:cNvSpPr>
            <p:nvPr/>
          </p:nvSpPr>
          <p:spPr bwMode="auto">
            <a:xfrm>
              <a:off x="4030" y="3199"/>
              <a:ext cx="107" cy="103"/>
            </a:xfrm>
            <a:prstGeom prst="rect">
              <a:avLst/>
            </a:prstGeom>
            <a:solidFill>
              <a:srgbClr val="FFFFFF"/>
            </a:solidFill>
            <a:ln w="19080" cap="sq">
              <a:solidFill>
                <a:srgbClr val="3333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244" name="Rectangle 99"/>
            <p:cNvSpPr>
              <a:spLocks noChangeArrowheads="1"/>
            </p:cNvSpPr>
            <p:nvPr/>
          </p:nvSpPr>
          <p:spPr bwMode="auto">
            <a:xfrm>
              <a:off x="4157" y="3197"/>
              <a:ext cx="108" cy="104"/>
            </a:xfrm>
            <a:prstGeom prst="rect">
              <a:avLst/>
            </a:prstGeom>
            <a:solidFill>
              <a:srgbClr val="FFFFFF"/>
            </a:solidFill>
            <a:ln w="19080" cap="sq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245" name="Line 100"/>
            <p:cNvSpPr>
              <a:spLocks noChangeShapeType="1"/>
            </p:cNvSpPr>
            <p:nvPr/>
          </p:nvSpPr>
          <p:spPr bwMode="auto">
            <a:xfrm flipV="1">
              <a:off x="3819" y="3247"/>
              <a:ext cx="560" cy="5"/>
            </a:xfrm>
            <a:prstGeom prst="line">
              <a:avLst/>
            </a:prstGeom>
            <a:noFill/>
            <a:ln w="19080" cap="sq">
              <a:solidFill>
                <a:srgbClr val="000000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0203" name="Group 101"/>
          <p:cNvGrpSpPr>
            <a:grpSpLocks/>
          </p:cNvGrpSpPr>
          <p:nvPr/>
        </p:nvGrpSpPr>
        <p:grpSpPr bwMode="auto">
          <a:xfrm>
            <a:off x="7116763" y="5322888"/>
            <a:ext cx="1033462" cy="893762"/>
            <a:chOff x="4483" y="3353"/>
            <a:chExt cx="651" cy="563"/>
          </a:xfrm>
        </p:grpSpPr>
        <p:grpSp>
          <p:nvGrpSpPr>
            <p:cNvPr id="50223" name="Group 102"/>
            <p:cNvGrpSpPr>
              <a:grpSpLocks/>
            </p:cNvGrpSpPr>
            <p:nvPr/>
          </p:nvGrpSpPr>
          <p:grpSpPr bwMode="auto">
            <a:xfrm>
              <a:off x="4999" y="3353"/>
              <a:ext cx="135" cy="560"/>
              <a:chOff x="4999" y="3353"/>
              <a:chExt cx="135" cy="560"/>
            </a:xfrm>
          </p:grpSpPr>
          <p:sp>
            <p:nvSpPr>
              <p:cNvPr id="50236" name="Rectangle 103"/>
              <p:cNvSpPr>
                <a:spLocks noChangeArrowheads="1"/>
              </p:cNvSpPr>
              <p:nvPr/>
            </p:nvSpPr>
            <p:spPr bwMode="auto">
              <a:xfrm rot="5400000">
                <a:off x="4856" y="3540"/>
                <a:ext cx="423" cy="135"/>
              </a:xfrm>
              <a:prstGeom prst="rect">
                <a:avLst/>
              </a:prstGeom>
              <a:solidFill>
                <a:srgbClr val="FFFFFF"/>
              </a:solidFill>
              <a:ln w="19080" cap="sq">
                <a:solidFill>
                  <a:srgbClr val="5F5F5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237" name="Rectangle 104"/>
              <p:cNvSpPr>
                <a:spLocks noChangeArrowheads="1"/>
              </p:cNvSpPr>
              <p:nvPr/>
            </p:nvSpPr>
            <p:spPr bwMode="auto">
              <a:xfrm rot="5400000">
                <a:off x="4999" y="3704"/>
                <a:ext cx="131" cy="60"/>
              </a:xfrm>
              <a:prstGeom prst="rect">
                <a:avLst/>
              </a:prstGeom>
              <a:solidFill>
                <a:srgbClr val="FFFFFF"/>
              </a:solidFill>
              <a:ln w="19080" cap="sq">
                <a:solidFill>
                  <a:srgbClr val="0066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238" name="Rectangle 105"/>
              <p:cNvSpPr>
                <a:spLocks noChangeArrowheads="1"/>
              </p:cNvSpPr>
              <p:nvPr/>
            </p:nvSpPr>
            <p:spPr bwMode="auto">
              <a:xfrm rot="5400000">
                <a:off x="5016" y="3544"/>
                <a:ext cx="107" cy="103"/>
              </a:xfrm>
              <a:prstGeom prst="rect">
                <a:avLst/>
              </a:prstGeom>
              <a:solidFill>
                <a:srgbClr val="FFFFFF"/>
              </a:solidFill>
              <a:ln w="19080" cap="sq">
                <a:solidFill>
                  <a:srgbClr val="3333CC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239" name="Rectangle 106"/>
              <p:cNvSpPr>
                <a:spLocks noChangeArrowheads="1"/>
              </p:cNvSpPr>
              <p:nvPr/>
            </p:nvSpPr>
            <p:spPr bwMode="auto">
              <a:xfrm rot="5400000">
                <a:off x="5009" y="3416"/>
                <a:ext cx="107" cy="104"/>
              </a:xfrm>
              <a:prstGeom prst="rect">
                <a:avLst/>
              </a:prstGeom>
              <a:solidFill>
                <a:srgbClr val="FFFFFF"/>
              </a:solidFill>
              <a:ln w="19080" cap="sq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240" name="Line 107"/>
              <p:cNvSpPr>
                <a:spLocks noChangeShapeType="1"/>
              </p:cNvSpPr>
              <p:nvPr/>
            </p:nvSpPr>
            <p:spPr bwMode="auto">
              <a:xfrm>
                <a:off x="5067" y="3353"/>
                <a:ext cx="3" cy="560"/>
              </a:xfrm>
              <a:prstGeom prst="line">
                <a:avLst/>
              </a:prstGeom>
              <a:noFill/>
              <a:ln w="19080" cap="sq">
                <a:solidFill>
                  <a:srgbClr val="000000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0224" name="Group 108"/>
            <p:cNvGrpSpPr>
              <a:grpSpLocks/>
            </p:cNvGrpSpPr>
            <p:nvPr/>
          </p:nvGrpSpPr>
          <p:grpSpPr bwMode="auto">
            <a:xfrm>
              <a:off x="4752" y="3356"/>
              <a:ext cx="135" cy="560"/>
              <a:chOff x="4752" y="3356"/>
              <a:chExt cx="135" cy="560"/>
            </a:xfrm>
          </p:grpSpPr>
          <p:sp>
            <p:nvSpPr>
              <p:cNvPr id="50231" name="Rectangle 109"/>
              <p:cNvSpPr>
                <a:spLocks noChangeArrowheads="1"/>
              </p:cNvSpPr>
              <p:nvPr/>
            </p:nvSpPr>
            <p:spPr bwMode="auto">
              <a:xfrm rot="5400000">
                <a:off x="4609" y="3543"/>
                <a:ext cx="423" cy="135"/>
              </a:xfrm>
              <a:prstGeom prst="rect">
                <a:avLst/>
              </a:prstGeom>
              <a:solidFill>
                <a:srgbClr val="FFFFFF"/>
              </a:solidFill>
              <a:ln w="19080" cap="sq">
                <a:solidFill>
                  <a:srgbClr val="5F5F5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232" name="Rectangle 110"/>
              <p:cNvSpPr>
                <a:spLocks noChangeArrowheads="1"/>
              </p:cNvSpPr>
              <p:nvPr/>
            </p:nvSpPr>
            <p:spPr bwMode="auto">
              <a:xfrm rot="5400000">
                <a:off x="4752" y="3707"/>
                <a:ext cx="131" cy="60"/>
              </a:xfrm>
              <a:prstGeom prst="rect">
                <a:avLst/>
              </a:prstGeom>
              <a:solidFill>
                <a:srgbClr val="FFFFFF"/>
              </a:solidFill>
              <a:ln w="19080" cap="sq">
                <a:solidFill>
                  <a:srgbClr val="0066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233" name="Rectangle 111"/>
              <p:cNvSpPr>
                <a:spLocks noChangeArrowheads="1"/>
              </p:cNvSpPr>
              <p:nvPr/>
            </p:nvSpPr>
            <p:spPr bwMode="auto">
              <a:xfrm rot="5400000">
                <a:off x="4769" y="3547"/>
                <a:ext cx="107" cy="103"/>
              </a:xfrm>
              <a:prstGeom prst="rect">
                <a:avLst/>
              </a:prstGeom>
              <a:solidFill>
                <a:srgbClr val="FFFFFF"/>
              </a:solidFill>
              <a:ln w="19080" cap="sq">
                <a:solidFill>
                  <a:srgbClr val="3333CC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234" name="Rectangle 112"/>
              <p:cNvSpPr>
                <a:spLocks noChangeArrowheads="1"/>
              </p:cNvSpPr>
              <p:nvPr/>
            </p:nvSpPr>
            <p:spPr bwMode="auto">
              <a:xfrm rot="5400000">
                <a:off x="4762" y="3419"/>
                <a:ext cx="107" cy="104"/>
              </a:xfrm>
              <a:prstGeom prst="rect">
                <a:avLst/>
              </a:prstGeom>
              <a:solidFill>
                <a:srgbClr val="FFFFFF"/>
              </a:solidFill>
              <a:ln w="19080" cap="sq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235" name="Line 113"/>
              <p:cNvSpPr>
                <a:spLocks noChangeShapeType="1"/>
              </p:cNvSpPr>
              <p:nvPr/>
            </p:nvSpPr>
            <p:spPr bwMode="auto">
              <a:xfrm>
                <a:off x="4820" y="3356"/>
                <a:ext cx="3" cy="560"/>
              </a:xfrm>
              <a:prstGeom prst="line">
                <a:avLst/>
              </a:prstGeom>
              <a:noFill/>
              <a:ln w="19080" cap="sq">
                <a:solidFill>
                  <a:srgbClr val="000000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0225" name="Group 114"/>
            <p:cNvGrpSpPr>
              <a:grpSpLocks/>
            </p:cNvGrpSpPr>
            <p:nvPr/>
          </p:nvGrpSpPr>
          <p:grpSpPr bwMode="auto">
            <a:xfrm>
              <a:off x="4483" y="3353"/>
              <a:ext cx="135" cy="560"/>
              <a:chOff x="4483" y="3353"/>
              <a:chExt cx="135" cy="560"/>
            </a:xfrm>
          </p:grpSpPr>
          <p:sp>
            <p:nvSpPr>
              <p:cNvPr id="50226" name="Rectangle 115"/>
              <p:cNvSpPr>
                <a:spLocks noChangeArrowheads="1"/>
              </p:cNvSpPr>
              <p:nvPr/>
            </p:nvSpPr>
            <p:spPr bwMode="auto">
              <a:xfrm rot="5400000">
                <a:off x="4340" y="3540"/>
                <a:ext cx="423" cy="135"/>
              </a:xfrm>
              <a:prstGeom prst="rect">
                <a:avLst/>
              </a:prstGeom>
              <a:solidFill>
                <a:srgbClr val="FFFFFF"/>
              </a:solidFill>
              <a:ln w="19080" cap="sq">
                <a:solidFill>
                  <a:srgbClr val="5F5F5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227" name="Rectangle 116"/>
              <p:cNvSpPr>
                <a:spLocks noChangeArrowheads="1"/>
              </p:cNvSpPr>
              <p:nvPr/>
            </p:nvSpPr>
            <p:spPr bwMode="auto">
              <a:xfrm rot="5400000">
                <a:off x="4483" y="3704"/>
                <a:ext cx="131" cy="60"/>
              </a:xfrm>
              <a:prstGeom prst="rect">
                <a:avLst/>
              </a:prstGeom>
              <a:solidFill>
                <a:srgbClr val="FFFFFF"/>
              </a:solidFill>
              <a:ln w="19080" cap="sq">
                <a:solidFill>
                  <a:srgbClr val="0066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228" name="Rectangle 117"/>
              <p:cNvSpPr>
                <a:spLocks noChangeArrowheads="1"/>
              </p:cNvSpPr>
              <p:nvPr/>
            </p:nvSpPr>
            <p:spPr bwMode="auto">
              <a:xfrm rot="5400000">
                <a:off x="4500" y="3544"/>
                <a:ext cx="107" cy="103"/>
              </a:xfrm>
              <a:prstGeom prst="rect">
                <a:avLst/>
              </a:prstGeom>
              <a:solidFill>
                <a:srgbClr val="FFFFFF"/>
              </a:solidFill>
              <a:ln w="19080" cap="sq">
                <a:solidFill>
                  <a:srgbClr val="3333CC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229" name="Rectangle 118"/>
              <p:cNvSpPr>
                <a:spLocks noChangeArrowheads="1"/>
              </p:cNvSpPr>
              <p:nvPr/>
            </p:nvSpPr>
            <p:spPr bwMode="auto">
              <a:xfrm rot="5400000">
                <a:off x="4493" y="3416"/>
                <a:ext cx="107" cy="104"/>
              </a:xfrm>
              <a:prstGeom prst="rect">
                <a:avLst/>
              </a:prstGeom>
              <a:solidFill>
                <a:srgbClr val="FFFFFF"/>
              </a:solidFill>
              <a:ln w="19080" cap="sq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230" name="Line 119"/>
              <p:cNvSpPr>
                <a:spLocks noChangeShapeType="1"/>
              </p:cNvSpPr>
              <p:nvPr/>
            </p:nvSpPr>
            <p:spPr bwMode="auto">
              <a:xfrm>
                <a:off x="4551" y="3353"/>
                <a:ext cx="3" cy="560"/>
              </a:xfrm>
              <a:prstGeom prst="line">
                <a:avLst/>
              </a:prstGeom>
              <a:noFill/>
              <a:ln w="19080" cap="sq">
                <a:solidFill>
                  <a:srgbClr val="000000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50204" name="Line 120"/>
          <p:cNvSpPr>
            <a:spLocks noChangeShapeType="1"/>
          </p:cNvSpPr>
          <p:nvPr/>
        </p:nvSpPr>
        <p:spPr bwMode="auto">
          <a:xfrm>
            <a:off x="6981825" y="4340225"/>
            <a:ext cx="1063625" cy="1588"/>
          </a:xfrm>
          <a:prstGeom prst="line">
            <a:avLst/>
          </a:prstGeom>
          <a:noFill/>
          <a:ln w="28440" cap="sq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205" name="Line 121"/>
          <p:cNvSpPr>
            <a:spLocks noChangeShapeType="1"/>
          </p:cNvSpPr>
          <p:nvPr/>
        </p:nvSpPr>
        <p:spPr bwMode="auto">
          <a:xfrm flipV="1">
            <a:off x="6943725" y="4725988"/>
            <a:ext cx="1111250" cy="6350"/>
          </a:xfrm>
          <a:prstGeom prst="line">
            <a:avLst/>
          </a:prstGeom>
          <a:noFill/>
          <a:ln w="28440" cap="sq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206" name="Line 122"/>
          <p:cNvSpPr>
            <a:spLocks noChangeShapeType="1"/>
          </p:cNvSpPr>
          <p:nvPr/>
        </p:nvSpPr>
        <p:spPr bwMode="auto">
          <a:xfrm>
            <a:off x="6943725" y="5159375"/>
            <a:ext cx="1101725" cy="1588"/>
          </a:xfrm>
          <a:prstGeom prst="line">
            <a:avLst/>
          </a:prstGeom>
          <a:noFill/>
          <a:ln w="28440" cap="sq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207" name="Line 123"/>
          <p:cNvSpPr>
            <a:spLocks noChangeShapeType="1"/>
          </p:cNvSpPr>
          <p:nvPr/>
        </p:nvSpPr>
        <p:spPr bwMode="auto">
          <a:xfrm flipV="1">
            <a:off x="7226300" y="4338638"/>
            <a:ext cx="1588" cy="981075"/>
          </a:xfrm>
          <a:prstGeom prst="line">
            <a:avLst/>
          </a:prstGeom>
          <a:noFill/>
          <a:ln w="28440" cap="sq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208" name="Line 124"/>
          <p:cNvSpPr>
            <a:spLocks noChangeShapeType="1"/>
          </p:cNvSpPr>
          <p:nvPr/>
        </p:nvSpPr>
        <p:spPr bwMode="auto">
          <a:xfrm flipV="1">
            <a:off x="7648575" y="4338638"/>
            <a:ext cx="1588" cy="981075"/>
          </a:xfrm>
          <a:prstGeom prst="line">
            <a:avLst/>
          </a:prstGeom>
          <a:noFill/>
          <a:ln w="28440" cap="sq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209" name="Line 125"/>
          <p:cNvSpPr>
            <a:spLocks noChangeShapeType="1"/>
          </p:cNvSpPr>
          <p:nvPr/>
        </p:nvSpPr>
        <p:spPr bwMode="auto">
          <a:xfrm flipV="1">
            <a:off x="8045450" y="4329113"/>
            <a:ext cx="1588" cy="981075"/>
          </a:xfrm>
          <a:prstGeom prst="line">
            <a:avLst/>
          </a:prstGeom>
          <a:noFill/>
          <a:ln w="28440" cap="sq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210" name="Oval 126"/>
          <p:cNvSpPr>
            <a:spLocks noChangeArrowheads="1"/>
          </p:cNvSpPr>
          <p:nvPr/>
        </p:nvSpPr>
        <p:spPr bwMode="auto">
          <a:xfrm>
            <a:off x="7185025" y="4302125"/>
            <a:ext cx="88900" cy="88900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211" name="Oval 127"/>
          <p:cNvSpPr>
            <a:spLocks noChangeArrowheads="1"/>
          </p:cNvSpPr>
          <p:nvPr/>
        </p:nvSpPr>
        <p:spPr bwMode="auto">
          <a:xfrm>
            <a:off x="7185025" y="4686300"/>
            <a:ext cx="88900" cy="88900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212" name="Oval 128"/>
          <p:cNvSpPr>
            <a:spLocks noChangeArrowheads="1"/>
          </p:cNvSpPr>
          <p:nvPr/>
        </p:nvSpPr>
        <p:spPr bwMode="auto">
          <a:xfrm>
            <a:off x="7178675" y="5111750"/>
            <a:ext cx="88900" cy="88900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213" name="Oval 129"/>
          <p:cNvSpPr>
            <a:spLocks noChangeArrowheads="1"/>
          </p:cNvSpPr>
          <p:nvPr/>
        </p:nvSpPr>
        <p:spPr bwMode="auto">
          <a:xfrm>
            <a:off x="7610475" y="4302125"/>
            <a:ext cx="88900" cy="88900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214" name="Oval 130"/>
          <p:cNvSpPr>
            <a:spLocks noChangeArrowheads="1"/>
          </p:cNvSpPr>
          <p:nvPr/>
        </p:nvSpPr>
        <p:spPr bwMode="auto">
          <a:xfrm>
            <a:off x="7610475" y="4686300"/>
            <a:ext cx="88900" cy="88900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215" name="Oval 131"/>
          <p:cNvSpPr>
            <a:spLocks noChangeArrowheads="1"/>
          </p:cNvSpPr>
          <p:nvPr/>
        </p:nvSpPr>
        <p:spPr bwMode="auto">
          <a:xfrm>
            <a:off x="7604125" y="5111750"/>
            <a:ext cx="88900" cy="88900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216" name="Oval 132"/>
          <p:cNvSpPr>
            <a:spLocks noChangeArrowheads="1"/>
          </p:cNvSpPr>
          <p:nvPr/>
        </p:nvSpPr>
        <p:spPr bwMode="auto">
          <a:xfrm>
            <a:off x="8001000" y="4302125"/>
            <a:ext cx="88900" cy="88900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217" name="Oval 133"/>
          <p:cNvSpPr>
            <a:spLocks noChangeArrowheads="1"/>
          </p:cNvSpPr>
          <p:nvPr/>
        </p:nvSpPr>
        <p:spPr bwMode="auto">
          <a:xfrm>
            <a:off x="8001000" y="4686300"/>
            <a:ext cx="88900" cy="88900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218" name="Oval 134"/>
          <p:cNvSpPr>
            <a:spLocks noChangeArrowheads="1"/>
          </p:cNvSpPr>
          <p:nvPr/>
        </p:nvSpPr>
        <p:spPr bwMode="auto">
          <a:xfrm>
            <a:off x="7994650" y="5111750"/>
            <a:ext cx="88900" cy="88900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219" name="Text Box 135"/>
          <p:cNvSpPr txBox="1">
            <a:spLocks noChangeArrowheads="1"/>
          </p:cNvSpPr>
          <p:nvPr/>
        </p:nvSpPr>
        <p:spPr bwMode="auto">
          <a:xfrm>
            <a:off x="5900738" y="5589588"/>
            <a:ext cx="1055687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</a:rPr>
              <a:t>crossbar</a:t>
            </a:r>
          </a:p>
        </p:txBody>
      </p:sp>
      <p:sp>
        <p:nvSpPr>
          <p:cNvPr id="50220" name="Freeform 136"/>
          <p:cNvSpPr>
            <a:spLocks/>
          </p:cNvSpPr>
          <p:nvPr/>
        </p:nvSpPr>
        <p:spPr bwMode="auto">
          <a:xfrm>
            <a:off x="590550" y="4325938"/>
            <a:ext cx="2798763" cy="412750"/>
          </a:xfrm>
          <a:custGeom>
            <a:avLst/>
            <a:gdLst>
              <a:gd name="T0" fmla="*/ 0 w 1763"/>
              <a:gd name="T1" fmla="*/ 0 h 260"/>
              <a:gd name="T2" fmla="*/ 2147483647 w 1763"/>
              <a:gd name="T3" fmla="*/ 0 h 260"/>
              <a:gd name="T4" fmla="*/ 2147483647 w 1763"/>
              <a:gd name="T5" fmla="*/ 2147483647 h 260"/>
              <a:gd name="T6" fmla="*/ 2147483647 w 1763"/>
              <a:gd name="T7" fmla="*/ 2147483647 h 260"/>
              <a:gd name="T8" fmla="*/ 0 60000 65536"/>
              <a:gd name="T9" fmla="*/ 0 60000 65536"/>
              <a:gd name="T10" fmla="*/ 0 60000 65536"/>
              <a:gd name="T11" fmla="*/ 0 60000 65536"/>
              <a:gd name="T12" fmla="*/ 0 w 1763"/>
              <a:gd name="T13" fmla="*/ 0 h 260"/>
              <a:gd name="T14" fmla="*/ 1763 w 1763"/>
              <a:gd name="T15" fmla="*/ 260 h 26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763" h="260">
                <a:moveTo>
                  <a:pt x="0" y="0"/>
                </a:moveTo>
                <a:lnTo>
                  <a:pt x="689" y="0"/>
                </a:lnTo>
                <a:lnTo>
                  <a:pt x="1054" y="260"/>
                </a:lnTo>
                <a:lnTo>
                  <a:pt x="1763" y="260"/>
                </a:lnTo>
              </a:path>
            </a:pathLst>
          </a:custGeom>
          <a:noFill/>
          <a:ln w="3816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221" name="Freeform 137"/>
          <p:cNvSpPr>
            <a:spLocks/>
          </p:cNvSpPr>
          <p:nvPr/>
        </p:nvSpPr>
        <p:spPr bwMode="auto">
          <a:xfrm>
            <a:off x="3641725" y="4295775"/>
            <a:ext cx="2006600" cy="400050"/>
          </a:xfrm>
          <a:custGeom>
            <a:avLst/>
            <a:gdLst>
              <a:gd name="T0" fmla="*/ 0 w 1264"/>
              <a:gd name="T1" fmla="*/ 2147483647 h 252"/>
              <a:gd name="T2" fmla="*/ 2147483647 w 1264"/>
              <a:gd name="T3" fmla="*/ 0 h 252"/>
              <a:gd name="T4" fmla="*/ 2147483647 w 1264"/>
              <a:gd name="T5" fmla="*/ 2147483647 h 252"/>
              <a:gd name="T6" fmla="*/ 2147483647 w 1264"/>
              <a:gd name="T7" fmla="*/ 2147483647 h 252"/>
              <a:gd name="T8" fmla="*/ 0 60000 65536"/>
              <a:gd name="T9" fmla="*/ 0 60000 65536"/>
              <a:gd name="T10" fmla="*/ 0 60000 65536"/>
              <a:gd name="T11" fmla="*/ 0 60000 65536"/>
              <a:gd name="T12" fmla="*/ 0 w 1264"/>
              <a:gd name="T13" fmla="*/ 0 h 252"/>
              <a:gd name="T14" fmla="*/ 1264 w 1264"/>
              <a:gd name="T15" fmla="*/ 252 h 25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64" h="252">
                <a:moveTo>
                  <a:pt x="0" y="2"/>
                </a:moveTo>
                <a:lnTo>
                  <a:pt x="622" y="0"/>
                </a:lnTo>
                <a:lnTo>
                  <a:pt x="616" y="246"/>
                </a:lnTo>
                <a:lnTo>
                  <a:pt x="1264" y="252"/>
                </a:lnTo>
              </a:path>
            </a:pathLst>
          </a:custGeom>
          <a:noFill/>
          <a:ln w="3816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222" name="Freeform 138"/>
          <p:cNvSpPr>
            <a:spLocks/>
          </p:cNvSpPr>
          <p:nvPr/>
        </p:nvSpPr>
        <p:spPr bwMode="auto">
          <a:xfrm>
            <a:off x="6038850" y="4286250"/>
            <a:ext cx="1543050" cy="2014538"/>
          </a:xfrm>
          <a:custGeom>
            <a:avLst/>
            <a:gdLst>
              <a:gd name="T0" fmla="*/ 0 w 972"/>
              <a:gd name="T1" fmla="*/ 2147483647 h 1266"/>
              <a:gd name="T2" fmla="*/ 2147483647 w 972"/>
              <a:gd name="T3" fmla="*/ 0 h 1266"/>
              <a:gd name="T4" fmla="*/ 2147483647 w 972"/>
              <a:gd name="T5" fmla="*/ 2147483647 h 1266"/>
              <a:gd name="T6" fmla="*/ 0 60000 65536"/>
              <a:gd name="T7" fmla="*/ 0 60000 65536"/>
              <a:gd name="T8" fmla="*/ 0 60000 65536"/>
              <a:gd name="T9" fmla="*/ 0 w 972"/>
              <a:gd name="T10" fmla="*/ 0 h 1266"/>
              <a:gd name="T11" fmla="*/ 972 w 972"/>
              <a:gd name="T12" fmla="*/ 1266 h 126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72" h="1266">
                <a:moveTo>
                  <a:pt x="0" y="3"/>
                </a:moveTo>
                <a:lnTo>
                  <a:pt x="969" y="0"/>
                </a:lnTo>
                <a:lnTo>
                  <a:pt x="972" y="1266"/>
                </a:lnTo>
              </a:path>
            </a:pathLst>
          </a:custGeom>
          <a:noFill/>
          <a:ln w="3816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5" name="Text Box 4"/>
          <p:cNvSpPr txBox="1">
            <a:spLocks noChangeArrowheads="1"/>
          </p:cNvSpPr>
          <p:nvPr/>
        </p:nvSpPr>
        <p:spPr bwMode="auto">
          <a:xfrm>
            <a:off x="652463" y="263525"/>
            <a:ext cx="7772400" cy="609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Switching via 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Memory</a:t>
            </a:r>
            <a:endParaRPr lang="en-US" sz="3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229" name="Text Box 5"/>
          <p:cNvSpPr txBox="1">
            <a:spLocks noChangeArrowheads="1"/>
          </p:cNvSpPr>
          <p:nvPr/>
        </p:nvSpPr>
        <p:spPr bwMode="auto">
          <a:xfrm>
            <a:off x="685800" y="1177925"/>
            <a:ext cx="7848600" cy="10668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/>
          <a:lstStyle/>
          <a:p>
            <a:pPr marL="234950" indent="-233363">
              <a:lnSpc>
                <a:spcPct val="85000"/>
              </a:lnSpc>
              <a:spcBef>
                <a:spcPts val="700"/>
              </a:spcBef>
              <a:buClrTx/>
              <a:buSzPct val="65000"/>
              <a:buFontTx/>
              <a:buNone/>
              <a:tabLst>
                <a:tab pos="804863" algn="l"/>
                <a:tab pos="1719263" algn="l"/>
                <a:tab pos="2633663" algn="l"/>
                <a:tab pos="3548063" algn="l"/>
                <a:tab pos="4462463" algn="l"/>
                <a:tab pos="5376863" algn="l"/>
                <a:tab pos="6291263" algn="l"/>
                <a:tab pos="7205663" algn="l"/>
                <a:tab pos="8120063" algn="l"/>
                <a:tab pos="9034463" algn="l"/>
                <a:tab pos="9948863" algn="l"/>
              </a:tabLst>
              <a:defRPr/>
            </a:pPr>
            <a:r>
              <a:rPr lang="en-US" sz="2800" i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800" i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irst </a:t>
            </a:r>
            <a:r>
              <a:rPr lang="en-US" sz="2800" i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2800" i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eneration </a:t>
            </a:r>
            <a:r>
              <a:rPr lang="en-US" sz="2800" i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800" i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outers</a:t>
            </a:r>
            <a:r>
              <a:rPr lang="en-US" sz="2800" i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233363" indent="-231775">
              <a:lnSpc>
                <a:spcPct val="85000"/>
              </a:lnSpc>
              <a:spcBef>
                <a:spcPts val="600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804863" algn="l"/>
                <a:tab pos="1719263" algn="l"/>
                <a:tab pos="2633663" algn="l"/>
                <a:tab pos="3548063" algn="l"/>
                <a:tab pos="4462463" algn="l"/>
                <a:tab pos="5376863" algn="l"/>
                <a:tab pos="6291263" algn="l"/>
                <a:tab pos="7205663" algn="l"/>
                <a:tab pos="8120063" algn="l"/>
                <a:tab pos="9034463" algn="l"/>
                <a:tab pos="9948863" algn="l"/>
              </a:tabLst>
              <a:defRPr/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raditional 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computers with switching under direct control of CPU</a:t>
            </a:r>
          </a:p>
          <a:p>
            <a:pPr marL="233363" indent="-231775">
              <a:lnSpc>
                <a:spcPct val="85000"/>
              </a:lnSpc>
              <a:spcBef>
                <a:spcPts val="600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804863" algn="l"/>
                <a:tab pos="1719263" algn="l"/>
                <a:tab pos="2633663" algn="l"/>
                <a:tab pos="3548063" algn="l"/>
                <a:tab pos="4462463" algn="l"/>
                <a:tab pos="5376863" algn="l"/>
                <a:tab pos="6291263" algn="l"/>
                <a:tab pos="7205663" algn="l"/>
                <a:tab pos="8120063" algn="l"/>
                <a:tab pos="9034463" algn="l"/>
                <a:tab pos="9948863" algn="l"/>
              </a:tabLst>
              <a:defRPr/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acket 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copied to system</a:t>
            </a:r>
            <a:r>
              <a:rPr lang="ja-JP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 memory</a:t>
            </a:r>
          </a:p>
          <a:p>
            <a:pPr marL="233363" indent="-231775">
              <a:lnSpc>
                <a:spcPct val="85000"/>
              </a:lnSpc>
              <a:spcBef>
                <a:spcPts val="600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804863" algn="l"/>
                <a:tab pos="1719263" algn="l"/>
                <a:tab pos="2633663" algn="l"/>
                <a:tab pos="3548063" algn="l"/>
                <a:tab pos="4462463" algn="l"/>
                <a:tab pos="5376863" algn="l"/>
                <a:tab pos="6291263" algn="l"/>
                <a:tab pos="7205663" algn="l"/>
                <a:tab pos="8120063" algn="l"/>
                <a:tab pos="9034463" algn="l"/>
                <a:tab pos="9948863" algn="l"/>
              </a:tabLst>
              <a:defRPr/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Speed 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limited by memory bandwidth (2 bus crossings per datagram)</a:t>
            </a:r>
          </a:p>
        </p:txBody>
      </p:sp>
      <p:grpSp>
        <p:nvGrpSpPr>
          <p:cNvPr id="51207" name="Group 6"/>
          <p:cNvGrpSpPr>
            <a:grpSpLocks/>
          </p:cNvGrpSpPr>
          <p:nvPr/>
        </p:nvGrpSpPr>
        <p:grpSpPr bwMode="auto">
          <a:xfrm>
            <a:off x="1560513" y="4032250"/>
            <a:ext cx="6608762" cy="1787525"/>
            <a:chOff x="983" y="2540"/>
            <a:chExt cx="4163" cy="1126"/>
          </a:xfrm>
        </p:grpSpPr>
        <p:sp>
          <p:nvSpPr>
            <p:cNvPr id="51212" name="Rectangle 7"/>
            <p:cNvSpPr>
              <a:spLocks noChangeArrowheads="1"/>
            </p:cNvSpPr>
            <p:nvPr/>
          </p:nvSpPr>
          <p:spPr bwMode="auto">
            <a:xfrm>
              <a:off x="983" y="2542"/>
              <a:ext cx="765" cy="701"/>
            </a:xfrm>
            <a:prstGeom prst="rect">
              <a:avLst/>
            </a:prstGeom>
            <a:solidFill>
              <a:srgbClr val="FFFFFF"/>
            </a:solidFill>
            <a:ln w="28440" cap="sq">
              <a:solidFill>
                <a:srgbClr val="3333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13" name="Text Box 8"/>
            <p:cNvSpPr txBox="1">
              <a:spLocks noChangeArrowheads="1"/>
            </p:cNvSpPr>
            <p:nvPr/>
          </p:nvSpPr>
          <p:spPr bwMode="auto">
            <a:xfrm>
              <a:off x="992" y="2557"/>
              <a:ext cx="704" cy="69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>
                <a:lnSpc>
                  <a:spcPct val="90000"/>
                </a:lnSpc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000000"/>
                  </a:solidFill>
                </a:rPr>
                <a:t>input</a:t>
              </a:r>
            </a:p>
            <a:p>
              <a:pPr algn="ctr">
                <a:lnSpc>
                  <a:spcPct val="90000"/>
                </a:lnSpc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000000"/>
                  </a:solidFill>
                </a:rPr>
                <a:t>port</a:t>
              </a:r>
            </a:p>
            <a:p>
              <a:pPr algn="ctr">
                <a:lnSpc>
                  <a:spcPct val="90000"/>
                </a:lnSpc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000000"/>
                  </a:solidFill>
                </a:rPr>
                <a:t>(e.g.,</a:t>
              </a:r>
            </a:p>
            <a:p>
              <a:pPr algn="ctr">
                <a:lnSpc>
                  <a:spcPct val="90000"/>
                </a:lnSpc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000000"/>
                  </a:solidFill>
                </a:rPr>
                <a:t>Ethernet)</a:t>
              </a:r>
            </a:p>
          </p:txBody>
        </p:sp>
        <p:sp>
          <p:nvSpPr>
            <p:cNvPr id="51214" name="Text Box 9"/>
            <p:cNvSpPr txBox="1">
              <a:spLocks noChangeArrowheads="1"/>
            </p:cNvSpPr>
            <p:nvPr/>
          </p:nvSpPr>
          <p:spPr bwMode="auto">
            <a:xfrm>
              <a:off x="2325" y="2773"/>
              <a:ext cx="632" cy="23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>
                <a:lnSpc>
                  <a:spcPct val="90000"/>
                </a:lnSpc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000000"/>
                  </a:solidFill>
                </a:rPr>
                <a:t>memory</a:t>
              </a:r>
            </a:p>
          </p:txBody>
        </p:sp>
        <p:sp>
          <p:nvSpPr>
            <p:cNvPr id="51215" name="Rectangle 10"/>
            <p:cNvSpPr>
              <a:spLocks noChangeArrowheads="1"/>
            </p:cNvSpPr>
            <p:nvPr/>
          </p:nvSpPr>
          <p:spPr bwMode="auto">
            <a:xfrm>
              <a:off x="2072" y="2542"/>
              <a:ext cx="1172" cy="687"/>
            </a:xfrm>
            <a:prstGeom prst="rect">
              <a:avLst/>
            </a:prstGeom>
            <a:noFill/>
            <a:ln w="28440" cap="sq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16" name="Rectangle 11"/>
            <p:cNvSpPr>
              <a:spLocks noChangeArrowheads="1"/>
            </p:cNvSpPr>
            <p:nvPr/>
          </p:nvSpPr>
          <p:spPr bwMode="auto">
            <a:xfrm>
              <a:off x="3557" y="2540"/>
              <a:ext cx="765" cy="701"/>
            </a:xfrm>
            <a:prstGeom prst="rect">
              <a:avLst/>
            </a:prstGeom>
            <a:solidFill>
              <a:srgbClr val="FFFFFF"/>
            </a:solidFill>
            <a:ln w="28440" cap="sq">
              <a:solidFill>
                <a:srgbClr val="3333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17" name="Text Box 12"/>
            <p:cNvSpPr txBox="1">
              <a:spLocks noChangeArrowheads="1"/>
            </p:cNvSpPr>
            <p:nvPr/>
          </p:nvSpPr>
          <p:spPr bwMode="auto">
            <a:xfrm>
              <a:off x="3566" y="2555"/>
              <a:ext cx="704" cy="69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>
                <a:lnSpc>
                  <a:spcPct val="90000"/>
                </a:lnSpc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000000"/>
                  </a:solidFill>
                </a:rPr>
                <a:t>output</a:t>
              </a:r>
            </a:p>
            <a:p>
              <a:pPr algn="ctr">
                <a:lnSpc>
                  <a:spcPct val="90000"/>
                </a:lnSpc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000000"/>
                  </a:solidFill>
                </a:rPr>
                <a:t>port</a:t>
              </a:r>
            </a:p>
            <a:p>
              <a:pPr algn="ctr">
                <a:lnSpc>
                  <a:spcPct val="90000"/>
                </a:lnSpc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000000"/>
                  </a:solidFill>
                </a:rPr>
                <a:t>(e.g.,</a:t>
              </a:r>
            </a:p>
            <a:p>
              <a:pPr algn="ctr">
                <a:lnSpc>
                  <a:spcPct val="90000"/>
                </a:lnSpc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000000"/>
                  </a:solidFill>
                </a:rPr>
                <a:t>Ethernet)</a:t>
              </a:r>
            </a:p>
          </p:txBody>
        </p:sp>
        <p:sp>
          <p:nvSpPr>
            <p:cNvPr id="51218" name="Line 13"/>
            <p:cNvSpPr>
              <a:spLocks noChangeShapeType="1"/>
            </p:cNvSpPr>
            <p:nvPr/>
          </p:nvSpPr>
          <p:spPr bwMode="auto">
            <a:xfrm>
              <a:off x="983" y="3561"/>
              <a:ext cx="3336" cy="0"/>
            </a:xfrm>
            <a:prstGeom prst="line">
              <a:avLst/>
            </a:prstGeom>
            <a:noFill/>
            <a:ln w="2844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19" name="Line 14"/>
            <p:cNvSpPr>
              <a:spLocks noChangeShapeType="1"/>
            </p:cNvSpPr>
            <p:nvPr/>
          </p:nvSpPr>
          <p:spPr bwMode="auto">
            <a:xfrm>
              <a:off x="1370" y="3252"/>
              <a:ext cx="0" cy="315"/>
            </a:xfrm>
            <a:prstGeom prst="line">
              <a:avLst/>
            </a:prstGeom>
            <a:noFill/>
            <a:ln w="28440" cap="sq">
              <a:solidFill>
                <a:srgbClr val="3333CC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20" name="Line 15"/>
            <p:cNvSpPr>
              <a:spLocks noChangeShapeType="1"/>
            </p:cNvSpPr>
            <p:nvPr/>
          </p:nvSpPr>
          <p:spPr bwMode="auto">
            <a:xfrm>
              <a:off x="3939" y="3242"/>
              <a:ext cx="0" cy="315"/>
            </a:xfrm>
            <a:prstGeom prst="line">
              <a:avLst/>
            </a:prstGeom>
            <a:noFill/>
            <a:ln w="28440" cap="sq">
              <a:solidFill>
                <a:srgbClr val="3333CC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21" name="Line 16"/>
            <p:cNvSpPr>
              <a:spLocks noChangeShapeType="1"/>
            </p:cNvSpPr>
            <p:nvPr/>
          </p:nvSpPr>
          <p:spPr bwMode="auto">
            <a:xfrm>
              <a:off x="2665" y="3240"/>
              <a:ext cx="0" cy="315"/>
            </a:xfrm>
            <a:prstGeom prst="line">
              <a:avLst/>
            </a:prstGeom>
            <a:noFill/>
            <a:ln w="28440" cap="sq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22" name="Text Box 17"/>
            <p:cNvSpPr txBox="1">
              <a:spLocks noChangeArrowheads="1"/>
            </p:cNvSpPr>
            <p:nvPr/>
          </p:nvSpPr>
          <p:spPr bwMode="auto">
            <a:xfrm>
              <a:off x="4305" y="3435"/>
              <a:ext cx="841" cy="23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000000"/>
                  </a:solidFill>
                </a:rPr>
                <a:t>system bus</a:t>
              </a:r>
            </a:p>
          </p:txBody>
        </p:sp>
      </p:grpSp>
      <p:pic>
        <p:nvPicPr>
          <p:cNvPr id="51208" name="Picture 1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25538" y="4225925"/>
            <a:ext cx="533400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1209" name="Picture 1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64338" y="4189413"/>
            <a:ext cx="533400" cy="6842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2244" name="Rectangle 20"/>
          <p:cNvSpPr>
            <a:spLocks noChangeArrowheads="1"/>
          </p:cNvSpPr>
          <p:nvPr/>
        </p:nvSpPr>
        <p:spPr bwMode="auto">
          <a:xfrm>
            <a:off x="377825" y="4460875"/>
            <a:ext cx="434975" cy="222250"/>
          </a:xfrm>
          <a:prstGeom prst="rect">
            <a:avLst/>
          </a:prstGeom>
          <a:solidFill>
            <a:srgbClr val="00CC99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45" name="Rectangle 21"/>
          <p:cNvSpPr>
            <a:spLocks noChangeArrowheads="1"/>
          </p:cNvSpPr>
          <p:nvPr/>
        </p:nvSpPr>
        <p:spPr bwMode="auto">
          <a:xfrm>
            <a:off x="390525" y="4470400"/>
            <a:ext cx="446088" cy="212725"/>
          </a:xfrm>
          <a:prstGeom prst="rect">
            <a:avLst/>
          </a:prstGeom>
          <a:solidFill>
            <a:srgbClr val="00CC99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33333E-6 L 0.16476 3.33333E-6 L 0.16962 0.13495 L 0.39098 0.13495 L 0.39098 0.04074">
                                      <p:cBhvr additive="repl">
                                        <p:cTn id="6" dur="2000" fill="hold"/>
                                        <p:tgtEl>
                                          <p:spTgt spid="52244"/>
                                        </p:tgtEl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clickEffect">
                            <p:stCondLst>
                              <p:cond delay="2000"/>
                            </p:stCondLst>
                            <p:childTnLst>
                              <p:par>
                                <p:cTn id="8" presetID="9" presetClass="entr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0" dur="500"/>
                                        <p:tgtEl>
                                          <p:spTgt spid="52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clickEffect">
                            <p:stCondLst>
                              <p:cond delay="2500"/>
                            </p:stCondLst>
                            <p:childTnLst>
                              <p:par>
                                <p:cTn id="12" presetID="0" presetClass="path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1.11111E-6 L 0.16233 -1.11111E-6 L 0.16597 0.1382 L 0.33906 0.13588 L 0.33785 0.03843">
                                      <p:cBhvr additive="repl">
                                        <p:cTn id="13" dur="2000" fill="hold"/>
                                        <p:tgtEl>
                                          <p:spTgt spid="52245"/>
                                        </p:tgtEl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Effect">
                      <p:stCondLst>
                        <p:cond delay="indefinite"/>
                      </p:stCondLst>
                      <p:childTnLst>
                        <p:par>
                          <p:cTn id="15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9098 0.04074 L 0.408 0.04074 L 0.408 0.12847 L 0.61911 0.12361 L 0.62032 -0.00162 L 0.79098 -0.00162">
                                      <p:cBhvr additive="repl">
                                        <p:cTn id="17" dur="2000" fill="hold"/>
                                        <p:tgtEl>
                                          <p:spTgt spid="52244"/>
                                        </p:tgtEl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clickEffect">
                            <p:stCondLst>
                              <p:cond delay="2000"/>
                            </p:stCondLst>
                            <p:childTnLst>
                              <p:par>
                                <p:cTn id="19" presetID="9" presetClass="exit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 additive="repl">
                                        <p:cTn id="20" dur="500"/>
                                        <p:tgtEl>
                                          <p:spTgt spid="52244"/>
                                        </p:tgtEl>
                                      </p:cBhvr>
                                    </p:animEffec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44" grpId="0" animBg="1"/>
      <p:bldP spid="52244" grpId="1" animBg="1"/>
      <p:bldP spid="52244" grpId="2" animBg="1"/>
      <p:bldP spid="52245" grpId="0" animBg="1"/>
      <p:bldP spid="52245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7" name="Text Box 4"/>
          <p:cNvSpPr txBox="1">
            <a:spLocks noChangeArrowheads="1"/>
          </p:cNvSpPr>
          <p:nvPr/>
        </p:nvSpPr>
        <p:spPr bwMode="auto">
          <a:xfrm>
            <a:off x="533400" y="1600200"/>
            <a:ext cx="3810000" cy="4648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42900" indent="-341313">
              <a:lnSpc>
                <a:spcPct val="85000"/>
              </a:lnSpc>
              <a:spcBef>
                <a:spcPts val="600"/>
              </a:spcBef>
              <a:buClrTx/>
              <a:buSzPct val="65000"/>
              <a:buFont typeface="Wingdings" pitchFamily="2" charset="2"/>
              <a:buChar char="q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2800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Introduction</a:t>
            </a:r>
            <a:endParaRPr lang="en-US" sz="2800" dirty="0">
              <a:solidFill>
                <a:srgbClr val="CC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1313">
              <a:lnSpc>
                <a:spcPct val="85000"/>
              </a:lnSpc>
              <a:spcBef>
                <a:spcPts val="600"/>
              </a:spcBef>
              <a:buClrTx/>
              <a:buSzPct val="65000"/>
              <a:buFont typeface="Wingdings" pitchFamily="2" charset="2"/>
              <a:buChar char="q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Virtual 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circuit and datagram networks</a:t>
            </a:r>
          </a:p>
          <a:p>
            <a:pPr marL="342900" indent="-341313">
              <a:lnSpc>
                <a:spcPct val="85000"/>
              </a:lnSpc>
              <a:spcBef>
                <a:spcPts val="600"/>
              </a:spcBef>
              <a:buClrTx/>
              <a:buSzPct val="65000"/>
              <a:buFont typeface="Wingdings" pitchFamily="2" charset="2"/>
              <a:buChar char="q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What</a:t>
            </a:r>
            <a:r>
              <a:rPr lang="ja-JP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 inside a router</a:t>
            </a:r>
          </a:p>
          <a:p>
            <a:pPr marL="342900" indent="-341313">
              <a:lnSpc>
                <a:spcPct val="85000"/>
              </a:lnSpc>
              <a:spcBef>
                <a:spcPts val="600"/>
              </a:spcBef>
              <a:buClrTx/>
              <a:buSzPct val="65000"/>
              <a:buFont typeface="Wingdings" pitchFamily="2" charset="2"/>
              <a:buChar char="q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IP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Internet Protocol</a:t>
            </a:r>
          </a:p>
          <a:p>
            <a:pPr marL="741363" lvl="1" indent="-284163">
              <a:lnSpc>
                <a:spcPct val="85000"/>
              </a:lnSpc>
              <a:spcBef>
                <a:spcPts val="500"/>
              </a:spcBef>
              <a:buClr>
                <a:srgbClr val="000099"/>
              </a:buClr>
              <a:buFont typeface="Wingdings" pitchFamily="2" charset="2"/>
              <a:buChar char="q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atagram 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format</a:t>
            </a:r>
          </a:p>
          <a:p>
            <a:pPr marL="741363" lvl="1" indent="-284163">
              <a:lnSpc>
                <a:spcPct val="85000"/>
              </a:lnSpc>
              <a:spcBef>
                <a:spcPts val="500"/>
              </a:spcBef>
              <a:buClr>
                <a:srgbClr val="000099"/>
              </a:buClr>
              <a:buFont typeface="Wingdings" pitchFamily="2" charset="2"/>
              <a:buChar char="q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IPv4 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addressing</a:t>
            </a:r>
            <a:endParaRPr lang="en-US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741363" lvl="1" indent="-284163">
              <a:lnSpc>
                <a:spcPct val="85000"/>
              </a:lnSpc>
              <a:spcBef>
                <a:spcPts val="500"/>
              </a:spcBef>
              <a:buClr>
                <a:srgbClr val="000099"/>
              </a:buClr>
              <a:buFont typeface="Wingdings" pitchFamily="2" charset="2"/>
              <a:buChar char="q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IPv6</a:t>
            </a:r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4495800" y="1600200"/>
            <a:ext cx="4114800" cy="46482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/>
          <a:lstStyle/>
          <a:p>
            <a:pPr marL="342900" indent="-341313">
              <a:lnSpc>
                <a:spcPct val="85000"/>
              </a:lnSpc>
              <a:spcBef>
                <a:spcPts val="600"/>
              </a:spcBef>
              <a:buClrTx/>
              <a:buSzPct val="65000"/>
              <a:buFont typeface="Wingdings" pitchFamily="2" charset="2"/>
              <a:buChar char="q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Routing 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algorithms</a:t>
            </a:r>
          </a:p>
          <a:p>
            <a:pPr marL="741363" lvl="1" indent="-284163">
              <a:lnSpc>
                <a:spcPct val="85000"/>
              </a:lnSpc>
              <a:spcBef>
                <a:spcPts val="500"/>
              </a:spcBef>
              <a:buClr>
                <a:srgbClr val="000099"/>
              </a:buClr>
              <a:buFont typeface="Wingdings" pitchFamily="2" charset="2"/>
              <a:buChar char="q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Link 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state</a:t>
            </a:r>
          </a:p>
          <a:p>
            <a:pPr marL="741363" lvl="1" indent="-284163">
              <a:lnSpc>
                <a:spcPct val="85000"/>
              </a:lnSpc>
              <a:spcBef>
                <a:spcPts val="500"/>
              </a:spcBef>
              <a:buClr>
                <a:srgbClr val="000099"/>
              </a:buClr>
              <a:buFont typeface="Wingdings" pitchFamily="2" charset="2"/>
              <a:buChar char="q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Distance 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vector</a:t>
            </a:r>
          </a:p>
          <a:p>
            <a:pPr marL="741363" lvl="1" indent="-284163">
              <a:lnSpc>
                <a:spcPct val="85000"/>
              </a:lnSpc>
              <a:spcBef>
                <a:spcPts val="500"/>
              </a:spcBef>
              <a:buClr>
                <a:srgbClr val="000099"/>
              </a:buClr>
              <a:buFont typeface="Wingdings" pitchFamily="2" charset="2"/>
              <a:buChar char="q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ierarchical 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routing</a:t>
            </a:r>
          </a:p>
          <a:p>
            <a:pPr marL="342900" indent="-341313">
              <a:lnSpc>
                <a:spcPct val="85000"/>
              </a:lnSpc>
              <a:spcBef>
                <a:spcPts val="600"/>
              </a:spcBef>
              <a:buClrTx/>
              <a:buSzPct val="65000"/>
              <a:buFont typeface="Wingdings" pitchFamily="2" charset="2"/>
              <a:buChar char="q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Routing 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 the Internet</a:t>
            </a:r>
          </a:p>
          <a:p>
            <a:pPr marL="741363" lvl="1" indent="-284163">
              <a:lnSpc>
                <a:spcPct val="85000"/>
              </a:lnSpc>
              <a:spcBef>
                <a:spcPts val="500"/>
              </a:spcBef>
              <a:buClr>
                <a:srgbClr val="000099"/>
              </a:buClr>
              <a:buFont typeface="Wingdings" pitchFamily="2" charset="2"/>
              <a:buChar char="q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RIP</a:t>
            </a:r>
          </a:p>
          <a:p>
            <a:pPr marL="741363" lvl="1" indent="-284163">
              <a:lnSpc>
                <a:spcPct val="85000"/>
              </a:lnSpc>
              <a:spcBef>
                <a:spcPts val="500"/>
              </a:spcBef>
              <a:buClr>
                <a:srgbClr val="000099"/>
              </a:buClr>
              <a:buFont typeface="Wingdings" pitchFamily="2" charset="2"/>
              <a:buChar char="q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OSPF</a:t>
            </a:r>
          </a:p>
          <a:p>
            <a:pPr marL="741363" lvl="1" indent="-284163">
              <a:lnSpc>
                <a:spcPct val="85000"/>
              </a:lnSpc>
              <a:spcBef>
                <a:spcPts val="500"/>
              </a:spcBef>
              <a:buClr>
                <a:srgbClr val="000099"/>
              </a:buClr>
              <a:buFont typeface="Wingdings" pitchFamily="2" charset="2"/>
              <a:buChar char="q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BGP</a:t>
            </a:r>
            <a:endParaRPr lang="en-US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79" name="Rectangle 6"/>
          <p:cNvSpPr>
            <a:spLocks noChangeArrowheads="1"/>
          </p:cNvSpPr>
          <p:nvPr/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Outline</a:t>
            </a:r>
            <a:endParaRPr lang="en-US" sz="3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9" name="Text Box 4"/>
          <p:cNvSpPr txBox="1">
            <a:spLocks noChangeArrowheads="1"/>
          </p:cNvSpPr>
          <p:nvPr/>
        </p:nvSpPr>
        <p:spPr bwMode="auto">
          <a:xfrm>
            <a:off x="449263" y="385763"/>
            <a:ext cx="7772400" cy="685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Switching via a 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Bus</a:t>
            </a:r>
            <a:endParaRPr lang="en-US" sz="3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631825" y="1530350"/>
            <a:ext cx="5608638" cy="40719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/>
          <a:lstStyle/>
          <a:p>
            <a:pPr marL="341313" indent="-341313">
              <a:lnSpc>
                <a:spcPct val="85000"/>
              </a:lnSpc>
              <a:spcBef>
                <a:spcPts val="700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atagram 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from input port memory</a:t>
            </a:r>
          </a:p>
          <a:p>
            <a:pPr marL="342900" indent="-341313">
              <a:lnSpc>
                <a:spcPct val="85000"/>
              </a:lnSpc>
              <a:spcBef>
                <a:spcPts val="700"/>
              </a:spcBef>
              <a:buClrTx/>
              <a:buSzPct val="65000"/>
              <a:buFont typeface="Wingdings" pitchFamily="2" charset="2"/>
              <a:buChar char="q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output port memory via a shared bus</a:t>
            </a:r>
          </a:p>
          <a:p>
            <a:pPr marL="341313" indent="-341313">
              <a:lnSpc>
                <a:spcPct val="85000"/>
              </a:lnSpc>
              <a:spcBef>
                <a:spcPts val="700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800" i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Bus </a:t>
            </a:r>
            <a:r>
              <a:rPr lang="en-US" sz="2800" i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contention: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switching speed limited by bus bandwidth</a:t>
            </a:r>
          </a:p>
          <a:p>
            <a:pPr marL="341313" indent="-341313">
              <a:lnSpc>
                <a:spcPct val="85000"/>
              </a:lnSpc>
              <a:spcBef>
                <a:spcPts val="700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32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Gbps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bus, Cisco 5600: sufficient speed for access and enterprise routers</a:t>
            </a:r>
          </a:p>
        </p:txBody>
      </p:sp>
      <p:grpSp>
        <p:nvGrpSpPr>
          <p:cNvPr id="52231" name="Group 6"/>
          <p:cNvGrpSpPr>
            <a:grpSpLocks/>
          </p:cNvGrpSpPr>
          <p:nvPr/>
        </p:nvGrpSpPr>
        <p:grpSpPr bwMode="auto">
          <a:xfrm>
            <a:off x="6408738" y="2435225"/>
            <a:ext cx="889000" cy="214313"/>
            <a:chOff x="4037" y="1534"/>
            <a:chExt cx="560" cy="135"/>
          </a:xfrm>
        </p:grpSpPr>
        <p:sp>
          <p:nvSpPr>
            <p:cNvPr id="52265" name="Rectangle 7"/>
            <p:cNvSpPr>
              <a:spLocks noChangeArrowheads="1"/>
            </p:cNvSpPr>
            <p:nvPr/>
          </p:nvSpPr>
          <p:spPr bwMode="auto">
            <a:xfrm>
              <a:off x="4080" y="1534"/>
              <a:ext cx="423" cy="135"/>
            </a:xfrm>
            <a:prstGeom prst="rect">
              <a:avLst/>
            </a:prstGeom>
            <a:solidFill>
              <a:srgbClr val="FFFFFF"/>
            </a:solidFill>
            <a:ln w="19080" cap="sq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66" name="Rectangle 8"/>
            <p:cNvSpPr>
              <a:spLocks noChangeArrowheads="1"/>
            </p:cNvSpPr>
            <p:nvPr/>
          </p:nvSpPr>
          <p:spPr bwMode="auto">
            <a:xfrm>
              <a:off x="4097" y="1572"/>
              <a:ext cx="131" cy="60"/>
            </a:xfrm>
            <a:prstGeom prst="rect">
              <a:avLst/>
            </a:prstGeom>
            <a:solidFill>
              <a:srgbClr val="FFFFFF"/>
            </a:solidFill>
            <a:ln w="19080" cap="sq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67" name="Rectangle 9"/>
            <p:cNvSpPr>
              <a:spLocks noChangeArrowheads="1"/>
            </p:cNvSpPr>
            <p:nvPr/>
          </p:nvSpPr>
          <p:spPr bwMode="auto">
            <a:xfrm>
              <a:off x="4247" y="1548"/>
              <a:ext cx="107" cy="103"/>
            </a:xfrm>
            <a:prstGeom prst="rect">
              <a:avLst/>
            </a:prstGeom>
            <a:solidFill>
              <a:srgbClr val="FFFFFF"/>
            </a:solidFill>
            <a:ln w="19080" cap="sq">
              <a:solidFill>
                <a:srgbClr val="3333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68" name="Rectangle 10"/>
            <p:cNvSpPr>
              <a:spLocks noChangeArrowheads="1"/>
            </p:cNvSpPr>
            <p:nvPr/>
          </p:nvSpPr>
          <p:spPr bwMode="auto">
            <a:xfrm>
              <a:off x="4375" y="1546"/>
              <a:ext cx="108" cy="104"/>
            </a:xfrm>
            <a:prstGeom prst="rect">
              <a:avLst/>
            </a:prstGeom>
            <a:solidFill>
              <a:srgbClr val="FFFFFF"/>
            </a:solidFill>
            <a:ln w="19080" cap="sq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69" name="Line 11"/>
            <p:cNvSpPr>
              <a:spLocks noChangeShapeType="1"/>
            </p:cNvSpPr>
            <p:nvPr/>
          </p:nvSpPr>
          <p:spPr bwMode="auto">
            <a:xfrm flipV="1">
              <a:off x="4037" y="1596"/>
              <a:ext cx="560" cy="5"/>
            </a:xfrm>
            <a:prstGeom prst="line">
              <a:avLst/>
            </a:prstGeom>
            <a:noFill/>
            <a:ln w="19080" cap="sq">
              <a:solidFill>
                <a:srgbClr val="000000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2232" name="Group 12"/>
          <p:cNvGrpSpPr>
            <a:grpSpLocks/>
          </p:cNvGrpSpPr>
          <p:nvPr/>
        </p:nvGrpSpPr>
        <p:grpSpPr bwMode="auto">
          <a:xfrm>
            <a:off x="6407150" y="2830513"/>
            <a:ext cx="889000" cy="214312"/>
            <a:chOff x="4036" y="1783"/>
            <a:chExt cx="560" cy="135"/>
          </a:xfrm>
        </p:grpSpPr>
        <p:sp>
          <p:nvSpPr>
            <p:cNvPr id="52260" name="Rectangle 13"/>
            <p:cNvSpPr>
              <a:spLocks noChangeArrowheads="1"/>
            </p:cNvSpPr>
            <p:nvPr/>
          </p:nvSpPr>
          <p:spPr bwMode="auto">
            <a:xfrm>
              <a:off x="4079" y="1783"/>
              <a:ext cx="423" cy="135"/>
            </a:xfrm>
            <a:prstGeom prst="rect">
              <a:avLst/>
            </a:prstGeom>
            <a:solidFill>
              <a:srgbClr val="FFFFFF"/>
            </a:solidFill>
            <a:ln w="19080" cap="sq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61" name="Rectangle 14"/>
            <p:cNvSpPr>
              <a:spLocks noChangeArrowheads="1"/>
            </p:cNvSpPr>
            <p:nvPr/>
          </p:nvSpPr>
          <p:spPr bwMode="auto">
            <a:xfrm>
              <a:off x="4096" y="1821"/>
              <a:ext cx="131" cy="60"/>
            </a:xfrm>
            <a:prstGeom prst="rect">
              <a:avLst/>
            </a:prstGeom>
            <a:solidFill>
              <a:srgbClr val="FFFFFF"/>
            </a:solidFill>
            <a:ln w="19080" cap="sq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62" name="Rectangle 15"/>
            <p:cNvSpPr>
              <a:spLocks noChangeArrowheads="1"/>
            </p:cNvSpPr>
            <p:nvPr/>
          </p:nvSpPr>
          <p:spPr bwMode="auto">
            <a:xfrm>
              <a:off x="4247" y="1797"/>
              <a:ext cx="107" cy="103"/>
            </a:xfrm>
            <a:prstGeom prst="rect">
              <a:avLst/>
            </a:prstGeom>
            <a:solidFill>
              <a:srgbClr val="FFFFFF"/>
            </a:solidFill>
            <a:ln w="19080" cap="sq">
              <a:solidFill>
                <a:srgbClr val="3333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63" name="Rectangle 16"/>
            <p:cNvSpPr>
              <a:spLocks noChangeArrowheads="1"/>
            </p:cNvSpPr>
            <p:nvPr/>
          </p:nvSpPr>
          <p:spPr bwMode="auto">
            <a:xfrm>
              <a:off x="4374" y="1795"/>
              <a:ext cx="108" cy="104"/>
            </a:xfrm>
            <a:prstGeom prst="rect">
              <a:avLst/>
            </a:prstGeom>
            <a:solidFill>
              <a:srgbClr val="FFFFFF"/>
            </a:solidFill>
            <a:ln w="19080" cap="sq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64" name="Line 17"/>
            <p:cNvSpPr>
              <a:spLocks noChangeShapeType="1"/>
            </p:cNvSpPr>
            <p:nvPr/>
          </p:nvSpPr>
          <p:spPr bwMode="auto">
            <a:xfrm flipV="1">
              <a:off x="4036" y="1845"/>
              <a:ext cx="560" cy="5"/>
            </a:xfrm>
            <a:prstGeom prst="line">
              <a:avLst/>
            </a:prstGeom>
            <a:noFill/>
            <a:ln w="19080" cap="sq">
              <a:solidFill>
                <a:srgbClr val="000000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2233" name="Group 18"/>
          <p:cNvGrpSpPr>
            <a:grpSpLocks/>
          </p:cNvGrpSpPr>
          <p:nvPr/>
        </p:nvGrpSpPr>
        <p:grpSpPr bwMode="auto">
          <a:xfrm>
            <a:off x="6402388" y="3257550"/>
            <a:ext cx="889000" cy="214313"/>
            <a:chOff x="4033" y="2052"/>
            <a:chExt cx="560" cy="135"/>
          </a:xfrm>
        </p:grpSpPr>
        <p:sp>
          <p:nvSpPr>
            <p:cNvPr id="52255" name="Rectangle 19"/>
            <p:cNvSpPr>
              <a:spLocks noChangeArrowheads="1"/>
            </p:cNvSpPr>
            <p:nvPr/>
          </p:nvSpPr>
          <p:spPr bwMode="auto">
            <a:xfrm>
              <a:off x="4076" y="2052"/>
              <a:ext cx="423" cy="135"/>
            </a:xfrm>
            <a:prstGeom prst="rect">
              <a:avLst/>
            </a:prstGeom>
            <a:solidFill>
              <a:srgbClr val="FFFFFF"/>
            </a:solidFill>
            <a:ln w="19080" cap="sq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56" name="Rectangle 20"/>
            <p:cNvSpPr>
              <a:spLocks noChangeArrowheads="1"/>
            </p:cNvSpPr>
            <p:nvPr/>
          </p:nvSpPr>
          <p:spPr bwMode="auto">
            <a:xfrm>
              <a:off x="4093" y="2090"/>
              <a:ext cx="131" cy="60"/>
            </a:xfrm>
            <a:prstGeom prst="rect">
              <a:avLst/>
            </a:prstGeom>
            <a:solidFill>
              <a:srgbClr val="FFFFFF"/>
            </a:solidFill>
            <a:ln w="19080" cap="sq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57" name="Rectangle 21"/>
            <p:cNvSpPr>
              <a:spLocks noChangeArrowheads="1"/>
            </p:cNvSpPr>
            <p:nvPr/>
          </p:nvSpPr>
          <p:spPr bwMode="auto">
            <a:xfrm>
              <a:off x="4243" y="2066"/>
              <a:ext cx="107" cy="103"/>
            </a:xfrm>
            <a:prstGeom prst="rect">
              <a:avLst/>
            </a:prstGeom>
            <a:solidFill>
              <a:srgbClr val="FFFFFF"/>
            </a:solidFill>
            <a:ln w="19080" cap="sq">
              <a:solidFill>
                <a:srgbClr val="3333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58" name="Rectangle 22"/>
            <p:cNvSpPr>
              <a:spLocks noChangeArrowheads="1"/>
            </p:cNvSpPr>
            <p:nvPr/>
          </p:nvSpPr>
          <p:spPr bwMode="auto">
            <a:xfrm>
              <a:off x="4371" y="2064"/>
              <a:ext cx="108" cy="104"/>
            </a:xfrm>
            <a:prstGeom prst="rect">
              <a:avLst/>
            </a:prstGeom>
            <a:solidFill>
              <a:srgbClr val="FFFFFF"/>
            </a:solidFill>
            <a:ln w="19080" cap="sq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59" name="Line 23"/>
            <p:cNvSpPr>
              <a:spLocks noChangeShapeType="1"/>
            </p:cNvSpPr>
            <p:nvPr/>
          </p:nvSpPr>
          <p:spPr bwMode="auto">
            <a:xfrm flipV="1">
              <a:off x="4033" y="2114"/>
              <a:ext cx="560" cy="5"/>
            </a:xfrm>
            <a:prstGeom prst="line">
              <a:avLst/>
            </a:prstGeom>
            <a:noFill/>
            <a:ln w="19080" cap="sq">
              <a:solidFill>
                <a:srgbClr val="000000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2234" name="Line 24"/>
          <p:cNvSpPr>
            <a:spLocks noChangeShapeType="1"/>
          </p:cNvSpPr>
          <p:nvPr/>
        </p:nvSpPr>
        <p:spPr bwMode="auto">
          <a:xfrm>
            <a:off x="7310438" y="2438400"/>
            <a:ext cx="1587" cy="1003300"/>
          </a:xfrm>
          <a:prstGeom prst="line">
            <a:avLst/>
          </a:prstGeom>
          <a:noFill/>
          <a:ln w="76320" cap="sq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52235" name="Group 25"/>
          <p:cNvGrpSpPr>
            <a:grpSpLocks/>
          </p:cNvGrpSpPr>
          <p:nvPr/>
        </p:nvGrpSpPr>
        <p:grpSpPr bwMode="auto">
          <a:xfrm>
            <a:off x="7364413" y="2422525"/>
            <a:ext cx="889000" cy="214313"/>
            <a:chOff x="4639" y="1526"/>
            <a:chExt cx="560" cy="135"/>
          </a:xfrm>
        </p:grpSpPr>
        <p:sp>
          <p:nvSpPr>
            <p:cNvPr id="52250" name="Rectangle 26"/>
            <p:cNvSpPr>
              <a:spLocks noChangeArrowheads="1"/>
            </p:cNvSpPr>
            <p:nvPr/>
          </p:nvSpPr>
          <p:spPr bwMode="auto">
            <a:xfrm>
              <a:off x="4682" y="1526"/>
              <a:ext cx="423" cy="135"/>
            </a:xfrm>
            <a:prstGeom prst="rect">
              <a:avLst/>
            </a:prstGeom>
            <a:solidFill>
              <a:srgbClr val="FFFFFF"/>
            </a:solidFill>
            <a:ln w="19080" cap="sq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51" name="Rectangle 27"/>
            <p:cNvSpPr>
              <a:spLocks noChangeArrowheads="1"/>
            </p:cNvSpPr>
            <p:nvPr/>
          </p:nvSpPr>
          <p:spPr bwMode="auto">
            <a:xfrm>
              <a:off x="4955" y="1563"/>
              <a:ext cx="131" cy="60"/>
            </a:xfrm>
            <a:prstGeom prst="rect">
              <a:avLst/>
            </a:prstGeom>
            <a:solidFill>
              <a:srgbClr val="FFFFFF"/>
            </a:solidFill>
            <a:ln w="19080" cap="sq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52" name="Rectangle 28"/>
            <p:cNvSpPr>
              <a:spLocks noChangeArrowheads="1"/>
            </p:cNvSpPr>
            <p:nvPr/>
          </p:nvSpPr>
          <p:spPr bwMode="auto">
            <a:xfrm>
              <a:off x="4828" y="1540"/>
              <a:ext cx="107" cy="103"/>
            </a:xfrm>
            <a:prstGeom prst="rect">
              <a:avLst/>
            </a:prstGeom>
            <a:solidFill>
              <a:srgbClr val="FFFFFF"/>
            </a:solidFill>
            <a:ln w="19080" cap="sq">
              <a:solidFill>
                <a:srgbClr val="3333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53" name="Rectangle 29"/>
            <p:cNvSpPr>
              <a:spLocks noChangeArrowheads="1"/>
            </p:cNvSpPr>
            <p:nvPr/>
          </p:nvSpPr>
          <p:spPr bwMode="auto">
            <a:xfrm>
              <a:off x="4701" y="1543"/>
              <a:ext cx="107" cy="104"/>
            </a:xfrm>
            <a:prstGeom prst="rect">
              <a:avLst/>
            </a:prstGeom>
            <a:solidFill>
              <a:srgbClr val="FFFFFF"/>
            </a:solidFill>
            <a:ln w="19080" cap="sq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54" name="Line 30"/>
            <p:cNvSpPr>
              <a:spLocks noChangeShapeType="1"/>
            </p:cNvSpPr>
            <p:nvPr/>
          </p:nvSpPr>
          <p:spPr bwMode="auto">
            <a:xfrm flipV="1">
              <a:off x="4639" y="1589"/>
              <a:ext cx="560" cy="5"/>
            </a:xfrm>
            <a:prstGeom prst="line">
              <a:avLst/>
            </a:prstGeom>
            <a:noFill/>
            <a:ln w="19080" cap="sq">
              <a:solidFill>
                <a:srgbClr val="000000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2236" name="Group 31"/>
          <p:cNvGrpSpPr>
            <a:grpSpLocks/>
          </p:cNvGrpSpPr>
          <p:nvPr/>
        </p:nvGrpSpPr>
        <p:grpSpPr bwMode="auto">
          <a:xfrm>
            <a:off x="7369175" y="2814638"/>
            <a:ext cx="889000" cy="214312"/>
            <a:chOff x="4642" y="1773"/>
            <a:chExt cx="560" cy="135"/>
          </a:xfrm>
        </p:grpSpPr>
        <p:sp>
          <p:nvSpPr>
            <p:cNvPr id="52245" name="Rectangle 32"/>
            <p:cNvSpPr>
              <a:spLocks noChangeArrowheads="1"/>
            </p:cNvSpPr>
            <p:nvPr/>
          </p:nvSpPr>
          <p:spPr bwMode="auto">
            <a:xfrm>
              <a:off x="4685" y="1773"/>
              <a:ext cx="423" cy="135"/>
            </a:xfrm>
            <a:prstGeom prst="rect">
              <a:avLst/>
            </a:prstGeom>
            <a:solidFill>
              <a:srgbClr val="FFFFFF"/>
            </a:solidFill>
            <a:ln w="19080" cap="sq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46" name="Rectangle 33"/>
            <p:cNvSpPr>
              <a:spLocks noChangeArrowheads="1"/>
            </p:cNvSpPr>
            <p:nvPr/>
          </p:nvSpPr>
          <p:spPr bwMode="auto">
            <a:xfrm>
              <a:off x="4958" y="1810"/>
              <a:ext cx="131" cy="60"/>
            </a:xfrm>
            <a:prstGeom prst="rect">
              <a:avLst/>
            </a:prstGeom>
            <a:solidFill>
              <a:srgbClr val="FFFFFF"/>
            </a:solidFill>
            <a:ln w="19080" cap="sq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47" name="Rectangle 34"/>
            <p:cNvSpPr>
              <a:spLocks noChangeArrowheads="1"/>
            </p:cNvSpPr>
            <p:nvPr/>
          </p:nvSpPr>
          <p:spPr bwMode="auto">
            <a:xfrm>
              <a:off x="4831" y="1787"/>
              <a:ext cx="107" cy="103"/>
            </a:xfrm>
            <a:prstGeom prst="rect">
              <a:avLst/>
            </a:prstGeom>
            <a:solidFill>
              <a:srgbClr val="FFFFFF"/>
            </a:solidFill>
            <a:ln w="19080" cap="sq">
              <a:solidFill>
                <a:srgbClr val="3333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48" name="Rectangle 35"/>
            <p:cNvSpPr>
              <a:spLocks noChangeArrowheads="1"/>
            </p:cNvSpPr>
            <p:nvPr/>
          </p:nvSpPr>
          <p:spPr bwMode="auto">
            <a:xfrm>
              <a:off x="4704" y="1790"/>
              <a:ext cx="107" cy="104"/>
            </a:xfrm>
            <a:prstGeom prst="rect">
              <a:avLst/>
            </a:prstGeom>
            <a:solidFill>
              <a:srgbClr val="FFFFFF"/>
            </a:solidFill>
            <a:ln w="19080" cap="sq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49" name="Line 36"/>
            <p:cNvSpPr>
              <a:spLocks noChangeShapeType="1"/>
            </p:cNvSpPr>
            <p:nvPr/>
          </p:nvSpPr>
          <p:spPr bwMode="auto">
            <a:xfrm flipV="1">
              <a:off x="4642" y="1836"/>
              <a:ext cx="560" cy="5"/>
            </a:xfrm>
            <a:prstGeom prst="line">
              <a:avLst/>
            </a:prstGeom>
            <a:noFill/>
            <a:ln w="19080" cap="sq">
              <a:solidFill>
                <a:srgbClr val="000000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2237" name="Group 37"/>
          <p:cNvGrpSpPr>
            <a:grpSpLocks/>
          </p:cNvGrpSpPr>
          <p:nvPr/>
        </p:nvGrpSpPr>
        <p:grpSpPr bwMode="auto">
          <a:xfrm>
            <a:off x="7364413" y="3241675"/>
            <a:ext cx="889000" cy="214313"/>
            <a:chOff x="4639" y="2042"/>
            <a:chExt cx="560" cy="135"/>
          </a:xfrm>
        </p:grpSpPr>
        <p:sp>
          <p:nvSpPr>
            <p:cNvPr id="52240" name="Rectangle 38"/>
            <p:cNvSpPr>
              <a:spLocks noChangeArrowheads="1"/>
            </p:cNvSpPr>
            <p:nvPr/>
          </p:nvSpPr>
          <p:spPr bwMode="auto">
            <a:xfrm>
              <a:off x="4682" y="2042"/>
              <a:ext cx="423" cy="135"/>
            </a:xfrm>
            <a:prstGeom prst="rect">
              <a:avLst/>
            </a:prstGeom>
            <a:solidFill>
              <a:srgbClr val="FFFFFF"/>
            </a:solidFill>
            <a:ln w="19080" cap="sq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41" name="Rectangle 39"/>
            <p:cNvSpPr>
              <a:spLocks noChangeArrowheads="1"/>
            </p:cNvSpPr>
            <p:nvPr/>
          </p:nvSpPr>
          <p:spPr bwMode="auto">
            <a:xfrm>
              <a:off x="4955" y="2079"/>
              <a:ext cx="131" cy="60"/>
            </a:xfrm>
            <a:prstGeom prst="rect">
              <a:avLst/>
            </a:prstGeom>
            <a:solidFill>
              <a:srgbClr val="FFFFFF"/>
            </a:solidFill>
            <a:ln w="19080" cap="sq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42" name="Rectangle 40"/>
            <p:cNvSpPr>
              <a:spLocks noChangeArrowheads="1"/>
            </p:cNvSpPr>
            <p:nvPr/>
          </p:nvSpPr>
          <p:spPr bwMode="auto">
            <a:xfrm>
              <a:off x="4828" y="2056"/>
              <a:ext cx="107" cy="103"/>
            </a:xfrm>
            <a:prstGeom prst="rect">
              <a:avLst/>
            </a:prstGeom>
            <a:solidFill>
              <a:srgbClr val="FFFFFF"/>
            </a:solidFill>
            <a:ln w="19080" cap="sq">
              <a:solidFill>
                <a:srgbClr val="3333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43" name="Rectangle 41"/>
            <p:cNvSpPr>
              <a:spLocks noChangeArrowheads="1"/>
            </p:cNvSpPr>
            <p:nvPr/>
          </p:nvSpPr>
          <p:spPr bwMode="auto">
            <a:xfrm>
              <a:off x="4701" y="2059"/>
              <a:ext cx="107" cy="104"/>
            </a:xfrm>
            <a:prstGeom prst="rect">
              <a:avLst/>
            </a:prstGeom>
            <a:solidFill>
              <a:srgbClr val="FFFFFF"/>
            </a:solidFill>
            <a:ln w="19080" cap="sq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44" name="Line 42"/>
            <p:cNvSpPr>
              <a:spLocks noChangeShapeType="1"/>
            </p:cNvSpPr>
            <p:nvPr/>
          </p:nvSpPr>
          <p:spPr bwMode="auto">
            <a:xfrm flipV="1">
              <a:off x="4639" y="2104"/>
              <a:ext cx="560" cy="5"/>
            </a:xfrm>
            <a:prstGeom prst="line">
              <a:avLst/>
            </a:prstGeom>
            <a:noFill/>
            <a:ln w="19080" cap="sq">
              <a:solidFill>
                <a:srgbClr val="000000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2238" name="Text Box 43"/>
          <p:cNvSpPr txBox="1">
            <a:spLocks noChangeArrowheads="1"/>
          </p:cNvSpPr>
          <p:nvPr/>
        </p:nvSpPr>
        <p:spPr bwMode="auto">
          <a:xfrm>
            <a:off x="7048500" y="3678238"/>
            <a:ext cx="671513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>
                <a:solidFill>
                  <a:srgbClr val="000000"/>
                </a:solidFill>
              </a:rPr>
              <a:t>bus</a:t>
            </a:r>
          </a:p>
        </p:txBody>
      </p:sp>
      <p:sp>
        <p:nvSpPr>
          <p:cNvPr id="52239" name="Freeform 44"/>
          <p:cNvSpPr>
            <a:spLocks/>
          </p:cNvSpPr>
          <p:nvPr/>
        </p:nvSpPr>
        <p:spPr bwMode="auto">
          <a:xfrm>
            <a:off x="6402388" y="2463800"/>
            <a:ext cx="2006600" cy="400050"/>
          </a:xfrm>
          <a:custGeom>
            <a:avLst/>
            <a:gdLst>
              <a:gd name="T0" fmla="*/ 0 w 1264"/>
              <a:gd name="T1" fmla="*/ 2147483647 h 252"/>
              <a:gd name="T2" fmla="*/ 2147483647 w 1264"/>
              <a:gd name="T3" fmla="*/ 0 h 252"/>
              <a:gd name="T4" fmla="*/ 2147483647 w 1264"/>
              <a:gd name="T5" fmla="*/ 2147483647 h 252"/>
              <a:gd name="T6" fmla="*/ 2147483647 w 1264"/>
              <a:gd name="T7" fmla="*/ 2147483647 h 252"/>
              <a:gd name="T8" fmla="*/ 0 60000 65536"/>
              <a:gd name="T9" fmla="*/ 0 60000 65536"/>
              <a:gd name="T10" fmla="*/ 0 60000 65536"/>
              <a:gd name="T11" fmla="*/ 0 60000 65536"/>
              <a:gd name="T12" fmla="*/ 0 w 1264"/>
              <a:gd name="T13" fmla="*/ 0 h 252"/>
              <a:gd name="T14" fmla="*/ 1264 w 1264"/>
              <a:gd name="T15" fmla="*/ 252 h 25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64" h="252">
                <a:moveTo>
                  <a:pt x="0" y="2"/>
                </a:moveTo>
                <a:lnTo>
                  <a:pt x="622" y="0"/>
                </a:lnTo>
                <a:lnTo>
                  <a:pt x="616" y="246"/>
                </a:lnTo>
                <a:lnTo>
                  <a:pt x="1264" y="252"/>
                </a:lnTo>
              </a:path>
            </a:pathLst>
          </a:custGeom>
          <a:noFill/>
          <a:ln w="3816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3" name="Text Box 4"/>
          <p:cNvSpPr txBox="1">
            <a:spLocks noChangeArrowheads="1"/>
          </p:cNvSpPr>
          <p:nvPr/>
        </p:nvSpPr>
        <p:spPr bwMode="auto">
          <a:xfrm>
            <a:off x="431800" y="241300"/>
            <a:ext cx="7772400" cy="854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Switching via 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Interconnection </a:t>
            </a: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etwork</a:t>
            </a:r>
            <a:endParaRPr lang="en-US" sz="3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254" name="Text Box 5"/>
          <p:cNvSpPr txBox="1">
            <a:spLocks noChangeArrowheads="1"/>
          </p:cNvSpPr>
          <p:nvPr/>
        </p:nvSpPr>
        <p:spPr bwMode="auto">
          <a:xfrm>
            <a:off x="387350" y="1325563"/>
            <a:ext cx="5934075" cy="4411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41313" indent="-341313" algn="just">
              <a:lnSpc>
                <a:spcPct val="85000"/>
              </a:lnSpc>
              <a:spcBef>
                <a:spcPts val="700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vercome  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bus bandwidth limitations</a:t>
            </a:r>
          </a:p>
          <a:p>
            <a:pPr marL="341313" indent="-341313" algn="just">
              <a:lnSpc>
                <a:spcPct val="85000"/>
              </a:lnSpc>
              <a:spcBef>
                <a:spcPts val="700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Crossbar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other interconnection nets initially developed to connect processors in multiprocessor</a:t>
            </a:r>
          </a:p>
          <a:p>
            <a:pPr marL="341313" indent="-341313" algn="just">
              <a:lnSpc>
                <a:spcPct val="85000"/>
              </a:lnSpc>
              <a:spcBef>
                <a:spcPts val="700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dvanced 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design: fragmenting datagram into fixed length cells, switch cells through the fabric. </a:t>
            </a:r>
          </a:p>
          <a:p>
            <a:pPr marL="341313" indent="-341313" algn="just">
              <a:lnSpc>
                <a:spcPct val="85000"/>
              </a:lnSpc>
              <a:spcBef>
                <a:spcPts val="700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Cisco 12000: switches 60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Gbps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through the interconnection network</a:t>
            </a:r>
          </a:p>
        </p:txBody>
      </p:sp>
      <p:grpSp>
        <p:nvGrpSpPr>
          <p:cNvPr id="53255" name="Group 6"/>
          <p:cNvGrpSpPr>
            <a:grpSpLocks/>
          </p:cNvGrpSpPr>
          <p:nvPr/>
        </p:nvGrpSpPr>
        <p:grpSpPr bwMode="auto">
          <a:xfrm>
            <a:off x="6400800" y="2535238"/>
            <a:ext cx="2286000" cy="2065337"/>
            <a:chOff x="3895" y="1597"/>
            <a:chExt cx="1419" cy="1301"/>
          </a:xfrm>
        </p:grpSpPr>
        <p:grpSp>
          <p:nvGrpSpPr>
            <p:cNvPr id="53256" name="Group 7"/>
            <p:cNvGrpSpPr>
              <a:grpSpLocks/>
            </p:cNvGrpSpPr>
            <p:nvPr/>
          </p:nvGrpSpPr>
          <p:grpSpPr bwMode="auto">
            <a:xfrm>
              <a:off x="4017" y="1597"/>
              <a:ext cx="560" cy="135"/>
              <a:chOff x="4017" y="1597"/>
              <a:chExt cx="560" cy="135"/>
            </a:xfrm>
          </p:grpSpPr>
          <p:sp>
            <p:nvSpPr>
              <p:cNvPr id="53305" name="Rectangle 8"/>
              <p:cNvSpPr>
                <a:spLocks noChangeArrowheads="1"/>
              </p:cNvSpPr>
              <p:nvPr/>
            </p:nvSpPr>
            <p:spPr bwMode="auto">
              <a:xfrm>
                <a:off x="4059" y="1597"/>
                <a:ext cx="423" cy="135"/>
              </a:xfrm>
              <a:prstGeom prst="rect">
                <a:avLst/>
              </a:prstGeom>
              <a:solidFill>
                <a:srgbClr val="FFFFFF"/>
              </a:solidFill>
              <a:ln w="19080" cap="sq">
                <a:solidFill>
                  <a:srgbClr val="5F5F5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306" name="Rectangle 9"/>
              <p:cNvSpPr>
                <a:spLocks noChangeArrowheads="1"/>
              </p:cNvSpPr>
              <p:nvPr/>
            </p:nvSpPr>
            <p:spPr bwMode="auto">
              <a:xfrm>
                <a:off x="4077" y="1635"/>
                <a:ext cx="131" cy="60"/>
              </a:xfrm>
              <a:prstGeom prst="rect">
                <a:avLst/>
              </a:prstGeom>
              <a:solidFill>
                <a:srgbClr val="FFFFFF"/>
              </a:solidFill>
              <a:ln w="19080" cap="sq">
                <a:solidFill>
                  <a:srgbClr val="0066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307" name="Rectangle 10"/>
              <p:cNvSpPr>
                <a:spLocks noChangeArrowheads="1"/>
              </p:cNvSpPr>
              <p:nvPr/>
            </p:nvSpPr>
            <p:spPr bwMode="auto">
              <a:xfrm>
                <a:off x="4227" y="1611"/>
                <a:ext cx="107" cy="103"/>
              </a:xfrm>
              <a:prstGeom prst="rect">
                <a:avLst/>
              </a:prstGeom>
              <a:solidFill>
                <a:srgbClr val="FFFFFF"/>
              </a:solidFill>
              <a:ln w="19080" cap="sq">
                <a:solidFill>
                  <a:srgbClr val="3333CC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308" name="Rectangle 11"/>
              <p:cNvSpPr>
                <a:spLocks noChangeArrowheads="1"/>
              </p:cNvSpPr>
              <p:nvPr/>
            </p:nvSpPr>
            <p:spPr bwMode="auto">
              <a:xfrm>
                <a:off x="4355" y="1608"/>
                <a:ext cx="108" cy="104"/>
              </a:xfrm>
              <a:prstGeom prst="rect">
                <a:avLst/>
              </a:prstGeom>
              <a:solidFill>
                <a:srgbClr val="FFFFFF"/>
              </a:solidFill>
              <a:ln w="19080" cap="sq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309" name="Line 12"/>
              <p:cNvSpPr>
                <a:spLocks noChangeShapeType="1"/>
              </p:cNvSpPr>
              <p:nvPr/>
            </p:nvSpPr>
            <p:spPr bwMode="auto">
              <a:xfrm flipV="1">
                <a:off x="4017" y="1659"/>
                <a:ext cx="560" cy="5"/>
              </a:xfrm>
              <a:prstGeom prst="line">
                <a:avLst/>
              </a:prstGeom>
              <a:noFill/>
              <a:ln w="19080" cap="sq">
                <a:solidFill>
                  <a:srgbClr val="000000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3257" name="Group 13"/>
            <p:cNvGrpSpPr>
              <a:grpSpLocks/>
            </p:cNvGrpSpPr>
            <p:nvPr/>
          </p:nvGrpSpPr>
          <p:grpSpPr bwMode="auto">
            <a:xfrm>
              <a:off x="4002" y="1846"/>
              <a:ext cx="560" cy="135"/>
              <a:chOff x="4002" y="1846"/>
              <a:chExt cx="560" cy="135"/>
            </a:xfrm>
          </p:grpSpPr>
          <p:sp>
            <p:nvSpPr>
              <p:cNvPr id="53300" name="Rectangle 14"/>
              <p:cNvSpPr>
                <a:spLocks noChangeArrowheads="1"/>
              </p:cNvSpPr>
              <p:nvPr/>
            </p:nvSpPr>
            <p:spPr bwMode="auto">
              <a:xfrm>
                <a:off x="4044" y="1846"/>
                <a:ext cx="423" cy="135"/>
              </a:xfrm>
              <a:prstGeom prst="rect">
                <a:avLst/>
              </a:prstGeom>
              <a:solidFill>
                <a:srgbClr val="FFFFFF"/>
              </a:solidFill>
              <a:ln w="19080" cap="sq">
                <a:solidFill>
                  <a:srgbClr val="5F5F5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301" name="Rectangle 15"/>
              <p:cNvSpPr>
                <a:spLocks noChangeArrowheads="1"/>
              </p:cNvSpPr>
              <p:nvPr/>
            </p:nvSpPr>
            <p:spPr bwMode="auto">
              <a:xfrm>
                <a:off x="4062" y="1884"/>
                <a:ext cx="131" cy="60"/>
              </a:xfrm>
              <a:prstGeom prst="rect">
                <a:avLst/>
              </a:prstGeom>
              <a:solidFill>
                <a:srgbClr val="FFFFFF"/>
              </a:solidFill>
              <a:ln w="19080" cap="sq">
                <a:solidFill>
                  <a:srgbClr val="0066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302" name="Rectangle 16"/>
              <p:cNvSpPr>
                <a:spLocks noChangeArrowheads="1"/>
              </p:cNvSpPr>
              <p:nvPr/>
            </p:nvSpPr>
            <p:spPr bwMode="auto">
              <a:xfrm>
                <a:off x="4212" y="1860"/>
                <a:ext cx="107" cy="103"/>
              </a:xfrm>
              <a:prstGeom prst="rect">
                <a:avLst/>
              </a:prstGeom>
              <a:solidFill>
                <a:srgbClr val="FFFFFF"/>
              </a:solidFill>
              <a:ln w="19080" cap="sq">
                <a:solidFill>
                  <a:srgbClr val="3333CC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303" name="Rectangle 17"/>
              <p:cNvSpPr>
                <a:spLocks noChangeArrowheads="1"/>
              </p:cNvSpPr>
              <p:nvPr/>
            </p:nvSpPr>
            <p:spPr bwMode="auto">
              <a:xfrm>
                <a:off x="4340" y="1857"/>
                <a:ext cx="108" cy="104"/>
              </a:xfrm>
              <a:prstGeom prst="rect">
                <a:avLst/>
              </a:prstGeom>
              <a:solidFill>
                <a:srgbClr val="FFFFFF"/>
              </a:solidFill>
              <a:ln w="19080" cap="sq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304" name="Line 18"/>
              <p:cNvSpPr>
                <a:spLocks noChangeShapeType="1"/>
              </p:cNvSpPr>
              <p:nvPr/>
            </p:nvSpPr>
            <p:spPr bwMode="auto">
              <a:xfrm flipV="1">
                <a:off x="4002" y="1908"/>
                <a:ext cx="560" cy="5"/>
              </a:xfrm>
              <a:prstGeom prst="line">
                <a:avLst/>
              </a:prstGeom>
              <a:noFill/>
              <a:ln w="19080" cap="sq">
                <a:solidFill>
                  <a:srgbClr val="000000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3258" name="Group 19"/>
            <p:cNvGrpSpPr>
              <a:grpSpLocks/>
            </p:cNvGrpSpPr>
            <p:nvPr/>
          </p:nvGrpSpPr>
          <p:grpSpPr bwMode="auto">
            <a:xfrm>
              <a:off x="3999" y="2115"/>
              <a:ext cx="560" cy="135"/>
              <a:chOff x="3999" y="2115"/>
              <a:chExt cx="560" cy="135"/>
            </a:xfrm>
          </p:grpSpPr>
          <p:sp>
            <p:nvSpPr>
              <p:cNvPr id="53295" name="Rectangle 20"/>
              <p:cNvSpPr>
                <a:spLocks noChangeArrowheads="1"/>
              </p:cNvSpPr>
              <p:nvPr/>
            </p:nvSpPr>
            <p:spPr bwMode="auto">
              <a:xfrm>
                <a:off x="4042" y="2115"/>
                <a:ext cx="423" cy="135"/>
              </a:xfrm>
              <a:prstGeom prst="rect">
                <a:avLst/>
              </a:prstGeom>
              <a:solidFill>
                <a:srgbClr val="FFFFFF"/>
              </a:solidFill>
              <a:ln w="19080" cap="sq">
                <a:solidFill>
                  <a:srgbClr val="5F5F5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296" name="Rectangle 21"/>
              <p:cNvSpPr>
                <a:spLocks noChangeArrowheads="1"/>
              </p:cNvSpPr>
              <p:nvPr/>
            </p:nvSpPr>
            <p:spPr bwMode="auto">
              <a:xfrm>
                <a:off x="4059" y="2153"/>
                <a:ext cx="131" cy="60"/>
              </a:xfrm>
              <a:prstGeom prst="rect">
                <a:avLst/>
              </a:prstGeom>
              <a:solidFill>
                <a:srgbClr val="FFFFFF"/>
              </a:solidFill>
              <a:ln w="19080" cap="sq">
                <a:solidFill>
                  <a:srgbClr val="0066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297" name="Rectangle 22"/>
              <p:cNvSpPr>
                <a:spLocks noChangeArrowheads="1"/>
              </p:cNvSpPr>
              <p:nvPr/>
            </p:nvSpPr>
            <p:spPr bwMode="auto">
              <a:xfrm>
                <a:off x="4209" y="2129"/>
                <a:ext cx="107" cy="103"/>
              </a:xfrm>
              <a:prstGeom prst="rect">
                <a:avLst/>
              </a:prstGeom>
              <a:solidFill>
                <a:srgbClr val="FFFFFF"/>
              </a:solidFill>
              <a:ln w="19080" cap="sq">
                <a:solidFill>
                  <a:srgbClr val="3333CC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298" name="Rectangle 23"/>
              <p:cNvSpPr>
                <a:spLocks noChangeArrowheads="1"/>
              </p:cNvSpPr>
              <p:nvPr/>
            </p:nvSpPr>
            <p:spPr bwMode="auto">
              <a:xfrm>
                <a:off x="4337" y="2126"/>
                <a:ext cx="108" cy="104"/>
              </a:xfrm>
              <a:prstGeom prst="rect">
                <a:avLst/>
              </a:prstGeom>
              <a:solidFill>
                <a:srgbClr val="FFFFFF"/>
              </a:solidFill>
              <a:ln w="19080" cap="sq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299" name="Line 24"/>
              <p:cNvSpPr>
                <a:spLocks noChangeShapeType="1"/>
              </p:cNvSpPr>
              <p:nvPr/>
            </p:nvSpPr>
            <p:spPr bwMode="auto">
              <a:xfrm flipV="1">
                <a:off x="3999" y="2177"/>
                <a:ext cx="560" cy="5"/>
              </a:xfrm>
              <a:prstGeom prst="line">
                <a:avLst/>
              </a:prstGeom>
              <a:noFill/>
              <a:ln w="19080" cap="sq">
                <a:solidFill>
                  <a:srgbClr val="000000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3259" name="Group 25"/>
            <p:cNvGrpSpPr>
              <a:grpSpLocks/>
            </p:cNvGrpSpPr>
            <p:nvPr/>
          </p:nvGrpSpPr>
          <p:grpSpPr bwMode="auto">
            <a:xfrm>
              <a:off x="4663" y="2283"/>
              <a:ext cx="651" cy="563"/>
              <a:chOff x="4663" y="2283"/>
              <a:chExt cx="651" cy="563"/>
            </a:xfrm>
          </p:grpSpPr>
          <p:grpSp>
            <p:nvGrpSpPr>
              <p:cNvPr id="53277" name="Group 26"/>
              <p:cNvGrpSpPr>
                <a:grpSpLocks/>
              </p:cNvGrpSpPr>
              <p:nvPr/>
            </p:nvGrpSpPr>
            <p:grpSpPr bwMode="auto">
              <a:xfrm>
                <a:off x="5179" y="2283"/>
                <a:ext cx="135" cy="560"/>
                <a:chOff x="5179" y="2283"/>
                <a:chExt cx="135" cy="560"/>
              </a:xfrm>
            </p:grpSpPr>
            <p:sp>
              <p:nvSpPr>
                <p:cNvPr id="53290" name="Rectangle 27"/>
                <p:cNvSpPr>
                  <a:spLocks noChangeArrowheads="1"/>
                </p:cNvSpPr>
                <p:nvPr/>
              </p:nvSpPr>
              <p:spPr bwMode="auto">
                <a:xfrm rot="5400000">
                  <a:off x="5036" y="2470"/>
                  <a:ext cx="423" cy="135"/>
                </a:xfrm>
                <a:prstGeom prst="rect">
                  <a:avLst/>
                </a:prstGeom>
                <a:solidFill>
                  <a:srgbClr val="FFFFFF"/>
                </a:solidFill>
                <a:ln w="19080" cap="sq">
                  <a:solidFill>
                    <a:srgbClr val="5F5F5F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291" name="Rectangle 28"/>
                <p:cNvSpPr>
                  <a:spLocks noChangeArrowheads="1"/>
                </p:cNvSpPr>
                <p:nvPr/>
              </p:nvSpPr>
              <p:spPr bwMode="auto">
                <a:xfrm rot="5400000">
                  <a:off x="5179" y="2634"/>
                  <a:ext cx="131" cy="60"/>
                </a:xfrm>
                <a:prstGeom prst="rect">
                  <a:avLst/>
                </a:prstGeom>
                <a:solidFill>
                  <a:srgbClr val="FFFFFF"/>
                </a:solidFill>
                <a:ln w="19080" cap="sq">
                  <a:solidFill>
                    <a:srgbClr val="0066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292" name="Rectangle 29"/>
                <p:cNvSpPr>
                  <a:spLocks noChangeArrowheads="1"/>
                </p:cNvSpPr>
                <p:nvPr/>
              </p:nvSpPr>
              <p:spPr bwMode="auto">
                <a:xfrm rot="5400000">
                  <a:off x="5196" y="2474"/>
                  <a:ext cx="107" cy="103"/>
                </a:xfrm>
                <a:prstGeom prst="rect">
                  <a:avLst/>
                </a:prstGeom>
                <a:solidFill>
                  <a:srgbClr val="FFFFFF"/>
                </a:solidFill>
                <a:ln w="19080" cap="sq">
                  <a:solidFill>
                    <a:srgbClr val="3333CC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293" name="Rectangle 30"/>
                <p:cNvSpPr>
                  <a:spLocks noChangeArrowheads="1"/>
                </p:cNvSpPr>
                <p:nvPr/>
              </p:nvSpPr>
              <p:spPr bwMode="auto">
                <a:xfrm rot="5400000">
                  <a:off x="5189" y="2346"/>
                  <a:ext cx="107" cy="104"/>
                </a:xfrm>
                <a:prstGeom prst="rect">
                  <a:avLst/>
                </a:prstGeom>
                <a:solidFill>
                  <a:srgbClr val="FFFFFF"/>
                </a:solidFill>
                <a:ln w="19080" cap="sq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294" name="Line 31"/>
                <p:cNvSpPr>
                  <a:spLocks noChangeShapeType="1"/>
                </p:cNvSpPr>
                <p:nvPr/>
              </p:nvSpPr>
              <p:spPr bwMode="auto">
                <a:xfrm>
                  <a:off x="5247" y="2283"/>
                  <a:ext cx="3" cy="560"/>
                </a:xfrm>
                <a:prstGeom prst="line">
                  <a:avLst/>
                </a:prstGeom>
                <a:noFill/>
                <a:ln w="19080" cap="sq">
                  <a:solidFill>
                    <a:srgbClr val="000000"/>
                  </a:solidFill>
                  <a:miter lim="800000"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3278" name="Group 32"/>
              <p:cNvGrpSpPr>
                <a:grpSpLocks/>
              </p:cNvGrpSpPr>
              <p:nvPr/>
            </p:nvGrpSpPr>
            <p:grpSpPr bwMode="auto">
              <a:xfrm>
                <a:off x="4932" y="2286"/>
                <a:ext cx="135" cy="560"/>
                <a:chOff x="4932" y="2286"/>
                <a:chExt cx="135" cy="560"/>
              </a:xfrm>
            </p:grpSpPr>
            <p:sp>
              <p:nvSpPr>
                <p:cNvPr id="53285" name="Rectangle 33"/>
                <p:cNvSpPr>
                  <a:spLocks noChangeArrowheads="1"/>
                </p:cNvSpPr>
                <p:nvPr/>
              </p:nvSpPr>
              <p:spPr bwMode="auto">
                <a:xfrm rot="5400000">
                  <a:off x="4789" y="2473"/>
                  <a:ext cx="423" cy="135"/>
                </a:xfrm>
                <a:prstGeom prst="rect">
                  <a:avLst/>
                </a:prstGeom>
                <a:solidFill>
                  <a:srgbClr val="FFFFFF"/>
                </a:solidFill>
                <a:ln w="19080" cap="sq">
                  <a:solidFill>
                    <a:srgbClr val="5F5F5F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286" name="Rectangle 34"/>
                <p:cNvSpPr>
                  <a:spLocks noChangeArrowheads="1"/>
                </p:cNvSpPr>
                <p:nvPr/>
              </p:nvSpPr>
              <p:spPr bwMode="auto">
                <a:xfrm rot="5400000">
                  <a:off x="4932" y="2637"/>
                  <a:ext cx="131" cy="60"/>
                </a:xfrm>
                <a:prstGeom prst="rect">
                  <a:avLst/>
                </a:prstGeom>
                <a:solidFill>
                  <a:srgbClr val="FFFFFF"/>
                </a:solidFill>
                <a:ln w="19080" cap="sq">
                  <a:solidFill>
                    <a:srgbClr val="0066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287" name="Rectangle 35"/>
                <p:cNvSpPr>
                  <a:spLocks noChangeArrowheads="1"/>
                </p:cNvSpPr>
                <p:nvPr/>
              </p:nvSpPr>
              <p:spPr bwMode="auto">
                <a:xfrm rot="5400000">
                  <a:off x="4949" y="2477"/>
                  <a:ext cx="107" cy="103"/>
                </a:xfrm>
                <a:prstGeom prst="rect">
                  <a:avLst/>
                </a:prstGeom>
                <a:solidFill>
                  <a:srgbClr val="FFFFFF"/>
                </a:solidFill>
                <a:ln w="19080" cap="sq">
                  <a:solidFill>
                    <a:srgbClr val="3333CC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288" name="Rectangle 36"/>
                <p:cNvSpPr>
                  <a:spLocks noChangeArrowheads="1"/>
                </p:cNvSpPr>
                <p:nvPr/>
              </p:nvSpPr>
              <p:spPr bwMode="auto">
                <a:xfrm rot="5400000">
                  <a:off x="4942" y="2349"/>
                  <a:ext cx="107" cy="104"/>
                </a:xfrm>
                <a:prstGeom prst="rect">
                  <a:avLst/>
                </a:prstGeom>
                <a:solidFill>
                  <a:srgbClr val="FFFFFF"/>
                </a:solidFill>
                <a:ln w="19080" cap="sq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289" name="Line 37"/>
                <p:cNvSpPr>
                  <a:spLocks noChangeShapeType="1"/>
                </p:cNvSpPr>
                <p:nvPr/>
              </p:nvSpPr>
              <p:spPr bwMode="auto">
                <a:xfrm>
                  <a:off x="5000" y="2286"/>
                  <a:ext cx="3" cy="560"/>
                </a:xfrm>
                <a:prstGeom prst="line">
                  <a:avLst/>
                </a:prstGeom>
                <a:noFill/>
                <a:ln w="19080" cap="sq">
                  <a:solidFill>
                    <a:srgbClr val="000000"/>
                  </a:solidFill>
                  <a:miter lim="800000"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3279" name="Group 38"/>
              <p:cNvGrpSpPr>
                <a:grpSpLocks/>
              </p:cNvGrpSpPr>
              <p:nvPr/>
            </p:nvGrpSpPr>
            <p:grpSpPr bwMode="auto">
              <a:xfrm>
                <a:off x="4663" y="2283"/>
                <a:ext cx="135" cy="560"/>
                <a:chOff x="4663" y="2283"/>
                <a:chExt cx="135" cy="560"/>
              </a:xfrm>
            </p:grpSpPr>
            <p:sp>
              <p:nvSpPr>
                <p:cNvPr id="53280" name="Rectangle 39"/>
                <p:cNvSpPr>
                  <a:spLocks noChangeArrowheads="1"/>
                </p:cNvSpPr>
                <p:nvPr/>
              </p:nvSpPr>
              <p:spPr bwMode="auto">
                <a:xfrm rot="5400000">
                  <a:off x="4520" y="2470"/>
                  <a:ext cx="423" cy="135"/>
                </a:xfrm>
                <a:prstGeom prst="rect">
                  <a:avLst/>
                </a:prstGeom>
                <a:solidFill>
                  <a:srgbClr val="FFFFFF"/>
                </a:solidFill>
                <a:ln w="19080" cap="sq">
                  <a:solidFill>
                    <a:srgbClr val="5F5F5F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281" name="Rectangle 40"/>
                <p:cNvSpPr>
                  <a:spLocks noChangeArrowheads="1"/>
                </p:cNvSpPr>
                <p:nvPr/>
              </p:nvSpPr>
              <p:spPr bwMode="auto">
                <a:xfrm rot="5400000">
                  <a:off x="4663" y="2634"/>
                  <a:ext cx="131" cy="60"/>
                </a:xfrm>
                <a:prstGeom prst="rect">
                  <a:avLst/>
                </a:prstGeom>
                <a:solidFill>
                  <a:srgbClr val="FFFFFF"/>
                </a:solidFill>
                <a:ln w="19080" cap="sq">
                  <a:solidFill>
                    <a:srgbClr val="0066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282" name="Rectangle 41"/>
                <p:cNvSpPr>
                  <a:spLocks noChangeArrowheads="1"/>
                </p:cNvSpPr>
                <p:nvPr/>
              </p:nvSpPr>
              <p:spPr bwMode="auto">
                <a:xfrm rot="5400000">
                  <a:off x="4680" y="2474"/>
                  <a:ext cx="107" cy="103"/>
                </a:xfrm>
                <a:prstGeom prst="rect">
                  <a:avLst/>
                </a:prstGeom>
                <a:solidFill>
                  <a:srgbClr val="FFFFFF"/>
                </a:solidFill>
                <a:ln w="19080" cap="sq">
                  <a:solidFill>
                    <a:srgbClr val="3333CC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283" name="Rectangle 42"/>
                <p:cNvSpPr>
                  <a:spLocks noChangeArrowheads="1"/>
                </p:cNvSpPr>
                <p:nvPr/>
              </p:nvSpPr>
              <p:spPr bwMode="auto">
                <a:xfrm rot="5400000">
                  <a:off x="4673" y="2346"/>
                  <a:ext cx="107" cy="104"/>
                </a:xfrm>
                <a:prstGeom prst="rect">
                  <a:avLst/>
                </a:prstGeom>
                <a:solidFill>
                  <a:srgbClr val="FFFFFF"/>
                </a:solidFill>
                <a:ln w="19080" cap="sq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284" name="Line 43"/>
                <p:cNvSpPr>
                  <a:spLocks noChangeShapeType="1"/>
                </p:cNvSpPr>
                <p:nvPr/>
              </p:nvSpPr>
              <p:spPr bwMode="auto">
                <a:xfrm>
                  <a:off x="4731" y="2283"/>
                  <a:ext cx="3" cy="560"/>
                </a:xfrm>
                <a:prstGeom prst="line">
                  <a:avLst/>
                </a:prstGeom>
                <a:noFill/>
                <a:ln w="19080" cap="sq">
                  <a:solidFill>
                    <a:srgbClr val="000000"/>
                  </a:solidFill>
                  <a:miter lim="800000"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53260" name="Line 44"/>
            <p:cNvSpPr>
              <a:spLocks noChangeShapeType="1"/>
            </p:cNvSpPr>
            <p:nvPr/>
          </p:nvSpPr>
          <p:spPr bwMode="auto">
            <a:xfrm>
              <a:off x="4578" y="1664"/>
              <a:ext cx="669" cy="0"/>
            </a:xfrm>
            <a:prstGeom prst="line">
              <a:avLst/>
            </a:prstGeom>
            <a:noFill/>
            <a:ln w="28440" cap="sq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61" name="Line 45"/>
            <p:cNvSpPr>
              <a:spLocks noChangeShapeType="1"/>
            </p:cNvSpPr>
            <p:nvPr/>
          </p:nvSpPr>
          <p:spPr bwMode="auto">
            <a:xfrm flipV="1">
              <a:off x="4554" y="1907"/>
              <a:ext cx="699" cy="3"/>
            </a:xfrm>
            <a:prstGeom prst="line">
              <a:avLst/>
            </a:prstGeom>
            <a:noFill/>
            <a:ln w="28440" cap="sq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62" name="Line 46"/>
            <p:cNvSpPr>
              <a:spLocks noChangeShapeType="1"/>
            </p:cNvSpPr>
            <p:nvPr/>
          </p:nvSpPr>
          <p:spPr bwMode="auto">
            <a:xfrm>
              <a:off x="4554" y="2180"/>
              <a:ext cx="693" cy="0"/>
            </a:xfrm>
            <a:prstGeom prst="line">
              <a:avLst/>
            </a:prstGeom>
            <a:noFill/>
            <a:ln w="28440" cap="sq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63" name="Line 47"/>
            <p:cNvSpPr>
              <a:spLocks noChangeShapeType="1"/>
            </p:cNvSpPr>
            <p:nvPr/>
          </p:nvSpPr>
          <p:spPr bwMode="auto">
            <a:xfrm flipV="1">
              <a:off x="4732" y="1663"/>
              <a:ext cx="0" cy="617"/>
            </a:xfrm>
            <a:prstGeom prst="line">
              <a:avLst/>
            </a:prstGeom>
            <a:noFill/>
            <a:ln w="28440" cap="sq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64" name="Line 48"/>
            <p:cNvSpPr>
              <a:spLocks noChangeShapeType="1"/>
            </p:cNvSpPr>
            <p:nvPr/>
          </p:nvSpPr>
          <p:spPr bwMode="auto">
            <a:xfrm flipV="1">
              <a:off x="4998" y="1663"/>
              <a:ext cx="0" cy="617"/>
            </a:xfrm>
            <a:prstGeom prst="line">
              <a:avLst/>
            </a:prstGeom>
            <a:noFill/>
            <a:ln w="28440" cap="sq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65" name="Line 49"/>
            <p:cNvSpPr>
              <a:spLocks noChangeShapeType="1"/>
            </p:cNvSpPr>
            <p:nvPr/>
          </p:nvSpPr>
          <p:spPr bwMode="auto">
            <a:xfrm flipV="1">
              <a:off x="5248" y="1657"/>
              <a:ext cx="0" cy="617"/>
            </a:xfrm>
            <a:prstGeom prst="line">
              <a:avLst/>
            </a:prstGeom>
            <a:noFill/>
            <a:ln w="28440" cap="sq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66" name="Oval 50"/>
            <p:cNvSpPr>
              <a:spLocks noChangeArrowheads="1"/>
            </p:cNvSpPr>
            <p:nvPr/>
          </p:nvSpPr>
          <p:spPr bwMode="auto">
            <a:xfrm>
              <a:off x="4706" y="1640"/>
              <a:ext cx="55" cy="5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67" name="Oval 51"/>
            <p:cNvSpPr>
              <a:spLocks noChangeArrowheads="1"/>
            </p:cNvSpPr>
            <p:nvPr/>
          </p:nvSpPr>
          <p:spPr bwMode="auto">
            <a:xfrm>
              <a:off x="4706" y="1882"/>
              <a:ext cx="55" cy="5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68" name="Oval 52"/>
            <p:cNvSpPr>
              <a:spLocks noChangeArrowheads="1"/>
            </p:cNvSpPr>
            <p:nvPr/>
          </p:nvSpPr>
          <p:spPr bwMode="auto">
            <a:xfrm>
              <a:off x="4702" y="2150"/>
              <a:ext cx="55" cy="5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69" name="Oval 53"/>
            <p:cNvSpPr>
              <a:spLocks noChangeArrowheads="1"/>
            </p:cNvSpPr>
            <p:nvPr/>
          </p:nvSpPr>
          <p:spPr bwMode="auto">
            <a:xfrm>
              <a:off x="4974" y="1640"/>
              <a:ext cx="55" cy="5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70" name="Oval 54"/>
            <p:cNvSpPr>
              <a:spLocks noChangeArrowheads="1"/>
            </p:cNvSpPr>
            <p:nvPr/>
          </p:nvSpPr>
          <p:spPr bwMode="auto">
            <a:xfrm>
              <a:off x="4974" y="1882"/>
              <a:ext cx="55" cy="5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71" name="Oval 55"/>
            <p:cNvSpPr>
              <a:spLocks noChangeArrowheads="1"/>
            </p:cNvSpPr>
            <p:nvPr/>
          </p:nvSpPr>
          <p:spPr bwMode="auto">
            <a:xfrm>
              <a:off x="4970" y="2150"/>
              <a:ext cx="55" cy="5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72" name="Oval 56"/>
            <p:cNvSpPr>
              <a:spLocks noChangeArrowheads="1"/>
            </p:cNvSpPr>
            <p:nvPr/>
          </p:nvSpPr>
          <p:spPr bwMode="auto">
            <a:xfrm>
              <a:off x="5220" y="1640"/>
              <a:ext cx="55" cy="5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73" name="Oval 57"/>
            <p:cNvSpPr>
              <a:spLocks noChangeArrowheads="1"/>
            </p:cNvSpPr>
            <p:nvPr/>
          </p:nvSpPr>
          <p:spPr bwMode="auto">
            <a:xfrm>
              <a:off x="5220" y="1882"/>
              <a:ext cx="55" cy="5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74" name="Oval 58"/>
            <p:cNvSpPr>
              <a:spLocks noChangeArrowheads="1"/>
            </p:cNvSpPr>
            <p:nvPr/>
          </p:nvSpPr>
          <p:spPr bwMode="auto">
            <a:xfrm>
              <a:off x="5216" y="2150"/>
              <a:ext cx="55" cy="5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75" name="Text Box 59"/>
            <p:cNvSpPr txBox="1">
              <a:spLocks noChangeArrowheads="1"/>
            </p:cNvSpPr>
            <p:nvPr/>
          </p:nvSpPr>
          <p:spPr bwMode="auto">
            <a:xfrm>
              <a:off x="3895" y="2435"/>
              <a:ext cx="730" cy="2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000" dirty="0">
                  <a:solidFill>
                    <a:srgbClr val="000000"/>
                  </a:solidFill>
                </a:rPr>
                <a:t>crossbar</a:t>
              </a:r>
            </a:p>
          </p:txBody>
        </p:sp>
        <p:sp>
          <p:nvSpPr>
            <p:cNvPr id="53276" name="Freeform 60"/>
            <p:cNvSpPr>
              <a:spLocks/>
            </p:cNvSpPr>
            <p:nvPr/>
          </p:nvSpPr>
          <p:spPr bwMode="auto">
            <a:xfrm>
              <a:off x="3984" y="1630"/>
              <a:ext cx="971" cy="1268"/>
            </a:xfrm>
            <a:custGeom>
              <a:avLst/>
              <a:gdLst>
                <a:gd name="T0" fmla="*/ 0 w 972"/>
                <a:gd name="T1" fmla="*/ 3 h 1266"/>
                <a:gd name="T2" fmla="*/ 968 w 972"/>
                <a:gd name="T3" fmla="*/ 0 h 1266"/>
                <a:gd name="T4" fmla="*/ 971 w 972"/>
                <a:gd name="T5" fmla="*/ 1295 h 1266"/>
                <a:gd name="T6" fmla="*/ 0 60000 65536"/>
                <a:gd name="T7" fmla="*/ 0 60000 65536"/>
                <a:gd name="T8" fmla="*/ 0 60000 65536"/>
                <a:gd name="T9" fmla="*/ 0 w 972"/>
                <a:gd name="T10" fmla="*/ 0 h 1266"/>
                <a:gd name="T11" fmla="*/ 972 w 972"/>
                <a:gd name="T12" fmla="*/ 1266 h 126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72" h="1266">
                  <a:moveTo>
                    <a:pt x="0" y="3"/>
                  </a:moveTo>
                  <a:lnTo>
                    <a:pt x="969" y="0"/>
                  </a:lnTo>
                  <a:lnTo>
                    <a:pt x="972" y="1266"/>
                  </a:lnTo>
                </a:path>
              </a:pathLst>
            </a:custGeom>
            <a:noFill/>
            <a:ln w="3816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7" name="Text Box 4"/>
          <p:cNvSpPr txBox="1">
            <a:spLocks noChangeArrowheads="1"/>
          </p:cNvSpPr>
          <p:nvPr/>
        </p:nvSpPr>
        <p:spPr bwMode="auto">
          <a:xfrm>
            <a:off x="503238" y="255588"/>
            <a:ext cx="7772400" cy="685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Output 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Ports</a:t>
            </a:r>
            <a:endParaRPr lang="en-US" sz="3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278" name="Text Box 5"/>
          <p:cNvSpPr txBox="1">
            <a:spLocks noChangeArrowheads="1"/>
          </p:cNvSpPr>
          <p:nvPr/>
        </p:nvSpPr>
        <p:spPr bwMode="auto">
          <a:xfrm>
            <a:off x="539750" y="3946525"/>
            <a:ext cx="7772400" cy="914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41313" indent="-341313">
              <a:lnSpc>
                <a:spcPct val="85000"/>
              </a:lnSpc>
              <a:spcBef>
                <a:spcPts val="800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3200" i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Buffering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required when </a:t>
            </a:r>
            <a:r>
              <a:rPr lang="en-US" sz="3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datagrams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arrive from fabric faster than the transmission rate</a:t>
            </a:r>
          </a:p>
          <a:p>
            <a:pPr marL="341313" indent="-341313">
              <a:lnSpc>
                <a:spcPct val="85000"/>
              </a:lnSpc>
              <a:spcBef>
                <a:spcPts val="800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3200" i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Scheduling discipline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chooses among queued </a:t>
            </a:r>
            <a:r>
              <a:rPr lang="en-US" sz="3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datagrams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for transmission</a:t>
            </a:r>
            <a:endParaRPr lang="en-US" sz="3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279" name="Rectangle 6"/>
          <p:cNvSpPr>
            <a:spLocks noChangeArrowheads="1"/>
          </p:cNvSpPr>
          <p:nvPr/>
        </p:nvSpPr>
        <p:spPr bwMode="auto">
          <a:xfrm>
            <a:off x="2406650" y="1473200"/>
            <a:ext cx="4568825" cy="1836738"/>
          </a:xfrm>
          <a:prstGeom prst="rect">
            <a:avLst/>
          </a:prstGeom>
          <a:solidFill>
            <a:srgbClr val="FFFFFF"/>
          </a:solidFill>
          <a:ln w="19080" cap="sq">
            <a:solidFill>
              <a:srgbClr val="5F5F5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80" name="Rectangle 7"/>
          <p:cNvSpPr>
            <a:spLocks noChangeArrowheads="1"/>
          </p:cNvSpPr>
          <p:nvPr/>
        </p:nvSpPr>
        <p:spPr bwMode="auto">
          <a:xfrm>
            <a:off x="5329238" y="1931988"/>
            <a:ext cx="1417637" cy="828675"/>
          </a:xfrm>
          <a:prstGeom prst="rect">
            <a:avLst/>
          </a:prstGeom>
          <a:solidFill>
            <a:srgbClr val="FFFFFF"/>
          </a:solidFill>
          <a:ln w="28440" cap="sq">
            <a:solidFill>
              <a:srgbClr val="0066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>
                <a:solidFill>
                  <a:srgbClr val="000000"/>
                </a:solidFill>
                <a:latin typeface="Tahoma" charset="0"/>
              </a:rPr>
              <a:t>line</a:t>
            </a: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>
                <a:solidFill>
                  <a:srgbClr val="000000"/>
                </a:solidFill>
                <a:latin typeface="Tahoma" charset="0"/>
              </a:rPr>
              <a:t>termination</a:t>
            </a:r>
          </a:p>
        </p:txBody>
      </p:sp>
      <p:sp>
        <p:nvSpPr>
          <p:cNvPr id="54281" name="Rectangle 8"/>
          <p:cNvSpPr>
            <a:spLocks noChangeArrowheads="1"/>
          </p:cNvSpPr>
          <p:nvPr/>
        </p:nvSpPr>
        <p:spPr bwMode="auto">
          <a:xfrm>
            <a:off x="4019550" y="1658938"/>
            <a:ext cx="1152525" cy="1409700"/>
          </a:xfrm>
          <a:prstGeom prst="rect">
            <a:avLst/>
          </a:prstGeom>
          <a:solidFill>
            <a:srgbClr val="FFFFFF"/>
          </a:solidFill>
          <a:ln w="28440" cap="sq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82" name="Line 9"/>
          <p:cNvSpPr>
            <a:spLocks noChangeShapeType="1"/>
          </p:cNvSpPr>
          <p:nvPr/>
        </p:nvSpPr>
        <p:spPr bwMode="auto">
          <a:xfrm>
            <a:off x="3841750" y="2378075"/>
            <a:ext cx="190500" cy="1588"/>
          </a:xfrm>
          <a:prstGeom prst="line">
            <a:avLst/>
          </a:prstGeom>
          <a:noFill/>
          <a:ln w="28440" cap="sq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4283" name="Line 10"/>
          <p:cNvSpPr>
            <a:spLocks noChangeShapeType="1"/>
          </p:cNvSpPr>
          <p:nvPr/>
        </p:nvSpPr>
        <p:spPr bwMode="auto">
          <a:xfrm>
            <a:off x="5175250" y="2335213"/>
            <a:ext cx="190500" cy="1587"/>
          </a:xfrm>
          <a:prstGeom prst="line">
            <a:avLst/>
          </a:prstGeom>
          <a:noFill/>
          <a:ln w="28440" cap="sq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4284" name="Line 11"/>
          <p:cNvSpPr>
            <a:spLocks noChangeShapeType="1"/>
          </p:cNvSpPr>
          <p:nvPr/>
        </p:nvSpPr>
        <p:spPr bwMode="auto">
          <a:xfrm flipV="1">
            <a:off x="6732588" y="2374900"/>
            <a:ext cx="736600" cy="4763"/>
          </a:xfrm>
          <a:prstGeom prst="line">
            <a:avLst/>
          </a:prstGeom>
          <a:noFill/>
          <a:ln w="28440" cap="sq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4285" name="Rectangle 12"/>
          <p:cNvSpPr>
            <a:spLocks noChangeArrowheads="1"/>
          </p:cNvSpPr>
          <p:nvPr/>
        </p:nvSpPr>
        <p:spPr bwMode="auto">
          <a:xfrm>
            <a:off x="4052888" y="1968500"/>
            <a:ext cx="1055687" cy="828675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lnSpc>
                <a:spcPct val="90000"/>
              </a:lnSpc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>
                <a:solidFill>
                  <a:srgbClr val="000000"/>
                </a:solidFill>
                <a:latin typeface="Tahoma" charset="0"/>
              </a:rPr>
              <a:t>link </a:t>
            </a:r>
          </a:p>
          <a:p>
            <a:pPr algn="ctr">
              <a:lnSpc>
                <a:spcPct val="90000"/>
              </a:lnSpc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>
                <a:solidFill>
                  <a:srgbClr val="000000"/>
                </a:solidFill>
                <a:latin typeface="Tahoma" charset="0"/>
              </a:rPr>
              <a:t>layer </a:t>
            </a:r>
          </a:p>
          <a:p>
            <a:pPr algn="ctr">
              <a:lnSpc>
                <a:spcPct val="90000"/>
              </a:lnSpc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>
                <a:solidFill>
                  <a:srgbClr val="000000"/>
                </a:solidFill>
                <a:latin typeface="Tahoma" charset="0"/>
              </a:rPr>
              <a:t>protocol</a:t>
            </a:r>
          </a:p>
          <a:p>
            <a:pPr algn="ctr">
              <a:lnSpc>
                <a:spcPct val="90000"/>
              </a:lnSpc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>
                <a:solidFill>
                  <a:srgbClr val="000000"/>
                </a:solidFill>
                <a:latin typeface="Tahoma" charset="0"/>
              </a:rPr>
              <a:t>(send)</a:t>
            </a:r>
          </a:p>
        </p:txBody>
      </p:sp>
      <p:sp>
        <p:nvSpPr>
          <p:cNvPr id="54286" name="Rectangle 13"/>
          <p:cNvSpPr>
            <a:spLocks noChangeArrowheads="1"/>
          </p:cNvSpPr>
          <p:nvPr/>
        </p:nvSpPr>
        <p:spPr bwMode="auto">
          <a:xfrm>
            <a:off x="847725" y="1762125"/>
            <a:ext cx="1055688" cy="828675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lnSpc>
                <a:spcPct val="90000"/>
              </a:lnSpc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>
                <a:solidFill>
                  <a:srgbClr val="000000"/>
                </a:solidFill>
                <a:latin typeface="Tahoma" charset="0"/>
              </a:rPr>
              <a:t>switch</a:t>
            </a:r>
          </a:p>
          <a:p>
            <a:pPr algn="ctr">
              <a:lnSpc>
                <a:spcPct val="90000"/>
              </a:lnSpc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>
                <a:solidFill>
                  <a:srgbClr val="000000"/>
                </a:solidFill>
                <a:latin typeface="Tahoma" charset="0"/>
              </a:rPr>
              <a:t>fabric</a:t>
            </a:r>
          </a:p>
        </p:txBody>
      </p:sp>
      <p:grpSp>
        <p:nvGrpSpPr>
          <p:cNvPr id="54287" name="Group 14"/>
          <p:cNvGrpSpPr>
            <a:grpSpLocks/>
          </p:cNvGrpSpPr>
          <p:nvPr/>
        </p:nvGrpSpPr>
        <p:grpSpPr bwMode="auto">
          <a:xfrm>
            <a:off x="2559050" y="1609725"/>
            <a:ext cx="1246188" cy="1503363"/>
            <a:chOff x="1612" y="1014"/>
            <a:chExt cx="785" cy="947"/>
          </a:xfrm>
        </p:grpSpPr>
        <p:sp>
          <p:nvSpPr>
            <p:cNvPr id="54293" name="Rectangle 15"/>
            <p:cNvSpPr>
              <a:spLocks noChangeArrowheads="1"/>
            </p:cNvSpPr>
            <p:nvPr/>
          </p:nvSpPr>
          <p:spPr bwMode="auto">
            <a:xfrm>
              <a:off x="1612" y="1014"/>
              <a:ext cx="785" cy="947"/>
            </a:xfrm>
            <a:prstGeom prst="rect">
              <a:avLst/>
            </a:prstGeom>
            <a:solidFill>
              <a:srgbClr val="FFFFFF"/>
            </a:solidFill>
            <a:ln w="28440" cap="sq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94" name="Text Box 16"/>
            <p:cNvSpPr txBox="1">
              <a:spLocks noChangeArrowheads="1"/>
            </p:cNvSpPr>
            <p:nvPr/>
          </p:nvSpPr>
          <p:spPr bwMode="auto">
            <a:xfrm>
              <a:off x="1699" y="1022"/>
              <a:ext cx="652" cy="82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>
                  <a:solidFill>
                    <a:srgbClr val="000000"/>
                  </a:solidFill>
                </a:rPr>
                <a:t>datagram</a:t>
              </a:r>
            </a:p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>
                  <a:solidFill>
                    <a:srgbClr val="000000"/>
                  </a:solidFill>
                </a:rPr>
                <a:t>buffer</a:t>
              </a:r>
            </a:p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1600">
                <a:solidFill>
                  <a:srgbClr val="000000"/>
                </a:solidFill>
              </a:endParaRPr>
            </a:p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1600">
                <a:solidFill>
                  <a:srgbClr val="000000"/>
                </a:solidFill>
              </a:endParaRPr>
            </a:p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>
                  <a:solidFill>
                    <a:srgbClr val="000000"/>
                  </a:solidFill>
                </a:rPr>
                <a:t>queueing</a:t>
              </a:r>
            </a:p>
          </p:txBody>
        </p:sp>
        <p:grpSp>
          <p:nvGrpSpPr>
            <p:cNvPr id="54295" name="Group 17"/>
            <p:cNvGrpSpPr>
              <a:grpSpLocks/>
            </p:cNvGrpSpPr>
            <p:nvPr/>
          </p:nvGrpSpPr>
          <p:grpSpPr bwMode="auto">
            <a:xfrm>
              <a:off x="1692" y="1404"/>
              <a:ext cx="625" cy="294"/>
              <a:chOff x="1692" y="1404"/>
              <a:chExt cx="625" cy="294"/>
            </a:xfrm>
          </p:grpSpPr>
          <p:sp>
            <p:nvSpPr>
              <p:cNvPr id="54296" name="Rectangle 18"/>
              <p:cNvSpPr>
                <a:spLocks noChangeArrowheads="1"/>
              </p:cNvSpPr>
              <p:nvPr/>
            </p:nvSpPr>
            <p:spPr bwMode="auto">
              <a:xfrm>
                <a:off x="1692" y="1404"/>
                <a:ext cx="625" cy="294"/>
              </a:xfrm>
              <a:prstGeom prst="rect">
                <a:avLst/>
              </a:prstGeom>
              <a:solidFill>
                <a:srgbClr val="FF0000"/>
              </a:solidFill>
              <a:ln w="38160" cap="sq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297" name="Line 19"/>
              <p:cNvSpPr>
                <a:spLocks noChangeShapeType="1"/>
              </p:cNvSpPr>
              <p:nvPr/>
            </p:nvSpPr>
            <p:spPr bwMode="auto">
              <a:xfrm>
                <a:off x="1774" y="1410"/>
                <a:ext cx="0" cy="281"/>
              </a:xfrm>
              <a:prstGeom prst="line">
                <a:avLst/>
              </a:prstGeom>
              <a:noFill/>
              <a:ln w="38160" cap="sq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98" name="Line 20"/>
              <p:cNvSpPr>
                <a:spLocks noChangeShapeType="1"/>
              </p:cNvSpPr>
              <p:nvPr/>
            </p:nvSpPr>
            <p:spPr bwMode="auto">
              <a:xfrm>
                <a:off x="1841" y="1412"/>
                <a:ext cx="0" cy="280"/>
              </a:xfrm>
              <a:prstGeom prst="line">
                <a:avLst/>
              </a:prstGeom>
              <a:noFill/>
              <a:ln w="38160" cap="sq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99" name="Line 21"/>
              <p:cNvSpPr>
                <a:spLocks noChangeShapeType="1"/>
              </p:cNvSpPr>
              <p:nvPr/>
            </p:nvSpPr>
            <p:spPr bwMode="auto">
              <a:xfrm>
                <a:off x="1909" y="1409"/>
                <a:ext cx="0" cy="281"/>
              </a:xfrm>
              <a:prstGeom prst="line">
                <a:avLst/>
              </a:prstGeom>
              <a:noFill/>
              <a:ln w="38160" cap="sq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00" name="Line 22"/>
              <p:cNvSpPr>
                <a:spLocks noChangeShapeType="1"/>
              </p:cNvSpPr>
              <p:nvPr/>
            </p:nvSpPr>
            <p:spPr bwMode="auto">
              <a:xfrm>
                <a:off x="1976" y="1410"/>
                <a:ext cx="0" cy="281"/>
              </a:xfrm>
              <a:prstGeom prst="line">
                <a:avLst/>
              </a:prstGeom>
              <a:noFill/>
              <a:ln w="38160" cap="sq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01" name="Line 23"/>
              <p:cNvSpPr>
                <a:spLocks noChangeShapeType="1"/>
              </p:cNvSpPr>
              <p:nvPr/>
            </p:nvSpPr>
            <p:spPr bwMode="auto">
              <a:xfrm>
                <a:off x="2044" y="1409"/>
                <a:ext cx="0" cy="281"/>
              </a:xfrm>
              <a:prstGeom prst="line">
                <a:avLst/>
              </a:prstGeom>
              <a:noFill/>
              <a:ln w="38160" cap="sq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02" name="Line 24"/>
              <p:cNvSpPr>
                <a:spLocks noChangeShapeType="1"/>
              </p:cNvSpPr>
              <p:nvPr/>
            </p:nvSpPr>
            <p:spPr bwMode="auto">
              <a:xfrm>
                <a:off x="2111" y="1409"/>
                <a:ext cx="0" cy="281"/>
              </a:xfrm>
              <a:prstGeom prst="line">
                <a:avLst/>
              </a:prstGeom>
              <a:noFill/>
              <a:ln w="38160" cap="sq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03" name="Line 25"/>
              <p:cNvSpPr>
                <a:spLocks noChangeShapeType="1"/>
              </p:cNvSpPr>
              <p:nvPr/>
            </p:nvSpPr>
            <p:spPr bwMode="auto">
              <a:xfrm>
                <a:off x="2180" y="1410"/>
                <a:ext cx="0" cy="281"/>
              </a:xfrm>
              <a:prstGeom prst="line">
                <a:avLst/>
              </a:prstGeom>
              <a:noFill/>
              <a:ln w="38160" cap="sq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04" name="Line 26"/>
              <p:cNvSpPr>
                <a:spLocks noChangeShapeType="1"/>
              </p:cNvSpPr>
              <p:nvPr/>
            </p:nvSpPr>
            <p:spPr bwMode="auto">
              <a:xfrm>
                <a:off x="2245" y="1412"/>
                <a:ext cx="0" cy="280"/>
              </a:xfrm>
              <a:prstGeom prst="line">
                <a:avLst/>
              </a:prstGeom>
              <a:noFill/>
              <a:ln w="38160" cap="sq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54288" name="Line 27"/>
          <p:cNvSpPr>
            <a:spLocks noChangeShapeType="1"/>
          </p:cNvSpPr>
          <p:nvPr/>
        </p:nvSpPr>
        <p:spPr bwMode="auto">
          <a:xfrm>
            <a:off x="1770063" y="1338263"/>
            <a:ext cx="11112" cy="2195512"/>
          </a:xfrm>
          <a:prstGeom prst="line">
            <a:avLst/>
          </a:prstGeom>
          <a:noFill/>
          <a:ln w="28440" cap="sq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289" name="Line 28"/>
          <p:cNvSpPr>
            <a:spLocks noChangeShapeType="1"/>
          </p:cNvSpPr>
          <p:nvPr/>
        </p:nvSpPr>
        <p:spPr bwMode="auto">
          <a:xfrm>
            <a:off x="1762125" y="2420938"/>
            <a:ext cx="925513" cy="1587"/>
          </a:xfrm>
          <a:prstGeom prst="line">
            <a:avLst/>
          </a:prstGeom>
          <a:noFill/>
          <a:ln w="28440" cap="sq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5326" name="Text Box 30"/>
          <p:cNvSpPr txBox="1">
            <a:spLocks noChangeArrowheads="1"/>
          </p:cNvSpPr>
          <p:nvPr/>
        </p:nvSpPr>
        <p:spPr bwMode="auto">
          <a:xfrm>
            <a:off x="3957638" y="4049713"/>
            <a:ext cx="4822825" cy="833178"/>
          </a:xfrm>
          <a:prstGeom prst="rect">
            <a:avLst/>
          </a:prstGeom>
          <a:solidFill>
            <a:srgbClr val="FFFFFF"/>
          </a:solidFill>
          <a:ln w="25560" cap="sq">
            <a:solidFill>
              <a:srgbClr val="CC000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Datagram (packets) can be lost due to congestion, lack of buffers</a:t>
            </a:r>
            <a:endParaRPr lang="en-US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327" name="Text Box 31"/>
          <p:cNvSpPr txBox="1">
            <a:spLocks noChangeArrowheads="1"/>
          </p:cNvSpPr>
          <p:nvPr/>
        </p:nvSpPr>
        <p:spPr bwMode="auto">
          <a:xfrm>
            <a:off x="2674938" y="5341938"/>
            <a:ext cx="6124575" cy="463846"/>
          </a:xfrm>
          <a:prstGeom prst="rect">
            <a:avLst/>
          </a:prstGeom>
          <a:solidFill>
            <a:srgbClr val="FFFFFF"/>
          </a:solidFill>
          <a:ln w="25560" cap="sq">
            <a:solidFill>
              <a:srgbClr val="CC000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Priority scheduling – who gets best 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performance</a:t>
            </a:r>
            <a:endParaRPr lang="en-US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7" dur="500"/>
                                        <p:tgtEl>
                                          <p:spTgt spid="55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Effect">
                      <p:stCondLst>
                        <p:cond delay="indefinite"/>
                      </p:stCondLst>
                      <p:childTnLst>
                        <p:par>
                          <p:cTn id="9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2" dur="500"/>
                                        <p:tgtEl>
                                          <p:spTgt spid="55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Rectangle 3"/>
          <p:cNvSpPr>
            <a:spLocks noChangeArrowheads="1"/>
          </p:cNvSpPr>
          <p:nvPr/>
        </p:nvSpPr>
        <p:spPr bwMode="auto">
          <a:xfrm>
            <a:off x="1704975" y="1781175"/>
            <a:ext cx="6534150" cy="4076700"/>
          </a:xfrm>
          <a:prstGeom prst="rect">
            <a:avLst/>
          </a:prstGeom>
          <a:solidFill>
            <a:srgbClr val="80808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397" name="Rectangle 4"/>
          <p:cNvSpPr>
            <a:spLocks noChangeArrowheads="1"/>
          </p:cNvSpPr>
          <p:nvPr/>
        </p:nvSpPr>
        <p:spPr bwMode="auto">
          <a:xfrm>
            <a:off x="1638300" y="1855788"/>
            <a:ext cx="6534150" cy="4076700"/>
          </a:xfrm>
          <a:prstGeom prst="rect">
            <a:avLst/>
          </a:prstGeom>
          <a:solidFill>
            <a:srgbClr val="FFFFFF"/>
          </a:solidFill>
          <a:ln w="1908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398" name="Text Box 5"/>
          <p:cNvSpPr txBox="1">
            <a:spLocks noChangeArrowheads="1"/>
          </p:cNvSpPr>
          <p:nvPr/>
        </p:nvSpPr>
        <p:spPr bwMode="auto">
          <a:xfrm>
            <a:off x="419100" y="133350"/>
            <a:ext cx="77724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The Internet Network Layer</a:t>
            </a:r>
            <a:endParaRPr lang="en-US" sz="3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9399" name="Group 6"/>
          <p:cNvGrpSpPr>
            <a:grpSpLocks/>
          </p:cNvGrpSpPr>
          <p:nvPr/>
        </p:nvGrpSpPr>
        <p:grpSpPr bwMode="auto">
          <a:xfrm>
            <a:off x="3767138" y="3479800"/>
            <a:ext cx="1254125" cy="1212850"/>
            <a:chOff x="2373" y="2192"/>
            <a:chExt cx="790" cy="764"/>
          </a:xfrm>
        </p:grpSpPr>
        <p:sp>
          <p:nvSpPr>
            <p:cNvPr id="59422" name="Rectangle 7"/>
            <p:cNvSpPr>
              <a:spLocks noChangeArrowheads="1"/>
            </p:cNvSpPr>
            <p:nvPr/>
          </p:nvSpPr>
          <p:spPr bwMode="auto">
            <a:xfrm>
              <a:off x="2411" y="2192"/>
              <a:ext cx="752" cy="737"/>
            </a:xfrm>
            <a:prstGeom prst="rect">
              <a:avLst/>
            </a:prstGeom>
            <a:solidFill>
              <a:srgbClr val="000099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23" name="Rectangle 8"/>
            <p:cNvSpPr>
              <a:spLocks noChangeArrowheads="1"/>
            </p:cNvSpPr>
            <p:nvPr/>
          </p:nvSpPr>
          <p:spPr bwMode="auto">
            <a:xfrm>
              <a:off x="2376" y="2219"/>
              <a:ext cx="752" cy="737"/>
            </a:xfrm>
            <a:prstGeom prst="rect">
              <a:avLst/>
            </a:prstGeom>
            <a:solidFill>
              <a:srgbClr val="FFFFFF"/>
            </a:solidFill>
            <a:ln w="1908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24" name="Text Box 9"/>
            <p:cNvSpPr txBox="1">
              <a:spLocks noChangeArrowheads="1"/>
            </p:cNvSpPr>
            <p:nvPr/>
          </p:nvSpPr>
          <p:spPr bwMode="auto">
            <a:xfrm>
              <a:off x="2373" y="2380"/>
              <a:ext cx="783" cy="40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000000"/>
                  </a:solidFill>
                </a:rPr>
                <a:t>forwarding</a:t>
              </a:r>
            </a:p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000000"/>
                  </a:solidFill>
                </a:rPr>
                <a:t>table</a:t>
              </a:r>
            </a:p>
          </p:txBody>
        </p:sp>
        <p:sp>
          <p:nvSpPr>
            <p:cNvPr id="59425" name="Line 10"/>
            <p:cNvSpPr>
              <a:spLocks noChangeShapeType="1"/>
            </p:cNvSpPr>
            <p:nvPr/>
          </p:nvSpPr>
          <p:spPr bwMode="auto">
            <a:xfrm>
              <a:off x="2465" y="2303"/>
              <a:ext cx="562" cy="0"/>
            </a:xfrm>
            <a:prstGeom prst="line">
              <a:avLst/>
            </a:prstGeom>
            <a:noFill/>
            <a:ln w="1908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426" name="Line 11"/>
            <p:cNvSpPr>
              <a:spLocks noChangeShapeType="1"/>
            </p:cNvSpPr>
            <p:nvPr/>
          </p:nvSpPr>
          <p:spPr bwMode="auto">
            <a:xfrm>
              <a:off x="2473" y="2357"/>
              <a:ext cx="562" cy="0"/>
            </a:xfrm>
            <a:prstGeom prst="line">
              <a:avLst/>
            </a:prstGeom>
            <a:noFill/>
            <a:ln w="1908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427" name="Line 12"/>
            <p:cNvSpPr>
              <a:spLocks noChangeShapeType="1"/>
            </p:cNvSpPr>
            <p:nvPr/>
          </p:nvSpPr>
          <p:spPr bwMode="auto">
            <a:xfrm>
              <a:off x="2477" y="2411"/>
              <a:ext cx="562" cy="0"/>
            </a:xfrm>
            <a:prstGeom prst="line">
              <a:avLst/>
            </a:prstGeom>
            <a:noFill/>
            <a:ln w="1908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428" name="Line 13"/>
            <p:cNvSpPr>
              <a:spLocks noChangeShapeType="1"/>
            </p:cNvSpPr>
            <p:nvPr/>
          </p:nvSpPr>
          <p:spPr bwMode="auto">
            <a:xfrm>
              <a:off x="2465" y="2786"/>
              <a:ext cx="562" cy="0"/>
            </a:xfrm>
            <a:prstGeom prst="line">
              <a:avLst/>
            </a:prstGeom>
            <a:noFill/>
            <a:ln w="1908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429" name="Line 14"/>
            <p:cNvSpPr>
              <a:spLocks noChangeShapeType="1"/>
            </p:cNvSpPr>
            <p:nvPr/>
          </p:nvSpPr>
          <p:spPr bwMode="auto">
            <a:xfrm>
              <a:off x="2469" y="2837"/>
              <a:ext cx="562" cy="0"/>
            </a:xfrm>
            <a:prstGeom prst="line">
              <a:avLst/>
            </a:prstGeom>
            <a:noFill/>
            <a:ln w="1908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430" name="Line 15"/>
            <p:cNvSpPr>
              <a:spLocks noChangeShapeType="1"/>
            </p:cNvSpPr>
            <p:nvPr/>
          </p:nvSpPr>
          <p:spPr bwMode="auto">
            <a:xfrm>
              <a:off x="2473" y="2888"/>
              <a:ext cx="562" cy="0"/>
            </a:xfrm>
            <a:prstGeom prst="line">
              <a:avLst/>
            </a:prstGeom>
            <a:noFill/>
            <a:ln w="1908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9400" name="Text Box 16"/>
          <p:cNvSpPr txBox="1">
            <a:spLocks noChangeArrowheads="1"/>
          </p:cNvSpPr>
          <p:nvPr/>
        </p:nvSpPr>
        <p:spPr bwMode="auto">
          <a:xfrm>
            <a:off x="558800" y="1189038"/>
            <a:ext cx="7534275" cy="438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42900" indent="-341313">
              <a:lnSpc>
                <a:spcPct val="85000"/>
              </a:lnSpc>
              <a:spcBef>
                <a:spcPts val="600"/>
              </a:spcBef>
              <a:buClrTx/>
              <a:buSzPct val="65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host, router network layer functions:</a:t>
            </a:r>
          </a:p>
        </p:txBody>
      </p:sp>
      <p:sp>
        <p:nvSpPr>
          <p:cNvPr id="59401" name="Line 17"/>
          <p:cNvSpPr>
            <a:spLocks noChangeShapeType="1"/>
          </p:cNvSpPr>
          <p:nvPr/>
        </p:nvSpPr>
        <p:spPr bwMode="auto">
          <a:xfrm flipV="1">
            <a:off x="1628775" y="5408613"/>
            <a:ext cx="6505575" cy="12700"/>
          </a:xfrm>
          <a:prstGeom prst="line">
            <a:avLst/>
          </a:prstGeom>
          <a:noFill/>
          <a:ln w="19080" cap="sq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402" name="Line 18"/>
          <p:cNvSpPr>
            <a:spLocks noChangeShapeType="1"/>
          </p:cNvSpPr>
          <p:nvPr/>
        </p:nvSpPr>
        <p:spPr bwMode="auto">
          <a:xfrm flipV="1">
            <a:off x="1657350" y="4884738"/>
            <a:ext cx="6524625" cy="12700"/>
          </a:xfrm>
          <a:prstGeom prst="line">
            <a:avLst/>
          </a:prstGeom>
          <a:noFill/>
          <a:ln w="19080" cap="sq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403" name="Rectangle 19"/>
          <p:cNvSpPr>
            <a:spLocks noChangeArrowheads="1"/>
          </p:cNvSpPr>
          <p:nvPr/>
        </p:nvSpPr>
        <p:spPr bwMode="auto">
          <a:xfrm>
            <a:off x="1914525" y="2667000"/>
            <a:ext cx="1809750" cy="819150"/>
          </a:xfrm>
          <a:prstGeom prst="rect">
            <a:avLst/>
          </a:prstGeom>
          <a:solidFill>
            <a:srgbClr val="000099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404" name="Rectangle 20"/>
          <p:cNvSpPr>
            <a:spLocks noChangeArrowheads="1"/>
          </p:cNvSpPr>
          <p:nvPr/>
        </p:nvSpPr>
        <p:spPr bwMode="auto">
          <a:xfrm>
            <a:off x="1847850" y="2733675"/>
            <a:ext cx="1809750" cy="819150"/>
          </a:xfrm>
          <a:prstGeom prst="rect">
            <a:avLst/>
          </a:prstGeom>
          <a:solidFill>
            <a:srgbClr val="FFFFFF"/>
          </a:solidFill>
          <a:ln w="1908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405" name="Text Box 21"/>
          <p:cNvSpPr txBox="1">
            <a:spLocks noChangeArrowheads="1"/>
          </p:cNvSpPr>
          <p:nvPr/>
        </p:nvSpPr>
        <p:spPr bwMode="auto">
          <a:xfrm>
            <a:off x="1706563" y="2714625"/>
            <a:ext cx="1773989" cy="86395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i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routing protocols</a:t>
            </a:r>
          </a:p>
          <a:p>
            <a:pPr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path selection</a:t>
            </a:r>
          </a:p>
          <a:p>
            <a:pPr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RIP, OSPF, BGP</a:t>
            </a:r>
          </a:p>
        </p:txBody>
      </p:sp>
      <p:sp>
        <p:nvSpPr>
          <p:cNvPr id="59406" name="Freeform 22"/>
          <p:cNvSpPr>
            <a:spLocks/>
          </p:cNvSpPr>
          <p:nvPr/>
        </p:nvSpPr>
        <p:spPr bwMode="auto">
          <a:xfrm>
            <a:off x="3143250" y="3657600"/>
            <a:ext cx="628650" cy="390525"/>
          </a:xfrm>
          <a:custGeom>
            <a:avLst/>
            <a:gdLst>
              <a:gd name="T0" fmla="*/ 0 w 396"/>
              <a:gd name="T1" fmla="*/ 0 h 246"/>
              <a:gd name="T2" fmla="*/ 2147483647 w 396"/>
              <a:gd name="T3" fmla="*/ 2147483647 h 246"/>
              <a:gd name="T4" fmla="*/ 2147483647 w 396"/>
              <a:gd name="T5" fmla="*/ 2147483647 h 246"/>
              <a:gd name="T6" fmla="*/ 0 60000 65536"/>
              <a:gd name="T7" fmla="*/ 0 60000 65536"/>
              <a:gd name="T8" fmla="*/ 0 60000 65536"/>
              <a:gd name="T9" fmla="*/ 0 w 396"/>
              <a:gd name="T10" fmla="*/ 0 h 246"/>
              <a:gd name="T11" fmla="*/ 396 w 396"/>
              <a:gd name="T12" fmla="*/ 246 h 24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96" h="246">
                <a:moveTo>
                  <a:pt x="0" y="0"/>
                </a:moveTo>
                <a:cubicBezTo>
                  <a:pt x="30" y="16"/>
                  <a:pt x="42" y="126"/>
                  <a:pt x="150" y="186"/>
                </a:cubicBezTo>
                <a:cubicBezTo>
                  <a:pt x="258" y="246"/>
                  <a:pt x="345" y="205"/>
                  <a:pt x="396" y="210"/>
                </a:cubicBezTo>
              </a:path>
            </a:pathLst>
          </a:custGeom>
          <a:noFill/>
          <a:ln w="38160">
            <a:solidFill>
              <a:srgbClr val="000099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9407" name="Group 23"/>
          <p:cNvGrpSpPr>
            <a:grpSpLocks/>
          </p:cNvGrpSpPr>
          <p:nvPr/>
        </p:nvGrpSpPr>
        <p:grpSpPr bwMode="auto">
          <a:xfrm>
            <a:off x="5092700" y="2576513"/>
            <a:ext cx="2998788" cy="1179512"/>
            <a:chOff x="3208" y="1623"/>
            <a:chExt cx="1889" cy="743"/>
          </a:xfrm>
        </p:grpSpPr>
        <p:sp>
          <p:nvSpPr>
            <p:cNvPr id="59419" name="Rectangle 24"/>
            <p:cNvSpPr>
              <a:spLocks noChangeArrowheads="1"/>
            </p:cNvSpPr>
            <p:nvPr/>
          </p:nvSpPr>
          <p:spPr bwMode="auto">
            <a:xfrm>
              <a:off x="3250" y="1623"/>
              <a:ext cx="1847" cy="689"/>
            </a:xfrm>
            <a:prstGeom prst="rect">
              <a:avLst/>
            </a:prstGeom>
            <a:solidFill>
              <a:srgbClr val="000099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20" name="Rectangle 25"/>
            <p:cNvSpPr>
              <a:spLocks noChangeArrowheads="1"/>
            </p:cNvSpPr>
            <p:nvPr/>
          </p:nvSpPr>
          <p:spPr bwMode="auto">
            <a:xfrm>
              <a:off x="3208" y="1665"/>
              <a:ext cx="1847" cy="701"/>
            </a:xfrm>
            <a:prstGeom prst="rect">
              <a:avLst/>
            </a:prstGeom>
            <a:solidFill>
              <a:srgbClr val="FFFFFF"/>
            </a:solidFill>
            <a:ln w="1908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21" name="Text Box 26"/>
            <p:cNvSpPr txBox="1">
              <a:spLocks noChangeArrowheads="1"/>
            </p:cNvSpPr>
            <p:nvPr/>
          </p:nvSpPr>
          <p:spPr bwMode="auto">
            <a:xfrm>
              <a:off x="3222" y="1638"/>
              <a:ext cx="1675" cy="71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000" i="1" dirty="0">
                  <a:solidFill>
                    <a:srgbClr val="CC0000"/>
                  </a:solidFill>
                  <a:latin typeface="Times New Roman" pitchFamily="18" charset="0"/>
                  <a:cs typeface="Times New Roman" pitchFamily="18" charset="0"/>
                </a:rPr>
                <a:t>IP protocol</a:t>
              </a:r>
            </a:p>
            <a:p>
              <a:pPr>
                <a:buFont typeface="Arial" charset="0"/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addressing conventions</a:t>
              </a:r>
            </a:p>
            <a:p>
              <a:pPr>
                <a:buFont typeface="Arial" charset="0"/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datagram format</a:t>
              </a:r>
            </a:p>
            <a:p>
              <a:pPr>
                <a:buFont typeface="Arial" charset="0"/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packet handling conventions</a:t>
              </a:r>
            </a:p>
          </p:txBody>
        </p:sp>
      </p:grpSp>
      <p:sp>
        <p:nvSpPr>
          <p:cNvPr id="59408" name="Rectangle 27"/>
          <p:cNvSpPr>
            <a:spLocks noChangeArrowheads="1"/>
          </p:cNvSpPr>
          <p:nvPr/>
        </p:nvSpPr>
        <p:spPr bwMode="auto">
          <a:xfrm>
            <a:off x="5216525" y="3878263"/>
            <a:ext cx="1933575" cy="847725"/>
          </a:xfrm>
          <a:prstGeom prst="rect">
            <a:avLst/>
          </a:prstGeom>
          <a:solidFill>
            <a:srgbClr val="000099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409" name="Rectangle 28"/>
          <p:cNvSpPr>
            <a:spLocks noChangeArrowheads="1"/>
          </p:cNvSpPr>
          <p:nvPr/>
        </p:nvSpPr>
        <p:spPr bwMode="auto">
          <a:xfrm>
            <a:off x="5149850" y="3946525"/>
            <a:ext cx="1933575" cy="847725"/>
          </a:xfrm>
          <a:prstGeom prst="rect">
            <a:avLst/>
          </a:prstGeom>
          <a:solidFill>
            <a:srgbClr val="FFFFFF"/>
          </a:solidFill>
          <a:ln w="1908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410" name="Text Box 29"/>
          <p:cNvSpPr txBox="1">
            <a:spLocks noChangeArrowheads="1"/>
          </p:cNvSpPr>
          <p:nvPr/>
        </p:nvSpPr>
        <p:spPr bwMode="auto">
          <a:xfrm>
            <a:off x="5162550" y="3911600"/>
            <a:ext cx="1900238" cy="89473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i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ICMP protocol</a:t>
            </a:r>
          </a:p>
          <a:p>
            <a:pPr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error reporting</a:t>
            </a:r>
          </a:p>
          <a:p>
            <a:pPr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router </a:t>
            </a:r>
            <a:r>
              <a:rPr lang="ja-JP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signaling</a:t>
            </a:r>
            <a:r>
              <a:rPr lang="ja-JP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  <p:sp>
        <p:nvSpPr>
          <p:cNvPr id="59411" name="Line 30"/>
          <p:cNvSpPr>
            <a:spLocks noChangeShapeType="1"/>
          </p:cNvSpPr>
          <p:nvPr/>
        </p:nvSpPr>
        <p:spPr bwMode="auto">
          <a:xfrm flipV="1">
            <a:off x="1657350" y="2465388"/>
            <a:ext cx="6524625" cy="12700"/>
          </a:xfrm>
          <a:prstGeom prst="line">
            <a:avLst/>
          </a:prstGeom>
          <a:noFill/>
          <a:ln w="19080" cap="sq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412" name="Text Box 31"/>
          <p:cNvSpPr txBox="1">
            <a:spLocks noChangeArrowheads="1"/>
          </p:cNvSpPr>
          <p:nvPr/>
        </p:nvSpPr>
        <p:spPr bwMode="auto">
          <a:xfrm>
            <a:off x="3117850" y="1989138"/>
            <a:ext cx="2798763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808080"/>
                </a:solidFill>
              </a:rPr>
              <a:t>transport layer: TCP, UDP</a:t>
            </a:r>
          </a:p>
        </p:txBody>
      </p:sp>
      <p:sp>
        <p:nvSpPr>
          <p:cNvPr id="59413" name="Text Box 32"/>
          <p:cNvSpPr txBox="1">
            <a:spLocks noChangeArrowheads="1"/>
          </p:cNvSpPr>
          <p:nvPr/>
        </p:nvSpPr>
        <p:spPr bwMode="auto">
          <a:xfrm>
            <a:off x="4216400" y="4960938"/>
            <a:ext cx="1079500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808080"/>
                </a:solidFill>
              </a:rPr>
              <a:t>link layer</a:t>
            </a:r>
          </a:p>
        </p:txBody>
      </p:sp>
      <p:sp>
        <p:nvSpPr>
          <p:cNvPr id="59414" name="Text Box 33"/>
          <p:cNvSpPr txBox="1">
            <a:spLocks noChangeArrowheads="1"/>
          </p:cNvSpPr>
          <p:nvPr/>
        </p:nvSpPr>
        <p:spPr bwMode="auto">
          <a:xfrm>
            <a:off x="4064000" y="5484813"/>
            <a:ext cx="1562100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808080"/>
                </a:solidFill>
              </a:rPr>
              <a:t>physical layer</a:t>
            </a:r>
          </a:p>
        </p:txBody>
      </p:sp>
      <p:sp>
        <p:nvSpPr>
          <p:cNvPr id="59415" name="Text Box 34"/>
          <p:cNvSpPr txBox="1">
            <a:spLocks noChangeArrowheads="1"/>
          </p:cNvSpPr>
          <p:nvPr/>
        </p:nvSpPr>
        <p:spPr bwMode="auto">
          <a:xfrm>
            <a:off x="379992" y="3259138"/>
            <a:ext cx="1190046" cy="83317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network</a:t>
            </a:r>
          </a:p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layer</a:t>
            </a:r>
          </a:p>
        </p:txBody>
      </p:sp>
      <p:sp>
        <p:nvSpPr>
          <p:cNvPr id="59416" name="Line 35"/>
          <p:cNvSpPr>
            <a:spLocks noChangeShapeType="1"/>
          </p:cNvSpPr>
          <p:nvPr/>
        </p:nvSpPr>
        <p:spPr bwMode="auto">
          <a:xfrm flipV="1">
            <a:off x="1381125" y="2484438"/>
            <a:ext cx="1588" cy="746125"/>
          </a:xfrm>
          <a:prstGeom prst="line">
            <a:avLst/>
          </a:prstGeom>
          <a:noFill/>
          <a:ln w="28440" cap="sq">
            <a:solidFill>
              <a:srgbClr val="CC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9417" name="Line 36"/>
          <p:cNvSpPr>
            <a:spLocks noChangeShapeType="1"/>
          </p:cNvSpPr>
          <p:nvPr/>
        </p:nvSpPr>
        <p:spPr bwMode="auto">
          <a:xfrm>
            <a:off x="1381125" y="4152900"/>
            <a:ext cx="1588" cy="742950"/>
          </a:xfrm>
          <a:prstGeom prst="line">
            <a:avLst/>
          </a:prstGeom>
          <a:noFill/>
          <a:ln w="28440" cap="sq">
            <a:solidFill>
              <a:srgbClr val="CC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420" name="Group 3"/>
          <p:cNvGrpSpPr>
            <a:grpSpLocks/>
          </p:cNvGrpSpPr>
          <p:nvPr/>
        </p:nvGrpSpPr>
        <p:grpSpPr bwMode="auto">
          <a:xfrm>
            <a:off x="3062288" y="963613"/>
            <a:ext cx="4125912" cy="5324475"/>
            <a:chOff x="1929" y="607"/>
            <a:chExt cx="2599" cy="3354"/>
          </a:xfrm>
        </p:grpSpPr>
        <p:sp>
          <p:nvSpPr>
            <p:cNvPr id="60449" name="Rectangle 4"/>
            <p:cNvSpPr>
              <a:spLocks noChangeArrowheads="1"/>
            </p:cNvSpPr>
            <p:nvPr/>
          </p:nvSpPr>
          <p:spPr bwMode="auto">
            <a:xfrm>
              <a:off x="2040" y="868"/>
              <a:ext cx="2488" cy="3038"/>
            </a:xfrm>
            <a:prstGeom prst="rect">
              <a:avLst/>
            </a:prstGeom>
            <a:solidFill>
              <a:srgbClr val="000099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50" name="Rectangle 5"/>
            <p:cNvSpPr>
              <a:spLocks noChangeArrowheads="1"/>
            </p:cNvSpPr>
            <p:nvPr/>
          </p:nvSpPr>
          <p:spPr bwMode="auto">
            <a:xfrm>
              <a:off x="1980" y="935"/>
              <a:ext cx="2488" cy="3026"/>
            </a:xfrm>
            <a:prstGeom prst="rect">
              <a:avLst/>
            </a:prstGeom>
            <a:solidFill>
              <a:srgbClr val="FFFFFF"/>
            </a:solidFill>
            <a:ln w="1908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51" name="Text Box 6"/>
            <p:cNvSpPr txBox="1">
              <a:spLocks noChangeArrowheads="1"/>
            </p:cNvSpPr>
            <p:nvPr/>
          </p:nvSpPr>
          <p:spPr bwMode="auto">
            <a:xfrm>
              <a:off x="1955" y="973"/>
              <a:ext cx="313" cy="23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000000"/>
                  </a:solidFill>
                </a:rPr>
                <a:t>ver</a:t>
              </a:r>
            </a:p>
          </p:txBody>
        </p:sp>
        <p:sp>
          <p:nvSpPr>
            <p:cNvPr id="60452" name="Text Box 7"/>
            <p:cNvSpPr txBox="1">
              <a:spLocks noChangeArrowheads="1"/>
            </p:cNvSpPr>
            <p:nvPr/>
          </p:nvSpPr>
          <p:spPr bwMode="auto">
            <a:xfrm>
              <a:off x="3531" y="1012"/>
              <a:ext cx="504" cy="23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000000"/>
                  </a:solidFill>
                </a:rPr>
                <a:t>length</a:t>
              </a:r>
            </a:p>
          </p:txBody>
        </p:sp>
        <p:sp>
          <p:nvSpPr>
            <p:cNvPr id="60453" name="Line 8"/>
            <p:cNvSpPr>
              <a:spLocks noChangeShapeType="1"/>
            </p:cNvSpPr>
            <p:nvPr/>
          </p:nvSpPr>
          <p:spPr bwMode="auto">
            <a:xfrm>
              <a:off x="1988" y="1261"/>
              <a:ext cx="2485" cy="2"/>
            </a:xfrm>
            <a:prstGeom prst="line">
              <a:avLst/>
            </a:prstGeom>
            <a:noFill/>
            <a:ln w="1908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454" name="Line 9"/>
            <p:cNvSpPr>
              <a:spLocks noChangeShapeType="1"/>
            </p:cNvSpPr>
            <p:nvPr/>
          </p:nvSpPr>
          <p:spPr bwMode="auto">
            <a:xfrm flipV="1">
              <a:off x="3210" y="940"/>
              <a:ext cx="0" cy="320"/>
            </a:xfrm>
            <a:prstGeom prst="line">
              <a:avLst/>
            </a:prstGeom>
            <a:noFill/>
            <a:ln w="1908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455" name="Text Box 10"/>
            <p:cNvSpPr txBox="1">
              <a:spLocks noChangeArrowheads="1"/>
            </p:cNvSpPr>
            <p:nvPr/>
          </p:nvSpPr>
          <p:spPr bwMode="auto">
            <a:xfrm>
              <a:off x="2923" y="607"/>
              <a:ext cx="536" cy="23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000000"/>
                  </a:solidFill>
                </a:rPr>
                <a:t>32 bits</a:t>
              </a:r>
            </a:p>
          </p:txBody>
        </p:sp>
        <p:sp>
          <p:nvSpPr>
            <p:cNvPr id="60456" name="Line 11"/>
            <p:cNvSpPr>
              <a:spLocks noChangeShapeType="1"/>
            </p:cNvSpPr>
            <p:nvPr/>
          </p:nvSpPr>
          <p:spPr bwMode="auto">
            <a:xfrm>
              <a:off x="3552" y="762"/>
              <a:ext cx="898" cy="2"/>
            </a:xfrm>
            <a:prstGeom prst="line">
              <a:avLst/>
            </a:prstGeom>
            <a:noFill/>
            <a:ln w="19080" cap="sq">
              <a:solidFill>
                <a:srgbClr val="000000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457" name="Line 12"/>
            <p:cNvSpPr>
              <a:spLocks noChangeShapeType="1"/>
            </p:cNvSpPr>
            <p:nvPr/>
          </p:nvSpPr>
          <p:spPr bwMode="auto">
            <a:xfrm flipH="1">
              <a:off x="1971" y="769"/>
              <a:ext cx="846" cy="0"/>
            </a:xfrm>
            <a:prstGeom prst="line">
              <a:avLst/>
            </a:prstGeom>
            <a:noFill/>
            <a:ln w="19080" cap="sq">
              <a:solidFill>
                <a:srgbClr val="000000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458" name="Text Box 13"/>
            <p:cNvSpPr txBox="1">
              <a:spLocks noChangeArrowheads="1"/>
            </p:cNvSpPr>
            <p:nvPr/>
          </p:nvSpPr>
          <p:spPr bwMode="auto">
            <a:xfrm>
              <a:off x="2607" y="2792"/>
              <a:ext cx="1348" cy="82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000">
                  <a:solidFill>
                    <a:srgbClr val="000000"/>
                  </a:solidFill>
                </a:rPr>
                <a:t>data </a:t>
              </a:r>
            </a:p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000">
                  <a:solidFill>
                    <a:srgbClr val="000000"/>
                  </a:solidFill>
                </a:rPr>
                <a:t>(variable length,</a:t>
              </a:r>
            </a:p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000">
                  <a:solidFill>
                    <a:srgbClr val="000000"/>
                  </a:solidFill>
                </a:rPr>
                <a:t>typically a TCP </a:t>
              </a:r>
            </a:p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000">
                  <a:solidFill>
                    <a:srgbClr val="000000"/>
                  </a:solidFill>
                </a:rPr>
                <a:t>or UDP segment)</a:t>
              </a:r>
            </a:p>
          </p:txBody>
        </p:sp>
        <p:sp>
          <p:nvSpPr>
            <p:cNvPr id="60459" name="Text Box 14"/>
            <p:cNvSpPr txBox="1">
              <a:spLocks noChangeArrowheads="1"/>
            </p:cNvSpPr>
            <p:nvPr/>
          </p:nvSpPr>
          <p:spPr bwMode="auto">
            <a:xfrm>
              <a:off x="1929" y="1320"/>
              <a:ext cx="1355" cy="23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000000"/>
                  </a:solidFill>
                </a:rPr>
                <a:t>16-bit identifier</a:t>
              </a:r>
            </a:p>
          </p:txBody>
        </p:sp>
        <p:sp>
          <p:nvSpPr>
            <p:cNvPr id="60460" name="Line 15"/>
            <p:cNvSpPr>
              <a:spLocks noChangeShapeType="1"/>
            </p:cNvSpPr>
            <p:nvPr/>
          </p:nvSpPr>
          <p:spPr bwMode="auto">
            <a:xfrm>
              <a:off x="1984" y="2205"/>
              <a:ext cx="2488" cy="0"/>
            </a:xfrm>
            <a:prstGeom prst="line">
              <a:avLst/>
            </a:prstGeom>
            <a:noFill/>
            <a:ln w="1908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461" name="Line 16"/>
            <p:cNvSpPr>
              <a:spLocks noChangeShapeType="1"/>
            </p:cNvSpPr>
            <p:nvPr/>
          </p:nvSpPr>
          <p:spPr bwMode="auto">
            <a:xfrm>
              <a:off x="1984" y="2505"/>
              <a:ext cx="2488" cy="0"/>
            </a:xfrm>
            <a:prstGeom prst="line">
              <a:avLst/>
            </a:prstGeom>
            <a:noFill/>
            <a:ln w="1908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462" name="Text Box 17"/>
            <p:cNvSpPr txBox="1">
              <a:spLocks noChangeArrowheads="1"/>
            </p:cNvSpPr>
            <p:nvPr/>
          </p:nvSpPr>
          <p:spPr bwMode="auto">
            <a:xfrm>
              <a:off x="3465" y="1549"/>
              <a:ext cx="800" cy="40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000000"/>
                  </a:solidFill>
                </a:rPr>
                <a:t>header</a:t>
              </a:r>
            </a:p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000000"/>
                  </a:solidFill>
                </a:rPr>
                <a:t> checksum</a:t>
              </a:r>
            </a:p>
          </p:txBody>
        </p:sp>
        <p:sp>
          <p:nvSpPr>
            <p:cNvPr id="60463" name="Text Box 18"/>
            <p:cNvSpPr txBox="1">
              <a:spLocks noChangeArrowheads="1"/>
            </p:cNvSpPr>
            <p:nvPr/>
          </p:nvSpPr>
          <p:spPr bwMode="auto">
            <a:xfrm>
              <a:off x="2009" y="1531"/>
              <a:ext cx="545" cy="40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000000"/>
                  </a:solidFill>
                </a:rPr>
                <a:t>time to</a:t>
              </a:r>
            </a:p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000000"/>
                  </a:solidFill>
                </a:rPr>
                <a:t>live</a:t>
              </a:r>
            </a:p>
          </p:txBody>
        </p:sp>
        <p:sp>
          <p:nvSpPr>
            <p:cNvPr id="60464" name="Text Box 19"/>
            <p:cNvSpPr txBox="1">
              <a:spLocks noChangeArrowheads="1"/>
            </p:cNvSpPr>
            <p:nvPr/>
          </p:nvSpPr>
          <p:spPr bwMode="auto">
            <a:xfrm>
              <a:off x="2372" y="1959"/>
              <a:ext cx="1660" cy="23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000000"/>
                  </a:solidFill>
                </a:rPr>
                <a:t>32 bit source IP address</a:t>
              </a:r>
            </a:p>
          </p:txBody>
        </p:sp>
        <p:sp>
          <p:nvSpPr>
            <p:cNvPr id="60465" name="Text Box 20"/>
            <p:cNvSpPr txBox="1">
              <a:spLocks noChangeArrowheads="1"/>
            </p:cNvSpPr>
            <p:nvPr/>
          </p:nvSpPr>
          <p:spPr bwMode="auto">
            <a:xfrm>
              <a:off x="2223" y="907"/>
              <a:ext cx="472" cy="40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000000"/>
                  </a:solidFill>
                </a:rPr>
                <a:t>head.</a:t>
              </a:r>
            </a:p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000000"/>
                  </a:solidFill>
                </a:rPr>
                <a:t>len</a:t>
              </a:r>
            </a:p>
          </p:txBody>
        </p:sp>
        <p:sp>
          <p:nvSpPr>
            <p:cNvPr id="60466" name="Text Box 21"/>
            <p:cNvSpPr txBox="1">
              <a:spLocks noChangeArrowheads="1"/>
            </p:cNvSpPr>
            <p:nvPr/>
          </p:nvSpPr>
          <p:spPr bwMode="auto">
            <a:xfrm>
              <a:off x="2647" y="901"/>
              <a:ext cx="568" cy="40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000000"/>
                  </a:solidFill>
                </a:rPr>
                <a:t>type of</a:t>
              </a:r>
            </a:p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000000"/>
                  </a:solidFill>
                </a:rPr>
                <a:t>service</a:t>
              </a:r>
            </a:p>
          </p:txBody>
        </p:sp>
        <p:sp>
          <p:nvSpPr>
            <p:cNvPr id="60467" name="Line 22"/>
            <p:cNvSpPr>
              <a:spLocks noChangeShapeType="1"/>
            </p:cNvSpPr>
            <p:nvPr/>
          </p:nvSpPr>
          <p:spPr bwMode="auto">
            <a:xfrm flipV="1">
              <a:off x="2646" y="937"/>
              <a:ext cx="0" cy="320"/>
            </a:xfrm>
            <a:prstGeom prst="line">
              <a:avLst/>
            </a:prstGeom>
            <a:noFill/>
            <a:ln w="1908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468" name="Line 23"/>
            <p:cNvSpPr>
              <a:spLocks noChangeShapeType="1"/>
            </p:cNvSpPr>
            <p:nvPr/>
          </p:nvSpPr>
          <p:spPr bwMode="auto">
            <a:xfrm flipV="1">
              <a:off x="2259" y="943"/>
              <a:ext cx="0" cy="320"/>
            </a:xfrm>
            <a:prstGeom prst="line">
              <a:avLst/>
            </a:prstGeom>
            <a:noFill/>
            <a:ln w="1908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469" name="Line 24"/>
            <p:cNvSpPr>
              <a:spLocks noChangeShapeType="1"/>
            </p:cNvSpPr>
            <p:nvPr/>
          </p:nvSpPr>
          <p:spPr bwMode="auto">
            <a:xfrm flipV="1">
              <a:off x="3210" y="1264"/>
              <a:ext cx="0" cy="320"/>
            </a:xfrm>
            <a:prstGeom prst="line">
              <a:avLst/>
            </a:prstGeom>
            <a:noFill/>
            <a:ln w="1908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470" name="Text Box 25"/>
            <p:cNvSpPr txBox="1">
              <a:spLocks noChangeArrowheads="1"/>
            </p:cNvSpPr>
            <p:nvPr/>
          </p:nvSpPr>
          <p:spPr bwMode="auto">
            <a:xfrm>
              <a:off x="3117" y="1314"/>
              <a:ext cx="485" cy="23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000000"/>
                  </a:solidFill>
                </a:rPr>
                <a:t>flgs</a:t>
              </a:r>
            </a:p>
          </p:txBody>
        </p:sp>
        <p:sp>
          <p:nvSpPr>
            <p:cNvPr id="60471" name="Line 26"/>
            <p:cNvSpPr>
              <a:spLocks noChangeShapeType="1"/>
            </p:cNvSpPr>
            <p:nvPr/>
          </p:nvSpPr>
          <p:spPr bwMode="auto">
            <a:xfrm flipV="1">
              <a:off x="3504" y="1258"/>
              <a:ext cx="0" cy="320"/>
            </a:xfrm>
            <a:prstGeom prst="line">
              <a:avLst/>
            </a:prstGeom>
            <a:noFill/>
            <a:ln w="1908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472" name="Text Box 27"/>
            <p:cNvSpPr txBox="1">
              <a:spLocks noChangeArrowheads="1"/>
            </p:cNvSpPr>
            <p:nvPr/>
          </p:nvSpPr>
          <p:spPr bwMode="auto">
            <a:xfrm>
              <a:off x="3531" y="1230"/>
              <a:ext cx="899" cy="40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000000"/>
                  </a:solidFill>
                </a:rPr>
                <a:t>fragment</a:t>
              </a:r>
            </a:p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000000"/>
                  </a:solidFill>
                </a:rPr>
                <a:t> offset</a:t>
              </a:r>
            </a:p>
          </p:txBody>
        </p:sp>
        <p:sp>
          <p:nvSpPr>
            <p:cNvPr id="60473" name="Line 28"/>
            <p:cNvSpPr>
              <a:spLocks noChangeShapeType="1"/>
            </p:cNvSpPr>
            <p:nvPr/>
          </p:nvSpPr>
          <p:spPr bwMode="auto">
            <a:xfrm>
              <a:off x="1984" y="1581"/>
              <a:ext cx="2488" cy="0"/>
            </a:xfrm>
            <a:prstGeom prst="line">
              <a:avLst/>
            </a:prstGeom>
            <a:noFill/>
            <a:ln w="1908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474" name="Line 29"/>
            <p:cNvSpPr>
              <a:spLocks noChangeShapeType="1"/>
            </p:cNvSpPr>
            <p:nvPr/>
          </p:nvSpPr>
          <p:spPr bwMode="auto">
            <a:xfrm flipV="1">
              <a:off x="3210" y="1582"/>
              <a:ext cx="0" cy="320"/>
            </a:xfrm>
            <a:prstGeom prst="line">
              <a:avLst/>
            </a:prstGeom>
            <a:noFill/>
            <a:ln w="1908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475" name="Line 30"/>
            <p:cNvSpPr>
              <a:spLocks noChangeShapeType="1"/>
            </p:cNvSpPr>
            <p:nvPr/>
          </p:nvSpPr>
          <p:spPr bwMode="auto">
            <a:xfrm>
              <a:off x="1972" y="1905"/>
              <a:ext cx="2488" cy="0"/>
            </a:xfrm>
            <a:prstGeom prst="line">
              <a:avLst/>
            </a:prstGeom>
            <a:noFill/>
            <a:ln w="1908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476" name="Text Box 31"/>
            <p:cNvSpPr txBox="1">
              <a:spLocks noChangeArrowheads="1"/>
            </p:cNvSpPr>
            <p:nvPr/>
          </p:nvSpPr>
          <p:spPr bwMode="auto">
            <a:xfrm>
              <a:off x="2670" y="1525"/>
              <a:ext cx="480" cy="40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000000"/>
                  </a:solidFill>
                </a:rPr>
                <a:t>upper</a:t>
              </a:r>
            </a:p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000000"/>
                  </a:solidFill>
                </a:rPr>
                <a:t> layer</a:t>
              </a:r>
            </a:p>
          </p:txBody>
        </p:sp>
        <p:sp>
          <p:nvSpPr>
            <p:cNvPr id="60477" name="Line 32"/>
            <p:cNvSpPr>
              <a:spLocks noChangeShapeType="1"/>
            </p:cNvSpPr>
            <p:nvPr/>
          </p:nvSpPr>
          <p:spPr bwMode="auto">
            <a:xfrm flipV="1">
              <a:off x="2610" y="1588"/>
              <a:ext cx="0" cy="320"/>
            </a:xfrm>
            <a:prstGeom prst="line">
              <a:avLst/>
            </a:prstGeom>
            <a:noFill/>
            <a:ln w="1908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478" name="Text Box 33"/>
            <p:cNvSpPr txBox="1">
              <a:spLocks noChangeArrowheads="1"/>
            </p:cNvSpPr>
            <p:nvPr/>
          </p:nvSpPr>
          <p:spPr bwMode="auto">
            <a:xfrm>
              <a:off x="2266" y="2235"/>
              <a:ext cx="1923" cy="23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000000"/>
                  </a:solidFill>
                </a:rPr>
                <a:t>32 bit destination IP address</a:t>
              </a:r>
            </a:p>
          </p:txBody>
        </p:sp>
        <p:sp>
          <p:nvSpPr>
            <p:cNvPr id="60479" name="Line 34"/>
            <p:cNvSpPr>
              <a:spLocks noChangeShapeType="1"/>
            </p:cNvSpPr>
            <p:nvPr/>
          </p:nvSpPr>
          <p:spPr bwMode="auto">
            <a:xfrm>
              <a:off x="1984" y="2787"/>
              <a:ext cx="2488" cy="0"/>
            </a:xfrm>
            <a:prstGeom prst="line">
              <a:avLst/>
            </a:prstGeom>
            <a:noFill/>
            <a:ln w="1908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480" name="Text Box 35"/>
            <p:cNvSpPr txBox="1">
              <a:spLocks noChangeArrowheads="1"/>
            </p:cNvSpPr>
            <p:nvPr/>
          </p:nvSpPr>
          <p:spPr bwMode="auto">
            <a:xfrm>
              <a:off x="2675" y="2529"/>
              <a:ext cx="1056" cy="23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000000"/>
                  </a:solidFill>
                </a:rPr>
                <a:t>options (if any)</a:t>
              </a:r>
            </a:p>
          </p:txBody>
        </p:sp>
      </p:grpSp>
      <p:sp>
        <p:nvSpPr>
          <p:cNvPr id="60421" name="Text Box 36"/>
          <p:cNvSpPr txBox="1">
            <a:spLocks noChangeArrowheads="1"/>
          </p:cNvSpPr>
          <p:nvPr/>
        </p:nvSpPr>
        <p:spPr bwMode="auto">
          <a:xfrm>
            <a:off x="520700" y="0"/>
            <a:ext cx="7772400" cy="781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IP 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Datagram </a:t>
            </a: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ormat</a:t>
            </a:r>
            <a:endParaRPr lang="en-US" sz="3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Group 37"/>
          <p:cNvGrpSpPr>
            <a:grpSpLocks/>
          </p:cNvGrpSpPr>
          <p:nvPr/>
        </p:nvGrpSpPr>
        <p:grpSpPr bwMode="auto">
          <a:xfrm>
            <a:off x="773113" y="858838"/>
            <a:ext cx="2495550" cy="790575"/>
            <a:chOff x="487" y="541"/>
            <a:chExt cx="1572" cy="498"/>
          </a:xfrm>
        </p:grpSpPr>
        <p:sp>
          <p:nvSpPr>
            <p:cNvPr id="60447" name="Text Box 38"/>
            <p:cNvSpPr txBox="1">
              <a:spLocks noChangeArrowheads="1"/>
            </p:cNvSpPr>
            <p:nvPr/>
          </p:nvSpPr>
          <p:spPr bwMode="auto">
            <a:xfrm>
              <a:off x="487" y="541"/>
              <a:ext cx="1300" cy="40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000000"/>
                  </a:solidFill>
                </a:rPr>
                <a:t>IP protocol version</a:t>
              </a:r>
            </a:p>
            <a:p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000000"/>
                  </a:solidFill>
                </a:rPr>
                <a:t>number</a:t>
              </a:r>
            </a:p>
          </p:txBody>
        </p:sp>
        <p:sp>
          <p:nvSpPr>
            <p:cNvPr id="60448" name="Line 39"/>
            <p:cNvSpPr>
              <a:spLocks noChangeShapeType="1"/>
            </p:cNvSpPr>
            <p:nvPr/>
          </p:nvSpPr>
          <p:spPr bwMode="auto">
            <a:xfrm>
              <a:off x="1727" y="749"/>
              <a:ext cx="332" cy="290"/>
            </a:xfrm>
            <a:prstGeom prst="line">
              <a:avLst/>
            </a:prstGeom>
            <a:noFill/>
            <a:ln w="19080" cap="sq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0"/>
          <p:cNvGrpSpPr>
            <a:grpSpLocks/>
          </p:cNvGrpSpPr>
          <p:nvPr/>
        </p:nvGrpSpPr>
        <p:grpSpPr bwMode="auto">
          <a:xfrm>
            <a:off x="1262063" y="1406525"/>
            <a:ext cx="2411412" cy="641350"/>
            <a:chOff x="795" y="886"/>
            <a:chExt cx="1519" cy="404"/>
          </a:xfrm>
        </p:grpSpPr>
        <p:sp>
          <p:nvSpPr>
            <p:cNvPr id="60445" name="Text Box 41"/>
            <p:cNvSpPr txBox="1">
              <a:spLocks noChangeArrowheads="1"/>
            </p:cNvSpPr>
            <p:nvPr/>
          </p:nvSpPr>
          <p:spPr bwMode="auto">
            <a:xfrm>
              <a:off x="795" y="886"/>
              <a:ext cx="990" cy="40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000000"/>
                  </a:solidFill>
                </a:rPr>
                <a:t>header length</a:t>
              </a:r>
            </a:p>
            <a:p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000000"/>
                  </a:solidFill>
                </a:rPr>
                <a:t> (bytes)</a:t>
              </a:r>
            </a:p>
          </p:txBody>
        </p:sp>
        <p:sp>
          <p:nvSpPr>
            <p:cNvPr id="60446" name="Line 42"/>
            <p:cNvSpPr>
              <a:spLocks noChangeShapeType="1"/>
            </p:cNvSpPr>
            <p:nvPr/>
          </p:nvSpPr>
          <p:spPr bwMode="auto">
            <a:xfrm>
              <a:off x="1745" y="1100"/>
              <a:ext cx="569" cy="92"/>
            </a:xfrm>
            <a:prstGeom prst="line">
              <a:avLst/>
            </a:prstGeom>
            <a:noFill/>
            <a:ln w="19080" cap="sq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43"/>
          <p:cNvGrpSpPr>
            <a:grpSpLocks/>
          </p:cNvGrpSpPr>
          <p:nvPr/>
        </p:nvGrpSpPr>
        <p:grpSpPr bwMode="auto">
          <a:xfrm>
            <a:off x="730250" y="2732088"/>
            <a:ext cx="3619500" cy="1592262"/>
            <a:chOff x="460" y="1721"/>
            <a:chExt cx="2280" cy="1003"/>
          </a:xfrm>
        </p:grpSpPr>
        <p:sp>
          <p:nvSpPr>
            <p:cNvPr id="60443" name="Text Box 44"/>
            <p:cNvSpPr txBox="1">
              <a:spLocks noChangeArrowheads="1"/>
            </p:cNvSpPr>
            <p:nvPr/>
          </p:nvSpPr>
          <p:spPr bwMode="auto">
            <a:xfrm>
              <a:off x="460" y="2320"/>
              <a:ext cx="1398" cy="40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000000"/>
                  </a:solidFill>
                </a:rPr>
                <a:t>upper layer protocol</a:t>
              </a:r>
            </a:p>
            <a:p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000000"/>
                  </a:solidFill>
                </a:rPr>
                <a:t>to deliver payload to</a:t>
              </a:r>
            </a:p>
          </p:txBody>
        </p:sp>
        <p:sp>
          <p:nvSpPr>
            <p:cNvPr id="60444" name="Line 45"/>
            <p:cNvSpPr>
              <a:spLocks noChangeShapeType="1"/>
            </p:cNvSpPr>
            <p:nvPr/>
          </p:nvSpPr>
          <p:spPr bwMode="auto">
            <a:xfrm flipV="1">
              <a:off x="1817" y="1720"/>
              <a:ext cx="923" cy="709"/>
            </a:xfrm>
            <a:prstGeom prst="line">
              <a:avLst/>
            </a:prstGeom>
            <a:noFill/>
            <a:ln w="19080" cap="sq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46"/>
          <p:cNvGrpSpPr>
            <a:grpSpLocks/>
          </p:cNvGrpSpPr>
          <p:nvPr/>
        </p:nvGrpSpPr>
        <p:grpSpPr bwMode="auto">
          <a:xfrm>
            <a:off x="6846888" y="1054100"/>
            <a:ext cx="2171700" cy="733425"/>
            <a:chOff x="4313" y="664"/>
            <a:chExt cx="1368" cy="462"/>
          </a:xfrm>
        </p:grpSpPr>
        <p:sp>
          <p:nvSpPr>
            <p:cNvPr id="60441" name="Text Box 47"/>
            <p:cNvSpPr txBox="1">
              <a:spLocks noChangeArrowheads="1"/>
            </p:cNvSpPr>
            <p:nvPr/>
          </p:nvSpPr>
          <p:spPr bwMode="auto">
            <a:xfrm>
              <a:off x="4650" y="664"/>
              <a:ext cx="1031" cy="40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000000"/>
                  </a:solidFill>
                </a:rPr>
                <a:t>total datagram</a:t>
              </a:r>
            </a:p>
            <a:p>
              <a:pPr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000000"/>
                  </a:solidFill>
                </a:rPr>
                <a:t>length (bytes)</a:t>
              </a:r>
            </a:p>
          </p:txBody>
        </p:sp>
        <p:sp>
          <p:nvSpPr>
            <p:cNvPr id="60442" name="Line 48"/>
            <p:cNvSpPr>
              <a:spLocks noChangeShapeType="1"/>
            </p:cNvSpPr>
            <p:nvPr/>
          </p:nvSpPr>
          <p:spPr bwMode="auto">
            <a:xfrm flipH="1">
              <a:off x="4312" y="869"/>
              <a:ext cx="403" cy="257"/>
            </a:xfrm>
            <a:prstGeom prst="line">
              <a:avLst/>
            </a:prstGeom>
            <a:noFill/>
            <a:ln w="19080" cap="sq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49"/>
          <p:cNvGrpSpPr>
            <a:grpSpLocks/>
          </p:cNvGrpSpPr>
          <p:nvPr/>
        </p:nvGrpSpPr>
        <p:grpSpPr bwMode="auto">
          <a:xfrm>
            <a:off x="1295400" y="1760538"/>
            <a:ext cx="3025775" cy="565150"/>
            <a:chOff x="816" y="1109"/>
            <a:chExt cx="1906" cy="356"/>
          </a:xfrm>
        </p:grpSpPr>
        <p:sp>
          <p:nvSpPr>
            <p:cNvPr id="60439" name="Text Box 50"/>
            <p:cNvSpPr txBox="1">
              <a:spLocks noChangeArrowheads="1"/>
            </p:cNvSpPr>
            <p:nvPr/>
          </p:nvSpPr>
          <p:spPr bwMode="auto">
            <a:xfrm>
              <a:off x="816" y="1234"/>
              <a:ext cx="1001" cy="23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ja-JP" sz="1800">
                  <a:solidFill>
                    <a:srgbClr val="000000"/>
                  </a:solidFill>
                </a:rPr>
                <a:t>“</a:t>
              </a:r>
              <a:r>
                <a:rPr lang="en-US" sz="1800">
                  <a:solidFill>
                    <a:srgbClr val="000000"/>
                  </a:solidFill>
                </a:rPr>
                <a:t>type</a:t>
              </a:r>
              <a:r>
                <a:rPr lang="ja-JP" sz="1800">
                  <a:solidFill>
                    <a:srgbClr val="000000"/>
                  </a:solidFill>
                </a:rPr>
                <a:t>”</a:t>
              </a:r>
              <a:r>
                <a:rPr lang="en-US" sz="1800">
                  <a:solidFill>
                    <a:srgbClr val="000000"/>
                  </a:solidFill>
                </a:rPr>
                <a:t> of data </a:t>
              </a:r>
            </a:p>
          </p:txBody>
        </p:sp>
        <p:sp>
          <p:nvSpPr>
            <p:cNvPr id="60440" name="Line 51"/>
            <p:cNvSpPr>
              <a:spLocks noChangeShapeType="1"/>
            </p:cNvSpPr>
            <p:nvPr/>
          </p:nvSpPr>
          <p:spPr bwMode="auto">
            <a:xfrm flipV="1">
              <a:off x="1757" y="1108"/>
              <a:ext cx="965" cy="262"/>
            </a:xfrm>
            <a:prstGeom prst="line">
              <a:avLst/>
            </a:prstGeom>
            <a:noFill/>
            <a:ln w="19080" cap="sq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52"/>
          <p:cNvGrpSpPr>
            <a:grpSpLocks/>
          </p:cNvGrpSpPr>
          <p:nvPr/>
        </p:nvGrpSpPr>
        <p:grpSpPr bwMode="auto">
          <a:xfrm>
            <a:off x="4951413" y="1787525"/>
            <a:ext cx="4097337" cy="915988"/>
            <a:chOff x="3119" y="1126"/>
            <a:chExt cx="2581" cy="577"/>
          </a:xfrm>
        </p:grpSpPr>
        <p:sp>
          <p:nvSpPr>
            <p:cNvPr id="60435" name="Text Box 53"/>
            <p:cNvSpPr txBox="1">
              <a:spLocks noChangeArrowheads="1"/>
            </p:cNvSpPr>
            <p:nvPr/>
          </p:nvSpPr>
          <p:spPr bwMode="auto">
            <a:xfrm>
              <a:off x="4669" y="1126"/>
              <a:ext cx="1031" cy="57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000000"/>
                  </a:solidFill>
                </a:rPr>
                <a:t>for</a:t>
              </a:r>
            </a:p>
            <a:p>
              <a:pPr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000000"/>
                  </a:solidFill>
                </a:rPr>
                <a:t>fragmentation/</a:t>
              </a:r>
            </a:p>
            <a:p>
              <a:pPr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000000"/>
                  </a:solidFill>
                </a:rPr>
                <a:t>reassembly</a:t>
              </a:r>
            </a:p>
          </p:txBody>
        </p:sp>
        <p:sp>
          <p:nvSpPr>
            <p:cNvPr id="60436" name="Line 54"/>
            <p:cNvSpPr>
              <a:spLocks noChangeShapeType="1"/>
            </p:cNvSpPr>
            <p:nvPr/>
          </p:nvSpPr>
          <p:spPr bwMode="auto">
            <a:xfrm flipH="1">
              <a:off x="3442" y="1415"/>
              <a:ext cx="1285" cy="119"/>
            </a:xfrm>
            <a:prstGeom prst="line">
              <a:avLst/>
            </a:prstGeom>
            <a:noFill/>
            <a:ln w="19080" cap="sq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437" name="Line 55"/>
            <p:cNvSpPr>
              <a:spLocks noChangeShapeType="1"/>
            </p:cNvSpPr>
            <p:nvPr/>
          </p:nvSpPr>
          <p:spPr bwMode="auto">
            <a:xfrm flipH="1" flipV="1">
              <a:off x="4300" y="1348"/>
              <a:ext cx="415" cy="73"/>
            </a:xfrm>
            <a:prstGeom prst="line">
              <a:avLst/>
            </a:prstGeom>
            <a:noFill/>
            <a:ln w="19080" cap="sq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438" name="Line 56"/>
            <p:cNvSpPr>
              <a:spLocks noChangeShapeType="1"/>
            </p:cNvSpPr>
            <p:nvPr/>
          </p:nvSpPr>
          <p:spPr bwMode="auto">
            <a:xfrm flipH="1">
              <a:off x="3118" y="1421"/>
              <a:ext cx="1585" cy="35"/>
            </a:xfrm>
            <a:prstGeom prst="line">
              <a:avLst/>
            </a:prstGeom>
            <a:noFill/>
            <a:ln w="19080" cap="sq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57"/>
          <p:cNvGrpSpPr>
            <a:grpSpLocks/>
          </p:cNvGrpSpPr>
          <p:nvPr/>
        </p:nvGrpSpPr>
        <p:grpSpPr bwMode="auto">
          <a:xfrm>
            <a:off x="1022350" y="2406650"/>
            <a:ext cx="2393950" cy="1189038"/>
            <a:chOff x="644" y="1516"/>
            <a:chExt cx="1508" cy="749"/>
          </a:xfrm>
        </p:grpSpPr>
        <p:sp>
          <p:nvSpPr>
            <p:cNvPr id="60433" name="Text Box 58"/>
            <p:cNvSpPr txBox="1">
              <a:spLocks noChangeArrowheads="1"/>
            </p:cNvSpPr>
            <p:nvPr/>
          </p:nvSpPr>
          <p:spPr bwMode="auto">
            <a:xfrm>
              <a:off x="644" y="1516"/>
              <a:ext cx="1200" cy="74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000000"/>
                  </a:solidFill>
                </a:rPr>
                <a:t>max number</a:t>
              </a:r>
            </a:p>
            <a:p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000000"/>
                  </a:solidFill>
                </a:rPr>
                <a:t>remaining hops</a:t>
              </a:r>
            </a:p>
            <a:p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000000"/>
                  </a:solidFill>
                </a:rPr>
                <a:t>(decremented at </a:t>
              </a:r>
            </a:p>
            <a:p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000000"/>
                  </a:solidFill>
                </a:rPr>
                <a:t>each router)</a:t>
              </a:r>
            </a:p>
          </p:txBody>
        </p:sp>
        <p:sp>
          <p:nvSpPr>
            <p:cNvPr id="60434" name="Line 59"/>
            <p:cNvSpPr>
              <a:spLocks noChangeShapeType="1"/>
            </p:cNvSpPr>
            <p:nvPr/>
          </p:nvSpPr>
          <p:spPr bwMode="auto">
            <a:xfrm>
              <a:off x="1805" y="1700"/>
              <a:ext cx="347" cy="56"/>
            </a:xfrm>
            <a:prstGeom prst="line">
              <a:avLst/>
            </a:prstGeom>
            <a:noFill/>
            <a:ln w="19080" cap="sq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60"/>
          <p:cNvGrpSpPr>
            <a:grpSpLocks/>
          </p:cNvGrpSpPr>
          <p:nvPr/>
        </p:nvGrpSpPr>
        <p:grpSpPr bwMode="auto">
          <a:xfrm>
            <a:off x="6532563" y="3987800"/>
            <a:ext cx="2505075" cy="1463675"/>
            <a:chOff x="4115" y="2512"/>
            <a:chExt cx="1578" cy="922"/>
          </a:xfrm>
        </p:grpSpPr>
        <p:sp>
          <p:nvSpPr>
            <p:cNvPr id="60431" name="Text Box 61"/>
            <p:cNvSpPr txBox="1">
              <a:spLocks noChangeArrowheads="1"/>
            </p:cNvSpPr>
            <p:nvPr/>
          </p:nvSpPr>
          <p:spPr bwMode="auto">
            <a:xfrm>
              <a:off x="4596" y="2512"/>
              <a:ext cx="1097" cy="92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000000"/>
                  </a:solidFill>
                </a:rPr>
                <a:t>e.g. timestamp,</a:t>
              </a:r>
            </a:p>
            <a:p>
              <a:pPr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000000"/>
                  </a:solidFill>
                </a:rPr>
                <a:t>record route</a:t>
              </a:r>
            </a:p>
            <a:p>
              <a:pPr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000000"/>
                  </a:solidFill>
                </a:rPr>
                <a:t>taken, specify</a:t>
              </a:r>
            </a:p>
            <a:p>
              <a:pPr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000000"/>
                  </a:solidFill>
                </a:rPr>
                <a:t>list of routers </a:t>
              </a:r>
            </a:p>
            <a:p>
              <a:pPr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000000"/>
                  </a:solidFill>
                </a:rPr>
                <a:t>to visit.</a:t>
              </a:r>
            </a:p>
          </p:txBody>
        </p:sp>
        <p:sp>
          <p:nvSpPr>
            <p:cNvPr id="60432" name="Line 62"/>
            <p:cNvSpPr>
              <a:spLocks noChangeShapeType="1"/>
            </p:cNvSpPr>
            <p:nvPr/>
          </p:nvSpPr>
          <p:spPr bwMode="auto">
            <a:xfrm flipH="1">
              <a:off x="4114" y="2651"/>
              <a:ext cx="517" cy="5"/>
            </a:xfrm>
            <a:prstGeom prst="line">
              <a:avLst/>
            </a:prstGeom>
            <a:noFill/>
            <a:ln w="19080" cap="sq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1503" name="Rectangle 63"/>
          <p:cNvSpPr>
            <a:spLocks noChangeArrowheads="1"/>
          </p:cNvSpPr>
          <p:nvPr/>
        </p:nvSpPr>
        <p:spPr bwMode="auto">
          <a:xfrm>
            <a:off x="244475" y="4595813"/>
            <a:ext cx="2620963" cy="1606550"/>
          </a:xfrm>
          <a:prstGeom prst="rect">
            <a:avLst/>
          </a:prstGeom>
          <a:noFill/>
          <a:ln w="9360" cap="sq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lIns="90000" tIns="46800" rIns="90000" bIns="46800"/>
          <a:lstStyle/>
          <a:p>
            <a:pPr marL="342900" indent="-341313">
              <a:lnSpc>
                <a:spcPct val="85000"/>
              </a:lnSpc>
              <a:spcBef>
                <a:spcPts val="500"/>
              </a:spcBef>
              <a:buClrTx/>
              <a:buSzPct val="65000"/>
              <a:buFontTx/>
              <a:buNone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/>
            </a:pPr>
            <a:r>
              <a:rPr lang="en-US" sz="2000" i="1">
                <a:solidFill>
                  <a:srgbClr val="CC0000"/>
                </a:solidFill>
              </a:rPr>
              <a:t>how much overhead?</a:t>
            </a:r>
          </a:p>
          <a:p>
            <a:pPr marL="341313" indent="-339725">
              <a:lnSpc>
                <a:spcPct val="85000"/>
              </a:lnSpc>
              <a:spcBef>
                <a:spcPts val="500"/>
              </a:spcBef>
              <a:buClr>
                <a:srgbClr val="000099"/>
              </a:buClr>
              <a:buSzPct val="65000"/>
              <a:buFont typeface="Wingdings" charset="2"/>
              <a:buChar char="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/>
            </a:pPr>
            <a:r>
              <a:rPr lang="en-US" sz="2000">
                <a:solidFill>
                  <a:srgbClr val="000000"/>
                </a:solidFill>
              </a:rPr>
              <a:t>20 bytes of TCP</a:t>
            </a:r>
          </a:p>
          <a:p>
            <a:pPr marL="341313" indent="-339725">
              <a:lnSpc>
                <a:spcPct val="85000"/>
              </a:lnSpc>
              <a:spcBef>
                <a:spcPts val="500"/>
              </a:spcBef>
              <a:buClr>
                <a:srgbClr val="000099"/>
              </a:buClr>
              <a:buSzPct val="65000"/>
              <a:buFont typeface="Wingdings" charset="2"/>
              <a:buChar char="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/>
            </a:pPr>
            <a:r>
              <a:rPr lang="en-US" sz="2000">
                <a:solidFill>
                  <a:srgbClr val="000000"/>
                </a:solidFill>
              </a:rPr>
              <a:t>20 bytes of IP</a:t>
            </a:r>
          </a:p>
          <a:p>
            <a:pPr marL="341313" indent="-339725">
              <a:lnSpc>
                <a:spcPct val="85000"/>
              </a:lnSpc>
              <a:spcBef>
                <a:spcPts val="500"/>
              </a:spcBef>
              <a:buClr>
                <a:srgbClr val="000099"/>
              </a:buClr>
              <a:buSzPct val="65000"/>
              <a:buFont typeface="Wingdings" charset="2"/>
              <a:buChar char="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/>
            </a:pPr>
            <a:r>
              <a:rPr lang="en-US" sz="2000">
                <a:solidFill>
                  <a:srgbClr val="000000"/>
                </a:solidFill>
              </a:rPr>
              <a:t>= 40 bytes + app layer overhead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Effect">
                      <p:stCondLst>
                        <p:cond delay="indefinite"/>
                      </p:stCondLst>
                      <p:childTnLst>
                        <p:par>
                          <p:cTn id="9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Effect">
                      <p:stCondLst>
                        <p:cond delay="indefinite"/>
                      </p:stCondLst>
                      <p:childTnLst>
                        <p:par>
                          <p:cTn id="14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Effect">
                      <p:stCondLst>
                        <p:cond delay="indefinite"/>
                      </p:stCondLst>
                      <p:childTnLst>
                        <p:par>
                          <p:cTn id="19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Effect">
                      <p:stCondLst>
                        <p:cond delay="indefinite"/>
                      </p:stCondLst>
                      <p:childTnLst>
                        <p:par>
                          <p:cTn id="24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Effect">
                      <p:stCondLst>
                        <p:cond delay="indefinite"/>
                      </p:stCondLst>
                      <p:childTnLst>
                        <p:par>
                          <p:cTn id="29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Effect">
                      <p:stCondLst>
                        <p:cond delay="indefinite"/>
                      </p:stCondLst>
                      <p:childTnLst>
                        <p:par>
                          <p:cTn id="34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Effect">
                      <p:stCondLst>
                        <p:cond delay="indefinite"/>
                      </p:stCondLst>
                      <p:childTnLst>
                        <p:par>
                          <p:cTn id="39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Effect">
                      <p:stCondLst>
                        <p:cond delay="indefinite"/>
                      </p:stCondLst>
                      <p:childTnLst>
                        <p:par>
                          <p:cTn id="44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47" dur="500"/>
                                        <p:tgtEl>
                                          <p:spTgt spid="61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3"/>
          <p:cNvSpPr txBox="1">
            <a:spLocks noChangeArrowheads="1"/>
          </p:cNvSpPr>
          <p:nvPr/>
        </p:nvSpPr>
        <p:spPr bwMode="auto">
          <a:xfrm>
            <a:off x="533400" y="185738"/>
            <a:ext cx="7772400" cy="930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IP 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Fragmentation</a:t>
            </a: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Reassembly</a:t>
            </a:r>
            <a:endParaRPr lang="en-US" sz="3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45" name="Text Box 4"/>
          <p:cNvSpPr txBox="1">
            <a:spLocks noChangeArrowheads="1"/>
          </p:cNvSpPr>
          <p:nvPr/>
        </p:nvSpPr>
        <p:spPr bwMode="auto">
          <a:xfrm>
            <a:off x="311150" y="1439863"/>
            <a:ext cx="3810000" cy="50942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41313" indent="-341313" algn="just">
              <a:lnSpc>
                <a:spcPct val="85000"/>
              </a:lnSpc>
              <a:spcBef>
                <a:spcPts val="600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etwork 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links have MTU (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max.transfer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size) - largest possible link-level frame</a:t>
            </a:r>
          </a:p>
          <a:p>
            <a:pPr marL="741363" lvl="1" indent="-284163" algn="just">
              <a:lnSpc>
                <a:spcPct val="85000"/>
              </a:lnSpc>
              <a:spcBef>
                <a:spcPts val="600"/>
              </a:spcBef>
              <a:buClr>
                <a:srgbClr val="000099"/>
              </a:buClr>
              <a:buFont typeface="Wingdings" pitchFamily="2" charset="2"/>
              <a:buChar char="q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ifferent 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link types, different MTUs </a:t>
            </a:r>
          </a:p>
          <a:p>
            <a:pPr marL="341313" indent="-341313" algn="just">
              <a:lnSpc>
                <a:spcPct val="85000"/>
              </a:lnSpc>
              <a:spcBef>
                <a:spcPts val="600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arge 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IP datagram divided (</a:t>
            </a:r>
            <a:r>
              <a:rPr lang="ja-JP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fragmented</a:t>
            </a:r>
            <a:r>
              <a:rPr lang="ja-JP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 within net</a:t>
            </a:r>
          </a:p>
          <a:p>
            <a:pPr marL="741363" lvl="1" indent="-284163" algn="just">
              <a:lnSpc>
                <a:spcPct val="85000"/>
              </a:lnSpc>
              <a:spcBef>
                <a:spcPts val="600"/>
              </a:spcBef>
              <a:buClr>
                <a:srgbClr val="000099"/>
              </a:buClr>
              <a:buFont typeface="Wingdings" pitchFamily="2" charset="2"/>
              <a:buChar char="q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ne 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datagram becomes several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datagrams</a:t>
            </a:r>
            <a:endParaRPr lang="en-US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741363" lvl="1" indent="-284163" algn="just">
              <a:lnSpc>
                <a:spcPct val="85000"/>
              </a:lnSpc>
              <a:spcBef>
                <a:spcPts val="600"/>
              </a:spcBef>
              <a:buClr>
                <a:srgbClr val="000099"/>
              </a:buClr>
              <a:buFont typeface="Wingdings" pitchFamily="2" charset="2"/>
              <a:buChar char="q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ja-JP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reassembled</a:t>
            </a:r>
            <a:r>
              <a:rPr lang="ja-JP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only at final destination</a:t>
            </a:r>
          </a:p>
          <a:p>
            <a:pPr marL="741363" lvl="1" indent="-284163" algn="just">
              <a:lnSpc>
                <a:spcPct val="85000"/>
              </a:lnSpc>
              <a:spcBef>
                <a:spcPts val="600"/>
              </a:spcBef>
              <a:buClr>
                <a:srgbClr val="000099"/>
              </a:buClr>
              <a:buFont typeface="Wingdings" pitchFamily="2" charset="2"/>
              <a:buChar char="q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IP header bits used to identify, order related fragments</a:t>
            </a:r>
          </a:p>
        </p:txBody>
      </p:sp>
      <p:sp>
        <p:nvSpPr>
          <p:cNvPr id="61446" name="Freeform 5"/>
          <p:cNvSpPr>
            <a:spLocks noChangeArrowheads="1"/>
          </p:cNvSpPr>
          <p:nvPr/>
        </p:nvSpPr>
        <p:spPr bwMode="auto">
          <a:xfrm>
            <a:off x="4597400" y="1628775"/>
            <a:ext cx="2436813" cy="2255838"/>
          </a:xfrm>
          <a:custGeom>
            <a:avLst/>
            <a:gdLst>
              <a:gd name="T0" fmla="*/ 2147483647 w 1292"/>
              <a:gd name="T1" fmla="*/ 2147483647 h 1255"/>
              <a:gd name="T2" fmla="*/ 2147483647 w 1292"/>
              <a:gd name="T3" fmla="*/ 2147483647 h 1255"/>
              <a:gd name="T4" fmla="*/ 2147483647 w 1292"/>
              <a:gd name="T5" fmla="*/ 2147483647 h 1255"/>
              <a:gd name="T6" fmla="*/ 2147483647 w 1292"/>
              <a:gd name="T7" fmla="*/ 2147483647 h 1255"/>
              <a:gd name="T8" fmla="*/ 2147483647 w 1292"/>
              <a:gd name="T9" fmla="*/ 2147483647 h 1255"/>
              <a:gd name="T10" fmla="*/ 2147483647 w 1292"/>
              <a:gd name="T11" fmla="*/ 2147483647 h 1255"/>
              <a:gd name="T12" fmla="*/ 2147483647 w 1292"/>
              <a:gd name="T13" fmla="*/ 2147483647 h 1255"/>
              <a:gd name="T14" fmla="*/ 2147483647 w 1292"/>
              <a:gd name="T15" fmla="*/ 2147483647 h 1255"/>
              <a:gd name="T16" fmla="*/ 2147483647 w 1292"/>
              <a:gd name="T17" fmla="*/ 2147483647 h 1255"/>
              <a:gd name="T18" fmla="*/ 2147483647 w 1292"/>
              <a:gd name="T19" fmla="*/ 2147483647 h 1255"/>
              <a:gd name="T20" fmla="*/ 2147483647 w 1292"/>
              <a:gd name="T21" fmla="*/ 2147483647 h 1255"/>
              <a:gd name="T22" fmla="*/ 2147483647 w 1292"/>
              <a:gd name="T23" fmla="*/ 2147483647 h 12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292"/>
              <a:gd name="T37" fmla="*/ 0 h 1255"/>
              <a:gd name="T38" fmla="*/ 1292 w 1292"/>
              <a:gd name="T39" fmla="*/ 1255 h 125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66CC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47" name="Freeform 6"/>
          <p:cNvSpPr>
            <a:spLocks noChangeArrowheads="1"/>
          </p:cNvSpPr>
          <p:nvPr/>
        </p:nvSpPr>
        <p:spPr bwMode="auto">
          <a:xfrm>
            <a:off x="4597400" y="4030663"/>
            <a:ext cx="1976438" cy="1987550"/>
          </a:xfrm>
          <a:custGeom>
            <a:avLst/>
            <a:gdLst>
              <a:gd name="T0" fmla="*/ 2147483647 w 873"/>
              <a:gd name="T1" fmla="*/ 2147483647 h 940"/>
              <a:gd name="T2" fmla="*/ 2147483647 w 873"/>
              <a:gd name="T3" fmla="*/ 2147483647 h 940"/>
              <a:gd name="T4" fmla="*/ 2147483647 w 873"/>
              <a:gd name="T5" fmla="*/ 2147483647 h 940"/>
              <a:gd name="T6" fmla="*/ 2147483647 w 873"/>
              <a:gd name="T7" fmla="*/ 2147483647 h 940"/>
              <a:gd name="T8" fmla="*/ 2147483647 w 873"/>
              <a:gd name="T9" fmla="*/ 2147483647 h 940"/>
              <a:gd name="T10" fmla="*/ 2147483647 w 873"/>
              <a:gd name="T11" fmla="*/ 2147483647 h 940"/>
              <a:gd name="T12" fmla="*/ 2147483647 w 873"/>
              <a:gd name="T13" fmla="*/ 2147483647 h 940"/>
              <a:gd name="T14" fmla="*/ 2147483647 w 873"/>
              <a:gd name="T15" fmla="*/ 2147483647 h 940"/>
              <a:gd name="T16" fmla="*/ 2147483647 w 873"/>
              <a:gd name="T17" fmla="*/ 2147483647 h 940"/>
              <a:gd name="T18" fmla="*/ 2147483647 w 873"/>
              <a:gd name="T19" fmla="*/ 2147483647 h 940"/>
              <a:gd name="T20" fmla="*/ 2147483647 w 873"/>
              <a:gd name="T21" fmla="*/ 2147483647 h 94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873"/>
              <a:gd name="T34" fmla="*/ 0 h 940"/>
              <a:gd name="T35" fmla="*/ 873 w 873"/>
              <a:gd name="T36" fmla="*/ 940 h 94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873" h="940">
                <a:moveTo>
                  <a:pt x="2" y="405"/>
                </a:moveTo>
                <a:cubicBezTo>
                  <a:pt x="17" y="290"/>
                  <a:pt x="138" y="129"/>
                  <a:pt x="230" y="65"/>
                </a:cubicBezTo>
                <a:cubicBezTo>
                  <a:pt x="322" y="1"/>
                  <a:pt x="460" y="0"/>
                  <a:pt x="555" y="22"/>
                </a:cubicBezTo>
                <a:cubicBezTo>
                  <a:pt x="650" y="44"/>
                  <a:pt x="748" y="143"/>
                  <a:pt x="800" y="197"/>
                </a:cubicBezTo>
                <a:cubicBezTo>
                  <a:pt x="852" y="251"/>
                  <a:pt x="859" y="292"/>
                  <a:pt x="866" y="347"/>
                </a:cubicBezTo>
                <a:cubicBezTo>
                  <a:pt x="873" y="402"/>
                  <a:pt x="855" y="457"/>
                  <a:pt x="842" y="527"/>
                </a:cubicBezTo>
                <a:cubicBezTo>
                  <a:pt x="829" y="597"/>
                  <a:pt x="827" y="714"/>
                  <a:pt x="788" y="767"/>
                </a:cubicBezTo>
                <a:cubicBezTo>
                  <a:pt x="749" y="820"/>
                  <a:pt x="670" y="819"/>
                  <a:pt x="608" y="845"/>
                </a:cubicBezTo>
                <a:cubicBezTo>
                  <a:pt x="546" y="871"/>
                  <a:pt x="496" y="940"/>
                  <a:pt x="418" y="925"/>
                </a:cubicBezTo>
                <a:cubicBezTo>
                  <a:pt x="340" y="910"/>
                  <a:pt x="208" y="840"/>
                  <a:pt x="139" y="754"/>
                </a:cubicBezTo>
                <a:cubicBezTo>
                  <a:pt x="69" y="667"/>
                  <a:pt x="0" y="546"/>
                  <a:pt x="2" y="405"/>
                </a:cubicBezTo>
                <a:close/>
              </a:path>
            </a:pathLst>
          </a:custGeom>
          <a:solidFill>
            <a:srgbClr val="66CC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48" name="Line 7"/>
          <p:cNvSpPr>
            <a:spLocks noChangeShapeType="1"/>
          </p:cNvSpPr>
          <p:nvPr/>
        </p:nvSpPr>
        <p:spPr bwMode="auto">
          <a:xfrm flipV="1">
            <a:off x="4670425" y="2582863"/>
            <a:ext cx="127000" cy="6350"/>
          </a:xfrm>
          <a:prstGeom prst="line">
            <a:avLst/>
          </a:prstGeom>
          <a:noFill/>
          <a:ln w="12600" cap="sq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449" name="Line 8"/>
          <p:cNvSpPr>
            <a:spLocks noChangeShapeType="1"/>
          </p:cNvSpPr>
          <p:nvPr/>
        </p:nvSpPr>
        <p:spPr bwMode="auto">
          <a:xfrm>
            <a:off x="5246688" y="1909763"/>
            <a:ext cx="658812" cy="279400"/>
          </a:xfrm>
          <a:prstGeom prst="line">
            <a:avLst/>
          </a:prstGeom>
          <a:noFill/>
          <a:ln w="12600" cap="sq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450" name="Line 9"/>
          <p:cNvSpPr>
            <a:spLocks noChangeShapeType="1"/>
          </p:cNvSpPr>
          <p:nvPr/>
        </p:nvSpPr>
        <p:spPr bwMode="auto">
          <a:xfrm>
            <a:off x="6092825" y="2246313"/>
            <a:ext cx="196850" cy="669925"/>
          </a:xfrm>
          <a:prstGeom prst="line">
            <a:avLst/>
          </a:prstGeom>
          <a:noFill/>
          <a:ln w="12600" cap="sq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451" name="Line 10"/>
          <p:cNvSpPr>
            <a:spLocks noChangeShapeType="1"/>
          </p:cNvSpPr>
          <p:nvPr/>
        </p:nvSpPr>
        <p:spPr bwMode="auto">
          <a:xfrm>
            <a:off x="4995863" y="2022475"/>
            <a:ext cx="1587" cy="582613"/>
          </a:xfrm>
          <a:prstGeom prst="line">
            <a:avLst/>
          </a:prstGeom>
          <a:noFill/>
          <a:ln w="12600" cap="sq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452" name="Line 11"/>
          <p:cNvSpPr>
            <a:spLocks noChangeShapeType="1"/>
          </p:cNvSpPr>
          <p:nvPr/>
        </p:nvSpPr>
        <p:spPr bwMode="auto">
          <a:xfrm>
            <a:off x="5230813" y="2676525"/>
            <a:ext cx="971550" cy="401638"/>
          </a:xfrm>
          <a:prstGeom prst="line">
            <a:avLst/>
          </a:prstGeom>
          <a:noFill/>
          <a:ln w="12600" cap="sq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453" name="Line 12"/>
          <p:cNvSpPr>
            <a:spLocks noChangeShapeType="1"/>
          </p:cNvSpPr>
          <p:nvPr/>
        </p:nvSpPr>
        <p:spPr bwMode="auto">
          <a:xfrm flipH="1" flipV="1">
            <a:off x="6502400" y="3205163"/>
            <a:ext cx="479425" cy="690562"/>
          </a:xfrm>
          <a:prstGeom prst="line">
            <a:avLst/>
          </a:prstGeom>
          <a:noFill/>
          <a:ln w="12600" cap="sq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454" name="Line 13"/>
          <p:cNvSpPr>
            <a:spLocks noChangeShapeType="1"/>
          </p:cNvSpPr>
          <p:nvPr/>
        </p:nvSpPr>
        <p:spPr bwMode="auto">
          <a:xfrm flipH="1">
            <a:off x="5253038" y="2214563"/>
            <a:ext cx="762000" cy="517525"/>
          </a:xfrm>
          <a:prstGeom prst="line">
            <a:avLst/>
          </a:prstGeom>
          <a:noFill/>
          <a:ln w="12600" cap="sq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455" name="Line 14"/>
          <p:cNvSpPr>
            <a:spLocks noChangeShapeType="1"/>
          </p:cNvSpPr>
          <p:nvPr/>
        </p:nvSpPr>
        <p:spPr bwMode="auto">
          <a:xfrm flipH="1">
            <a:off x="5262563" y="1654175"/>
            <a:ext cx="479425" cy="342900"/>
          </a:xfrm>
          <a:prstGeom prst="line">
            <a:avLst/>
          </a:prstGeom>
          <a:noFill/>
          <a:ln w="12600" cap="sq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456" name="Line 15"/>
          <p:cNvSpPr>
            <a:spLocks noChangeShapeType="1"/>
          </p:cNvSpPr>
          <p:nvPr/>
        </p:nvSpPr>
        <p:spPr bwMode="auto">
          <a:xfrm flipH="1">
            <a:off x="5980113" y="1830388"/>
            <a:ext cx="276225" cy="236537"/>
          </a:xfrm>
          <a:prstGeom prst="line">
            <a:avLst/>
          </a:prstGeom>
          <a:noFill/>
          <a:ln w="12600" cap="sq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457" name="Line 16"/>
          <p:cNvSpPr>
            <a:spLocks noChangeShapeType="1"/>
          </p:cNvSpPr>
          <p:nvPr/>
        </p:nvSpPr>
        <p:spPr bwMode="auto">
          <a:xfrm flipH="1">
            <a:off x="6459538" y="4206875"/>
            <a:ext cx="639762" cy="877888"/>
          </a:xfrm>
          <a:prstGeom prst="line">
            <a:avLst/>
          </a:prstGeom>
          <a:noFill/>
          <a:ln w="12600" cap="sq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5013325" y="2754313"/>
            <a:ext cx="1211263" cy="603250"/>
            <a:chOff x="3158" y="1735"/>
            <a:chExt cx="763" cy="380"/>
          </a:xfrm>
        </p:grpSpPr>
        <p:grpSp>
          <p:nvGrpSpPr>
            <p:cNvPr id="61571" name="Group 18"/>
            <p:cNvGrpSpPr>
              <a:grpSpLocks/>
            </p:cNvGrpSpPr>
            <p:nvPr/>
          </p:nvGrpSpPr>
          <p:grpSpPr bwMode="auto">
            <a:xfrm>
              <a:off x="3158" y="1735"/>
              <a:ext cx="635" cy="360"/>
              <a:chOff x="3158" y="1735"/>
              <a:chExt cx="635" cy="360"/>
            </a:xfrm>
          </p:grpSpPr>
          <p:sp>
            <p:nvSpPr>
              <p:cNvPr id="61573" name="Rectangle 19"/>
              <p:cNvSpPr>
                <a:spLocks noChangeArrowheads="1"/>
              </p:cNvSpPr>
              <p:nvPr/>
            </p:nvSpPr>
            <p:spPr bwMode="auto">
              <a:xfrm rot="1440000">
                <a:off x="3154" y="1862"/>
                <a:ext cx="645" cy="107"/>
              </a:xfrm>
              <a:prstGeom prst="rect">
                <a:avLst/>
              </a:prstGeom>
              <a:solidFill>
                <a:srgbClr val="3333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574" name="Rectangle 20"/>
              <p:cNvSpPr>
                <a:spLocks noChangeArrowheads="1"/>
              </p:cNvSpPr>
              <p:nvPr/>
            </p:nvSpPr>
            <p:spPr bwMode="auto">
              <a:xfrm rot="1440000">
                <a:off x="3158" y="1838"/>
                <a:ext cx="531" cy="107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1572" name="Line 21"/>
            <p:cNvSpPr>
              <a:spLocks noChangeShapeType="1"/>
            </p:cNvSpPr>
            <p:nvPr/>
          </p:nvSpPr>
          <p:spPr bwMode="auto">
            <a:xfrm>
              <a:off x="3784" y="2060"/>
              <a:ext cx="137" cy="55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2486" name="Text Box 22"/>
          <p:cNvSpPr txBox="1">
            <a:spLocks noChangeArrowheads="1"/>
          </p:cNvSpPr>
          <p:nvPr/>
        </p:nvSpPr>
        <p:spPr bwMode="auto">
          <a:xfrm>
            <a:off x="6619875" y="2241550"/>
            <a:ext cx="2457450" cy="823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i="1">
                <a:solidFill>
                  <a:srgbClr val="CC0000"/>
                </a:solidFill>
              </a:rPr>
              <a:t>fragmentation:</a:t>
            </a:r>
            <a:r>
              <a:rPr lang="en-US" sz="1600">
                <a:solidFill>
                  <a:srgbClr val="000000"/>
                </a:solidFill>
              </a:rPr>
              <a:t> 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1" i="1">
                <a:solidFill>
                  <a:srgbClr val="000099"/>
                </a:solidFill>
              </a:rPr>
              <a:t>in:</a:t>
            </a:r>
            <a:r>
              <a:rPr lang="en-US" sz="1600">
                <a:solidFill>
                  <a:srgbClr val="000000"/>
                </a:solidFill>
              </a:rPr>
              <a:t> one large datagram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1" i="1">
                <a:solidFill>
                  <a:srgbClr val="000099"/>
                </a:solidFill>
              </a:rPr>
              <a:t>out:</a:t>
            </a:r>
            <a:r>
              <a:rPr lang="en-US" sz="1600">
                <a:solidFill>
                  <a:srgbClr val="000000"/>
                </a:solidFill>
              </a:rPr>
              <a:t> 3 smaller datagrams</a:t>
            </a:r>
          </a:p>
        </p:txBody>
      </p:sp>
      <p:sp>
        <p:nvSpPr>
          <p:cNvPr id="61460" name="Line 23"/>
          <p:cNvSpPr>
            <a:spLocks noChangeShapeType="1"/>
          </p:cNvSpPr>
          <p:nvPr/>
        </p:nvSpPr>
        <p:spPr bwMode="auto">
          <a:xfrm>
            <a:off x="5484813" y="5178425"/>
            <a:ext cx="287337" cy="3175"/>
          </a:xfrm>
          <a:prstGeom prst="line">
            <a:avLst/>
          </a:prstGeom>
          <a:noFill/>
          <a:ln w="12600" cap="sq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5402263" y="4351338"/>
            <a:ext cx="711200" cy="560387"/>
            <a:chOff x="3403" y="2741"/>
            <a:chExt cx="448" cy="353"/>
          </a:xfrm>
        </p:grpSpPr>
        <p:grpSp>
          <p:nvGrpSpPr>
            <p:cNvPr id="61559" name="Group 25"/>
            <p:cNvGrpSpPr>
              <a:grpSpLocks/>
            </p:cNvGrpSpPr>
            <p:nvPr/>
          </p:nvGrpSpPr>
          <p:grpSpPr bwMode="auto">
            <a:xfrm>
              <a:off x="3566" y="2741"/>
              <a:ext cx="282" cy="109"/>
              <a:chOff x="3566" y="2741"/>
              <a:chExt cx="282" cy="109"/>
            </a:xfrm>
          </p:grpSpPr>
          <p:sp>
            <p:nvSpPr>
              <p:cNvPr id="61569" name="Rectangle 26"/>
              <p:cNvSpPr>
                <a:spLocks noChangeArrowheads="1"/>
              </p:cNvSpPr>
              <p:nvPr/>
            </p:nvSpPr>
            <p:spPr bwMode="auto">
              <a:xfrm rot="10800000">
                <a:off x="3567" y="2742"/>
                <a:ext cx="144" cy="107"/>
              </a:xfrm>
              <a:prstGeom prst="rect">
                <a:avLst/>
              </a:prstGeom>
              <a:solidFill>
                <a:srgbClr val="3333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570" name="Rectangle 27"/>
              <p:cNvSpPr>
                <a:spLocks noChangeArrowheads="1"/>
              </p:cNvSpPr>
              <p:nvPr/>
            </p:nvSpPr>
            <p:spPr bwMode="auto">
              <a:xfrm rot="10800000">
                <a:off x="3682" y="2743"/>
                <a:ext cx="166" cy="107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1560" name="Group 28"/>
            <p:cNvGrpSpPr>
              <a:grpSpLocks/>
            </p:cNvGrpSpPr>
            <p:nvPr/>
          </p:nvGrpSpPr>
          <p:grpSpPr bwMode="auto">
            <a:xfrm>
              <a:off x="3568" y="2863"/>
              <a:ext cx="282" cy="109"/>
              <a:chOff x="3568" y="2863"/>
              <a:chExt cx="282" cy="109"/>
            </a:xfrm>
          </p:grpSpPr>
          <p:sp>
            <p:nvSpPr>
              <p:cNvPr id="61567" name="Rectangle 29"/>
              <p:cNvSpPr>
                <a:spLocks noChangeArrowheads="1"/>
              </p:cNvSpPr>
              <p:nvPr/>
            </p:nvSpPr>
            <p:spPr bwMode="auto">
              <a:xfrm rot="10800000">
                <a:off x="3568" y="2864"/>
                <a:ext cx="144" cy="107"/>
              </a:xfrm>
              <a:prstGeom prst="rect">
                <a:avLst/>
              </a:prstGeom>
              <a:solidFill>
                <a:srgbClr val="3333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568" name="Rectangle 30"/>
              <p:cNvSpPr>
                <a:spLocks noChangeArrowheads="1"/>
              </p:cNvSpPr>
              <p:nvPr/>
            </p:nvSpPr>
            <p:spPr bwMode="auto">
              <a:xfrm rot="10800000">
                <a:off x="3683" y="2865"/>
                <a:ext cx="166" cy="107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1561" name="Group 31"/>
            <p:cNvGrpSpPr>
              <a:grpSpLocks/>
            </p:cNvGrpSpPr>
            <p:nvPr/>
          </p:nvGrpSpPr>
          <p:grpSpPr bwMode="auto">
            <a:xfrm>
              <a:off x="3570" y="2985"/>
              <a:ext cx="282" cy="109"/>
              <a:chOff x="3570" y="2985"/>
              <a:chExt cx="282" cy="109"/>
            </a:xfrm>
          </p:grpSpPr>
          <p:sp>
            <p:nvSpPr>
              <p:cNvPr id="61565" name="Rectangle 32"/>
              <p:cNvSpPr>
                <a:spLocks noChangeArrowheads="1"/>
              </p:cNvSpPr>
              <p:nvPr/>
            </p:nvSpPr>
            <p:spPr bwMode="auto">
              <a:xfrm rot="10800000">
                <a:off x="3571" y="2986"/>
                <a:ext cx="144" cy="107"/>
              </a:xfrm>
              <a:prstGeom prst="rect">
                <a:avLst/>
              </a:prstGeom>
              <a:solidFill>
                <a:srgbClr val="3333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566" name="Rectangle 33"/>
              <p:cNvSpPr>
                <a:spLocks noChangeArrowheads="1"/>
              </p:cNvSpPr>
              <p:nvPr/>
            </p:nvSpPr>
            <p:spPr bwMode="auto">
              <a:xfrm rot="10800000">
                <a:off x="3685" y="2987"/>
                <a:ext cx="166" cy="107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1562" name="Line 34"/>
            <p:cNvSpPr>
              <a:spLocks noChangeShapeType="1"/>
            </p:cNvSpPr>
            <p:nvPr/>
          </p:nvSpPr>
          <p:spPr bwMode="auto">
            <a:xfrm flipH="1">
              <a:off x="3407" y="2799"/>
              <a:ext cx="146" cy="1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63" name="Line 35"/>
            <p:cNvSpPr>
              <a:spLocks noChangeShapeType="1"/>
            </p:cNvSpPr>
            <p:nvPr/>
          </p:nvSpPr>
          <p:spPr bwMode="auto">
            <a:xfrm flipH="1">
              <a:off x="3401" y="2909"/>
              <a:ext cx="146" cy="1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64" name="Line 36"/>
            <p:cNvSpPr>
              <a:spLocks noChangeShapeType="1"/>
            </p:cNvSpPr>
            <p:nvPr/>
          </p:nvSpPr>
          <p:spPr bwMode="auto">
            <a:xfrm flipH="1">
              <a:off x="3403" y="3039"/>
              <a:ext cx="146" cy="1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37"/>
          <p:cNvGrpSpPr>
            <a:grpSpLocks/>
          </p:cNvGrpSpPr>
          <p:nvPr/>
        </p:nvGrpSpPr>
        <p:grpSpPr bwMode="auto">
          <a:xfrm>
            <a:off x="4283075" y="3871913"/>
            <a:ext cx="1397000" cy="490537"/>
            <a:chOff x="2698" y="2439"/>
            <a:chExt cx="880" cy="309"/>
          </a:xfrm>
        </p:grpSpPr>
        <p:grpSp>
          <p:nvGrpSpPr>
            <p:cNvPr id="61553" name="Group 38"/>
            <p:cNvGrpSpPr>
              <a:grpSpLocks/>
            </p:cNvGrpSpPr>
            <p:nvPr/>
          </p:nvGrpSpPr>
          <p:grpSpPr bwMode="auto">
            <a:xfrm>
              <a:off x="2698" y="2638"/>
              <a:ext cx="808" cy="109"/>
              <a:chOff x="2698" y="2638"/>
              <a:chExt cx="808" cy="109"/>
            </a:xfrm>
          </p:grpSpPr>
          <p:grpSp>
            <p:nvGrpSpPr>
              <p:cNvPr id="61555" name="Group 39"/>
              <p:cNvGrpSpPr>
                <a:grpSpLocks/>
              </p:cNvGrpSpPr>
              <p:nvPr/>
            </p:nvGrpSpPr>
            <p:grpSpPr bwMode="auto">
              <a:xfrm>
                <a:off x="2858" y="2638"/>
                <a:ext cx="648" cy="109"/>
                <a:chOff x="2858" y="2638"/>
                <a:chExt cx="648" cy="109"/>
              </a:xfrm>
            </p:grpSpPr>
            <p:sp>
              <p:nvSpPr>
                <p:cNvPr id="61557" name="Rectangle 40"/>
                <p:cNvSpPr>
                  <a:spLocks noChangeArrowheads="1"/>
                </p:cNvSpPr>
                <p:nvPr/>
              </p:nvSpPr>
              <p:spPr bwMode="auto">
                <a:xfrm rot="10800000">
                  <a:off x="2858" y="2641"/>
                  <a:ext cx="648" cy="106"/>
                </a:xfrm>
                <a:prstGeom prst="rect">
                  <a:avLst/>
                </a:prstGeom>
                <a:solidFill>
                  <a:srgbClr val="3333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558" name="Rectangle 41"/>
                <p:cNvSpPr>
                  <a:spLocks noChangeArrowheads="1"/>
                </p:cNvSpPr>
                <p:nvPr/>
              </p:nvSpPr>
              <p:spPr bwMode="auto">
                <a:xfrm rot="10800000">
                  <a:off x="2970" y="2639"/>
                  <a:ext cx="534" cy="106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61556" name="Line 42"/>
              <p:cNvSpPr>
                <a:spLocks noChangeShapeType="1"/>
              </p:cNvSpPr>
              <p:nvPr/>
            </p:nvSpPr>
            <p:spPr bwMode="auto">
              <a:xfrm flipH="1">
                <a:off x="2696" y="2687"/>
                <a:ext cx="146" cy="1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1554" name="Text Box 43"/>
            <p:cNvSpPr txBox="1">
              <a:spLocks noChangeArrowheads="1"/>
            </p:cNvSpPr>
            <p:nvPr/>
          </p:nvSpPr>
          <p:spPr bwMode="auto">
            <a:xfrm>
              <a:off x="2811" y="2439"/>
              <a:ext cx="768" cy="21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i="1">
                  <a:solidFill>
                    <a:srgbClr val="CC0000"/>
                  </a:solidFill>
                </a:rPr>
                <a:t>reassembly</a:t>
              </a:r>
            </a:p>
          </p:txBody>
        </p:sp>
      </p:grpSp>
      <p:grpSp>
        <p:nvGrpSpPr>
          <p:cNvPr id="61464" name="Group 45"/>
          <p:cNvGrpSpPr>
            <a:grpSpLocks/>
          </p:cNvGrpSpPr>
          <p:nvPr/>
        </p:nvGrpSpPr>
        <p:grpSpPr bwMode="auto">
          <a:xfrm>
            <a:off x="3849688" y="1708150"/>
            <a:ext cx="836612" cy="1719263"/>
            <a:chOff x="2425" y="1076"/>
            <a:chExt cx="527" cy="1083"/>
          </a:xfrm>
        </p:grpSpPr>
        <p:sp>
          <p:nvSpPr>
            <p:cNvPr id="61543" name="Line 46"/>
            <p:cNvSpPr>
              <a:spLocks noChangeShapeType="1"/>
            </p:cNvSpPr>
            <p:nvPr/>
          </p:nvSpPr>
          <p:spPr bwMode="auto">
            <a:xfrm flipV="1">
              <a:off x="2891" y="1394"/>
              <a:ext cx="61" cy="6"/>
            </a:xfrm>
            <a:prstGeom prst="line">
              <a:avLst/>
            </a:prstGeom>
            <a:noFill/>
            <a:ln w="1908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44" name="Line 47"/>
            <p:cNvSpPr>
              <a:spLocks noChangeShapeType="1"/>
            </p:cNvSpPr>
            <p:nvPr/>
          </p:nvSpPr>
          <p:spPr bwMode="auto">
            <a:xfrm flipV="1">
              <a:off x="2891" y="1902"/>
              <a:ext cx="61" cy="3"/>
            </a:xfrm>
            <a:prstGeom prst="line">
              <a:avLst/>
            </a:prstGeom>
            <a:noFill/>
            <a:ln w="1908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45" name="Line 48"/>
            <p:cNvSpPr>
              <a:spLocks noChangeShapeType="1"/>
            </p:cNvSpPr>
            <p:nvPr/>
          </p:nvSpPr>
          <p:spPr bwMode="auto">
            <a:xfrm>
              <a:off x="2948" y="1392"/>
              <a:ext cx="0" cy="509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61546" name="Group 49"/>
            <p:cNvGrpSpPr>
              <a:grpSpLocks/>
            </p:cNvGrpSpPr>
            <p:nvPr/>
          </p:nvGrpSpPr>
          <p:grpSpPr bwMode="auto">
            <a:xfrm>
              <a:off x="2425" y="1076"/>
              <a:ext cx="502" cy="443"/>
              <a:chOff x="2425" y="1076"/>
              <a:chExt cx="502" cy="443"/>
            </a:xfrm>
          </p:grpSpPr>
          <p:pic>
            <p:nvPicPr>
              <p:cNvPr id="61551" name="Picture 50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425" y="1076"/>
                <a:ext cx="502" cy="443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</p:pic>
          <p:sp>
            <p:nvSpPr>
              <p:cNvPr id="61552" name="Freeform 51"/>
              <p:cNvSpPr>
                <a:spLocks noChangeArrowheads="1"/>
              </p:cNvSpPr>
              <p:nvPr/>
            </p:nvSpPr>
            <p:spPr bwMode="auto">
              <a:xfrm flipH="1">
                <a:off x="2639" y="1118"/>
                <a:ext cx="243" cy="202"/>
              </a:xfrm>
              <a:custGeom>
                <a:avLst/>
                <a:gdLst>
                  <a:gd name="T0" fmla="*/ 0 w 356"/>
                  <a:gd name="T1" fmla="*/ 0 h 368"/>
                  <a:gd name="T2" fmla="*/ 2850 w 356"/>
                  <a:gd name="T3" fmla="*/ 136 h 368"/>
                  <a:gd name="T4" fmla="*/ 3382 w 356"/>
                  <a:gd name="T5" fmla="*/ 2840 h 368"/>
                  <a:gd name="T6" fmla="*/ 745 w 356"/>
                  <a:gd name="T7" fmla="*/ 3551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0099"/>
                  </a:gs>
                  <a:gs pos="100000">
                    <a:srgbClr val="FFFFFF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1547" name="Text Box 52"/>
            <p:cNvSpPr txBox="1">
              <a:spLocks noChangeArrowheads="1"/>
            </p:cNvSpPr>
            <p:nvPr/>
          </p:nvSpPr>
          <p:spPr bwMode="auto">
            <a:xfrm rot="5400000">
              <a:off x="2607" y="1443"/>
              <a:ext cx="336" cy="32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800">
                  <a:solidFill>
                    <a:srgbClr val="000000"/>
                  </a:solidFill>
                </a:rPr>
                <a:t>…</a:t>
              </a:r>
            </a:p>
          </p:txBody>
        </p:sp>
        <p:grpSp>
          <p:nvGrpSpPr>
            <p:cNvPr id="61548" name="Group 53"/>
            <p:cNvGrpSpPr>
              <a:grpSpLocks/>
            </p:cNvGrpSpPr>
            <p:nvPr/>
          </p:nvGrpSpPr>
          <p:grpSpPr bwMode="auto">
            <a:xfrm>
              <a:off x="2437" y="1716"/>
              <a:ext cx="502" cy="443"/>
              <a:chOff x="2437" y="1716"/>
              <a:chExt cx="502" cy="443"/>
            </a:xfrm>
          </p:grpSpPr>
          <p:pic>
            <p:nvPicPr>
              <p:cNvPr id="61549" name="Picture 54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437" y="1716"/>
                <a:ext cx="502" cy="443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</p:pic>
          <p:sp>
            <p:nvSpPr>
              <p:cNvPr id="61550" name="Freeform 55"/>
              <p:cNvSpPr>
                <a:spLocks noChangeArrowheads="1"/>
              </p:cNvSpPr>
              <p:nvPr/>
            </p:nvSpPr>
            <p:spPr bwMode="auto">
              <a:xfrm flipH="1">
                <a:off x="2651" y="1758"/>
                <a:ext cx="243" cy="202"/>
              </a:xfrm>
              <a:custGeom>
                <a:avLst/>
                <a:gdLst>
                  <a:gd name="T0" fmla="*/ 0 w 356"/>
                  <a:gd name="T1" fmla="*/ 0 h 368"/>
                  <a:gd name="T2" fmla="*/ 2850 w 356"/>
                  <a:gd name="T3" fmla="*/ 136 h 368"/>
                  <a:gd name="T4" fmla="*/ 3382 w 356"/>
                  <a:gd name="T5" fmla="*/ 2840 h 368"/>
                  <a:gd name="T6" fmla="*/ 745 w 356"/>
                  <a:gd name="T7" fmla="*/ 3551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0099"/>
                  </a:gs>
                  <a:gs pos="100000">
                    <a:srgbClr val="FFFFFF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61465" name="Group 56"/>
          <p:cNvGrpSpPr>
            <a:grpSpLocks/>
          </p:cNvGrpSpPr>
          <p:nvPr/>
        </p:nvGrpSpPr>
        <p:grpSpPr bwMode="auto">
          <a:xfrm>
            <a:off x="5970588" y="2895600"/>
            <a:ext cx="696912" cy="354013"/>
            <a:chOff x="3761" y="1824"/>
            <a:chExt cx="439" cy="223"/>
          </a:xfrm>
        </p:grpSpPr>
        <p:sp>
          <p:nvSpPr>
            <p:cNvPr id="61535" name="Oval 57"/>
            <p:cNvSpPr>
              <a:spLocks noChangeArrowheads="1"/>
            </p:cNvSpPr>
            <p:nvPr/>
          </p:nvSpPr>
          <p:spPr bwMode="auto">
            <a:xfrm>
              <a:off x="3763" y="1923"/>
              <a:ext cx="435" cy="124"/>
            </a:xfrm>
            <a:prstGeom prst="ellipse">
              <a:avLst/>
            </a:prstGeom>
            <a:gradFill rotWithShape="0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8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36" name="Rectangle 58"/>
            <p:cNvSpPr>
              <a:spLocks noChangeArrowheads="1"/>
            </p:cNvSpPr>
            <p:nvPr/>
          </p:nvSpPr>
          <p:spPr bwMode="auto">
            <a:xfrm>
              <a:off x="3763" y="1909"/>
              <a:ext cx="437" cy="77"/>
            </a:xfrm>
            <a:prstGeom prst="rect">
              <a:avLst/>
            </a:prstGeom>
            <a:gradFill rotWithShape="0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37" name="Oval 59"/>
            <p:cNvSpPr>
              <a:spLocks noChangeArrowheads="1"/>
            </p:cNvSpPr>
            <p:nvPr/>
          </p:nvSpPr>
          <p:spPr bwMode="auto">
            <a:xfrm>
              <a:off x="3761" y="1824"/>
              <a:ext cx="436" cy="145"/>
            </a:xfrm>
            <a:prstGeom prst="ellipse">
              <a:avLst/>
            </a:prstGeom>
            <a:gradFill rotWithShape="0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8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1538" name="Group 60"/>
            <p:cNvGrpSpPr>
              <a:grpSpLocks/>
            </p:cNvGrpSpPr>
            <p:nvPr/>
          </p:nvGrpSpPr>
          <p:grpSpPr bwMode="auto">
            <a:xfrm>
              <a:off x="3849" y="1862"/>
              <a:ext cx="246" cy="66"/>
              <a:chOff x="3849" y="1862"/>
              <a:chExt cx="246" cy="66"/>
            </a:xfrm>
          </p:grpSpPr>
          <p:sp>
            <p:nvSpPr>
              <p:cNvPr id="61541" name="Freeform 61"/>
              <p:cNvSpPr>
                <a:spLocks noChangeArrowheads="1"/>
              </p:cNvSpPr>
              <p:nvPr/>
            </p:nvSpPr>
            <p:spPr bwMode="auto">
              <a:xfrm>
                <a:off x="3849" y="1862"/>
                <a:ext cx="246" cy="66"/>
              </a:xfrm>
              <a:custGeom>
                <a:avLst/>
                <a:gdLst>
                  <a:gd name="T0" fmla="*/ 0 w 310"/>
                  <a:gd name="T1" fmla="*/ 66 h 60"/>
                  <a:gd name="T2" fmla="*/ 76 w 310"/>
                  <a:gd name="T3" fmla="*/ 66 h 60"/>
                  <a:gd name="T4" fmla="*/ 152 w 310"/>
                  <a:gd name="T5" fmla="*/ 0 h 60"/>
                  <a:gd name="T6" fmla="*/ 246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80" cap="sq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542" name="Freeform 62"/>
              <p:cNvSpPr>
                <a:spLocks noChangeArrowheads="1"/>
              </p:cNvSpPr>
              <p:nvPr/>
            </p:nvSpPr>
            <p:spPr bwMode="auto">
              <a:xfrm>
                <a:off x="3860" y="1862"/>
                <a:ext cx="224" cy="66"/>
              </a:xfrm>
              <a:custGeom>
                <a:avLst/>
                <a:gdLst>
                  <a:gd name="T0" fmla="*/ 0 w 282"/>
                  <a:gd name="T1" fmla="*/ 0 h 60"/>
                  <a:gd name="T2" fmla="*/ 76 w 282"/>
                  <a:gd name="T3" fmla="*/ 0 h 60"/>
                  <a:gd name="T4" fmla="*/ 153 w 282"/>
                  <a:gd name="T5" fmla="*/ 66 h 60"/>
                  <a:gd name="T6" fmla="*/ 224 w 282"/>
                  <a:gd name="T7" fmla="*/ 66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80" cap="sq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1539" name="Line 63"/>
            <p:cNvSpPr>
              <a:spLocks noChangeShapeType="1"/>
            </p:cNvSpPr>
            <p:nvPr/>
          </p:nvSpPr>
          <p:spPr bwMode="auto">
            <a:xfrm>
              <a:off x="3763" y="1892"/>
              <a:ext cx="0" cy="97"/>
            </a:xfrm>
            <a:prstGeom prst="line">
              <a:avLst/>
            </a:prstGeom>
            <a:noFill/>
            <a:ln w="1908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40" name="Line 64"/>
            <p:cNvSpPr>
              <a:spLocks noChangeShapeType="1"/>
            </p:cNvSpPr>
            <p:nvPr/>
          </p:nvSpPr>
          <p:spPr bwMode="auto">
            <a:xfrm>
              <a:off x="4198" y="1897"/>
              <a:ext cx="0" cy="96"/>
            </a:xfrm>
            <a:prstGeom prst="line">
              <a:avLst/>
            </a:prstGeom>
            <a:noFill/>
            <a:ln w="1908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1466" name="Group 65"/>
          <p:cNvGrpSpPr>
            <a:grpSpLocks/>
          </p:cNvGrpSpPr>
          <p:nvPr/>
        </p:nvGrpSpPr>
        <p:grpSpPr bwMode="auto">
          <a:xfrm>
            <a:off x="4757738" y="1790700"/>
            <a:ext cx="696912" cy="354013"/>
            <a:chOff x="2997" y="1128"/>
            <a:chExt cx="439" cy="223"/>
          </a:xfrm>
        </p:grpSpPr>
        <p:sp>
          <p:nvSpPr>
            <p:cNvPr id="61527" name="Oval 66"/>
            <p:cNvSpPr>
              <a:spLocks noChangeArrowheads="1"/>
            </p:cNvSpPr>
            <p:nvPr/>
          </p:nvSpPr>
          <p:spPr bwMode="auto">
            <a:xfrm>
              <a:off x="2999" y="1227"/>
              <a:ext cx="435" cy="124"/>
            </a:xfrm>
            <a:prstGeom prst="ellipse">
              <a:avLst/>
            </a:prstGeom>
            <a:gradFill rotWithShape="0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8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28" name="Rectangle 67"/>
            <p:cNvSpPr>
              <a:spLocks noChangeArrowheads="1"/>
            </p:cNvSpPr>
            <p:nvPr/>
          </p:nvSpPr>
          <p:spPr bwMode="auto">
            <a:xfrm>
              <a:off x="2999" y="1213"/>
              <a:ext cx="437" cy="77"/>
            </a:xfrm>
            <a:prstGeom prst="rect">
              <a:avLst/>
            </a:prstGeom>
            <a:gradFill rotWithShape="0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29" name="Oval 68"/>
            <p:cNvSpPr>
              <a:spLocks noChangeArrowheads="1"/>
            </p:cNvSpPr>
            <p:nvPr/>
          </p:nvSpPr>
          <p:spPr bwMode="auto">
            <a:xfrm>
              <a:off x="2997" y="1128"/>
              <a:ext cx="436" cy="145"/>
            </a:xfrm>
            <a:prstGeom prst="ellipse">
              <a:avLst/>
            </a:prstGeom>
            <a:gradFill rotWithShape="0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8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1530" name="Group 69"/>
            <p:cNvGrpSpPr>
              <a:grpSpLocks/>
            </p:cNvGrpSpPr>
            <p:nvPr/>
          </p:nvGrpSpPr>
          <p:grpSpPr bwMode="auto">
            <a:xfrm>
              <a:off x="3085" y="1166"/>
              <a:ext cx="246" cy="66"/>
              <a:chOff x="3085" y="1166"/>
              <a:chExt cx="246" cy="66"/>
            </a:xfrm>
          </p:grpSpPr>
          <p:sp>
            <p:nvSpPr>
              <p:cNvPr id="61533" name="Freeform 70"/>
              <p:cNvSpPr>
                <a:spLocks noChangeArrowheads="1"/>
              </p:cNvSpPr>
              <p:nvPr/>
            </p:nvSpPr>
            <p:spPr bwMode="auto">
              <a:xfrm>
                <a:off x="3085" y="1166"/>
                <a:ext cx="246" cy="66"/>
              </a:xfrm>
              <a:custGeom>
                <a:avLst/>
                <a:gdLst>
                  <a:gd name="T0" fmla="*/ 0 w 310"/>
                  <a:gd name="T1" fmla="*/ 66 h 60"/>
                  <a:gd name="T2" fmla="*/ 76 w 310"/>
                  <a:gd name="T3" fmla="*/ 66 h 60"/>
                  <a:gd name="T4" fmla="*/ 152 w 310"/>
                  <a:gd name="T5" fmla="*/ 0 h 60"/>
                  <a:gd name="T6" fmla="*/ 246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80" cap="sq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534" name="Freeform 71"/>
              <p:cNvSpPr>
                <a:spLocks noChangeArrowheads="1"/>
              </p:cNvSpPr>
              <p:nvPr/>
            </p:nvSpPr>
            <p:spPr bwMode="auto">
              <a:xfrm>
                <a:off x="3096" y="1166"/>
                <a:ext cx="224" cy="66"/>
              </a:xfrm>
              <a:custGeom>
                <a:avLst/>
                <a:gdLst>
                  <a:gd name="T0" fmla="*/ 0 w 282"/>
                  <a:gd name="T1" fmla="*/ 0 h 60"/>
                  <a:gd name="T2" fmla="*/ 76 w 282"/>
                  <a:gd name="T3" fmla="*/ 0 h 60"/>
                  <a:gd name="T4" fmla="*/ 153 w 282"/>
                  <a:gd name="T5" fmla="*/ 66 h 60"/>
                  <a:gd name="T6" fmla="*/ 224 w 282"/>
                  <a:gd name="T7" fmla="*/ 66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80" cap="sq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1531" name="Line 72"/>
            <p:cNvSpPr>
              <a:spLocks noChangeShapeType="1"/>
            </p:cNvSpPr>
            <p:nvPr/>
          </p:nvSpPr>
          <p:spPr bwMode="auto">
            <a:xfrm>
              <a:off x="2999" y="1196"/>
              <a:ext cx="0" cy="97"/>
            </a:xfrm>
            <a:prstGeom prst="line">
              <a:avLst/>
            </a:prstGeom>
            <a:noFill/>
            <a:ln w="1908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32" name="Line 73"/>
            <p:cNvSpPr>
              <a:spLocks noChangeShapeType="1"/>
            </p:cNvSpPr>
            <p:nvPr/>
          </p:nvSpPr>
          <p:spPr bwMode="auto">
            <a:xfrm>
              <a:off x="3434" y="1201"/>
              <a:ext cx="0" cy="96"/>
            </a:xfrm>
            <a:prstGeom prst="line">
              <a:avLst/>
            </a:prstGeom>
            <a:noFill/>
            <a:ln w="1908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1467" name="Group 74"/>
          <p:cNvGrpSpPr>
            <a:grpSpLocks/>
          </p:cNvGrpSpPr>
          <p:nvPr/>
        </p:nvGrpSpPr>
        <p:grpSpPr bwMode="auto">
          <a:xfrm>
            <a:off x="4764088" y="2425700"/>
            <a:ext cx="696912" cy="354013"/>
            <a:chOff x="3001" y="1528"/>
            <a:chExt cx="439" cy="223"/>
          </a:xfrm>
        </p:grpSpPr>
        <p:sp>
          <p:nvSpPr>
            <p:cNvPr id="61519" name="Oval 75"/>
            <p:cNvSpPr>
              <a:spLocks noChangeArrowheads="1"/>
            </p:cNvSpPr>
            <p:nvPr/>
          </p:nvSpPr>
          <p:spPr bwMode="auto">
            <a:xfrm>
              <a:off x="3003" y="1627"/>
              <a:ext cx="435" cy="124"/>
            </a:xfrm>
            <a:prstGeom prst="ellipse">
              <a:avLst/>
            </a:prstGeom>
            <a:gradFill rotWithShape="0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8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20" name="Rectangle 76"/>
            <p:cNvSpPr>
              <a:spLocks noChangeArrowheads="1"/>
            </p:cNvSpPr>
            <p:nvPr/>
          </p:nvSpPr>
          <p:spPr bwMode="auto">
            <a:xfrm>
              <a:off x="3003" y="1613"/>
              <a:ext cx="437" cy="77"/>
            </a:xfrm>
            <a:prstGeom prst="rect">
              <a:avLst/>
            </a:prstGeom>
            <a:gradFill rotWithShape="0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21" name="Oval 77"/>
            <p:cNvSpPr>
              <a:spLocks noChangeArrowheads="1"/>
            </p:cNvSpPr>
            <p:nvPr/>
          </p:nvSpPr>
          <p:spPr bwMode="auto">
            <a:xfrm>
              <a:off x="3001" y="1528"/>
              <a:ext cx="436" cy="145"/>
            </a:xfrm>
            <a:prstGeom prst="ellipse">
              <a:avLst/>
            </a:prstGeom>
            <a:gradFill rotWithShape="0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8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1522" name="Group 78"/>
            <p:cNvGrpSpPr>
              <a:grpSpLocks/>
            </p:cNvGrpSpPr>
            <p:nvPr/>
          </p:nvGrpSpPr>
          <p:grpSpPr bwMode="auto">
            <a:xfrm>
              <a:off x="3089" y="1566"/>
              <a:ext cx="246" cy="66"/>
              <a:chOff x="3089" y="1566"/>
              <a:chExt cx="246" cy="66"/>
            </a:xfrm>
          </p:grpSpPr>
          <p:sp>
            <p:nvSpPr>
              <p:cNvPr id="61525" name="Freeform 79"/>
              <p:cNvSpPr>
                <a:spLocks noChangeArrowheads="1"/>
              </p:cNvSpPr>
              <p:nvPr/>
            </p:nvSpPr>
            <p:spPr bwMode="auto">
              <a:xfrm>
                <a:off x="3089" y="1566"/>
                <a:ext cx="246" cy="66"/>
              </a:xfrm>
              <a:custGeom>
                <a:avLst/>
                <a:gdLst>
                  <a:gd name="T0" fmla="*/ 0 w 310"/>
                  <a:gd name="T1" fmla="*/ 66 h 60"/>
                  <a:gd name="T2" fmla="*/ 76 w 310"/>
                  <a:gd name="T3" fmla="*/ 66 h 60"/>
                  <a:gd name="T4" fmla="*/ 152 w 310"/>
                  <a:gd name="T5" fmla="*/ 0 h 60"/>
                  <a:gd name="T6" fmla="*/ 246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80" cap="sq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526" name="Freeform 80"/>
              <p:cNvSpPr>
                <a:spLocks noChangeArrowheads="1"/>
              </p:cNvSpPr>
              <p:nvPr/>
            </p:nvSpPr>
            <p:spPr bwMode="auto">
              <a:xfrm>
                <a:off x="3100" y="1566"/>
                <a:ext cx="224" cy="66"/>
              </a:xfrm>
              <a:custGeom>
                <a:avLst/>
                <a:gdLst>
                  <a:gd name="T0" fmla="*/ 0 w 282"/>
                  <a:gd name="T1" fmla="*/ 0 h 60"/>
                  <a:gd name="T2" fmla="*/ 76 w 282"/>
                  <a:gd name="T3" fmla="*/ 0 h 60"/>
                  <a:gd name="T4" fmla="*/ 153 w 282"/>
                  <a:gd name="T5" fmla="*/ 66 h 60"/>
                  <a:gd name="T6" fmla="*/ 224 w 282"/>
                  <a:gd name="T7" fmla="*/ 66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80" cap="sq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1523" name="Line 81"/>
            <p:cNvSpPr>
              <a:spLocks noChangeShapeType="1"/>
            </p:cNvSpPr>
            <p:nvPr/>
          </p:nvSpPr>
          <p:spPr bwMode="auto">
            <a:xfrm>
              <a:off x="3003" y="1596"/>
              <a:ext cx="0" cy="97"/>
            </a:xfrm>
            <a:prstGeom prst="line">
              <a:avLst/>
            </a:prstGeom>
            <a:noFill/>
            <a:ln w="1908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24" name="Line 82"/>
            <p:cNvSpPr>
              <a:spLocks noChangeShapeType="1"/>
            </p:cNvSpPr>
            <p:nvPr/>
          </p:nvSpPr>
          <p:spPr bwMode="auto">
            <a:xfrm>
              <a:off x="3438" y="1601"/>
              <a:ext cx="0" cy="96"/>
            </a:xfrm>
            <a:prstGeom prst="line">
              <a:avLst/>
            </a:prstGeom>
            <a:noFill/>
            <a:ln w="1908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1468" name="Group 83"/>
          <p:cNvGrpSpPr>
            <a:grpSpLocks/>
          </p:cNvGrpSpPr>
          <p:nvPr/>
        </p:nvGrpSpPr>
        <p:grpSpPr bwMode="auto">
          <a:xfrm>
            <a:off x="5595938" y="2000250"/>
            <a:ext cx="696912" cy="354013"/>
            <a:chOff x="3525" y="1260"/>
            <a:chExt cx="439" cy="223"/>
          </a:xfrm>
        </p:grpSpPr>
        <p:sp>
          <p:nvSpPr>
            <p:cNvPr id="61511" name="Oval 84"/>
            <p:cNvSpPr>
              <a:spLocks noChangeArrowheads="1"/>
            </p:cNvSpPr>
            <p:nvPr/>
          </p:nvSpPr>
          <p:spPr bwMode="auto">
            <a:xfrm>
              <a:off x="3527" y="1359"/>
              <a:ext cx="435" cy="124"/>
            </a:xfrm>
            <a:prstGeom prst="ellipse">
              <a:avLst/>
            </a:prstGeom>
            <a:gradFill rotWithShape="0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8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12" name="Rectangle 85"/>
            <p:cNvSpPr>
              <a:spLocks noChangeArrowheads="1"/>
            </p:cNvSpPr>
            <p:nvPr/>
          </p:nvSpPr>
          <p:spPr bwMode="auto">
            <a:xfrm>
              <a:off x="3527" y="1345"/>
              <a:ext cx="437" cy="77"/>
            </a:xfrm>
            <a:prstGeom prst="rect">
              <a:avLst/>
            </a:prstGeom>
            <a:gradFill rotWithShape="0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13" name="Oval 86"/>
            <p:cNvSpPr>
              <a:spLocks noChangeArrowheads="1"/>
            </p:cNvSpPr>
            <p:nvPr/>
          </p:nvSpPr>
          <p:spPr bwMode="auto">
            <a:xfrm>
              <a:off x="3525" y="1260"/>
              <a:ext cx="436" cy="145"/>
            </a:xfrm>
            <a:prstGeom prst="ellipse">
              <a:avLst/>
            </a:prstGeom>
            <a:gradFill rotWithShape="0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8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1514" name="Group 87"/>
            <p:cNvGrpSpPr>
              <a:grpSpLocks/>
            </p:cNvGrpSpPr>
            <p:nvPr/>
          </p:nvGrpSpPr>
          <p:grpSpPr bwMode="auto">
            <a:xfrm>
              <a:off x="3613" y="1298"/>
              <a:ext cx="246" cy="66"/>
              <a:chOff x="3613" y="1298"/>
              <a:chExt cx="246" cy="66"/>
            </a:xfrm>
          </p:grpSpPr>
          <p:sp>
            <p:nvSpPr>
              <p:cNvPr id="61517" name="Freeform 88"/>
              <p:cNvSpPr>
                <a:spLocks noChangeArrowheads="1"/>
              </p:cNvSpPr>
              <p:nvPr/>
            </p:nvSpPr>
            <p:spPr bwMode="auto">
              <a:xfrm>
                <a:off x="3613" y="1298"/>
                <a:ext cx="246" cy="66"/>
              </a:xfrm>
              <a:custGeom>
                <a:avLst/>
                <a:gdLst>
                  <a:gd name="T0" fmla="*/ 0 w 310"/>
                  <a:gd name="T1" fmla="*/ 66 h 60"/>
                  <a:gd name="T2" fmla="*/ 76 w 310"/>
                  <a:gd name="T3" fmla="*/ 66 h 60"/>
                  <a:gd name="T4" fmla="*/ 152 w 310"/>
                  <a:gd name="T5" fmla="*/ 0 h 60"/>
                  <a:gd name="T6" fmla="*/ 246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80" cap="sq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518" name="Freeform 89"/>
              <p:cNvSpPr>
                <a:spLocks noChangeArrowheads="1"/>
              </p:cNvSpPr>
              <p:nvPr/>
            </p:nvSpPr>
            <p:spPr bwMode="auto">
              <a:xfrm>
                <a:off x="3624" y="1298"/>
                <a:ext cx="224" cy="66"/>
              </a:xfrm>
              <a:custGeom>
                <a:avLst/>
                <a:gdLst>
                  <a:gd name="T0" fmla="*/ 0 w 282"/>
                  <a:gd name="T1" fmla="*/ 0 h 60"/>
                  <a:gd name="T2" fmla="*/ 76 w 282"/>
                  <a:gd name="T3" fmla="*/ 0 h 60"/>
                  <a:gd name="T4" fmla="*/ 153 w 282"/>
                  <a:gd name="T5" fmla="*/ 66 h 60"/>
                  <a:gd name="T6" fmla="*/ 224 w 282"/>
                  <a:gd name="T7" fmla="*/ 66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80" cap="sq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1515" name="Line 90"/>
            <p:cNvSpPr>
              <a:spLocks noChangeShapeType="1"/>
            </p:cNvSpPr>
            <p:nvPr/>
          </p:nvSpPr>
          <p:spPr bwMode="auto">
            <a:xfrm>
              <a:off x="3527" y="1328"/>
              <a:ext cx="0" cy="97"/>
            </a:xfrm>
            <a:prstGeom prst="line">
              <a:avLst/>
            </a:prstGeom>
            <a:noFill/>
            <a:ln w="1908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16" name="Line 91"/>
            <p:cNvSpPr>
              <a:spLocks noChangeShapeType="1"/>
            </p:cNvSpPr>
            <p:nvPr/>
          </p:nvSpPr>
          <p:spPr bwMode="auto">
            <a:xfrm>
              <a:off x="3962" y="1333"/>
              <a:ext cx="0" cy="96"/>
            </a:xfrm>
            <a:prstGeom prst="line">
              <a:avLst/>
            </a:prstGeom>
            <a:noFill/>
            <a:ln w="1908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2" name="Group 92"/>
          <p:cNvGrpSpPr>
            <a:grpSpLocks/>
          </p:cNvGrpSpPr>
          <p:nvPr/>
        </p:nvGrpSpPr>
        <p:grpSpPr bwMode="auto">
          <a:xfrm>
            <a:off x="6311900" y="3094038"/>
            <a:ext cx="1141413" cy="809625"/>
            <a:chOff x="3976" y="1949"/>
            <a:chExt cx="719" cy="510"/>
          </a:xfrm>
        </p:grpSpPr>
        <p:grpSp>
          <p:nvGrpSpPr>
            <p:cNvPr id="61499" name="Group 93"/>
            <p:cNvGrpSpPr>
              <a:grpSpLocks/>
            </p:cNvGrpSpPr>
            <p:nvPr/>
          </p:nvGrpSpPr>
          <p:grpSpPr bwMode="auto">
            <a:xfrm>
              <a:off x="3976" y="1949"/>
              <a:ext cx="245" cy="293"/>
              <a:chOff x="3976" y="1949"/>
              <a:chExt cx="245" cy="293"/>
            </a:xfrm>
          </p:grpSpPr>
          <p:sp>
            <p:nvSpPr>
              <p:cNvPr id="61509" name="Rectangle 94"/>
              <p:cNvSpPr>
                <a:spLocks noChangeArrowheads="1"/>
              </p:cNvSpPr>
              <p:nvPr/>
            </p:nvSpPr>
            <p:spPr bwMode="auto">
              <a:xfrm rot="3360000">
                <a:off x="4065" y="2099"/>
                <a:ext cx="143" cy="106"/>
              </a:xfrm>
              <a:prstGeom prst="rect">
                <a:avLst/>
              </a:prstGeom>
              <a:solidFill>
                <a:srgbClr val="3333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510" name="Rectangle 95"/>
              <p:cNvSpPr>
                <a:spLocks noChangeArrowheads="1"/>
              </p:cNvSpPr>
              <p:nvPr/>
            </p:nvSpPr>
            <p:spPr bwMode="auto">
              <a:xfrm rot="3360000">
                <a:off x="3983" y="1994"/>
                <a:ext cx="165" cy="106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1500" name="Group 96"/>
            <p:cNvGrpSpPr>
              <a:grpSpLocks/>
            </p:cNvGrpSpPr>
            <p:nvPr/>
          </p:nvGrpSpPr>
          <p:grpSpPr bwMode="auto">
            <a:xfrm>
              <a:off x="4172" y="2016"/>
              <a:ext cx="253" cy="290"/>
              <a:chOff x="4172" y="2016"/>
              <a:chExt cx="253" cy="290"/>
            </a:xfrm>
          </p:grpSpPr>
          <p:sp>
            <p:nvSpPr>
              <p:cNvPr id="61507" name="Rectangle 97"/>
              <p:cNvSpPr>
                <a:spLocks noChangeArrowheads="1"/>
              </p:cNvSpPr>
              <p:nvPr/>
            </p:nvSpPr>
            <p:spPr bwMode="auto">
              <a:xfrm rot="3240000">
                <a:off x="4268" y="2162"/>
                <a:ext cx="143" cy="107"/>
              </a:xfrm>
              <a:prstGeom prst="rect">
                <a:avLst/>
              </a:prstGeom>
              <a:solidFill>
                <a:srgbClr val="3333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508" name="Rectangle 98"/>
              <p:cNvSpPr>
                <a:spLocks noChangeArrowheads="1"/>
              </p:cNvSpPr>
              <p:nvPr/>
            </p:nvSpPr>
            <p:spPr bwMode="auto">
              <a:xfrm rot="3240000">
                <a:off x="4182" y="2060"/>
                <a:ext cx="165" cy="107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1501" name="Group 99"/>
            <p:cNvGrpSpPr>
              <a:grpSpLocks/>
            </p:cNvGrpSpPr>
            <p:nvPr/>
          </p:nvGrpSpPr>
          <p:grpSpPr bwMode="auto">
            <a:xfrm>
              <a:off x="4390" y="2094"/>
              <a:ext cx="261" cy="286"/>
              <a:chOff x="4390" y="2094"/>
              <a:chExt cx="261" cy="286"/>
            </a:xfrm>
          </p:grpSpPr>
          <p:sp>
            <p:nvSpPr>
              <p:cNvPr id="61505" name="Rectangle 100"/>
              <p:cNvSpPr>
                <a:spLocks noChangeArrowheads="1"/>
              </p:cNvSpPr>
              <p:nvPr/>
            </p:nvSpPr>
            <p:spPr bwMode="auto">
              <a:xfrm rot="3060000">
                <a:off x="4492" y="2236"/>
                <a:ext cx="144" cy="107"/>
              </a:xfrm>
              <a:prstGeom prst="rect">
                <a:avLst/>
              </a:prstGeom>
              <a:solidFill>
                <a:srgbClr val="3333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506" name="Rectangle 101"/>
              <p:cNvSpPr>
                <a:spLocks noChangeArrowheads="1"/>
              </p:cNvSpPr>
              <p:nvPr/>
            </p:nvSpPr>
            <p:spPr bwMode="auto">
              <a:xfrm rot="3060000">
                <a:off x="4402" y="2137"/>
                <a:ext cx="166" cy="107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1502" name="Line 102"/>
            <p:cNvSpPr>
              <a:spLocks noChangeShapeType="1"/>
            </p:cNvSpPr>
            <p:nvPr/>
          </p:nvSpPr>
          <p:spPr bwMode="auto">
            <a:xfrm>
              <a:off x="4184" y="2216"/>
              <a:ext cx="83" cy="111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03" name="Line 103"/>
            <p:cNvSpPr>
              <a:spLocks noChangeShapeType="1"/>
            </p:cNvSpPr>
            <p:nvPr/>
          </p:nvSpPr>
          <p:spPr bwMode="auto">
            <a:xfrm>
              <a:off x="4388" y="2278"/>
              <a:ext cx="81" cy="111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04" name="Line 104"/>
            <p:cNvSpPr>
              <a:spLocks noChangeShapeType="1"/>
            </p:cNvSpPr>
            <p:nvPr/>
          </p:nvSpPr>
          <p:spPr bwMode="auto">
            <a:xfrm>
              <a:off x="4620" y="2350"/>
              <a:ext cx="75" cy="109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1470" name="Group 105"/>
          <p:cNvGrpSpPr>
            <a:grpSpLocks/>
          </p:cNvGrpSpPr>
          <p:nvPr/>
        </p:nvGrpSpPr>
        <p:grpSpPr bwMode="auto">
          <a:xfrm>
            <a:off x="6694488" y="3886200"/>
            <a:ext cx="696912" cy="354013"/>
            <a:chOff x="4217" y="2448"/>
            <a:chExt cx="439" cy="223"/>
          </a:xfrm>
        </p:grpSpPr>
        <p:sp>
          <p:nvSpPr>
            <p:cNvPr id="61491" name="Oval 106"/>
            <p:cNvSpPr>
              <a:spLocks noChangeArrowheads="1"/>
            </p:cNvSpPr>
            <p:nvPr/>
          </p:nvSpPr>
          <p:spPr bwMode="auto">
            <a:xfrm>
              <a:off x="4219" y="2547"/>
              <a:ext cx="435" cy="124"/>
            </a:xfrm>
            <a:prstGeom prst="ellipse">
              <a:avLst/>
            </a:prstGeom>
            <a:gradFill rotWithShape="0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8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92" name="Rectangle 107"/>
            <p:cNvSpPr>
              <a:spLocks noChangeArrowheads="1"/>
            </p:cNvSpPr>
            <p:nvPr/>
          </p:nvSpPr>
          <p:spPr bwMode="auto">
            <a:xfrm>
              <a:off x="4219" y="2533"/>
              <a:ext cx="437" cy="77"/>
            </a:xfrm>
            <a:prstGeom prst="rect">
              <a:avLst/>
            </a:prstGeom>
            <a:gradFill rotWithShape="0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93" name="Oval 108"/>
            <p:cNvSpPr>
              <a:spLocks noChangeArrowheads="1"/>
            </p:cNvSpPr>
            <p:nvPr/>
          </p:nvSpPr>
          <p:spPr bwMode="auto">
            <a:xfrm>
              <a:off x="4217" y="2448"/>
              <a:ext cx="436" cy="145"/>
            </a:xfrm>
            <a:prstGeom prst="ellipse">
              <a:avLst/>
            </a:prstGeom>
            <a:gradFill rotWithShape="0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8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1494" name="Group 109"/>
            <p:cNvGrpSpPr>
              <a:grpSpLocks/>
            </p:cNvGrpSpPr>
            <p:nvPr/>
          </p:nvGrpSpPr>
          <p:grpSpPr bwMode="auto">
            <a:xfrm>
              <a:off x="4305" y="2486"/>
              <a:ext cx="246" cy="66"/>
              <a:chOff x="4305" y="2486"/>
              <a:chExt cx="246" cy="66"/>
            </a:xfrm>
          </p:grpSpPr>
          <p:sp>
            <p:nvSpPr>
              <p:cNvPr id="61497" name="Freeform 110"/>
              <p:cNvSpPr>
                <a:spLocks noChangeArrowheads="1"/>
              </p:cNvSpPr>
              <p:nvPr/>
            </p:nvSpPr>
            <p:spPr bwMode="auto">
              <a:xfrm>
                <a:off x="4305" y="2486"/>
                <a:ext cx="246" cy="66"/>
              </a:xfrm>
              <a:custGeom>
                <a:avLst/>
                <a:gdLst>
                  <a:gd name="T0" fmla="*/ 0 w 310"/>
                  <a:gd name="T1" fmla="*/ 66 h 60"/>
                  <a:gd name="T2" fmla="*/ 76 w 310"/>
                  <a:gd name="T3" fmla="*/ 66 h 60"/>
                  <a:gd name="T4" fmla="*/ 152 w 310"/>
                  <a:gd name="T5" fmla="*/ 0 h 60"/>
                  <a:gd name="T6" fmla="*/ 246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80" cap="sq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498" name="Freeform 111"/>
              <p:cNvSpPr>
                <a:spLocks noChangeArrowheads="1"/>
              </p:cNvSpPr>
              <p:nvPr/>
            </p:nvSpPr>
            <p:spPr bwMode="auto">
              <a:xfrm>
                <a:off x="4316" y="2486"/>
                <a:ext cx="224" cy="66"/>
              </a:xfrm>
              <a:custGeom>
                <a:avLst/>
                <a:gdLst>
                  <a:gd name="T0" fmla="*/ 0 w 282"/>
                  <a:gd name="T1" fmla="*/ 0 h 60"/>
                  <a:gd name="T2" fmla="*/ 76 w 282"/>
                  <a:gd name="T3" fmla="*/ 0 h 60"/>
                  <a:gd name="T4" fmla="*/ 153 w 282"/>
                  <a:gd name="T5" fmla="*/ 66 h 60"/>
                  <a:gd name="T6" fmla="*/ 224 w 282"/>
                  <a:gd name="T7" fmla="*/ 66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80" cap="sq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1495" name="Line 112"/>
            <p:cNvSpPr>
              <a:spLocks noChangeShapeType="1"/>
            </p:cNvSpPr>
            <p:nvPr/>
          </p:nvSpPr>
          <p:spPr bwMode="auto">
            <a:xfrm>
              <a:off x="4219" y="2516"/>
              <a:ext cx="0" cy="97"/>
            </a:xfrm>
            <a:prstGeom prst="line">
              <a:avLst/>
            </a:prstGeom>
            <a:noFill/>
            <a:ln w="1908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496" name="Line 113"/>
            <p:cNvSpPr>
              <a:spLocks noChangeShapeType="1"/>
            </p:cNvSpPr>
            <p:nvPr/>
          </p:nvSpPr>
          <p:spPr bwMode="auto">
            <a:xfrm>
              <a:off x="4654" y="2521"/>
              <a:ext cx="0" cy="96"/>
            </a:xfrm>
            <a:prstGeom prst="line">
              <a:avLst/>
            </a:prstGeom>
            <a:noFill/>
            <a:ln w="1908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1471" name="Group 114"/>
          <p:cNvGrpSpPr>
            <a:grpSpLocks/>
          </p:cNvGrpSpPr>
          <p:nvPr/>
        </p:nvGrpSpPr>
        <p:grpSpPr bwMode="auto">
          <a:xfrm>
            <a:off x="5791200" y="4954588"/>
            <a:ext cx="696913" cy="354012"/>
            <a:chOff x="3648" y="3121"/>
            <a:chExt cx="439" cy="223"/>
          </a:xfrm>
        </p:grpSpPr>
        <p:sp>
          <p:nvSpPr>
            <p:cNvPr id="61483" name="Oval 115"/>
            <p:cNvSpPr>
              <a:spLocks noChangeArrowheads="1"/>
            </p:cNvSpPr>
            <p:nvPr/>
          </p:nvSpPr>
          <p:spPr bwMode="auto">
            <a:xfrm>
              <a:off x="3650" y="3220"/>
              <a:ext cx="435" cy="124"/>
            </a:xfrm>
            <a:prstGeom prst="ellipse">
              <a:avLst/>
            </a:prstGeom>
            <a:gradFill rotWithShape="0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8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84" name="Rectangle 116"/>
            <p:cNvSpPr>
              <a:spLocks noChangeArrowheads="1"/>
            </p:cNvSpPr>
            <p:nvPr/>
          </p:nvSpPr>
          <p:spPr bwMode="auto">
            <a:xfrm>
              <a:off x="3650" y="3206"/>
              <a:ext cx="437" cy="77"/>
            </a:xfrm>
            <a:prstGeom prst="rect">
              <a:avLst/>
            </a:prstGeom>
            <a:gradFill rotWithShape="0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85" name="Oval 117"/>
            <p:cNvSpPr>
              <a:spLocks noChangeArrowheads="1"/>
            </p:cNvSpPr>
            <p:nvPr/>
          </p:nvSpPr>
          <p:spPr bwMode="auto">
            <a:xfrm>
              <a:off x="3648" y="3121"/>
              <a:ext cx="436" cy="145"/>
            </a:xfrm>
            <a:prstGeom prst="ellipse">
              <a:avLst/>
            </a:prstGeom>
            <a:gradFill rotWithShape="0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8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1486" name="Group 118"/>
            <p:cNvGrpSpPr>
              <a:grpSpLocks/>
            </p:cNvGrpSpPr>
            <p:nvPr/>
          </p:nvGrpSpPr>
          <p:grpSpPr bwMode="auto">
            <a:xfrm>
              <a:off x="3736" y="3159"/>
              <a:ext cx="246" cy="66"/>
              <a:chOff x="3736" y="3159"/>
              <a:chExt cx="246" cy="66"/>
            </a:xfrm>
          </p:grpSpPr>
          <p:sp>
            <p:nvSpPr>
              <p:cNvPr id="61489" name="Freeform 119"/>
              <p:cNvSpPr>
                <a:spLocks noChangeArrowheads="1"/>
              </p:cNvSpPr>
              <p:nvPr/>
            </p:nvSpPr>
            <p:spPr bwMode="auto">
              <a:xfrm>
                <a:off x="3736" y="3159"/>
                <a:ext cx="246" cy="66"/>
              </a:xfrm>
              <a:custGeom>
                <a:avLst/>
                <a:gdLst>
                  <a:gd name="T0" fmla="*/ 0 w 310"/>
                  <a:gd name="T1" fmla="*/ 66 h 60"/>
                  <a:gd name="T2" fmla="*/ 76 w 310"/>
                  <a:gd name="T3" fmla="*/ 66 h 60"/>
                  <a:gd name="T4" fmla="*/ 152 w 310"/>
                  <a:gd name="T5" fmla="*/ 0 h 60"/>
                  <a:gd name="T6" fmla="*/ 246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80" cap="sq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490" name="Freeform 120"/>
              <p:cNvSpPr>
                <a:spLocks noChangeArrowheads="1"/>
              </p:cNvSpPr>
              <p:nvPr/>
            </p:nvSpPr>
            <p:spPr bwMode="auto">
              <a:xfrm>
                <a:off x="3747" y="3159"/>
                <a:ext cx="224" cy="66"/>
              </a:xfrm>
              <a:custGeom>
                <a:avLst/>
                <a:gdLst>
                  <a:gd name="T0" fmla="*/ 0 w 282"/>
                  <a:gd name="T1" fmla="*/ 0 h 60"/>
                  <a:gd name="T2" fmla="*/ 76 w 282"/>
                  <a:gd name="T3" fmla="*/ 0 h 60"/>
                  <a:gd name="T4" fmla="*/ 153 w 282"/>
                  <a:gd name="T5" fmla="*/ 66 h 60"/>
                  <a:gd name="T6" fmla="*/ 224 w 282"/>
                  <a:gd name="T7" fmla="*/ 66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80" cap="sq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1487" name="Line 121"/>
            <p:cNvSpPr>
              <a:spLocks noChangeShapeType="1"/>
            </p:cNvSpPr>
            <p:nvPr/>
          </p:nvSpPr>
          <p:spPr bwMode="auto">
            <a:xfrm>
              <a:off x="3650" y="3190"/>
              <a:ext cx="0" cy="97"/>
            </a:xfrm>
            <a:prstGeom prst="line">
              <a:avLst/>
            </a:prstGeom>
            <a:noFill/>
            <a:ln w="1908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488" name="Line 122"/>
            <p:cNvSpPr>
              <a:spLocks noChangeShapeType="1"/>
            </p:cNvSpPr>
            <p:nvPr/>
          </p:nvSpPr>
          <p:spPr bwMode="auto">
            <a:xfrm>
              <a:off x="4085" y="3194"/>
              <a:ext cx="0" cy="96"/>
            </a:xfrm>
            <a:prstGeom prst="line">
              <a:avLst/>
            </a:prstGeom>
            <a:noFill/>
            <a:ln w="1908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1472" name="Group 123"/>
          <p:cNvGrpSpPr>
            <a:grpSpLocks/>
          </p:cNvGrpSpPr>
          <p:nvPr/>
        </p:nvGrpSpPr>
        <p:grpSpPr bwMode="auto">
          <a:xfrm>
            <a:off x="4752975" y="4400550"/>
            <a:ext cx="736600" cy="1384300"/>
            <a:chOff x="2994" y="2772"/>
            <a:chExt cx="464" cy="872"/>
          </a:xfrm>
        </p:grpSpPr>
        <p:sp>
          <p:nvSpPr>
            <p:cNvPr id="61473" name="Line 124"/>
            <p:cNvSpPr>
              <a:spLocks noChangeShapeType="1"/>
            </p:cNvSpPr>
            <p:nvPr/>
          </p:nvSpPr>
          <p:spPr bwMode="auto">
            <a:xfrm flipV="1">
              <a:off x="3404" y="3028"/>
              <a:ext cx="53" cy="5"/>
            </a:xfrm>
            <a:prstGeom prst="line">
              <a:avLst/>
            </a:prstGeom>
            <a:noFill/>
            <a:ln w="1908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474" name="Line 125"/>
            <p:cNvSpPr>
              <a:spLocks noChangeShapeType="1"/>
            </p:cNvSpPr>
            <p:nvPr/>
          </p:nvSpPr>
          <p:spPr bwMode="auto">
            <a:xfrm flipV="1">
              <a:off x="3404" y="3436"/>
              <a:ext cx="53" cy="3"/>
            </a:xfrm>
            <a:prstGeom prst="line">
              <a:avLst/>
            </a:prstGeom>
            <a:noFill/>
            <a:ln w="1908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475" name="Line 126"/>
            <p:cNvSpPr>
              <a:spLocks noChangeShapeType="1"/>
            </p:cNvSpPr>
            <p:nvPr/>
          </p:nvSpPr>
          <p:spPr bwMode="auto">
            <a:xfrm>
              <a:off x="3454" y="3026"/>
              <a:ext cx="0" cy="409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61476" name="Group 127"/>
            <p:cNvGrpSpPr>
              <a:grpSpLocks/>
            </p:cNvGrpSpPr>
            <p:nvPr/>
          </p:nvGrpSpPr>
          <p:grpSpPr bwMode="auto">
            <a:xfrm>
              <a:off x="2994" y="2772"/>
              <a:ext cx="442" cy="356"/>
              <a:chOff x="2994" y="2772"/>
              <a:chExt cx="442" cy="356"/>
            </a:xfrm>
          </p:grpSpPr>
          <p:pic>
            <p:nvPicPr>
              <p:cNvPr id="61481" name="Picture 128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994" y="2772"/>
                <a:ext cx="442" cy="356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</p:pic>
          <p:sp>
            <p:nvSpPr>
              <p:cNvPr id="61482" name="Freeform 129"/>
              <p:cNvSpPr>
                <a:spLocks noChangeArrowheads="1"/>
              </p:cNvSpPr>
              <p:nvPr/>
            </p:nvSpPr>
            <p:spPr bwMode="auto">
              <a:xfrm flipH="1">
                <a:off x="3183" y="2806"/>
                <a:ext cx="214" cy="163"/>
              </a:xfrm>
              <a:custGeom>
                <a:avLst/>
                <a:gdLst>
                  <a:gd name="T0" fmla="*/ 0 w 356"/>
                  <a:gd name="T1" fmla="*/ 0 h 368"/>
                  <a:gd name="T2" fmla="*/ 2510 w 356"/>
                  <a:gd name="T3" fmla="*/ 110 h 368"/>
                  <a:gd name="T4" fmla="*/ 2978 w 356"/>
                  <a:gd name="T5" fmla="*/ 2291 h 368"/>
                  <a:gd name="T6" fmla="*/ 656 w 356"/>
                  <a:gd name="T7" fmla="*/ 2865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0099"/>
                  </a:gs>
                  <a:gs pos="100000">
                    <a:srgbClr val="FFFFFF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1477" name="Text Box 130"/>
            <p:cNvSpPr txBox="1">
              <a:spLocks noChangeArrowheads="1"/>
            </p:cNvSpPr>
            <p:nvPr/>
          </p:nvSpPr>
          <p:spPr bwMode="auto">
            <a:xfrm rot="5400000">
              <a:off x="3114" y="3069"/>
              <a:ext cx="336" cy="32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800">
                  <a:solidFill>
                    <a:srgbClr val="000000"/>
                  </a:solidFill>
                </a:rPr>
                <a:t>…</a:t>
              </a:r>
            </a:p>
          </p:txBody>
        </p:sp>
        <p:grpSp>
          <p:nvGrpSpPr>
            <p:cNvPr id="61478" name="Group 131"/>
            <p:cNvGrpSpPr>
              <a:grpSpLocks/>
            </p:cNvGrpSpPr>
            <p:nvPr/>
          </p:nvGrpSpPr>
          <p:grpSpPr bwMode="auto">
            <a:xfrm>
              <a:off x="3004" y="3287"/>
              <a:ext cx="442" cy="356"/>
              <a:chOff x="3004" y="3287"/>
              <a:chExt cx="442" cy="356"/>
            </a:xfrm>
          </p:grpSpPr>
          <p:pic>
            <p:nvPicPr>
              <p:cNvPr id="61479" name="Picture 132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3004" y="3287"/>
                <a:ext cx="442" cy="356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</p:pic>
          <p:sp>
            <p:nvSpPr>
              <p:cNvPr id="61480" name="Freeform 133"/>
              <p:cNvSpPr>
                <a:spLocks noChangeArrowheads="1"/>
              </p:cNvSpPr>
              <p:nvPr/>
            </p:nvSpPr>
            <p:spPr bwMode="auto">
              <a:xfrm flipH="1">
                <a:off x="3193" y="3322"/>
                <a:ext cx="214" cy="163"/>
              </a:xfrm>
              <a:custGeom>
                <a:avLst/>
                <a:gdLst>
                  <a:gd name="T0" fmla="*/ 0 w 356"/>
                  <a:gd name="T1" fmla="*/ 0 h 368"/>
                  <a:gd name="T2" fmla="*/ 2510 w 356"/>
                  <a:gd name="T3" fmla="*/ 110 h 368"/>
                  <a:gd name="T4" fmla="*/ 2978 w 356"/>
                  <a:gd name="T5" fmla="*/ 2291 h 368"/>
                  <a:gd name="T6" fmla="*/ 656 w 356"/>
                  <a:gd name="T7" fmla="*/ 2865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0099"/>
                  </a:gs>
                  <a:gs pos="100000">
                    <a:srgbClr val="FFFFFF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Effect">
                      <p:stCondLst>
                        <p:cond delay="indefinite"/>
                      </p:stCondLst>
                      <p:childTnLst>
                        <p:par>
                          <p:cTn id="9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5" dur="500"/>
                                        <p:tgtEl>
                                          <p:spTgt spid="624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8" dur="500"/>
                                        <p:tgtEl>
                                          <p:spTgt spid="624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1" dur="500"/>
                                        <p:tgtEl>
                                          <p:spTgt spid="624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Effect">
                      <p:stCondLst>
                        <p:cond delay="indefinite"/>
                      </p:stCondLst>
                      <p:childTnLst>
                        <p:par>
                          <p:cTn id="23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 additive="repl"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Effect">
                      <p:stCondLst>
                        <p:cond delay="indefinite"/>
                      </p:stCondLst>
                      <p:childTnLst>
                        <p:par>
                          <p:cTn id="28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 additive="repl"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468" name="Group 3"/>
          <p:cNvGrpSpPr>
            <a:grpSpLocks/>
          </p:cNvGrpSpPr>
          <p:nvPr/>
        </p:nvGrpSpPr>
        <p:grpSpPr bwMode="auto">
          <a:xfrm>
            <a:off x="3595688" y="1527175"/>
            <a:ext cx="4246562" cy="660400"/>
            <a:chOff x="2265" y="962"/>
            <a:chExt cx="2675" cy="416"/>
          </a:xfrm>
        </p:grpSpPr>
        <p:sp>
          <p:nvSpPr>
            <p:cNvPr id="62520" name="Rectangle 4"/>
            <p:cNvSpPr>
              <a:spLocks noChangeArrowheads="1"/>
            </p:cNvSpPr>
            <p:nvPr/>
          </p:nvSpPr>
          <p:spPr bwMode="auto">
            <a:xfrm>
              <a:off x="2307" y="969"/>
              <a:ext cx="2633" cy="341"/>
            </a:xfrm>
            <a:prstGeom prst="rect">
              <a:avLst/>
            </a:prstGeom>
            <a:solidFill>
              <a:srgbClr val="3333CC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521" name="Rectangle 5"/>
            <p:cNvSpPr>
              <a:spLocks noChangeArrowheads="1"/>
            </p:cNvSpPr>
            <p:nvPr/>
          </p:nvSpPr>
          <p:spPr bwMode="auto">
            <a:xfrm>
              <a:off x="2265" y="999"/>
              <a:ext cx="2633" cy="341"/>
            </a:xfrm>
            <a:prstGeom prst="rect">
              <a:avLst/>
            </a:prstGeom>
            <a:solidFill>
              <a:srgbClr val="FFFFFF"/>
            </a:solidFill>
            <a:ln w="1908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522" name="Text Box 6"/>
            <p:cNvSpPr txBox="1">
              <a:spLocks noChangeArrowheads="1"/>
            </p:cNvSpPr>
            <p:nvPr/>
          </p:nvSpPr>
          <p:spPr bwMode="auto">
            <a:xfrm>
              <a:off x="2994" y="962"/>
              <a:ext cx="269" cy="40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000000"/>
                  </a:solidFill>
                </a:rPr>
                <a:t>ID</a:t>
              </a:r>
            </a:p>
            <a:p>
              <a:pPr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000000"/>
                  </a:solidFill>
                </a:rPr>
                <a:t>=x</a:t>
              </a:r>
            </a:p>
          </p:txBody>
        </p:sp>
        <p:sp>
          <p:nvSpPr>
            <p:cNvPr id="62523" name="Text Box 7"/>
            <p:cNvSpPr txBox="1">
              <a:spLocks noChangeArrowheads="1"/>
            </p:cNvSpPr>
            <p:nvPr/>
          </p:nvSpPr>
          <p:spPr bwMode="auto">
            <a:xfrm>
              <a:off x="3909" y="974"/>
              <a:ext cx="462" cy="40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000000"/>
                  </a:solidFill>
                </a:rPr>
                <a:t>offset</a:t>
              </a:r>
            </a:p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000000"/>
                  </a:solidFill>
                </a:rPr>
                <a:t>=0</a:t>
              </a:r>
            </a:p>
          </p:txBody>
        </p:sp>
        <p:sp>
          <p:nvSpPr>
            <p:cNvPr id="62524" name="Text Box 8"/>
            <p:cNvSpPr txBox="1">
              <a:spLocks noChangeArrowheads="1"/>
            </p:cNvSpPr>
            <p:nvPr/>
          </p:nvSpPr>
          <p:spPr bwMode="auto">
            <a:xfrm>
              <a:off x="3278" y="974"/>
              <a:ext cx="592" cy="40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000000"/>
                  </a:solidFill>
                </a:rPr>
                <a:t>fragflag</a:t>
              </a:r>
            </a:p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000000"/>
                  </a:solidFill>
                </a:rPr>
                <a:t>=0</a:t>
              </a:r>
            </a:p>
          </p:txBody>
        </p:sp>
        <p:sp>
          <p:nvSpPr>
            <p:cNvPr id="62525" name="Text Box 9"/>
            <p:cNvSpPr txBox="1">
              <a:spLocks noChangeArrowheads="1"/>
            </p:cNvSpPr>
            <p:nvPr/>
          </p:nvSpPr>
          <p:spPr bwMode="auto">
            <a:xfrm>
              <a:off x="2490" y="962"/>
              <a:ext cx="516" cy="40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000000"/>
                  </a:solidFill>
                </a:rPr>
                <a:t>length</a:t>
              </a:r>
            </a:p>
            <a:p>
              <a:pPr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000000"/>
                  </a:solidFill>
                </a:rPr>
                <a:t>=4000</a:t>
              </a:r>
            </a:p>
          </p:txBody>
        </p:sp>
        <p:sp>
          <p:nvSpPr>
            <p:cNvPr id="62526" name="Line 10"/>
            <p:cNvSpPr>
              <a:spLocks noChangeShapeType="1"/>
            </p:cNvSpPr>
            <p:nvPr/>
          </p:nvSpPr>
          <p:spPr bwMode="auto">
            <a:xfrm>
              <a:off x="2505" y="999"/>
              <a:ext cx="0" cy="341"/>
            </a:xfrm>
            <a:prstGeom prst="line">
              <a:avLst/>
            </a:prstGeom>
            <a:noFill/>
            <a:ln w="1908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527" name="Line 11"/>
            <p:cNvSpPr>
              <a:spLocks noChangeShapeType="1"/>
            </p:cNvSpPr>
            <p:nvPr/>
          </p:nvSpPr>
          <p:spPr bwMode="auto">
            <a:xfrm>
              <a:off x="3009" y="999"/>
              <a:ext cx="0" cy="341"/>
            </a:xfrm>
            <a:prstGeom prst="line">
              <a:avLst/>
            </a:prstGeom>
            <a:noFill/>
            <a:ln w="1908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528" name="Line 12"/>
            <p:cNvSpPr>
              <a:spLocks noChangeShapeType="1"/>
            </p:cNvSpPr>
            <p:nvPr/>
          </p:nvSpPr>
          <p:spPr bwMode="auto">
            <a:xfrm>
              <a:off x="3279" y="1011"/>
              <a:ext cx="0" cy="341"/>
            </a:xfrm>
            <a:prstGeom prst="line">
              <a:avLst/>
            </a:prstGeom>
            <a:noFill/>
            <a:ln w="1908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529" name="Line 13"/>
            <p:cNvSpPr>
              <a:spLocks noChangeShapeType="1"/>
            </p:cNvSpPr>
            <p:nvPr/>
          </p:nvSpPr>
          <p:spPr bwMode="auto">
            <a:xfrm>
              <a:off x="3897" y="999"/>
              <a:ext cx="0" cy="341"/>
            </a:xfrm>
            <a:prstGeom prst="line">
              <a:avLst/>
            </a:prstGeom>
            <a:noFill/>
            <a:ln w="1908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530" name="Line 14"/>
            <p:cNvSpPr>
              <a:spLocks noChangeShapeType="1"/>
            </p:cNvSpPr>
            <p:nvPr/>
          </p:nvSpPr>
          <p:spPr bwMode="auto">
            <a:xfrm>
              <a:off x="4371" y="999"/>
              <a:ext cx="0" cy="341"/>
            </a:xfrm>
            <a:prstGeom prst="line">
              <a:avLst/>
            </a:prstGeom>
            <a:noFill/>
            <a:ln w="1908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531" name="Rectangle 15"/>
            <p:cNvSpPr>
              <a:spLocks noChangeArrowheads="1"/>
            </p:cNvSpPr>
            <p:nvPr/>
          </p:nvSpPr>
          <p:spPr bwMode="auto">
            <a:xfrm>
              <a:off x="4491" y="969"/>
              <a:ext cx="137" cy="377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3689350" y="2290763"/>
            <a:ext cx="4705350" cy="3278187"/>
            <a:chOff x="2324" y="1443"/>
            <a:chExt cx="2964" cy="2065"/>
          </a:xfrm>
        </p:grpSpPr>
        <p:grpSp>
          <p:nvGrpSpPr>
            <p:cNvPr id="62477" name="Group 17"/>
            <p:cNvGrpSpPr>
              <a:grpSpLocks/>
            </p:cNvGrpSpPr>
            <p:nvPr/>
          </p:nvGrpSpPr>
          <p:grpSpPr bwMode="auto">
            <a:xfrm>
              <a:off x="2613" y="2066"/>
              <a:ext cx="2675" cy="416"/>
              <a:chOff x="2613" y="2066"/>
              <a:chExt cx="2675" cy="416"/>
            </a:xfrm>
          </p:grpSpPr>
          <p:sp>
            <p:nvSpPr>
              <p:cNvPr id="62508" name="Rectangle 18"/>
              <p:cNvSpPr>
                <a:spLocks noChangeArrowheads="1"/>
              </p:cNvSpPr>
              <p:nvPr/>
            </p:nvSpPr>
            <p:spPr bwMode="auto">
              <a:xfrm>
                <a:off x="2655" y="2073"/>
                <a:ext cx="2633" cy="341"/>
              </a:xfrm>
              <a:prstGeom prst="rect">
                <a:avLst/>
              </a:pr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509" name="Rectangle 19"/>
              <p:cNvSpPr>
                <a:spLocks noChangeArrowheads="1"/>
              </p:cNvSpPr>
              <p:nvPr/>
            </p:nvSpPr>
            <p:spPr bwMode="auto">
              <a:xfrm>
                <a:off x="2613" y="2103"/>
                <a:ext cx="2633" cy="341"/>
              </a:xfrm>
              <a:prstGeom prst="rect">
                <a:avLst/>
              </a:prstGeom>
              <a:solidFill>
                <a:srgbClr val="FFFFFF"/>
              </a:solidFill>
              <a:ln w="1908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510" name="Text Box 20"/>
              <p:cNvSpPr txBox="1">
                <a:spLocks noChangeArrowheads="1"/>
              </p:cNvSpPr>
              <p:nvPr/>
            </p:nvSpPr>
            <p:spPr bwMode="auto">
              <a:xfrm>
                <a:off x="3342" y="2066"/>
                <a:ext cx="269" cy="404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>
                  <a:buClrTx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1800">
                    <a:solidFill>
                      <a:srgbClr val="000000"/>
                    </a:solidFill>
                  </a:rPr>
                  <a:t>ID</a:t>
                </a:r>
              </a:p>
              <a:p>
                <a:pPr>
                  <a:buClrTx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1800">
                    <a:solidFill>
                      <a:srgbClr val="000000"/>
                    </a:solidFill>
                  </a:rPr>
                  <a:t>=x</a:t>
                </a:r>
              </a:p>
            </p:txBody>
          </p:sp>
          <p:sp>
            <p:nvSpPr>
              <p:cNvPr id="62511" name="Text Box 21"/>
              <p:cNvSpPr txBox="1">
                <a:spLocks noChangeArrowheads="1"/>
              </p:cNvSpPr>
              <p:nvPr/>
            </p:nvSpPr>
            <p:spPr bwMode="auto">
              <a:xfrm>
                <a:off x="4257" y="2078"/>
                <a:ext cx="462" cy="404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 algn="ctr">
                  <a:buClrTx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1800">
                    <a:solidFill>
                      <a:srgbClr val="000000"/>
                    </a:solidFill>
                  </a:rPr>
                  <a:t>offset</a:t>
                </a:r>
              </a:p>
              <a:p>
                <a:pPr algn="ctr">
                  <a:buClrTx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1800">
                    <a:solidFill>
                      <a:srgbClr val="000000"/>
                    </a:solidFill>
                  </a:rPr>
                  <a:t>=0</a:t>
                </a:r>
              </a:p>
            </p:txBody>
          </p:sp>
          <p:sp>
            <p:nvSpPr>
              <p:cNvPr id="62512" name="Text Box 22"/>
              <p:cNvSpPr txBox="1">
                <a:spLocks noChangeArrowheads="1"/>
              </p:cNvSpPr>
              <p:nvPr/>
            </p:nvSpPr>
            <p:spPr bwMode="auto">
              <a:xfrm>
                <a:off x="3626" y="2078"/>
                <a:ext cx="592" cy="404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 algn="ctr">
                  <a:buClrTx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1800">
                    <a:solidFill>
                      <a:srgbClr val="000000"/>
                    </a:solidFill>
                  </a:rPr>
                  <a:t>fragflag</a:t>
                </a:r>
              </a:p>
              <a:p>
                <a:pPr algn="ctr">
                  <a:buClrTx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1800">
                    <a:solidFill>
                      <a:srgbClr val="000000"/>
                    </a:solidFill>
                  </a:rPr>
                  <a:t>=1</a:t>
                </a:r>
              </a:p>
            </p:txBody>
          </p:sp>
          <p:sp>
            <p:nvSpPr>
              <p:cNvPr id="62513" name="Text Box 23"/>
              <p:cNvSpPr txBox="1">
                <a:spLocks noChangeArrowheads="1"/>
              </p:cNvSpPr>
              <p:nvPr/>
            </p:nvSpPr>
            <p:spPr bwMode="auto">
              <a:xfrm>
                <a:off x="2838" y="2066"/>
                <a:ext cx="516" cy="404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>
                  <a:buClrTx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1800">
                    <a:solidFill>
                      <a:srgbClr val="000000"/>
                    </a:solidFill>
                  </a:rPr>
                  <a:t>length</a:t>
                </a:r>
              </a:p>
              <a:p>
                <a:pPr>
                  <a:buClrTx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1800">
                    <a:solidFill>
                      <a:srgbClr val="000000"/>
                    </a:solidFill>
                  </a:rPr>
                  <a:t>=1500</a:t>
                </a:r>
              </a:p>
            </p:txBody>
          </p:sp>
          <p:sp>
            <p:nvSpPr>
              <p:cNvPr id="62514" name="Line 24"/>
              <p:cNvSpPr>
                <a:spLocks noChangeShapeType="1"/>
              </p:cNvSpPr>
              <p:nvPr/>
            </p:nvSpPr>
            <p:spPr bwMode="auto">
              <a:xfrm>
                <a:off x="2853" y="2103"/>
                <a:ext cx="0" cy="341"/>
              </a:xfrm>
              <a:prstGeom prst="line">
                <a:avLst/>
              </a:prstGeom>
              <a:noFill/>
              <a:ln w="1908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515" name="Line 25"/>
              <p:cNvSpPr>
                <a:spLocks noChangeShapeType="1"/>
              </p:cNvSpPr>
              <p:nvPr/>
            </p:nvSpPr>
            <p:spPr bwMode="auto">
              <a:xfrm>
                <a:off x="3357" y="2103"/>
                <a:ext cx="0" cy="341"/>
              </a:xfrm>
              <a:prstGeom prst="line">
                <a:avLst/>
              </a:prstGeom>
              <a:noFill/>
              <a:ln w="1908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516" name="Line 26"/>
              <p:cNvSpPr>
                <a:spLocks noChangeShapeType="1"/>
              </p:cNvSpPr>
              <p:nvPr/>
            </p:nvSpPr>
            <p:spPr bwMode="auto">
              <a:xfrm>
                <a:off x="3627" y="2115"/>
                <a:ext cx="0" cy="341"/>
              </a:xfrm>
              <a:prstGeom prst="line">
                <a:avLst/>
              </a:prstGeom>
              <a:noFill/>
              <a:ln w="1908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517" name="Line 27"/>
              <p:cNvSpPr>
                <a:spLocks noChangeShapeType="1"/>
              </p:cNvSpPr>
              <p:nvPr/>
            </p:nvSpPr>
            <p:spPr bwMode="auto">
              <a:xfrm>
                <a:off x="4245" y="2103"/>
                <a:ext cx="0" cy="341"/>
              </a:xfrm>
              <a:prstGeom prst="line">
                <a:avLst/>
              </a:prstGeom>
              <a:noFill/>
              <a:ln w="1908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518" name="Line 28"/>
              <p:cNvSpPr>
                <a:spLocks noChangeShapeType="1"/>
              </p:cNvSpPr>
              <p:nvPr/>
            </p:nvSpPr>
            <p:spPr bwMode="auto">
              <a:xfrm>
                <a:off x="4719" y="2103"/>
                <a:ext cx="0" cy="341"/>
              </a:xfrm>
              <a:prstGeom prst="line">
                <a:avLst/>
              </a:prstGeom>
              <a:noFill/>
              <a:ln w="1908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519" name="Rectangle 29"/>
              <p:cNvSpPr>
                <a:spLocks noChangeArrowheads="1"/>
              </p:cNvSpPr>
              <p:nvPr/>
            </p:nvSpPr>
            <p:spPr bwMode="auto">
              <a:xfrm>
                <a:off x="4839" y="2073"/>
                <a:ext cx="137" cy="377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2478" name="Group 30"/>
            <p:cNvGrpSpPr>
              <a:grpSpLocks/>
            </p:cNvGrpSpPr>
            <p:nvPr/>
          </p:nvGrpSpPr>
          <p:grpSpPr bwMode="auto">
            <a:xfrm>
              <a:off x="2613" y="2570"/>
              <a:ext cx="2675" cy="416"/>
              <a:chOff x="2613" y="2570"/>
              <a:chExt cx="2675" cy="416"/>
            </a:xfrm>
          </p:grpSpPr>
          <p:sp>
            <p:nvSpPr>
              <p:cNvPr id="62496" name="Rectangle 31"/>
              <p:cNvSpPr>
                <a:spLocks noChangeArrowheads="1"/>
              </p:cNvSpPr>
              <p:nvPr/>
            </p:nvSpPr>
            <p:spPr bwMode="auto">
              <a:xfrm>
                <a:off x="2655" y="2577"/>
                <a:ext cx="2633" cy="341"/>
              </a:xfrm>
              <a:prstGeom prst="rect">
                <a:avLst/>
              </a:pr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497" name="Rectangle 32"/>
              <p:cNvSpPr>
                <a:spLocks noChangeArrowheads="1"/>
              </p:cNvSpPr>
              <p:nvPr/>
            </p:nvSpPr>
            <p:spPr bwMode="auto">
              <a:xfrm>
                <a:off x="2613" y="2607"/>
                <a:ext cx="2633" cy="341"/>
              </a:xfrm>
              <a:prstGeom prst="rect">
                <a:avLst/>
              </a:prstGeom>
              <a:solidFill>
                <a:srgbClr val="FFFFFF"/>
              </a:solidFill>
              <a:ln w="1908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498" name="Text Box 33"/>
              <p:cNvSpPr txBox="1">
                <a:spLocks noChangeArrowheads="1"/>
              </p:cNvSpPr>
              <p:nvPr/>
            </p:nvSpPr>
            <p:spPr bwMode="auto">
              <a:xfrm>
                <a:off x="3342" y="2570"/>
                <a:ext cx="269" cy="404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>
                  <a:buClrTx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1800">
                    <a:solidFill>
                      <a:srgbClr val="000000"/>
                    </a:solidFill>
                  </a:rPr>
                  <a:t>ID</a:t>
                </a:r>
              </a:p>
              <a:p>
                <a:pPr>
                  <a:buClrTx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1800">
                    <a:solidFill>
                      <a:srgbClr val="000000"/>
                    </a:solidFill>
                  </a:rPr>
                  <a:t>=x</a:t>
                </a:r>
              </a:p>
            </p:txBody>
          </p:sp>
          <p:sp>
            <p:nvSpPr>
              <p:cNvPr id="62499" name="Text Box 34"/>
              <p:cNvSpPr txBox="1">
                <a:spLocks noChangeArrowheads="1"/>
              </p:cNvSpPr>
              <p:nvPr/>
            </p:nvSpPr>
            <p:spPr bwMode="auto">
              <a:xfrm>
                <a:off x="4257" y="2582"/>
                <a:ext cx="462" cy="404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 algn="ctr">
                  <a:buClrTx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1800">
                    <a:solidFill>
                      <a:srgbClr val="000000"/>
                    </a:solidFill>
                  </a:rPr>
                  <a:t>offset</a:t>
                </a:r>
              </a:p>
              <a:p>
                <a:pPr algn="ctr">
                  <a:buClrTx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1800">
                    <a:solidFill>
                      <a:srgbClr val="000000"/>
                    </a:solidFill>
                  </a:rPr>
                  <a:t>=185</a:t>
                </a:r>
              </a:p>
            </p:txBody>
          </p:sp>
          <p:sp>
            <p:nvSpPr>
              <p:cNvPr id="62500" name="Text Box 35"/>
              <p:cNvSpPr txBox="1">
                <a:spLocks noChangeArrowheads="1"/>
              </p:cNvSpPr>
              <p:nvPr/>
            </p:nvSpPr>
            <p:spPr bwMode="auto">
              <a:xfrm>
                <a:off x="3626" y="2582"/>
                <a:ext cx="592" cy="404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 algn="ctr">
                  <a:buClrTx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1800">
                    <a:solidFill>
                      <a:srgbClr val="000000"/>
                    </a:solidFill>
                  </a:rPr>
                  <a:t>fragflag</a:t>
                </a:r>
              </a:p>
              <a:p>
                <a:pPr algn="ctr">
                  <a:buClrTx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1800">
                    <a:solidFill>
                      <a:srgbClr val="000000"/>
                    </a:solidFill>
                  </a:rPr>
                  <a:t>=1</a:t>
                </a:r>
              </a:p>
            </p:txBody>
          </p:sp>
          <p:sp>
            <p:nvSpPr>
              <p:cNvPr id="62501" name="Text Box 36"/>
              <p:cNvSpPr txBox="1">
                <a:spLocks noChangeArrowheads="1"/>
              </p:cNvSpPr>
              <p:nvPr/>
            </p:nvSpPr>
            <p:spPr bwMode="auto">
              <a:xfrm>
                <a:off x="2838" y="2570"/>
                <a:ext cx="516" cy="404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>
                  <a:buClrTx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1800">
                    <a:solidFill>
                      <a:srgbClr val="000000"/>
                    </a:solidFill>
                  </a:rPr>
                  <a:t>length</a:t>
                </a:r>
              </a:p>
              <a:p>
                <a:pPr>
                  <a:buClrTx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1800">
                    <a:solidFill>
                      <a:srgbClr val="000000"/>
                    </a:solidFill>
                  </a:rPr>
                  <a:t>=1500</a:t>
                </a:r>
              </a:p>
            </p:txBody>
          </p:sp>
          <p:sp>
            <p:nvSpPr>
              <p:cNvPr id="62502" name="Line 37"/>
              <p:cNvSpPr>
                <a:spLocks noChangeShapeType="1"/>
              </p:cNvSpPr>
              <p:nvPr/>
            </p:nvSpPr>
            <p:spPr bwMode="auto">
              <a:xfrm>
                <a:off x="2853" y="2607"/>
                <a:ext cx="0" cy="341"/>
              </a:xfrm>
              <a:prstGeom prst="line">
                <a:avLst/>
              </a:prstGeom>
              <a:noFill/>
              <a:ln w="1908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503" name="Line 38"/>
              <p:cNvSpPr>
                <a:spLocks noChangeShapeType="1"/>
              </p:cNvSpPr>
              <p:nvPr/>
            </p:nvSpPr>
            <p:spPr bwMode="auto">
              <a:xfrm>
                <a:off x="3357" y="2607"/>
                <a:ext cx="0" cy="341"/>
              </a:xfrm>
              <a:prstGeom prst="line">
                <a:avLst/>
              </a:prstGeom>
              <a:noFill/>
              <a:ln w="1908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504" name="Line 39"/>
              <p:cNvSpPr>
                <a:spLocks noChangeShapeType="1"/>
              </p:cNvSpPr>
              <p:nvPr/>
            </p:nvSpPr>
            <p:spPr bwMode="auto">
              <a:xfrm>
                <a:off x="3627" y="2619"/>
                <a:ext cx="0" cy="341"/>
              </a:xfrm>
              <a:prstGeom prst="line">
                <a:avLst/>
              </a:prstGeom>
              <a:noFill/>
              <a:ln w="1908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505" name="Line 40"/>
              <p:cNvSpPr>
                <a:spLocks noChangeShapeType="1"/>
              </p:cNvSpPr>
              <p:nvPr/>
            </p:nvSpPr>
            <p:spPr bwMode="auto">
              <a:xfrm>
                <a:off x="4245" y="2607"/>
                <a:ext cx="0" cy="341"/>
              </a:xfrm>
              <a:prstGeom prst="line">
                <a:avLst/>
              </a:prstGeom>
              <a:noFill/>
              <a:ln w="1908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506" name="Line 41"/>
              <p:cNvSpPr>
                <a:spLocks noChangeShapeType="1"/>
              </p:cNvSpPr>
              <p:nvPr/>
            </p:nvSpPr>
            <p:spPr bwMode="auto">
              <a:xfrm>
                <a:off x="4719" y="2607"/>
                <a:ext cx="0" cy="341"/>
              </a:xfrm>
              <a:prstGeom prst="line">
                <a:avLst/>
              </a:prstGeom>
              <a:noFill/>
              <a:ln w="1908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507" name="Rectangle 42"/>
              <p:cNvSpPr>
                <a:spLocks noChangeArrowheads="1"/>
              </p:cNvSpPr>
              <p:nvPr/>
            </p:nvSpPr>
            <p:spPr bwMode="auto">
              <a:xfrm>
                <a:off x="4839" y="2577"/>
                <a:ext cx="137" cy="377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2479" name="Group 43"/>
            <p:cNvGrpSpPr>
              <a:grpSpLocks/>
            </p:cNvGrpSpPr>
            <p:nvPr/>
          </p:nvGrpSpPr>
          <p:grpSpPr bwMode="auto">
            <a:xfrm>
              <a:off x="2607" y="3092"/>
              <a:ext cx="2675" cy="416"/>
              <a:chOff x="2607" y="3092"/>
              <a:chExt cx="2675" cy="416"/>
            </a:xfrm>
          </p:grpSpPr>
          <p:sp>
            <p:nvSpPr>
              <p:cNvPr id="62484" name="Rectangle 44"/>
              <p:cNvSpPr>
                <a:spLocks noChangeArrowheads="1"/>
              </p:cNvSpPr>
              <p:nvPr/>
            </p:nvSpPr>
            <p:spPr bwMode="auto">
              <a:xfrm>
                <a:off x="2649" y="3099"/>
                <a:ext cx="2633" cy="341"/>
              </a:xfrm>
              <a:prstGeom prst="rect">
                <a:avLst/>
              </a:pr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485" name="Rectangle 45"/>
              <p:cNvSpPr>
                <a:spLocks noChangeArrowheads="1"/>
              </p:cNvSpPr>
              <p:nvPr/>
            </p:nvSpPr>
            <p:spPr bwMode="auto">
              <a:xfrm>
                <a:off x="2607" y="3129"/>
                <a:ext cx="2633" cy="341"/>
              </a:xfrm>
              <a:prstGeom prst="rect">
                <a:avLst/>
              </a:prstGeom>
              <a:solidFill>
                <a:srgbClr val="FFFFFF"/>
              </a:solidFill>
              <a:ln w="1908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486" name="Text Box 46"/>
              <p:cNvSpPr txBox="1">
                <a:spLocks noChangeArrowheads="1"/>
              </p:cNvSpPr>
              <p:nvPr/>
            </p:nvSpPr>
            <p:spPr bwMode="auto">
              <a:xfrm>
                <a:off x="3336" y="3092"/>
                <a:ext cx="269" cy="404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>
                  <a:buClrTx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1800">
                    <a:solidFill>
                      <a:srgbClr val="000000"/>
                    </a:solidFill>
                  </a:rPr>
                  <a:t>ID</a:t>
                </a:r>
              </a:p>
              <a:p>
                <a:pPr>
                  <a:buClrTx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1800">
                    <a:solidFill>
                      <a:srgbClr val="000000"/>
                    </a:solidFill>
                  </a:rPr>
                  <a:t>=x</a:t>
                </a:r>
              </a:p>
            </p:txBody>
          </p:sp>
          <p:sp>
            <p:nvSpPr>
              <p:cNvPr id="62487" name="Text Box 47"/>
              <p:cNvSpPr txBox="1">
                <a:spLocks noChangeArrowheads="1"/>
              </p:cNvSpPr>
              <p:nvPr/>
            </p:nvSpPr>
            <p:spPr bwMode="auto">
              <a:xfrm>
                <a:off x="4251" y="3104"/>
                <a:ext cx="462" cy="404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 algn="ctr">
                  <a:buClrTx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1800">
                    <a:solidFill>
                      <a:srgbClr val="000000"/>
                    </a:solidFill>
                  </a:rPr>
                  <a:t>offset</a:t>
                </a:r>
              </a:p>
              <a:p>
                <a:pPr algn="ctr">
                  <a:buClrTx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1800">
                    <a:solidFill>
                      <a:srgbClr val="000000"/>
                    </a:solidFill>
                  </a:rPr>
                  <a:t>=370</a:t>
                </a:r>
              </a:p>
            </p:txBody>
          </p:sp>
          <p:sp>
            <p:nvSpPr>
              <p:cNvPr id="62488" name="Text Box 48"/>
              <p:cNvSpPr txBox="1">
                <a:spLocks noChangeArrowheads="1"/>
              </p:cNvSpPr>
              <p:nvPr/>
            </p:nvSpPr>
            <p:spPr bwMode="auto">
              <a:xfrm>
                <a:off x="3620" y="3104"/>
                <a:ext cx="592" cy="404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 algn="ctr">
                  <a:buClrTx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1800">
                    <a:solidFill>
                      <a:srgbClr val="000000"/>
                    </a:solidFill>
                  </a:rPr>
                  <a:t>fragflag</a:t>
                </a:r>
              </a:p>
              <a:p>
                <a:pPr algn="ctr">
                  <a:buClrTx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1800">
                    <a:solidFill>
                      <a:srgbClr val="000000"/>
                    </a:solidFill>
                  </a:rPr>
                  <a:t>=0</a:t>
                </a:r>
              </a:p>
            </p:txBody>
          </p:sp>
          <p:sp>
            <p:nvSpPr>
              <p:cNvPr id="62489" name="Text Box 49"/>
              <p:cNvSpPr txBox="1">
                <a:spLocks noChangeArrowheads="1"/>
              </p:cNvSpPr>
              <p:nvPr/>
            </p:nvSpPr>
            <p:spPr bwMode="auto">
              <a:xfrm>
                <a:off x="2832" y="3092"/>
                <a:ext cx="516" cy="404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>
                  <a:buClrTx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1800">
                    <a:solidFill>
                      <a:srgbClr val="000000"/>
                    </a:solidFill>
                  </a:rPr>
                  <a:t>length</a:t>
                </a:r>
              </a:p>
              <a:p>
                <a:pPr>
                  <a:buClrTx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1800">
                    <a:solidFill>
                      <a:srgbClr val="000000"/>
                    </a:solidFill>
                  </a:rPr>
                  <a:t>=1040</a:t>
                </a:r>
              </a:p>
            </p:txBody>
          </p:sp>
          <p:sp>
            <p:nvSpPr>
              <p:cNvPr id="62490" name="Line 50"/>
              <p:cNvSpPr>
                <a:spLocks noChangeShapeType="1"/>
              </p:cNvSpPr>
              <p:nvPr/>
            </p:nvSpPr>
            <p:spPr bwMode="auto">
              <a:xfrm>
                <a:off x="2847" y="3129"/>
                <a:ext cx="0" cy="341"/>
              </a:xfrm>
              <a:prstGeom prst="line">
                <a:avLst/>
              </a:prstGeom>
              <a:noFill/>
              <a:ln w="1908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491" name="Line 51"/>
              <p:cNvSpPr>
                <a:spLocks noChangeShapeType="1"/>
              </p:cNvSpPr>
              <p:nvPr/>
            </p:nvSpPr>
            <p:spPr bwMode="auto">
              <a:xfrm>
                <a:off x="3351" y="3129"/>
                <a:ext cx="0" cy="341"/>
              </a:xfrm>
              <a:prstGeom prst="line">
                <a:avLst/>
              </a:prstGeom>
              <a:noFill/>
              <a:ln w="1908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492" name="Line 52"/>
              <p:cNvSpPr>
                <a:spLocks noChangeShapeType="1"/>
              </p:cNvSpPr>
              <p:nvPr/>
            </p:nvSpPr>
            <p:spPr bwMode="auto">
              <a:xfrm>
                <a:off x="3621" y="3141"/>
                <a:ext cx="0" cy="341"/>
              </a:xfrm>
              <a:prstGeom prst="line">
                <a:avLst/>
              </a:prstGeom>
              <a:noFill/>
              <a:ln w="1908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493" name="Line 53"/>
              <p:cNvSpPr>
                <a:spLocks noChangeShapeType="1"/>
              </p:cNvSpPr>
              <p:nvPr/>
            </p:nvSpPr>
            <p:spPr bwMode="auto">
              <a:xfrm>
                <a:off x="4239" y="3129"/>
                <a:ext cx="0" cy="341"/>
              </a:xfrm>
              <a:prstGeom prst="line">
                <a:avLst/>
              </a:prstGeom>
              <a:noFill/>
              <a:ln w="1908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494" name="Line 54"/>
              <p:cNvSpPr>
                <a:spLocks noChangeShapeType="1"/>
              </p:cNvSpPr>
              <p:nvPr/>
            </p:nvSpPr>
            <p:spPr bwMode="auto">
              <a:xfrm>
                <a:off x="4713" y="3129"/>
                <a:ext cx="0" cy="341"/>
              </a:xfrm>
              <a:prstGeom prst="line">
                <a:avLst/>
              </a:prstGeom>
              <a:noFill/>
              <a:ln w="1908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495" name="Rectangle 55"/>
              <p:cNvSpPr>
                <a:spLocks noChangeArrowheads="1"/>
              </p:cNvSpPr>
              <p:nvPr/>
            </p:nvSpPr>
            <p:spPr bwMode="auto">
              <a:xfrm>
                <a:off x="4833" y="3099"/>
                <a:ext cx="137" cy="377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2480" name="Freeform 56"/>
            <p:cNvSpPr>
              <a:spLocks/>
            </p:cNvSpPr>
            <p:nvPr/>
          </p:nvSpPr>
          <p:spPr bwMode="auto">
            <a:xfrm>
              <a:off x="2337" y="1443"/>
              <a:ext cx="209" cy="1361"/>
            </a:xfrm>
            <a:custGeom>
              <a:avLst/>
              <a:gdLst>
                <a:gd name="T0" fmla="*/ 0 w 210"/>
                <a:gd name="T1" fmla="*/ 0 h 1362"/>
                <a:gd name="T2" fmla="*/ 0 w 210"/>
                <a:gd name="T3" fmla="*/ 1361 h 1362"/>
                <a:gd name="T4" fmla="*/ 209 w 210"/>
                <a:gd name="T5" fmla="*/ 857 h 1362"/>
                <a:gd name="T6" fmla="*/ 0 60000 65536"/>
                <a:gd name="T7" fmla="*/ 0 60000 65536"/>
                <a:gd name="T8" fmla="*/ 0 60000 65536"/>
                <a:gd name="T9" fmla="*/ 0 w 210"/>
                <a:gd name="T10" fmla="*/ 0 h 1362"/>
                <a:gd name="T11" fmla="*/ 210 w 210"/>
                <a:gd name="T12" fmla="*/ 1362 h 136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0" h="1362">
                  <a:moveTo>
                    <a:pt x="0" y="0"/>
                  </a:moveTo>
                  <a:lnTo>
                    <a:pt x="0" y="1362"/>
                  </a:lnTo>
                  <a:lnTo>
                    <a:pt x="210" y="858"/>
                  </a:lnTo>
                </a:path>
              </a:pathLst>
            </a:custGeom>
            <a:noFill/>
            <a:ln w="19080">
              <a:solidFill>
                <a:srgbClr val="CC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81" name="Line 57"/>
            <p:cNvSpPr>
              <a:spLocks noChangeShapeType="1"/>
            </p:cNvSpPr>
            <p:nvPr/>
          </p:nvSpPr>
          <p:spPr bwMode="auto">
            <a:xfrm>
              <a:off x="2337" y="2787"/>
              <a:ext cx="227" cy="0"/>
            </a:xfrm>
            <a:prstGeom prst="line">
              <a:avLst/>
            </a:prstGeom>
            <a:noFill/>
            <a:ln w="19080" cap="sq">
              <a:solidFill>
                <a:srgbClr val="CC0000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482" name="Line 58"/>
            <p:cNvSpPr>
              <a:spLocks noChangeShapeType="1"/>
            </p:cNvSpPr>
            <p:nvPr/>
          </p:nvSpPr>
          <p:spPr bwMode="auto">
            <a:xfrm>
              <a:off x="2343" y="2793"/>
              <a:ext cx="209" cy="497"/>
            </a:xfrm>
            <a:prstGeom prst="line">
              <a:avLst/>
            </a:prstGeom>
            <a:noFill/>
            <a:ln w="19080" cap="sq">
              <a:solidFill>
                <a:srgbClr val="CC0000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483" name="Text Box 59"/>
            <p:cNvSpPr txBox="1">
              <a:spLocks noChangeArrowheads="1"/>
            </p:cNvSpPr>
            <p:nvPr/>
          </p:nvSpPr>
          <p:spPr bwMode="auto">
            <a:xfrm>
              <a:off x="2324" y="1490"/>
              <a:ext cx="1981" cy="40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i="1">
                  <a:solidFill>
                    <a:srgbClr val="CC0000"/>
                  </a:solidFill>
                </a:rPr>
                <a:t>one large datagram becomes</a:t>
              </a:r>
            </a:p>
            <a:p>
              <a:pPr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i="1">
                  <a:solidFill>
                    <a:srgbClr val="CC0000"/>
                  </a:solidFill>
                </a:rPr>
                <a:t>several smaller datagrams</a:t>
              </a:r>
            </a:p>
          </p:txBody>
        </p:sp>
      </p:grpSp>
      <p:sp>
        <p:nvSpPr>
          <p:cNvPr id="63548" name="Rectangle 60"/>
          <p:cNvSpPr>
            <a:spLocks noChangeArrowheads="1"/>
          </p:cNvSpPr>
          <p:nvPr/>
        </p:nvSpPr>
        <p:spPr bwMode="auto">
          <a:xfrm>
            <a:off x="331788" y="1801813"/>
            <a:ext cx="2830512" cy="167798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42900" indent="-341313">
              <a:lnSpc>
                <a:spcPct val="85000"/>
              </a:lnSpc>
              <a:spcBef>
                <a:spcPts val="700"/>
              </a:spcBef>
              <a:buClrTx/>
              <a:buSzPct val="65000"/>
              <a:buFontTx/>
              <a:buNone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/>
            </a:pPr>
            <a:r>
              <a:rPr lang="en-US" sz="2800" i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example:</a:t>
            </a:r>
          </a:p>
          <a:p>
            <a:pPr marL="341313" indent="-339725">
              <a:lnSpc>
                <a:spcPct val="85000"/>
              </a:lnSpc>
              <a:spcBef>
                <a:spcPts val="500"/>
              </a:spcBef>
              <a:buClr>
                <a:srgbClr val="000099"/>
              </a:buClr>
              <a:buSzPct val="65000"/>
              <a:buFont typeface="Wingdings" charset="2"/>
              <a:buChar char="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/>
            </a:pP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4000 byte datagram</a:t>
            </a:r>
          </a:p>
          <a:p>
            <a:pPr marL="341313" indent="-339725">
              <a:lnSpc>
                <a:spcPct val="85000"/>
              </a:lnSpc>
              <a:spcBef>
                <a:spcPts val="500"/>
              </a:spcBef>
              <a:buClr>
                <a:srgbClr val="000099"/>
              </a:buClr>
              <a:buSzPct val="65000"/>
              <a:buFont typeface="Wingdings" charset="2"/>
              <a:buChar char="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/>
            </a:pP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MTU = 1500 bytes</a:t>
            </a:r>
          </a:p>
          <a:p>
            <a:pPr marL="341313" indent="-339725">
              <a:lnSpc>
                <a:spcPct val="85000"/>
              </a:lnSpc>
              <a:spcBef>
                <a:spcPts val="500"/>
              </a:spcBef>
              <a:buClr>
                <a:srgbClr val="000099"/>
              </a:buClr>
              <a:buSzPct val="65000"/>
              <a:buFont typeface="Wingdings" charset="2"/>
              <a:buNone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/>
            </a:pPr>
            <a:endParaRPr lang="en-US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549" name="Text Box 61"/>
          <p:cNvSpPr txBox="1">
            <a:spLocks noChangeArrowheads="1"/>
          </p:cNvSpPr>
          <p:nvPr/>
        </p:nvSpPr>
        <p:spPr bwMode="auto">
          <a:xfrm>
            <a:off x="1046163" y="3238500"/>
            <a:ext cx="1600200" cy="642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dirty="0">
                <a:solidFill>
                  <a:srgbClr val="000000"/>
                </a:solidFill>
              </a:rPr>
              <a:t>1480 bytes in </a:t>
            </a:r>
            <a:br>
              <a:rPr lang="en-US" sz="1800" dirty="0">
                <a:solidFill>
                  <a:srgbClr val="000000"/>
                </a:solidFill>
              </a:rPr>
            </a:br>
            <a:r>
              <a:rPr lang="en-US" sz="1800" dirty="0">
                <a:solidFill>
                  <a:srgbClr val="000000"/>
                </a:solidFill>
              </a:rPr>
              <a:t>data field</a:t>
            </a:r>
          </a:p>
        </p:txBody>
      </p:sp>
      <p:sp>
        <p:nvSpPr>
          <p:cNvPr id="63550" name="Text Box 62"/>
          <p:cNvSpPr txBox="1">
            <a:spLocks noChangeArrowheads="1"/>
          </p:cNvSpPr>
          <p:nvPr/>
        </p:nvSpPr>
        <p:spPr bwMode="auto">
          <a:xfrm>
            <a:off x="1506538" y="4071938"/>
            <a:ext cx="941387" cy="6429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</a:rPr>
              <a:t>offset =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</a:rPr>
              <a:t>1480/8 </a:t>
            </a:r>
          </a:p>
        </p:txBody>
      </p:sp>
      <p:sp>
        <p:nvSpPr>
          <p:cNvPr id="62473" name="Text Box 63"/>
          <p:cNvSpPr txBox="1">
            <a:spLocks noChangeArrowheads="1"/>
          </p:cNvSpPr>
          <p:nvPr/>
        </p:nvSpPr>
        <p:spPr bwMode="auto">
          <a:xfrm>
            <a:off x="533400" y="185738"/>
            <a:ext cx="7772400" cy="930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IP 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Fragmentation</a:t>
            </a: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Reassembly</a:t>
            </a:r>
            <a:endParaRPr lang="en-US" sz="3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553" name="Line 65"/>
          <p:cNvSpPr>
            <a:spLocks noChangeShapeType="1"/>
          </p:cNvSpPr>
          <p:nvPr/>
        </p:nvSpPr>
        <p:spPr bwMode="auto">
          <a:xfrm>
            <a:off x="1985963" y="3590925"/>
            <a:ext cx="2619375" cy="1588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554" name="Line 66"/>
          <p:cNvSpPr>
            <a:spLocks noChangeShapeType="1"/>
          </p:cNvSpPr>
          <p:nvPr/>
        </p:nvSpPr>
        <p:spPr bwMode="auto">
          <a:xfrm flipH="1">
            <a:off x="2317750" y="4394200"/>
            <a:ext cx="4675188" cy="1588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Effect">
                      <p:stCondLst>
                        <p:cond delay="indefinite"/>
                      </p:stCondLst>
                      <p:childTnLst>
                        <p:par>
                          <p:cTn id="9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2" dur="500"/>
                                        <p:tgtEl>
                                          <p:spTgt spid="63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5" dur="500"/>
                                        <p:tgtEl>
                                          <p:spTgt spid="63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Effect">
                      <p:stCondLst>
                        <p:cond delay="indefinite"/>
                      </p:stCondLst>
                      <p:childTnLst>
                        <p:par>
                          <p:cTn id="17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0" dur="500"/>
                                        <p:tgtEl>
                                          <p:spTgt spid="63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3" dur="500"/>
                                        <p:tgtEl>
                                          <p:spTgt spid="6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553" grpId="0" animBg="1"/>
      <p:bldP spid="6355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2" name="Text Box 3"/>
          <p:cNvSpPr txBox="1">
            <a:spLocks noChangeArrowheads="1"/>
          </p:cNvSpPr>
          <p:nvPr/>
        </p:nvSpPr>
        <p:spPr bwMode="auto">
          <a:xfrm>
            <a:off x="685800" y="422275"/>
            <a:ext cx="7772400" cy="838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IPv6: 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Motivation</a:t>
            </a:r>
            <a:endParaRPr lang="en-US" sz="3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5236" name="Text Box 4"/>
          <p:cNvSpPr txBox="1">
            <a:spLocks noChangeArrowheads="1"/>
          </p:cNvSpPr>
          <p:nvPr/>
        </p:nvSpPr>
        <p:spPr bwMode="auto">
          <a:xfrm>
            <a:off x="511175" y="1401763"/>
            <a:ext cx="8205788" cy="51054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/>
          <a:lstStyle/>
          <a:p>
            <a:pPr marL="341313" indent="-341313" algn="just">
              <a:lnSpc>
                <a:spcPct val="85000"/>
              </a:lnSpc>
              <a:spcBef>
                <a:spcPts val="700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800" i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800" i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nitial </a:t>
            </a:r>
            <a:r>
              <a:rPr lang="en-US" sz="2800" i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800" i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otivation</a:t>
            </a:r>
            <a:r>
              <a:rPr lang="en-US" sz="2800" i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8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32-bit address space soon to be completely allocated.  </a:t>
            </a:r>
          </a:p>
          <a:p>
            <a:pPr marL="341313" indent="-341313" algn="just">
              <a:lnSpc>
                <a:spcPct val="85000"/>
              </a:lnSpc>
              <a:spcBef>
                <a:spcPts val="700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dditional 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otivation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741363" lvl="1" indent="-284163" algn="just">
              <a:lnSpc>
                <a:spcPct val="85000"/>
              </a:lnSpc>
              <a:spcBef>
                <a:spcPts val="600"/>
              </a:spcBef>
              <a:buClr>
                <a:srgbClr val="000099"/>
              </a:buClr>
              <a:buFont typeface="Wingdings" pitchFamily="2" charset="2"/>
              <a:buChar char="q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eader 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format helps speed processing/forwarding</a:t>
            </a:r>
          </a:p>
          <a:p>
            <a:pPr marL="741363" lvl="1" indent="-284163" algn="just">
              <a:lnSpc>
                <a:spcPct val="85000"/>
              </a:lnSpc>
              <a:spcBef>
                <a:spcPts val="600"/>
              </a:spcBef>
              <a:buClr>
                <a:srgbClr val="000099"/>
              </a:buClr>
              <a:buFont typeface="Wingdings" pitchFamily="2" charset="2"/>
              <a:buChar char="q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eader 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changes to facilitate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QoS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741363" lvl="1" indent="-284163" algn="just">
              <a:lnSpc>
                <a:spcPct val="85000"/>
              </a:lnSpc>
              <a:spcBef>
                <a:spcPts val="600"/>
              </a:spcBef>
              <a:buClr>
                <a:srgbClr val="000099"/>
              </a:buClr>
              <a:buFont typeface="Wingdings" pitchFamily="2" charset="2"/>
              <a:buChar char="q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US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1313" algn="just">
              <a:lnSpc>
                <a:spcPct val="85000"/>
              </a:lnSpc>
              <a:spcBef>
                <a:spcPts val="700"/>
              </a:spcBef>
              <a:buClrTx/>
              <a:buSzPct val="65000"/>
              <a:buFont typeface="Wingdings" pitchFamily="2" charset="2"/>
              <a:buChar char="q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800" i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IPv6 </a:t>
            </a:r>
            <a:r>
              <a:rPr lang="en-US" sz="2800" i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Datagram </a:t>
            </a:r>
            <a:r>
              <a:rPr lang="en-US" sz="2800" i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800" i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ormat</a:t>
            </a:r>
            <a:r>
              <a:rPr lang="en-US" sz="2800" i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741363" lvl="1" indent="-284163" algn="just">
              <a:lnSpc>
                <a:spcPct val="85000"/>
              </a:lnSpc>
              <a:spcBef>
                <a:spcPts val="600"/>
              </a:spcBef>
              <a:buClr>
                <a:srgbClr val="000099"/>
              </a:buClr>
              <a:buFont typeface="Wingdings" pitchFamily="2" charset="2"/>
              <a:buChar char="q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ixed-length 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40 byte header</a:t>
            </a:r>
          </a:p>
          <a:p>
            <a:pPr marL="741363" lvl="1" indent="-284163" algn="just">
              <a:lnSpc>
                <a:spcPct val="85000"/>
              </a:lnSpc>
              <a:spcBef>
                <a:spcPts val="600"/>
              </a:spcBef>
              <a:buClr>
                <a:srgbClr val="000099"/>
              </a:buClr>
              <a:buFont typeface="Wingdings" pitchFamily="2" charset="2"/>
              <a:buChar char="q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 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fragmentation allowed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7" name="Rectangle 4"/>
          <p:cNvSpPr>
            <a:spLocks noChangeArrowheads="1"/>
          </p:cNvSpPr>
          <p:nvPr/>
        </p:nvSpPr>
        <p:spPr bwMode="auto">
          <a:xfrm>
            <a:off x="2216150" y="3263900"/>
            <a:ext cx="4748213" cy="2817813"/>
          </a:xfrm>
          <a:prstGeom prst="rect">
            <a:avLst/>
          </a:prstGeom>
          <a:solidFill>
            <a:srgbClr val="000099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5238" name="Text Box 5"/>
          <p:cNvSpPr txBox="1">
            <a:spLocks noChangeArrowheads="1"/>
          </p:cNvSpPr>
          <p:nvPr/>
        </p:nvSpPr>
        <p:spPr bwMode="auto">
          <a:xfrm>
            <a:off x="533400" y="185738"/>
            <a:ext cx="7772400" cy="908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IPv6 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Datagram </a:t>
            </a: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ormat</a:t>
            </a:r>
            <a:endParaRPr lang="en-US" sz="3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5239" name="Rectangle 6"/>
          <p:cNvSpPr>
            <a:spLocks noChangeArrowheads="1"/>
          </p:cNvSpPr>
          <p:nvPr/>
        </p:nvSpPr>
        <p:spPr bwMode="auto">
          <a:xfrm>
            <a:off x="914400" y="1306513"/>
            <a:ext cx="7883524" cy="138717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just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i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800" i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riority</a:t>
            </a:r>
            <a:r>
              <a:rPr lang="en-US" sz="2800" i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identify priority among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datagrams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in flow</a:t>
            </a:r>
          </a:p>
          <a:p>
            <a:pPr algn="just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i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800" i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low </a:t>
            </a:r>
            <a:r>
              <a:rPr lang="en-US" sz="2800" i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Label: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identify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datagrams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in same </a:t>
            </a:r>
            <a:r>
              <a:rPr lang="ja-JP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flow.</a:t>
            </a:r>
            <a:r>
              <a:rPr lang="ja-JP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i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800" i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ext </a:t>
            </a:r>
            <a:r>
              <a:rPr lang="en-US" sz="2800" i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header: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identify upper layer protocol for data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95240" name="Rectangle 7"/>
          <p:cNvSpPr>
            <a:spLocks noChangeArrowheads="1"/>
          </p:cNvSpPr>
          <p:nvPr/>
        </p:nvSpPr>
        <p:spPr bwMode="auto">
          <a:xfrm>
            <a:off x="2141538" y="3344863"/>
            <a:ext cx="4748212" cy="2817812"/>
          </a:xfrm>
          <a:prstGeom prst="rect">
            <a:avLst/>
          </a:prstGeom>
          <a:solidFill>
            <a:srgbClr val="FFFFFF"/>
          </a:solidFill>
          <a:ln w="1908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5241" name="Line 8"/>
          <p:cNvSpPr>
            <a:spLocks noChangeShapeType="1"/>
          </p:cNvSpPr>
          <p:nvPr/>
        </p:nvSpPr>
        <p:spPr bwMode="auto">
          <a:xfrm>
            <a:off x="2143125" y="3654425"/>
            <a:ext cx="4727575" cy="1588"/>
          </a:xfrm>
          <a:prstGeom prst="line">
            <a:avLst/>
          </a:prstGeom>
          <a:noFill/>
          <a:ln w="19080" cap="sq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242" name="Line 9"/>
          <p:cNvSpPr>
            <a:spLocks noChangeShapeType="1"/>
          </p:cNvSpPr>
          <p:nvPr/>
        </p:nvSpPr>
        <p:spPr bwMode="auto">
          <a:xfrm>
            <a:off x="2794000" y="3354388"/>
            <a:ext cx="1588" cy="293687"/>
          </a:xfrm>
          <a:prstGeom prst="line">
            <a:avLst/>
          </a:prstGeom>
          <a:noFill/>
          <a:ln w="19080" cap="sq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243" name="Line 10"/>
          <p:cNvSpPr>
            <a:spLocks noChangeShapeType="1"/>
          </p:cNvSpPr>
          <p:nvPr/>
        </p:nvSpPr>
        <p:spPr bwMode="auto">
          <a:xfrm>
            <a:off x="3482975" y="3351213"/>
            <a:ext cx="1588" cy="293687"/>
          </a:xfrm>
          <a:prstGeom prst="line">
            <a:avLst/>
          </a:prstGeom>
          <a:noFill/>
          <a:ln w="19080" cap="sq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244" name="Line 11"/>
          <p:cNvSpPr>
            <a:spLocks noChangeShapeType="1"/>
          </p:cNvSpPr>
          <p:nvPr/>
        </p:nvSpPr>
        <p:spPr bwMode="auto">
          <a:xfrm>
            <a:off x="4410075" y="3649663"/>
            <a:ext cx="1588" cy="293687"/>
          </a:xfrm>
          <a:prstGeom prst="line">
            <a:avLst/>
          </a:prstGeom>
          <a:noFill/>
          <a:ln w="19080" cap="sq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245" name="Line 12"/>
          <p:cNvSpPr>
            <a:spLocks noChangeShapeType="1"/>
          </p:cNvSpPr>
          <p:nvPr/>
        </p:nvSpPr>
        <p:spPr bwMode="auto">
          <a:xfrm>
            <a:off x="5556250" y="3652838"/>
            <a:ext cx="1588" cy="293687"/>
          </a:xfrm>
          <a:prstGeom prst="line">
            <a:avLst/>
          </a:prstGeom>
          <a:noFill/>
          <a:ln w="19080" cap="sq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246" name="Line 13"/>
          <p:cNvSpPr>
            <a:spLocks noChangeShapeType="1"/>
          </p:cNvSpPr>
          <p:nvPr/>
        </p:nvSpPr>
        <p:spPr bwMode="auto">
          <a:xfrm>
            <a:off x="2130425" y="5175250"/>
            <a:ext cx="4760913" cy="1588"/>
          </a:xfrm>
          <a:prstGeom prst="line">
            <a:avLst/>
          </a:prstGeom>
          <a:noFill/>
          <a:ln w="19080" cap="sq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247" name="Line 14"/>
          <p:cNvSpPr>
            <a:spLocks noChangeShapeType="1"/>
          </p:cNvSpPr>
          <p:nvPr/>
        </p:nvSpPr>
        <p:spPr bwMode="auto">
          <a:xfrm>
            <a:off x="2147888" y="4535488"/>
            <a:ext cx="4760912" cy="1587"/>
          </a:xfrm>
          <a:prstGeom prst="line">
            <a:avLst/>
          </a:prstGeom>
          <a:noFill/>
          <a:ln w="19080" cap="sq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248" name="Line 15"/>
          <p:cNvSpPr>
            <a:spLocks noChangeShapeType="1"/>
          </p:cNvSpPr>
          <p:nvPr/>
        </p:nvSpPr>
        <p:spPr bwMode="auto">
          <a:xfrm>
            <a:off x="2133600" y="3952875"/>
            <a:ext cx="4760913" cy="1588"/>
          </a:xfrm>
          <a:prstGeom prst="line">
            <a:avLst/>
          </a:prstGeom>
          <a:noFill/>
          <a:ln w="19080" cap="sq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249" name="Text Box 16"/>
          <p:cNvSpPr txBox="1">
            <a:spLocks noChangeArrowheads="1"/>
          </p:cNvSpPr>
          <p:nvPr/>
        </p:nvSpPr>
        <p:spPr bwMode="auto">
          <a:xfrm>
            <a:off x="4048125" y="5440363"/>
            <a:ext cx="623888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</a:rPr>
              <a:t>data</a:t>
            </a:r>
          </a:p>
        </p:txBody>
      </p:sp>
      <p:sp>
        <p:nvSpPr>
          <p:cNvPr id="95250" name="Text Box 17"/>
          <p:cNvSpPr txBox="1">
            <a:spLocks noChangeArrowheads="1"/>
          </p:cNvSpPr>
          <p:nvPr/>
        </p:nvSpPr>
        <p:spPr bwMode="auto">
          <a:xfrm>
            <a:off x="3382963" y="4578350"/>
            <a:ext cx="2157412" cy="601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85000"/>
              </a:lnSpc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</a:rPr>
              <a:t>destination address</a:t>
            </a:r>
          </a:p>
          <a:p>
            <a:pPr algn="ctr">
              <a:lnSpc>
                <a:spcPct val="85000"/>
              </a:lnSpc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</a:rPr>
              <a:t>(128 bits)</a:t>
            </a:r>
          </a:p>
        </p:txBody>
      </p:sp>
      <p:sp>
        <p:nvSpPr>
          <p:cNvPr id="95251" name="Text Box 18"/>
          <p:cNvSpPr txBox="1">
            <a:spLocks noChangeArrowheads="1"/>
          </p:cNvSpPr>
          <p:nvPr/>
        </p:nvSpPr>
        <p:spPr bwMode="auto">
          <a:xfrm>
            <a:off x="3546475" y="3971925"/>
            <a:ext cx="1739900" cy="601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85000"/>
              </a:lnSpc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</a:rPr>
              <a:t>source address</a:t>
            </a:r>
          </a:p>
          <a:p>
            <a:pPr algn="ctr">
              <a:lnSpc>
                <a:spcPct val="85000"/>
              </a:lnSpc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</a:rPr>
              <a:t>(128 bits)</a:t>
            </a:r>
          </a:p>
        </p:txBody>
      </p:sp>
      <p:sp>
        <p:nvSpPr>
          <p:cNvPr id="95252" name="Text Box 19"/>
          <p:cNvSpPr txBox="1">
            <a:spLocks noChangeArrowheads="1"/>
          </p:cNvSpPr>
          <p:nvPr/>
        </p:nvSpPr>
        <p:spPr bwMode="auto">
          <a:xfrm>
            <a:off x="2630488" y="3619500"/>
            <a:ext cx="1344612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</a:rPr>
              <a:t>payload len</a:t>
            </a:r>
          </a:p>
        </p:txBody>
      </p:sp>
      <p:sp>
        <p:nvSpPr>
          <p:cNvPr id="95253" name="Text Box 20"/>
          <p:cNvSpPr txBox="1">
            <a:spLocks noChangeArrowheads="1"/>
          </p:cNvSpPr>
          <p:nvPr/>
        </p:nvSpPr>
        <p:spPr bwMode="auto">
          <a:xfrm>
            <a:off x="4410075" y="3627438"/>
            <a:ext cx="1004888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</a:rPr>
              <a:t>next hdr</a:t>
            </a:r>
          </a:p>
        </p:txBody>
      </p:sp>
      <p:sp>
        <p:nvSpPr>
          <p:cNvPr id="95254" name="Text Box 21"/>
          <p:cNvSpPr txBox="1">
            <a:spLocks noChangeArrowheads="1"/>
          </p:cNvSpPr>
          <p:nvPr/>
        </p:nvSpPr>
        <p:spPr bwMode="auto">
          <a:xfrm>
            <a:off x="5667375" y="3613150"/>
            <a:ext cx="1030288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</a:rPr>
              <a:t>hop limit</a:t>
            </a:r>
          </a:p>
        </p:txBody>
      </p:sp>
      <p:sp>
        <p:nvSpPr>
          <p:cNvPr id="95255" name="Text Box 22"/>
          <p:cNvSpPr txBox="1">
            <a:spLocks noChangeArrowheads="1"/>
          </p:cNvSpPr>
          <p:nvPr/>
        </p:nvSpPr>
        <p:spPr bwMode="auto">
          <a:xfrm>
            <a:off x="4537075" y="3319463"/>
            <a:ext cx="1130300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</a:rPr>
              <a:t>flow label</a:t>
            </a:r>
          </a:p>
        </p:txBody>
      </p:sp>
      <p:sp>
        <p:nvSpPr>
          <p:cNvPr id="95256" name="Text Box 23"/>
          <p:cNvSpPr txBox="1">
            <a:spLocks noChangeArrowheads="1"/>
          </p:cNvSpPr>
          <p:nvPr/>
        </p:nvSpPr>
        <p:spPr bwMode="auto">
          <a:xfrm>
            <a:off x="2914650" y="3305175"/>
            <a:ext cx="433388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</a:rPr>
              <a:t>pri</a:t>
            </a:r>
          </a:p>
        </p:txBody>
      </p:sp>
      <p:sp>
        <p:nvSpPr>
          <p:cNvPr id="95257" name="Text Box 24"/>
          <p:cNvSpPr txBox="1">
            <a:spLocks noChangeArrowheads="1"/>
          </p:cNvSpPr>
          <p:nvPr/>
        </p:nvSpPr>
        <p:spPr bwMode="auto">
          <a:xfrm>
            <a:off x="2208213" y="3313113"/>
            <a:ext cx="498475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</a:rPr>
              <a:t>ver</a:t>
            </a:r>
          </a:p>
        </p:txBody>
      </p:sp>
      <p:sp>
        <p:nvSpPr>
          <p:cNvPr id="95258" name="Line 25"/>
          <p:cNvSpPr>
            <a:spLocks noChangeShapeType="1"/>
          </p:cNvSpPr>
          <p:nvPr/>
        </p:nvSpPr>
        <p:spPr bwMode="auto">
          <a:xfrm>
            <a:off x="2119313" y="6400800"/>
            <a:ext cx="4816475" cy="1588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5259" name="Text Box 26"/>
          <p:cNvSpPr txBox="1">
            <a:spLocks noChangeArrowheads="1"/>
          </p:cNvSpPr>
          <p:nvPr/>
        </p:nvSpPr>
        <p:spPr bwMode="auto">
          <a:xfrm>
            <a:off x="3979863" y="6210300"/>
            <a:ext cx="852487" cy="368300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</a:rPr>
              <a:t>32 bits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61" name="Text Box 4"/>
          <p:cNvSpPr txBox="1">
            <a:spLocks noChangeArrowheads="1"/>
          </p:cNvSpPr>
          <p:nvPr/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Other 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Changes </a:t>
            </a: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from IPv4</a:t>
            </a:r>
          </a:p>
        </p:txBody>
      </p:sp>
      <p:sp>
        <p:nvSpPr>
          <p:cNvPr id="96262" name="Text Box 5"/>
          <p:cNvSpPr txBox="1">
            <a:spLocks noChangeArrowheads="1"/>
          </p:cNvSpPr>
          <p:nvPr/>
        </p:nvSpPr>
        <p:spPr bwMode="auto">
          <a:xfrm>
            <a:off x="533400" y="1600200"/>
            <a:ext cx="7772400" cy="4648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41313" indent="-341313" algn="just">
              <a:lnSpc>
                <a:spcPct val="85000"/>
              </a:lnSpc>
              <a:spcBef>
                <a:spcPts val="700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 i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i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hecksum</a:t>
            </a:r>
            <a:r>
              <a:rPr lang="en-US" sz="280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8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removed entirely to reduce processing time at each hop</a:t>
            </a:r>
          </a:p>
          <a:p>
            <a:pPr marL="341313" indent="-341313" algn="just">
              <a:lnSpc>
                <a:spcPct val="85000"/>
              </a:lnSpc>
              <a:spcBef>
                <a:spcPts val="700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 i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800" i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ptions</a:t>
            </a:r>
            <a:r>
              <a:rPr lang="en-US" sz="2800" i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allowed, but outside of header, indicated by </a:t>
            </a:r>
            <a:r>
              <a:rPr lang="ja-JP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Next Header</a:t>
            </a:r>
            <a:r>
              <a:rPr lang="ja-JP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field</a:t>
            </a:r>
          </a:p>
          <a:p>
            <a:pPr marL="341313" indent="-341313" algn="just">
              <a:lnSpc>
                <a:spcPct val="85000"/>
              </a:lnSpc>
              <a:spcBef>
                <a:spcPts val="700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 i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ICMPv6: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new version of ICMP</a:t>
            </a:r>
          </a:p>
          <a:p>
            <a:pPr marL="741363" lvl="1" indent="-284163" algn="just">
              <a:lnSpc>
                <a:spcPct val="85000"/>
              </a:lnSpc>
              <a:spcBef>
                <a:spcPts val="600"/>
              </a:spcBef>
              <a:buClr>
                <a:srgbClr val="000099"/>
              </a:buClr>
              <a:buFont typeface="Wingdings" pitchFamily="2" charset="2"/>
              <a:buChar char="q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dditional 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message types, e.g. </a:t>
            </a:r>
            <a:r>
              <a:rPr lang="ja-JP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Packet Too Big</a:t>
            </a:r>
            <a:r>
              <a:rPr lang="ja-JP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 marL="741363" lvl="1" indent="-284163" algn="just">
              <a:lnSpc>
                <a:spcPct val="85000"/>
              </a:lnSpc>
              <a:spcBef>
                <a:spcPts val="600"/>
              </a:spcBef>
              <a:buClr>
                <a:srgbClr val="000099"/>
              </a:buClr>
              <a:buFont typeface="Wingdings" pitchFamily="2" charset="2"/>
              <a:buChar char="q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ulticast 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group management functions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Freeform 3"/>
          <p:cNvSpPr>
            <a:spLocks noChangeArrowheads="1"/>
          </p:cNvSpPr>
          <p:nvPr/>
        </p:nvSpPr>
        <p:spPr bwMode="auto">
          <a:xfrm>
            <a:off x="6748463" y="3516313"/>
            <a:ext cx="1314450" cy="674687"/>
          </a:xfrm>
          <a:custGeom>
            <a:avLst/>
            <a:gdLst>
              <a:gd name="T0" fmla="*/ 2147483647 w 828"/>
              <a:gd name="T1" fmla="*/ 2147483647 h 425"/>
              <a:gd name="T2" fmla="*/ 2147483647 w 828"/>
              <a:gd name="T3" fmla="*/ 2147483647 h 425"/>
              <a:gd name="T4" fmla="*/ 2147483647 w 828"/>
              <a:gd name="T5" fmla="*/ 2147483647 h 425"/>
              <a:gd name="T6" fmla="*/ 2147483647 w 828"/>
              <a:gd name="T7" fmla="*/ 2147483647 h 425"/>
              <a:gd name="T8" fmla="*/ 2147483647 w 828"/>
              <a:gd name="T9" fmla="*/ 2147483647 h 425"/>
              <a:gd name="T10" fmla="*/ 2147483647 w 828"/>
              <a:gd name="T11" fmla="*/ 2147483647 h 425"/>
              <a:gd name="T12" fmla="*/ 2147483647 w 828"/>
              <a:gd name="T13" fmla="*/ 2147483647 h 425"/>
              <a:gd name="T14" fmla="*/ 2147483647 w 828"/>
              <a:gd name="T15" fmla="*/ 2147483647 h 425"/>
              <a:gd name="T16" fmla="*/ 2147483647 w 828"/>
              <a:gd name="T17" fmla="*/ 2147483647 h 425"/>
              <a:gd name="T18" fmla="*/ 2147483647 w 828"/>
              <a:gd name="T19" fmla="*/ 2147483647 h 425"/>
              <a:gd name="T20" fmla="*/ 2147483647 w 828"/>
              <a:gd name="T21" fmla="*/ 2147483647 h 425"/>
              <a:gd name="T22" fmla="*/ 2147483647 w 828"/>
              <a:gd name="T23" fmla="*/ 2147483647 h 42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828"/>
              <a:gd name="T37" fmla="*/ 0 h 425"/>
              <a:gd name="T38" fmla="*/ 828 w 828"/>
              <a:gd name="T39" fmla="*/ 425 h 42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828" h="425">
                <a:moveTo>
                  <a:pt x="382" y="30"/>
                </a:moveTo>
                <a:cubicBezTo>
                  <a:pt x="350" y="29"/>
                  <a:pt x="413" y="30"/>
                  <a:pt x="370" y="30"/>
                </a:cubicBezTo>
                <a:cubicBezTo>
                  <a:pt x="327" y="30"/>
                  <a:pt x="187" y="16"/>
                  <a:pt x="126" y="32"/>
                </a:cubicBezTo>
                <a:cubicBezTo>
                  <a:pt x="65" y="48"/>
                  <a:pt x="12" y="86"/>
                  <a:pt x="6" y="126"/>
                </a:cubicBezTo>
                <a:cubicBezTo>
                  <a:pt x="0" y="166"/>
                  <a:pt x="44" y="231"/>
                  <a:pt x="92" y="274"/>
                </a:cubicBezTo>
                <a:cubicBezTo>
                  <a:pt x="140" y="317"/>
                  <a:pt x="217" y="360"/>
                  <a:pt x="292" y="384"/>
                </a:cubicBezTo>
                <a:cubicBezTo>
                  <a:pt x="367" y="408"/>
                  <a:pt x="472" y="425"/>
                  <a:pt x="540" y="416"/>
                </a:cubicBezTo>
                <a:cubicBezTo>
                  <a:pt x="608" y="407"/>
                  <a:pt x="659" y="371"/>
                  <a:pt x="698" y="330"/>
                </a:cubicBezTo>
                <a:cubicBezTo>
                  <a:pt x="737" y="289"/>
                  <a:pt x="760" y="221"/>
                  <a:pt x="776" y="170"/>
                </a:cubicBezTo>
                <a:cubicBezTo>
                  <a:pt x="792" y="119"/>
                  <a:pt x="828" y="44"/>
                  <a:pt x="792" y="22"/>
                </a:cubicBezTo>
                <a:cubicBezTo>
                  <a:pt x="756" y="0"/>
                  <a:pt x="630" y="37"/>
                  <a:pt x="560" y="38"/>
                </a:cubicBezTo>
                <a:cubicBezTo>
                  <a:pt x="490" y="39"/>
                  <a:pt x="414" y="31"/>
                  <a:pt x="382" y="30"/>
                </a:cubicBezTo>
                <a:close/>
              </a:path>
            </a:pathLst>
          </a:custGeom>
          <a:solidFill>
            <a:srgbClr val="00CC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1" name="Freeform 4"/>
          <p:cNvSpPr>
            <a:spLocks noChangeArrowheads="1"/>
          </p:cNvSpPr>
          <p:nvPr/>
        </p:nvSpPr>
        <p:spPr bwMode="auto">
          <a:xfrm>
            <a:off x="6767513" y="1990725"/>
            <a:ext cx="1730375" cy="1125538"/>
          </a:xfrm>
          <a:custGeom>
            <a:avLst/>
            <a:gdLst>
              <a:gd name="T0" fmla="*/ 2147483647 w 765"/>
              <a:gd name="T1" fmla="*/ 2147483647 h 459"/>
              <a:gd name="T2" fmla="*/ 2147483647 w 765"/>
              <a:gd name="T3" fmla="*/ 2147483647 h 459"/>
              <a:gd name="T4" fmla="*/ 2147483647 w 765"/>
              <a:gd name="T5" fmla="*/ 2147483647 h 459"/>
              <a:gd name="T6" fmla="*/ 2147483647 w 765"/>
              <a:gd name="T7" fmla="*/ 2147483647 h 459"/>
              <a:gd name="T8" fmla="*/ 2147483647 w 765"/>
              <a:gd name="T9" fmla="*/ 2147483647 h 459"/>
              <a:gd name="T10" fmla="*/ 2147483647 w 765"/>
              <a:gd name="T11" fmla="*/ 2147483647 h 459"/>
              <a:gd name="T12" fmla="*/ 2147483647 w 765"/>
              <a:gd name="T13" fmla="*/ 2147483647 h 459"/>
              <a:gd name="T14" fmla="*/ 2147483647 w 765"/>
              <a:gd name="T15" fmla="*/ 2147483647 h 459"/>
              <a:gd name="T16" fmla="*/ 2147483647 w 765"/>
              <a:gd name="T17" fmla="*/ 2147483647 h 459"/>
              <a:gd name="T18" fmla="*/ 2147483647 w 765"/>
              <a:gd name="T19" fmla="*/ 2147483647 h 459"/>
              <a:gd name="T20" fmla="*/ 2147483647 w 765"/>
              <a:gd name="T21" fmla="*/ 2147483647 h 459"/>
              <a:gd name="T22" fmla="*/ 2147483647 w 765"/>
              <a:gd name="T23" fmla="*/ 2147483647 h 45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765"/>
              <a:gd name="T37" fmla="*/ 0 h 459"/>
              <a:gd name="T38" fmla="*/ 765 w 765"/>
              <a:gd name="T39" fmla="*/ 459 h 459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765" h="459">
                <a:moveTo>
                  <a:pt x="424" y="10"/>
                </a:moveTo>
                <a:cubicBezTo>
                  <a:pt x="362" y="16"/>
                  <a:pt x="343" y="55"/>
                  <a:pt x="288" y="70"/>
                </a:cubicBezTo>
                <a:cubicBezTo>
                  <a:pt x="233" y="85"/>
                  <a:pt x="142" y="56"/>
                  <a:pt x="96" y="100"/>
                </a:cubicBezTo>
                <a:cubicBezTo>
                  <a:pt x="50" y="144"/>
                  <a:pt x="0" y="279"/>
                  <a:pt x="14" y="336"/>
                </a:cubicBezTo>
                <a:cubicBezTo>
                  <a:pt x="28" y="393"/>
                  <a:pt x="125" y="429"/>
                  <a:pt x="180" y="444"/>
                </a:cubicBezTo>
                <a:cubicBezTo>
                  <a:pt x="235" y="459"/>
                  <a:pt x="279" y="426"/>
                  <a:pt x="346" y="426"/>
                </a:cubicBezTo>
                <a:cubicBezTo>
                  <a:pt x="413" y="426"/>
                  <a:pt x="525" y="443"/>
                  <a:pt x="584" y="444"/>
                </a:cubicBezTo>
                <a:cubicBezTo>
                  <a:pt x="643" y="445"/>
                  <a:pt x="670" y="446"/>
                  <a:pt x="698" y="434"/>
                </a:cubicBezTo>
                <a:cubicBezTo>
                  <a:pt x="726" y="422"/>
                  <a:pt x="743" y="418"/>
                  <a:pt x="752" y="372"/>
                </a:cubicBezTo>
                <a:cubicBezTo>
                  <a:pt x="761" y="326"/>
                  <a:pt x="765" y="214"/>
                  <a:pt x="750" y="158"/>
                </a:cubicBezTo>
                <a:cubicBezTo>
                  <a:pt x="735" y="102"/>
                  <a:pt x="716" y="58"/>
                  <a:pt x="662" y="34"/>
                </a:cubicBezTo>
                <a:cubicBezTo>
                  <a:pt x="608" y="10"/>
                  <a:pt x="505" y="0"/>
                  <a:pt x="424" y="10"/>
                </a:cubicBezTo>
                <a:close/>
              </a:path>
            </a:pathLst>
          </a:custGeom>
          <a:gradFill rotWithShape="0">
            <a:gsLst>
              <a:gs pos="0">
                <a:srgbClr val="00CCFF"/>
              </a:gs>
              <a:gs pos="100000">
                <a:srgbClr val="FFFFFF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2" name="Freeform 5"/>
          <p:cNvSpPr>
            <a:spLocks noChangeArrowheads="1"/>
          </p:cNvSpPr>
          <p:nvPr/>
        </p:nvSpPr>
        <p:spPr bwMode="auto">
          <a:xfrm>
            <a:off x="4946650" y="1698625"/>
            <a:ext cx="1736725" cy="1071563"/>
          </a:xfrm>
          <a:custGeom>
            <a:avLst/>
            <a:gdLst>
              <a:gd name="T0" fmla="*/ 2147483647 w 1036"/>
              <a:gd name="T1" fmla="*/ 2147483647 h 675"/>
              <a:gd name="T2" fmla="*/ 2147483647 w 1036"/>
              <a:gd name="T3" fmla="*/ 2147483647 h 675"/>
              <a:gd name="T4" fmla="*/ 2147483647 w 1036"/>
              <a:gd name="T5" fmla="*/ 2147483647 h 675"/>
              <a:gd name="T6" fmla="*/ 2147483647 w 1036"/>
              <a:gd name="T7" fmla="*/ 2147483647 h 675"/>
              <a:gd name="T8" fmla="*/ 2147483647 w 1036"/>
              <a:gd name="T9" fmla="*/ 2147483647 h 675"/>
              <a:gd name="T10" fmla="*/ 2147483647 w 1036"/>
              <a:gd name="T11" fmla="*/ 2147483647 h 675"/>
              <a:gd name="T12" fmla="*/ 2147483647 w 1036"/>
              <a:gd name="T13" fmla="*/ 2147483647 h 675"/>
              <a:gd name="T14" fmla="*/ 2147483647 w 1036"/>
              <a:gd name="T15" fmla="*/ 2147483647 h 675"/>
              <a:gd name="T16" fmla="*/ 2147483647 w 1036"/>
              <a:gd name="T17" fmla="*/ 2147483647 h 675"/>
              <a:gd name="T18" fmla="*/ 2147483647 w 1036"/>
              <a:gd name="T19" fmla="*/ 2147483647 h 675"/>
              <a:gd name="T20" fmla="*/ 2147483647 w 1036"/>
              <a:gd name="T21" fmla="*/ 2147483647 h 675"/>
              <a:gd name="T22" fmla="*/ 2147483647 w 1036"/>
              <a:gd name="T23" fmla="*/ 2147483647 h 675"/>
              <a:gd name="T24" fmla="*/ 2147483647 w 1036"/>
              <a:gd name="T25" fmla="*/ 2147483647 h 675"/>
              <a:gd name="T26" fmla="*/ 2147483647 w 1036"/>
              <a:gd name="T27" fmla="*/ 2147483647 h 675"/>
              <a:gd name="T28" fmla="*/ 2147483647 w 1036"/>
              <a:gd name="T29" fmla="*/ 2147483647 h 675"/>
              <a:gd name="T30" fmla="*/ 2147483647 w 1036"/>
              <a:gd name="T31" fmla="*/ 2147483647 h 675"/>
              <a:gd name="T32" fmla="*/ 2147483647 w 1036"/>
              <a:gd name="T33" fmla="*/ 2147483647 h 675"/>
              <a:gd name="T34" fmla="*/ 2147483647 w 1036"/>
              <a:gd name="T35" fmla="*/ 2147483647 h 675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036"/>
              <a:gd name="T55" fmla="*/ 0 h 675"/>
              <a:gd name="T56" fmla="*/ 1036 w 1036"/>
              <a:gd name="T57" fmla="*/ 675 h 675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036" h="675">
                <a:moveTo>
                  <a:pt x="648" y="11"/>
                </a:moveTo>
                <a:cubicBezTo>
                  <a:pt x="584" y="19"/>
                  <a:pt x="464" y="33"/>
                  <a:pt x="390" y="53"/>
                </a:cubicBezTo>
                <a:cubicBezTo>
                  <a:pt x="316" y="73"/>
                  <a:pt x="246" y="100"/>
                  <a:pt x="206" y="129"/>
                </a:cubicBezTo>
                <a:cubicBezTo>
                  <a:pt x="166" y="158"/>
                  <a:pt x="183" y="201"/>
                  <a:pt x="152" y="229"/>
                </a:cubicBezTo>
                <a:cubicBezTo>
                  <a:pt x="121" y="257"/>
                  <a:pt x="44" y="259"/>
                  <a:pt x="22" y="297"/>
                </a:cubicBezTo>
                <a:cubicBezTo>
                  <a:pt x="0" y="335"/>
                  <a:pt x="0" y="427"/>
                  <a:pt x="18" y="459"/>
                </a:cubicBezTo>
                <a:cubicBezTo>
                  <a:pt x="36" y="491"/>
                  <a:pt x="59" y="484"/>
                  <a:pt x="132" y="489"/>
                </a:cubicBezTo>
                <a:cubicBezTo>
                  <a:pt x="205" y="494"/>
                  <a:pt x="380" y="478"/>
                  <a:pt x="458" y="489"/>
                </a:cubicBezTo>
                <a:cubicBezTo>
                  <a:pt x="536" y="500"/>
                  <a:pt x="549" y="527"/>
                  <a:pt x="598" y="555"/>
                </a:cubicBezTo>
                <a:cubicBezTo>
                  <a:pt x="647" y="583"/>
                  <a:pt x="707" y="639"/>
                  <a:pt x="752" y="657"/>
                </a:cubicBezTo>
                <a:cubicBezTo>
                  <a:pt x="797" y="675"/>
                  <a:pt x="837" y="670"/>
                  <a:pt x="870" y="661"/>
                </a:cubicBezTo>
                <a:cubicBezTo>
                  <a:pt x="903" y="652"/>
                  <a:pt x="932" y="639"/>
                  <a:pt x="952" y="603"/>
                </a:cubicBezTo>
                <a:cubicBezTo>
                  <a:pt x="972" y="567"/>
                  <a:pt x="981" y="497"/>
                  <a:pt x="992" y="445"/>
                </a:cubicBezTo>
                <a:cubicBezTo>
                  <a:pt x="1003" y="393"/>
                  <a:pt x="1013" y="347"/>
                  <a:pt x="1018" y="291"/>
                </a:cubicBezTo>
                <a:cubicBezTo>
                  <a:pt x="1023" y="235"/>
                  <a:pt x="1036" y="153"/>
                  <a:pt x="1022" y="107"/>
                </a:cubicBezTo>
                <a:cubicBezTo>
                  <a:pt x="1008" y="61"/>
                  <a:pt x="975" y="34"/>
                  <a:pt x="934" y="17"/>
                </a:cubicBezTo>
                <a:cubicBezTo>
                  <a:pt x="893" y="0"/>
                  <a:pt x="824" y="4"/>
                  <a:pt x="776" y="3"/>
                </a:cubicBezTo>
                <a:cubicBezTo>
                  <a:pt x="728" y="2"/>
                  <a:pt x="712" y="3"/>
                  <a:pt x="648" y="11"/>
                </a:cubicBezTo>
                <a:close/>
              </a:path>
            </a:pathLst>
          </a:custGeom>
          <a:solidFill>
            <a:srgbClr val="00CC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9703" name="Group 6"/>
          <p:cNvGrpSpPr>
            <a:grpSpLocks/>
          </p:cNvGrpSpPr>
          <p:nvPr/>
        </p:nvGrpSpPr>
        <p:grpSpPr bwMode="auto">
          <a:xfrm>
            <a:off x="5022850" y="2963863"/>
            <a:ext cx="1457325" cy="931862"/>
            <a:chOff x="3164" y="1867"/>
            <a:chExt cx="918" cy="587"/>
          </a:xfrm>
        </p:grpSpPr>
        <p:sp>
          <p:nvSpPr>
            <p:cNvPr id="30319" name="Rectangle 7"/>
            <p:cNvSpPr>
              <a:spLocks noChangeArrowheads="1"/>
            </p:cNvSpPr>
            <p:nvPr/>
          </p:nvSpPr>
          <p:spPr bwMode="auto">
            <a:xfrm>
              <a:off x="3311" y="2033"/>
              <a:ext cx="621" cy="421"/>
            </a:xfrm>
            <a:prstGeom prst="rect">
              <a:avLst/>
            </a:pr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320" name="AutoShape 8"/>
            <p:cNvSpPr>
              <a:spLocks noChangeArrowheads="1"/>
            </p:cNvSpPr>
            <p:nvPr/>
          </p:nvSpPr>
          <p:spPr bwMode="auto">
            <a:xfrm>
              <a:off x="3164" y="1867"/>
              <a:ext cx="918" cy="199"/>
            </a:xfrm>
            <a:prstGeom prst="triangle">
              <a:avLst>
                <a:gd name="adj" fmla="val 50000"/>
              </a:avLst>
            </a:pr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9704" name="Line 9"/>
          <p:cNvSpPr>
            <a:spLocks noChangeShapeType="1"/>
          </p:cNvSpPr>
          <p:nvPr/>
        </p:nvSpPr>
        <p:spPr bwMode="auto">
          <a:xfrm>
            <a:off x="7140575" y="3802063"/>
            <a:ext cx="163513" cy="120650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05" name="Line 10"/>
          <p:cNvSpPr>
            <a:spLocks noChangeShapeType="1"/>
          </p:cNvSpPr>
          <p:nvPr/>
        </p:nvSpPr>
        <p:spPr bwMode="auto">
          <a:xfrm>
            <a:off x="7237413" y="3722688"/>
            <a:ext cx="279400" cy="1587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06" name="Line 11"/>
          <p:cNvSpPr>
            <a:spLocks noChangeShapeType="1"/>
          </p:cNvSpPr>
          <p:nvPr/>
        </p:nvSpPr>
        <p:spPr bwMode="auto">
          <a:xfrm flipV="1">
            <a:off x="7473950" y="3806825"/>
            <a:ext cx="134938" cy="107950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07" name="Line 12"/>
          <p:cNvSpPr>
            <a:spLocks noChangeShapeType="1"/>
          </p:cNvSpPr>
          <p:nvPr/>
        </p:nvSpPr>
        <p:spPr bwMode="auto">
          <a:xfrm>
            <a:off x="6172200" y="3729038"/>
            <a:ext cx="679450" cy="1587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08" name="Line 13"/>
          <p:cNvSpPr>
            <a:spLocks noChangeShapeType="1"/>
          </p:cNvSpPr>
          <p:nvPr/>
        </p:nvSpPr>
        <p:spPr bwMode="auto">
          <a:xfrm>
            <a:off x="6467475" y="2576513"/>
            <a:ext cx="509588" cy="3175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09" name="Line 14"/>
          <p:cNvSpPr>
            <a:spLocks noChangeShapeType="1"/>
          </p:cNvSpPr>
          <p:nvPr/>
        </p:nvSpPr>
        <p:spPr bwMode="auto">
          <a:xfrm>
            <a:off x="6034088" y="2392363"/>
            <a:ext cx="152400" cy="95250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10" name="Freeform 15"/>
          <p:cNvSpPr>
            <a:spLocks noChangeArrowheads="1"/>
          </p:cNvSpPr>
          <p:nvPr/>
        </p:nvSpPr>
        <p:spPr bwMode="auto">
          <a:xfrm>
            <a:off x="5241925" y="4367213"/>
            <a:ext cx="3079750" cy="1665287"/>
          </a:xfrm>
          <a:custGeom>
            <a:avLst/>
            <a:gdLst>
              <a:gd name="T0" fmla="*/ 2147483647 w 1940"/>
              <a:gd name="T1" fmla="*/ 2147483647 h 1049"/>
              <a:gd name="T2" fmla="*/ 2147483647 w 1940"/>
              <a:gd name="T3" fmla="*/ 2147483647 h 1049"/>
              <a:gd name="T4" fmla="*/ 2147483647 w 1940"/>
              <a:gd name="T5" fmla="*/ 2147483647 h 1049"/>
              <a:gd name="T6" fmla="*/ 2147483647 w 1940"/>
              <a:gd name="T7" fmla="*/ 2147483647 h 1049"/>
              <a:gd name="T8" fmla="*/ 2147483647 w 1940"/>
              <a:gd name="T9" fmla="*/ 2147483647 h 1049"/>
              <a:gd name="T10" fmla="*/ 2147483647 w 1940"/>
              <a:gd name="T11" fmla="*/ 2147483647 h 1049"/>
              <a:gd name="T12" fmla="*/ 2147483647 w 1940"/>
              <a:gd name="T13" fmla="*/ 2147483647 h 1049"/>
              <a:gd name="T14" fmla="*/ 2147483647 w 1940"/>
              <a:gd name="T15" fmla="*/ 2147483647 h 1049"/>
              <a:gd name="T16" fmla="*/ 2147483647 w 1940"/>
              <a:gd name="T17" fmla="*/ 2147483647 h 1049"/>
              <a:gd name="T18" fmla="*/ 2147483647 w 1940"/>
              <a:gd name="T19" fmla="*/ 2147483647 h 1049"/>
              <a:gd name="T20" fmla="*/ 2147483647 w 1940"/>
              <a:gd name="T21" fmla="*/ 2147483647 h 1049"/>
              <a:gd name="T22" fmla="*/ 2147483647 w 1940"/>
              <a:gd name="T23" fmla="*/ 2147483647 h 1049"/>
              <a:gd name="T24" fmla="*/ 2147483647 w 1940"/>
              <a:gd name="T25" fmla="*/ 2147483647 h 1049"/>
              <a:gd name="T26" fmla="*/ 2147483647 w 1940"/>
              <a:gd name="T27" fmla="*/ 2147483647 h 1049"/>
              <a:gd name="T28" fmla="*/ 2147483647 w 1940"/>
              <a:gd name="T29" fmla="*/ 2147483647 h 1049"/>
              <a:gd name="T30" fmla="*/ 2147483647 w 1940"/>
              <a:gd name="T31" fmla="*/ 2147483647 h 1049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940"/>
              <a:gd name="T49" fmla="*/ 0 h 1049"/>
              <a:gd name="T50" fmla="*/ 1940 w 1940"/>
              <a:gd name="T51" fmla="*/ 1049 h 1049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940" h="1049">
                <a:moveTo>
                  <a:pt x="952" y="26"/>
                </a:moveTo>
                <a:cubicBezTo>
                  <a:pt x="867" y="45"/>
                  <a:pt x="832" y="118"/>
                  <a:pt x="755" y="125"/>
                </a:cubicBezTo>
                <a:cubicBezTo>
                  <a:pt x="678" y="132"/>
                  <a:pt x="587" y="72"/>
                  <a:pt x="488" y="68"/>
                </a:cubicBezTo>
                <a:cubicBezTo>
                  <a:pt x="389" y="64"/>
                  <a:pt x="237" y="48"/>
                  <a:pt x="158" y="101"/>
                </a:cubicBezTo>
                <a:cubicBezTo>
                  <a:pt x="79" y="154"/>
                  <a:pt x="28" y="298"/>
                  <a:pt x="14" y="389"/>
                </a:cubicBezTo>
                <a:cubicBezTo>
                  <a:pt x="0" y="480"/>
                  <a:pt x="25" y="595"/>
                  <a:pt x="71" y="648"/>
                </a:cubicBezTo>
                <a:cubicBezTo>
                  <a:pt x="117" y="701"/>
                  <a:pt x="205" y="665"/>
                  <a:pt x="288" y="706"/>
                </a:cubicBezTo>
                <a:cubicBezTo>
                  <a:pt x="371" y="747"/>
                  <a:pt x="450" y="842"/>
                  <a:pt x="568" y="893"/>
                </a:cubicBezTo>
                <a:cubicBezTo>
                  <a:pt x="686" y="944"/>
                  <a:pt x="852" y="991"/>
                  <a:pt x="996" y="1014"/>
                </a:cubicBezTo>
                <a:cubicBezTo>
                  <a:pt x="1140" y="1036"/>
                  <a:pt x="1309" y="1049"/>
                  <a:pt x="1433" y="1031"/>
                </a:cubicBezTo>
                <a:cubicBezTo>
                  <a:pt x="1557" y="1012"/>
                  <a:pt x="1657" y="960"/>
                  <a:pt x="1739" y="907"/>
                </a:cubicBezTo>
                <a:cubicBezTo>
                  <a:pt x="1821" y="855"/>
                  <a:pt x="1906" y="824"/>
                  <a:pt x="1923" y="714"/>
                </a:cubicBezTo>
                <a:cubicBezTo>
                  <a:pt x="1940" y="604"/>
                  <a:pt x="1898" y="350"/>
                  <a:pt x="1839" y="251"/>
                </a:cubicBezTo>
                <a:cubicBezTo>
                  <a:pt x="1780" y="151"/>
                  <a:pt x="1662" y="153"/>
                  <a:pt x="1566" y="114"/>
                </a:cubicBezTo>
                <a:cubicBezTo>
                  <a:pt x="1470" y="76"/>
                  <a:pt x="1365" y="30"/>
                  <a:pt x="1263" y="15"/>
                </a:cubicBezTo>
                <a:cubicBezTo>
                  <a:pt x="1161" y="0"/>
                  <a:pt x="1037" y="8"/>
                  <a:pt x="952" y="26"/>
                </a:cubicBezTo>
                <a:close/>
              </a:path>
            </a:pathLst>
          </a:custGeom>
          <a:solidFill>
            <a:srgbClr val="00CC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11" name="Line 16"/>
          <p:cNvSpPr>
            <a:spLocks noChangeShapeType="1"/>
          </p:cNvSpPr>
          <p:nvPr/>
        </p:nvSpPr>
        <p:spPr bwMode="auto">
          <a:xfrm flipH="1" flipV="1">
            <a:off x="7773988" y="5003800"/>
            <a:ext cx="9525" cy="477838"/>
          </a:xfrm>
          <a:prstGeom prst="line">
            <a:avLst/>
          </a:prstGeom>
          <a:noFill/>
          <a:ln w="12600" cap="sq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12" name="Line 17"/>
          <p:cNvSpPr>
            <a:spLocks noChangeShapeType="1"/>
          </p:cNvSpPr>
          <p:nvPr/>
        </p:nvSpPr>
        <p:spPr bwMode="auto">
          <a:xfrm>
            <a:off x="7694613" y="5470525"/>
            <a:ext cx="85725" cy="3175"/>
          </a:xfrm>
          <a:prstGeom prst="line">
            <a:avLst/>
          </a:prstGeom>
          <a:noFill/>
          <a:ln w="12600" cap="sq">
            <a:solidFill>
              <a:srgbClr val="80808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13" name="Line 18"/>
          <p:cNvSpPr>
            <a:spLocks noChangeShapeType="1"/>
          </p:cNvSpPr>
          <p:nvPr/>
        </p:nvSpPr>
        <p:spPr bwMode="auto">
          <a:xfrm>
            <a:off x="7902575" y="4968875"/>
            <a:ext cx="76200" cy="193675"/>
          </a:xfrm>
          <a:prstGeom prst="line">
            <a:avLst/>
          </a:prstGeom>
          <a:noFill/>
          <a:ln w="12600" cap="sq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14" name="Line 19"/>
          <p:cNvSpPr>
            <a:spLocks noChangeShapeType="1"/>
          </p:cNvSpPr>
          <p:nvPr/>
        </p:nvSpPr>
        <p:spPr bwMode="auto">
          <a:xfrm>
            <a:off x="7102475" y="4686300"/>
            <a:ext cx="390525" cy="184150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15" name="Line 20"/>
          <p:cNvSpPr>
            <a:spLocks noChangeShapeType="1"/>
          </p:cNvSpPr>
          <p:nvPr/>
        </p:nvSpPr>
        <p:spPr bwMode="auto">
          <a:xfrm flipV="1">
            <a:off x="6481763" y="4672013"/>
            <a:ext cx="322262" cy="201612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16" name="Line 21"/>
          <p:cNvSpPr>
            <a:spLocks noChangeShapeType="1"/>
          </p:cNvSpPr>
          <p:nvPr/>
        </p:nvSpPr>
        <p:spPr bwMode="auto">
          <a:xfrm>
            <a:off x="6524625" y="4965700"/>
            <a:ext cx="971550" cy="1588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17" name="Line 22"/>
          <p:cNvSpPr>
            <a:spLocks noChangeShapeType="1"/>
          </p:cNvSpPr>
          <p:nvPr/>
        </p:nvSpPr>
        <p:spPr bwMode="auto">
          <a:xfrm>
            <a:off x="5845175" y="4762500"/>
            <a:ext cx="233363" cy="95250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18" name="Line 23"/>
          <p:cNvSpPr>
            <a:spLocks noChangeShapeType="1"/>
          </p:cNvSpPr>
          <p:nvPr/>
        </p:nvSpPr>
        <p:spPr bwMode="auto">
          <a:xfrm flipV="1">
            <a:off x="5586413" y="4997450"/>
            <a:ext cx="403225" cy="103188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19" name="Line 24"/>
          <p:cNvSpPr>
            <a:spLocks noChangeShapeType="1"/>
          </p:cNvSpPr>
          <p:nvPr/>
        </p:nvSpPr>
        <p:spPr bwMode="auto">
          <a:xfrm flipH="1">
            <a:off x="6010275" y="5054600"/>
            <a:ext cx="180975" cy="203200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20" name="Line 25"/>
          <p:cNvSpPr>
            <a:spLocks noChangeShapeType="1"/>
          </p:cNvSpPr>
          <p:nvPr/>
        </p:nvSpPr>
        <p:spPr bwMode="auto">
          <a:xfrm flipH="1" flipV="1">
            <a:off x="6403975" y="5037138"/>
            <a:ext cx="4763" cy="223837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21" name="Line 26"/>
          <p:cNvSpPr>
            <a:spLocks noChangeShapeType="1"/>
          </p:cNvSpPr>
          <p:nvPr/>
        </p:nvSpPr>
        <p:spPr bwMode="auto">
          <a:xfrm>
            <a:off x="6488113" y="5041900"/>
            <a:ext cx="503237" cy="269875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22" name="Line 27"/>
          <p:cNvSpPr>
            <a:spLocks noChangeShapeType="1"/>
          </p:cNvSpPr>
          <p:nvPr/>
        </p:nvSpPr>
        <p:spPr bwMode="auto">
          <a:xfrm>
            <a:off x="6026150" y="3511550"/>
            <a:ext cx="1588" cy="131763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23" name="Line 28"/>
          <p:cNvSpPr>
            <a:spLocks noChangeShapeType="1"/>
          </p:cNvSpPr>
          <p:nvPr/>
        </p:nvSpPr>
        <p:spPr bwMode="auto">
          <a:xfrm flipV="1">
            <a:off x="7321550" y="2479675"/>
            <a:ext cx="123825" cy="90488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24" name="Line 29"/>
          <p:cNvSpPr>
            <a:spLocks noChangeShapeType="1"/>
          </p:cNvSpPr>
          <p:nvPr/>
        </p:nvSpPr>
        <p:spPr bwMode="auto">
          <a:xfrm>
            <a:off x="7150100" y="2654300"/>
            <a:ext cx="1588" cy="82550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25" name="Line 30"/>
          <p:cNvSpPr>
            <a:spLocks noChangeShapeType="1"/>
          </p:cNvSpPr>
          <p:nvPr/>
        </p:nvSpPr>
        <p:spPr bwMode="auto">
          <a:xfrm flipV="1">
            <a:off x="7321550" y="2549525"/>
            <a:ext cx="263525" cy="292100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26" name="Line 31"/>
          <p:cNvSpPr>
            <a:spLocks noChangeShapeType="1"/>
          </p:cNvSpPr>
          <p:nvPr/>
        </p:nvSpPr>
        <p:spPr bwMode="auto">
          <a:xfrm>
            <a:off x="7686675" y="2549525"/>
            <a:ext cx="1588" cy="196850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27" name="Line 32"/>
          <p:cNvSpPr>
            <a:spLocks noChangeShapeType="1"/>
          </p:cNvSpPr>
          <p:nvPr/>
        </p:nvSpPr>
        <p:spPr bwMode="auto">
          <a:xfrm>
            <a:off x="7340600" y="2855913"/>
            <a:ext cx="188913" cy="1587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28" name="Line 33"/>
          <p:cNvSpPr>
            <a:spLocks noChangeShapeType="1"/>
          </p:cNvSpPr>
          <p:nvPr/>
        </p:nvSpPr>
        <p:spPr bwMode="auto">
          <a:xfrm flipV="1">
            <a:off x="5635625" y="3721100"/>
            <a:ext cx="168275" cy="6350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29" name="Line 34"/>
          <p:cNvSpPr>
            <a:spLocks noChangeShapeType="1"/>
          </p:cNvSpPr>
          <p:nvPr/>
        </p:nvSpPr>
        <p:spPr bwMode="auto">
          <a:xfrm>
            <a:off x="7894638" y="2846388"/>
            <a:ext cx="177800" cy="1587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30" name="Line 35"/>
          <p:cNvSpPr>
            <a:spLocks noChangeShapeType="1"/>
          </p:cNvSpPr>
          <p:nvPr/>
        </p:nvSpPr>
        <p:spPr bwMode="auto">
          <a:xfrm flipH="1">
            <a:off x="7038975" y="2922588"/>
            <a:ext cx="101600" cy="704850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31" name="Line 36"/>
          <p:cNvSpPr>
            <a:spLocks noChangeShapeType="1"/>
          </p:cNvSpPr>
          <p:nvPr/>
        </p:nvSpPr>
        <p:spPr bwMode="auto">
          <a:xfrm flipH="1">
            <a:off x="7631113" y="2922588"/>
            <a:ext cx="114300" cy="727075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32" name="Line 37"/>
          <p:cNvSpPr>
            <a:spLocks noChangeShapeType="1"/>
          </p:cNvSpPr>
          <p:nvPr/>
        </p:nvSpPr>
        <p:spPr bwMode="auto">
          <a:xfrm flipV="1">
            <a:off x="7016750" y="4062413"/>
            <a:ext cx="227013" cy="439737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9733" name="Group 38"/>
          <p:cNvGrpSpPr>
            <a:grpSpLocks/>
          </p:cNvGrpSpPr>
          <p:nvPr/>
        </p:nvGrpSpPr>
        <p:grpSpPr bwMode="auto">
          <a:xfrm>
            <a:off x="5519738" y="4522788"/>
            <a:ext cx="412750" cy="371475"/>
            <a:chOff x="3477" y="2849"/>
            <a:chExt cx="260" cy="234"/>
          </a:xfrm>
        </p:grpSpPr>
        <p:pic>
          <p:nvPicPr>
            <p:cNvPr id="30317" name="Picture 39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477" y="2849"/>
              <a:ext cx="260" cy="23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30318" name="Freeform 40"/>
            <p:cNvSpPr>
              <a:spLocks noChangeArrowheads="1"/>
            </p:cNvSpPr>
            <p:nvPr/>
          </p:nvSpPr>
          <p:spPr bwMode="auto">
            <a:xfrm flipH="1">
              <a:off x="3588" y="2871"/>
              <a:ext cx="122" cy="107"/>
            </a:xfrm>
            <a:custGeom>
              <a:avLst/>
              <a:gdLst>
                <a:gd name="T0" fmla="*/ 0 w 356"/>
                <a:gd name="T1" fmla="*/ 0 h 368"/>
                <a:gd name="T2" fmla="*/ 103 w 356"/>
                <a:gd name="T3" fmla="*/ 4 h 368"/>
                <a:gd name="T4" fmla="*/ 122 w 356"/>
                <a:gd name="T5" fmla="*/ 85 h 368"/>
                <a:gd name="T6" fmla="*/ 27 w 356"/>
                <a:gd name="T7" fmla="*/ 10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9734" name="Group 41"/>
          <p:cNvGrpSpPr>
            <a:grpSpLocks/>
          </p:cNvGrpSpPr>
          <p:nvPr/>
        </p:nvGrpSpPr>
        <p:grpSpPr bwMode="auto">
          <a:xfrm>
            <a:off x="5202238" y="4943475"/>
            <a:ext cx="481012" cy="404813"/>
            <a:chOff x="3277" y="3114"/>
            <a:chExt cx="303" cy="255"/>
          </a:xfrm>
        </p:grpSpPr>
        <p:pic>
          <p:nvPicPr>
            <p:cNvPr id="30315" name="Picture 4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277" y="3114"/>
              <a:ext cx="303" cy="25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30316" name="Freeform 43"/>
            <p:cNvSpPr>
              <a:spLocks noChangeArrowheads="1"/>
            </p:cNvSpPr>
            <p:nvPr/>
          </p:nvSpPr>
          <p:spPr bwMode="auto">
            <a:xfrm flipH="1">
              <a:off x="3407" y="3139"/>
              <a:ext cx="142" cy="116"/>
            </a:xfrm>
            <a:custGeom>
              <a:avLst/>
              <a:gdLst>
                <a:gd name="T0" fmla="*/ 0 w 356"/>
                <a:gd name="T1" fmla="*/ 0 h 368"/>
                <a:gd name="T2" fmla="*/ 120 w 356"/>
                <a:gd name="T3" fmla="*/ 4 h 368"/>
                <a:gd name="T4" fmla="*/ 142 w 356"/>
                <a:gd name="T5" fmla="*/ 93 h 368"/>
                <a:gd name="T6" fmla="*/ 31 w 356"/>
                <a:gd name="T7" fmla="*/ 116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9735" name="Group 44"/>
          <p:cNvGrpSpPr>
            <a:grpSpLocks/>
          </p:cNvGrpSpPr>
          <p:nvPr/>
        </p:nvGrpSpPr>
        <p:grpSpPr bwMode="auto">
          <a:xfrm>
            <a:off x="5680075" y="5245100"/>
            <a:ext cx="425450" cy="347663"/>
            <a:chOff x="3578" y="3304"/>
            <a:chExt cx="268" cy="219"/>
          </a:xfrm>
        </p:grpSpPr>
        <p:pic>
          <p:nvPicPr>
            <p:cNvPr id="30313" name="Picture 45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578" y="3304"/>
              <a:ext cx="268" cy="21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30314" name="Freeform 46"/>
            <p:cNvSpPr>
              <a:spLocks noChangeArrowheads="1"/>
            </p:cNvSpPr>
            <p:nvPr/>
          </p:nvSpPr>
          <p:spPr bwMode="auto">
            <a:xfrm flipH="1">
              <a:off x="3693" y="3325"/>
              <a:ext cx="126" cy="100"/>
            </a:xfrm>
            <a:custGeom>
              <a:avLst/>
              <a:gdLst>
                <a:gd name="T0" fmla="*/ 0 w 356"/>
                <a:gd name="T1" fmla="*/ 0 h 368"/>
                <a:gd name="T2" fmla="*/ 106 w 356"/>
                <a:gd name="T3" fmla="*/ 4 h 368"/>
                <a:gd name="T4" fmla="*/ 126 w 356"/>
                <a:gd name="T5" fmla="*/ 80 h 368"/>
                <a:gd name="T6" fmla="*/ 28 w 356"/>
                <a:gd name="T7" fmla="*/ 10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9736" name="Group 47"/>
          <p:cNvGrpSpPr>
            <a:grpSpLocks/>
          </p:cNvGrpSpPr>
          <p:nvPr/>
        </p:nvGrpSpPr>
        <p:grpSpPr bwMode="auto">
          <a:xfrm>
            <a:off x="6294438" y="5227638"/>
            <a:ext cx="425450" cy="349250"/>
            <a:chOff x="3965" y="3293"/>
            <a:chExt cx="268" cy="220"/>
          </a:xfrm>
        </p:grpSpPr>
        <p:pic>
          <p:nvPicPr>
            <p:cNvPr id="30311" name="Picture 48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965" y="3293"/>
              <a:ext cx="268" cy="22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30312" name="Freeform 49"/>
            <p:cNvSpPr>
              <a:spLocks noChangeArrowheads="1"/>
            </p:cNvSpPr>
            <p:nvPr/>
          </p:nvSpPr>
          <p:spPr bwMode="auto">
            <a:xfrm>
              <a:off x="3993" y="3314"/>
              <a:ext cx="126" cy="100"/>
            </a:xfrm>
            <a:custGeom>
              <a:avLst/>
              <a:gdLst>
                <a:gd name="T0" fmla="*/ 0 w 356"/>
                <a:gd name="T1" fmla="*/ 0 h 368"/>
                <a:gd name="T2" fmla="*/ 106 w 356"/>
                <a:gd name="T3" fmla="*/ 4 h 368"/>
                <a:gd name="T4" fmla="*/ 126 w 356"/>
                <a:gd name="T5" fmla="*/ 80 h 368"/>
                <a:gd name="T6" fmla="*/ 28 w 356"/>
                <a:gd name="T7" fmla="*/ 10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29737" name="Picture 5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86475" y="1709738"/>
            <a:ext cx="849313" cy="168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grpSp>
        <p:nvGrpSpPr>
          <p:cNvPr id="29738" name="Group 51"/>
          <p:cNvGrpSpPr>
            <a:grpSpLocks/>
          </p:cNvGrpSpPr>
          <p:nvPr/>
        </p:nvGrpSpPr>
        <p:grpSpPr bwMode="auto">
          <a:xfrm>
            <a:off x="5357813" y="1535113"/>
            <a:ext cx="414337" cy="384175"/>
            <a:chOff x="3375" y="967"/>
            <a:chExt cx="261" cy="242"/>
          </a:xfrm>
        </p:grpSpPr>
        <p:pic>
          <p:nvPicPr>
            <p:cNvPr id="30309" name="Picture 52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3476" y="1003"/>
              <a:ext cx="85" cy="20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pic>
          <p:nvPicPr>
            <p:cNvPr id="30310" name="Picture 53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3375" y="967"/>
              <a:ext cx="261" cy="5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</p:grpSp>
      <p:grpSp>
        <p:nvGrpSpPr>
          <p:cNvPr id="29739" name="Group 54"/>
          <p:cNvGrpSpPr>
            <a:grpSpLocks/>
          </p:cNvGrpSpPr>
          <p:nvPr/>
        </p:nvGrpSpPr>
        <p:grpSpPr bwMode="auto">
          <a:xfrm>
            <a:off x="7434263" y="2384425"/>
            <a:ext cx="388937" cy="168275"/>
            <a:chOff x="4683" y="1502"/>
            <a:chExt cx="245" cy="106"/>
          </a:xfrm>
        </p:grpSpPr>
        <p:sp>
          <p:nvSpPr>
            <p:cNvPr id="30301" name="Oval 55"/>
            <p:cNvSpPr>
              <a:spLocks noChangeArrowheads="1"/>
            </p:cNvSpPr>
            <p:nvPr/>
          </p:nvSpPr>
          <p:spPr bwMode="auto">
            <a:xfrm>
              <a:off x="4684" y="1549"/>
              <a:ext cx="243" cy="59"/>
            </a:xfrm>
            <a:prstGeom prst="ellipse">
              <a:avLst/>
            </a:prstGeom>
            <a:gradFill rotWithShape="0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302" name="Rectangle 56"/>
            <p:cNvSpPr>
              <a:spLocks noChangeArrowheads="1"/>
            </p:cNvSpPr>
            <p:nvPr/>
          </p:nvSpPr>
          <p:spPr bwMode="auto">
            <a:xfrm>
              <a:off x="4684" y="1542"/>
              <a:ext cx="244" cy="36"/>
            </a:xfrm>
            <a:prstGeom prst="rect">
              <a:avLst/>
            </a:prstGeom>
            <a:gradFill rotWithShape="0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303" name="Oval 57"/>
            <p:cNvSpPr>
              <a:spLocks noChangeArrowheads="1"/>
            </p:cNvSpPr>
            <p:nvPr/>
          </p:nvSpPr>
          <p:spPr bwMode="auto">
            <a:xfrm>
              <a:off x="4683" y="1502"/>
              <a:ext cx="243" cy="69"/>
            </a:xfrm>
            <a:prstGeom prst="ellipse">
              <a:avLst/>
            </a:prstGeom>
            <a:gradFill rotWithShape="0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0304" name="Group 58"/>
            <p:cNvGrpSpPr>
              <a:grpSpLocks/>
            </p:cNvGrpSpPr>
            <p:nvPr/>
          </p:nvGrpSpPr>
          <p:grpSpPr bwMode="auto">
            <a:xfrm>
              <a:off x="4732" y="1520"/>
              <a:ext cx="137" cy="32"/>
              <a:chOff x="4732" y="1520"/>
              <a:chExt cx="137" cy="32"/>
            </a:xfrm>
          </p:grpSpPr>
          <p:sp>
            <p:nvSpPr>
              <p:cNvPr id="30307" name="Freeform 59"/>
              <p:cNvSpPr>
                <a:spLocks noChangeArrowheads="1"/>
              </p:cNvSpPr>
              <p:nvPr/>
            </p:nvSpPr>
            <p:spPr bwMode="auto">
              <a:xfrm>
                <a:off x="4732" y="1520"/>
                <a:ext cx="137" cy="32"/>
              </a:xfrm>
              <a:custGeom>
                <a:avLst/>
                <a:gdLst>
                  <a:gd name="T0" fmla="*/ 0 w 310"/>
                  <a:gd name="T1" fmla="*/ 32 h 60"/>
                  <a:gd name="T2" fmla="*/ 42 w 310"/>
                  <a:gd name="T3" fmla="*/ 32 h 60"/>
                  <a:gd name="T4" fmla="*/ 85 w 310"/>
                  <a:gd name="T5" fmla="*/ 0 h 60"/>
                  <a:gd name="T6" fmla="*/ 137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600" cap="sq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308" name="Freeform 60"/>
              <p:cNvSpPr>
                <a:spLocks noChangeArrowheads="1"/>
              </p:cNvSpPr>
              <p:nvPr/>
            </p:nvSpPr>
            <p:spPr bwMode="auto">
              <a:xfrm>
                <a:off x="4738" y="1520"/>
                <a:ext cx="125" cy="32"/>
              </a:xfrm>
              <a:custGeom>
                <a:avLst/>
                <a:gdLst>
                  <a:gd name="T0" fmla="*/ 0 w 282"/>
                  <a:gd name="T1" fmla="*/ 0 h 60"/>
                  <a:gd name="T2" fmla="*/ 43 w 282"/>
                  <a:gd name="T3" fmla="*/ 0 h 60"/>
                  <a:gd name="T4" fmla="*/ 85 w 282"/>
                  <a:gd name="T5" fmla="*/ 32 h 60"/>
                  <a:gd name="T6" fmla="*/ 125 w 282"/>
                  <a:gd name="T7" fmla="*/ 32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600" cap="sq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0305" name="Line 61"/>
            <p:cNvSpPr>
              <a:spLocks noChangeShapeType="1"/>
            </p:cNvSpPr>
            <p:nvPr/>
          </p:nvSpPr>
          <p:spPr bwMode="auto">
            <a:xfrm>
              <a:off x="4684" y="1534"/>
              <a:ext cx="0" cy="46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06" name="Line 62"/>
            <p:cNvSpPr>
              <a:spLocks noChangeShapeType="1"/>
            </p:cNvSpPr>
            <p:nvPr/>
          </p:nvSpPr>
          <p:spPr bwMode="auto">
            <a:xfrm>
              <a:off x="4927" y="1537"/>
              <a:ext cx="0" cy="45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9740" name="Group 63"/>
          <p:cNvGrpSpPr>
            <a:grpSpLocks/>
          </p:cNvGrpSpPr>
          <p:nvPr/>
        </p:nvGrpSpPr>
        <p:grpSpPr bwMode="auto">
          <a:xfrm>
            <a:off x="7507288" y="2746375"/>
            <a:ext cx="388937" cy="174625"/>
            <a:chOff x="4729" y="1730"/>
            <a:chExt cx="245" cy="110"/>
          </a:xfrm>
        </p:grpSpPr>
        <p:sp>
          <p:nvSpPr>
            <p:cNvPr id="30293" name="Oval 64"/>
            <p:cNvSpPr>
              <a:spLocks noChangeArrowheads="1"/>
            </p:cNvSpPr>
            <p:nvPr/>
          </p:nvSpPr>
          <p:spPr bwMode="auto">
            <a:xfrm>
              <a:off x="4730" y="1779"/>
              <a:ext cx="243" cy="61"/>
            </a:xfrm>
            <a:prstGeom prst="ellipse">
              <a:avLst/>
            </a:prstGeom>
            <a:gradFill rotWithShape="0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94" name="Rectangle 65"/>
            <p:cNvSpPr>
              <a:spLocks noChangeArrowheads="1"/>
            </p:cNvSpPr>
            <p:nvPr/>
          </p:nvSpPr>
          <p:spPr bwMode="auto">
            <a:xfrm>
              <a:off x="4730" y="1772"/>
              <a:ext cx="244" cy="38"/>
            </a:xfrm>
            <a:prstGeom prst="rect">
              <a:avLst/>
            </a:prstGeom>
            <a:gradFill rotWithShape="0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95" name="Oval 66"/>
            <p:cNvSpPr>
              <a:spLocks noChangeArrowheads="1"/>
            </p:cNvSpPr>
            <p:nvPr/>
          </p:nvSpPr>
          <p:spPr bwMode="auto">
            <a:xfrm>
              <a:off x="4729" y="1730"/>
              <a:ext cx="243" cy="71"/>
            </a:xfrm>
            <a:prstGeom prst="ellipse">
              <a:avLst/>
            </a:prstGeom>
            <a:gradFill rotWithShape="0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0296" name="Group 67"/>
            <p:cNvGrpSpPr>
              <a:grpSpLocks/>
            </p:cNvGrpSpPr>
            <p:nvPr/>
          </p:nvGrpSpPr>
          <p:grpSpPr bwMode="auto">
            <a:xfrm>
              <a:off x="4778" y="1748"/>
              <a:ext cx="137" cy="33"/>
              <a:chOff x="4778" y="1748"/>
              <a:chExt cx="137" cy="33"/>
            </a:xfrm>
          </p:grpSpPr>
          <p:sp>
            <p:nvSpPr>
              <p:cNvPr id="30299" name="Freeform 68"/>
              <p:cNvSpPr>
                <a:spLocks noChangeArrowheads="1"/>
              </p:cNvSpPr>
              <p:nvPr/>
            </p:nvSpPr>
            <p:spPr bwMode="auto">
              <a:xfrm>
                <a:off x="4778" y="1748"/>
                <a:ext cx="137" cy="33"/>
              </a:xfrm>
              <a:custGeom>
                <a:avLst/>
                <a:gdLst>
                  <a:gd name="T0" fmla="*/ 0 w 310"/>
                  <a:gd name="T1" fmla="*/ 33 h 60"/>
                  <a:gd name="T2" fmla="*/ 42 w 310"/>
                  <a:gd name="T3" fmla="*/ 33 h 60"/>
                  <a:gd name="T4" fmla="*/ 85 w 310"/>
                  <a:gd name="T5" fmla="*/ 0 h 60"/>
                  <a:gd name="T6" fmla="*/ 137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600" cap="sq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300" name="Freeform 69"/>
              <p:cNvSpPr>
                <a:spLocks noChangeArrowheads="1"/>
              </p:cNvSpPr>
              <p:nvPr/>
            </p:nvSpPr>
            <p:spPr bwMode="auto">
              <a:xfrm>
                <a:off x="4784" y="1748"/>
                <a:ext cx="124" cy="33"/>
              </a:xfrm>
              <a:custGeom>
                <a:avLst/>
                <a:gdLst>
                  <a:gd name="T0" fmla="*/ 0 w 282"/>
                  <a:gd name="T1" fmla="*/ 0 h 60"/>
                  <a:gd name="T2" fmla="*/ 42 w 282"/>
                  <a:gd name="T3" fmla="*/ 0 h 60"/>
                  <a:gd name="T4" fmla="*/ 84 w 282"/>
                  <a:gd name="T5" fmla="*/ 33 h 60"/>
                  <a:gd name="T6" fmla="*/ 124 w 282"/>
                  <a:gd name="T7" fmla="*/ 33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600" cap="sq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0297" name="Line 70"/>
            <p:cNvSpPr>
              <a:spLocks noChangeShapeType="1"/>
            </p:cNvSpPr>
            <p:nvPr/>
          </p:nvSpPr>
          <p:spPr bwMode="auto">
            <a:xfrm>
              <a:off x="4730" y="1764"/>
              <a:ext cx="0" cy="48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298" name="Line 71"/>
            <p:cNvSpPr>
              <a:spLocks noChangeShapeType="1"/>
            </p:cNvSpPr>
            <p:nvPr/>
          </p:nvSpPr>
          <p:spPr bwMode="auto">
            <a:xfrm>
              <a:off x="4973" y="1766"/>
              <a:ext cx="0" cy="47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9741" name="Group 72"/>
          <p:cNvGrpSpPr>
            <a:grpSpLocks/>
          </p:cNvGrpSpPr>
          <p:nvPr/>
        </p:nvGrpSpPr>
        <p:grpSpPr bwMode="auto">
          <a:xfrm>
            <a:off x="6948488" y="2482850"/>
            <a:ext cx="388937" cy="168275"/>
            <a:chOff x="4377" y="1564"/>
            <a:chExt cx="245" cy="106"/>
          </a:xfrm>
        </p:grpSpPr>
        <p:sp>
          <p:nvSpPr>
            <p:cNvPr id="30285" name="Oval 73"/>
            <p:cNvSpPr>
              <a:spLocks noChangeArrowheads="1"/>
            </p:cNvSpPr>
            <p:nvPr/>
          </p:nvSpPr>
          <p:spPr bwMode="auto">
            <a:xfrm>
              <a:off x="4378" y="1611"/>
              <a:ext cx="243" cy="59"/>
            </a:xfrm>
            <a:prstGeom prst="ellipse">
              <a:avLst/>
            </a:prstGeom>
            <a:gradFill rotWithShape="0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86" name="Rectangle 74"/>
            <p:cNvSpPr>
              <a:spLocks noChangeArrowheads="1"/>
            </p:cNvSpPr>
            <p:nvPr/>
          </p:nvSpPr>
          <p:spPr bwMode="auto">
            <a:xfrm>
              <a:off x="4378" y="1604"/>
              <a:ext cx="244" cy="36"/>
            </a:xfrm>
            <a:prstGeom prst="rect">
              <a:avLst/>
            </a:prstGeom>
            <a:gradFill rotWithShape="0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87" name="Oval 75"/>
            <p:cNvSpPr>
              <a:spLocks noChangeArrowheads="1"/>
            </p:cNvSpPr>
            <p:nvPr/>
          </p:nvSpPr>
          <p:spPr bwMode="auto">
            <a:xfrm>
              <a:off x="4377" y="1564"/>
              <a:ext cx="243" cy="69"/>
            </a:xfrm>
            <a:prstGeom prst="ellipse">
              <a:avLst/>
            </a:prstGeom>
            <a:gradFill rotWithShape="0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0288" name="Group 76"/>
            <p:cNvGrpSpPr>
              <a:grpSpLocks/>
            </p:cNvGrpSpPr>
            <p:nvPr/>
          </p:nvGrpSpPr>
          <p:grpSpPr bwMode="auto">
            <a:xfrm>
              <a:off x="4426" y="1582"/>
              <a:ext cx="137" cy="32"/>
              <a:chOff x="4426" y="1582"/>
              <a:chExt cx="137" cy="32"/>
            </a:xfrm>
          </p:grpSpPr>
          <p:sp>
            <p:nvSpPr>
              <p:cNvPr id="30291" name="Freeform 77"/>
              <p:cNvSpPr>
                <a:spLocks noChangeArrowheads="1"/>
              </p:cNvSpPr>
              <p:nvPr/>
            </p:nvSpPr>
            <p:spPr bwMode="auto">
              <a:xfrm>
                <a:off x="4426" y="1582"/>
                <a:ext cx="137" cy="32"/>
              </a:xfrm>
              <a:custGeom>
                <a:avLst/>
                <a:gdLst>
                  <a:gd name="T0" fmla="*/ 0 w 310"/>
                  <a:gd name="T1" fmla="*/ 32 h 60"/>
                  <a:gd name="T2" fmla="*/ 42 w 310"/>
                  <a:gd name="T3" fmla="*/ 32 h 60"/>
                  <a:gd name="T4" fmla="*/ 85 w 310"/>
                  <a:gd name="T5" fmla="*/ 0 h 60"/>
                  <a:gd name="T6" fmla="*/ 137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600" cap="sq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292" name="Freeform 78"/>
              <p:cNvSpPr>
                <a:spLocks noChangeArrowheads="1"/>
              </p:cNvSpPr>
              <p:nvPr/>
            </p:nvSpPr>
            <p:spPr bwMode="auto">
              <a:xfrm>
                <a:off x="4432" y="1582"/>
                <a:ext cx="125" cy="32"/>
              </a:xfrm>
              <a:custGeom>
                <a:avLst/>
                <a:gdLst>
                  <a:gd name="T0" fmla="*/ 0 w 282"/>
                  <a:gd name="T1" fmla="*/ 0 h 60"/>
                  <a:gd name="T2" fmla="*/ 43 w 282"/>
                  <a:gd name="T3" fmla="*/ 0 h 60"/>
                  <a:gd name="T4" fmla="*/ 85 w 282"/>
                  <a:gd name="T5" fmla="*/ 32 h 60"/>
                  <a:gd name="T6" fmla="*/ 125 w 282"/>
                  <a:gd name="T7" fmla="*/ 32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600" cap="sq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0289" name="Line 79"/>
            <p:cNvSpPr>
              <a:spLocks noChangeShapeType="1"/>
            </p:cNvSpPr>
            <p:nvPr/>
          </p:nvSpPr>
          <p:spPr bwMode="auto">
            <a:xfrm>
              <a:off x="4378" y="1596"/>
              <a:ext cx="0" cy="46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290" name="Line 80"/>
            <p:cNvSpPr>
              <a:spLocks noChangeShapeType="1"/>
            </p:cNvSpPr>
            <p:nvPr/>
          </p:nvSpPr>
          <p:spPr bwMode="auto">
            <a:xfrm>
              <a:off x="4621" y="1599"/>
              <a:ext cx="0" cy="45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9742" name="Group 81"/>
          <p:cNvGrpSpPr>
            <a:grpSpLocks/>
          </p:cNvGrpSpPr>
          <p:nvPr/>
        </p:nvGrpSpPr>
        <p:grpSpPr bwMode="auto">
          <a:xfrm>
            <a:off x="6959600" y="2746375"/>
            <a:ext cx="388938" cy="168275"/>
            <a:chOff x="4384" y="1730"/>
            <a:chExt cx="245" cy="106"/>
          </a:xfrm>
        </p:grpSpPr>
        <p:sp>
          <p:nvSpPr>
            <p:cNvPr id="30277" name="Oval 82"/>
            <p:cNvSpPr>
              <a:spLocks noChangeArrowheads="1"/>
            </p:cNvSpPr>
            <p:nvPr/>
          </p:nvSpPr>
          <p:spPr bwMode="auto">
            <a:xfrm>
              <a:off x="4385" y="1777"/>
              <a:ext cx="243" cy="59"/>
            </a:xfrm>
            <a:prstGeom prst="ellipse">
              <a:avLst/>
            </a:prstGeom>
            <a:gradFill rotWithShape="0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78" name="Rectangle 83"/>
            <p:cNvSpPr>
              <a:spLocks noChangeArrowheads="1"/>
            </p:cNvSpPr>
            <p:nvPr/>
          </p:nvSpPr>
          <p:spPr bwMode="auto">
            <a:xfrm>
              <a:off x="4385" y="1770"/>
              <a:ext cx="244" cy="36"/>
            </a:xfrm>
            <a:prstGeom prst="rect">
              <a:avLst/>
            </a:prstGeom>
            <a:gradFill rotWithShape="0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79" name="Oval 84"/>
            <p:cNvSpPr>
              <a:spLocks noChangeArrowheads="1"/>
            </p:cNvSpPr>
            <p:nvPr/>
          </p:nvSpPr>
          <p:spPr bwMode="auto">
            <a:xfrm>
              <a:off x="4384" y="1730"/>
              <a:ext cx="243" cy="69"/>
            </a:xfrm>
            <a:prstGeom prst="ellipse">
              <a:avLst/>
            </a:prstGeom>
            <a:gradFill rotWithShape="0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0280" name="Group 85"/>
            <p:cNvGrpSpPr>
              <a:grpSpLocks/>
            </p:cNvGrpSpPr>
            <p:nvPr/>
          </p:nvGrpSpPr>
          <p:grpSpPr bwMode="auto">
            <a:xfrm>
              <a:off x="4433" y="1748"/>
              <a:ext cx="137" cy="32"/>
              <a:chOff x="4433" y="1748"/>
              <a:chExt cx="137" cy="32"/>
            </a:xfrm>
          </p:grpSpPr>
          <p:sp>
            <p:nvSpPr>
              <p:cNvPr id="30283" name="Freeform 86"/>
              <p:cNvSpPr>
                <a:spLocks noChangeArrowheads="1"/>
              </p:cNvSpPr>
              <p:nvPr/>
            </p:nvSpPr>
            <p:spPr bwMode="auto">
              <a:xfrm>
                <a:off x="4433" y="1748"/>
                <a:ext cx="137" cy="32"/>
              </a:xfrm>
              <a:custGeom>
                <a:avLst/>
                <a:gdLst>
                  <a:gd name="T0" fmla="*/ 0 w 310"/>
                  <a:gd name="T1" fmla="*/ 32 h 60"/>
                  <a:gd name="T2" fmla="*/ 42 w 310"/>
                  <a:gd name="T3" fmla="*/ 32 h 60"/>
                  <a:gd name="T4" fmla="*/ 85 w 310"/>
                  <a:gd name="T5" fmla="*/ 0 h 60"/>
                  <a:gd name="T6" fmla="*/ 137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600" cap="sq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284" name="Freeform 87"/>
              <p:cNvSpPr>
                <a:spLocks noChangeArrowheads="1"/>
              </p:cNvSpPr>
              <p:nvPr/>
            </p:nvSpPr>
            <p:spPr bwMode="auto">
              <a:xfrm>
                <a:off x="4439" y="1748"/>
                <a:ext cx="125" cy="32"/>
              </a:xfrm>
              <a:custGeom>
                <a:avLst/>
                <a:gdLst>
                  <a:gd name="T0" fmla="*/ 0 w 282"/>
                  <a:gd name="T1" fmla="*/ 0 h 60"/>
                  <a:gd name="T2" fmla="*/ 43 w 282"/>
                  <a:gd name="T3" fmla="*/ 0 h 60"/>
                  <a:gd name="T4" fmla="*/ 85 w 282"/>
                  <a:gd name="T5" fmla="*/ 32 h 60"/>
                  <a:gd name="T6" fmla="*/ 125 w 282"/>
                  <a:gd name="T7" fmla="*/ 32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600" cap="sq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0281" name="Line 88"/>
            <p:cNvSpPr>
              <a:spLocks noChangeShapeType="1"/>
            </p:cNvSpPr>
            <p:nvPr/>
          </p:nvSpPr>
          <p:spPr bwMode="auto">
            <a:xfrm>
              <a:off x="4385" y="1762"/>
              <a:ext cx="0" cy="46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282" name="Line 89"/>
            <p:cNvSpPr>
              <a:spLocks noChangeShapeType="1"/>
            </p:cNvSpPr>
            <p:nvPr/>
          </p:nvSpPr>
          <p:spPr bwMode="auto">
            <a:xfrm>
              <a:off x="4628" y="1765"/>
              <a:ext cx="0" cy="45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9743" name="Line 90"/>
          <p:cNvSpPr>
            <a:spLocks noChangeShapeType="1"/>
          </p:cNvSpPr>
          <p:nvPr/>
        </p:nvSpPr>
        <p:spPr bwMode="auto">
          <a:xfrm>
            <a:off x="8089900" y="2844800"/>
            <a:ext cx="177800" cy="1588"/>
          </a:xfrm>
          <a:prstGeom prst="line">
            <a:avLst/>
          </a:prstGeom>
          <a:noFill/>
          <a:ln w="9360" cap="sq">
            <a:solidFill>
              <a:srgbClr val="808080"/>
            </a:solidFill>
            <a:prstDash val="dash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9744" name="Group 91"/>
          <p:cNvGrpSpPr>
            <a:grpSpLocks/>
          </p:cNvGrpSpPr>
          <p:nvPr/>
        </p:nvGrpSpPr>
        <p:grpSpPr bwMode="auto">
          <a:xfrm>
            <a:off x="7145338" y="3900488"/>
            <a:ext cx="484187" cy="200025"/>
            <a:chOff x="4501" y="2457"/>
            <a:chExt cx="305" cy="126"/>
          </a:xfrm>
        </p:grpSpPr>
        <p:sp>
          <p:nvSpPr>
            <p:cNvPr id="30269" name="Oval 92"/>
            <p:cNvSpPr>
              <a:spLocks noChangeArrowheads="1"/>
            </p:cNvSpPr>
            <p:nvPr/>
          </p:nvSpPr>
          <p:spPr bwMode="auto">
            <a:xfrm>
              <a:off x="4502" y="2513"/>
              <a:ext cx="302" cy="70"/>
            </a:xfrm>
            <a:prstGeom prst="ellipse">
              <a:avLst/>
            </a:prstGeom>
            <a:gradFill rotWithShape="0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70" name="Rectangle 93"/>
            <p:cNvSpPr>
              <a:spLocks noChangeArrowheads="1"/>
            </p:cNvSpPr>
            <p:nvPr/>
          </p:nvSpPr>
          <p:spPr bwMode="auto">
            <a:xfrm>
              <a:off x="4502" y="2505"/>
              <a:ext cx="304" cy="43"/>
            </a:xfrm>
            <a:prstGeom prst="rect">
              <a:avLst/>
            </a:prstGeom>
            <a:gradFill rotWithShape="0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71" name="Oval 94"/>
            <p:cNvSpPr>
              <a:spLocks noChangeArrowheads="1"/>
            </p:cNvSpPr>
            <p:nvPr/>
          </p:nvSpPr>
          <p:spPr bwMode="auto">
            <a:xfrm>
              <a:off x="4501" y="2457"/>
              <a:ext cx="302" cy="82"/>
            </a:xfrm>
            <a:prstGeom prst="ellipse">
              <a:avLst/>
            </a:prstGeom>
            <a:gradFill rotWithShape="0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0272" name="Group 95"/>
            <p:cNvGrpSpPr>
              <a:grpSpLocks/>
            </p:cNvGrpSpPr>
            <p:nvPr/>
          </p:nvGrpSpPr>
          <p:grpSpPr bwMode="auto">
            <a:xfrm>
              <a:off x="4562" y="2478"/>
              <a:ext cx="171" cy="38"/>
              <a:chOff x="4562" y="2478"/>
              <a:chExt cx="171" cy="38"/>
            </a:xfrm>
          </p:grpSpPr>
          <p:sp>
            <p:nvSpPr>
              <p:cNvPr id="30275" name="Freeform 96"/>
              <p:cNvSpPr>
                <a:spLocks noChangeArrowheads="1"/>
              </p:cNvSpPr>
              <p:nvPr/>
            </p:nvSpPr>
            <p:spPr bwMode="auto">
              <a:xfrm>
                <a:off x="4562" y="2478"/>
                <a:ext cx="171" cy="38"/>
              </a:xfrm>
              <a:custGeom>
                <a:avLst/>
                <a:gdLst>
                  <a:gd name="T0" fmla="*/ 0 w 310"/>
                  <a:gd name="T1" fmla="*/ 38 h 60"/>
                  <a:gd name="T2" fmla="*/ 53 w 310"/>
                  <a:gd name="T3" fmla="*/ 38 h 60"/>
                  <a:gd name="T4" fmla="*/ 106 w 310"/>
                  <a:gd name="T5" fmla="*/ 0 h 60"/>
                  <a:gd name="T6" fmla="*/ 171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600" cap="sq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276" name="Freeform 97"/>
              <p:cNvSpPr>
                <a:spLocks noChangeArrowheads="1"/>
              </p:cNvSpPr>
              <p:nvPr/>
            </p:nvSpPr>
            <p:spPr bwMode="auto">
              <a:xfrm>
                <a:off x="4569" y="2478"/>
                <a:ext cx="155" cy="38"/>
              </a:xfrm>
              <a:custGeom>
                <a:avLst/>
                <a:gdLst>
                  <a:gd name="T0" fmla="*/ 0 w 282"/>
                  <a:gd name="T1" fmla="*/ 0 h 60"/>
                  <a:gd name="T2" fmla="*/ 53 w 282"/>
                  <a:gd name="T3" fmla="*/ 0 h 60"/>
                  <a:gd name="T4" fmla="*/ 106 w 282"/>
                  <a:gd name="T5" fmla="*/ 38 h 60"/>
                  <a:gd name="T6" fmla="*/ 155 w 282"/>
                  <a:gd name="T7" fmla="*/ 38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600" cap="sq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0273" name="Line 98"/>
            <p:cNvSpPr>
              <a:spLocks noChangeShapeType="1"/>
            </p:cNvSpPr>
            <p:nvPr/>
          </p:nvSpPr>
          <p:spPr bwMode="auto">
            <a:xfrm>
              <a:off x="4502" y="2496"/>
              <a:ext cx="0" cy="56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274" name="Line 99"/>
            <p:cNvSpPr>
              <a:spLocks noChangeShapeType="1"/>
            </p:cNvSpPr>
            <p:nvPr/>
          </p:nvSpPr>
          <p:spPr bwMode="auto">
            <a:xfrm>
              <a:off x="4804" y="2498"/>
              <a:ext cx="0" cy="54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9745" name="Group 100"/>
          <p:cNvGrpSpPr>
            <a:grpSpLocks/>
          </p:cNvGrpSpPr>
          <p:nvPr/>
        </p:nvGrpSpPr>
        <p:grpSpPr bwMode="auto">
          <a:xfrm>
            <a:off x="6826250" y="3619500"/>
            <a:ext cx="484188" cy="201613"/>
            <a:chOff x="4300" y="2280"/>
            <a:chExt cx="305" cy="127"/>
          </a:xfrm>
        </p:grpSpPr>
        <p:sp>
          <p:nvSpPr>
            <p:cNvPr id="30261" name="Oval 101"/>
            <p:cNvSpPr>
              <a:spLocks noChangeArrowheads="1"/>
            </p:cNvSpPr>
            <p:nvPr/>
          </p:nvSpPr>
          <p:spPr bwMode="auto">
            <a:xfrm>
              <a:off x="4301" y="2336"/>
              <a:ext cx="302" cy="70"/>
            </a:xfrm>
            <a:prstGeom prst="ellipse">
              <a:avLst/>
            </a:prstGeom>
            <a:gradFill rotWithShape="0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62" name="Rectangle 102"/>
            <p:cNvSpPr>
              <a:spLocks noChangeArrowheads="1"/>
            </p:cNvSpPr>
            <p:nvPr/>
          </p:nvSpPr>
          <p:spPr bwMode="auto">
            <a:xfrm>
              <a:off x="4301" y="2328"/>
              <a:ext cx="303" cy="43"/>
            </a:xfrm>
            <a:prstGeom prst="rect">
              <a:avLst/>
            </a:prstGeom>
            <a:gradFill rotWithShape="0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63" name="Oval 103"/>
            <p:cNvSpPr>
              <a:spLocks noChangeArrowheads="1"/>
            </p:cNvSpPr>
            <p:nvPr/>
          </p:nvSpPr>
          <p:spPr bwMode="auto">
            <a:xfrm>
              <a:off x="4300" y="2280"/>
              <a:ext cx="302" cy="82"/>
            </a:xfrm>
            <a:prstGeom prst="ellipse">
              <a:avLst/>
            </a:prstGeom>
            <a:gradFill rotWithShape="0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0264" name="Group 104"/>
            <p:cNvGrpSpPr>
              <a:grpSpLocks/>
            </p:cNvGrpSpPr>
            <p:nvPr/>
          </p:nvGrpSpPr>
          <p:grpSpPr bwMode="auto">
            <a:xfrm>
              <a:off x="4361" y="2301"/>
              <a:ext cx="171" cy="38"/>
              <a:chOff x="4361" y="2301"/>
              <a:chExt cx="171" cy="38"/>
            </a:xfrm>
          </p:grpSpPr>
          <p:sp>
            <p:nvSpPr>
              <p:cNvPr id="30267" name="Freeform 105"/>
              <p:cNvSpPr>
                <a:spLocks noChangeArrowheads="1"/>
              </p:cNvSpPr>
              <p:nvPr/>
            </p:nvSpPr>
            <p:spPr bwMode="auto">
              <a:xfrm>
                <a:off x="4361" y="2301"/>
                <a:ext cx="171" cy="38"/>
              </a:xfrm>
              <a:custGeom>
                <a:avLst/>
                <a:gdLst>
                  <a:gd name="T0" fmla="*/ 0 w 310"/>
                  <a:gd name="T1" fmla="*/ 38 h 60"/>
                  <a:gd name="T2" fmla="*/ 53 w 310"/>
                  <a:gd name="T3" fmla="*/ 38 h 60"/>
                  <a:gd name="T4" fmla="*/ 106 w 310"/>
                  <a:gd name="T5" fmla="*/ 0 h 60"/>
                  <a:gd name="T6" fmla="*/ 171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600" cap="sq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268" name="Freeform 106"/>
              <p:cNvSpPr>
                <a:spLocks noChangeArrowheads="1"/>
              </p:cNvSpPr>
              <p:nvPr/>
            </p:nvSpPr>
            <p:spPr bwMode="auto">
              <a:xfrm>
                <a:off x="4369" y="2301"/>
                <a:ext cx="155" cy="38"/>
              </a:xfrm>
              <a:custGeom>
                <a:avLst/>
                <a:gdLst>
                  <a:gd name="T0" fmla="*/ 0 w 282"/>
                  <a:gd name="T1" fmla="*/ 0 h 60"/>
                  <a:gd name="T2" fmla="*/ 53 w 282"/>
                  <a:gd name="T3" fmla="*/ 0 h 60"/>
                  <a:gd name="T4" fmla="*/ 106 w 282"/>
                  <a:gd name="T5" fmla="*/ 38 h 60"/>
                  <a:gd name="T6" fmla="*/ 155 w 282"/>
                  <a:gd name="T7" fmla="*/ 38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600" cap="sq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0265" name="Line 107"/>
            <p:cNvSpPr>
              <a:spLocks noChangeShapeType="1"/>
            </p:cNvSpPr>
            <p:nvPr/>
          </p:nvSpPr>
          <p:spPr bwMode="auto">
            <a:xfrm>
              <a:off x="4301" y="2319"/>
              <a:ext cx="0" cy="56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266" name="Line 108"/>
            <p:cNvSpPr>
              <a:spLocks noChangeShapeType="1"/>
            </p:cNvSpPr>
            <p:nvPr/>
          </p:nvSpPr>
          <p:spPr bwMode="auto">
            <a:xfrm>
              <a:off x="4603" y="2321"/>
              <a:ext cx="0" cy="54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9746" name="Group 109"/>
          <p:cNvGrpSpPr>
            <a:grpSpLocks/>
          </p:cNvGrpSpPr>
          <p:nvPr/>
        </p:nvGrpSpPr>
        <p:grpSpPr bwMode="auto">
          <a:xfrm>
            <a:off x="7488238" y="3632200"/>
            <a:ext cx="484187" cy="201613"/>
            <a:chOff x="4717" y="2288"/>
            <a:chExt cx="305" cy="127"/>
          </a:xfrm>
        </p:grpSpPr>
        <p:sp>
          <p:nvSpPr>
            <p:cNvPr id="30253" name="Oval 110"/>
            <p:cNvSpPr>
              <a:spLocks noChangeArrowheads="1"/>
            </p:cNvSpPr>
            <p:nvPr/>
          </p:nvSpPr>
          <p:spPr bwMode="auto">
            <a:xfrm>
              <a:off x="4718" y="2344"/>
              <a:ext cx="302" cy="70"/>
            </a:xfrm>
            <a:prstGeom prst="ellipse">
              <a:avLst/>
            </a:prstGeom>
            <a:gradFill rotWithShape="0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54" name="Rectangle 111"/>
            <p:cNvSpPr>
              <a:spLocks noChangeArrowheads="1"/>
            </p:cNvSpPr>
            <p:nvPr/>
          </p:nvSpPr>
          <p:spPr bwMode="auto">
            <a:xfrm>
              <a:off x="4718" y="2336"/>
              <a:ext cx="303" cy="43"/>
            </a:xfrm>
            <a:prstGeom prst="rect">
              <a:avLst/>
            </a:prstGeom>
            <a:gradFill rotWithShape="0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55" name="Oval 112"/>
            <p:cNvSpPr>
              <a:spLocks noChangeArrowheads="1"/>
            </p:cNvSpPr>
            <p:nvPr/>
          </p:nvSpPr>
          <p:spPr bwMode="auto">
            <a:xfrm>
              <a:off x="4717" y="2288"/>
              <a:ext cx="302" cy="82"/>
            </a:xfrm>
            <a:prstGeom prst="ellipse">
              <a:avLst/>
            </a:prstGeom>
            <a:gradFill rotWithShape="0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0256" name="Group 113"/>
            <p:cNvGrpSpPr>
              <a:grpSpLocks/>
            </p:cNvGrpSpPr>
            <p:nvPr/>
          </p:nvGrpSpPr>
          <p:grpSpPr bwMode="auto">
            <a:xfrm>
              <a:off x="4778" y="2309"/>
              <a:ext cx="171" cy="38"/>
              <a:chOff x="4778" y="2309"/>
              <a:chExt cx="171" cy="38"/>
            </a:xfrm>
          </p:grpSpPr>
          <p:sp>
            <p:nvSpPr>
              <p:cNvPr id="30259" name="Freeform 114"/>
              <p:cNvSpPr>
                <a:spLocks noChangeArrowheads="1"/>
              </p:cNvSpPr>
              <p:nvPr/>
            </p:nvSpPr>
            <p:spPr bwMode="auto">
              <a:xfrm>
                <a:off x="4778" y="2309"/>
                <a:ext cx="171" cy="38"/>
              </a:xfrm>
              <a:custGeom>
                <a:avLst/>
                <a:gdLst>
                  <a:gd name="T0" fmla="*/ 0 w 310"/>
                  <a:gd name="T1" fmla="*/ 38 h 60"/>
                  <a:gd name="T2" fmla="*/ 53 w 310"/>
                  <a:gd name="T3" fmla="*/ 38 h 60"/>
                  <a:gd name="T4" fmla="*/ 106 w 310"/>
                  <a:gd name="T5" fmla="*/ 0 h 60"/>
                  <a:gd name="T6" fmla="*/ 171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600" cap="sq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260" name="Freeform 115"/>
              <p:cNvSpPr>
                <a:spLocks noChangeArrowheads="1"/>
              </p:cNvSpPr>
              <p:nvPr/>
            </p:nvSpPr>
            <p:spPr bwMode="auto">
              <a:xfrm>
                <a:off x="4786" y="2309"/>
                <a:ext cx="155" cy="38"/>
              </a:xfrm>
              <a:custGeom>
                <a:avLst/>
                <a:gdLst>
                  <a:gd name="T0" fmla="*/ 0 w 282"/>
                  <a:gd name="T1" fmla="*/ 0 h 60"/>
                  <a:gd name="T2" fmla="*/ 53 w 282"/>
                  <a:gd name="T3" fmla="*/ 0 h 60"/>
                  <a:gd name="T4" fmla="*/ 106 w 282"/>
                  <a:gd name="T5" fmla="*/ 38 h 60"/>
                  <a:gd name="T6" fmla="*/ 155 w 282"/>
                  <a:gd name="T7" fmla="*/ 38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600" cap="sq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0257" name="Line 116"/>
            <p:cNvSpPr>
              <a:spLocks noChangeShapeType="1"/>
            </p:cNvSpPr>
            <p:nvPr/>
          </p:nvSpPr>
          <p:spPr bwMode="auto">
            <a:xfrm>
              <a:off x="4718" y="2327"/>
              <a:ext cx="0" cy="56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258" name="Line 117"/>
            <p:cNvSpPr>
              <a:spLocks noChangeShapeType="1"/>
            </p:cNvSpPr>
            <p:nvPr/>
          </p:nvSpPr>
          <p:spPr bwMode="auto">
            <a:xfrm>
              <a:off x="5020" y="2329"/>
              <a:ext cx="0" cy="54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9747" name="Group 118"/>
          <p:cNvGrpSpPr>
            <a:grpSpLocks/>
          </p:cNvGrpSpPr>
          <p:nvPr/>
        </p:nvGrpSpPr>
        <p:grpSpPr bwMode="auto">
          <a:xfrm>
            <a:off x="6707188" y="4494213"/>
            <a:ext cx="617537" cy="241300"/>
            <a:chOff x="4225" y="2831"/>
            <a:chExt cx="389" cy="152"/>
          </a:xfrm>
        </p:grpSpPr>
        <p:sp>
          <p:nvSpPr>
            <p:cNvPr id="30245" name="Oval 119"/>
            <p:cNvSpPr>
              <a:spLocks noChangeArrowheads="1"/>
            </p:cNvSpPr>
            <p:nvPr/>
          </p:nvSpPr>
          <p:spPr bwMode="auto">
            <a:xfrm>
              <a:off x="4227" y="2898"/>
              <a:ext cx="386" cy="84"/>
            </a:xfrm>
            <a:prstGeom prst="ellipse">
              <a:avLst/>
            </a:prstGeom>
            <a:gradFill rotWithShape="0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46" name="Rectangle 120"/>
            <p:cNvSpPr>
              <a:spLocks noChangeArrowheads="1"/>
            </p:cNvSpPr>
            <p:nvPr/>
          </p:nvSpPr>
          <p:spPr bwMode="auto">
            <a:xfrm>
              <a:off x="4227" y="2889"/>
              <a:ext cx="387" cy="52"/>
            </a:xfrm>
            <a:prstGeom prst="rect">
              <a:avLst/>
            </a:prstGeom>
            <a:gradFill rotWithShape="0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47" name="Oval 121"/>
            <p:cNvSpPr>
              <a:spLocks noChangeArrowheads="1"/>
            </p:cNvSpPr>
            <p:nvPr/>
          </p:nvSpPr>
          <p:spPr bwMode="auto">
            <a:xfrm>
              <a:off x="4225" y="2831"/>
              <a:ext cx="386" cy="99"/>
            </a:xfrm>
            <a:prstGeom prst="ellipse">
              <a:avLst/>
            </a:prstGeom>
            <a:gradFill rotWithShape="0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0248" name="Group 122"/>
            <p:cNvGrpSpPr>
              <a:grpSpLocks/>
            </p:cNvGrpSpPr>
            <p:nvPr/>
          </p:nvGrpSpPr>
          <p:grpSpPr bwMode="auto">
            <a:xfrm>
              <a:off x="4303" y="2856"/>
              <a:ext cx="218" cy="46"/>
              <a:chOff x="4303" y="2856"/>
              <a:chExt cx="218" cy="46"/>
            </a:xfrm>
          </p:grpSpPr>
          <p:sp>
            <p:nvSpPr>
              <p:cNvPr id="30251" name="Freeform 123"/>
              <p:cNvSpPr>
                <a:spLocks noChangeArrowheads="1"/>
              </p:cNvSpPr>
              <p:nvPr/>
            </p:nvSpPr>
            <p:spPr bwMode="auto">
              <a:xfrm>
                <a:off x="4303" y="2856"/>
                <a:ext cx="218" cy="46"/>
              </a:xfrm>
              <a:custGeom>
                <a:avLst/>
                <a:gdLst>
                  <a:gd name="T0" fmla="*/ 0 w 310"/>
                  <a:gd name="T1" fmla="*/ 46 h 60"/>
                  <a:gd name="T2" fmla="*/ 68 w 310"/>
                  <a:gd name="T3" fmla="*/ 46 h 60"/>
                  <a:gd name="T4" fmla="*/ 135 w 310"/>
                  <a:gd name="T5" fmla="*/ 0 h 60"/>
                  <a:gd name="T6" fmla="*/ 218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600" cap="sq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252" name="Freeform 124"/>
              <p:cNvSpPr>
                <a:spLocks noChangeArrowheads="1"/>
              </p:cNvSpPr>
              <p:nvPr/>
            </p:nvSpPr>
            <p:spPr bwMode="auto">
              <a:xfrm>
                <a:off x="4312" y="2856"/>
                <a:ext cx="198" cy="46"/>
              </a:xfrm>
              <a:custGeom>
                <a:avLst/>
                <a:gdLst>
                  <a:gd name="T0" fmla="*/ 0 w 282"/>
                  <a:gd name="T1" fmla="*/ 0 h 60"/>
                  <a:gd name="T2" fmla="*/ 67 w 282"/>
                  <a:gd name="T3" fmla="*/ 0 h 60"/>
                  <a:gd name="T4" fmla="*/ 135 w 282"/>
                  <a:gd name="T5" fmla="*/ 46 h 60"/>
                  <a:gd name="T6" fmla="*/ 198 w 282"/>
                  <a:gd name="T7" fmla="*/ 46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600" cap="sq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0249" name="Line 125"/>
            <p:cNvSpPr>
              <a:spLocks noChangeShapeType="1"/>
            </p:cNvSpPr>
            <p:nvPr/>
          </p:nvSpPr>
          <p:spPr bwMode="auto">
            <a:xfrm>
              <a:off x="4227" y="2877"/>
              <a:ext cx="0" cy="67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250" name="Line 126"/>
            <p:cNvSpPr>
              <a:spLocks noChangeShapeType="1"/>
            </p:cNvSpPr>
            <p:nvPr/>
          </p:nvSpPr>
          <p:spPr bwMode="auto">
            <a:xfrm>
              <a:off x="4612" y="2880"/>
              <a:ext cx="0" cy="65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9748" name="Group 127"/>
          <p:cNvGrpSpPr>
            <a:grpSpLocks/>
          </p:cNvGrpSpPr>
          <p:nvPr/>
        </p:nvGrpSpPr>
        <p:grpSpPr bwMode="auto">
          <a:xfrm>
            <a:off x="7340600" y="4792663"/>
            <a:ext cx="615950" cy="241300"/>
            <a:chOff x="4624" y="3019"/>
            <a:chExt cx="388" cy="152"/>
          </a:xfrm>
        </p:grpSpPr>
        <p:sp>
          <p:nvSpPr>
            <p:cNvPr id="30237" name="Oval 128"/>
            <p:cNvSpPr>
              <a:spLocks noChangeArrowheads="1"/>
            </p:cNvSpPr>
            <p:nvPr/>
          </p:nvSpPr>
          <p:spPr bwMode="auto">
            <a:xfrm>
              <a:off x="4626" y="3086"/>
              <a:ext cx="385" cy="84"/>
            </a:xfrm>
            <a:prstGeom prst="ellipse">
              <a:avLst/>
            </a:prstGeom>
            <a:gradFill rotWithShape="0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38" name="Rectangle 129"/>
            <p:cNvSpPr>
              <a:spLocks noChangeArrowheads="1"/>
            </p:cNvSpPr>
            <p:nvPr/>
          </p:nvSpPr>
          <p:spPr bwMode="auto">
            <a:xfrm>
              <a:off x="4626" y="3077"/>
              <a:ext cx="387" cy="52"/>
            </a:xfrm>
            <a:prstGeom prst="rect">
              <a:avLst/>
            </a:prstGeom>
            <a:gradFill rotWithShape="0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39" name="Oval 130"/>
            <p:cNvSpPr>
              <a:spLocks noChangeArrowheads="1"/>
            </p:cNvSpPr>
            <p:nvPr/>
          </p:nvSpPr>
          <p:spPr bwMode="auto">
            <a:xfrm>
              <a:off x="4624" y="3019"/>
              <a:ext cx="385" cy="99"/>
            </a:xfrm>
            <a:prstGeom prst="ellipse">
              <a:avLst/>
            </a:prstGeom>
            <a:gradFill rotWithShape="0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0240" name="Group 131"/>
            <p:cNvGrpSpPr>
              <a:grpSpLocks/>
            </p:cNvGrpSpPr>
            <p:nvPr/>
          </p:nvGrpSpPr>
          <p:grpSpPr bwMode="auto">
            <a:xfrm>
              <a:off x="4702" y="3044"/>
              <a:ext cx="218" cy="46"/>
              <a:chOff x="4702" y="3044"/>
              <a:chExt cx="218" cy="46"/>
            </a:xfrm>
          </p:grpSpPr>
          <p:sp>
            <p:nvSpPr>
              <p:cNvPr id="30243" name="Freeform 132"/>
              <p:cNvSpPr>
                <a:spLocks noChangeArrowheads="1"/>
              </p:cNvSpPr>
              <p:nvPr/>
            </p:nvSpPr>
            <p:spPr bwMode="auto">
              <a:xfrm>
                <a:off x="4702" y="3044"/>
                <a:ext cx="218" cy="46"/>
              </a:xfrm>
              <a:custGeom>
                <a:avLst/>
                <a:gdLst>
                  <a:gd name="T0" fmla="*/ 0 w 310"/>
                  <a:gd name="T1" fmla="*/ 46 h 60"/>
                  <a:gd name="T2" fmla="*/ 68 w 310"/>
                  <a:gd name="T3" fmla="*/ 46 h 60"/>
                  <a:gd name="T4" fmla="*/ 135 w 310"/>
                  <a:gd name="T5" fmla="*/ 0 h 60"/>
                  <a:gd name="T6" fmla="*/ 218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600" cap="sq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244" name="Freeform 133"/>
              <p:cNvSpPr>
                <a:spLocks noChangeArrowheads="1"/>
              </p:cNvSpPr>
              <p:nvPr/>
            </p:nvSpPr>
            <p:spPr bwMode="auto">
              <a:xfrm>
                <a:off x="4711" y="3044"/>
                <a:ext cx="198" cy="46"/>
              </a:xfrm>
              <a:custGeom>
                <a:avLst/>
                <a:gdLst>
                  <a:gd name="T0" fmla="*/ 0 w 282"/>
                  <a:gd name="T1" fmla="*/ 0 h 60"/>
                  <a:gd name="T2" fmla="*/ 67 w 282"/>
                  <a:gd name="T3" fmla="*/ 0 h 60"/>
                  <a:gd name="T4" fmla="*/ 135 w 282"/>
                  <a:gd name="T5" fmla="*/ 46 h 60"/>
                  <a:gd name="T6" fmla="*/ 198 w 282"/>
                  <a:gd name="T7" fmla="*/ 46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600" cap="sq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0241" name="Line 134"/>
            <p:cNvSpPr>
              <a:spLocks noChangeShapeType="1"/>
            </p:cNvSpPr>
            <p:nvPr/>
          </p:nvSpPr>
          <p:spPr bwMode="auto">
            <a:xfrm>
              <a:off x="4626" y="3065"/>
              <a:ext cx="0" cy="67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242" name="Line 135"/>
            <p:cNvSpPr>
              <a:spLocks noChangeShapeType="1"/>
            </p:cNvSpPr>
            <p:nvPr/>
          </p:nvSpPr>
          <p:spPr bwMode="auto">
            <a:xfrm>
              <a:off x="5011" y="3068"/>
              <a:ext cx="0" cy="65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9749" name="Group 136"/>
          <p:cNvGrpSpPr>
            <a:grpSpLocks/>
          </p:cNvGrpSpPr>
          <p:nvPr/>
        </p:nvGrpSpPr>
        <p:grpSpPr bwMode="auto">
          <a:xfrm>
            <a:off x="5991225" y="4837113"/>
            <a:ext cx="617538" cy="241300"/>
            <a:chOff x="3774" y="3047"/>
            <a:chExt cx="389" cy="152"/>
          </a:xfrm>
        </p:grpSpPr>
        <p:sp>
          <p:nvSpPr>
            <p:cNvPr id="30229" name="Oval 137"/>
            <p:cNvSpPr>
              <a:spLocks noChangeArrowheads="1"/>
            </p:cNvSpPr>
            <p:nvPr/>
          </p:nvSpPr>
          <p:spPr bwMode="auto">
            <a:xfrm>
              <a:off x="3776" y="3114"/>
              <a:ext cx="386" cy="84"/>
            </a:xfrm>
            <a:prstGeom prst="ellipse">
              <a:avLst/>
            </a:prstGeom>
            <a:gradFill rotWithShape="0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30" name="Rectangle 138"/>
            <p:cNvSpPr>
              <a:spLocks noChangeArrowheads="1"/>
            </p:cNvSpPr>
            <p:nvPr/>
          </p:nvSpPr>
          <p:spPr bwMode="auto">
            <a:xfrm>
              <a:off x="3776" y="3105"/>
              <a:ext cx="387" cy="52"/>
            </a:xfrm>
            <a:prstGeom prst="rect">
              <a:avLst/>
            </a:prstGeom>
            <a:gradFill rotWithShape="0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31" name="Oval 139"/>
            <p:cNvSpPr>
              <a:spLocks noChangeArrowheads="1"/>
            </p:cNvSpPr>
            <p:nvPr/>
          </p:nvSpPr>
          <p:spPr bwMode="auto">
            <a:xfrm>
              <a:off x="3774" y="3047"/>
              <a:ext cx="386" cy="99"/>
            </a:xfrm>
            <a:prstGeom prst="ellipse">
              <a:avLst/>
            </a:prstGeom>
            <a:gradFill rotWithShape="0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0232" name="Group 140"/>
            <p:cNvGrpSpPr>
              <a:grpSpLocks/>
            </p:cNvGrpSpPr>
            <p:nvPr/>
          </p:nvGrpSpPr>
          <p:grpSpPr bwMode="auto">
            <a:xfrm>
              <a:off x="3851" y="3072"/>
              <a:ext cx="218" cy="46"/>
              <a:chOff x="3851" y="3072"/>
              <a:chExt cx="218" cy="46"/>
            </a:xfrm>
          </p:grpSpPr>
          <p:sp>
            <p:nvSpPr>
              <p:cNvPr id="30235" name="Freeform 141"/>
              <p:cNvSpPr>
                <a:spLocks noChangeArrowheads="1"/>
              </p:cNvSpPr>
              <p:nvPr/>
            </p:nvSpPr>
            <p:spPr bwMode="auto">
              <a:xfrm>
                <a:off x="3851" y="3072"/>
                <a:ext cx="218" cy="46"/>
              </a:xfrm>
              <a:custGeom>
                <a:avLst/>
                <a:gdLst>
                  <a:gd name="T0" fmla="*/ 0 w 310"/>
                  <a:gd name="T1" fmla="*/ 46 h 60"/>
                  <a:gd name="T2" fmla="*/ 68 w 310"/>
                  <a:gd name="T3" fmla="*/ 46 h 60"/>
                  <a:gd name="T4" fmla="*/ 135 w 310"/>
                  <a:gd name="T5" fmla="*/ 0 h 60"/>
                  <a:gd name="T6" fmla="*/ 218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600" cap="sq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236" name="Freeform 142"/>
              <p:cNvSpPr>
                <a:spLocks noChangeArrowheads="1"/>
              </p:cNvSpPr>
              <p:nvPr/>
            </p:nvSpPr>
            <p:spPr bwMode="auto">
              <a:xfrm>
                <a:off x="3861" y="3072"/>
                <a:ext cx="198" cy="46"/>
              </a:xfrm>
              <a:custGeom>
                <a:avLst/>
                <a:gdLst>
                  <a:gd name="T0" fmla="*/ 0 w 282"/>
                  <a:gd name="T1" fmla="*/ 0 h 60"/>
                  <a:gd name="T2" fmla="*/ 67 w 282"/>
                  <a:gd name="T3" fmla="*/ 0 h 60"/>
                  <a:gd name="T4" fmla="*/ 135 w 282"/>
                  <a:gd name="T5" fmla="*/ 46 h 60"/>
                  <a:gd name="T6" fmla="*/ 198 w 282"/>
                  <a:gd name="T7" fmla="*/ 46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600" cap="sq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0233" name="Line 143"/>
            <p:cNvSpPr>
              <a:spLocks noChangeShapeType="1"/>
            </p:cNvSpPr>
            <p:nvPr/>
          </p:nvSpPr>
          <p:spPr bwMode="auto">
            <a:xfrm>
              <a:off x="3776" y="3093"/>
              <a:ext cx="0" cy="67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234" name="Line 144"/>
            <p:cNvSpPr>
              <a:spLocks noChangeShapeType="1"/>
            </p:cNvSpPr>
            <p:nvPr/>
          </p:nvSpPr>
          <p:spPr bwMode="auto">
            <a:xfrm>
              <a:off x="4161" y="3096"/>
              <a:ext cx="0" cy="65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9750" name="Group 145"/>
          <p:cNvGrpSpPr>
            <a:grpSpLocks/>
          </p:cNvGrpSpPr>
          <p:nvPr/>
        </p:nvGrpSpPr>
        <p:grpSpPr bwMode="auto">
          <a:xfrm>
            <a:off x="5797550" y="3629025"/>
            <a:ext cx="388938" cy="166688"/>
            <a:chOff x="3652" y="2286"/>
            <a:chExt cx="245" cy="105"/>
          </a:xfrm>
        </p:grpSpPr>
        <p:sp>
          <p:nvSpPr>
            <p:cNvPr id="30221" name="Oval 146"/>
            <p:cNvSpPr>
              <a:spLocks noChangeArrowheads="1"/>
            </p:cNvSpPr>
            <p:nvPr/>
          </p:nvSpPr>
          <p:spPr bwMode="auto">
            <a:xfrm>
              <a:off x="3653" y="2333"/>
              <a:ext cx="243" cy="58"/>
            </a:xfrm>
            <a:prstGeom prst="ellipse">
              <a:avLst/>
            </a:prstGeom>
            <a:gradFill rotWithShape="0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22" name="Rectangle 147"/>
            <p:cNvSpPr>
              <a:spLocks noChangeArrowheads="1"/>
            </p:cNvSpPr>
            <p:nvPr/>
          </p:nvSpPr>
          <p:spPr bwMode="auto">
            <a:xfrm>
              <a:off x="3653" y="2326"/>
              <a:ext cx="244" cy="36"/>
            </a:xfrm>
            <a:prstGeom prst="rect">
              <a:avLst/>
            </a:prstGeom>
            <a:gradFill rotWithShape="0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23" name="Oval 148"/>
            <p:cNvSpPr>
              <a:spLocks noChangeArrowheads="1"/>
            </p:cNvSpPr>
            <p:nvPr/>
          </p:nvSpPr>
          <p:spPr bwMode="auto">
            <a:xfrm>
              <a:off x="3652" y="2286"/>
              <a:ext cx="243" cy="68"/>
            </a:xfrm>
            <a:prstGeom prst="ellipse">
              <a:avLst/>
            </a:prstGeom>
            <a:gradFill rotWithShape="0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0224" name="Group 149"/>
            <p:cNvGrpSpPr>
              <a:grpSpLocks/>
            </p:cNvGrpSpPr>
            <p:nvPr/>
          </p:nvGrpSpPr>
          <p:grpSpPr bwMode="auto">
            <a:xfrm>
              <a:off x="3701" y="2304"/>
              <a:ext cx="137" cy="31"/>
              <a:chOff x="3701" y="2304"/>
              <a:chExt cx="137" cy="31"/>
            </a:xfrm>
          </p:grpSpPr>
          <p:sp>
            <p:nvSpPr>
              <p:cNvPr id="30227" name="Freeform 150"/>
              <p:cNvSpPr>
                <a:spLocks noChangeArrowheads="1"/>
              </p:cNvSpPr>
              <p:nvPr/>
            </p:nvSpPr>
            <p:spPr bwMode="auto">
              <a:xfrm>
                <a:off x="3701" y="2304"/>
                <a:ext cx="137" cy="31"/>
              </a:xfrm>
              <a:custGeom>
                <a:avLst/>
                <a:gdLst>
                  <a:gd name="T0" fmla="*/ 0 w 310"/>
                  <a:gd name="T1" fmla="*/ 31 h 60"/>
                  <a:gd name="T2" fmla="*/ 42 w 310"/>
                  <a:gd name="T3" fmla="*/ 31 h 60"/>
                  <a:gd name="T4" fmla="*/ 85 w 310"/>
                  <a:gd name="T5" fmla="*/ 0 h 60"/>
                  <a:gd name="T6" fmla="*/ 137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600" cap="sq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228" name="Freeform 151"/>
              <p:cNvSpPr>
                <a:spLocks noChangeArrowheads="1"/>
              </p:cNvSpPr>
              <p:nvPr/>
            </p:nvSpPr>
            <p:spPr bwMode="auto">
              <a:xfrm>
                <a:off x="3707" y="2304"/>
                <a:ext cx="125" cy="31"/>
              </a:xfrm>
              <a:custGeom>
                <a:avLst/>
                <a:gdLst>
                  <a:gd name="T0" fmla="*/ 0 w 282"/>
                  <a:gd name="T1" fmla="*/ 0 h 60"/>
                  <a:gd name="T2" fmla="*/ 43 w 282"/>
                  <a:gd name="T3" fmla="*/ 0 h 60"/>
                  <a:gd name="T4" fmla="*/ 85 w 282"/>
                  <a:gd name="T5" fmla="*/ 31 h 60"/>
                  <a:gd name="T6" fmla="*/ 125 w 282"/>
                  <a:gd name="T7" fmla="*/ 31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600" cap="sq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0225" name="Line 152"/>
            <p:cNvSpPr>
              <a:spLocks noChangeShapeType="1"/>
            </p:cNvSpPr>
            <p:nvPr/>
          </p:nvSpPr>
          <p:spPr bwMode="auto">
            <a:xfrm>
              <a:off x="3653" y="2318"/>
              <a:ext cx="0" cy="46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226" name="Line 153"/>
            <p:cNvSpPr>
              <a:spLocks noChangeShapeType="1"/>
            </p:cNvSpPr>
            <p:nvPr/>
          </p:nvSpPr>
          <p:spPr bwMode="auto">
            <a:xfrm>
              <a:off x="3896" y="2321"/>
              <a:ext cx="0" cy="45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9751" name="Group 154"/>
          <p:cNvGrpSpPr>
            <a:grpSpLocks/>
          </p:cNvGrpSpPr>
          <p:nvPr/>
        </p:nvGrpSpPr>
        <p:grpSpPr bwMode="auto">
          <a:xfrm>
            <a:off x="6097588" y="2476500"/>
            <a:ext cx="388937" cy="168275"/>
            <a:chOff x="3841" y="1560"/>
            <a:chExt cx="245" cy="106"/>
          </a:xfrm>
        </p:grpSpPr>
        <p:sp>
          <p:nvSpPr>
            <p:cNvPr id="30213" name="Oval 155"/>
            <p:cNvSpPr>
              <a:spLocks noChangeArrowheads="1"/>
            </p:cNvSpPr>
            <p:nvPr/>
          </p:nvSpPr>
          <p:spPr bwMode="auto">
            <a:xfrm>
              <a:off x="3842" y="1607"/>
              <a:ext cx="243" cy="59"/>
            </a:xfrm>
            <a:prstGeom prst="ellipse">
              <a:avLst/>
            </a:prstGeom>
            <a:gradFill rotWithShape="0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14" name="Rectangle 156"/>
            <p:cNvSpPr>
              <a:spLocks noChangeArrowheads="1"/>
            </p:cNvSpPr>
            <p:nvPr/>
          </p:nvSpPr>
          <p:spPr bwMode="auto">
            <a:xfrm>
              <a:off x="3842" y="1600"/>
              <a:ext cx="244" cy="36"/>
            </a:xfrm>
            <a:prstGeom prst="rect">
              <a:avLst/>
            </a:prstGeom>
            <a:gradFill rotWithShape="0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15" name="Oval 157"/>
            <p:cNvSpPr>
              <a:spLocks noChangeArrowheads="1"/>
            </p:cNvSpPr>
            <p:nvPr/>
          </p:nvSpPr>
          <p:spPr bwMode="auto">
            <a:xfrm>
              <a:off x="3841" y="1560"/>
              <a:ext cx="243" cy="69"/>
            </a:xfrm>
            <a:prstGeom prst="ellipse">
              <a:avLst/>
            </a:prstGeom>
            <a:gradFill rotWithShape="0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0216" name="Group 158"/>
            <p:cNvGrpSpPr>
              <a:grpSpLocks/>
            </p:cNvGrpSpPr>
            <p:nvPr/>
          </p:nvGrpSpPr>
          <p:grpSpPr bwMode="auto">
            <a:xfrm>
              <a:off x="3890" y="1578"/>
              <a:ext cx="137" cy="32"/>
              <a:chOff x="3890" y="1578"/>
              <a:chExt cx="137" cy="32"/>
            </a:xfrm>
          </p:grpSpPr>
          <p:sp>
            <p:nvSpPr>
              <p:cNvPr id="30219" name="Freeform 159"/>
              <p:cNvSpPr>
                <a:spLocks noChangeArrowheads="1"/>
              </p:cNvSpPr>
              <p:nvPr/>
            </p:nvSpPr>
            <p:spPr bwMode="auto">
              <a:xfrm>
                <a:off x="3890" y="1578"/>
                <a:ext cx="137" cy="32"/>
              </a:xfrm>
              <a:custGeom>
                <a:avLst/>
                <a:gdLst>
                  <a:gd name="T0" fmla="*/ 0 w 310"/>
                  <a:gd name="T1" fmla="*/ 32 h 60"/>
                  <a:gd name="T2" fmla="*/ 42 w 310"/>
                  <a:gd name="T3" fmla="*/ 32 h 60"/>
                  <a:gd name="T4" fmla="*/ 85 w 310"/>
                  <a:gd name="T5" fmla="*/ 0 h 60"/>
                  <a:gd name="T6" fmla="*/ 137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600" cap="sq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220" name="Freeform 160"/>
              <p:cNvSpPr>
                <a:spLocks noChangeArrowheads="1"/>
              </p:cNvSpPr>
              <p:nvPr/>
            </p:nvSpPr>
            <p:spPr bwMode="auto">
              <a:xfrm>
                <a:off x="3896" y="1578"/>
                <a:ext cx="125" cy="32"/>
              </a:xfrm>
              <a:custGeom>
                <a:avLst/>
                <a:gdLst>
                  <a:gd name="T0" fmla="*/ 0 w 282"/>
                  <a:gd name="T1" fmla="*/ 0 h 60"/>
                  <a:gd name="T2" fmla="*/ 43 w 282"/>
                  <a:gd name="T3" fmla="*/ 0 h 60"/>
                  <a:gd name="T4" fmla="*/ 85 w 282"/>
                  <a:gd name="T5" fmla="*/ 32 h 60"/>
                  <a:gd name="T6" fmla="*/ 125 w 282"/>
                  <a:gd name="T7" fmla="*/ 32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600" cap="sq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0217" name="Line 161"/>
            <p:cNvSpPr>
              <a:spLocks noChangeShapeType="1"/>
            </p:cNvSpPr>
            <p:nvPr/>
          </p:nvSpPr>
          <p:spPr bwMode="auto">
            <a:xfrm>
              <a:off x="3842" y="1592"/>
              <a:ext cx="0" cy="46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218" name="Line 162"/>
            <p:cNvSpPr>
              <a:spLocks noChangeShapeType="1"/>
            </p:cNvSpPr>
            <p:nvPr/>
          </p:nvSpPr>
          <p:spPr bwMode="auto">
            <a:xfrm>
              <a:off x="4085" y="1595"/>
              <a:ext cx="0" cy="45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9752" name="Group 163"/>
          <p:cNvGrpSpPr>
            <a:grpSpLocks/>
          </p:cNvGrpSpPr>
          <p:nvPr/>
        </p:nvGrpSpPr>
        <p:grpSpPr bwMode="auto">
          <a:xfrm>
            <a:off x="5356225" y="3489325"/>
            <a:ext cx="504825" cy="350838"/>
            <a:chOff x="3374" y="2198"/>
            <a:chExt cx="318" cy="221"/>
          </a:xfrm>
        </p:grpSpPr>
        <p:pic>
          <p:nvPicPr>
            <p:cNvPr id="30211" name="Picture 164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3392" y="2227"/>
              <a:ext cx="232" cy="19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pic>
          <p:nvPicPr>
            <p:cNvPr id="30212" name="Picture 165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3374" y="2198"/>
              <a:ext cx="318" cy="6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</p:grpSp>
      <p:grpSp>
        <p:nvGrpSpPr>
          <p:cNvPr id="29753" name="Group 166"/>
          <p:cNvGrpSpPr>
            <a:grpSpLocks/>
          </p:cNvGrpSpPr>
          <p:nvPr/>
        </p:nvGrpSpPr>
        <p:grpSpPr bwMode="auto">
          <a:xfrm>
            <a:off x="6877050" y="4992688"/>
            <a:ext cx="561975" cy="419100"/>
            <a:chOff x="4332" y="3145"/>
            <a:chExt cx="354" cy="264"/>
          </a:xfrm>
        </p:grpSpPr>
        <p:pic>
          <p:nvPicPr>
            <p:cNvPr id="30209" name="Picture 167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4352" y="3179"/>
              <a:ext cx="258" cy="23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pic>
          <p:nvPicPr>
            <p:cNvPr id="30210" name="Picture 168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4332" y="3145"/>
              <a:ext cx="354" cy="7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</p:grpSp>
      <p:grpSp>
        <p:nvGrpSpPr>
          <p:cNvPr id="29754" name="Group 169"/>
          <p:cNvGrpSpPr>
            <a:grpSpLocks/>
          </p:cNvGrpSpPr>
          <p:nvPr/>
        </p:nvGrpSpPr>
        <p:grpSpPr bwMode="auto">
          <a:xfrm>
            <a:off x="5805488" y="1833563"/>
            <a:ext cx="455612" cy="630237"/>
            <a:chOff x="3657" y="1155"/>
            <a:chExt cx="287" cy="397"/>
          </a:xfrm>
        </p:grpSpPr>
        <p:grpSp>
          <p:nvGrpSpPr>
            <p:cNvPr id="30191" name="Group 170"/>
            <p:cNvGrpSpPr>
              <a:grpSpLocks/>
            </p:cNvGrpSpPr>
            <p:nvPr/>
          </p:nvGrpSpPr>
          <p:grpSpPr bwMode="auto">
            <a:xfrm>
              <a:off x="3702" y="1261"/>
              <a:ext cx="187" cy="291"/>
              <a:chOff x="3702" y="1261"/>
              <a:chExt cx="187" cy="291"/>
            </a:xfrm>
          </p:grpSpPr>
          <p:sp>
            <p:nvSpPr>
              <p:cNvPr id="30194" name="Line 171"/>
              <p:cNvSpPr>
                <a:spLocks noChangeShapeType="1"/>
              </p:cNvSpPr>
              <p:nvPr/>
            </p:nvSpPr>
            <p:spPr bwMode="auto">
              <a:xfrm flipH="1">
                <a:off x="3701" y="1261"/>
                <a:ext cx="95" cy="264"/>
              </a:xfrm>
              <a:prstGeom prst="line">
                <a:avLst/>
              </a:prstGeom>
              <a:noFill/>
              <a:ln w="1908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195" name="Line 172"/>
              <p:cNvSpPr>
                <a:spLocks noChangeShapeType="1"/>
              </p:cNvSpPr>
              <p:nvPr/>
            </p:nvSpPr>
            <p:spPr bwMode="auto">
              <a:xfrm>
                <a:off x="3796" y="1261"/>
                <a:ext cx="93" cy="263"/>
              </a:xfrm>
              <a:prstGeom prst="line">
                <a:avLst/>
              </a:prstGeom>
              <a:noFill/>
              <a:ln w="1908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196" name="Line 173"/>
              <p:cNvSpPr>
                <a:spLocks noChangeShapeType="1"/>
              </p:cNvSpPr>
              <p:nvPr/>
            </p:nvSpPr>
            <p:spPr bwMode="auto">
              <a:xfrm>
                <a:off x="3702" y="1524"/>
                <a:ext cx="93" cy="28"/>
              </a:xfrm>
              <a:prstGeom prst="line">
                <a:avLst/>
              </a:prstGeom>
              <a:noFill/>
              <a:ln w="1908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197" name="Line 174"/>
              <p:cNvSpPr>
                <a:spLocks noChangeShapeType="1"/>
              </p:cNvSpPr>
              <p:nvPr/>
            </p:nvSpPr>
            <p:spPr bwMode="auto">
              <a:xfrm flipH="1">
                <a:off x="3795" y="1524"/>
                <a:ext cx="95" cy="28"/>
              </a:xfrm>
              <a:prstGeom prst="line">
                <a:avLst/>
              </a:prstGeom>
              <a:noFill/>
              <a:ln w="1908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198" name="Line 175"/>
              <p:cNvSpPr>
                <a:spLocks noChangeShapeType="1"/>
              </p:cNvSpPr>
              <p:nvPr/>
            </p:nvSpPr>
            <p:spPr bwMode="auto">
              <a:xfrm>
                <a:off x="3796" y="1267"/>
                <a:ext cx="0" cy="285"/>
              </a:xfrm>
              <a:prstGeom prst="line">
                <a:avLst/>
              </a:prstGeom>
              <a:noFill/>
              <a:ln w="1908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199" name="Line 176"/>
              <p:cNvSpPr>
                <a:spLocks noChangeShapeType="1"/>
              </p:cNvSpPr>
              <p:nvPr/>
            </p:nvSpPr>
            <p:spPr bwMode="auto">
              <a:xfrm flipV="1">
                <a:off x="3702" y="1496"/>
                <a:ext cx="93" cy="29"/>
              </a:xfrm>
              <a:prstGeom prst="line">
                <a:avLst/>
              </a:prstGeom>
              <a:noFill/>
              <a:ln w="1908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00" name="Line 177"/>
              <p:cNvSpPr>
                <a:spLocks noChangeShapeType="1"/>
              </p:cNvSpPr>
              <p:nvPr/>
            </p:nvSpPr>
            <p:spPr bwMode="auto">
              <a:xfrm flipH="1" flipV="1">
                <a:off x="3795" y="1496"/>
                <a:ext cx="95" cy="28"/>
              </a:xfrm>
              <a:prstGeom prst="line">
                <a:avLst/>
              </a:prstGeom>
              <a:noFill/>
              <a:ln w="1908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01" name="Line 178"/>
              <p:cNvSpPr>
                <a:spLocks noChangeShapeType="1"/>
              </p:cNvSpPr>
              <p:nvPr/>
            </p:nvSpPr>
            <p:spPr bwMode="auto">
              <a:xfrm>
                <a:off x="3742" y="1410"/>
                <a:ext cx="53" cy="21"/>
              </a:xfrm>
              <a:prstGeom prst="line">
                <a:avLst/>
              </a:prstGeom>
              <a:noFill/>
              <a:ln w="1908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02" name="Line 179"/>
              <p:cNvSpPr>
                <a:spLocks noChangeShapeType="1"/>
              </p:cNvSpPr>
              <p:nvPr/>
            </p:nvSpPr>
            <p:spPr bwMode="auto">
              <a:xfrm flipV="1">
                <a:off x="3796" y="1409"/>
                <a:ext cx="56" cy="23"/>
              </a:xfrm>
              <a:prstGeom prst="line">
                <a:avLst/>
              </a:prstGeom>
              <a:noFill/>
              <a:ln w="1908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03" name="Line 180"/>
              <p:cNvSpPr>
                <a:spLocks noChangeShapeType="1"/>
              </p:cNvSpPr>
              <p:nvPr/>
            </p:nvSpPr>
            <p:spPr bwMode="auto">
              <a:xfrm>
                <a:off x="3724" y="1449"/>
                <a:ext cx="69" cy="28"/>
              </a:xfrm>
              <a:prstGeom prst="line">
                <a:avLst/>
              </a:prstGeom>
              <a:noFill/>
              <a:ln w="1908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04" name="Line 181"/>
              <p:cNvSpPr>
                <a:spLocks noChangeShapeType="1"/>
              </p:cNvSpPr>
              <p:nvPr/>
            </p:nvSpPr>
            <p:spPr bwMode="auto">
              <a:xfrm flipV="1">
                <a:off x="3796" y="1454"/>
                <a:ext cx="69" cy="27"/>
              </a:xfrm>
              <a:prstGeom prst="line">
                <a:avLst/>
              </a:prstGeom>
              <a:noFill/>
              <a:ln w="1908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05" name="Line 182"/>
              <p:cNvSpPr>
                <a:spLocks noChangeShapeType="1"/>
              </p:cNvSpPr>
              <p:nvPr/>
            </p:nvSpPr>
            <p:spPr bwMode="auto">
              <a:xfrm flipV="1">
                <a:off x="3796" y="1369"/>
                <a:ext cx="35" cy="12"/>
              </a:xfrm>
              <a:prstGeom prst="line">
                <a:avLst/>
              </a:prstGeom>
              <a:noFill/>
              <a:ln w="1908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06" name="Line 183"/>
              <p:cNvSpPr>
                <a:spLocks noChangeShapeType="1"/>
              </p:cNvSpPr>
              <p:nvPr/>
            </p:nvSpPr>
            <p:spPr bwMode="auto">
              <a:xfrm flipV="1">
                <a:off x="3796" y="1315"/>
                <a:ext cx="21" cy="9"/>
              </a:xfrm>
              <a:prstGeom prst="line">
                <a:avLst/>
              </a:prstGeom>
              <a:noFill/>
              <a:ln w="1908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07" name="Line 184"/>
              <p:cNvSpPr>
                <a:spLocks noChangeShapeType="1"/>
              </p:cNvSpPr>
              <p:nvPr/>
            </p:nvSpPr>
            <p:spPr bwMode="auto">
              <a:xfrm>
                <a:off x="3755" y="1367"/>
                <a:ext cx="43" cy="13"/>
              </a:xfrm>
              <a:prstGeom prst="line">
                <a:avLst/>
              </a:prstGeom>
              <a:noFill/>
              <a:ln w="1908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08" name="Line 185"/>
              <p:cNvSpPr>
                <a:spLocks noChangeShapeType="1"/>
              </p:cNvSpPr>
              <p:nvPr/>
            </p:nvSpPr>
            <p:spPr bwMode="auto">
              <a:xfrm>
                <a:off x="3775" y="1313"/>
                <a:ext cx="24" cy="13"/>
              </a:xfrm>
              <a:prstGeom prst="line">
                <a:avLst/>
              </a:prstGeom>
              <a:noFill/>
              <a:ln w="1908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30192" name="Picture 186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3657" y="1155"/>
              <a:ext cx="287" cy="20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30193" name="Oval 187"/>
            <p:cNvSpPr>
              <a:spLocks noChangeArrowheads="1"/>
            </p:cNvSpPr>
            <p:nvPr/>
          </p:nvSpPr>
          <p:spPr bwMode="auto">
            <a:xfrm>
              <a:off x="3779" y="1240"/>
              <a:ext cx="32" cy="30"/>
            </a:xfrm>
            <a:prstGeom prst="ellipse">
              <a:avLst/>
            </a:prstGeom>
            <a:solidFill>
              <a:srgbClr val="000000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9755" name="Group 188"/>
          <p:cNvGrpSpPr>
            <a:grpSpLocks/>
          </p:cNvGrpSpPr>
          <p:nvPr/>
        </p:nvGrpSpPr>
        <p:grpSpPr bwMode="auto">
          <a:xfrm>
            <a:off x="7985125" y="4991100"/>
            <a:ext cx="225425" cy="479425"/>
            <a:chOff x="5030" y="3144"/>
            <a:chExt cx="142" cy="302"/>
          </a:xfrm>
        </p:grpSpPr>
        <p:sp>
          <p:nvSpPr>
            <p:cNvPr id="30159" name="Freeform 189"/>
            <p:cNvSpPr>
              <a:spLocks noChangeArrowheads="1"/>
            </p:cNvSpPr>
            <p:nvPr/>
          </p:nvSpPr>
          <p:spPr bwMode="auto">
            <a:xfrm>
              <a:off x="5143" y="3144"/>
              <a:ext cx="27" cy="288"/>
            </a:xfrm>
            <a:custGeom>
              <a:avLst/>
              <a:gdLst>
                <a:gd name="T0" fmla="*/ 1 w 354"/>
                <a:gd name="T1" fmla="*/ 0 h 2742"/>
                <a:gd name="T2" fmla="*/ 4 w 354"/>
                <a:gd name="T3" fmla="*/ 7 h 2742"/>
                <a:gd name="T4" fmla="*/ 4 w 354"/>
                <a:gd name="T5" fmla="*/ 54 h 2742"/>
                <a:gd name="T6" fmla="*/ 0 w 354"/>
                <a:gd name="T7" fmla="*/ 56 h 2742"/>
                <a:gd name="T8" fmla="*/ 1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60" name="Rectangle 190"/>
            <p:cNvSpPr>
              <a:spLocks noChangeArrowheads="1"/>
            </p:cNvSpPr>
            <p:nvPr/>
          </p:nvSpPr>
          <p:spPr bwMode="auto">
            <a:xfrm>
              <a:off x="5037" y="3144"/>
              <a:ext cx="104" cy="288"/>
            </a:xfrm>
            <a:prstGeom prst="rect">
              <a:avLst/>
            </a:prstGeom>
            <a:gradFill rotWithShape="0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61" name="Freeform 191"/>
            <p:cNvSpPr>
              <a:spLocks noChangeArrowheads="1"/>
            </p:cNvSpPr>
            <p:nvPr/>
          </p:nvSpPr>
          <p:spPr bwMode="auto">
            <a:xfrm>
              <a:off x="5148" y="3162"/>
              <a:ext cx="16" cy="267"/>
            </a:xfrm>
            <a:custGeom>
              <a:avLst/>
              <a:gdLst>
                <a:gd name="T0" fmla="*/ 0 w 211"/>
                <a:gd name="T1" fmla="*/ 0 h 2537"/>
                <a:gd name="T2" fmla="*/ 2 w 211"/>
                <a:gd name="T3" fmla="*/ 5 h 2537"/>
                <a:gd name="T4" fmla="*/ 0 w 211"/>
                <a:gd name="T5" fmla="*/ 51 h 2537"/>
                <a:gd name="T6" fmla="*/ 0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0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62" name="Freeform 192"/>
            <p:cNvSpPr>
              <a:spLocks noChangeArrowheads="1"/>
            </p:cNvSpPr>
            <p:nvPr/>
          </p:nvSpPr>
          <p:spPr bwMode="auto">
            <a:xfrm>
              <a:off x="5145" y="3297"/>
              <a:ext cx="25" cy="23"/>
            </a:xfrm>
            <a:custGeom>
              <a:avLst/>
              <a:gdLst>
                <a:gd name="T0" fmla="*/ 0 w 328"/>
                <a:gd name="T1" fmla="*/ 0 h 226"/>
                <a:gd name="T2" fmla="*/ 3 w 328"/>
                <a:gd name="T3" fmla="*/ 3 h 226"/>
                <a:gd name="T4" fmla="*/ 3 w 328"/>
                <a:gd name="T5" fmla="*/ 5 h 226"/>
                <a:gd name="T6" fmla="*/ 0 w 328"/>
                <a:gd name="T7" fmla="*/ 2 h 226"/>
                <a:gd name="T8" fmla="*/ 0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0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63" name="Rectangle 193"/>
            <p:cNvSpPr>
              <a:spLocks noChangeArrowheads="1"/>
            </p:cNvSpPr>
            <p:nvPr/>
          </p:nvSpPr>
          <p:spPr bwMode="auto">
            <a:xfrm>
              <a:off x="5037" y="3177"/>
              <a:ext cx="59" cy="5"/>
            </a:xfrm>
            <a:prstGeom prst="rect">
              <a:avLst/>
            </a:prstGeom>
            <a:solidFill>
              <a:srgbClr val="000000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0164" name="Group 194"/>
            <p:cNvGrpSpPr>
              <a:grpSpLocks/>
            </p:cNvGrpSpPr>
            <p:nvPr/>
          </p:nvGrpSpPr>
          <p:grpSpPr bwMode="auto">
            <a:xfrm>
              <a:off x="5091" y="3174"/>
              <a:ext cx="57" cy="17"/>
              <a:chOff x="5091" y="3174"/>
              <a:chExt cx="57" cy="17"/>
            </a:xfrm>
          </p:grpSpPr>
          <p:sp>
            <p:nvSpPr>
              <p:cNvPr id="30189" name="AutoShape 195"/>
              <p:cNvSpPr>
                <a:spLocks noChangeArrowheads="1"/>
              </p:cNvSpPr>
              <p:nvPr/>
            </p:nvSpPr>
            <p:spPr bwMode="auto">
              <a:xfrm>
                <a:off x="5091" y="3174"/>
                <a:ext cx="57" cy="17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190" name="AutoShape 196"/>
              <p:cNvSpPr>
                <a:spLocks noChangeArrowheads="1"/>
              </p:cNvSpPr>
              <p:nvPr/>
            </p:nvSpPr>
            <p:spPr bwMode="auto">
              <a:xfrm>
                <a:off x="5092" y="3176"/>
                <a:ext cx="55" cy="14"/>
              </a:xfrm>
              <a:prstGeom prst="roundRect">
                <a:avLst>
                  <a:gd name="adj" fmla="val 50000"/>
                </a:avLst>
              </a:prstGeom>
              <a:gradFill rotWithShape="0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0165" name="Rectangle 197"/>
            <p:cNvSpPr>
              <a:spLocks noChangeArrowheads="1"/>
            </p:cNvSpPr>
            <p:nvPr/>
          </p:nvSpPr>
          <p:spPr bwMode="auto">
            <a:xfrm>
              <a:off x="5038" y="3219"/>
              <a:ext cx="59" cy="5"/>
            </a:xfrm>
            <a:prstGeom prst="rect">
              <a:avLst/>
            </a:prstGeom>
            <a:solidFill>
              <a:srgbClr val="000000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0166" name="Group 198"/>
            <p:cNvGrpSpPr>
              <a:grpSpLocks/>
            </p:cNvGrpSpPr>
            <p:nvPr/>
          </p:nvGrpSpPr>
          <p:grpSpPr bwMode="auto">
            <a:xfrm>
              <a:off x="5091" y="3215"/>
              <a:ext cx="57" cy="16"/>
              <a:chOff x="5091" y="3215"/>
              <a:chExt cx="57" cy="16"/>
            </a:xfrm>
          </p:grpSpPr>
          <p:sp>
            <p:nvSpPr>
              <p:cNvPr id="30187" name="AutoShape 199"/>
              <p:cNvSpPr>
                <a:spLocks noChangeArrowheads="1"/>
              </p:cNvSpPr>
              <p:nvPr/>
            </p:nvSpPr>
            <p:spPr bwMode="auto">
              <a:xfrm>
                <a:off x="5091" y="3215"/>
                <a:ext cx="57" cy="16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188" name="AutoShape 200"/>
              <p:cNvSpPr>
                <a:spLocks noChangeArrowheads="1"/>
              </p:cNvSpPr>
              <p:nvPr/>
            </p:nvSpPr>
            <p:spPr bwMode="auto">
              <a:xfrm>
                <a:off x="5092" y="3217"/>
                <a:ext cx="55" cy="12"/>
              </a:xfrm>
              <a:prstGeom prst="roundRect">
                <a:avLst>
                  <a:gd name="adj" fmla="val 50000"/>
                </a:avLst>
              </a:prstGeom>
              <a:gradFill rotWithShape="0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0167" name="Rectangle 201"/>
            <p:cNvSpPr>
              <a:spLocks noChangeArrowheads="1"/>
            </p:cNvSpPr>
            <p:nvPr/>
          </p:nvSpPr>
          <p:spPr bwMode="auto">
            <a:xfrm>
              <a:off x="5038" y="3261"/>
              <a:ext cx="59" cy="5"/>
            </a:xfrm>
            <a:prstGeom prst="rect">
              <a:avLst/>
            </a:prstGeom>
            <a:solidFill>
              <a:srgbClr val="000000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68" name="Rectangle 202"/>
            <p:cNvSpPr>
              <a:spLocks noChangeArrowheads="1"/>
            </p:cNvSpPr>
            <p:nvPr/>
          </p:nvSpPr>
          <p:spPr bwMode="auto">
            <a:xfrm>
              <a:off x="5039" y="3299"/>
              <a:ext cx="59" cy="5"/>
            </a:xfrm>
            <a:prstGeom prst="rect">
              <a:avLst/>
            </a:prstGeom>
            <a:solidFill>
              <a:srgbClr val="000000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0169" name="Group 203"/>
            <p:cNvGrpSpPr>
              <a:grpSpLocks/>
            </p:cNvGrpSpPr>
            <p:nvPr/>
          </p:nvGrpSpPr>
          <p:grpSpPr bwMode="auto">
            <a:xfrm>
              <a:off x="5090" y="3295"/>
              <a:ext cx="57" cy="18"/>
              <a:chOff x="5090" y="3295"/>
              <a:chExt cx="57" cy="18"/>
            </a:xfrm>
          </p:grpSpPr>
          <p:sp>
            <p:nvSpPr>
              <p:cNvPr id="30185" name="AutoShape 204"/>
              <p:cNvSpPr>
                <a:spLocks noChangeArrowheads="1"/>
              </p:cNvSpPr>
              <p:nvPr/>
            </p:nvSpPr>
            <p:spPr bwMode="auto">
              <a:xfrm>
                <a:off x="5090" y="3295"/>
                <a:ext cx="57" cy="18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186" name="AutoShape 205"/>
              <p:cNvSpPr>
                <a:spLocks noChangeArrowheads="1"/>
              </p:cNvSpPr>
              <p:nvPr/>
            </p:nvSpPr>
            <p:spPr bwMode="auto">
              <a:xfrm>
                <a:off x="5091" y="3296"/>
                <a:ext cx="55" cy="15"/>
              </a:xfrm>
              <a:prstGeom prst="roundRect">
                <a:avLst>
                  <a:gd name="adj" fmla="val 50000"/>
                </a:avLst>
              </a:prstGeom>
              <a:gradFill rotWithShape="0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0170" name="Freeform 206"/>
            <p:cNvSpPr>
              <a:spLocks noChangeArrowheads="1"/>
            </p:cNvSpPr>
            <p:nvPr/>
          </p:nvSpPr>
          <p:spPr bwMode="auto">
            <a:xfrm>
              <a:off x="5145" y="3261"/>
              <a:ext cx="25" cy="23"/>
            </a:xfrm>
            <a:custGeom>
              <a:avLst/>
              <a:gdLst>
                <a:gd name="T0" fmla="*/ 0 w 328"/>
                <a:gd name="T1" fmla="*/ 0 h 226"/>
                <a:gd name="T2" fmla="*/ 3 w 328"/>
                <a:gd name="T3" fmla="*/ 2 h 226"/>
                <a:gd name="T4" fmla="*/ 3 w 328"/>
                <a:gd name="T5" fmla="*/ 4 h 226"/>
                <a:gd name="T6" fmla="*/ 0 w 328"/>
                <a:gd name="T7" fmla="*/ 2 h 226"/>
                <a:gd name="T8" fmla="*/ 0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0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0171" name="Group 207"/>
            <p:cNvGrpSpPr>
              <a:grpSpLocks/>
            </p:cNvGrpSpPr>
            <p:nvPr/>
          </p:nvGrpSpPr>
          <p:grpSpPr bwMode="auto">
            <a:xfrm>
              <a:off x="5090" y="3258"/>
              <a:ext cx="57" cy="16"/>
              <a:chOff x="5090" y="3258"/>
              <a:chExt cx="57" cy="16"/>
            </a:xfrm>
          </p:grpSpPr>
          <p:sp>
            <p:nvSpPr>
              <p:cNvPr id="30183" name="AutoShape 208"/>
              <p:cNvSpPr>
                <a:spLocks noChangeArrowheads="1"/>
              </p:cNvSpPr>
              <p:nvPr/>
            </p:nvSpPr>
            <p:spPr bwMode="auto">
              <a:xfrm>
                <a:off x="5090" y="3258"/>
                <a:ext cx="57" cy="16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184" name="AutoShape 209"/>
              <p:cNvSpPr>
                <a:spLocks noChangeArrowheads="1"/>
              </p:cNvSpPr>
              <p:nvPr/>
            </p:nvSpPr>
            <p:spPr bwMode="auto">
              <a:xfrm>
                <a:off x="5091" y="3260"/>
                <a:ext cx="56" cy="12"/>
              </a:xfrm>
              <a:prstGeom prst="roundRect">
                <a:avLst>
                  <a:gd name="adj" fmla="val 50000"/>
                </a:avLst>
              </a:prstGeom>
              <a:gradFill rotWithShape="0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0172" name="Rectangle 210"/>
            <p:cNvSpPr>
              <a:spLocks noChangeArrowheads="1"/>
            </p:cNvSpPr>
            <p:nvPr/>
          </p:nvSpPr>
          <p:spPr bwMode="auto">
            <a:xfrm>
              <a:off x="5141" y="3144"/>
              <a:ext cx="6" cy="288"/>
            </a:xfrm>
            <a:prstGeom prst="rect">
              <a:avLst/>
            </a:prstGeom>
            <a:gradFill rotWithShape="0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73" name="Freeform 211"/>
            <p:cNvSpPr>
              <a:spLocks noChangeArrowheads="1"/>
            </p:cNvSpPr>
            <p:nvPr/>
          </p:nvSpPr>
          <p:spPr bwMode="auto">
            <a:xfrm>
              <a:off x="5147" y="3217"/>
              <a:ext cx="23" cy="26"/>
            </a:xfrm>
            <a:custGeom>
              <a:avLst/>
              <a:gdLst>
                <a:gd name="T0" fmla="*/ 0 w 296"/>
                <a:gd name="T1" fmla="*/ 0 h 256"/>
                <a:gd name="T2" fmla="*/ 3 w 296"/>
                <a:gd name="T3" fmla="*/ 3 h 256"/>
                <a:gd name="T4" fmla="*/ 3 w 296"/>
                <a:gd name="T5" fmla="*/ 5 h 256"/>
                <a:gd name="T6" fmla="*/ 0 w 296"/>
                <a:gd name="T7" fmla="*/ 2 h 256"/>
                <a:gd name="T8" fmla="*/ 0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0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74" name="Freeform 212"/>
            <p:cNvSpPr>
              <a:spLocks noChangeArrowheads="1"/>
            </p:cNvSpPr>
            <p:nvPr/>
          </p:nvSpPr>
          <p:spPr bwMode="auto">
            <a:xfrm>
              <a:off x="5148" y="3176"/>
              <a:ext cx="23" cy="29"/>
            </a:xfrm>
            <a:custGeom>
              <a:avLst/>
              <a:gdLst>
                <a:gd name="T0" fmla="*/ 0 w 304"/>
                <a:gd name="T1" fmla="*/ 0 h 288"/>
                <a:gd name="T2" fmla="*/ 3 w 304"/>
                <a:gd name="T3" fmla="*/ 3 h 288"/>
                <a:gd name="T4" fmla="*/ 3 w 304"/>
                <a:gd name="T5" fmla="*/ 6 h 288"/>
                <a:gd name="T6" fmla="*/ 0 w 304"/>
                <a:gd name="T7" fmla="*/ 2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0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75" name="Oval 213"/>
            <p:cNvSpPr>
              <a:spLocks noChangeArrowheads="1"/>
            </p:cNvSpPr>
            <p:nvPr/>
          </p:nvSpPr>
          <p:spPr bwMode="auto">
            <a:xfrm>
              <a:off x="5168" y="3420"/>
              <a:ext cx="4" cy="11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76" name="Freeform 214"/>
            <p:cNvSpPr>
              <a:spLocks noChangeArrowheads="1"/>
            </p:cNvSpPr>
            <p:nvPr/>
          </p:nvSpPr>
          <p:spPr bwMode="auto">
            <a:xfrm>
              <a:off x="5147" y="3420"/>
              <a:ext cx="23" cy="24"/>
            </a:xfrm>
            <a:custGeom>
              <a:avLst/>
              <a:gdLst>
                <a:gd name="T0" fmla="*/ 0 w 306"/>
                <a:gd name="T1" fmla="*/ 2 h 240"/>
                <a:gd name="T2" fmla="*/ 0 w 306"/>
                <a:gd name="T3" fmla="*/ 5 h 240"/>
                <a:gd name="T4" fmla="*/ 3 w 306"/>
                <a:gd name="T5" fmla="*/ 2 h 240"/>
                <a:gd name="T6" fmla="*/ 3 w 306"/>
                <a:gd name="T7" fmla="*/ 0 h 240"/>
                <a:gd name="T8" fmla="*/ 0 w 306"/>
                <a:gd name="T9" fmla="*/ 2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77" name="AutoShape 215"/>
            <p:cNvSpPr>
              <a:spLocks noChangeArrowheads="1"/>
            </p:cNvSpPr>
            <p:nvPr/>
          </p:nvSpPr>
          <p:spPr bwMode="auto">
            <a:xfrm>
              <a:off x="5030" y="3428"/>
              <a:ext cx="119" cy="18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78" name="AutoShape 216"/>
            <p:cNvSpPr>
              <a:spLocks noChangeArrowheads="1"/>
            </p:cNvSpPr>
            <p:nvPr/>
          </p:nvSpPr>
          <p:spPr bwMode="auto">
            <a:xfrm>
              <a:off x="5037" y="3433"/>
              <a:ext cx="106" cy="9"/>
            </a:xfrm>
            <a:prstGeom prst="roundRect">
              <a:avLst>
                <a:gd name="adj" fmla="val 50000"/>
              </a:avLst>
            </a:prstGeom>
            <a:gradFill rotWithShape="0">
              <a:gsLst>
                <a:gs pos="0">
                  <a:srgbClr val="000000"/>
                </a:gs>
                <a:gs pos="100000">
                  <a:srgbClr val="808080"/>
                </a:gs>
              </a:gsLst>
              <a:lin ang="0" scaled="1"/>
            </a:gradFill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79" name="Oval 217"/>
            <p:cNvSpPr>
              <a:spLocks noChangeArrowheads="1"/>
            </p:cNvSpPr>
            <p:nvPr/>
          </p:nvSpPr>
          <p:spPr bwMode="auto">
            <a:xfrm>
              <a:off x="5047" y="3391"/>
              <a:ext cx="15" cy="17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80" name="Oval 218"/>
            <p:cNvSpPr>
              <a:spLocks noChangeArrowheads="1"/>
            </p:cNvSpPr>
            <p:nvPr/>
          </p:nvSpPr>
          <p:spPr bwMode="auto">
            <a:xfrm>
              <a:off x="5065" y="3391"/>
              <a:ext cx="15" cy="17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81" name="Oval 219"/>
            <p:cNvSpPr>
              <a:spLocks noChangeArrowheads="1"/>
            </p:cNvSpPr>
            <p:nvPr/>
          </p:nvSpPr>
          <p:spPr bwMode="auto">
            <a:xfrm>
              <a:off x="5082" y="3391"/>
              <a:ext cx="15" cy="17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82" name="Rectangle 220"/>
            <p:cNvSpPr>
              <a:spLocks noChangeArrowheads="1"/>
            </p:cNvSpPr>
            <p:nvPr/>
          </p:nvSpPr>
          <p:spPr bwMode="auto">
            <a:xfrm>
              <a:off x="5123" y="3322"/>
              <a:ext cx="7" cy="95"/>
            </a:xfrm>
            <a:prstGeom prst="rect">
              <a:avLst/>
            </a:prstGeom>
            <a:solidFill>
              <a:srgbClr val="292929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9756" name="Group 221"/>
          <p:cNvGrpSpPr>
            <a:grpSpLocks/>
          </p:cNvGrpSpPr>
          <p:nvPr/>
        </p:nvGrpSpPr>
        <p:grpSpPr bwMode="auto">
          <a:xfrm>
            <a:off x="7669213" y="5292725"/>
            <a:ext cx="225425" cy="479425"/>
            <a:chOff x="4831" y="3334"/>
            <a:chExt cx="142" cy="302"/>
          </a:xfrm>
        </p:grpSpPr>
        <p:sp>
          <p:nvSpPr>
            <p:cNvPr id="30127" name="Freeform 222"/>
            <p:cNvSpPr>
              <a:spLocks noChangeArrowheads="1"/>
            </p:cNvSpPr>
            <p:nvPr/>
          </p:nvSpPr>
          <p:spPr bwMode="auto">
            <a:xfrm>
              <a:off x="4944" y="3334"/>
              <a:ext cx="27" cy="288"/>
            </a:xfrm>
            <a:custGeom>
              <a:avLst/>
              <a:gdLst>
                <a:gd name="T0" fmla="*/ 1 w 354"/>
                <a:gd name="T1" fmla="*/ 0 h 2742"/>
                <a:gd name="T2" fmla="*/ 4 w 354"/>
                <a:gd name="T3" fmla="*/ 7 h 2742"/>
                <a:gd name="T4" fmla="*/ 4 w 354"/>
                <a:gd name="T5" fmla="*/ 54 h 2742"/>
                <a:gd name="T6" fmla="*/ 0 w 354"/>
                <a:gd name="T7" fmla="*/ 56 h 2742"/>
                <a:gd name="T8" fmla="*/ 1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28" name="Rectangle 223"/>
            <p:cNvSpPr>
              <a:spLocks noChangeArrowheads="1"/>
            </p:cNvSpPr>
            <p:nvPr/>
          </p:nvSpPr>
          <p:spPr bwMode="auto">
            <a:xfrm>
              <a:off x="4838" y="3334"/>
              <a:ext cx="104" cy="288"/>
            </a:xfrm>
            <a:prstGeom prst="rect">
              <a:avLst/>
            </a:prstGeom>
            <a:gradFill rotWithShape="0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29" name="Freeform 224"/>
            <p:cNvSpPr>
              <a:spLocks noChangeArrowheads="1"/>
            </p:cNvSpPr>
            <p:nvPr/>
          </p:nvSpPr>
          <p:spPr bwMode="auto">
            <a:xfrm>
              <a:off x="4950" y="3352"/>
              <a:ext cx="16" cy="267"/>
            </a:xfrm>
            <a:custGeom>
              <a:avLst/>
              <a:gdLst>
                <a:gd name="T0" fmla="*/ 0 w 211"/>
                <a:gd name="T1" fmla="*/ 0 h 2537"/>
                <a:gd name="T2" fmla="*/ 2 w 211"/>
                <a:gd name="T3" fmla="*/ 5 h 2537"/>
                <a:gd name="T4" fmla="*/ 0 w 211"/>
                <a:gd name="T5" fmla="*/ 51 h 2537"/>
                <a:gd name="T6" fmla="*/ 0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0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30" name="Freeform 225"/>
            <p:cNvSpPr>
              <a:spLocks noChangeArrowheads="1"/>
            </p:cNvSpPr>
            <p:nvPr/>
          </p:nvSpPr>
          <p:spPr bwMode="auto">
            <a:xfrm>
              <a:off x="4946" y="3487"/>
              <a:ext cx="25" cy="23"/>
            </a:xfrm>
            <a:custGeom>
              <a:avLst/>
              <a:gdLst>
                <a:gd name="T0" fmla="*/ 0 w 328"/>
                <a:gd name="T1" fmla="*/ 0 h 226"/>
                <a:gd name="T2" fmla="*/ 3 w 328"/>
                <a:gd name="T3" fmla="*/ 3 h 226"/>
                <a:gd name="T4" fmla="*/ 3 w 328"/>
                <a:gd name="T5" fmla="*/ 5 h 226"/>
                <a:gd name="T6" fmla="*/ 0 w 328"/>
                <a:gd name="T7" fmla="*/ 2 h 226"/>
                <a:gd name="T8" fmla="*/ 0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0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31" name="Rectangle 226"/>
            <p:cNvSpPr>
              <a:spLocks noChangeArrowheads="1"/>
            </p:cNvSpPr>
            <p:nvPr/>
          </p:nvSpPr>
          <p:spPr bwMode="auto">
            <a:xfrm>
              <a:off x="4838" y="3367"/>
              <a:ext cx="59" cy="5"/>
            </a:xfrm>
            <a:prstGeom prst="rect">
              <a:avLst/>
            </a:prstGeom>
            <a:solidFill>
              <a:srgbClr val="000000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0132" name="Group 227"/>
            <p:cNvGrpSpPr>
              <a:grpSpLocks/>
            </p:cNvGrpSpPr>
            <p:nvPr/>
          </p:nvGrpSpPr>
          <p:grpSpPr bwMode="auto">
            <a:xfrm>
              <a:off x="4892" y="3364"/>
              <a:ext cx="57" cy="17"/>
              <a:chOff x="4892" y="3364"/>
              <a:chExt cx="57" cy="17"/>
            </a:xfrm>
          </p:grpSpPr>
          <p:sp>
            <p:nvSpPr>
              <p:cNvPr id="30157" name="AutoShape 228"/>
              <p:cNvSpPr>
                <a:spLocks noChangeArrowheads="1"/>
              </p:cNvSpPr>
              <p:nvPr/>
            </p:nvSpPr>
            <p:spPr bwMode="auto">
              <a:xfrm>
                <a:off x="4892" y="3364"/>
                <a:ext cx="57" cy="17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158" name="AutoShape 229"/>
              <p:cNvSpPr>
                <a:spLocks noChangeArrowheads="1"/>
              </p:cNvSpPr>
              <p:nvPr/>
            </p:nvSpPr>
            <p:spPr bwMode="auto">
              <a:xfrm>
                <a:off x="4893" y="3366"/>
                <a:ext cx="55" cy="14"/>
              </a:xfrm>
              <a:prstGeom prst="roundRect">
                <a:avLst>
                  <a:gd name="adj" fmla="val 50000"/>
                </a:avLst>
              </a:prstGeom>
              <a:gradFill rotWithShape="0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0133" name="Rectangle 230"/>
            <p:cNvSpPr>
              <a:spLocks noChangeArrowheads="1"/>
            </p:cNvSpPr>
            <p:nvPr/>
          </p:nvSpPr>
          <p:spPr bwMode="auto">
            <a:xfrm>
              <a:off x="4839" y="3409"/>
              <a:ext cx="59" cy="5"/>
            </a:xfrm>
            <a:prstGeom prst="rect">
              <a:avLst/>
            </a:prstGeom>
            <a:solidFill>
              <a:srgbClr val="000000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0134" name="Group 231"/>
            <p:cNvGrpSpPr>
              <a:grpSpLocks/>
            </p:cNvGrpSpPr>
            <p:nvPr/>
          </p:nvGrpSpPr>
          <p:grpSpPr bwMode="auto">
            <a:xfrm>
              <a:off x="4892" y="3405"/>
              <a:ext cx="57" cy="16"/>
              <a:chOff x="4892" y="3405"/>
              <a:chExt cx="57" cy="16"/>
            </a:xfrm>
          </p:grpSpPr>
          <p:sp>
            <p:nvSpPr>
              <p:cNvPr id="30155" name="AutoShape 232"/>
              <p:cNvSpPr>
                <a:spLocks noChangeArrowheads="1"/>
              </p:cNvSpPr>
              <p:nvPr/>
            </p:nvSpPr>
            <p:spPr bwMode="auto">
              <a:xfrm>
                <a:off x="4892" y="3405"/>
                <a:ext cx="57" cy="16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156" name="AutoShape 233"/>
              <p:cNvSpPr>
                <a:spLocks noChangeArrowheads="1"/>
              </p:cNvSpPr>
              <p:nvPr/>
            </p:nvSpPr>
            <p:spPr bwMode="auto">
              <a:xfrm>
                <a:off x="4893" y="3407"/>
                <a:ext cx="55" cy="12"/>
              </a:xfrm>
              <a:prstGeom prst="roundRect">
                <a:avLst>
                  <a:gd name="adj" fmla="val 50000"/>
                </a:avLst>
              </a:prstGeom>
              <a:gradFill rotWithShape="0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0135" name="Rectangle 234"/>
            <p:cNvSpPr>
              <a:spLocks noChangeArrowheads="1"/>
            </p:cNvSpPr>
            <p:nvPr/>
          </p:nvSpPr>
          <p:spPr bwMode="auto">
            <a:xfrm>
              <a:off x="4839" y="3451"/>
              <a:ext cx="59" cy="5"/>
            </a:xfrm>
            <a:prstGeom prst="rect">
              <a:avLst/>
            </a:prstGeom>
            <a:solidFill>
              <a:srgbClr val="000000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36" name="Rectangle 235"/>
            <p:cNvSpPr>
              <a:spLocks noChangeArrowheads="1"/>
            </p:cNvSpPr>
            <p:nvPr/>
          </p:nvSpPr>
          <p:spPr bwMode="auto">
            <a:xfrm>
              <a:off x="4840" y="3489"/>
              <a:ext cx="59" cy="5"/>
            </a:xfrm>
            <a:prstGeom prst="rect">
              <a:avLst/>
            </a:prstGeom>
            <a:solidFill>
              <a:srgbClr val="000000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0137" name="Group 236"/>
            <p:cNvGrpSpPr>
              <a:grpSpLocks/>
            </p:cNvGrpSpPr>
            <p:nvPr/>
          </p:nvGrpSpPr>
          <p:grpSpPr bwMode="auto">
            <a:xfrm>
              <a:off x="4891" y="3485"/>
              <a:ext cx="58" cy="18"/>
              <a:chOff x="4891" y="3485"/>
              <a:chExt cx="58" cy="18"/>
            </a:xfrm>
          </p:grpSpPr>
          <p:sp>
            <p:nvSpPr>
              <p:cNvPr id="30153" name="AutoShape 237"/>
              <p:cNvSpPr>
                <a:spLocks noChangeArrowheads="1"/>
              </p:cNvSpPr>
              <p:nvPr/>
            </p:nvSpPr>
            <p:spPr bwMode="auto">
              <a:xfrm>
                <a:off x="4891" y="3485"/>
                <a:ext cx="58" cy="18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154" name="AutoShape 238"/>
              <p:cNvSpPr>
                <a:spLocks noChangeArrowheads="1"/>
              </p:cNvSpPr>
              <p:nvPr/>
            </p:nvSpPr>
            <p:spPr bwMode="auto">
              <a:xfrm>
                <a:off x="4891" y="3486"/>
                <a:ext cx="55" cy="15"/>
              </a:xfrm>
              <a:prstGeom prst="roundRect">
                <a:avLst>
                  <a:gd name="adj" fmla="val 50000"/>
                </a:avLst>
              </a:prstGeom>
              <a:gradFill rotWithShape="0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0138" name="Freeform 239"/>
            <p:cNvSpPr>
              <a:spLocks noChangeArrowheads="1"/>
            </p:cNvSpPr>
            <p:nvPr/>
          </p:nvSpPr>
          <p:spPr bwMode="auto">
            <a:xfrm>
              <a:off x="4946" y="3451"/>
              <a:ext cx="25" cy="23"/>
            </a:xfrm>
            <a:custGeom>
              <a:avLst/>
              <a:gdLst>
                <a:gd name="T0" fmla="*/ 0 w 328"/>
                <a:gd name="T1" fmla="*/ 0 h 226"/>
                <a:gd name="T2" fmla="*/ 3 w 328"/>
                <a:gd name="T3" fmla="*/ 2 h 226"/>
                <a:gd name="T4" fmla="*/ 3 w 328"/>
                <a:gd name="T5" fmla="*/ 4 h 226"/>
                <a:gd name="T6" fmla="*/ 0 w 328"/>
                <a:gd name="T7" fmla="*/ 2 h 226"/>
                <a:gd name="T8" fmla="*/ 0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0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0139" name="Group 240"/>
            <p:cNvGrpSpPr>
              <a:grpSpLocks/>
            </p:cNvGrpSpPr>
            <p:nvPr/>
          </p:nvGrpSpPr>
          <p:grpSpPr bwMode="auto">
            <a:xfrm>
              <a:off x="4891" y="3448"/>
              <a:ext cx="58" cy="16"/>
              <a:chOff x="4891" y="3448"/>
              <a:chExt cx="58" cy="16"/>
            </a:xfrm>
          </p:grpSpPr>
          <p:sp>
            <p:nvSpPr>
              <p:cNvPr id="30151" name="AutoShape 241"/>
              <p:cNvSpPr>
                <a:spLocks noChangeArrowheads="1"/>
              </p:cNvSpPr>
              <p:nvPr/>
            </p:nvSpPr>
            <p:spPr bwMode="auto">
              <a:xfrm>
                <a:off x="4891" y="3448"/>
                <a:ext cx="58" cy="16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152" name="AutoShape 242"/>
              <p:cNvSpPr>
                <a:spLocks noChangeArrowheads="1"/>
              </p:cNvSpPr>
              <p:nvPr/>
            </p:nvSpPr>
            <p:spPr bwMode="auto">
              <a:xfrm>
                <a:off x="4892" y="3450"/>
                <a:ext cx="57" cy="12"/>
              </a:xfrm>
              <a:prstGeom prst="roundRect">
                <a:avLst>
                  <a:gd name="adj" fmla="val 50000"/>
                </a:avLst>
              </a:prstGeom>
              <a:gradFill rotWithShape="0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0140" name="Rectangle 243"/>
            <p:cNvSpPr>
              <a:spLocks noChangeArrowheads="1"/>
            </p:cNvSpPr>
            <p:nvPr/>
          </p:nvSpPr>
          <p:spPr bwMode="auto">
            <a:xfrm>
              <a:off x="4942" y="3334"/>
              <a:ext cx="6" cy="288"/>
            </a:xfrm>
            <a:prstGeom prst="rect">
              <a:avLst/>
            </a:prstGeom>
            <a:gradFill rotWithShape="0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41" name="Freeform 244"/>
            <p:cNvSpPr>
              <a:spLocks noChangeArrowheads="1"/>
            </p:cNvSpPr>
            <p:nvPr/>
          </p:nvSpPr>
          <p:spPr bwMode="auto">
            <a:xfrm>
              <a:off x="4949" y="3407"/>
              <a:ext cx="23" cy="26"/>
            </a:xfrm>
            <a:custGeom>
              <a:avLst/>
              <a:gdLst>
                <a:gd name="T0" fmla="*/ 0 w 296"/>
                <a:gd name="T1" fmla="*/ 0 h 256"/>
                <a:gd name="T2" fmla="*/ 3 w 296"/>
                <a:gd name="T3" fmla="*/ 3 h 256"/>
                <a:gd name="T4" fmla="*/ 3 w 296"/>
                <a:gd name="T5" fmla="*/ 5 h 256"/>
                <a:gd name="T6" fmla="*/ 0 w 296"/>
                <a:gd name="T7" fmla="*/ 2 h 256"/>
                <a:gd name="T8" fmla="*/ 0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0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42" name="Freeform 245"/>
            <p:cNvSpPr>
              <a:spLocks noChangeArrowheads="1"/>
            </p:cNvSpPr>
            <p:nvPr/>
          </p:nvSpPr>
          <p:spPr bwMode="auto">
            <a:xfrm>
              <a:off x="4949" y="3366"/>
              <a:ext cx="23" cy="29"/>
            </a:xfrm>
            <a:custGeom>
              <a:avLst/>
              <a:gdLst>
                <a:gd name="T0" fmla="*/ 0 w 304"/>
                <a:gd name="T1" fmla="*/ 0 h 288"/>
                <a:gd name="T2" fmla="*/ 3 w 304"/>
                <a:gd name="T3" fmla="*/ 3 h 288"/>
                <a:gd name="T4" fmla="*/ 3 w 304"/>
                <a:gd name="T5" fmla="*/ 6 h 288"/>
                <a:gd name="T6" fmla="*/ 0 w 304"/>
                <a:gd name="T7" fmla="*/ 2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0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43" name="Oval 246"/>
            <p:cNvSpPr>
              <a:spLocks noChangeArrowheads="1"/>
            </p:cNvSpPr>
            <p:nvPr/>
          </p:nvSpPr>
          <p:spPr bwMode="auto">
            <a:xfrm>
              <a:off x="4969" y="3610"/>
              <a:ext cx="4" cy="11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44" name="Freeform 247"/>
            <p:cNvSpPr>
              <a:spLocks noChangeArrowheads="1"/>
            </p:cNvSpPr>
            <p:nvPr/>
          </p:nvSpPr>
          <p:spPr bwMode="auto">
            <a:xfrm>
              <a:off x="4948" y="3610"/>
              <a:ext cx="23" cy="24"/>
            </a:xfrm>
            <a:custGeom>
              <a:avLst/>
              <a:gdLst>
                <a:gd name="T0" fmla="*/ 0 w 306"/>
                <a:gd name="T1" fmla="*/ 2 h 240"/>
                <a:gd name="T2" fmla="*/ 0 w 306"/>
                <a:gd name="T3" fmla="*/ 5 h 240"/>
                <a:gd name="T4" fmla="*/ 3 w 306"/>
                <a:gd name="T5" fmla="*/ 2 h 240"/>
                <a:gd name="T6" fmla="*/ 3 w 306"/>
                <a:gd name="T7" fmla="*/ 0 h 240"/>
                <a:gd name="T8" fmla="*/ 0 w 306"/>
                <a:gd name="T9" fmla="*/ 2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45" name="AutoShape 248"/>
            <p:cNvSpPr>
              <a:spLocks noChangeArrowheads="1"/>
            </p:cNvSpPr>
            <p:nvPr/>
          </p:nvSpPr>
          <p:spPr bwMode="auto">
            <a:xfrm>
              <a:off x="4831" y="3618"/>
              <a:ext cx="119" cy="18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46" name="AutoShape 249"/>
            <p:cNvSpPr>
              <a:spLocks noChangeArrowheads="1"/>
            </p:cNvSpPr>
            <p:nvPr/>
          </p:nvSpPr>
          <p:spPr bwMode="auto">
            <a:xfrm>
              <a:off x="4838" y="3623"/>
              <a:ext cx="106" cy="9"/>
            </a:xfrm>
            <a:prstGeom prst="roundRect">
              <a:avLst>
                <a:gd name="adj" fmla="val 50000"/>
              </a:avLst>
            </a:prstGeom>
            <a:gradFill rotWithShape="0">
              <a:gsLst>
                <a:gs pos="0">
                  <a:srgbClr val="000000"/>
                </a:gs>
                <a:gs pos="100000">
                  <a:srgbClr val="808080"/>
                </a:gs>
              </a:gsLst>
              <a:lin ang="0" scaled="1"/>
            </a:gradFill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47" name="Oval 250"/>
            <p:cNvSpPr>
              <a:spLocks noChangeArrowheads="1"/>
            </p:cNvSpPr>
            <p:nvPr/>
          </p:nvSpPr>
          <p:spPr bwMode="auto">
            <a:xfrm>
              <a:off x="4848" y="3581"/>
              <a:ext cx="15" cy="17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48" name="Oval 251"/>
            <p:cNvSpPr>
              <a:spLocks noChangeArrowheads="1"/>
            </p:cNvSpPr>
            <p:nvPr/>
          </p:nvSpPr>
          <p:spPr bwMode="auto">
            <a:xfrm>
              <a:off x="4866" y="3581"/>
              <a:ext cx="15" cy="17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49" name="Oval 252"/>
            <p:cNvSpPr>
              <a:spLocks noChangeArrowheads="1"/>
            </p:cNvSpPr>
            <p:nvPr/>
          </p:nvSpPr>
          <p:spPr bwMode="auto">
            <a:xfrm>
              <a:off x="4883" y="3581"/>
              <a:ext cx="15" cy="17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50" name="Rectangle 253"/>
            <p:cNvSpPr>
              <a:spLocks noChangeArrowheads="1"/>
            </p:cNvSpPr>
            <p:nvPr/>
          </p:nvSpPr>
          <p:spPr bwMode="auto">
            <a:xfrm>
              <a:off x="4924" y="3512"/>
              <a:ext cx="7" cy="95"/>
            </a:xfrm>
            <a:prstGeom prst="rect">
              <a:avLst/>
            </a:prstGeom>
            <a:solidFill>
              <a:srgbClr val="292929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9757" name="Group 254"/>
          <p:cNvGrpSpPr>
            <a:grpSpLocks/>
          </p:cNvGrpSpPr>
          <p:nvPr/>
        </p:nvGrpSpPr>
        <p:grpSpPr bwMode="auto">
          <a:xfrm>
            <a:off x="5046663" y="2032000"/>
            <a:ext cx="533400" cy="412750"/>
            <a:chOff x="3179" y="1280"/>
            <a:chExt cx="336" cy="260"/>
          </a:xfrm>
        </p:grpSpPr>
        <p:pic>
          <p:nvPicPr>
            <p:cNvPr id="30104" name="Picture 255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3179" y="1280"/>
              <a:ext cx="333" cy="14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pic>
          <p:nvPicPr>
            <p:cNvPr id="30105" name="Picture 256"/>
            <p:cNvPicPr>
              <a:picLocks noChangeAspect="1"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 rot="120000">
              <a:off x="3196" y="1436"/>
              <a:ext cx="275" cy="9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30106" name="Freeform 257"/>
            <p:cNvSpPr>
              <a:spLocks noChangeArrowheads="1"/>
            </p:cNvSpPr>
            <p:nvPr/>
          </p:nvSpPr>
          <p:spPr bwMode="auto">
            <a:xfrm>
              <a:off x="3287" y="1339"/>
              <a:ext cx="221" cy="130"/>
            </a:xfrm>
            <a:custGeom>
              <a:avLst/>
              <a:gdLst>
                <a:gd name="T0" fmla="*/ 0 w 2982"/>
                <a:gd name="T1" fmla="*/ 0 h 2442"/>
                <a:gd name="T2" fmla="*/ 0 w 2982"/>
                <a:gd name="T3" fmla="*/ 0 h 2442"/>
                <a:gd name="T4" fmla="*/ 2 w 2982"/>
                <a:gd name="T5" fmla="*/ 1 h 2442"/>
                <a:gd name="T6" fmla="*/ 2 w 2982"/>
                <a:gd name="T7" fmla="*/ 0 h 2442"/>
                <a:gd name="T8" fmla="*/ 0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rgbClr val="000000"/>
            </a:solidFill>
            <a:ln w="9360" cap="sq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30107" name="Picture 258"/>
            <p:cNvPicPr>
              <a:picLocks noChangeAspect="1" noChangeArrowheads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 bwMode="auto">
            <a:xfrm>
              <a:off x="3297" y="1342"/>
              <a:ext cx="200" cy="11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30108" name="Freeform 259"/>
            <p:cNvSpPr>
              <a:spLocks noChangeArrowheads="1"/>
            </p:cNvSpPr>
            <p:nvPr/>
          </p:nvSpPr>
          <p:spPr bwMode="auto">
            <a:xfrm>
              <a:off x="3327" y="1335"/>
              <a:ext cx="187" cy="23"/>
            </a:xfrm>
            <a:custGeom>
              <a:avLst/>
              <a:gdLst>
                <a:gd name="T0" fmla="*/ 0 w 2528"/>
                <a:gd name="T1" fmla="*/ 0 h 455"/>
                <a:gd name="T2" fmla="*/ 2 w 2528"/>
                <a:gd name="T3" fmla="*/ 0 h 455"/>
                <a:gd name="T4" fmla="*/ 2 w 2528"/>
                <a:gd name="T5" fmla="*/ 0 h 455"/>
                <a:gd name="T6" fmla="*/ 0 w 2528"/>
                <a:gd name="T7" fmla="*/ 0 h 455"/>
                <a:gd name="T8" fmla="*/ 0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09" name="Freeform 260"/>
            <p:cNvSpPr>
              <a:spLocks noChangeArrowheads="1"/>
            </p:cNvSpPr>
            <p:nvPr/>
          </p:nvSpPr>
          <p:spPr bwMode="auto">
            <a:xfrm>
              <a:off x="3285" y="1335"/>
              <a:ext cx="51" cy="101"/>
            </a:xfrm>
            <a:custGeom>
              <a:avLst/>
              <a:gdLst>
                <a:gd name="T0" fmla="*/ 0 w 702"/>
                <a:gd name="T1" fmla="*/ 0 h 1893"/>
                <a:gd name="T2" fmla="*/ 0 w 702"/>
                <a:gd name="T3" fmla="*/ 0 h 1893"/>
                <a:gd name="T4" fmla="*/ 0 w 702"/>
                <a:gd name="T5" fmla="*/ 0 h 1893"/>
                <a:gd name="T6" fmla="*/ 1 w 702"/>
                <a:gd name="T7" fmla="*/ 0 h 1893"/>
                <a:gd name="T8" fmla="*/ 0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10" name="Freeform 261"/>
            <p:cNvSpPr>
              <a:spLocks noChangeArrowheads="1"/>
            </p:cNvSpPr>
            <p:nvPr/>
          </p:nvSpPr>
          <p:spPr bwMode="auto">
            <a:xfrm>
              <a:off x="3457" y="1353"/>
              <a:ext cx="55" cy="116"/>
            </a:xfrm>
            <a:custGeom>
              <a:avLst/>
              <a:gdLst>
                <a:gd name="T0" fmla="*/ 1 w 756"/>
                <a:gd name="T1" fmla="*/ 0 h 2184"/>
                <a:gd name="T2" fmla="*/ 0 w 756"/>
                <a:gd name="T3" fmla="*/ 0 h 2184"/>
                <a:gd name="T4" fmla="*/ 0 w 756"/>
                <a:gd name="T5" fmla="*/ 0 h 2184"/>
                <a:gd name="T6" fmla="*/ 1 w 756"/>
                <a:gd name="T7" fmla="*/ 0 h 2184"/>
                <a:gd name="T8" fmla="*/ 1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11" name="Freeform 262"/>
            <p:cNvSpPr>
              <a:spLocks noChangeArrowheads="1"/>
            </p:cNvSpPr>
            <p:nvPr/>
          </p:nvSpPr>
          <p:spPr bwMode="auto">
            <a:xfrm>
              <a:off x="3284" y="1431"/>
              <a:ext cx="205" cy="38"/>
            </a:xfrm>
            <a:custGeom>
              <a:avLst/>
              <a:gdLst>
                <a:gd name="T0" fmla="*/ 0 w 2773"/>
                <a:gd name="T1" fmla="*/ 0 h 738"/>
                <a:gd name="T2" fmla="*/ 0 w 2773"/>
                <a:gd name="T3" fmla="*/ 0 h 738"/>
                <a:gd name="T4" fmla="*/ 2 w 2773"/>
                <a:gd name="T5" fmla="*/ 0 h 738"/>
                <a:gd name="T6" fmla="*/ 2 w 2773"/>
                <a:gd name="T7" fmla="*/ 0 h 738"/>
                <a:gd name="T8" fmla="*/ 0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CC"/>
                </a:gs>
                <a:gs pos="100000">
                  <a:srgbClr val="FFFFFF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12" name="Freeform 263"/>
            <p:cNvSpPr>
              <a:spLocks noChangeArrowheads="1"/>
            </p:cNvSpPr>
            <p:nvPr/>
          </p:nvSpPr>
          <p:spPr bwMode="auto">
            <a:xfrm>
              <a:off x="3463" y="1354"/>
              <a:ext cx="52" cy="117"/>
            </a:xfrm>
            <a:custGeom>
              <a:avLst/>
              <a:gdLst>
                <a:gd name="T0" fmla="*/ 1 w 637"/>
                <a:gd name="T1" fmla="*/ 0 h 1659"/>
                <a:gd name="T2" fmla="*/ 1 w 637"/>
                <a:gd name="T3" fmla="*/ 0 h 1659"/>
                <a:gd name="T4" fmla="*/ 0 w 637"/>
                <a:gd name="T5" fmla="*/ 6 h 1659"/>
                <a:gd name="T6" fmla="*/ 0 w 637"/>
                <a:gd name="T7" fmla="*/ 6 h 1659"/>
                <a:gd name="T8" fmla="*/ 1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13" name="Freeform 264"/>
            <p:cNvSpPr>
              <a:spLocks noChangeArrowheads="1"/>
            </p:cNvSpPr>
            <p:nvPr/>
          </p:nvSpPr>
          <p:spPr bwMode="auto">
            <a:xfrm>
              <a:off x="3284" y="1437"/>
              <a:ext cx="182" cy="38"/>
            </a:xfrm>
            <a:custGeom>
              <a:avLst/>
              <a:gdLst>
                <a:gd name="T0" fmla="*/ 0 w 2216"/>
                <a:gd name="T1" fmla="*/ 0 h 550"/>
                <a:gd name="T2" fmla="*/ 0 w 2216"/>
                <a:gd name="T3" fmla="*/ 0 h 550"/>
                <a:gd name="T4" fmla="*/ 5 w 2216"/>
                <a:gd name="T5" fmla="*/ 2 h 550"/>
                <a:gd name="T6" fmla="*/ 5 w 2216"/>
                <a:gd name="T7" fmla="*/ 2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0114" name="Group 265"/>
            <p:cNvGrpSpPr>
              <a:grpSpLocks/>
            </p:cNvGrpSpPr>
            <p:nvPr/>
          </p:nvGrpSpPr>
          <p:grpSpPr bwMode="auto">
            <a:xfrm>
              <a:off x="3281" y="1478"/>
              <a:ext cx="61" cy="22"/>
              <a:chOff x="3281" y="1478"/>
              <a:chExt cx="61" cy="22"/>
            </a:xfrm>
          </p:grpSpPr>
          <p:sp>
            <p:nvSpPr>
              <p:cNvPr id="30121" name="Freeform 266"/>
              <p:cNvSpPr>
                <a:spLocks noChangeArrowheads="1"/>
              </p:cNvSpPr>
              <p:nvPr/>
            </p:nvSpPr>
            <p:spPr bwMode="auto">
              <a:xfrm>
                <a:off x="3281" y="1478"/>
                <a:ext cx="61" cy="22"/>
              </a:xfrm>
              <a:custGeom>
                <a:avLst/>
                <a:gdLst>
                  <a:gd name="T0" fmla="*/ 24 w 752"/>
                  <a:gd name="T1" fmla="*/ 0 h 327"/>
                  <a:gd name="T2" fmla="*/ 61 w 752"/>
                  <a:gd name="T3" fmla="*/ 8 h 327"/>
                  <a:gd name="T4" fmla="*/ 38 w 752"/>
                  <a:gd name="T5" fmla="*/ 22 h 327"/>
                  <a:gd name="T6" fmla="*/ 0 w 752"/>
                  <a:gd name="T7" fmla="*/ 12 h 327"/>
                  <a:gd name="T8" fmla="*/ 24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2"/>
                  <a:gd name="T16" fmla="*/ 0 h 327"/>
                  <a:gd name="T17" fmla="*/ 752 w 752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122" name="Freeform 267"/>
              <p:cNvSpPr>
                <a:spLocks noChangeArrowheads="1"/>
              </p:cNvSpPr>
              <p:nvPr/>
            </p:nvSpPr>
            <p:spPr bwMode="auto">
              <a:xfrm>
                <a:off x="3282" y="1479"/>
                <a:ext cx="59" cy="21"/>
              </a:xfrm>
              <a:custGeom>
                <a:avLst/>
                <a:gdLst>
                  <a:gd name="T0" fmla="*/ 23 w 726"/>
                  <a:gd name="T1" fmla="*/ 0 h 311"/>
                  <a:gd name="T2" fmla="*/ 59 w 726"/>
                  <a:gd name="T3" fmla="*/ 8 h 311"/>
                  <a:gd name="T4" fmla="*/ 37 w 726"/>
                  <a:gd name="T5" fmla="*/ 21 h 311"/>
                  <a:gd name="T6" fmla="*/ 0 w 726"/>
                  <a:gd name="T7" fmla="*/ 12 h 311"/>
                  <a:gd name="T8" fmla="*/ 23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6"/>
                  <a:gd name="T16" fmla="*/ 0 h 311"/>
                  <a:gd name="T17" fmla="*/ 726 w 726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123" name="Freeform 268"/>
              <p:cNvSpPr>
                <a:spLocks noChangeArrowheads="1"/>
              </p:cNvSpPr>
              <p:nvPr/>
            </p:nvSpPr>
            <p:spPr bwMode="auto">
              <a:xfrm>
                <a:off x="3287" y="1487"/>
                <a:ext cx="20" cy="6"/>
              </a:xfrm>
              <a:custGeom>
                <a:avLst/>
                <a:gdLst>
                  <a:gd name="T0" fmla="*/ 0 w 258"/>
                  <a:gd name="T1" fmla="*/ 3 h 100"/>
                  <a:gd name="T2" fmla="*/ 6 w 258"/>
                  <a:gd name="T3" fmla="*/ 0 h 100"/>
                  <a:gd name="T4" fmla="*/ 20 w 258"/>
                  <a:gd name="T5" fmla="*/ 3 h 100"/>
                  <a:gd name="T6" fmla="*/ 14 w 258"/>
                  <a:gd name="T7" fmla="*/ 6 h 100"/>
                  <a:gd name="T8" fmla="*/ 0 w 258"/>
                  <a:gd name="T9" fmla="*/ 3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0"/>
                  <a:gd name="T17" fmla="*/ 258 w 258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00CC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124" name="Freeform 269"/>
              <p:cNvSpPr>
                <a:spLocks noChangeArrowheads="1"/>
              </p:cNvSpPr>
              <p:nvPr/>
            </p:nvSpPr>
            <p:spPr bwMode="auto">
              <a:xfrm>
                <a:off x="3286" y="1491"/>
                <a:ext cx="15" cy="3"/>
              </a:xfrm>
              <a:custGeom>
                <a:avLst/>
                <a:gdLst>
                  <a:gd name="T0" fmla="*/ 1 w 194"/>
                  <a:gd name="T1" fmla="*/ 0 h 63"/>
                  <a:gd name="T2" fmla="*/ 15 w 194"/>
                  <a:gd name="T3" fmla="*/ 3 h 63"/>
                  <a:gd name="T4" fmla="*/ 14 w 194"/>
                  <a:gd name="T5" fmla="*/ 3 h 63"/>
                  <a:gd name="T6" fmla="*/ 0 w 194"/>
                  <a:gd name="T7" fmla="*/ 0 h 63"/>
                  <a:gd name="T8" fmla="*/ 1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125" name="Freeform 270"/>
              <p:cNvSpPr>
                <a:spLocks noChangeArrowheads="1"/>
              </p:cNvSpPr>
              <p:nvPr/>
            </p:nvSpPr>
            <p:spPr bwMode="auto">
              <a:xfrm>
                <a:off x="3304" y="1492"/>
                <a:ext cx="20" cy="6"/>
              </a:xfrm>
              <a:custGeom>
                <a:avLst/>
                <a:gdLst>
                  <a:gd name="T0" fmla="*/ 0 w 258"/>
                  <a:gd name="T1" fmla="*/ 3 h 102"/>
                  <a:gd name="T2" fmla="*/ 6 w 258"/>
                  <a:gd name="T3" fmla="*/ 0 h 102"/>
                  <a:gd name="T4" fmla="*/ 20 w 258"/>
                  <a:gd name="T5" fmla="*/ 3 h 102"/>
                  <a:gd name="T6" fmla="*/ 14 w 258"/>
                  <a:gd name="T7" fmla="*/ 6 h 102"/>
                  <a:gd name="T8" fmla="*/ 0 w 258"/>
                  <a:gd name="T9" fmla="*/ 3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2"/>
                  <a:gd name="T17" fmla="*/ 258 w 25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00CC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126" name="Freeform 271"/>
              <p:cNvSpPr>
                <a:spLocks noChangeArrowheads="1"/>
              </p:cNvSpPr>
              <p:nvPr/>
            </p:nvSpPr>
            <p:spPr bwMode="auto">
              <a:xfrm>
                <a:off x="3304" y="1495"/>
                <a:ext cx="15" cy="3"/>
              </a:xfrm>
              <a:custGeom>
                <a:avLst/>
                <a:gdLst>
                  <a:gd name="T0" fmla="*/ 1 w 194"/>
                  <a:gd name="T1" fmla="*/ 0 h 63"/>
                  <a:gd name="T2" fmla="*/ 15 w 194"/>
                  <a:gd name="T3" fmla="*/ 3 h 63"/>
                  <a:gd name="T4" fmla="*/ 14 w 194"/>
                  <a:gd name="T5" fmla="*/ 3 h 63"/>
                  <a:gd name="T6" fmla="*/ 0 w 194"/>
                  <a:gd name="T7" fmla="*/ 0 h 63"/>
                  <a:gd name="T8" fmla="*/ 1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0115" name="Freeform 272"/>
            <p:cNvSpPr>
              <a:spLocks noChangeArrowheads="1"/>
            </p:cNvSpPr>
            <p:nvPr/>
          </p:nvSpPr>
          <p:spPr bwMode="auto">
            <a:xfrm>
              <a:off x="3388" y="1482"/>
              <a:ext cx="74" cy="50"/>
            </a:xfrm>
            <a:custGeom>
              <a:avLst/>
              <a:gdLst>
                <a:gd name="T0" fmla="*/ 0 w 990"/>
                <a:gd name="T1" fmla="*/ 1 h 792"/>
                <a:gd name="T2" fmla="*/ 1 w 990"/>
                <a:gd name="T3" fmla="*/ 0 h 792"/>
                <a:gd name="T4" fmla="*/ 1 w 990"/>
                <a:gd name="T5" fmla="*/ 0 h 792"/>
                <a:gd name="T6" fmla="*/ 0 w 990"/>
                <a:gd name="T7" fmla="*/ 1 h 792"/>
                <a:gd name="T8" fmla="*/ 0 w 990"/>
                <a:gd name="T9" fmla="*/ 1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16" name="Freeform 273"/>
            <p:cNvSpPr>
              <a:spLocks noChangeArrowheads="1"/>
            </p:cNvSpPr>
            <p:nvPr/>
          </p:nvSpPr>
          <p:spPr bwMode="auto">
            <a:xfrm>
              <a:off x="3195" y="1486"/>
              <a:ext cx="192" cy="45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3 w 2532"/>
                <a:gd name="T5" fmla="*/ 1 h 723"/>
                <a:gd name="T6" fmla="*/ 3 w 2532"/>
                <a:gd name="T7" fmla="*/ 1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17" name="Freeform 274"/>
            <p:cNvSpPr>
              <a:spLocks noChangeArrowheads="1"/>
            </p:cNvSpPr>
            <p:nvPr/>
          </p:nvSpPr>
          <p:spPr bwMode="auto">
            <a:xfrm>
              <a:off x="3195" y="1477"/>
              <a:ext cx="1" cy="8"/>
            </a:xfrm>
            <a:custGeom>
              <a:avLst/>
              <a:gdLst>
                <a:gd name="T0" fmla="*/ 0 w 26"/>
                <a:gd name="T1" fmla="*/ 0 h 147"/>
                <a:gd name="T2" fmla="*/ 0 w 26"/>
                <a:gd name="T3" fmla="*/ 0 h 147"/>
                <a:gd name="T4" fmla="*/ 0 w 26"/>
                <a:gd name="T5" fmla="*/ 0 h 147"/>
                <a:gd name="T6" fmla="*/ 0 w 26"/>
                <a:gd name="T7" fmla="*/ 0 h 147"/>
                <a:gd name="T8" fmla="*/ 0 w 26"/>
                <a:gd name="T9" fmla="*/ 0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18" name="Freeform 275"/>
            <p:cNvSpPr>
              <a:spLocks noChangeArrowheads="1"/>
            </p:cNvSpPr>
            <p:nvPr/>
          </p:nvSpPr>
          <p:spPr bwMode="auto">
            <a:xfrm>
              <a:off x="3196" y="1439"/>
              <a:ext cx="89" cy="38"/>
            </a:xfrm>
            <a:custGeom>
              <a:avLst/>
              <a:gdLst>
                <a:gd name="T0" fmla="*/ 1 w 1176"/>
                <a:gd name="T1" fmla="*/ 0 h 606"/>
                <a:gd name="T2" fmla="*/ 0 w 1176"/>
                <a:gd name="T3" fmla="*/ 1 h 606"/>
                <a:gd name="T4" fmla="*/ 0 w 1176"/>
                <a:gd name="T5" fmla="*/ 1 h 606"/>
                <a:gd name="T6" fmla="*/ 1 w 1176"/>
                <a:gd name="T7" fmla="*/ 0 h 606"/>
                <a:gd name="T8" fmla="*/ 1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19" name="Freeform 276"/>
            <p:cNvSpPr>
              <a:spLocks noChangeArrowheads="1"/>
            </p:cNvSpPr>
            <p:nvPr/>
          </p:nvSpPr>
          <p:spPr bwMode="auto">
            <a:xfrm>
              <a:off x="3202" y="1479"/>
              <a:ext cx="182" cy="44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2 w 2532"/>
                <a:gd name="T5" fmla="*/ 1 h 723"/>
                <a:gd name="T6" fmla="*/ 2 w 2532"/>
                <a:gd name="T7" fmla="*/ 1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20" name="Freeform 277"/>
            <p:cNvSpPr>
              <a:spLocks noChangeArrowheads="1"/>
            </p:cNvSpPr>
            <p:nvPr/>
          </p:nvSpPr>
          <p:spPr bwMode="auto">
            <a:xfrm flipV="1">
              <a:off x="3384" y="1476"/>
              <a:ext cx="74" cy="45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1 h 723"/>
                <a:gd name="T6" fmla="*/ 0 w 2532"/>
                <a:gd name="T7" fmla="*/ 1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9758" name="Group 278"/>
          <p:cNvGrpSpPr>
            <a:grpSpLocks/>
          </p:cNvGrpSpPr>
          <p:nvPr/>
        </p:nvGrpSpPr>
        <p:grpSpPr bwMode="auto">
          <a:xfrm>
            <a:off x="6616700" y="5475288"/>
            <a:ext cx="473075" cy="412750"/>
            <a:chOff x="4168" y="3449"/>
            <a:chExt cx="298" cy="260"/>
          </a:xfrm>
        </p:grpSpPr>
        <p:pic>
          <p:nvPicPr>
            <p:cNvPr id="30081" name="Picture 279"/>
            <p:cNvPicPr>
              <a:picLocks noChangeAspect="1" noChangeArrowheads="1"/>
            </p:cNvPicPr>
            <p:nvPr/>
          </p:nvPicPr>
          <p:blipFill>
            <a:blip r:embed="rId17"/>
            <a:srcRect/>
            <a:stretch>
              <a:fillRect/>
            </a:stretch>
          </p:blipFill>
          <p:spPr bwMode="auto">
            <a:xfrm>
              <a:off x="4168" y="3449"/>
              <a:ext cx="296" cy="14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pic>
          <p:nvPicPr>
            <p:cNvPr id="30082" name="Picture 280"/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 rot="120000">
              <a:off x="4183" y="3605"/>
              <a:ext cx="243" cy="9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30083" name="Freeform 281"/>
            <p:cNvSpPr>
              <a:spLocks noChangeArrowheads="1"/>
            </p:cNvSpPr>
            <p:nvPr/>
          </p:nvSpPr>
          <p:spPr bwMode="auto">
            <a:xfrm>
              <a:off x="4263" y="3508"/>
              <a:ext cx="196" cy="130"/>
            </a:xfrm>
            <a:custGeom>
              <a:avLst/>
              <a:gdLst>
                <a:gd name="T0" fmla="*/ 0 w 2982"/>
                <a:gd name="T1" fmla="*/ 0 h 2442"/>
                <a:gd name="T2" fmla="*/ 0 w 2982"/>
                <a:gd name="T3" fmla="*/ 0 h 2442"/>
                <a:gd name="T4" fmla="*/ 2 w 2982"/>
                <a:gd name="T5" fmla="*/ 1 h 2442"/>
                <a:gd name="T6" fmla="*/ 2 w 2982"/>
                <a:gd name="T7" fmla="*/ 0 h 2442"/>
                <a:gd name="T8" fmla="*/ 0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rgbClr val="000000"/>
            </a:solidFill>
            <a:ln w="9360" cap="sq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30084" name="Picture 282"/>
            <p:cNvPicPr>
              <a:picLocks noChangeAspect="1" noChangeArrowheads="1"/>
            </p:cNvPicPr>
            <p:nvPr/>
          </p:nvPicPr>
          <p:blipFill>
            <a:blip r:embed="rId19"/>
            <a:srcRect/>
            <a:stretch>
              <a:fillRect/>
            </a:stretch>
          </p:blipFill>
          <p:spPr bwMode="auto">
            <a:xfrm>
              <a:off x="4273" y="3511"/>
              <a:ext cx="178" cy="11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30085" name="Freeform 283"/>
            <p:cNvSpPr>
              <a:spLocks noChangeArrowheads="1"/>
            </p:cNvSpPr>
            <p:nvPr/>
          </p:nvSpPr>
          <p:spPr bwMode="auto">
            <a:xfrm>
              <a:off x="4299" y="3504"/>
              <a:ext cx="166" cy="23"/>
            </a:xfrm>
            <a:custGeom>
              <a:avLst/>
              <a:gdLst>
                <a:gd name="T0" fmla="*/ 0 w 2528"/>
                <a:gd name="T1" fmla="*/ 0 h 455"/>
                <a:gd name="T2" fmla="*/ 2 w 2528"/>
                <a:gd name="T3" fmla="*/ 0 h 455"/>
                <a:gd name="T4" fmla="*/ 2 w 2528"/>
                <a:gd name="T5" fmla="*/ 0 h 455"/>
                <a:gd name="T6" fmla="*/ 0 w 2528"/>
                <a:gd name="T7" fmla="*/ 0 h 455"/>
                <a:gd name="T8" fmla="*/ 0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086" name="Freeform 284"/>
            <p:cNvSpPr>
              <a:spLocks noChangeArrowheads="1"/>
            </p:cNvSpPr>
            <p:nvPr/>
          </p:nvSpPr>
          <p:spPr bwMode="auto">
            <a:xfrm>
              <a:off x="4261" y="3504"/>
              <a:ext cx="45" cy="101"/>
            </a:xfrm>
            <a:custGeom>
              <a:avLst/>
              <a:gdLst>
                <a:gd name="T0" fmla="*/ 0 w 702"/>
                <a:gd name="T1" fmla="*/ 0 h 1893"/>
                <a:gd name="T2" fmla="*/ 0 w 702"/>
                <a:gd name="T3" fmla="*/ 0 h 1893"/>
                <a:gd name="T4" fmla="*/ 0 w 702"/>
                <a:gd name="T5" fmla="*/ 0 h 1893"/>
                <a:gd name="T6" fmla="*/ 1 w 702"/>
                <a:gd name="T7" fmla="*/ 0 h 1893"/>
                <a:gd name="T8" fmla="*/ 0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087" name="Freeform 285"/>
            <p:cNvSpPr>
              <a:spLocks noChangeArrowheads="1"/>
            </p:cNvSpPr>
            <p:nvPr/>
          </p:nvSpPr>
          <p:spPr bwMode="auto">
            <a:xfrm>
              <a:off x="4415" y="3522"/>
              <a:ext cx="49" cy="116"/>
            </a:xfrm>
            <a:custGeom>
              <a:avLst/>
              <a:gdLst>
                <a:gd name="T0" fmla="*/ 1 w 756"/>
                <a:gd name="T1" fmla="*/ 0 h 2184"/>
                <a:gd name="T2" fmla="*/ 0 w 756"/>
                <a:gd name="T3" fmla="*/ 0 h 2184"/>
                <a:gd name="T4" fmla="*/ 0 w 756"/>
                <a:gd name="T5" fmla="*/ 0 h 2184"/>
                <a:gd name="T6" fmla="*/ 0 w 756"/>
                <a:gd name="T7" fmla="*/ 0 h 2184"/>
                <a:gd name="T8" fmla="*/ 1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088" name="Freeform 286"/>
            <p:cNvSpPr>
              <a:spLocks noChangeArrowheads="1"/>
            </p:cNvSpPr>
            <p:nvPr/>
          </p:nvSpPr>
          <p:spPr bwMode="auto">
            <a:xfrm>
              <a:off x="4261" y="3600"/>
              <a:ext cx="182" cy="38"/>
            </a:xfrm>
            <a:custGeom>
              <a:avLst/>
              <a:gdLst>
                <a:gd name="T0" fmla="*/ 0 w 2773"/>
                <a:gd name="T1" fmla="*/ 0 h 738"/>
                <a:gd name="T2" fmla="*/ 0 w 2773"/>
                <a:gd name="T3" fmla="*/ 0 h 738"/>
                <a:gd name="T4" fmla="*/ 2 w 2773"/>
                <a:gd name="T5" fmla="*/ 0 h 738"/>
                <a:gd name="T6" fmla="*/ 2 w 2773"/>
                <a:gd name="T7" fmla="*/ 0 h 738"/>
                <a:gd name="T8" fmla="*/ 0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CC"/>
                </a:gs>
                <a:gs pos="100000">
                  <a:srgbClr val="FFFFFF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089" name="Freeform 287"/>
            <p:cNvSpPr>
              <a:spLocks noChangeArrowheads="1"/>
            </p:cNvSpPr>
            <p:nvPr/>
          </p:nvSpPr>
          <p:spPr bwMode="auto">
            <a:xfrm>
              <a:off x="4420" y="3523"/>
              <a:ext cx="45" cy="117"/>
            </a:xfrm>
            <a:custGeom>
              <a:avLst/>
              <a:gdLst>
                <a:gd name="T0" fmla="*/ 1 w 637"/>
                <a:gd name="T1" fmla="*/ 0 h 1659"/>
                <a:gd name="T2" fmla="*/ 1 w 637"/>
                <a:gd name="T3" fmla="*/ 0 h 1659"/>
                <a:gd name="T4" fmla="*/ 0 w 637"/>
                <a:gd name="T5" fmla="*/ 6 h 1659"/>
                <a:gd name="T6" fmla="*/ 0 w 637"/>
                <a:gd name="T7" fmla="*/ 6 h 1659"/>
                <a:gd name="T8" fmla="*/ 1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090" name="Freeform 288"/>
            <p:cNvSpPr>
              <a:spLocks noChangeArrowheads="1"/>
            </p:cNvSpPr>
            <p:nvPr/>
          </p:nvSpPr>
          <p:spPr bwMode="auto">
            <a:xfrm>
              <a:off x="4261" y="3605"/>
              <a:ext cx="162" cy="38"/>
            </a:xfrm>
            <a:custGeom>
              <a:avLst/>
              <a:gdLst>
                <a:gd name="T0" fmla="*/ 0 w 2216"/>
                <a:gd name="T1" fmla="*/ 0 h 550"/>
                <a:gd name="T2" fmla="*/ 0 w 2216"/>
                <a:gd name="T3" fmla="*/ 0 h 550"/>
                <a:gd name="T4" fmla="*/ 5 w 2216"/>
                <a:gd name="T5" fmla="*/ 2 h 550"/>
                <a:gd name="T6" fmla="*/ 5 w 2216"/>
                <a:gd name="T7" fmla="*/ 2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0091" name="Group 289"/>
            <p:cNvGrpSpPr>
              <a:grpSpLocks/>
            </p:cNvGrpSpPr>
            <p:nvPr/>
          </p:nvGrpSpPr>
          <p:grpSpPr bwMode="auto">
            <a:xfrm>
              <a:off x="4259" y="3647"/>
              <a:ext cx="54" cy="22"/>
              <a:chOff x="4259" y="3647"/>
              <a:chExt cx="54" cy="22"/>
            </a:xfrm>
          </p:grpSpPr>
          <p:sp>
            <p:nvSpPr>
              <p:cNvPr id="30098" name="Freeform 290"/>
              <p:cNvSpPr>
                <a:spLocks noChangeArrowheads="1"/>
              </p:cNvSpPr>
              <p:nvPr/>
            </p:nvSpPr>
            <p:spPr bwMode="auto">
              <a:xfrm>
                <a:off x="4259" y="3647"/>
                <a:ext cx="54" cy="22"/>
              </a:xfrm>
              <a:custGeom>
                <a:avLst/>
                <a:gdLst>
                  <a:gd name="T0" fmla="*/ 21 w 752"/>
                  <a:gd name="T1" fmla="*/ 0 h 327"/>
                  <a:gd name="T2" fmla="*/ 54 w 752"/>
                  <a:gd name="T3" fmla="*/ 8 h 327"/>
                  <a:gd name="T4" fmla="*/ 34 w 752"/>
                  <a:gd name="T5" fmla="*/ 22 h 327"/>
                  <a:gd name="T6" fmla="*/ 0 w 752"/>
                  <a:gd name="T7" fmla="*/ 12 h 327"/>
                  <a:gd name="T8" fmla="*/ 21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2"/>
                  <a:gd name="T16" fmla="*/ 0 h 327"/>
                  <a:gd name="T17" fmla="*/ 752 w 752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099" name="Freeform 291"/>
              <p:cNvSpPr>
                <a:spLocks noChangeArrowheads="1"/>
              </p:cNvSpPr>
              <p:nvPr/>
            </p:nvSpPr>
            <p:spPr bwMode="auto">
              <a:xfrm>
                <a:off x="4259" y="3648"/>
                <a:ext cx="52" cy="21"/>
              </a:xfrm>
              <a:custGeom>
                <a:avLst/>
                <a:gdLst>
                  <a:gd name="T0" fmla="*/ 20 w 726"/>
                  <a:gd name="T1" fmla="*/ 0 h 311"/>
                  <a:gd name="T2" fmla="*/ 52 w 726"/>
                  <a:gd name="T3" fmla="*/ 8 h 311"/>
                  <a:gd name="T4" fmla="*/ 33 w 726"/>
                  <a:gd name="T5" fmla="*/ 21 h 311"/>
                  <a:gd name="T6" fmla="*/ 0 w 726"/>
                  <a:gd name="T7" fmla="*/ 12 h 311"/>
                  <a:gd name="T8" fmla="*/ 20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6"/>
                  <a:gd name="T16" fmla="*/ 0 h 311"/>
                  <a:gd name="T17" fmla="*/ 726 w 726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100" name="Freeform 292"/>
              <p:cNvSpPr>
                <a:spLocks noChangeArrowheads="1"/>
              </p:cNvSpPr>
              <p:nvPr/>
            </p:nvSpPr>
            <p:spPr bwMode="auto">
              <a:xfrm>
                <a:off x="4264" y="3656"/>
                <a:ext cx="18" cy="6"/>
              </a:xfrm>
              <a:custGeom>
                <a:avLst/>
                <a:gdLst>
                  <a:gd name="T0" fmla="*/ 0 w 258"/>
                  <a:gd name="T1" fmla="*/ 3 h 100"/>
                  <a:gd name="T2" fmla="*/ 5 w 258"/>
                  <a:gd name="T3" fmla="*/ 0 h 100"/>
                  <a:gd name="T4" fmla="*/ 18 w 258"/>
                  <a:gd name="T5" fmla="*/ 3 h 100"/>
                  <a:gd name="T6" fmla="*/ 13 w 258"/>
                  <a:gd name="T7" fmla="*/ 6 h 100"/>
                  <a:gd name="T8" fmla="*/ 0 w 258"/>
                  <a:gd name="T9" fmla="*/ 3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0"/>
                  <a:gd name="T17" fmla="*/ 258 w 258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00CC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101" name="Freeform 293"/>
              <p:cNvSpPr>
                <a:spLocks noChangeArrowheads="1"/>
              </p:cNvSpPr>
              <p:nvPr/>
            </p:nvSpPr>
            <p:spPr bwMode="auto">
              <a:xfrm>
                <a:off x="4263" y="3660"/>
                <a:ext cx="13" cy="3"/>
              </a:xfrm>
              <a:custGeom>
                <a:avLst/>
                <a:gdLst>
                  <a:gd name="T0" fmla="*/ 1 w 194"/>
                  <a:gd name="T1" fmla="*/ 0 h 63"/>
                  <a:gd name="T2" fmla="*/ 13 w 194"/>
                  <a:gd name="T3" fmla="*/ 3 h 63"/>
                  <a:gd name="T4" fmla="*/ 12 w 194"/>
                  <a:gd name="T5" fmla="*/ 3 h 63"/>
                  <a:gd name="T6" fmla="*/ 0 w 194"/>
                  <a:gd name="T7" fmla="*/ 0 h 63"/>
                  <a:gd name="T8" fmla="*/ 1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102" name="Freeform 294"/>
              <p:cNvSpPr>
                <a:spLocks noChangeArrowheads="1"/>
              </p:cNvSpPr>
              <p:nvPr/>
            </p:nvSpPr>
            <p:spPr bwMode="auto">
              <a:xfrm>
                <a:off x="4279" y="3661"/>
                <a:ext cx="18" cy="6"/>
              </a:xfrm>
              <a:custGeom>
                <a:avLst/>
                <a:gdLst>
                  <a:gd name="T0" fmla="*/ 0 w 258"/>
                  <a:gd name="T1" fmla="*/ 3 h 102"/>
                  <a:gd name="T2" fmla="*/ 5 w 258"/>
                  <a:gd name="T3" fmla="*/ 0 h 102"/>
                  <a:gd name="T4" fmla="*/ 18 w 258"/>
                  <a:gd name="T5" fmla="*/ 3 h 102"/>
                  <a:gd name="T6" fmla="*/ 13 w 258"/>
                  <a:gd name="T7" fmla="*/ 6 h 102"/>
                  <a:gd name="T8" fmla="*/ 0 w 258"/>
                  <a:gd name="T9" fmla="*/ 3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2"/>
                  <a:gd name="T17" fmla="*/ 258 w 25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00CC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103" name="Freeform 295"/>
              <p:cNvSpPr>
                <a:spLocks noChangeArrowheads="1"/>
              </p:cNvSpPr>
              <p:nvPr/>
            </p:nvSpPr>
            <p:spPr bwMode="auto">
              <a:xfrm>
                <a:off x="4278" y="3664"/>
                <a:ext cx="13" cy="3"/>
              </a:xfrm>
              <a:custGeom>
                <a:avLst/>
                <a:gdLst>
                  <a:gd name="T0" fmla="*/ 1 w 194"/>
                  <a:gd name="T1" fmla="*/ 0 h 63"/>
                  <a:gd name="T2" fmla="*/ 13 w 194"/>
                  <a:gd name="T3" fmla="*/ 3 h 63"/>
                  <a:gd name="T4" fmla="*/ 12 w 194"/>
                  <a:gd name="T5" fmla="*/ 3 h 63"/>
                  <a:gd name="T6" fmla="*/ 0 w 194"/>
                  <a:gd name="T7" fmla="*/ 0 h 63"/>
                  <a:gd name="T8" fmla="*/ 1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0092" name="Freeform 296"/>
            <p:cNvSpPr>
              <a:spLocks noChangeArrowheads="1"/>
            </p:cNvSpPr>
            <p:nvPr/>
          </p:nvSpPr>
          <p:spPr bwMode="auto">
            <a:xfrm>
              <a:off x="4353" y="3651"/>
              <a:ext cx="66" cy="50"/>
            </a:xfrm>
            <a:custGeom>
              <a:avLst/>
              <a:gdLst>
                <a:gd name="T0" fmla="*/ 0 w 990"/>
                <a:gd name="T1" fmla="*/ 1 h 792"/>
                <a:gd name="T2" fmla="*/ 1 w 990"/>
                <a:gd name="T3" fmla="*/ 0 h 792"/>
                <a:gd name="T4" fmla="*/ 1 w 990"/>
                <a:gd name="T5" fmla="*/ 0 h 792"/>
                <a:gd name="T6" fmla="*/ 0 w 990"/>
                <a:gd name="T7" fmla="*/ 1 h 792"/>
                <a:gd name="T8" fmla="*/ 0 w 990"/>
                <a:gd name="T9" fmla="*/ 1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093" name="Freeform 297"/>
            <p:cNvSpPr>
              <a:spLocks noChangeArrowheads="1"/>
            </p:cNvSpPr>
            <p:nvPr/>
          </p:nvSpPr>
          <p:spPr bwMode="auto">
            <a:xfrm>
              <a:off x="4182" y="3655"/>
              <a:ext cx="170" cy="45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2 w 2532"/>
                <a:gd name="T5" fmla="*/ 1 h 723"/>
                <a:gd name="T6" fmla="*/ 2 w 2532"/>
                <a:gd name="T7" fmla="*/ 1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094" name="Freeform 298"/>
            <p:cNvSpPr>
              <a:spLocks noChangeArrowheads="1"/>
            </p:cNvSpPr>
            <p:nvPr/>
          </p:nvSpPr>
          <p:spPr bwMode="auto">
            <a:xfrm>
              <a:off x="4183" y="3646"/>
              <a:ext cx="1" cy="8"/>
            </a:xfrm>
            <a:custGeom>
              <a:avLst/>
              <a:gdLst>
                <a:gd name="T0" fmla="*/ 0 w 26"/>
                <a:gd name="T1" fmla="*/ 0 h 147"/>
                <a:gd name="T2" fmla="*/ 0 w 26"/>
                <a:gd name="T3" fmla="*/ 0 h 147"/>
                <a:gd name="T4" fmla="*/ 0 w 26"/>
                <a:gd name="T5" fmla="*/ 0 h 147"/>
                <a:gd name="T6" fmla="*/ 0 w 26"/>
                <a:gd name="T7" fmla="*/ 0 h 147"/>
                <a:gd name="T8" fmla="*/ 0 w 26"/>
                <a:gd name="T9" fmla="*/ 0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095" name="Freeform 299"/>
            <p:cNvSpPr>
              <a:spLocks noChangeArrowheads="1"/>
            </p:cNvSpPr>
            <p:nvPr/>
          </p:nvSpPr>
          <p:spPr bwMode="auto">
            <a:xfrm>
              <a:off x="4183" y="3608"/>
              <a:ext cx="78" cy="38"/>
            </a:xfrm>
            <a:custGeom>
              <a:avLst/>
              <a:gdLst>
                <a:gd name="T0" fmla="*/ 1 w 1176"/>
                <a:gd name="T1" fmla="*/ 0 h 606"/>
                <a:gd name="T2" fmla="*/ 0 w 1176"/>
                <a:gd name="T3" fmla="*/ 1 h 606"/>
                <a:gd name="T4" fmla="*/ 0 w 1176"/>
                <a:gd name="T5" fmla="*/ 1 h 606"/>
                <a:gd name="T6" fmla="*/ 1 w 1176"/>
                <a:gd name="T7" fmla="*/ 0 h 606"/>
                <a:gd name="T8" fmla="*/ 1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096" name="Freeform 300"/>
            <p:cNvSpPr>
              <a:spLocks noChangeArrowheads="1"/>
            </p:cNvSpPr>
            <p:nvPr/>
          </p:nvSpPr>
          <p:spPr bwMode="auto">
            <a:xfrm>
              <a:off x="4188" y="3648"/>
              <a:ext cx="161" cy="44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1 w 2532"/>
                <a:gd name="T5" fmla="*/ 1 h 723"/>
                <a:gd name="T6" fmla="*/ 1 w 2532"/>
                <a:gd name="T7" fmla="*/ 1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097" name="Freeform 301"/>
            <p:cNvSpPr>
              <a:spLocks noChangeArrowheads="1"/>
            </p:cNvSpPr>
            <p:nvPr/>
          </p:nvSpPr>
          <p:spPr bwMode="auto">
            <a:xfrm flipV="1">
              <a:off x="4350" y="3645"/>
              <a:ext cx="65" cy="45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1 h 723"/>
                <a:gd name="T6" fmla="*/ 0 w 2532"/>
                <a:gd name="T7" fmla="*/ 1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9759" name="Group 302"/>
          <p:cNvGrpSpPr>
            <a:grpSpLocks/>
          </p:cNvGrpSpPr>
          <p:nvPr/>
        </p:nvGrpSpPr>
        <p:grpSpPr bwMode="auto">
          <a:xfrm>
            <a:off x="5305425" y="3030538"/>
            <a:ext cx="442913" cy="412750"/>
            <a:chOff x="3342" y="1909"/>
            <a:chExt cx="279" cy="260"/>
          </a:xfrm>
        </p:grpSpPr>
        <p:pic>
          <p:nvPicPr>
            <p:cNvPr id="30058" name="Picture 303"/>
            <p:cNvPicPr>
              <a:picLocks noChangeAspect="1" noChangeArrowheads="1"/>
            </p:cNvPicPr>
            <p:nvPr/>
          </p:nvPicPr>
          <p:blipFill>
            <a:blip r:embed="rId20"/>
            <a:srcRect/>
            <a:stretch>
              <a:fillRect/>
            </a:stretch>
          </p:blipFill>
          <p:spPr bwMode="auto">
            <a:xfrm>
              <a:off x="3342" y="1909"/>
              <a:ext cx="277" cy="14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pic>
          <p:nvPicPr>
            <p:cNvPr id="30059" name="Picture 304"/>
            <p:cNvPicPr>
              <a:picLocks noChangeAspect="1" noChangeArrowheads="1"/>
            </p:cNvPicPr>
            <p:nvPr/>
          </p:nvPicPr>
          <p:blipFill>
            <a:blip r:embed="rId21"/>
            <a:srcRect/>
            <a:stretch>
              <a:fillRect/>
            </a:stretch>
          </p:blipFill>
          <p:spPr bwMode="auto">
            <a:xfrm rot="120000">
              <a:off x="3356" y="2065"/>
              <a:ext cx="228" cy="9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30060" name="Freeform 305"/>
            <p:cNvSpPr>
              <a:spLocks noChangeArrowheads="1"/>
            </p:cNvSpPr>
            <p:nvPr/>
          </p:nvSpPr>
          <p:spPr bwMode="auto">
            <a:xfrm>
              <a:off x="3431" y="1968"/>
              <a:ext cx="183" cy="130"/>
            </a:xfrm>
            <a:custGeom>
              <a:avLst/>
              <a:gdLst>
                <a:gd name="T0" fmla="*/ 0 w 2982"/>
                <a:gd name="T1" fmla="*/ 0 h 2442"/>
                <a:gd name="T2" fmla="*/ 0 w 2982"/>
                <a:gd name="T3" fmla="*/ 0 h 2442"/>
                <a:gd name="T4" fmla="*/ 2 w 2982"/>
                <a:gd name="T5" fmla="*/ 1 h 2442"/>
                <a:gd name="T6" fmla="*/ 2 w 2982"/>
                <a:gd name="T7" fmla="*/ 0 h 2442"/>
                <a:gd name="T8" fmla="*/ 0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rgbClr val="000000"/>
            </a:solidFill>
            <a:ln w="9360" cap="sq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30061" name="Picture 306"/>
            <p:cNvPicPr>
              <a:picLocks noChangeAspect="1" noChangeArrowheads="1"/>
            </p:cNvPicPr>
            <p:nvPr/>
          </p:nvPicPr>
          <p:blipFill>
            <a:blip r:embed="rId22"/>
            <a:srcRect/>
            <a:stretch>
              <a:fillRect/>
            </a:stretch>
          </p:blipFill>
          <p:spPr bwMode="auto">
            <a:xfrm>
              <a:off x="3440" y="1971"/>
              <a:ext cx="166" cy="11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30062" name="Freeform 307"/>
            <p:cNvSpPr>
              <a:spLocks noChangeArrowheads="1"/>
            </p:cNvSpPr>
            <p:nvPr/>
          </p:nvSpPr>
          <p:spPr bwMode="auto">
            <a:xfrm>
              <a:off x="3465" y="1964"/>
              <a:ext cx="155" cy="23"/>
            </a:xfrm>
            <a:custGeom>
              <a:avLst/>
              <a:gdLst>
                <a:gd name="T0" fmla="*/ 0 w 2528"/>
                <a:gd name="T1" fmla="*/ 0 h 455"/>
                <a:gd name="T2" fmla="*/ 2 w 2528"/>
                <a:gd name="T3" fmla="*/ 0 h 455"/>
                <a:gd name="T4" fmla="*/ 2 w 2528"/>
                <a:gd name="T5" fmla="*/ 0 h 455"/>
                <a:gd name="T6" fmla="*/ 0 w 2528"/>
                <a:gd name="T7" fmla="*/ 0 h 455"/>
                <a:gd name="T8" fmla="*/ 0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063" name="Freeform 308"/>
            <p:cNvSpPr>
              <a:spLocks noChangeArrowheads="1"/>
            </p:cNvSpPr>
            <p:nvPr/>
          </p:nvSpPr>
          <p:spPr bwMode="auto">
            <a:xfrm>
              <a:off x="3429" y="1964"/>
              <a:ext cx="42" cy="101"/>
            </a:xfrm>
            <a:custGeom>
              <a:avLst/>
              <a:gdLst>
                <a:gd name="T0" fmla="*/ 0 w 702"/>
                <a:gd name="T1" fmla="*/ 0 h 1893"/>
                <a:gd name="T2" fmla="*/ 0 w 702"/>
                <a:gd name="T3" fmla="*/ 0 h 1893"/>
                <a:gd name="T4" fmla="*/ 0 w 702"/>
                <a:gd name="T5" fmla="*/ 0 h 1893"/>
                <a:gd name="T6" fmla="*/ 0 w 702"/>
                <a:gd name="T7" fmla="*/ 0 h 1893"/>
                <a:gd name="T8" fmla="*/ 0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064" name="Freeform 309"/>
            <p:cNvSpPr>
              <a:spLocks noChangeArrowheads="1"/>
            </p:cNvSpPr>
            <p:nvPr/>
          </p:nvSpPr>
          <p:spPr bwMode="auto">
            <a:xfrm>
              <a:off x="3573" y="1982"/>
              <a:ext cx="46" cy="116"/>
            </a:xfrm>
            <a:custGeom>
              <a:avLst/>
              <a:gdLst>
                <a:gd name="T0" fmla="*/ 0 w 756"/>
                <a:gd name="T1" fmla="*/ 0 h 2184"/>
                <a:gd name="T2" fmla="*/ 0 w 756"/>
                <a:gd name="T3" fmla="*/ 0 h 2184"/>
                <a:gd name="T4" fmla="*/ 0 w 756"/>
                <a:gd name="T5" fmla="*/ 0 h 2184"/>
                <a:gd name="T6" fmla="*/ 0 w 756"/>
                <a:gd name="T7" fmla="*/ 0 h 2184"/>
                <a:gd name="T8" fmla="*/ 0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065" name="Freeform 310"/>
            <p:cNvSpPr>
              <a:spLocks noChangeArrowheads="1"/>
            </p:cNvSpPr>
            <p:nvPr/>
          </p:nvSpPr>
          <p:spPr bwMode="auto">
            <a:xfrm>
              <a:off x="3429" y="2060"/>
              <a:ext cx="170" cy="38"/>
            </a:xfrm>
            <a:custGeom>
              <a:avLst/>
              <a:gdLst>
                <a:gd name="T0" fmla="*/ 0 w 2773"/>
                <a:gd name="T1" fmla="*/ 0 h 738"/>
                <a:gd name="T2" fmla="*/ 0 w 2773"/>
                <a:gd name="T3" fmla="*/ 0 h 738"/>
                <a:gd name="T4" fmla="*/ 2 w 2773"/>
                <a:gd name="T5" fmla="*/ 0 h 738"/>
                <a:gd name="T6" fmla="*/ 2 w 2773"/>
                <a:gd name="T7" fmla="*/ 0 h 738"/>
                <a:gd name="T8" fmla="*/ 0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CC"/>
                </a:gs>
                <a:gs pos="100000">
                  <a:srgbClr val="FFFFFF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066" name="Freeform 311"/>
            <p:cNvSpPr>
              <a:spLocks noChangeArrowheads="1"/>
            </p:cNvSpPr>
            <p:nvPr/>
          </p:nvSpPr>
          <p:spPr bwMode="auto">
            <a:xfrm>
              <a:off x="3578" y="1983"/>
              <a:ext cx="43" cy="117"/>
            </a:xfrm>
            <a:custGeom>
              <a:avLst/>
              <a:gdLst>
                <a:gd name="T0" fmla="*/ 1 w 637"/>
                <a:gd name="T1" fmla="*/ 0 h 1659"/>
                <a:gd name="T2" fmla="*/ 1 w 637"/>
                <a:gd name="T3" fmla="*/ 0 h 1659"/>
                <a:gd name="T4" fmla="*/ 0 w 637"/>
                <a:gd name="T5" fmla="*/ 6 h 1659"/>
                <a:gd name="T6" fmla="*/ 0 w 637"/>
                <a:gd name="T7" fmla="*/ 6 h 1659"/>
                <a:gd name="T8" fmla="*/ 1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067" name="Freeform 312"/>
            <p:cNvSpPr>
              <a:spLocks noChangeArrowheads="1"/>
            </p:cNvSpPr>
            <p:nvPr/>
          </p:nvSpPr>
          <p:spPr bwMode="auto">
            <a:xfrm>
              <a:off x="3429" y="2065"/>
              <a:ext cx="151" cy="38"/>
            </a:xfrm>
            <a:custGeom>
              <a:avLst/>
              <a:gdLst>
                <a:gd name="T0" fmla="*/ 0 w 2216"/>
                <a:gd name="T1" fmla="*/ 0 h 550"/>
                <a:gd name="T2" fmla="*/ 0 w 2216"/>
                <a:gd name="T3" fmla="*/ 0 h 550"/>
                <a:gd name="T4" fmla="*/ 4 w 2216"/>
                <a:gd name="T5" fmla="*/ 2 h 550"/>
                <a:gd name="T6" fmla="*/ 4 w 2216"/>
                <a:gd name="T7" fmla="*/ 2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0068" name="Group 313"/>
            <p:cNvGrpSpPr>
              <a:grpSpLocks/>
            </p:cNvGrpSpPr>
            <p:nvPr/>
          </p:nvGrpSpPr>
          <p:grpSpPr bwMode="auto">
            <a:xfrm>
              <a:off x="3427" y="2107"/>
              <a:ext cx="51" cy="22"/>
              <a:chOff x="3427" y="2107"/>
              <a:chExt cx="51" cy="22"/>
            </a:xfrm>
          </p:grpSpPr>
          <p:sp>
            <p:nvSpPr>
              <p:cNvPr id="30075" name="Freeform 314"/>
              <p:cNvSpPr>
                <a:spLocks noChangeArrowheads="1"/>
              </p:cNvSpPr>
              <p:nvPr/>
            </p:nvSpPr>
            <p:spPr bwMode="auto">
              <a:xfrm>
                <a:off x="3427" y="2107"/>
                <a:ext cx="51" cy="22"/>
              </a:xfrm>
              <a:custGeom>
                <a:avLst/>
                <a:gdLst>
                  <a:gd name="T0" fmla="*/ 20 w 752"/>
                  <a:gd name="T1" fmla="*/ 0 h 327"/>
                  <a:gd name="T2" fmla="*/ 51 w 752"/>
                  <a:gd name="T3" fmla="*/ 8 h 327"/>
                  <a:gd name="T4" fmla="*/ 32 w 752"/>
                  <a:gd name="T5" fmla="*/ 22 h 327"/>
                  <a:gd name="T6" fmla="*/ 0 w 752"/>
                  <a:gd name="T7" fmla="*/ 12 h 327"/>
                  <a:gd name="T8" fmla="*/ 20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2"/>
                  <a:gd name="T16" fmla="*/ 0 h 327"/>
                  <a:gd name="T17" fmla="*/ 752 w 752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076" name="Freeform 315"/>
              <p:cNvSpPr>
                <a:spLocks noChangeArrowheads="1"/>
              </p:cNvSpPr>
              <p:nvPr/>
            </p:nvSpPr>
            <p:spPr bwMode="auto">
              <a:xfrm>
                <a:off x="3428" y="2108"/>
                <a:ext cx="49" cy="21"/>
              </a:xfrm>
              <a:custGeom>
                <a:avLst/>
                <a:gdLst>
                  <a:gd name="T0" fmla="*/ 19 w 726"/>
                  <a:gd name="T1" fmla="*/ 0 h 311"/>
                  <a:gd name="T2" fmla="*/ 49 w 726"/>
                  <a:gd name="T3" fmla="*/ 8 h 311"/>
                  <a:gd name="T4" fmla="*/ 31 w 726"/>
                  <a:gd name="T5" fmla="*/ 21 h 311"/>
                  <a:gd name="T6" fmla="*/ 0 w 726"/>
                  <a:gd name="T7" fmla="*/ 12 h 311"/>
                  <a:gd name="T8" fmla="*/ 19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6"/>
                  <a:gd name="T16" fmla="*/ 0 h 311"/>
                  <a:gd name="T17" fmla="*/ 726 w 726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077" name="Freeform 316"/>
              <p:cNvSpPr>
                <a:spLocks noChangeArrowheads="1"/>
              </p:cNvSpPr>
              <p:nvPr/>
            </p:nvSpPr>
            <p:spPr bwMode="auto">
              <a:xfrm>
                <a:off x="3431" y="2116"/>
                <a:ext cx="17" cy="6"/>
              </a:xfrm>
              <a:custGeom>
                <a:avLst/>
                <a:gdLst>
                  <a:gd name="T0" fmla="*/ 0 w 258"/>
                  <a:gd name="T1" fmla="*/ 3 h 100"/>
                  <a:gd name="T2" fmla="*/ 5 w 258"/>
                  <a:gd name="T3" fmla="*/ 0 h 100"/>
                  <a:gd name="T4" fmla="*/ 17 w 258"/>
                  <a:gd name="T5" fmla="*/ 3 h 100"/>
                  <a:gd name="T6" fmla="*/ 12 w 258"/>
                  <a:gd name="T7" fmla="*/ 6 h 100"/>
                  <a:gd name="T8" fmla="*/ 0 w 258"/>
                  <a:gd name="T9" fmla="*/ 3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0"/>
                  <a:gd name="T17" fmla="*/ 258 w 258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00CC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078" name="Freeform 317"/>
              <p:cNvSpPr>
                <a:spLocks noChangeArrowheads="1"/>
              </p:cNvSpPr>
              <p:nvPr/>
            </p:nvSpPr>
            <p:spPr bwMode="auto">
              <a:xfrm>
                <a:off x="3431" y="2120"/>
                <a:ext cx="12" cy="3"/>
              </a:xfrm>
              <a:custGeom>
                <a:avLst/>
                <a:gdLst>
                  <a:gd name="T0" fmla="*/ 1 w 194"/>
                  <a:gd name="T1" fmla="*/ 0 h 63"/>
                  <a:gd name="T2" fmla="*/ 12 w 194"/>
                  <a:gd name="T3" fmla="*/ 3 h 63"/>
                  <a:gd name="T4" fmla="*/ 11 w 194"/>
                  <a:gd name="T5" fmla="*/ 3 h 63"/>
                  <a:gd name="T6" fmla="*/ 0 w 194"/>
                  <a:gd name="T7" fmla="*/ 0 h 63"/>
                  <a:gd name="T8" fmla="*/ 1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079" name="Freeform 318"/>
              <p:cNvSpPr>
                <a:spLocks noChangeArrowheads="1"/>
              </p:cNvSpPr>
              <p:nvPr/>
            </p:nvSpPr>
            <p:spPr bwMode="auto">
              <a:xfrm>
                <a:off x="3446" y="2121"/>
                <a:ext cx="17" cy="6"/>
              </a:xfrm>
              <a:custGeom>
                <a:avLst/>
                <a:gdLst>
                  <a:gd name="T0" fmla="*/ 0 w 258"/>
                  <a:gd name="T1" fmla="*/ 3 h 102"/>
                  <a:gd name="T2" fmla="*/ 5 w 258"/>
                  <a:gd name="T3" fmla="*/ 0 h 102"/>
                  <a:gd name="T4" fmla="*/ 17 w 258"/>
                  <a:gd name="T5" fmla="*/ 3 h 102"/>
                  <a:gd name="T6" fmla="*/ 12 w 258"/>
                  <a:gd name="T7" fmla="*/ 6 h 102"/>
                  <a:gd name="T8" fmla="*/ 0 w 258"/>
                  <a:gd name="T9" fmla="*/ 3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2"/>
                  <a:gd name="T17" fmla="*/ 258 w 25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00CC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080" name="Freeform 319"/>
              <p:cNvSpPr>
                <a:spLocks noChangeArrowheads="1"/>
              </p:cNvSpPr>
              <p:nvPr/>
            </p:nvSpPr>
            <p:spPr bwMode="auto">
              <a:xfrm>
                <a:off x="3445" y="2124"/>
                <a:ext cx="12" cy="3"/>
              </a:xfrm>
              <a:custGeom>
                <a:avLst/>
                <a:gdLst>
                  <a:gd name="T0" fmla="*/ 1 w 194"/>
                  <a:gd name="T1" fmla="*/ 0 h 63"/>
                  <a:gd name="T2" fmla="*/ 12 w 194"/>
                  <a:gd name="T3" fmla="*/ 3 h 63"/>
                  <a:gd name="T4" fmla="*/ 11 w 194"/>
                  <a:gd name="T5" fmla="*/ 3 h 63"/>
                  <a:gd name="T6" fmla="*/ 0 w 194"/>
                  <a:gd name="T7" fmla="*/ 0 h 63"/>
                  <a:gd name="T8" fmla="*/ 1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0069" name="Freeform 320"/>
            <p:cNvSpPr>
              <a:spLocks noChangeArrowheads="1"/>
            </p:cNvSpPr>
            <p:nvPr/>
          </p:nvSpPr>
          <p:spPr bwMode="auto">
            <a:xfrm>
              <a:off x="3515" y="2111"/>
              <a:ext cx="62" cy="50"/>
            </a:xfrm>
            <a:custGeom>
              <a:avLst/>
              <a:gdLst>
                <a:gd name="T0" fmla="*/ 0 w 990"/>
                <a:gd name="T1" fmla="*/ 1 h 792"/>
                <a:gd name="T2" fmla="*/ 1 w 990"/>
                <a:gd name="T3" fmla="*/ 0 h 792"/>
                <a:gd name="T4" fmla="*/ 1 w 990"/>
                <a:gd name="T5" fmla="*/ 0 h 792"/>
                <a:gd name="T6" fmla="*/ 0 w 990"/>
                <a:gd name="T7" fmla="*/ 1 h 792"/>
                <a:gd name="T8" fmla="*/ 0 w 990"/>
                <a:gd name="T9" fmla="*/ 1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070" name="Freeform 321"/>
            <p:cNvSpPr>
              <a:spLocks noChangeArrowheads="1"/>
            </p:cNvSpPr>
            <p:nvPr/>
          </p:nvSpPr>
          <p:spPr bwMode="auto">
            <a:xfrm>
              <a:off x="3355" y="2115"/>
              <a:ext cx="159" cy="45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2 w 2532"/>
                <a:gd name="T5" fmla="*/ 1 h 723"/>
                <a:gd name="T6" fmla="*/ 2 w 2532"/>
                <a:gd name="T7" fmla="*/ 1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071" name="Freeform 322"/>
            <p:cNvSpPr>
              <a:spLocks noChangeArrowheads="1"/>
            </p:cNvSpPr>
            <p:nvPr/>
          </p:nvSpPr>
          <p:spPr bwMode="auto">
            <a:xfrm>
              <a:off x="3356" y="2106"/>
              <a:ext cx="1" cy="8"/>
            </a:xfrm>
            <a:custGeom>
              <a:avLst/>
              <a:gdLst>
                <a:gd name="T0" fmla="*/ 0 w 26"/>
                <a:gd name="T1" fmla="*/ 0 h 147"/>
                <a:gd name="T2" fmla="*/ 0 w 26"/>
                <a:gd name="T3" fmla="*/ 0 h 147"/>
                <a:gd name="T4" fmla="*/ 0 w 26"/>
                <a:gd name="T5" fmla="*/ 0 h 147"/>
                <a:gd name="T6" fmla="*/ 0 w 26"/>
                <a:gd name="T7" fmla="*/ 0 h 147"/>
                <a:gd name="T8" fmla="*/ 0 w 26"/>
                <a:gd name="T9" fmla="*/ 0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072" name="Freeform 323"/>
            <p:cNvSpPr>
              <a:spLocks noChangeArrowheads="1"/>
            </p:cNvSpPr>
            <p:nvPr/>
          </p:nvSpPr>
          <p:spPr bwMode="auto">
            <a:xfrm>
              <a:off x="3356" y="2068"/>
              <a:ext cx="73" cy="38"/>
            </a:xfrm>
            <a:custGeom>
              <a:avLst/>
              <a:gdLst>
                <a:gd name="T0" fmla="*/ 1 w 1176"/>
                <a:gd name="T1" fmla="*/ 0 h 606"/>
                <a:gd name="T2" fmla="*/ 0 w 1176"/>
                <a:gd name="T3" fmla="*/ 1 h 606"/>
                <a:gd name="T4" fmla="*/ 0 w 1176"/>
                <a:gd name="T5" fmla="*/ 1 h 606"/>
                <a:gd name="T6" fmla="*/ 1 w 1176"/>
                <a:gd name="T7" fmla="*/ 0 h 606"/>
                <a:gd name="T8" fmla="*/ 1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073" name="Freeform 324"/>
            <p:cNvSpPr>
              <a:spLocks noChangeArrowheads="1"/>
            </p:cNvSpPr>
            <p:nvPr/>
          </p:nvSpPr>
          <p:spPr bwMode="auto">
            <a:xfrm>
              <a:off x="3361" y="2108"/>
              <a:ext cx="151" cy="44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1 w 2532"/>
                <a:gd name="T5" fmla="*/ 1 h 723"/>
                <a:gd name="T6" fmla="*/ 1 w 2532"/>
                <a:gd name="T7" fmla="*/ 1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074" name="Freeform 325"/>
            <p:cNvSpPr>
              <a:spLocks noChangeArrowheads="1"/>
            </p:cNvSpPr>
            <p:nvPr/>
          </p:nvSpPr>
          <p:spPr bwMode="auto">
            <a:xfrm flipV="1">
              <a:off x="3512" y="2105"/>
              <a:ext cx="61" cy="45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1 h 723"/>
                <a:gd name="T6" fmla="*/ 0 w 2532"/>
                <a:gd name="T7" fmla="*/ 1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9760" name="Group 326"/>
          <p:cNvGrpSpPr>
            <a:grpSpLocks/>
          </p:cNvGrpSpPr>
          <p:nvPr/>
        </p:nvGrpSpPr>
        <p:grpSpPr bwMode="auto">
          <a:xfrm>
            <a:off x="5684838" y="3211513"/>
            <a:ext cx="412750" cy="371475"/>
            <a:chOff x="3581" y="2023"/>
            <a:chExt cx="260" cy="234"/>
          </a:xfrm>
        </p:grpSpPr>
        <p:pic>
          <p:nvPicPr>
            <p:cNvPr id="30056" name="Picture 327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581" y="2023"/>
              <a:ext cx="260" cy="23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30057" name="Freeform 328"/>
            <p:cNvSpPr>
              <a:spLocks noChangeArrowheads="1"/>
            </p:cNvSpPr>
            <p:nvPr/>
          </p:nvSpPr>
          <p:spPr bwMode="auto">
            <a:xfrm flipH="1">
              <a:off x="3692" y="2045"/>
              <a:ext cx="122" cy="107"/>
            </a:xfrm>
            <a:custGeom>
              <a:avLst/>
              <a:gdLst>
                <a:gd name="T0" fmla="*/ 0 w 356"/>
                <a:gd name="T1" fmla="*/ 0 h 368"/>
                <a:gd name="T2" fmla="*/ 103 w 356"/>
                <a:gd name="T3" fmla="*/ 4 h 368"/>
                <a:gd name="T4" fmla="*/ 122 w 356"/>
                <a:gd name="T5" fmla="*/ 85 h 368"/>
                <a:gd name="T6" fmla="*/ 27 w 356"/>
                <a:gd name="T7" fmla="*/ 10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9761" name="Group 329"/>
          <p:cNvGrpSpPr>
            <a:grpSpLocks/>
          </p:cNvGrpSpPr>
          <p:nvPr/>
        </p:nvGrpSpPr>
        <p:grpSpPr bwMode="auto">
          <a:xfrm>
            <a:off x="7051675" y="5411788"/>
            <a:ext cx="473075" cy="412750"/>
            <a:chOff x="4442" y="3409"/>
            <a:chExt cx="298" cy="260"/>
          </a:xfrm>
        </p:grpSpPr>
        <p:pic>
          <p:nvPicPr>
            <p:cNvPr id="30033" name="Picture 330"/>
            <p:cNvPicPr>
              <a:picLocks noChangeAspect="1" noChangeArrowheads="1"/>
            </p:cNvPicPr>
            <p:nvPr/>
          </p:nvPicPr>
          <p:blipFill>
            <a:blip r:embed="rId17"/>
            <a:srcRect/>
            <a:stretch>
              <a:fillRect/>
            </a:stretch>
          </p:blipFill>
          <p:spPr bwMode="auto">
            <a:xfrm>
              <a:off x="4442" y="3409"/>
              <a:ext cx="296" cy="14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pic>
          <p:nvPicPr>
            <p:cNvPr id="30034" name="Picture 331"/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 rot="120000">
              <a:off x="4457" y="3565"/>
              <a:ext cx="243" cy="9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30035" name="Freeform 332"/>
            <p:cNvSpPr>
              <a:spLocks noChangeArrowheads="1"/>
            </p:cNvSpPr>
            <p:nvPr/>
          </p:nvSpPr>
          <p:spPr bwMode="auto">
            <a:xfrm>
              <a:off x="4537" y="3468"/>
              <a:ext cx="196" cy="130"/>
            </a:xfrm>
            <a:custGeom>
              <a:avLst/>
              <a:gdLst>
                <a:gd name="T0" fmla="*/ 0 w 2982"/>
                <a:gd name="T1" fmla="*/ 0 h 2442"/>
                <a:gd name="T2" fmla="*/ 0 w 2982"/>
                <a:gd name="T3" fmla="*/ 0 h 2442"/>
                <a:gd name="T4" fmla="*/ 2 w 2982"/>
                <a:gd name="T5" fmla="*/ 1 h 2442"/>
                <a:gd name="T6" fmla="*/ 2 w 2982"/>
                <a:gd name="T7" fmla="*/ 0 h 2442"/>
                <a:gd name="T8" fmla="*/ 0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rgbClr val="000000"/>
            </a:solidFill>
            <a:ln w="9360" cap="sq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30036" name="Picture 333"/>
            <p:cNvPicPr>
              <a:picLocks noChangeAspect="1" noChangeArrowheads="1"/>
            </p:cNvPicPr>
            <p:nvPr/>
          </p:nvPicPr>
          <p:blipFill>
            <a:blip r:embed="rId19"/>
            <a:srcRect/>
            <a:stretch>
              <a:fillRect/>
            </a:stretch>
          </p:blipFill>
          <p:spPr bwMode="auto">
            <a:xfrm>
              <a:off x="4547" y="3471"/>
              <a:ext cx="178" cy="11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30037" name="Freeform 334"/>
            <p:cNvSpPr>
              <a:spLocks noChangeArrowheads="1"/>
            </p:cNvSpPr>
            <p:nvPr/>
          </p:nvSpPr>
          <p:spPr bwMode="auto">
            <a:xfrm>
              <a:off x="4573" y="3464"/>
              <a:ext cx="166" cy="23"/>
            </a:xfrm>
            <a:custGeom>
              <a:avLst/>
              <a:gdLst>
                <a:gd name="T0" fmla="*/ 0 w 2528"/>
                <a:gd name="T1" fmla="*/ 0 h 455"/>
                <a:gd name="T2" fmla="*/ 2 w 2528"/>
                <a:gd name="T3" fmla="*/ 0 h 455"/>
                <a:gd name="T4" fmla="*/ 2 w 2528"/>
                <a:gd name="T5" fmla="*/ 0 h 455"/>
                <a:gd name="T6" fmla="*/ 0 w 2528"/>
                <a:gd name="T7" fmla="*/ 0 h 455"/>
                <a:gd name="T8" fmla="*/ 0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038" name="Freeform 335"/>
            <p:cNvSpPr>
              <a:spLocks noChangeArrowheads="1"/>
            </p:cNvSpPr>
            <p:nvPr/>
          </p:nvSpPr>
          <p:spPr bwMode="auto">
            <a:xfrm>
              <a:off x="4535" y="3464"/>
              <a:ext cx="45" cy="101"/>
            </a:xfrm>
            <a:custGeom>
              <a:avLst/>
              <a:gdLst>
                <a:gd name="T0" fmla="*/ 0 w 702"/>
                <a:gd name="T1" fmla="*/ 0 h 1893"/>
                <a:gd name="T2" fmla="*/ 0 w 702"/>
                <a:gd name="T3" fmla="*/ 0 h 1893"/>
                <a:gd name="T4" fmla="*/ 0 w 702"/>
                <a:gd name="T5" fmla="*/ 0 h 1893"/>
                <a:gd name="T6" fmla="*/ 1 w 702"/>
                <a:gd name="T7" fmla="*/ 0 h 1893"/>
                <a:gd name="T8" fmla="*/ 0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039" name="Freeform 336"/>
            <p:cNvSpPr>
              <a:spLocks noChangeArrowheads="1"/>
            </p:cNvSpPr>
            <p:nvPr/>
          </p:nvSpPr>
          <p:spPr bwMode="auto">
            <a:xfrm>
              <a:off x="4689" y="3482"/>
              <a:ext cx="49" cy="116"/>
            </a:xfrm>
            <a:custGeom>
              <a:avLst/>
              <a:gdLst>
                <a:gd name="T0" fmla="*/ 1 w 756"/>
                <a:gd name="T1" fmla="*/ 0 h 2184"/>
                <a:gd name="T2" fmla="*/ 0 w 756"/>
                <a:gd name="T3" fmla="*/ 0 h 2184"/>
                <a:gd name="T4" fmla="*/ 0 w 756"/>
                <a:gd name="T5" fmla="*/ 0 h 2184"/>
                <a:gd name="T6" fmla="*/ 0 w 756"/>
                <a:gd name="T7" fmla="*/ 0 h 2184"/>
                <a:gd name="T8" fmla="*/ 1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040" name="Freeform 337"/>
            <p:cNvSpPr>
              <a:spLocks noChangeArrowheads="1"/>
            </p:cNvSpPr>
            <p:nvPr/>
          </p:nvSpPr>
          <p:spPr bwMode="auto">
            <a:xfrm>
              <a:off x="4535" y="3560"/>
              <a:ext cx="182" cy="38"/>
            </a:xfrm>
            <a:custGeom>
              <a:avLst/>
              <a:gdLst>
                <a:gd name="T0" fmla="*/ 0 w 2773"/>
                <a:gd name="T1" fmla="*/ 0 h 738"/>
                <a:gd name="T2" fmla="*/ 0 w 2773"/>
                <a:gd name="T3" fmla="*/ 0 h 738"/>
                <a:gd name="T4" fmla="*/ 2 w 2773"/>
                <a:gd name="T5" fmla="*/ 0 h 738"/>
                <a:gd name="T6" fmla="*/ 2 w 2773"/>
                <a:gd name="T7" fmla="*/ 0 h 738"/>
                <a:gd name="T8" fmla="*/ 0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CC"/>
                </a:gs>
                <a:gs pos="100000">
                  <a:srgbClr val="FFFFFF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041" name="Freeform 338"/>
            <p:cNvSpPr>
              <a:spLocks noChangeArrowheads="1"/>
            </p:cNvSpPr>
            <p:nvPr/>
          </p:nvSpPr>
          <p:spPr bwMode="auto">
            <a:xfrm>
              <a:off x="4694" y="3483"/>
              <a:ext cx="45" cy="117"/>
            </a:xfrm>
            <a:custGeom>
              <a:avLst/>
              <a:gdLst>
                <a:gd name="T0" fmla="*/ 1 w 637"/>
                <a:gd name="T1" fmla="*/ 0 h 1659"/>
                <a:gd name="T2" fmla="*/ 1 w 637"/>
                <a:gd name="T3" fmla="*/ 0 h 1659"/>
                <a:gd name="T4" fmla="*/ 0 w 637"/>
                <a:gd name="T5" fmla="*/ 6 h 1659"/>
                <a:gd name="T6" fmla="*/ 0 w 637"/>
                <a:gd name="T7" fmla="*/ 6 h 1659"/>
                <a:gd name="T8" fmla="*/ 1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042" name="Freeform 339"/>
            <p:cNvSpPr>
              <a:spLocks noChangeArrowheads="1"/>
            </p:cNvSpPr>
            <p:nvPr/>
          </p:nvSpPr>
          <p:spPr bwMode="auto">
            <a:xfrm>
              <a:off x="4535" y="3566"/>
              <a:ext cx="162" cy="38"/>
            </a:xfrm>
            <a:custGeom>
              <a:avLst/>
              <a:gdLst>
                <a:gd name="T0" fmla="*/ 0 w 2216"/>
                <a:gd name="T1" fmla="*/ 0 h 550"/>
                <a:gd name="T2" fmla="*/ 0 w 2216"/>
                <a:gd name="T3" fmla="*/ 0 h 550"/>
                <a:gd name="T4" fmla="*/ 5 w 2216"/>
                <a:gd name="T5" fmla="*/ 2 h 550"/>
                <a:gd name="T6" fmla="*/ 5 w 2216"/>
                <a:gd name="T7" fmla="*/ 2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0043" name="Group 340"/>
            <p:cNvGrpSpPr>
              <a:grpSpLocks/>
            </p:cNvGrpSpPr>
            <p:nvPr/>
          </p:nvGrpSpPr>
          <p:grpSpPr bwMode="auto">
            <a:xfrm>
              <a:off x="4532" y="3607"/>
              <a:ext cx="54" cy="22"/>
              <a:chOff x="4532" y="3607"/>
              <a:chExt cx="54" cy="22"/>
            </a:xfrm>
          </p:grpSpPr>
          <p:sp>
            <p:nvSpPr>
              <p:cNvPr id="30050" name="Freeform 341"/>
              <p:cNvSpPr>
                <a:spLocks noChangeArrowheads="1"/>
              </p:cNvSpPr>
              <p:nvPr/>
            </p:nvSpPr>
            <p:spPr bwMode="auto">
              <a:xfrm>
                <a:off x="4532" y="3607"/>
                <a:ext cx="54" cy="22"/>
              </a:xfrm>
              <a:custGeom>
                <a:avLst/>
                <a:gdLst>
                  <a:gd name="T0" fmla="*/ 21 w 752"/>
                  <a:gd name="T1" fmla="*/ 0 h 327"/>
                  <a:gd name="T2" fmla="*/ 54 w 752"/>
                  <a:gd name="T3" fmla="*/ 8 h 327"/>
                  <a:gd name="T4" fmla="*/ 34 w 752"/>
                  <a:gd name="T5" fmla="*/ 22 h 327"/>
                  <a:gd name="T6" fmla="*/ 0 w 752"/>
                  <a:gd name="T7" fmla="*/ 12 h 327"/>
                  <a:gd name="T8" fmla="*/ 21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2"/>
                  <a:gd name="T16" fmla="*/ 0 h 327"/>
                  <a:gd name="T17" fmla="*/ 752 w 752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051" name="Freeform 342"/>
              <p:cNvSpPr>
                <a:spLocks noChangeArrowheads="1"/>
              </p:cNvSpPr>
              <p:nvPr/>
            </p:nvSpPr>
            <p:spPr bwMode="auto">
              <a:xfrm>
                <a:off x="4533" y="3608"/>
                <a:ext cx="52" cy="21"/>
              </a:xfrm>
              <a:custGeom>
                <a:avLst/>
                <a:gdLst>
                  <a:gd name="T0" fmla="*/ 20 w 726"/>
                  <a:gd name="T1" fmla="*/ 0 h 311"/>
                  <a:gd name="T2" fmla="*/ 52 w 726"/>
                  <a:gd name="T3" fmla="*/ 8 h 311"/>
                  <a:gd name="T4" fmla="*/ 33 w 726"/>
                  <a:gd name="T5" fmla="*/ 21 h 311"/>
                  <a:gd name="T6" fmla="*/ 0 w 726"/>
                  <a:gd name="T7" fmla="*/ 12 h 311"/>
                  <a:gd name="T8" fmla="*/ 20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6"/>
                  <a:gd name="T16" fmla="*/ 0 h 311"/>
                  <a:gd name="T17" fmla="*/ 726 w 726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052" name="Freeform 343"/>
              <p:cNvSpPr>
                <a:spLocks noChangeArrowheads="1"/>
              </p:cNvSpPr>
              <p:nvPr/>
            </p:nvSpPr>
            <p:spPr bwMode="auto">
              <a:xfrm>
                <a:off x="4537" y="3617"/>
                <a:ext cx="18" cy="6"/>
              </a:xfrm>
              <a:custGeom>
                <a:avLst/>
                <a:gdLst>
                  <a:gd name="T0" fmla="*/ 0 w 258"/>
                  <a:gd name="T1" fmla="*/ 3 h 100"/>
                  <a:gd name="T2" fmla="*/ 5 w 258"/>
                  <a:gd name="T3" fmla="*/ 0 h 100"/>
                  <a:gd name="T4" fmla="*/ 18 w 258"/>
                  <a:gd name="T5" fmla="*/ 3 h 100"/>
                  <a:gd name="T6" fmla="*/ 13 w 258"/>
                  <a:gd name="T7" fmla="*/ 6 h 100"/>
                  <a:gd name="T8" fmla="*/ 0 w 258"/>
                  <a:gd name="T9" fmla="*/ 3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0"/>
                  <a:gd name="T17" fmla="*/ 258 w 258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00CC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053" name="Freeform 344"/>
              <p:cNvSpPr>
                <a:spLocks noChangeArrowheads="1"/>
              </p:cNvSpPr>
              <p:nvPr/>
            </p:nvSpPr>
            <p:spPr bwMode="auto">
              <a:xfrm>
                <a:off x="4537" y="3620"/>
                <a:ext cx="13" cy="3"/>
              </a:xfrm>
              <a:custGeom>
                <a:avLst/>
                <a:gdLst>
                  <a:gd name="T0" fmla="*/ 1 w 194"/>
                  <a:gd name="T1" fmla="*/ 0 h 63"/>
                  <a:gd name="T2" fmla="*/ 13 w 194"/>
                  <a:gd name="T3" fmla="*/ 3 h 63"/>
                  <a:gd name="T4" fmla="*/ 12 w 194"/>
                  <a:gd name="T5" fmla="*/ 3 h 63"/>
                  <a:gd name="T6" fmla="*/ 0 w 194"/>
                  <a:gd name="T7" fmla="*/ 0 h 63"/>
                  <a:gd name="T8" fmla="*/ 1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054" name="Freeform 345"/>
              <p:cNvSpPr>
                <a:spLocks noChangeArrowheads="1"/>
              </p:cNvSpPr>
              <p:nvPr/>
            </p:nvSpPr>
            <p:spPr bwMode="auto">
              <a:xfrm>
                <a:off x="4553" y="3621"/>
                <a:ext cx="18" cy="6"/>
              </a:xfrm>
              <a:custGeom>
                <a:avLst/>
                <a:gdLst>
                  <a:gd name="T0" fmla="*/ 0 w 258"/>
                  <a:gd name="T1" fmla="*/ 3 h 102"/>
                  <a:gd name="T2" fmla="*/ 5 w 258"/>
                  <a:gd name="T3" fmla="*/ 0 h 102"/>
                  <a:gd name="T4" fmla="*/ 18 w 258"/>
                  <a:gd name="T5" fmla="*/ 3 h 102"/>
                  <a:gd name="T6" fmla="*/ 13 w 258"/>
                  <a:gd name="T7" fmla="*/ 6 h 102"/>
                  <a:gd name="T8" fmla="*/ 0 w 258"/>
                  <a:gd name="T9" fmla="*/ 3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2"/>
                  <a:gd name="T17" fmla="*/ 258 w 25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00CC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055" name="Freeform 346"/>
              <p:cNvSpPr>
                <a:spLocks noChangeArrowheads="1"/>
              </p:cNvSpPr>
              <p:nvPr/>
            </p:nvSpPr>
            <p:spPr bwMode="auto">
              <a:xfrm>
                <a:off x="4552" y="3624"/>
                <a:ext cx="13" cy="3"/>
              </a:xfrm>
              <a:custGeom>
                <a:avLst/>
                <a:gdLst>
                  <a:gd name="T0" fmla="*/ 1 w 194"/>
                  <a:gd name="T1" fmla="*/ 0 h 63"/>
                  <a:gd name="T2" fmla="*/ 13 w 194"/>
                  <a:gd name="T3" fmla="*/ 3 h 63"/>
                  <a:gd name="T4" fmla="*/ 12 w 194"/>
                  <a:gd name="T5" fmla="*/ 3 h 63"/>
                  <a:gd name="T6" fmla="*/ 0 w 194"/>
                  <a:gd name="T7" fmla="*/ 0 h 63"/>
                  <a:gd name="T8" fmla="*/ 1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0044" name="Freeform 347"/>
            <p:cNvSpPr>
              <a:spLocks noChangeArrowheads="1"/>
            </p:cNvSpPr>
            <p:nvPr/>
          </p:nvSpPr>
          <p:spPr bwMode="auto">
            <a:xfrm>
              <a:off x="4627" y="3611"/>
              <a:ext cx="66" cy="50"/>
            </a:xfrm>
            <a:custGeom>
              <a:avLst/>
              <a:gdLst>
                <a:gd name="T0" fmla="*/ 0 w 990"/>
                <a:gd name="T1" fmla="*/ 1 h 792"/>
                <a:gd name="T2" fmla="*/ 1 w 990"/>
                <a:gd name="T3" fmla="*/ 0 h 792"/>
                <a:gd name="T4" fmla="*/ 1 w 990"/>
                <a:gd name="T5" fmla="*/ 0 h 792"/>
                <a:gd name="T6" fmla="*/ 0 w 990"/>
                <a:gd name="T7" fmla="*/ 1 h 792"/>
                <a:gd name="T8" fmla="*/ 0 w 990"/>
                <a:gd name="T9" fmla="*/ 1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045" name="Freeform 348"/>
            <p:cNvSpPr>
              <a:spLocks noChangeArrowheads="1"/>
            </p:cNvSpPr>
            <p:nvPr/>
          </p:nvSpPr>
          <p:spPr bwMode="auto">
            <a:xfrm>
              <a:off x="4456" y="3615"/>
              <a:ext cx="170" cy="45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2 w 2532"/>
                <a:gd name="T5" fmla="*/ 1 h 723"/>
                <a:gd name="T6" fmla="*/ 2 w 2532"/>
                <a:gd name="T7" fmla="*/ 1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046" name="Freeform 349"/>
            <p:cNvSpPr>
              <a:spLocks noChangeArrowheads="1"/>
            </p:cNvSpPr>
            <p:nvPr/>
          </p:nvSpPr>
          <p:spPr bwMode="auto">
            <a:xfrm>
              <a:off x="4457" y="3606"/>
              <a:ext cx="1" cy="8"/>
            </a:xfrm>
            <a:custGeom>
              <a:avLst/>
              <a:gdLst>
                <a:gd name="T0" fmla="*/ 0 w 26"/>
                <a:gd name="T1" fmla="*/ 0 h 147"/>
                <a:gd name="T2" fmla="*/ 0 w 26"/>
                <a:gd name="T3" fmla="*/ 0 h 147"/>
                <a:gd name="T4" fmla="*/ 0 w 26"/>
                <a:gd name="T5" fmla="*/ 0 h 147"/>
                <a:gd name="T6" fmla="*/ 0 w 26"/>
                <a:gd name="T7" fmla="*/ 0 h 147"/>
                <a:gd name="T8" fmla="*/ 0 w 26"/>
                <a:gd name="T9" fmla="*/ 0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047" name="Freeform 350"/>
            <p:cNvSpPr>
              <a:spLocks noChangeArrowheads="1"/>
            </p:cNvSpPr>
            <p:nvPr/>
          </p:nvSpPr>
          <p:spPr bwMode="auto">
            <a:xfrm>
              <a:off x="4457" y="3568"/>
              <a:ext cx="78" cy="38"/>
            </a:xfrm>
            <a:custGeom>
              <a:avLst/>
              <a:gdLst>
                <a:gd name="T0" fmla="*/ 1 w 1176"/>
                <a:gd name="T1" fmla="*/ 0 h 606"/>
                <a:gd name="T2" fmla="*/ 0 w 1176"/>
                <a:gd name="T3" fmla="*/ 1 h 606"/>
                <a:gd name="T4" fmla="*/ 0 w 1176"/>
                <a:gd name="T5" fmla="*/ 1 h 606"/>
                <a:gd name="T6" fmla="*/ 1 w 1176"/>
                <a:gd name="T7" fmla="*/ 0 h 606"/>
                <a:gd name="T8" fmla="*/ 1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048" name="Freeform 351"/>
            <p:cNvSpPr>
              <a:spLocks noChangeArrowheads="1"/>
            </p:cNvSpPr>
            <p:nvPr/>
          </p:nvSpPr>
          <p:spPr bwMode="auto">
            <a:xfrm>
              <a:off x="4462" y="3608"/>
              <a:ext cx="161" cy="44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1 w 2532"/>
                <a:gd name="T5" fmla="*/ 1 h 723"/>
                <a:gd name="T6" fmla="*/ 1 w 2532"/>
                <a:gd name="T7" fmla="*/ 1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049" name="Freeform 352"/>
            <p:cNvSpPr>
              <a:spLocks noChangeArrowheads="1"/>
            </p:cNvSpPr>
            <p:nvPr/>
          </p:nvSpPr>
          <p:spPr bwMode="auto">
            <a:xfrm flipV="1">
              <a:off x="4624" y="3605"/>
              <a:ext cx="65" cy="45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1 h 723"/>
                <a:gd name="T6" fmla="*/ 0 w 2532"/>
                <a:gd name="T7" fmla="*/ 1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9763" name="Text Box 354"/>
          <p:cNvSpPr txBox="1">
            <a:spLocks noChangeArrowheads="1"/>
          </p:cNvSpPr>
          <p:nvPr/>
        </p:nvSpPr>
        <p:spPr bwMode="auto">
          <a:xfrm>
            <a:off x="460375" y="222250"/>
            <a:ext cx="8382000" cy="942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Network 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Layer</a:t>
            </a:r>
            <a:endParaRPr lang="en-US" sz="3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764" name="Text Box 355"/>
          <p:cNvSpPr txBox="1">
            <a:spLocks noChangeArrowheads="1"/>
          </p:cNvSpPr>
          <p:nvPr/>
        </p:nvSpPr>
        <p:spPr bwMode="auto">
          <a:xfrm>
            <a:off x="546100" y="1255713"/>
            <a:ext cx="4365625" cy="51006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41313" indent="-341313">
              <a:lnSpc>
                <a:spcPct val="85000"/>
              </a:lnSpc>
              <a:spcBef>
                <a:spcPts val="700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ransport 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segment from sending to receiving host </a:t>
            </a:r>
          </a:p>
          <a:p>
            <a:pPr marL="341313" indent="-341313">
              <a:lnSpc>
                <a:spcPct val="85000"/>
              </a:lnSpc>
              <a:spcBef>
                <a:spcPts val="700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On sending 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side 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encapsulates 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segments into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datagrams</a:t>
            </a:r>
            <a:endParaRPr lang="en-US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1313" indent="-341313">
              <a:lnSpc>
                <a:spcPct val="85000"/>
              </a:lnSpc>
              <a:spcBef>
                <a:spcPts val="700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receiving side, delivers segments to transport layer</a:t>
            </a:r>
          </a:p>
          <a:p>
            <a:pPr marL="341313" indent="-341313">
              <a:lnSpc>
                <a:spcPct val="85000"/>
              </a:lnSpc>
              <a:spcBef>
                <a:spcPts val="700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etwork 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layer protocols in </a:t>
            </a:r>
            <a:r>
              <a:rPr lang="en-US" sz="28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every</a:t>
            </a:r>
            <a:r>
              <a:rPr lang="en-US" sz="2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host, router</a:t>
            </a:r>
          </a:p>
          <a:p>
            <a:pPr marL="341313" indent="-341313">
              <a:lnSpc>
                <a:spcPct val="85000"/>
              </a:lnSpc>
              <a:spcBef>
                <a:spcPts val="700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outer 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examines header fields in all IP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datagrams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passing through 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it</a:t>
            </a:r>
            <a:endParaRPr lang="en-US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1099" name="Group 356"/>
          <p:cNvGrpSpPr>
            <a:grpSpLocks/>
          </p:cNvGrpSpPr>
          <p:nvPr/>
        </p:nvGrpSpPr>
        <p:grpSpPr bwMode="auto">
          <a:xfrm>
            <a:off x="5400675" y="1141413"/>
            <a:ext cx="1046163" cy="995362"/>
            <a:chOff x="3402" y="719"/>
            <a:chExt cx="659" cy="627"/>
          </a:xfrm>
        </p:grpSpPr>
        <p:sp>
          <p:nvSpPr>
            <p:cNvPr id="30023" name="Freeform 357"/>
            <p:cNvSpPr>
              <a:spLocks noChangeArrowheads="1"/>
            </p:cNvSpPr>
            <p:nvPr/>
          </p:nvSpPr>
          <p:spPr bwMode="auto">
            <a:xfrm>
              <a:off x="3402" y="753"/>
              <a:ext cx="191" cy="593"/>
            </a:xfrm>
            <a:custGeom>
              <a:avLst/>
              <a:gdLst>
                <a:gd name="T0" fmla="*/ 0 w 192"/>
                <a:gd name="T1" fmla="*/ 593 h 594"/>
                <a:gd name="T2" fmla="*/ 191 w 192"/>
                <a:gd name="T3" fmla="*/ 0 h 594"/>
                <a:gd name="T4" fmla="*/ 191 w 192"/>
                <a:gd name="T5" fmla="*/ 514 h 594"/>
                <a:gd name="T6" fmla="*/ 0 w 192"/>
                <a:gd name="T7" fmla="*/ 593 h 59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2"/>
                <a:gd name="T13" fmla="*/ 0 h 594"/>
                <a:gd name="T14" fmla="*/ 192 w 192"/>
                <a:gd name="T15" fmla="*/ 594 h 59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2" h="594">
                  <a:moveTo>
                    <a:pt x="0" y="594"/>
                  </a:moveTo>
                  <a:lnTo>
                    <a:pt x="192" y="0"/>
                  </a:lnTo>
                  <a:lnTo>
                    <a:pt x="192" y="515"/>
                  </a:lnTo>
                  <a:lnTo>
                    <a:pt x="0" y="594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CC000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0024" name="Group 358"/>
            <p:cNvGrpSpPr>
              <a:grpSpLocks/>
            </p:cNvGrpSpPr>
            <p:nvPr/>
          </p:nvGrpSpPr>
          <p:grpSpPr bwMode="auto">
            <a:xfrm>
              <a:off x="3549" y="719"/>
              <a:ext cx="512" cy="547"/>
              <a:chOff x="3549" y="719"/>
              <a:chExt cx="512" cy="547"/>
            </a:xfrm>
          </p:grpSpPr>
          <p:sp>
            <p:nvSpPr>
              <p:cNvPr id="30025" name="Rectangle 359"/>
              <p:cNvSpPr>
                <a:spLocks noChangeArrowheads="1"/>
              </p:cNvSpPr>
              <p:nvPr/>
            </p:nvSpPr>
            <p:spPr bwMode="auto">
              <a:xfrm>
                <a:off x="3611" y="719"/>
                <a:ext cx="425" cy="488"/>
              </a:xfrm>
              <a:prstGeom prst="rect">
                <a:avLst/>
              </a:prstGeom>
              <a:solidFill>
                <a:srgbClr val="3333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026" name="Rectangle 360"/>
              <p:cNvSpPr>
                <a:spLocks noChangeArrowheads="1"/>
              </p:cNvSpPr>
              <p:nvPr/>
            </p:nvSpPr>
            <p:spPr bwMode="auto">
              <a:xfrm>
                <a:off x="3590" y="734"/>
                <a:ext cx="434" cy="503"/>
              </a:xfrm>
              <a:prstGeom prst="rect">
                <a:avLst/>
              </a:prstGeom>
              <a:solidFill>
                <a:srgbClr val="FFFFFF"/>
              </a:solidFill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027" name="Rectangle 361"/>
              <p:cNvSpPr>
                <a:spLocks noChangeArrowheads="1"/>
              </p:cNvSpPr>
              <p:nvPr/>
            </p:nvSpPr>
            <p:spPr bwMode="auto">
              <a:xfrm>
                <a:off x="3593" y="935"/>
                <a:ext cx="431" cy="107"/>
              </a:xfrm>
              <a:prstGeom prst="rect">
                <a:avLst/>
              </a:prstGeom>
              <a:solidFill>
                <a:srgbClr val="CC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028" name="Text Box 362"/>
              <p:cNvSpPr txBox="1">
                <a:spLocks noChangeArrowheads="1"/>
              </p:cNvSpPr>
              <p:nvPr/>
            </p:nvSpPr>
            <p:spPr bwMode="auto">
              <a:xfrm>
                <a:off x="3549" y="728"/>
                <a:ext cx="512" cy="538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lIns="90000" tIns="46800" rIns="90000" bIns="46800">
                <a:spAutoFit/>
              </a:bodyPr>
              <a:lstStyle/>
              <a:p>
                <a:pPr algn="ctr">
                  <a:buClrTx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1000">
                    <a:solidFill>
                      <a:srgbClr val="000000"/>
                    </a:solidFill>
                  </a:rPr>
                  <a:t>application</a:t>
                </a:r>
              </a:p>
              <a:p>
                <a:pPr algn="ctr">
                  <a:buClrTx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1000">
                    <a:solidFill>
                      <a:srgbClr val="000000"/>
                    </a:solidFill>
                  </a:rPr>
                  <a:t>transport</a:t>
                </a:r>
              </a:p>
              <a:p>
                <a:pPr algn="ctr">
                  <a:buClrTx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1000">
                    <a:solidFill>
                      <a:srgbClr val="FFFFFF"/>
                    </a:solidFill>
                  </a:rPr>
                  <a:t>network</a:t>
                </a:r>
              </a:p>
              <a:p>
                <a:pPr algn="ctr">
                  <a:buClrTx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1000">
                    <a:solidFill>
                      <a:srgbClr val="000000"/>
                    </a:solidFill>
                  </a:rPr>
                  <a:t>data link</a:t>
                </a:r>
              </a:p>
              <a:p>
                <a:pPr algn="ctr">
                  <a:buClrTx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1000">
                    <a:solidFill>
                      <a:srgbClr val="000000"/>
                    </a:solidFill>
                  </a:rPr>
                  <a:t>physical</a:t>
                </a:r>
              </a:p>
            </p:txBody>
          </p:sp>
          <p:sp>
            <p:nvSpPr>
              <p:cNvPr id="30029" name="Line 363"/>
              <p:cNvSpPr>
                <a:spLocks noChangeShapeType="1"/>
              </p:cNvSpPr>
              <p:nvPr/>
            </p:nvSpPr>
            <p:spPr bwMode="auto">
              <a:xfrm>
                <a:off x="3590" y="944"/>
                <a:ext cx="434" cy="2"/>
              </a:xfrm>
              <a:prstGeom prst="line">
                <a:avLst/>
              </a:prstGeom>
              <a:noFill/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030" name="Line 364"/>
              <p:cNvSpPr>
                <a:spLocks noChangeShapeType="1"/>
              </p:cNvSpPr>
              <p:nvPr/>
            </p:nvSpPr>
            <p:spPr bwMode="auto">
              <a:xfrm>
                <a:off x="3596" y="1040"/>
                <a:ext cx="434" cy="2"/>
              </a:xfrm>
              <a:prstGeom prst="line">
                <a:avLst/>
              </a:prstGeom>
              <a:noFill/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031" name="Line 365"/>
              <p:cNvSpPr>
                <a:spLocks noChangeShapeType="1"/>
              </p:cNvSpPr>
              <p:nvPr/>
            </p:nvSpPr>
            <p:spPr bwMode="auto">
              <a:xfrm>
                <a:off x="3596" y="1124"/>
                <a:ext cx="434" cy="2"/>
              </a:xfrm>
              <a:prstGeom prst="line">
                <a:avLst/>
              </a:prstGeom>
              <a:noFill/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032" name="Line 366"/>
              <p:cNvSpPr>
                <a:spLocks noChangeShapeType="1"/>
              </p:cNvSpPr>
              <p:nvPr/>
            </p:nvSpPr>
            <p:spPr bwMode="auto">
              <a:xfrm>
                <a:off x="3596" y="842"/>
                <a:ext cx="434" cy="2"/>
              </a:xfrm>
              <a:prstGeom prst="line">
                <a:avLst/>
              </a:prstGeom>
              <a:noFill/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31111" name="Group 367"/>
          <p:cNvGrpSpPr>
            <a:grpSpLocks/>
          </p:cNvGrpSpPr>
          <p:nvPr/>
        </p:nvGrpSpPr>
        <p:grpSpPr bwMode="auto">
          <a:xfrm>
            <a:off x="8096250" y="4148138"/>
            <a:ext cx="1046163" cy="995362"/>
            <a:chOff x="5100" y="2613"/>
            <a:chExt cx="659" cy="627"/>
          </a:xfrm>
        </p:grpSpPr>
        <p:sp>
          <p:nvSpPr>
            <p:cNvPr id="30013" name="Freeform 368"/>
            <p:cNvSpPr>
              <a:spLocks noChangeArrowheads="1"/>
            </p:cNvSpPr>
            <p:nvPr/>
          </p:nvSpPr>
          <p:spPr bwMode="auto">
            <a:xfrm>
              <a:off x="5100" y="2647"/>
              <a:ext cx="191" cy="593"/>
            </a:xfrm>
            <a:custGeom>
              <a:avLst/>
              <a:gdLst>
                <a:gd name="T0" fmla="*/ 0 w 192"/>
                <a:gd name="T1" fmla="*/ 593 h 594"/>
                <a:gd name="T2" fmla="*/ 191 w 192"/>
                <a:gd name="T3" fmla="*/ 0 h 594"/>
                <a:gd name="T4" fmla="*/ 191 w 192"/>
                <a:gd name="T5" fmla="*/ 514 h 594"/>
                <a:gd name="T6" fmla="*/ 0 w 192"/>
                <a:gd name="T7" fmla="*/ 593 h 59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2"/>
                <a:gd name="T13" fmla="*/ 0 h 594"/>
                <a:gd name="T14" fmla="*/ 192 w 192"/>
                <a:gd name="T15" fmla="*/ 594 h 59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2" h="594">
                  <a:moveTo>
                    <a:pt x="0" y="594"/>
                  </a:moveTo>
                  <a:lnTo>
                    <a:pt x="192" y="0"/>
                  </a:lnTo>
                  <a:lnTo>
                    <a:pt x="192" y="515"/>
                  </a:lnTo>
                  <a:lnTo>
                    <a:pt x="0" y="594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CC000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0014" name="Group 369"/>
            <p:cNvGrpSpPr>
              <a:grpSpLocks/>
            </p:cNvGrpSpPr>
            <p:nvPr/>
          </p:nvGrpSpPr>
          <p:grpSpPr bwMode="auto">
            <a:xfrm>
              <a:off x="5247" y="2613"/>
              <a:ext cx="512" cy="547"/>
              <a:chOff x="5247" y="2613"/>
              <a:chExt cx="512" cy="547"/>
            </a:xfrm>
          </p:grpSpPr>
          <p:sp>
            <p:nvSpPr>
              <p:cNvPr id="30015" name="Rectangle 370"/>
              <p:cNvSpPr>
                <a:spLocks noChangeArrowheads="1"/>
              </p:cNvSpPr>
              <p:nvPr/>
            </p:nvSpPr>
            <p:spPr bwMode="auto">
              <a:xfrm>
                <a:off x="5309" y="2613"/>
                <a:ext cx="425" cy="488"/>
              </a:xfrm>
              <a:prstGeom prst="rect">
                <a:avLst/>
              </a:prstGeom>
              <a:solidFill>
                <a:srgbClr val="3333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016" name="Rectangle 371"/>
              <p:cNvSpPr>
                <a:spLocks noChangeArrowheads="1"/>
              </p:cNvSpPr>
              <p:nvPr/>
            </p:nvSpPr>
            <p:spPr bwMode="auto">
              <a:xfrm>
                <a:off x="5288" y="2628"/>
                <a:ext cx="434" cy="503"/>
              </a:xfrm>
              <a:prstGeom prst="rect">
                <a:avLst/>
              </a:prstGeom>
              <a:solidFill>
                <a:srgbClr val="FFFFFF"/>
              </a:solidFill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017" name="Rectangle 372"/>
              <p:cNvSpPr>
                <a:spLocks noChangeArrowheads="1"/>
              </p:cNvSpPr>
              <p:nvPr/>
            </p:nvSpPr>
            <p:spPr bwMode="auto">
              <a:xfrm>
                <a:off x="5291" y="2829"/>
                <a:ext cx="431" cy="107"/>
              </a:xfrm>
              <a:prstGeom prst="rect">
                <a:avLst/>
              </a:prstGeom>
              <a:solidFill>
                <a:srgbClr val="CC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018" name="Text Box 373"/>
              <p:cNvSpPr txBox="1">
                <a:spLocks noChangeArrowheads="1"/>
              </p:cNvSpPr>
              <p:nvPr/>
            </p:nvSpPr>
            <p:spPr bwMode="auto">
              <a:xfrm>
                <a:off x="5247" y="2622"/>
                <a:ext cx="512" cy="538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lIns="90000" tIns="46800" rIns="90000" bIns="46800">
                <a:spAutoFit/>
              </a:bodyPr>
              <a:lstStyle/>
              <a:p>
                <a:pPr algn="ctr">
                  <a:buClrTx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1000">
                    <a:solidFill>
                      <a:srgbClr val="000000"/>
                    </a:solidFill>
                  </a:rPr>
                  <a:t>application</a:t>
                </a:r>
              </a:p>
              <a:p>
                <a:pPr algn="ctr">
                  <a:buClrTx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1000">
                    <a:solidFill>
                      <a:srgbClr val="000000"/>
                    </a:solidFill>
                  </a:rPr>
                  <a:t>transport</a:t>
                </a:r>
              </a:p>
              <a:p>
                <a:pPr algn="ctr">
                  <a:buClrTx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1000">
                    <a:solidFill>
                      <a:srgbClr val="FFFFFF"/>
                    </a:solidFill>
                  </a:rPr>
                  <a:t>network</a:t>
                </a:r>
              </a:p>
              <a:p>
                <a:pPr algn="ctr">
                  <a:buClrTx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1000">
                    <a:solidFill>
                      <a:srgbClr val="000000"/>
                    </a:solidFill>
                  </a:rPr>
                  <a:t>data link</a:t>
                </a:r>
              </a:p>
              <a:p>
                <a:pPr algn="ctr">
                  <a:buClrTx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1000">
                    <a:solidFill>
                      <a:srgbClr val="000000"/>
                    </a:solidFill>
                  </a:rPr>
                  <a:t>physical</a:t>
                </a:r>
              </a:p>
            </p:txBody>
          </p:sp>
          <p:sp>
            <p:nvSpPr>
              <p:cNvPr id="30019" name="Line 374"/>
              <p:cNvSpPr>
                <a:spLocks noChangeShapeType="1"/>
              </p:cNvSpPr>
              <p:nvPr/>
            </p:nvSpPr>
            <p:spPr bwMode="auto">
              <a:xfrm>
                <a:off x="5288" y="2838"/>
                <a:ext cx="434" cy="2"/>
              </a:xfrm>
              <a:prstGeom prst="line">
                <a:avLst/>
              </a:prstGeom>
              <a:noFill/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020" name="Line 375"/>
              <p:cNvSpPr>
                <a:spLocks noChangeShapeType="1"/>
              </p:cNvSpPr>
              <p:nvPr/>
            </p:nvSpPr>
            <p:spPr bwMode="auto">
              <a:xfrm>
                <a:off x="5294" y="2934"/>
                <a:ext cx="434" cy="2"/>
              </a:xfrm>
              <a:prstGeom prst="line">
                <a:avLst/>
              </a:prstGeom>
              <a:noFill/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021" name="Line 376"/>
              <p:cNvSpPr>
                <a:spLocks noChangeShapeType="1"/>
              </p:cNvSpPr>
              <p:nvPr/>
            </p:nvSpPr>
            <p:spPr bwMode="auto">
              <a:xfrm>
                <a:off x="5294" y="3018"/>
                <a:ext cx="434" cy="2"/>
              </a:xfrm>
              <a:prstGeom prst="line">
                <a:avLst/>
              </a:prstGeom>
              <a:noFill/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022" name="Line 377"/>
              <p:cNvSpPr>
                <a:spLocks noChangeShapeType="1"/>
              </p:cNvSpPr>
              <p:nvPr/>
            </p:nvSpPr>
            <p:spPr bwMode="auto">
              <a:xfrm>
                <a:off x="5294" y="2736"/>
                <a:ext cx="434" cy="2"/>
              </a:xfrm>
              <a:prstGeom prst="line">
                <a:avLst/>
              </a:prstGeom>
              <a:noFill/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31129" name="Group 378"/>
          <p:cNvGrpSpPr>
            <a:grpSpLocks/>
          </p:cNvGrpSpPr>
          <p:nvPr/>
        </p:nvGrpSpPr>
        <p:grpSpPr bwMode="auto">
          <a:xfrm>
            <a:off x="5853113" y="1763713"/>
            <a:ext cx="2544762" cy="3429000"/>
            <a:chOff x="3687" y="1111"/>
            <a:chExt cx="1603" cy="2160"/>
          </a:xfrm>
        </p:grpSpPr>
        <p:grpSp>
          <p:nvGrpSpPr>
            <p:cNvPr id="29771" name="Group 379"/>
            <p:cNvGrpSpPr>
              <a:grpSpLocks/>
            </p:cNvGrpSpPr>
            <p:nvPr/>
          </p:nvGrpSpPr>
          <p:grpSpPr bwMode="auto">
            <a:xfrm>
              <a:off x="3714" y="1268"/>
              <a:ext cx="512" cy="442"/>
              <a:chOff x="3714" y="1268"/>
              <a:chExt cx="512" cy="442"/>
            </a:xfrm>
          </p:grpSpPr>
          <p:sp>
            <p:nvSpPr>
              <p:cNvPr id="29992" name="Line 380"/>
              <p:cNvSpPr>
                <a:spLocks noChangeShapeType="1"/>
              </p:cNvSpPr>
              <p:nvPr/>
            </p:nvSpPr>
            <p:spPr bwMode="auto">
              <a:xfrm>
                <a:off x="3838" y="1670"/>
                <a:ext cx="311" cy="0"/>
              </a:xfrm>
              <a:prstGeom prst="line">
                <a:avLst/>
              </a:prstGeom>
              <a:noFill/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993" name="Line 381"/>
              <p:cNvSpPr>
                <a:spLocks noChangeShapeType="1"/>
              </p:cNvSpPr>
              <p:nvPr/>
            </p:nvSpPr>
            <p:spPr bwMode="auto">
              <a:xfrm flipV="1">
                <a:off x="3989" y="1563"/>
                <a:ext cx="0" cy="104"/>
              </a:xfrm>
              <a:prstGeom prst="line">
                <a:avLst/>
              </a:prstGeom>
              <a:noFill/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994" name="Oval 382"/>
              <p:cNvSpPr>
                <a:spLocks noChangeArrowheads="1"/>
              </p:cNvSpPr>
              <p:nvPr/>
            </p:nvSpPr>
            <p:spPr bwMode="auto">
              <a:xfrm>
                <a:off x="3825" y="1489"/>
                <a:ext cx="312" cy="80"/>
              </a:xfrm>
              <a:prstGeom prst="ellipse">
                <a:avLst/>
              </a:prstGeom>
              <a:solidFill>
                <a:srgbClr val="CCCCFF"/>
              </a:solidFill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995" name="Line 383"/>
              <p:cNvSpPr>
                <a:spLocks noChangeShapeType="1"/>
              </p:cNvSpPr>
              <p:nvPr/>
            </p:nvSpPr>
            <p:spPr bwMode="auto">
              <a:xfrm>
                <a:off x="3825" y="1482"/>
                <a:ext cx="0" cy="49"/>
              </a:xfrm>
              <a:prstGeom prst="line">
                <a:avLst/>
              </a:prstGeom>
              <a:noFill/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996" name="Line 384"/>
              <p:cNvSpPr>
                <a:spLocks noChangeShapeType="1"/>
              </p:cNvSpPr>
              <p:nvPr/>
            </p:nvSpPr>
            <p:spPr bwMode="auto">
              <a:xfrm>
                <a:off x="4138" y="1482"/>
                <a:ext cx="0" cy="49"/>
              </a:xfrm>
              <a:prstGeom prst="line">
                <a:avLst/>
              </a:prstGeom>
              <a:noFill/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997" name="Rectangle 385"/>
              <p:cNvSpPr>
                <a:spLocks noChangeArrowheads="1"/>
              </p:cNvSpPr>
              <p:nvPr/>
            </p:nvSpPr>
            <p:spPr bwMode="auto">
              <a:xfrm>
                <a:off x="3825" y="1482"/>
                <a:ext cx="309" cy="48"/>
              </a:xfrm>
              <a:prstGeom prst="rect">
                <a:avLst/>
              </a:pr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998" name="Oval 386"/>
              <p:cNvSpPr>
                <a:spLocks noChangeArrowheads="1"/>
              </p:cNvSpPr>
              <p:nvPr/>
            </p:nvSpPr>
            <p:spPr bwMode="auto">
              <a:xfrm>
                <a:off x="3822" y="1423"/>
                <a:ext cx="312" cy="94"/>
              </a:xfrm>
              <a:prstGeom prst="ellipse">
                <a:avLst/>
              </a:prstGeom>
              <a:solidFill>
                <a:srgbClr val="CCCCFF"/>
              </a:solidFill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9999" name="Group 387"/>
              <p:cNvGrpSpPr>
                <a:grpSpLocks/>
              </p:cNvGrpSpPr>
              <p:nvPr/>
            </p:nvGrpSpPr>
            <p:grpSpPr bwMode="auto">
              <a:xfrm>
                <a:off x="3897" y="1444"/>
                <a:ext cx="155" cy="54"/>
                <a:chOff x="3897" y="1444"/>
                <a:chExt cx="155" cy="54"/>
              </a:xfrm>
            </p:grpSpPr>
            <p:sp>
              <p:nvSpPr>
                <p:cNvPr id="30010" name="Line 388"/>
                <p:cNvSpPr>
                  <a:spLocks noChangeShapeType="1"/>
                </p:cNvSpPr>
                <p:nvPr/>
              </p:nvSpPr>
              <p:spPr bwMode="auto">
                <a:xfrm flipV="1">
                  <a:off x="3897" y="1443"/>
                  <a:ext cx="55" cy="2"/>
                </a:xfrm>
                <a:prstGeom prst="line">
                  <a:avLst/>
                </a:prstGeom>
                <a:noFill/>
                <a:ln w="28440" cap="sq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011" name="Line 389"/>
                <p:cNvSpPr>
                  <a:spLocks noChangeShapeType="1"/>
                </p:cNvSpPr>
                <p:nvPr/>
              </p:nvSpPr>
              <p:spPr bwMode="auto">
                <a:xfrm>
                  <a:off x="4004" y="1499"/>
                  <a:ext cx="48" cy="0"/>
                </a:xfrm>
                <a:prstGeom prst="line">
                  <a:avLst/>
                </a:prstGeom>
                <a:noFill/>
                <a:ln w="28440" cap="sq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012" name="Line 390"/>
                <p:cNvSpPr>
                  <a:spLocks noChangeShapeType="1"/>
                </p:cNvSpPr>
                <p:nvPr/>
              </p:nvSpPr>
              <p:spPr bwMode="auto">
                <a:xfrm>
                  <a:off x="3948" y="1445"/>
                  <a:ext cx="57" cy="53"/>
                </a:xfrm>
                <a:prstGeom prst="line">
                  <a:avLst/>
                </a:prstGeom>
                <a:noFill/>
                <a:ln w="28440" cap="sq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0000" name="Group 391"/>
              <p:cNvGrpSpPr>
                <a:grpSpLocks/>
              </p:cNvGrpSpPr>
              <p:nvPr/>
            </p:nvGrpSpPr>
            <p:grpSpPr bwMode="auto">
              <a:xfrm>
                <a:off x="3897" y="1443"/>
                <a:ext cx="155" cy="55"/>
                <a:chOff x="3897" y="1443"/>
                <a:chExt cx="155" cy="55"/>
              </a:xfrm>
            </p:grpSpPr>
            <p:sp>
              <p:nvSpPr>
                <p:cNvPr id="30007" name="Line 392"/>
                <p:cNvSpPr>
                  <a:spLocks noChangeShapeType="1"/>
                </p:cNvSpPr>
                <p:nvPr/>
              </p:nvSpPr>
              <p:spPr bwMode="auto">
                <a:xfrm>
                  <a:off x="3897" y="1498"/>
                  <a:ext cx="55" cy="0"/>
                </a:xfrm>
                <a:prstGeom prst="line">
                  <a:avLst/>
                </a:prstGeom>
                <a:noFill/>
                <a:ln w="28440" cap="sq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008" name="Line 393"/>
                <p:cNvSpPr>
                  <a:spLocks noChangeShapeType="1"/>
                </p:cNvSpPr>
                <p:nvPr/>
              </p:nvSpPr>
              <p:spPr bwMode="auto">
                <a:xfrm>
                  <a:off x="4004" y="1443"/>
                  <a:ext cx="48" cy="0"/>
                </a:xfrm>
                <a:prstGeom prst="line">
                  <a:avLst/>
                </a:prstGeom>
                <a:noFill/>
                <a:ln w="28440" cap="sq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009" name="Line 394"/>
                <p:cNvSpPr>
                  <a:spLocks noChangeShapeType="1"/>
                </p:cNvSpPr>
                <p:nvPr/>
              </p:nvSpPr>
              <p:spPr bwMode="auto">
                <a:xfrm flipV="1">
                  <a:off x="3948" y="1442"/>
                  <a:ext cx="57" cy="56"/>
                </a:xfrm>
                <a:prstGeom prst="line">
                  <a:avLst/>
                </a:prstGeom>
                <a:noFill/>
                <a:ln w="28440" cap="sq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0001" name="Rectangle 395"/>
              <p:cNvSpPr>
                <a:spLocks noChangeArrowheads="1"/>
              </p:cNvSpPr>
              <p:nvPr/>
            </p:nvSpPr>
            <p:spPr bwMode="auto">
              <a:xfrm>
                <a:off x="3773" y="1367"/>
                <a:ext cx="425" cy="305"/>
              </a:xfrm>
              <a:prstGeom prst="rect">
                <a:avLst/>
              </a:prstGeom>
              <a:solidFill>
                <a:srgbClr val="3333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002" name="Rectangle 396"/>
              <p:cNvSpPr>
                <a:spLocks noChangeArrowheads="1"/>
              </p:cNvSpPr>
              <p:nvPr/>
            </p:nvSpPr>
            <p:spPr bwMode="auto">
              <a:xfrm>
                <a:off x="3746" y="1388"/>
                <a:ext cx="434" cy="311"/>
              </a:xfrm>
              <a:prstGeom prst="rect">
                <a:avLst/>
              </a:prstGeom>
              <a:solidFill>
                <a:srgbClr val="FFFFFF"/>
              </a:solidFill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003" name="Line 397"/>
              <p:cNvSpPr>
                <a:spLocks noChangeShapeType="1"/>
              </p:cNvSpPr>
              <p:nvPr/>
            </p:nvSpPr>
            <p:spPr bwMode="auto">
              <a:xfrm>
                <a:off x="3743" y="1580"/>
                <a:ext cx="434" cy="2"/>
              </a:xfrm>
              <a:prstGeom prst="line">
                <a:avLst/>
              </a:prstGeom>
              <a:noFill/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004" name="Line 398"/>
              <p:cNvSpPr>
                <a:spLocks noChangeShapeType="1"/>
              </p:cNvSpPr>
              <p:nvPr/>
            </p:nvSpPr>
            <p:spPr bwMode="auto">
              <a:xfrm>
                <a:off x="3749" y="1484"/>
                <a:ext cx="434" cy="2"/>
              </a:xfrm>
              <a:prstGeom prst="line">
                <a:avLst/>
              </a:prstGeom>
              <a:noFill/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005" name="Rectangle 399"/>
              <p:cNvSpPr>
                <a:spLocks noChangeArrowheads="1"/>
              </p:cNvSpPr>
              <p:nvPr/>
            </p:nvSpPr>
            <p:spPr bwMode="auto">
              <a:xfrm>
                <a:off x="3743" y="1391"/>
                <a:ext cx="434" cy="92"/>
              </a:xfrm>
              <a:prstGeom prst="rect">
                <a:avLst/>
              </a:prstGeom>
              <a:solidFill>
                <a:srgbClr val="CC0000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006" name="Text Box 400"/>
              <p:cNvSpPr txBox="1">
                <a:spLocks noChangeArrowheads="1"/>
              </p:cNvSpPr>
              <p:nvPr/>
            </p:nvSpPr>
            <p:spPr bwMode="auto">
              <a:xfrm>
                <a:off x="3714" y="1268"/>
                <a:ext cx="512" cy="442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lIns="90000" tIns="46800" rIns="90000" bIns="46800">
                <a:spAutoFit/>
              </a:bodyPr>
              <a:lstStyle/>
              <a:p>
                <a:pPr algn="ctr">
                  <a:buClrTx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US" sz="1000">
                  <a:solidFill>
                    <a:srgbClr val="000000"/>
                  </a:solidFill>
                </a:endParaRPr>
              </a:p>
              <a:p>
                <a:pPr algn="ctr">
                  <a:buClrTx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1000">
                    <a:solidFill>
                      <a:srgbClr val="FFFFFF"/>
                    </a:solidFill>
                  </a:rPr>
                  <a:t>network</a:t>
                </a:r>
              </a:p>
              <a:p>
                <a:pPr algn="ctr">
                  <a:buClrTx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1000">
                    <a:solidFill>
                      <a:srgbClr val="000000"/>
                    </a:solidFill>
                  </a:rPr>
                  <a:t>data link</a:t>
                </a:r>
              </a:p>
              <a:p>
                <a:pPr algn="ctr">
                  <a:buClrTx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1000">
                    <a:solidFill>
                      <a:srgbClr val="000000"/>
                    </a:solidFill>
                  </a:rPr>
                  <a:t>physical</a:t>
                </a:r>
              </a:p>
            </p:txBody>
          </p:sp>
        </p:grpSp>
        <p:grpSp>
          <p:nvGrpSpPr>
            <p:cNvPr id="29772" name="Group 401"/>
            <p:cNvGrpSpPr>
              <a:grpSpLocks/>
            </p:cNvGrpSpPr>
            <p:nvPr/>
          </p:nvGrpSpPr>
          <p:grpSpPr bwMode="auto">
            <a:xfrm>
              <a:off x="4220" y="1495"/>
              <a:ext cx="512" cy="442"/>
              <a:chOff x="4220" y="1495"/>
              <a:chExt cx="512" cy="442"/>
            </a:xfrm>
          </p:grpSpPr>
          <p:sp>
            <p:nvSpPr>
              <p:cNvPr id="29971" name="Line 402"/>
              <p:cNvSpPr>
                <a:spLocks noChangeShapeType="1"/>
              </p:cNvSpPr>
              <p:nvPr/>
            </p:nvSpPr>
            <p:spPr bwMode="auto">
              <a:xfrm>
                <a:off x="4344" y="1897"/>
                <a:ext cx="311" cy="0"/>
              </a:xfrm>
              <a:prstGeom prst="line">
                <a:avLst/>
              </a:prstGeom>
              <a:noFill/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972" name="Line 403"/>
              <p:cNvSpPr>
                <a:spLocks noChangeShapeType="1"/>
              </p:cNvSpPr>
              <p:nvPr/>
            </p:nvSpPr>
            <p:spPr bwMode="auto">
              <a:xfrm flipV="1">
                <a:off x="4495" y="1790"/>
                <a:ext cx="0" cy="104"/>
              </a:xfrm>
              <a:prstGeom prst="line">
                <a:avLst/>
              </a:prstGeom>
              <a:noFill/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973" name="Oval 404"/>
              <p:cNvSpPr>
                <a:spLocks noChangeArrowheads="1"/>
              </p:cNvSpPr>
              <p:nvPr/>
            </p:nvSpPr>
            <p:spPr bwMode="auto">
              <a:xfrm>
                <a:off x="4331" y="1716"/>
                <a:ext cx="312" cy="80"/>
              </a:xfrm>
              <a:prstGeom prst="ellipse">
                <a:avLst/>
              </a:prstGeom>
              <a:solidFill>
                <a:srgbClr val="CCCCFF"/>
              </a:solidFill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974" name="Line 405"/>
              <p:cNvSpPr>
                <a:spLocks noChangeShapeType="1"/>
              </p:cNvSpPr>
              <p:nvPr/>
            </p:nvSpPr>
            <p:spPr bwMode="auto">
              <a:xfrm>
                <a:off x="4331" y="1709"/>
                <a:ext cx="0" cy="49"/>
              </a:xfrm>
              <a:prstGeom prst="line">
                <a:avLst/>
              </a:prstGeom>
              <a:noFill/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975" name="Line 406"/>
              <p:cNvSpPr>
                <a:spLocks noChangeShapeType="1"/>
              </p:cNvSpPr>
              <p:nvPr/>
            </p:nvSpPr>
            <p:spPr bwMode="auto">
              <a:xfrm>
                <a:off x="4644" y="1709"/>
                <a:ext cx="0" cy="49"/>
              </a:xfrm>
              <a:prstGeom prst="line">
                <a:avLst/>
              </a:prstGeom>
              <a:noFill/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976" name="Rectangle 407"/>
              <p:cNvSpPr>
                <a:spLocks noChangeArrowheads="1"/>
              </p:cNvSpPr>
              <p:nvPr/>
            </p:nvSpPr>
            <p:spPr bwMode="auto">
              <a:xfrm>
                <a:off x="4331" y="1709"/>
                <a:ext cx="309" cy="48"/>
              </a:xfrm>
              <a:prstGeom prst="rect">
                <a:avLst/>
              </a:pr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977" name="Oval 408"/>
              <p:cNvSpPr>
                <a:spLocks noChangeArrowheads="1"/>
              </p:cNvSpPr>
              <p:nvPr/>
            </p:nvSpPr>
            <p:spPr bwMode="auto">
              <a:xfrm>
                <a:off x="4328" y="1650"/>
                <a:ext cx="312" cy="94"/>
              </a:xfrm>
              <a:prstGeom prst="ellipse">
                <a:avLst/>
              </a:prstGeom>
              <a:solidFill>
                <a:srgbClr val="CCCCFF"/>
              </a:solidFill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9978" name="Group 409"/>
              <p:cNvGrpSpPr>
                <a:grpSpLocks/>
              </p:cNvGrpSpPr>
              <p:nvPr/>
            </p:nvGrpSpPr>
            <p:grpSpPr bwMode="auto">
              <a:xfrm>
                <a:off x="4403" y="1671"/>
                <a:ext cx="154" cy="54"/>
                <a:chOff x="4403" y="1671"/>
                <a:chExt cx="154" cy="54"/>
              </a:xfrm>
            </p:grpSpPr>
            <p:sp>
              <p:nvSpPr>
                <p:cNvPr id="29989" name="Line 410"/>
                <p:cNvSpPr>
                  <a:spLocks noChangeShapeType="1"/>
                </p:cNvSpPr>
                <p:nvPr/>
              </p:nvSpPr>
              <p:spPr bwMode="auto">
                <a:xfrm flipV="1">
                  <a:off x="4403" y="1670"/>
                  <a:ext cx="54" cy="2"/>
                </a:xfrm>
                <a:prstGeom prst="line">
                  <a:avLst/>
                </a:prstGeom>
                <a:noFill/>
                <a:ln w="28440" cap="sq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90" name="Line 411"/>
                <p:cNvSpPr>
                  <a:spLocks noChangeShapeType="1"/>
                </p:cNvSpPr>
                <p:nvPr/>
              </p:nvSpPr>
              <p:spPr bwMode="auto">
                <a:xfrm>
                  <a:off x="4509" y="1726"/>
                  <a:ext cx="48" cy="0"/>
                </a:xfrm>
                <a:prstGeom prst="line">
                  <a:avLst/>
                </a:prstGeom>
                <a:noFill/>
                <a:ln w="28440" cap="sq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91" name="Line 412"/>
                <p:cNvSpPr>
                  <a:spLocks noChangeShapeType="1"/>
                </p:cNvSpPr>
                <p:nvPr/>
              </p:nvSpPr>
              <p:spPr bwMode="auto">
                <a:xfrm>
                  <a:off x="4454" y="1672"/>
                  <a:ext cx="57" cy="53"/>
                </a:xfrm>
                <a:prstGeom prst="line">
                  <a:avLst/>
                </a:prstGeom>
                <a:noFill/>
                <a:ln w="28440" cap="sq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9979" name="Group 413"/>
              <p:cNvGrpSpPr>
                <a:grpSpLocks/>
              </p:cNvGrpSpPr>
              <p:nvPr/>
            </p:nvGrpSpPr>
            <p:grpSpPr bwMode="auto">
              <a:xfrm>
                <a:off x="4403" y="1670"/>
                <a:ext cx="154" cy="55"/>
                <a:chOff x="4403" y="1670"/>
                <a:chExt cx="154" cy="55"/>
              </a:xfrm>
            </p:grpSpPr>
            <p:sp>
              <p:nvSpPr>
                <p:cNvPr id="29986" name="Line 414"/>
                <p:cNvSpPr>
                  <a:spLocks noChangeShapeType="1"/>
                </p:cNvSpPr>
                <p:nvPr/>
              </p:nvSpPr>
              <p:spPr bwMode="auto">
                <a:xfrm>
                  <a:off x="4403" y="1725"/>
                  <a:ext cx="54" cy="0"/>
                </a:xfrm>
                <a:prstGeom prst="line">
                  <a:avLst/>
                </a:prstGeom>
                <a:noFill/>
                <a:ln w="28440" cap="sq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87" name="Line 415"/>
                <p:cNvSpPr>
                  <a:spLocks noChangeShapeType="1"/>
                </p:cNvSpPr>
                <p:nvPr/>
              </p:nvSpPr>
              <p:spPr bwMode="auto">
                <a:xfrm>
                  <a:off x="4509" y="1670"/>
                  <a:ext cx="48" cy="0"/>
                </a:xfrm>
                <a:prstGeom prst="line">
                  <a:avLst/>
                </a:prstGeom>
                <a:noFill/>
                <a:ln w="28440" cap="sq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88" name="Line 416"/>
                <p:cNvSpPr>
                  <a:spLocks noChangeShapeType="1"/>
                </p:cNvSpPr>
                <p:nvPr/>
              </p:nvSpPr>
              <p:spPr bwMode="auto">
                <a:xfrm flipV="1">
                  <a:off x="4454" y="1669"/>
                  <a:ext cx="57" cy="56"/>
                </a:xfrm>
                <a:prstGeom prst="line">
                  <a:avLst/>
                </a:prstGeom>
                <a:noFill/>
                <a:ln w="28440" cap="sq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9980" name="Rectangle 417"/>
              <p:cNvSpPr>
                <a:spLocks noChangeArrowheads="1"/>
              </p:cNvSpPr>
              <p:nvPr/>
            </p:nvSpPr>
            <p:spPr bwMode="auto">
              <a:xfrm>
                <a:off x="4279" y="1594"/>
                <a:ext cx="425" cy="305"/>
              </a:xfrm>
              <a:prstGeom prst="rect">
                <a:avLst/>
              </a:prstGeom>
              <a:solidFill>
                <a:srgbClr val="3333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981" name="Rectangle 418"/>
              <p:cNvSpPr>
                <a:spLocks noChangeArrowheads="1"/>
              </p:cNvSpPr>
              <p:nvPr/>
            </p:nvSpPr>
            <p:spPr bwMode="auto">
              <a:xfrm>
                <a:off x="4252" y="1615"/>
                <a:ext cx="434" cy="311"/>
              </a:xfrm>
              <a:prstGeom prst="rect">
                <a:avLst/>
              </a:prstGeom>
              <a:solidFill>
                <a:srgbClr val="FFFFFF"/>
              </a:solidFill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982" name="Line 419"/>
              <p:cNvSpPr>
                <a:spLocks noChangeShapeType="1"/>
              </p:cNvSpPr>
              <p:nvPr/>
            </p:nvSpPr>
            <p:spPr bwMode="auto">
              <a:xfrm>
                <a:off x="4249" y="1807"/>
                <a:ext cx="434" cy="2"/>
              </a:xfrm>
              <a:prstGeom prst="line">
                <a:avLst/>
              </a:prstGeom>
              <a:noFill/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983" name="Line 420"/>
              <p:cNvSpPr>
                <a:spLocks noChangeShapeType="1"/>
              </p:cNvSpPr>
              <p:nvPr/>
            </p:nvSpPr>
            <p:spPr bwMode="auto">
              <a:xfrm>
                <a:off x="4255" y="1711"/>
                <a:ext cx="434" cy="2"/>
              </a:xfrm>
              <a:prstGeom prst="line">
                <a:avLst/>
              </a:prstGeom>
              <a:noFill/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984" name="Rectangle 421"/>
              <p:cNvSpPr>
                <a:spLocks noChangeArrowheads="1"/>
              </p:cNvSpPr>
              <p:nvPr/>
            </p:nvSpPr>
            <p:spPr bwMode="auto">
              <a:xfrm>
                <a:off x="4249" y="1618"/>
                <a:ext cx="434" cy="92"/>
              </a:xfrm>
              <a:prstGeom prst="rect">
                <a:avLst/>
              </a:prstGeom>
              <a:solidFill>
                <a:srgbClr val="CC0000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985" name="Text Box 422"/>
              <p:cNvSpPr txBox="1">
                <a:spLocks noChangeArrowheads="1"/>
              </p:cNvSpPr>
              <p:nvPr/>
            </p:nvSpPr>
            <p:spPr bwMode="auto">
              <a:xfrm>
                <a:off x="4220" y="1495"/>
                <a:ext cx="512" cy="442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lIns="90000" tIns="46800" rIns="90000" bIns="46800">
                <a:spAutoFit/>
              </a:bodyPr>
              <a:lstStyle/>
              <a:p>
                <a:pPr algn="ctr">
                  <a:buClrTx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US" sz="1000">
                  <a:solidFill>
                    <a:srgbClr val="000000"/>
                  </a:solidFill>
                </a:endParaRPr>
              </a:p>
              <a:p>
                <a:pPr algn="ctr">
                  <a:buClrTx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1000">
                    <a:solidFill>
                      <a:srgbClr val="FFFFFF"/>
                    </a:solidFill>
                  </a:rPr>
                  <a:t>network</a:t>
                </a:r>
              </a:p>
              <a:p>
                <a:pPr algn="ctr">
                  <a:buClrTx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1000">
                    <a:solidFill>
                      <a:srgbClr val="000000"/>
                    </a:solidFill>
                  </a:rPr>
                  <a:t>data link</a:t>
                </a:r>
              </a:p>
              <a:p>
                <a:pPr algn="ctr">
                  <a:buClrTx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1000">
                    <a:solidFill>
                      <a:srgbClr val="000000"/>
                    </a:solidFill>
                  </a:rPr>
                  <a:t>physical</a:t>
                </a:r>
              </a:p>
            </p:txBody>
          </p:sp>
        </p:grpSp>
        <p:grpSp>
          <p:nvGrpSpPr>
            <p:cNvPr id="29773" name="Group 423"/>
            <p:cNvGrpSpPr>
              <a:grpSpLocks/>
            </p:cNvGrpSpPr>
            <p:nvPr/>
          </p:nvGrpSpPr>
          <p:grpSpPr bwMode="auto">
            <a:xfrm>
              <a:off x="4674" y="1111"/>
              <a:ext cx="512" cy="442"/>
              <a:chOff x="4674" y="1111"/>
              <a:chExt cx="512" cy="442"/>
            </a:xfrm>
          </p:grpSpPr>
          <p:sp>
            <p:nvSpPr>
              <p:cNvPr id="29950" name="Line 424"/>
              <p:cNvSpPr>
                <a:spLocks noChangeShapeType="1"/>
              </p:cNvSpPr>
              <p:nvPr/>
            </p:nvSpPr>
            <p:spPr bwMode="auto">
              <a:xfrm>
                <a:off x="4798" y="1513"/>
                <a:ext cx="311" cy="0"/>
              </a:xfrm>
              <a:prstGeom prst="line">
                <a:avLst/>
              </a:prstGeom>
              <a:noFill/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951" name="Line 425"/>
              <p:cNvSpPr>
                <a:spLocks noChangeShapeType="1"/>
              </p:cNvSpPr>
              <p:nvPr/>
            </p:nvSpPr>
            <p:spPr bwMode="auto">
              <a:xfrm flipV="1">
                <a:off x="4949" y="1406"/>
                <a:ext cx="0" cy="104"/>
              </a:xfrm>
              <a:prstGeom prst="line">
                <a:avLst/>
              </a:prstGeom>
              <a:noFill/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952" name="Oval 426"/>
              <p:cNvSpPr>
                <a:spLocks noChangeArrowheads="1"/>
              </p:cNvSpPr>
              <p:nvPr/>
            </p:nvSpPr>
            <p:spPr bwMode="auto">
              <a:xfrm>
                <a:off x="4785" y="1332"/>
                <a:ext cx="312" cy="80"/>
              </a:xfrm>
              <a:prstGeom prst="ellipse">
                <a:avLst/>
              </a:prstGeom>
              <a:solidFill>
                <a:srgbClr val="CCCCFF"/>
              </a:solidFill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953" name="Line 427"/>
              <p:cNvSpPr>
                <a:spLocks noChangeShapeType="1"/>
              </p:cNvSpPr>
              <p:nvPr/>
            </p:nvSpPr>
            <p:spPr bwMode="auto">
              <a:xfrm>
                <a:off x="4785" y="1325"/>
                <a:ext cx="0" cy="49"/>
              </a:xfrm>
              <a:prstGeom prst="line">
                <a:avLst/>
              </a:prstGeom>
              <a:noFill/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954" name="Line 428"/>
              <p:cNvSpPr>
                <a:spLocks noChangeShapeType="1"/>
              </p:cNvSpPr>
              <p:nvPr/>
            </p:nvSpPr>
            <p:spPr bwMode="auto">
              <a:xfrm>
                <a:off x="5098" y="1325"/>
                <a:ext cx="0" cy="49"/>
              </a:xfrm>
              <a:prstGeom prst="line">
                <a:avLst/>
              </a:prstGeom>
              <a:noFill/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955" name="Rectangle 429"/>
              <p:cNvSpPr>
                <a:spLocks noChangeArrowheads="1"/>
              </p:cNvSpPr>
              <p:nvPr/>
            </p:nvSpPr>
            <p:spPr bwMode="auto">
              <a:xfrm>
                <a:off x="4785" y="1325"/>
                <a:ext cx="309" cy="48"/>
              </a:xfrm>
              <a:prstGeom prst="rect">
                <a:avLst/>
              </a:pr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956" name="Oval 430"/>
              <p:cNvSpPr>
                <a:spLocks noChangeArrowheads="1"/>
              </p:cNvSpPr>
              <p:nvPr/>
            </p:nvSpPr>
            <p:spPr bwMode="auto">
              <a:xfrm>
                <a:off x="4782" y="1266"/>
                <a:ext cx="312" cy="94"/>
              </a:xfrm>
              <a:prstGeom prst="ellipse">
                <a:avLst/>
              </a:prstGeom>
              <a:solidFill>
                <a:srgbClr val="CCCCFF"/>
              </a:solidFill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9957" name="Group 431"/>
              <p:cNvGrpSpPr>
                <a:grpSpLocks/>
              </p:cNvGrpSpPr>
              <p:nvPr/>
            </p:nvGrpSpPr>
            <p:grpSpPr bwMode="auto">
              <a:xfrm>
                <a:off x="4857" y="1287"/>
                <a:ext cx="154" cy="54"/>
                <a:chOff x="4857" y="1287"/>
                <a:chExt cx="154" cy="54"/>
              </a:xfrm>
            </p:grpSpPr>
            <p:sp>
              <p:nvSpPr>
                <p:cNvPr id="29968" name="Line 432"/>
                <p:cNvSpPr>
                  <a:spLocks noChangeShapeType="1"/>
                </p:cNvSpPr>
                <p:nvPr/>
              </p:nvSpPr>
              <p:spPr bwMode="auto">
                <a:xfrm flipV="1">
                  <a:off x="4857" y="1286"/>
                  <a:ext cx="54" cy="2"/>
                </a:xfrm>
                <a:prstGeom prst="line">
                  <a:avLst/>
                </a:prstGeom>
                <a:noFill/>
                <a:ln w="28440" cap="sq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69" name="Line 433"/>
                <p:cNvSpPr>
                  <a:spLocks noChangeShapeType="1"/>
                </p:cNvSpPr>
                <p:nvPr/>
              </p:nvSpPr>
              <p:spPr bwMode="auto">
                <a:xfrm>
                  <a:off x="4963" y="1342"/>
                  <a:ext cx="48" cy="0"/>
                </a:xfrm>
                <a:prstGeom prst="line">
                  <a:avLst/>
                </a:prstGeom>
                <a:noFill/>
                <a:ln w="28440" cap="sq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70" name="Line 434"/>
                <p:cNvSpPr>
                  <a:spLocks noChangeShapeType="1"/>
                </p:cNvSpPr>
                <p:nvPr/>
              </p:nvSpPr>
              <p:spPr bwMode="auto">
                <a:xfrm>
                  <a:off x="4908" y="1288"/>
                  <a:ext cx="57" cy="53"/>
                </a:xfrm>
                <a:prstGeom prst="line">
                  <a:avLst/>
                </a:prstGeom>
                <a:noFill/>
                <a:ln w="28440" cap="sq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9958" name="Group 435"/>
              <p:cNvGrpSpPr>
                <a:grpSpLocks/>
              </p:cNvGrpSpPr>
              <p:nvPr/>
            </p:nvGrpSpPr>
            <p:grpSpPr bwMode="auto">
              <a:xfrm>
                <a:off x="4857" y="1286"/>
                <a:ext cx="154" cy="55"/>
                <a:chOff x="4857" y="1286"/>
                <a:chExt cx="154" cy="55"/>
              </a:xfrm>
            </p:grpSpPr>
            <p:sp>
              <p:nvSpPr>
                <p:cNvPr id="29965" name="Line 436"/>
                <p:cNvSpPr>
                  <a:spLocks noChangeShapeType="1"/>
                </p:cNvSpPr>
                <p:nvPr/>
              </p:nvSpPr>
              <p:spPr bwMode="auto">
                <a:xfrm>
                  <a:off x="4857" y="1341"/>
                  <a:ext cx="54" cy="0"/>
                </a:xfrm>
                <a:prstGeom prst="line">
                  <a:avLst/>
                </a:prstGeom>
                <a:noFill/>
                <a:ln w="28440" cap="sq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66" name="Line 437"/>
                <p:cNvSpPr>
                  <a:spLocks noChangeShapeType="1"/>
                </p:cNvSpPr>
                <p:nvPr/>
              </p:nvSpPr>
              <p:spPr bwMode="auto">
                <a:xfrm>
                  <a:off x="4963" y="1286"/>
                  <a:ext cx="48" cy="0"/>
                </a:xfrm>
                <a:prstGeom prst="line">
                  <a:avLst/>
                </a:prstGeom>
                <a:noFill/>
                <a:ln w="28440" cap="sq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67" name="Line 438"/>
                <p:cNvSpPr>
                  <a:spLocks noChangeShapeType="1"/>
                </p:cNvSpPr>
                <p:nvPr/>
              </p:nvSpPr>
              <p:spPr bwMode="auto">
                <a:xfrm flipV="1">
                  <a:off x="4908" y="1285"/>
                  <a:ext cx="57" cy="56"/>
                </a:xfrm>
                <a:prstGeom prst="line">
                  <a:avLst/>
                </a:prstGeom>
                <a:noFill/>
                <a:ln w="28440" cap="sq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9959" name="Rectangle 439"/>
              <p:cNvSpPr>
                <a:spLocks noChangeArrowheads="1"/>
              </p:cNvSpPr>
              <p:nvPr/>
            </p:nvSpPr>
            <p:spPr bwMode="auto">
              <a:xfrm>
                <a:off x="4733" y="1210"/>
                <a:ext cx="425" cy="305"/>
              </a:xfrm>
              <a:prstGeom prst="rect">
                <a:avLst/>
              </a:prstGeom>
              <a:solidFill>
                <a:srgbClr val="3333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960" name="Rectangle 440"/>
              <p:cNvSpPr>
                <a:spLocks noChangeArrowheads="1"/>
              </p:cNvSpPr>
              <p:nvPr/>
            </p:nvSpPr>
            <p:spPr bwMode="auto">
              <a:xfrm>
                <a:off x="4706" y="1231"/>
                <a:ext cx="434" cy="311"/>
              </a:xfrm>
              <a:prstGeom prst="rect">
                <a:avLst/>
              </a:prstGeom>
              <a:solidFill>
                <a:srgbClr val="FFFFFF"/>
              </a:solidFill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961" name="Line 441"/>
              <p:cNvSpPr>
                <a:spLocks noChangeShapeType="1"/>
              </p:cNvSpPr>
              <p:nvPr/>
            </p:nvSpPr>
            <p:spPr bwMode="auto">
              <a:xfrm>
                <a:off x="4703" y="1423"/>
                <a:ext cx="434" cy="2"/>
              </a:xfrm>
              <a:prstGeom prst="line">
                <a:avLst/>
              </a:prstGeom>
              <a:noFill/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962" name="Line 442"/>
              <p:cNvSpPr>
                <a:spLocks noChangeShapeType="1"/>
              </p:cNvSpPr>
              <p:nvPr/>
            </p:nvSpPr>
            <p:spPr bwMode="auto">
              <a:xfrm>
                <a:off x="4709" y="1327"/>
                <a:ext cx="434" cy="2"/>
              </a:xfrm>
              <a:prstGeom prst="line">
                <a:avLst/>
              </a:prstGeom>
              <a:noFill/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963" name="Rectangle 443"/>
              <p:cNvSpPr>
                <a:spLocks noChangeArrowheads="1"/>
              </p:cNvSpPr>
              <p:nvPr/>
            </p:nvSpPr>
            <p:spPr bwMode="auto">
              <a:xfrm>
                <a:off x="4703" y="1234"/>
                <a:ext cx="434" cy="92"/>
              </a:xfrm>
              <a:prstGeom prst="rect">
                <a:avLst/>
              </a:prstGeom>
              <a:solidFill>
                <a:srgbClr val="CC0000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964" name="Text Box 444"/>
              <p:cNvSpPr txBox="1">
                <a:spLocks noChangeArrowheads="1"/>
              </p:cNvSpPr>
              <p:nvPr/>
            </p:nvSpPr>
            <p:spPr bwMode="auto">
              <a:xfrm>
                <a:off x="4674" y="1111"/>
                <a:ext cx="512" cy="442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lIns="90000" tIns="46800" rIns="90000" bIns="46800">
                <a:spAutoFit/>
              </a:bodyPr>
              <a:lstStyle/>
              <a:p>
                <a:pPr algn="ctr">
                  <a:buClrTx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US" sz="1000">
                  <a:solidFill>
                    <a:srgbClr val="000000"/>
                  </a:solidFill>
                </a:endParaRPr>
              </a:p>
              <a:p>
                <a:pPr algn="ctr">
                  <a:buClrTx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1000">
                    <a:solidFill>
                      <a:srgbClr val="FFFFFF"/>
                    </a:solidFill>
                  </a:rPr>
                  <a:t>network</a:t>
                </a:r>
              </a:p>
              <a:p>
                <a:pPr algn="ctr">
                  <a:buClrTx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1000">
                    <a:solidFill>
                      <a:srgbClr val="000000"/>
                    </a:solidFill>
                  </a:rPr>
                  <a:t>data link</a:t>
                </a:r>
              </a:p>
              <a:p>
                <a:pPr algn="ctr">
                  <a:buClrTx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1000">
                    <a:solidFill>
                      <a:srgbClr val="000000"/>
                    </a:solidFill>
                  </a:rPr>
                  <a:t>physical</a:t>
                </a:r>
              </a:p>
            </p:txBody>
          </p:sp>
        </p:grpSp>
        <p:grpSp>
          <p:nvGrpSpPr>
            <p:cNvPr id="29774" name="Group 445"/>
            <p:cNvGrpSpPr>
              <a:grpSpLocks/>
            </p:cNvGrpSpPr>
            <p:nvPr/>
          </p:nvGrpSpPr>
          <p:grpSpPr bwMode="auto">
            <a:xfrm>
              <a:off x="4715" y="1486"/>
              <a:ext cx="512" cy="442"/>
              <a:chOff x="4715" y="1486"/>
              <a:chExt cx="512" cy="442"/>
            </a:xfrm>
          </p:grpSpPr>
          <p:sp>
            <p:nvSpPr>
              <p:cNvPr id="29929" name="Line 446"/>
              <p:cNvSpPr>
                <a:spLocks noChangeShapeType="1"/>
              </p:cNvSpPr>
              <p:nvPr/>
            </p:nvSpPr>
            <p:spPr bwMode="auto">
              <a:xfrm>
                <a:off x="4839" y="1888"/>
                <a:ext cx="311" cy="0"/>
              </a:xfrm>
              <a:prstGeom prst="line">
                <a:avLst/>
              </a:prstGeom>
              <a:noFill/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930" name="Line 447"/>
              <p:cNvSpPr>
                <a:spLocks noChangeShapeType="1"/>
              </p:cNvSpPr>
              <p:nvPr/>
            </p:nvSpPr>
            <p:spPr bwMode="auto">
              <a:xfrm flipV="1">
                <a:off x="4990" y="1781"/>
                <a:ext cx="0" cy="104"/>
              </a:xfrm>
              <a:prstGeom prst="line">
                <a:avLst/>
              </a:prstGeom>
              <a:noFill/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931" name="Oval 448"/>
              <p:cNvSpPr>
                <a:spLocks noChangeArrowheads="1"/>
              </p:cNvSpPr>
              <p:nvPr/>
            </p:nvSpPr>
            <p:spPr bwMode="auto">
              <a:xfrm>
                <a:off x="4826" y="1707"/>
                <a:ext cx="312" cy="80"/>
              </a:xfrm>
              <a:prstGeom prst="ellipse">
                <a:avLst/>
              </a:prstGeom>
              <a:solidFill>
                <a:srgbClr val="CCCCFF"/>
              </a:solidFill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932" name="Line 449"/>
              <p:cNvSpPr>
                <a:spLocks noChangeShapeType="1"/>
              </p:cNvSpPr>
              <p:nvPr/>
            </p:nvSpPr>
            <p:spPr bwMode="auto">
              <a:xfrm>
                <a:off x="4826" y="1700"/>
                <a:ext cx="0" cy="49"/>
              </a:xfrm>
              <a:prstGeom prst="line">
                <a:avLst/>
              </a:prstGeom>
              <a:noFill/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933" name="Line 450"/>
              <p:cNvSpPr>
                <a:spLocks noChangeShapeType="1"/>
              </p:cNvSpPr>
              <p:nvPr/>
            </p:nvSpPr>
            <p:spPr bwMode="auto">
              <a:xfrm>
                <a:off x="5139" y="1700"/>
                <a:ext cx="0" cy="49"/>
              </a:xfrm>
              <a:prstGeom prst="line">
                <a:avLst/>
              </a:prstGeom>
              <a:noFill/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934" name="Rectangle 451"/>
              <p:cNvSpPr>
                <a:spLocks noChangeArrowheads="1"/>
              </p:cNvSpPr>
              <p:nvPr/>
            </p:nvSpPr>
            <p:spPr bwMode="auto">
              <a:xfrm>
                <a:off x="4826" y="1700"/>
                <a:ext cx="309" cy="48"/>
              </a:xfrm>
              <a:prstGeom prst="rect">
                <a:avLst/>
              </a:pr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935" name="Oval 452"/>
              <p:cNvSpPr>
                <a:spLocks noChangeArrowheads="1"/>
              </p:cNvSpPr>
              <p:nvPr/>
            </p:nvSpPr>
            <p:spPr bwMode="auto">
              <a:xfrm>
                <a:off x="4823" y="1641"/>
                <a:ext cx="312" cy="94"/>
              </a:xfrm>
              <a:prstGeom prst="ellipse">
                <a:avLst/>
              </a:prstGeom>
              <a:solidFill>
                <a:srgbClr val="CCCCFF"/>
              </a:solidFill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9936" name="Group 453"/>
              <p:cNvGrpSpPr>
                <a:grpSpLocks/>
              </p:cNvGrpSpPr>
              <p:nvPr/>
            </p:nvGrpSpPr>
            <p:grpSpPr bwMode="auto">
              <a:xfrm>
                <a:off x="4898" y="1662"/>
                <a:ext cx="154" cy="54"/>
                <a:chOff x="4898" y="1662"/>
                <a:chExt cx="154" cy="54"/>
              </a:xfrm>
            </p:grpSpPr>
            <p:sp>
              <p:nvSpPr>
                <p:cNvPr id="29947" name="Line 454"/>
                <p:cNvSpPr>
                  <a:spLocks noChangeShapeType="1"/>
                </p:cNvSpPr>
                <p:nvPr/>
              </p:nvSpPr>
              <p:spPr bwMode="auto">
                <a:xfrm flipV="1">
                  <a:off x="4898" y="1661"/>
                  <a:ext cx="54" cy="2"/>
                </a:xfrm>
                <a:prstGeom prst="line">
                  <a:avLst/>
                </a:prstGeom>
                <a:noFill/>
                <a:ln w="28440" cap="sq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48" name="Line 455"/>
                <p:cNvSpPr>
                  <a:spLocks noChangeShapeType="1"/>
                </p:cNvSpPr>
                <p:nvPr/>
              </p:nvSpPr>
              <p:spPr bwMode="auto">
                <a:xfrm>
                  <a:off x="5004" y="1717"/>
                  <a:ext cx="48" cy="0"/>
                </a:xfrm>
                <a:prstGeom prst="line">
                  <a:avLst/>
                </a:prstGeom>
                <a:noFill/>
                <a:ln w="28440" cap="sq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49" name="Line 456"/>
                <p:cNvSpPr>
                  <a:spLocks noChangeShapeType="1"/>
                </p:cNvSpPr>
                <p:nvPr/>
              </p:nvSpPr>
              <p:spPr bwMode="auto">
                <a:xfrm>
                  <a:off x="4949" y="1663"/>
                  <a:ext cx="57" cy="53"/>
                </a:xfrm>
                <a:prstGeom prst="line">
                  <a:avLst/>
                </a:prstGeom>
                <a:noFill/>
                <a:ln w="28440" cap="sq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9937" name="Group 457"/>
              <p:cNvGrpSpPr>
                <a:grpSpLocks/>
              </p:cNvGrpSpPr>
              <p:nvPr/>
            </p:nvGrpSpPr>
            <p:grpSpPr bwMode="auto">
              <a:xfrm>
                <a:off x="4898" y="1661"/>
                <a:ext cx="154" cy="55"/>
                <a:chOff x="4898" y="1661"/>
                <a:chExt cx="154" cy="55"/>
              </a:xfrm>
            </p:grpSpPr>
            <p:sp>
              <p:nvSpPr>
                <p:cNvPr id="29944" name="Line 458"/>
                <p:cNvSpPr>
                  <a:spLocks noChangeShapeType="1"/>
                </p:cNvSpPr>
                <p:nvPr/>
              </p:nvSpPr>
              <p:spPr bwMode="auto">
                <a:xfrm>
                  <a:off x="4898" y="1716"/>
                  <a:ext cx="54" cy="0"/>
                </a:xfrm>
                <a:prstGeom prst="line">
                  <a:avLst/>
                </a:prstGeom>
                <a:noFill/>
                <a:ln w="28440" cap="sq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45" name="Line 459"/>
                <p:cNvSpPr>
                  <a:spLocks noChangeShapeType="1"/>
                </p:cNvSpPr>
                <p:nvPr/>
              </p:nvSpPr>
              <p:spPr bwMode="auto">
                <a:xfrm>
                  <a:off x="5004" y="1661"/>
                  <a:ext cx="48" cy="0"/>
                </a:xfrm>
                <a:prstGeom prst="line">
                  <a:avLst/>
                </a:prstGeom>
                <a:noFill/>
                <a:ln w="28440" cap="sq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46" name="Line 460"/>
                <p:cNvSpPr>
                  <a:spLocks noChangeShapeType="1"/>
                </p:cNvSpPr>
                <p:nvPr/>
              </p:nvSpPr>
              <p:spPr bwMode="auto">
                <a:xfrm flipV="1">
                  <a:off x="4949" y="1660"/>
                  <a:ext cx="57" cy="56"/>
                </a:xfrm>
                <a:prstGeom prst="line">
                  <a:avLst/>
                </a:prstGeom>
                <a:noFill/>
                <a:ln w="28440" cap="sq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9938" name="Rectangle 461"/>
              <p:cNvSpPr>
                <a:spLocks noChangeArrowheads="1"/>
              </p:cNvSpPr>
              <p:nvPr/>
            </p:nvSpPr>
            <p:spPr bwMode="auto">
              <a:xfrm>
                <a:off x="4774" y="1585"/>
                <a:ext cx="425" cy="305"/>
              </a:xfrm>
              <a:prstGeom prst="rect">
                <a:avLst/>
              </a:prstGeom>
              <a:solidFill>
                <a:srgbClr val="3333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939" name="Rectangle 462"/>
              <p:cNvSpPr>
                <a:spLocks noChangeArrowheads="1"/>
              </p:cNvSpPr>
              <p:nvPr/>
            </p:nvSpPr>
            <p:spPr bwMode="auto">
              <a:xfrm>
                <a:off x="4747" y="1606"/>
                <a:ext cx="434" cy="311"/>
              </a:xfrm>
              <a:prstGeom prst="rect">
                <a:avLst/>
              </a:prstGeom>
              <a:solidFill>
                <a:srgbClr val="FFFFFF"/>
              </a:solidFill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940" name="Line 463"/>
              <p:cNvSpPr>
                <a:spLocks noChangeShapeType="1"/>
              </p:cNvSpPr>
              <p:nvPr/>
            </p:nvSpPr>
            <p:spPr bwMode="auto">
              <a:xfrm>
                <a:off x="4744" y="1798"/>
                <a:ext cx="434" cy="2"/>
              </a:xfrm>
              <a:prstGeom prst="line">
                <a:avLst/>
              </a:prstGeom>
              <a:noFill/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941" name="Line 464"/>
              <p:cNvSpPr>
                <a:spLocks noChangeShapeType="1"/>
              </p:cNvSpPr>
              <p:nvPr/>
            </p:nvSpPr>
            <p:spPr bwMode="auto">
              <a:xfrm>
                <a:off x="4750" y="1702"/>
                <a:ext cx="434" cy="2"/>
              </a:xfrm>
              <a:prstGeom prst="line">
                <a:avLst/>
              </a:prstGeom>
              <a:noFill/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942" name="Rectangle 465"/>
              <p:cNvSpPr>
                <a:spLocks noChangeArrowheads="1"/>
              </p:cNvSpPr>
              <p:nvPr/>
            </p:nvSpPr>
            <p:spPr bwMode="auto">
              <a:xfrm>
                <a:off x="4744" y="1609"/>
                <a:ext cx="434" cy="92"/>
              </a:xfrm>
              <a:prstGeom prst="rect">
                <a:avLst/>
              </a:prstGeom>
              <a:solidFill>
                <a:srgbClr val="CC0000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943" name="Text Box 466"/>
              <p:cNvSpPr txBox="1">
                <a:spLocks noChangeArrowheads="1"/>
              </p:cNvSpPr>
              <p:nvPr/>
            </p:nvSpPr>
            <p:spPr bwMode="auto">
              <a:xfrm>
                <a:off x="4715" y="1486"/>
                <a:ext cx="512" cy="442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lIns="90000" tIns="46800" rIns="90000" bIns="46800">
                <a:spAutoFit/>
              </a:bodyPr>
              <a:lstStyle/>
              <a:p>
                <a:pPr algn="ctr">
                  <a:buClrTx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US" sz="1000">
                  <a:solidFill>
                    <a:srgbClr val="000000"/>
                  </a:solidFill>
                </a:endParaRPr>
              </a:p>
              <a:p>
                <a:pPr algn="ctr">
                  <a:buClrTx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1000">
                    <a:solidFill>
                      <a:srgbClr val="FFFFFF"/>
                    </a:solidFill>
                  </a:rPr>
                  <a:t>network</a:t>
                </a:r>
              </a:p>
              <a:p>
                <a:pPr algn="ctr">
                  <a:buClrTx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1000">
                    <a:solidFill>
                      <a:srgbClr val="000000"/>
                    </a:solidFill>
                  </a:rPr>
                  <a:t>data link</a:t>
                </a:r>
              </a:p>
              <a:p>
                <a:pPr algn="ctr">
                  <a:buClrTx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1000">
                    <a:solidFill>
                      <a:srgbClr val="000000"/>
                    </a:solidFill>
                  </a:rPr>
                  <a:t>physical</a:t>
                </a:r>
              </a:p>
            </p:txBody>
          </p:sp>
        </p:grpSp>
        <p:grpSp>
          <p:nvGrpSpPr>
            <p:cNvPr id="29775" name="Group 467"/>
            <p:cNvGrpSpPr>
              <a:grpSpLocks/>
            </p:cNvGrpSpPr>
            <p:nvPr/>
          </p:nvGrpSpPr>
          <p:grpSpPr bwMode="auto">
            <a:xfrm>
              <a:off x="4210" y="1120"/>
              <a:ext cx="512" cy="442"/>
              <a:chOff x="4210" y="1120"/>
              <a:chExt cx="512" cy="442"/>
            </a:xfrm>
          </p:grpSpPr>
          <p:sp>
            <p:nvSpPr>
              <p:cNvPr id="29908" name="Line 468"/>
              <p:cNvSpPr>
                <a:spLocks noChangeShapeType="1"/>
              </p:cNvSpPr>
              <p:nvPr/>
            </p:nvSpPr>
            <p:spPr bwMode="auto">
              <a:xfrm>
                <a:off x="4334" y="1522"/>
                <a:ext cx="311" cy="0"/>
              </a:xfrm>
              <a:prstGeom prst="line">
                <a:avLst/>
              </a:prstGeom>
              <a:noFill/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909" name="Line 469"/>
              <p:cNvSpPr>
                <a:spLocks noChangeShapeType="1"/>
              </p:cNvSpPr>
              <p:nvPr/>
            </p:nvSpPr>
            <p:spPr bwMode="auto">
              <a:xfrm flipV="1">
                <a:off x="4485" y="1415"/>
                <a:ext cx="0" cy="104"/>
              </a:xfrm>
              <a:prstGeom prst="line">
                <a:avLst/>
              </a:prstGeom>
              <a:noFill/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910" name="Oval 470"/>
              <p:cNvSpPr>
                <a:spLocks noChangeArrowheads="1"/>
              </p:cNvSpPr>
              <p:nvPr/>
            </p:nvSpPr>
            <p:spPr bwMode="auto">
              <a:xfrm>
                <a:off x="4321" y="1341"/>
                <a:ext cx="312" cy="80"/>
              </a:xfrm>
              <a:prstGeom prst="ellipse">
                <a:avLst/>
              </a:prstGeom>
              <a:solidFill>
                <a:srgbClr val="CCCCFF"/>
              </a:solidFill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911" name="Line 471"/>
              <p:cNvSpPr>
                <a:spLocks noChangeShapeType="1"/>
              </p:cNvSpPr>
              <p:nvPr/>
            </p:nvSpPr>
            <p:spPr bwMode="auto">
              <a:xfrm>
                <a:off x="4321" y="1334"/>
                <a:ext cx="0" cy="49"/>
              </a:xfrm>
              <a:prstGeom prst="line">
                <a:avLst/>
              </a:prstGeom>
              <a:noFill/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912" name="Line 472"/>
              <p:cNvSpPr>
                <a:spLocks noChangeShapeType="1"/>
              </p:cNvSpPr>
              <p:nvPr/>
            </p:nvSpPr>
            <p:spPr bwMode="auto">
              <a:xfrm>
                <a:off x="4634" y="1334"/>
                <a:ext cx="0" cy="49"/>
              </a:xfrm>
              <a:prstGeom prst="line">
                <a:avLst/>
              </a:prstGeom>
              <a:noFill/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913" name="Rectangle 473"/>
              <p:cNvSpPr>
                <a:spLocks noChangeArrowheads="1"/>
              </p:cNvSpPr>
              <p:nvPr/>
            </p:nvSpPr>
            <p:spPr bwMode="auto">
              <a:xfrm>
                <a:off x="4321" y="1334"/>
                <a:ext cx="309" cy="48"/>
              </a:xfrm>
              <a:prstGeom prst="rect">
                <a:avLst/>
              </a:pr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914" name="Oval 474"/>
              <p:cNvSpPr>
                <a:spLocks noChangeArrowheads="1"/>
              </p:cNvSpPr>
              <p:nvPr/>
            </p:nvSpPr>
            <p:spPr bwMode="auto">
              <a:xfrm>
                <a:off x="4318" y="1275"/>
                <a:ext cx="312" cy="94"/>
              </a:xfrm>
              <a:prstGeom prst="ellipse">
                <a:avLst/>
              </a:prstGeom>
              <a:solidFill>
                <a:srgbClr val="CCCCFF"/>
              </a:solidFill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9915" name="Group 475"/>
              <p:cNvGrpSpPr>
                <a:grpSpLocks/>
              </p:cNvGrpSpPr>
              <p:nvPr/>
            </p:nvGrpSpPr>
            <p:grpSpPr bwMode="auto">
              <a:xfrm>
                <a:off x="4393" y="1296"/>
                <a:ext cx="154" cy="54"/>
                <a:chOff x="4393" y="1296"/>
                <a:chExt cx="154" cy="54"/>
              </a:xfrm>
            </p:grpSpPr>
            <p:sp>
              <p:nvSpPr>
                <p:cNvPr id="29926" name="Line 476"/>
                <p:cNvSpPr>
                  <a:spLocks noChangeShapeType="1"/>
                </p:cNvSpPr>
                <p:nvPr/>
              </p:nvSpPr>
              <p:spPr bwMode="auto">
                <a:xfrm flipV="1">
                  <a:off x="4393" y="1295"/>
                  <a:ext cx="54" cy="2"/>
                </a:xfrm>
                <a:prstGeom prst="line">
                  <a:avLst/>
                </a:prstGeom>
                <a:noFill/>
                <a:ln w="28440" cap="sq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27" name="Line 477"/>
                <p:cNvSpPr>
                  <a:spLocks noChangeShapeType="1"/>
                </p:cNvSpPr>
                <p:nvPr/>
              </p:nvSpPr>
              <p:spPr bwMode="auto">
                <a:xfrm>
                  <a:off x="4499" y="1351"/>
                  <a:ext cx="48" cy="0"/>
                </a:xfrm>
                <a:prstGeom prst="line">
                  <a:avLst/>
                </a:prstGeom>
                <a:noFill/>
                <a:ln w="28440" cap="sq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28" name="Line 478"/>
                <p:cNvSpPr>
                  <a:spLocks noChangeShapeType="1"/>
                </p:cNvSpPr>
                <p:nvPr/>
              </p:nvSpPr>
              <p:spPr bwMode="auto">
                <a:xfrm>
                  <a:off x="4444" y="1297"/>
                  <a:ext cx="57" cy="53"/>
                </a:xfrm>
                <a:prstGeom prst="line">
                  <a:avLst/>
                </a:prstGeom>
                <a:noFill/>
                <a:ln w="28440" cap="sq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9916" name="Group 479"/>
              <p:cNvGrpSpPr>
                <a:grpSpLocks/>
              </p:cNvGrpSpPr>
              <p:nvPr/>
            </p:nvGrpSpPr>
            <p:grpSpPr bwMode="auto">
              <a:xfrm>
                <a:off x="4393" y="1295"/>
                <a:ext cx="154" cy="55"/>
                <a:chOff x="4393" y="1295"/>
                <a:chExt cx="154" cy="55"/>
              </a:xfrm>
            </p:grpSpPr>
            <p:sp>
              <p:nvSpPr>
                <p:cNvPr id="29923" name="Line 480"/>
                <p:cNvSpPr>
                  <a:spLocks noChangeShapeType="1"/>
                </p:cNvSpPr>
                <p:nvPr/>
              </p:nvSpPr>
              <p:spPr bwMode="auto">
                <a:xfrm>
                  <a:off x="4393" y="1350"/>
                  <a:ext cx="54" cy="0"/>
                </a:xfrm>
                <a:prstGeom prst="line">
                  <a:avLst/>
                </a:prstGeom>
                <a:noFill/>
                <a:ln w="28440" cap="sq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24" name="Line 481"/>
                <p:cNvSpPr>
                  <a:spLocks noChangeShapeType="1"/>
                </p:cNvSpPr>
                <p:nvPr/>
              </p:nvSpPr>
              <p:spPr bwMode="auto">
                <a:xfrm>
                  <a:off x="4499" y="1295"/>
                  <a:ext cx="48" cy="0"/>
                </a:xfrm>
                <a:prstGeom prst="line">
                  <a:avLst/>
                </a:prstGeom>
                <a:noFill/>
                <a:ln w="28440" cap="sq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25" name="Line 482"/>
                <p:cNvSpPr>
                  <a:spLocks noChangeShapeType="1"/>
                </p:cNvSpPr>
                <p:nvPr/>
              </p:nvSpPr>
              <p:spPr bwMode="auto">
                <a:xfrm flipV="1">
                  <a:off x="4444" y="1294"/>
                  <a:ext cx="57" cy="56"/>
                </a:xfrm>
                <a:prstGeom prst="line">
                  <a:avLst/>
                </a:prstGeom>
                <a:noFill/>
                <a:ln w="28440" cap="sq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9917" name="Rectangle 483"/>
              <p:cNvSpPr>
                <a:spLocks noChangeArrowheads="1"/>
              </p:cNvSpPr>
              <p:nvPr/>
            </p:nvSpPr>
            <p:spPr bwMode="auto">
              <a:xfrm>
                <a:off x="4269" y="1219"/>
                <a:ext cx="425" cy="305"/>
              </a:xfrm>
              <a:prstGeom prst="rect">
                <a:avLst/>
              </a:prstGeom>
              <a:solidFill>
                <a:srgbClr val="3333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918" name="Rectangle 484"/>
              <p:cNvSpPr>
                <a:spLocks noChangeArrowheads="1"/>
              </p:cNvSpPr>
              <p:nvPr/>
            </p:nvSpPr>
            <p:spPr bwMode="auto">
              <a:xfrm>
                <a:off x="4242" y="1240"/>
                <a:ext cx="434" cy="311"/>
              </a:xfrm>
              <a:prstGeom prst="rect">
                <a:avLst/>
              </a:prstGeom>
              <a:solidFill>
                <a:srgbClr val="FFFFFF"/>
              </a:solidFill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919" name="Line 485"/>
              <p:cNvSpPr>
                <a:spLocks noChangeShapeType="1"/>
              </p:cNvSpPr>
              <p:nvPr/>
            </p:nvSpPr>
            <p:spPr bwMode="auto">
              <a:xfrm>
                <a:off x="4239" y="1432"/>
                <a:ext cx="434" cy="2"/>
              </a:xfrm>
              <a:prstGeom prst="line">
                <a:avLst/>
              </a:prstGeom>
              <a:noFill/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920" name="Line 486"/>
              <p:cNvSpPr>
                <a:spLocks noChangeShapeType="1"/>
              </p:cNvSpPr>
              <p:nvPr/>
            </p:nvSpPr>
            <p:spPr bwMode="auto">
              <a:xfrm>
                <a:off x="4245" y="1336"/>
                <a:ext cx="434" cy="2"/>
              </a:xfrm>
              <a:prstGeom prst="line">
                <a:avLst/>
              </a:prstGeom>
              <a:noFill/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921" name="Rectangle 487"/>
              <p:cNvSpPr>
                <a:spLocks noChangeArrowheads="1"/>
              </p:cNvSpPr>
              <p:nvPr/>
            </p:nvSpPr>
            <p:spPr bwMode="auto">
              <a:xfrm>
                <a:off x="4239" y="1243"/>
                <a:ext cx="434" cy="92"/>
              </a:xfrm>
              <a:prstGeom prst="rect">
                <a:avLst/>
              </a:prstGeom>
              <a:solidFill>
                <a:srgbClr val="CC0000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922" name="Text Box 488"/>
              <p:cNvSpPr txBox="1">
                <a:spLocks noChangeArrowheads="1"/>
              </p:cNvSpPr>
              <p:nvPr/>
            </p:nvSpPr>
            <p:spPr bwMode="auto">
              <a:xfrm>
                <a:off x="4210" y="1120"/>
                <a:ext cx="512" cy="442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lIns="90000" tIns="46800" rIns="90000" bIns="46800">
                <a:spAutoFit/>
              </a:bodyPr>
              <a:lstStyle/>
              <a:p>
                <a:pPr algn="ctr">
                  <a:buClrTx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US" sz="1000">
                  <a:solidFill>
                    <a:srgbClr val="000000"/>
                  </a:solidFill>
                </a:endParaRPr>
              </a:p>
              <a:p>
                <a:pPr algn="ctr">
                  <a:buClrTx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1000">
                    <a:solidFill>
                      <a:srgbClr val="FFFFFF"/>
                    </a:solidFill>
                  </a:rPr>
                  <a:t>network</a:t>
                </a:r>
              </a:p>
              <a:p>
                <a:pPr algn="ctr">
                  <a:buClrTx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1000">
                    <a:solidFill>
                      <a:srgbClr val="000000"/>
                    </a:solidFill>
                  </a:rPr>
                  <a:t>data link</a:t>
                </a:r>
              </a:p>
              <a:p>
                <a:pPr algn="ctr">
                  <a:buClrTx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1000">
                    <a:solidFill>
                      <a:srgbClr val="000000"/>
                    </a:solidFill>
                  </a:rPr>
                  <a:t>physical</a:t>
                </a:r>
              </a:p>
            </p:txBody>
          </p:sp>
        </p:grpSp>
        <p:grpSp>
          <p:nvGrpSpPr>
            <p:cNvPr id="29776" name="Group 489"/>
            <p:cNvGrpSpPr>
              <a:grpSpLocks/>
            </p:cNvGrpSpPr>
            <p:nvPr/>
          </p:nvGrpSpPr>
          <p:grpSpPr bwMode="auto">
            <a:xfrm>
              <a:off x="4402" y="2202"/>
              <a:ext cx="512" cy="442"/>
              <a:chOff x="4402" y="2202"/>
              <a:chExt cx="512" cy="442"/>
            </a:xfrm>
          </p:grpSpPr>
          <p:sp>
            <p:nvSpPr>
              <p:cNvPr id="29887" name="Line 490"/>
              <p:cNvSpPr>
                <a:spLocks noChangeShapeType="1"/>
              </p:cNvSpPr>
              <p:nvPr/>
            </p:nvSpPr>
            <p:spPr bwMode="auto">
              <a:xfrm>
                <a:off x="4526" y="2604"/>
                <a:ext cx="311" cy="0"/>
              </a:xfrm>
              <a:prstGeom prst="line">
                <a:avLst/>
              </a:prstGeom>
              <a:noFill/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88" name="Line 491"/>
              <p:cNvSpPr>
                <a:spLocks noChangeShapeType="1"/>
              </p:cNvSpPr>
              <p:nvPr/>
            </p:nvSpPr>
            <p:spPr bwMode="auto">
              <a:xfrm flipV="1">
                <a:off x="4677" y="2497"/>
                <a:ext cx="0" cy="104"/>
              </a:xfrm>
              <a:prstGeom prst="line">
                <a:avLst/>
              </a:prstGeom>
              <a:noFill/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89" name="Oval 492"/>
              <p:cNvSpPr>
                <a:spLocks noChangeArrowheads="1"/>
              </p:cNvSpPr>
              <p:nvPr/>
            </p:nvSpPr>
            <p:spPr bwMode="auto">
              <a:xfrm>
                <a:off x="4513" y="2423"/>
                <a:ext cx="312" cy="80"/>
              </a:xfrm>
              <a:prstGeom prst="ellipse">
                <a:avLst/>
              </a:prstGeom>
              <a:solidFill>
                <a:srgbClr val="CCCCFF"/>
              </a:solidFill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890" name="Line 493"/>
              <p:cNvSpPr>
                <a:spLocks noChangeShapeType="1"/>
              </p:cNvSpPr>
              <p:nvPr/>
            </p:nvSpPr>
            <p:spPr bwMode="auto">
              <a:xfrm>
                <a:off x="4513" y="2416"/>
                <a:ext cx="0" cy="49"/>
              </a:xfrm>
              <a:prstGeom prst="line">
                <a:avLst/>
              </a:prstGeom>
              <a:noFill/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91" name="Line 494"/>
              <p:cNvSpPr>
                <a:spLocks noChangeShapeType="1"/>
              </p:cNvSpPr>
              <p:nvPr/>
            </p:nvSpPr>
            <p:spPr bwMode="auto">
              <a:xfrm>
                <a:off x="4826" y="2416"/>
                <a:ext cx="0" cy="49"/>
              </a:xfrm>
              <a:prstGeom prst="line">
                <a:avLst/>
              </a:prstGeom>
              <a:noFill/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92" name="Rectangle 495"/>
              <p:cNvSpPr>
                <a:spLocks noChangeArrowheads="1"/>
              </p:cNvSpPr>
              <p:nvPr/>
            </p:nvSpPr>
            <p:spPr bwMode="auto">
              <a:xfrm>
                <a:off x="4513" y="2416"/>
                <a:ext cx="309" cy="48"/>
              </a:xfrm>
              <a:prstGeom prst="rect">
                <a:avLst/>
              </a:pr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893" name="Oval 496"/>
              <p:cNvSpPr>
                <a:spLocks noChangeArrowheads="1"/>
              </p:cNvSpPr>
              <p:nvPr/>
            </p:nvSpPr>
            <p:spPr bwMode="auto">
              <a:xfrm>
                <a:off x="4510" y="2357"/>
                <a:ext cx="312" cy="94"/>
              </a:xfrm>
              <a:prstGeom prst="ellipse">
                <a:avLst/>
              </a:prstGeom>
              <a:solidFill>
                <a:srgbClr val="CCCCFF"/>
              </a:solidFill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9894" name="Group 497"/>
              <p:cNvGrpSpPr>
                <a:grpSpLocks/>
              </p:cNvGrpSpPr>
              <p:nvPr/>
            </p:nvGrpSpPr>
            <p:grpSpPr bwMode="auto">
              <a:xfrm>
                <a:off x="4585" y="2378"/>
                <a:ext cx="154" cy="54"/>
                <a:chOff x="4585" y="2378"/>
                <a:chExt cx="154" cy="54"/>
              </a:xfrm>
            </p:grpSpPr>
            <p:sp>
              <p:nvSpPr>
                <p:cNvPr id="29905" name="Line 498"/>
                <p:cNvSpPr>
                  <a:spLocks noChangeShapeType="1"/>
                </p:cNvSpPr>
                <p:nvPr/>
              </p:nvSpPr>
              <p:spPr bwMode="auto">
                <a:xfrm flipV="1">
                  <a:off x="4585" y="2377"/>
                  <a:ext cx="54" cy="2"/>
                </a:xfrm>
                <a:prstGeom prst="line">
                  <a:avLst/>
                </a:prstGeom>
                <a:noFill/>
                <a:ln w="28440" cap="sq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06" name="Line 499"/>
                <p:cNvSpPr>
                  <a:spLocks noChangeShapeType="1"/>
                </p:cNvSpPr>
                <p:nvPr/>
              </p:nvSpPr>
              <p:spPr bwMode="auto">
                <a:xfrm>
                  <a:off x="4691" y="2433"/>
                  <a:ext cx="48" cy="0"/>
                </a:xfrm>
                <a:prstGeom prst="line">
                  <a:avLst/>
                </a:prstGeom>
                <a:noFill/>
                <a:ln w="28440" cap="sq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07" name="Line 500"/>
                <p:cNvSpPr>
                  <a:spLocks noChangeShapeType="1"/>
                </p:cNvSpPr>
                <p:nvPr/>
              </p:nvSpPr>
              <p:spPr bwMode="auto">
                <a:xfrm>
                  <a:off x="4636" y="2379"/>
                  <a:ext cx="57" cy="53"/>
                </a:xfrm>
                <a:prstGeom prst="line">
                  <a:avLst/>
                </a:prstGeom>
                <a:noFill/>
                <a:ln w="28440" cap="sq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9895" name="Group 501"/>
              <p:cNvGrpSpPr>
                <a:grpSpLocks/>
              </p:cNvGrpSpPr>
              <p:nvPr/>
            </p:nvGrpSpPr>
            <p:grpSpPr bwMode="auto">
              <a:xfrm>
                <a:off x="4585" y="2377"/>
                <a:ext cx="154" cy="55"/>
                <a:chOff x="4585" y="2377"/>
                <a:chExt cx="154" cy="55"/>
              </a:xfrm>
            </p:grpSpPr>
            <p:sp>
              <p:nvSpPr>
                <p:cNvPr id="29902" name="Line 502"/>
                <p:cNvSpPr>
                  <a:spLocks noChangeShapeType="1"/>
                </p:cNvSpPr>
                <p:nvPr/>
              </p:nvSpPr>
              <p:spPr bwMode="auto">
                <a:xfrm>
                  <a:off x="4585" y="2432"/>
                  <a:ext cx="54" cy="0"/>
                </a:xfrm>
                <a:prstGeom prst="line">
                  <a:avLst/>
                </a:prstGeom>
                <a:noFill/>
                <a:ln w="28440" cap="sq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03" name="Line 503"/>
                <p:cNvSpPr>
                  <a:spLocks noChangeShapeType="1"/>
                </p:cNvSpPr>
                <p:nvPr/>
              </p:nvSpPr>
              <p:spPr bwMode="auto">
                <a:xfrm>
                  <a:off x="4691" y="2377"/>
                  <a:ext cx="48" cy="0"/>
                </a:xfrm>
                <a:prstGeom prst="line">
                  <a:avLst/>
                </a:prstGeom>
                <a:noFill/>
                <a:ln w="28440" cap="sq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04" name="Line 504"/>
                <p:cNvSpPr>
                  <a:spLocks noChangeShapeType="1"/>
                </p:cNvSpPr>
                <p:nvPr/>
              </p:nvSpPr>
              <p:spPr bwMode="auto">
                <a:xfrm flipV="1">
                  <a:off x="4636" y="2376"/>
                  <a:ext cx="57" cy="56"/>
                </a:xfrm>
                <a:prstGeom prst="line">
                  <a:avLst/>
                </a:prstGeom>
                <a:noFill/>
                <a:ln w="28440" cap="sq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9896" name="Rectangle 505"/>
              <p:cNvSpPr>
                <a:spLocks noChangeArrowheads="1"/>
              </p:cNvSpPr>
              <p:nvPr/>
            </p:nvSpPr>
            <p:spPr bwMode="auto">
              <a:xfrm>
                <a:off x="4461" y="2301"/>
                <a:ext cx="425" cy="305"/>
              </a:xfrm>
              <a:prstGeom prst="rect">
                <a:avLst/>
              </a:prstGeom>
              <a:solidFill>
                <a:srgbClr val="3333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897" name="Rectangle 506"/>
              <p:cNvSpPr>
                <a:spLocks noChangeArrowheads="1"/>
              </p:cNvSpPr>
              <p:nvPr/>
            </p:nvSpPr>
            <p:spPr bwMode="auto">
              <a:xfrm>
                <a:off x="4434" y="2322"/>
                <a:ext cx="434" cy="311"/>
              </a:xfrm>
              <a:prstGeom prst="rect">
                <a:avLst/>
              </a:prstGeom>
              <a:solidFill>
                <a:srgbClr val="FFFFFF"/>
              </a:solidFill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898" name="Line 507"/>
              <p:cNvSpPr>
                <a:spLocks noChangeShapeType="1"/>
              </p:cNvSpPr>
              <p:nvPr/>
            </p:nvSpPr>
            <p:spPr bwMode="auto">
              <a:xfrm>
                <a:off x="4431" y="2514"/>
                <a:ext cx="434" cy="2"/>
              </a:xfrm>
              <a:prstGeom prst="line">
                <a:avLst/>
              </a:prstGeom>
              <a:noFill/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99" name="Line 508"/>
              <p:cNvSpPr>
                <a:spLocks noChangeShapeType="1"/>
              </p:cNvSpPr>
              <p:nvPr/>
            </p:nvSpPr>
            <p:spPr bwMode="auto">
              <a:xfrm>
                <a:off x="4437" y="2418"/>
                <a:ext cx="434" cy="2"/>
              </a:xfrm>
              <a:prstGeom prst="line">
                <a:avLst/>
              </a:prstGeom>
              <a:noFill/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900" name="Rectangle 509"/>
              <p:cNvSpPr>
                <a:spLocks noChangeArrowheads="1"/>
              </p:cNvSpPr>
              <p:nvPr/>
            </p:nvSpPr>
            <p:spPr bwMode="auto">
              <a:xfrm>
                <a:off x="4431" y="2325"/>
                <a:ext cx="434" cy="92"/>
              </a:xfrm>
              <a:prstGeom prst="rect">
                <a:avLst/>
              </a:prstGeom>
              <a:solidFill>
                <a:srgbClr val="CC0000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901" name="Text Box 510"/>
              <p:cNvSpPr txBox="1">
                <a:spLocks noChangeArrowheads="1"/>
              </p:cNvSpPr>
              <p:nvPr/>
            </p:nvSpPr>
            <p:spPr bwMode="auto">
              <a:xfrm>
                <a:off x="4402" y="2202"/>
                <a:ext cx="512" cy="442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lIns="90000" tIns="46800" rIns="90000" bIns="46800">
                <a:spAutoFit/>
              </a:bodyPr>
              <a:lstStyle/>
              <a:p>
                <a:pPr algn="ctr">
                  <a:buClrTx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US" sz="1000">
                  <a:solidFill>
                    <a:srgbClr val="000000"/>
                  </a:solidFill>
                </a:endParaRPr>
              </a:p>
              <a:p>
                <a:pPr algn="ctr">
                  <a:buClrTx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1000">
                    <a:solidFill>
                      <a:srgbClr val="FFFFFF"/>
                    </a:solidFill>
                  </a:rPr>
                  <a:t>network</a:t>
                </a:r>
              </a:p>
              <a:p>
                <a:pPr algn="ctr">
                  <a:buClrTx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1000">
                    <a:solidFill>
                      <a:srgbClr val="000000"/>
                    </a:solidFill>
                  </a:rPr>
                  <a:t>data link</a:t>
                </a:r>
              </a:p>
              <a:p>
                <a:pPr algn="ctr">
                  <a:buClrTx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1000">
                    <a:solidFill>
                      <a:srgbClr val="000000"/>
                    </a:solidFill>
                  </a:rPr>
                  <a:t>physical</a:t>
                </a:r>
              </a:p>
            </p:txBody>
          </p:sp>
        </p:grpSp>
        <p:grpSp>
          <p:nvGrpSpPr>
            <p:cNvPr id="29777" name="Group 511"/>
            <p:cNvGrpSpPr>
              <a:grpSpLocks/>
            </p:cNvGrpSpPr>
            <p:nvPr/>
          </p:nvGrpSpPr>
          <p:grpSpPr bwMode="auto">
            <a:xfrm>
              <a:off x="4778" y="1958"/>
              <a:ext cx="512" cy="442"/>
              <a:chOff x="4778" y="1958"/>
              <a:chExt cx="512" cy="442"/>
            </a:xfrm>
          </p:grpSpPr>
          <p:sp>
            <p:nvSpPr>
              <p:cNvPr id="29866" name="Line 512"/>
              <p:cNvSpPr>
                <a:spLocks noChangeShapeType="1"/>
              </p:cNvSpPr>
              <p:nvPr/>
            </p:nvSpPr>
            <p:spPr bwMode="auto">
              <a:xfrm>
                <a:off x="4902" y="2360"/>
                <a:ext cx="311" cy="0"/>
              </a:xfrm>
              <a:prstGeom prst="line">
                <a:avLst/>
              </a:prstGeom>
              <a:noFill/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67" name="Line 513"/>
              <p:cNvSpPr>
                <a:spLocks noChangeShapeType="1"/>
              </p:cNvSpPr>
              <p:nvPr/>
            </p:nvSpPr>
            <p:spPr bwMode="auto">
              <a:xfrm flipV="1">
                <a:off x="5053" y="2253"/>
                <a:ext cx="0" cy="104"/>
              </a:xfrm>
              <a:prstGeom prst="line">
                <a:avLst/>
              </a:prstGeom>
              <a:noFill/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68" name="Oval 514"/>
              <p:cNvSpPr>
                <a:spLocks noChangeArrowheads="1"/>
              </p:cNvSpPr>
              <p:nvPr/>
            </p:nvSpPr>
            <p:spPr bwMode="auto">
              <a:xfrm>
                <a:off x="4889" y="2179"/>
                <a:ext cx="312" cy="80"/>
              </a:xfrm>
              <a:prstGeom prst="ellipse">
                <a:avLst/>
              </a:prstGeom>
              <a:solidFill>
                <a:srgbClr val="CCCCFF"/>
              </a:solidFill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869" name="Line 515"/>
              <p:cNvSpPr>
                <a:spLocks noChangeShapeType="1"/>
              </p:cNvSpPr>
              <p:nvPr/>
            </p:nvSpPr>
            <p:spPr bwMode="auto">
              <a:xfrm>
                <a:off x="4889" y="2172"/>
                <a:ext cx="0" cy="49"/>
              </a:xfrm>
              <a:prstGeom prst="line">
                <a:avLst/>
              </a:prstGeom>
              <a:noFill/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70" name="Line 516"/>
              <p:cNvSpPr>
                <a:spLocks noChangeShapeType="1"/>
              </p:cNvSpPr>
              <p:nvPr/>
            </p:nvSpPr>
            <p:spPr bwMode="auto">
              <a:xfrm>
                <a:off x="5202" y="2172"/>
                <a:ext cx="0" cy="49"/>
              </a:xfrm>
              <a:prstGeom prst="line">
                <a:avLst/>
              </a:prstGeom>
              <a:noFill/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71" name="Rectangle 517"/>
              <p:cNvSpPr>
                <a:spLocks noChangeArrowheads="1"/>
              </p:cNvSpPr>
              <p:nvPr/>
            </p:nvSpPr>
            <p:spPr bwMode="auto">
              <a:xfrm>
                <a:off x="4889" y="2172"/>
                <a:ext cx="309" cy="48"/>
              </a:xfrm>
              <a:prstGeom prst="rect">
                <a:avLst/>
              </a:pr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872" name="Oval 518"/>
              <p:cNvSpPr>
                <a:spLocks noChangeArrowheads="1"/>
              </p:cNvSpPr>
              <p:nvPr/>
            </p:nvSpPr>
            <p:spPr bwMode="auto">
              <a:xfrm>
                <a:off x="4886" y="2113"/>
                <a:ext cx="312" cy="94"/>
              </a:xfrm>
              <a:prstGeom prst="ellipse">
                <a:avLst/>
              </a:prstGeom>
              <a:solidFill>
                <a:srgbClr val="CCCCFF"/>
              </a:solidFill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9873" name="Group 519"/>
              <p:cNvGrpSpPr>
                <a:grpSpLocks/>
              </p:cNvGrpSpPr>
              <p:nvPr/>
            </p:nvGrpSpPr>
            <p:grpSpPr bwMode="auto">
              <a:xfrm>
                <a:off x="4961" y="2134"/>
                <a:ext cx="155" cy="54"/>
                <a:chOff x="4961" y="2134"/>
                <a:chExt cx="155" cy="54"/>
              </a:xfrm>
            </p:grpSpPr>
            <p:sp>
              <p:nvSpPr>
                <p:cNvPr id="29884" name="Line 520"/>
                <p:cNvSpPr>
                  <a:spLocks noChangeShapeType="1"/>
                </p:cNvSpPr>
                <p:nvPr/>
              </p:nvSpPr>
              <p:spPr bwMode="auto">
                <a:xfrm flipV="1">
                  <a:off x="4961" y="2133"/>
                  <a:ext cx="55" cy="2"/>
                </a:xfrm>
                <a:prstGeom prst="line">
                  <a:avLst/>
                </a:prstGeom>
                <a:noFill/>
                <a:ln w="28440" cap="sq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885" name="Line 521"/>
                <p:cNvSpPr>
                  <a:spLocks noChangeShapeType="1"/>
                </p:cNvSpPr>
                <p:nvPr/>
              </p:nvSpPr>
              <p:spPr bwMode="auto">
                <a:xfrm>
                  <a:off x="5068" y="2189"/>
                  <a:ext cx="48" cy="0"/>
                </a:xfrm>
                <a:prstGeom prst="line">
                  <a:avLst/>
                </a:prstGeom>
                <a:noFill/>
                <a:ln w="28440" cap="sq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886" name="Line 522"/>
                <p:cNvSpPr>
                  <a:spLocks noChangeShapeType="1"/>
                </p:cNvSpPr>
                <p:nvPr/>
              </p:nvSpPr>
              <p:spPr bwMode="auto">
                <a:xfrm>
                  <a:off x="5012" y="2135"/>
                  <a:ext cx="57" cy="53"/>
                </a:xfrm>
                <a:prstGeom prst="line">
                  <a:avLst/>
                </a:prstGeom>
                <a:noFill/>
                <a:ln w="28440" cap="sq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9874" name="Group 523"/>
              <p:cNvGrpSpPr>
                <a:grpSpLocks/>
              </p:cNvGrpSpPr>
              <p:nvPr/>
            </p:nvGrpSpPr>
            <p:grpSpPr bwMode="auto">
              <a:xfrm>
                <a:off x="4961" y="2133"/>
                <a:ext cx="155" cy="55"/>
                <a:chOff x="4961" y="2133"/>
                <a:chExt cx="155" cy="55"/>
              </a:xfrm>
            </p:grpSpPr>
            <p:sp>
              <p:nvSpPr>
                <p:cNvPr id="29881" name="Line 524"/>
                <p:cNvSpPr>
                  <a:spLocks noChangeShapeType="1"/>
                </p:cNvSpPr>
                <p:nvPr/>
              </p:nvSpPr>
              <p:spPr bwMode="auto">
                <a:xfrm>
                  <a:off x="4961" y="2188"/>
                  <a:ext cx="55" cy="0"/>
                </a:xfrm>
                <a:prstGeom prst="line">
                  <a:avLst/>
                </a:prstGeom>
                <a:noFill/>
                <a:ln w="28440" cap="sq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882" name="Line 525"/>
                <p:cNvSpPr>
                  <a:spLocks noChangeShapeType="1"/>
                </p:cNvSpPr>
                <p:nvPr/>
              </p:nvSpPr>
              <p:spPr bwMode="auto">
                <a:xfrm>
                  <a:off x="5068" y="2133"/>
                  <a:ext cx="48" cy="0"/>
                </a:xfrm>
                <a:prstGeom prst="line">
                  <a:avLst/>
                </a:prstGeom>
                <a:noFill/>
                <a:ln w="28440" cap="sq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883" name="Line 526"/>
                <p:cNvSpPr>
                  <a:spLocks noChangeShapeType="1"/>
                </p:cNvSpPr>
                <p:nvPr/>
              </p:nvSpPr>
              <p:spPr bwMode="auto">
                <a:xfrm flipV="1">
                  <a:off x="5012" y="2132"/>
                  <a:ext cx="57" cy="56"/>
                </a:xfrm>
                <a:prstGeom prst="line">
                  <a:avLst/>
                </a:prstGeom>
                <a:noFill/>
                <a:ln w="28440" cap="sq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9875" name="Rectangle 527"/>
              <p:cNvSpPr>
                <a:spLocks noChangeArrowheads="1"/>
              </p:cNvSpPr>
              <p:nvPr/>
            </p:nvSpPr>
            <p:spPr bwMode="auto">
              <a:xfrm>
                <a:off x="4837" y="2057"/>
                <a:ext cx="425" cy="305"/>
              </a:xfrm>
              <a:prstGeom prst="rect">
                <a:avLst/>
              </a:prstGeom>
              <a:solidFill>
                <a:srgbClr val="3333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876" name="Rectangle 528"/>
              <p:cNvSpPr>
                <a:spLocks noChangeArrowheads="1"/>
              </p:cNvSpPr>
              <p:nvPr/>
            </p:nvSpPr>
            <p:spPr bwMode="auto">
              <a:xfrm>
                <a:off x="4810" y="2078"/>
                <a:ext cx="434" cy="311"/>
              </a:xfrm>
              <a:prstGeom prst="rect">
                <a:avLst/>
              </a:prstGeom>
              <a:solidFill>
                <a:srgbClr val="FFFFFF"/>
              </a:solidFill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877" name="Line 529"/>
              <p:cNvSpPr>
                <a:spLocks noChangeShapeType="1"/>
              </p:cNvSpPr>
              <p:nvPr/>
            </p:nvSpPr>
            <p:spPr bwMode="auto">
              <a:xfrm>
                <a:off x="4807" y="2270"/>
                <a:ext cx="434" cy="2"/>
              </a:xfrm>
              <a:prstGeom prst="line">
                <a:avLst/>
              </a:prstGeom>
              <a:noFill/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78" name="Line 530"/>
              <p:cNvSpPr>
                <a:spLocks noChangeShapeType="1"/>
              </p:cNvSpPr>
              <p:nvPr/>
            </p:nvSpPr>
            <p:spPr bwMode="auto">
              <a:xfrm>
                <a:off x="4813" y="2174"/>
                <a:ext cx="434" cy="2"/>
              </a:xfrm>
              <a:prstGeom prst="line">
                <a:avLst/>
              </a:prstGeom>
              <a:noFill/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79" name="Rectangle 531"/>
              <p:cNvSpPr>
                <a:spLocks noChangeArrowheads="1"/>
              </p:cNvSpPr>
              <p:nvPr/>
            </p:nvSpPr>
            <p:spPr bwMode="auto">
              <a:xfrm>
                <a:off x="4807" y="2081"/>
                <a:ext cx="434" cy="92"/>
              </a:xfrm>
              <a:prstGeom prst="rect">
                <a:avLst/>
              </a:prstGeom>
              <a:solidFill>
                <a:srgbClr val="CC0000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880" name="Text Box 532"/>
              <p:cNvSpPr txBox="1">
                <a:spLocks noChangeArrowheads="1"/>
              </p:cNvSpPr>
              <p:nvPr/>
            </p:nvSpPr>
            <p:spPr bwMode="auto">
              <a:xfrm>
                <a:off x="4778" y="1958"/>
                <a:ext cx="512" cy="442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lIns="90000" tIns="46800" rIns="90000" bIns="46800">
                <a:spAutoFit/>
              </a:bodyPr>
              <a:lstStyle/>
              <a:p>
                <a:pPr algn="ctr">
                  <a:buClrTx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US" sz="1000">
                  <a:solidFill>
                    <a:srgbClr val="000000"/>
                  </a:solidFill>
                </a:endParaRPr>
              </a:p>
              <a:p>
                <a:pPr algn="ctr">
                  <a:buClrTx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1000">
                    <a:solidFill>
                      <a:srgbClr val="FFFFFF"/>
                    </a:solidFill>
                  </a:rPr>
                  <a:t>network</a:t>
                </a:r>
              </a:p>
              <a:p>
                <a:pPr algn="ctr">
                  <a:buClrTx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1000">
                    <a:solidFill>
                      <a:srgbClr val="000000"/>
                    </a:solidFill>
                  </a:rPr>
                  <a:t>data link</a:t>
                </a:r>
              </a:p>
              <a:p>
                <a:pPr algn="ctr">
                  <a:buClrTx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1000">
                    <a:solidFill>
                      <a:srgbClr val="000000"/>
                    </a:solidFill>
                  </a:rPr>
                  <a:t>physical</a:t>
                </a:r>
              </a:p>
            </p:txBody>
          </p:sp>
        </p:grpSp>
        <p:grpSp>
          <p:nvGrpSpPr>
            <p:cNvPr id="29778" name="Group 533"/>
            <p:cNvGrpSpPr>
              <a:grpSpLocks/>
            </p:cNvGrpSpPr>
            <p:nvPr/>
          </p:nvGrpSpPr>
          <p:grpSpPr bwMode="auto">
            <a:xfrm>
              <a:off x="4141" y="1966"/>
              <a:ext cx="512" cy="442"/>
              <a:chOff x="4141" y="1966"/>
              <a:chExt cx="512" cy="442"/>
            </a:xfrm>
          </p:grpSpPr>
          <p:sp>
            <p:nvSpPr>
              <p:cNvPr id="29845" name="Line 534"/>
              <p:cNvSpPr>
                <a:spLocks noChangeShapeType="1"/>
              </p:cNvSpPr>
              <p:nvPr/>
            </p:nvSpPr>
            <p:spPr bwMode="auto">
              <a:xfrm>
                <a:off x="4265" y="2368"/>
                <a:ext cx="311" cy="0"/>
              </a:xfrm>
              <a:prstGeom prst="line">
                <a:avLst/>
              </a:prstGeom>
              <a:noFill/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46" name="Line 535"/>
              <p:cNvSpPr>
                <a:spLocks noChangeShapeType="1"/>
              </p:cNvSpPr>
              <p:nvPr/>
            </p:nvSpPr>
            <p:spPr bwMode="auto">
              <a:xfrm flipV="1">
                <a:off x="4416" y="2261"/>
                <a:ext cx="0" cy="104"/>
              </a:xfrm>
              <a:prstGeom prst="line">
                <a:avLst/>
              </a:prstGeom>
              <a:noFill/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47" name="Oval 536"/>
              <p:cNvSpPr>
                <a:spLocks noChangeArrowheads="1"/>
              </p:cNvSpPr>
              <p:nvPr/>
            </p:nvSpPr>
            <p:spPr bwMode="auto">
              <a:xfrm>
                <a:off x="4252" y="2187"/>
                <a:ext cx="312" cy="80"/>
              </a:xfrm>
              <a:prstGeom prst="ellipse">
                <a:avLst/>
              </a:prstGeom>
              <a:solidFill>
                <a:srgbClr val="CCCCFF"/>
              </a:solidFill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848" name="Line 537"/>
              <p:cNvSpPr>
                <a:spLocks noChangeShapeType="1"/>
              </p:cNvSpPr>
              <p:nvPr/>
            </p:nvSpPr>
            <p:spPr bwMode="auto">
              <a:xfrm>
                <a:off x="4252" y="2180"/>
                <a:ext cx="0" cy="49"/>
              </a:xfrm>
              <a:prstGeom prst="line">
                <a:avLst/>
              </a:prstGeom>
              <a:noFill/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49" name="Line 538"/>
              <p:cNvSpPr>
                <a:spLocks noChangeShapeType="1"/>
              </p:cNvSpPr>
              <p:nvPr/>
            </p:nvSpPr>
            <p:spPr bwMode="auto">
              <a:xfrm>
                <a:off x="4565" y="2180"/>
                <a:ext cx="0" cy="49"/>
              </a:xfrm>
              <a:prstGeom prst="line">
                <a:avLst/>
              </a:prstGeom>
              <a:noFill/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50" name="Rectangle 539"/>
              <p:cNvSpPr>
                <a:spLocks noChangeArrowheads="1"/>
              </p:cNvSpPr>
              <p:nvPr/>
            </p:nvSpPr>
            <p:spPr bwMode="auto">
              <a:xfrm>
                <a:off x="4252" y="2180"/>
                <a:ext cx="309" cy="48"/>
              </a:xfrm>
              <a:prstGeom prst="rect">
                <a:avLst/>
              </a:pr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851" name="Oval 540"/>
              <p:cNvSpPr>
                <a:spLocks noChangeArrowheads="1"/>
              </p:cNvSpPr>
              <p:nvPr/>
            </p:nvSpPr>
            <p:spPr bwMode="auto">
              <a:xfrm>
                <a:off x="4249" y="2121"/>
                <a:ext cx="312" cy="94"/>
              </a:xfrm>
              <a:prstGeom prst="ellipse">
                <a:avLst/>
              </a:prstGeom>
              <a:solidFill>
                <a:srgbClr val="CCCCFF"/>
              </a:solidFill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9852" name="Group 541"/>
              <p:cNvGrpSpPr>
                <a:grpSpLocks/>
              </p:cNvGrpSpPr>
              <p:nvPr/>
            </p:nvGrpSpPr>
            <p:grpSpPr bwMode="auto">
              <a:xfrm>
                <a:off x="4324" y="2142"/>
                <a:ext cx="155" cy="54"/>
                <a:chOff x="4324" y="2142"/>
                <a:chExt cx="155" cy="54"/>
              </a:xfrm>
            </p:grpSpPr>
            <p:sp>
              <p:nvSpPr>
                <p:cNvPr id="29863" name="Line 542"/>
                <p:cNvSpPr>
                  <a:spLocks noChangeShapeType="1"/>
                </p:cNvSpPr>
                <p:nvPr/>
              </p:nvSpPr>
              <p:spPr bwMode="auto">
                <a:xfrm flipV="1">
                  <a:off x="4324" y="2141"/>
                  <a:ext cx="55" cy="2"/>
                </a:xfrm>
                <a:prstGeom prst="line">
                  <a:avLst/>
                </a:prstGeom>
                <a:noFill/>
                <a:ln w="28440" cap="sq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864" name="Line 543"/>
                <p:cNvSpPr>
                  <a:spLocks noChangeShapeType="1"/>
                </p:cNvSpPr>
                <p:nvPr/>
              </p:nvSpPr>
              <p:spPr bwMode="auto">
                <a:xfrm>
                  <a:off x="4431" y="2197"/>
                  <a:ext cx="48" cy="0"/>
                </a:xfrm>
                <a:prstGeom prst="line">
                  <a:avLst/>
                </a:prstGeom>
                <a:noFill/>
                <a:ln w="28440" cap="sq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865" name="Line 544"/>
                <p:cNvSpPr>
                  <a:spLocks noChangeShapeType="1"/>
                </p:cNvSpPr>
                <p:nvPr/>
              </p:nvSpPr>
              <p:spPr bwMode="auto">
                <a:xfrm>
                  <a:off x="4375" y="2143"/>
                  <a:ext cx="57" cy="53"/>
                </a:xfrm>
                <a:prstGeom prst="line">
                  <a:avLst/>
                </a:prstGeom>
                <a:noFill/>
                <a:ln w="28440" cap="sq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9853" name="Group 545"/>
              <p:cNvGrpSpPr>
                <a:grpSpLocks/>
              </p:cNvGrpSpPr>
              <p:nvPr/>
            </p:nvGrpSpPr>
            <p:grpSpPr bwMode="auto">
              <a:xfrm>
                <a:off x="4324" y="2141"/>
                <a:ext cx="155" cy="55"/>
                <a:chOff x="4324" y="2141"/>
                <a:chExt cx="155" cy="55"/>
              </a:xfrm>
            </p:grpSpPr>
            <p:sp>
              <p:nvSpPr>
                <p:cNvPr id="29860" name="Line 546"/>
                <p:cNvSpPr>
                  <a:spLocks noChangeShapeType="1"/>
                </p:cNvSpPr>
                <p:nvPr/>
              </p:nvSpPr>
              <p:spPr bwMode="auto">
                <a:xfrm>
                  <a:off x="4324" y="2196"/>
                  <a:ext cx="55" cy="0"/>
                </a:xfrm>
                <a:prstGeom prst="line">
                  <a:avLst/>
                </a:prstGeom>
                <a:noFill/>
                <a:ln w="28440" cap="sq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861" name="Line 547"/>
                <p:cNvSpPr>
                  <a:spLocks noChangeShapeType="1"/>
                </p:cNvSpPr>
                <p:nvPr/>
              </p:nvSpPr>
              <p:spPr bwMode="auto">
                <a:xfrm>
                  <a:off x="4431" y="2141"/>
                  <a:ext cx="48" cy="0"/>
                </a:xfrm>
                <a:prstGeom prst="line">
                  <a:avLst/>
                </a:prstGeom>
                <a:noFill/>
                <a:ln w="28440" cap="sq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862" name="Line 548"/>
                <p:cNvSpPr>
                  <a:spLocks noChangeShapeType="1"/>
                </p:cNvSpPr>
                <p:nvPr/>
              </p:nvSpPr>
              <p:spPr bwMode="auto">
                <a:xfrm flipV="1">
                  <a:off x="4375" y="2140"/>
                  <a:ext cx="57" cy="56"/>
                </a:xfrm>
                <a:prstGeom prst="line">
                  <a:avLst/>
                </a:prstGeom>
                <a:noFill/>
                <a:ln w="28440" cap="sq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9854" name="Rectangle 549"/>
              <p:cNvSpPr>
                <a:spLocks noChangeArrowheads="1"/>
              </p:cNvSpPr>
              <p:nvPr/>
            </p:nvSpPr>
            <p:spPr bwMode="auto">
              <a:xfrm>
                <a:off x="4200" y="2065"/>
                <a:ext cx="425" cy="305"/>
              </a:xfrm>
              <a:prstGeom prst="rect">
                <a:avLst/>
              </a:prstGeom>
              <a:solidFill>
                <a:srgbClr val="3333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855" name="Rectangle 550"/>
              <p:cNvSpPr>
                <a:spLocks noChangeArrowheads="1"/>
              </p:cNvSpPr>
              <p:nvPr/>
            </p:nvSpPr>
            <p:spPr bwMode="auto">
              <a:xfrm>
                <a:off x="4173" y="2086"/>
                <a:ext cx="434" cy="311"/>
              </a:xfrm>
              <a:prstGeom prst="rect">
                <a:avLst/>
              </a:prstGeom>
              <a:solidFill>
                <a:srgbClr val="FFFFFF"/>
              </a:solidFill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856" name="Line 551"/>
              <p:cNvSpPr>
                <a:spLocks noChangeShapeType="1"/>
              </p:cNvSpPr>
              <p:nvPr/>
            </p:nvSpPr>
            <p:spPr bwMode="auto">
              <a:xfrm>
                <a:off x="4170" y="2278"/>
                <a:ext cx="434" cy="2"/>
              </a:xfrm>
              <a:prstGeom prst="line">
                <a:avLst/>
              </a:prstGeom>
              <a:noFill/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57" name="Line 552"/>
              <p:cNvSpPr>
                <a:spLocks noChangeShapeType="1"/>
              </p:cNvSpPr>
              <p:nvPr/>
            </p:nvSpPr>
            <p:spPr bwMode="auto">
              <a:xfrm>
                <a:off x="4176" y="2182"/>
                <a:ext cx="434" cy="2"/>
              </a:xfrm>
              <a:prstGeom prst="line">
                <a:avLst/>
              </a:prstGeom>
              <a:noFill/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58" name="Rectangle 553"/>
              <p:cNvSpPr>
                <a:spLocks noChangeArrowheads="1"/>
              </p:cNvSpPr>
              <p:nvPr/>
            </p:nvSpPr>
            <p:spPr bwMode="auto">
              <a:xfrm>
                <a:off x="4170" y="2089"/>
                <a:ext cx="434" cy="92"/>
              </a:xfrm>
              <a:prstGeom prst="rect">
                <a:avLst/>
              </a:prstGeom>
              <a:solidFill>
                <a:srgbClr val="CC0000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859" name="Text Box 554"/>
              <p:cNvSpPr txBox="1">
                <a:spLocks noChangeArrowheads="1"/>
              </p:cNvSpPr>
              <p:nvPr/>
            </p:nvSpPr>
            <p:spPr bwMode="auto">
              <a:xfrm>
                <a:off x="4141" y="1966"/>
                <a:ext cx="512" cy="442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lIns="90000" tIns="46800" rIns="90000" bIns="46800">
                <a:spAutoFit/>
              </a:bodyPr>
              <a:lstStyle/>
              <a:p>
                <a:pPr algn="ctr">
                  <a:buClrTx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US" sz="1000">
                  <a:solidFill>
                    <a:srgbClr val="000000"/>
                  </a:solidFill>
                </a:endParaRPr>
              </a:p>
              <a:p>
                <a:pPr algn="ctr">
                  <a:buClrTx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1000">
                    <a:solidFill>
                      <a:srgbClr val="FFFFFF"/>
                    </a:solidFill>
                  </a:rPr>
                  <a:t>network</a:t>
                </a:r>
              </a:p>
              <a:p>
                <a:pPr algn="ctr">
                  <a:buClrTx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1000">
                    <a:solidFill>
                      <a:srgbClr val="000000"/>
                    </a:solidFill>
                  </a:rPr>
                  <a:t>data link</a:t>
                </a:r>
              </a:p>
              <a:p>
                <a:pPr algn="ctr">
                  <a:buClrTx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1000">
                    <a:solidFill>
                      <a:srgbClr val="000000"/>
                    </a:solidFill>
                  </a:rPr>
                  <a:t>physical</a:t>
                </a:r>
              </a:p>
            </p:txBody>
          </p:sp>
        </p:grpSp>
        <p:grpSp>
          <p:nvGrpSpPr>
            <p:cNvPr id="29779" name="Group 555"/>
            <p:cNvGrpSpPr>
              <a:grpSpLocks/>
            </p:cNvGrpSpPr>
            <p:nvPr/>
          </p:nvGrpSpPr>
          <p:grpSpPr bwMode="auto">
            <a:xfrm>
              <a:off x="4621" y="2734"/>
              <a:ext cx="512" cy="442"/>
              <a:chOff x="4621" y="2734"/>
              <a:chExt cx="512" cy="442"/>
            </a:xfrm>
          </p:grpSpPr>
          <p:sp>
            <p:nvSpPr>
              <p:cNvPr id="29824" name="Line 556"/>
              <p:cNvSpPr>
                <a:spLocks noChangeShapeType="1"/>
              </p:cNvSpPr>
              <p:nvPr/>
            </p:nvSpPr>
            <p:spPr bwMode="auto">
              <a:xfrm>
                <a:off x="4745" y="3136"/>
                <a:ext cx="311" cy="0"/>
              </a:xfrm>
              <a:prstGeom prst="line">
                <a:avLst/>
              </a:prstGeom>
              <a:noFill/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25" name="Line 557"/>
              <p:cNvSpPr>
                <a:spLocks noChangeShapeType="1"/>
              </p:cNvSpPr>
              <p:nvPr/>
            </p:nvSpPr>
            <p:spPr bwMode="auto">
              <a:xfrm flipV="1">
                <a:off x="4896" y="3029"/>
                <a:ext cx="0" cy="104"/>
              </a:xfrm>
              <a:prstGeom prst="line">
                <a:avLst/>
              </a:prstGeom>
              <a:noFill/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26" name="Oval 558"/>
              <p:cNvSpPr>
                <a:spLocks noChangeArrowheads="1"/>
              </p:cNvSpPr>
              <p:nvPr/>
            </p:nvSpPr>
            <p:spPr bwMode="auto">
              <a:xfrm>
                <a:off x="4732" y="2955"/>
                <a:ext cx="312" cy="80"/>
              </a:xfrm>
              <a:prstGeom prst="ellipse">
                <a:avLst/>
              </a:prstGeom>
              <a:solidFill>
                <a:srgbClr val="CCCCFF"/>
              </a:solidFill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827" name="Line 559"/>
              <p:cNvSpPr>
                <a:spLocks noChangeShapeType="1"/>
              </p:cNvSpPr>
              <p:nvPr/>
            </p:nvSpPr>
            <p:spPr bwMode="auto">
              <a:xfrm>
                <a:off x="4732" y="2948"/>
                <a:ext cx="0" cy="49"/>
              </a:xfrm>
              <a:prstGeom prst="line">
                <a:avLst/>
              </a:prstGeom>
              <a:noFill/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28" name="Line 560"/>
              <p:cNvSpPr>
                <a:spLocks noChangeShapeType="1"/>
              </p:cNvSpPr>
              <p:nvPr/>
            </p:nvSpPr>
            <p:spPr bwMode="auto">
              <a:xfrm>
                <a:off x="5045" y="2948"/>
                <a:ext cx="0" cy="49"/>
              </a:xfrm>
              <a:prstGeom prst="line">
                <a:avLst/>
              </a:prstGeom>
              <a:noFill/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29" name="Rectangle 561"/>
              <p:cNvSpPr>
                <a:spLocks noChangeArrowheads="1"/>
              </p:cNvSpPr>
              <p:nvPr/>
            </p:nvSpPr>
            <p:spPr bwMode="auto">
              <a:xfrm>
                <a:off x="4732" y="2948"/>
                <a:ext cx="309" cy="48"/>
              </a:xfrm>
              <a:prstGeom prst="rect">
                <a:avLst/>
              </a:pr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830" name="Oval 562"/>
              <p:cNvSpPr>
                <a:spLocks noChangeArrowheads="1"/>
              </p:cNvSpPr>
              <p:nvPr/>
            </p:nvSpPr>
            <p:spPr bwMode="auto">
              <a:xfrm>
                <a:off x="4729" y="2889"/>
                <a:ext cx="312" cy="94"/>
              </a:xfrm>
              <a:prstGeom prst="ellipse">
                <a:avLst/>
              </a:prstGeom>
              <a:solidFill>
                <a:srgbClr val="CCCCFF"/>
              </a:solidFill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9831" name="Group 563"/>
              <p:cNvGrpSpPr>
                <a:grpSpLocks/>
              </p:cNvGrpSpPr>
              <p:nvPr/>
            </p:nvGrpSpPr>
            <p:grpSpPr bwMode="auto">
              <a:xfrm>
                <a:off x="4804" y="2910"/>
                <a:ext cx="154" cy="54"/>
                <a:chOff x="4804" y="2910"/>
                <a:chExt cx="154" cy="54"/>
              </a:xfrm>
            </p:grpSpPr>
            <p:sp>
              <p:nvSpPr>
                <p:cNvPr id="29842" name="Line 564"/>
                <p:cNvSpPr>
                  <a:spLocks noChangeShapeType="1"/>
                </p:cNvSpPr>
                <p:nvPr/>
              </p:nvSpPr>
              <p:spPr bwMode="auto">
                <a:xfrm flipV="1">
                  <a:off x="4804" y="2909"/>
                  <a:ext cx="54" cy="2"/>
                </a:xfrm>
                <a:prstGeom prst="line">
                  <a:avLst/>
                </a:prstGeom>
                <a:noFill/>
                <a:ln w="28440" cap="sq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843" name="Line 565"/>
                <p:cNvSpPr>
                  <a:spLocks noChangeShapeType="1"/>
                </p:cNvSpPr>
                <p:nvPr/>
              </p:nvSpPr>
              <p:spPr bwMode="auto">
                <a:xfrm>
                  <a:off x="4910" y="2965"/>
                  <a:ext cx="48" cy="0"/>
                </a:xfrm>
                <a:prstGeom prst="line">
                  <a:avLst/>
                </a:prstGeom>
                <a:noFill/>
                <a:ln w="28440" cap="sq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844" name="Line 566"/>
                <p:cNvSpPr>
                  <a:spLocks noChangeShapeType="1"/>
                </p:cNvSpPr>
                <p:nvPr/>
              </p:nvSpPr>
              <p:spPr bwMode="auto">
                <a:xfrm>
                  <a:off x="4855" y="2911"/>
                  <a:ext cx="57" cy="53"/>
                </a:xfrm>
                <a:prstGeom prst="line">
                  <a:avLst/>
                </a:prstGeom>
                <a:noFill/>
                <a:ln w="28440" cap="sq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9832" name="Group 567"/>
              <p:cNvGrpSpPr>
                <a:grpSpLocks/>
              </p:cNvGrpSpPr>
              <p:nvPr/>
            </p:nvGrpSpPr>
            <p:grpSpPr bwMode="auto">
              <a:xfrm>
                <a:off x="4804" y="2909"/>
                <a:ext cx="154" cy="55"/>
                <a:chOff x="4804" y="2909"/>
                <a:chExt cx="154" cy="55"/>
              </a:xfrm>
            </p:grpSpPr>
            <p:sp>
              <p:nvSpPr>
                <p:cNvPr id="29839" name="Line 568"/>
                <p:cNvSpPr>
                  <a:spLocks noChangeShapeType="1"/>
                </p:cNvSpPr>
                <p:nvPr/>
              </p:nvSpPr>
              <p:spPr bwMode="auto">
                <a:xfrm>
                  <a:off x="4804" y="2964"/>
                  <a:ext cx="54" cy="0"/>
                </a:xfrm>
                <a:prstGeom prst="line">
                  <a:avLst/>
                </a:prstGeom>
                <a:noFill/>
                <a:ln w="28440" cap="sq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840" name="Line 569"/>
                <p:cNvSpPr>
                  <a:spLocks noChangeShapeType="1"/>
                </p:cNvSpPr>
                <p:nvPr/>
              </p:nvSpPr>
              <p:spPr bwMode="auto">
                <a:xfrm>
                  <a:off x="4910" y="2909"/>
                  <a:ext cx="48" cy="0"/>
                </a:xfrm>
                <a:prstGeom prst="line">
                  <a:avLst/>
                </a:prstGeom>
                <a:noFill/>
                <a:ln w="28440" cap="sq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841" name="Line 570"/>
                <p:cNvSpPr>
                  <a:spLocks noChangeShapeType="1"/>
                </p:cNvSpPr>
                <p:nvPr/>
              </p:nvSpPr>
              <p:spPr bwMode="auto">
                <a:xfrm flipV="1">
                  <a:off x="4855" y="2908"/>
                  <a:ext cx="57" cy="56"/>
                </a:xfrm>
                <a:prstGeom prst="line">
                  <a:avLst/>
                </a:prstGeom>
                <a:noFill/>
                <a:ln w="28440" cap="sq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9833" name="Rectangle 571"/>
              <p:cNvSpPr>
                <a:spLocks noChangeArrowheads="1"/>
              </p:cNvSpPr>
              <p:nvPr/>
            </p:nvSpPr>
            <p:spPr bwMode="auto">
              <a:xfrm>
                <a:off x="4680" y="2833"/>
                <a:ext cx="425" cy="305"/>
              </a:xfrm>
              <a:prstGeom prst="rect">
                <a:avLst/>
              </a:prstGeom>
              <a:solidFill>
                <a:srgbClr val="3333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834" name="Rectangle 572"/>
              <p:cNvSpPr>
                <a:spLocks noChangeArrowheads="1"/>
              </p:cNvSpPr>
              <p:nvPr/>
            </p:nvSpPr>
            <p:spPr bwMode="auto">
              <a:xfrm>
                <a:off x="4653" y="2854"/>
                <a:ext cx="434" cy="311"/>
              </a:xfrm>
              <a:prstGeom prst="rect">
                <a:avLst/>
              </a:prstGeom>
              <a:solidFill>
                <a:srgbClr val="FFFFFF"/>
              </a:solidFill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835" name="Line 573"/>
              <p:cNvSpPr>
                <a:spLocks noChangeShapeType="1"/>
              </p:cNvSpPr>
              <p:nvPr/>
            </p:nvSpPr>
            <p:spPr bwMode="auto">
              <a:xfrm>
                <a:off x="4650" y="3046"/>
                <a:ext cx="434" cy="2"/>
              </a:xfrm>
              <a:prstGeom prst="line">
                <a:avLst/>
              </a:prstGeom>
              <a:noFill/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36" name="Line 574"/>
              <p:cNvSpPr>
                <a:spLocks noChangeShapeType="1"/>
              </p:cNvSpPr>
              <p:nvPr/>
            </p:nvSpPr>
            <p:spPr bwMode="auto">
              <a:xfrm>
                <a:off x="4656" y="2950"/>
                <a:ext cx="434" cy="2"/>
              </a:xfrm>
              <a:prstGeom prst="line">
                <a:avLst/>
              </a:prstGeom>
              <a:noFill/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37" name="Rectangle 575"/>
              <p:cNvSpPr>
                <a:spLocks noChangeArrowheads="1"/>
              </p:cNvSpPr>
              <p:nvPr/>
            </p:nvSpPr>
            <p:spPr bwMode="auto">
              <a:xfrm>
                <a:off x="4650" y="2857"/>
                <a:ext cx="434" cy="92"/>
              </a:xfrm>
              <a:prstGeom prst="rect">
                <a:avLst/>
              </a:prstGeom>
              <a:solidFill>
                <a:srgbClr val="CC0000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838" name="Text Box 576"/>
              <p:cNvSpPr txBox="1">
                <a:spLocks noChangeArrowheads="1"/>
              </p:cNvSpPr>
              <p:nvPr/>
            </p:nvSpPr>
            <p:spPr bwMode="auto">
              <a:xfrm>
                <a:off x="4621" y="2734"/>
                <a:ext cx="512" cy="442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lIns="90000" tIns="46800" rIns="90000" bIns="46800">
                <a:spAutoFit/>
              </a:bodyPr>
              <a:lstStyle/>
              <a:p>
                <a:pPr algn="ctr">
                  <a:buClrTx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US" sz="1000">
                  <a:solidFill>
                    <a:srgbClr val="000000"/>
                  </a:solidFill>
                </a:endParaRPr>
              </a:p>
              <a:p>
                <a:pPr algn="ctr">
                  <a:buClrTx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1000">
                    <a:solidFill>
                      <a:srgbClr val="FFFFFF"/>
                    </a:solidFill>
                  </a:rPr>
                  <a:t>network</a:t>
                </a:r>
              </a:p>
              <a:p>
                <a:pPr algn="ctr">
                  <a:buClrTx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1000">
                    <a:solidFill>
                      <a:srgbClr val="000000"/>
                    </a:solidFill>
                  </a:rPr>
                  <a:t>data link</a:t>
                </a:r>
              </a:p>
              <a:p>
                <a:pPr algn="ctr">
                  <a:buClrTx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1000">
                    <a:solidFill>
                      <a:srgbClr val="000000"/>
                    </a:solidFill>
                  </a:rPr>
                  <a:t>physical</a:t>
                </a:r>
              </a:p>
            </p:txBody>
          </p:sp>
        </p:grpSp>
        <p:grpSp>
          <p:nvGrpSpPr>
            <p:cNvPr id="29780" name="Group 577"/>
            <p:cNvGrpSpPr>
              <a:grpSpLocks/>
            </p:cNvGrpSpPr>
            <p:nvPr/>
          </p:nvGrpSpPr>
          <p:grpSpPr bwMode="auto">
            <a:xfrm>
              <a:off x="4132" y="2603"/>
              <a:ext cx="512" cy="442"/>
              <a:chOff x="4132" y="2603"/>
              <a:chExt cx="512" cy="442"/>
            </a:xfrm>
          </p:grpSpPr>
          <p:sp>
            <p:nvSpPr>
              <p:cNvPr id="29803" name="Line 578"/>
              <p:cNvSpPr>
                <a:spLocks noChangeShapeType="1"/>
              </p:cNvSpPr>
              <p:nvPr/>
            </p:nvSpPr>
            <p:spPr bwMode="auto">
              <a:xfrm>
                <a:off x="4256" y="3005"/>
                <a:ext cx="311" cy="0"/>
              </a:xfrm>
              <a:prstGeom prst="line">
                <a:avLst/>
              </a:prstGeom>
              <a:noFill/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04" name="Line 579"/>
              <p:cNvSpPr>
                <a:spLocks noChangeShapeType="1"/>
              </p:cNvSpPr>
              <p:nvPr/>
            </p:nvSpPr>
            <p:spPr bwMode="auto">
              <a:xfrm flipV="1">
                <a:off x="4407" y="2898"/>
                <a:ext cx="0" cy="104"/>
              </a:xfrm>
              <a:prstGeom prst="line">
                <a:avLst/>
              </a:prstGeom>
              <a:noFill/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05" name="Oval 580"/>
              <p:cNvSpPr>
                <a:spLocks noChangeArrowheads="1"/>
              </p:cNvSpPr>
              <p:nvPr/>
            </p:nvSpPr>
            <p:spPr bwMode="auto">
              <a:xfrm>
                <a:off x="4243" y="2824"/>
                <a:ext cx="312" cy="80"/>
              </a:xfrm>
              <a:prstGeom prst="ellipse">
                <a:avLst/>
              </a:prstGeom>
              <a:solidFill>
                <a:srgbClr val="CCCCFF"/>
              </a:solidFill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806" name="Line 581"/>
              <p:cNvSpPr>
                <a:spLocks noChangeShapeType="1"/>
              </p:cNvSpPr>
              <p:nvPr/>
            </p:nvSpPr>
            <p:spPr bwMode="auto">
              <a:xfrm>
                <a:off x="4243" y="2817"/>
                <a:ext cx="0" cy="49"/>
              </a:xfrm>
              <a:prstGeom prst="line">
                <a:avLst/>
              </a:prstGeom>
              <a:noFill/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07" name="Line 582"/>
              <p:cNvSpPr>
                <a:spLocks noChangeShapeType="1"/>
              </p:cNvSpPr>
              <p:nvPr/>
            </p:nvSpPr>
            <p:spPr bwMode="auto">
              <a:xfrm>
                <a:off x="4556" y="2817"/>
                <a:ext cx="0" cy="49"/>
              </a:xfrm>
              <a:prstGeom prst="line">
                <a:avLst/>
              </a:prstGeom>
              <a:noFill/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08" name="Rectangle 583"/>
              <p:cNvSpPr>
                <a:spLocks noChangeArrowheads="1"/>
              </p:cNvSpPr>
              <p:nvPr/>
            </p:nvSpPr>
            <p:spPr bwMode="auto">
              <a:xfrm>
                <a:off x="4243" y="2817"/>
                <a:ext cx="309" cy="48"/>
              </a:xfrm>
              <a:prstGeom prst="rect">
                <a:avLst/>
              </a:pr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809" name="Oval 584"/>
              <p:cNvSpPr>
                <a:spLocks noChangeArrowheads="1"/>
              </p:cNvSpPr>
              <p:nvPr/>
            </p:nvSpPr>
            <p:spPr bwMode="auto">
              <a:xfrm>
                <a:off x="4240" y="2758"/>
                <a:ext cx="312" cy="94"/>
              </a:xfrm>
              <a:prstGeom prst="ellipse">
                <a:avLst/>
              </a:prstGeom>
              <a:solidFill>
                <a:srgbClr val="CCCCFF"/>
              </a:solidFill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9810" name="Group 585"/>
              <p:cNvGrpSpPr>
                <a:grpSpLocks/>
              </p:cNvGrpSpPr>
              <p:nvPr/>
            </p:nvGrpSpPr>
            <p:grpSpPr bwMode="auto">
              <a:xfrm>
                <a:off x="4315" y="2779"/>
                <a:ext cx="154" cy="54"/>
                <a:chOff x="4315" y="2779"/>
                <a:chExt cx="154" cy="54"/>
              </a:xfrm>
            </p:grpSpPr>
            <p:sp>
              <p:nvSpPr>
                <p:cNvPr id="29821" name="Line 586"/>
                <p:cNvSpPr>
                  <a:spLocks noChangeShapeType="1"/>
                </p:cNvSpPr>
                <p:nvPr/>
              </p:nvSpPr>
              <p:spPr bwMode="auto">
                <a:xfrm flipV="1">
                  <a:off x="4315" y="2778"/>
                  <a:ext cx="54" cy="2"/>
                </a:xfrm>
                <a:prstGeom prst="line">
                  <a:avLst/>
                </a:prstGeom>
                <a:noFill/>
                <a:ln w="28440" cap="sq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822" name="Line 587"/>
                <p:cNvSpPr>
                  <a:spLocks noChangeShapeType="1"/>
                </p:cNvSpPr>
                <p:nvPr/>
              </p:nvSpPr>
              <p:spPr bwMode="auto">
                <a:xfrm>
                  <a:off x="4421" y="2834"/>
                  <a:ext cx="48" cy="0"/>
                </a:xfrm>
                <a:prstGeom prst="line">
                  <a:avLst/>
                </a:prstGeom>
                <a:noFill/>
                <a:ln w="28440" cap="sq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823" name="Line 588"/>
                <p:cNvSpPr>
                  <a:spLocks noChangeShapeType="1"/>
                </p:cNvSpPr>
                <p:nvPr/>
              </p:nvSpPr>
              <p:spPr bwMode="auto">
                <a:xfrm>
                  <a:off x="4366" y="2780"/>
                  <a:ext cx="57" cy="53"/>
                </a:xfrm>
                <a:prstGeom prst="line">
                  <a:avLst/>
                </a:prstGeom>
                <a:noFill/>
                <a:ln w="28440" cap="sq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9811" name="Group 589"/>
              <p:cNvGrpSpPr>
                <a:grpSpLocks/>
              </p:cNvGrpSpPr>
              <p:nvPr/>
            </p:nvGrpSpPr>
            <p:grpSpPr bwMode="auto">
              <a:xfrm>
                <a:off x="4315" y="2778"/>
                <a:ext cx="154" cy="55"/>
                <a:chOff x="4315" y="2778"/>
                <a:chExt cx="154" cy="55"/>
              </a:xfrm>
            </p:grpSpPr>
            <p:sp>
              <p:nvSpPr>
                <p:cNvPr id="29818" name="Line 590"/>
                <p:cNvSpPr>
                  <a:spLocks noChangeShapeType="1"/>
                </p:cNvSpPr>
                <p:nvPr/>
              </p:nvSpPr>
              <p:spPr bwMode="auto">
                <a:xfrm>
                  <a:off x="4315" y="2833"/>
                  <a:ext cx="54" cy="0"/>
                </a:xfrm>
                <a:prstGeom prst="line">
                  <a:avLst/>
                </a:prstGeom>
                <a:noFill/>
                <a:ln w="28440" cap="sq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819" name="Line 591"/>
                <p:cNvSpPr>
                  <a:spLocks noChangeShapeType="1"/>
                </p:cNvSpPr>
                <p:nvPr/>
              </p:nvSpPr>
              <p:spPr bwMode="auto">
                <a:xfrm>
                  <a:off x="4421" y="2778"/>
                  <a:ext cx="48" cy="0"/>
                </a:xfrm>
                <a:prstGeom prst="line">
                  <a:avLst/>
                </a:prstGeom>
                <a:noFill/>
                <a:ln w="28440" cap="sq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820" name="Line 592"/>
                <p:cNvSpPr>
                  <a:spLocks noChangeShapeType="1"/>
                </p:cNvSpPr>
                <p:nvPr/>
              </p:nvSpPr>
              <p:spPr bwMode="auto">
                <a:xfrm flipV="1">
                  <a:off x="4366" y="2777"/>
                  <a:ext cx="57" cy="56"/>
                </a:xfrm>
                <a:prstGeom prst="line">
                  <a:avLst/>
                </a:prstGeom>
                <a:noFill/>
                <a:ln w="28440" cap="sq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9812" name="Rectangle 593"/>
              <p:cNvSpPr>
                <a:spLocks noChangeArrowheads="1"/>
              </p:cNvSpPr>
              <p:nvPr/>
            </p:nvSpPr>
            <p:spPr bwMode="auto">
              <a:xfrm>
                <a:off x="4191" y="2702"/>
                <a:ext cx="425" cy="305"/>
              </a:xfrm>
              <a:prstGeom prst="rect">
                <a:avLst/>
              </a:prstGeom>
              <a:solidFill>
                <a:srgbClr val="3333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813" name="Rectangle 594"/>
              <p:cNvSpPr>
                <a:spLocks noChangeArrowheads="1"/>
              </p:cNvSpPr>
              <p:nvPr/>
            </p:nvSpPr>
            <p:spPr bwMode="auto">
              <a:xfrm>
                <a:off x="4164" y="2723"/>
                <a:ext cx="434" cy="311"/>
              </a:xfrm>
              <a:prstGeom prst="rect">
                <a:avLst/>
              </a:prstGeom>
              <a:solidFill>
                <a:srgbClr val="FFFFFF"/>
              </a:solidFill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814" name="Line 595"/>
              <p:cNvSpPr>
                <a:spLocks noChangeShapeType="1"/>
              </p:cNvSpPr>
              <p:nvPr/>
            </p:nvSpPr>
            <p:spPr bwMode="auto">
              <a:xfrm>
                <a:off x="4161" y="2915"/>
                <a:ext cx="434" cy="2"/>
              </a:xfrm>
              <a:prstGeom prst="line">
                <a:avLst/>
              </a:prstGeom>
              <a:noFill/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15" name="Line 596"/>
              <p:cNvSpPr>
                <a:spLocks noChangeShapeType="1"/>
              </p:cNvSpPr>
              <p:nvPr/>
            </p:nvSpPr>
            <p:spPr bwMode="auto">
              <a:xfrm>
                <a:off x="4167" y="2819"/>
                <a:ext cx="434" cy="2"/>
              </a:xfrm>
              <a:prstGeom prst="line">
                <a:avLst/>
              </a:prstGeom>
              <a:noFill/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16" name="Rectangle 597"/>
              <p:cNvSpPr>
                <a:spLocks noChangeArrowheads="1"/>
              </p:cNvSpPr>
              <p:nvPr/>
            </p:nvSpPr>
            <p:spPr bwMode="auto">
              <a:xfrm>
                <a:off x="4161" y="2726"/>
                <a:ext cx="434" cy="92"/>
              </a:xfrm>
              <a:prstGeom prst="rect">
                <a:avLst/>
              </a:prstGeom>
              <a:solidFill>
                <a:srgbClr val="CC0000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817" name="Text Box 598"/>
              <p:cNvSpPr txBox="1">
                <a:spLocks noChangeArrowheads="1"/>
              </p:cNvSpPr>
              <p:nvPr/>
            </p:nvSpPr>
            <p:spPr bwMode="auto">
              <a:xfrm>
                <a:off x="4132" y="2603"/>
                <a:ext cx="512" cy="442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lIns="90000" tIns="46800" rIns="90000" bIns="46800">
                <a:spAutoFit/>
              </a:bodyPr>
              <a:lstStyle/>
              <a:p>
                <a:pPr algn="ctr">
                  <a:buClrTx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US" sz="1000">
                  <a:solidFill>
                    <a:srgbClr val="000000"/>
                  </a:solidFill>
                </a:endParaRPr>
              </a:p>
              <a:p>
                <a:pPr algn="ctr">
                  <a:buClrTx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1000">
                    <a:solidFill>
                      <a:srgbClr val="FFFFFF"/>
                    </a:solidFill>
                  </a:rPr>
                  <a:t>network</a:t>
                </a:r>
              </a:p>
              <a:p>
                <a:pPr algn="ctr">
                  <a:buClrTx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1000">
                    <a:solidFill>
                      <a:srgbClr val="000000"/>
                    </a:solidFill>
                  </a:rPr>
                  <a:t>data link</a:t>
                </a:r>
              </a:p>
              <a:p>
                <a:pPr algn="ctr">
                  <a:buClrTx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1000">
                    <a:solidFill>
                      <a:srgbClr val="000000"/>
                    </a:solidFill>
                  </a:rPr>
                  <a:t>physical</a:t>
                </a:r>
              </a:p>
            </p:txBody>
          </p:sp>
        </p:grpSp>
        <p:grpSp>
          <p:nvGrpSpPr>
            <p:cNvPr id="29781" name="Group 599"/>
            <p:cNvGrpSpPr>
              <a:grpSpLocks/>
            </p:cNvGrpSpPr>
            <p:nvPr/>
          </p:nvGrpSpPr>
          <p:grpSpPr bwMode="auto">
            <a:xfrm>
              <a:off x="3687" y="2829"/>
              <a:ext cx="512" cy="442"/>
              <a:chOff x="3687" y="2829"/>
              <a:chExt cx="512" cy="442"/>
            </a:xfrm>
          </p:grpSpPr>
          <p:sp>
            <p:nvSpPr>
              <p:cNvPr id="29782" name="Line 600"/>
              <p:cNvSpPr>
                <a:spLocks noChangeShapeType="1"/>
              </p:cNvSpPr>
              <p:nvPr/>
            </p:nvSpPr>
            <p:spPr bwMode="auto">
              <a:xfrm>
                <a:off x="3811" y="3231"/>
                <a:ext cx="311" cy="0"/>
              </a:xfrm>
              <a:prstGeom prst="line">
                <a:avLst/>
              </a:prstGeom>
              <a:noFill/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83" name="Line 601"/>
              <p:cNvSpPr>
                <a:spLocks noChangeShapeType="1"/>
              </p:cNvSpPr>
              <p:nvPr/>
            </p:nvSpPr>
            <p:spPr bwMode="auto">
              <a:xfrm flipV="1">
                <a:off x="3962" y="3124"/>
                <a:ext cx="0" cy="104"/>
              </a:xfrm>
              <a:prstGeom prst="line">
                <a:avLst/>
              </a:prstGeom>
              <a:noFill/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84" name="Oval 602"/>
              <p:cNvSpPr>
                <a:spLocks noChangeArrowheads="1"/>
              </p:cNvSpPr>
              <p:nvPr/>
            </p:nvSpPr>
            <p:spPr bwMode="auto">
              <a:xfrm>
                <a:off x="3798" y="3050"/>
                <a:ext cx="312" cy="80"/>
              </a:xfrm>
              <a:prstGeom prst="ellipse">
                <a:avLst/>
              </a:prstGeom>
              <a:solidFill>
                <a:srgbClr val="CCCCFF"/>
              </a:solidFill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85" name="Line 603"/>
              <p:cNvSpPr>
                <a:spLocks noChangeShapeType="1"/>
              </p:cNvSpPr>
              <p:nvPr/>
            </p:nvSpPr>
            <p:spPr bwMode="auto">
              <a:xfrm>
                <a:off x="3798" y="3043"/>
                <a:ext cx="0" cy="49"/>
              </a:xfrm>
              <a:prstGeom prst="line">
                <a:avLst/>
              </a:prstGeom>
              <a:noFill/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86" name="Line 604"/>
              <p:cNvSpPr>
                <a:spLocks noChangeShapeType="1"/>
              </p:cNvSpPr>
              <p:nvPr/>
            </p:nvSpPr>
            <p:spPr bwMode="auto">
              <a:xfrm>
                <a:off x="4111" y="3043"/>
                <a:ext cx="0" cy="49"/>
              </a:xfrm>
              <a:prstGeom prst="line">
                <a:avLst/>
              </a:prstGeom>
              <a:noFill/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87" name="Rectangle 605"/>
              <p:cNvSpPr>
                <a:spLocks noChangeArrowheads="1"/>
              </p:cNvSpPr>
              <p:nvPr/>
            </p:nvSpPr>
            <p:spPr bwMode="auto">
              <a:xfrm>
                <a:off x="3798" y="3043"/>
                <a:ext cx="309" cy="48"/>
              </a:xfrm>
              <a:prstGeom prst="rect">
                <a:avLst/>
              </a:pr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88" name="Oval 606"/>
              <p:cNvSpPr>
                <a:spLocks noChangeArrowheads="1"/>
              </p:cNvSpPr>
              <p:nvPr/>
            </p:nvSpPr>
            <p:spPr bwMode="auto">
              <a:xfrm>
                <a:off x="3795" y="2984"/>
                <a:ext cx="312" cy="94"/>
              </a:xfrm>
              <a:prstGeom prst="ellipse">
                <a:avLst/>
              </a:prstGeom>
              <a:solidFill>
                <a:srgbClr val="CCCCFF"/>
              </a:solidFill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9789" name="Group 607"/>
              <p:cNvGrpSpPr>
                <a:grpSpLocks/>
              </p:cNvGrpSpPr>
              <p:nvPr/>
            </p:nvGrpSpPr>
            <p:grpSpPr bwMode="auto">
              <a:xfrm>
                <a:off x="3870" y="3005"/>
                <a:ext cx="155" cy="54"/>
                <a:chOff x="3870" y="3005"/>
                <a:chExt cx="155" cy="54"/>
              </a:xfrm>
            </p:grpSpPr>
            <p:sp>
              <p:nvSpPr>
                <p:cNvPr id="29800" name="Line 608"/>
                <p:cNvSpPr>
                  <a:spLocks noChangeShapeType="1"/>
                </p:cNvSpPr>
                <p:nvPr/>
              </p:nvSpPr>
              <p:spPr bwMode="auto">
                <a:xfrm flipV="1">
                  <a:off x="3870" y="3004"/>
                  <a:ext cx="55" cy="2"/>
                </a:xfrm>
                <a:prstGeom prst="line">
                  <a:avLst/>
                </a:prstGeom>
                <a:noFill/>
                <a:ln w="28440" cap="sq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801" name="Line 609"/>
                <p:cNvSpPr>
                  <a:spLocks noChangeShapeType="1"/>
                </p:cNvSpPr>
                <p:nvPr/>
              </p:nvSpPr>
              <p:spPr bwMode="auto">
                <a:xfrm>
                  <a:off x="3977" y="3060"/>
                  <a:ext cx="48" cy="0"/>
                </a:xfrm>
                <a:prstGeom prst="line">
                  <a:avLst/>
                </a:prstGeom>
                <a:noFill/>
                <a:ln w="28440" cap="sq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802" name="Line 610"/>
                <p:cNvSpPr>
                  <a:spLocks noChangeShapeType="1"/>
                </p:cNvSpPr>
                <p:nvPr/>
              </p:nvSpPr>
              <p:spPr bwMode="auto">
                <a:xfrm>
                  <a:off x="3921" y="3006"/>
                  <a:ext cx="57" cy="53"/>
                </a:xfrm>
                <a:prstGeom prst="line">
                  <a:avLst/>
                </a:prstGeom>
                <a:noFill/>
                <a:ln w="28440" cap="sq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9790" name="Group 611"/>
              <p:cNvGrpSpPr>
                <a:grpSpLocks/>
              </p:cNvGrpSpPr>
              <p:nvPr/>
            </p:nvGrpSpPr>
            <p:grpSpPr bwMode="auto">
              <a:xfrm>
                <a:off x="3870" y="3004"/>
                <a:ext cx="155" cy="55"/>
                <a:chOff x="3870" y="3004"/>
                <a:chExt cx="155" cy="55"/>
              </a:xfrm>
            </p:grpSpPr>
            <p:sp>
              <p:nvSpPr>
                <p:cNvPr id="29797" name="Line 612"/>
                <p:cNvSpPr>
                  <a:spLocks noChangeShapeType="1"/>
                </p:cNvSpPr>
                <p:nvPr/>
              </p:nvSpPr>
              <p:spPr bwMode="auto">
                <a:xfrm>
                  <a:off x="3870" y="3059"/>
                  <a:ext cx="55" cy="0"/>
                </a:xfrm>
                <a:prstGeom prst="line">
                  <a:avLst/>
                </a:prstGeom>
                <a:noFill/>
                <a:ln w="28440" cap="sq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798" name="Line 613"/>
                <p:cNvSpPr>
                  <a:spLocks noChangeShapeType="1"/>
                </p:cNvSpPr>
                <p:nvPr/>
              </p:nvSpPr>
              <p:spPr bwMode="auto">
                <a:xfrm>
                  <a:off x="3977" y="3004"/>
                  <a:ext cx="48" cy="0"/>
                </a:xfrm>
                <a:prstGeom prst="line">
                  <a:avLst/>
                </a:prstGeom>
                <a:noFill/>
                <a:ln w="28440" cap="sq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799" name="Line 614"/>
                <p:cNvSpPr>
                  <a:spLocks noChangeShapeType="1"/>
                </p:cNvSpPr>
                <p:nvPr/>
              </p:nvSpPr>
              <p:spPr bwMode="auto">
                <a:xfrm flipV="1">
                  <a:off x="3921" y="3003"/>
                  <a:ext cx="57" cy="56"/>
                </a:xfrm>
                <a:prstGeom prst="line">
                  <a:avLst/>
                </a:prstGeom>
                <a:noFill/>
                <a:ln w="28440" cap="sq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9791" name="Rectangle 615"/>
              <p:cNvSpPr>
                <a:spLocks noChangeArrowheads="1"/>
              </p:cNvSpPr>
              <p:nvPr/>
            </p:nvSpPr>
            <p:spPr bwMode="auto">
              <a:xfrm>
                <a:off x="3746" y="2928"/>
                <a:ext cx="425" cy="305"/>
              </a:xfrm>
              <a:prstGeom prst="rect">
                <a:avLst/>
              </a:prstGeom>
              <a:solidFill>
                <a:srgbClr val="3333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92" name="Rectangle 616"/>
              <p:cNvSpPr>
                <a:spLocks noChangeArrowheads="1"/>
              </p:cNvSpPr>
              <p:nvPr/>
            </p:nvSpPr>
            <p:spPr bwMode="auto">
              <a:xfrm>
                <a:off x="3719" y="2949"/>
                <a:ext cx="434" cy="311"/>
              </a:xfrm>
              <a:prstGeom prst="rect">
                <a:avLst/>
              </a:prstGeom>
              <a:solidFill>
                <a:srgbClr val="FFFFFF"/>
              </a:solidFill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93" name="Line 617"/>
              <p:cNvSpPr>
                <a:spLocks noChangeShapeType="1"/>
              </p:cNvSpPr>
              <p:nvPr/>
            </p:nvSpPr>
            <p:spPr bwMode="auto">
              <a:xfrm>
                <a:off x="3716" y="3141"/>
                <a:ext cx="434" cy="2"/>
              </a:xfrm>
              <a:prstGeom prst="line">
                <a:avLst/>
              </a:prstGeom>
              <a:noFill/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94" name="Line 618"/>
              <p:cNvSpPr>
                <a:spLocks noChangeShapeType="1"/>
              </p:cNvSpPr>
              <p:nvPr/>
            </p:nvSpPr>
            <p:spPr bwMode="auto">
              <a:xfrm>
                <a:off x="3722" y="3045"/>
                <a:ext cx="434" cy="2"/>
              </a:xfrm>
              <a:prstGeom prst="line">
                <a:avLst/>
              </a:prstGeom>
              <a:noFill/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95" name="Rectangle 619"/>
              <p:cNvSpPr>
                <a:spLocks noChangeArrowheads="1"/>
              </p:cNvSpPr>
              <p:nvPr/>
            </p:nvSpPr>
            <p:spPr bwMode="auto">
              <a:xfrm>
                <a:off x="3716" y="2952"/>
                <a:ext cx="434" cy="92"/>
              </a:xfrm>
              <a:prstGeom prst="rect">
                <a:avLst/>
              </a:prstGeom>
              <a:solidFill>
                <a:srgbClr val="CC0000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96" name="Text Box 620"/>
              <p:cNvSpPr txBox="1">
                <a:spLocks noChangeArrowheads="1"/>
              </p:cNvSpPr>
              <p:nvPr/>
            </p:nvSpPr>
            <p:spPr bwMode="auto">
              <a:xfrm>
                <a:off x="3687" y="2829"/>
                <a:ext cx="512" cy="442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lIns="90000" tIns="46800" rIns="90000" bIns="46800">
                <a:spAutoFit/>
              </a:bodyPr>
              <a:lstStyle/>
              <a:p>
                <a:pPr algn="ctr">
                  <a:buClrTx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US" sz="1000">
                  <a:solidFill>
                    <a:srgbClr val="000000"/>
                  </a:solidFill>
                </a:endParaRPr>
              </a:p>
              <a:p>
                <a:pPr algn="ctr">
                  <a:buClrTx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1000">
                    <a:solidFill>
                      <a:srgbClr val="FFFFFF"/>
                    </a:solidFill>
                  </a:rPr>
                  <a:t>network</a:t>
                </a:r>
              </a:p>
              <a:p>
                <a:pPr algn="ctr">
                  <a:buClrTx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1000">
                    <a:solidFill>
                      <a:srgbClr val="000000"/>
                    </a:solidFill>
                  </a:rPr>
                  <a:t>data link</a:t>
                </a:r>
              </a:p>
              <a:p>
                <a:pPr algn="ctr">
                  <a:buClrTx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1000">
                    <a:solidFill>
                      <a:srgbClr val="000000"/>
                    </a:solidFill>
                  </a:rPr>
                  <a:t>physical</a:t>
                </a:r>
              </a:p>
            </p:txBody>
          </p:sp>
        </p:grpSp>
      </p:grpSp>
      <p:sp>
        <p:nvSpPr>
          <p:cNvPr id="31341" name="Rectangle 621"/>
          <p:cNvSpPr>
            <a:spLocks noChangeArrowheads="1"/>
          </p:cNvSpPr>
          <p:nvPr/>
        </p:nvSpPr>
        <p:spPr bwMode="auto">
          <a:xfrm>
            <a:off x="5721350" y="858838"/>
            <a:ext cx="388938" cy="138112"/>
          </a:xfrm>
          <a:prstGeom prst="rect">
            <a:avLst/>
          </a:prstGeom>
          <a:solidFill>
            <a:srgbClr val="00CC99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342" name="Rectangle 622"/>
          <p:cNvSpPr>
            <a:spLocks noChangeArrowheads="1"/>
          </p:cNvSpPr>
          <p:nvPr/>
        </p:nvSpPr>
        <p:spPr bwMode="auto">
          <a:xfrm>
            <a:off x="5651500" y="1509713"/>
            <a:ext cx="596900" cy="138112"/>
          </a:xfrm>
          <a:prstGeom prst="rect">
            <a:avLst/>
          </a:prstGeom>
          <a:solidFill>
            <a:srgbClr val="00CC99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343" name="Rectangle 623"/>
          <p:cNvSpPr>
            <a:spLocks noChangeArrowheads="1"/>
          </p:cNvSpPr>
          <p:nvPr/>
        </p:nvSpPr>
        <p:spPr bwMode="auto">
          <a:xfrm>
            <a:off x="8477250" y="4487863"/>
            <a:ext cx="388938" cy="138112"/>
          </a:xfrm>
          <a:prstGeom prst="rect">
            <a:avLst/>
          </a:prstGeom>
          <a:solidFill>
            <a:srgbClr val="00CC99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7" dur="500"/>
                                        <p:tgtEl>
                                          <p:spTgt spid="31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0" dur="500"/>
                                        <p:tgtEl>
                                          <p:spTgt spid="31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Effect">
                      <p:stCondLst>
                        <p:cond delay="indefinite"/>
                      </p:stCondLst>
                      <p:childTnLst>
                        <p:par>
                          <p:cTn id="12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5" dur="1000"/>
                                        <p:tgtEl>
                                          <p:spTgt spid="31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Effect">
                      <p:stCondLst>
                        <p:cond delay="indefinite"/>
                      </p:stCondLst>
                      <p:childTnLst>
                        <p:par>
                          <p:cTn id="17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44 0.01227 L 0.00382 0.0949">
                                      <p:cBhvr additive="repl">
                                        <p:cTn id="22" dur="2000" fill="hold"/>
                                        <p:tgtEl>
                                          <p:spTgt spid="31341"/>
                                        </p:tgtEl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clickEffect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xit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clickEffect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" presetClass="entr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clickEffect">
                            <p:stCondLst>
                              <p:cond delay="2000"/>
                            </p:stCondLst>
                            <p:childTnLst>
                              <p:par>
                                <p:cTn id="30" presetID="0" presetClass="path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48148E-6 L 2.5E-6 0.07269 L 0.02726 0.18982 L 0.02726 0.1132 L 0.07118 0.11112 L 0.07257 0.18982 L 0.11667 0.14144 L 0.11667 0.07871 L 0.16059 0.07686 L 0.10903 0.23426 L 0.11511 0.15949 L 0.1559 0.15949 L 0.15747 0.23635 L 0.1059 0.34537 L 0.10295 0.27061 L 0.14236 0.26875 L 0.14688 0.39584 L 0.1559 0.3213 L 0.19236 0.31922 L 0.19688 0.39792 L 0.1059 0.49908 L 0.1059 0.41621 L 0.14236 0.41621 L 0.14236 0.49699 L 0.18785 0.53542 L 0.18785 0.44653 L 0.2257 0.44653 L 0.22865 0.52732 L 0.31198 0.50301 L 0.31198 0.43843">
                                      <p:cBhvr additive="repl">
                                        <p:cTn id="31" dur="5000" fill="hold"/>
                                        <p:tgtEl>
                                          <p:spTgt spid="31342"/>
                                        </p:tgtEl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clickEffect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" presetClass="exit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clickEffect">
                            <p:stCondLst>
                              <p:cond delay="7000"/>
                            </p:stCondLst>
                            <p:childTnLst>
                              <p:par>
                                <p:cTn id="36" presetID="1" presetClass="entr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clickEffect">
                            <p:stCondLst>
                              <p:cond delay="7000"/>
                            </p:stCondLst>
                            <p:childTnLst>
                              <p:par>
                                <p:cTn id="39" presetID="1" presetClass="entr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clickEffect">
                            <p:stCondLst>
                              <p:cond delay="7000"/>
                            </p:stCondLst>
                            <p:childTnLst>
                              <p:par>
                                <p:cTn id="42" presetID="42" presetClass="path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0 L -0.00156 -0.07106">
                                      <p:cBhvr additive="repl">
                                        <p:cTn id="43" dur="2000" fill="hold"/>
                                        <p:tgtEl>
                                          <p:spTgt spid="31343"/>
                                        </p:tgtEl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341" grpId="0" animBg="1"/>
      <p:bldP spid="31341" grpId="1" animBg="1"/>
      <p:bldP spid="31341" grpId="2" animBg="1"/>
      <p:bldP spid="31342" grpId="0" animBg="1"/>
      <p:bldP spid="31342" grpId="1" animBg="1"/>
      <p:bldP spid="31342" grpId="2" animBg="1"/>
      <p:bldP spid="31343" grpId="0" animBg="1"/>
      <p:bldP spid="31343" grpId="1" animBg="1"/>
      <p:bldP spid="31343" grpId="2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4" name="Text Box 3"/>
          <p:cNvSpPr txBox="1">
            <a:spLocks noChangeArrowheads="1"/>
          </p:cNvSpPr>
          <p:nvPr/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Transition from IPv4 to IPv6</a:t>
            </a:r>
          </a:p>
        </p:txBody>
      </p:sp>
      <p:sp>
        <p:nvSpPr>
          <p:cNvPr id="97285" name="Text Box 4"/>
          <p:cNvSpPr txBox="1">
            <a:spLocks noChangeArrowheads="1"/>
          </p:cNvSpPr>
          <p:nvPr/>
        </p:nvSpPr>
        <p:spPr bwMode="auto">
          <a:xfrm>
            <a:off x="611188" y="1500188"/>
            <a:ext cx="8256587" cy="2487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41313" indent="-341313" algn="just">
              <a:lnSpc>
                <a:spcPct val="75000"/>
              </a:lnSpc>
              <a:spcBef>
                <a:spcPts val="700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ot 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all routers can be upgraded simultaneously</a:t>
            </a:r>
          </a:p>
          <a:p>
            <a:pPr marL="741363" lvl="1" indent="-284163" algn="just">
              <a:lnSpc>
                <a:spcPct val="75000"/>
              </a:lnSpc>
              <a:spcBef>
                <a:spcPts val="700"/>
              </a:spcBef>
              <a:buClr>
                <a:srgbClr val="000099"/>
              </a:buClr>
              <a:buFont typeface="Wingdings" pitchFamily="2" charset="2"/>
              <a:buChar char="q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How 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will network operate with mixed IPv4 and IPv6 routers? </a:t>
            </a:r>
          </a:p>
          <a:p>
            <a:pPr marL="341313" indent="-341313" algn="just">
              <a:lnSpc>
                <a:spcPct val="85000"/>
              </a:lnSpc>
              <a:spcBef>
                <a:spcPts val="700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 i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800" i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unneling</a:t>
            </a:r>
            <a:r>
              <a:rPr lang="en-US" sz="2800" i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IPv6 datagram carried as </a:t>
            </a:r>
            <a:r>
              <a:rPr lang="en-US" sz="28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payload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in IPv4 datagram among IPv4 routers</a:t>
            </a:r>
          </a:p>
        </p:txBody>
      </p:sp>
      <p:grpSp>
        <p:nvGrpSpPr>
          <p:cNvPr id="97287" name="Group 6"/>
          <p:cNvGrpSpPr>
            <a:grpSpLocks/>
          </p:cNvGrpSpPr>
          <p:nvPr/>
        </p:nvGrpSpPr>
        <p:grpSpPr bwMode="auto">
          <a:xfrm>
            <a:off x="2101850" y="5351463"/>
            <a:ext cx="4852988" cy="471487"/>
            <a:chOff x="1324" y="3371"/>
            <a:chExt cx="3057" cy="297"/>
          </a:xfrm>
        </p:grpSpPr>
        <p:sp>
          <p:nvSpPr>
            <p:cNvPr id="97320" name="Rectangle 7"/>
            <p:cNvSpPr>
              <a:spLocks noChangeArrowheads="1"/>
            </p:cNvSpPr>
            <p:nvPr/>
          </p:nvSpPr>
          <p:spPr bwMode="auto">
            <a:xfrm>
              <a:off x="1324" y="3372"/>
              <a:ext cx="3057" cy="294"/>
            </a:xfrm>
            <a:prstGeom prst="rect">
              <a:avLst/>
            </a:prstGeom>
            <a:gradFill rotWithShape="0">
              <a:gsLst>
                <a:gs pos="0">
                  <a:srgbClr val="CC0000">
                    <a:alpha val="42000"/>
                  </a:srgbClr>
                </a:gs>
                <a:gs pos="100000">
                  <a:srgbClr val="CC0000">
                    <a:alpha val="39000"/>
                  </a:srgbClr>
                </a:gs>
              </a:gsLst>
              <a:lin ang="5400000" scaled="1"/>
            </a:gradFill>
            <a:ln w="9360" cap="sq">
              <a:solidFill>
                <a:srgbClr val="CC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321" name="Line 8"/>
            <p:cNvSpPr>
              <a:spLocks noChangeShapeType="1"/>
            </p:cNvSpPr>
            <p:nvPr/>
          </p:nvSpPr>
          <p:spPr bwMode="auto">
            <a:xfrm>
              <a:off x="2183" y="3371"/>
              <a:ext cx="0" cy="294"/>
            </a:xfrm>
            <a:prstGeom prst="line">
              <a:avLst/>
            </a:prstGeom>
            <a:noFill/>
            <a:ln w="9360" cap="sq">
              <a:solidFill>
                <a:srgbClr val="CC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322" name="Line 9"/>
            <p:cNvSpPr>
              <a:spLocks noChangeShapeType="1"/>
            </p:cNvSpPr>
            <p:nvPr/>
          </p:nvSpPr>
          <p:spPr bwMode="auto">
            <a:xfrm>
              <a:off x="1942" y="3374"/>
              <a:ext cx="0" cy="294"/>
            </a:xfrm>
            <a:prstGeom prst="line">
              <a:avLst/>
            </a:prstGeom>
            <a:noFill/>
            <a:ln w="9360" cap="sq">
              <a:solidFill>
                <a:srgbClr val="CC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323" name="Line 10"/>
            <p:cNvSpPr>
              <a:spLocks noChangeShapeType="1"/>
            </p:cNvSpPr>
            <p:nvPr/>
          </p:nvSpPr>
          <p:spPr bwMode="auto">
            <a:xfrm>
              <a:off x="1693" y="3371"/>
              <a:ext cx="0" cy="294"/>
            </a:xfrm>
            <a:prstGeom prst="line">
              <a:avLst/>
            </a:prstGeom>
            <a:noFill/>
            <a:ln w="9360" cap="sq">
              <a:solidFill>
                <a:srgbClr val="CC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324" name="Line 11"/>
            <p:cNvSpPr>
              <a:spLocks noChangeShapeType="1"/>
            </p:cNvSpPr>
            <p:nvPr/>
          </p:nvSpPr>
          <p:spPr bwMode="auto">
            <a:xfrm>
              <a:off x="1348" y="3371"/>
              <a:ext cx="0" cy="55"/>
            </a:xfrm>
            <a:prstGeom prst="line">
              <a:avLst/>
            </a:prstGeom>
            <a:noFill/>
            <a:ln w="9360" cap="sq">
              <a:solidFill>
                <a:srgbClr val="CC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325" name="Line 12"/>
            <p:cNvSpPr>
              <a:spLocks noChangeShapeType="1"/>
            </p:cNvSpPr>
            <p:nvPr/>
          </p:nvSpPr>
          <p:spPr bwMode="auto">
            <a:xfrm>
              <a:off x="1348" y="3609"/>
              <a:ext cx="0" cy="55"/>
            </a:xfrm>
            <a:prstGeom prst="line">
              <a:avLst/>
            </a:prstGeom>
            <a:noFill/>
            <a:ln w="9360" cap="sq">
              <a:solidFill>
                <a:srgbClr val="CC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326" name="Line 13"/>
            <p:cNvSpPr>
              <a:spLocks noChangeShapeType="1"/>
            </p:cNvSpPr>
            <p:nvPr/>
          </p:nvSpPr>
          <p:spPr bwMode="auto">
            <a:xfrm>
              <a:off x="1444" y="3371"/>
              <a:ext cx="0" cy="55"/>
            </a:xfrm>
            <a:prstGeom prst="line">
              <a:avLst/>
            </a:prstGeom>
            <a:noFill/>
            <a:ln w="9360" cap="sq">
              <a:solidFill>
                <a:srgbClr val="CC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327" name="Line 14"/>
            <p:cNvSpPr>
              <a:spLocks noChangeShapeType="1"/>
            </p:cNvSpPr>
            <p:nvPr/>
          </p:nvSpPr>
          <p:spPr bwMode="auto">
            <a:xfrm>
              <a:off x="1444" y="3609"/>
              <a:ext cx="0" cy="55"/>
            </a:xfrm>
            <a:prstGeom prst="line">
              <a:avLst/>
            </a:prstGeom>
            <a:noFill/>
            <a:ln w="9360" cap="sq">
              <a:solidFill>
                <a:srgbClr val="CC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328" name="Line 15"/>
            <p:cNvSpPr>
              <a:spLocks noChangeShapeType="1"/>
            </p:cNvSpPr>
            <p:nvPr/>
          </p:nvSpPr>
          <p:spPr bwMode="auto">
            <a:xfrm>
              <a:off x="1540" y="3371"/>
              <a:ext cx="0" cy="55"/>
            </a:xfrm>
            <a:prstGeom prst="line">
              <a:avLst/>
            </a:prstGeom>
            <a:noFill/>
            <a:ln w="9360" cap="sq">
              <a:solidFill>
                <a:srgbClr val="CC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329" name="Line 16"/>
            <p:cNvSpPr>
              <a:spLocks noChangeShapeType="1"/>
            </p:cNvSpPr>
            <p:nvPr/>
          </p:nvSpPr>
          <p:spPr bwMode="auto">
            <a:xfrm>
              <a:off x="1540" y="3609"/>
              <a:ext cx="0" cy="55"/>
            </a:xfrm>
            <a:prstGeom prst="line">
              <a:avLst/>
            </a:prstGeom>
            <a:noFill/>
            <a:ln w="9360" cap="sq">
              <a:solidFill>
                <a:srgbClr val="CC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330" name="Line 17"/>
            <p:cNvSpPr>
              <a:spLocks noChangeShapeType="1"/>
            </p:cNvSpPr>
            <p:nvPr/>
          </p:nvSpPr>
          <p:spPr bwMode="auto">
            <a:xfrm>
              <a:off x="1636" y="3371"/>
              <a:ext cx="0" cy="55"/>
            </a:xfrm>
            <a:prstGeom prst="line">
              <a:avLst/>
            </a:prstGeom>
            <a:noFill/>
            <a:ln w="9360" cap="sq">
              <a:solidFill>
                <a:srgbClr val="CC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331" name="Line 18"/>
            <p:cNvSpPr>
              <a:spLocks noChangeShapeType="1"/>
            </p:cNvSpPr>
            <p:nvPr/>
          </p:nvSpPr>
          <p:spPr bwMode="auto">
            <a:xfrm>
              <a:off x="1636" y="3609"/>
              <a:ext cx="0" cy="55"/>
            </a:xfrm>
            <a:prstGeom prst="line">
              <a:avLst/>
            </a:prstGeom>
            <a:noFill/>
            <a:ln w="9360" cap="sq">
              <a:solidFill>
                <a:srgbClr val="CC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332" name="Line 19"/>
            <p:cNvSpPr>
              <a:spLocks noChangeShapeType="1"/>
            </p:cNvSpPr>
            <p:nvPr/>
          </p:nvSpPr>
          <p:spPr bwMode="auto">
            <a:xfrm>
              <a:off x="1488" y="3373"/>
              <a:ext cx="0" cy="55"/>
            </a:xfrm>
            <a:prstGeom prst="line">
              <a:avLst/>
            </a:prstGeom>
            <a:noFill/>
            <a:ln w="9360" cap="sq">
              <a:solidFill>
                <a:srgbClr val="CC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333" name="Line 20"/>
            <p:cNvSpPr>
              <a:spLocks noChangeShapeType="1"/>
            </p:cNvSpPr>
            <p:nvPr/>
          </p:nvSpPr>
          <p:spPr bwMode="auto">
            <a:xfrm>
              <a:off x="1488" y="3611"/>
              <a:ext cx="0" cy="55"/>
            </a:xfrm>
            <a:prstGeom prst="line">
              <a:avLst/>
            </a:prstGeom>
            <a:noFill/>
            <a:ln w="9360" cap="sq">
              <a:solidFill>
                <a:srgbClr val="CC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334" name="Line 21"/>
            <p:cNvSpPr>
              <a:spLocks noChangeShapeType="1"/>
            </p:cNvSpPr>
            <p:nvPr/>
          </p:nvSpPr>
          <p:spPr bwMode="auto">
            <a:xfrm>
              <a:off x="1374" y="3375"/>
              <a:ext cx="0" cy="55"/>
            </a:xfrm>
            <a:prstGeom prst="line">
              <a:avLst/>
            </a:prstGeom>
            <a:noFill/>
            <a:ln w="9360" cap="sq">
              <a:solidFill>
                <a:srgbClr val="CC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335" name="Line 22"/>
            <p:cNvSpPr>
              <a:spLocks noChangeShapeType="1"/>
            </p:cNvSpPr>
            <p:nvPr/>
          </p:nvSpPr>
          <p:spPr bwMode="auto">
            <a:xfrm>
              <a:off x="1374" y="3613"/>
              <a:ext cx="0" cy="55"/>
            </a:xfrm>
            <a:prstGeom prst="line">
              <a:avLst/>
            </a:prstGeom>
            <a:noFill/>
            <a:ln w="9360" cap="sq">
              <a:solidFill>
                <a:srgbClr val="CC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7288" name="Text Box 23"/>
          <p:cNvSpPr txBox="1">
            <a:spLocks noChangeArrowheads="1"/>
          </p:cNvSpPr>
          <p:nvPr/>
        </p:nvSpPr>
        <p:spPr bwMode="auto">
          <a:xfrm>
            <a:off x="1589088" y="4549775"/>
            <a:ext cx="2022475" cy="306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>
                <a:solidFill>
                  <a:srgbClr val="000000"/>
                </a:solidFill>
              </a:rPr>
              <a:t>IPv4 source, dest addr </a:t>
            </a:r>
          </a:p>
        </p:txBody>
      </p:sp>
      <p:sp>
        <p:nvSpPr>
          <p:cNvPr id="97289" name="Text Box 24"/>
          <p:cNvSpPr txBox="1">
            <a:spLocks noChangeArrowheads="1"/>
          </p:cNvSpPr>
          <p:nvPr/>
        </p:nvSpPr>
        <p:spPr bwMode="auto">
          <a:xfrm>
            <a:off x="1298575" y="4318000"/>
            <a:ext cx="1662113" cy="306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>
                <a:solidFill>
                  <a:srgbClr val="000000"/>
                </a:solidFill>
              </a:rPr>
              <a:t>IPv4 header fields </a:t>
            </a:r>
          </a:p>
        </p:txBody>
      </p:sp>
      <p:sp>
        <p:nvSpPr>
          <p:cNvPr id="97290" name="Line 25"/>
          <p:cNvSpPr>
            <a:spLocks noChangeShapeType="1"/>
          </p:cNvSpPr>
          <p:nvPr/>
        </p:nvSpPr>
        <p:spPr bwMode="auto">
          <a:xfrm>
            <a:off x="2855913" y="4808538"/>
            <a:ext cx="1587" cy="738187"/>
          </a:xfrm>
          <a:prstGeom prst="line">
            <a:avLst/>
          </a:prstGeom>
          <a:noFill/>
          <a:ln w="9360" cap="sq">
            <a:solidFill>
              <a:srgbClr val="CC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7291" name="Line 26"/>
          <p:cNvSpPr>
            <a:spLocks noChangeShapeType="1"/>
          </p:cNvSpPr>
          <p:nvPr/>
        </p:nvSpPr>
        <p:spPr bwMode="auto">
          <a:xfrm>
            <a:off x="2860675" y="4803775"/>
            <a:ext cx="381000" cy="738188"/>
          </a:xfrm>
          <a:prstGeom prst="line">
            <a:avLst/>
          </a:prstGeom>
          <a:noFill/>
          <a:ln w="9360" cap="sq">
            <a:solidFill>
              <a:srgbClr val="CC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7292" name="Line 27"/>
          <p:cNvSpPr>
            <a:spLocks noChangeShapeType="1"/>
          </p:cNvSpPr>
          <p:nvPr/>
        </p:nvSpPr>
        <p:spPr bwMode="auto">
          <a:xfrm>
            <a:off x="2260600" y="4560888"/>
            <a:ext cx="1588" cy="976312"/>
          </a:xfrm>
          <a:prstGeom prst="line">
            <a:avLst/>
          </a:prstGeom>
          <a:noFill/>
          <a:ln w="9360" cap="sq">
            <a:solidFill>
              <a:srgbClr val="CC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7293" name="Text Box 28"/>
          <p:cNvSpPr txBox="1">
            <a:spLocks noChangeArrowheads="1"/>
          </p:cNvSpPr>
          <p:nvPr/>
        </p:nvSpPr>
        <p:spPr bwMode="auto">
          <a:xfrm>
            <a:off x="3667125" y="6178550"/>
            <a:ext cx="1665288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</a:rPr>
              <a:t>IPv4 datagram</a:t>
            </a:r>
          </a:p>
        </p:txBody>
      </p:sp>
      <p:sp>
        <p:nvSpPr>
          <p:cNvPr id="97294" name="Line 29"/>
          <p:cNvSpPr>
            <a:spLocks noChangeShapeType="1"/>
          </p:cNvSpPr>
          <p:nvPr/>
        </p:nvSpPr>
        <p:spPr bwMode="auto">
          <a:xfrm>
            <a:off x="5284788" y="6367463"/>
            <a:ext cx="1695450" cy="1587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7295" name="Line 30"/>
          <p:cNvSpPr>
            <a:spLocks noChangeShapeType="1"/>
          </p:cNvSpPr>
          <p:nvPr/>
        </p:nvSpPr>
        <p:spPr bwMode="auto">
          <a:xfrm flipH="1">
            <a:off x="2093913" y="6367463"/>
            <a:ext cx="1609725" cy="1587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8335" name="Text Box 31"/>
          <p:cNvSpPr txBox="1">
            <a:spLocks noChangeArrowheads="1"/>
          </p:cNvSpPr>
          <p:nvPr/>
        </p:nvSpPr>
        <p:spPr bwMode="auto">
          <a:xfrm>
            <a:off x="4387850" y="5829300"/>
            <a:ext cx="1665288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</a:rPr>
              <a:t>IPv6 datagram</a:t>
            </a:r>
          </a:p>
        </p:txBody>
      </p:sp>
      <p:sp>
        <p:nvSpPr>
          <p:cNvPr id="98336" name="Line 32"/>
          <p:cNvSpPr>
            <a:spLocks noChangeShapeType="1"/>
          </p:cNvSpPr>
          <p:nvPr/>
        </p:nvSpPr>
        <p:spPr bwMode="auto">
          <a:xfrm>
            <a:off x="6021388" y="5999163"/>
            <a:ext cx="857250" cy="1587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8337" name="Line 33"/>
          <p:cNvSpPr>
            <a:spLocks noChangeShapeType="1"/>
          </p:cNvSpPr>
          <p:nvPr/>
        </p:nvSpPr>
        <p:spPr bwMode="auto">
          <a:xfrm flipH="1">
            <a:off x="3521075" y="5999163"/>
            <a:ext cx="928688" cy="1587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7299" name="Rectangle 34"/>
          <p:cNvSpPr>
            <a:spLocks noChangeArrowheads="1"/>
          </p:cNvSpPr>
          <p:nvPr/>
        </p:nvSpPr>
        <p:spPr bwMode="auto">
          <a:xfrm>
            <a:off x="3490913" y="5386388"/>
            <a:ext cx="3422650" cy="401637"/>
          </a:xfrm>
          <a:prstGeom prst="rect">
            <a:avLst/>
          </a:prstGeom>
          <a:solidFill>
            <a:srgbClr val="66CC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35"/>
          <p:cNvGrpSpPr>
            <a:grpSpLocks/>
          </p:cNvGrpSpPr>
          <p:nvPr/>
        </p:nvGrpSpPr>
        <p:grpSpPr bwMode="auto">
          <a:xfrm>
            <a:off x="4552950" y="4416425"/>
            <a:ext cx="3381375" cy="1108075"/>
            <a:chOff x="2868" y="2782"/>
            <a:chExt cx="2130" cy="698"/>
          </a:xfrm>
        </p:grpSpPr>
        <p:sp>
          <p:nvSpPr>
            <p:cNvPr id="97318" name="Text Box 36"/>
            <p:cNvSpPr txBox="1">
              <a:spLocks noChangeArrowheads="1"/>
            </p:cNvSpPr>
            <p:nvPr/>
          </p:nvSpPr>
          <p:spPr bwMode="auto">
            <a:xfrm>
              <a:off x="4202" y="2782"/>
              <a:ext cx="795" cy="19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>
                  <a:solidFill>
                    <a:srgbClr val="000000"/>
                  </a:solidFill>
                </a:rPr>
                <a:t>IPv4 payload </a:t>
              </a:r>
            </a:p>
          </p:txBody>
        </p:sp>
        <p:sp>
          <p:nvSpPr>
            <p:cNvPr id="97319" name="Line 37"/>
            <p:cNvSpPr>
              <a:spLocks noChangeShapeType="1"/>
            </p:cNvSpPr>
            <p:nvPr/>
          </p:nvSpPr>
          <p:spPr bwMode="auto">
            <a:xfrm flipH="1">
              <a:off x="2867" y="2979"/>
              <a:ext cx="1533" cy="501"/>
            </a:xfrm>
            <a:prstGeom prst="line">
              <a:avLst/>
            </a:prstGeom>
            <a:noFill/>
            <a:ln w="9360" cap="sq">
              <a:solidFill>
                <a:srgbClr val="CC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38"/>
          <p:cNvGrpSpPr>
            <a:grpSpLocks/>
          </p:cNvGrpSpPr>
          <p:nvPr/>
        </p:nvGrpSpPr>
        <p:grpSpPr bwMode="auto">
          <a:xfrm>
            <a:off x="3506788" y="4321175"/>
            <a:ext cx="3400425" cy="1474788"/>
            <a:chOff x="2209" y="2722"/>
            <a:chExt cx="2142" cy="929"/>
          </a:xfrm>
        </p:grpSpPr>
        <p:sp>
          <p:nvSpPr>
            <p:cNvPr id="97302" name="Rectangle 39"/>
            <p:cNvSpPr>
              <a:spLocks noChangeArrowheads="1"/>
            </p:cNvSpPr>
            <p:nvPr/>
          </p:nvSpPr>
          <p:spPr bwMode="auto">
            <a:xfrm>
              <a:off x="2209" y="3393"/>
              <a:ext cx="2142" cy="252"/>
            </a:xfrm>
            <a:prstGeom prst="rect">
              <a:avLst/>
            </a:prstGeom>
            <a:solidFill>
              <a:srgbClr val="66CCFF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303" name="Line 40"/>
            <p:cNvSpPr>
              <a:spLocks noChangeShapeType="1"/>
            </p:cNvSpPr>
            <p:nvPr/>
          </p:nvSpPr>
          <p:spPr bwMode="auto">
            <a:xfrm>
              <a:off x="2262" y="3393"/>
              <a:ext cx="0" cy="253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304" name="Line 41"/>
            <p:cNvSpPr>
              <a:spLocks noChangeShapeType="1"/>
            </p:cNvSpPr>
            <p:nvPr/>
          </p:nvSpPr>
          <p:spPr bwMode="auto">
            <a:xfrm>
              <a:off x="2236" y="3392"/>
              <a:ext cx="0" cy="253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305" name="Line 42"/>
            <p:cNvSpPr>
              <a:spLocks noChangeShapeType="1"/>
            </p:cNvSpPr>
            <p:nvPr/>
          </p:nvSpPr>
          <p:spPr bwMode="auto">
            <a:xfrm>
              <a:off x="2310" y="3393"/>
              <a:ext cx="0" cy="253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306" name="Line 43"/>
            <p:cNvSpPr>
              <a:spLocks noChangeShapeType="1"/>
            </p:cNvSpPr>
            <p:nvPr/>
          </p:nvSpPr>
          <p:spPr bwMode="auto">
            <a:xfrm>
              <a:off x="2336" y="3391"/>
              <a:ext cx="0" cy="253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307" name="Line 44"/>
            <p:cNvSpPr>
              <a:spLocks noChangeShapeType="1"/>
            </p:cNvSpPr>
            <p:nvPr/>
          </p:nvSpPr>
          <p:spPr bwMode="auto">
            <a:xfrm>
              <a:off x="2370" y="3391"/>
              <a:ext cx="0" cy="253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308" name="Line 45"/>
            <p:cNvSpPr>
              <a:spLocks noChangeShapeType="1"/>
            </p:cNvSpPr>
            <p:nvPr/>
          </p:nvSpPr>
          <p:spPr bwMode="auto">
            <a:xfrm>
              <a:off x="2412" y="3391"/>
              <a:ext cx="0" cy="253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309" name="Line 46"/>
            <p:cNvSpPr>
              <a:spLocks noChangeShapeType="1"/>
            </p:cNvSpPr>
            <p:nvPr/>
          </p:nvSpPr>
          <p:spPr bwMode="auto">
            <a:xfrm>
              <a:off x="2608" y="3398"/>
              <a:ext cx="0" cy="253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310" name="Line 47"/>
            <p:cNvSpPr>
              <a:spLocks noChangeShapeType="1"/>
            </p:cNvSpPr>
            <p:nvPr/>
          </p:nvSpPr>
          <p:spPr bwMode="auto">
            <a:xfrm>
              <a:off x="2844" y="3398"/>
              <a:ext cx="0" cy="253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311" name="Text Box 48"/>
            <p:cNvSpPr txBox="1">
              <a:spLocks noChangeArrowheads="1"/>
            </p:cNvSpPr>
            <p:nvPr/>
          </p:nvSpPr>
          <p:spPr bwMode="auto">
            <a:xfrm>
              <a:off x="2601" y="3032"/>
              <a:ext cx="1030" cy="19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>
                  <a:solidFill>
                    <a:srgbClr val="000000"/>
                  </a:solidFill>
                </a:rPr>
                <a:t>UDP/TCP payload</a:t>
              </a:r>
            </a:p>
          </p:txBody>
        </p:sp>
        <p:sp>
          <p:nvSpPr>
            <p:cNvPr id="97312" name="Text Box 49"/>
            <p:cNvSpPr txBox="1">
              <a:spLocks noChangeArrowheads="1"/>
            </p:cNvSpPr>
            <p:nvPr/>
          </p:nvSpPr>
          <p:spPr bwMode="auto">
            <a:xfrm>
              <a:off x="2425" y="2871"/>
              <a:ext cx="1209" cy="19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>
                <a:lnSpc>
                  <a:spcPct val="85000"/>
                </a:lnSpc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>
                  <a:solidFill>
                    <a:srgbClr val="000000"/>
                  </a:solidFill>
                </a:rPr>
                <a:t>IPv6 source dest addr</a:t>
              </a:r>
            </a:p>
          </p:txBody>
        </p:sp>
        <p:sp>
          <p:nvSpPr>
            <p:cNvPr id="97313" name="Text Box 50"/>
            <p:cNvSpPr txBox="1">
              <a:spLocks noChangeArrowheads="1"/>
            </p:cNvSpPr>
            <p:nvPr/>
          </p:nvSpPr>
          <p:spPr bwMode="auto">
            <a:xfrm>
              <a:off x="2241" y="2722"/>
              <a:ext cx="1014" cy="19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>
                <a:lnSpc>
                  <a:spcPct val="85000"/>
                </a:lnSpc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>
                  <a:solidFill>
                    <a:srgbClr val="000000"/>
                  </a:solidFill>
                </a:rPr>
                <a:t>IPv6 header fields</a:t>
              </a:r>
            </a:p>
          </p:txBody>
        </p:sp>
        <p:sp>
          <p:nvSpPr>
            <p:cNvPr id="97314" name="Line 51"/>
            <p:cNvSpPr>
              <a:spLocks noChangeShapeType="1"/>
            </p:cNvSpPr>
            <p:nvPr/>
          </p:nvSpPr>
          <p:spPr bwMode="auto">
            <a:xfrm>
              <a:off x="2531" y="3018"/>
              <a:ext cx="2" cy="441"/>
            </a:xfrm>
            <a:prstGeom prst="line">
              <a:avLst/>
            </a:prstGeom>
            <a:noFill/>
            <a:ln w="9360" cap="sq">
              <a:solidFill>
                <a:srgbClr val="CC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315" name="Line 52"/>
            <p:cNvSpPr>
              <a:spLocks noChangeShapeType="1"/>
            </p:cNvSpPr>
            <p:nvPr/>
          </p:nvSpPr>
          <p:spPr bwMode="auto">
            <a:xfrm>
              <a:off x="2523" y="3021"/>
              <a:ext cx="173" cy="439"/>
            </a:xfrm>
            <a:prstGeom prst="line">
              <a:avLst/>
            </a:prstGeom>
            <a:noFill/>
            <a:ln w="9360" cap="sq">
              <a:solidFill>
                <a:srgbClr val="CC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316" name="Line 53"/>
            <p:cNvSpPr>
              <a:spLocks noChangeShapeType="1"/>
            </p:cNvSpPr>
            <p:nvPr/>
          </p:nvSpPr>
          <p:spPr bwMode="auto">
            <a:xfrm>
              <a:off x="2315" y="2874"/>
              <a:ext cx="0" cy="548"/>
            </a:xfrm>
            <a:prstGeom prst="line">
              <a:avLst/>
            </a:prstGeom>
            <a:noFill/>
            <a:ln w="9360" cap="sq">
              <a:solidFill>
                <a:srgbClr val="CC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317" name="Line 54"/>
            <p:cNvSpPr>
              <a:spLocks noChangeShapeType="1"/>
            </p:cNvSpPr>
            <p:nvPr/>
          </p:nvSpPr>
          <p:spPr bwMode="auto">
            <a:xfrm>
              <a:off x="3263" y="3195"/>
              <a:ext cx="0" cy="251"/>
            </a:xfrm>
            <a:prstGeom prst="line">
              <a:avLst/>
            </a:prstGeom>
            <a:noFill/>
            <a:ln w="9360" cap="sq">
              <a:solidFill>
                <a:srgbClr val="CC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 additive="repl"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 additive="repl"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0" dur="500"/>
                                        <p:tgtEl>
                                          <p:spTgt spid="98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3" dur="500"/>
                                        <p:tgtEl>
                                          <p:spTgt spid="98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6" dur="500"/>
                                        <p:tgtEl>
                                          <p:spTgt spid="98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36" grpId="0" animBg="1"/>
      <p:bldP spid="9833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9" name="Text Box 4"/>
          <p:cNvSpPr txBox="1">
            <a:spLocks noChangeArrowheads="1"/>
          </p:cNvSpPr>
          <p:nvPr/>
        </p:nvSpPr>
        <p:spPr bwMode="auto">
          <a:xfrm>
            <a:off x="307975" y="214313"/>
            <a:ext cx="7772400" cy="990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Tunneling</a:t>
            </a:r>
          </a:p>
        </p:txBody>
      </p:sp>
      <p:sp>
        <p:nvSpPr>
          <p:cNvPr id="98310" name="Text Box 5"/>
          <p:cNvSpPr txBox="1">
            <a:spLocks noChangeArrowheads="1"/>
          </p:cNvSpPr>
          <p:nvPr/>
        </p:nvSpPr>
        <p:spPr bwMode="auto">
          <a:xfrm>
            <a:off x="312738" y="2597150"/>
            <a:ext cx="1587500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</a:rPr>
              <a:t>physical view:</a:t>
            </a:r>
          </a:p>
        </p:txBody>
      </p:sp>
      <p:sp>
        <p:nvSpPr>
          <p:cNvPr id="98311" name="Line 6"/>
          <p:cNvSpPr>
            <a:spLocks noChangeShapeType="1"/>
          </p:cNvSpPr>
          <p:nvPr/>
        </p:nvSpPr>
        <p:spPr bwMode="auto">
          <a:xfrm>
            <a:off x="3895725" y="2868613"/>
            <a:ext cx="2325688" cy="1587"/>
          </a:xfrm>
          <a:prstGeom prst="line">
            <a:avLst/>
          </a:prstGeom>
          <a:noFill/>
          <a:ln w="19080" cap="sq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8312" name="Text Box 7"/>
          <p:cNvSpPr txBox="1">
            <a:spLocks noChangeArrowheads="1"/>
          </p:cNvSpPr>
          <p:nvPr/>
        </p:nvSpPr>
        <p:spPr bwMode="auto">
          <a:xfrm>
            <a:off x="4229100" y="2992438"/>
            <a:ext cx="587375" cy="336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>
                <a:solidFill>
                  <a:srgbClr val="CC0000"/>
                </a:solidFill>
              </a:rPr>
              <a:t>IPv4</a:t>
            </a:r>
          </a:p>
        </p:txBody>
      </p:sp>
      <p:sp>
        <p:nvSpPr>
          <p:cNvPr id="98313" name="Text Box 8"/>
          <p:cNvSpPr txBox="1">
            <a:spLocks noChangeArrowheads="1"/>
          </p:cNvSpPr>
          <p:nvPr/>
        </p:nvSpPr>
        <p:spPr bwMode="auto">
          <a:xfrm>
            <a:off x="5222875" y="2994025"/>
            <a:ext cx="587375" cy="336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>
                <a:solidFill>
                  <a:srgbClr val="CC0000"/>
                </a:solidFill>
              </a:rPr>
              <a:t>IPv4</a:t>
            </a:r>
          </a:p>
        </p:txBody>
      </p:sp>
      <p:grpSp>
        <p:nvGrpSpPr>
          <p:cNvPr id="98314" name="Group 9"/>
          <p:cNvGrpSpPr>
            <a:grpSpLocks/>
          </p:cNvGrpSpPr>
          <p:nvPr/>
        </p:nvGrpSpPr>
        <p:grpSpPr bwMode="auto">
          <a:xfrm>
            <a:off x="4230688" y="2703513"/>
            <a:ext cx="692150" cy="336550"/>
            <a:chOff x="2665" y="1703"/>
            <a:chExt cx="436" cy="212"/>
          </a:xfrm>
        </p:grpSpPr>
        <p:sp>
          <p:nvSpPr>
            <p:cNvPr id="98426" name="Oval 10"/>
            <p:cNvSpPr>
              <a:spLocks noChangeArrowheads="1"/>
            </p:cNvSpPr>
            <p:nvPr/>
          </p:nvSpPr>
          <p:spPr bwMode="auto">
            <a:xfrm>
              <a:off x="2667" y="1797"/>
              <a:ext cx="432" cy="117"/>
            </a:xfrm>
            <a:prstGeom prst="ellipse">
              <a:avLst/>
            </a:prstGeom>
            <a:gradFill rotWithShape="0">
              <a:gsLst>
                <a:gs pos="0">
                  <a:srgbClr val="CC0000"/>
                </a:gs>
                <a:gs pos="100000">
                  <a:srgbClr val="FFFFFF"/>
                </a:gs>
              </a:gsLst>
              <a:lin ang="0" scaled="1"/>
            </a:gradFill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427" name="Rectangle 11"/>
            <p:cNvSpPr>
              <a:spLocks noChangeArrowheads="1"/>
            </p:cNvSpPr>
            <p:nvPr/>
          </p:nvSpPr>
          <p:spPr bwMode="auto">
            <a:xfrm>
              <a:off x="2667" y="1784"/>
              <a:ext cx="434" cy="73"/>
            </a:xfrm>
            <a:prstGeom prst="rect">
              <a:avLst/>
            </a:prstGeom>
            <a:gradFill rotWithShape="0">
              <a:gsLst>
                <a:gs pos="0">
                  <a:srgbClr val="CC0000"/>
                </a:gs>
                <a:gs pos="100000">
                  <a:srgbClr val="FFFFFF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428" name="Oval 12"/>
            <p:cNvSpPr>
              <a:spLocks noChangeArrowheads="1"/>
            </p:cNvSpPr>
            <p:nvPr/>
          </p:nvSpPr>
          <p:spPr bwMode="auto">
            <a:xfrm>
              <a:off x="2665" y="1703"/>
              <a:ext cx="433" cy="138"/>
            </a:xfrm>
            <a:prstGeom prst="ellipse">
              <a:avLst/>
            </a:prstGeom>
            <a:gradFill rotWithShape="0">
              <a:gsLst>
                <a:gs pos="0">
                  <a:srgbClr val="CC0000"/>
                </a:gs>
                <a:gs pos="100000">
                  <a:srgbClr val="FFFFFF"/>
                </a:gs>
              </a:gsLst>
              <a:lin ang="0" scaled="1"/>
            </a:gradFill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98429" name="Group 13"/>
            <p:cNvGrpSpPr>
              <a:grpSpLocks/>
            </p:cNvGrpSpPr>
            <p:nvPr/>
          </p:nvGrpSpPr>
          <p:grpSpPr bwMode="auto">
            <a:xfrm>
              <a:off x="2752" y="1739"/>
              <a:ext cx="244" cy="63"/>
              <a:chOff x="2752" y="1739"/>
              <a:chExt cx="244" cy="63"/>
            </a:xfrm>
          </p:grpSpPr>
          <p:sp>
            <p:nvSpPr>
              <p:cNvPr id="98432" name="Freeform 14"/>
              <p:cNvSpPr>
                <a:spLocks noChangeArrowheads="1"/>
              </p:cNvSpPr>
              <p:nvPr/>
            </p:nvSpPr>
            <p:spPr bwMode="auto">
              <a:xfrm>
                <a:off x="2752" y="1739"/>
                <a:ext cx="244" cy="63"/>
              </a:xfrm>
              <a:custGeom>
                <a:avLst/>
                <a:gdLst>
                  <a:gd name="T0" fmla="*/ 0 w 310"/>
                  <a:gd name="T1" fmla="*/ 63 h 60"/>
                  <a:gd name="T2" fmla="*/ 76 w 310"/>
                  <a:gd name="T3" fmla="*/ 63 h 60"/>
                  <a:gd name="T4" fmla="*/ 151 w 310"/>
                  <a:gd name="T5" fmla="*/ 0 h 60"/>
                  <a:gd name="T6" fmla="*/ 244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gradFill rotWithShape="0">
                <a:gsLst>
                  <a:gs pos="0">
                    <a:srgbClr val="CC0000"/>
                  </a:gs>
                  <a:gs pos="100000">
                    <a:srgbClr val="FFFFFF"/>
                  </a:gs>
                </a:gsLst>
                <a:lin ang="0" scaled="1"/>
              </a:gradFill>
              <a:ln w="19080" cap="sq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433" name="Freeform 15"/>
              <p:cNvSpPr>
                <a:spLocks noChangeArrowheads="1"/>
              </p:cNvSpPr>
              <p:nvPr/>
            </p:nvSpPr>
            <p:spPr bwMode="auto">
              <a:xfrm>
                <a:off x="2763" y="1739"/>
                <a:ext cx="222" cy="63"/>
              </a:xfrm>
              <a:custGeom>
                <a:avLst/>
                <a:gdLst>
                  <a:gd name="T0" fmla="*/ 0 w 282"/>
                  <a:gd name="T1" fmla="*/ 0 h 60"/>
                  <a:gd name="T2" fmla="*/ 76 w 282"/>
                  <a:gd name="T3" fmla="*/ 0 h 60"/>
                  <a:gd name="T4" fmla="*/ 151 w 282"/>
                  <a:gd name="T5" fmla="*/ 63 h 60"/>
                  <a:gd name="T6" fmla="*/ 222 w 282"/>
                  <a:gd name="T7" fmla="*/ 63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gradFill rotWithShape="0">
                <a:gsLst>
                  <a:gs pos="0">
                    <a:srgbClr val="CC0000"/>
                  </a:gs>
                  <a:gs pos="100000">
                    <a:srgbClr val="FFFFFF"/>
                  </a:gs>
                </a:gsLst>
                <a:lin ang="0" scaled="1"/>
              </a:gradFill>
              <a:ln w="19080" cap="sq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98430" name="Line 16"/>
            <p:cNvSpPr>
              <a:spLocks noChangeShapeType="1"/>
            </p:cNvSpPr>
            <p:nvPr/>
          </p:nvSpPr>
          <p:spPr bwMode="auto">
            <a:xfrm>
              <a:off x="2667" y="1768"/>
              <a:ext cx="0" cy="92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431" name="Line 17"/>
            <p:cNvSpPr>
              <a:spLocks noChangeShapeType="1"/>
            </p:cNvSpPr>
            <p:nvPr/>
          </p:nvSpPr>
          <p:spPr bwMode="auto">
            <a:xfrm>
              <a:off x="3099" y="1773"/>
              <a:ext cx="0" cy="90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8315" name="Group 18"/>
          <p:cNvGrpSpPr>
            <a:grpSpLocks/>
          </p:cNvGrpSpPr>
          <p:nvPr/>
        </p:nvGrpSpPr>
        <p:grpSpPr bwMode="auto">
          <a:xfrm>
            <a:off x="2163763" y="2360613"/>
            <a:ext cx="1727200" cy="963612"/>
            <a:chOff x="1363" y="1487"/>
            <a:chExt cx="1088" cy="607"/>
          </a:xfrm>
        </p:grpSpPr>
        <p:sp>
          <p:nvSpPr>
            <p:cNvPr id="98403" name="Text Box 19"/>
            <p:cNvSpPr txBox="1">
              <a:spLocks noChangeArrowheads="1"/>
            </p:cNvSpPr>
            <p:nvPr/>
          </p:nvSpPr>
          <p:spPr bwMode="auto">
            <a:xfrm>
              <a:off x="1463" y="1487"/>
              <a:ext cx="209" cy="23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000000"/>
                  </a:solidFill>
                </a:rPr>
                <a:t>A</a:t>
              </a:r>
            </a:p>
          </p:txBody>
        </p:sp>
        <p:sp>
          <p:nvSpPr>
            <p:cNvPr id="98404" name="Text Box 20"/>
            <p:cNvSpPr txBox="1">
              <a:spLocks noChangeArrowheads="1"/>
            </p:cNvSpPr>
            <p:nvPr/>
          </p:nvSpPr>
          <p:spPr bwMode="auto">
            <a:xfrm>
              <a:off x="2122" y="1490"/>
              <a:ext cx="209" cy="23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000000"/>
                  </a:solidFill>
                </a:rPr>
                <a:t>B</a:t>
              </a:r>
            </a:p>
          </p:txBody>
        </p:sp>
        <p:sp>
          <p:nvSpPr>
            <p:cNvPr id="98405" name="Line 21"/>
            <p:cNvSpPr>
              <a:spLocks noChangeShapeType="1"/>
            </p:cNvSpPr>
            <p:nvPr/>
          </p:nvSpPr>
          <p:spPr bwMode="auto">
            <a:xfrm>
              <a:off x="1803" y="1813"/>
              <a:ext cx="203" cy="0"/>
            </a:xfrm>
            <a:prstGeom prst="line">
              <a:avLst/>
            </a:prstGeom>
            <a:noFill/>
            <a:ln w="1908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406" name="Text Box 22"/>
            <p:cNvSpPr txBox="1">
              <a:spLocks noChangeArrowheads="1"/>
            </p:cNvSpPr>
            <p:nvPr/>
          </p:nvSpPr>
          <p:spPr bwMode="auto">
            <a:xfrm>
              <a:off x="1387" y="1882"/>
              <a:ext cx="369" cy="21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>
                  <a:solidFill>
                    <a:srgbClr val="000000"/>
                  </a:solidFill>
                </a:rPr>
                <a:t>IPv6</a:t>
              </a:r>
            </a:p>
          </p:txBody>
        </p:sp>
        <p:sp>
          <p:nvSpPr>
            <p:cNvPr id="98407" name="Text Box 23"/>
            <p:cNvSpPr txBox="1">
              <a:spLocks noChangeArrowheads="1"/>
            </p:cNvSpPr>
            <p:nvPr/>
          </p:nvSpPr>
          <p:spPr bwMode="auto">
            <a:xfrm>
              <a:off x="2046" y="1883"/>
              <a:ext cx="369" cy="21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>
                  <a:solidFill>
                    <a:srgbClr val="000000"/>
                  </a:solidFill>
                </a:rPr>
                <a:t>IPv6</a:t>
              </a:r>
            </a:p>
          </p:txBody>
        </p:sp>
        <p:grpSp>
          <p:nvGrpSpPr>
            <p:cNvPr id="98408" name="Group 24"/>
            <p:cNvGrpSpPr>
              <a:grpSpLocks/>
            </p:cNvGrpSpPr>
            <p:nvPr/>
          </p:nvGrpSpPr>
          <p:grpSpPr bwMode="auto">
            <a:xfrm>
              <a:off x="1363" y="1705"/>
              <a:ext cx="436" cy="212"/>
              <a:chOff x="1363" y="1705"/>
              <a:chExt cx="436" cy="212"/>
            </a:xfrm>
          </p:grpSpPr>
          <p:sp>
            <p:nvSpPr>
              <p:cNvPr id="98418" name="Oval 25"/>
              <p:cNvSpPr>
                <a:spLocks noChangeArrowheads="1"/>
              </p:cNvSpPr>
              <p:nvPr/>
            </p:nvSpPr>
            <p:spPr bwMode="auto">
              <a:xfrm>
                <a:off x="1365" y="1799"/>
                <a:ext cx="432" cy="117"/>
              </a:xfrm>
              <a:prstGeom prst="ellipse">
                <a:avLst/>
              </a:prstGeom>
              <a:gradFill rotWithShape="0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419" name="Rectangle 26"/>
              <p:cNvSpPr>
                <a:spLocks noChangeArrowheads="1"/>
              </p:cNvSpPr>
              <p:nvPr/>
            </p:nvSpPr>
            <p:spPr bwMode="auto">
              <a:xfrm>
                <a:off x="1365" y="1786"/>
                <a:ext cx="434" cy="73"/>
              </a:xfrm>
              <a:prstGeom prst="rect">
                <a:avLst/>
              </a:prstGeom>
              <a:gradFill rotWithShape="0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420" name="Oval 27"/>
              <p:cNvSpPr>
                <a:spLocks noChangeArrowheads="1"/>
              </p:cNvSpPr>
              <p:nvPr/>
            </p:nvSpPr>
            <p:spPr bwMode="auto">
              <a:xfrm>
                <a:off x="1363" y="1705"/>
                <a:ext cx="433" cy="138"/>
              </a:xfrm>
              <a:prstGeom prst="ellipse">
                <a:avLst/>
              </a:prstGeom>
              <a:gradFill rotWithShape="0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98421" name="Group 28"/>
              <p:cNvGrpSpPr>
                <a:grpSpLocks/>
              </p:cNvGrpSpPr>
              <p:nvPr/>
            </p:nvGrpSpPr>
            <p:grpSpPr bwMode="auto">
              <a:xfrm>
                <a:off x="1450" y="1741"/>
                <a:ext cx="244" cy="63"/>
                <a:chOff x="1450" y="1741"/>
                <a:chExt cx="244" cy="63"/>
              </a:xfrm>
            </p:grpSpPr>
            <p:sp>
              <p:nvSpPr>
                <p:cNvPr id="98424" name="Freeform 29"/>
                <p:cNvSpPr>
                  <a:spLocks noChangeArrowheads="1"/>
                </p:cNvSpPr>
                <p:nvPr/>
              </p:nvSpPr>
              <p:spPr bwMode="auto">
                <a:xfrm>
                  <a:off x="1450" y="1741"/>
                  <a:ext cx="244" cy="63"/>
                </a:xfrm>
                <a:custGeom>
                  <a:avLst/>
                  <a:gdLst>
                    <a:gd name="T0" fmla="*/ 0 w 310"/>
                    <a:gd name="T1" fmla="*/ 63 h 60"/>
                    <a:gd name="T2" fmla="*/ 76 w 310"/>
                    <a:gd name="T3" fmla="*/ 63 h 60"/>
                    <a:gd name="T4" fmla="*/ 151 w 310"/>
                    <a:gd name="T5" fmla="*/ 0 h 60"/>
                    <a:gd name="T6" fmla="*/ 244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80" cap="sq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8425" name="Freeform 30"/>
                <p:cNvSpPr>
                  <a:spLocks noChangeArrowheads="1"/>
                </p:cNvSpPr>
                <p:nvPr/>
              </p:nvSpPr>
              <p:spPr bwMode="auto">
                <a:xfrm>
                  <a:off x="1461" y="1741"/>
                  <a:ext cx="222" cy="63"/>
                </a:xfrm>
                <a:custGeom>
                  <a:avLst/>
                  <a:gdLst>
                    <a:gd name="T0" fmla="*/ 0 w 282"/>
                    <a:gd name="T1" fmla="*/ 0 h 60"/>
                    <a:gd name="T2" fmla="*/ 76 w 282"/>
                    <a:gd name="T3" fmla="*/ 0 h 60"/>
                    <a:gd name="T4" fmla="*/ 151 w 282"/>
                    <a:gd name="T5" fmla="*/ 63 h 60"/>
                    <a:gd name="T6" fmla="*/ 222 w 282"/>
                    <a:gd name="T7" fmla="*/ 63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80" cap="sq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98422" name="Line 31"/>
              <p:cNvSpPr>
                <a:spLocks noChangeShapeType="1"/>
              </p:cNvSpPr>
              <p:nvPr/>
            </p:nvSpPr>
            <p:spPr bwMode="auto">
              <a:xfrm>
                <a:off x="1365" y="1770"/>
                <a:ext cx="0" cy="92"/>
              </a:xfrm>
              <a:prstGeom prst="line">
                <a:avLst/>
              </a:prstGeom>
              <a:noFill/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423" name="Line 32"/>
              <p:cNvSpPr>
                <a:spLocks noChangeShapeType="1"/>
              </p:cNvSpPr>
              <p:nvPr/>
            </p:nvSpPr>
            <p:spPr bwMode="auto">
              <a:xfrm>
                <a:off x="1797" y="1775"/>
                <a:ext cx="0" cy="90"/>
              </a:xfrm>
              <a:prstGeom prst="line">
                <a:avLst/>
              </a:prstGeom>
              <a:noFill/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8409" name="Group 33"/>
            <p:cNvGrpSpPr>
              <a:grpSpLocks/>
            </p:cNvGrpSpPr>
            <p:nvPr/>
          </p:nvGrpSpPr>
          <p:grpSpPr bwMode="auto">
            <a:xfrm>
              <a:off x="2015" y="1701"/>
              <a:ext cx="436" cy="212"/>
              <a:chOff x="2015" y="1701"/>
              <a:chExt cx="436" cy="212"/>
            </a:xfrm>
          </p:grpSpPr>
          <p:sp>
            <p:nvSpPr>
              <p:cNvPr id="98410" name="Oval 34"/>
              <p:cNvSpPr>
                <a:spLocks noChangeArrowheads="1"/>
              </p:cNvSpPr>
              <p:nvPr/>
            </p:nvSpPr>
            <p:spPr bwMode="auto">
              <a:xfrm>
                <a:off x="2017" y="1795"/>
                <a:ext cx="432" cy="117"/>
              </a:xfrm>
              <a:prstGeom prst="ellipse">
                <a:avLst/>
              </a:prstGeom>
              <a:gradFill rotWithShape="0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411" name="Rectangle 35"/>
              <p:cNvSpPr>
                <a:spLocks noChangeArrowheads="1"/>
              </p:cNvSpPr>
              <p:nvPr/>
            </p:nvSpPr>
            <p:spPr bwMode="auto">
              <a:xfrm>
                <a:off x="2017" y="1782"/>
                <a:ext cx="434" cy="73"/>
              </a:xfrm>
              <a:prstGeom prst="rect">
                <a:avLst/>
              </a:prstGeom>
              <a:gradFill rotWithShape="0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412" name="Oval 36"/>
              <p:cNvSpPr>
                <a:spLocks noChangeArrowheads="1"/>
              </p:cNvSpPr>
              <p:nvPr/>
            </p:nvSpPr>
            <p:spPr bwMode="auto">
              <a:xfrm>
                <a:off x="2015" y="1701"/>
                <a:ext cx="433" cy="138"/>
              </a:xfrm>
              <a:prstGeom prst="ellipse">
                <a:avLst/>
              </a:prstGeom>
              <a:gradFill rotWithShape="0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98413" name="Group 37"/>
              <p:cNvGrpSpPr>
                <a:grpSpLocks/>
              </p:cNvGrpSpPr>
              <p:nvPr/>
            </p:nvGrpSpPr>
            <p:grpSpPr bwMode="auto">
              <a:xfrm>
                <a:off x="2102" y="1737"/>
                <a:ext cx="244" cy="63"/>
                <a:chOff x="2102" y="1737"/>
                <a:chExt cx="244" cy="63"/>
              </a:xfrm>
            </p:grpSpPr>
            <p:sp>
              <p:nvSpPr>
                <p:cNvPr id="98416" name="Freeform 38"/>
                <p:cNvSpPr>
                  <a:spLocks noChangeArrowheads="1"/>
                </p:cNvSpPr>
                <p:nvPr/>
              </p:nvSpPr>
              <p:spPr bwMode="auto">
                <a:xfrm>
                  <a:off x="2102" y="1737"/>
                  <a:ext cx="244" cy="63"/>
                </a:xfrm>
                <a:custGeom>
                  <a:avLst/>
                  <a:gdLst>
                    <a:gd name="T0" fmla="*/ 0 w 310"/>
                    <a:gd name="T1" fmla="*/ 63 h 60"/>
                    <a:gd name="T2" fmla="*/ 76 w 310"/>
                    <a:gd name="T3" fmla="*/ 63 h 60"/>
                    <a:gd name="T4" fmla="*/ 151 w 310"/>
                    <a:gd name="T5" fmla="*/ 0 h 60"/>
                    <a:gd name="T6" fmla="*/ 244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80" cap="sq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8417" name="Freeform 39"/>
                <p:cNvSpPr>
                  <a:spLocks noChangeArrowheads="1"/>
                </p:cNvSpPr>
                <p:nvPr/>
              </p:nvSpPr>
              <p:spPr bwMode="auto">
                <a:xfrm>
                  <a:off x="2113" y="1737"/>
                  <a:ext cx="222" cy="63"/>
                </a:xfrm>
                <a:custGeom>
                  <a:avLst/>
                  <a:gdLst>
                    <a:gd name="T0" fmla="*/ 0 w 282"/>
                    <a:gd name="T1" fmla="*/ 0 h 60"/>
                    <a:gd name="T2" fmla="*/ 76 w 282"/>
                    <a:gd name="T3" fmla="*/ 0 h 60"/>
                    <a:gd name="T4" fmla="*/ 151 w 282"/>
                    <a:gd name="T5" fmla="*/ 63 h 60"/>
                    <a:gd name="T6" fmla="*/ 222 w 282"/>
                    <a:gd name="T7" fmla="*/ 63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80" cap="sq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98414" name="Line 40"/>
              <p:cNvSpPr>
                <a:spLocks noChangeShapeType="1"/>
              </p:cNvSpPr>
              <p:nvPr/>
            </p:nvSpPr>
            <p:spPr bwMode="auto">
              <a:xfrm>
                <a:off x="2017" y="1766"/>
                <a:ext cx="0" cy="92"/>
              </a:xfrm>
              <a:prstGeom prst="line">
                <a:avLst/>
              </a:prstGeom>
              <a:noFill/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415" name="Line 41"/>
              <p:cNvSpPr>
                <a:spLocks noChangeShapeType="1"/>
              </p:cNvSpPr>
              <p:nvPr/>
            </p:nvSpPr>
            <p:spPr bwMode="auto">
              <a:xfrm>
                <a:off x="2449" y="1771"/>
                <a:ext cx="0" cy="90"/>
              </a:xfrm>
              <a:prstGeom prst="line">
                <a:avLst/>
              </a:prstGeom>
              <a:noFill/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98316" name="Group 42"/>
          <p:cNvGrpSpPr>
            <a:grpSpLocks/>
          </p:cNvGrpSpPr>
          <p:nvPr/>
        </p:nvGrpSpPr>
        <p:grpSpPr bwMode="auto">
          <a:xfrm>
            <a:off x="5195888" y="2706688"/>
            <a:ext cx="692150" cy="336550"/>
            <a:chOff x="3273" y="1705"/>
            <a:chExt cx="436" cy="212"/>
          </a:xfrm>
        </p:grpSpPr>
        <p:sp>
          <p:nvSpPr>
            <p:cNvPr id="98395" name="Oval 43"/>
            <p:cNvSpPr>
              <a:spLocks noChangeArrowheads="1"/>
            </p:cNvSpPr>
            <p:nvPr/>
          </p:nvSpPr>
          <p:spPr bwMode="auto">
            <a:xfrm>
              <a:off x="3275" y="1799"/>
              <a:ext cx="432" cy="117"/>
            </a:xfrm>
            <a:prstGeom prst="ellipse">
              <a:avLst/>
            </a:prstGeom>
            <a:gradFill rotWithShape="0">
              <a:gsLst>
                <a:gs pos="0">
                  <a:srgbClr val="CC0000"/>
                </a:gs>
                <a:gs pos="100000">
                  <a:srgbClr val="FFFFFF"/>
                </a:gs>
              </a:gsLst>
              <a:lin ang="0" scaled="1"/>
            </a:gradFill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396" name="Rectangle 44"/>
            <p:cNvSpPr>
              <a:spLocks noChangeArrowheads="1"/>
            </p:cNvSpPr>
            <p:nvPr/>
          </p:nvSpPr>
          <p:spPr bwMode="auto">
            <a:xfrm>
              <a:off x="3275" y="1786"/>
              <a:ext cx="434" cy="73"/>
            </a:xfrm>
            <a:prstGeom prst="rect">
              <a:avLst/>
            </a:prstGeom>
            <a:gradFill rotWithShape="0">
              <a:gsLst>
                <a:gs pos="0">
                  <a:srgbClr val="CC0000"/>
                </a:gs>
                <a:gs pos="100000">
                  <a:srgbClr val="FFFFFF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397" name="Oval 45"/>
            <p:cNvSpPr>
              <a:spLocks noChangeArrowheads="1"/>
            </p:cNvSpPr>
            <p:nvPr/>
          </p:nvSpPr>
          <p:spPr bwMode="auto">
            <a:xfrm>
              <a:off x="3273" y="1705"/>
              <a:ext cx="433" cy="138"/>
            </a:xfrm>
            <a:prstGeom prst="ellipse">
              <a:avLst/>
            </a:prstGeom>
            <a:gradFill rotWithShape="0">
              <a:gsLst>
                <a:gs pos="0">
                  <a:srgbClr val="CC0000"/>
                </a:gs>
                <a:gs pos="100000">
                  <a:srgbClr val="FFFFFF"/>
                </a:gs>
              </a:gsLst>
              <a:lin ang="0" scaled="1"/>
            </a:gradFill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98398" name="Group 46"/>
            <p:cNvGrpSpPr>
              <a:grpSpLocks/>
            </p:cNvGrpSpPr>
            <p:nvPr/>
          </p:nvGrpSpPr>
          <p:grpSpPr bwMode="auto">
            <a:xfrm>
              <a:off x="3360" y="1741"/>
              <a:ext cx="244" cy="63"/>
              <a:chOff x="3360" y="1741"/>
              <a:chExt cx="244" cy="63"/>
            </a:xfrm>
          </p:grpSpPr>
          <p:sp>
            <p:nvSpPr>
              <p:cNvPr id="98401" name="Freeform 47"/>
              <p:cNvSpPr>
                <a:spLocks noChangeArrowheads="1"/>
              </p:cNvSpPr>
              <p:nvPr/>
            </p:nvSpPr>
            <p:spPr bwMode="auto">
              <a:xfrm>
                <a:off x="3360" y="1741"/>
                <a:ext cx="244" cy="63"/>
              </a:xfrm>
              <a:custGeom>
                <a:avLst/>
                <a:gdLst>
                  <a:gd name="T0" fmla="*/ 0 w 310"/>
                  <a:gd name="T1" fmla="*/ 63 h 60"/>
                  <a:gd name="T2" fmla="*/ 76 w 310"/>
                  <a:gd name="T3" fmla="*/ 63 h 60"/>
                  <a:gd name="T4" fmla="*/ 151 w 310"/>
                  <a:gd name="T5" fmla="*/ 0 h 60"/>
                  <a:gd name="T6" fmla="*/ 244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gradFill rotWithShape="0">
                <a:gsLst>
                  <a:gs pos="0">
                    <a:srgbClr val="CC0000"/>
                  </a:gs>
                  <a:gs pos="100000">
                    <a:srgbClr val="FFFFFF"/>
                  </a:gs>
                </a:gsLst>
                <a:lin ang="0" scaled="1"/>
              </a:gradFill>
              <a:ln w="19080" cap="sq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402" name="Freeform 48"/>
              <p:cNvSpPr>
                <a:spLocks noChangeArrowheads="1"/>
              </p:cNvSpPr>
              <p:nvPr/>
            </p:nvSpPr>
            <p:spPr bwMode="auto">
              <a:xfrm>
                <a:off x="3371" y="1741"/>
                <a:ext cx="222" cy="63"/>
              </a:xfrm>
              <a:custGeom>
                <a:avLst/>
                <a:gdLst>
                  <a:gd name="T0" fmla="*/ 0 w 282"/>
                  <a:gd name="T1" fmla="*/ 0 h 60"/>
                  <a:gd name="T2" fmla="*/ 76 w 282"/>
                  <a:gd name="T3" fmla="*/ 0 h 60"/>
                  <a:gd name="T4" fmla="*/ 151 w 282"/>
                  <a:gd name="T5" fmla="*/ 63 h 60"/>
                  <a:gd name="T6" fmla="*/ 222 w 282"/>
                  <a:gd name="T7" fmla="*/ 63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gradFill rotWithShape="0">
                <a:gsLst>
                  <a:gs pos="0">
                    <a:srgbClr val="CC0000"/>
                  </a:gs>
                  <a:gs pos="100000">
                    <a:srgbClr val="FFFFFF"/>
                  </a:gs>
                </a:gsLst>
                <a:lin ang="0" scaled="1"/>
              </a:gradFill>
              <a:ln w="19080" cap="sq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98399" name="Line 49"/>
            <p:cNvSpPr>
              <a:spLocks noChangeShapeType="1"/>
            </p:cNvSpPr>
            <p:nvPr/>
          </p:nvSpPr>
          <p:spPr bwMode="auto">
            <a:xfrm>
              <a:off x="3275" y="1770"/>
              <a:ext cx="0" cy="92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400" name="Line 50"/>
            <p:cNvSpPr>
              <a:spLocks noChangeShapeType="1"/>
            </p:cNvSpPr>
            <p:nvPr/>
          </p:nvSpPr>
          <p:spPr bwMode="auto">
            <a:xfrm>
              <a:off x="3707" y="1775"/>
              <a:ext cx="0" cy="90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8317" name="Group 51"/>
          <p:cNvGrpSpPr>
            <a:grpSpLocks/>
          </p:cNvGrpSpPr>
          <p:nvPr/>
        </p:nvGrpSpPr>
        <p:grpSpPr bwMode="auto">
          <a:xfrm>
            <a:off x="6202363" y="2362200"/>
            <a:ext cx="1666875" cy="957263"/>
            <a:chOff x="3907" y="1488"/>
            <a:chExt cx="1050" cy="603"/>
          </a:xfrm>
        </p:grpSpPr>
        <p:sp>
          <p:nvSpPr>
            <p:cNvPr id="98372" name="Text Box 52"/>
            <p:cNvSpPr txBox="1">
              <a:spLocks noChangeArrowheads="1"/>
            </p:cNvSpPr>
            <p:nvPr/>
          </p:nvSpPr>
          <p:spPr bwMode="auto">
            <a:xfrm>
              <a:off x="4013" y="1488"/>
              <a:ext cx="209" cy="23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000000"/>
                  </a:solidFill>
                </a:rPr>
                <a:t>E</a:t>
              </a:r>
            </a:p>
          </p:txBody>
        </p:sp>
        <p:sp>
          <p:nvSpPr>
            <p:cNvPr id="98373" name="Line 53"/>
            <p:cNvSpPr>
              <a:spLocks noChangeShapeType="1"/>
            </p:cNvSpPr>
            <p:nvPr/>
          </p:nvSpPr>
          <p:spPr bwMode="auto">
            <a:xfrm>
              <a:off x="4352" y="1801"/>
              <a:ext cx="203" cy="0"/>
            </a:xfrm>
            <a:prstGeom prst="line">
              <a:avLst/>
            </a:prstGeom>
            <a:noFill/>
            <a:ln w="1908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374" name="Text Box 54"/>
            <p:cNvSpPr txBox="1">
              <a:spLocks noChangeArrowheads="1"/>
            </p:cNvSpPr>
            <p:nvPr/>
          </p:nvSpPr>
          <p:spPr bwMode="auto">
            <a:xfrm>
              <a:off x="3952" y="1878"/>
              <a:ext cx="369" cy="21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>
                  <a:solidFill>
                    <a:srgbClr val="000000"/>
                  </a:solidFill>
                </a:rPr>
                <a:t>IPv6</a:t>
              </a:r>
            </a:p>
          </p:txBody>
        </p:sp>
        <p:sp>
          <p:nvSpPr>
            <p:cNvPr id="98375" name="Text Box 55"/>
            <p:cNvSpPr txBox="1">
              <a:spLocks noChangeArrowheads="1"/>
            </p:cNvSpPr>
            <p:nvPr/>
          </p:nvSpPr>
          <p:spPr bwMode="auto">
            <a:xfrm>
              <a:off x="4570" y="1880"/>
              <a:ext cx="369" cy="21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>
                  <a:solidFill>
                    <a:srgbClr val="000000"/>
                  </a:solidFill>
                </a:rPr>
                <a:t>IPv6</a:t>
              </a:r>
            </a:p>
          </p:txBody>
        </p:sp>
        <p:grpSp>
          <p:nvGrpSpPr>
            <p:cNvPr id="98376" name="Group 56"/>
            <p:cNvGrpSpPr>
              <a:grpSpLocks/>
            </p:cNvGrpSpPr>
            <p:nvPr/>
          </p:nvGrpSpPr>
          <p:grpSpPr bwMode="auto">
            <a:xfrm>
              <a:off x="3907" y="1705"/>
              <a:ext cx="436" cy="211"/>
              <a:chOff x="3907" y="1705"/>
              <a:chExt cx="436" cy="211"/>
            </a:xfrm>
          </p:grpSpPr>
          <p:sp>
            <p:nvSpPr>
              <p:cNvPr id="98387" name="Oval 57"/>
              <p:cNvSpPr>
                <a:spLocks noChangeArrowheads="1"/>
              </p:cNvSpPr>
              <p:nvPr/>
            </p:nvSpPr>
            <p:spPr bwMode="auto">
              <a:xfrm>
                <a:off x="3909" y="1799"/>
                <a:ext cx="432" cy="117"/>
              </a:xfrm>
              <a:prstGeom prst="ellipse">
                <a:avLst/>
              </a:prstGeom>
              <a:gradFill rotWithShape="0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388" name="Rectangle 58"/>
              <p:cNvSpPr>
                <a:spLocks noChangeArrowheads="1"/>
              </p:cNvSpPr>
              <p:nvPr/>
            </p:nvSpPr>
            <p:spPr bwMode="auto">
              <a:xfrm>
                <a:off x="3909" y="1785"/>
                <a:ext cx="434" cy="73"/>
              </a:xfrm>
              <a:prstGeom prst="rect">
                <a:avLst/>
              </a:prstGeom>
              <a:gradFill rotWithShape="0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389" name="Oval 59"/>
              <p:cNvSpPr>
                <a:spLocks noChangeArrowheads="1"/>
              </p:cNvSpPr>
              <p:nvPr/>
            </p:nvSpPr>
            <p:spPr bwMode="auto">
              <a:xfrm>
                <a:off x="3907" y="1705"/>
                <a:ext cx="433" cy="138"/>
              </a:xfrm>
              <a:prstGeom prst="ellipse">
                <a:avLst/>
              </a:prstGeom>
              <a:gradFill rotWithShape="0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98390" name="Group 60"/>
              <p:cNvGrpSpPr>
                <a:grpSpLocks/>
              </p:cNvGrpSpPr>
              <p:nvPr/>
            </p:nvGrpSpPr>
            <p:grpSpPr bwMode="auto">
              <a:xfrm>
                <a:off x="3994" y="1741"/>
                <a:ext cx="244" cy="63"/>
                <a:chOff x="3994" y="1741"/>
                <a:chExt cx="244" cy="63"/>
              </a:xfrm>
            </p:grpSpPr>
            <p:sp>
              <p:nvSpPr>
                <p:cNvPr id="98393" name="Freeform 61"/>
                <p:cNvSpPr>
                  <a:spLocks noChangeArrowheads="1"/>
                </p:cNvSpPr>
                <p:nvPr/>
              </p:nvSpPr>
              <p:spPr bwMode="auto">
                <a:xfrm>
                  <a:off x="3994" y="1741"/>
                  <a:ext cx="244" cy="63"/>
                </a:xfrm>
                <a:custGeom>
                  <a:avLst/>
                  <a:gdLst>
                    <a:gd name="T0" fmla="*/ 0 w 310"/>
                    <a:gd name="T1" fmla="*/ 63 h 60"/>
                    <a:gd name="T2" fmla="*/ 76 w 310"/>
                    <a:gd name="T3" fmla="*/ 63 h 60"/>
                    <a:gd name="T4" fmla="*/ 151 w 310"/>
                    <a:gd name="T5" fmla="*/ 0 h 60"/>
                    <a:gd name="T6" fmla="*/ 244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80" cap="sq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8394" name="Freeform 62"/>
                <p:cNvSpPr>
                  <a:spLocks noChangeArrowheads="1"/>
                </p:cNvSpPr>
                <p:nvPr/>
              </p:nvSpPr>
              <p:spPr bwMode="auto">
                <a:xfrm>
                  <a:off x="4005" y="1741"/>
                  <a:ext cx="222" cy="63"/>
                </a:xfrm>
                <a:custGeom>
                  <a:avLst/>
                  <a:gdLst>
                    <a:gd name="T0" fmla="*/ 0 w 282"/>
                    <a:gd name="T1" fmla="*/ 0 h 60"/>
                    <a:gd name="T2" fmla="*/ 76 w 282"/>
                    <a:gd name="T3" fmla="*/ 0 h 60"/>
                    <a:gd name="T4" fmla="*/ 151 w 282"/>
                    <a:gd name="T5" fmla="*/ 63 h 60"/>
                    <a:gd name="T6" fmla="*/ 222 w 282"/>
                    <a:gd name="T7" fmla="*/ 63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80" cap="sq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98391" name="Line 63"/>
              <p:cNvSpPr>
                <a:spLocks noChangeShapeType="1"/>
              </p:cNvSpPr>
              <p:nvPr/>
            </p:nvSpPr>
            <p:spPr bwMode="auto">
              <a:xfrm>
                <a:off x="3909" y="1770"/>
                <a:ext cx="0" cy="92"/>
              </a:xfrm>
              <a:prstGeom prst="line">
                <a:avLst/>
              </a:prstGeom>
              <a:noFill/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392" name="Line 64"/>
              <p:cNvSpPr>
                <a:spLocks noChangeShapeType="1"/>
              </p:cNvSpPr>
              <p:nvPr/>
            </p:nvSpPr>
            <p:spPr bwMode="auto">
              <a:xfrm>
                <a:off x="4341" y="1775"/>
                <a:ext cx="0" cy="90"/>
              </a:xfrm>
              <a:prstGeom prst="line">
                <a:avLst/>
              </a:prstGeom>
              <a:noFill/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8377" name="Group 65"/>
            <p:cNvGrpSpPr>
              <a:grpSpLocks/>
            </p:cNvGrpSpPr>
            <p:nvPr/>
          </p:nvGrpSpPr>
          <p:grpSpPr bwMode="auto">
            <a:xfrm>
              <a:off x="4521" y="1703"/>
              <a:ext cx="436" cy="212"/>
              <a:chOff x="4521" y="1703"/>
              <a:chExt cx="436" cy="212"/>
            </a:xfrm>
          </p:grpSpPr>
          <p:sp>
            <p:nvSpPr>
              <p:cNvPr id="98379" name="Oval 66"/>
              <p:cNvSpPr>
                <a:spLocks noChangeArrowheads="1"/>
              </p:cNvSpPr>
              <p:nvPr/>
            </p:nvSpPr>
            <p:spPr bwMode="auto">
              <a:xfrm>
                <a:off x="4523" y="1797"/>
                <a:ext cx="432" cy="117"/>
              </a:xfrm>
              <a:prstGeom prst="ellipse">
                <a:avLst/>
              </a:prstGeom>
              <a:gradFill rotWithShape="0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380" name="Rectangle 67"/>
              <p:cNvSpPr>
                <a:spLocks noChangeArrowheads="1"/>
              </p:cNvSpPr>
              <p:nvPr/>
            </p:nvSpPr>
            <p:spPr bwMode="auto">
              <a:xfrm>
                <a:off x="4523" y="1784"/>
                <a:ext cx="434" cy="73"/>
              </a:xfrm>
              <a:prstGeom prst="rect">
                <a:avLst/>
              </a:prstGeom>
              <a:gradFill rotWithShape="0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381" name="Oval 68"/>
              <p:cNvSpPr>
                <a:spLocks noChangeArrowheads="1"/>
              </p:cNvSpPr>
              <p:nvPr/>
            </p:nvSpPr>
            <p:spPr bwMode="auto">
              <a:xfrm>
                <a:off x="4521" y="1703"/>
                <a:ext cx="433" cy="138"/>
              </a:xfrm>
              <a:prstGeom prst="ellipse">
                <a:avLst/>
              </a:prstGeom>
              <a:gradFill rotWithShape="0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98382" name="Group 69"/>
              <p:cNvGrpSpPr>
                <a:grpSpLocks/>
              </p:cNvGrpSpPr>
              <p:nvPr/>
            </p:nvGrpSpPr>
            <p:grpSpPr bwMode="auto">
              <a:xfrm>
                <a:off x="4608" y="1739"/>
                <a:ext cx="244" cy="63"/>
                <a:chOff x="4608" y="1739"/>
                <a:chExt cx="244" cy="63"/>
              </a:xfrm>
            </p:grpSpPr>
            <p:sp>
              <p:nvSpPr>
                <p:cNvPr id="98385" name="Freeform 70"/>
                <p:cNvSpPr>
                  <a:spLocks noChangeArrowheads="1"/>
                </p:cNvSpPr>
                <p:nvPr/>
              </p:nvSpPr>
              <p:spPr bwMode="auto">
                <a:xfrm>
                  <a:off x="4608" y="1739"/>
                  <a:ext cx="244" cy="63"/>
                </a:xfrm>
                <a:custGeom>
                  <a:avLst/>
                  <a:gdLst>
                    <a:gd name="T0" fmla="*/ 0 w 310"/>
                    <a:gd name="T1" fmla="*/ 63 h 60"/>
                    <a:gd name="T2" fmla="*/ 76 w 310"/>
                    <a:gd name="T3" fmla="*/ 63 h 60"/>
                    <a:gd name="T4" fmla="*/ 151 w 310"/>
                    <a:gd name="T5" fmla="*/ 0 h 60"/>
                    <a:gd name="T6" fmla="*/ 244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80" cap="sq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8386" name="Freeform 71"/>
                <p:cNvSpPr>
                  <a:spLocks noChangeArrowheads="1"/>
                </p:cNvSpPr>
                <p:nvPr/>
              </p:nvSpPr>
              <p:spPr bwMode="auto">
                <a:xfrm>
                  <a:off x="4619" y="1739"/>
                  <a:ext cx="222" cy="63"/>
                </a:xfrm>
                <a:custGeom>
                  <a:avLst/>
                  <a:gdLst>
                    <a:gd name="T0" fmla="*/ 0 w 282"/>
                    <a:gd name="T1" fmla="*/ 0 h 60"/>
                    <a:gd name="T2" fmla="*/ 76 w 282"/>
                    <a:gd name="T3" fmla="*/ 0 h 60"/>
                    <a:gd name="T4" fmla="*/ 151 w 282"/>
                    <a:gd name="T5" fmla="*/ 63 h 60"/>
                    <a:gd name="T6" fmla="*/ 222 w 282"/>
                    <a:gd name="T7" fmla="*/ 63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80" cap="sq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98383" name="Line 72"/>
              <p:cNvSpPr>
                <a:spLocks noChangeShapeType="1"/>
              </p:cNvSpPr>
              <p:nvPr/>
            </p:nvSpPr>
            <p:spPr bwMode="auto">
              <a:xfrm>
                <a:off x="4523" y="1768"/>
                <a:ext cx="0" cy="92"/>
              </a:xfrm>
              <a:prstGeom prst="line">
                <a:avLst/>
              </a:prstGeom>
              <a:noFill/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384" name="Line 73"/>
              <p:cNvSpPr>
                <a:spLocks noChangeShapeType="1"/>
              </p:cNvSpPr>
              <p:nvPr/>
            </p:nvSpPr>
            <p:spPr bwMode="auto">
              <a:xfrm>
                <a:off x="4955" y="1773"/>
                <a:ext cx="0" cy="90"/>
              </a:xfrm>
              <a:prstGeom prst="line">
                <a:avLst/>
              </a:prstGeom>
              <a:noFill/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8378" name="Text Box 74"/>
            <p:cNvSpPr txBox="1">
              <a:spLocks noChangeArrowheads="1"/>
            </p:cNvSpPr>
            <p:nvPr/>
          </p:nvSpPr>
          <p:spPr bwMode="auto">
            <a:xfrm>
              <a:off x="4636" y="1492"/>
              <a:ext cx="201" cy="23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000000"/>
                  </a:solidFill>
                </a:rPr>
                <a:t>F</a:t>
              </a:r>
            </a:p>
          </p:txBody>
        </p:sp>
      </p:grpSp>
      <p:sp>
        <p:nvSpPr>
          <p:cNvPr id="98318" name="Text Box 75"/>
          <p:cNvSpPr txBox="1">
            <a:spLocks noChangeArrowheads="1"/>
          </p:cNvSpPr>
          <p:nvPr/>
        </p:nvSpPr>
        <p:spPr bwMode="auto">
          <a:xfrm>
            <a:off x="4387850" y="2355850"/>
            <a:ext cx="344488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</a:rPr>
              <a:t>C</a:t>
            </a:r>
          </a:p>
        </p:txBody>
      </p:sp>
      <p:sp>
        <p:nvSpPr>
          <p:cNvPr id="98319" name="Text Box 76"/>
          <p:cNvSpPr txBox="1">
            <a:spLocks noChangeArrowheads="1"/>
          </p:cNvSpPr>
          <p:nvPr/>
        </p:nvSpPr>
        <p:spPr bwMode="auto">
          <a:xfrm>
            <a:off x="5364163" y="2359025"/>
            <a:ext cx="344487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</a:rPr>
              <a:t>D</a:t>
            </a:r>
          </a:p>
        </p:txBody>
      </p:sp>
      <p:grpSp>
        <p:nvGrpSpPr>
          <p:cNvPr id="16" name="Group 77"/>
          <p:cNvGrpSpPr>
            <a:grpSpLocks/>
          </p:cNvGrpSpPr>
          <p:nvPr/>
        </p:nvGrpSpPr>
        <p:grpSpPr bwMode="auto">
          <a:xfrm>
            <a:off x="461963" y="1216025"/>
            <a:ext cx="7412037" cy="977900"/>
            <a:chOff x="291" y="766"/>
            <a:chExt cx="4669" cy="616"/>
          </a:xfrm>
        </p:grpSpPr>
        <p:sp>
          <p:nvSpPr>
            <p:cNvPr id="98321" name="Rectangle 78"/>
            <p:cNvSpPr>
              <a:spLocks noChangeArrowheads="1"/>
            </p:cNvSpPr>
            <p:nvPr/>
          </p:nvSpPr>
          <p:spPr bwMode="auto">
            <a:xfrm>
              <a:off x="2424" y="1085"/>
              <a:ext cx="1514" cy="41"/>
            </a:xfrm>
            <a:prstGeom prst="rect">
              <a:avLst/>
            </a:prstGeom>
            <a:solidFill>
              <a:srgbClr val="CC0000"/>
            </a:solidFill>
            <a:ln w="9360" cap="sq">
              <a:solidFill>
                <a:srgbClr val="CC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322" name="Text Box 79"/>
            <p:cNvSpPr txBox="1">
              <a:spLocks noChangeArrowheads="1"/>
            </p:cNvSpPr>
            <p:nvPr/>
          </p:nvSpPr>
          <p:spPr bwMode="auto">
            <a:xfrm>
              <a:off x="291" y="979"/>
              <a:ext cx="887" cy="23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000000"/>
                  </a:solidFill>
                </a:rPr>
                <a:t>logical view:</a:t>
              </a:r>
            </a:p>
          </p:txBody>
        </p:sp>
        <p:sp>
          <p:nvSpPr>
            <p:cNvPr id="98323" name="Text Box 80"/>
            <p:cNvSpPr txBox="1">
              <a:spLocks noChangeArrowheads="1"/>
            </p:cNvSpPr>
            <p:nvPr/>
          </p:nvSpPr>
          <p:spPr bwMode="auto">
            <a:xfrm>
              <a:off x="2495" y="766"/>
              <a:ext cx="1457" cy="34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>
                <a:lnSpc>
                  <a:spcPct val="85000"/>
                </a:lnSpc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i="1">
                  <a:solidFill>
                    <a:srgbClr val="CC0000"/>
                  </a:solidFill>
                </a:rPr>
                <a:t>IPv4 tunnel </a:t>
              </a:r>
            </a:p>
            <a:p>
              <a:pPr algn="ctr">
                <a:lnSpc>
                  <a:spcPct val="85000"/>
                </a:lnSpc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i="1">
                  <a:solidFill>
                    <a:srgbClr val="CC0000"/>
                  </a:solidFill>
                </a:rPr>
                <a:t>connecting IPv6 routers</a:t>
              </a:r>
            </a:p>
          </p:txBody>
        </p:sp>
        <p:grpSp>
          <p:nvGrpSpPr>
            <p:cNvPr id="98324" name="Group 81"/>
            <p:cNvGrpSpPr>
              <a:grpSpLocks/>
            </p:cNvGrpSpPr>
            <p:nvPr/>
          </p:nvGrpSpPr>
          <p:grpSpPr bwMode="auto">
            <a:xfrm>
              <a:off x="3911" y="779"/>
              <a:ext cx="1050" cy="604"/>
              <a:chOff x="3911" y="779"/>
              <a:chExt cx="1050" cy="604"/>
            </a:xfrm>
          </p:grpSpPr>
          <p:sp>
            <p:nvSpPr>
              <p:cNvPr id="98349" name="Text Box 82"/>
              <p:cNvSpPr txBox="1">
                <a:spLocks noChangeArrowheads="1"/>
              </p:cNvSpPr>
              <p:nvPr/>
            </p:nvSpPr>
            <p:spPr bwMode="auto">
              <a:xfrm>
                <a:off x="4017" y="779"/>
                <a:ext cx="209" cy="23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>
                  <a:buClrTx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1800">
                    <a:solidFill>
                      <a:srgbClr val="000000"/>
                    </a:solidFill>
                  </a:rPr>
                  <a:t>E</a:t>
                </a:r>
              </a:p>
            </p:txBody>
          </p:sp>
          <p:sp>
            <p:nvSpPr>
              <p:cNvPr id="98350" name="Line 83"/>
              <p:cNvSpPr>
                <a:spLocks noChangeShapeType="1"/>
              </p:cNvSpPr>
              <p:nvPr/>
            </p:nvSpPr>
            <p:spPr bwMode="auto">
              <a:xfrm>
                <a:off x="4356" y="1092"/>
                <a:ext cx="203" cy="0"/>
              </a:xfrm>
              <a:prstGeom prst="line">
                <a:avLst/>
              </a:prstGeom>
              <a:noFill/>
              <a:ln w="1908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351" name="Text Box 84"/>
              <p:cNvSpPr txBox="1">
                <a:spLocks noChangeArrowheads="1"/>
              </p:cNvSpPr>
              <p:nvPr/>
            </p:nvSpPr>
            <p:spPr bwMode="auto">
              <a:xfrm>
                <a:off x="3956" y="1169"/>
                <a:ext cx="369" cy="21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>
                  <a:buClrTx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1600">
                    <a:solidFill>
                      <a:srgbClr val="000000"/>
                    </a:solidFill>
                  </a:rPr>
                  <a:t>IPv6</a:t>
                </a:r>
              </a:p>
            </p:txBody>
          </p:sp>
          <p:sp>
            <p:nvSpPr>
              <p:cNvPr id="98352" name="Text Box 85"/>
              <p:cNvSpPr txBox="1">
                <a:spLocks noChangeArrowheads="1"/>
              </p:cNvSpPr>
              <p:nvPr/>
            </p:nvSpPr>
            <p:spPr bwMode="auto">
              <a:xfrm>
                <a:off x="4574" y="1171"/>
                <a:ext cx="369" cy="21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>
                  <a:buClrTx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1600">
                    <a:solidFill>
                      <a:srgbClr val="000000"/>
                    </a:solidFill>
                  </a:rPr>
                  <a:t>IPv6</a:t>
                </a:r>
              </a:p>
            </p:txBody>
          </p:sp>
          <p:grpSp>
            <p:nvGrpSpPr>
              <p:cNvPr id="98353" name="Group 86"/>
              <p:cNvGrpSpPr>
                <a:grpSpLocks/>
              </p:cNvGrpSpPr>
              <p:nvPr/>
            </p:nvGrpSpPr>
            <p:grpSpPr bwMode="auto">
              <a:xfrm>
                <a:off x="3911" y="996"/>
                <a:ext cx="436" cy="212"/>
                <a:chOff x="3911" y="996"/>
                <a:chExt cx="436" cy="212"/>
              </a:xfrm>
            </p:grpSpPr>
            <p:sp>
              <p:nvSpPr>
                <p:cNvPr id="98364" name="Oval 87"/>
                <p:cNvSpPr>
                  <a:spLocks noChangeArrowheads="1"/>
                </p:cNvSpPr>
                <p:nvPr/>
              </p:nvSpPr>
              <p:spPr bwMode="auto">
                <a:xfrm>
                  <a:off x="3913" y="1090"/>
                  <a:ext cx="432" cy="117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12600" cap="sq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8365" name="Rectangle 88"/>
                <p:cNvSpPr>
                  <a:spLocks noChangeArrowheads="1"/>
                </p:cNvSpPr>
                <p:nvPr/>
              </p:nvSpPr>
              <p:spPr bwMode="auto">
                <a:xfrm>
                  <a:off x="3913" y="1077"/>
                  <a:ext cx="434" cy="73"/>
                </a:xfrm>
                <a:prstGeom prst="rect">
                  <a:avLst/>
                </a:prstGeom>
                <a:gradFill rotWithShape="0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8366" name="Oval 89"/>
                <p:cNvSpPr>
                  <a:spLocks noChangeArrowheads="1"/>
                </p:cNvSpPr>
                <p:nvPr/>
              </p:nvSpPr>
              <p:spPr bwMode="auto">
                <a:xfrm>
                  <a:off x="3911" y="996"/>
                  <a:ext cx="433" cy="13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12600" cap="sq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98367" name="Group 90"/>
                <p:cNvGrpSpPr>
                  <a:grpSpLocks/>
                </p:cNvGrpSpPr>
                <p:nvPr/>
              </p:nvGrpSpPr>
              <p:grpSpPr bwMode="auto">
                <a:xfrm>
                  <a:off x="3998" y="1032"/>
                  <a:ext cx="244" cy="63"/>
                  <a:chOff x="3998" y="1032"/>
                  <a:chExt cx="244" cy="63"/>
                </a:xfrm>
              </p:grpSpPr>
              <p:sp>
                <p:nvSpPr>
                  <p:cNvPr id="98370" name="Freeform 91"/>
                  <p:cNvSpPr>
                    <a:spLocks noChangeArrowheads="1"/>
                  </p:cNvSpPr>
                  <p:nvPr/>
                </p:nvSpPr>
                <p:spPr bwMode="auto">
                  <a:xfrm>
                    <a:off x="3998" y="1032"/>
                    <a:ext cx="244" cy="63"/>
                  </a:xfrm>
                  <a:custGeom>
                    <a:avLst/>
                    <a:gdLst>
                      <a:gd name="T0" fmla="*/ 0 w 310"/>
                      <a:gd name="T1" fmla="*/ 63 h 60"/>
                      <a:gd name="T2" fmla="*/ 76 w 310"/>
                      <a:gd name="T3" fmla="*/ 63 h 60"/>
                      <a:gd name="T4" fmla="*/ 151 w 310"/>
                      <a:gd name="T5" fmla="*/ 0 h 60"/>
                      <a:gd name="T6" fmla="*/ 244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19080" cap="sq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98371" name="Freeform 92"/>
                  <p:cNvSpPr>
                    <a:spLocks noChangeArrowheads="1"/>
                  </p:cNvSpPr>
                  <p:nvPr/>
                </p:nvSpPr>
                <p:spPr bwMode="auto">
                  <a:xfrm>
                    <a:off x="4009" y="1032"/>
                    <a:ext cx="222" cy="63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76 w 282"/>
                      <a:gd name="T3" fmla="*/ 0 h 60"/>
                      <a:gd name="T4" fmla="*/ 151 w 282"/>
                      <a:gd name="T5" fmla="*/ 63 h 60"/>
                      <a:gd name="T6" fmla="*/ 222 w 282"/>
                      <a:gd name="T7" fmla="*/ 63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19080" cap="sq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98368" name="Line 93"/>
                <p:cNvSpPr>
                  <a:spLocks noChangeShapeType="1"/>
                </p:cNvSpPr>
                <p:nvPr/>
              </p:nvSpPr>
              <p:spPr bwMode="auto">
                <a:xfrm>
                  <a:off x="3913" y="1061"/>
                  <a:ext cx="0" cy="92"/>
                </a:xfrm>
                <a:prstGeom prst="line">
                  <a:avLst/>
                </a:prstGeom>
                <a:noFill/>
                <a:ln w="12600" cap="sq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8369" name="Line 94"/>
                <p:cNvSpPr>
                  <a:spLocks noChangeShapeType="1"/>
                </p:cNvSpPr>
                <p:nvPr/>
              </p:nvSpPr>
              <p:spPr bwMode="auto">
                <a:xfrm>
                  <a:off x="4345" y="1066"/>
                  <a:ext cx="0" cy="90"/>
                </a:xfrm>
                <a:prstGeom prst="line">
                  <a:avLst/>
                </a:prstGeom>
                <a:noFill/>
                <a:ln w="12600" cap="sq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8354" name="Group 95"/>
              <p:cNvGrpSpPr>
                <a:grpSpLocks/>
              </p:cNvGrpSpPr>
              <p:nvPr/>
            </p:nvGrpSpPr>
            <p:grpSpPr bwMode="auto">
              <a:xfrm>
                <a:off x="4525" y="994"/>
                <a:ext cx="436" cy="212"/>
                <a:chOff x="4525" y="994"/>
                <a:chExt cx="436" cy="212"/>
              </a:xfrm>
            </p:grpSpPr>
            <p:sp>
              <p:nvSpPr>
                <p:cNvPr id="98356" name="Oval 96"/>
                <p:cNvSpPr>
                  <a:spLocks noChangeArrowheads="1"/>
                </p:cNvSpPr>
                <p:nvPr/>
              </p:nvSpPr>
              <p:spPr bwMode="auto">
                <a:xfrm>
                  <a:off x="4527" y="1088"/>
                  <a:ext cx="432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12600" cap="sq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8357" name="Rectangle 97"/>
                <p:cNvSpPr>
                  <a:spLocks noChangeArrowheads="1"/>
                </p:cNvSpPr>
                <p:nvPr/>
              </p:nvSpPr>
              <p:spPr bwMode="auto">
                <a:xfrm>
                  <a:off x="4527" y="1075"/>
                  <a:ext cx="434" cy="73"/>
                </a:xfrm>
                <a:prstGeom prst="rect">
                  <a:avLst/>
                </a:prstGeom>
                <a:gradFill rotWithShape="0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8358" name="Oval 98"/>
                <p:cNvSpPr>
                  <a:spLocks noChangeArrowheads="1"/>
                </p:cNvSpPr>
                <p:nvPr/>
              </p:nvSpPr>
              <p:spPr bwMode="auto">
                <a:xfrm>
                  <a:off x="4525" y="994"/>
                  <a:ext cx="433" cy="13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12600" cap="sq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98359" name="Group 99"/>
                <p:cNvGrpSpPr>
                  <a:grpSpLocks/>
                </p:cNvGrpSpPr>
                <p:nvPr/>
              </p:nvGrpSpPr>
              <p:grpSpPr bwMode="auto">
                <a:xfrm>
                  <a:off x="4612" y="1030"/>
                  <a:ext cx="244" cy="63"/>
                  <a:chOff x="4612" y="1030"/>
                  <a:chExt cx="244" cy="63"/>
                </a:xfrm>
              </p:grpSpPr>
              <p:sp>
                <p:nvSpPr>
                  <p:cNvPr id="98362" name="Freeform 100"/>
                  <p:cNvSpPr>
                    <a:spLocks noChangeArrowheads="1"/>
                  </p:cNvSpPr>
                  <p:nvPr/>
                </p:nvSpPr>
                <p:spPr bwMode="auto">
                  <a:xfrm>
                    <a:off x="4612" y="1030"/>
                    <a:ext cx="244" cy="63"/>
                  </a:xfrm>
                  <a:custGeom>
                    <a:avLst/>
                    <a:gdLst>
                      <a:gd name="T0" fmla="*/ 0 w 310"/>
                      <a:gd name="T1" fmla="*/ 63 h 60"/>
                      <a:gd name="T2" fmla="*/ 76 w 310"/>
                      <a:gd name="T3" fmla="*/ 63 h 60"/>
                      <a:gd name="T4" fmla="*/ 151 w 310"/>
                      <a:gd name="T5" fmla="*/ 0 h 60"/>
                      <a:gd name="T6" fmla="*/ 244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19080" cap="sq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98363" name="Freeform 101"/>
                  <p:cNvSpPr>
                    <a:spLocks noChangeArrowheads="1"/>
                  </p:cNvSpPr>
                  <p:nvPr/>
                </p:nvSpPr>
                <p:spPr bwMode="auto">
                  <a:xfrm>
                    <a:off x="4623" y="1030"/>
                    <a:ext cx="222" cy="63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76 w 282"/>
                      <a:gd name="T3" fmla="*/ 0 h 60"/>
                      <a:gd name="T4" fmla="*/ 151 w 282"/>
                      <a:gd name="T5" fmla="*/ 63 h 60"/>
                      <a:gd name="T6" fmla="*/ 222 w 282"/>
                      <a:gd name="T7" fmla="*/ 63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19080" cap="sq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98360" name="Line 102"/>
                <p:cNvSpPr>
                  <a:spLocks noChangeShapeType="1"/>
                </p:cNvSpPr>
                <p:nvPr/>
              </p:nvSpPr>
              <p:spPr bwMode="auto">
                <a:xfrm>
                  <a:off x="4527" y="1059"/>
                  <a:ext cx="0" cy="93"/>
                </a:xfrm>
                <a:prstGeom prst="line">
                  <a:avLst/>
                </a:prstGeom>
                <a:noFill/>
                <a:ln w="12600" cap="sq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8361" name="Line 103"/>
                <p:cNvSpPr>
                  <a:spLocks noChangeShapeType="1"/>
                </p:cNvSpPr>
                <p:nvPr/>
              </p:nvSpPr>
              <p:spPr bwMode="auto">
                <a:xfrm>
                  <a:off x="4959" y="1064"/>
                  <a:ext cx="0" cy="90"/>
                </a:xfrm>
                <a:prstGeom prst="line">
                  <a:avLst/>
                </a:prstGeom>
                <a:noFill/>
                <a:ln w="12600" cap="sq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8355" name="Text Box 104"/>
              <p:cNvSpPr txBox="1">
                <a:spLocks noChangeArrowheads="1"/>
              </p:cNvSpPr>
              <p:nvPr/>
            </p:nvSpPr>
            <p:spPr bwMode="auto">
              <a:xfrm>
                <a:off x="4640" y="783"/>
                <a:ext cx="201" cy="23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>
                  <a:buClrTx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1800">
                    <a:solidFill>
                      <a:srgbClr val="000000"/>
                    </a:solidFill>
                  </a:rPr>
                  <a:t>F</a:t>
                </a:r>
              </a:p>
            </p:txBody>
          </p:sp>
        </p:grpSp>
        <p:grpSp>
          <p:nvGrpSpPr>
            <p:cNvPr id="98325" name="Group 105"/>
            <p:cNvGrpSpPr>
              <a:grpSpLocks/>
            </p:cNvGrpSpPr>
            <p:nvPr/>
          </p:nvGrpSpPr>
          <p:grpSpPr bwMode="auto">
            <a:xfrm>
              <a:off x="1361" y="771"/>
              <a:ext cx="1088" cy="607"/>
              <a:chOff x="1361" y="771"/>
              <a:chExt cx="1088" cy="607"/>
            </a:xfrm>
          </p:grpSpPr>
          <p:sp>
            <p:nvSpPr>
              <p:cNvPr id="98326" name="Text Box 106"/>
              <p:cNvSpPr txBox="1">
                <a:spLocks noChangeArrowheads="1"/>
              </p:cNvSpPr>
              <p:nvPr/>
            </p:nvSpPr>
            <p:spPr bwMode="auto">
              <a:xfrm>
                <a:off x="1461" y="771"/>
                <a:ext cx="209" cy="23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>
                  <a:buClrTx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1800">
                    <a:solidFill>
                      <a:srgbClr val="000000"/>
                    </a:solidFill>
                  </a:rPr>
                  <a:t>A</a:t>
                </a:r>
              </a:p>
            </p:txBody>
          </p:sp>
          <p:sp>
            <p:nvSpPr>
              <p:cNvPr id="98327" name="Text Box 107"/>
              <p:cNvSpPr txBox="1">
                <a:spLocks noChangeArrowheads="1"/>
              </p:cNvSpPr>
              <p:nvPr/>
            </p:nvSpPr>
            <p:spPr bwMode="auto">
              <a:xfrm>
                <a:off x="2120" y="774"/>
                <a:ext cx="209" cy="23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>
                  <a:buClrTx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1800">
                    <a:solidFill>
                      <a:srgbClr val="000000"/>
                    </a:solidFill>
                  </a:rPr>
                  <a:t>B</a:t>
                </a:r>
              </a:p>
            </p:txBody>
          </p:sp>
          <p:sp>
            <p:nvSpPr>
              <p:cNvPr id="98328" name="Line 108"/>
              <p:cNvSpPr>
                <a:spLocks noChangeShapeType="1"/>
              </p:cNvSpPr>
              <p:nvPr/>
            </p:nvSpPr>
            <p:spPr bwMode="auto">
              <a:xfrm>
                <a:off x="1801" y="1097"/>
                <a:ext cx="203" cy="0"/>
              </a:xfrm>
              <a:prstGeom prst="line">
                <a:avLst/>
              </a:prstGeom>
              <a:noFill/>
              <a:ln w="1908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329" name="Text Box 109"/>
              <p:cNvSpPr txBox="1">
                <a:spLocks noChangeArrowheads="1"/>
              </p:cNvSpPr>
              <p:nvPr/>
            </p:nvSpPr>
            <p:spPr bwMode="auto">
              <a:xfrm>
                <a:off x="1385" y="1166"/>
                <a:ext cx="369" cy="21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>
                  <a:buClrTx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1600">
                    <a:solidFill>
                      <a:srgbClr val="000000"/>
                    </a:solidFill>
                  </a:rPr>
                  <a:t>IPv6</a:t>
                </a:r>
              </a:p>
            </p:txBody>
          </p:sp>
          <p:sp>
            <p:nvSpPr>
              <p:cNvPr id="98330" name="Text Box 110"/>
              <p:cNvSpPr txBox="1">
                <a:spLocks noChangeArrowheads="1"/>
              </p:cNvSpPr>
              <p:nvPr/>
            </p:nvSpPr>
            <p:spPr bwMode="auto">
              <a:xfrm>
                <a:off x="2044" y="1167"/>
                <a:ext cx="369" cy="21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>
                  <a:buClrTx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1600">
                    <a:solidFill>
                      <a:srgbClr val="000000"/>
                    </a:solidFill>
                  </a:rPr>
                  <a:t>IPv6</a:t>
                </a:r>
              </a:p>
            </p:txBody>
          </p:sp>
          <p:grpSp>
            <p:nvGrpSpPr>
              <p:cNvPr id="98331" name="Group 111"/>
              <p:cNvGrpSpPr>
                <a:grpSpLocks/>
              </p:cNvGrpSpPr>
              <p:nvPr/>
            </p:nvGrpSpPr>
            <p:grpSpPr bwMode="auto">
              <a:xfrm>
                <a:off x="1361" y="989"/>
                <a:ext cx="436" cy="212"/>
                <a:chOff x="1361" y="989"/>
                <a:chExt cx="436" cy="212"/>
              </a:xfrm>
            </p:grpSpPr>
            <p:sp>
              <p:nvSpPr>
                <p:cNvPr id="98341" name="Oval 112"/>
                <p:cNvSpPr>
                  <a:spLocks noChangeArrowheads="1"/>
                </p:cNvSpPr>
                <p:nvPr/>
              </p:nvSpPr>
              <p:spPr bwMode="auto">
                <a:xfrm>
                  <a:off x="1363" y="1083"/>
                  <a:ext cx="432" cy="117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12600" cap="sq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8342" name="Rectangle 113"/>
                <p:cNvSpPr>
                  <a:spLocks noChangeArrowheads="1"/>
                </p:cNvSpPr>
                <p:nvPr/>
              </p:nvSpPr>
              <p:spPr bwMode="auto">
                <a:xfrm>
                  <a:off x="1363" y="1070"/>
                  <a:ext cx="434" cy="73"/>
                </a:xfrm>
                <a:prstGeom prst="rect">
                  <a:avLst/>
                </a:prstGeom>
                <a:gradFill rotWithShape="0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8343" name="Oval 114"/>
                <p:cNvSpPr>
                  <a:spLocks noChangeArrowheads="1"/>
                </p:cNvSpPr>
                <p:nvPr/>
              </p:nvSpPr>
              <p:spPr bwMode="auto">
                <a:xfrm>
                  <a:off x="1361" y="989"/>
                  <a:ext cx="433" cy="13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12600" cap="sq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98344" name="Group 115"/>
                <p:cNvGrpSpPr>
                  <a:grpSpLocks/>
                </p:cNvGrpSpPr>
                <p:nvPr/>
              </p:nvGrpSpPr>
              <p:grpSpPr bwMode="auto">
                <a:xfrm>
                  <a:off x="1448" y="1025"/>
                  <a:ext cx="244" cy="63"/>
                  <a:chOff x="1448" y="1025"/>
                  <a:chExt cx="244" cy="63"/>
                </a:xfrm>
              </p:grpSpPr>
              <p:sp>
                <p:nvSpPr>
                  <p:cNvPr id="98347" name="Freeform 116"/>
                  <p:cNvSpPr>
                    <a:spLocks noChangeArrowheads="1"/>
                  </p:cNvSpPr>
                  <p:nvPr/>
                </p:nvSpPr>
                <p:spPr bwMode="auto">
                  <a:xfrm>
                    <a:off x="1448" y="1025"/>
                    <a:ext cx="244" cy="63"/>
                  </a:xfrm>
                  <a:custGeom>
                    <a:avLst/>
                    <a:gdLst>
                      <a:gd name="T0" fmla="*/ 0 w 310"/>
                      <a:gd name="T1" fmla="*/ 63 h 60"/>
                      <a:gd name="T2" fmla="*/ 76 w 310"/>
                      <a:gd name="T3" fmla="*/ 63 h 60"/>
                      <a:gd name="T4" fmla="*/ 151 w 310"/>
                      <a:gd name="T5" fmla="*/ 0 h 60"/>
                      <a:gd name="T6" fmla="*/ 244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19080" cap="sq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98348" name="Freeform 117"/>
                  <p:cNvSpPr>
                    <a:spLocks noChangeArrowheads="1"/>
                  </p:cNvSpPr>
                  <p:nvPr/>
                </p:nvSpPr>
                <p:spPr bwMode="auto">
                  <a:xfrm>
                    <a:off x="1459" y="1025"/>
                    <a:ext cx="222" cy="63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76 w 282"/>
                      <a:gd name="T3" fmla="*/ 0 h 60"/>
                      <a:gd name="T4" fmla="*/ 151 w 282"/>
                      <a:gd name="T5" fmla="*/ 63 h 60"/>
                      <a:gd name="T6" fmla="*/ 222 w 282"/>
                      <a:gd name="T7" fmla="*/ 63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19080" cap="sq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98345" name="Line 118"/>
                <p:cNvSpPr>
                  <a:spLocks noChangeShapeType="1"/>
                </p:cNvSpPr>
                <p:nvPr/>
              </p:nvSpPr>
              <p:spPr bwMode="auto">
                <a:xfrm>
                  <a:off x="1363" y="1054"/>
                  <a:ext cx="0" cy="92"/>
                </a:xfrm>
                <a:prstGeom prst="line">
                  <a:avLst/>
                </a:prstGeom>
                <a:noFill/>
                <a:ln w="12600" cap="sq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8346" name="Line 119"/>
                <p:cNvSpPr>
                  <a:spLocks noChangeShapeType="1"/>
                </p:cNvSpPr>
                <p:nvPr/>
              </p:nvSpPr>
              <p:spPr bwMode="auto">
                <a:xfrm>
                  <a:off x="1795" y="1059"/>
                  <a:ext cx="0" cy="90"/>
                </a:xfrm>
                <a:prstGeom prst="line">
                  <a:avLst/>
                </a:prstGeom>
                <a:noFill/>
                <a:ln w="12600" cap="sq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8332" name="Group 120"/>
              <p:cNvGrpSpPr>
                <a:grpSpLocks/>
              </p:cNvGrpSpPr>
              <p:nvPr/>
            </p:nvGrpSpPr>
            <p:grpSpPr bwMode="auto">
              <a:xfrm>
                <a:off x="2013" y="985"/>
                <a:ext cx="436" cy="212"/>
                <a:chOff x="2013" y="985"/>
                <a:chExt cx="436" cy="212"/>
              </a:xfrm>
            </p:grpSpPr>
            <p:sp>
              <p:nvSpPr>
                <p:cNvPr id="98333" name="Oval 121"/>
                <p:cNvSpPr>
                  <a:spLocks noChangeArrowheads="1"/>
                </p:cNvSpPr>
                <p:nvPr/>
              </p:nvSpPr>
              <p:spPr bwMode="auto">
                <a:xfrm>
                  <a:off x="2015" y="1079"/>
                  <a:ext cx="432" cy="117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12600" cap="sq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8334" name="Rectangle 122"/>
                <p:cNvSpPr>
                  <a:spLocks noChangeArrowheads="1"/>
                </p:cNvSpPr>
                <p:nvPr/>
              </p:nvSpPr>
              <p:spPr bwMode="auto">
                <a:xfrm>
                  <a:off x="2015" y="1066"/>
                  <a:ext cx="434" cy="73"/>
                </a:xfrm>
                <a:prstGeom prst="rect">
                  <a:avLst/>
                </a:prstGeom>
                <a:gradFill rotWithShape="0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8335" name="Oval 123"/>
                <p:cNvSpPr>
                  <a:spLocks noChangeArrowheads="1"/>
                </p:cNvSpPr>
                <p:nvPr/>
              </p:nvSpPr>
              <p:spPr bwMode="auto">
                <a:xfrm>
                  <a:off x="2013" y="985"/>
                  <a:ext cx="433" cy="13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12600" cap="sq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98336" name="Group 124"/>
                <p:cNvGrpSpPr>
                  <a:grpSpLocks/>
                </p:cNvGrpSpPr>
                <p:nvPr/>
              </p:nvGrpSpPr>
              <p:grpSpPr bwMode="auto">
                <a:xfrm>
                  <a:off x="2100" y="1021"/>
                  <a:ext cx="244" cy="63"/>
                  <a:chOff x="2100" y="1021"/>
                  <a:chExt cx="244" cy="63"/>
                </a:xfrm>
              </p:grpSpPr>
              <p:sp>
                <p:nvSpPr>
                  <p:cNvPr id="98339" name="Freeform 125"/>
                  <p:cNvSpPr>
                    <a:spLocks noChangeArrowheads="1"/>
                  </p:cNvSpPr>
                  <p:nvPr/>
                </p:nvSpPr>
                <p:spPr bwMode="auto">
                  <a:xfrm>
                    <a:off x="2100" y="1021"/>
                    <a:ext cx="244" cy="63"/>
                  </a:xfrm>
                  <a:custGeom>
                    <a:avLst/>
                    <a:gdLst>
                      <a:gd name="T0" fmla="*/ 0 w 310"/>
                      <a:gd name="T1" fmla="*/ 63 h 60"/>
                      <a:gd name="T2" fmla="*/ 76 w 310"/>
                      <a:gd name="T3" fmla="*/ 63 h 60"/>
                      <a:gd name="T4" fmla="*/ 151 w 310"/>
                      <a:gd name="T5" fmla="*/ 0 h 60"/>
                      <a:gd name="T6" fmla="*/ 244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19080" cap="sq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98340" name="Freeform 126"/>
                  <p:cNvSpPr>
                    <a:spLocks noChangeArrowheads="1"/>
                  </p:cNvSpPr>
                  <p:nvPr/>
                </p:nvSpPr>
                <p:spPr bwMode="auto">
                  <a:xfrm>
                    <a:off x="2111" y="1021"/>
                    <a:ext cx="222" cy="63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76 w 282"/>
                      <a:gd name="T3" fmla="*/ 0 h 60"/>
                      <a:gd name="T4" fmla="*/ 151 w 282"/>
                      <a:gd name="T5" fmla="*/ 63 h 60"/>
                      <a:gd name="T6" fmla="*/ 222 w 282"/>
                      <a:gd name="T7" fmla="*/ 63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19080" cap="sq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98337" name="Line 127"/>
                <p:cNvSpPr>
                  <a:spLocks noChangeShapeType="1"/>
                </p:cNvSpPr>
                <p:nvPr/>
              </p:nvSpPr>
              <p:spPr bwMode="auto">
                <a:xfrm>
                  <a:off x="2015" y="1050"/>
                  <a:ext cx="0" cy="92"/>
                </a:xfrm>
                <a:prstGeom prst="line">
                  <a:avLst/>
                </a:prstGeom>
                <a:noFill/>
                <a:ln w="12600" cap="sq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8338" name="Line 128"/>
                <p:cNvSpPr>
                  <a:spLocks noChangeShapeType="1"/>
                </p:cNvSpPr>
                <p:nvPr/>
              </p:nvSpPr>
              <p:spPr bwMode="auto">
                <a:xfrm>
                  <a:off x="2447" y="1055"/>
                  <a:ext cx="0" cy="90"/>
                </a:xfrm>
                <a:prstGeom prst="line">
                  <a:avLst/>
                </a:prstGeom>
                <a:noFill/>
                <a:ln w="12600" cap="sq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560638" y="3384550"/>
            <a:ext cx="809625" cy="3016250"/>
            <a:chOff x="1613" y="2132"/>
            <a:chExt cx="510" cy="1900"/>
          </a:xfrm>
        </p:grpSpPr>
        <p:grpSp>
          <p:nvGrpSpPr>
            <p:cNvPr id="99486" name="Group 4"/>
            <p:cNvGrpSpPr>
              <a:grpSpLocks/>
            </p:cNvGrpSpPr>
            <p:nvPr/>
          </p:nvGrpSpPr>
          <p:grpSpPr bwMode="auto">
            <a:xfrm>
              <a:off x="1624" y="2200"/>
              <a:ext cx="471" cy="907"/>
              <a:chOff x="1624" y="2200"/>
              <a:chExt cx="471" cy="907"/>
            </a:xfrm>
          </p:grpSpPr>
          <p:sp>
            <p:nvSpPr>
              <p:cNvPr id="99490" name="Rectangle 5"/>
              <p:cNvSpPr>
                <a:spLocks noChangeArrowheads="1"/>
              </p:cNvSpPr>
              <p:nvPr/>
            </p:nvSpPr>
            <p:spPr bwMode="auto">
              <a:xfrm>
                <a:off x="1634" y="2200"/>
                <a:ext cx="461" cy="907"/>
              </a:xfrm>
              <a:prstGeom prst="rect">
                <a:avLst/>
              </a:prstGeom>
              <a:solidFill>
                <a:srgbClr val="66CCFF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491" name="Text Box 6"/>
              <p:cNvSpPr txBox="1">
                <a:spLocks noChangeArrowheads="1"/>
              </p:cNvSpPr>
              <p:nvPr/>
            </p:nvSpPr>
            <p:spPr bwMode="auto">
              <a:xfrm>
                <a:off x="1624" y="2225"/>
                <a:ext cx="458" cy="864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>
                  <a:buClrTx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1400">
                    <a:solidFill>
                      <a:srgbClr val="000000"/>
                    </a:solidFill>
                  </a:rPr>
                  <a:t>flow: X</a:t>
                </a:r>
              </a:p>
              <a:p>
                <a:pPr>
                  <a:buClrTx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1400">
                    <a:solidFill>
                      <a:srgbClr val="000000"/>
                    </a:solidFill>
                  </a:rPr>
                  <a:t>src: A</a:t>
                </a:r>
              </a:p>
              <a:p>
                <a:pPr>
                  <a:buClrTx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1400">
                    <a:solidFill>
                      <a:srgbClr val="000000"/>
                    </a:solidFill>
                  </a:rPr>
                  <a:t>dest: F</a:t>
                </a:r>
              </a:p>
              <a:p>
                <a:pPr>
                  <a:buClrTx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US" sz="1400">
                  <a:solidFill>
                    <a:srgbClr val="000000"/>
                  </a:solidFill>
                </a:endParaRPr>
              </a:p>
              <a:p>
                <a:pPr>
                  <a:buClrTx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US" sz="1400">
                  <a:solidFill>
                    <a:srgbClr val="000000"/>
                  </a:solidFill>
                </a:endParaRPr>
              </a:p>
              <a:p>
                <a:pPr>
                  <a:buClrTx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1400">
                    <a:solidFill>
                      <a:srgbClr val="000000"/>
                    </a:solidFill>
                  </a:rPr>
                  <a:t>data</a:t>
                </a:r>
              </a:p>
            </p:txBody>
          </p:sp>
        </p:grpSp>
        <p:sp>
          <p:nvSpPr>
            <p:cNvPr id="99487" name="Line 7"/>
            <p:cNvSpPr>
              <a:spLocks noChangeShapeType="1"/>
            </p:cNvSpPr>
            <p:nvPr/>
          </p:nvSpPr>
          <p:spPr bwMode="auto">
            <a:xfrm>
              <a:off x="1661" y="2132"/>
              <a:ext cx="433" cy="0"/>
            </a:xfrm>
            <a:prstGeom prst="line">
              <a:avLst/>
            </a:prstGeom>
            <a:noFill/>
            <a:ln w="19080" cap="sq">
              <a:solidFill>
                <a:srgbClr val="000000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488" name="Text Box 8"/>
            <p:cNvSpPr txBox="1">
              <a:spLocks noChangeArrowheads="1"/>
            </p:cNvSpPr>
            <p:nvPr/>
          </p:nvSpPr>
          <p:spPr bwMode="auto">
            <a:xfrm>
              <a:off x="1613" y="3690"/>
              <a:ext cx="510" cy="34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>
                <a:lnSpc>
                  <a:spcPct val="85000"/>
                </a:lnSpc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>
                  <a:solidFill>
                    <a:srgbClr val="000000"/>
                  </a:solidFill>
                </a:rPr>
                <a:t>A-to-B:</a:t>
              </a:r>
            </a:p>
            <a:p>
              <a:pPr algn="ctr">
                <a:lnSpc>
                  <a:spcPct val="85000"/>
                </a:lnSpc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>
                  <a:solidFill>
                    <a:srgbClr val="000000"/>
                  </a:solidFill>
                </a:rPr>
                <a:t>IPv6</a:t>
              </a:r>
            </a:p>
          </p:txBody>
        </p:sp>
        <p:sp>
          <p:nvSpPr>
            <p:cNvPr id="99489" name="Line 9"/>
            <p:cNvSpPr>
              <a:spLocks noChangeShapeType="1"/>
            </p:cNvSpPr>
            <p:nvPr/>
          </p:nvSpPr>
          <p:spPr bwMode="auto">
            <a:xfrm>
              <a:off x="1856" y="3230"/>
              <a:ext cx="0" cy="494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 type="triangle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3533775" y="3376613"/>
            <a:ext cx="1182688" cy="3352800"/>
            <a:chOff x="2226" y="2127"/>
            <a:chExt cx="745" cy="2112"/>
          </a:xfrm>
        </p:grpSpPr>
        <p:grpSp>
          <p:nvGrpSpPr>
            <p:cNvPr id="99477" name="Group 11"/>
            <p:cNvGrpSpPr>
              <a:grpSpLocks/>
            </p:cNvGrpSpPr>
            <p:nvPr/>
          </p:nvGrpSpPr>
          <p:grpSpPr bwMode="auto">
            <a:xfrm>
              <a:off x="2226" y="2194"/>
              <a:ext cx="618" cy="1387"/>
              <a:chOff x="2226" y="2194"/>
              <a:chExt cx="618" cy="1387"/>
            </a:xfrm>
          </p:grpSpPr>
          <p:sp>
            <p:nvSpPr>
              <p:cNvPr id="99481" name="Rectangle 12"/>
              <p:cNvSpPr>
                <a:spLocks noChangeArrowheads="1"/>
              </p:cNvSpPr>
              <p:nvPr/>
            </p:nvSpPr>
            <p:spPr bwMode="auto">
              <a:xfrm>
                <a:off x="2262" y="2200"/>
                <a:ext cx="582" cy="1381"/>
              </a:xfrm>
              <a:prstGeom prst="rect">
                <a:avLst/>
              </a:prstGeom>
              <a:solidFill>
                <a:srgbClr val="CC0000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99482" name="Group 13"/>
              <p:cNvGrpSpPr>
                <a:grpSpLocks/>
              </p:cNvGrpSpPr>
              <p:nvPr/>
            </p:nvGrpSpPr>
            <p:grpSpPr bwMode="auto">
              <a:xfrm>
                <a:off x="2283" y="2583"/>
                <a:ext cx="488" cy="907"/>
                <a:chOff x="2283" y="2583"/>
                <a:chExt cx="488" cy="907"/>
              </a:xfrm>
            </p:grpSpPr>
            <p:sp>
              <p:nvSpPr>
                <p:cNvPr id="99484" name="Rectangle 14"/>
                <p:cNvSpPr>
                  <a:spLocks noChangeArrowheads="1"/>
                </p:cNvSpPr>
                <p:nvPr/>
              </p:nvSpPr>
              <p:spPr bwMode="auto">
                <a:xfrm>
                  <a:off x="2307" y="2583"/>
                  <a:ext cx="461" cy="907"/>
                </a:xfrm>
                <a:prstGeom prst="rect">
                  <a:avLst/>
                </a:prstGeom>
                <a:solidFill>
                  <a:srgbClr val="66CCFF"/>
                </a:solidFill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9485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2283" y="2601"/>
                  <a:ext cx="488" cy="864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lIns="90000" tIns="46800" rIns="90000" bIns="46800">
                  <a:spAutoFit/>
                </a:bodyPr>
                <a:lstStyle/>
                <a:p>
                  <a:pPr>
                    <a:buClrTx/>
                    <a:buFontTx/>
                    <a:buNone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en-US" sz="1400">
                      <a:solidFill>
                        <a:srgbClr val="000000"/>
                      </a:solidFill>
                    </a:rPr>
                    <a:t>Flow: X</a:t>
                  </a:r>
                </a:p>
                <a:p>
                  <a:pPr>
                    <a:buClrTx/>
                    <a:buFontTx/>
                    <a:buNone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en-US" sz="1400">
                      <a:solidFill>
                        <a:srgbClr val="000000"/>
                      </a:solidFill>
                    </a:rPr>
                    <a:t>Src: A</a:t>
                  </a:r>
                </a:p>
                <a:p>
                  <a:pPr>
                    <a:buClrTx/>
                    <a:buFontTx/>
                    <a:buNone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en-US" sz="1400">
                      <a:solidFill>
                        <a:srgbClr val="000000"/>
                      </a:solidFill>
                    </a:rPr>
                    <a:t>Dest: F</a:t>
                  </a:r>
                </a:p>
                <a:p>
                  <a:pPr>
                    <a:buClrTx/>
                    <a:buFontTx/>
                    <a:buNone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1400">
                    <a:solidFill>
                      <a:srgbClr val="000000"/>
                    </a:solidFill>
                  </a:endParaRPr>
                </a:p>
                <a:p>
                  <a:pPr>
                    <a:buClrTx/>
                    <a:buFontTx/>
                    <a:buNone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1400">
                    <a:solidFill>
                      <a:srgbClr val="000000"/>
                    </a:solidFill>
                  </a:endParaRPr>
                </a:p>
                <a:p>
                  <a:pPr>
                    <a:buClrTx/>
                    <a:buFontTx/>
                    <a:buNone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en-US" sz="1400">
                      <a:solidFill>
                        <a:srgbClr val="000000"/>
                      </a:solidFill>
                    </a:rPr>
                    <a:t>data</a:t>
                  </a:r>
                </a:p>
              </p:txBody>
            </p:sp>
          </p:grpSp>
          <p:sp>
            <p:nvSpPr>
              <p:cNvPr id="99483" name="Text Box 16"/>
              <p:cNvSpPr txBox="1">
                <a:spLocks noChangeArrowheads="1"/>
              </p:cNvSpPr>
              <p:nvPr/>
            </p:nvSpPr>
            <p:spPr bwMode="auto">
              <a:xfrm>
                <a:off x="2226" y="2194"/>
                <a:ext cx="561" cy="404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>
                  <a:buClrTx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1800">
                    <a:solidFill>
                      <a:srgbClr val="FFFFFF"/>
                    </a:solidFill>
                  </a:rPr>
                  <a:t>src:B</a:t>
                </a:r>
              </a:p>
              <a:p>
                <a:pPr>
                  <a:buClrTx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1800">
                    <a:solidFill>
                      <a:srgbClr val="FFFFFF"/>
                    </a:solidFill>
                  </a:rPr>
                  <a:t>dest: E</a:t>
                </a:r>
              </a:p>
            </p:txBody>
          </p:sp>
        </p:grpSp>
        <p:sp>
          <p:nvSpPr>
            <p:cNvPr id="99478" name="Line 17"/>
            <p:cNvSpPr>
              <a:spLocks noChangeShapeType="1"/>
            </p:cNvSpPr>
            <p:nvPr/>
          </p:nvSpPr>
          <p:spPr bwMode="auto">
            <a:xfrm>
              <a:off x="2345" y="2127"/>
              <a:ext cx="433" cy="0"/>
            </a:xfrm>
            <a:prstGeom prst="line">
              <a:avLst/>
            </a:prstGeom>
            <a:noFill/>
            <a:ln w="19080" cap="sq">
              <a:solidFill>
                <a:srgbClr val="000000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479" name="Text Box 18"/>
            <p:cNvSpPr txBox="1">
              <a:spLocks noChangeArrowheads="1"/>
            </p:cNvSpPr>
            <p:nvPr/>
          </p:nvSpPr>
          <p:spPr bwMode="auto">
            <a:xfrm>
              <a:off x="2231" y="3767"/>
              <a:ext cx="740" cy="47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>
                <a:lnSpc>
                  <a:spcPct val="85000"/>
                </a:lnSpc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>
                  <a:solidFill>
                    <a:srgbClr val="000000"/>
                  </a:solidFill>
                </a:rPr>
                <a:t>B-to-C:</a:t>
              </a:r>
            </a:p>
            <a:p>
              <a:pPr algn="ctr">
                <a:lnSpc>
                  <a:spcPct val="85000"/>
                </a:lnSpc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>
                  <a:solidFill>
                    <a:srgbClr val="000000"/>
                  </a:solidFill>
                </a:rPr>
                <a:t>IPv6 inside</a:t>
              </a:r>
            </a:p>
            <a:p>
              <a:pPr algn="ctr">
                <a:lnSpc>
                  <a:spcPct val="85000"/>
                </a:lnSpc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>
                  <a:solidFill>
                    <a:srgbClr val="000000"/>
                  </a:solidFill>
                </a:rPr>
                <a:t>IPv4</a:t>
              </a:r>
            </a:p>
          </p:txBody>
        </p:sp>
        <p:sp>
          <p:nvSpPr>
            <p:cNvPr id="99480" name="Line 19"/>
            <p:cNvSpPr>
              <a:spLocks noChangeShapeType="1"/>
            </p:cNvSpPr>
            <p:nvPr/>
          </p:nvSpPr>
          <p:spPr bwMode="auto">
            <a:xfrm>
              <a:off x="2588" y="3604"/>
              <a:ext cx="0" cy="115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 type="triangle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20"/>
          <p:cNvGrpSpPr>
            <a:grpSpLocks/>
          </p:cNvGrpSpPr>
          <p:nvPr/>
        </p:nvGrpSpPr>
        <p:grpSpPr bwMode="auto">
          <a:xfrm>
            <a:off x="6746875" y="3379788"/>
            <a:ext cx="876300" cy="3033712"/>
            <a:chOff x="4250" y="2129"/>
            <a:chExt cx="552" cy="1911"/>
          </a:xfrm>
        </p:grpSpPr>
        <p:sp>
          <p:nvSpPr>
            <p:cNvPr id="99471" name="Line 21"/>
            <p:cNvSpPr>
              <a:spLocks noChangeShapeType="1"/>
            </p:cNvSpPr>
            <p:nvPr/>
          </p:nvSpPr>
          <p:spPr bwMode="auto">
            <a:xfrm>
              <a:off x="4292" y="2129"/>
              <a:ext cx="433" cy="0"/>
            </a:xfrm>
            <a:prstGeom prst="line">
              <a:avLst/>
            </a:prstGeom>
            <a:noFill/>
            <a:ln w="19080" cap="sq">
              <a:solidFill>
                <a:srgbClr val="000000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472" name="Text Box 22"/>
            <p:cNvSpPr txBox="1">
              <a:spLocks noChangeArrowheads="1"/>
            </p:cNvSpPr>
            <p:nvPr/>
          </p:nvSpPr>
          <p:spPr bwMode="auto">
            <a:xfrm>
              <a:off x="4300" y="3698"/>
              <a:ext cx="503" cy="34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>
                <a:lnSpc>
                  <a:spcPct val="85000"/>
                </a:lnSpc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>
                  <a:solidFill>
                    <a:srgbClr val="000000"/>
                  </a:solidFill>
                </a:rPr>
                <a:t>E-to-F:</a:t>
              </a:r>
            </a:p>
            <a:p>
              <a:pPr algn="ctr">
                <a:lnSpc>
                  <a:spcPct val="85000"/>
                </a:lnSpc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>
                  <a:solidFill>
                    <a:srgbClr val="000000"/>
                  </a:solidFill>
                </a:rPr>
                <a:t>IPv6</a:t>
              </a:r>
            </a:p>
          </p:txBody>
        </p:sp>
        <p:sp>
          <p:nvSpPr>
            <p:cNvPr id="99473" name="Line 23"/>
            <p:cNvSpPr>
              <a:spLocks noChangeShapeType="1"/>
            </p:cNvSpPr>
            <p:nvPr/>
          </p:nvSpPr>
          <p:spPr bwMode="auto">
            <a:xfrm>
              <a:off x="4540" y="3238"/>
              <a:ext cx="0" cy="494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 type="triangle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99474" name="Group 24"/>
            <p:cNvGrpSpPr>
              <a:grpSpLocks/>
            </p:cNvGrpSpPr>
            <p:nvPr/>
          </p:nvGrpSpPr>
          <p:grpSpPr bwMode="auto">
            <a:xfrm>
              <a:off x="4250" y="2205"/>
              <a:ext cx="471" cy="907"/>
              <a:chOff x="4250" y="2205"/>
              <a:chExt cx="471" cy="907"/>
            </a:xfrm>
          </p:grpSpPr>
          <p:sp>
            <p:nvSpPr>
              <p:cNvPr id="99475" name="Rectangle 25"/>
              <p:cNvSpPr>
                <a:spLocks noChangeArrowheads="1"/>
              </p:cNvSpPr>
              <p:nvPr/>
            </p:nvSpPr>
            <p:spPr bwMode="auto">
              <a:xfrm>
                <a:off x="4260" y="2205"/>
                <a:ext cx="461" cy="907"/>
              </a:xfrm>
              <a:prstGeom prst="rect">
                <a:avLst/>
              </a:prstGeom>
              <a:solidFill>
                <a:srgbClr val="66CCFF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476" name="Text Box 26"/>
              <p:cNvSpPr txBox="1">
                <a:spLocks noChangeArrowheads="1"/>
              </p:cNvSpPr>
              <p:nvPr/>
            </p:nvSpPr>
            <p:spPr bwMode="auto">
              <a:xfrm>
                <a:off x="4250" y="2230"/>
                <a:ext cx="458" cy="864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>
                  <a:buClrTx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1400">
                    <a:solidFill>
                      <a:srgbClr val="000000"/>
                    </a:solidFill>
                  </a:rPr>
                  <a:t>flow: X</a:t>
                </a:r>
              </a:p>
              <a:p>
                <a:pPr>
                  <a:buClrTx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1400">
                    <a:solidFill>
                      <a:srgbClr val="000000"/>
                    </a:solidFill>
                  </a:rPr>
                  <a:t>src: A</a:t>
                </a:r>
              </a:p>
              <a:p>
                <a:pPr>
                  <a:buClrTx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1400">
                    <a:solidFill>
                      <a:srgbClr val="000000"/>
                    </a:solidFill>
                  </a:rPr>
                  <a:t>dest: F</a:t>
                </a:r>
              </a:p>
              <a:p>
                <a:pPr>
                  <a:buClrTx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US" sz="1400">
                  <a:solidFill>
                    <a:srgbClr val="000000"/>
                  </a:solidFill>
                </a:endParaRPr>
              </a:p>
              <a:p>
                <a:pPr>
                  <a:buClrTx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US" sz="1400">
                  <a:solidFill>
                    <a:srgbClr val="000000"/>
                  </a:solidFill>
                </a:endParaRPr>
              </a:p>
              <a:p>
                <a:pPr>
                  <a:buClrTx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1400">
                    <a:solidFill>
                      <a:srgbClr val="000000"/>
                    </a:solidFill>
                  </a:rPr>
                  <a:t>data</a:t>
                </a:r>
              </a:p>
            </p:txBody>
          </p:sp>
        </p:grpSp>
      </p:grpSp>
      <p:grpSp>
        <p:nvGrpSpPr>
          <p:cNvPr id="9" name="Group 27"/>
          <p:cNvGrpSpPr>
            <a:grpSpLocks/>
          </p:cNvGrpSpPr>
          <p:nvPr/>
        </p:nvGrpSpPr>
        <p:grpSpPr bwMode="auto">
          <a:xfrm>
            <a:off x="5567363" y="3378200"/>
            <a:ext cx="1174750" cy="3363913"/>
            <a:chOff x="3507" y="2128"/>
            <a:chExt cx="740" cy="2119"/>
          </a:xfrm>
        </p:grpSpPr>
        <p:sp>
          <p:nvSpPr>
            <p:cNvPr id="99462" name="Line 28"/>
            <p:cNvSpPr>
              <a:spLocks noChangeShapeType="1"/>
            </p:cNvSpPr>
            <p:nvPr/>
          </p:nvSpPr>
          <p:spPr bwMode="auto">
            <a:xfrm>
              <a:off x="3627" y="2128"/>
              <a:ext cx="433" cy="0"/>
            </a:xfrm>
            <a:prstGeom prst="line">
              <a:avLst/>
            </a:prstGeom>
            <a:noFill/>
            <a:ln w="19080" cap="sq">
              <a:solidFill>
                <a:srgbClr val="000000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463" name="Text Box 29"/>
            <p:cNvSpPr txBox="1">
              <a:spLocks noChangeArrowheads="1"/>
            </p:cNvSpPr>
            <p:nvPr/>
          </p:nvSpPr>
          <p:spPr bwMode="auto">
            <a:xfrm>
              <a:off x="3507" y="3775"/>
              <a:ext cx="740" cy="47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>
                <a:lnSpc>
                  <a:spcPct val="85000"/>
                </a:lnSpc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>
                  <a:solidFill>
                    <a:srgbClr val="000000"/>
                  </a:solidFill>
                </a:rPr>
                <a:t>B-to-C:</a:t>
              </a:r>
            </a:p>
            <a:p>
              <a:pPr algn="ctr">
                <a:lnSpc>
                  <a:spcPct val="85000"/>
                </a:lnSpc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>
                  <a:solidFill>
                    <a:srgbClr val="000000"/>
                  </a:solidFill>
                </a:rPr>
                <a:t>IPv6 inside</a:t>
              </a:r>
            </a:p>
            <a:p>
              <a:pPr algn="ctr">
                <a:lnSpc>
                  <a:spcPct val="85000"/>
                </a:lnSpc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>
                  <a:solidFill>
                    <a:srgbClr val="000000"/>
                  </a:solidFill>
                </a:rPr>
                <a:t>IPv4</a:t>
              </a:r>
            </a:p>
          </p:txBody>
        </p:sp>
        <p:sp>
          <p:nvSpPr>
            <p:cNvPr id="99464" name="Line 30"/>
            <p:cNvSpPr>
              <a:spLocks noChangeShapeType="1"/>
            </p:cNvSpPr>
            <p:nvPr/>
          </p:nvSpPr>
          <p:spPr bwMode="auto">
            <a:xfrm>
              <a:off x="3883" y="3640"/>
              <a:ext cx="0" cy="115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 type="triangle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99465" name="Group 31"/>
            <p:cNvGrpSpPr>
              <a:grpSpLocks/>
            </p:cNvGrpSpPr>
            <p:nvPr/>
          </p:nvGrpSpPr>
          <p:grpSpPr bwMode="auto">
            <a:xfrm>
              <a:off x="3522" y="2220"/>
              <a:ext cx="618" cy="1387"/>
              <a:chOff x="3522" y="2220"/>
              <a:chExt cx="618" cy="1387"/>
            </a:xfrm>
          </p:grpSpPr>
          <p:sp>
            <p:nvSpPr>
              <p:cNvPr id="99466" name="Rectangle 32"/>
              <p:cNvSpPr>
                <a:spLocks noChangeArrowheads="1"/>
              </p:cNvSpPr>
              <p:nvPr/>
            </p:nvSpPr>
            <p:spPr bwMode="auto">
              <a:xfrm>
                <a:off x="3558" y="2226"/>
                <a:ext cx="582" cy="1381"/>
              </a:xfrm>
              <a:prstGeom prst="rect">
                <a:avLst/>
              </a:prstGeom>
              <a:solidFill>
                <a:srgbClr val="CC0000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99467" name="Group 33"/>
              <p:cNvGrpSpPr>
                <a:grpSpLocks/>
              </p:cNvGrpSpPr>
              <p:nvPr/>
            </p:nvGrpSpPr>
            <p:grpSpPr bwMode="auto">
              <a:xfrm>
                <a:off x="3579" y="2609"/>
                <a:ext cx="488" cy="907"/>
                <a:chOff x="3579" y="2609"/>
                <a:chExt cx="488" cy="907"/>
              </a:xfrm>
            </p:grpSpPr>
            <p:sp>
              <p:nvSpPr>
                <p:cNvPr id="99469" name="Rectangle 34"/>
                <p:cNvSpPr>
                  <a:spLocks noChangeArrowheads="1"/>
                </p:cNvSpPr>
                <p:nvPr/>
              </p:nvSpPr>
              <p:spPr bwMode="auto">
                <a:xfrm>
                  <a:off x="3603" y="2609"/>
                  <a:ext cx="461" cy="907"/>
                </a:xfrm>
                <a:prstGeom prst="rect">
                  <a:avLst/>
                </a:prstGeom>
                <a:solidFill>
                  <a:srgbClr val="66CCFF"/>
                </a:solidFill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9470" name="Text Box 35"/>
                <p:cNvSpPr txBox="1">
                  <a:spLocks noChangeArrowheads="1"/>
                </p:cNvSpPr>
                <p:nvPr/>
              </p:nvSpPr>
              <p:spPr bwMode="auto">
                <a:xfrm>
                  <a:off x="3579" y="2626"/>
                  <a:ext cx="488" cy="864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lIns="90000" tIns="46800" rIns="90000" bIns="46800">
                  <a:spAutoFit/>
                </a:bodyPr>
                <a:lstStyle/>
                <a:p>
                  <a:pPr>
                    <a:buClrTx/>
                    <a:buFontTx/>
                    <a:buNone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en-US" sz="1400">
                      <a:solidFill>
                        <a:srgbClr val="000000"/>
                      </a:solidFill>
                    </a:rPr>
                    <a:t>Flow: X</a:t>
                  </a:r>
                </a:p>
                <a:p>
                  <a:pPr>
                    <a:buClrTx/>
                    <a:buFontTx/>
                    <a:buNone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en-US" sz="1400">
                      <a:solidFill>
                        <a:srgbClr val="000000"/>
                      </a:solidFill>
                    </a:rPr>
                    <a:t>Src: A</a:t>
                  </a:r>
                </a:p>
                <a:p>
                  <a:pPr>
                    <a:buClrTx/>
                    <a:buFontTx/>
                    <a:buNone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en-US" sz="1400">
                      <a:solidFill>
                        <a:srgbClr val="000000"/>
                      </a:solidFill>
                    </a:rPr>
                    <a:t>Dest: F</a:t>
                  </a:r>
                </a:p>
                <a:p>
                  <a:pPr>
                    <a:buClrTx/>
                    <a:buFontTx/>
                    <a:buNone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1400">
                    <a:solidFill>
                      <a:srgbClr val="000000"/>
                    </a:solidFill>
                  </a:endParaRPr>
                </a:p>
                <a:p>
                  <a:pPr>
                    <a:buClrTx/>
                    <a:buFontTx/>
                    <a:buNone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1400">
                    <a:solidFill>
                      <a:srgbClr val="000000"/>
                    </a:solidFill>
                  </a:endParaRPr>
                </a:p>
                <a:p>
                  <a:pPr>
                    <a:buClrTx/>
                    <a:buFontTx/>
                    <a:buNone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en-US" sz="1400">
                      <a:solidFill>
                        <a:srgbClr val="000000"/>
                      </a:solidFill>
                    </a:rPr>
                    <a:t>data</a:t>
                  </a:r>
                </a:p>
              </p:txBody>
            </p:sp>
          </p:grpSp>
          <p:sp>
            <p:nvSpPr>
              <p:cNvPr id="99468" name="Text Box 36"/>
              <p:cNvSpPr txBox="1">
                <a:spLocks noChangeArrowheads="1"/>
              </p:cNvSpPr>
              <p:nvPr/>
            </p:nvSpPr>
            <p:spPr bwMode="auto">
              <a:xfrm>
                <a:off x="3522" y="2220"/>
                <a:ext cx="561" cy="404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>
                  <a:buClrTx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1800">
                    <a:solidFill>
                      <a:srgbClr val="FFFFFF"/>
                    </a:solidFill>
                  </a:rPr>
                  <a:t>src:B</a:t>
                </a:r>
              </a:p>
              <a:p>
                <a:pPr>
                  <a:buClrTx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1800">
                    <a:solidFill>
                      <a:srgbClr val="FFFFFF"/>
                    </a:solidFill>
                  </a:rPr>
                  <a:t>dest: E</a:t>
                </a:r>
              </a:p>
            </p:txBody>
          </p:sp>
        </p:grpSp>
      </p:grpSp>
      <p:sp>
        <p:nvSpPr>
          <p:cNvPr id="99336" name="Text Box 37"/>
          <p:cNvSpPr txBox="1">
            <a:spLocks noChangeArrowheads="1"/>
          </p:cNvSpPr>
          <p:nvPr/>
        </p:nvSpPr>
        <p:spPr bwMode="auto">
          <a:xfrm>
            <a:off x="312738" y="2597150"/>
            <a:ext cx="1587500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</a:rPr>
              <a:t>physical view:</a:t>
            </a:r>
          </a:p>
        </p:txBody>
      </p:sp>
      <p:sp>
        <p:nvSpPr>
          <p:cNvPr id="99337" name="Line 38"/>
          <p:cNvSpPr>
            <a:spLocks noChangeShapeType="1"/>
          </p:cNvSpPr>
          <p:nvPr/>
        </p:nvSpPr>
        <p:spPr bwMode="auto">
          <a:xfrm>
            <a:off x="3895725" y="2868613"/>
            <a:ext cx="2325688" cy="1587"/>
          </a:xfrm>
          <a:prstGeom prst="line">
            <a:avLst/>
          </a:prstGeom>
          <a:noFill/>
          <a:ln w="19080" cap="sq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99338" name="Group 39"/>
          <p:cNvGrpSpPr>
            <a:grpSpLocks/>
          </p:cNvGrpSpPr>
          <p:nvPr/>
        </p:nvGrpSpPr>
        <p:grpSpPr bwMode="auto">
          <a:xfrm>
            <a:off x="4230688" y="2703513"/>
            <a:ext cx="692150" cy="336550"/>
            <a:chOff x="2665" y="1703"/>
            <a:chExt cx="436" cy="212"/>
          </a:xfrm>
        </p:grpSpPr>
        <p:sp>
          <p:nvSpPr>
            <p:cNvPr id="99454" name="Oval 40"/>
            <p:cNvSpPr>
              <a:spLocks noChangeArrowheads="1"/>
            </p:cNvSpPr>
            <p:nvPr/>
          </p:nvSpPr>
          <p:spPr bwMode="auto">
            <a:xfrm>
              <a:off x="2667" y="1797"/>
              <a:ext cx="432" cy="117"/>
            </a:xfrm>
            <a:prstGeom prst="ellipse">
              <a:avLst/>
            </a:prstGeom>
            <a:gradFill rotWithShape="0">
              <a:gsLst>
                <a:gs pos="0">
                  <a:srgbClr val="CC0000"/>
                </a:gs>
                <a:gs pos="100000">
                  <a:srgbClr val="FFFFFF"/>
                </a:gs>
              </a:gsLst>
              <a:lin ang="0" scaled="1"/>
            </a:gradFill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455" name="Rectangle 41"/>
            <p:cNvSpPr>
              <a:spLocks noChangeArrowheads="1"/>
            </p:cNvSpPr>
            <p:nvPr/>
          </p:nvSpPr>
          <p:spPr bwMode="auto">
            <a:xfrm>
              <a:off x="2667" y="1784"/>
              <a:ext cx="434" cy="73"/>
            </a:xfrm>
            <a:prstGeom prst="rect">
              <a:avLst/>
            </a:prstGeom>
            <a:gradFill rotWithShape="0">
              <a:gsLst>
                <a:gs pos="0">
                  <a:srgbClr val="CC0000"/>
                </a:gs>
                <a:gs pos="100000">
                  <a:srgbClr val="FFFFFF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456" name="Oval 42"/>
            <p:cNvSpPr>
              <a:spLocks noChangeArrowheads="1"/>
            </p:cNvSpPr>
            <p:nvPr/>
          </p:nvSpPr>
          <p:spPr bwMode="auto">
            <a:xfrm>
              <a:off x="2665" y="1703"/>
              <a:ext cx="433" cy="138"/>
            </a:xfrm>
            <a:prstGeom prst="ellipse">
              <a:avLst/>
            </a:prstGeom>
            <a:gradFill rotWithShape="0">
              <a:gsLst>
                <a:gs pos="0">
                  <a:srgbClr val="CC0000"/>
                </a:gs>
                <a:gs pos="100000">
                  <a:srgbClr val="FFFFFF"/>
                </a:gs>
              </a:gsLst>
              <a:lin ang="0" scaled="1"/>
            </a:gradFill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99457" name="Group 43"/>
            <p:cNvGrpSpPr>
              <a:grpSpLocks/>
            </p:cNvGrpSpPr>
            <p:nvPr/>
          </p:nvGrpSpPr>
          <p:grpSpPr bwMode="auto">
            <a:xfrm>
              <a:off x="2752" y="1739"/>
              <a:ext cx="244" cy="63"/>
              <a:chOff x="2752" y="1739"/>
              <a:chExt cx="244" cy="63"/>
            </a:xfrm>
          </p:grpSpPr>
          <p:sp>
            <p:nvSpPr>
              <p:cNvPr id="99460" name="Freeform 44"/>
              <p:cNvSpPr>
                <a:spLocks noChangeArrowheads="1"/>
              </p:cNvSpPr>
              <p:nvPr/>
            </p:nvSpPr>
            <p:spPr bwMode="auto">
              <a:xfrm>
                <a:off x="2752" y="1739"/>
                <a:ext cx="244" cy="63"/>
              </a:xfrm>
              <a:custGeom>
                <a:avLst/>
                <a:gdLst>
                  <a:gd name="T0" fmla="*/ 0 w 310"/>
                  <a:gd name="T1" fmla="*/ 63 h 60"/>
                  <a:gd name="T2" fmla="*/ 76 w 310"/>
                  <a:gd name="T3" fmla="*/ 63 h 60"/>
                  <a:gd name="T4" fmla="*/ 151 w 310"/>
                  <a:gd name="T5" fmla="*/ 0 h 60"/>
                  <a:gd name="T6" fmla="*/ 244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gradFill rotWithShape="0">
                <a:gsLst>
                  <a:gs pos="0">
                    <a:srgbClr val="CC0000"/>
                  </a:gs>
                  <a:gs pos="100000">
                    <a:srgbClr val="FFFFFF"/>
                  </a:gs>
                </a:gsLst>
                <a:lin ang="0" scaled="1"/>
              </a:gradFill>
              <a:ln w="19080" cap="sq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461" name="Freeform 45"/>
              <p:cNvSpPr>
                <a:spLocks noChangeArrowheads="1"/>
              </p:cNvSpPr>
              <p:nvPr/>
            </p:nvSpPr>
            <p:spPr bwMode="auto">
              <a:xfrm>
                <a:off x="2763" y="1739"/>
                <a:ext cx="222" cy="63"/>
              </a:xfrm>
              <a:custGeom>
                <a:avLst/>
                <a:gdLst>
                  <a:gd name="T0" fmla="*/ 0 w 282"/>
                  <a:gd name="T1" fmla="*/ 0 h 60"/>
                  <a:gd name="T2" fmla="*/ 76 w 282"/>
                  <a:gd name="T3" fmla="*/ 0 h 60"/>
                  <a:gd name="T4" fmla="*/ 151 w 282"/>
                  <a:gd name="T5" fmla="*/ 63 h 60"/>
                  <a:gd name="T6" fmla="*/ 222 w 282"/>
                  <a:gd name="T7" fmla="*/ 63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gradFill rotWithShape="0">
                <a:gsLst>
                  <a:gs pos="0">
                    <a:srgbClr val="CC0000"/>
                  </a:gs>
                  <a:gs pos="100000">
                    <a:srgbClr val="FFFFFF"/>
                  </a:gs>
                </a:gsLst>
                <a:lin ang="0" scaled="1"/>
              </a:gradFill>
              <a:ln w="19080" cap="sq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99458" name="Line 46"/>
            <p:cNvSpPr>
              <a:spLocks noChangeShapeType="1"/>
            </p:cNvSpPr>
            <p:nvPr/>
          </p:nvSpPr>
          <p:spPr bwMode="auto">
            <a:xfrm>
              <a:off x="2667" y="1768"/>
              <a:ext cx="0" cy="92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459" name="Line 47"/>
            <p:cNvSpPr>
              <a:spLocks noChangeShapeType="1"/>
            </p:cNvSpPr>
            <p:nvPr/>
          </p:nvSpPr>
          <p:spPr bwMode="auto">
            <a:xfrm>
              <a:off x="3099" y="1773"/>
              <a:ext cx="0" cy="90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9339" name="Group 48"/>
          <p:cNvGrpSpPr>
            <a:grpSpLocks/>
          </p:cNvGrpSpPr>
          <p:nvPr/>
        </p:nvGrpSpPr>
        <p:grpSpPr bwMode="auto">
          <a:xfrm>
            <a:off x="2163763" y="2360613"/>
            <a:ext cx="1727200" cy="963612"/>
            <a:chOff x="1363" y="1487"/>
            <a:chExt cx="1088" cy="607"/>
          </a:xfrm>
        </p:grpSpPr>
        <p:sp>
          <p:nvSpPr>
            <p:cNvPr id="99431" name="Text Box 49"/>
            <p:cNvSpPr txBox="1">
              <a:spLocks noChangeArrowheads="1"/>
            </p:cNvSpPr>
            <p:nvPr/>
          </p:nvSpPr>
          <p:spPr bwMode="auto">
            <a:xfrm>
              <a:off x="1463" y="1487"/>
              <a:ext cx="209" cy="23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000000"/>
                  </a:solidFill>
                </a:rPr>
                <a:t>A</a:t>
              </a:r>
            </a:p>
          </p:txBody>
        </p:sp>
        <p:sp>
          <p:nvSpPr>
            <p:cNvPr id="99432" name="Text Box 50"/>
            <p:cNvSpPr txBox="1">
              <a:spLocks noChangeArrowheads="1"/>
            </p:cNvSpPr>
            <p:nvPr/>
          </p:nvSpPr>
          <p:spPr bwMode="auto">
            <a:xfrm>
              <a:off x="2122" y="1490"/>
              <a:ext cx="209" cy="23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000000"/>
                  </a:solidFill>
                </a:rPr>
                <a:t>B</a:t>
              </a:r>
            </a:p>
          </p:txBody>
        </p:sp>
        <p:sp>
          <p:nvSpPr>
            <p:cNvPr id="99433" name="Line 51"/>
            <p:cNvSpPr>
              <a:spLocks noChangeShapeType="1"/>
            </p:cNvSpPr>
            <p:nvPr/>
          </p:nvSpPr>
          <p:spPr bwMode="auto">
            <a:xfrm>
              <a:off x="1803" y="1813"/>
              <a:ext cx="203" cy="0"/>
            </a:xfrm>
            <a:prstGeom prst="line">
              <a:avLst/>
            </a:prstGeom>
            <a:noFill/>
            <a:ln w="1908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434" name="Text Box 52"/>
            <p:cNvSpPr txBox="1">
              <a:spLocks noChangeArrowheads="1"/>
            </p:cNvSpPr>
            <p:nvPr/>
          </p:nvSpPr>
          <p:spPr bwMode="auto">
            <a:xfrm>
              <a:off x="1387" y="1882"/>
              <a:ext cx="369" cy="21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>
                  <a:solidFill>
                    <a:srgbClr val="000000"/>
                  </a:solidFill>
                </a:rPr>
                <a:t>IPv6</a:t>
              </a:r>
            </a:p>
          </p:txBody>
        </p:sp>
        <p:sp>
          <p:nvSpPr>
            <p:cNvPr id="99435" name="Text Box 53"/>
            <p:cNvSpPr txBox="1">
              <a:spLocks noChangeArrowheads="1"/>
            </p:cNvSpPr>
            <p:nvPr/>
          </p:nvSpPr>
          <p:spPr bwMode="auto">
            <a:xfrm>
              <a:off x="2046" y="1883"/>
              <a:ext cx="369" cy="21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>
                  <a:solidFill>
                    <a:srgbClr val="000000"/>
                  </a:solidFill>
                </a:rPr>
                <a:t>IPv6</a:t>
              </a:r>
            </a:p>
          </p:txBody>
        </p:sp>
        <p:grpSp>
          <p:nvGrpSpPr>
            <p:cNvPr id="99436" name="Group 54"/>
            <p:cNvGrpSpPr>
              <a:grpSpLocks/>
            </p:cNvGrpSpPr>
            <p:nvPr/>
          </p:nvGrpSpPr>
          <p:grpSpPr bwMode="auto">
            <a:xfrm>
              <a:off x="1363" y="1705"/>
              <a:ext cx="436" cy="212"/>
              <a:chOff x="1363" y="1705"/>
              <a:chExt cx="436" cy="212"/>
            </a:xfrm>
          </p:grpSpPr>
          <p:sp>
            <p:nvSpPr>
              <p:cNvPr id="99446" name="Oval 55"/>
              <p:cNvSpPr>
                <a:spLocks noChangeArrowheads="1"/>
              </p:cNvSpPr>
              <p:nvPr/>
            </p:nvSpPr>
            <p:spPr bwMode="auto">
              <a:xfrm>
                <a:off x="1365" y="1799"/>
                <a:ext cx="432" cy="117"/>
              </a:xfrm>
              <a:prstGeom prst="ellipse">
                <a:avLst/>
              </a:prstGeom>
              <a:gradFill rotWithShape="0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447" name="Rectangle 56"/>
              <p:cNvSpPr>
                <a:spLocks noChangeArrowheads="1"/>
              </p:cNvSpPr>
              <p:nvPr/>
            </p:nvSpPr>
            <p:spPr bwMode="auto">
              <a:xfrm>
                <a:off x="1365" y="1786"/>
                <a:ext cx="434" cy="73"/>
              </a:xfrm>
              <a:prstGeom prst="rect">
                <a:avLst/>
              </a:prstGeom>
              <a:gradFill rotWithShape="0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448" name="Oval 57"/>
              <p:cNvSpPr>
                <a:spLocks noChangeArrowheads="1"/>
              </p:cNvSpPr>
              <p:nvPr/>
            </p:nvSpPr>
            <p:spPr bwMode="auto">
              <a:xfrm>
                <a:off x="1363" y="1705"/>
                <a:ext cx="433" cy="138"/>
              </a:xfrm>
              <a:prstGeom prst="ellipse">
                <a:avLst/>
              </a:prstGeom>
              <a:gradFill rotWithShape="0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99449" name="Group 58"/>
              <p:cNvGrpSpPr>
                <a:grpSpLocks/>
              </p:cNvGrpSpPr>
              <p:nvPr/>
            </p:nvGrpSpPr>
            <p:grpSpPr bwMode="auto">
              <a:xfrm>
                <a:off x="1450" y="1741"/>
                <a:ext cx="244" cy="63"/>
                <a:chOff x="1450" y="1741"/>
                <a:chExt cx="244" cy="63"/>
              </a:xfrm>
            </p:grpSpPr>
            <p:sp>
              <p:nvSpPr>
                <p:cNvPr id="99452" name="Freeform 59"/>
                <p:cNvSpPr>
                  <a:spLocks noChangeArrowheads="1"/>
                </p:cNvSpPr>
                <p:nvPr/>
              </p:nvSpPr>
              <p:spPr bwMode="auto">
                <a:xfrm>
                  <a:off x="1450" y="1741"/>
                  <a:ext cx="244" cy="63"/>
                </a:xfrm>
                <a:custGeom>
                  <a:avLst/>
                  <a:gdLst>
                    <a:gd name="T0" fmla="*/ 0 w 310"/>
                    <a:gd name="T1" fmla="*/ 63 h 60"/>
                    <a:gd name="T2" fmla="*/ 76 w 310"/>
                    <a:gd name="T3" fmla="*/ 63 h 60"/>
                    <a:gd name="T4" fmla="*/ 151 w 310"/>
                    <a:gd name="T5" fmla="*/ 0 h 60"/>
                    <a:gd name="T6" fmla="*/ 244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80" cap="sq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9453" name="Freeform 60"/>
                <p:cNvSpPr>
                  <a:spLocks noChangeArrowheads="1"/>
                </p:cNvSpPr>
                <p:nvPr/>
              </p:nvSpPr>
              <p:spPr bwMode="auto">
                <a:xfrm>
                  <a:off x="1461" y="1741"/>
                  <a:ext cx="222" cy="63"/>
                </a:xfrm>
                <a:custGeom>
                  <a:avLst/>
                  <a:gdLst>
                    <a:gd name="T0" fmla="*/ 0 w 282"/>
                    <a:gd name="T1" fmla="*/ 0 h 60"/>
                    <a:gd name="T2" fmla="*/ 76 w 282"/>
                    <a:gd name="T3" fmla="*/ 0 h 60"/>
                    <a:gd name="T4" fmla="*/ 151 w 282"/>
                    <a:gd name="T5" fmla="*/ 63 h 60"/>
                    <a:gd name="T6" fmla="*/ 222 w 282"/>
                    <a:gd name="T7" fmla="*/ 63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80" cap="sq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99450" name="Line 61"/>
              <p:cNvSpPr>
                <a:spLocks noChangeShapeType="1"/>
              </p:cNvSpPr>
              <p:nvPr/>
            </p:nvSpPr>
            <p:spPr bwMode="auto">
              <a:xfrm>
                <a:off x="1365" y="1770"/>
                <a:ext cx="0" cy="92"/>
              </a:xfrm>
              <a:prstGeom prst="line">
                <a:avLst/>
              </a:prstGeom>
              <a:noFill/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451" name="Line 62"/>
              <p:cNvSpPr>
                <a:spLocks noChangeShapeType="1"/>
              </p:cNvSpPr>
              <p:nvPr/>
            </p:nvSpPr>
            <p:spPr bwMode="auto">
              <a:xfrm>
                <a:off x="1797" y="1775"/>
                <a:ext cx="0" cy="90"/>
              </a:xfrm>
              <a:prstGeom prst="line">
                <a:avLst/>
              </a:prstGeom>
              <a:noFill/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9437" name="Group 63"/>
            <p:cNvGrpSpPr>
              <a:grpSpLocks/>
            </p:cNvGrpSpPr>
            <p:nvPr/>
          </p:nvGrpSpPr>
          <p:grpSpPr bwMode="auto">
            <a:xfrm>
              <a:off x="2015" y="1701"/>
              <a:ext cx="436" cy="212"/>
              <a:chOff x="2015" y="1701"/>
              <a:chExt cx="436" cy="212"/>
            </a:xfrm>
          </p:grpSpPr>
          <p:sp>
            <p:nvSpPr>
              <p:cNvPr id="99438" name="Oval 64"/>
              <p:cNvSpPr>
                <a:spLocks noChangeArrowheads="1"/>
              </p:cNvSpPr>
              <p:nvPr/>
            </p:nvSpPr>
            <p:spPr bwMode="auto">
              <a:xfrm>
                <a:off x="2017" y="1795"/>
                <a:ext cx="432" cy="117"/>
              </a:xfrm>
              <a:prstGeom prst="ellipse">
                <a:avLst/>
              </a:prstGeom>
              <a:gradFill rotWithShape="0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439" name="Rectangle 65"/>
              <p:cNvSpPr>
                <a:spLocks noChangeArrowheads="1"/>
              </p:cNvSpPr>
              <p:nvPr/>
            </p:nvSpPr>
            <p:spPr bwMode="auto">
              <a:xfrm>
                <a:off x="2017" y="1782"/>
                <a:ext cx="434" cy="73"/>
              </a:xfrm>
              <a:prstGeom prst="rect">
                <a:avLst/>
              </a:prstGeom>
              <a:gradFill rotWithShape="0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440" name="Oval 66"/>
              <p:cNvSpPr>
                <a:spLocks noChangeArrowheads="1"/>
              </p:cNvSpPr>
              <p:nvPr/>
            </p:nvSpPr>
            <p:spPr bwMode="auto">
              <a:xfrm>
                <a:off x="2015" y="1701"/>
                <a:ext cx="433" cy="138"/>
              </a:xfrm>
              <a:prstGeom prst="ellipse">
                <a:avLst/>
              </a:prstGeom>
              <a:gradFill rotWithShape="0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99441" name="Group 67"/>
              <p:cNvGrpSpPr>
                <a:grpSpLocks/>
              </p:cNvGrpSpPr>
              <p:nvPr/>
            </p:nvGrpSpPr>
            <p:grpSpPr bwMode="auto">
              <a:xfrm>
                <a:off x="2102" y="1737"/>
                <a:ext cx="244" cy="63"/>
                <a:chOff x="2102" y="1737"/>
                <a:chExt cx="244" cy="63"/>
              </a:xfrm>
            </p:grpSpPr>
            <p:sp>
              <p:nvSpPr>
                <p:cNvPr id="99444" name="Freeform 68"/>
                <p:cNvSpPr>
                  <a:spLocks noChangeArrowheads="1"/>
                </p:cNvSpPr>
                <p:nvPr/>
              </p:nvSpPr>
              <p:spPr bwMode="auto">
                <a:xfrm>
                  <a:off x="2102" y="1737"/>
                  <a:ext cx="244" cy="63"/>
                </a:xfrm>
                <a:custGeom>
                  <a:avLst/>
                  <a:gdLst>
                    <a:gd name="T0" fmla="*/ 0 w 310"/>
                    <a:gd name="T1" fmla="*/ 63 h 60"/>
                    <a:gd name="T2" fmla="*/ 76 w 310"/>
                    <a:gd name="T3" fmla="*/ 63 h 60"/>
                    <a:gd name="T4" fmla="*/ 151 w 310"/>
                    <a:gd name="T5" fmla="*/ 0 h 60"/>
                    <a:gd name="T6" fmla="*/ 244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80" cap="sq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9445" name="Freeform 69"/>
                <p:cNvSpPr>
                  <a:spLocks noChangeArrowheads="1"/>
                </p:cNvSpPr>
                <p:nvPr/>
              </p:nvSpPr>
              <p:spPr bwMode="auto">
                <a:xfrm>
                  <a:off x="2113" y="1737"/>
                  <a:ext cx="222" cy="63"/>
                </a:xfrm>
                <a:custGeom>
                  <a:avLst/>
                  <a:gdLst>
                    <a:gd name="T0" fmla="*/ 0 w 282"/>
                    <a:gd name="T1" fmla="*/ 0 h 60"/>
                    <a:gd name="T2" fmla="*/ 76 w 282"/>
                    <a:gd name="T3" fmla="*/ 0 h 60"/>
                    <a:gd name="T4" fmla="*/ 151 w 282"/>
                    <a:gd name="T5" fmla="*/ 63 h 60"/>
                    <a:gd name="T6" fmla="*/ 222 w 282"/>
                    <a:gd name="T7" fmla="*/ 63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80" cap="sq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99442" name="Line 70"/>
              <p:cNvSpPr>
                <a:spLocks noChangeShapeType="1"/>
              </p:cNvSpPr>
              <p:nvPr/>
            </p:nvSpPr>
            <p:spPr bwMode="auto">
              <a:xfrm>
                <a:off x="2017" y="1766"/>
                <a:ext cx="0" cy="92"/>
              </a:xfrm>
              <a:prstGeom prst="line">
                <a:avLst/>
              </a:prstGeom>
              <a:noFill/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443" name="Line 71"/>
              <p:cNvSpPr>
                <a:spLocks noChangeShapeType="1"/>
              </p:cNvSpPr>
              <p:nvPr/>
            </p:nvSpPr>
            <p:spPr bwMode="auto">
              <a:xfrm>
                <a:off x="2449" y="1771"/>
                <a:ext cx="0" cy="90"/>
              </a:xfrm>
              <a:prstGeom prst="line">
                <a:avLst/>
              </a:prstGeom>
              <a:noFill/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99340" name="Group 72"/>
          <p:cNvGrpSpPr>
            <a:grpSpLocks/>
          </p:cNvGrpSpPr>
          <p:nvPr/>
        </p:nvGrpSpPr>
        <p:grpSpPr bwMode="auto">
          <a:xfrm>
            <a:off x="5195888" y="2706688"/>
            <a:ext cx="692150" cy="336550"/>
            <a:chOff x="3273" y="1705"/>
            <a:chExt cx="436" cy="212"/>
          </a:xfrm>
        </p:grpSpPr>
        <p:sp>
          <p:nvSpPr>
            <p:cNvPr id="99423" name="Oval 73"/>
            <p:cNvSpPr>
              <a:spLocks noChangeArrowheads="1"/>
            </p:cNvSpPr>
            <p:nvPr/>
          </p:nvSpPr>
          <p:spPr bwMode="auto">
            <a:xfrm>
              <a:off x="3275" y="1799"/>
              <a:ext cx="432" cy="117"/>
            </a:xfrm>
            <a:prstGeom prst="ellipse">
              <a:avLst/>
            </a:prstGeom>
            <a:gradFill rotWithShape="0">
              <a:gsLst>
                <a:gs pos="0">
                  <a:srgbClr val="CC0000"/>
                </a:gs>
                <a:gs pos="100000">
                  <a:srgbClr val="FFFFFF"/>
                </a:gs>
              </a:gsLst>
              <a:lin ang="0" scaled="1"/>
            </a:gradFill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424" name="Rectangle 74"/>
            <p:cNvSpPr>
              <a:spLocks noChangeArrowheads="1"/>
            </p:cNvSpPr>
            <p:nvPr/>
          </p:nvSpPr>
          <p:spPr bwMode="auto">
            <a:xfrm>
              <a:off x="3275" y="1786"/>
              <a:ext cx="434" cy="73"/>
            </a:xfrm>
            <a:prstGeom prst="rect">
              <a:avLst/>
            </a:prstGeom>
            <a:gradFill rotWithShape="0">
              <a:gsLst>
                <a:gs pos="0">
                  <a:srgbClr val="CC0000"/>
                </a:gs>
                <a:gs pos="100000">
                  <a:srgbClr val="FFFFFF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425" name="Oval 75"/>
            <p:cNvSpPr>
              <a:spLocks noChangeArrowheads="1"/>
            </p:cNvSpPr>
            <p:nvPr/>
          </p:nvSpPr>
          <p:spPr bwMode="auto">
            <a:xfrm>
              <a:off x="3273" y="1705"/>
              <a:ext cx="433" cy="138"/>
            </a:xfrm>
            <a:prstGeom prst="ellipse">
              <a:avLst/>
            </a:prstGeom>
            <a:gradFill rotWithShape="0">
              <a:gsLst>
                <a:gs pos="0">
                  <a:srgbClr val="CC0000"/>
                </a:gs>
                <a:gs pos="100000">
                  <a:srgbClr val="FFFFFF"/>
                </a:gs>
              </a:gsLst>
              <a:lin ang="0" scaled="1"/>
            </a:gradFill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99426" name="Group 76"/>
            <p:cNvGrpSpPr>
              <a:grpSpLocks/>
            </p:cNvGrpSpPr>
            <p:nvPr/>
          </p:nvGrpSpPr>
          <p:grpSpPr bwMode="auto">
            <a:xfrm>
              <a:off x="3360" y="1741"/>
              <a:ext cx="244" cy="63"/>
              <a:chOff x="3360" y="1741"/>
              <a:chExt cx="244" cy="63"/>
            </a:xfrm>
          </p:grpSpPr>
          <p:sp>
            <p:nvSpPr>
              <p:cNvPr id="99429" name="Freeform 77"/>
              <p:cNvSpPr>
                <a:spLocks noChangeArrowheads="1"/>
              </p:cNvSpPr>
              <p:nvPr/>
            </p:nvSpPr>
            <p:spPr bwMode="auto">
              <a:xfrm>
                <a:off x="3360" y="1741"/>
                <a:ext cx="244" cy="63"/>
              </a:xfrm>
              <a:custGeom>
                <a:avLst/>
                <a:gdLst>
                  <a:gd name="T0" fmla="*/ 0 w 310"/>
                  <a:gd name="T1" fmla="*/ 63 h 60"/>
                  <a:gd name="T2" fmla="*/ 76 w 310"/>
                  <a:gd name="T3" fmla="*/ 63 h 60"/>
                  <a:gd name="T4" fmla="*/ 151 w 310"/>
                  <a:gd name="T5" fmla="*/ 0 h 60"/>
                  <a:gd name="T6" fmla="*/ 244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gradFill rotWithShape="0">
                <a:gsLst>
                  <a:gs pos="0">
                    <a:srgbClr val="CC0000"/>
                  </a:gs>
                  <a:gs pos="100000">
                    <a:srgbClr val="FFFFFF"/>
                  </a:gs>
                </a:gsLst>
                <a:lin ang="0" scaled="1"/>
              </a:gradFill>
              <a:ln w="19080" cap="sq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430" name="Freeform 78"/>
              <p:cNvSpPr>
                <a:spLocks noChangeArrowheads="1"/>
              </p:cNvSpPr>
              <p:nvPr/>
            </p:nvSpPr>
            <p:spPr bwMode="auto">
              <a:xfrm>
                <a:off x="3371" y="1741"/>
                <a:ext cx="222" cy="63"/>
              </a:xfrm>
              <a:custGeom>
                <a:avLst/>
                <a:gdLst>
                  <a:gd name="T0" fmla="*/ 0 w 282"/>
                  <a:gd name="T1" fmla="*/ 0 h 60"/>
                  <a:gd name="T2" fmla="*/ 76 w 282"/>
                  <a:gd name="T3" fmla="*/ 0 h 60"/>
                  <a:gd name="T4" fmla="*/ 151 w 282"/>
                  <a:gd name="T5" fmla="*/ 63 h 60"/>
                  <a:gd name="T6" fmla="*/ 222 w 282"/>
                  <a:gd name="T7" fmla="*/ 63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gradFill rotWithShape="0">
                <a:gsLst>
                  <a:gs pos="0">
                    <a:srgbClr val="CC0000"/>
                  </a:gs>
                  <a:gs pos="100000">
                    <a:srgbClr val="FFFFFF"/>
                  </a:gs>
                </a:gsLst>
                <a:lin ang="0" scaled="1"/>
              </a:gradFill>
              <a:ln w="19080" cap="sq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99427" name="Line 79"/>
            <p:cNvSpPr>
              <a:spLocks noChangeShapeType="1"/>
            </p:cNvSpPr>
            <p:nvPr/>
          </p:nvSpPr>
          <p:spPr bwMode="auto">
            <a:xfrm>
              <a:off x="3275" y="1770"/>
              <a:ext cx="0" cy="92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428" name="Line 80"/>
            <p:cNvSpPr>
              <a:spLocks noChangeShapeType="1"/>
            </p:cNvSpPr>
            <p:nvPr/>
          </p:nvSpPr>
          <p:spPr bwMode="auto">
            <a:xfrm>
              <a:off x="3707" y="1775"/>
              <a:ext cx="0" cy="90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9341" name="Group 81"/>
          <p:cNvGrpSpPr>
            <a:grpSpLocks/>
          </p:cNvGrpSpPr>
          <p:nvPr/>
        </p:nvGrpSpPr>
        <p:grpSpPr bwMode="auto">
          <a:xfrm>
            <a:off x="6202363" y="2362200"/>
            <a:ext cx="1666875" cy="957263"/>
            <a:chOff x="3907" y="1488"/>
            <a:chExt cx="1050" cy="603"/>
          </a:xfrm>
        </p:grpSpPr>
        <p:sp>
          <p:nvSpPr>
            <p:cNvPr id="99400" name="Text Box 82"/>
            <p:cNvSpPr txBox="1">
              <a:spLocks noChangeArrowheads="1"/>
            </p:cNvSpPr>
            <p:nvPr/>
          </p:nvSpPr>
          <p:spPr bwMode="auto">
            <a:xfrm>
              <a:off x="4013" y="1488"/>
              <a:ext cx="209" cy="23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000000"/>
                  </a:solidFill>
                </a:rPr>
                <a:t>E</a:t>
              </a:r>
            </a:p>
          </p:txBody>
        </p:sp>
        <p:sp>
          <p:nvSpPr>
            <p:cNvPr id="99401" name="Line 83"/>
            <p:cNvSpPr>
              <a:spLocks noChangeShapeType="1"/>
            </p:cNvSpPr>
            <p:nvPr/>
          </p:nvSpPr>
          <p:spPr bwMode="auto">
            <a:xfrm>
              <a:off x="4352" y="1801"/>
              <a:ext cx="203" cy="0"/>
            </a:xfrm>
            <a:prstGeom prst="line">
              <a:avLst/>
            </a:prstGeom>
            <a:noFill/>
            <a:ln w="1908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402" name="Text Box 84"/>
            <p:cNvSpPr txBox="1">
              <a:spLocks noChangeArrowheads="1"/>
            </p:cNvSpPr>
            <p:nvPr/>
          </p:nvSpPr>
          <p:spPr bwMode="auto">
            <a:xfrm>
              <a:off x="3952" y="1878"/>
              <a:ext cx="369" cy="21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>
                  <a:solidFill>
                    <a:srgbClr val="000000"/>
                  </a:solidFill>
                </a:rPr>
                <a:t>IPv6</a:t>
              </a:r>
            </a:p>
          </p:txBody>
        </p:sp>
        <p:sp>
          <p:nvSpPr>
            <p:cNvPr id="99403" name="Text Box 85"/>
            <p:cNvSpPr txBox="1">
              <a:spLocks noChangeArrowheads="1"/>
            </p:cNvSpPr>
            <p:nvPr/>
          </p:nvSpPr>
          <p:spPr bwMode="auto">
            <a:xfrm>
              <a:off x="4570" y="1880"/>
              <a:ext cx="369" cy="21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>
                  <a:solidFill>
                    <a:srgbClr val="000000"/>
                  </a:solidFill>
                </a:rPr>
                <a:t>IPv6</a:t>
              </a:r>
            </a:p>
          </p:txBody>
        </p:sp>
        <p:grpSp>
          <p:nvGrpSpPr>
            <p:cNvPr id="99404" name="Group 86"/>
            <p:cNvGrpSpPr>
              <a:grpSpLocks/>
            </p:cNvGrpSpPr>
            <p:nvPr/>
          </p:nvGrpSpPr>
          <p:grpSpPr bwMode="auto">
            <a:xfrm>
              <a:off x="3907" y="1705"/>
              <a:ext cx="436" cy="211"/>
              <a:chOff x="3907" y="1705"/>
              <a:chExt cx="436" cy="211"/>
            </a:xfrm>
          </p:grpSpPr>
          <p:sp>
            <p:nvSpPr>
              <p:cNvPr id="99415" name="Oval 87"/>
              <p:cNvSpPr>
                <a:spLocks noChangeArrowheads="1"/>
              </p:cNvSpPr>
              <p:nvPr/>
            </p:nvSpPr>
            <p:spPr bwMode="auto">
              <a:xfrm>
                <a:off x="3909" y="1799"/>
                <a:ext cx="432" cy="117"/>
              </a:xfrm>
              <a:prstGeom prst="ellipse">
                <a:avLst/>
              </a:prstGeom>
              <a:gradFill rotWithShape="0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416" name="Rectangle 88"/>
              <p:cNvSpPr>
                <a:spLocks noChangeArrowheads="1"/>
              </p:cNvSpPr>
              <p:nvPr/>
            </p:nvSpPr>
            <p:spPr bwMode="auto">
              <a:xfrm>
                <a:off x="3909" y="1785"/>
                <a:ext cx="434" cy="73"/>
              </a:xfrm>
              <a:prstGeom prst="rect">
                <a:avLst/>
              </a:prstGeom>
              <a:gradFill rotWithShape="0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417" name="Oval 89"/>
              <p:cNvSpPr>
                <a:spLocks noChangeArrowheads="1"/>
              </p:cNvSpPr>
              <p:nvPr/>
            </p:nvSpPr>
            <p:spPr bwMode="auto">
              <a:xfrm>
                <a:off x="3907" y="1705"/>
                <a:ext cx="433" cy="138"/>
              </a:xfrm>
              <a:prstGeom prst="ellipse">
                <a:avLst/>
              </a:prstGeom>
              <a:gradFill rotWithShape="0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99418" name="Group 90"/>
              <p:cNvGrpSpPr>
                <a:grpSpLocks/>
              </p:cNvGrpSpPr>
              <p:nvPr/>
            </p:nvGrpSpPr>
            <p:grpSpPr bwMode="auto">
              <a:xfrm>
                <a:off x="3994" y="1741"/>
                <a:ext cx="244" cy="63"/>
                <a:chOff x="3994" y="1741"/>
                <a:chExt cx="244" cy="63"/>
              </a:xfrm>
            </p:grpSpPr>
            <p:sp>
              <p:nvSpPr>
                <p:cNvPr id="99421" name="Freeform 91"/>
                <p:cNvSpPr>
                  <a:spLocks noChangeArrowheads="1"/>
                </p:cNvSpPr>
                <p:nvPr/>
              </p:nvSpPr>
              <p:spPr bwMode="auto">
                <a:xfrm>
                  <a:off x="3994" y="1741"/>
                  <a:ext cx="244" cy="63"/>
                </a:xfrm>
                <a:custGeom>
                  <a:avLst/>
                  <a:gdLst>
                    <a:gd name="T0" fmla="*/ 0 w 310"/>
                    <a:gd name="T1" fmla="*/ 63 h 60"/>
                    <a:gd name="T2" fmla="*/ 76 w 310"/>
                    <a:gd name="T3" fmla="*/ 63 h 60"/>
                    <a:gd name="T4" fmla="*/ 151 w 310"/>
                    <a:gd name="T5" fmla="*/ 0 h 60"/>
                    <a:gd name="T6" fmla="*/ 244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80" cap="sq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9422" name="Freeform 92"/>
                <p:cNvSpPr>
                  <a:spLocks noChangeArrowheads="1"/>
                </p:cNvSpPr>
                <p:nvPr/>
              </p:nvSpPr>
              <p:spPr bwMode="auto">
                <a:xfrm>
                  <a:off x="4005" y="1741"/>
                  <a:ext cx="222" cy="63"/>
                </a:xfrm>
                <a:custGeom>
                  <a:avLst/>
                  <a:gdLst>
                    <a:gd name="T0" fmla="*/ 0 w 282"/>
                    <a:gd name="T1" fmla="*/ 0 h 60"/>
                    <a:gd name="T2" fmla="*/ 76 w 282"/>
                    <a:gd name="T3" fmla="*/ 0 h 60"/>
                    <a:gd name="T4" fmla="*/ 151 w 282"/>
                    <a:gd name="T5" fmla="*/ 63 h 60"/>
                    <a:gd name="T6" fmla="*/ 222 w 282"/>
                    <a:gd name="T7" fmla="*/ 63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80" cap="sq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99419" name="Line 93"/>
              <p:cNvSpPr>
                <a:spLocks noChangeShapeType="1"/>
              </p:cNvSpPr>
              <p:nvPr/>
            </p:nvSpPr>
            <p:spPr bwMode="auto">
              <a:xfrm>
                <a:off x="3909" y="1770"/>
                <a:ext cx="0" cy="92"/>
              </a:xfrm>
              <a:prstGeom prst="line">
                <a:avLst/>
              </a:prstGeom>
              <a:noFill/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420" name="Line 94"/>
              <p:cNvSpPr>
                <a:spLocks noChangeShapeType="1"/>
              </p:cNvSpPr>
              <p:nvPr/>
            </p:nvSpPr>
            <p:spPr bwMode="auto">
              <a:xfrm>
                <a:off x="4341" y="1775"/>
                <a:ext cx="0" cy="90"/>
              </a:xfrm>
              <a:prstGeom prst="line">
                <a:avLst/>
              </a:prstGeom>
              <a:noFill/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9405" name="Group 95"/>
            <p:cNvGrpSpPr>
              <a:grpSpLocks/>
            </p:cNvGrpSpPr>
            <p:nvPr/>
          </p:nvGrpSpPr>
          <p:grpSpPr bwMode="auto">
            <a:xfrm>
              <a:off x="4521" y="1703"/>
              <a:ext cx="436" cy="212"/>
              <a:chOff x="4521" y="1703"/>
              <a:chExt cx="436" cy="212"/>
            </a:xfrm>
          </p:grpSpPr>
          <p:sp>
            <p:nvSpPr>
              <p:cNvPr id="99407" name="Oval 96"/>
              <p:cNvSpPr>
                <a:spLocks noChangeArrowheads="1"/>
              </p:cNvSpPr>
              <p:nvPr/>
            </p:nvSpPr>
            <p:spPr bwMode="auto">
              <a:xfrm>
                <a:off x="4523" y="1797"/>
                <a:ext cx="432" cy="117"/>
              </a:xfrm>
              <a:prstGeom prst="ellipse">
                <a:avLst/>
              </a:prstGeom>
              <a:gradFill rotWithShape="0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408" name="Rectangle 97"/>
              <p:cNvSpPr>
                <a:spLocks noChangeArrowheads="1"/>
              </p:cNvSpPr>
              <p:nvPr/>
            </p:nvSpPr>
            <p:spPr bwMode="auto">
              <a:xfrm>
                <a:off x="4523" y="1784"/>
                <a:ext cx="434" cy="73"/>
              </a:xfrm>
              <a:prstGeom prst="rect">
                <a:avLst/>
              </a:prstGeom>
              <a:gradFill rotWithShape="0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409" name="Oval 98"/>
              <p:cNvSpPr>
                <a:spLocks noChangeArrowheads="1"/>
              </p:cNvSpPr>
              <p:nvPr/>
            </p:nvSpPr>
            <p:spPr bwMode="auto">
              <a:xfrm>
                <a:off x="4521" y="1703"/>
                <a:ext cx="433" cy="138"/>
              </a:xfrm>
              <a:prstGeom prst="ellipse">
                <a:avLst/>
              </a:prstGeom>
              <a:gradFill rotWithShape="0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99410" name="Group 99"/>
              <p:cNvGrpSpPr>
                <a:grpSpLocks/>
              </p:cNvGrpSpPr>
              <p:nvPr/>
            </p:nvGrpSpPr>
            <p:grpSpPr bwMode="auto">
              <a:xfrm>
                <a:off x="4608" y="1739"/>
                <a:ext cx="244" cy="63"/>
                <a:chOff x="4608" y="1739"/>
                <a:chExt cx="244" cy="63"/>
              </a:xfrm>
            </p:grpSpPr>
            <p:sp>
              <p:nvSpPr>
                <p:cNvPr id="99413" name="Freeform 100"/>
                <p:cNvSpPr>
                  <a:spLocks noChangeArrowheads="1"/>
                </p:cNvSpPr>
                <p:nvPr/>
              </p:nvSpPr>
              <p:spPr bwMode="auto">
                <a:xfrm>
                  <a:off x="4608" y="1739"/>
                  <a:ext cx="244" cy="63"/>
                </a:xfrm>
                <a:custGeom>
                  <a:avLst/>
                  <a:gdLst>
                    <a:gd name="T0" fmla="*/ 0 w 310"/>
                    <a:gd name="T1" fmla="*/ 63 h 60"/>
                    <a:gd name="T2" fmla="*/ 76 w 310"/>
                    <a:gd name="T3" fmla="*/ 63 h 60"/>
                    <a:gd name="T4" fmla="*/ 151 w 310"/>
                    <a:gd name="T5" fmla="*/ 0 h 60"/>
                    <a:gd name="T6" fmla="*/ 244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80" cap="sq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9414" name="Freeform 101"/>
                <p:cNvSpPr>
                  <a:spLocks noChangeArrowheads="1"/>
                </p:cNvSpPr>
                <p:nvPr/>
              </p:nvSpPr>
              <p:spPr bwMode="auto">
                <a:xfrm>
                  <a:off x="4619" y="1739"/>
                  <a:ext cx="222" cy="63"/>
                </a:xfrm>
                <a:custGeom>
                  <a:avLst/>
                  <a:gdLst>
                    <a:gd name="T0" fmla="*/ 0 w 282"/>
                    <a:gd name="T1" fmla="*/ 0 h 60"/>
                    <a:gd name="T2" fmla="*/ 76 w 282"/>
                    <a:gd name="T3" fmla="*/ 0 h 60"/>
                    <a:gd name="T4" fmla="*/ 151 w 282"/>
                    <a:gd name="T5" fmla="*/ 63 h 60"/>
                    <a:gd name="T6" fmla="*/ 222 w 282"/>
                    <a:gd name="T7" fmla="*/ 63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80" cap="sq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99411" name="Line 102"/>
              <p:cNvSpPr>
                <a:spLocks noChangeShapeType="1"/>
              </p:cNvSpPr>
              <p:nvPr/>
            </p:nvSpPr>
            <p:spPr bwMode="auto">
              <a:xfrm>
                <a:off x="4523" y="1768"/>
                <a:ext cx="0" cy="92"/>
              </a:xfrm>
              <a:prstGeom prst="line">
                <a:avLst/>
              </a:prstGeom>
              <a:noFill/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412" name="Line 103"/>
              <p:cNvSpPr>
                <a:spLocks noChangeShapeType="1"/>
              </p:cNvSpPr>
              <p:nvPr/>
            </p:nvSpPr>
            <p:spPr bwMode="auto">
              <a:xfrm>
                <a:off x="4955" y="1773"/>
                <a:ext cx="0" cy="90"/>
              </a:xfrm>
              <a:prstGeom prst="line">
                <a:avLst/>
              </a:prstGeom>
              <a:noFill/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9406" name="Text Box 104"/>
            <p:cNvSpPr txBox="1">
              <a:spLocks noChangeArrowheads="1"/>
            </p:cNvSpPr>
            <p:nvPr/>
          </p:nvSpPr>
          <p:spPr bwMode="auto">
            <a:xfrm>
              <a:off x="4636" y="1492"/>
              <a:ext cx="201" cy="23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000000"/>
                  </a:solidFill>
                </a:rPr>
                <a:t>F</a:t>
              </a:r>
            </a:p>
          </p:txBody>
        </p:sp>
      </p:grpSp>
      <p:sp>
        <p:nvSpPr>
          <p:cNvPr id="99342" name="Text Box 105"/>
          <p:cNvSpPr txBox="1">
            <a:spLocks noChangeArrowheads="1"/>
          </p:cNvSpPr>
          <p:nvPr/>
        </p:nvSpPr>
        <p:spPr bwMode="auto">
          <a:xfrm>
            <a:off x="4387850" y="2355850"/>
            <a:ext cx="344488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</a:rPr>
              <a:t>C</a:t>
            </a:r>
          </a:p>
        </p:txBody>
      </p:sp>
      <p:sp>
        <p:nvSpPr>
          <p:cNvPr id="99343" name="Text Box 106"/>
          <p:cNvSpPr txBox="1">
            <a:spLocks noChangeArrowheads="1"/>
          </p:cNvSpPr>
          <p:nvPr/>
        </p:nvSpPr>
        <p:spPr bwMode="auto">
          <a:xfrm>
            <a:off x="5364163" y="2359025"/>
            <a:ext cx="344487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</a:rPr>
              <a:t>D</a:t>
            </a:r>
          </a:p>
        </p:txBody>
      </p:sp>
      <p:grpSp>
        <p:nvGrpSpPr>
          <p:cNvPr id="99344" name="Group 107"/>
          <p:cNvGrpSpPr>
            <a:grpSpLocks/>
          </p:cNvGrpSpPr>
          <p:nvPr/>
        </p:nvGrpSpPr>
        <p:grpSpPr bwMode="auto">
          <a:xfrm>
            <a:off x="461963" y="1216025"/>
            <a:ext cx="7412037" cy="977900"/>
            <a:chOff x="291" y="766"/>
            <a:chExt cx="4669" cy="616"/>
          </a:xfrm>
        </p:grpSpPr>
        <p:sp>
          <p:nvSpPr>
            <p:cNvPr id="99349" name="Rectangle 108"/>
            <p:cNvSpPr>
              <a:spLocks noChangeArrowheads="1"/>
            </p:cNvSpPr>
            <p:nvPr/>
          </p:nvSpPr>
          <p:spPr bwMode="auto">
            <a:xfrm>
              <a:off x="2424" y="1085"/>
              <a:ext cx="1514" cy="41"/>
            </a:xfrm>
            <a:prstGeom prst="rect">
              <a:avLst/>
            </a:prstGeom>
            <a:solidFill>
              <a:srgbClr val="CC0000"/>
            </a:solidFill>
            <a:ln w="9360" cap="sq">
              <a:solidFill>
                <a:srgbClr val="CC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350" name="Text Box 109"/>
            <p:cNvSpPr txBox="1">
              <a:spLocks noChangeArrowheads="1"/>
            </p:cNvSpPr>
            <p:nvPr/>
          </p:nvSpPr>
          <p:spPr bwMode="auto">
            <a:xfrm>
              <a:off x="291" y="979"/>
              <a:ext cx="887" cy="23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000000"/>
                  </a:solidFill>
                </a:rPr>
                <a:t>logical view:</a:t>
              </a:r>
            </a:p>
          </p:txBody>
        </p:sp>
        <p:sp>
          <p:nvSpPr>
            <p:cNvPr id="99351" name="Text Box 110"/>
            <p:cNvSpPr txBox="1">
              <a:spLocks noChangeArrowheads="1"/>
            </p:cNvSpPr>
            <p:nvPr/>
          </p:nvSpPr>
          <p:spPr bwMode="auto">
            <a:xfrm>
              <a:off x="2495" y="766"/>
              <a:ext cx="1457" cy="34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>
                <a:lnSpc>
                  <a:spcPct val="85000"/>
                </a:lnSpc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i="1">
                  <a:solidFill>
                    <a:srgbClr val="CC0000"/>
                  </a:solidFill>
                </a:rPr>
                <a:t>IPv4 tunnel </a:t>
              </a:r>
            </a:p>
            <a:p>
              <a:pPr algn="ctr">
                <a:lnSpc>
                  <a:spcPct val="85000"/>
                </a:lnSpc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i="1">
                  <a:solidFill>
                    <a:srgbClr val="CC0000"/>
                  </a:solidFill>
                </a:rPr>
                <a:t>connecting IPv6 routers</a:t>
              </a:r>
            </a:p>
          </p:txBody>
        </p:sp>
        <p:grpSp>
          <p:nvGrpSpPr>
            <p:cNvPr id="99352" name="Group 111"/>
            <p:cNvGrpSpPr>
              <a:grpSpLocks/>
            </p:cNvGrpSpPr>
            <p:nvPr/>
          </p:nvGrpSpPr>
          <p:grpSpPr bwMode="auto">
            <a:xfrm>
              <a:off x="3911" y="779"/>
              <a:ext cx="1050" cy="604"/>
              <a:chOff x="3911" y="779"/>
              <a:chExt cx="1050" cy="604"/>
            </a:xfrm>
          </p:grpSpPr>
          <p:sp>
            <p:nvSpPr>
              <p:cNvPr id="99377" name="Text Box 112"/>
              <p:cNvSpPr txBox="1">
                <a:spLocks noChangeArrowheads="1"/>
              </p:cNvSpPr>
              <p:nvPr/>
            </p:nvSpPr>
            <p:spPr bwMode="auto">
              <a:xfrm>
                <a:off x="4017" y="779"/>
                <a:ext cx="209" cy="23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>
                  <a:buClrTx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1800">
                    <a:solidFill>
                      <a:srgbClr val="000000"/>
                    </a:solidFill>
                  </a:rPr>
                  <a:t>E</a:t>
                </a:r>
              </a:p>
            </p:txBody>
          </p:sp>
          <p:sp>
            <p:nvSpPr>
              <p:cNvPr id="99378" name="Line 113"/>
              <p:cNvSpPr>
                <a:spLocks noChangeShapeType="1"/>
              </p:cNvSpPr>
              <p:nvPr/>
            </p:nvSpPr>
            <p:spPr bwMode="auto">
              <a:xfrm>
                <a:off x="4356" y="1092"/>
                <a:ext cx="203" cy="0"/>
              </a:xfrm>
              <a:prstGeom prst="line">
                <a:avLst/>
              </a:prstGeom>
              <a:noFill/>
              <a:ln w="1908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379" name="Text Box 114"/>
              <p:cNvSpPr txBox="1">
                <a:spLocks noChangeArrowheads="1"/>
              </p:cNvSpPr>
              <p:nvPr/>
            </p:nvSpPr>
            <p:spPr bwMode="auto">
              <a:xfrm>
                <a:off x="3956" y="1169"/>
                <a:ext cx="369" cy="21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>
                  <a:buClrTx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1600">
                    <a:solidFill>
                      <a:srgbClr val="000000"/>
                    </a:solidFill>
                  </a:rPr>
                  <a:t>IPv6</a:t>
                </a:r>
              </a:p>
            </p:txBody>
          </p:sp>
          <p:sp>
            <p:nvSpPr>
              <p:cNvPr id="99380" name="Text Box 115"/>
              <p:cNvSpPr txBox="1">
                <a:spLocks noChangeArrowheads="1"/>
              </p:cNvSpPr>
              <p:nvPr/>
            </p:nvSpPr>
            <p:spPr bwMode="auto">
              <a:xfrm>
                <a:off x="4574" y="1171"/>
                <a:ext cx="369" cy="21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>
                  <a:buClrTx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1600">
                    <a:solidFill>
                      <a:srgbClr val="000000"/>
                    </a:solidFill>
                  </a:rPr>
                  <a:t>IPv6</a:t>
                </a:r>
              </a:p>
            </p:txBody>
          </p:sp>
          <p:grpSp>
            <p:nvGrpSpPr>
              <p:cNvPr id="99381" name="Group 116"/>
              <p:cNvGrpSpPr>
                <a:grpSpLocks/>
              </p:cNvGrpSpPr>
              <p:nvPr/>
            </p:nvGrpSpPr>
            <p:grpSpPr bwMode="auto">
              <a:xfrm>
                <a:off x="3911" y="996"/>
                <a:ext cx="436" cy="212"/>
                <a:chOff x="3911" y="996"/>
                <a:chExt cx="436" cy="212"/>
              </a:xfrm>
            </p:grpSpPr>
            <p:sp>
              <p:nvSpPr>
                <p:cNvPr id="99392" name="Oval 117"/>
                <p:cNvSpPr>
                  <a:spLocks noChangeArrowheads="1"/>
                </p:cNvSpPr>
                <p:nvPr/>
              </p:nvSpPr>
              <p:spPr bwMode="auto">
                <a:xfrm>
                  <a:off x="3913" y="1090"/>
                  <a:ext cx="432" cy="117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12600" cap="sq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9393" name="Rectangle 118"/>
                <p:cNvSpPr>
                  <a:spLocks noChangeArrowheads="1"/>
                </p:cNvSpPr>
                <p:nvPr/>
              </p:nvSpPr>
              <p:spPr bwMode="auto">
                <a:xfrm>
                  <a:off x="3913" y="1077"/>
                  <a:ext cx="434" cy="73"/>
                </a:xfrm>
                <a:prstGeom prst="rect">
                  <a:avLst/>
                </a:prstGeom>
                <a:gradFill rotWithShape="0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9394" name="Oval 119"/>
                <p:cNvSpPr>
                  <a:spLocks noChangeArrowheads="1"/>
                </p:cNvSpPr>
                <p:nvPr/>
              </p:nvSpPr>
              <p:spPr bwMode="auto">
                <a:xfrm>
                  <a:off x="3911" y="996"/>
                  <a:ext cx="433" cy="13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12600" cap="sq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99395" name="Group 120"/>
                <p:cNvGrpSpPr>
                  <a:grpSpLocks/>
                </p:cNvGrpSpPr>
                <p:nvPr/>
              </p:nvGrpSpPr>
              <p:grpSpPr bwMode="auto">
                <a:xfrm>
                  <a:off x="3998" y="1032"/>
                  <a:ext cx="244" cy="63"/>
                  <a:chOff x="3998" y="1032"/>
                  <a:chExt cx="244" cy="63"/>
                </a:xfrm>
              </p:grpSpPr>
              <p:sp>
                <p:nvSpPr>
                  <p:cNvPr id="99398" name="Freeform 121"/>
                  <p:cNvSpPr>
                    <a:spLocks noChangeArrowheads="1"/>
                  </p:cNvSpPr>
                  <p:nvPr/>
                </p:nvSpPr>
                <p:spPr bwMode="auto">
                  <a:xfrm>
                    <a:off x="3998" y="1032"/>
                    <a:ext cx="244" cy="63"/>
                  </a:xfrm>
                  <a:custGeom>
                    <a:avLst/>
                    <a:gdLst>
                      <a:gd name="T0" fmla="*/ 0 w 310"/>
                      <a:gd name="T1" fmla="*/ 63 h 60"/>
                      <a:gd name="T2" fmla="*/ 76 w 310"/>
                      <a:gd name="T3" fmla="*/ 63 h 60"/>
                      <a:gd name="T4" fmla="*/ 151 w 310"/>
                      <a:gd name="T5" fmla="*/ 0 h 60"/>
                      <a:gd name="T6" fmla="*/ 244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19080" cap="sq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99399" name="Freeform 122"/>
                  <p:cNvSpPr>
                    <a:spLocks noChangeArrowheads="1"/>
                  </p:cNvSpPr>
                  <p:nvPr/>
                </p:nvSpPr>
                <p:spPr bwMode="auto">
                  <a:xfrm>
                    <a:off x="4009" y="1032"/>
                    <a:ext cx="222" cy="63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76 w 282"/>
                      <a:gd name="T3" fmla="*/ 0 h 60"/>
                      <a:gd name="T4" fmla="*/ 151 w 282"/>
                      <a:gd name="T5" fmla="*/ 63 h 60"/>
                      <a:gd name="T6" fmla="*/ 222 w 282"/>
                      <a:gd name="T7" fmla="*/ 63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19080" cap="sq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99396" name="Line 123"/>
                <p:cNvSpPr>
                  <a:spLocks noChangeShapeType="1"/>
                </p:cNvSpPr>
                <p:nvPr/>
              </p:nvSpPr>
              <p:spPr bwMode="auto">
                <a:xfrm>
                  <a:off x="3913" y="1061"/>
                  <a:ext cx="0" cy="92"/>
                </a:xfrm>
                <a:prstGeom prst="line">
                  <a:avLst/>
                </a:prstGeom>
                <a:noFill/>
                <a:ln w="12600" cap="sq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9397" name="Line 124"/>
                <p:cNvSpPr>
                  <a:spLocks noChangeShapeType="1"/>
                </p:cNvSpPr>
                <p:nvPr/>
              </p:nvSpPr>
              <p:spPr bwMode="auto">
                <a:xfrm>
                  <a:off x="4345" y="1066"/>
                  <a:ext cx="0" cy="90"/>
                </a:xfrm>
                <a:prstGeom prst="line">
                  <a:avLst/>
                </a:prstGeom>
                <a:noFill/>
                <a:ln w="12600" cap="sq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9382" name="Group 125"/>
              <p:cNvGrpSpPr>
                <a:grpSpLocks/>
              </p:cNvGrpSpPr>
              <p:nvPr/>
            </p:nvGrpSpPr>
            <p:grpSpPr bwMode="auto">
              <a:xfrm>
                <a:off x="4525" y="994"/>
                <a:ext cx="436" cy="212"/>
                <a:chOff x="4525" y="994"/>
                <a:chExt cx="436" cy="212"/>
              </a:xfrm>
            </p:grpSpPr>
            <p:sp>
              <p:nvSpPr>
                <p:cNvPr id="99384" name="Oval 126"/>
                <p:cNvSpPr>
                  <a:spLocks noChangeArrowheads="1"/>
                </p:cNvSpPr>
                <p:nvPr/>
              </p:nvSpPr>
              <p:spPr bwMode="auto">
                <a:xfrm>
                  <a:off x="4527" y="1088"/>
                  <a:ext cx="432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12600" cap="sq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9385" name="Rectangle 127"/>
                <p:cNvSpPr>
                  <a:spLocks noChangeArrowheads="1"/>
                </p:cNvSpPr>
                <p:nvPr/>
              </p:nvSpPr>
              <p:spPr bwMode="auto">
                <a:xfrm>
                  <a:off x="4527" y="1075"/>
                  <a:ext cx="434" cy="73"/>
                </a:xfrm>
                <a:prstGeom prst="rect">
                  <a:avLst/>
                </a:prstGeom>
                <a:gradFill rotWithShape="0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9386" name="Oval 128"/>
                <p:cNvSpPr>
                  <a:spLocks noChangeArrowheads="1"/>
                </p:cNvSpPr>
                <p:nvPr/>
              </p:nvSpPr>
              <p:spPr bwMode="auto">
                <a:xfrm>
                  <a:off x="4525" y="994"/>
                  <a:ext cx="433" cy="13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12600" cap="sq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99387" name="Group 129"/>
                <p:cNvGrpSpPr>
                  <a:grpSpLocks/>
                </p:cNvGrpSpPr>
                <p:nvPr/>
              </p:nvGrpSpPr>
              <p:grpSpPr bwMode="auto">
                <a:xfrm>
                  <a:off x="4612" y="1030"/>
                  <a:ext cx="244" cy="63"/>
                  <a:chOff x="4612" y="1030"/>
                  <a:chExt cx="244" cy="63"/>
                </a:xfrm>
              </p:grpSpPr>
              <p:sp>
                <p:nvSpPr>
                  <p:cNvPr id="99390" name="Freeform 130"/>
                  <p:cNvSpPr>
                    <a:spLocks noChangeArrowheads="1"/>
                  </p:cNvSpPr>
                  <p:nvPr/>
                </p:nvSpPr>
                <p:spPr bwMode="auto">
                  <a:xfrm>
                    <a:off x="4612" y="1030"/>
                    <a:ext cx="244" cy="63"/>
                  </a:xfrm>
                  <a:custGeom>
                    <a:avLst/>
                    <a:gdLst>
                      <a:gd name="T0" fmla="*/ 0 w 310"/>
                      <a:gd name="T1" fmla="*/ 63 h 60"/>
                      <a:gd name="T2" fmla="*/ 76 w 310"/>
                      <a:gd name="T3" fmla="*/ 63 h 60"/>
                      <a:gd name="T4" fmla="*/ 151 w 310"/>
                      <a:gd name="T5" fmla="*/ 0 h 60"/>
                      <a:gd name="T6" fmla="*/ 244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19080" cap="sq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99391" name="Freeform 131"/>
                  <p:cNvSpPr>
                    <a:spLocks noChangeArrowheads="1"/>
                  </p:cNvSpPr>
                  <p:nvPr/>
                </p:nvSpPr>
                <p:spPr bwMode="auto">
                  <a:xfrm>
                    <a:off x="4623" y="1030"/>
                    <a:ext cx="222" cy="63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76 w 282"/>
                      <a:gd name="T3" fmla="*/ 0 h 60"/>
                      <a:gd name="T4" fmla="*/ 151 w 282"/>
                      <a:gd name="T5" fmla="*/ 63 h 60"/>
                      <a:gd name="T6" fmla="*/ 222 w 282"/>
                      <a:gd name="T7" fmla="*/ 63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19080" cap="sq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99388" name="Line 132"/>
                <p:cNvSpPr>
                  <a:spLocks noChangeShapeType="1"/>
                </p:cNvSpPr>
                <p:nvPr/>
              </p:nvSpPr>
              <p:spPr bwMode="auto">
                <a:xfrm>
                  <a:off x="4527" y="1059"/>
                  <a:ext cx="0" cy="93"/>
                </a:xfrm>
                <a:prstGeom prst="line">
                  <a:avLst/>
                </a:prstGeom>
                <a:noFill/>
                <a:ln w="12600" cap="sq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9389" name="Line 133"/>
                <p:cNvSpPr>
                  <a:spLocks noChangeShapeType="1"/>
                </p:cNvSpPr>
                <p:nvPr/>
              </p:nvSpPr>
              <p:spPr bwMode="auto">
                <a:xfrm>
                  <a:off x="4959" y="1064"/>
                  <a:ext cx="0" cy="90"/>
                </a:xfrm>
                <a:prstGeom prst="line">
                  <a:avLst/>
                </a:prstGeom>
                <a:noFill/>
                <a:ln w="12600" cap="sq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9383" name="Text Box 134"/>
              <p:cNvSpPr txBox="1">
                <a:spLocks noChangeArrowheads="1"/>
              </p:cNvSpPr>
              <p:nvPr/>
            </p:nvSpPr>
            <p:spPr bwMode="auto">
              <a:xfrm>
                <a:off x="4640" y="783"/>
                <a:ext cx="201" cy="23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>
                  <a:buClrTx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1800">
                    <a:solidFill>
                      <a:srgbClr val="000000"/>
                    </a:solidFill>
                  </a:rPr>
                  <a:t>F</a:t>
                </a:r>
              </a:p>
            </p:txBody>
          </p:sp>
        </p:grpSp>
        <p:grpSp>
          <p:nvGrpSpPr>
            <p:cNvPr id="99353" name="Group 135"/>
            <p:cNvGrpSpPr>
              <a:grpSpLocks/>
            </p:cNvGrpSpPr>
            <p:nvPr/>
          </p:nvGrpSpPr>
          <p:grpSpPr bwMode="auto">
            <a:xfrm>
              <a:off x="1361" y="771"/>
              <a:ext cx="1088" cy="607"/>
              <a:chOff x="1361" y="771"/>
              <a:chExt cx="1088" cy="607"/>
            </a:xfrm>
          </p:grpSpPr>
          <p:sp>
            <p:nvSpPr>
              <p:cNvPr id="99354" name="Text Box 136"/>
              <p:cNvSpPr txBox="1">
                <a:spLocks noChangeArrowheads="1"/>
              </p:cNvSpPr>
              <p:nvPr/>
            </p:nvSpPr>
            <p:spPr bwMode="auto">
              <a:xfrm>
                <a:off x="1461" y="771"/>
                <a:ext cx="209" cy="23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>
                  <a:buClrTx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1800">
                    <a:solidFill>
                      <a:srgbClr val="000000"/>
                    </a:solidFill>
                  </a:rPr>
                  <a:t>A</a:t>
                </a:r>
              </a:p>
            </p:txBody>
          </p:sp>
          <p:sp>
            <p:nvSpPr>
              <p:cNvPr id="99355" name="Text Box 137"/>
              <p:cNvSpPr txBox="1">
                <a:spLocks noChangeArrowheads="1"/>
              </p:cNvSpPr>
              <p:nvPr/>
            </p:nvSpPr>
            <p:spPr bwMode="auto">
              <a:xfrm>
                <a:off x="2120" y="774"/>
                <a:ext cx="209" cy="23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>
                  <a:buClrTx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1800">
                    <a:solidFill>
                      <a:srgbClr val="000000"/>
                    </a:solidFill>
                  </a:rPr>
                  <a:t>B</a:t>
                </a:r>
              </a:p>
            </p:txBody>
          </p:sp>
          <p:sp>
            <p:nvSpPr>
              <p:cNvPr id="99356" name="Line 138"/>
              <p:cNvSpPr>
                <a:spLocks noChangeShapeType="1"/>
              </p:cNvSpPr>
              <p:nvPr/>
            </p:nvSpPr>
            <p:spPr bwMode="auto">
              <a:xfrm>
                <a:off x="1801" y="1097"/>
                <a:ext cx="203" cy="0"/>
              </a:xfrm>
              <a:prstGeom prst="line">
                <a:avLst/>
              </a:prstGeom>
              <a:noFill/>
              <a:ln w="1908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357" name="Text Box 139"/>
              <p:cNvSpPr txBox="1">
                <a:spLocks noChangeArrowheads="1"/>
              </p:cNvSpPr>
              <p:nvPr/>
            </p:nvSpPr>
            <p:spPr bwMode="auto">
              <a:xfrm>
                <a:off x="1385" y="1166"/>
                <a:ext cx="369" cy="21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>
                  <a:buClrTx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1600">
                    <a:solidFill>
                      <a:srgbClr val="000000"/>
                    </a:solidFill>
                  </a:rPr>
                  <a:t>IPv6</a:t>
                </a:r>
              </a:p>
            </p:txBody>
          </p:sp>
          <p:sp>
            <p:nvSpPr>
              <p:cNvPr id="99358" name="Text Box 140"/>
              <p:cNvSpPr txBox="1">
                <a:spLocks noChangeArrowheads="1"/>
              </p:cNvSpPr>
              <p:nvPr/>
            </p:nvSpPr>
            <p:spPr bwMode="auto">
              <a:xfrm>
                <a:off x="2044" y="1167"/>
                <a:ext cx="369" cy="21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>
                  <a:buClrTx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1600">
                    <a:solidFill>
                      <a:srgbClr val="000000"/>
                    </a:solidFill>
                  </a:rPr>
                  <a:t>IPv6</a:t>
                </a:r>
              </a:p>
            </p:txBody>
          </p:sp>
          <p:grpSp>
            <p:nvGrpSpPr>
              <p:cNvPr id="99359" name="Group 141"/>
              <p:cNvGrpSpPr>
                <a:grpSpLocks/>
              </p:cNvGrpSpPr>
              <p:nvPr/>
            </p:nvGrpSpPr>
            <p:grpSpPr bwMode="auto">
              <a:xfrm>
                <a:off x="1361" y="989"/>
                <a:ext cx="436" cy="212"/>
                <a:chOff x="1361" y="989"/>
                <a:chExt cx="436" cy="212"/>
              </a:xfrm>
            </p:grpSpPr>
            <p:sp>
              <p:nvSpPr>
                <p:cNvPr id="99369" name="Oval 142"/>
                <p:cNvSpPr>
                  <a:spLocks noChangeArrowheads="1"/>
                </p:cNvSpPr>
                <p:nvPr/>
              </p:nvSpPr>
              <p:spPr bwMode="auto">
                <a:xfrm>
                  <a:off x="1363" y="1083"/>
                  <a:ext cx="432" cy="117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12600" cap="sq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9370" name="Rectangle 143"/>
                <p:cNvSpPr>
                  <a:spLocks noChangeArrowheads="1"/>
                </p:cNvSpPr>
                <p:nvPr/>
              </p:nvSpPr>
              <p:spPr bwMode="auto">
                <a:xfrm>
                  <a:off x="1363" y="1070"/>
                  <a:ext cx="434" cy="73"/>
                </a:xfrm>
                <a:prstGeom prst="rect">
                  <a:avLst/>
                </a:prstGeom>
                <a:gradFill rotWithShape="0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9371" name="Oval 144"/>
                <p:cNvSpPr>
                  <a:spLocks noChangeArrowheads="1"/>
                </p:cNvSpPr>
                <p:nvPr/>
              </p:nvSpPr>
              <p:spPr bwMode="auto">
                <a:xfrm>
                  <a:off x="1361" y="989"/>
                  <a:ext cx="433" cy="13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12600" cap="sq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99372" name="Group 145"/>
                <p:cNvGrpSpPr>
                  <a:grpSpLocks/>
                </p:cNvGrpSpPr>
                <p:nvPr/>
              </p:nvGrpSpPr>
              <p:grpSpPr bwMode="auto">
                <a:xfrm>
                  <a:off x="1448" y="1025"/>
                  <a:ext cx="244" cy="63"/>
                  <a:chOff x="1448" y="1025"/>
                  <a:chExt cx="244" cy="63"/>
                </a:xfrm>
              </p:grpSpPr>
              <p:sp>
                <p:nvSpPr>
                  <p:cNvPr id="99375" name="Freeform 146"/>
                  <p:cNvSpPr>
                    <a:spLocks noChangeArrowheads="1"/>
                  </p:cNvSpPr>
                  <p:nvPr/>
                </p:nvSpPr>
                <p:spPr bwMode="auto">
                  <a:xfrm>
                    <a:off x="1448" y="1025"/>
                    <a:ext cx="244" cy="63"/>
                  </a:xfrm>
                  <a:custGeom>
                    <a:avLst/>
                    <a:gdLst>
                      <a:gd name="T0" fmla="*/ 0 w 310"/>
                      <a:gd name="T1" fmla="*/ 63 h 60"/>
                      <a:gd name="T2" fmla="*/ 76 w 310"/>
                      <a:gd name="T3" fmla="*/ 63 h 60"/>
                      <a:gd name="T4" fmla="*/ 151 w 310"/>
                      <a:gd name="T5" fmla="*/ 0 h 60"/>
                      <a:gd name="T6" fmla="*/ 244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19080" cap="sq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99376" name="Freeform 147"/>
                  <p:cNvSpPr>
                    <a:spLocks noChangeArrowheads="1"/>
                  </p:cNvSpPr>
                  <p:nvPr/>
                </p:nvSpPr>
                <p:spPr bwMode="auto">
                  <a:xfrm>
                    <a:off x="1459" y="1025"/>
                    <a:ext cx="222" cy="63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76 w 282"/>
                      <a:gd name="T3" fmla="*/ 0 h 60"/>
                      <a:gd name="T4" fmla="*/ 151 w 282"/>
                      <a:gd name="T5" fmla="*/ 63 h 60"/>
                      <a:gd name="T6" fmla="*/ 222 w 282"/>
                      <a:gd name="T7" fmla="*/ 63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19080" cap="sq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99373" name="Line 148"/>
                <p:cNvSpPr>
                  <a:spLocks noChangeShapeType="1"/>
                </p:cNvSpPr>
                <p:nvPr/>
              </p:nvSpPr>
              <p:spPr bwMode="auto">
                <a:xfrm>
                  <a:off x="1363" y="1054"/>
                  <a:ext cx="0" cy="92"/>
                </a:xfrm>
                <a:prstGeom prst="line">
                  <a:avLst/>
                </a:prstGeom>
                <a:noFill/>
                <a:ln w="12600" cap="sq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9374" name="Line 149"/>
                <p:cNvSpPr>
                  <a:spLocks noChangeShapeType="1"/>
                </p:cNvSpPr>
                <p:nvPr/>
              </p:nvSpPr>
              <p:spPr bwMode="auto">
                <a:xfrm>
                  <a:off x="1795" y="1059"/>
                  <a:ext cx="0" cy="90"/>
                </a:xfrm>
                <a:prstGeom prst="line">
                  <a:avLst/>
                </a:prstGeom>
                <a:noFill/>
                <a:ln w="12600" cap="sq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9360" name="Group 150"/>
              <p:cNvGrpSpPr>
                <a:grpSpLocks/>
              </p:cNvGrpSpPr>
              <p:nvPr/>
            </p:nvGrpSpPr>
            <p:grpSpPr bwMode="auto">
              <a:xfrm>
                <a:off x="2013" y="985"/>
                <a:ext cx="436" cy="212"/>
                <a:chOff x="2013" y="985"/>
                <a:chExt cx="436" cy="212"/>
              </a:xfrm>
            </p:grpSpPr>
            <p:sp>
              <p:nvSpPr>
                <p:cNvPr id="99361" name="Oval 151"/>
                <p:cNvSpPr>
                  <a:spLocks noChangeArrowheads="1"/>
                </p:cNvSpPr>
                <p:nvPr/>
              </p:nvSpPr>
              <p:spPr bwMode="auto">
                <a:xfrm>
                  <a:off x="2015" y="1079"/>
                  <a:ext cx="432" cy="117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12600" cap="sq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9362" name="Rectangle 152"/>
                <p:cNvSpPr>
                  <a:spLocks noChangeArrowheads="1"/>
                </p:cNvSpPr>
                <p:nvPr/>
              </p:nvSpPr>
              <p:spPr bwMode="auto">
                <a:xfrm>
                  <a:off x="2015" y="1066"/>
                  <a:ext cx="434" cy="73"/>
                </a:xfrm>
                <a:prstGeom prst="rect">
                  <a:avLst/>
                </a:prstGeom>
                <a:gradFill rotWithShape="0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9363" name="Oval 153"/>
                <p:cNvSpPr>
                  <a:spLocks noChangeArrowheads="1"/>
                </p:cNvSpPr>
                <p:nvPr/>
              </p:nvSpPr>
              <p:spPr bwMode="auto">
                <a:xfrm>
                  <a:off x="2013" y="985"/>
                  <a:ext cx="433" cy="13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12600" cap="sq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99364" name="Group 154"/>
                <p:cNvGrpSpPr>
                  <a:grpSpLocks/>
                </p:cNvGrpSpPr>
                <p:nvPr/>
              </p:nvGrpSpPr>
              <p:grpSpPr bwMode="auto">
                <a:xfrm>
                  <a:off x="2100" y="1021"/>
                  <a:ext cx="244" cy="63"/>
                  <a:chOff x="2100" y="1021"/>
                  <a:chExt cx="244" cy="63"/>
                </a:xfrm>
              </p:grpSpPr>
              <p:sp>
                <p:nvSpPr>
                  <p:cNvPr id="99367" name="Freeform 155"/>
                  <p:cNvSpPr>
                    <a:spLocks noChangeArrowheads="1"/>
                  </p:cNvSpPr>
                  <p:nvPr/>
                </p:nvSpPr>
                <p:spPr bwMode="auto">
                  <a:xfrm>
                    <a:off x="2100" y="1021"/>
                    <a:ext cx="244" cy="63"/>
                  </a:xfrm>
                  <a:custGeom>
                    <a:avLst/>
                    <a:gdLst>
                      <a:gd name="T0" fmla="*/ 0 w 310"/>
                      <a:gd name="T1" fmla="*/ 63 h 60"/>
                      <a:gd name="T2" fmla="*/ 76 w 310"/>
                      <a:gd name="T3" fmla="*/ 63 h 60"/>
                      <a:gd name="T4" fmla="*/ 151 w 310"/>
                      <a:gd name="T5" fmla="*/ 0 h 60"/>
                      <a:gd name="T6" fmla="*/ 244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19080" cap="sq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99368" name="Freeform 156"/>
                  <p:cNvSpPr>
                    <a:spLocks noChangeArrowheads="1"/>
                  </p:cNvSpPr>
                  <p:nvPr/>
                </p:nvSpPr>
                <p:spPr bwMode="auto">
                  <a:xfrm>
                    <a:off x="2111" y="1021"/>
                    <a:ext cx="222" cy="63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76 w 282"/>
                      <a:gd name="T3" fmla="*/ 0 h 60"/>
                      <a:gd name="T4" fmla="*/ 151 w 282"/>
                      <a:gd name="T5" fmla="*/ 63 h 60"/>
                      <a:gd name="T6" fmla="*/ 222 w 282"/>
                      <a:gd name="T7" fmla="*/ 63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19080" cap="sq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99365" name="Line 157"/>
                <p:cNvSpPr>
                  <a:spLocks noChangeShapeType="1"/>
                </p:cNvSpPr>
                <p:nvPr/>
              </p:nvSpPr>
              <p:spPr bwMode="auto">
                <a:xfrm>
                  <a:off x="2015" y="1050"/>
                  <a:ext cx="0" cy="92"/>
                </a:xfrm>
                <a:prstGeom prst="line">
                  <a:avLst/>
                </a:prstGeom>
                <a:noFill/>
                <a:ln w="12600" cap="sq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9366" name="Line 158"/>
                <p:cNvSpPr>
                  <a:spLocks noChangeShapeType="1"/>
                </p:cNvSpPr>
                <p:nvPr/>
              </p:nvSpPr>
              <p:spPr bwMode="auto">
                <a:xfrm>
                  <a:off x="2447" y="1055"/>
                  <a:ext cx="0" cy="90"/>
                </a:xfrm>
                <a:prstGeom prst="line">
                  <a:avLst/>
                </a:prstGeom>
                <a:noFill/>
                <a:ln w="12600" cap="sq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99346" name="Text Box 160"/>
          <p:cNvSpPr txBox="1">
            <a:spLocks noChangeArrowheads="1"/>
          </p:cNvSpPr>
          <p:nvPr/>
        </p:nvSpPr>
        <p:spPr bwMode="auto">
          <a:xfrm>
            <a:off x="307975" y="214313"/>
            <a:ext cx="7772400" cy="990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Tunneling</a:t>
            </a:r>
          </a:p>
        </p:txBody>
      </p:sp>
      <p:sp>
        <p:nvSpPr>
          <p:cNvPr id="99347" name="Text Box 161"/>
          <p:cNvSpPr txBox="1">
            <a:spLocks noChangeArrowheads="1"/>
          </p:cNvSpPr>
          <p:nvPr/>
        </p:nvSpPr>
        <p:spPr bwMode="auto">
          <a:xfrm>
            <a:off x="4229100" y="2992438"/>
            <a:ext cx="587375" cy="336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>
                <a:solidFill>
                  <a:srgbClr val="CC0000"/>
                </a:solidFill>
              </a:rPr>
              <a:t>IPv4</a:t>
            </a:r>
          </a:p>
        </p:txBody>
      </p:sp>
      <p:sp>
        <p:nvSpPr>
          <p:cNvPr id="99348" name="Text Box 162"/>
          <p:cNvSpPr txBox="1">
            <a:spLocks noChangeArrowheads="1"/>
          </p:cNvSpPr>
          <p:nvPr/>
        </p:nvSpPr>
        <p:spPr bwMode="auto">
          <a:xfrm>
            <a:off x="5222875" y="2994025"/>
            <a:ext cx="587375" cy="336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>
                <a:solidFill>
                  <a:srgbClr val="CC0000"/>
                </a:solidFill>
              </a:rPr>
              <a:t>IPv4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Effect">
                      <p:stCondLst>
                        <p:cond delay="indefinite"/>
                      </p:stCondLst>
                      <p:childTnLst>
                        <p:par>
                          <p:cTn id="9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Effect">
                      <p:stCondLst>
                        <p:cond delay="indefinite"/>
                      </p:stCondLst>
                      <p:childTnLst>
                        <p:par>
                          <p:cTn id="14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Effect">
                      <p:stCondLst>
                        <p:cond delay="indefinite"/>
                      </p:stCondLst>
                      <p:childTnLst>
                        <p:par>
                          <p:cTn id="19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9" name="Text Box 3"/>
          <p:cNvSpPr txBox="1">
            <a:spLocks noChangeArrowheads="1"/>
          </p:cNvSpPr>
          <p:nvPr/>
        </p:nvSpPr>
        <p:spPr bwMode="auto">
          <a:xfrm>
            <a:off x="492126" y="193675"/>
            <a:ext cx="7772400" cy="9445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1430" tIns="45715" rIns="91430" bIns="45715" anchor="ctr"/>
          <a:lstStyle/>
          <a:p>
            <a:pPr algn="ctr"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sz="33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Multiprotocol </a:t>
            </a:r>
            <a:r>
              <a:rPr lang="en-US" sz="33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Label </a:t>
            </a:r>
            <a:r>
              <a:rPr lang="en-US" sz="33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33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witching </a:t>
            </a:r>
            <a:r>
              <a:rPr lang="en-US" sz="33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(MPLS)</a:t>
            </a:r>
          </a:p>
        </p:txBody>
      </p:sp>
      <p:sp>
        <p:nvSpPr>
          <p:cNvPr id="106500" name="Text Box 4"/>
          <p:cNvSpPr txBox="1">
            <a:spLocks noChangeArrowheads="1"/>
          </p:cNvSpPr>
          <p:nvPr/>
        </p:nvSpPr>
        <p:spPr bwMode="auto">
          <a:xfrm>
            <a:off x="492126" y="1336675"/>
            <a:ext cx="7772400" cy="46482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1430" tIns="45715" rIns="91430" bIns="45715"/>
          <a:lstStyle/>
          <a:p>
            <a:pPr marL="341277" indent="-341277" algn="just">
              <a:lnSpc>
                <a:spcPct val="85000"/>
              </a:lnSpc>
              <a:spcBef>
                <a:spcPts val="700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911130" algn="l"/>
                <a:tab pos="1825435" algn="l"/>
                <a:tab pos="2739741" algn="l"/>
                <a:tab pos="3654046" algn="l"/>
                <a:tab pos="4568352" algn="l"/>
                <a:tab pos="5482657" algn="l"/>
                <a:tab pos="6396962" algn="l"/>
                <a:tab pos="7311267" algn="l"/>
                <a:tab pos="8225572" algn="l"/>
                <a:tab pos="9139877" algn="l"/>
                <a:tab pos="10054183" algn="l"/>
              </a:tabLst>
            </a:pPr>
            <a:r>
              <a:rPr lang="en-US" sz="2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nitial </a:t>
            </a:r>
            <a:r>
              <a:rPr lang="en-US" sz="2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oal</a:t>
            </a:r>
            <a:r>
              <a:rPr lang="en-US" sz="2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high-speed IP forwarding using fixed length label (instead of IP address) </a:t>
            </a:r>
          </a:p>
          <a:p>
            <a:pPr marL="741286" lvl="1" indent="-284134" algn="just">
              <a:lnSpc>
                <a:spcPct val="85000"/>
              </a:lnSpc>
              <a:spcBef>
                <a:spcPts val="600"/>
              </a:spcBef>
              <a:buClr>
                <a:srgbClr val="000099"/>
              </a:buClr>
              <a:buFont typeface="Wingdings" pitchFamily="2" charset="2"/>
              <a:buChar char="q"/>
              <a:tabLst>
                <a:tab pos="911130" algn="l"/>
                <a:tab pos="1825435" algn="l"/>
                <a:tab pos="2739741" algn="l"/>
                <a:tab pos="3654046" algn="l"/>
                <a:tab pos="4568352" algn="l"/>
                <a:tab pos="5482657" algn="l"/>
                <a:tab pos="6396962" algn="l"/>
                <a:tab pos="7311267" algn="l"/>
                <a:tab pos="8225572" algn="l"/>
                <a:tab pos="9139877" algn="l"/>
                <a:tab pos="10054183" algn="l"/>
              </a:tabLst>
            </a:pPr>
            <a:r>
              <a:rPr lang="en-US" sz="2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ast </a:t>
            </a:r>
            <a:r>
              <a:rPr lang="en-US" sz="2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lookup using fixed length identifier (rather than shortest prefix matching)</a:t>
            </a:r>
          </a:p>
          <a:p>
            <a:pPr marL="741286" lvl="1" indent="-284134" algn="just">
              <a:lnSpc>
                <a:spcPct val="85000"/>
              </a:lnSpc>
              <a:spcBef>
                <a:spcPts val="600"/>
              </a:spcBef>
              <a:buClr>
                <a:srgbClr val="000099"/>
              </a:buClr>
              <a:buFont typeface="Wingdings" pitchFamily="2" charset="2"/>
              <a:buChar char="q"/>
              <a:tabLst>
                <a:tab pos="911130" algn="l"/>
                <a:tab pos="1825435" algn="l"/>
                <a:tab pos="2739741" algn="l"/>
                <a:tab pos="3654046" algn="l"/>
                <a:tab pos="4568352" algn="l"/>
                <a:tab pos="5482657" algn="l"/>
                <a:tab pos="6396962" algn="l"/>
                <a:tab pos="7311267" algn="l"/>
                <a:tab pos="8225572" algn="l"/>
                <a:tab pos="9139877" algn="l"/>
                <a:tab pos="10054183" algn="l"/>
              </a:tabLst>
            </a:pPr>
            <a:r>
              <a:rPr lang="en-US" sz="2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orrowing </a:t>
            </a:r>
            <a:r>
              <a:rPr lang="en-US" sz="2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ideas from Virtual Circuit (VC) approach</a:t>
            </a:r>
          </a:p>
          <a:p>
            <a:pPr marL="741286" lvl="1" indent="-284134" algn="just">
              <a:lnSpc>
                <a:spcPct val="85000"/>
              </a:lnSpc>
              <a:spcBef>
                <a:spcPts val="600"/>
              </a:spcBef>
              <a:buClr>
                <a:srgbClr val="000099"/>
              </a:buClr>
              <a:buFont typeface="Wingdings" pitchFamily="2" charset="2"/>
              <a:buChar char="q"/>
              <a:tabLst>
                <a:tab pos="911130" algn="l"/>
                <a:tab pos="1825435" algn="l"/>
                <a:tab pos="2739741" algn="l"/>
                <a:tab pos="3654046" algn="l"/>
                <a:tab pos="4568352" algn="l"/>
                <a:tab pos="5482657" algn="l"/>
                <a:tab pos="6396962" algn="l"/>
                <a:tab pos="7311267" algn="l"/>
                <a:tab pos="8225572" algn="l"/>
                <a:tab pos="9139877" algn="l"/>
                <a:tab pos="10054183" algn="l"/>
              </a:tabLst>
            </a:pPr>
            <a:r>
              <a:rPr lang="en-US" sz="2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ut </a:t>
            </a:r>
            <a:r>
              <a:rPr lang="en-US" sz="2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IP datagram still keeps IP </a:t>
            </a: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address</a:t>
            </a:r>
            <a:endParaRPr lang="en-US" sz="25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6501" name="Freeform 5"/>
          <p:cNvSpPr>
            <a:spLocks noChangeArrowheads="1"/>
          </p:cNvSpPr>
          <p:nvPr/>
        </p:nvSpPr>
        <p:spPr bwMode="auto">
          <a:xfrm>
            <a:off x="2052639" y="4695826"/>
            <a:ext cx="3108325" cy="1084263"/>
          </a:xfrm>
          <a:custGeom>
            <a:avLst/>
            <a:gdLst>
              <a:gd name="G0" fmla="+- 1 0 0"/>
              <a:gd name="G1" fmla="+- 683 0 0"/>
              <a:gd name="G2" fmla="+- 1 0 0"/>
              <a:gd name="G3" fmla="+- 1 0 0"/>
              <a:gd name="T0" fmla="*/ 2147483647 w 1958"/>
              <a:gd name="T1" fmla="*/ 0 h 683"/>
              <a:gd name="T2" fmla="*/ 0 w 1958"/>
              <a:gd name="T3" fmla="*/ 2147483647 h 683"/>
              <a:gd name="T4" fmla="*/ 2147483647 w 1958"/>
              <a:gd name="T5" fmla="*/ 2147483647 h 683"/>
              <a:gd name="T6" fmla="*/ 2147483647 w 1958"/>
              <a:gd name="T7" fmla="*/ 0 h 6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958" h="683">
                <a:moveTo>
                  <a:pt x="337" y="0"/>
                </a:moveTo>
                <a:lnTo>
                  <a:pt x="0" y="683"/>
                </a:lnTo>
                <a:lnTo>
                  <a:pt x="1958" y="683"/>
                </a:lnTo>
                <a:lnTo>
                  <a:pt x="1382" y="0"/>
                </a:lnTo>
              </a:path>
            </a:pathLst>
          </a:custGeom>
          <a:gradFill rotWithShape="0">
            <a:gsLst>
              <a:gs pos="0">
                <a:srgbClr val="808080"/>
              </a:gs>
              <a:gs pos="100000">
                <a:srgbClr val="FFFFFF"/>
              </a:gs>
            </a:gsLst>
            <a:lin ang="5400000" scaled="1"/>
          </a:gradFill>
          <a:ln w="9525" cap="flat">
            <a:noFill/>
            <a:round/>
            <a:headEnd/>
            <a:tailEnd/>
          </a:ln>
          <a:effectLst/>
        </p:spPr>
        <p:txBody>
          <a:bodyPr wrap="none" lIns="91430" tIns="45715" rIns="91430" bIns="45715" anchor="ctr"/>
          <a:lstStyle/>
          <a:p>
            <a:endParaRPr lang="en-US"/>
          </a:p>
        </p:txBody>
      </p:sp>
      <p:sp>
        <p:nvSpPr>
          <p:cNvPr id="106502" name="Rectangle 6"/>
          <p:cNvSpPr>
            <a:spLocks noChangeArrowheads="1"/>
          </p:cNvSpPr>
          <p:nvPr/>
        </p:nvSpPr>
        <p:spPr bwMode="auto">
          <a:xfrm>
            <a:off x="706439" y="4068764"/>
            <a:ext cx="8047037" cy="639762"/>
          </a:xfrm>
          <a:prstGeom prst="rect">
            <a:avLst/>
          </a:prstGeom>
          <a:solidFill>
            <a:srgbClr val="00CC99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430" tIns="45715" rIns="91430" bIns="45715" anchor="ctr"/>
          <a:lstStyle/>
          <a:p>
            <a:endParaRPr lang="en-US"/>
          </a:p>
        </p:txBody>
      </p:sp>
      <p:sp>
        <p:nvSpPr>
          <p:cNvPr id="106503" name="Text Box 7"/>
          <p:cNvSpPr txBox="1">
            <a:spLocks noChangeArrowheads="1"/>
          </p:cNvSpPr>
          <p:nvPr/>
        </p:nvSpPr>
        <p:spPr bwMode="auto">
          <a:xfrm>
            <a:off x="723901" y="4073526"/>
            <a:ext cx="1908814" cy="64850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89991" tIns="46795" rIns="89991" bIns="46795">
            <a:spAutoFit/>
          </a:bodyPr>
          <a:lstStyle/>
          <a:p>
            <a:pPr algn="ctr"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sz="1800" dirty="0">
                <a:solidFill>
                  <a:srgbClr val="000000"/>
                </a:solidFill>
              </a:rPr>
              <a:t>PPP or Ethernet </a:t>
            </a:r>
          </a:p>
          <a:p>
            <a:pPr algn="ctr"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sz="1800" dirty="0">
                <a:solidFill>
                  <a:srgbClr val="000000"/>
                </a:solidFill>
              </a:rPr>
              <a:t>header</a:t>
            </a:r>
          </a:p>
        </p:txBody>
      </p:sp>
      <p:sp>
        <p:nvSpPr>
          <p:cNvPr id="106504" name="Text Box 8"/>
          <p:cNvSpPr txBox="1">
            <a:spLocks noChangeArrowheads="1"/>
          </p:cNvSpPr>
          <p:nvPr/>
        </p:nvSpPr>
        <p:spPr bwMode="auto">
          <a:xfrm>
            <a:off x="4381501" y="4195762"/>
            <a:ext cx="1185215" cy="37372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89991" tIns="46795" rIns="89991" bIns="46795">
            <a:spAutoFit/>
          </a:bodyPr>
          <a:lstStyle/>
          <a:p>
            <a:pPr algn="ctr"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sz="1800" dirty="0">
                <a:solidFill>
                  <a:srgbClr val="000000"/>
                </a:solidFill>
              </a:rPr>
              <a:t>IP header</a:t>
            </a:r>
          </a:p>
        </p:txBody>
      </p:sp>
      <p:sp>
        <p:nvSpPr>
          <p:cNvPr id="106505" name="Line 9"/>
          <p:cNvSpPr>
            <a:spLocks noChangeShapeType="1"/>
          </p:cNvSpPr>
          <p:nvPr/>
        </p:nvSpPr>
        <p:spPr bwMode="auto">
          <a:xfrm>
            <a:off x="2587626" y="4056063"/>
            <a:ext cx="1588" cy="652462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/>
          </a:p>
        </p:txBody>
      </p:sp>
      <p:sp>
        <p:nvSpPr>
          <p:cNvPr id="106506" name="Line 10"/>
          <p:cNvSpPr>
            <a:spLocks noChangeShapeType="1"/>
          </p:cNvSpPr>
          <p:nvPr/>
        </p:nvSpPr>
        <p:spPr bwMode="auto">
          <a:xfrm>
            <a:off x="4241801" y="4051300"/>
            <a:ext cx="1588" cy="652463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/>
          </a:p>
        </p:txBody>
      </p:sp>
      <p:sp>
        <p:nvSpPr>
          <p:cNvPr id="106507" name="Line 11"/>
          <p:cNvSpPr>
            <a:spLocks noChangeShapeType="1"/>
          </p:cNvSpPr>
          <p:nvPr/>
        </p:nvSpPr>
        <p:spPr bwMode="auto">
          <a:xfrm>
            <a:off x="5588001" y="4052888"/>
            <a:ext cx="1588" cy="652462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/>
          </a:p>
        </p:txBody>
      </p:sp>
      <p:sp>
        <p:nvSpPr>
          <p:cNvPr id="106508" name="Text Box 12"/>
          <p:cNvSpPr txBox="1">
            <a:spLocks noChangeArrowheads="1"/>
          </p:cNvSpPr>
          <p:nvPr/>
        </p:nvSpPr>
        <p:spPr bwMode="auto">
          <a:xfrm>
            <a:off x="5621338" y="4205288"/>
            <a:ext cx="3139300" cy="37372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89991" tIns="46795" rIns="89991" bIns="46795">
            <a:spAutoFit/>
          </a:bodyPr>
          <a:lstStyle/>
          <a:p>
            <a:pPr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sz="1800" dirty="0">
                <a:solidFill>
                  <a:srgbClr val="000000"/>
                </a:solidFill>
              </a:rPr>
              <a:t>remainder of link-layer frame</a:t>
            </a:r>
          </a:p>
        </p:txBody>
      </p:sp>
      <p:sp>
        <p:nvSpPr>
          <p:cNvPr id="106509" name="Rectangle 13"/>
          <p:cNvSpPr>
            <a:spLocks noChangeArrowheads="1"/>
          </p:cNvSpPr>
          <p:nvPr/>
        </p:nvSpPr>
        <p:spPr bwMode="auto">
          <a:xfrm>
            <a:off x="2576514" y="4054476"/>
            <a:ext cx="1660525" cy="639763"/>
          </a:xfrm>
          <a:prstGeom prst="rect">
            <a:avLst/>
          </a:prstGeom>
          <a:solidFill>
            <a:srgbClr val="FF0000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430" tIns="45715" rIns="91430" bIns="45715" anchor="ctr"/>
          <a:lstStyle/>
          <a:p>
            <a:endParaRPr lang="en-US"/>
          </a:p>
        </p:txBody>
      </p:sp>
      <p:sp>
        <p:nvSpPr>
          <p:cNvPr id="106510" name="Text Box 14"/>
          <p:cNvSpPr txBox="1">
            <a:spLocks noChangeArrowheads="1"/>
          </p:cNvSpPr>
          <p:nvPr/>
        </p:nvSpPr>
        <p:spPr bwMode="auto">
          <a:xfrm>
            <a:off x="2613026" y="4213225"/>
            <a:ext cx="1656156" cy="37372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89991" tIns="46795" rIns="89991" bIns="46795">
            <a:spAutoFit/>
          </a:bodyPr>
          <a:lstStyle/>
          <a:p>
            <a:pPr algn="ctr"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sz="1800" b="1" dirty="0">
                <a:solidFill>
                  <a:srgbClr val="FFFFFF"/>
                </a:solidFill>
              </a:rPr>
              <a:t>MPLS header</a:t>
            </a:r>
          </a:p>
        </p:txBody>
      </p:sp>
      <p:sp>
        <p:nvSpPr>
          <p:cNvPr id="106511" name="Rectangle 15"/>
          <p:cNvSpPr>
            <a:spLocks noChangeArrowheads="1"/>
          </p:cNvSpPr>
          <p:nvPr/>
        </p:nvSpPr>
        <p:spPr bwMode="auto">
          <a:xfrm>
            <a:off x="2155826" y="5440363"/>
            <a:ext cx="3122613" cy="679450"/>
          </a:xfrm>
          <a:prstGeom prst="rect">
            <a:avLst/>
          </a:prstGeom>
          <a:solidFill>
            <a:srgbClr val="FF0000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430" tIns="45715" rIns="91430" bIns="45715" anchor="ctr"/>
          <a:lstStyle/>
          <a:p>
            <a:endParaRPr lang="en-US"/>
          </a:p>
        </p:txBody>
      </p:sp>
      <p:sp>
        <p:nvSpPr>
          <p:cNvPr id="106512" name="Text Box 16"/>
          <p:cNvSpPr txBox="1">
            <a:spLocks noChangeArrowheads="1"/>
          </p:cNvSpPr>
          <p:nvPr/>
        </p:nvSpPr>
        <p:spPr bwMode="auto">
          <a:xfrm>
            <a:off x="2671763" y="5608638"/>
            <a:ext cx="674664" cy="373723"/>
          </a:xfrm>
          <a:prstGeom prst="rect">
            <a:avLst/>
          </a:prstGeom>
          <a:solidFill>
            <a:srgbClr val="FF0000"/>
          </a:solidFill>
          <a:ln w="9525" cap="flat">
            <a:noFill/>
            <a:round/>
            <a:headEnd/>
            <a:tailEnd/>
          </a:ln>
          <a:effectLst/>
        </p:spPr>
        <p:txBody>
          <a:bodyPr wrap="none" lIns="89991" tIns="46795" rIns="89991" bIns="46795">
            <a:spAutoFit/>
          </a:bodyPr>
          <a:lstStyle/>
          <a:p>
            <a:pPr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sz="1800" dirty="0">
                <a:solidFill>
                  <a:srgbClr val="FFFFFF"/>
                </a:solidFill>
              </a:rPr>
              <a:t>label</a:t>
            </a:r>
          </a:p>
        </p:txBody>
      </p:sp>
      <p:sp>
        <p:nvSpPr>
          <p:cNvPr id="106513" name="Text Box 17"/>
          <p:cNvSpPr txBox="1">
            <a:spLocks noChangeArrowheads="1"/>
          </p:cNvSpPr>
          <p:nvPr/>
        </p:nvSpPr>
        <p:spPr bwMode="auto">
          <a:xfrm>
            <a:off x="3852863" y="5616575"/>
            <a:ext cx="583057" cy="373723"/>
          </a:xfrm>
          <a:prstGeom prst="rect">
            <a:avLst/>
          </a:prstGeom>
          <a:solidFill>
            <a:srgbClr val="FF0000"/>
          </a:solidFill>
          <a:ln w="9525" cap="flat">
            <a:noFill/>
            <a:round/>
            <a:headEnd/>
            <a:tailEnd/>
          </a:ln>
          <a:effectLst/>
        </p:spPr>
        <p:txBody>
          <a:bodyPr wrap="none" lIns="89991" tIns="46795" rIns="89991" bIns="46795">
            <a:spAutoFit/>
          </a:bodyPr>
          <a:lstStyle/>
          <a:p>
            <a:pPr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sz="1800" dirty="0">
                <a:solidFill>
                  <a:srgbClr val="FFFFFF"/>
                </a:solidFill>
              </a:rPr>
              <a:t>Exp</a:t>
            </a:r>
          </a:p>
        </p:txBody>
      </p:sp>
      <p:sp>
        <p:nvSpPr>
          <p:cNvPr id="106514" name="Text Box 18"/>
          <p:cNvSpPr txBox="1">
            <a:spLocks noChangeArrowheads="1"/>
          </p:cNvSpPr>
          <p:nvPr/>
        </p:nvSpPr>
        <p:spPr bwMode="auto">
          <a:xfrm>
            <a:off x="4410076" y="5624513"/>
            <a:ext cx="337321" cy="373723"/>
          </a:xfrm>
          <a:prstGeom prst="rect">
            <a:avLst/>
          </a:prstGeom>
          <a:solidFill>
            <a:srgbClr val="FF0000"/>
          </a:solidFill>
          <a:ln w="9525" cap="flat">
            <a:noFill/>
            <a:round/>
            <a:headEnd/>
            <a:tailEnd/>
          </a:ln>
          <a:effectLst/>
        </p:spPr>
        <p:txBody>
          <a:bodyPr wrap="none" lIns="89991" tIns="46795" rIns="89991" bIns="46795">
            <a:spAutoFit/>
          </a:bodyPr>
          <a:lstStyle/>
          <a:p>
            <a:pPr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sz="1800" dirty="0">
                <a:solidFill>
                  <a:srgbClr val="FFFFFF"/>
                </a:solidFill>
              </a:rPr>
              <a:t>S</a:t>
            </a:r>
          </a:p>
        </p:txBody>
      </p:sp>
      <p:sp>
        <p:nvSpPr>
          <p:cNvPr id="106515" name="Text Box 19"/>
          <p:cNvSpPr txBox="1">
            <a:spLocks noChangeArrowheads="1"/>
          </p:cNvSpPr>
          <p:nvPr/>
        </p:nvSpPr>
        <p:spPr bwMode="auto">
          <a:xfrm>
            <a:off x="4679951" y="5621338"/>
            <a:ext cx="596145" cy="373723"/>
          </a:xfrm>
          <a:prstGeom prst="rect">
            <a:avLst/>
          </a:prstGeom>
          <a:solidFill>
            <a:srgbClr val="FF0000"/>
          </a:solidFill>
          <a:ln w="9525" cap="flat">
            <a:noFill/>
            <a:round/>
            <a:headEnd/>
            <a:tailEnd/>
          </a:ln>
          <a:effectLst/>
        </p:spPr>
        <p:txBody>
          <a:bodyPr wrap="none" lIns="89991" tIns="46795" rIns="89991" bIns="46795">
            <a:spAutoFit/>
          </a:bodyPr>
          <a:lstStyle/>
          <a:p>
            <a:pPr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sz="1800" dirty="0">
                <a:solidFill>
                  <a:srgbClr val="FFFFFF"/>
                </a:solidFill>
              </a:rPr>
              <a:t>TTL</a:t>
            </a:r>
          </a:p>
        </p:txBody>
      </p:sp>
      <p:sp>
        <p:nvSpPr>
          <p:cNvPr id="106516" name="Line 20"/>
          <p:cNvSpPr>
            <a:spLocks noChangeShapeType="1"/>
          </p:cNvSpPr>
          <p:nvPr/>
        </p:nvSpPr>
        <p:spPr bwMode="auto">
          <a:xfrm>
            <a:off x="3887789" y="5449888"/>
            <a:ext cx="1587" cy="652462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/>
          </a:p>
        </p:txBody>
      </p:sp>
      <p:sp>
        <p:nvSpPr>
          <p:cNvPr id="106517" name="Line 21"/>
          <p:cNvSpPr>
            <a:spLocks noChangeShapeType="1"/>
          </p:cNvSpPr>
          <p:nvPr/>
        </p:nvSpPr>
        <p:spPr bwMode="auto">
          <a:xfrm>
            <a:off x="4457701" y="5470525"/>
            <a:ext cx="1588" cy="652463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/>
          </a:p>
        </p:txBody>
      </p:sp>
      <p:sp>
        <p:nvSpPr>
          <p:cNvPr id="106518" name="Line 22"/>
          <p:cNvSpPr>
            <a:spLocks noChangeShapeType="1"/>
          </p:cNvSpPr>
          <p:nvPr/>
        </p:nvSpPr>
        <p:spPr bwMode="auto">
          <a:xfrm>
            <a:off x="4727575" y="5465763"/>
            <a:ext cx="1588" cy="652462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/>
          </a:p>
        </p:txBody>
      </p:sp>
      <p:sp>
        <p:nvSpPr>
          <p:cNvPr id="106519" name="Text Box 23"/>
          <p:cNvSpPr txBox="1">
            <a:spLocks noChangeArrowheads="1"/>
          </p:cNvSpPr>
          <p:nvPr/>
        </p:nvSpPr>
        <p:spPr bwMode="auto">
          <a:xfrm>
            <a:off x="2828925" y="6116638"/>
            <a:ext cx="524782" cy="463836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89991" tIns="46795" rIns="89991" bIns="46795">
            <a:spAutoFit/>
          </a:bodyPr>
          <a:lstStyle/>
          <a:p>
            <a:pPr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20</a:t>
            </a:r>
          </a:p>
        </p:txBody>
      </p:sp>
      <p:sp>
        <p:nvSpPr>
          <p:cNvPr id="106520" name="Text Box 24"/>
          <p:cNvSpPr txBox="1">
            <a:spLocks noChangeArrowheads="1"/>
          </p:cNvSpPr>
          <p:nvPr/>
        </p:nvSpPr>
        <p:spPr bwMode="auto">
          <a:xfrm>
            <a:off x="4000500" y="6111875"/>
            <a:ext cx="353261" cy="463836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89991" tIns="46795" rIns="89991" bIns="46795">
            <a:spAutoFit/>
          </a:bodyPr>
          <a:lstStyle/>
          <a:p>
            <a:pPr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3</a:t>
            </a:r>
          </a:p>
        </p:txBody>
      </p:sp>
      <p:sp>
        <p:nvSpPr>
          <p:cNvPr id="106521" name="Text Box 25"/>
          <p:cNvSpPr txBox="1">
            <a:spLocks noChangeArrowheads="1"/>
          </p:cNvSpPr>
          <p:nvPr/>
        </p:nvSpPr>
        <p:spPr bwMode="auto">
          <a:xfrm>
            <a:off x="4427538" y="6108701"/>
            <a:ext cx="353261" cy="463836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89991" tIns="46795" rIns="89991" bIns="46795">
            <a:spAutoFit/>
          </a:bodyPr>
          <a:lstStyle/>
          <a:p>
            <a:pPr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1</a:t>
            </a:r>
          </a:p>
        </p:txBody>
      </p:sp>
      <p:sp>
        <p:nvSpPr>
          <p:cNvPr id="106522" name="Text Box 26"/>
          <p:cNvSpPr txBox="1">
            <a:spLocks noChangeArrowheads="1"/>
          </p:cNvSpPr>
          <p:nvPr/>
        </p:nvSpPr>
        <p:spPr bwMode="auto">
          <a:xfrm>
            <a:off x="4867275" y="6103938"/>
            <a:ext cx="353261" cy="463836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89991" tIns="46795" rIns="89991" bIns="46795">
            <a:spAutoFit/>
          </a:bodyPr>
          <a:lstStyle/>
          <a:p>
            <a:pPr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5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3" name="Text Box 3"/>
          <p:cNvSpPr txBox="1">
            <a:spLocks noChangeArrowheads="1"/>
          </p:cNvSpPr>
          <p:nvPr/>
        </p:nvSpPr>
        <p:spPr bwMode="auto">
          <a:xfrm>
            <a:off x="533401" y="228600"/>
            <a:ext cx="7772400" cy="1143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1430" tIns="45715" rIns="91430" bIns="45715" anchor="ctr"/>
          <a:lstStyle/>
          <a:p>
            <a:pPr algn="ctr"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sz="33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MPLS </a:t>
            </a:r>
            <a:r>
              <a:rPr lang="en-US" sz="33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Capable </a:t>
            </a:r>
            <a:r>
              <a:rPr lang="en-US" sz="33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33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outers</a:t>
            </a:r>
            <a:endParaRPr lang="en-US" sz="33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7524" name="Text Box 4"/>
          <p:cNvSpPr txBox="1">
            <a:spLocks noChangeArrowheads="1"/>
          </p:cNvSpPr>
          <p:nvPr/>
        </p:nvSpPr>
        <p:spPr bwMode="auto">
          <a:xfrm>
            <a:off x="533400" y="1600200"/>
            <a:ext cx="8335963" cy="46482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1430" tIns="45715" rIns="91430" bIns="45715"/>
          <a:lstStyle/>
          <a:p>
            <a:pPr marL="341277" indent="-341277" algn="just">
              <a:lnSpc>
                <a:spcPct val="85000"/>
              </a:lnSpc>
              <a:spcBef>
                <a:spcPts val="700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911130" algn="l"/>
                <a:tab pos="1825435" algn="l"/>
                <a:tab pos="2739741" algn="l"/>
                <a:tab pos="3654046" algn="l"/>
                <a:tab pos="4568352" algn="l"/>
                <a:tab pos="5482657" algn="l"/>
                <a:tab pos="6396962" algn="l"/>
                <a:tab pos="7311267" algn="l"/>
                <a:tab pos="8225572" algn="l"/>
                <a:tab pos="9139877" algn="l"/>
                <a:tab pos="10054183" algn="l"/>
              </a:tabLst>
            </a:pP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A.K.A. </a:t>
            </a:r>
            <a:r>
              <a:rPr lang="en-US" sz="2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label-switched router</a:t>
            </a:r>
          </a:p>
          <a:p>
            <a:pPr marL="341277" indent="-341277" algn="just">
              <a:lnSpc>
                <a:spcPct val="85000"/>
              </a:lnSpc>
              <a:spcBef>
                <a:spcPts val="700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911130" algn="l"/>
                <a:tab pos="1825435" algn="l"/>
                <a:tab pos="2739741" algn="l"/>
                <a:tab pos="3654046" algn="l"/>
                <a:tab pos="4568352" algn="l"/>
                <a:tab pos="5482657" algn="l"/>
                <a:tab pos="6396962" algn="l"/>
                <a:tab pos="7311267" algn="l"/>
                <a:tab pos="8225572" algn="l"/>
                <a:tab pos="9139877" algn="l"/>
                <a:tab pos="10054183" algn="l"/>
              </a:tabLst>
            </a:pPr>
            <a:r>
              <a:rPr lang="en-US" sz="2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orward </a:t>
            </a:r>
            <a:r>
              <a:rPr lang="en-US" sz="2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packets to outgoing interface based only on label value (don</a:t>
            </a:r>
            <a:r>
              <a:rPr lang="ja-JP" altLang="en-US" sz="25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en-US" sz="2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 inspect IP address)</a:t>
            </a:r>
          </a:p>
          <a:p>
            <a:pPr marL="741286" lvl="1" indent="-284134" algn="just">
              <a:lnSpc>
                <a:spcPct val="85000"/>
              </a:lnSpc>
              <a:spcBef>
                <a:spcPts val="600"/>
              </a:spcBef>
              <a:buClr>
                <a:srgbClr val="000099"/>
              </a:buClr>
              <a:buFont typeface="Wingdings" pitchFamily="2" charset="2"/>
              <a:buChar char="q"/>
              <a:tabLst>
                <a:tab pos="911130" algn="l"/>
                <a:tab pos="1825435" algn="l"/>
                <a:tab pos="2739741" algn="l"/>
                <a:tab pos="3654046" algn="l"/>
                <a:tab pos="4568352" algn="l"/>
                <a:tab pos="5482657" algn="l"/>
                <a:tab pos="6396962" algn="l"/>
                <a:tab pos="7311267" algn="l"/>
                <a:tab pos="8225572" algn="l"/>
                <a:tab pos="9139877" algn="l"/>
                <a:tab pos="10054183" algn="l"/>
              </a:tabLst>
            </a:pPr>
            <a:r>
              <a:rPr lang="en-US" sz="2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MPLS forwarding table distinct from IP forwarding tables</a:t>
            </a:r>
          </a:p>
          <a:p>
            <a:pPr marL="341277" indent="-341277" algn="just">
              <a:lnSpc>
                <a:spcPct val="85000"/>
              </a:lnSpc>
              <a:spcBef>
                <a:spcPts val="700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911130" algn="l"/>
                <a:tab pos="1825435" algn="l"/>
                <a:tab pos="2739741" algn="l"/>
                <a:tab pos="3654046" algn="l"/>
                <a:tab pos="4568352" algn="l"/>
                <a:tab pos="5482657" algn="l"/>
                <a:tab pos="6396962" algn="l"/>
                <a:tab pos="7311267" algn="l"/>
                <a:tab pos="8225572" algn="l"/>
                <a:tab pos="9139877" algn="l"/>
                <a:tab pos="10054183" algn="l"/>
              </a:tabLst>
            </a:pPr>
            <a:r>
              <a:rPr lang="en-US" sz="250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500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lexibility</a:t>
            </a:r>
            <a:r>
              <a:rPr lang="en-US" sz="250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 sz="2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MPLS forwarding decisions can differ from those of IP</a:t>
            </a:r>
          </a:p>
          <a:p>
            <a:pPr marL="741286" lvl="1" indent="-284134" algn="just">
              <a:lnSpc>
                <a:spcPct val="85000"/>
              </a:lnSpc>
              <a:spcBef>
                <a:spcPts val="600"/>
              </a:spcBef>
              <a:buClr>
                <a:srgbClr val="000099"/>
              </a:buClr>
              <a:buFont typeface="Wingdings" pitchFamily="2" charset="2"/>
              <a:buChar char="q"/>
              <a:tabLst>
                <a:tab pos="911130" algn="l"/>
                <a:tab pos="1825435" algn="l"/>
                <a:tab pos="2739741" algn="l"/>
                <a:tab pos="3654046" algn="l"/>
                <a:tab pos="4568352" algn="l"/>
                <a:tab pos="5482657" algn="l"/>
                <a:tab pos="6396962" algn="l"/>
                <a:tab pos="7311267" algn="l"/>
                <a:tab pos="8225572" algn="l"/>
                <a:tab pos="9139877" algn="l"/>
                <a:tab pos="10054183" algn="l"/>
              </a:tabLst>
            </a:pPr>
            <a:r>
              <a:rPr lang="en-US" sz="2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 </a:t>
            </a:r>
            <a:r>
              <a:rPr lang="en-US" sz="2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destination and source addresses to route flows to same destination differently (traffic engineering)</a:t>
            </a:r>
          </a:p>
          <a:p>
            <a:pPr marL="741286" lvl="1" indent="-284134" algn="just">
              <a:lnSpc>
                <a:spcPct val="85000"/>
              </a:lnSpc>
              <a:spcBef>
                <a:spcPts val="600"/>
              </a:spcBef>
              <a:buClr>
                <a:srgbClr val="000099"/>
              </a:buClr>
              <a:buFont typeface="Wingdings" pitchFamily="2" charset="2"/>
              <a:buChar char="q"/>
              <a:tabLst>
                <a:tab pos="911130" algn="l"/>
                <a:tab pos="1825435" algn="l"/>
                <a:tab pos="2739741" algn="l"/>
                <a:tab pos="3654046" algn="l"/>
                <a:tab pos="4568352" algn="l"/>
                <a:tab pos="5482657" algn="l"/>
                <a:tab pos="6396962" algn="l"/>
                <a:tab pos="7311267" algn="l"/>
                <a:tab pos="8225572" algn="l"/>
                <a:tab pos="9139877" algn="l"/>
                <a:tab pos="10054183" algn="l"/>
              </a:tabLst>
            </a:pPr>
            <a:r>
              <a:rPr lang="en-US" sz="2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e-route </a:t>
            </a:r>
            <a:r>
              <a:rPr lang="en-US" sz="2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flows quickly if link fails: pre-computed backup paths (useful for VoIP</a:t>
            </a: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5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5795963" y="3236913"/>
            <a:ext cx="765175" cy="431800"/>
            <a:chOff x="3651" y="2039"/>
            <a:chExt cx="482" cy="272"/>
          </a:xfrm>
        </p:grpSpPr>
        <p:sp>
          <p:nvSpPr>
            <p:cNvPr id="108548" name="Oval 4"/>
            <p:cNvSpPr>
              <a:spLocks noChangeArrowheads="1"/>
            </p:cNvSpPr>
            <p:nvPr/>
          </p:nvSpPr>
          <p:spPr bwMode="auto">
            <a:xfrm>
              <a:off x="3655" y="2160"/>
              <a:ext cx="478" cy="150"/>
            </a:xfrm>
            <a:prstGeom prst="ellipse">
              <a:avLst/>
            </a:prstGeom>
            <a:solidFill>
              <a:srgbClr val="CCCCFF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549" name="Line 5"/>
            <p:cNvSpPr>
              <a:spLocks noChangeShapeType="1"/>
            </p:cNvSpPr>
            <p:nvPr/>
          </p:nvSpPr>
          <p:spPr bwMode="auto">
            <a:xfrm>
              <a:off x="3655" y="2148"/>
              <a:ext cx="0" cy="93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8550" name="Line 6"/>
            <p:cNvSpPr>
              <a:spLocks noChangeShapeType="1"/>
            </p:cNvSpPr>
            <p:nvPr/>
          </p:nvSpPr>
          <p:spPr bwMode="auto">
            <a:xfrm>
              <a:off x="4134" y="2148"/>
              <a:ext cx="0" cy="93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8551" name="Rectangle 7"/>
            <p:cNvSpPr>
              <a:spLocks noChangeArrowheads="1"/>
            </p:cNvSpPr>
            <p:nvPr/>
          </p:nvSpPr>
          <p:spPr bwMode="auto">
            <a:xfrm>
              <a:off x="3655" y="2148"/>
              <a:ext cx="474" cy="91"/>
            </a:xfrm>
            <a:prstGeom prst="rect">
              <a:avLst/>
            </a:prstGeom>
            <a:solidFill>
              <a:srgbClr val="CCCCFF"/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552" name="Oval 8"/>
            <p:cNvSpPr>
              <a:spLocks noChangeArrowheads="1"/>
            </p:cNvSpPr>
            <p:nvPr/>
          </p:nvSpPr>
          <p:spPr bwMode="auto">
            <a:xfrm>
              <a:off x="3651" y="2039"/>
              <a:ext cx="477" cy="175"/>
            </a:xfrm>
            <a:prstGeom prst="ellipse">
              <a:avLst/>
            </a:prstGeom>
            <a:solidFill>
              <a:srgbClr val="CCCCFF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3766" y="2077"/>
              <a:ext cx="236" cy="102"/>
              <a:chOff x="3766" y="2077"/>
              <a:chExt cx="236" cy="102"/>
            </a:xfrm>
          </p:grpSpPr>
          <p:sp>
            <p:nvSpPr>
              <p:cNvPr id="108554" name="Line 10"/>
              <p:cNvSpPr>
                <a:spLocks noChangeShapeType="1"/>
              </p:cNvSpPr>
              <p:nvPr/>
            </p:nvSpPr>
            <p:spPr bwMode="auto">
              <a:xfrm flipV="1">
                <a:off x="3766" y="2076"/>
                <a:ext cx="84" cy="3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555" name="Line 11"/>
              <p:cNvSpPr>
                <a:spLocks noChangeShapeType="1"/>
              </p:cNvSpPr>
              <p:nvPr/>
            </p:nvSpPr>
            <p:spPr bwMode="auto">
              <a:xfrm>
                <a:off x="3929" y="2180"/>
                <a:ext cx="73" cy="0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556" name="Line 12"/>
              <p:cNvSpPr>
                <a:spLocks noChangeShapeType="1"/>
              </p:cNvSpPr>
              <p:nvPr/>
            </p:nvSpPr>
            <p:spPr bwMode="auto">
              <a:xfrm>
                <a:off x="3844" y="2080"/>
                <a:ext cx="87" cy="100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" name="Group 13"/>
            <p:cNvGrpSpPr>
              <a:grpSpLocks/>
            </p:cNvGrpSpPr>
            <p:nvPr/>
          </p:nvGrpSpPr>
          <p:grpSpPr bwMode="auto">
            <a:xfrm>
              <a:off x="3766" y="2077"/>
              <a:ext cx="236" cy="102"/>
              <a:chOff x="3766" y="2077"/>
              <a:chExt cx="236" cy="102"/>
            </a:xfrm>
          </p:grpSpPr>
          <p:sp>
            <p:nvSpPr>
              <p:cNvPr id="108558" name="Line 14"/>
              <p:cNvSpPr>
                <a:spLocks noChangeShapeType="1"/>
              </p:cNvSpPr>
              <p:nvPr/>
            </p:nvSpPr>
            <p:spPr bwMode="auto">
              <a:xfrm>
                <a:off x="3766" y="2177"/>
                <a:ext cx="84" cy="1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559" name="Line 15"/>
              <p:cNvSpPr>
                <a:spLocks noChangeShapeType="1"/>
              </p:cNvSpPr>
              <p:nvPr/>
            </p:nvSpPr>
            <p:spPr bwMode="auto">
              <a:xfrm>
                <a:off x="3929" y="2077"/>
                <a:ext cx="73" cy="0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560" name="Line 16"/>
              <p:cNvSpPr>
                <a:spLocks noChangeShapeType="1"/>
              </p:cNvSpPr>
              <p:nvPr/>
            </p:nvSpPr>
            <p:spPr bwMode="auto">
              <a:xfrm flipV="1">
                <a:off x="3844" y="2075"/>
                <a:ext cx="87" cy="102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5" name="Group 17"/>
          <p:cNvGrpSpPr>
            <a:grpSpLocks/>
          </p:cNvGrpSpPr>
          <p:nvPr/>
        </p:nvGrpSpPr>
        <p:grpSpPr bwMode="auto">
          <a:xfrm>
            <a:off x="3970339" y="3232150"/>
            <a:ext cx="765175" cy="431800"/>
            <a:chOff x="2501" y="2036"/>
            <a:chExt cx="482" cy="272"/>
          </a:xfrm>
        </p:grpSpPr>
        <p:sp>
          <p:nvSpPr>
            <p:cNvPr id="108562" name="Oval 18"/>
            <p:cNvSpPr>
              <a:spLocks noChangeArrowheads="1"/>
            </p:cNvSpPr>
            <p:nvPr/>
          </p:nvSpPr>
          <p:spPr bwMode="auto">
            <a:xfrm>
              <a:off x="2505" y="2158"/>
              <a:ext cx="478" cy="150"/>
            </a:xfrm>
            <a:prstGeom prst="ellipse">
              <a:avLst/>
            </a:prstGeom>
            <a:solidFill>
              <a:srgbClr val="CCCCFF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563" name="Line 19"/>
            <p:cNvSpPr>
              <a:spLocks noChangeShapeType="1"/>
            </p:cNvSpPr>
            <p:nvPr/>
          </p:nvSpPr>
          <p:spPr bwMode="auto">
            <a:xfrm>
              <a:off x="2505" y="2145"/>
              <a:ext cx="0" cy="93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8564" name="Line 20"/>
            <p:cNvSpPr>
              <a:spLocks noChangeShapeType="1"/>
            </p:cNvSpPr>
            <p:nvPr/>
          </p:nvSpPr>
          <p:spPr bwMode="auto">
            <a:xfrm>
              <a:off x="2984" y="2145"/>
              <a:ext cx="0" cy="93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8565" name="Rectangle 21"/>
            <p:cNvSpPr>
              <a:spLocks noChangeArrowheads="1"/>
            </p:cNvSpPr>
            <p:nvPr/>
          </p:nvSpPr>
          <p:spPr bwMode="auto">
            <a:xfrm>
              <a:off x="2505" y="2145"/>
              <a:ext cx="474" cy="91"/>
            </a:xfrm>
            <a:prstGeom prst="rect">
              <a:avLst/>
            </a:prstGeom>
            <a:solidFill>
              <a:srgbClr val="CCCCFF"/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566" name="Oval 22"/>
            <p:cNvSpPr>
              <a:spLocks noChangeArrowheads="1"/>
            </p:cNvSpPr>
            <p:nvPr/>
          </p:nvSpPr>
          <p:spPr bwMode="auto">
            <a:xfrm>
              <a:off x="2501" y="2036"/>
              <a:ext cx="477" cy="175"/>
            </a:xfrm>
            <a:prstGeom prst="ellipse">
              <a:avLst/>
            </a:prstGeom>
            <a:solidFill>
              <a:srgbClr val="CCCCFF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" name="Group 23"/>
            <p:cNvGrpSpPr>
              <a:grpSpLocks/>
            </p:cNvGrpSpPr>
            <p:nvPr/>
          </p:nvGrpSpPr>
          <p:grpSpPr bwMode="auto">
            <a:xfrm>
              <a:off x="2616" y="2075"/>
              <a:ext cx="236" cy="102"/>
              <a:chOff x="2616" y="2075"/>
              <a:chExt cx="236" cy="102"/>
            </a:xfrm>
          </p:grpSpPr>
          <p:sp>
            <p:nvSpPr>
              <p:cNvPr id="108568" name="Line 24"/>
              <p:cNvSpPr>
                <a:spLocks noChangeShapeType="1"/>
              </p:cNvSpPr>
              <p:nvPr/>
            </p:nvSpPr>
            <p:spPr bwMode="auto">
              <a:xfrm flipV="1">
                <a:off x="2616" y="2074"/>
                <a:ext cx="84" cy="3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569" name="Line 25"/>
              <p:cNvSpPr>
                <a:spLocks noChangeShapeType="1"/>
              </p:cNvSpPr>
              <p:nvPr/>
            </p:nvSpPr>
            <p:spPr bwMode="auto">
              <a:xfrm>
                <a:off x="2779" y="2177"/>
                <a:ext cx="73" cy="0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570" name="Line 26"/>
              <p:cNvSpPr>
                <a:spLocks noChangeShapeType="1"/>
              </p:cNvSpPr>
              <p:nvPr/>
            </p:nvSpPr>
            <p:spPr bwMode="auto">
              <a:xfrm>
                <a:off x="2694" y="2077"/>
                <a:ext cx="87" cy="100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" name="Group 27"/>
            <p:cNvGrpSpPr>
              <a:grpSpLocks/>
            </p:cNvGrpSpPr>
            <p:nvPr/>
          </p:nvGrpSpPr>
          <p:grpSpPr bwMode="auto">
            <a:xfrm>
              <a:off x="2616" y="2074"/>
              <a:ext cx="236" cy="102"/>
              <a:chOff x="2616" y="2074"/>
              <a:chExt cx="236" cy="102"/>
            </a:xfrm>
          </p:grpSpPr>
          <p:sp>
            <p:nvSpPr>
              <p:cNvPr id="108572" name="Line 28"/>
              <p:cNvSpPr>
                <a:spLocks noChangeShapeType="1"/>
              </p:cNvSpPr>
              <p:nvPr/>
            </p:nvSpPr>
            <p:spPr bwMode="auto">
              <a:xfrm>
                <a:off x="2616" y="2175"/>
                <a:ext cx="84" cy="1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573" name="Line 29"/>
              <p:cNvSpPr>
                <a:spLocks noChangeShapeType="1"/>
              </p:cNvSpPr>
              <p:nvPr/>
            </p:nvSpPr>
            <p:spPr bwMode="auto">
              <a:xfrm>
                <a:off x="2779" y="2074"/>
                <a:ext cx="73" cy="0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574" name="Line 30"/>
              <p:cNvSpPr>
                <a:spLocks noChangeShapeType="1"/>
              </p:cNvSpPr>
              <p:nvPr/>
            </p:nvSpPr>
            <p:spPr bwMode="auto">
              <a:xfrm flipV="1">
                <a:off x="2694" y="2072"/>
                <a:ext cx="87" cy="102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8" name="Group 31"/>
          <p:cNvGrpSpPr>
            <a:grpSpLocks/>
          </p:cNvGrpSpPr>
          <p:nvPr/>
        </p:nvGrpSpPr>
        <p:grpSpPr bwMode="auto">
          <a:xfrm>
            <a:off x="4324350" y="2214564"/>
            <a:ext cx="765175" cy="430212"/>
            <a:chOff x="2724" y="1395"/>
            <a:chExt cx="482" cy="271"/>
          </a:xfrm>
        </p:grpSpPr>
        <p:sp>
          <p:nvSpPr>
            <p:cNvPr id="108576" name="Oval 32"/>
            <p:cNvSpPr>
              <a:spLocks noChangeArrowheads="1"/>
            </p:cNvSpPr>
            <p:nvPr/>
          </p:nvSpPr>
          <p:spPr bwMode="auto">
            <a:xfrm>
              <a:off x="2728" y="1517"/>
              <a:ext cx="478" cy="150"/>
            </a:xfrm>
            <a:prstGeom prst="ellipse">
              <a:avLst/>
            </a:prstGeom>
            <a:solidFill>
              <a:srgbClr val="CCCCFF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577" name="Line 33"/>
            <p:cNvSpPr>
              <a:spLocks noChangeShapeType="1"/>
            </p:cNvSpPr>
            <p:nvPr/>
          </p:nvSpPr>
          <p:spPr bwMode="auto">
            <a:xfrm>
              <a:off x="2728" y="1504"/>
              <a:ext cx="0" cy="93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8578" name="Line 34"/>
            <p:cNvSpPr>
              <a:spLocks noChangeShapeType="1"/>
            </p:cNvSpPr>
            <p:nvPr/>
          </p:nvSpPr>
          <p:spPr bwMode="auto">
            <a:xfrm>
              <a:off x="3207" y="1504"/>
              <a:ext cx="0" cy="93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8579" name="Rectangle 35"/>
            <p:cNvSpPr>
              <a:spLocks noChangeArrowheads="1"/>
            </p:cNvSpPr>
            <p:nvPr/>
          </p:nvSpPr>
          <p:spPr bwMode="auto">
            <a:xfrm>
              <a:off x="2728" y="1504"/>
              <a:ext cx="474" cy="91"/>
            </a:xfrm>
            <a:prstGeom prst="rect">
              <a:avLst/>
            </a:prstGeom>
            <a:solidFill>
              <a:srgbClr val="CCCCFF"/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580" name="Oval 36"/>
            <p:cNvSpPr>
              <a:spLocks noChangeArrowheads="1"/>
            </p:cNvSpPr>
            <p:nvPr/>
          </p:nvSpPr>
          <p:spPr bwMode="auto">
            <a:xfrm>
              <a:off x="2724" y="1395"/>
              <a:ext cx="477" cy="175"/>
            </a:xfrm>
            <a:prstGeom prst="ellipse">
              <a:avLst/>
            </a:prstGeom>
            <a:solidFill>
              <a:srgbClr val="CCCCFF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9" name="Group 37"/>
            <p:cNvGrpSpPr>
              <a:grpSpLocks/>
            </p:cNvGrpSpPr>
            <p:nvPr/>
          </p:nvGrpSpPr>
          <p:grpSpPr bwMode="auto">
            <a:xfrm>
              <a:off x="2839" y="1434"/>
              <a:ext cx="236" cy="102"/>
              <a:chOff x="2839" y="1434"/>
              <a:chExt cx="236" cy="102"/>
            </a:xfrm>
          </p:grpSpPr>
          <p:sp>
            <p:nvSpPr>
              <p:cNvPr id="108582" name="Line 38"/>
              <p:cNvSpPr>
                <a:spLocks noChangeShapeType="1"/>
              </p:cNvSpPr>
              <p:nvPr/>
            </p:nvSpPr>
            <p:spPr bwMode="auto">
              <a:xfrm flipV="1">
                <a:off x="2839" y="1433"/>
                <a:ext cx="84" cy="3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583" name="Line 39"/>
              <p:cNvSpPr>
                <a:spLocks noChangeShapeType="1"/>
              </p:cNvSpPr>
              <p:nvPr/>
            </p:nvSpPr>
            <p:spPr bwMode="auto">
              <a:xfrm>
                <a:off x="3002" y="1536"/>
                <a:ext cx="73" cy="0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584" name="Line 40"/>
              <p:cNvSpPr>
                <a:spLocks noChangeShapeType="1"/>
              </p:cNvSpPr>
              <p:nvPr/>
            </p:nvSpPr>
            <p:spPr bwMode="auto">
              <a:xfrm>
                <a:off x="2917" y="1436"/>
                <a:ext cx="87" cy="99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" name="Group 41"/>
            <p:cNvGrpSpPr>
              <a:grpSpLocks/>
            </p:cNvGrpSpPr>
            <p:nvPr/>
          </p:nvGrpSpPr>
          <p:grpSpPr bwMode="auto">
            <a:xfrm>
              <a:off x="2839" y="1433"/>
              <a:ext cx="236" cy="102"/>
              <a:chOff x="2839" y="1433"/>
              <a:chExt cx="236" cy="102"/>
            </a:xfrm>
          </p:grpSpPr>
          <p:sp>
            <p:nvSpPr>
              <p:cNvPr id="108586" name="Line 42"/>
              <p:cNvSpPr>
                <a:spLocks noChangeShapeType="1"/>
              </p:cNvSpPr>
              <p:nvPr/>
            </p:nvSpPr>
            <p:spPr bwMode="auto">
              <a:xfrm>
                <a:off x="2839" y="1533"/>
                <a:ext cx="84" cy="1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587" name="Line 43"/>
              <p:cNvSpPr>
                <a:spLocks noChangeShapeType="1"/>
              </p:cNvSpPr>
              <p:nvPr/>
            </p:nvSpPr>
            <p:spPr bwMode="auto">
              <a:xfrm>
                <a:off x="3002" y="1433"/>
                <a:ext cx="73" cy="0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588" name="Line 44"/>
              <p:cNvSpPr>
                <a:spLocks noChangeShapeType="1"/>
              </p:cNvSpPr>
              <p:nvPr/>
            </p:nvSpPr>
            <p:spPr bwMode="auto">
              <a:xfrm flipV="1">
                <a:off x="2917" y="1432"/>
                <a:ext cx="87" cy="101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1" name="Group 45"/>
          <p:cNvGrpSpPr>
            <a:grpSpLocks/>
          </p:cNvGrpSpPr>
          <p:nvPr/>
        </p:nvGrpSpPr>
        <p:grpSpPr bwMode="auto">
          <a:xfrm>
            <a:off x="2897188" y="2209800"/>
            <a:ext cx="765175" cy="431800"/>
            <a:chOff x="1825" y="1392"/>
            <a:chExt cx="482" cy="272"/>
          </a:xfrm>
        </p:grpSpPr>
        <p:sp>
          <p:nvSpPr>
            <p:cNvPr id="108590" name="Oval 46"/>
            <p:cNvSpPr>
              <a:spLocks noChangeArrowheads="1"/>
            </p:cNvSpPr>
            <p:nvPr/>
          </p:nvSpPr>
          <p:spPr bwMode="auto">
            <a:xfrm>
              <a:off x="1829" y="1513"/>
              <a:ext cx="478" cy="150"/>
            </a:xfrm>
            <a:prstGeom prst="ellipse">
              <a:avLst/>
            </a:prstGeom>
            <a:solidFill>
              <a:srgbClr val="CCCCFF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591" name="Line 47"/>
            <p:cNvSpPr>
              <a:spLocks noChangeShapeType="1"/>
            </p:cNvSpPr>
            <p:nvPr/>
          </p:nvSpPr>
          <p:spPr bwMode="auto">
            <a:xfrm>
              <a:off x="1829" y="1501"/>
              <a:ext cx="0" cy="93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8592" name="Line 48"/>
            <p:cNvSpPr>
              <a:spLocks noChangeShapeType="1"/>
            </p:cNvSpPr>
            <p:nvPr/>
          </p:nvSpPr>
          <p:spPr bwMode="auto">
            <a:xfrm>
              <a:off x="2308" y="1501"/>
              <a:ext cx="0" cy="93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8593" name="Rectangle 49"/>
            <p:cNvSpPr>
              <a:spLocks noChangeArrowheads="1"/>
            </p:cNvSpPr>
            <p:nvPr/>
          </p:nvSpPr>
          <p:spPr bwMode="auto">
            <a:xfrm>
              <a:off x="1829" y="1501"/>
              <a:ext cx="474" cy="91"/>
            </a:xfrm>
            <a:prstGeom prst="rect">
              <a:avLst/>
            </a:prstGeom>
            <a:solidFill>
              <a:srgbClr val="CCCCFF"/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594" name="Oval 50"/>
            <p:cNvSpPr>
              <a:spLocks noChangeArrowheads="1"/>
            </p:cNvSpPr>
            <p:nvPr/>
          </p:nvSpPr>
          <p:spPr bwMode="auto">
            <a:xfrm>
              <a:off x="1825" y="1392"/>
              <a:ext cx="477" cy="175"/>
            </a:xfrm>
            <a:prstGeom prst="ellipse">
              <a:avLst/>
            </a:prstGeom>
            <a:solidFill>
              <a:srgbClr val="CCCCFF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2" name="Group 51"/>
            <p:cNvGrpSpPr>
              <a:grpSpLocks/>
            </p:cNvGrpSpPr>
            <p:nvPr/>
          </p:nvGrpSpPr>
          <p:grpSpPr bwMode="auto">
            <a:xfrm>
              <a:off x="1940" y="1430"/>
              <a:ext cx="236" cy="102"/>
              <a:chOff x="1940" y="1430"/>
              <a:chExt cx="236" cy="102"/>
            </a:xfrm>
          </p:grpSpPr>
          <p:sp>
            <p:nvSpPr>
              <p:cNvPr id="108596" name="Line 52"/>
              <p:cNvSpPr>
                <a:spLocks noChangeShapeType="1"/>
              </p:cNvSpPr>
              <p:nvPr/>
            </p:nvSpPr>
            <p:spPr bwMode="auto">
              <a:xfrm flipV="1">
                <a:off x="1940" y="1430"/>
                <a:ext cx="84" cy="3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597" name="Line 53"/>
              <p:cNvSpPr>
                <a:spLocks noChangeShapeType="1"/>
              </p:cNvSpPr>
              <p:nvPr/>
            </p:nvSpPr>
            <p:spPr bwMode="auto">
              <a:xfrm>
                <a:off x="2103" y="1533"/>
                <a:ext cx="73" cy="0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598" name="Line 54"/>
              <p:cNvSpPr>
                <a:spLocks noChangeShapeType="1"/>
              </p:cNvSpPr>
              <p:nvPr/>
            </p:nvSpPr>
            <p:spPr bwMode="auto">
              <a:xfrm>
                <a:off x="2018" y="1433"/>
                <a:ext cx="87" cy="100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" name="Group 55"/>
            <p:cNvGrpSpPr>
              <a:grpSpLocks/>
            </p:cNvGrpSpPr>
            <p:nvPr/>
          </p:nvGrpSpPr>
          <p:grpSpPr bwMode="auto">
            <a:xfrm>
              <a:off x="1940" y="1430"/>
              <a:ext cx="236" cy="102"/>
              <a:chOff x="1940" y="1430"/>
              <a:chExt cx="236" cy="102"/>
            </a:xfrm>
          </p:grpSpPr>
          <p:sp>
            <p:nvSpPr>
              <p:cNvPr id="108600" name="Line 56"/>
              <p:cNvSpPr>
                <a:spLocks noChangeShapeType="1"/>
              </p:cNvSpPr>
              <p:nvPr/>
            </p:nvSpPr>
            <p:spPr bwMode="auto">
              <a:xfrm>
                <a:off x="1940" y="1530"/>
                <a:ext cx="84" cy="1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601" name="Line 57"/>
              <p:cNvSpPr>
                <a:spLocks noChangeShapeType="1"/>
              </p:cNvSpPr>
              <p:nvPr/>
            </p:nvSpPr>
            <p:spPr bwMode="auto">
              <a:xfrm>
                <a:off x="2103" y="1430"/>
                <a:ext cx="73" cy="0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602" name="Line 58"/>
              <p:cNvSpPr>
                <a:spLocks noChangeShapeType="1"/>
              </p:cNvSpPr>
              <p:nvPr/>
            </p:nvSpPr>
            <p:spPr bwMode="auto">
              <a:xfrm flipV="1">
                <a:off x="2018" y="1428"/>
                <a:ext cx="87" cy="102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4" name="Group 59"/>
          <p:cNvGrpSpPr>
            <a:grpSpLocks/>
          </p:cNvGrpSpPr>
          <p:nvPr/>
        </p:nvGrpSpPr>
        <p:grpSpPr bwMode="auto">
          <a:xfrm>
            <a:off x="1377951" y="1503363"/>
            <a:ext cx="765175" cy="431800"/>
            <a:chOff x="868" y="947"/>
            <a:chExt cx="482" cy="272"/>
          </a:xfrm>
        </p:grpSpPr>
        <p:sp>
          <p:nvSpPr>
            <p:cNvPr id="108604" name="Oval 60"/>
            <p:cNvSpPr>
              <a:spLocks noChangeArrowheads="1"/>
            </p:cNvSpPr>
            <p:nvPr/>
          </p:nvSpPr>
          <p:spPr bwMode="auto">
            <a:xfrm>
              <a:off x="872" y="1069"/>
              <a:ext cx="478" cy="150"/>
            </a:xfrm>
            <a:prstGeom prst="ellipse">
              <a:avLst/>
            </a:prstGeom>
            <a:solidFill>
              <a:srgbClr val="FFFFFF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605" name="Line 61"/>
            <p:cNvSpPr>
              <a:spLocks noChangeShapeType="1"/>
            </p:cNvSpPr>
            <p:nvPr/>
          </p:nvSpPr>
          <p:spPr bwMode="auto">
            <a:xfrm>
              <a:off x="870" y="1042"/>
              <a:ext cx="0" cy="107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8606" name="Line 62"/>
            <p:cNvSpPr>
              <a:spLocks noChangeShapeType="1"/>
            </p:cNvSpPr>
            <p:nvPr/>
          </p:nvSpPr>
          <p:spPr bwMode="auto">
            <a:xfrm>
              <a:off x="1347" y="1034"/>
              <a:ext cx="3" cy="109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8607" name="Rectangle 63"/>
            <p:cNvSpPr>
              <a:spLocks noChangeArrowheads="1"/>
            </p:cNvSpPr>
            <p:nvPr/>
          </p:nvSpPr>
          <p:spPr bwMode="auto">
            <a:xfrm>
              <a:off x="876" y="1056"/>
              <a:ext cx="470" cy="91"/>
            </a:xfrm>
            <a:prstGeom prst="rect">
              <a:avLst/>
            </a:prstGeom>
            <a:solidFill>
              <a:srgbClr val="FFFFFF"/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608" name="Oval 64"/>
            <p:cNvSpPr>
              <a:spLocks noChangeArrowheads="1"/>
            </p:cNvSpPr>
            <p:nvPr/>
          </p:nvSpPr>
          <p:spPr bwMode="auto">
            <a:xfrm>
              <a:off x="868" y="947"/>
              <a:ext cx="478" cy="175"/>
            </a:xfrm>
            <a:prstGeom prst="ellipse">
              <a:avLst/>
            </a:prstGeom>
            <a:solidFill>
              <a:srgbClr val="FFFFFF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5" name="Group 65"/>
            <p:cNvGrpSpPr>
              <a:grpSpLocks/>
            </p:cNvGrpSpPr>
            <p:nvPr/>
          </p:nvGrpSpPr>
          <p:grpSpPr bwMode="auto">
            <a:xfrm>
              <a:off x="983" y="986"/>
              <a:ext cx="237" cy="102"/>
              <a:chOff x="983" y="986"/>
              <a:chExt cx="237" cy="102"/>
            </a:xfrm>
          </p:grpSpPr>
          <p:sp>
            <p:nvSpPr>
              <p:cNvPr id="108610" name="Line 66"/>
              <p:cNvSpPr>
                <a:spLocks noChangeShapeType="1"/>
              </p:cNvSpPr>
              <p:nvPr/>
            </p:nvSpPr>
            <p:spPr bwMode="auto">
              <a:xfrm flipV="1">
                <a:off x="983" y="985"/>
                <a:ext cx="84" cy="3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611" name="Line 67"/>
              <p:cNvSpPr>
                <a:spLocks noChangeShapeType="1"/>
              </p:cNvSpPr>
              <p:nvPr/>
            </p:nvSpPr>
            <p:spPr bwMode="auto">
              <a:xfrm>
                <a:off x="1146" y="1089"/>
                <a:ext cx="74" cy="0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612" name="Line 68"/>
              <p:cNvSpPr>
                <a:spLocks noChangeShapeType="1"/>
              </p:cNvSpPr>
              <p:nvPr/>
            </p:nvSpPr>
            <p:spPr bwMode="auto">
              <a:xfrm>
                <a:off x="1061" y="988"/>
                <a:ext cx="87" cy="100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" name="Group 69"/>
            <p:cNvGrpSpPr>
              <a:grpSpLocks/>
            </p:cNvGrpSpPr>
            <p:nvPr/>
          </p:nvGrpSpPr>
          <p:grpSpPr bwMode="auto">
            <a:xfrm>
              <a:off x="983" y="984"/>
              <a:ext cx="237" cy="102"/>
              <a:chOff x="983" y="984"/>
              <a:chExt cx="237" cy="102"/>
            </a:xfrm>
          </p:grpSpPr>
          <p:sp>
            <p:nvSpPr>
              <p:cNvPr id="108614" name="Line 70"/>
              <p:cNvSpPr>
                <a:spLocks noChangeShapeType="1"/>
              </p:cNvSpPr>
              <p:nvPr/>
            </p:nvSpPr>
            <p:spPr bwMode="auto">
              <a:xfrm>
                <a:off x="983" y="1085"/>
                <a:ext cx="84" cy="1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615" name="Line 71"/>
              <p:cNvSpPr>
                <a:spLocks noChangeShapeType="1"/>
              </p:cNvSpPr>
              <p:nvPr/>
            </p:nvSpPr>
            <p:spPr bwMode="auto">
              <a:xfrm>
                <a:off x="1146" y="984"/>
                <a:ext cx="74" cy="0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616" name="Line 72"/>
              <p:cNvSpPr>
                <a:spLocks noChangeShapeType="1"/>
              </p:cNvSpPr>
              <p:nvPr/>
            </p:nvSpPr>
            <p:spPr bwMode="auto">
              <a:xfrm flipV="1">
                <a:off x="1061" y="983"/>
                <a:ext cx="87" cy="102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08617" name="Line 73"/>
          <p:cNvSpPr>
            <a:spLocks noChangeShapeType="1"/>
          </p:cNvSpPr>
          <p:nvPr/>
        </p:nvSpPr>
        <p:spPr bwMode="auto">
          <a:xfrm>
            <a:off x="2147888" y="1746251"/>
            <a:ext cx="762000" cy="523875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/>
          </a:p>
        </p:txBody>
      </p:sp>
      <p:sp>
        <p:nvSpPr>
          <p:cNvPr id="108618" name="Line 74"/>
          <p:cNvSpPr>
            <a:spLocks noChangeShapeType="1"/>
          </p:cNvSpPr>
          <p:nvPr/>
        </p:nvSpPr>
        <p:spPr bwMode="auto">
          <a:xfrm flipV="1">
            <a:off x="2195513" y="2449514"/>
            <a:ext cx="733425" cy="231775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/>
          </a:p>
        </p:txBody>
      </p:sp>
      <p:sp>
        <p:nvSpPr>
          <p:cNvPr id="108619" name="Line 75"/>
          <p:cNvSpPr>
            <a:spLocks noChangeShapeType="1"/>
          </p:cNvSpPr>
          <p:nvPr/>
        </p:nvSpPr>
        <p:spPr bwMode="auto">
          <a:xfrm>
            <a:off x="3662363" y="2451100"/>
            <a:ext cx="666750" cy="1588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/>
          </a:p>
        </p:txBody>
      </p:sp>
      <p:sp>
        <p:nvSpPr>
          <p:cNvPr id="108620" name="Line 76"/>
          <p:cNvSpPr>
            <a:spLocks noChangeShapeType="1"/>
          </p:cNvSpPr>
          <p:nvPr/>
        </p:nvSpPr>
        <p:spPr bwMode="auto">
          <a:xfrm>
            <a:off x="3509963" y="2613026"/>
            <a:ext cx="561975" cy="657225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/>
          </a:p>
        </p:txBody>
      </p:sp>
      <p:sp>
        <p:nvSpPr>
          <p:cNvPr id="108621" name="Line 77"/>
          <p:cNvSpPr>
            <a:spLocks noChangeShapeType="1"/>
          </p:cNvSpPr>
          <p:nvPr/>
        </p:nvSpPr>
        <p:spPr bwMode="auto">
          <a:xfrm>
            <a:off x="4767264" y="3489325"/>
            <a:ext cx="1038225" cy="1588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/>
          </a:p>
        </p:txBody>
      </p:sp>
      <p:sp>
        <p:nvSpPr>
          <p:cNvPr id="108622" name="Line 78"/>
          <p:cNvSpPr>
            <a:spLocks noChangeShapeType="1"/>
          </p:cNvSpPr>
          <p:nvPr/>
        </p:nvSpPr>
        <p:spPr bwMode="auto">
          <a:xfrm>
            <a:off x="5053013" y="2565400"/>
            <a:ext cx="838200" cy="714375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/>
          </a:p>
        </p:txBody>
      </p:sp>
      <p:sp>
        <p:nvSpPr>
          <p:cNvPr id="108623" name="Line 79"/>
          <p:cNvSpPr>
            <a:spLocks noChangeShapeType="1"/>
          </p:cNvSpPr>
          <p:nvPr/>
        </p:nvSpPr>
        <p:spPr bwMode="auto">
          <a:xfrm>
            <a:off x="6567489" y="3470275"/>
            <a:ext cx="701675" cy="1588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/>
          </a:p>
        </p:txBody>
      </p:sp>
      <p:sp>
        <p:nvSpPr>
          <p:cNvPr id="108624" name="Text Box 80"/>
          <p:cNvSpPr txBox="1">
            <a:spLocks noChangeArrowheads="1"/>
          </p:cNvSpPr>
          <p:nvPr/>
        </p:nvSpPr>
        <p:spPr bwMode="auto">
          <a:xfrm>
            <a:off x="4154488" y="3648075"/>
            <a:ext cx="479820" cy="37372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89991" tIns="46795" rIns="89991" bIns="46795">
            <a:spAutoFit/>
          </a:bodyPr>
          <a:lstStyle/>
          <a:p>
            <a:pPr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sz="1800" dirty="0">
                <a:solidFill>
                  <a:srgbClr val="000000"/>
                </a:solidFill>
              </a:rPr>
              <a:t>R2</a:t>
            </a:r>
          </a:p>
        </p:txBody>
      </p:sp>
      <p:sp>
        <p:nvSpPr>
          <p:cNvPr id="108625" name="Text Box 81"/>
          <p:cNvSpPr txBox="1">
            <a:spLocks noChangeArrowheads="1"/>
          </p:cNvSpPr>
          <p:nvPr/>
        </p:nvSpPr>
        <p:spPr bwMode="auto">
          <a:xfrm>
            <a:off x="6076949" y="2268538"/>
            <a:ext cx="350408" cy="37372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89991" tIns="46795" rIns="89991" bIns="46795">
            <a:spAutoFit/>
          </a:bodyPr>
          <a:lstStyle/>
          <a:p>
            <a:pPr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sz="1800" dirty="0">
                <a:solidFill>
                  <a:srgbClr val="000000"/>
                </a:solidFill>
              </a:rPr>
              <a:t>D</a:t>
            </a:r>
          </a:p>
        </p:txBody>
      </p:sp>
      <p:sp>
        <p:nvSpPr>
          <p:cNvPr id="108626" name="Text Box 82"/>
          <p:cNvSpPr txBox="1">
            <a:spLocks noChangeArrowheads="1"/>
          </p:cNvSpPr>
          <p:nvPr/>
        </p:nvSpPr>
        <p:spPr bwMode="auto">
          <a:xfrm>
            <a:off x="4540250" y="2646363"/>
            <a:ext cx="479820" cy="37372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89991" tIns="46795" rIns="89991" bIns="46795">
            <a:spAutoFit/>
          </a:bodyPr>
          <a:lstStyle/>
          <a:p>
            <a:pPr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sz="1800" dirty="0">
                <a:solidFill>
                  <a:srgbClr val="000000"/>
                </a:solidFill>
              </a:rPr>
              <a:t>R3</a:t>
            </a:r>
          </a:p>
        </p:txBody>
      </p:sp>
      <p:grpSp>
        <p:nvGrpSpPr>
          <p:cNvPr id="17" name="Group 83"/>
          <p:cNvGrpSpPr>
            <a:grpSpLocks/>
          </p:cNvGrpSpPr>
          <p:nvPr/>
        </p:nvGrpSpPr>
        <p:grpSpPr bwMode="auto">
          <a:xfrm>
            <a:off x="1423989" y="2449513"/>
            <a:ext cx="765175" cy="431800"/>
            <a:chOff x="897" y="1543"/>
            <a:chExt cx="482" cy="272"/>
          </a:xfrm>
        </p:grpSpPr>
        <p:sp>
          <p:nvSpPr>
            <p:cNvPr id="108628" name="Oval 84"/>
            <p:cNvSpPr>
              <a:spLocks noChangeArrowheads="1"/>
            </p:cNvSpPr>
            <p:nvPr/>
          </p:nvSpPr>
          <p:spPr bwMode="auto">
            <a:xfrm>
              <a:off x="901" y="1665"/>
              <a:ext cx="478" cy="150"/>
            </a:xfrm>
            <a:prstGeom prst="ellipse">
              <a:avLst/>
            </a:prstGeom>
            <a:solidFill>
              <a:srgbClr val="FFFFFF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629" name="Line 85"/>
            <p:cNvSpPr>
              <a:spLocks noChangeShapeType="1"/>
            </p:cNvSpPr>
            <p:nvPr/>
          </p:nvSpPr>
          <p:spPr bwMode="auto">
            <a:xfrm>
              <a:off x="899" y="1638"/>
              <a:ext cx="0" cy="107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8630" name="Line 86"/>
            <p:cNvSpPr>
              <a:spLocks noChangeShapeType="1"/>
            </p:cNvSpPr>
            <p:nvPr/>
          </p:nvSpPr>
          <p:spPr bwMode="auto">
            <a:xfrm>
              <a:off x="1376" y="1630"/>
              <a:ext cx="3" cy="109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8631" name="Rectangle 87"/>
            <p:cNvSpPr>
              <a:spLocks noChangeArrowheads="1"/>
            </p:cNvSpPr>
            <p:nvPr/>
          </p:nvSpPr>
          <p:spPr bwMode="auto">
            <a:xfrm>
              <a:off x="905" y="1652"/>
              <a:ext cx="470" cy="91"/>
            </a:xfrm>
            <a:prstGeom prst="rect">
              <a:avLst/>
            </a:prstGeom>
            <a:solidFill>
              <a:srgbClr val="FFFFFF"/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632" name="Oval 88"/>
            <p:cNvSpPr>
              <a:spLocks noChangeArrowheads="1"/>
            </p:cNvSpPr>
            <p:nvPr/>
          </p:nvSpPr>
          <p:spPr bwMode="auto">
            <a:xfrm>
              <a:off x="897" y="1543"/>
              <a:ext cx="478" cy="175"/>
            </a:xfrm>
            <a:prstGeom prst="ellipse">
              <a:avLst/>
            </a:prstGeom>
            <a:solidFill>
              <a:srgbClr val="FFFFFF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8" name="Group 89"/>
            <p:cNvGrpSpPr>
              <a:grpSpLocks/>
            </p:cNvGrpSpPr>
            <p:nvPr/>
          </p:nvGrpSpPr>
          <p:grpSpPr bwMode="auto">
            <a:xfrm>
              <a:off x="1012" y="1582"/>
              <a:ext cx="236" cy="102"/>
              <a:chOff x="1012" y="1582"/>
              <a:chExt cx="236" cy="102"/>
            </a:xfrm>
          </p:grpSpPr>
          <p:sp>
            <p:nvSpPr>
              <p:cNvPr id="108634" name="Line 90"/>
              <p:cNvSpPr>
                <a:spLocks noChangeShapeType="1"/>
              </p:cNvSpPr>
              <p:nvPr/>
            </p:nvSpPr>
            <p:spPr bwMode="auto">
              <a:xfrm flipV="1">
                <a:off x="1012" y="1581"/>
                <a:ext cx="84" cy="3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635" name="Line 91"/>
              <p:cNvSpPr>
                <a:spLocks noChangeShapeType="1"/>
              </p:cNvSpPr>
              <p:nvPr/>
            </p:nvSpPr>
            <p:spPr bwMode="auto">
              <a:xfrm>
                <a:off x="1175" y="1685"/>
                <a:ext cx="74" cy="0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636" name="Line 92"/>
              <p:cNvSpPr>
                <a:spLocks noChangeShapeType="1"/>
              </p:cNvSpPr>
              <p:nvPr/>
            </p:nvSpPr>
            <p:spPr bwMode="auto">
              <a:xfrm>
                <a:off x="1090" y="1584"/>
                <a:ext cx="87" cy="100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" name="Group 93"/>
            <p:cNvGrpSpPr>
              <a:grpSpLocks/>
            </p:cNvGrpSpPr>
            <p:nvPr/>
          </p:nvGrpSpPr>
          <p:grpSpPr bwMode="auto">
            <a:xfrm>
              <a:off x="1012" y="1580"/>
              <a:ext cx="236" cy="102"/>
              <a:chOff x="1012" y="1580"/>
              <a:chExt cx="236" cy="102"/>
            </a:xfrm>
          </p:grpSpPr>
          <p:sp>
            <p:nvSpPr>
              <p:cNvPr id="108638" name="Line 94"/>
              <p:cNvSpPr>
                <a:spLocks noChangeShapeType="1"/>
              </p:cNvSpPr>
              <p:nvPr/>
            </p:nvSpPr>
            <p:spPr bwMode="auto">
              <a:xfrm>
                <a:off x="1012" y="1681"/>
                <a:ext cx="84" cy="1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639" name="Line 95"/>
              <p:cNvSpPr>
                <a:spLocks noChangeShapeType="1"/>
              </p:cNvSpPr>
              <p:nvPr/>
            </p:nvSpPr>
            <p:spPr bwMode="auto">
              <a:xfrm>
                <a:off x="1175" y="1580"/>
                <a:ext cx="74" cy="0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640" name="Line 96"/>
              <p:cNvSpPr>
                <a:spLocks noChangeShapeType="1"/>
              </p:cNvSpPr>
              <p:nvPr/>
            </p:nvSpPr>
            <p:spPr bwMode="auto">
              <a:xfrm flipV="1">
                <a:off x="1090" y="1579"/>
                <a:ext cx="87" cy="102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08641" name="Text Box 97"/>
          <p:cNvSpPr txBox="1">
            <a:spLocks noChangeArrowheads="1"/>
          </p:cNvSpPr>
          <p:nvPr/>
        </p:nvSpPr>
        <p:spPr bwMode="auto">
          <a:xfrm>
            <a:off x="1617664" y="2882899"/>
            <a:ext cx="479820" cy="37372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89991" tIns="46795" rIns="89991" bIns="46795">
            <a:spAutoFit/>
          </a:bodyPr>
          <a:lstStyle/>
          <a:p>
            <a:pPr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sz="1800" dirty="0">
                <a:solidFill>
                  <a:srgbClr val="000000"/>
                </a:solidFill>
              </a:rPr>
              <a:t>R5</a:t>
            </a:r>
          </a:p>
        </p:txBody>
      </p:sp>
      <p:sp>
        <p:nvSpPr>
          <p:cNvPr id="108642" name="Line 98"/>
          <p:cNvSpPr>
            <a:spLocks noChangeShapeType="1"/>
          </p:cNvSpPr>
          <p:nvPr/>
        </p:nvSpPr>
        <p:spPr bwMode="auto">
          <a:xfrm>
            <a:off x="5095876" y="2441575"/>
            <a:ext cx="968375" cy="1588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/>
          </a:p>
        </p:txBody>
      </p:sp>
      <p:sp>
        <p:nvSpPr>
          <p:cNvPr id="108643" name="Text Box 99"/>
          <p:cNvSpPr txBox="1">
            <a:spLocks noChangeArrowheads="1"/>
          </p:cNvSpPr>
          <p:nvPr/>
        </p:nvSpPr>
        <p:spPr bwMode="auto">
          <a:xfrm>
            <a:off x="7231064" y="3287713"/>
            <a:ext cx="337321" cy="37372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89991" tIns="46795" rIns="89991" bIns="46795">
            <a:spAutoFit/>
          </a:bodyPr>
          <a:lstStyle/>
          <a:p>
            <a:pPr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sz="1800" dirty="0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108644" name="Text Box 100"/>
          <p:cNvSpPr txBox="1">
            <a:spLocks noChangeArrowheads="1"/>
          </p:cNvSpPr>
          <p:nvPr/>
        </p:nvSpPr>
        <p:spPr bwMode="auto">
          <a:xfrm>
            <a:off x="1581150" y="1933574"/>
            <a:ext cx="479820" cy="37372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89991" tIns="46795" rIns="89991" bIns="46795">
            <a:spAutoFit/>
          </a:bodyPr>
          <a:lstStyle/>
          <a:p>
            <a:pPr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sz="1800" dirty="0">
                <a:solidFill>
                  <a:srgbClr val="000000"/>
                </a:solidFill>
              </a:rPr>
              <a:t>R6</a:t>
            </a:r>
          </a:p>
        </p:txBody>
      </p:sp>
      <p:sp>
        <p:nvSpPr>
          <p:cNvPr id="108645" name="Text Box 101"/>
          <p:cNvSpPr txBox="1">
            <a:spLocks noChangeArrowheads="1"/>
          </p:cNvSpPr>
          <p:nvPr/>
        </p:nvSpPr>
        <p:spPr bwMode="auto">
          <a:xfrm>
            <a:off x="523876" y="147638"/>
            <a:ext cx="7772400" cy="1143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1430" tIns="45715" rIns="91430" bIns="45715" anchor="ctr"/>
          <a:lstStyle/>
          <a:p>
            <a:pPr algn="ctr"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sz="33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MPLS versus IP </a:t>
            </a:r>
            <a:r>
              <a:rPr lang="en-US" sz="33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Paths</a:t>
            </a:r>
            <a:endParaRPr lang="en-US" sz="33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0" name="Group 102"/>
          <p:cNvGrpSpPr>
            <a:grpSpLocks/>
          </p:cNvGrpSpPr>
          <p:nvPr/>
        </p:nvGrpSpPr>
        <p:grpSpPr bwMode="auto">
          <a:xfrm>
            <a:off x="4325939" y="2212975"/>
            <a:ext cx="765175" cy="431800"/>
            <a:chOff x="2725" y="1394"/>
            <a:chExt cx="482" cy="272"/>
          </a:xfrm>
        </p:grpSpPr>
        <p:sp>
          <p:nvSpPr>
            <p:cNvPr id="108647" name="Oval 103"/>
            <p:cNvSpPr>
              <a:spLocks noChangeArrowheads="1"/>
            </p:cNvSpPr>
            <p:nvPr/>
          </p:nvSpPr>
          <p:spPr bwMode="auto">
            <a:xfrm>
              <a:off x="2729" y="1516"/>
              <a:ext cx="478" cy="150"/>
            </a:xfrm>
            <a:prstGeom prst="ellipse">
              <a:avLst/>
            </a:prstGeom>
            <a:solidFill>
              <a:srgbClr val="FFFFFF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648" name="Line 104"/>
            <p:cNvSpPr>
              <a:spLocks noChangeShapeType="1"/>
            </p:cNvSpPr>
            <p:nvPr/>
          </p:nvSpPr>
          <p:spPr bwMode="auto">
            <a:xfrm>
              <a:off x="2727" y="1489"/>
              <a:ext cx="0" cy="107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8649" name="Line 105"/>
            <p:cNvSpPr>
              <a:spLocks noChangeShapeType="1"/>
            </p:cNvSpPr>
            <p:nvPr/>
          </p:nvSpPr>
          <p:spPr bwMode="auto">
            <a:xfrm>
              <a:off x="3204" y="1481"/>
              <a:ext cx="3" cy="109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8650" name="Rectangle 106"/>
            <p:cNvSpPr>
              <a:spLocks noChangeArrowheads="1"/>
            </p:cNvSpPr>
            <p:nvPr/>
          </p:nvSpPr>
          <p:spPr bwMode="auto">
            <a:xfrm>
              <a:off x="2733" y="1503"/>
              <a:ext cx="470" cy="91"/>
            </a:xfrm>
            <a:prstGeom prst="rect">
              <a:avLst/>
            </a:prstGeom>
            <a:solidFill>
              <a:srgbClr val="FFFFFF"/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651" name="Oval 107"/>
            <p:cNvSpPr>
              <a:spLocks noChangeArrowheads="1"/>
            </p:cNvSpPr>
            <p:nvPr/>
          </p:nvSpPr>
          <p:spPr bwMode="auto">
            <a:xfrm>
              <a:off x="2725" y="1394"/>
              <a:ext cx="478" cy="175"/>
            </a:xfrm>
            <a:prstGeom prst="ellipse">
              <a:avLst/>
            </a:prstGeom>
            <a:solidFill>
              <a:srgbClr val="FFFFFF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1" name="Group 108"/>
            <p:cNvGrpSpPr>
              <a:grpSpLocks/>
            </p:cNvGrpSpPr>
            <p:nvPr/>
          </p:nvGrpSpPr>
          <p:grpSpPr bwMode="auto">
            <a:xfrm>
              <a:off x="2840" y="1433"/>
              <a:ext cx="237" cy="102"/>
              <a:chOff x="2840" y="1433"/>
              <a:chExt cx="237" cy="102"/>
            </a:xfrm>
          </p:grpSpPr>
          <p:sp>
            <p:nvSpPr>
              <p:cNvPr id="108653" name="Line 109"/>
              <p:cNvSpPr>
                <a:spLocks noChangeShapeType="1"/>
              </p:cNvSpPr>
              <p:nvPr/>
            </p:nvSpPr>
            <p:spPr bwMode="auto">
              <a:xfrm flipV="1">
                <a:off x="2840" y="1432"/>
                <a:ext cx="84" cy="3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654" name="Line 110"/>
              <p:cNvSpPr>
                <a:spLocks noChangeShapeType="1"/>
              </p:cNvSpPr>
              <p:nvPr/>
            </p:nvSpPr>
            <p:spPr bwMode="auto">
              <a:xfrm>
                <a:off x="3003" y="1536"/>
                <a:ext cx="74" cy="0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655" name="Line 111"/>
              <p:cNvSpPr>
                <a:spLocks noChangeShapeType="1"/>
              </p:cNvSpPr>
              <p:nvPr/>
            </p:nvSpPr>
            <p:spPr bwMode="auto">
              <a:xfrm>
                <a:off x="2918" y="1435"/>
                <a:ext cx="87" cy="100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2" name="Group 112"/>
            <p:cNvGrpSpPr>
              <a:grpSpLocks/>
            </p:cNvGrpSpPr>
            <p:nvPr/>
          </p:nvGrpSpPr>
          <p:grpSpPr bwMode="auto">
            <a:xfrm>
              <a:off x="2840" y="1431"/>
              <a:ext cx="237" cy="102"/>
              <a:chOff x="2840" y="1431"/>
              <a:chExt cx="237" cy="102"/>
            </a:xfrm>
          </p:grpSpPr>
          <p:sp>
            <p:nvSpPr>
              <p:cNvPr id="108657" name="Line 113"/>
              <p:cNvSpPr>
                <a:spLocks noChangeShapeType="1"/>
              </p:cNvSpPr>
              <p:nvPr/>
            </p:nvSpPr>
            <p:spPr bwMode="auto">
              <a:xfrm>
                <a:off x="2840" y="1532"/>
                <a:ext cx="84" cy="1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658" name="Line 114"/>
              <p:cNvSpPr>
                <a:spLocks noChangeShapeType="1"/>
              </p:cNvSpPr>
              <p:nvPr/>
            </p:nvSpPr>
            <p:spPr bwMode="auto">
              <a:xfrm>
                <a:off x="3003" y="1431"/>
                <a:ext cx="74" cy="0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659" name="Line 115"/>
              <p:cNvSpPr>
                <a:spLocks noChangeShapeType="1"/>
              </p:cNvSpPr>
              <p:nvPr/>
            </p:nvSpPr>
            <p:spPr bwMode="auto">
              <a:xfrm flipV="1">
                <a:off x="2918" y="1430"/>
                <a:ext cx="87" cy="102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23" name="Group 116"/>
          <p:cNvGrpSpPr>
            <a:grpSpLocks/>
          </p:cNvGrpSpPr>
          <p:nvPr/>
        </p:nvGrpSpPr>
        <p:grpSpPr bwMode="auto">
          <a:xfrm>
            <a:off x="5800725" y="3238500"/>
            <a:ext cx="765175" cy="431800"/>
            <a:chOff x="3654" y="2040"/>
            <a:chExt cx="482" cy="272"/>
          </a:xfrm>
        </p:grpSpPr>
        <p:sp>
          <p:nvSpPr>
            <p:cNvPr id="108661" name="Oval 117"/>
            <p:cNvSpPr>
              <a:spLocks noChangeArrowheads="1"/>
            </p:cNvSpPr>
            <p:nvPr/>
          </p:nvSpPr>
          <p:spPr bwMode="auto">
            <a:xfrm>
              <a:off x="3658" y="2162"/>
              <a:ext cx="478" cy="150"/>
            </a:xfrm>
            <a:prstGeom prst="ellipse">
              <a:avLst/>
            </a:prstGeom>
            <a:solidFill>
              <a:srgbClr val="FFFFFF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662" name="Line 118"/>
            <p:cNvSpPr>
              <a:spLocks noChangeShapeType="1"/>
            </p:cNvSpPr>
            <p:nvPr/>
          </p:nvSpPr>
          <p:spPr bwMode="auto">
            <a:xfrm>
              <a:off x="3656" y="2135"/>
              <a:ext cx="0" cy="107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8663" name="Line 119"/>
            <p:cNvSpPr>
              <a:spLocks noChangeShapeType="1"/>
            </p:cNvSpPr>
            <p:nvPr/>
          </p:nvSpPr>
          <p:spPr bwMode="auto">
            <a:xfrm>
              <a:off x="4133" y="2127"/>
              <a:ext cx="3" cy="109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8664" name="Rectangle 120"/>
            <p:cNvSpPr>
              <a:spLocks noChangeArrowheads="1"/>
            </p:cNvSpPr>
            <p:nvPr/>
          </p:nvSpPr>
          <p:spPr bwMode="auto">
            <a:xfrm>
              <a:off x="3662" y="2149"/>
              <a:ext cx="470" cy="91"/>
            </a:xfrm>
            <a:prstGeom prst="rect">
              <a:avLst/>
            </a:prstGeom>
            <a:solidFill>
              <a:srgbClr val="FFFFFF"/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665" name="Oval 121"/>
            <p:cNvSpPr>
              <a:spLocks noChangeArrowheads="1"/>
            </p:cNvSpPr>
            <p:nvPr/>
          </p:nvSpPr>
          <p:spPr bwMode="auto">
            <a:xfrm>
              <a:off x="3654" y="2040"/>
              <a:ext cx="478" cy="175"/>
            </a:xfrm>
            <a:prstGeom prst="ellipse">
              <a:avLst/>
            </a:prstGeom>
            <a:solidFill>
              <a:srgbClr val="FFFFFF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4" name="Group 122"/>
            <p:cNvGrpSpPr>
              <a:grpSpLocks/>
            </p:cNvGrpSpPr>
            <p:nvPr/>
          </p:nvGrpSpPr>
          <p:grpSpPr bwMode="auto">
            <a:xfrm>
              <a:off x="3769" y="2079"/>
              <a:ext cx="237" cy="102"/>
              <a:chOff x="3769" y="2079"/>
              <a:chExt cx="237" cy="102"/>
            </a:xfrm>
          </p:grpSpPr>
          <p:sp>
            <p:nvSpPr>
              <p:cNvPr id="108667" name="Line 123"/>
              <p:cNvSpPr>
                <a:spLocks noChangeShapeType="1"/>
              </p:cNvSpPr>
              <p:nvPr/>
            </p:nvSpPr>
            <p:spPr bwMode="auto">
              <a:xfrm flipV="1">
                <a:off x="3769" y="2078"/>
                <a:ext cx="84" cy="3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668" name="Line 124"/>
              <p:cNvSpPr>
                <a:spLocks noChangeShapeType="1"/>
              </p:cNvSpPr>
              <p:nvPr/>
            </p:nvSpPr>
            <p:spPr bwMode="auto">
              <a:xfrm>
                <a:off x="3932" y="2182"/>
                <a:ext cx="74" cy="0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669" name="Line 125"/>
              <p:cNvSpPr>
                <a:spLocks noChangeShapeType="1"/>
              </p:cNvSpPr>
              <p:nvPr/>
            </p:nvSpPr>
            <p:spPr bwMode="auto">
              <a:xfrm>
                <a:off x="3847" y="2081"/>
                <a:ext cx="87" cy="100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5" name="Group 126"/>
            <p:cNvGrpSpPr>
              <a:grpSpLocks/>
            </p:cNvGrpSpPr>
            <p:nvPr/>
          </p:nvGrpSpPr>
          <p:grpSpPr bwMode="auto">
            <a:xfrm>
              <a:off x="3769" y="2077"/>
              <a:ext cx="237" cy="102"/>
              <a:chOff x="3769" y="2077"/>
              <a:chExt cx="237" cy="102"/>
            </a:xfrm>
          </p:grpSpPr>
          <p:sp>
            <p:nvSpPr>
              <p:cNvPr id="108671" name="Line 127"/>
              <p:cNvSpPr>
                <a:spLocks noChangeShapeType="1"/>
              </p:cNvSpPr>
              <p:nvPr/>
            </p:nvSpPr>
            <p:spPr bwMode="auto">
              <a:xfrm>
                <a:off x="3769" y="2178"/>
                <a:ext cx="84" cy="1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672" name="Line 128"/>
              <p:cNvSpPr>
                <a:spLocks noChangeShapeType="1"/>
              </p:cNvSpPr>
              <p:nvPr/>
            </p:nvSpPr>
            <p:spPr bwMode="auto">
              <a:xfrm>
                <a:off x="3932" y="2077"/>
                <a:ext cx="74" cy="0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673" name="Line 129"/>
              <p:cNvSpPr>
                <a:spLocks noChangeShapeType="1"/>
              </p:cNvSpPr>
              <p:nvPr/>
            </p:nvSpPr>
            <p:spPr bwMode="auto">
              <a:xfrm flipV="1">
                <a:off x="3847" y="2076"/>
                <a:ext cx="87" cy="102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26" name="Group 130"/>
          <p:cNvGrpSpPr>
            <a:grpSpLocks/>
          </p:cNvGrpSpPr>
          <p:nvPr/>
        </p:nvGrpSpPr>
        <p:grpSpPr bwMode="auto">
          <a:xfrm>
            <a:off x="2894013" y="2206625"/>
            <a:ext cx="765175" cy="431800"/>
            <a:chOff x="1823" y="1390"/>
            <a:chExt cx="482" cy="272"/>
          </a:xfrm>
        </p:grpSpPr>
        <p:sp>
          <p:nvSpPr>
            <p:cNvPr id="108675" name="Oval 131"/>
            <p:cNvSpPr>
              <a:spLocks noChangeArrowheads="1"/>
            </p:cNvSpPr>
            <p:nvPr/>
          </p:nvSpPr>
          <p:spPr bwMode="auto">
            <a:xfrm>
              <a:off x="1827" y="1512"/>
              <a:ext cx="478" cy="150"/>
            </a:xfrm>
            <a:prstGeom prst="ellipse">
              <a:avLst/>
            </a:prstGeom>
            <a:solidFill>
              <a:srgbClr val="FFFFFF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676" name="Line 132"/>
            <p:cNvSpPr>
              <a:spLocks noChangeShapeType="1"/>
            </p:cNvSpPr>
            <p:nvPr/>
          </p:nvSpPr>
          <p:spPr bwMode="auto">
            <a:xfrm>
              <a:off x="1825" y="1485"/>
              <a:ext cx="0" cy="107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8677" name="Line 133"/>
            <p:cNvSpPr>
              <a:spLocks noChangeShapeType="1"/>
            </p:cNvSpPr>
            <p:nvPr/>
          </p:nvSpPr>
          <p:spPr bwMode="auto">
            <a:xfrm>
              <a:off x="2302" y="1477"/>
              <a:ext cx="3" cy="109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8678" name="Rectangle 134"/>
            <p:cNvSpPr>
              <a:spLocks noChangeArrowheads="1"/>
            </p:cNvSpPr>
            <p:nvPr/>
          </p:nvSpPr>
          <p:spPr bwMode="auto">
            <a:xfrm>
              <a:off x="1831" y="1499"/>
              <a:ext cx="470" cy="91"/>
            </a:xfrm>
            <a:prstGeom prst="rect">
              <a:avLst/>
            </a:prstGeom>
            <a:solidFill>
              <a:srgbClr val="FFFFFF"/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679" name="Oval 135"/>
            <p:cNvSpPr>
              <a:spLocks noChangeArrowheads="1"/>
            </p:cNvSpPr>
            <p:nvPr/>
          </p:nvSpPr>
          <p:spPr bwMode="auto">
            <a:xfrm>
              <a:off x="1823" y="1390"/>
              <a:ext cx="478" cy="175"/>
            </a:xfrm>
            <a:prstGeom prst="ellipse">
              <a:avLst/>
            </a:prstGeom>
            <a:solidFill>
              <a:srgbClr val="FFFFFF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7" name="Group 136"/>
            <p:cNvGrpSpPr>
              <a:grpSpLocks/>
            </p:cNvGrpSpPr>
            <p:nvPr/>
          </p:nvGrpSpPr>
          <p:grpSpPr bwMode="auto">
            <a:xfrm>
              <a:off x="1938" y="1429"/>
              <a:ext cx="237" cy="102"/>
              <a:chOff x="1938" y="1429"/>
              <a:chExt cx="237" cy="102"/>
            </a:xfrm>
          </p:grpSpPr>
          <p:sp>
            <p:nvSpPr>
              <p:cNvPr id="108681" name="Line 137"/>
              <p:cNvSpPr>
                <a:spLocks noChangeShapeType="1"/>
              </p:cNvSpPr>
              <p:nvPr/>
            </p:nvSpPr>
            <p:spPr bwMode="auto">
              <a:xfrm flipV="1">
                <a:off x="1938" y="1428"/>
                <a:ext cx="84" cy="3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682" name="Line 138"/>
              <p:cNvSpPr>
                <a:spLocks noChangeShapeType="1"/>
              </p:cNvSpPr>
              <p:nvPr/>
            </p:nvSpPr>
            <p:spPr bwMode="auto">
              <a:xfrm>
                <a:off x="2101" y="1531"/>
                <a:ext cx="74" cy="0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683" name="Line 139"/>
              <p:cNvSpPr>
                <a:spLocks noChangeShapeType="1"/>
              </p:cNvSpPr>
              <p:nvPr/>
            </p:nvSpPr>
            <p:spPr bwMode="auto">
              <a:xfrm>
                <a:off x="2016" y="1431"/>
                <a:ext cx="87" cy="99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8" name="Group 140"/>
            <p:cNvGrpSpPr>
              <a:grpSpLocks/>
            </p:cNvGrpSpPr>
            <p:nvPr/>
          </p:nvGrpSpPr>
          <p:grpSpPr bwMode="auto">
            <a:xfrm>
              <a:off x="1938" y="1427"/>
              <a:ext cx="237" cy="102"/>
              <a:chOff x="1938" y="1427"/>
              <a:chExt cx="237" cy="102"/>
            </a:xfrm>
          </p:grpSpPr>
          <p:sp>
            <p:nvSpPr>
              <p:cNvPr id="108685" name="Line 141"/>
              <p:cNvSpPr>
                <a:spLocks noChangeShapeType="1"/>
              </p:cNvSpPr>
              <p:nvPr/>
            </p:nvSpPr>
            <p:spPr bwMode="auto">
              <a:xfrm>
                <a:off x="1938" y="1528"/>
                <a:ext cx="84" cy="1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686" name="Line 142"/>
              <p:cNvSpPr>
                <a:spLocks noChangeShapeType="1"/>
              </p:cNvSpPr>
              <p:nvPr/>
            </p:nvSpPr>
            <p:spPr bwMode="auto">
              <a:xfrm>
                <a:off x="2101" y="1427"/>
                <a:ext cx="74" cy="0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687" name="Line 143"/>
              <p:cNvSpPr>
                <a:spLocks noChangeShapeType="1"/>
              </p:cNvSpPr>
              <p:nvPr/>
            </p:nvSpPr>
            <p:spPr bwMode="auto">
              <a:xfrm flipV="1">
                <a:off x="2016" y="1426"/>
                <a:ext cx="87" cy="101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29" name="Group 144"/>
          <p:cNvGrpSpPr>
            <a:grpSpLocks/>
          </p:cNvGrpSpPr>
          <p:nvPr/>
        </p:nvGrpSpPr>
        <p:grpSpPr bwMode="auto">
          <a:xfrm>
            <a:off x="3975100" y="3230563"/>
            <a:ext cx="765175" cy="431800"/>
            <a:chOff x="2504" y="2035"/>
            <a:chExt cx="482" cy="272"/>
          </a:xfrm>
        </p:grpSpPr>
        <p:sp>
          <p:nvSpPr>
            <p:cNvPr id="108689" name="Oval 145"/>
            <p:cNvSpPr>
              <a:spLocks noChangeArrowheads="1"/>
            </p:cNvSpPr>
            <p:nvPr/>
          </p:nvSpPr>
          <p:spPr bwMode="auto">
            <a:xfrm>
              <a:off x="2508" y="2157"/>
              <a:ext cx="478" cy="150"/>
            </a:xfrm>
            <a:prstGeom prst="ellipse">
              <a:avLst/>
            </a:prstGeom>
            <a:solidFill>
              <a:srgbClr val="FFFFFF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690" name="Line 146"/>
            <p:cNvSpPr>
              <a:spLocks noChangeShapeType="1"/>
            </p:cNvSpPr>
            <p:nvPr/>
          </p:nvSpPr>
          <p:spPr bwMode="auto">
            <a:xfrm>
              <a:off x="2506" y="2130"/>
              <a:ext cx="0" cy="107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8691" name="Line 147"/>
            <p:cNvSpPr>
              <a:spLocks noChangeShapeType="1"/>
            </p:cNvSpPr>
            <p:nvPr/>
          </p:nvSpPr>
          <p:spPr bwMode="auto">
            <a:xfrm>
              <a:off x="2983" y="2122"/>
              <a:ext cx="3" cy="109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8692" name="Rectangle 148"/>
            <p:cNvSpPr>
              <a:spLocks noChangeArrowheads="1"/>
            </p:cNvSpPr>
            <p:nvPr/>
          </p:nvSpPr>
          <p:spPr bwMode="auto">
            <a:xfrm>
              <a:off x="2512" y="2144"/>
              <a:ext cx="470" cy="91"/>
            </a:xfrm>
            <a:prstGeom prst="rect">
              <a:avLst/>
            </a:prstGeom>
            <a:solidFill>
              <a:srgbClr val="FFFFFF"/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693" name="Oval 149"/>
            <p:cNvSpPr>
              <a:spLocks noChangeArrowheads="1"/>
            </p:cNvSpPr>
            <p:nvPr/>
          </p:nvSpPr>
          <p:spPr bwMode="auto">
            <a:xfrm>
              <a:off x="2504" y="2035"/>
              <a:ext cx="478" cy="175"/>
            </a:xfrm>
            <a:prstGeom prst="ellipse">
              <a:avLst/>
            </a:prstGeom>
            <a:solidFill>
              <a:srgbClr val="FFFFFF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0" name="Group 150"/>
            <p:cNvGrpSpPr>
              <a:grpSpLocks/>
            </p:cNvGrpSpPr>
            <p:nvPr/>
          </p:nvGrpSpPr>
          <p:grpSpPr bwMode="auto">
            <a:xfrm>
              <a:off x="2619" y="2074"/>
              <a:ext cx="237" cy="102"/>
              <a:chOff x="2619" y="2074"/>
              <a:chExt cx="237" cy="102"/>
            </a:xfrm>
          </p:grpSpPr>
          <p:sp>
            <p:nvSpPr>
              <p:cNvPr id="108695" name="Line 151"/>
              <p:cNvSpPr>
                <a:spLocks noChangeShapeType="1"/>
              </p:cNvSpPr>
              <p:nvPr/>
            </p:nvSpPr>
            <p:spPr bwMode="auto">
              <a:xfrm flipV="1">
                <a:off x="2619" y="2073"/>
                <a:ext cx="84" cy="3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696" name="Line 152"/>
              <p:cNvSpPr>
                <a:spLocks noChangeShapeType="1"/>
              </p:cNvSpPr>
              <p:nvPr/>
            </p:nvSpPr>
            <p:spPr bwMode="auto">
              <a:xfrm>
                <a:off x="2782" y="2177"/>
                <a:ext cx="74" cy="0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697" name="Line 153"/>
              <p:cNvSpPr>
                <a:spLocks noChangeShapeType="1"/>
              </p:cNvSpPr>
              <p:nvPr/>
            </p:nvSpPr>
            <p:spPr bwMode="auto">
              <a:xfrm>
                <a:off x="2697" y="2076"/>
                <a:ext cx="87" cy="100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1" name="Group 154"/>
            <p:cNvGrpSpPr>
              <a:grpSpLocks/>
            </p:cNvGrpSpPr>
            <p:nvPr/>
          </p:nvGrpSpPr>
          <p:grpSpPr bwMode="auto">
            <a:xfrm>
              <a:off x="2619" y="2072"/>
              <a:ext cx="237" cy="102"/>
              <a:chOff x="2619" y="2072"/>
              <a:chExt cx="237" cy="102"/>
            </a:xfrm>
          </p:grpSpPr>
          <p:sp>
            <p:nvSpPr>
              <p:cNvPr id="108699" name="Line 155"/>
              <p:cNvSpPr>
                <a:spLocks noChangeShapeType="1"/>
              </p:cNvSpPr>
              <p:nvPr/>
            </p:nvSpPr>
            <p:spPr bwMode="auto">
              <a:xfrm>
                <a:off x="2619" y="2173"/>
                <a:ext cx="84" cy="1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700" name="Line 156"/>
              <p:cNvSpPr>
                <a:spLocks noChangeShapeType="1"/>
              </p:cNvSpPr>
              <p:nvPr/>
            </p:nvSpPr>
            <p:spPr bwMode="auto">
              <a:xfrm>
                <a:off x="2782" y="2072"/>
                <a:ext cx="74" cy="0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701" name="Line 157"/>
              <p:cNvSpPr>
                <a:spLocks noChangeShapeType="1"/>
              </p:cNvSpPr>
              <p:nvPr/>
            </p:nvSpPr>
            <p:spPr bwMode="auto">
              <a:xfrm flipV="1">
                <a:off x="2697" y="2071"/>
                <a:ext cx="87" cy="102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08702" name="Freeform 158"/>
          <p:cNvSpPr>
            <a:spLocks/>
          </p:cNvSpPr>
          <p:nvPr/>
        </p:nvSpPr>
        <p:spPr bwMode="auto">
          <a:xfrm>
            <a:off x="2205038" y="1644651"/>
            <a:ext cx="4927600" cy="1717675"/>
          </a:xfrm>
          <a:custGeom>
            <a:avLst/>
            <a:gdLst>
              <a:gd name="G0" fmla="+- 1 0 0"/>
              <a:gd name="G1" fmla="+- 1 0 0"/>
              <a:gd name="G2" fmla="+- 1 0 0"/>
              <a:gd name="G3" fmla="+- 1 0 0"/>
              <a:gd name="T0" fmla="*/ 0 w 4927600"/>
              <a:gd name="T1" fmla="*/ 0 h 1717040"/>
              <a:gd name="T2" fmla="*/ 1219200 w 4927600"/>
              <a:gd name="T3" fmla="*/ 732604 h 1717040"/>
              <a:gd name="T4" fmla="*/ 2092960 w 4927600"/>
              <a:gd name="T5" fmla="*/ 1719581 h 1717040"/>
              <a:gd name="T6" fmla="*/ 4927600 w 4927600"/>
              <a:gd name="T7" fmla="*/ 1719581 h 17170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927600" h="1717040">
                <a:moveTo>
                  <a:pt x="0" y="0"/>
                </a:moveTo>
                <a:lnTo>
                  <a:pt x="1219200" y="731520"/>
                </a:lnTo>
                <a:lnTo>
                  <a:pt x="2092960" y="1717040"/>
                </a:lnTo>
                <a:lnTo>
                  <a:pt x="4927600" y="1717040"/>
                </a:lnTo>
              </a:path>
            </a:pathLst>
          </a:custGeom>
          <a:noFill/>
          <a:ln w="38160" cap="flat">
            <a:solidFill>
              <a:srgbClr val="0070C0"/>
            </a:solidFill>
            <a:round/>
            <a:headEnd/>
            <a:tailEnd type="triangle" w="med" len="med"/>
          </a:ln>
          <a:effectLst/>
        </p:spPr>
        <p:txBody>
          <a:bodyPr wrap="none" lIns="91430" tIns="45715" rIns="91430" bIns="45715" anchor="ctr"/>
          <a:lstStyle/>
          <a:p>
            <a:endParaRPr lang="en-US"/>
          </a:p>
        </p:txBody>
      </p:sp>
      <p:sp>
        <p:nvSpPr>
          <p:cNvPr id="108703" name="Freeform 159"/>
          <p:cNvSpPr>
            <a:spLocks/>
          </p:cNvSpPr>
          <p:nvPr/>
        </p:nvSpPr>
        <p:spPr bwMode="auto">
          <a:xfrm>
            <a:off x="2052639" y="2528888"/>
            <a:ext cx="5038725" cy="1036637"/>
          </a:xfrm>
          <a:custGeom>
            <a:avLst/>
            <a:gdLst>
              <a:gd name="G0" fmla="+- 48235 0 0"/>
              <a:gd name="G1" fmla="+- 1 0 0"/>
              <a:gd name="G2" fmla="+- 1 0 0"/>
              <a:gd name="G3" fmla="+- 1 0 0"/>
              <a:gd name="T0" fmla="*/ 0 w 5039360"/>
              <a:gd name="T1" fmla="*/ 376380 h 1036320"/>
              <a:gd name="T2" fmla="*/ 1249052 w 5039360"/>
              <a:gd name="T3" fmla="*/ 0 h 1036320"/>
              <a:gd name="T4" fmla="*/ 2203608 w 5039360"/>
              <a:gd name="T5" fmla="*/ 1037588 h 1036320"/>
              <a:gd name="T6" fmla="*/ 5036820 w 5039360"/>
              <a:gd name="T7" fmla="*/ 1037588 h 1036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039360" h="1036320">
                <a:moveTo>
                  <a:pt x="0" y="375920"/>
                </a:moveTo>
                <a:lnTo>
                  <a:pt x="1249680" y="0"/>
                </a:lnTo>
                <a:lnTo>
                  <a:pt x="2204720" y="1036320"/>
                </a:lnTo>
                <a:lnTo>
                  <a:pt x="5039360" y="1036320"/>
                </a:lnTo>
              </a:path>
            </a:pathLst>
          </a:custGeom>
          <a:noFill/>
          <a:ln w="38160" cap="flat">
            <a:solidFill>
              <a:srgbClr val="00B050"/>
            </a:solidFill>
            <a:round/>
            <a:headEnd/>
            <a:tailEnd type="triangle" w="med" len="med"/>
          </a:ln>
          <a:effectLst/>
        </p:spPr>
        <p:txBody>
          <a:bodyPr wrap="none" lIns="91430" tIns="45715" rIns="91430" bIns="45715" anchor="ctr"/>
          <a:lstStyle/>
          <a:p>
            <a:endParaRPr lang="en-US"/>
          </a:p>
        </p:txBody>
      </p:sp>
      <p:grpSp>
        <p:nvGrpSpPr>
          <p:cNvPr id="108646" name="Group 160"/>
          <p:cNvGrpSpPr>
            <a:grpSpLocks/>
          </p:cNvGrpSpPr>
          <p:nvPr/>
        </p:nvGrpSpPr>
        <p:grpSpPr bwMode="auto">
          <a:xfrm>
            <a:off x="6699251" y="4375150"/>
            <a:ext cx="765175" cy="431800"/>
            <a:chOff x="4220" y="2756"/>
            <a:chExt cx="482" cy="272"/>
          </a:xfrm>
        </p:grpSpPr>
        <p:sp>
          <p:nvSpPr>
            <p:cNvPr id="108705" name="Oval 161"/>
            <p:cNvSpPr>
              <a:spLocks noChangeArrowheads="1"/>
            </p:cNvSpPr>
            <p:nvPr/>
          </p:nvSpPr>
          <p:spPr bwMode="auto">
            <a:xfrm>
              <a:off x="4224" y="2878"/>
              <a:ext cx="478" cy="150"/>
            </a:xfrm>
            <a:prstGeom prst="ellipse">
              <a:avLst/>
            </a:prstGeom>
            <a:solidFill>
              <a:srgbClr val="FFFFFF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706" name="Line 162"/>
            <p:cNvSpPr>
              <a:spLocks noChangeShapeType="1"/>
            </p:cNvSpPr>
            <p:nvPr/>
          </p:nvSpPr>
          <p:spPr bwMode="auto">
            <a:xfrm>
              <a:off x="4222" y="2851"/>
              <a:ext cx="0" cy="107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8707" name="Line 163"/>
            <p:cNvSpPr>
              <a:spLocks noChangeShapeType="1"/>
            </p:cNvSpPr>
            <p:nvPr/>
          </p:nvSpPr>
          <p:spPr bwMode="auto">
            <a:xfrm>
              <a:off x="4699" y="2843"/>
              <a:ext cx="3" cy="109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8708" name="Rectangle 164"/>
            <p:cNvSpPr>
              <a:spLocks noChangeArrowheads="1"/>
            </p:cNvSpPr>
            <p:nvPr/>
          </p:nvSpPr>
          <p:spPr bwMode="auto">
            <a:xfrm>
              <a:off x="4228" y="2865"/>
              <a:ext cx="470" cy="91"/>
            </a:xfrm>
            <a:prstGeom prst="rect">
              <a:avLst/>
            </a:prstGeom>
            <a:solidFill>
              <a:srgbClr val="FFFFFF"/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709" name="Oval 165"/>
            <p:cNvSpPr>
              <a:spLocks noChangeArrowheads="1"/>
            </p:cNvSpPr>
            <p:nvPr/>
          </p:nvSpPr>
          <p:spPr bwMode="auto">
            <a:xfrm>
              <a:off x="4220" y="2756"/>
              <a:ext cx="478" cy="175"/>
            </a:xfrm>
            <a:prstGeom prst="ellipse">
              <a:avLst/>
            </a:prstGeom>
            <a:solidFill>
              <a:srgbClr val="FFFFFF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08652" name="Group 166"/>
            <p:cNvGrpSpPr>
              <a:grpSpLocks/>
            </p:cNvGrpSpPr>
            <p:nvPr/>
          </p:nvGrpSpPr>
          <p:grpSpPr bwMode="auto">
            <a:xfrm>
              <a:off x="4335" y="2795"/>
              <a:ext cx="237" cy="102"/>
              <a:chOff x="4335" y="2795"/>
              <a:chExt cx="237" cy="102"/>
            </a:xfrm>
          </p:grpSpPr>
          <p:sp>
            <p:nvSpPr>
              <p:cNvPr id="108711" name="Line 167"/>
              <p:cNvSpPr>
                <a:spLocks noChangeShapeType="1"/>
              </p:cNvSpPr>
              <p:nvPr/>
            </p:nvSpPr>
            <p:spPr bwMode="auto">
              <a:xfrm flipV="1">
                <a:off x="4335" y="2794"/>
                <a:ext cx="84" cy="3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712" name="Line 168"/>
              <p:cNvSpPr>
                <a:spLocks noChangeShapeType="1"/>
              </p:cNvSpPr>
              <p:nvPr/>
            </p:nvSpPr>
            <p:spPr bwMode="auto">
              <a:xfrm>
                <a:off x="4498" y="2898"/>
                <a:ext cx="74" cy="0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713" name="Line 169"/>
              <p:cNvSpPr>
                <a:spLocks noChangeShapeType="1"/>
              </p:cNvSpPr>
              <p:nvPr/>
            </p:nvSpPr>
            <p:spPr bwMode="auto">
              <a:xfrm>
                <a:off x="4413" y="2797"/>
                <a:ext cx="87" cy="100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8656" name="Group 170"/>
            <p:cNvGrpSpPr>
              <a:grpSpLocks/>
            </p:cNvGrpSpPr>
            <p:nvPr/>
          </p:nvGrpSpPr>
          <p:grpSpPr bwMode="auto">
            <a:xfrm>
              <a:off x="4335" y="2793"/>
              <a:ext cx="237" cy="102"/>
              <a:chOff x="4335" y="2793"/>
              <a:chExt cx="237" cy="102"/>
            </a:xfrm>
          </p:grpSpPr>
          <p:sp>
            <p:nvSpPr>
              <p:cNvPr id="108715" name="Line 171"/>
              <p:cNvSpPr>
                <a:spLocks noChangeShapeType="1"/>
              </p:cNvSpPr>
              <p:nvPr/>
            </p:nvSpPr>
            <p:spPr bwMode="auto">
              <a:xfrm>
                <a:off x="4335" y="2894"/>
                <a:ext cx="84" cy="1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716" name="Line 172"/>
              <p:cNvSpPr>
                <a:spLocks noChangeShapeType="1"/>
              </p:cNvSpPr>
              <p:nvPr/>
            </p:nvSpPr>
            <p:spPr bwMode="auto">
              <a:xfrm>
                <a:off x="4498" y="2793"/>
                <a:ext cx="74" cy="0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717" name="Line 173"/>
              <p:cNvSpPr>
                <a:spLocks noChangeShapeType="1"/>
              </p:cNvSpPr>
              <p:nvPr/>
            </p:nvSpPr>
            <p:spPr bwMode="auto">
              <a:xfrm flipV="1">
                <a:off x="4413" y="2792"/>
                <a:ext cx="87" cy="102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08718" name="Text Box 174"/>
          <p:cNvSpPr txBox="1">
            <a:spLocks noChangeArrowheads="1"/>
          </p:cNvSpPr>
          <p:nvPr/>
        </p:nvSpPr>
        <p:spPr bwMode="auto">
          <a:xfrm>
            <a:off x="7470775" y="4413251"/>
            <a:ext cx="1168356" cy="43305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89991" tIns="46795" rIns="89991" bIns="46795">
            <a:spAutoFit/>
          </a:bodyPr>
          <a:lstStyle/>
          <a:p>
            <a:pPr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IP router</a:t>
            </a:r>
          </a:p>
        </p:txBody>
      </p:sp>
      <p:sp>
        <p:nvSpPr>
          <p:cNvPr id="108719" name="Text Box 175"/>
          <p:cNvSpPr txBox="1">
            <a:spLocks noChangeArrowheads="1"/>
          </p:cNvSpPr>
          <p:nvPr/>
        </p:nvSpPr>
        <p:spPr bwMode="auto">
          <a:xfrm>
            <a:off x="533400" y="4175125"/>
            <a:ext cx="6196013" cy="22923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89991" tIns="46795" rIns="89991" bIns="46795"/>
          <a:lstStyle/>
          <a:p>
            <a:pPr marL="341277" indent="-341277" algn="just">
              <a:lnSpc>
                <a:spcPct val="85000"/>
              </a:lnSpc>
              <a:spcBef>
                <a:spcPts val="700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341277" algn="l"/>
                <a:tab pos="1255582" algn="l"/>
                <a:tab pos="2169888" algn="l"/>
                <a:tab pos="3084194" algn="l"/>
                <a:tab pos="3998499" algn="l"/>
                <a:tab pos="4912804" algn="l"/>
                <a:tab pos="5827109" algn="l"/>
                <a:tab pos="6741414" algn="l"/>
                <a:tab pos="7655719" algn="l"/>
                <a:tab pos="8570024" algn="l"/>
                <a:tab pos="9484330" algn="l"/>
                <a:tab pos="10398635" algn="l"/>
              </a:tabLst>
            </a:pPr>
            <a:r>
              <a:rPr lang="en-US" sz="220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IP routing: </a:t>
            </a:r>
            <a:r>
              <a:rPr lang="en-US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path to destination determined by destination address alone</a:t>
            </a:r>
          </a:p>
        </p:txBody>
      </p:sp>
      <p:sp>
        <p:nvSpPr>
          <p:cNvPr id="108721" name="Text Box 177"/>
          <p:cNvSpPr txBox="1">
            <a:spLocks noChangeArrowheads="1"/>
          </p:cNvSpPr>
          <p:nvPr/>
        </p:nvSpPr>
        <p:spPr bwMode="auto">
          <a:xfrm>
            <a:off x="2876550" y="2584449"/>
            <a:ext cx="479820" cy="37372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89991" tIns="46795" rIns="89991" bIns="46795">
            <a:spAutoFit/>
          </a:bodyPr>
          <a:lstStyle/>
          <a:p>
            <a:pPr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sz="1800" dirty="0">
                <a:solidFill>
                  <a:srgbClr val="000000"/>
                </a:solidFill>
              </a:rPr>
              <a:t>R4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5795963" y="3236913"/>
            <a:ext cx="765175" cy="431800"/>
            <a:chOff x="3651" y="2039"/>
            <a:chExt cx="482" cy="272"/>
          </a:xfrm>
        </p:grpSpPr>
        <p:sp>
          <p:nvSpPr>
            <p:cNvPr id="109572" name="Oval 4"/>
            <p:cNvSpPr>
              <a:spLocks noChangeArrowheads="1"/>
            </p:cNvSpPr>
            <p:nvPr/>
          </p:nvSpPr>
          <p:spPr bwMode="auto">
            <a:xfrm>
              <a:off x="3655" y="2160"/>
              <a:ext cx="478" cy="150"/>
            </a:xfrm>
            <a:prstGeom prst="ellipse">
              <a:avLst/>
            </a:prstGeom>
            <a:solidFill>
              <a:srgbClr val="CCCCFF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573" name="Line 5"/>
            <p:cNvSpPr>
              <a:spLocks noChangeShapeType="1"/>
            </p:cNvSpPr>
            <p:nvPr/>
          </p:nvSpPr>
          <p:spPr bwMode="auto">
            <a:xfrm>
              <a:off x="3655" y="2148"/>
              <a:ext cx="0" cy="93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9574" name="Line 6"/>
            <p:cNvSpPr>
              <a:spLocks noChangeShapeType="1"/>
            </p:cNvSpPr>
            <p:nvPr/>
          </p:nvSpPr>
          <p:spPr bwMode="auto">
            <a:xfrm>
              <a:off x="4134" y="2148"/>
              <a:ext cx="0" cy="93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9575" name="Rectangle 7"/>
            <p:cNvSpPr>
              <a:spLocks noChangeArrowheads="1"/>
            </p:cNvSpPr>
            <p:nvPr/>
          </p:nvSpPr>
          <p:spPr bwMode="auto">
            <a:xfrm>
              <a:off x="3655" y="2148"/>
              <a:ext cx="474" cy="91"/>
            </a:xfrm>
            <a:prstGeom prst="rect">
              <a:avLst/>
            </a:prstGeom>
            <a:solidFill>
              <a:srgbClr val="CCCCFF"/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576" name="Oval 8"/>
            <p:cNvSpPr>
              <a:spLocks noChangeArrowheads="1"/>
            </p:cNvSpPr>
            <p:nvPr/>
          </p:nvSpPr>
          <p:spPr bwMode="auto">
            <a:xfrm>
              <a:off x="3651" y="2039"/>
              <a:ext cx="477" cy="175"/>
            </a:xfrm>
            <a:prstGeom prst="ellipse">
              <a:avLst/>
            </a:prstGeom>
            <a:solidFill>
              <a:srgbClr val="CCCCFF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3766" y="2077"/>
              <a:ext cx="236" cy="102"/>
              <a:chOff x="3766" y="2077"/>
              <a:chExt cx="236" cy="102"/>
            </a:xfrm>
          </p:grpSpPr>
          <p:sp>
            <p:nvSpPr>
              <p:cNvPr id="109578" name="Line 10"/>
              <p:cNvSpPr>
                <a:spLocks noChangeShapeType="1"/>
              </p:cNvSpPr>
              <p:nvPr/>
            </p:nvSpPr>
            <p:spPr bwMode="auto">
              <a:xfrm flipV="1">
                <a:off x="3766" y="2076"/>
                <a:ext cx="84" cy="3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579" name="Line 11"/>
              <p:cNvSpPr>
                <a:spLocks noChangeShapeType="1"/>
              </p:cNvSpPr>
              <p:nvPr/>
            </p:nvSpPr>
            <p:spPr bwMode="auto">
              <a:xfrm>
                <a:off x="3929" y="2180"/>
                <a:ext cx="73" cy="0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580" name="Line 12"/>
              <p:cNvSpPr>
                <a:spLocks noChangeShapeType="1"/>
              </p:cNvSpPr>
              <p:nvPr/>
            </p:nvSpPr>
            <p:spPr bwMode="auto">
              <a:xfrm>
                <a:off x="3844" y="2080"/>
                <a:ext cx="87" cy="100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" name="Group 13"/>
            <p:cNvGrpSpPr>
              <a:grpSpLocks/>
            </p:cNvGrpSpPr>
            <p:nvPr/>
          </p:nvGrpSpPr>
          <p:grpSpPr bwMode="auto">
            <a:xfrm>
              <a:off x="3766" y="2077"/>
              <a:ext cx="236" cy="102"/>
              <a:chOff x="3766" y="2077"/>
              <a:chExt cx="236" cy="102"/>
            </a:xfrm>
          </p:grpSpPr>
          <p:sp>
            <p:nvSpPr>
              <p:cNvPr id="109582" name="Line 14"/>
              <p:cNvSpPr>
                <a:spLocks noChangeShapeType="1"/>
              </p:cNvSpPr>
              <p:nvPr/>
            </p:nvSpPr>
            <p:spPr bwMode="auto">
              <a:xfrm>
                <a:off x="3766" y="2177"/>
                <a:ext cx="84" cy="1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583" name="Line 15"/>
              <p:cNvSpPr>
                <a:spLocks noChangeShapeType="1"/>
              </p:cNvSpPr>
              <p:nvPr/>
            </p:nvSpPr>
            <p:spPr bwMode="auto">
              <a:xfrm>
                <a:off x="3929" y="2077"/>
                <a:ext cx="73" cy="0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584" name="Line 16"/>
              <p:cNvSpPr>
                <a:spLocks noChangeShapeType="1"/>
              </p:cNvSpPr>
              <p:nvPr/>
            </p:nvSpPr>
            <p:spPr bwMode="auto">
              <a:xfrm flipV="1">
                <a:off x="3844" y="2075"/>
                <a:ext cx="87" cy="102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5" name="Group 17"/>
          <p:cNvGrpSpPr>
            <a:grpSpLocks/>
          </p:cNvGrpSpPr>
          <p:nvPr/>
        </p:nvGrpSpPr>
        <p:grpSpPr bwMode="auto">
          <a:xfrm>
            <a:off x="3970339" y="3232150"/>
            <a:ext cx="765175" cy="431800"/>
            <a:chOff x="2501" y="2036"/>
            <a:chExt cx="482" cy="272"/>
          </a:xfrm>
        </p:grpSpPr>
        <p:sp>
          <p:nvSpPr>
            <p:cNvPr id="109586" name="Oval 18"/>
            <p:cNvSpPr>
              <a:spLocks noChangeArrowheads="1"/>
            </p:cNvSpPr>
            <p:nvPr/>
          </p:nvSpPr>
          <p:spPr bwMode="auto">
            <a:xfrm>
              <a:off x="2505" y="2158"/>
              <a:ext cx="478" cy="150"/>
            </a:xfrm>
            <a:prstGeom prst="ellipse">
              <a:avLst/>
            </a:prstGeom>
            <a:solidFill>
              <a:srgbClr val="CCCCFF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587" name="Line 19"/>
            <p:cNvSpPr>
              <a:spLocks noChangeShapeType="1"/>
            </p:cNvSpPr>
            <p:nvPr/>
          </p:nvSpPr>
          <p:spPr bwMode="auto">
            <a:xfrm>
              <a:off x="2505" y="2145"/>
              <a:ext cx="0" cy="93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9588" name="Line 20"/>
            <p:cNvSpPr>
              <a:spLocks noChangeShapeType="1"/>
            </p:cNvSpPr>
            <p:nvPr/>
          </p:nvSpPr>
          <p:spPr bwMode="auto">
            <a:xfrm>
              <a:off x="2984" y="2145"/>
              <a:ext cx="0" cy="93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9589" name="Rectangle 21"/>
            <p:cNvSpPr>
              <a:spLocks noChangeArrowheads="1"/>
            </p:cNvSpPr>
            <p:nvPr/>
          </p:nvSpPr>
          <p:spPr bwMode="auto">
            <a:xfrm>
              <a:off x="2505" y="2145"/>
              <a:ext cx="474" cy="91"/>
            </a:xfrm>
            <a:prstGeom prst="rect">
              <a:avLst/>
            </a:prstGeom>
            <a:solidFill>
              <a:srgbClr val="CCCCFF"/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590" name="Oval 22"/>
            <p:cNvSpPr>
              <a:spLocks noChangeArrowheads="1"/>
            </p:cNvSpPr>
            <p:nvPr/>
          </p:nvSpPr>
          <p:spPr bwMode="auto">
            <a:xfrm>
              <a:off x="2501" y="2036"/>
              <a:ext cx="477" cy="175"/>
            </a:xfrm>
            <a:prstGeom prst="ellipse">
              <a:avLst/>
            </a:prstGeom>
            <a:solidFill>
              <a:srgbClr val="CCCCFF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" name="Group 23"/>
            <p:cNvGrpSpPr>
              <a:grpSpLocks/>
            </p:cNvGrpSpPr>
            <p:nvPr/>
          </p:nvGrpSpPr>
          <p:grpSpPr bwMode="auto">
            <a:xfrm>
              <a:off x="2616" y="2075"/>
              <a:ext cx="236" cy="102"/>
              <a:chOff x="2616" y="2075"/>
              <a:chExt cx="236" cy="102"/>
            </a:xfrm>
          </p:grpSpPr>
          <p:sp>
            <p:nvSpPr>
              <p:cNvPr id="109592" name="Line 24"/>
              <p:cNvSpPr>
                <a:spLocks noChangeShapeType="1"/>
              </p:cNvSpPr>
              <p:nvPr/>
            </p:nvSpPr>
            <p:spPr bwMode="auto">
              <a:xfrm flipV="1">
                <a:off x="2616" y="2074"/>
                <a:ext cx="84" cy="3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593" name="Line 25"/>
              <p:cNvSpPr>
                <a:spLocks noChangeShapeType="1"/>
              </p:cNvSpPr>
              <p:nvPr/>
            </p:nvSpPr>
            <p:spPr bwMode="auto">
              <a:xfrm>
                <a:off x="2779" y="2177"/>
                <a:ext cx="73" cy="0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594" name="Line 26"/>
              <p:cNvSpPr>
                <a:spLocks noChangeShapeType="1"/>
              </p:cNvSpPr>
              <p:nvPr/>
            </p:nvSpPr>
            <p:spPr bwMode="auto">
              <a:xfrm>
                <a:off x="2694" y="2077"/>
                <a:ext cx="87" cy="100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" name="Group 27"/>
            <p:cNvGrpSpPr>
              <a:grpSpLocks/>
            </p:cNvGrpSpPr>
            <p:nvPr/>
          </p:nvGrpSpPr>
          <p:grpSpPr bwMode="auto">
            <a:xfrm>
              <a:off x="2616" y="2074"/>
              <a:ext cx="236" cy="102"/>
              <a:chOff x="2616" y="2074"/>
              <a:chExt cx="236" cy="102"/>
            </a:xfrm>
          </p:grpSpPr>
          <p:sp>
            <p:nvSpPr>
              <p:cNvPr id="109596" name="Line 28"/>
              <p:cNvSpPr>
                <a:spLocks noChangeShapeType="1"/>
              </p:cNvSpPr>
              <p:nvPr/>
            </p:nvSpPr>
            <p:spPr bwMode="auto">
              <a:xfrm>
                <a:off x="2616" y="2175"/>
                <a:ext cx="84" cy="1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597" name="Line 29"/>
              <p:cNvSpPr>
                <a:spLocks noChangeShapeType="1"/>
              </p:cNvSpPr>
              <p:nvPr/>
            </p:nvSpPr>
            <p:spPr bwMode="auto">
              <a:xfrm>
                <a:off x="2779" y="2074"/>
                <a:ext cx="73" cy="0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598" name="Line 30"/>
              <p:cNvSpPr>
                <a:spLocks noChangeShapeType="1"/>
              </p:cNvSpPr>
              <p:nvPr/>
            </p:nvSpPr>
            <p:spPr bwMode="auto">
              <a:xfrm flipV="1">
                <a:off x="2694" y="2072"/>
                <a:ext cx="87" cy="102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8" name="Group 31"/>
          <p:cNvGrpSpPr>
            <a:grpSpLocks/>
          </p:cNvGrpSpPr>
          <p:nvPr/>
        </p:nvGrpSpPr>
        <p:grpSpPr bwMode="auto">
          <a:xfrm>
            <a:off x="4324350" y="2214564"/>
            <a:ext cx="765175" cy="430212"/>
            <a:chOff x="2724" y="1395"/>
            <a:chExt cx="482" cy="271"/>
          </a:xfrm>
        </p:grpSpPr>
        <p:sp>
          <p:nvSpPr>
            <p:cNvPr id="109600" name="Oval 32"/>
            <p:cNvSpPr>
              <a:spLocks noChangeArrowheads="1"/>
            </p:cNvSpPr>
            <p:nvPr/>
          </p:nvSpPr>
          <p:spPr bwMode="auto">
            <a:xfrm>
              <a:off x="2728" y="1517"/>
              <a:ext cx="478" cy="150"/>
            </a:xfrm>
            <a:prstGeom prst="ellipse">
              <a:avLst/>
            </a:prstGeom>
            <a:solidFill>
              <a:srgbClr val="CCCCFF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601" name="Line 33"/>
            <p:cNvSpPr>
              <a:spLocks noChangeShapeType="1"/>
            </p:cNvSpPr>
            <p:nvPr/>
          </p:nvSpPr>
          <p:spPr bwMode="auto">
            <a:xfrm>
              <a:off x="2728" y="1504"/>
              <a:ext cx="0" cy="93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9602" name="Line 34"/>
            <p:cNvSpPr>
              <a:spLocks noChangeShapeType="1"/>
            </p:cNvSpPr>
            <p:nvPr/>
          </p:nvSpPr>
          <p:spPr bwMode="auto">
            <a:xfrm>
              <a:off x="3207" y="1504"/>
              <a:ext cx="0" cy="93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9603" name="Rectangle 35"/>
            <p:cNvSpPr>
              <a:spLocks noChangeArrowheads="1"/>
            </p:cNvSpPr>
            <p:nvPr/>
          </p:nvSpPr>
          <p:spPr bwMode="auto">
            <a:xfrm>
              <a:off x="2728" y="1504"/>
              <a:ext cx="474" cy="91"/>
            </a:xfrm>
            <a:prstGeom prst="rect">
              <a:avLst/>
            </a:prstGeom>
            <a:solidFill>
              <a:srgbClr val="CCCCFF"/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604" name="Oval 36"/>
            <p:cNvSpPr>
              <a:spLocks noChangeArrowheads="1"/>
            </p:cNvSpPr>
            <p:nvPr/>
          </p:nvSpPr>
          <p:spPr bwMode="auto">
            <a:xfrm>
              <a:off x="2724" y="1395"/>
              <a:ext cx="477" cy="175"/>
            </a:xfrm>
            <a:prstGeom prst="ellipse">
              <a:avLst/>
            </a:prstGeom>
            <a:solidFill>
              <a:srgbClr val="CCCCFF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9" name="Group 37"/>
            <p:cNvGrpSpPr>
              <a:grpSpLocks/>
            </p:cNvGrpSpPr>
            <p:nvPr/>
          </p:nvGrpSpPr>
          <p:grpSpPr bwMode="auto">
            <a:xfrm>
              <a:off x="2839" y="1434"/>
              <a:ext cx="236" cy="102"/>
              <a:chOff x="2839" y="1434"/>
              <a:chExt cx="236" cy="102"/>
            </a:xfrm>
          </p:grpSpPr>
          <p:sp>
            <p:nvSpPr>
              <p:cNvPr id="109606" name="Line 38"/>
              <p:cNvSpPr>
                <a:spLocks noChangeShapeType="1"/>
              </p:cNvSpPr>
              <p:nvPr/>
            </p:nvSpPr>
            <p:spPr bwMode="auto">
              <a:xfrm flipV="1">
                <a:off x="2839" y="1433"/>
                <a:ext cx="84" cy="3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607" name="Line 39"/>
              <p:cNvSpPr>
                <a:spLocks noChangeShapeType="1"/>
              </p:cNvSpPr>
              <p:nvPr/>
            </p:nvSpPr>
            <p:spPr bwMode="auto">
              <a:xfrm>
                <a:off x="3002" y="1536"/>
                <a:ext cx="73" cy="0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608" name="Line 40"/>
              <p:cNvSpPr>
                <a:spLocks noChangeShapeType="1"/>
              </p:cNvSpPr>
              <p:nvPr/>
            </p:nvSpPr>
            <p:spPr bwMode="auto">
              <a:xfrm>
                <a:off x="2917" y="1436"/>
                <a:ext cx="87" cy="99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" name="Group 41"/>
            <p:cNvGrpSpPr>
              <a:grpSpLocks/>
            </p:cNvGrpSpPr>
            <p:nvPr/>
          </p:nvGrpSpPr>
          <p:grpSpPr bwMode="auto">
            <a:xfrm>
              <a:off x="2839" y="1433"/>
              <a:ext cx="236" cy="102"/>
              <a:chOff x="2839" y="1433"/>
              <a:chExt cx="236" cy="102"/>
            </a:xfrm>
          </p:grpSpPr>
          <p:sp>
            <p:nvSpPr>
              <p:cNvPr id="109610" name="Line 42"/>
              <p:cNvSpPr>
                <a:spLocks noChangeShapeType="1"/>
              </p:cNvSpPr>
              <p:nvPr/>
            </p:nvSpPr>
            <p:spPr bwMode="auto">
              <a:xfrm>
                <a:off x="2839" y="1533"/>
                <a:ext cx="84" cy="1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611" name="Line 43"/>
              <p:cNvSpPr>
                <a:spLocks noChangeShapeType="1"/>
              </p:cNvSpPr>
              <p:nvPr/>
            </p:nvSpPr>
            <p:spPr bwMode="auto">
              <a:xfrm>
                <a:off x="3002" y="1433"/>
                <a:ext cx="73" cy="0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612" name="Line 44"/>
              <p:cNvSpPr>
                <a:spLocks noChangeShapeType="1"/>
              </p:cNvSpPr>
              <p:nvPr/>
            </p:nvSpPr>
            <p:spPr bwMode="auto">
              <a:xfrm flipV="1">
                <a:off x="2917" y="1432"/>
                <a:ext cx="87" cy="101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1" name="Group 45"/>
          <p:cNvGrpSpPr>
            <a:grpSpLocks/>
          </p:cNvGrpSpPr>
          <p:nvPr/>
        </p:nvGrpSpPr>
        <p:grpSpPr bwMode="auto">
          <a:xfrm>
            <a:off x="2897188" y="2209800"/>
            <a:ext cx="765175" cy="431800"/>
            <a:chOff x="1825" y="1392"/>
            <a:chExt cx="482" cy="272"/>
          </a:xfrm>
        </p:grpSpPr>
        <p:sp>
          <p:nvSpPr>
            <p:cNvPr id="109614" name="Oval 46"/>
            <p:cNvSpPr>
              <a:spLocks noChangeArrowheads="1"/>
            </p:cNvSpPr>
            <p:nvPr/>
          </p:nvSpPr>
          <p:spPr bwMode="auto">
            <a:xfrm>
              <a:off x="1829" y="1513"/>
              <a:ext cx="478" cy="150"/>
            </a:xfrm>
            <a:prstGeom prst="ellipse">
              <a:avLst/>
            </a:prstGeom>
            <a:solidFill>
              <a:srgbClr val="CCCCFF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615" name="Line 47"/>
            <p:cNvSpPr>
              <a:spLocks noChangeShapeType="1"/>
            </p:cNvSpPr>
            <p:nvPr/>
          </p:nvSpPr>
          <p:spPr bwMode="auto">
            <a:xfrm>
              <a:off x="1829" y="1501"/>
              <a:ext cx="0" cy="93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9616" name="Line 48"/>
            <p:cNvSpPr>
              <a:spLocks noChangeShapeType="1"/>
            </p:cNvSpPr>
            <p:nvPr/>
          </p:nvSpPr>
          <p:spPr bwMode="auto">
            <a:xfrm>
              <a:off x="2308" y="1501"/>
              <a:ext cx="0" cy="93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9617" name="Rectangle 49"/>
            <p:cNvSpPr>
              <a:spLocks noChangeArrowheads="1"/>
            </p:cNvSpPr>
            <p:nvPr/>
          </p:nvSpPr>
          <p:spPr bwMode="auto">
            <a:xfrm>
              <a:off x="1829" y="1501"/>
              <a:ext cx="474" cy="91"/>
            </a:xfrm>
            <a:prstGeom prst="rect">
              <a:avLst/>
            </a:prstGeom>
            <a:solidFill>
              <a:srgbClr val="CCCCFF"/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618" name="Oval 50"/>
            <p:cNvSpPr>
              <a:spLocks noChangeArrowheads="1"/>
            </p:cNvSpPr>
            <p:nvPr/>
          </p:nvSpPr>
          <p:spPr bwMode="auto">
            <a:xfrm>
              <a:off x="1825" y="1392"/>
              <a:ext cx="477" cy="175"/>
            </a:xfrm>
            <a:prstGeom prst="ellipse">
              <a:avLst/>
            </a:prstGeom>
            <a:solidFill>
              <a:srgbClr val="CCCCFF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2" name="Group 51"/>
            <p:cNvGrpSpPr>
              <a:grpSpLocks/>
            </p:cNvGrpSpPr>
            <p:nvPr/>
          </p:nvGrpSpPr>
          <p:grpSpPr bwMode="auto">
            <a:xfrm>
              <a:off x="1940" y="1430"/>
              <a:ext cx="236" cy="102"/>
              <a:chOff x="1940" y="1430"/>
              <a:chExt cx="236" cy="102"/>
            </a:xfrm>
          </p:grpSpPr>
          <p:sp>
            <p:nvSpPr>
              <p:cNvPr id="109620" name="Line 52"/>
              <p:cNvSpPr>
                <a:spLocks noChangeShapeType="1"/>
              </p:cNvSpPr>
              <p:nvPr/>
            </p:nvSpPr>
            <p:spPr bwMode="auto">
              <a:xfrm flipV="1">
                <a:off x="1940" y="1430"/>
                <a:ext cx="84" cy="3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621" name="Line 53"/>
              <p:cNvSpPr>
                <a:spLocks noChangeShapeType="1"/>
              </p:cNvSpPr>
              <p:nvPr/>
            </p:nvSpPr>
            <p:spPr bwMode="auto">
              <a:xfrm>
                <a:off x="2103" y="1533"/>
                <a:ext cx="73" cy="0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622" name="Line 54"/>
              <p:cNvSpPr>
                <a:spLocks noChangeShapeType="1"/>
              </p:cNvSpPr>
              <p:nvPr/>
            </p:nvSpPr>
            <p:spPr bwMode="auto">
              <a:xfrm>
                <a:off x="2018" y="1433"/>
                <a:ext cx="87" cy="100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" name="Group 55"/>
            <p:cNvGrpSpPr>
              <a:grpSpLocks/>
            </p:cNvGrpSpPr>
            <p:nvPr/>
          </p:nvGrpSpPr>
          <p:grpSpPr bwMode="auto">
            <a:xfrm>
              <a:off x="1940" y="1430"/>
              <a:ext cx="236" cy="102"/>
              <a:chOff x="1940" y="1430"/>
              <a:chExt cx="236" cy="102"/>
            </a:xfrm>
          </p:grpSpPr>
          <p:sp>
            <p:nvSpPr>
              <p:cNvPr id="109624" name="Line 56"/>
              <p:cNvSpPr>
                <a:spLocks noChangeShapeType="1"/>
              </p:cNvSpPr>
              <p:nvPr/>
            </p:nvSpPr>
            <p:spPr bwMode="auto">
              <a:xfrm>
                <a:off x="1940" y="1530"/>
                <a:ext cx="84" cy="1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625" name="Line 57"/>
              <p:cNvSpPr>
                <a:spLocks noChangeShapeType="1"/>
              </p:cNvSpPr>
              <p:nvPr/>
            </p:nvSpPr>
            <p:spPr bwMode="auto">
              <a:xfrm>
                <a:off x="2103" y="1430"/>
                <a:ext cx="73" cy="0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626" name="Line 58"/>
              <p:cNvSpPr>
                <a:spLocks noChangeShapeType="1"/>
              </p:cNvSpPr>
              <p:nvPr/>
            </p:nvSpPr>
            <p:spPr bwMode="auto">
              <a:xfrm flipV="1">
                <a:off x="2018" y="1428"/>
                <a:ext cx="87" cy="102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4" name="Group 59"/>
          <p:cNvGrpSpPr>
            <a:grpSpLocks/>
          </p:cNvGrpSpPr>
          <p:nvPr/>
        </p:nvGrpSpPr>
        <p:grpSpPr bwMode="auto">
          <a:xfrm>
            <a:off x="1377951" y="1503363"/>
            <a:ext cx="765175" cy="431800"/>
            <a:chOff x="868" y="947"/>
            <a:chExt cx="482" cy="272"/>
          </a:xfrm>
        </p:grpSpPr>
        <p:sp>
          <p:nvSpPr>
            <p:cNvPr id="109628" name="Oval 60"/>
            <p:cNvSpPr>
              <a:spLocks noChangeArrowheads="1"/>
            </p:cNvSpPr>
            <p:nvPr/>
          </p:nvSpPr>
          <p:spPr bwMode="auto">
            <a:xfrm>
              <a:off x="872" y="1069"/>
              <a:ext cx="478" cy="150"/>
            </a:xfrm>
            <a:prstGeom prst="ellipse">
              <a:avLst/>
            </a:prstGeom>
            <a:solidFill>
              <a:srgbClr val="FFFFFF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629" name="Line 61"/>
            <p:cNvSpPr>
              <a:spLocks noChangeShapeType="1"/>
            </p:cNvSpPr>
            <p:nvPr/>
          </p:nvSpPr>
          <p:spPr bwMode="auto">
            <a:xfrm>
              <a:off x="870" y="1042"/>
              <a:ext cx="0" cy="107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9630" name="Line 62"/>
            <p:cNvSpPr>
              <a:spLocks noChangeShapeType="1"/>
            </p:cNvSpPr>
            <p:nvPr/>
          </p:nvSpPr>
          <p:spPr bwMode="auto">
            <a:xfrm>
              <a:off x="1347" y="1034"/>
              <a:ext cx="3" cy="109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9631" name="Rectangle 63"/>
            <p:cNvSpPr>
              <a:spLocks noChangeArrowheads="1"/>
            </p:cNvSpPr>
            <p:nvPr/>
          </p:nvSpPr>
          <p:spPr bwMode="auto">
            <a:xfrm>
              <a:off x="876" y="1056"/>
              <a:ext cx="470" cy="91"/>
            </a:xfrm>
            <a:prstGeom prst="rect">
              <a:avLst/>
            </a:prstGeom>
            <a:solidFill>
              <a:srgbClr val="FFFFFF"/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632" name="Oval 64"/>
            <p:cNvSpPr>
              <a:spLocks noChangeArrowheads="1"/>
            </p:cNvSpPr>
            <p:nvPr/>
          </p:nvSpPr>
          <p:spPr bwMode="auto">
            <a:xfrm>
              <a:off x="868" y="947"/>
              <a:ext cx="478" cy="175"/>
            </a:xfrm>
            <a:prstGeom prst="ellipse">
              <a:avLst/>
            </a:prstGeom>
            <a:solidFill>
              <a:srgbClr val="FFFFFF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5" name="Group 65"/>
            <p:cNvGrpSpPr>
              <a:grpSpLocks/>
            </p:cNvGrpSpPr>
            <p:nvPr/>
          </p:nvGrpSpPr>
          <p:grpSpPr bwMode="auto">
            <a:xfrm>
              <a:off x="983" y="986"/>
              <a:ext cx="237" cy="102"/>
              <a:chOff x="983" y="986"/>
              <a:chExt cx="237" cy="102"/>
            </a:xfrm>
          </p:grpSpPr>
          <p:sp>
            <p:nvSpPr>
              <p:cNvPr id="109634" name="Line 66"/>
              <p:cNvSpPr>
                <a:spLocks noChangeShapeType="1"/>
              </p:cNvSpPr>
              <p:nvPr/>
            </p:nvSpPr>
            <p:spPr bwMode="auto">
              <a:xfrm flipV="1">
                <a:off x="983" y="985"/>
                <a:ext cx="84" cy="3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635" name="Line 67"/>
              <p:cNvSpPr>
                <a:spLocks noChangeShapeType="1"/>
              </p:cNvSpPr>
              <p:nvPr/>
            </p:nvSpPr>
            <p:spPr bwMode="auto">
              <a:xfrm>
                <a:off x="1146" y="1089"/>
                <a:ext cx="74" cy="0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636" name="Line 68"/>
              <p:cNvSpPr>
                <a:spLocks noChangeShapeType="1"/>
              </p:cNvSpPr>
              <p:nvPr/>
            </p:nvSpPr>
            <p:spPr bwMode="auto">
              <a:xfrm>
                <a:off x="1061" y="988"/>
                <a:ext cx="87" cy="100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" name="Group 69"/>
            <p:cNvGrpSpPr>
              <a:grpSpLocks/>
            </p:cNvGrpSpPr>
            <p:nvPr/>
          </p:nvGrpSpPr>
          <p:grpSpPr bwMode="auto">
            <a:xfrm>
              <a:off x="983" y="984"/>
              <a:ext cx="237" cy="102"/>
              <a:chOff x="983" y="984"/>
              <a:chExt cx="237" cy="102"/>
            </a:xfrm>
          </p:grpSpPr>
          <p:sp>
            <p:nvSpPr>
              <p:cNvPr id="109638" name="Line 70"/>
              <p:cNvSpPr>
                <a:spLocks noChangeShapeType="1"/>
              </p:cNvSpPr>
              <p:nvPr/>
            </p:nvSpPr>
            <p:spPr bwMode="auto">
              <a:xfrm>
                <a:off x="983" y="1085"/>
                <a:ext cx="84" cy="1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639" name="Line 71"/>
              <p:cNvSpPr>
                <a:spLocks noChangeShapeType="1"/>
              </p:cNvSpPr>
              <p:nvPr/>
            </p:nvSpPr>
            <p:spPr bwMode="auto">
              <a:xfrm>
                <a:off x="1146" y="984"/>
                <a:ext cx="74" cy="0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640" name="Line 72"/>
              <p:cNvSpPr>
                <a:spLocks noChangeShapeType="1"/>
              </p:cNvSpPr>
              <p:nvPr/>
            </p:nvSpPr>
            <p:spPr bwMode="auto">
              <a:xfrm flipV="1">
                <a:off x="1061" y="983"/>
                <a:ext cx="87" cy="102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09641" name="Line 73"/>
          <p:cNvSpPr>
            <a:spLocks noChangeShapeType="1"/>
          </p:cNvSpPr>
          <p:nvPr/>
        </p:nvSpPr>
        <p:spPr bwMode="auto">
          <a:xfrm>
            <a:off x="2147888" y="1746251"/>
            <a:ext cx="762000" cy="523875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/>
          </a:p>
        </p:txBody>
      </p:sp>
      <p:sp>
        <p:nvSpPr>
          <p:cNvPr id="109642" name="Line 74"/>
          <p:cNvSpPr>
            <a:spLocks noChangeShapeType="1"/>
          </p:cNvSpPr>
          <p:nvPr/>
        </p:nvSpPr>
        <p:spPr bwMode="auto">
          <a:xfrm flipV="1">
            <a:off x="2195513" y="2449514"/>
            <a:ext cx="733425" cy="231775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/>
          </a:p>
        </p:txBody>
      </p:sp>
      <p:sp>
        <p:nvSpPr>
          <p:cNvPr id="109643" name="Line 75"/>
          <p:cNvSpPr>
            <a:spLocks noChangeShapeType="1"/>
          </p:cNvSpPr>
          <p:nvPr/>
        </p:nvSpPr>
        <p:spPr bwMode="auto">
          <a:xfrm>
            <a:off x="3662363" y="2451100"/>
            <a:ext cx="666750" cy="1588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/>
          </a:p>
        </p:txBody>
      </p:sp>
      <p:sp>
        <p:nvSpPr>
          <p:cNvPr id="109644" name="Line 76"/>
          <p:cNvSpPr>
            <a:spLocks noChangeShapeType="1"/>
          </p:cNvSpPr>
          <p:nvPr/>
        </p:nvSpPr>
        <p:spPr bwMode="auto">
          <a:xfrm>
            <a:off x="3509963" y="2613026"/>
            <a:ext cx="561975" cy="657225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/>
          </a:p>
        </p:txBody>
      </p:sp>
      <p:sp>
        <p:nvSpPr>
          <p:cNvPr id="109645" name="Line 77"/>
          <p:cNvSpPr>
            <a:spLocks noChangeShapeType="1"/>
          </p:cNvSpPr>
          <p:nvPr/>
        </p:nvSpPr>
        <p:spPr bwMode="auto">
          <a:xfrm>
            <a:off x="4767264" y="3489325"/>
            <a:ext cx="1038225" cy="1588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/>
          </a:p>
        </p:txBody>
      </p:sp>
      <p:sp>
        <p:nvSpPr>
          <p:cNvPr id="109646" name="Line 78"/>
          <p:cNvSpPr>
            <a:spLocks noChangeShapeType="1"/>
          </p:cNvSpPr>
          <p:nvPr/>
        </p:nvSpPr>
        <p:spPr bwMode="auto">
          <a:xfrm>
            <a:off x="5053013" y="2565400"/>
            <a:ext cx="838200" cy="714375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/>
          </a:p>
        </p:txBody>
      </p:sp>
      <p:sp>
        <p:nvSpPr>
          <p:cNvPr id="109647" name="Line 79"/>
          <p:cNvSpPr>
            <a:spLocks noChangeShapeType="1"/>
          </p:cNvSpPr>
          <p:nvPr/>
        </p:nvSpPr>
        <p:spPr bwMode="auto">
          <a:xfrm>
            <a:off x="6567489" y="3470275"/>
            <a:ext cx="701675" cy="1588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/>
          </a:p>
        </p:txBody>
      </p:sp>
      <p:sp>
        <p:nvSpPr>
          <p:cNvPr id="109648" name="Text Box 80"/>
          <p:cNvSpPr txBox="1">
            <a:spLocks noChangeArrowheads="1"/>
          </p:cNvSpPr>
          <p:nvPr/>
        </p:nvSpPr>
        <p:spPr bwMode="auto">
          <a:xfrm>
            <a:off x="4154488" y="3648075"/>
            <a:ext cx="479820" cy="37372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89991" tIns="46795" rIns="89991" bIns="46795">
            <a:spAutoFit/>
          </a:bodyPr>
          <a:lstStyle/>
          <a:p>
            <a:pPr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sz="1800" dirty="0">
                <a:solidFill>
                  <a:srgbClr val="000000"/>
                </a:solidFill>
              </a:rPr>
              <a:t>R2</a:t>
            </a:r>
          </a:p>
        </p:txBody>
      </p:sp>
      <p:sp>
        <p:nvSpPr>
          <p:cNvPr id="109649" name="Text Box 81"/>
          <p:cNvSpPr txBox="1">
            <a:spLocks noChangeArrowheads="1"/>
          </p:cNvSpPr>
          <p:nvPr/>
        </p:nvSpPr>
        <p:spPr bwMode="auto">
          <a:xfrm>
            <a:off x="6076949" y="2268538"/>
            <a:ext cx="350408" cy="37372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89991" tIns="46795" rIns="89991" bIns="46795">
            <a:spAutoFit/>
          </a:bodyPr>
          <a:lstStyle/>
          <a:p>
            <a:pPr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sz="1800" dirty="0">
                <a:solidFill>
                  <a:srgbClr val="000000"/>
                </a:solidFill>
              </a:rPr>
              <a:t>D</a:t>
            </a:r>
          </a:p>
        </p:txBody>
      </p:sp>
      <p:sp>
        <p:nvSpPr>
          <p:cNvPr id="109650" name="Text Box 82"/>
          <p:cNvSpPr txBox="1">
            <a:spLocks noChangeArrowheads="1"/>
          </p:cNvSpPr>
          <p:nvPr/>
        </p:nvSpPr>
        <p:spPr bwMode="auto">
          <a:xfrm>
            <a:off x="4540250" y="2646363"/>
            <a:ext cx="479820" cy="37372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89991" tIns="46795" rIns="89991" bIns="46795">
            <a:spAutoFit/>
          </a:bodyPr>
          <a:lstStyle/>
          <a:p>
            <a:pPr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sz="1800" dirty="0">
                <a:solidFill>
                  <a:srgbClr val="000000"/>
                </a:solidFill>
              </a:rPr>
              <a:t>R3</a:t>
            </a:r>
          </a:p>
        </p:txBody>
      </p:sp>
      <p:sp>
        <p:nvSpPr>
          <p:cNvPr id="109651" name="Text Box 83"/>
          <p:cNvSpPr txBox="1">
            <a:spLocks noChangeArrowheads="1"/>
          </p:cNvSpPr>
          <p:nvPr/>
        </p:nvSpPr>
        <p:spPr bwMode="auto">
          <a:xfrm>
            <a:off x="2876550" y="2584449"/>
            <a:ext cx="479820" cy="37372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89991" tIns="46795" rIns="89991" bIns="46795">
            <a:spAutoFit/>
          </a:bodyPr>
          <a:lstStyle/>
          <a:p>
            <a:pPr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sz="1800" dirty="0">
                <a:solidFill>
                  <a:srgbClr val="000000"/>
                </a:solidFill>
              </a:rPr>
              <a:t>R4</a:t>
            </a:r>
          </a:p>
        </p:txBody>
      </p:sp>
      <p:grpSp>
        <p:nvGrpSpPr>
          <p:cNvPr id="17" name="Group 84"/>
          <p:cNvGrpSpPr>
            <a:grpSpLocks/>
          </p:cNvGrpSpPr>
          <p:nvPr/>
        </p:nvGrpSpPr>
        <p:grpSpPr bwMode="auto">
          <a:xfrm>
            <a:off x="1423989" y="2449513"/>
            <a:ext cx="765175" cy="431800"/>
            <a:chOff x="897" y="1543"/>
            <a:chExt cx="482" cy="272"/>
          </a:xfrm>
        </p:grpSpPr>
        <p:sp>
          <p:nvSpPr>
            <p:cNvPr id="109653" name="Oval 85"/>
            <p:cNvSpPr>
              <a:spLocks noChangeArrowheads="1"/>
            </p:cNvSpPr>
            <p:nvPr/>
          </p:nvSpPr>
          <p:spPr bwMode="auto">
            <a:xfrm>
              <a:off x="901" y="1665"/>
              <a:ext cx="478" cy="150"/>
            </a:xfrm>
            <a:prstGeom prst="ellipse">
              <a:avLst/>
            </a:prstGeom>
            <a:solidFill>
              <a:srgbClr val="FFFFFF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654" name="Line 86"/>
            <p:cNvSpPr>
              <a:spLocks noChangeShapeType="1"/>
            </p:cNvSpPr>
            <p:nvPr/>
          </p:nvSpPr>
          <p:spPr bwMode="auto">
            <a:xfrm>
              <a:off x="899" y="1638"/>
              <a:ext cx="0" cy="107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9655" name="Line 87"/>
            <p:cNvSpPr>
              <a:spLocks noChangeShapeType="1"/>
            </p:cNvSpPr>
            <p:nvPr/>
          </p:nvSpPr>
          <p:spPr bwMode="auto">
            <a:xfrm>
              <a:off x="1376" y="1630"/>
              <a:ext cx="3" cy="109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9656" name="Rectangle 88"/>
            <p:cNvSpPr>
              <a:spLocks noChangeArrowheads="1"/>
            </p:cNvSpPr>
            <p:nvPr/>
          </p:nvSpPr>
          <p:spPr bwMode="auto">
            <a:xfrm>
              <a:off x="905" y="1652"/>
              <a:ext cx="470" cy="91"/>
            </a:xfrm>
            <a:prstGeom prst="rect">
              <a:avLst/>
            </a:prstGeom>
            <a:solidFill>
              <a:srgbClr val="FFFFFF"/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657" name="Oval 89"/>
            <p:cNvSpPr>
              <a:spLocks noChangeArrowheads="1"/>
            </p:cNvSpPr>
            <p:nvPr/>
          </p:nvSpPr>
          <p:spPr bwMode="auto">
            <a:xfrm>
              <a:off x="897" y="1543"/>
              <a:ext cx="478" cy="175"/>
            </a:xfrm>
            <a:prstGeom prst="ellipse">
              <a:avLst/>
            </a:prstGeom>
            <a:solidFill>
              <a:srgbClr val="FFFFFF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8" name="Group 90"/>
            <p:cNvGrpSpPr>
              <a:grpSpLocks/>
            </p:cNvGrpSpPr>
            <p:nvPr/>
          </p:nvGrpSpPr>
          <p:grpSpPr bwMode="auto">
            <a:xfrm>
              <a:off x="1012" y="1582"/>
              <a:ext cx="236" cy="102"/>
              <a:chOff x="1012" y="1582"/>
              <a:chExt cx="236" cy="102"/>
            </a:xfrm>
          </p:grpSpPr>
          <p:sp>
            <p:nvSpPr>
              <p:cNvPr id="109659" name="Line 91"/>
              <p:cNvSpPr>
                <a:spLocks noChangeShapeType="1"/>
              </p:cNvSpPr>
              <p:nvPr/>
            </p:nvSpPr>
            <p:spPr bwMode="auto">
              <a:xfrm flipV="1">
                <a:off x="1012" y="1581"/>
                <a:ext cx="84" cy="3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660" name="Line 92"/>
              <p:cNvSpPr>
                <a:spLocks noChangeShapeType="1"/>
              </p:cNvSpPr>
              <p:nvPr/>
            </p:nvSpPr>
            <p:spPr bwMode="auto">
              <a:xfrm>
                <a:off x="1175" y="1685"/>
                <a:ext cx="74" cy="0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661" name="Line 93"/>
              <p:cNvSpPr>
                <a:spLocks noChangeShapeType="1"/>
              </p:cNvSpPr>
              <p:nvPr/>
            </p:nvSpPr>
            <p:spPr bwMode="auto">
              <a:xfrm>
                <a:off x="1090" y="1584"/>
                <a:ext cx="87" cy="100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" name="Group 94"/>
            <p:cNvGrpSpPr>
              <a:grpSpLocks/>
            </p:cNvGrpSpPr>
            <p:nvPr/>
          </p:nvGrpSpPr>
          <p:grpSpPr bwMode="auto">
            <a:xfrm>
              <a:off x="1012" y="1580"/>
              <a:ext cx="236" cy="102"/>
              <a:chOff x="1012" y="1580"/>
              <a:chExt cx="236" cy="102"/>
            </a:xfrm>
          </p:grpSpPr>
          <p:sp>
            <p:nvSpPr>
              <p:cNvPr id="109663" name="Line 95"/>
              <p:cNvSpPr>
                <a:spLocks noChangeShapeType="1"/>
              </p:cNvSpPr>
              <p:nvPr/>
            </p:nvSpPr>
            <p:spPr bwMode="auto">
              <a:xfrm>
                <a:off x="1012" y="1681"/>
                <a:ext cx="84" cy="1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664" name="Line 96"/>
              <p:cNvSpPr>
                <a:spLocks noChangeShapeType="1"/>
              </p:cNvSpPr>
              <p:nvPr/>
            </p:nvSpPr>
            <p:spPr bwMode="auto">
              <a:xfrm>
                <a:off x="1175" y="1580"/>
                <a:ext cx="74" cy="0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665" name="Line 97"/>
              <p:cNvSpPr>
                <a:spLocks noChangeShapeType="1"/>
              </p:cNvSpPr>
              <p:nvPr/>
            </p:nvSpPr>
            <p:spPr bwMode="auto">
              <a:xfrm flipV="1">
                <a:off x="1090" y="1579"/>
                <a:ext cx="87" cy="102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09666" name="Text Box 98"/>
          <p:cNvSpPr txBox="1">
            <a:spLocks noChangeArrowheads="1"/>
          </p:cNvSpPr>
          <p:nvPr/>
        </p:nvSpPr>
        <p:spPr bwMode="auto">
          <a:xfrm>
            <a:off x="1617664" y="2882899"/>
            <a:ext cx="479820" cy="37372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89991" tIns="46795" rIns="89991" bIns="46795">
            <a:spAutoFit/>
          </a:bodyPr>
          <a:lstStyle/>
          <a:p>
            <a:pPr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sz="1800" dirty="0">
                <a:solidFill>
                  <a:srgbClr val="000000"/>
                </a:solidFill>
              </a:rPr>
              <a:t>R5</a:t>
            </a:r>
          </a:p>
        </p:txBody>
      </p:sp>
      <p:sp>
        <p:nvSpPr>
          <p:cNvPr id="109667" name="Line 99"/>
          <p:cNvSpPr>
            <a:spLocks noChangeShapeType="1"/>
          </p:cNvSpPr>
          <p:nvPr/>
        </p:nvSpPr>
        <p:spPr bwMode="auto">
          <a:xfrm>
            <a:off x="5095876" y="2441575"/>
            <a:ext cx="968375" cy="1588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/>
          </a:p>
        </p:txBody>
      </p:sp>
      <p:sp>
        <p:nvSpPr>
          <p:cNvPr id="109668" name="Text Box 100"/>
          <p:cNvSpPr txBox="1">
            <a:spLocks noChangeArrowheads="1"/>
          </p:cNvSpPr>
          <p:nvPr/>
        </p:nvSpPr>
        <p:spPr bwMode="auto">
          <a:xfrm>
            <a:off x="7231064" y="3287713"/>
            <a:ext cx="337321" cy="37372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89991" tIns="46795" rIns="89991" bIns="46795">
            <a:spAutoFit/>
          </a:bodyPr>
          <a:lstStyle/>
          <a:p>
            <a:pPr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sz="1800" dirty="0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109669" name="Text Box 101"/>
          <p:cNvSpPr txBox="1">
            <a:spLocks noChangeArrowheads="1"/>
          </p:cNvSpPr>
          <p:nvPr/>
        </p:nvSpPr>
        <p:spPr bwMode="auto">
          <a:xfrm>
            <a:off x="1581150" y="1933574"/>
            <a:ext cx="479820" cy="37372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89991" tIns="46795" rIns="89991" bIns="46795">
            <a:spAutoFit/>
          </a:bodyPr>
          <a:lstStyle/>
          <a:p>
            <a:pPr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sz="1800" dirty="0">
                <a:solidFill>
                  <a:srgbClr val="000000"/>
                </a:solidFill>
              </a:rPr>
              <a:t>R6</a:t>
            </a:r>
          </a:p>
        </p:txBody>
      </p:sp>
      <p:sp>
        <p:nvSpPr>
          <p:cNvPr id="109670" name="Text Box 102"/>
          <p:cNvSpPr txBox="1">
            <a:spLocks noChangeArrowheads="1"/>
          </p:cNvSpPr>
          <p:nvPr/>
        </p:nvSpPr>
        <p:spPr bwMode="auto">
          <a:xfrm>
            <a:off x="523876" y="147638"/>
            <a:ext cx="7772400" cy="654526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1430" tIns="45715" rIns="91430" bIns="45715" anchor="ctr"/>
          <a:lstStyle/>
          <a:p>
            <a:pPr algn="ctr"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sz="33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MPLS versus IP </a:t>
            </a:r>
            <a:r>
              <a:rPr lang="en-US" sz="33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Paths</a:t>
            </a:r>
            <a:endParaRPr lang="en-US" sz="33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9671" name="Freeform 103"/>
          <p:cNvSpPr>
            <a:spLocks/>
          </p:cNvSpPr>
          <p:nvPr/>
        </p:nvSpPr>
        <p:spPr bwMode="auto">
          <a:xfrm>
            <a:off x="2205038" y="1644650"/>
            <a:ext cx="4927600" cy="1735138"/>
          </a:xfrm>
          <a:custGeom>
            <a:avLst/>
            <a:gdLst>
              <a:gd name="G0" fmla="+- 1 0 0"/>
              <a:gd name="G1" fmla="+- 1 0 0"/>
              <a:gd name="G2" fmla="+- 1 0 0"/>
              <a:gd name="G3" fmla="+- 1 0 0"/>
              <a:gd name="G4" fmla="+- 1 0 0"/>
              <a:gd name="T0" fmla="*/ 0 w 4927600"/>
              <a:gd name="T1" fmla="*/ 0 h 1734711"/>
              <a:gd name="T2" fmla="*/ 1219200 w 4927600"/>
              <a:gd name="T3" fmla="*/ 732240 h 1734711"/>
              <a:gd name="T4" fmla="*/ 2739004 w 4927600"/>
              <a:gd name="T5" fmla="*/ 723839 h 1734711"/>
              <a:gd name="T6" fmla="*/ 4027115 w 4927600"/>
              <a:gd name="T7" fmla="*/ 1736419 h 1734711"/>
              <a:gd name="T8" fmla="*/ 4927600 w 4927600"/>
              <a:gd name="T9" fmla="*/ 1718732 h 17347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27600" h="1734711">
                <a:moveTo>
                  <a:pt x="0" y="0"/>
                </a:moveTo>
                <a:lnTo>
                  <a:pt x="1219200" y="731520"/>
                </a:lnTo>
                <a:lnTo>
                  <a:pt x="2739004" y="723127"/>
                </a:lnTo>
                <a:lnTo>
                  <a:pt x="4027115" y="1734711"/>
                </a:lnTo>
                <a:lnTo>
                  <a:pt x="4927600" y="1717040"/>
                </a:lnTo>
              </a:path>
            </a:pathLst>
          </a:custGeom>
          <a:noFill/>
          <a:ln w="38160" cap="flat">
            <a:solidFill>
              <a:srgbClr val="0070C0"/>
            </a:solidFill>
            <a:round/>
            <a:headEnd/>
            <a:tailEnd type="triangle" w="med" len="med"/>
          </a:ln>
          <a:effectLst/>
        </p:spPr>
        <p:txBody>
          <a:bodyPr wrap="none" lIns="91430" tIns="45715" rIns="91430" bIns="45715" anchor="ctr"/>
          <a:lstStyle/>
          <a:p>
            <a:endParaRPr lang="en-US"/>
          </a:p>
        </p:txBody>
      </p:sp>
      <p:sp>
        <p:nvSpPr>
          <p:cNvPr id="109672" name="Freeform 104"/>
          <p:cNvSpPr>
            <a:spLocks/>
          </p:cNvSpPr>
          <p:nvPr/>
        </p:nvSpPr>
        <p:spPr bwMode="auto">
          <a:xfrm>
            <a:off x="2052639" y="2528888"/>
            <a:ext cx="5038725" cy="1036637"/>
          </a:xfrm>
          <a:custGeom>
            <a:avLst/>
            <a:gdLst>
              <a:gd name="G0" fmla="+- 48235 0 0"/>
              <a:gd name="G1" fmla="+- 1 0 0"/>
              <a:gd name="G2" fmla="+- 1 0 0"/>
              <a:gd name="G3" fmla="+- 1 0 0"/>
              <a:gd name="T0" fmla="*/ 0 w 5039360"/>
              <a:gd name="T1" fmla="*/ 376380 h 1036320"/>
              <a:gd name="T2" fmla="*/ 1249052 w 5039360"/>
              <a:gd name="T3" fmla="*/ 0 h 1036320"/>
              <a:gd name="T4" fmla="*/ 2203608 w 5039360"/>
              <a:gd name="T5" fmla="*/ 1037588 h 1036320"/>
              <a:gd name="T6" fmla="*/ 5036820 w 5039360"/>
              <a:gd name="T7" fmla="*/ 1037588 h 1036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039360" h="1036320">
                <a:moveTo>
                  <a:pt x="0" y="375920"/>
                </a:moveTo>
                <a:lnTo>
                  <a:pt x="1249680" y="0"/>
                </a:lnTo>
                <a:lnTo>
                  <a:pt x="2204720" y="1036320"/>
                </a:lnTo>
                <a:lnTo>
                  <a:pt x="5039360" y="1036320"/>
                </a:lnTo>
              </a:path>
            </a:pathLst>
          </a:custGeom>
          <a:noFill/>
          <a:ln w="38160" cap="flat">
            <a:solidFill>
              <a:srgbClr val="00B050"/>
            </a:solidFill>
            <a:round/>
            <a:headEnd/>
            <a:tailEnd type="triangle" w="med" len="med"/>
          </a:ln>
          <a:effectLst/>
        </p:spPr>
        <p:txBody>
          <a:bodyPr wrap="none" lIns="91430" tIns="45715" rIns="91430" bIns="45715" anchor="ctr"/>
          <a:lstStyle/>
          <a:p>
            <a:endParaRPr lang="en-US"/>
          </a:p>
        </p:txBody>
      </p:sp>
      <p:grpSp>
        <p:nvGrpSpPr>
          <p:cNvPr id="20" name="Group 105"/>
          <p:cNvGrpSpPr>
            <a:grpSpLocks/>
          </p:cNvGrpSpPr>
          <p:nvPr/>
        </p:nvGrpSpPr>
        <p:grpSpPr bwMode="auto">
          <a:xfrm>
            <a:off x="6699251" y="4375150"/>
            <a:ext cx="765175" cy="431800"/>
            <a:chOff x="4220" y="2756"/>
            <a:chExt cx="482" cy="272"/>
          </a:xfrm>
        </p:grpSpPr>
        <p:sp>
          <p:nvSpPr>
            <p:cNvPr id="109674" name="Oval 106"/>
            <p:cNvSpPr>
              <a:spLocks noChangeArrowheads="1"/>
            </p:cNvSpPr>
            <p:nvPr/>
          </p:nvSpPr>
          <p:spPr bwMode="auto">
            <a:xfrm>
              <a:off x="4224" y="2878"/>
              <a:ext cx="478" cy="150"/>
            </a:xfrm>
            <a:prstGeom prst="ellipse">
              <a:avLst/>
            </a:prstGeom>
            <a:solidFill>
              <a:srgbClr val="FFFFFF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675" name="Line 107"/>
            <p:cNvSpPr>
              <a:spLocks noChangeShapeType="1"/>
            </p:cNvSpPr>
            <p:nvPr/>
          </p:nvSpPr>
          <p:spPr bwMode="auto">
            <a:xfrm>
              <a:off x="4222" y="2851"/>
              <a:ext cx="0" cy="107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9676" name="Line 108"/>
            <p:cNvSpPr>
              <a:spLocks noChangeShapeType="1"/>
            </p:cNvSpPr>
            <p:nvPr/>
          </p:nvSpPr>
          <p:spPr bwMode="auto">
            <a:xfrm>
              <a:off x="4699" y="2843"/>
              <a:ext cx="3" cy="109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9677" name="Rectangle 109"/>
            <p:cNvSpPr>
              <a:spLocks noChangeArrowheads="1"/>
            </p:cNvSpPr>
            <p:nvPr/>
          </p:nvSpPr>
          <p:spPr bwMode="auto">
            <a:xfrm>
              <a:off x="4228" y="2865"/>
              <a:ext cx="470" cy="91"/>
            </a:xfrm>
            <a:prstGeom prst="rect">
              <a:avLst/>
            </a:prstGeom>
            <a:solidFill>
              <a:srgbClr val="FFFFFF"/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678" name="Oval 110"/>
            <p:cNvSpPr>
              <a:spLocks noChangeArrowheads="1"/>
            </p:cNvSpPr>
            <p:nvPr/>
          </p:nvSpPr>
          <p:spPr bwMode="auto">
            <a:xfrm>
              <a:off x="4220" y="2756"/>
              <a:ext cx="478" cy="175"/>
            </a:xfrm>
            <a:prstGeom prst="ellipse">
              <a:avLst/>
            </a:prstGeom>
            <a:solidFill>
              <a:srgbClr val="FFFFFF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1" name="Group 111"/>
            <p:cNvGrpSpPr>
              <a:grpSpLocks/>
            </p:cNvGrpSpPr>
            <p:nvPr/>
          </p:nvGrpSpPr>
          <p:grpSpPr bwMode="auto">
            <a:xfrm>
              <a:off x="4335" y="2795"/>
              <a:ext cx="237" cy="102"/>
              <a:chOff x="4335" y="2795"/>
              <a:chExt cx="237" cy="102"/>
            </a:xfrm>
          </p:grpSpPr>
          <p:sp>
            <p:nvSpPr>
              <p:cNvPr id="109680" name="Line 112"/>
              <p:cNvSpPr>
                <a:spLocks noChangeShapeType="1"/>
              </p:cNvSpPr>
              <p:nvPr/>
            </p:nvSpPr>
            <p:spPr bwMode="auto">
              <a:xfrm flipV="1">
                <a:off x="4335" y="2794"/>
                <a:ext cx="84" cy="3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681" name="Line 113"/>
              <p:cNvSpPr>
                <a:spLocks noChangeShapeType="1"/>
              </p:cNvSpPr>
              <p:nvPr/>
            </p:nvSpPr>
            <p:spPr bwMode="auto">
              <a:xfrm>
                <a:off x="4498" y="2898"/>
                <a:ext cx="74" cy="0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682" name="Line 114"/>
              <p:cNvSpPr>
                <a:spLocks noChangeShapeType="1"/>
              </p:cNvSpPr>
              <p:nvPr/>
            </p:nvSpPr>
            <p:spPr bwMode="auto">
              <a:xfrm>
                <a:off x="4413" y="2797"/>
                <a:ext cx="87" cy="100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2" name="Group 115"/>
            <p:cNvGrpSpPr>
              <a:grpSpLocks/>
            </p:cNvGrpSpPr>
            <p:nvPr/>
          </p:nvGrpSpPr>
          <p:grpSpPr bwMode="auto">
            <a:xfrm>
              <a:off x="4335" y="2793"/>
              <a:ext cx="237" cy="102"/>
              <a:chOff x="4335" y="2793"/>
              <a:chExt cx="237" cy="102"/>
            </a:xfrm>
          </p:grpSpPr>
          <p:sp>
            <p:nvSpPr>
              <p:cNvPr id="109684" name="Line 116"/>
              <p:cNvSpPr>
                <a:spLocks noChangeShapeType="1"/>
              </p:cNvSpPr>
              <p:nvPr/>
            </p:nvSpPr>
            <p:spPr bwMode="auto">
              <a:xfrm>
                <a:off x="4335" y="2894"/>
                <a:ext cx="84" cy="1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685" name="Line 117"/>
              <p:cNvSpPr>
                <a:spLocks noChangeShapeType="1"/>
              </p:cNvSpPr>
              <p:nvPr/>
            </p:nvSpPr>
            <p:spPr bwMode="auto">
              <a:xfrm>
                <a:off x="4498" y="2793"/>
                <a:ext cx="74" cy="0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686" name="Line 118"/>
              <p:cNvSpPr>
                <a:spLocks noChangeShapeType="1"/>
              </p:cNvSpPr>
              <p:nvPr/>
            </p:nvSpPr>
            <p:spPr bwMode="auto">
              <a:xfrm flipV="1">
                <a:off x="4413" y="2792"/>
                <a:ext cx="87" cy="102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09687" name="Text Box 119"/>
          <p:cNvSpPr txBox="1">
            <a:spLocks noChangeArrowheads="1"/>
          </p:cNvSpPr>
          <p:nvPr/>
        </p:nvSpPr>
        <p:spPr bwMode="auto">
          <a:xfrm>
            <a:off x="7578725" y="4343401"/>
            <a:ext cx="1145145" cy="556169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89991" tIns="46795" rIns="89991" bIns="46795">
            <a:spAutoFit/>
          </a:bodyPr>
          <a:lstStyle/>
          <a:p>
            <a:pPr>
              <a:lnSpc>
                <a:spcPts val="1800"/>
              </a:lnSpc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sz="2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IP-only</a:t>
            </a:r>
          </a:p>
          <a:p>
            <a:pPr>
              <a:lnSpc>
                <a:spcPts val="1800"/>
              </a:lnSpc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sz="2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router</a:t>
            </a:r>
          </a:p>
        </p:txBody>
      </p:sp>
      <p:sp>
        <p:nvSpPr>
          <p:cNvPr id="109688" name="Text Box 120"/>
          <p:cNvSpPr txBox="1">
            <a:spLocks noChangeArrowheads="1"/>
          </p:cNvSpPr>
          <p:nvPr/>
        </p:nvSpPr>
        <p:spPr bwMode="auto">
          <a:xfrm>
            <a:off x="533400" y="4175125"/>
            <a:ext cx="6196013" cy="22923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89991" tIns="46795" rIns="89991" bIns="46795"/>
          <a:lstStyle/>
          <a:p>
            <a:pPr marL="341277" indent="-341277" algn="just">
              <a:lnSpc>
                <a:spcPct val="85000"/>
              </a:lnSpc>
              <a:spcBef>
                <a:spcPts val="700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341277" algn="l"/>
                <a:tab pos="1255582" algn="l"/>
                <a:tab pos="2169888" algn="l"/>
                <a:tab pos="3084194" algn="l"/>
                <a:tab pos="3998499" algn="l"/>
                <a:tab pos="4912804" algn="l"/>
                <a:tab pos="5827109" algn="l"/>
                <a:tab pos="6741414" algn="l"/>
                <a:tab pos="7655719" algn="l"/>
                <a:tab pos="8570024" algn="l"/>
                <a:tab pos="9484330" algn="l"/>
                <a:tab pos="10398635" algn="l"/>
              </a:tabLst>
            </a:pPr>
            <a:r>
              <a:rPr lang="en-US" sz="250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IP routing: </a:t>
            </a:r>
            <a:r>
              <a:rPr lang="en-US" sz="2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path to destination determined by destination address alone</a:t>
            </a:r>
          </a:p>
        </p:txBody>
      </p:sp>
      <p:grpSp>
        <p:nvGrpSpPr>
          <p:cNvPr id="23" name="Group 122"/>
          <p:cNvGrpSpPr>
            <a:grpSpLocks/>
          </p:cNvGrpSpPr>
          <p:nvPr/>
        </p:nvGrpSpPr>
        <p:grpSpPr bwMode="auto">
          <a:xfrm>
            <a:off x="6713538" y="5159375"/>
            <a:ext cx="765175" cy="430213"/>
            <a:chOff x="4229" y="3250"/>
            <a:chExt cx="482" cy="271"/>
          </a:xfrm>
        </p:grpSpPr>
        <p:sp>
          <p:nvSpPr>
            <p:cNvPr id="109691" name="Oval 123"/>
            <p:cNvSpPr>
              <a:spLocks noChangeArrowheads="1"/>
            </p:cNvSpPr>
            <p:nvPr/>
          </p:nvSpPr>
          <p:spPr bwMode="auto">
            <a:xfrm>
              <a:off x="4233" y="3372"/>
              <a:ext cx="478" cy="150"/>
            </a:xfrm>
            <a:prstGeom prst="ellipse">
              <a:avLst/>
            </a:prstGeom>
            <a:solidFill>
              <a:srgbClr val="CCCCFF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692" name="Line 124"/>
            <p:cNvSpPr>
              <a:spLocks noChangeShapeType="1"/>
            </p:cNvSpPr>
            <p:nvPr/>
          </p:nvSpPr>
          <p:spPr bwMode="auto">
            <a:xfrm>
              <a:off x="4233" y="3359"/>
              <a:ext cx="0" cy="93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9693" name="Line 125"/>
            <p:cNvSpPr>
              <a:spLocks noChangeShapeType="1"/>
            </p:cNvSpPr>
            <p:nvPr/>
          </p:nvSpPr>
          <p:spPr bwMode="auto">
            <a:xfrm>
              <a:off x="4712" y="3359"/>
              <a:ext cx="0" cy="93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9694" name="Rectangle 126"/>
            <p:cNvSpPr>
              <a:spLocks noChangeArrowheads="1"/>
            </p:cNvSpPr>
            <p:nvPr/>
          </p:nvSpPr>
          <p:spPr bwMode="auto">
            <a:xfrm>
              <a:off x="4233" y="3359"/>
              <a:ext cx="474" cy="91"/>
            </a:xfrm>
            <a:prstGeom prst="rect">
              <a:avLst/>
            </a:prstGeom>
            <a:solidFill>
              <a:srgbClr val="CCCCFF"/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695" name="Oval 127"/>
            <p:cNvSpPr>
              <a:spLocks noChangeArrowheads="1"/>
            </p:cNvSpPr>
            <p:nvPr/>
          </p:nvSpPr>
          <p:spPr bwMode="auto">
            <a:xfrm>
              <a:off x="4229" y="3250"/>
              <a:ext cx="477" cy="175"/>
            </a:xfrm>
            <a:prstGeom prst="ellipse">
              <a:avLst/>
            </a:prstGeom>
            <a:solidFill>
              <a:srgbClr val="CCCCFF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4" name="Group 128"/>
            <p:cNvGrpSpPr>
              <a:grpSpLocks/>
            </p:cNvGrpSpPr>
            <p:nvPr/>
          </p:nvGrpSpPr>
          <p:grpSpPr bwMode="auto">
            <a:xfrm>
              <a:off x="4344" y="3289"/>
              <a:ext cx="236" cy="102"/>
              <a:chOff x="4344" y="3289"/>
              <a:chExt cx="236" cy="102"/>
            </a:xfrm>
          </p:grpSpPr>
          <p:sp>
            <p:nvSpPr>
              <p:cNvPr id="109697" name="Line 129"/>
              <p:cNvSpPr>
                <a:spLocks noChangeShapeType="1"/>
              </p:cNvSpPr>
              <p:nvPr/>
            </p:nvSpPr>
            <p:spPr bwMode="auto">
              <a:xfrm flipV="1">
                <a:off x="4344" y="3288"/>
                <a:ext cx="84" cy="3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698" name="Line 130"/>
              <p:cNvSpPr>
                <a:spLocks noChangeShapeType="1"/>
              </p:cNvSpPr>
              <p:nvPr/>
            </p:nvSpPr>
            <p:spPr bwMode="auto">
              <a:xfrm>
                <a:off x="4507" y="3391"/>
                <a:ext cx="73" cy="0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699" name="Line 131"/>
              <p:cNvSpPr>
                <a:spLocks noChangeShapeType="1"/>
              </p:cNvSpPr>
              <p:nvPr/>
            </p:nvSpPr>
            <p:spPr bwMode="auto">
              <a:xfrm>
                <a:off x="4422" y="3291"/>
                <a:ext cx="87" cy="99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5" name="Group 132"/>
            <p:cNvGrpSpPr>
              <a:grpSpLocks/>
            </p:cNvGrpSpPr>
            <p:nvPr/>
          </p:nvGrpSpPr>
          <p:grpSpPr bwMode="auto">
            <a:xfrm>
              <a:off x="4344" y="3288"/>
              <a:ext cx="236" cy="102"/>
              <a:chOff x="4344" y="3288"/>
              <a:chExt cx="236" cy="102"/>
            </a:xfrm>
          </p:grpSpPr>
          <p:sp>
            <p:nvSpPr>
              <p:cNvPr id="109701" name="Line 133"/>
              <p:cNvSpPr>
                <a:spLocks noChangeShapeType="1"/>
              </p:cNvSpPr>
              <p:nvPr/>
            </p:nvSpPr>
            <p:spPr bwMode="auto">
              <a:xfrm>
                <a:off x="4344" y="3388"/>
                <a:ext cx="84" cy="1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702" name="Line 134"/>
              <p:cNvSpPr>
                <a:spLocks noChangeShapeType="1"/>
              </p:cNvSpPr>
              <p:nvPr/>
            </p:nvSpPr>
            <p:spPr bwMode="auto">
              <a:xfrm>
                <a:off x="4507" y="3288"/>
                <a:ext cx="73" cy="0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703" name="Line 135"/>
              <p:cNvSpPr>
                <a:spLocks noChangeShapeType="1"/>
              </p:cNvSpPr>
              <p:nvPr/>
            </p:nvSpPr>
            <p:spPr bwMode="auto">
              <a:xfrm flipV="1">
                <a:off x="4422" y="3287"/>
                <a:ext cx="87" cy="101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09704" name="Text Box 136"/>
          <p:cNvSpPr txBox="1">
            <a:spLocks noChangeArrowheads="1"/>
          </p:cNvSpPr>
          <p:nvPr/>
        </p:nvSpPr>
        <p:spPr bwMode="auto">
          <a:xfrm>
            <a:off x="7554913" y="5121276"/>
            <a:ext cx="1642076" cy="556169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89991" tIns="46795" rIns="89991" bIns="46795">
            <a:spAutoFit/>
          </a:bodyPr>
          <a:lstStyle/>
          <a:p>
            <a:pPr>
              <a:lnSpc>
                <a:spcPts val="1800"/>
              </a:lnSpc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sz="2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MPLS and </a:t>
            </a:r>
          </a:p>
          <a:p>
            <a:pPr>
              <a:lnSpc>
                <a:spcPts val="1800"/>
              </a:lnSpc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sz="2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IP router</a:t>
            </a:r>
          </a:p>
        </p:txBody>
      </p:sp>
      <p:sp>
        <p:nvSpPr>
          <p:cNvPr id="109705" name="Text Box 137"/>
          <p:cNvSpPr txBox="1">
            <a:spLocks noChangeArrowheads="1"/>
          </p:cNvSpPr>
          <p:nvPr/>
        </p:nvSpPr>
        <p:spPr bwMode="auto">
          <a:xfrm>
            <a:off x="496888" y="5078413"/>
            <a:ext cx="6196012" cy="154146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89991" tIns="46795" rIns="89991" bIns="46795"/>
          <a:lstStyle/>
          <a:p>
            <a:pPr marL="341277" indent="-341277" algn="just">
              <a:lnSpc>
                <a:spcPct val="85000"/>
              </a:lnSpc>
              <a:spcBef>
                <a:spcPts val="700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341277" algn="l"/>
                <a:tab pos="1255582" algn="l"/>
                <a:tab pos="2169888" algn="l"/>
                <a:tab pos="3084194" algn="l"/>
                <a:tab pos="3998499" algn="l"/>
                <a:tab pos="4912804" algn="l"/>
                <a:tab pos="5827109" algn="l"/>
                <a:tab pos="6741414" algn="l"/>
                <a:tab pos="7655719" algn="l"/>
                <a:tab pos="8570024" algn="l"/>
                <a:tab pos="9484330" algn="l"/>
                <a:tab pos="10398635" algn="l"/>
              </a:tabLst>
            </a:pPr>
            <a:r>
              <a:rPr lang="en-US" sz="250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MPLS routing: </a:t>
            </a:r>
            <a:r>
              <a:rPr lang="en-US" sz="2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path to destination can be based on source and </a:t>
            </a:r>
            <a:r>
              <a:rPr lang="en-US" sz="25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dest</a:t>
            </a:r>
            <a:r>
              <a:rPr lang="en-US" sz="2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address</a:t>
            </a:r>
          </a:p>
          <a:p>
            <a:pPr marL="741286" lvl="1" indent="-284134" algn="just">
              <a:lnSpc>
                <a:spcPct val="85000"/>
              </a:lnSpc>
              <a:spcBef>
                <a:spcPts val="600"/>
              </a:spcBef>
              <a:buClr>
                <a:srgbClr val="000099"/>
              </a:buClr>
              <a:buFont typeface="Wingdings" pitchFamily="2" charset="2"/>
              <a:buChar char="q"/>
              <a:tabLst>
                <a:tab pos="341277" algn="l"/>
                <a:tab pos="1255582" algn="l"/>
                <a:tab pos="2169888" algn="l"/>
                <a:tab pos="3084194" algn="l"/>
                <a:tab pos="3998499" algn="l"/>
                <a:tab pos="4912804" algn="l"/>
                <a:tab pos="5827109" algn="l"/>
                <a:tab pos="6741414" algn="l"/>
                <a:tab pos="7655719" algn="l"/>
                <a:tab pos="8570024" algn="l"/>
                <a:tab pos="9484330" algn="l"/>
                <a:tab pos="10398635" algn="l"/>
              </a:tabLst>
            </a:pPr>
            <a:r>
              <a:rPr lang="en-US" sz="25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5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ast </a:t>
            </a:r>
            <a:r>
              <a:rPr lang="en-US" sz="25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reroute: </a:t>
            </a:r>
            <a:r>
              <a:rPr lang="en-US" sz="25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precompute</a:t>
            </a:r>
            <a:r>
              <a:rPr lang="en-US" sz="2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backup routes in case of link failure</a:t>
            </a:r>
          </a:p>
        </p:txBody>
      </p:sp>
      <p:sp>
        <p:nvSpPr>
          <p:cNvPr id="109706" name="Oval 138"/>
          <p:cNvSpPr>
            <a:spLocks noChangeArrowheads="1"/>
          </p:cNvSpPr>
          <p:nvPr/>
        </p:nvSpPr>
        <p:spPr bwMode="auto">
          <a:xfrm rot="2280000">
            <a:off x="3568701" y="2000250"/>
            <a:ext cx="161925" cy="1144588"/>
          </a:xfrm>
          <a:prstGeom prst="ellipse">
            <a:avLst/>
          </a:prstGeom>
          <a:noFill/>
          <a:ln w="9360" cap="sq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lIns="91430" tIns="45715" rIns="91430" bIns="45715" anchor="ctr"/>
          <a:lstStyle/>
          <a:p>
            <a:endParaRPr lang="en-US"/>
          </a:p>
        </p:txBody>
      </p:sp>
      <p:sp>
        <p:nvSpPr>
          <p:cNvPr id="109707" name="Line 139"/>
          <p:cNvSpPr>
            <a:spLocks noChangeShapeType="1"/>
          </p:cNvSpPr>
          <p:nvPr/>
        </p:nvSpPr>
        <p:spPr bwMode="auto">
          <a:xfrm flipV="1">
            <a:off x="4000500" y="1747838"/>
            <a:ext cx="203200" cy="373062"/>
          </a:xfrm>
          <a:prstGeom prst="line">
            <a:avLst/>
          </a:prstGeom>
          <a:noFill/>
          <a:ln w="9360" cap="sq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/>
          </a:p>
        </p:txBody>
      </p:sp>
      <p:sp>
        <p:nvSpPr>
          <p:cNvPr id="109708" name="Text Box 140"/>
          <p:cNvSpPr txBox="1">
            <a:spLocks noChangeArrowheads="1"/>
          </p:cNvSpPr>
          <p:nvPr/>
        </p:nvSpPr>
        <p:spPr bwMode="auto">
          <a:xfrm>
            <a:off x="4135438" y="871291"/>
            <a:ext cx="4749800" cy="109966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square" lIns="89991" tIns="46795" rIns="89991" bIns="46795">
            <a:spAutoFit/>
          </a:bodyPr>
          <a:lstStyle/>
          <a:p>
            <a:pPr algn="just"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entry router (R4)  can use different MPLS routes to A based, e.g., on source address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9" name="Freeform 3"/>
          <p:cNvSpPr>
            <a:spLocks noChangeArrowheads="1"/>
          </p:cNvSpPr>
          <p:nvPr/>
        </p:nvSpPr>
        <p:spPr bwMode="auto">
          <a:xfrm>
            <a:off x="1754188" y="5278438"/>
            <a:ext cx="2462212" cy="419100"/>
          </a:xfrm>
          <a:custGeom>
            <a:avLst/>
            <a:gdLst>
              <a:gd name="G0" fmla="+- 1 0 0"/>
              <a:gd name="G1" fmla="+- 264 0 0"/>
              <a:gd name="G2" fmla="+- 264 0 0"/>
              <a:gd name="G3" fmla="+- 0 0 0"/>
              <a:gd name="G4" fmla="+- 1 0 0"/>
              <a:gd name="T0" fmla="*/ 2147483647 w 1551"/>
              <a:gd name="T1" fmla="*/ 2147483647 h 264"/>
              <a:gd name="T2" fmla="*/ 0 w 1551"/>
              <a:gd name="T3" fmla="*/ 2147483647 h 264"/>
              <a:gd name="T4" fmla="*/ 2147483647 w 1551"/>
              <a:gd name="T5" fmla="*/ 2147483647 h 264"/>
              <a:gd name="T6" fmla="*/ 2147483647 w 1551"/>
              <a:gd name="T7" fmla="*/ 0 h 264"/>
              <a:gd name="T8" fmla="*/ 2147483647 w 1551"/>
              <a:gd name="T9" fmla="*/ 2147483647 h 2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51" h="264">
                <a:moveTo>
                  <a:pt x="1263" y="8"/>
                </a:moveTo>
                <a:lnTo>
                  <a:pt x="0" y="264"/>
                </a:lnTo>
                <a:lnTo>
                  <a:pt x="1536" y="264"/>
                </a:lnTo>
                <a:lnTo>
                  <a:pt x="1551" y="0"/>
                </a:lnTo>
                <a:lnTo>
                  <a:pt x="1263" y="8"/>
                </a:lnTo>
                <a:close/>
              </a:path>
            </a:pathLst>
          </a:custGeom>
          <a:gradFill rotWithShape="0">
            <a:gsLst>
              <a:gs pos="0">
                <a:srgbClr val="969696"/>
              </a:gs>
              <a:gs pos="100000">
                <a:srgbClr val="FFFFFF"/>
              </a:gs>
            </a:gsLst>
            <a:lin ang="5400000" scaled="1"/>
          </a:gradFill>
          <a:ln w="9525" cap="flat">
            <a:noFill/>
            <a:round/>
            <a:headEnd/>
            <a:tailEnd/>
          </a:ln>
          <a:effectLst/>
        </p:spPr>
        <p:txBody>
          <a:bodyPr wrap="none" lIns="91430" tIns="45715" rIns="91430" bIns="45715" anchor="ctr"/>
          <a:lstStyle/>
          <a:p>
            <a:endParaRPr lang="en-US"/>
          </a:p>
        </p:txBody>
      </p:sp>
      <p:sp>
        <p:nvSpPr>
          <p:cNvPr id="111620" name="Freeform 4"/>
          <p:cNvSpPr>
            <a:spLocks noChangeArrowheads="1"/>
          </p:cNvSpPr>
          <p:nvPr/>
        </p:nvSpPr>
        <p:spPr bwMode="auto">
          <a:xfrm>
            <a:off x="4492626" y="5326063"/>
            <a:ext cx="2447925" cy="577850"/>
          </a:xfrm>
          <a:custGeom>
            <a:avLst/>
            <a:gdLst>
              <a:gd name="G0" fmla="+- 1 0 0"/>
              <a:gd name="G1" fmla="+- 364 0 0"/>
              <a:gd name="G2" fmla="+- 0 0 0"/>
              <a:gd name="G3" fmla="+- 1 0 0"/>
              <a:gd name="G4" fmla="+- 1 0 0"/>
              <a:gd name="T0" fmla="*/ 2147483647 w 1542"/>
              <a:gd name="T1" fmla="*/ 2147483647 h 364"/>
              <a:gd name="T2" fmla="*/ 0 w 1542"/>
              <a:gd name="T3" fmla="*/ 2147483647 h 364"/>
              <a:gd name="T4" fmla="*/ 2147483647 w 1542"/>
              <a:gd name="T5" fmla="*/ 2147483647 h 364"/>
              <a:gd name="T6" fmla="*/ 2147483647 w 1542"/>
              <a:gd name="T7" fmla="*/ 0 h 364"/>
              <a:gd name="T8" fmla="*/ 2147483647 w 1542"/>
              <a:gd name="T9" fmla="*/ 2147483647 h 3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42" h="364">
                <a:moveTo>
                  <a:pt x="839" y="8"/>
                </a:moveTo>
                <a:lnTo>
                  <a:pt x="0" y="364"/>
                </a:lnTo>
                <a:lnTo>
                  <a:pt x="1542" y="364"/>
                </a:lnTo>
                <a:lnTo>
                  <a:pt x="1127" y="0"/>
                </a:lnTo>
                <a:lnTo>
                  <a:pt x="839" y="8"/>
                </a:lnTo>
                <a:close/>
              </a:path>
            </a:pathLst>
          </a:custGeom>
          <a:gradFill rotWithShape="0">
            <a:gsLst>
              <a:gs pos="0">
                <a:srgbClr val="969696"/>
              </a:gs>
              <a:gs pos="100000">
                <a:srgbClr val="FFFFFF"/>
              </a:gs>
            </a:gsLst>
            <a:lin ang="5400000" scaled="1"/>
          </a:gradFill>
          <a:ln w="9525" cap="flat">
            <a:noFill/>
            <a:round/>
            <a:headEnd/>
            <a:tailEnd/>
          </a:ln>
          <a:effectLst/>
        </p:spPr>
        <p:txBody>
          <a:bodyPr wrap="none" lIns="91430" tIns="45715" rIns="91430" bIns="45715" anchor="ctr"/>
          <a:lstStyle/>
          <a:p>
            <a:endParaRPr lang="en-US"/>
          </a:p>
        </p:txBody>
      </p:sp>
      <p:sp>
        <p:nvSpPr>
          <p:cNvPr id="111621" name="Freeform 5"/>
          <p:cNvSpPr>
            <a:spLocks noChangeArrowheads="1"/>
          </p:cNvSpPr>
          <p:nvPr/>
        </p:nvSpPr>
        <p:spPr bwMode="auto">
          <a:xfrm>
            <a:off x="1884364" y="3106738"/>
            <a:ext cx="2433637" cy="798512"/>
          </a:xfrm>
          <a:custGeom>
            <a:avLst/>
            <a:gdLst>
              <a:gd name="G0" fmla="+- 1 0 0"/>
              <a:gd name="G1" fmla="+- 1 0 0"/>
              <a:gd name="G2" fmla="+- 1 0 0"/>
              <a:gd name="G3" fmla="+- 1 0 0"/>
              <a:gd name="G4" fmla="+- 1 0 0"/>
              <a:gd name="T0" fmla="*/ 2147483647 w 1533"/>
              <a:gd name="T1" fmla="*/ 2147483647 h 503"/>
              <a:gd name="T2" fmla="*/ 2147483647 w 1533"/>
              <a:gd name="T3" fmla="*/ 0 h 503"/>
              <a:gd name="T4" fmla="*/ 0 w 1533"/>
              <a:gd name="T5" fmla="*/ 0 h 503"/>
              <a:gd name="T6" fmla="*/ 2147483647 w 1533"/>
              <a:gd name="T7" fmla="*/ 2147483647 h 503"/>
              <a:gd name="T8" fmla="*/ 2147483647 w 1533"/>
              <a:gd name="T9" fmla="*/ 2147483647 h 5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33" h="503">
                <a:moveTo>
                  <a:pt x="808" y="503"/>
                </a:moveTo>
                <a:lnTo>
                  <a:pt x="1533" y="0"/>
                </a:lnTo>
                <a:lnTo>
                  <a:pt x="0" y="0"/>
                </a:lnTo>
                <a:lnTo>
                  <a:pt x="685" y="481"/>
                </a:lnTo>
                <a:lnTo>
                  <a:pt x="808" y="503"/>
                </a:lnTo>
                <a:close/>
              </a:path>
            </a:pathLst>
          </a:custGeom>
          <a:gradFill rotWithShape="0">
            <a:gsLst>
              <a:gs pos="0">
                <a:srgbClr val="FFFFFF"/>
              </a:gs>
              <a:gs pos="100000">
                <a:srgbClr val="969696"/>
              </a:gs>
            </a:gsLst>
            <a:lin ang="5400000" scaled="1"/>
          </a:gradFill>
          <a:ln w="9525" cap="flat">
            <a:noFill/>
            <a:round/>
            <a:headEnd/>
            <a:tailEnd/>
          </a:ln>
          <a:effectLst/>
        </p:spPr>
        <p:txBody>
          <a:bodyPr wrap="none" lIns="91430" tIns="45715" rIns="91430" bIns="45715" anchor="ctr"/>
          <a:lstStyle/>
          <a:p>
            <a:endParaRPr lang="en-US"/>
          </a:p>
        </p:txBody>
      </p:sp>
      <p:sp>
        <p:nvSpPr>
          <p:cNvPr id="111622" name="Freeform 6"/>
          <p:cNvSpPr>
            <a:spLocks noChangeArrowheads="1"/>
          </p:cNvSpPr>
          <p:nvPr/>
        </p:nvSpPr>
        <p:spPr bwMode="auto">
          <a:xfrm>
            <a:off x="4552951" y="3416301"/>
            <a:ext cx="2589213" cy="511175"/>
          </a:xfrm>
          <a:custGeom>
            <a:avLst/>
            <a:gdLst>
              <a:gd name="G0" fmla="+- 1 0 0"/>
              <a:gd name="G1" fmla="+- 1 0 0"/>
              <a:gd name="G2" fmla="+- 1 0 0"/>
              <a:gd name="G3" fmla="+- 300 0 0"/>
              <a:gd name="G4" fmla="+- 1 0 0"/>
              <a:gd name="T0" fmla="*/ 2147483647 w 1631"/>
              <a:gd name="T1" fmla="*/ 2147483647 h 322"/>
              <a:gd name="T2" fmla="*/ 2147483647 w 1631"/>
              <a:gd name="T3" fmla="*/ 0 h 322"/>
              <a:gd name="T4" fmla="*/ 2147483647 w 1631"/>
              <a:gd name="T5" fmla="*/ 0 h 322"/>
              <a:gd name="T6" fmla="*/ 0 w 1631"/>
              <a:gd name="T7" fmla="*/ 2147483647 h 322"/>
              <a:gd name="T8" fmla="*/ 2147483647 w 1631"/>
              <a:gd name="T9" fmla="*/ 2147483647 h 3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31" h="322">
                <a:moveTo>
                  <a:pt x="123" y="322"/>
                </a:moveTo>
                <a:lnTo>
                  <a:pt x="1631" y="0"/>
                </a:lnTo>
                <a:lnTo>
                  <a:pt x="89" y="0"/>
                </a:lnTo>
                <a:lnTo>
                  <a:pt x="0" y="300"/>
                </a:lnTo>
                <a:lnTo>
                  <a:pt x="123" y="322"/>
                </a:lnTo>
                <a:close/>
              </a:path>
            </a:pathLst>
          </a:custGeom>
          <a:gradFill rotWithShape="0">
            <a:gsLst>
              <a:gs pos="0">
                <a:srgbClr val="FFFFFF"/>
              </a:gs>
              <a:gs pos="100000">
                <a:srgbClr val="969696"/>
              </a:gs>
            </a:gsLst>
            <a:lin ang="5400000" scaled="1"/>
          </a:gradFill>
          <a:ln w="9525" cap="flat">
            <a:noFill/>
            <a:round/>
            <a:headEnd/>
            <a:tailEnd/>
          </a:ln>
          <a:effectLst/>
        </p:spPr>
        <p:txBody>
          <a:bodyPr wrap="none" lIns="91430" tIns="45715" rIns="91430" bIns="45715" anchor="ctr"/>
          <a:lstStyle/>
          <a:p>
            <a:endParaRPr lang="en-US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5583239" y="4924425"/>
            <a:ext cx="765175" cy="431800"/>
            <a:chOff x="3517" y="3102"/>
            <a:chExt cx="482" cy="272"/>
          </a:xfrm>
        </p:grpSpPr>
        <p:sp>
          <p:nvSpPr>
            <p:cNvPr id="111624" name="Oval 8"/>
            <p:cNvSpPr>
              <a:spLocks noChangeArrowheads="1"/>
            </p:cNvSpPr>
            <p:nvPr/>
          </p:nvSpPr>
          <p:spPr bwMode="auto">
            <a:xfrm>
              <a:off x="3521" y="3224"/>
              <a:ext cx="478" cy="150"/>
            </a:xfrm>
            <a:prstGeom prst="ellipse">
              <a:avLst/>
            </a:prstGeom>
            <a:solidFill>
              <a:srgbClr val="CCCCFF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625" name="Line 9"/>
            <p:cNvSpPr>
              <a:spLocks noChangeShapeType="1"/>
            </p:cNvSpPr>
            <p:nvPr/>
          </p:nvSpPr>
          <p:spPr bwMode="auto">
            <a:xfrm>
              <a:off x="3521" y="3211"/>
              <a:ext cx="0" cy="93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1626" name="Line 10"/>
            <p:cNvSpPr>
              <a:spLocks noChangeShapeType="1"/>
            </p:cNvSpPr>
            <p:nvPr/>
          </p:nvSpPr>
          <p:spPr bwMode="auto">
            <a:xfrm>
              <a:off x="4000" y="3211"/>
              <a:ext cx="0" cy="93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1627" name="Rectangle 11"/>
            <p:cNvSpPr>
              <a:spLocks noChangeArrowheads="1"/>
            </p:cNvSpPr>
            <p:nvPr/>
          </p:nvSpPr>
          <p:spPr bwMode="auto">
            <a:xfrm>
              <a:off x="3521" y="3211"/>
              <a:ext cx="474" cy="91"/>
            </a:xfrm>
            <a:prstGeom prst="rect">
              <a:avLst/>
            </a:prstGeom>
            <a:solidFill>
              <a:srgbClr val="CCCCFF"/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628" name="Oval 12"/>
            <p:cNvSpPr>
              <a:spLocks noChangeArrowheads="1"/>
            </p:cNvSpPr>
            <p:nvPr/>
          </p:nvSpPr>
          <p:spPr bwMode="auto">
            <a:xfrm>
              <a:off x="3517" y="3102"/>
              <a:ext cx="477" cy="175"/>
            </a:xfrm>
            <a:prstGeom prst="ellipse">
              <a:avLst/>
            </a:prstGeom>
            <a:solidFill>
              <a:srgbClr val="CCCCFF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" name="Group 13"/>
            <p:cNvGrpSpPr>
              <a:grpSpLocks/>
            </p:cNvGrpSpPr>
            <p:nvPr/>
          </p:nvGrpSpPr>
          <p:grpSpPr bwMode="auto">
            <a:xfrm>
              <a:off x="3632" y="3141"/>
              <a:ext cx="236" cy="102"/>
              <a:chOff x="3632" y="3141"/>
              <a:chExt cx="236" cy="102"/>
            </a:xfrm>
          </p:grpSpPr>
          <p:sp>
            <p:nvSpPr>
              <p:cNvPr id="111630" name="Line 14"/>
              <p:cNvSpPr>
                <a:spLocks noChangeShapeType="1"/>
              </p:cNvSpPr>
              <p:nvPr/>
            </p:nvSpPr>
            <p:spPr bwMode="auto">
              <a:xfrm flipV="1">
                <a:off x="3632" y="3140"/>
                <a:ext cx="84" cy="3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631" name="Line 15"/>
              <p:cNvSpPr>
                <a:spLocks noChangeShapeType="1"/>
              </p:cNvSpPr>
              <p:nvPr/>
            </p:nvSpPr>
            <p:spPr bwMode="auto">
              <a:xfrm>
                <a:off x="3795" y="3244"/>
                <a:ext cx="73" cy="0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632" name="Line 16"/>
              <p:cNvSpPr>
                <a:spLocks noChangeShapeType="1"/>
              </p:cNvSpPr>
              <p:nvPr/>
            </p:nvSpPr>
            <p:spPr bwMode="auto">
              <a:xfrm>
                <a:off x="3710" y="3143"/>
                <a:ext cx="87" cy="100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" name="Group 17"/>
            <p:cNvGrpSpPr>
              <a:grpSpLocks/>
            </p:cNvGrpSpPr>
            <p:nvPr/>
          </p:nvGrpSpPr>
          <p:grpSpPr bwMode="auto">
            <a:xfrm>
              <a:off x="3632" y="3140"/>
              <a:ext cx="236" cy="102"/>
              <a:chOff x="3632" y="3140"/>
              <a:chExt cx="236" cy="102"/>
            </a:xfrm>
          </p:grpSpPr>
          <p:sp>
            <p:nvSpPr>
              <p:cNvPr id="111634" name="Line 18"/>
              <p:cNvSpPr>
                <a:spLocks noChangeShapeType="1"/>
              </p:cNvSpPr>
              <p:nvPr/>
            </p:nvSpPr>
            <p:spPr bwMode="auto">
              <a:xfrm>
                <a:off x="3632" y="3241"/>
                <a:ext cx="84" cy="1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635" name="Line 19"/>
              <p:cNvSpPr>
                <a:spLocks noChangeShapeType="1"/>
              </p:cNvSpPr>
              <p:nvPr/>
            </p:nvSpPr>
            <p:spPr bwMode="auto">
              <a:xfrm>
                <a:off x="3795" y="3140"/>
                <a:ext cx="73" cy="0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636" name="Line 20"/>
              <p:cNvSpPr>
                <a:spLocks noChangeShapeType="1"/>
              </p:cNvSpPr>
              <p:nvPr/>
            </p:nvSpPr>
            <p:spPr bwMode="auto">
              <a:xfrm flipV="1">
                <a:off x="3710" y="3138"/>
                <a:ext cx="87" cy="102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5" name="Group 21"/>
          <p:cNvGrpSpPr>
            <a:grpSpLocks/>
          </p:cNvGrpSpPr>
          <p:nvPr/>
        </p:nvGrpSpPr>
        <p:grpSpPr bwMode="auto">
          <a:xfrm>
            <a:off x="3757613" y="4919663"/>
            <a:ext cx="765175" cy="431800"/>
            <a:chOff x="2367" y="3099"/>
            <a:chExt cx="482" cy="272"/>
          </a:xfrm>
        </p:grpSpPr>
        <p:sp>
          <p:nvSpPr>
            <p:cNvPr id="111638" name="Oval 22"/>
            <p:cNvSpPr>
              <a:spLocks noChangeArrowheads="1"/>
            </p:cNvSpPr>
            <p:nvPr/>
          </p:nvSpPr>
          <p:spPr bwMode="auto">
            <a:xfrm>
              <a:off x="2371" y="3221"/>
              <a:ext cx="478" cy="150"/>
            </a:xfrm>
            <a:prstGeom prst="ellipse">
              <a:avLst/>
            </a:prstGeom>
            <a:solidFill>
              <a:srgbClr val="CCCCFF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639" name="Line 23"/>
            <p:cNvSpPr>
              <a:spLocks noChangeShapeType="1"/>
            </p:cNvSpPr>
            <p:nvPr/>
          </p:nvSpPr>
          <p:spPr bwMode="auto">
            <a:xfrm>
              <a:off x="2371" y="3208"/>
              <a:ext cx="0" cy="93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1640" name="Line 24"/>
            <p:cNvSpPr>
              <a:spLocks noChangeShapeType="1"/>
            </p:cNvSpPr>
            <p:nvPr/>
          </p:nvSpPr>
          <p:spPr bwMode="auto">
            <a:xfrm>
              <a:off x="2850" y="3208"/>
              <a:ext cx="0" cy="93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1641" name="Rectangle 25"/>
            <p:cNvSpPr>
              <a:spLocks noChangeArrowheads="1"/>
            </p:cNvSpPr>
            <p:nvPr/>
          </p:nvSpPr>
          <p:spPr bwMode="auto">
            <a:xfrm>
              <a:off x="2371" y="3208"/>
              <a:ext cx="474" cy="91"/>
            </a:xfrm>
            <a:prstGeom prst="rect">
              <a:avLst/>
            </a:prstGeom>
            <a:solidFill>
              <a:srgbClr val="CCCCFF"/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642" name="Oval 26"/>
            <p:cNvSpPr>
              <a:spLocks noChangeArrowheads="1"/>
            </p:cNvSpPr>
            <p:nvPr/>
          </p:nvSpPr>
          <p:spPr bwMode="auto">
            <a:xfrm>
              <a:off x="2367" y="3099"/>
              <a:ext cx="477" cy="175"/>
            </a:xfrm>
            <a:prstGeom prst="ellipse">
              <a:avLst/>
            </a:prstGeom>
            <a:solidFill>
              <a:srgbClr val="CCCCFF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" name="Group 27"/>
            <p:cNvGrpSpPr>
              <a:grpSpLocks/>
            </p:cNvGrpSpPr>
            <p:nvPr/>
          </p:nvGrpSpPr>
          <p:grpSpPr bwMode="auto">
            <a:xfrm>
              <a:off x="2482" y="3138"/>
              <a:ext cx="236" cy="102"/>
              <a:chOff x="2482" y="3138"/>
              <a:chExt cx="236" cy="102"/>
            </a:xfrm>
          </p:grpSpPr>
          <p:sp>
            <p:nvSpPr>
              <p:cNvPr id="111644" name="Line 28"/>
              <p:cNvSpPr>
                <a:spLocks noChangeShapeType="1"/>
              </p:cNvSpPr>
              <p:nvPr/>
            </p:nvSpPr>
            <p:spPr bwMode="auto">
              <a:xfrm flipV="1">
                <a:off x="2482" y="3137"/>
                <a:ext cx="84" cy="3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645" name="Line 29"/>
              <p:cNvSpPr>
                <a:spLocks noChangeShapeType="1"/>
              </p:cNvSpPr>
              <p:nvPr/>
            </p:nvSpPr>
            <p:spPr bwMode="auto">
              <a:xfrm>
                <a:off x="2645" y="3241"/>
                <a:ext cx="73" cy="0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646" name="Line 30"/>
              <p:cNvSpPr>
                <a:spLocks noChangeShapeType="1"/>
              </p:cNvSpPr>
              <p:nvPr/>
            </p:nvSpPr>
            <p:spPr bwMode="auto">
              <a:xfrm>
                <a:off x="2560" y="3140"/>
                <a:ext cx="87" cy="100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" name="Group 31"/>
            <p:cNvGrpSpPr>
              <a:grpSpLocks/>
            </p:cNvGrpSpPr>
            <p:nvPr/>
          </p:nvGrpSpPr>
          <p:grpSpPr bwMode="auto">
            <a:xfrm>
              <a:off x="2482" y="3137"/>
              <a:ext cx="236" cy="102"/>
              <a:chOff x="2482" y="3137"/>
              <a:chExt cx="236" cy="102"/>
            </a:xfrm>
          </p:grpSpPr>
          <p:sp>
            <p:nvSpPr>
              <p:cNvPr id="111648" name="Line 32"/>
              <p:cNvSpPr>
                <a:spLocks noChangeShapeType="1"/>
              </p:cNvSpPr>
              <p:nvPr/>
            </p:nvSpPr>
            <p:spPr bwMode="auto">
              <a:xfrm>
                <a:off x="2482" y="3238"/>
                <a:ext cx="84" cy="1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649" name="Line 33"/>
              <p:cNvSpPr>
                <a:spLocks noChangeShapeType="1"/>
              </p:cNvSpPr>
              <p:nvPr/>
            </p:nvSpPr>
            <p:spPr bwMode="auto">
              <a:xfrm>
                <a:off x="2645" y="3137"/>
                <a:ext cx="73" cy="0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650" name="Line 34"/>
              <p:cNvSpPr>
                <a:spLocks noChangeShapeType="1"/>
              </p:cNvSpPr>
              <p:nvPr/>
            </p:nvSpPr>
            <p:spPr bwMode="auto">
              <a:xfrm flipV="1">
                <a:off x="2560" y="3135"/>
                <a:ext cx="87" cy="102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8" name="Group 35"/>
          <p:cNvGrpSpPr>
            <a:grpSpLocks/>
          </p:cNvGrpSpPr>
          <p:nvPr/>
        </p:nvGrpSpPr>
        <p:grpSpPr bwMode="auto">
          <a:xfrm>
            <a:off x="4111626" y="3902075"/>
            <a:ext cx="765175" cy="431800"/>
            <a:chOff x="2590" y="2458"/>
            <a:chExt cx="482" cy="272"/>
          </a:xfrm>
        </p:grpSpPr>
        <p:sp>
          <p:nvSpPr>
            <p:cNvPr id="111652" name="Oval 36"/>
            <p:cNvSpPr>
              <a:spLocks noChangeArrowheads="1"/>
            </p:cNvSpPr>
            <p:nvPr/>
          </p:nvSpPr>
          <p:spPr bwMode="auto">
            <a:xfrm>
              <a:off x="2594" y="2580"/>
              <a:ext cx="478" cy="150"/>
            </a:xfrm>
            <a:prstGeom prst="ellipse">
              <a:avLst/>
            </a:prstGeom>
            <a:solidFill>
              <a:srgbClr val="CCCCFF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653" name="Line 37"/>
            <p:cNvSpPr>
              <a:spLocks noChangeShapeType="1"/>
            </p:cNvSpPr>
            <p:nvPr/>
          </p:nvSpPr>
          <p:spPr bwMode="auto">
            <a:xfrm>
              <a:off x="2594" y="2567"/>
              <a:ext cx="0" cy="93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1654" name="Line 38"/>
            <p:cNvSpPr>
              <a:spLocks noChangeShapeType="1"/>
            </p:cNvSpPr>
            <p:nvPr/>
          </p:nvSpPr>
          <p:spPr bwMode="auto">
            <a:xfrm>
              <a:off x="3073" y="2567"/>
              <a:ext cx="0" cy="93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1655" name="Rectangle 39"/>
            <p:cNvSpPr>
              <a:spLocks noChangeArrowheads="1"/>
            </p:cNvSpPr>
            <p:nvPr/>
          </p:nvSpPr>
          <p:spPr bwMode="auto">
            <a:xfrm>
              <a:off x="2594" y="2567"/>
              <a:ext cx="474" cy="91"/>
            </a:xfrm>
            <a:prstGeom prst="rect">
              <a:avLst/>
            </a:prstGeom>
            <a:solidFill>
              <a:srgbClr val="CCCCFF"/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656" name="Oval 40"/>
            <p:cNvSpPr>
              <a:spLocks noChangeArrowheads="1"/>
            </p:cNvSpPr>
            <p:nvPr/>
          </p:nvSpPr>
          <p:spPr bwMode="auto">
            <a:xfrm>
              <a:off x="2590" y="2458"/>
              <a:ext cx="477" cy="175"/>
            </a:xfrm>
            <a:prstGeom prst="ellipse">
              <a:avLst/>
            </a:prstGeom>
            <a:solidFill>
              <a:srgbClr val="CCCCFF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9" name="Group 41"/>
            <p:cNvGrpSpPr>
              <a:grpSpLocks/>
            </p:cNvGrpSpPr>
            <p:nvPr/>
          </p:nvGrpSpPr>
          <p:grpSpPr bwMode="auto">
            <a:xfrm>
              <a:off x="2705" y="2497"/>
              <a:ext cx="236" cy="102"/>
              <a:chOff x="2705" y="2497"/>
              <a:chExt cx="236" cy="102"/>
            </a:xfrm>
          </p:grpSpPr>
          <p:sp>
            <p:nvSpPr>
              <p:cNvPr id="111658" name="Line 42"/>
              <p:cNvSpPr>
                <a:spLocks noChangeShapeType="1"/>
              </p:cNvSpPr>
              <p:nvPr/>
            </p:nvSpPr>
            <p:spPr bwMode="auto">
              <a:xfrm flipV="1">
                <a:off x="2705" y="2496"/>
                <a:ext cx="84" cy="3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659" name="Line 43"/>
              <p:cNvSpPr>
                <a:spLocks noChangeShapeType="1"/>
              </p:cNvSpPr>
              <p:nvPr/>
            </p:nvSpPr>
            <p:spPr bwMode="auto">
              <a:xfrm>
                <a:off x="2868" y="2599"/>
                <a:ext cx="73" cy="0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660" name="Line 44"/>
              <p:cNvSpPr>
                <a:spLocks noChangeShapeType="1"/>
              </p:cNvSpPr>
              <p:nvPr/>
            </p:nvSpPr>
            <p:spPr bwMode="auto">
              <a:xfrm>
                <a:off x="2783" y="2499"/>
                <a:ext cx="87" cy="100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" name="Group 45"/>
            <p:cNvGrpSpPr>
              <a:grpSpLocks/>
            </p:cNvGrpSpPr>
            <p:nvPr/>
          </p:nvGrpSpPr>
          <p:grpSpPr bwMode="auto">
            <a:xfrm>
              <a:off x="2705" y="2496"/>
              <a:ext cx="236" cy="102"/>
              <a:chOff x="2705" y="2496"/>
              <a:chExt cx="236" cy="102"/>
            </a:xfrm>
          </p:grpSpPr>
          <p:sp>
            <p:nvSpPr>
              <p:cNvPr id="111662" name="Line 46"/>
              <p:cNvSpPr>
                <a:spLocks noChangeShapeType="1"/>
              </p:cNvSpPr>
              <p:nvPr/>
            </p:nvSpPr>
            <p:spPr bwMode="auto">
              <a:xfrm>
                <a:off x="2705" y="2597"/>
                <a:ext cx="84" cy="1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663" name="Line 47"/>
              <p:cNvSpPr>
                <a:spLocks noChangeShapeType="1"/>
              </p:cNvSpPr>
              <p:nvPr/>
            </p:nvSpPr>
            <p:spPr bwMode="auto">
              <a:xfrm>
                <a:off x="2868" y="2496"/>
                <a:ext cx="73" cy="0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664" name="Line 48"/>
              <p:cNvSpPr>
                <a:spLocks noChangeShapeType="1"/>
              </p:cNvSpPr>
              <p:nvPr/>
            </p:nvSpPr>
            <p:spPr bwMode="auto">
              <a:xfrm flipV="1">
                <a:off x="2783" y="2494"/>
                <a:ext cx="87" cy="102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1" name="Group 49"/>
          <p:cNvGrpSpPr>
            <a:grpSpLocks/>
          </p:cNvGrpSpPr>
          <p:nvPr/>
        </p:nvGrpSpPr>
        <p:grpSpPr bwMode="auto">
          <a:xfrm>
            <a:off x="2684464" y="3897313"/>
            <a:ext cx="765175" cy="431800"/>
            <a:chOff x="1691" y="2455"/>
            <a:chExt cx="482" cy="272"/>
          </a:xfrm>
        </p:grpSpPr>
        <p:sp>
          <p:nvSpPr>
            <p:cNvPr id="111666" name="Oval 50"/>
            <p:cNvSpPr>
              <a:spLocks noChangeArrowheads="1"/>
            </p:cNvSpPr>
            <p:nvPr/>
          </p:nvSpPr>
          <p:spPr bwMode="auto">
            <a:xfrm>
              <a:off x="1695" y="2577"/>
              <a:ext cx="478" cy="150"/>
            </a:xfrm>
            <a:prstGeom prst="ellipse">
              <a:avLst/>
            </a:prstGeom>
            <a:solidFill>
              <a:srgbClr val="CCCCFF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667" name="Line 51"/>
            <p:cNvSpPr>
              <a:spLocks noChangeShapeType="1"/>
            </p:cNvSpPr>
            <p:nvPr/>
          </p:nvSpPr>
          <p:spPr bwMode="auto">
            <a:xfrm>
              <a:off x="1695" y="2564"/>
              <a:ext cx="0" cy="93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1668" name="Line 52"/>
            <p:cNvSpPr>
              <a:spLocks noChangeShapeType="1"/>
            </p:cNvSpPr>
            <p:nvPr/>
          </p:nvSpPr>
          <p:spPr bwMode="auto">
            <a:xfrm>
              <a:off x="2174" y="2564"/>
              <a:ext cx="0" cy="93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1669" name="Rectangle 53"/>
            <p:cNvSpPr>
              <a:spLocks noChangeArrowheads="1"/>
            </p:cNvSpPr>
            <p:nvPr/>
          </p:nvSpPr>
          <p:spPr bwMode="auto">
            <a:xfrm>
              <a:off x="1695" y="2564"/>
              <a:ext cx="474" cy="91"/>
            </a:xfrm>
            <a:prstGeom prst="rect">
              <a:avLst/>
            </a:prstGeom>
            <a:solidFill>
              <a:srgbClr val="CCCCFF"/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670" name="Oval 54"/>
            <p:cNvSpPr>
              <a:spLocks noChangeArrowheads="1"/>
            </p:cNvSpPr>
            <p:nvPr/>
          </p:nvSpPr>
          <p:spPr bwMode="auto">
            <a:xfrm>
              <a:off x="1691" y="2455"/>
              <a:ext cx="477" cy="175"/>
            </a:xfrm>
            <a:prstGeom prst="ellipse">
              <a:avLst/>
            </a:prstGeom>
            <a:solidFill>
              <a:srgbClr val="CCCCFF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2" name="Group 55"/>
            <p:cNvGrpSpPr>
              <a:grpSpLocks/>
            </p:cNvGrpSpPr>
            <p:nvPr/>
          </p:nvGrpSpPr>
          <p:grpSpPr bwMode="auto">
            <a:xfrm>
              <a:off x="1806" y="2494"/>
              <a:ext cx="236" cy="102"/>
              <a:chOff x="1806" y="2494"/>
              <a:chExt cx="236" cy="102"/>
            </a:xfrm>
          </p:grpSpPr>
          <p:sp>
            <p:nvSpPr>
              <p:cNvPr id="111672" name="Line 56"/>
              <p:cNvSpPr>
                <a:spLocks noChangeShapeType="1"/>
              </p:cNvSpPr>
              <p:nvPr/>
            </p:nvSpPr>
            <p:spPr bwMode="auto">
              <a:xfrm flipV="1">
                <a:off x="1806" y="2493"/>
                <a:ext cx="84" cy="3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673" name="Line 57"/>
              <p:cNvSpPr>
                <a:spLocks noChangeShapeType="1"/>
              </p:cNvSpPr>
              <p:nvPr/>
            </p:nvSpPr>
            <p:spPr bwMode="auto">
              <a:xfrm>
                <a:off x="1969" y="2597"/>
                <a:ext cx="73" cy="0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674" name="Line 58"/>
              <p:cNvSpPr>
                <a:spLocks noChangeShapeType="1"/>
              </p:cNvSpPr>
              <p:nvPr/>
            </p:nvSpPr>
            <p:spPr bwMode="auto">
              <a:xfrm>
                <a:off x="1884" y="2496"/>
                <a:ext cx="87" cy="100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" name="Group 59"/>
            <p:cNvGrpSpPr>
              <a:grpSpLocks/>
            </p:cNvGrpSpPr>
            <p:nvPr/>
          </p:nvGrpSpPr>
          <p:grpSpPr bwMode="auto">
            <a:xfrm>
              <a:off x="1806" y="2493"/>
              <a:ext cx="236" cy="102"/>
              <a:chOff x="1806" y="2493"/>
              <a:chExt cx="236" cy="102"/>
            </a:xfrm>
          </p:grpSpPr>
          <p:sp>
            <p:nvSpPr>
              <p:cNvPr id="111676" name="Line 60"/>
              <p:cNvSpPr>
                <a:spLocks noChangeShapeType="1"/>
              </p:cNvSpPr>
              <p:nvPr/>
            </p:nvSpPr>
            <p:spPr bwMode="auto">
              <a:xfrm>
                <a:off x="1806" y="2594"/>
                <a:ext cx="84" cy="1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677" name="Line 61"/>
              <p:cNvSpPr>
                <a:spLocks noChangeShapeType="1"/>
              </p:cNvSpPr>
              <p:nvPr/>
            </p:nvSpPr>
            <p:spPr bwMode="auto">
              <a:xfrm>
                <a:off x="1969" y="2493"/>
                <a:ext cx="73" cy="0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678" name="Line 62"/>
              <p:cNvSpPr>
                <a:spLocks noChangeShapeType="1"/>
              </p:cNvSpPr>
              <p:nvPr/>
            </p:nvSpPr>
            <p:spPr bwMode="auto">
              <a:xfrm flipV="1">
                <a:off x="1884" y="2491"/>
                <a:ext cx="87" cy="102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4" name="Group 63"/>
          <p:cNvGrpSpPr>
            <a:grpSpLocks/>
          </p:cNvGrpSpPr>
          <p:nvPr/>
        </p:nvGrpSpPr>
        <p:grpSpPr bwMode="auto">
          <a:xfrm>
            <a:off x="1165225" y="3190875"/>
            <a:ext cx="765175" cy="431800"/>
            <a:chOff x="734" y="2010"/>
            <a:chExt cx="482" cy="272"/>
          </a:xfrm>
        </p:grpSpPr>
        <p:sp>
          <p:nvSpPr>
            <p:cNvPr id="111680" name="Oval 64"/>
            <p:cNvSpPr>
              <a:spLocks noChangeArrowheads="1"/>
            </p:cNvSpPr>
            <p:nvPr/>
          </p:nvSpPr>
          <p:spPr bwMode="auto">
            <a:xfrm>
              <a:off x="738" y="2132"/>
              <a:ext cx="478" cy="150"/>
            </a:xfrm>
            <a:prstGeom prst="ellipse">
              <a:avLst/>
            </a:prstGeom>
            <a:solidFill>
              <a:srgbClr val="FFFFFF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681" name="Line 65"/>
            <p:cNvSpPr>
              <a:spLocks noChangeShapeType="1"/>
            </p:cNvSpPr>
            <p:nvPr/>
          </p:nvSpPr>
          <p:spPr bwMode="auto">
            <a:xfrm>
              <a:off x="736" y="2105"/>
              <a:ext cx="0" cy="107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1682" name="Line 66"/>
            <p:cNvSpPr>
              <a:spLocks noChangeShapeType="1"/>
            </p:cNvSpPr>
            <p:nvPr/>
          </p:nvSpPr>
          <p:spPr bwMode="auto">
            <a:xfrm>
              <a:off x="1213" y="2097"/>
              <a:ext cx="3" cy="109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1683" name="Rectangle 67"/>
            <p:cNvSpPr>
              <a:spLocks noChangeArrowheads="1"/>
            </p:cNvSpPr>
            <p:nvPr/>
          </p:nvSpPr>
          <p:spPr bwMode="auto">
            <a:xfrm>
              <a:off x="742" y="2119"/>
              <a:ext cx="470" cy="91"/>
            </a:xfrm>
            <a:prstGeom prst="rect">
              <a:avLst/>
            </a:prstGeom>
            <a:solidFill>
              <a:srgbClr val="FFFFFF"/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684" name="Oval 68"/>
            <p:cNvSpPr>
              <a:spLocks noChangeArrowheads="1"/>
            </p:cNvSpPr>
            <p:nvPr/>
          </p:nvSpPr>
          <p:spPr bwMode="auto">
            <a:xfrm>
              <a:off x="734" y="2010"/>
              <a:ext cx="478" cy="175"/>
            </a:xfrm>
            <a:prstGeom prst="ellipse">
              <a:avLst/>
            </a:prstGeom>
            <a:solidFill>
              <a:srgbClr val="FFFFFF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5" name="Group 69"/>
            <p:cNvGrpSpPr>
              <a:grpSpLocks/>
            </p:cNvGrpSpPr>
            <p:nvPr/>
          </p:nvGrpSpPr>
          <p:grpSpPr bwMode="auto">
            <a:xfrm>
              <a:off x="849" y="2049"/>
              <a:ext cx="237" cy="102"/>
              <a:chOff x="849" y="2049"/>
              <a:chExt cx="237" cy="102"/>
            </a:xfrm>
          </p:grpSpPr>
          <p:sp>
            <p:nvSpPr>
              <p:cNvPr id="111686" name="Line 70"/>
              <p:cNvSpPr>
                <a:spLocks noChangeShapeType="1"/>
              </p:cNvSpPr>
              <p:nvPr/>
            </p:nvSpPr>
            <p:spPr bwMode="auto">
              <a:xfrm flipV="1">
                <a:off x="849" y="2048"/>
                <a:ext cx="84" cy="3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687" name="Line 71"/>
              <p:cNvSpPr>
                <a:spLocks noChangeShapeType="1"/>
              </p:cNvSpPr>
              <p:nvPr/>
            </p:nvSpPr>
            <p:spPr bwMode="auto">
              <a:xfrm>
                <a:off x="1012" y="2151"/>
                <a:ext cx="74" cy="0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688" name="Line 72"/>
              <p:cNvSpPr>
                <a:spLocks noChangeShapeType="1"/>
              </p:cNvSpPr>
              <p:nvPr/>
            </p:nvSpPr>
            <p:spPr bwMode="auto">
              <a:xfrm>
                <a:off x="927" y="2051"/>
                <a:ext cx="87" cy="99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" name="Group 73"/>
            <p:cNvGrpSpPr>
              <a:grpSpLocks/>
            </p:cNvGrpSpPr>
            <p:nvPr/>
          </p:nvGrpSpPr>
          <p:grpSpPr bwMode="auto">
            <a:xfrm>
              <a:off x="849" y="2047"/>
              <a:ext cx="237" cy="102"/>
              <a:chOff x="849" y="2047"/>
              <a:chExt cx="237" cy="102"/>
            </a:xfrm>
          </p:grpSpPr>
          <p:sp>
            <p:nvSpPr>
              <p:cNvPr id="111690" name="Line 74"/>
              <p:cNvSpPr>
                <a:spLocks noChangeShapeType="1"/>
              </p:cNvSpPr>
              <p:nvPr/>
            </p:nvSpPr>
            <p:spPr bwMode="auto">
              <a:xfrm>
                <a:off x="849" y="2148"/>
                <a:ext cx="84" cy="1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691" name="Line 75"/>
              <p:cNvSpPr>
                <a:spLocks noChangeShapeType="1"/>
              </p:cNvSpPr>
              <p:nvPr/>
            </p:nvSpPr>
            <p:spPr bwMode="auto">
              <a:xfrm>
                <a:off x="1012" y="2047"/>
                <a:ext cx="74" cy="0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692" name="Line 76"/>
              <p:cNvSpPr>
                <a:spLocks noChangeShapeType="1"/>
              </p:cNvSpPr>
              <p:nvPr/>
            </p:nvSpPr>
            <p:spPr bwMode="auto">
              <a:xfrm flipV="1">
                <a:off x="927" y="2046"/>
                <a:ext cx="87" cy="101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11693" name="Line 77"/>
          <p:cNvSpPr>
            <a:spLocks noChangeShapeType="1"/>
          </p:cNvSpPr>
          <p:nvPr/>
        </p:nvSpPr>
        <p:spPr bwMode="auto">
          <a:xfrm>
            <a:off x="1935163" y="3433764"/>
            <a:ext cx="762000" cy="523875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/>
          </a:p>
        </p:txBody>
      </p:sp>
      <p:sp>
        <p:nvSpPr>
          <p:cNvPr id="111694" name="Line 78"/>
          <p:cNvSpPr>
            <a:spLocks noChangeShapeType="1"/>
          </p:cNvSpPr>
          <p:nvPr/>
        </p:nvSpPr>
        <p:spPr bwMode="auto">
          <a:xfrm flipV="1">
            <a:off x="1982789" y="4137026"/>
            <a:ext cx="733425" cy="231775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/>
          </a:p>
        </p:txBody>
      </p:sp>
      <p:sp>
        <p:nvSpPr>
          <p:cNvPr id="111695" name="Line 79"/>
          <p:cNvSpPr>
            <a:spLocks noChangeShapeType="1"/>
          </p:cNvSpPr>
          <p:nvPr/>
        </p:nvSpPr>
        <p:spPr bwMode="auto">
          <a:xfrm>
            <a:off x="3449638" y="4138614"/>
            <a:ext cx="666750" cy="1587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/>
          </a:p>
        </p:txBody>
      </p:sp>
      <p:sp>
        <p:nvSpPr>
          <p:cNvPr id="111696" name="Line 80"/>
          <p:cNvSpPr>
            <a:spLocks noChangeShapeType="1"/>
          </p:cNvSpPr>
          <p:nvPr/>
        </p:nvSpPr>
        <p:spPr bwMode="auto">
          <a:xfrm>
            <a:off x="3297239" y="4300539"/>
            <a:ext cx="561975" cy="657225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/>
          </a:p>
        </p:txBody>
      </p:sp>
      <p:sp>
        <p:nvSpPr>
          <p:cNvPr id="111697" name="Line 81"/>
          <p:cNvSpPr>
            <a:spLocks noChangeShapeType="1"/>
          </p:cNvSpPr>
          <p:nvPr/>
        </p:nvSpPr>
        <p:spPr bwMode="auto">
          <a:xfrm>
            <a:off x="4554539" y="5176839"/>
            <a:ext cx="1038225" cy="1587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/>
          </a:p>
        </p:txBody>
      </p:sp>
      <p:sp>
        <p:nvSpPr>
          <p:cNvPr id="111698" name="Line 82"/>
          <p:cNvSpPr>
            <a:spLocks noChangeShapeType="1"/>
          </p:cNvSpPr>
          <p:nvPr/>
        </p:nvSpPr>
        <p:spPr bwMode="auto">
          <a:xfrm>
            <a:off x="4840289" y="4252914"/>
            <a:ext cx="838200" cy="714375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/>
          </a:p>
        </p:txBody>
      </p:sp>
      <p:sp>
        <p:nvSpPr>
          <p:cNvPr id="111699" name="Line 83"/>
          <p:cNvSpPr>
            <a:spLocks noChangeShapeType="1"/>
          </p:cNvSpPr>
          <p:nvPr/>
        </p:nvSpPr>
        <p:spPr bwMode="auto">
          <a:xfrm>
            <a:off x="6354763" y="5157789"/>
            <a:ext cx="701675" cy="1587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/>
          </a:p>
        </p:txBody>
      </p:sp>
      <p:sp>
        <p:nvSpPr>
          <p:cNvPr id="111700" name="Text Box 84"/>
          <p:cNvSpPr txBox="1">
            <a:spLocks noChangeArrowheads="1"/>
          </p:cNvSpPr>
          <p:nvPr/>
        </p:nvSpPr>
        <p:spPr bwMode="auto">
          <a:xfrm>
            <a:off x="5805488" y="5357812"/>
            <a:ext cx="479820" cy="37372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89991" tIns="46795" rIns="89991" bIns="46795">
            <a:spAutoFit/>
          </a:bodyPr>
          <a:lstStyle/>
          <a:p>
            <a:pPr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sz="1800" dirty="0">
                <a:solidFill>
                  <a:srgbClr val="000000"/>
                </a:solidFill>
              </a:rPr>
              <a:t>R1</a:t>
            </a:r>
          </a:p>
        </p:txBody>
      </p:sp>
      <p:sp>
        <p:nvSpPr>
          <p:cNvPr id="111701" name="Text Box 85"/>
          <p:cNvSpPr txBox="1">
            <a:spLocks noChangeArrowheads="1"/>
          </p:cNvSpPr>
          <p:nvPr/>
        </p:nvSpPr>
        <p:spPr bwMode="auto">
          <a:xfrm>
            <a:off x="3941763" y="5335587"/>
            <a:ext cx="479820" cy="37372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89991" tIns="46795" rIns="89991" bIns="46795">
            <a:spAutoFit/>
          </a:bodyPr>
          <a:lstStyle/>
          <a:p>
            <a:pPr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sz="1800" dirty="0">
                <a:solidFill>
                  <a:srgbClr val="000000"/>
                </a:solidFill>
              </a:rPr>
              <a:t>R2</a:t>
            </a:r>
          </a:p>
        </p:txBody>
      </p:sp>
      <p:sp>
        <p:nvSpPr>
          <p:cNvPr id="111702" name="Text Box 86"/>
          <p:cNvSpPr txBox="1">
            <a:spLocks noChangeArrowheads="1"/>
          </p:cNvSpPr>
          <p:nvPr/>
        </p:nvSpPr>
        <p:spPr bwMode="auto">
          <a:xfrm>
            <a:off x="5864225" y="3956049"/>
            <a:ext cx="350408" cy="37372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89991" tIns="46795" rIns="89991" bIns="46795">
            <a:spAutoFit/>
          </a:bodyPr>
          <a:lstStyle/>
          <a:p>
            <a:pPr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sz="1800" dirty="0">
                <a:solidFill>
                  <a:srgbClr val="000000"/>
                </a:solidFill>
              </a:rPr>
              <a:t>D</a:t>
            </a:r>
          </a:p>
        </p:txBody>
      </p:sp>
      <p:sp>
        <p:nvSpPr>
          <p:cNvPr id="111703" name="Text Box 87"/>
          <p:cNvSpPr txBox="1">
            <a:spLocks noChangeArrowheads="1"/>
          </p:cNvSpPr>
          <p:nvPr/>
        </p:nvSpPr>
        <p:spPr bwMode="auto">
          <a:xfrm>
            <a:off x="4327525" y="4333874"/>
            <a:ext cx="479820" cy="37372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89991" tIns="46795" rIns="89991" bIns="46795">
            <a:spAutoFit/>
          </a:bodyPr>
          <a:lstStyle/>
          <a:p>
            <a:pPr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sz="1800" dirty="0">
                <a:solidFill>
                  <a:srgbClr val="000000"/>
                </a:solidFill>
              </a:rPr>
              <a:t>R3</a:t>
            </a:r>
          </a:p>
        </p:txBody>
      </p:sp>
      <p:sp>
        <p:nvSpPr>
          <p:cNvPr id="111704" name="Text Box 88"/>
          <p:cNvSpPr txBox="1">
            <a:spLocks noChangeArrowheads="1"/>
          </p:cNvSpPr>
          <p:nvPr/>
        </p:nvSpPr>
        <p:spPr bwMode="auto">
          <a:xfrm>
            <a:off x="2852738" y="4351338"/>
            <a:ext cx="479820" cy="37372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89991" tIns="46795" rIns="89991" bIns="46795">
            <a:spAutoFit/>
          </a:bodyPr>
          <a:lstStyle/>
          <a:p>
            <a:pPr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sz="1800" dirty="0">
                <a:solidFill>
                  <a:srgbClr val="000000"/>
                </a:solidFill>
              </a:rPr>
              <a:t>R4</a:t>
            </a:r>
          </a:p>
        </p:txBody>
      </p:sp>
      <p:grpSp>
        <p:nvGrpSpPr>
          <p:cNvPr id="17" name="Group 89"/>
          <p:cNvGrpSpPr>
            <a:grpSpLocks/>
          </p:cNvGrpSpPr>
          <p:nvPr/>
        </p:nvGrpSpPr>
        <p:grpSpPr bwMode="auto">
          <a:xfrm>
            <a:off x="1211263" y="4137025"/>
            <a:ext cx="765175" cy="431800"/>
            <a:chOff x="763" y="2606"/>
            <a:chExt cx="482" cy="272"/>
          </a:xfrm>
        </p:grpSpPr>
        <p:sp>
          <p:nvSpPr>
            <p:cNvPr id="111706" name="Oval 90"/>
            <p:cNvSpPr>
              <a:spLocks noChangeArrowheads="1"/>
            </p:cNvSpPr>
            <p:nvPr/>
          </p:nvSpPr>
          <p:spPr bwMode="auto">
            <a:xfrm>
              <a:off x="767" y="2728"/>
              <a:ext cx="478" cy="150"/>
            </a:xfrm>
            <a:prstGeom prst="ellipse">
              <a:avLst/>
            </a:prstGeom>
            <a:solidFill>
              <a:srgbClr val="FFFFFF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707" name="Line 91"/>
            <p:cNvSpPr>
              <a:spLocks noChangeShapeType="1"/>
            </p:cNvSpPr>
            <p:nvPr/>
          </p:nvSpPr>
          <p:spPr bwMode="auto">
            <a:xfrm>
              <a:off x="765" y="2701"/>
              <a:ext cx="0" cy="107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1708" name="Line 92"/>
            <p:cNvSpPr>
              <a:spLocks noChangeShapeType="1"/>
            </p:cNvSpPr>
            <p:nvPr/>
          </p:nvSpPr>
          <p:spPr bwMode="auto">
            <a:xfrm>
              <a:off x="1242" y="2693"/>
              <a:ext cx="3" cy="109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1709" name="Rectangle 93"/>
            <p:cNvSpPr>
              <a:spLocks noChangeArrowheads="1"/>
            </p:cNvSpPr>
            <p:nvPr/>
          </p:nvSpPr>
          <p:spPr bwMode="auto">
            <a:xfrm>
              <a:off x="771" y="2715"/>
              <a:ext cx="470" cy="91"/>
            </a:xfrm>
            <a:prstGeom prst="rect">
              <a:avLst/>
            </a:prstGeom>
            <a:solidFill>
              <a:srgbClr val="FFFFFF"/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710" name="Oval 94"/>
            <p:cNvSpPr>
              <a:spLocks noChangeArrowheads="1"/>
            </p:cNvSpPr>
            <p:nvPr/>
          </p:nvSpPr>
          <p:spPr bwMode="auto">
            <a:xfrm>
              <a:off x="763" y="2606"/>
              <a:ext cx="478" cy="175"/>
            </a:xfrm>
            <a:prstGeom prst="ellipse">
              <a:avLst/>
            </a:prstGeom>
            <a:solidFill>
              <a:srgbClr val="FFFFFF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8" name="Group 95"/>
            <p:cNvGrpSpPr>
              <a:grpSpLocks/>
            </p:cNvGrpSpPr>
            <p:nvPr/>
          </p:nvGrpSpPr>
          <p:grpSpPr bwMode="auto">
            <a:xfrm>
              <a:off x="878" y="2645"/>
              <a:ext cx="237" cy="102"/>
              <a:chOff x="878" y="2645"/>
              <a:chExt cx="237" cy="102"/>
            </a:xfrm>
          </p:grpSpPr>
          <p:sp>
            <p:nvSpPr>
              <p:cNvPr id="111712" name="Line 96"/>
              <p:cNvSpPr>
                <a:spLocks noChangeShapeType="1"/>
              </p:cNvSpPr>
              <p:nvPr/>
            </p:nvSpPr>
            <p:spPr bwMode="auto">
              <a:xfrm flipV="1">
                <a:off x="878" y="2644"/>
                <a:ext cx="84" cy="3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713" name="Line 97"/>
              <p:cNvSpPr>
                <a:spLocks noChangeShapeType="1"/>
              </p:cNvSpPr>
              <p:nvPr/>
            </p:nvSpPr>
            <p:spPr bwMode="auto">
              <a:xfrm>
                <a:off x="1041" y="2748"/>
                <a:ext cx="74" cy="0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714" name="Line 98"/>
              <p:cNvSpPr>
                <a:spLocks noChangeShapeType="1"/>
              </p:cNvSpPr>
              <p:nvPr/>
            </p:nvSpPr>
            <p:spPr bwMode="auto">
              <a:xfrm>
                <a:off x="956" y="2647"/>
                <a:ext cx="87" cy="100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" name="Group 99"/>
            <p:cNvGrpSpPr>
              <a:grpSpLocks/>
            </p:cNvGrpSpPr>
            <p:nvPr/>
          </p:nvGrpSpPr>
          <p:grpSpPr bwMode="auto">
            <a:xfrm>
              <a:off x="878" y="2643"/>
              <a:ext cx="237" cy="102"/>
              <a:chOff x="878" y="2643"/>
              <a:chExt cx="237" cy="102"/>
            </a:xfrm>
          </p:grpSpPr>
          <p:sp>
            <p:nvSpPr>
              <p:cNvPr id="111716" name="Line 100"/>
              <p:cNvSpPr>
                <a:spLocks noChangeShapeType="1"/>
              </p:cNvSpPr>
              <p:nvPr/>
            </p:nvSpPr>
            <p:spPr bwMode="auto">
              <a:xfrm>
                <a:off x="878" y="2744"/>
                <a:ext cx="84" cy="1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717" name="Line 101"/>
              <p:cNvSpPr>
                <a:spLocks noChangeShapeType="1"/>
              </p:cNvSpPr>
              <p:nvPr/>
            </p:nvSpPr>
            <p:spPr bwMode="auto">
              <a:xfrm>
                <a:off x="1041" y="2643"/>
                <a:ext cx="74" cy="0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718" name="Line 102"/>
              <p:cNvSpPr>
                <a:spLocks noChangeShapeType="1"/>
              </p:cNvSpPr>
              <p:nvPr/>
            </p:nvSpPr>
            <p:spPr bwMode="auto">
              <a:xfrm flipV="1">
                <a:off x="956" y="2642"/>
                <a:ext cx="87" cy="102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11719" name="Text Box 103"/>
          <p:cNvSpPr txBox="1">
            <a:spLocks noChangeArrowheads="1"/>
          </p:cNvSpPr>
          <p:nvPr/>
        </p:nvSpPr>
        <p:spPr bwMode="auto">
          <a:xfrm>
            <a:off x="1404938" y="4570413"/>
            <a:ext cx="479820" cy="37372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89991" tIns="46795" rIns="89991" bIns="46795">
            <a:spAutoFit/>
          </a:bodyPr>
          <a:lstStyle/>
          <a:p>
            <a:pPr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sz="1800" dirty="0">
                <a:solidFill>
                  <a:srgbClr val="000000"/>
                </a:solidFill>
              </a:rPr>
              <a:t>R5</a:t>
            </a:r>
          </a:p>
        </p:txBody>
      </p:sp>
      <p:sp>
        <p:nvSpPr>
          <p:cNvPr id="111720" name="Text Box 104"/>
          <p:cNvSpPr txBox="1">
            <a:spLocks noChangeArrowheads="1"/>
          </p:cNvSpPr>
          <p:nvPr/>
        </p:nvSpPr>
        <p:spPr bwMode="auto">
          <a:xfrm>
            <a:off x="6284913" y="4897439"/>
            <a:ext cx="281126" cy="30994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89991" tIns="46795" rIns="89991" bIns="46795">
            <a:spAutoFit/>
          </a:bodyPr>
          <a:lstStyle/>
          <a:p>
            <a:pPr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sz="1400" dirty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111721" name="Text Box 105"/>
          <p:cNvSpPr txBox="1">
            <a:spLocks noChangeArrowheads="1"/>
          </p:cNvSpPr>
          <p:nvPr/>
        </p:nvSpPr>
        <p:spPr bwMode="auto">
          <a:xfrm>
            <a:off x="4926013" y="4164014"/>
            <a:ext cx="281126" cy="30994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89991" tIns="46795" rIns="89991" bIns="46795">
            <a:spAutoFit/>
          </a:bodyPr>
          <a:lstStyle/>
          <a:p>
            <a:pPr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sz="140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11722" name="Text Box 106"/>
          <p:cNvSpPr txBox="1">
            <a:spLocks noChangeArrowheads="1"/>
          </p:cNvSpPr>
          <p:nvPr/>
        </p:nvSpPr>
        <p:spPr bwMode="auto">
          <a:xfrm>
            <a:off x="4851401" y="3889375"/>
            <a:ext cx="281126" cy="30994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89991" tIns="46795" rIns="89991" bIns="46795">
            <a:spAutoFit/>
          </a:bodyPr>
          <a:lstStyle/>
          <a:p>
            <a:pPr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sz="1400" dirty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111723" name="Line 107"/>
          <p:cNvSpPr>
            <a:spLocks noChangeShapeType="1"/>
          </p:cNvSpPr>
          <p:nvPr/>
        </p:nvSpPr>
        <p:spPr bwMode="auto">
          <a:xfrm>
            <a:off x="4883150" y="4129089"/>
            <a:ext cx="968375" cy="1587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/>
          </a:p>
        </p:txBody>
      </p:sp>
      <p:sp>
        <p:nvSpPr>
          <p:cNvPr id="111724" name="Text Box 108"/>
          <p:cNvSpPr txBox="1">
            <a:spLocks noChangeArrowheads="1"/>
          </p:cNvSpPr>
          <p:nvPr/>
        </p:nvSpPr>
        <p:spPr bwMode="auto">
          <a:xfrm>
            <a:off x="3413125" y="3876675"/>
            <a:ext cx="281126" cy="30994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89991" tIns="46795" rIns="89991" bIns="46795">
            <a:spAutoFit/>
          </a:bodyPr>
          <a:lstStyle/>
          <a:p>
            <a:pPr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sz="1400" dirty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111725" name="Text Box 109"/>
          <p:cNvSpPr txBox="1">
            <a:spLocks noChangeArrowheads="1"/>
          </p:cNvSpPr>
          <p:nvPr/>
        </p:nvSpPr>
        <p:spPr bwMode="auto">
          <a:xfrm>
            <a:off x="7018339" y="4975225"/>
            <a:ext cx="337321" cy="37372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89991" tIns="46795" rIns="89991" bIns="46795">
            <a:spAutoFit/>
          </a:bodyPr>
          <a:lstStyle/>
          <a:p>
            <a:pPr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sz="1800" dirty="0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111726" name="Text Box 110"/>
          <p:cNvSpPr txBox="1">
            <a:spLocks noChangeArrowheads="1"/>
          </p:cNvSpPr>
          <p:nvPr/>
        </p:nvSpPr>
        <p:spPr bwMode="auto">
          <a:xfrm>
            <a:off x="1368424" y="3621088"/>
            <a:ext cx="479820" cy="37372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89991" tIns="46795" rIns="89991" bIns="46795">
            <a:spAutoFit/>
          </a:bodyPr>
          <a:lstStyle/>
          <a:p>
            <a:pPr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sz="1800" dirty="0">
                <a:solidFill>
                  <a:srgbClr val="000000"/>
                </a:solidFill>
              </a:rPr>
              <a:t>R6</a:t>
            </a:r>
          </a:p>
        </p:txBody>
      </p:sp>
      <p:grpSp>
        <p:nvGrpSpPr>
          <p:cNvPr id="20" name="Group 111"/>
          <p:cNvGrpSpPr>
            <a:grpSpLocks/>
          </p:cNvGrpSpPr>
          <p:nvPr/>
        </p:nvGrpSpPr>
        <p:grpSpPr bwMode="auto">
          <a:xfrm>
            <a:off x="4895850" y="5343525"/>
            <a:ext cx="2544763" cy="920750"/>
            <a:chOff x="3084" y="3366"/>
            <a:chExt cx="1603" cy="580"/>
          </a:xfrm>
        </p:grpSpPr>
        <p:sp>
          <p:nvSpPr>
            <p:cNvPr id="111728" name="Rectangle 112"/>
            <p:cNvSpPr>
              <a:spLocks noChangeArrowheads="1"/>
            </p:cNvSpPr>
            <p:nvPr/>
          </p:nvSpPr>
          <p:spPr bwMode="auto">
            <a:xfrm>
              <a:off x="3115" y="3392"/>
              <a:ext cx="1532" cy="549"/>
            </a:xfrm>
            <a:prstGeom prst="rect">
              <a:avLst/>
            </a:prstGeom>
            <a:solidFill>
              <a:srgbClr val="FFFFFF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729" name="Text Box 113"/>
            <p:cNvSpPr txBox="1">
              <a:spLocks noChangeArrowheads="1"/>
            </p:cNvSpPr>
            <p:nvPr/>
          </p:nvSpPr>
          <p:spPr bwMode="auto">
            <a:xfrm>
              <a:off x="3084" y="3366"/>
              <a:ext cx="1603" cy="331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>
                <a:tabLst>
                  <a:tab pos="0" algn="l"/>
                  <a:tab pos="914305" algn="l"/>
                  <a:tab pos="1828610" algn="l"/>
                  <a:tab pos="2742915" algn="l"/>
                  <a:tab pos="3657220" algn="l"/>
                  <a:tab pos="4571526" algn="l"/>
                  <a:tab pos="5485831" algn="l"/>
                  <a:tab pos="6400137" algn="l"/>
                  <a:tab pos="7314442" algn="l"/>
                  <a:tab pos="8228747" algn="l"/>
                  <a:tab pos="9143052" algn="l"/>
                  <a:tab pos="10057357" algn="l"/>
                </a:tabLst>
              </a:pPr>
              <a:r>
                <a:rPr lang="en-US" sz="1400" dirty="0">
                  <a:solidFill>
                    <a:srgbClr val="000000"/>
                  </a:solidFill>
                </a:rPr>
                <a:t>  in         out                 </a:t>
              </a:r>
              <a:r>
                <a:rPr lang="en-US" sz="1400" dirty="0" err="1">
                  <a:solidFill>
                    <a:srgbClr val="000000"/>
                  </a:solidFill>
                </a:rPr>
                <a:t>out</a:t>
              </a:r>
              <a:endParaRPr lang="en-US" sz="1400" dirty="0">
                <a:solidFill>
                  <a:srgbClr val="000000"/>
                </a:solidFill>
              </a:endParaRPr>
            </a:p>
            <a:p>
              <a:pPr>
                <a:tabLst>
                  <a:tab pos="0" algn="l"/>
                  <a:tab pos="914305" algn="l"/>
                  <a:tab pos="1828610" algn="l"/>
                  <a:tab pos="2742915" algn="l"/>
                  <a:tab pos="3657220" algn="l"/>
                  <a:tab pos="4571526" algn="l"/>
                  <a:tab pos="5485831" algn="l"/>
                  <a:tab pos="6400137" algn="l"/>
                  <a:tab pos="7314442" algn="l"/>
                  <a:tab pos="8228747" algn="l"/>
                  <a:tab pos="9143052" algn="l"/>
                  <a:tab pos="10057357" algn="l"/>
                </a:tabLst>
              </a:pPr>
              <a:r>
                <a:rPr lang="en-US" sz="1400" dirty="0">
                  <a:solidFill>
                    <a:srgbClr val="000000"/>
                  </a:solidFill>
                </a:rPr>
                <a:t>label     </a:t>
              </a:r>
              <a:r>
                <a:rPr lang="en-US" sz="1400" dirty="0" err="1">
                  <a:solidFill>
                    <a:srgbClr val="000000"/>
                  </a:solidFill>
                </a:rPr>
                <a:t>label</a:t>
              </a:r>
              <a:r>
                <a:rPr lang="en-US" sz="1400" dirty="0">
                  <a:solidFill>
                    <a:srgbClr val="000000"/>
                  </a:solidFill>
                </a:rPr>
                <a:t>   </a:t>
              </a:r>
              <a:r>
                <a:rPr lang="en-US" sz="1400" dirty="0" err="1">
                  <a:solidFill>
                    <a:srgbClr val="000000"/>
                  </a:solidFill>
                </a:rPr>
                <a:t>dest</a:t>
              </a:r>
              <a:r>
                <a:rPr lang="en-US" sz="1400" dirty="0">
                  <a:solidFill>
                    <a:srgbClr val="000000"/>
                  </a:solidFill>
                </a:rPr>
                <a:t>    interface</a:t>
              </a:r>
            </a:p>
          </p:txBody>
        </p:sp>
        <p:sp>
          <p:nvSpPr>
            <p:cNvPr id="111730" name="Line 114"/>
            <p:cNvSpPr>
              <a:spLocks noChangeShapeType="1"/>
            </p:cNvSpPr>
            <p:nvPr/>
          </p:nvSpPr>
          <p:spPr bwMode="auto">
            <a:xfrm>
              <a:off x="3124" y="3680"/>
              <a:ext cx="1506" cy="0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1731" name="Text Box 115"/>
            <p:cNvSpPr txBox="1">
              <a:spLocks noChangeArrowheads="1"/>
            </p:cNvSpPr>
            <p:nvPr/>
          </p:nvSpPr>
          <p:spPr bwMode="auto">
            <a:xfrm>
              <a:off x="3135" y="3684"/>
              <a:ext cx="1499" cy="234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>
                <a:tabLst>
                  <a:tab pos="0" algn="l"/>
                  <a:tab pos="914305" algn="l"/>
                  <a:tab pos="1828610" algn="l"/>
                  <a:tab pos="2742915" algn="l"/>
                  <a:tab pos="3657220" algn="l"/>
                  <a:tab pos="4571526" algn="l"/>
                  <a:tab pos="5485831" algn="l"/>
                  <a:tab pos="6400137" algn="l"/>
                  <a:tab pos="7314442" algn="l"/>
                  <a:tab pos="8228747" algn="l"/>
                  <a:tab pos="9143052" algn="l"/>
                  <a:tab pos="10057357" algn="l"/>
                </a:tabLst>
              </a:pPr>
              <a:r>
                <a:rPr lang="en-US" sz="1800" dirty="0">
                  <a:solidFill>
                    <a:srgbClr val="000000"/>
                  </a:solidFill>
                </a:rPr>
                <a:t> 6        -      A       0</a:t>
              </a:r>
            </a:p>
          </p:txBody>
        </p:sp>
        <p:sp>
          <p:nvSpPr>
            <p:cNvPr id="111732" name="Line 116"/>
            <p:cNvSpPr>
              <a:spLocks noChangeShapeType="1"/>
            </p:cNvSpPr>
            <p:nvPr/>
          </p:nvSpPr>
          <p:spPr bwMode="auto">
            <a:xfrm>
              <a:off x="3447" y="3399"/>
              <a:ext cx="0" cy="541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1733" name="Line 117"/>
            <p:cNvSpPr>
              <a:spLocks noChangeShapeType="1"/>
            </p:cNvSpPr>
            <p:nvPr/>
          </p:nvSpPr>
          <p:spPr bwMode="auto">
            <a:xfrm>
              <a:off x="3831" y="3402"/>
              <a:ext cx="0" cy="541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1734" name="Line 118"/>
            <p:cNvSpPr>
              <a:spLocks noChangeShapeType="1"/>
            </p:cNvSpPr>
            <p:nvPr/>
          </p:nvSpPr>
          <p:spPr bwMode="auto">
            <a:xfrm>
              <a:off x="4155" y="3405"/>
              <a:ext cx="0" cy="541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1" name="Group 119"/>
          <p:cNvGrpSpPr>
            <a:grpSpLocks/>
          </p:cNvGrpSpPr>
          <p:nvPr/>
        </p:nvGrpSpPr>
        <p:grpSpPr bwMode="auto">
          <a:xfrm>
            <a:off x="4629150" y="2212975"/>
            <a:ext cx="2544763" cy="1238250"/>
            <a:chOff x="2916" y="1394"/>
            <a:chExt cx="1603" cy="780"/>
          </a:xfrm>
        </p:grpSpPr>
        <p:sp>
          <p:nvSpPr>
            <p:cNvPr id="111736" name="Rectangle 120"/>
            <p:cNvSpPr>
              <a:spLocks noChangeArrowheads="1"/>
            </p:cNvSpPr>
            <p:nvPr/>
          </p:nvSpPr>
          <p:spPr bwMode="auto">
            <a:xfrm>
              <a:off x="2947" y="1420"/>
              <a:ext cx="1532" cy="744"/>
            </a:xfrm>
            <a:prstGeom prst="rect">
              <a:avLst/>
            </a:prstGeom>
            <a:solidFill>
              <a:srgbClr val="FFFFFF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737" name="Text Box 121"/>
            <p:cNvSpPr txBox="1">
              <a:spLocks noChangeArrowheads="1"/>
            </p:cNvSpPr>
            <p:nvPr/>
          </p:nvSpPr>
          <p:spPr bwMode="auto">
            <a:xfrm>
              <a:off x="2916" y="1394"/>
              <a:ext cx="1603" cy="331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>
                <a:tabLst>
                  <a:tab pos="0" algn="l"/>
                  <a:tab pos="914305" algn="l"/>
                  <a:tab pos="1828610" algn="l"/>
                  <a:tab pos="2742915" algn="l"/>
                  <a:tab pos="3657220" algn="l"/>
                  <a:tab pos="4571526" algn="l"/>
                  <a:tab pos="5485831" algn="l"/>
                  <a:tab pos="6400137" algn="l"/>
                  <a:tab pos="7314442" algn="l"/>
                  <a:tab pos="8228747" algn="l"/>
                  <a:tab pos="9143052" algn="l"/>
                  <a:tab pos="10057357" algn="l"/>
                </a:tabLst>
              </a:pPr>
              <a:r>
                <a:rPr lang="en-US" sz="1400" dirty="0">
                  <a:solidFill>
                    <a:srgbClr val="000000"/>
                  </a:solidFill>
                </a:rPr>
                <a:t>  in         out                 </a:t>
              </a:r>
              <a:r>
                <a:rPr lang="en-US" sz="1400" dirty="0" err="1">
                  <a:solidFill>
                    <a:srgbClr val="000000"/>
                  </a:solidFill>
                </a:rPr>
                <a:t>out</a:t>
              </a:r>
              <a:endParaRPr lang="en-US" sz="1400" dirty="0">
                <a:solidFill>
                  <a:srgbClr val="000000"/>
                </a:solidFill>
              </a:endParaRPr>
            </a:p>
            <a:p>
              <a:pPr>
                <a:tabLst>
                  <a:tab pos="0" algn="l"/>
                  <a:tab pos="914305" algn="l"/>
                  <a:tab pos="1828610" algn="l"/>
                  <a:tab pos="2742915" algn="l"/>
                  <a:tab pos="3657220" algn="l"/>
                  <a:tab pos="4571526" algn="l"/>
                  <a:tab pos="5485831" algn="l"/>
                  <a:tab pos="6400137" algn="l"/>
                  <a:tab pos="7314442" algn="l"/>
                  <a:tab pos="8228747" algn="l"/>
                  <a:tab pos="9143052" algn="l"/>
                  <a:tab pos="10057357" algn="l"/>
                </a:tabLst>
              </a:pPr>
              <a:r>
                <a:rPr lang="en-US" sz="1400" dirty="0">
                  <a:solidFill>
                    <a:srgbClr val="000000"/>
                  </a:solidFill>
                </a:rPr>
                <a:t>label     </a:t>
              </a:r>
              <a:r>
                <a:rPr lang="en-US" sz="1400" dirty="0" err="1">
                  <a:solidFill>
                    <a:srgbClr val="000000"/>
                  </a:solidFill>
                </a:rPr>
                <a:t>label</a:t>
              </a:r>
              <a:r>
                <a:rPr lang="en-US" sz="1400" dirty="0">
                  <a:solidFill>
                    <a:srgbClr val="000000"/>
                  </a:solidFill>
                </a:rPr>
                <a:t>   </a:t>
              </a:r>
              <a:r>
                <a:rPr lang="en-US" sz="1400" dirty="0" err="1">
                  <a:solidFill>
                    <a:srgbClr val="000000"/>
                  </a:solidFill>
                </a:rPr>
                <a:t>dest</a:t>
              </a:r>
              <a:r>
                <a:rPr lang="en-US" sz="1400" dirty="0">
                  <a:solidFill>
                    <a:srgbClr val="000000"/>
                  </a:solidFill>
                </a:rPr>
                <a:t>    interface</a:t>
              </a:r>
            </a:p>
          </p:txBody>
        </p:sp>
        <p:sp>
          <p:nvSpPr>
            <p:cNvPr id="111738" name="Line 122"/>
            <p:cNvSpPr>
              <a:spLocks noChangeShapeType="1"/>
            </p:cNvSpPr>
            <p:nvPr/>
          </p:nvSpPr>
          <p:spPr bwMode="auto">
            <a:xfrm>
              <a:off x="2956" y="1708"/>
              <a:ext cx="1506" cy="0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1739" name="Text Box 123"/>
            <p:cNvSpPr txBox="1">
              <a:spLocks noChangeArrowheads="1"/>
            </p:cNvSpPr>
            <p:nvPr/>
          </p:nvSpPr>
          <p:spPr bwMode="auto">
            <a:xfrm>
              <a:off x="2967" y="1712"/>
              <a:ext cx="1499" cy="234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>
                <a:tabLst>
                  <a:tab pos="0" algn="l"/>
                  <a:tab pos="914305" algn="l"/>
                  <a:tab pos="1828610" algn="l"/>
                  <a:tab pos="2742915" algn="l"/>
                  <a:tab pos="3657220" algn="l"/>
                  <a:tab pos="4571526" algn="l"/>
                  <a:tab pos="5485831" algn="l"/>
                  <a:tab pos="6400137" algn="l"/>
                  <a:tab pos="7314442" algn="l"/>
                  <a:tab pos="8228747" algn="l"/>
                  <a:tab pos="9143052" algn="l"/>
                  <a:tab pos="10057357" algn="l"/>
                </a:tabLst>
              </a:pPr>
              <a:r>
                <a:rPr lang="en-US" sz="1800" dirty="0">
                  <a:solidFill>
                    <a:srgbClr val="000000"/>
                  </a:solidFill>
                </a:rPr>
                <a:t>10      6      A       1</a:t>
              </a:r>
            </a:p>
          </p:txBody>
        </p:sp>
        <p:sp>
          <p:nvSpPr>
            <p:cNvPr id="111740" name="Line 124"/>
            <p:cNvSpPr>
              <a:spLocks noChangeShapeType="1"/>
            </p:cNvSpPr>
            <p:nvPr/>
          </p:nvSpPr>
          <p:spPr bwMode="auto">
            <a:xfrm>
              <a:off x="3279" y="1427"/>
              <a:ext cx="0" cy="736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1741" name="Text Box 125"/>
            <p:cNvSpPr txBox="1">
              <a:spLocks noChangeArrowheads="1"/>
            </p:cNvSpPr>
            <p:nvPr/>
          </p:nvSpPr>
          <p:spPr bwMode="auto">
            <a:xfrm>
              <a:off x="2962" y="1933"/>
              <a:ext cx="1499" cy="234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>
                <a:tabLst>
                  <a:tab pos="0" algn="l"/>
                  <a:tab pos="914305" algn="l"/>
                  <a:tab pos="1828610" algn="l"/>
                  <a:tab pos="2742915" algn="l"/>
                  <a:tab pos="3657220" algn="l"/>
                  <a:tab pos="4571526" algn="l"/>
                  <a:tab pos="5485831" algn="l"/>
                  <a:tab pos="6400137" algn="l"/>
                  <a:tab pos="7314442" algn="l"/>
                  <a:tab pos="8228747" algn="l"/>
                  <a:tab pos="9143052" algn="l"/>
                  <a:tab pos="10057357" algn="l"/>
                </a:tabLst>
              </a:pPr>
              <a:r>
                <a:rPr lang="en-US" sz="1800" dirty="0">
                  <a:solidFill>
                    <a:srgbClr val="000000"/>
                  </a:solidFill>
                </a:rPr>
                <a:t>12      9      D       0</a:t>
              </a:r>
            </a:p>
          </p:txBody>
        </p:sp>
        <p:sp>
          <p:nvSpPr>
            <p:cNvPr id="111742" name="Line 126"/>
            <p:cNvSpPr>
              <a:spLocks noChangeShapeType="1"/>
            </p:cNvSpPr>
            <p:nvPr/>
          </p:nvSpPr>
          <p:spPr bwMode="auto">
            <a:xfrm>
              <a:off x="3637" y="1438"/>
              <a:ext cx="0" cy="736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1743" name="Line 127"/>
            <p:cNvSpPr>
              <a:spLocks noChangeShapeType="1"/>
            </p:cNvSpPr>
            <p:nvPr/>
          </p:nvSpPr>
          <p:spPr bwMode="auto">
            <a:xfrm>
              <a:off x="3995" y="1432"/>
              <a:ext cx="0" cy="736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1744" name="Rectangle 128"/>
          <p:cNvSpPr>
            <a:spLocks noChangeArrowheads="1"/>
          </p:cNvSpPr>
          <p:nvPr/>
        </p:nvSpPr>
        <p:spPr bwMode="auto">
          <a:xfrm>
            <a:off x="1843089" y="1651000"/>
            <a:ext cx="2433637" cy="1435100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430" tIns="45715" rIns="91430" bIns="45715" anchor="ctr"/>
          <a:lstStyle/>
          <a:p>
            <a:endParaRPr lang="en-US"/>
          </a:p>
        </p:txBody>
      </p:sp>
      <p:sp>
        <p:nvSpPr>
          <p:cNvPr id="111745" name="Text Box 129"/>
          <p:cNvSpPr txBox="1">
            <a:spLocks noChangeArrowheads="1"/>
          </p:cNvSpPr>
          <p:nvPr/>
        </p:nvSpPr>
        <p:spPr bwMode="auto">
          <a:xfrm>
            <a:off x="1793875" y="1609725"/>
            <a:ext cx="2546350" cy="525391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89991" tIns="46795" rIns="89991" bIns="46795">
            <a:spAutoFit/>
          </a:bodyPr>
          <a:lstStyle/>
          <a:p>
            <a:pPr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sz="1400" dirty="0">
                <a:solidFill>
                  <a:srgbClr val="000000"/>
                </a:solidFill>
              </a:rPr>
              <a:t>  in         out                 </a:t>
            </a:r>
            <a:r>
              <a:rPr lang="en-US" sz="1400" dirty="0" err="1">
                <a:solidFill>
                  <a:srgbClr val="000000"/>
                </a:solidFill>
              </a:rPr>
              <a:t>out</a:t>
            </a:r>
            <a:endParaRPr lang="en-US" sz="1400" dirty="0">
              <a:solidFill>
                <a:srgbClr val="000000"/>
              </a:solidFill>
            </a:endParaRPr>
          </a:p>
          <a:p>
            <a:pPr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sz="1400" dirty="0">
                <a:solidFill>
                  <a:srgbClr val="000000"/>
                </a:solidFill>
              </a:rPr>
              <a:t>label     </a:t>
            </a:r>
            <a:r>
              <a:rPr lang="en-US" sz="1400" dirty="0" err="1">
                <a:solidFill>
                  <a:srgbClr val="000000"/>
                </a:solidFill>
              </a:rPr>
              <a:t>label</a:t>
            </a:r>
            <a:r>
              <a:rPr lang="en-US" sz="1400" dirty="0">
                <a:solidFill>
                  <a:srgbClr val="000000"/>
                </a:solidFill>
              </a:rPr>
              <a:t>   </a:t>
            </a:r>
            <a:r>
              <a:rPr lang="en-US" sz="1400" dirty="0" err="1">
                <a:solidFill>
                  <a:srgbClr val="000000"/>
                </a:solidFill>
              </a:rPr>
              <a:t>dest</a:t>
            </a:r>
            <a:r>
              <a:rPr lang="en-US" sz="1400" dirty="0">
                <a:solidFill>
                  <a:srgbClr val="000000"/>
                </a:solidFill>
              </a:rPr>
              <a:t>    interface</a:t>
            </a:r>
          </a:p>
        </p:txBody>
      </p:sp>
      <p:sp>
        <p:nvSpPr>
          <p:cNvPr id="111746" name="Line 130"/>
          <p:cNvSpPr>
            <a:spLocks noChangeShapeType="1"/>
          </p:cNvSpPr>
          <p:nvPr/>
        </p:nvSpPr>
        <p:spPr bwMode="auto">
          <a:xfrm>
            <a:off x="1857376" y="2108200"/>
            <a:ext cx="2392363" cy="1588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/>
          </a:p>
        </p:txBody>
      </p:sp>
      <p:sp>
        <p:nvSpPr>
          <p:cNvPr id="111747" name="Text Box 131"/>
          <p:cNvSpPr txBox="1">
            <a:spLocks noChangeArrowheads="1"/>
          </p:cNvSpPr>
          <p:nvPr/>
        </p:nvSpPr>
        <p:spPr bwMode="auto">
          <a:xfrm>
            <a:off x="1874839" y="2114550"/>
            <a:ext cx="2381250" cy="37372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89991" tIns="46795" rIns="89991" bIns="46795">
            <a:spAutoFit/>
          </a:bodyPr>
          <a:lstStyle/>
          <a:p>
            <a:pPr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sz="1800" dirty="0">
                <a:solidFill>
                  <a:srgbClr val="000000"/>
                </a:solidFill>
              </a:rPr>
              <a:t>        10      A       0</a:t>
            </a:r>
          </a:p>
        </p:txBody>
      </p:sp>
      <p:sp>
        <p:nvSpPr>
          <p:cNvPr id="111748" name="Line 132"/>
          <p:cNvSpPr>
            <a:spLocks noChangeShapeType="1"/>
          </p:cNvSpPr>
          <p:nvPr/>
        </p:nvSpPr>
        <p:spPr bwMode="auto">
          <a:xfrm>
            <a:off x="2370139" y="1662114"/>
            <a:ext cx="1587" cy="1412875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/>
          </a:p>
        </p:txBody>
      </p:sp>
      <p:sp>
        <p:nvSpPr>
          <p:cNvPr id="111749" name="Text Box 133"/>
          <p:cNvSpPr txBox="1">
            <a:spLocks noChangeArrowheads="1"/>
          </p:cNvSpPr>
          <p:nvPr/>
        </p:nvSpPr>
        <p:spPr bwMode="auto">
          <a:xfrm>
            <a:off x="1865314" y="2455863"/>
            <a:ext cx="2381250" cy="37372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89991" tIns="46795" rIns="89991" bIns="46795">
            <a:spAutoFit/>
          </a:bodyPr>
          <a:lstStyle/>
          <a:p>
            <a:pPr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sz="1800" dirty="0">
                <a:solidFill>
                  <a:srgbClr val="000000"/>
                </a:solidFill>
              </a:rPr>
              <a:t>        12      D       0</a:t>
            </a:r>
          </a:p>
        </p:txBody>
      </p:sp>
      <p:sp>
        <p:nvSpPr>
          <p:cNvPr id="111750" name="Line 134"/>
          <p:cNvSpPr>
            <a:spLocks noChangeShapeType="1"/>
          </p:cNvSpPr>
          <p:nvPr/>
        </p:nvSpPr>
        <p:spPr bwMode="auto">
          <a:xfrm>
            <a:off x="2938464" y="1658939"/>
            <a:ext cx="1587" cy="1422400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/>
          </a:p>
        </p:txBody>
      </p:sp>
      <p:sp>
        <p:nvSpPr>
          <p:cNvPr id="111751" name="Line 135"/>
          <p:cNvSpPr>
            <a:spLocks noChangeShapeType="1"/>
          </p:cNvSpPr>
          <p:nvPr/>
        </p:nvSpPr>
        <p:spPr bwMode="auto">
          <a:xfrm>
            <a:off x="3506789" y="1670050"/>
            <a:ext cx="1587" cy="1401763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/>
          </a:p>
        </p:txBody>
      </p:sp>
      <p:sp>
        <p:nvSpPr>
          <p:cNvPr id="111752" name="Text Box 136"/>
          <p:cNvSpPr txBox="1">
            <a:spLocks noChangeArrowheads="1"/>
          </p:cNvSpPr>
          <p:nvPr/>
        </p:nvSpPr>
        <p:spPr bwMode="auto">
          <a:xfrm>
            <a:off x="3336925" y="4198939"/>
            <a:ext cx="281126" cy="30994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89991" tIns="46795" rIns="89991" bIns="46795">
            <a:spAutoFit/>
          </a:bodyPr>
          <a:lstStyle/>
          <a:p>
            <a:pPr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sz="1400" dirty="0">
                <a:solidFill>
                  <a:srgbClr val="000000"/>
                </a:solidFill>
              </a:rPr>
              <a:t>1</a:t>
            </a:r>
          </a:p>
        </p:txBody>
      </p:sp>
      <p:grpSp>
        <p:nvGrpSpPr>
          <p:cNvPr id="22" name="Group 137"/>
          <p:cNvGrpSpPr>
            <a:grpSpLocks/>
          </p:cNvGrpSpPr>
          <p:nvPr/>
        </p:nvGrpSpPr>
        <p:grpSpPr bwMode="auto">
          <a:xfrm>
            <a:off x="1716088" y="5661025"/>
            <a:ext cx="2544762" cy="920750"/>
            <a:chOff x="1081" y="3566"/>
            <a:chExt cx="1603" cy="580"/>
          </a:xfrm>
        </p:grpSpPr>
        <p:sp>
          <p:nvSpPr>
            <p:cNvPr id="111754" name="Rectangle 138"/>
            <p:cNvSpPr>
              <a:spLocks noChangeArrowheads="1"/>
            </p:cNvSpPr>
            <p:nvPr/>
          </p:nvSpPr>
          <p:spPr bwMode="auto">
            <a:xfrm>
              <a:off x="1112" y="3592"/>
              <a:ext cx="1532" cy="549"/>
            </a:xfrm>
            <a:prstGeom prst="rect">
              <a:avLst/>
            </a:prstGeom>
            <a:solidFill>
              <a:srgbClr val="FFFFFF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755" name="Text Box 139"/>
            <p:cNvSpPr txBox="1">
              <a:spLocks noChangeArrowheads="1"/>
            </p:cNvSpPr>
            <p:nvPr/>
          </p:nvSpPr>
          <p:spPr bwMode="auto">
            <a:xfrm>
              <a:off x="1081" y="3566"/>
              <a:ext cx="1603" cy="331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>
                <a:tabLst>
                  <a:tab pos="0" algn="l"/>
                  <a:tab pos="914305" algn="l"/>
                  <a:tab pos="1828610" algn="l"/>
                  <a:tab pos="2742915" algn="l"/>
                  <a:tab pos="3657220" algn="l"/>
                  <a:tab pos="4571526" algn="l"/>
                  <a:tab pos="5485831" algn="l"/>
                  <a:tab pos="6400137" algn="l"/>
                  <a:tab pos="7314442" algn="l"/>
                  <a:tab pos="8228747" algn="l"/>
                  <a:tab pos="9143052" algn="l"/>
                  <a:tab pos="10057357" algn="l"/>
                </a:tabLst>
              </a:pPr>
              <a:r>
                <a:rPr lang="en-US" sz="1400" dirty="0">
                  <a:solidFill>
                    <a:srgbClr val="000000"/>
                  </a:solidFill>
                </a:rPr>
                <a:t>  in         out                 </a:t>
              </a:r>
              <a:r>
                <a:rPr lang="en-US" sz="1400" dirty="0" err="1">
                  <a:solidFill>
                    <a:srgbClr val="000000"/>
                  </a:solidFill>
                </a:rPr>
                <a:t>out</a:t>
              </a:r>
              <a:endParaRPr lang="en-US" sz="1400" dirty="0">
                <a:solidFill>
                  <a:srgbClr val="000000"/>
                </a:solidFill>
              </a:endParaRPr>
            </a:p>
            <a:p>
              <a:pPr>
                <a:tabLst>
                  <a:tab pos="0" algn="l"/>
                  <a:tab pos="914305" algn="l"/>
                  <a:tab pos="1828610" algn="l"/>
                  <a:tab pos="2742915" algn="l"/>
                  <a:tab pos="3657220" algn="l"/>
                  <a:tab pos="4571526" algn="l"/>
                  <a:tab pos="5485831" algn="l"/>
                  <a:tab pos="6400137" algn="l"/>
                  <a:tab pos="7314442" algn="l"/>
                  <a:tab pos="8228747" algn="l"/>
                  <a:tab pos="9143052" algn="l"/>
                  <a:tab pos="10057357" algn="l"/>
                </a:tabLst>
              </a:pPr>
              <a:r>
                <a:rPr lang="en-US" sz="1400" dirty="0">
                  <a:solidFill>
                    <a:srgbClr val="000000"/>
                  </a:solidFill>
                </a:rPr>
                <a:t>label     </a:t>
              </a:r>
              <a:r>
                <a:rPr lang="en-US" sz="1400" dirty="0" err="1">
                  <a:solidFill>
                    <a:srgbClr val="000000"/>
                  </a:solidFill>
                </a:rPr>
                <a:t>label</a:t>
              </a:r>
              <a:r>
                <a:rPr lang="en-US" sz="1400" dirty="0">
                  <a:solidFill>
                    <a:srgbClr val="000000"/>
                  </a:solidFill>
                </a:rPr>
                <a:t>   </a:t>
              </a:r>
              <a:r>
                <a:rPr lang="en-US" sz="1400" dirty="0" err="1">
                  <a:solidFill>
                    <a:srgbClr val="000000"/>
                  </a:solidFill>
                </a:rPr>
                <a:t>dest</a:t>
              </a:r>
              <a:r>
                <a:rPr lang="en-US" sz="1400" dirty="0">
                  <a:solidFill>
                    <a:srgbClr val="000000"/>
                  </a:solidFill>
                </a:rPr>
                <a:t>    interface</a:t>
              </a:r>
            </a:p>
          </p:txBody>
        </p:sp>
        <p:sp>
          <p:nvSpPr>
            <p:cNvPr id="111756" name="Line 140"/>
            <p:cNvSpPr>
              <a:spLocks noChangeShapeType="1"/>
            </p:cNvSpPr>
            <p:nvPr/>
          </p:nvSpPr>
          <p:spPr bwMode="auto">
            <a:xfrm>
              <a:off x="1121" y="3880"/>
              <a:ext cx="1506" cy="0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1757" name="Text Box 141"/>
            <p:cNvSpPr txBox="1">
              <a:spLocks noChangeArrowheads="1"/>
            </p:cNvSpPr>
            <p:nvPr/>
          </p:nvSpPr>
          <p:spPr bwMode="auto">
            <a:xfrm>
              <a:off x="1132" y="3884"/>
              <a:ext cx="1499" cy="234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>
                <a:tabLst>
                  <a:tab pos="0" algn="l"/>
                  <a:tab pos="914305" algn="l"/>
                  <a:tab pos="1828610" algn="l"/>
                  <a:tab pos="2742915" algn="l"/>
                  <a:tab pos="3657220" algn="l"/>
                  <a:tab pos="4571526" algn="l"/>
                  <a:tab pos="5485831" algn="l"/>
                  <a:tab pos="6400137" algn="l"/>
                  <a:tab pos="7314442" algn="l"/>
                  <a:tab pos="8228747" algn="l"/>
                  <a:tab pos="9143052" algn="l"/>
                  <a:tab pos="10057357" algn="l"/>
                </a:tabLst>
              </a:pPr>
              <a:r>
                <a:rPr lang="en-US" sz="1800" dirty="0">
                  <a:solidFill>
                    <a:srgbClr val="000000"/>
                  </a:solidFill>
                </a:rPr>
                <a:t> 8        6      A       0</a:t>
              </a:r>
            </a:p>
          </p:txBody>
        </p:sp>
        <p:sp>
          <p:nvSpPr>
            <p:cNvPr id="111758" name="Line 142"/>
            <p:cNvSpPr>
              <a:spLocks noChangeShapeType="1"/>
            </p:cNvSpPr>
            <p:nvPr/>
          </p:nvSpPr>
          <p:spPr bwMode="auto">
            <a:xfrm>
              <a:off x="1444" y="3599"/>
              <a:ext cx="0" cy="541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1759" name="Line 143"/>
            <p:cNvSpPr>
              <a:spLocks noChangeShapeType="1"/>
            </p:cNvSpPr>
            <p:nvPr/>
          </p:nvSpPr>
          <p:spPr bwMode="auto">
            <a:xfrm>
              <a:off x="1828" y="3602"/>
              <a:ext cx="0" cy="541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1760" name="Line 144"/>
            <p:cNvSpPr>
              <a:spLocks noChangeShapeType="1"/>
            </p:cNvSpPr>
            <p:nvPr/>
          </p:nvSpPr>
          <p:spPr bwMode="auto">
            <a:xfrm>
              <a:off x="2152" y="3605"/>
              <a:ext cx="0" cy="541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1761" name="Text Box 145"/>
          <p:cNvSpPr txBox="1">
            <a:spLocks noChangeArrowheads="1"/>
          </p:cNvSpPr>
          <p:nvPr/>
        </p:nvSpPr>
        <p:spPr bwMode="auto">
          <a:xfrm>
            <a:off x="4489451" y="4914900"/>
            <a:ext cx="281126" cy="30994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89991" tIns="46795" rIns="89991" bIns="46795">
            <a:spAutoFit/>
          </a:bodyPr>
          <a:lstStyle/>
          <a:p>
            <a:pPr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sz="1400" dirty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111762" name="Text Box 146"/>
          <p:cNvSpPr txBox="1">
            <a:spLocks noChangeArrowheads="1"/>
          </p:cNvSpPr>
          <p:nvPr/>
        </p:nvSpPr>
        <p:spPr bwMode="auto">
          <a:xfrm>
            <a:off x="1847850" y="2757488"/>
            <a:ext cx="2381250" cy="37372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89991" tIns="46795" rIns="89991" bIns="46795">
            <a:spAutoFit/>
          </a:bodyPr>
          <a:lstStyle/>
          <a:p>
            <a:pPr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sz="1800" dirty="0">
                <a:solidFill>
                  <a:srgbClr val="000000"/>
                </a:solidFill>
              </a:rPr>
              <a:t>          8      A       1</a:t>
            </a:r>
          </a:p>
        </p:txBody>
      </p:sp>
      <p:sp>
        <p:nvSpPr>
          <p:cNvPr id="111763" name="Text Box 147"/>
          <p:cNvSpPr txBox="1">
            <a:spLocks noChangeArrowheads="1"/>
          </p:cNvSpPr>
          <p:nvPr/>
        </p:nvSpPr>
        <p:spPr bwMode="auto">
          <a:xfrm>
            <a:off x="533401" y="228600"/>
            <a:ext cx="7772400" cy="1143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1430" tIns="45715" rIns="91430" bIns="45715" anchor="ctr"/>
          <a:lstStyle/>
          <a:p>
            <a:pPr algn="ctr"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sz="33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MPLS </a:t>
            </a:r>
            <a:r>
              <a:rPr lang="en-US" sz="33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Forwarding </a:t>
            </a:r>
            <a:r>
              <a:rPr lang="en-US" sz="33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33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ables</a:t>
            </a:r>
            <a:endParaRPr lang="en-US" sz="33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429" name="Group 4"/>
          <p:cNvGrpSpPr>
            <a:grpSpLocks/>
          </p:cNvGrpSpPr>
          <p:nvPr/>
        </p:nvGrpSpPr>
        <p:grpSpPr bwMode="auto">
          <a:xfrm>
            <a:off x="3200400" y="1406525"/>
            <a:ext cx="3570288" cy="2235200"/>
            <a:chOff x="2016" y="886"/>
            <a:chExt cx="2249" cy="1408"/>
          </a:xfrm>
        </p:grpSpPr>
        <p:sp>
          <p:nvSpPr>
            <p:cNvPr id="103433" name="Freeform 5"/>
            <p:cNvSpPr>
              <a:spLocks noChangeArrowheads="1"/>
            </p:cNvSpPr>
            <p:nvPr/>
          </p:nvSpPr>
          <p:spPr bwMode="auto">
            <a:xfrm>
              <a:off x="2016" y="886"/>
              <a:ext cx="2249" cy="1408"/>
            </a:xfrm>
            <a:custGeom>
              <a:avLst/>
              <a:gdLst>
                <a:gd name="T0" fmla="*/ 0 w 2250"/>
                <a:gd name="T1" fmla="*/ 624 h 1409"/>
                <a:gd name="T2" fmla="*/ 219 w 2250"/>
                <a:gd name="T3" fmla="*/ 321 h 1409"/>
                <a:gd name="T4" fmla="*/ 529 w 2250"/>
                <a:gd name="T5" fmla="*/ 35 h 1409"/>
                <a:gd name="T6" fmla="*/ 1550 w 2250"/>
                <a:gd name="T7" fmla="*/ 111 h 1409"/>
                <a:gd name="T8" fmla="*/ 1967 w 2250"/>
                <a:gd name="T9" fmla="*/ 483 h 1409"/>
                <a:gd name="T10" fmla="*/ 2198 w 2250"/>
                <a:gd name="T11" fmla="*/ 905 h 1409"/>
                <a:gd name="T12" fmla="*/ 1658 w 2250"/>
                <a:gd name="T13" fmla="*/ 1313 h 1409"/>
                <a:gd name="T14" fmla="*/ 993 w 2250"/>
                <a:gd name="T15" fmla="*/ 1385 h 1409"/>
                <a:gd name="T16" fmla="*/ 465 w 2250"/>
                <a:gd name="T17" fmla="*/ 1355 h 1409"/>
                <a:gd name="T18" fmla="*/ 102 w 2250"/>
                <a:gd name="T19" fmla="*/ 1067 h 1409"/>
                <a:gd name="T20" fmla="*/ 0 w 2250"/>
                <a:gd name="T21" fmla="*/ 624 h 140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250"/>
                <a:gd name="T34" fmla="*/ 0 h 1409"/>
                <a:gd name="T35" fmla="*/ 2250 w 2250"/>
                <a:gd name="T36" fmla="*/ 1409 h 140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250" h="1409">
                  <a:moveTo>
                    <a:pt x="0" y="624"/>
                  </a:moveTo>
                  <a:cubicBezTo>
                    <a:pt x="5" y="506"/>
                    <a:pt x="131" y="419"/>
                    <a:pt x="219" y="321"/>
                  </a:cubicBezTo>
                  <a:cubicBezTo>
                    <a:pt x="307" y="223"/>
                    <a:pt x="307" y="70"/>
                    <a:pt x="529" y="35"/>
                  </a:cubicBezTo>
                  <a:cubicBezTo>
                    <a:pt x="751" y="0"/>
                    <a:pt x="1311" y="36"/>
                    <a:pt x="1551" y="111"/>
                  </a:cubicBezTo>
                  <a:cubicBezTo>
                    <a:pt x="1791" y="186"/>
                    <a:pt x="1860" y="351"/>
                    <a:pt x="1968" y="483"/>
                  </a:cubicBezTo>
                  <a:cubicBezTo>
                    <a:pt x="2076" y="615"/>
                    <a:pt x="2250" y="767"/>
                    <a:pt x="2199" y="906"/>
                  </a:cubicBezTo>
                  <a:cubicBezTo>
                    <a:pt x="2148" y="1045"/>
                    <a:pt x="1860" y="1234"/>
                    <a:pt x="1659" y="1314"/>
                  </a:cubicBezTo>
                  <a:cubicBezTo>
                    <a:pt x="1458" y="1394"/>
                    <a:pt x="1192" y="1379"/>
                    <a:pt x="993" y="1386"/>
                  </a:cubicBezTo>
                  <a:cubicBezTo>
                    <a:pt x="794" y="1393"/>
                    <a:pt x="613" y="1409"/>
                    <a:pt x="465" y="1356"/>
                  </a:cubicBezTo>
                  <a:cubicBezTo>
                    <a:pt x="317" y="1303"/>
                    <a:pt x="180" y="1190"/>
                    <a:pt x="102" y="1068"/>
                  </a:cubicBezTo>
                  <a:cubicBezTo>
                    <a:pt x="24" y="946"/>
                    <a:pt x="21" y="716"/>
                    <a:pt x="0" y="624"/>
                  </a:cubicBezTo>
                  <a:close/>
                </a:path>
              </a:pathLst>
            </a:custGeom>
            <a:solidFill>
              <a:srgbClr val="99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34" name="Freeform 6"/>
            <p:cNvSpPr>
              <a:spLocks noChangeArrowheads="1"/>
            </p:cNvSpPr>
            <p:nvPr/>
          </p:nvSpPr>
          <p:spPr bwMode="auto">
            <a:xfrm>
              <a:off x="2352" y="1435"/>
              <a:ext cx="341" cy="185"/>
            </a:xfrm>
            <a:custGeom>
              <a:avLst/>
              <a:gdLst>
                <a:gd name="T0" fmla="*/ 0 w 342"/>
                <a:gd name="T1" fmla="*/ 185 h 186"/>
                <a:gd name="T2" fmla="*/ 341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600" cap="sq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35" name="Oval 7"/>
            <p:cNvSpPr>
              <a:spLocks noChangeArrowheads="1"/>
            </p:cNvSpPr>
            <p:nvPr/>
          </p:nvSpPr>
          <p:spPr bwMode="auto">
            <a:xfrm>
              <a:off x="2092" y="1677"/>
              <a:ext cx="312" cy="80"/>
            </a:xfrm>
            <a:prstGeom prst="ellipse">
              <a:avLst/>
            </a:prstGeom>
            <a:solidFill>
              <a:srgbClr val="CCCCFF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36" name="Line 8"/>
            <p:cNvSpPr>
              <a:spLocks noChangeShapeType="1"/>
            </p:cNvSpPr>
            <p:nvPr/>
          </p:nvSpPr>
          <p:spPr bwMode="auto">
            <a:xfrm>
              <a:off x="2092" y="1670"/>
              <a:ext cx="0" cy="49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437" name="Line 9"/>
            <p:cNvSpPr>
              <a:spLocks noChangeShapeType="1"/>
            </p:cNvSpPr>
            <p:nvPr/>
          </p:nvSpPr>
          <p:spPr bwMode="auto">
            <a:xfrm>
              <a:off x="2405" y="1670"/>
              <a:ext cx="0" cy="49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438" name="Rectangle 10"/>
            <p:cNvSpPr>
              <a:spLocks noChangeArrowheads="1"/>
            </p:cNvSpPr>
            <p:nvPr/>
          </p:nvSpPr>
          <p:spPr bwMode="auto">
            <a:xfrm>
              <a:off x="2092" y="1670"/>
              <a:ext cx="309" cy="48"/>
            </a:xfrm>
            <a:prstGeom prst="rect">
              <a:avLst/>
            </a:prstGeom>
            <a:solidFill>
              <a:srgbClr val="CC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39" name="Oval 11"/>
            <p:cNvSpPr>
              <a:spLocks noChangeArrowheads="1"/>
            </p:cNvSpPr>
            <p:nvPr/>
          </p:nvSpPr>
          <p:spPr bwMode="auto">
            <a:xfrm>
              <a:off x="2089" y="1611"/>
              <a:ext cx="312" cy="94"/>
            </a:xfrm>
            <a:prstGeom prst="ellipse">
              <a:avLst/>
            </a:prstGeom>
            <a:solidFill>
              <a:srgbClr val="CCCCFF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40" name="Oval 12"/>
            <p:cNvSpPr>
              <a:spLocks noChangeArrowheads="1"/>
            </p:cNvSpPr>
            <p:nvPr/>
          </p:nvSpPr>
          <p:spPr bwMode="auto">
            <a:xfrm>
              <a:off x="2566" y="2064"/>
              <a:ext cx="312" cy="80"/>
            </a:xfrm>
            <a:prstGeom prst="ellipse">
              <a:avLst/>
            </a:prstGeom>
            <a:solidFill>
              <a:srgbClr val="CCCCFF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41" name="Line 13"/>
            <p:cNvSpPr>
              <a:spLocks noChangeShapeType="1"/>
            </p:cNvSpPr>
            <p:nvPr/>
          </p:nvSpPr>
          <p:spPr bwMode="auto">
            <a:xfrm>
              <a:off x="2566" y="2057"/>
              <a:ext cx="0" cy="49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442" name="Line 14"/>
            <p:cNvSpPr>
              <a:spLocks noChangeShapeType="1"/>
            </p:cNvSpPr>
            <p:nvPr/>
          </p:nvSpPr>
          <p:spPr bwMode="auto">
            <a:xfrm>
              <a:off x="2879" y="2057"/>
              <a:ext cx="0" cy="49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443" name="Rectangle 15"/>
            <p:cNvSpPr>
              <a:spLocks noChangeArrowheads="1"/>
            </p:cNvSpPr>
            <p:nvPr/>
          </p:nvSpPr>
          <p:spPr bwMode="auto">
            <a:xfrm>
              <a:off x="2566" y="2057"/>
              <a:ext cx="309" cy="48"/>
            </a:xfrm>
            <a:prstGeom prst="rect">
              <a:avLst/>
            </a:prstGeom>
            <a:solidFill>
              <a:srgbClr val="CC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44" name="Oval 16"/>
            <p:cNvSpPr>
              <a:spLocks noChangeArrowheads="1"/>
            </p:cNvSpPr>
            <p:nvPr/>
          </p:nvSpPr>
          <p:spPr bwMode="auto">
            <a:xfrm>
              <a:off x="2563" y="1998"/>
              <a:ext cx="312" cy="94"/>
            </a:xfrm>
            <a:prstGeom prst="ellipse">
              <a:avLst/>
            </a:prstGeom>
            <a:solidFill>
              <a:srgbClr val="CCCCFF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45" name="Oval 17"/>
            <p:cNvSpPr>
              <a:spLocks noChangeArrowheads="1"/>
            </p:cNvSpPr>
            <p:nvPr/>
          </p:nvSpPr>
          <p:spPr bwMode="auto">
            <a:xfrm>
              <a:off x="2562" y="1374"/>
              <a:ext cx="312" cy="80"/>
            </a:xfrm>
            <a:prstGeom prst="ellipse">
              <a:avLst/>
            </a:prstGeom>
            <a:solidFill>
              <a:srgbClr val="CCCCFF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46" name="Line 18"/>
            <p:cNvSpPr>
              <a:spLocks noChangeShapeType="1"/>
            </p:cNvSpPr>
            <p:nvPr/>
          </p:nvSpPr>
          <p:spPr bwMode="auto">
            <a:xfrm>
              <a:off x="2562" y="1367"/>
              <a:ext cx="0" cy="49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447" name="Line 19"/>
            <p:cNvSpPr>
              <a:spLocks noChangeShapeType="1"/>
            </p:cNvSpPr>
            <p:nvPr/>
          </p:nvSpPr>
          <p:spPr bwMode="auto">
            <a:xfrm>
              <a:off x="2875" y="1367"/>
              <a:ext cx="0" cy="49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448" name="Rectangle 20"/>
            <p:cNvSpPr>
              <a:spLocks noChangeArrowheads="1"/>
            </p:cNvSpPr>
            <p:nvPr/>
          </p:nvSpPr>
          <p:spPr bwMode="auto">
            <a:xfrm>
              <a:off x="2562" y="1367"/>
              <a:ext cx="309" cy="48"/>
            </a:xfrm>
            <a:prstGeom prst="rect">
              <a:avLst/>
            </a:prstGeom>
            <a:solidFill>
              <a:srgbClr val="CC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49" name="Oval 21"/>
            <p:cNvSpPr>
              <a:spLocks noChangeArrowheads="1"/>
            </p:cNvSpPr>
            <p:nvPr/>
          </p:nvSpPr>
          <p:spPr bwMode="auto">
            <a:xfrm>
              <a:off x="2559" y="1308"/>
              <a:ext cx="312" cy="94"/>
            </a:xfrm>
            <a:prstGeom prst="ellipse">
              <a:avLst/>
            </a:prstGeom>
            <a:solidFill>
              <a:srgbClr val="CCCCFF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50" name="Oval 22"/>
            <p:cNvSpPr>
              <a:spLocks noChangeArrowheads="1"/>
            </p:cNvSpPr>
            <p:nvPr/>
          </p:nvSpPr>
          <p:spPr bwMode="auto">
            <a:xfrm>
              <a:off x="3245" y="1370"/>
              <a:ext cx="311" cy="80"/>
            </a:xfrm>
            <a:prstGeom prst="ellipse">
              <a:avLst/>
            </a:prstGeom>
            <a:solidFill>
              <a:srgbClr val="CCCCFF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51" name="Line 23"/>
            <p:cNvSpPr>
              <a:spLocks noChangeShapeType="1"/>
            </p:cNvSpPr>
            <p:nvPr/>
          </p:nvSpPr>
          <p:spPr bwMode="auto">
            <a:xfrm>
              <a:off x="3245" y="1363"/>
              <a:ext cx="0" cy="49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452" name="Line 24"/>
            <p:cNvSpPr>
              <a:spLocks noChangeShapeType="1"/>
            </p:cNvSpPr>
            <p:nvPr/>
          </p:nvSpPr>
          <p:spPr bwMode="auto">
            <a:xfrm>
              <a:off x="3557" y="1363"/>
              <a:ext cx="0" cy="49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453" name="Rectangle 25"/>
            <p:cNvSpPr>
              <a:spLocks noChangeArrowheads="1"/>
            </p:cNvSpPr>
            <p:nvPr/>
          </p:nvSpPr>
          <p:spPr bwMode="auto">
            <a:xfrm>
              <a:off x="3245" y="1363"/>
              <a:ext cx="308" cy="48"/>
            </a:xfrm>
            <a:prstGeom prst="rect">
              <a:avLst/>
            </a:prstGeom>
            <a:solidFill>
              <a:srgbClr val="CC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54" name="Oval 26"/>
            <p:cNvSpPr>
              <a:spLocks noChangeArrowheads="1"/>
            </p:cNvSpPr>
            <p:nvPr/>
          </p:nvSpPr>
          <p:spPr bwMode="auto">
            <a:xfrm>
              <a:off x="3248" y="1307"/>
              <a:ext cx="311" cy="94"/>
            </a:xfrm>
            <a:prstGeom prst="ellipse">
              <a:avLst/>
            </a:prstGeom>
            <a:solidFill>
              <a:srgbClr val="CCCCFF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55" name="Oval 27"/>
            <p:cNvSpPr>
              <a:spLocks noChangeArrowheads="1"/>
            </p:cNvSpPr>
            <p:nvPr/>
          </p:nvSpPr>
          <p:spPr bwMode="auto">
            <a:xfrm>
              <a:off x="3255" y="2061"/>
              <a:ext cx="312" cy="80"/>
            </a:xfrm>
            <a:prstGeom prst="ellipse">
              <a:avLst/>
            </a:prstGeom>
            <a:solidFill>
              <a:srgbClr val="CCCCFF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56" name="Line 28"/>
            <p:cNvSpPr>
              <a:spLocks noChangeShapeType="1"/>
            </p:cNvSpPr>
            <p:nvPr/>
          </p:nvSpPr>
          <p:spPr bwMode="auto">
            <a:xfrm>
              <a:off x="3255" y="2054"/>
              <a:ext cx="0" cy="49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457" name="Line 29"/>
            <p:cNvSpPr>
              <a:spLocks noChangeShapeType="1"/>
            </p:cNvSpPr>
            <p:nvPr/>
          </p:nvSpPr>
          <p:spPr bwMode="auto">
            <a:xfrm>
              <a:off x="3568" y="2054"/>
              <a:ext cx="0" cy="49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458" name="Rectangle 30"/>
            <p:cNvSpPr>
              <a:spLocks noChangeArrowheads="1"/>
            </p:cNvSpPr>
            <p:nvPr/>
          </p:nvSpPr>
          <p:spPr bwMode="auto">
            <a:xfrm>
              <a:off x="3255" y="2054"/>
              <a:ext cx="309" cy="48"/>
            </a:xfrm>
            <a:prstGeom prst="rect">
              <a:avLst/>
            </a:prstGeom>
            <a:solidFill>
              <a:srgbClr val="CC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59" name="Oval 31"/>
            <p:cNvSpPr>
              <a:spLocks noChangeArrowheads="1"/>
            </p:cNvSpPr>
            <p:nvPr/>
          </p:nvSpPr>
          <p:spPr bwMode="auto">
            <a:xfrm>
              <a:off x="3252" y="1995"/>
              <a:ext cx="312" cy="94"/>
            </a:xfrm>
            <a:prstGeom prst="ellipse">
              <a:avLst/>
            </a:prstGeom>
            <a:solidFill>
              <a:srgbClr val="CCCCFF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60" name="Oval 32"/>
            <p:cNvSpPr>
              <a:spLocks noChangeArrowheads="1"/>
            </p:cNvSpPr>
            <p:nvPr/>
          </p:nvSpPr>
          <p:spPr bwMode="auto">
            <a:xfrm>
              <a:off x="3820" y="1720"/>
              <a:ext cx="312" cy="80"/>
            </a:xfrm>
            <a:prstGeom prst="ellipse">
              <a:avLst/>
            </a:prstGeom>
            <a:solidFill>
              <a:srgbClr val="CCCCFF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61" name="Line 33"/>
            <p:cNvSpPr>
              <a:spLocks noChangeShapeType="1"/>
            </p:cNvSpPr>
            <p:nvPr/>
          </p:nvSpPr>
          <p:spPr bwMode="auto">
            <a:xfrm>
              <a:off x="3820" y="1713"/>
              <a:ext cx="0" cy="49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462" name="Line 34"/>
            <p:cNvSpPr>
              <a:spLocks noChangeShapeType="1"/>
            </p:cNvSpPr>
            <p:nvPr/>
          </p:nvSpPr>
          <p:spPr bwMode="auto">
            <a:xfrm>
              <a:off x="4133" y="1713"/>
              <a:ext cx="0" cy="49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463" name="Rectangle 35"/>
            <p:cNvSpPr>
              <a:spLocks noChangeArrowheads="1"/>
            </p:cNvSpPr>
            <p:nvPr/>
          </p:nvSpPr>
          <p:spPr bwMode="auto">
            <a:xfrm>
              <a:off x="3820" y="1713"/>
              <a:ext cx="309" cy="48"/>
            </a:xfrm>
            <a:prstGeom prst="rect">
              <a:avLst/>
            </a:prstGeom>
            <a:solidFill>
              <a:srgbClr val="CC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64" name="Oval 36"/>
            <p:cNvSpPr>
              <a:spLocks noChangeArrowheads="1"/>
            </p:cNvSpPr>
            <p:nvPr/>
          </p:nvSpPr>
          <p:spPr bwMode="auto">
            <a:xfrm>
              <a:off x="3817" y="1654"/>
              <a:ext cx="312" cy="94"/>
            </a:xfrm>
            <a:prstGeom prst="ellipse">
              <a:avLst/>
            </a:prstGeom>
            <a:solidFill>
              <a:srgbClr val="CCCCFF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65" name="Freeform 37"/>
            <p:cNvSpPr>
              <a:spLocks noChangeArrowheads="1"/>
            </p:cNvSpPr>
            <p:nvPr/>
          </p:nvSpPr>
          <p:spPr bwMode="auto">
            <a:xfrm>
              <a:off x="3411" y="1462"/>
              <a:ext cx="0" cy="521"/>
            </a:xfrm>
            <a:custGeom>
              <a:avLst/>
              <a:gdLst>
                <a:gd name="T0" fmla="*/ 0 w 1"/>
                <a:gd name="T1" fmla="*/ 0 h 522"/>
                <a:gd name="T2" fmla="*/ 0 w 1"/>
                <a:gd name="T3" fmla="*/ 521 h 522"/>
                <a:gd name="T4" fmla="*/ 0 60000 65536"/>
                <a:gd name="T5" fmla="*/ 0 60000 65536"/>
                <a:gd name="T6" fmla="*/ 0 w 1"/>
                <a:gd name="T7" fmla="*/ 0 h 522"/>
                <a:gd name="T8" fmla="*/ 0 w 1"/>
                <a:gd name="T9" fmla="*/ 522 h 52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22">
                  <a:moveTo>
                    <a:pt x="0" y="0"/>
                  </a:moveTo>
                  <a:lnTo>
                    <a:pt x="0" y="522"/>
                  </a:lnTo>
                </a:path>
              </a:pathLst>
            </a:custGeom>
            <a:noFill/>
            <a:ln w="12600" cap="sq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66" name="Freeform 38"/>
            <p:cNvSpPr>
              <a:spLocks noChangeArrowheads="1"/>
            </p:cNvSpPr>
            <p:nvPr/>
          </p:nvSpPr>
          <p:spPr bwMode="auto">
            <a:xfrm>
              <a:off x="2718" y="1468"/>
              <a:ext cx="0" cy="536"/>
            </a:xfrm>
            <a:custGeom>
              <a:avLst/>
              <a:gdLst>
                <a:gd name="T0" fmla="*/ 0 w 1"/>
                <a:gd name="T1" fmla="*/ 0 h 537"/>
                <a:gd name="T2" fmla="*/ 0 w 1"/>
                <a:gd name="T3" fmla="*/ 536 h 537"/>
                <a:gd name="T4" fmla="*/ 0 60000 65536"/>
                <a:gd name="T5" fmla="*/ 0 60000 65536"/>
                <a:gd name="T6" fmla="*/ 0 w 1"/>
                <a:gd name="T7" fmla="*/ 0 h 537"/>
                <a:gd name="T8" fmla="*/ 0 w 1"/>
                <a:gd name="T9" fmla="*/ 537 h 53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37">
                  <a:moveTo>
                    <a:pt x="0" y="0"/>
                  </a:moveTo>
                  <a:lnTo>
                    <a:pt x="0" y="537"/>
                  </a:lnTo>
                </a:path>
              </a:pathLst>
            </a:custGeom>
            <a:noFill/>
            <a:ln w="12600" cap="sq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67" name="Freeform 39"/>
            <p:cNvSpPr>
              <a:spLocks noChangeArrowheads="1"/>
            </p:cNvSpPr>
            <p:nvPr/>
          </p:nvSpPr>
          <p:spPr bwMode="auto">
            <a:xfrm>
              <a:off x="2883" y="1453"/>
              <a:ext cx="503" cy="599"/>
            </a:xfrm>
            <a:custGeom>
              <a:avLst/>
              <a:gdLst>
                <a:gd name="T0" fmla="*/ 0 w 378"/>
                <a:gd name="T1" fmla="*/ 41288037 h 174"/>
                <a:gd name="T2" fmla="*/ 6700 w 378"/>
                <a:gd name="T3" fmla="*/ 0 h 174"/>
                <a:gd name="T4" fmla="*/ 0 60000 65536"/>
                <a:gd name="T5" fmla="*/ 0 60000 65536"/>
                <a:gd name="T6" fmla="*/ 0 w 378"/>
                <a:gd name="T7" fmla="*/ 0 h 174"/>
                <a:gd name="T8" fmla="*/ 378 w 378"/>
                <a:gd name="T9" fmla="*/ 174 h 17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78" h="174">
                  <a:moveTo>
                    <a:pt x="0" y="174"/>
                  </a:moveTo>
                  <a:lnTo>
                    <a:pt x="378" y="0"/>
                  </a:lnTo>
                </a:path>
              </a:pathLst>
            </a:custGeom>
            <a:noFill/>
            <a:ln w="12600" cap="sq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68" name="Freeform 40"/>
            <p:cNvSpPr>
              <a:spLocks noChangeArrowheads="1"/>
            </p:cNvSpPr>
            <p:nvPr/>
          </p:nvSpPr>
          <p:spPr bwMode="auto">
            <a:xfrm>
              <a:off x="3570" y="1801"/>
              <a:ext cx="365" cy="269"/>
            </a:xfrm>
            <a:custGeom>
              <a:avLst/>
              <a:gdLst>
                <a:gd name="T0" fmla="*/ 0 w 366"/>
                <a:gd name="T1" fmla="*/ 269 h 270"/>
                <a:gd name="T2" fmla="*/ 365 w 366"/>
                <a:gd name="T3" fmla="*/ 0 h 270"/>
                <a:gd name="T4" fmla="*/ 0 60000 65536"/>
                <a:gd name="T5" fmla="*/ 0 60000 65536"/>
                <a:gd name="T6" fmla="*/ 0 w 366"/>
                <a:gd name="T7" fmla="*/ 0 h 270"/>
                <a:gd name="T8" fmla="*/ 366 w 366"/>
                <a:gd name="T9" fmla="*/ 270 h 27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270">
                  <a:moveTo>
                    <a:pt x="0" y="270"/>
                  </a:moveTo>
                  <a:lnTo>
                    <a:pt x="366" y="0"/>
                  </a:lnTo>
                </a:path>
              </a:pathLst>
            </a:custGeom>
            <a:noFill/>
            <a:ln w="12600" cap="sq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69" name="Freeform 41"/>
            <p:cNvSpPr>
              <a:spLocks noChangeArrowheads="1"/>
            </p:cNvSpPr>
            <p:nvPr/>
          </p:nvSpPr>
          <p:spPr bwMode="auto">
            <a:xfrm>
              <a:off x="2889" y="2083"/>
              <a:ext cx="365" cy="0"/>
            </a:xfrm>
            <a:custGeom>
              <a:avLst/>
              <a:gdLst>
                <a:gd name="T0" fmla="*/ 365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0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600" cap="sq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70" name="Freeform 42"/>
            <p:cNvSpPr>
              <a:spLocks noChangeArrowheads="1"/>
            </p:cNvSpPr>
            <p:nvPr/>
          </p:nvSpPr>
          <p:spPr bwMode="auto">
            <a:xfrm>
              <a:off x="2298" y="1759"/>
              <a:ext cx="275" cy="263"/>
            </a:xfrm>
            <a:custGeom>
              <a:avLst/>
              <a:gdLst>
                <a:gd name="T0" fmla="*/ 275 w 276"/>
                <a:gd name="T1" fmla="*/ 263 h 264"/>
                <a:gd name="T2" fmla="*/ 0 w 276"/>
                <a:gd name="T3" fmla="*/ 0 h 264"/>
                <a:gd name="T4" fmla="*/ 0 60000 65536"/>
                <a:gd name="T5" fmla="*/ 0 60000 65536"/>
                <a:gd name="T6" fmla="*/ 0 w 276"/>
                <a:gd name="T7" fmla="*/ 0 h 264"/>
                <a:gd name="T8" fmla="*/ 276 w 276"/>
                <a:gd name="T9" fmla="*/ 264 h 26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76" h="264">
                  <a:moveTo>
                    <a:pt x="276" y="264"/>
                  </a:moveTo>
                  <a:lnTo>
                    <a:pt x="0" y="0"/>
                  </a:lnTo>
                </a:path>
              </a:pathLst>
            </a:custGeom>
            <a:noFill/>
            <a:ln w="12600" cap="sq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71" name="Freeform 43"/>
            <p:cNvSpPr>
              <a:spLocks noChangeArrowheads="1"/>
            </p:cNvSpPr>
            <p:nvPr/>
          </p:nvSpPr>
          <p:spPr bwMode="auto">
            <a:xfrm>
              <a:off x="2883" y="1393"/>
              <a:ext cx="365" cy="0"/>
            </a:xfrm>
            <a:custGeom>
              <a:avLst/>
              <a:gdLst>
                <a:gd name="T0" fmla="*/ 365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0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600" cap="sq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72" name="Freeform 44"/>
            <p:cNvSpPr>
              <a:spLocks noChangeArrowheads="1"/>
            </p:cNvSpPr>
            <p:nvPr/>
          </p:nvSpPr>
          <p:spPr bwMode="auto">
            <a:xfrm>
              <a:off x="3558" y="1390"/>
              <a:ext cx="395" cy="266"/>
            </a:xfrm>
            <a:custGeom>
              <a:avLst/>
              <a:gdLst>
                <a:gd name="T0" fmla="*/ 395 w 396"/>
                <a:gd name="T1" fmla="*/ 266 h 267"/>
                <a:gd name="T2" fmla="*/ 0 w 396"/>
                <a:gd name="T3" fmla="*/ 0 h 267"/>
                <a:gd name="T4" fmla="*/ 0 60000 65536"/>
                <a:gd name="T5" fmla="*/ 0 60000 65536"/>
                <a:gd name="T6" fmla="*/ 0 w 396"/>
                <a:gd name="T7" fmla="*/ 0 h 267"/>
                <a:gd name="T8" fmla="*/ 396 w 396"/>
                <a:gd name="T9" fmla="*/ 267 h 26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96" h="267">
                  <a:moveTo>
                    <a:pt x="396" y="267"/>
                  </a:moveTo>
                  <a:lnTo>
                    <a:pt x="0" y="0"/>
                  </a:lnTo>
                </a:path>
              </a:pathLst>
            </a:custGeom>
            <a:noFill/>
            <a:ln w="12600" cap="sq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73" name="Freeform 45"/>
            <p:cNvSpPr>
              <a:spLocks noChangeArrowheads="1"/>
            </p:cNvSpPr>
            <p:nvPr/>
          </p:nvSpPr>
          <p:spPr bwMode="auto">
            <a:xfrm>
              <a:off x="2241" y="961"/>
              <a:ext cx="1109" cy="644"/>
            </a:xfrm>
            <a:custGeom>
              <a:avLst/>
              <a:gdLst>
                <a:gd name="T0" fmla="*/ 1109 w 1110"/>
                <a:gd name="T1" fmla="*/ 341 h 645"/>
                <a:gd name="T2" fmla="*/ 0 w 1110"/>
                <a:gd name="T3" fmla="*/ 644 h 645"/>
                <a:gd name="T4" fmla="*/ 0 60000 65536"/>
                <a:gd name="T5" fmla="*/ 0 60000 65536"/>
                <a:gd name="T6" fmla="*/ 0 w 1110"/>
                <a:gd name="T7" fmla="*/ 0 h 645"/>
                <a:gd name="T8" fmla="*/ 1110 w 1110"/>
                <a:gd name="T9" fmla="*/ 645 h 64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10" h="645">
                  <a:moveTo>
                    <a:pt x="1110" y="342"/>
                  </a:moveTo>
                  <a:cubicBezTo>
                    <a:pt x="1104" y="0"/>
                    <a:pt x="21" y="63"/>
                    <a:pt x="0" y="645"/>
                  </a:cubicBezTo>
                </a:path>
              </a:pathLst>
            </a:custGeom>
            <a:noFill/>
            <a:ln w="12600" cap="sq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03474" name="Group 46"/>
            <p:cNvGrpSpPr>
              <a:grpSpLocks/>
            </p:cNvGrpSpPr>
            <p:nvPr/>
          </p:nvGrpSpPr>
          <p:grpSpPr bwMode="auto">
            <a:xfrm>
              <a:off x="2142" y="1559"/>
              <a:ext cx="202" cy="250"/>
              <a:chOff x="2142" y="1559"/>
              <a:chExt cx="202" cy="250"/>
            </a:xfrm>
          </p:grpSpPr>
          <p:sp>
            <p:nvSpPr>
              <p:cNvPr id="103500" name="Rectangle 47"/>
              <p:cNvSpPr>
                <a:spLocks noChangeArrowheads="1"/>
              </p:cNvSpPr>
              <p:nvPr/>
            </p:nvSpPr>
            <p:spPr bwMode="auto">
              <a:xfrm>
                <a:off x="2169" y="1624"/>
                <a:ext cx="141" cy="131"/>
              </a:xfrm>
              <a:prstGeom prst="rect">
                <a:avLst/>
              </a:pr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501" name="Text Box 48"/>
              <p:cNvSpPr txBox="1">
                <a:spLocks noChangeArrowheads="1"/>
              </p:cNvSpPr>
              <p:nvPr/>
            </p:nvSpPr>
            <p:spPr bwMode="auto">
              <a:xfrm>
                <a:off x="2142" y="1559"/>
                <a:ext cx="202" cy="25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 algn="ctr">
                  <a:buClrTx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2000">
                    <a:solidFill>
                      <a:srgbClr val="000000"/>
                    </a:solidFill>
                  </a:rPr>
                  <a:t>u</a:t>
                </a:r>
              </a:p>
            </p:txBody>
          </p:sp>
        </p:grpSp>
        <p:grpSp>
          <p:nvGrpSpPr>
            <p:cNvPr id="103475" name="Group 49"/>
            <p:cNvGrpSpPr>
              <a:grpSpLocks/>
            </p:cNvGrpSpPr>
            <p:nvPr/>
          </p:nvGrpSpPr>
          <p:grpSpPr bwMode="auto">
            <a:xfrm>
              <a:off x="3316" y="1943"/>
              <a:ext cx="194" cy="250"/>
              <a:chOff x="3316" y="1943"/>
              <a:chExt cx="194" cy="250"/>
            </a:xfrm>
          </p:grpSpPr>
          <p:sp>
            <p:nvSpPr>
              <p:cNvPr id="103498" name="Rectangle 50"/>
              <p:cNvSpPr>
                <a:spLocks noChangeArrowheads="1"/>
              </p:cNvSpPr>
              <p:nvPr/>
            </p:nvSpPr>
            <p:spPr bwMode="auto">
              <a:xfrm>
                <a:off x="3339" y="2008"/>
                <a:ext cx="139" cy="131"/>
              </a:xfrm>
              <a:prstGeom prst="rect">
                <a:avLst/>
              </a:pr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499" name="Text Box 51"/>
              <p:cNvSpPr txBox="1">
                <a:spLocks noChangeArrowheads="1"/>
              </p:cNvSpPr>
              <p:nvPr/>
            </p:nvSpPr>
            <p:spPr bwMode="auto">
              <a:xfrm>
                <a:off x="3316" y="1943"/>
                <a:ext cx="194" cy="25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 algn="ctr">
                  <a:buClrTx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2000">
                    <a:solidFill>
                      <a:srgbClr val="000000"/>
                    </a:solidFill>
                  </a:rPr>
                  <a:t>y</a:t>
                </a:r>
              </a:p>
            </p:txBody>
          </p:sp>
        </p:grpSp>
        <p:grpSp>
          <p:nvGrpSpPr>
            <p:cNvPr id="103476" name="Group 52"/>
            <p:cNvGrpSpPr>
              <a:grpSpLocks/>
            </p:cNvGrpSpPr>
            <p:nvPr/>
          </p:nvGrpSpPr>
          <p:grpSpPr bwMode="auto">
            <a:xfrm>
              <a:off x="2627" y="1910"/>
              <a:ext cx="209" cy="289"/>
              <a:chOff x="2627" y="1910"/>
              <a:chExt cx="209" cy="289"/>
            </a:xfrm>
          </p:grpSpPr>
          <p:sp>
            <p:nvSpPr>
              <p:cNvPr id="103496" name="Rectangle 53"/>
              <p:cNvSpPr>
                <a:spLocks noChangeArrowheads="1"/>
              </p:cNvSpPr>
              <p:nvPr/>
            </p:nvSpPr>
            <p:spPr bwMode="auto">
              <a:xfrm>
                <a:off x="2657" y="2005"/>
                <a:ext cx="142" cy="131"/>
              </a:xfrm>
              <a:prstGeom prst="rect">
                <a:avLst/>
              </a:pr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497" name="Text Box 54"/>
              <p:cNvSpPr txBox="1">
                <a:spLocks noChangeArrowheads="1"/>
              </p:cNvSpPr>
              <p:nvPr/>
            </p:nvSpPr>
            <p:spPr bwMode="auto">
              <a:xfrm>
                <a:off x="2627" y="1910"/>
                <a:ext cx="209" cy="28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 algn="ctr">
                  <a:buClrTx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>
                    <a:solidFill>
                      <a:srgbClr val="000000"/>
                    </a:solidFill>
                  </a:rPr>
                  <a:t>x</a:t>
                </a:r>
              </a:p>
            </p:txBody>
          </p:sp>
        </p:grpSp>
        <p:grpSp>
          <p:nvGrpSpPr>
            <p:cNvPr id="103477" name="Group 55"/>
            <p:cNvGrpSpPr>
              <a:grpSpLocks/>
            </p:cNvGrpSpPr>
            <p:nvPr/>
          </p:nvGrpSpPr>
          <p:grpSpPr bwMode="auto">
            <a:xfrm>
              <a:off x="3293" y="1253"/>
              <a:ext cx="229" cy="250"/>
              <a:chOff x="3293" y="1253"/>
              <a:chExt cx="229" cy="250"/>
            </a:xfrm>
          </p:grpSpPr>
          <p:sp>
            <p:nvSpPr>
              <p:cNvPr id="103494" name="Rectangle 56"/>
              <p:cNvSpPr>
                <a:spLocks noChangeArrowheads="1"/>
              </p:cNvSpPr>
              <p:nvPr/>
            </p:nvSpPr>
            <p:spPr bwMode="auto">
              <a:xfrm>
                <a:off x="3332" y="1318"/>
                <a:ext cx="143" cy="131"/>
              </a:xfrm>
              <a:prstGeom prst="rect">
                <a:avLst/>
              </a:pr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495" name="Text Box 57"/>
              <p:cNvSpPr txBox="1">
                <a:spLocks noChangeArrowheads="1"/>
              </p:cNvSpPr>
              <p:nvPr/>
            </p:nvSpPr>
            <p:spPr bwMode="auto">
              <a:xfrm>
                <a:off x="3293" y="1253"/>
                <a:ext cx="229" cy="25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 algn="ctr">
                  <a:buClrTx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2000">
                    <a:solidFill>
                      <a:srgbClr val="000000"/>
                    </a:solidFill>
                  </a:rPr>
                  <a:t>w</a:t>
                </a:r>
              </a:p>
            </p:txBody>
          </p:sp>
        </p:grpSp>
        <p:grpSp>
          <p:nvGrpSpPr>
            <p:cNvPr id="103478" name="Group 58"/>
            <p:cNvGrpSpPr>
              <a:grpSpLocks/>
            </p:cNvGrpSpPr>
            <p:nvPr/>
          </p:nvGrpSpPr>
          <p:grpSpPr bwMode="auto">
            <a:xfrm>
              <a:off x="2626" y="1253"/>
              <a:ext cx="194" cy="250"/>
              <a:chOff x="2626" y="1253"/>
              <a:chExt cx="194" cy="250"/>
            </a:xfrm>
          </p:grpSpPr>
          <p:sp>
            <p:nvSpPr>
              <p:cNvPr id="103492" name="Rectangle 59"/>
              <p:cNvSpPr>
                <a:spLocks noChangeArrowheads="1"/>
              </p:cNvSpPr>
              <p:nvPr/>
            </p:nvSpPr>
            <p:spPr bwMode="auto">
              <a:xfrm>
                <a:off x="2648" y="1318"/>
                <a:ext cx="139" cy="131"/>
              </a:xfrm>
              <a:prstGeom prst="rect">
                <a:avLst/>
              </a:pr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493" name="Text Box 60"/>
              <p:cNvSpPr txBox="1">
                <a:spLocks noChangeArrowheads="1"/>
              </p:cNvSpPr>
              <p:nvPr/>
            </p:nvSpPr>
            <p:spPr bwMode="auto">
              <a:xfrm>
                <a:off x="2626" y="1253"/>
                <a:ext cx="194" cy="25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 algn="ctr">
                  <a:buClrTx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2000">
                    <a:solidFill>
                      <a:srgbClr val="000000"/>
                    </a:solidFill>
                  </a:rPr>
                  <a:t>v</a:t>
                </a:r>
              </a:p>
            </p:txBody>
          </p:sp>
        </p:grpSp>
        <p:grpSp>
          <p:nvGrpSpPr>
            <p:cNvPr id="103479" name="Group 61"/>
            <p:cNvGrpSpPr>
              <a:grpSpLocks/>
            </p:cNvGrpSpPr>
            <p:nvPr/>
          </p:nvGrpSpPr>
          <p:grpSpPr bwMode="auto">
            <a:xfrm>
              <a:off x="3880" y="1571"/>
              <a:ext cx="209" cy="289"/>
              <a:chOff x="3880" y="1571"/>
              <a:chExt cx="209" cy="289"/>
            </a:xfrm>
          </p:grpSpPr>
          <p:sp>
            <p:nvSpPr>
              <p:cNvPr id="103490" name="Rectangle 62"/>
              <p:cNvSpPr>
                <a:spLocks noChangeArrowheads="1"/>
              </p:cNvSpPr>
              <p:nvPr/>
            </p:nvSpPr>
            <p:spPr bwMode="auto">
              <a:xfrm>
                <a:off x="3912" y="1666"/>
                <a:ext cx="140" cy="131"/>
              </a:xfrm>
              <a:prstGeom prst="rect">
                <a:avLst/>
              </a:pr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491" name="Text Box 63"/>
              <p:cNvSpPr txBox="1">
                <a:spLocks noChangeArrowheads="1"/>
              </p:cNvSpPr>
              <p:nvPr/>
            </p:nvSpPr>
            <p:spPr bwMode="auto">
              <a:xfrm>
                <a:off x="3880" y="1571"/>
                <a:ext cx="209" cy="28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 algn="ctr">
                  <a:buClrTx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>
                    <a:solidFill>
                      <a:srgbClr val="000000"/>
                    </a:solidFill>
                  </a:rPr>
                  <a:t>z</a:t>
                </a:r>
              </a:p>
            </p:txBody>
          </p:sp>
        </p:grpSp>
        <p:sp>
          <p:nvSpPr>
            <p:cNvPr id="103480" name="Text Box 64"/>
            <p:cNvSpPr txBox="1">
              <a:spLocks noChangeArrowheads="1"/>
            </p:cNvSpPr>
            <p:nvPr/>
          </p:nvSpPr>
          <p:spPr bwMode="auto">
            <a:xfrm>
              <a:off x="2348" y="1383"/>
              <a:ext cx="192" cy="23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103481" name="Text Box 65"/>
            <p:cNvSpPr txBox="1">
              <a:spLocks noChangeArrowheads="1"/>
            </p:cNvSpPr>
            <p:nvPr/>
          </p:nvSpPr>
          <p:spPr bwMode="auto">
            <a:xfrm>
              <a:off x="2696" y="1602"/>
              <a:ext cx="192" cy="23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103482" name="Text Box 66"/>
            <p:cNvSpPr txBox="1">
              <a:spLocks noChangeArrowheads="1"/>
            </p:cNvSpPr>
            <p:nvPr/>
          </p:nvSpPr>
          <p:spPr bwMode="auto">
            <a:xfrm>
              <a:off x="2261" y="1815"/>
              <a:ext cx="192" cy="23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103483" name="Text Box 67"/>
            <p:cNvSpPr txBox="1">
              <a:spLocks noChangeArrowheads="1"/>
            </p:cNvSpPr>
            <p:nvPr/>
          </p:nvSpPr>
          <p:spPr bwMode="auto">
            <a:xfrm>
              <a:off x="3080" y="1695"/>
              <a:ext cx="192" cy="23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000000"/>
                  </a:solidFill>
                </a:rPr>
                <a:t>3</a:t>
              </a:r>
            </a:p>
          </p:txBody>
        </p:sp>
        <p:sp>
          <p:nvSpPr>
            <p:cNvPr id="103484" name="Text Box 68"/>
            <p:cNvSpPr txBox="1">
              <a:spLocks noChangeArrowheads="1"/>
            </p:cNvSpPr>
            <p:nvPr/>
          </p:nvSpPr>
          <p:spPr bwMode="auto">
            <a:xfrm>
              <a:off x="3017" y="2049"/>
              <a:ext cx="192" cy="23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103485" name="Text Box 69"/>
            <p:cNvSpPr txBox="1">
              <a:spLocks noChangeArrowheads="1"/>
            </p:cNvSpPr>
            <p:nvPr/>
          </p:nvSpPr>
          <p:spPr bwMode="auto">
            <a:xfrm>
              <a:off x="3377" y="1620"/>
              <a:ext cx="192" cy="23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103486" name="Text Box 70"/>
            <p:cNvSpPr txBox="1">
              <a:spLocks noChangeArrowheads="1"/>
            </p:cNvSpPr>
            <p:nvPr/>
          </p:nvSpPr>
          <p:spPr bwMode="auto">
            <a:xfrm>
              <a:off x="3737" y="1884"/>
              <a:ext cx="192" cy="23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103487" name="Text Box 71"/>
            <p:cNvSpPr txBox="1">
              <a:spLocks noChangeArrowheads="1"/>
            </p:cNvSpPr>
            <p:nvPr/>
          </p:nvSpPr>
          <p:spPr bwMode="auto">
            <a:xfrm>
              <a:off x="3710" y="1347"/>
              <a:ext cx="192" cy="23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000000"/>
                  </a:solidFill>
                </a:rPr>
                <a:t>5</a:t>
              </a:r>
            </a:p>
          </p:txBody>
        </p:sp>
        <p:sp>
          <p:nvSpPr>
            <p:cNvPr id="103488" name="Text Box 72"/>
            <p:cNvSpPr txBox="1">
              <a:spLocks noChangeArrowheads="1"/>
            </p:cNvSpPr>
            <p:nvPr/>
          </p:nvSpPr>
          <p:spPr bwMode="auto">
            <a:xfrm>
              <a:off x="2975" y="1197"/>
              <a:ext cx="192" cy="23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000000"/>
                  </a:solidFill>
                </a:rPr>
                <a:t>3</a:t>
              </a:r>
            </a:p>
          </p:txBody>
        </p:sp>
        <p:sp>
          <p:nvSpPr>
            <p:cNvPr id="103489" name="Text Box 73"/>
            <p:cNvSpPr txBox="1">
              <a:spLocks noChangeArrowheads="1"/>
            </p:cNvSpPr>
            <p:nvPr/>
          </p:nvSpPr>
          <p:spPr bwMode="auto">
            <a:xfrm>
              <a:off x="2624" y="930"/>
              <a:ext cx="192" cy="23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000000"/>
                  </a:solidFill>
                </a:rPr>
                <a:t>5</a:t>
              </a:r>
            </a:p>
          </p:txBody>
        </p:sp>
      </p:grpSp>
      <p:sp>
        <p:nvSpPr>
          <p:cNvPr id="103430" name="Text Box 74"/>
          <p:cNvSpPr txBox="1">
            <a:spLocks noChangeArrowheads="1"/>
          </p:cNvSpPr>
          <p:nvPr/>
        </p:nvSpPr>
        <p:spPr bwMode="auto">
          <a:xfrm>
            <a:off x="685800" y="3657600"/>
            <a:ext cx="8229599" cy="194117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graph: G = (N,E)</a:t>
            </a:r>
          </a:p>
          <a:p>
            <a:pPr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 = set of routers = { u, v, w, x, y, z }</a:t>
            </a:r>
          </a:p>
          <a:p>
            <a:pPr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 = set of links =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{ (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u,v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), (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u,x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), (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v,x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), (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v,w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), (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x,w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), (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x,y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), (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w,y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), (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w,z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), (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y,z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 }</a:t>
            </a:r>
          </a:p>
        </p:txBody>
      </p:sp>
      <p:sp>
        <p:nvSpPr>
          <p:cNvPr id="103431" name="Text Box 75"/>
          <p:cNvSpPr txBox="1">
            <a:spLocks noChangeArrowheads="1"/>
          </p:cNvSpPr>
          <p:nvPr/>
        </p:nvSpPr>
        <p:spPr bwMode="auto">
          <a:xfrm>
            <a:off x="533400" y="207963"/>
            <a:ext cx="7772400" cy="796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Graph 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Abstraction</a:t>
            </a:r>
            <a:endParaRPr lang="en-US" sz="3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3" name="Text Box 4"/>
          <p:cNvSpPr txBox="1">
            <a:spLocks noChangeArrowheads="1"/>
          </p:cNvSpPr>
          <p:nvPr/>
        </p:nvSpPr>
        <p:spPr bwMode="auto">
          <a:xfrm>
            <a:off x="533400" y="219075"/>
            <a:ext cx="7772400" cy="908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Graph 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Abstraction</a:t>
            </a: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costs</a:t>
            </a:r>
            <a:endParaRPr lang="en-US" sz="3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4454" name="Group 5"/>
          <p:cNvGrpSpPr>
            <a:grpSpLocks/>
          </p:cNvGrpSpPr>
          <p:nvPr/>
        </p:nvGrpSpPr>
        <p:grpSpPr bwMode="auto">
          <a:xfrm>
            <a:off x="920750" y="1495425"/>
            <a:ext cx="3570288" cy="2235200"/>
            <a:chOff x="580" y="942"/>
            <a:chExt cx="2249" cy="1408"/>
          </a:xfrm>
        </p:grpSpPr>
        <p:sp>
          <p:nvSpPr>
            <p:cNvPr id="104458" name="Freeform 6"/>
            <p:cNvSpPr>
              <a:spLocks noChangeArrowheads="1"/>
            </p:cNvSpPr>
            <p:nvPr/>
          </p:nvSpPr>
          <p:spPr bwMode="auto">
            <a:xfrm>
              <a:off x="580" y="942"/>
              <a:ext cx="2249" cy="1408"/>
            </a:xfrm>
            <a:custGeom>
              <a:avLst/>
              <a:gdLst>
                <a:gd name="T0" fmla="*/ 0 w 2250"/>
                <a:gd name="T1" fmla="*/ 624 h 1409"/>
                <a:gd name="T2" fmla="*/ 219 w 2250"/>
                <a:gd name="T3" fmla="*/ 321 h 1409"/>
                <a:gd name="T4" fmla="*/ 529 w 2250"/>
                <a:gd name="T5" fmla="*/ 35 h 1409"/>
                <a:gd name="T6" fmla="*/ 1550 w 2250"/>
                <a:gd name="T7" fmla="*/ 111 h 1409"/>
                <a:gd name="T8" fmla="*/ 1967 w 2250"/>
                <a:gd name="T9" fmla="*/ 483 h 1409"/>
                <a:gd name="T10" fmla="*/ 2198 w 2250"/>
                <a:gd name="T11" fmla="*/ 905 h 1409"/>
                <a:gd name="T12" fmla="*/ 1658 w 2250"/>
                <a:gd name="T13" fmla="*/ 1313 h 1409"/>
                <a:gd name="T14" fmla="*/ 993 w 2250"/>
                <a:gd name="T15" fmla="*/ 1385 h 1409"/>
                <a:gd name="T16" fmla="*/ 465 w 2250"/>
                <a:gd name="T17" fmla="*/ 1355 h 1409"/>
                <a:gd name="T18" fmla="*/ 102 w 2250"/>
                <a:gd name="T19" fmla="*/ 1067 h 1409"/>
                <a:gd name="T20" fmla="*/ 0 w 2250"/>
                <a:gd name="T21" fmla="*/ 624 h 140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250"/>
                <a:gd name="T34" fmla="*/ 0 h 1409"/>
                <a:gd name="T35" fmla="*/ 2250 w 2250"/>
                <a:gd name="T36" fmla="*/ 1409 h 140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250" h="1409">
                  <a:moveTo>
                    <a:pt x="0" y="624"/>
                  </a:moveTo>
                  <a:cubicBezTo>
                    <a:pt x="5" y="506"/>
                    <a:pt x="131" y="419"/>
                    <a:pt x="219" y="321"/>
                  </a:cubicBezTo>
                  <a:cubicBezTo>
                    <a:pt x="307" y="223"/>
                    <a:pt x="307" y="70"/>
                    <a:pt x="529" y="35"/>
                  </a:cubicBezTo>
                  <a:cubicBezTo>
                    <a:pt x="751" y="0"/>
                    <a:pt x="1311" y="36"/>
                    <a:pt x="1551" y="111"/>
                  </a:cubicBezTo>
                  <a:cubicBezTo>
                    <a:pt x="1791" y="186"/>
                    <a:pt x="1860" y="351"/>
                    <a:pt x="1968" y="483"/>
                  </a:cubicBezTo>
                  <a:cubicBezTo>
                    <a:pt x="2076" y="615"/>
                    <a:pt x="2250" y="767"/>
                    <a:pt x="2199" y="906"/>
                  </a:cubicBezTo>
                  <a:cubicBezTo>
                    <a:pt x="2148" y="1045"/>
                    <a:pt x="1860" y="1234"/>
                    <a:pt x="1659" y="1314"/>
                  </a:cubicBezTo>
                  <a:cubicBezTo>
                    <a:pt x="1458" y="1394"/>
                    <a:pt x="1192" y="1379"/>
                    <a:pt x="993" y="1386"/>
                  </a:cubicBezTo>
                  <a:cubicBezTo>
                    <a:pt x="794" y="1393"/>
                    <a:pt x="613" y="1409"/>
                    <a:pt x="465" y="1356"/>
                  </a:cubicBezTo>
                  <a:cubicBezTo>
                    <a:pt x="317" y="1303"/>
                    <a:pt x="180" y="1190"/>
                    <a:pt x="102" y="1068"/>
                  </a:cubicBezTo>
                  <a:cubicBezTo>
                    <a:pt x="24" y="946"/>
                    <a:pt x="21" y="716"/>
                    <a:pt x="0" y="624"/>
                  </a:cubicBezTo>
                  <a:close/>
                </a:path>
              </a:pathLst>
            </a:custGeom>
            <a:solidFill>
              <a:srgbClr val="99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459" name="Freeform 7"/>
            <p:cNvSpPr>
              <a:spLocks noChangeArrowheads="1"/>
            </p:cNvSpPr>
            <p:nvPr/>
          </p:nvSpPr>
          <p:spPr bwMode="auto">
            <a:xfrm>
              <a:off x="916" y="1491"/>
              <a:ext cx="341" cy="185"/>
            </a:xfrm>
            <a:custGeom>
              <a:avLst/>
              <a:gdLst>
                <a:gd name="T0" fmla="*/ 0 w 342"/>
                <a:gd name="T1" fmla="*/ 185 h 186"/>
                <a:gd name="T2" fmla="*/ 341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600" cap="sq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460" name="Oval 8"/>
            <p:cNvSpPr>
              <a:spLocks noChangeArrowheads="1"/>
            </p:cNvSpPr>
            <p:nvPr/>
          </p:nvSpPr>
          <p:spPr bwMode="auto">
            <a:xfrm>
              <a:off x="656" y="1733"/>
              <a:ext cx="312" cy="80"/>
            </a:xfrm>
            <a:prstGeom prst="ellipse">
              <a:avLst/>
            </a:prstGeom>
            <a:solidFill>
              <a:srgbClr val="CCCCFF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461" name="Line 9"/>
            <p:cNvSpPr>
              <a:spLocks noChangeShapeType="1"/>
            </p:cNvSpPr>
            <p:nvPr/>
          </p:nvSpPr>
          <p:spPr bwMode="auto">
            <a:xfrm>
              <a:off x="656" y="1726"/>
              <a:ext cx="0" cy="49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462" name="Line 10"/>
            <p:cNvSpPr>
              <a:spLocks noChangeShapeType="1"/>
            </p:cNvSpPr>
            <p:nvPr/>
          </p:nvSpPr>
          <p:spPr bwMode="auto">
            <a:xfrm>
              <a:off x="969" y="1726"/>
              <a:ext cx="0" cy="49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463" name="Rectangle 11"/>
            <p:cNvSpPr>
              <a:spLocks noChangeArrowheads="1"/>
            </p:cNvSpPr>
            <p:nvPr/>
          </p:nvSpPr>
          <p:spPr bwMode="auto">
            <a:xfrm>
              <a:off x="656" y="1726"/>
              <a:ext cx="309" cy="48"/>
            </a:xfrm>
            <a:prstGeom prst="rect">
              <a:avLst/>
            </a:prstGeom>
            <a:solidFill>
              <a:srgbClr val="CC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464" name="Oval 12"/>
            <p:cNvSpPr>
              <a:spLocks noChangeArrowheads="1"/>
            </p:cNvSpPr>
            <p:nvPr/>
          </p:nvSpPr>
          <p:spPr bwMode="auto">
            <a:xfrm>
              <a:off x="653" y="1667"/>
              <a:ext cx="312" cy="94"/>
            </a:xfrm>
            <a:prstGeom prst="ellipse">
              <a:avLst/>
            </a:prstGeom>
            <a:solidFill>
              <a:srgbClr val="CCCCFF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465" name="Oval 13"/>
            <p:cNvSpPr>
              <a:spLocks noChangeArrowheads="1"/>
            </p:cNvSpPr>
            <p:nvPr/>
          </p:nvSpPr>
          <p:spPr bwMode="auto">
            <a:xfrm>
              <a:off x="1130" y="2120"/>
              <a:ext cx="312" cy="80"/>
            </a:xfrm>
            <a:prstGeom prst="ellipse">
              <a:avLst/>
            </a:prstGeom>
            <a:solidFill>
              <a:srgbClr val="CCCCFF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466" name="Line 14"/>
            <p:cNvSpPr>
              <a:spLocks noChangeShapeType="1"/>
            </p:cNvSpPr>
            <p:nvPr/>
          </p:nvSpPr>
          <p:spPr bwMode="auto">
            <a:xfrm>
              <a:off x="1130" y="2113"/>
              <a:ext cx="0" cy="49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467" name="Line 15"/>
            <p:cNvSpPr>
              <a:spLocks noChangeShapeType="1"/>
            </p:cNvSpPr>
            <p:nvPr/>
          </p:nvSpPr>
          <p:spPr bwMode="auto">
            <a:xfrm>
              <a:off x="1443" y="2113"/>
              <a:ext cx="0" cy="49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468" name="Rectangle 16"/>
            <p:cNvSpPr>
              <a:spLocks noChangeArrowheads="1"/>
            </p:cNvSpPr>
            <p:nvPr/>
          </p:nvSpPr>
          <p:spPr bwMode="auto">
            <a:xfrm>
              <a:off x="1130" y="2113"/>
              <a:ext cx="309" cy="48"/>
            </a:xfrm>
            <a:prstGeom prst="rect">
              <a:avLst/>
            </a:prstGeom>
            <a:solidFill>
              <a:srgbClr val="CC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469" name="Oval 17"/>
            <p:cNvSpPr>
              <a:spLocks noChangeArrowheads="1"/>
            </p:cNvSpPr>
            <p:nvPr/>
          </p:nvSpPr>
          <p:spPr bwMode="auto">
            <a:xfrm>
              <a:off x="1127" y="2054"/>
              <a:ext cx="312" cy="94"/>
            </a:xfrm>
            <a:prstGeom prst="ellipse">
              <a:avLst/>
            </a:prstGeom>
            <a:solidFill>
              <a:srgbClr val="CCCCFF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470" name="Oval 18"/>
            <p:cNvSpPr>
              <a:spLocks noChangeArrowheads="1"/>
            </p:cNvSpPr>
            <p:nvPr/>
          </p:nvSpPr>
          <p:spPr bwMode="auto">
            <a:xfrm>
              <a:off x="1126" y="1430"/>
              <a:ext cx="312" cy="80"/>
            </a:xfrm>
            <a:prstGeom prst="ellipse">
              <a:avLst/>
            </a:prstGeom>
            <a:solidFill>
              <a:srgbClr val="CCCCFF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471" name="Line 19"/>
            <p:cNvSpPr>
              <a:spLocks noChangeShapeType="1"/>
            </p:cNvSpPr>
            <p:nvPr/>
          </p:nvSpPr>
          <p:spPr bwMode="auto">
            <a:xfrm>
              <a:off x="1126" y="1423"/>
              <a:ext cx="0" cy="49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472" name="Line 20"/>
            <p:cNvSpPr>
              <a:spLocks noChangeShapeType="1"/>
            </p:cNvSpPr>
            <p:nvPr/>
          </p:nvSpPr>
          <p:spPr bwMode="auto">
            <a:xfrm>
              <a:off x="1439" y="1423"/>
              <a:ext cx="0" cy="49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473" name="Rectangle 21"/>
            <p:cNvSpPr>
              <a:spLocks noChangeArrowheads="1"/>
            </p:cNvSpPr>
            <p:nvPr/>
          </p:nvSpPr>
          <p:spPr bwMode="auto">
            <a:xfrm>
              <a:off x="1126" y="1423"/>
              <a:ext cx="309" cy="48"/>
            </a:xfrm>
            <a:prstGeom prst="rect">
              <a:avLst/>
            </a:prstGeom>
            <a:solidFill>
              <a:srgbClr val="CC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474" name="Oval 22"/>
            <p:cNvSpPr>
              <a:spLocks noChangeArrowheads="1"/>
            </p:cNvSpPr>
            <p:nvPr/>
          </p:nvSpPr>
          <p:spPr bwMode="auto">
            <a:xfrm>
              <a:off x="1123" y="1364"/>
              <a:ext cx="312" cy="94"/>
            </a:xfrm>
            <a:prstGeom prst="ellipse">
              <a:avLst/>
            </a:prstGeom>
            <a:solidFill>
              <a:srgbClr val="CCCCFF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475" name="Oval 23"/>
            <p:cNvSpPr>
              <a:spLocks noChangeArrowheads="1"/>
            </p:cNvSpPr>
            <p:nvPr/>
          </p:nvSpPr>
          <p:spPr bwMode="auto">
            <a:xfrm>
              <a:off x="1809" y="1426"/>
              <a:ext cx="311" cy="80"/>
            </a:xfrm>
            <a:prstGeom prst="ellipse">
              <a:avLst/>
            </a:prstGeom>
            <a:solidFill>
              <a:srgbClr val="CCCCFF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476" name="Line 24"/>
            <p:cNvSpPr>
              <a:spLocks noChangeShapeType="1"/>
            </p:cNvSpPr>
            <p:nvPr/>
          </p:nvSpPr>
          <p:spPr bwMode="auto">
            <a:xfrm>
              <a:off x="1809" y="1419"/>
              <a:ext cx="0" cy="49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477" name="Line 25"/>
            <p:cNvSpPr>
              <a:spLocks noChangeShapeType="1"/>
            </p:cNvSpPr>
            <p:nvPr/>
          </p:nvSpPr>
          <p:spPr bwMode="auto">
            <a:xfrm>
              <a:off x="2121" y="1419"/>
              <a:ext cx="0" cy="49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478" name="Rectangle 26"/>
            <p:cNvSpPr>
              <a:spLocks noChangeArrowheads="1"/>
            </p:cNvSpPr>
            <p:nvPr/>
          </p:nvSpPr>
          <p:spPr bwMode="auto">
            <a:xfrm>
              <a:off x="1809" y="1419"/>
              <a:ext cx="308" cy="48"/>
            </a:xfrm>
            <a:prstGeom prst="rect">
              <a:avLst/>
            </a:prstGeom>
            <a:solidFill>
              <a:srgbClr val="CC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479" name="Oval 27"/>
            <p:cNvSpPr>
              <a:spLocks noChangeArrowheads="1"/>
            </p:cNvSpPr>
            <p:nvPr/>
          </p:nvSpPr>
          <p:spPr bwMode="auto">
            <a:xfrm>
              <a:off x="1812" y="1363"/>
              <a:ext cx="311" cy="94"/>
            </a:xfrm>
            <a:prstGeom prst="ellipse">
              <a:avLst/>
            </a:prstGeom>
            <a:solidFill>
              <a:srgbClr val="CCCCFF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480" name="Oval 28"/>
            <p:cNvSpPr>
              <a:spLocks noChangeArrowheads="1"/>
            </p:cNvSpPr>
            <p:nvPr/>
          </p:nvSpPr>
          <p:spPr bwMode="auto">
            <a:xfrm>
              <a:off x="1819" y="2117"/>
              <a:ext cx="312" cy="80"/>
            </a:xfrm>
            <a:prstGeom prst="ellipse">
              <a:avLst/>
            </a:prstGeom>
            <a:solidFill>
              <a:srgbClr val="CCCCFF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481" name="Line 29"/>
            <p:cNvSpPr>
              <a:spLocks noChangeShapeType="1"/>
            </p:cNvSpPr>
            <p:nvPr/>
          </p:nvSpPr>
          <p:spPr bwMode="auto">
            <a:xfrm>
              <a:off x="1819" y="2110"/>
              <a:ext cx="0" cy="49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482" name="Line 30"/>
            <p:cNvSpPr>
              <a:spLocks noChangeShapeType="1"/>
            </p:cNvSpPr>
            <p:nvPr/>
          </p:nvSpPr>
          <p:spPr bwMode="auto">
            <a:xfrm>
              <a:off x="2132" y="2110"/>
              <a:ext cx="0" cy="49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483" name="Rectangle 31"/>
            <p:cNvSpPr>
              <a:spLocks noChangeArrowheads="1"/>
            </p:cNvSpPr>
            <p:nvPr/>
          </p:nvSpPr>
          <p:spPr bwMode="auto">
            <a:xfrm>
              <a:off x="1819" y="2110"/>
              <a:ext cx="309" cy="48"/>
            </a:xfrm>
            <a:prstGeom prst="rect">
              <a:avLst/>
            </a:prstGeom>
            <a:solidFill>
              <a:srgbClr val="CC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484" name="Oval 32"/>
            <p:cNvSpPr>
              <a:spLocks noChangeArrowheads="1"/>
            </p:cNvSpPr>
            <p:nvPr/>
          </p:nvSpPr>
          <p:spPr bwMode="auto">
            <a:xfrm>
              <a:off x="1816" y="2051"/>
              <a:ext cx="312" cy="94"/>
            </a:xfrm>
            <a:prstGeom prst="ellipse">
              <a:avLst/>
            </a:prstGeom>
            <a:solidFill>
              <a:srgbClr val="CCCCFF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485" name="Oval 33"/>
            <p:cNvSpPr>
              <a:spLocks noChangeArrowheads="1"/>
            </p:cNvSpPr>
            <p:nvPr/>
          </p:nvSpPr>
          <p:spPr bwMode="auto">
            <a:xfrm>
              <a:off x="2384" y="1776"/>
              <a:ext cx="312" cy="80"/>
            </a:xfrm>
            <a:prstGeom prst="ellipse">
              <a:avLst/>
            </a:prstGeom>
            <a:solidFill>
              <a:srgbClr val="CCCCFF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486" name="Line 34"/>
            <p:cNvSpPr>
              <a:spLocks noChangeShapeType="1"/>
            </p:cNvSpPr>
            <p:nvPr/>
          </p:nvSpPr>
          <p:spPr bwMode="auto">
            <a:xfrm>
              <a:off x="2384" y="1769"/>
              <a:ext cx="0" cy="49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487" name="Line 35"/>
            <p:cNvSpPr>
              <a:spLocks noChangeShapeType="1"/>
            </p:cNvSpPr>
            <p:nvPr/>
          </p:nvSpPr>
          <p:spPr bwMode="auto">
            <a:xfrm>
              <a:off x="2697" y="1769"/>
              <a:ext cx="0" cy="49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488" name="Rectangle 36"/>
            <p:cNvSpPr>
              <a:spLocks noChangeArrowheads="1"/>
            </p:cNvSpPr>
            <p:nvPr/>
          </p:nvSpPr>
          <p:spPr bwMode="auto">
            <a:xfrm>
              <a:off x="2384" y="1769"/>
              <a:ext cx="309" cy="48"/>
            </a:xfrm>
            <a:prstGeom prst="rect">
              <a:avLst/>
            </a:prstGeom>
            <a:solidFill>
              <a:srgbClr val="CC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489" name="Oval 37"/>
            <p:cNvSpPr>
              <a:spLocks noChangeArrowheads="1"/>
            </p:cNvSpPr>
            <p:nvPr/>
          </p:nvSpPr>
          <p:spPr bwMode="auto">
            <a:xfrm>
              <a:off x="2381" y="1710"/>
              <a:ext cx="312" cy="94"/>
            </a:xfrm>
            <a:prstGeom prst="ellipse">
              <a:avLst/>
            </a:prstGeom>
            <a:solidFill>
              <a:srgbClr val="CCCCFF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490" name="Freeform 38"/>
            <p:cNvSpPr>
              <a:spLocks noChangeArrowheads="1"/>
            </p:cNvSpPr>
            <p:nvPr/>
          </p:nvSpPr>
          <p:spPr bwMode="auto">
            <a:xfrm>
              <a:off x="1975" y="1518"/>
              <a:ext cx="0" cy="521"/>
            </a:xfrm>
            <a:custGeom>
              <a:avLst/>
              <a:gdLst>
                <a:gd name="T0" fmla="*/ 0 w 1"/>
                <a:gd name="T1" fmla="*/ 0 h 522"/>
                <a:gd name="T2" fmla="*/ 0 w 1"/>
                <a:gd name="T3" fmla="*/ 521 h 522"/>
                <a:gd name="T4" fmla="*/ 0 60000 65536"/>
                <a:gd name="T5" fmla="*/ 0 60000 65536"/>
                <a:gd name="T6" fmla="*/ 0 w 1"/>
                <a:gd name="T7" fmla="*/ 0 h 522"/>
                <a:gd name="T8" fmla="*/ 0 w 1"/>
                <a:gd name="T9" fmla="*/ 522 h 52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22">
                  <a:moveTo>
                    <a:pt x="0" y="0"/>
                  </a:moveTo>
                  <a:lnTo>
                    <a:pt x="0" y="522"/>
                  </a:lnTo>
                </a:path>
              </a:pathLst>
            </a:custGeom>
            <a:noFill/>
            <a:ln w="12600" cap="sq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491" name="Freeform 39"/>
            <p:cNvSpPr>
              <a:spLocks noChangeArrowheads="1"/>
            </p:cNvSpPr>
            <p:nvPr/>
          </p:nvSpPr>
          <p:spPr bwMode="auto">
            <a:xfrm>
              <a:off x="1282" y="1524"/>
              <a:ext cx="0" cy="536"/>
            </a:xfrm>
            <a:custGeom>
              <a:avLst/>
              <a:gdLst>
                <a:gd name="T0" fmla="*/ 0 w 1"/>
                <a:gd name="T1" fmla="*/ 0 h 537"/>
                <a:gd name="T2" fmla="*/ 0 w 1"/>
                <a:gd name="T3" fmla="*/ 536 h 537"/>
                <a:gd name="T4" fmla="*/ 0 60000 65536"/>
                <a:gd name="T5" fmla="*/ 0 60000 65536"/>
                <a:gd name="T6" fmla="*/ 0 w 1"/>
                <a:gd name="T7" fmla="*/ 0 h 537"/>
                <a:gd name="T8" fmla="*/ 0 w 1"/>
                <a:gd name="T9" fmla="*/ 537 h 53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37">
                  <a:moveTo>
                    <a:pt x="0" y="0"/>
                  </a:moveTo>
                  <a:lnTo>
                    <a:pt x="0" y="537"/>
                  </a:lnTo>
                </a:path>
              </a:pathLst>
            </a:custGeom>
            <a:noFill/>
            <a:ln w="12600" cap="sq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492" name="Freeform 40"/>
            <p:cNvSpPr>
              <a:spLocks noChangeArrowheads="1"/>
            </p:cNvSpPr>
            <p:nvPr/>
          </p:nvSpPr>
          <p:spPr bwMode="auto">
            <a:xfrm>
              <a:off x="1447" y="1509"/>
              <a:ext cx="503" cy="599"/>
            </a:xfrm>
            <a:custGeom>
              <a:avLst/>
              <a:gdLst>
                <a:gd name="T0" fmla="*/ 0 w 378"/>
                <a:gd name="T1" fmla="*/ 41288037 h 174"/>
                <a:gd name="T2" fmla="*/ 6700 w 378"/>
                <a:gd name="T3" fmla="*/ 0 h 174"/>
                <a:gd name="T4" fmla="*/ 0 60000 65536"/>
                <a:gd name="T5" fmla="*/ 0 60000 65536"/>
                <a:gd name="T6" fmla="*/ 0 w 378"/>
                <a:gd name="T7" fmla="*/ 0 h 174"/>
                <a:gd name="T8" fmla="*/ 378 w 378"/>
                <a:gd name="T9" fmla="*/ 174 h 17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78" h="174">
                  <a:moveTo>
                    <a:pt x="0" y="174"/>
                  </a:moveTo>
                  <a:lnTo>
                    <a:pt x="378" y="0"/>
                  </a:lnTo>
                </a:path>
              </a:pathLst>
            </a:custGeom>
            <a:noFill/>
            <a:ln w="12600" cap="sq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493" name="Freeform 41"/>
            <p:cNvSpPr>
              <a:spLocks noChangeArrowheads="1"/>
            </p:cNvSpPr>
            <p:nvPr/>
          </p:nvSpPr>
          <p:spPr bwMode="auto">
            <a:xfrm>
              <a:off x="2134" y="1857"/>
              <a:ext cx="365" cy="269"/>
            </a:xfrm>
            <a:custGeom>
              <a:avLst/>
              <a:gdLst>
                <a:gd name="T0" fmla="*/ 0 w 366"/>
                <a:gd name="T1" fmla="*/ 269 h 270"/>
                <a:gd name="T2" fmla="*/ 365 w 366"/>
                <a:gd name="T3" fmla="*/ 0 h 270"/>
                <a:gd name="T4" fmla="*/ 0 60000 65536"/>
                <a:gd name="T5" fmla="*/ 0 60000 65536"/>
                <a:gd name="T6" fmla="*/ 0 w 366"/>
                <a:gd name="T7" fmla="*/ 0 h 270"/>
                <a:gd name="T8" fmla="*/ 366 w 366"/>
                <a:gd name="T9" fmla="*/ 270 h 27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270">
                  <a:moveTo>
                    <a:pt x="0" y="270"/>
                  </a:moveTo>
                  <a:lnTo>
                    <a:pt x="366" y="0"/>
                  </a:lnTo>
                </a:path>
              </a:pathLst>
            </a:custGeom>
            <a:noFill/>
            <a:ln w="12600" cap="sq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494" name="Freeform 42"/>
            <p:cNvSpPr>
              <a:spLocks noChangeArrowheads="1"/>
            </p:cNvSpPr>
            <p:nvPr/>
          </p:nvSpPr>
          <p:spPr bwMode="auto">
            <a:xfrm>
              <a:off x="1453" y="2139"/>
              <a:ext cx="365" cy="0"/>
            </a:xfrm>
            <a:custGeom>
              <a:avLst/>
              <a:gdLst>
                <a:gd name="T0" fmla="*/ 365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0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600" cap="sq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495" name="Freeform 43"/>
            <p:cNvSpPr>
              <a:spLocks noChangeArrowheads="1"/>
            </p:cNvSpPr>
            <p:nvPr/>
          </p:nvSpPr>
          <p:spPr bwMode="auto">
            <a:xfrm>
              <a:off x="862" y="1815"/>
              <a:ext cx="275" cy="263"/>
            </a:xfrm>
            <a:custGeom>
              <a:avLst/>
              <a:gdLst>
                <a:gd name="T0" fmla="*/ 275 w 276"/>
                <a:gd name="T1" fmla="*/ 263 h 264"/>
                <a:gd name="T2" fmla="*/ 0 w 276"/>
                <a:gd name="T3" fmla="*/ 0 h 264"/>
                <a:gd name="T4" fmla="*/ 0 60000 65536"/>
                <a:gd name="T5" fmla="*/ 0 60000 65536"/>
                <a:gd name="T6" fmla="*/ 0 w 276"/>
                <a:gd name="T7" fmla="*/ 0 h 264"/>
                <a:gd name="T8" fmla="*/ 276 w 276"/>
                <a:gd name="T9" fmla="*/ 264 h 26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76" h="264">
                  <a:moveTo>
                    <a:pt x="276" y="264"/>
                  </a:moveTo>
                  <a:lnTo>
                    <a:pt x="0" y="0"/>
                  </a:lnTo>
                </a:path>
              </a:pathLst>
            </a:custGeom>
            <a:noFill/>
            <a:ln w="12600" cap="sq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496" name="Freeform 44"/>
            <p:cNvSpPr>
              <a:spLocks noChangeArrowheads="1"/>
            </p:cNvSpPr>
            <p:nvPr/>
          </p:nvSpPr>
          <p:spPr bwMode="auto">
            <a:xfrm>
              <a:off x="1447" y="1449"/>
              <a:ext cx="365" cy="0"/>
            </a:xfrm>
            <a:custGeom>
              <a:avLst/>
              <a:gdLst>
                <a:gd name="T0" fmla="*/ 365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0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600" cap="sq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497" name="Freeform 45"/>
            <p:cNvSpPr>
              <a:spLocks noChangeArrowheads="1"/>
            </p:cNvSpPr>
            <p:nvPr/>
          </p:nvSpPr>
          <p:spPr bwMode="auto">
            <a:xfrm>
              <a:off x="2122" y="1446"/>
              <a:ext cx="395" cy="266"/>
            </a:xfrm>
            <a:custGeom>
              <a:avLst/>
              <a:gdLst>
                <a:gd name="T0" fmla="*/ 395 w 396"/>
                <a:gd name="T1" fmla="*/ 266 h 267"/>
                <a:gd name="T2" fmla="*/ 0 w 396"/>
                <a:gd name="T3" fmla="*/ 0 h 267"/>
                <a:gd name="T4" fmla="*/ 0 60000 65536"/>
                <a:gd name="T5" fmla="*/ 0 60000 65536"/>
                <a:gd name="T6" fmla="*/ 0 w 396"/>
                <a:gd name="T7" fmla="*/ 0 h 267"/>
                <a:gd name="T8" fmla="*/ 396 w 396"/>
                <a:gd name="T9" fmla="*/ 267 h 26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96" h="267">
                  <a:moveTo>
                    <a:pt x="396" y="267"/>
                  </a:moveTo>
                  <a:lnTo>
                    <a:pt x="0" y="0"/>
                  </a:lnTo>
                </a:path>
              </a:pathLst>
            </a:custGeom>
            <a:noFill/>
            <a:ln w="12600" cap="sq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498" name="Freeform 46"/>
            <p:cNvSpPr>
              <a:spLocks noChangeArrowheads="1"/>
            </p:cNvSpPr>
            <p:nvPr/>
          </p:nvSpPr>
          <p:spPr bwMode="auto">
            <a:xfrm>
              <a:off x="805" y="1017"/>
              <a:ext cx="1109" cy="644"/>
            </a:xfrm>
            <a:custGeom>
              <a:avLst/>
              <a:gdLst>
                <a:gd name="T0" fmla="*/ 1109 w 1110"/>
                <a:gd name="T1" fmla="*/ 341 h 645"/>
                <a:gd name="T2" fmla="*/ 0 w 1110"/>
                <a:gd name="T3" fmla="*/ 644 h 645"/>
                <a:gd name="T4" fmla="*/ 0 60000 65536"/>
                <a:gd name="T5" fmla="*/ 0 60000 65536"/>
                <a:gd name="T6" fmla="*/ 0 w 1110"/>
                <a:gd name="T7" fmla="*/ 0 h 645"/>
                <a:gd name="T8" fmla="*/ 1110 w 1110"/>
                <a:gd name="T9" fmla="*/ 645 h 64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10" h="645">
                  <a:moveTo>
                    <a:pt x="1110" y="342"/>
                  </a:moveTo>
                  <a:cubicBezTo>
                    <a:pt x="1104" y="0"/>
                    <a:pt x="21" y="63"/>
                    <a:pt x="0" y="645"/>
                  </a:cubicBezTo>
                </a:path>
              </a:pathLst>
            </a:custGeom>
            <a:noFill/>
            <a:ln w="12600" cap="sq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04499" name="Group 47"/>
            <p:cNvGrpSpPr>
              <a:grpSpLocks/>
            </p:cNvGrpSpPr>
            <p:nvPr/>
          </p:nvGrpSpPr>
          <p:grpSpPr bwMode="auto">
            <a:xfrm>
              <a:off x="706" y="1615"/>
              <a:ext cx="202" cy="250"/>
              <a:chOff x="706" y="1615"/>
              <a:chExt cx="202" cy="250"/>
            </a:xfrm>
          </p:grpSpPr>
          <p:sp>
            <p:nvSpPr>
              <p:cNvPr id="104525" name="Rectangle 48"/>
              <p:cNvSpPr>
                <a:spLocks noChangeArrowheads="1"/>
              </p:cNvSpPr>
              <p:nvPr/>
            </p:nvSpPr>
            <p:spPr bwMode="auto">
              <a:xfrm>
                <a:off x="733" y="1680"/>
                <a:ext cx="141" cy="131"/>
              </a:xfrm>
              <a:prstGeom prst="rect">
                <a:avLst/>
              </a:pr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526" name="Text Box 49"/>
              <p:cNvSpPr txBox="1">
                <a:spLocks noChangeArrowheads="1"/>
              </p:cNvSpPr>
              <p:nvPr/>
            </p:nvSpPr>
            <p:spPr bwMode="auto">
              <a:xfrm>
                <a:off x="706" y="1615"/>
                <a:ext cx="202" cy="25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 algn="ctr">
                  <a:buClrTx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2000">
                    <a:solidFill>
                      <a:srgbClr val="000000"/>
                    </a:solidFill>
                  </a:rPr>
                  <a:t>u</a:t>
                </a:r>
              </a:p>
            </p:txBody>
          </p:sp>
        </p:grpSp>
        <p:grpSp>
          <p:nvGrpSpPr>
            <p:cNvPr id="104500" name="Group 50"/>
            <p:cNvGrpSpPr>
              <a:grpSpLocks/>
            </p:cNvGrpSpPr>
            <p:nvPr/>
          </p:nvGrpSpPr>
          <p:grpSpPr bwMode="auto">
            <a:xfrm>
              <a:off x="1880" y="1999"/>
              <a:ext cx="194" cy="250"/>
              <a:chOff x="1880" y="1999"/>
              <a:chExt cx="194" cy="250"/>
            </a:xfrm>
          </p:grpSpPr>
          <p:sp>
            <p:nvSpPr>
              <p:cNvPr id="104523" name="Rectangle 51"/>
              <p:cNvSpPr>
                <a:spLocks noChangeArrowheads="1"/>
              </p:cNvSpPr>
              <p:nvPr/>
            </p:nvSpPr>
            <p:spPr bwMode="auto">
              <a:xfrm>
                <a:off x="1903" y="2064"/>
                <a:ext cx="139" cy="131"/>
              </a:xfrm>
              <a:prstGeom prst="rect">
                <a:avLst/>
              </a:pr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524" name="Text Box 52"/>
              <p:cNvSpPr txBox="1">
                <a:spLocks noChangeArrowheads="1"/>
              </p:cNvSpPr>
              <p:nvPr/>
            </p:nvSpPr>
            <p:spPr bwMode="auto">
              <a:xfrm>
                <a:off x="1880" y="1999"/>
                <a:ext cx="194" cy="25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 algn="ctr">
                  <a:buClrTx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2000">
                    <a:solidFill>
                      <a:srgbClr val="000000"/>
                    </a:solidFill>
                  </a:rPr>
                  <a:t>y</a:t>
                </a:r>
              </a:p>
            </p:txBody>
          </p:sp>
        </p:grpSp>
        <p:grpSp>
          <p:nvGrpSpPr>
            <p:cNvPr id="104501" name="Group 53"/>
            <p:cNvGrpSpPr>
              <a:grpSpLocks/>
            </p:cNvGrpSpPr>
            <p:nvPr/>
          </p:nvGrpSpPr>
          <p:grpSpPr bwMode="auto">
            <a:xfrm>
              <a:off x="1191" y="1966"/>
              <a:ext cx="209" cy="289"/>
              <a:chOff x="1191" y="1966"/>
              <a:chExt cx="209" cy="289"/>
            </a:xfrm>
          </p:grpSpPr>
          <p:sp>
            <p:nvSpPr>
              <p:cNvPr id="104521" name="Rectangle 54"/>
              <p:cNvSpPr>
                <a:spLocks noChangeArrowheads="1"/>
              </p:cNvSpPr>
              <p:nvPr/>
            </p:nvSpPr>
            <p:spPr bwMode="auto">
              <a:xfrm>
                <a:off x="1221" y="2061"/>
                <a:ext cx="142" cy="131"/>
              </a:xfrm>
              <a:prstGeom prst="rect">
                <a:avLst/>
              </a:pr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522" name="Text Box 55"/>
              <p:cNvSpPr txBox="1">
                <a:spLocks noChangeArrowheads="1"/>
              </p:cNvSpPr>
              <p:nvPr/>
            </p:nvSpPr>
            <p:spPr bwMode="auto">
              <a:xfrm>
                <a:off x="1191" y="1966"/>
                <a:ext cx="209" cy="28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 algn="ctr">
                  <a:buClrTx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>
                    <a:solidFill>
                      <a:srgbClr val="000000"/>
                    </a:solidFill>
                  </a:rPr>
                  <a:t>x</a:t>
                </a:r>
              </a:p>
            </p:txBody>
          </p:sp>
        </p:grpSp>
        <p:grpSp>
          <p:nvGrpSpPr>
            <p:cNvPr id="104502" name="Group 56"/>
            <p:cNvGrpSpPr>
              <a:grpSpLocks/>
            </p:cNvGrpSpPr>
            <p:nvPr/>
          </p:nvGrpSpPr>
          <p:grpSpPr bwMode="auto">
            <a:xfrm>
              <a:off x="1857" y="1309"/>
              <a:ext cx="229" cy="250"/>
              <a:chOff x="1857" y="1309"/>
              <a:chExt cx="229" cy="250"/>
            </a:xfrm>
          </p:grpSpPr>
          <p:sp>
            <p:nvSpPr>
              <p:cNvPr id="104519" name="Rectangle 57"/>
              <p:cNvSpPr>
                <a:spLocks noChangeArrowheads="1"/>
              </p:cNvSpPr>
              <p:nvPr/>
            </p:nvSpPr>
            <p:spPr bwMode="auto">
              <a:xfrm>
                <a:off x="1896" y="1374"/>
                <a:ext cx="143" cy="131"/>
              </a:xfrm>
              <a:prstGeom prst="rect">
                <a:avLst/>
              </a:pr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520" name="Text Box 58"/>
              <p:cNvSpPr txBox="1">
                <a:spLocks noChangeArrowheads="1"/>
              </p:cNvSpPr>
              <p:nvPr/>
            </p:nvSpPr>
            <p:spPr bwMode="auto">
              <a:xfrm>
                <a:off x="1857" y="1309"/>
                <a:ext cx="229" cy="25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 algn="ctr">
                  <a:buClrTx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2000">
                    <a:solidFill>
                      <a:srgbClr val="000000"/>
                    </a:solidFill>
                  </a:rPr>
                  <a:t>w</a:t>
                </a:r>
              </a:p>
            </p:txBody>
          </p:sp>
        </p:grpSp>
        <p:grpSp>
          <p:nvGrpSpPr>
            <p:cNvPr id="104503" name="Group 59"/>
            <p:cNvGrpSpPr>
              <a:grpSpLocks/>
            </p:cNvGrpSpPr>
            <p:nvPr/>
          </p:nvGrpSpPr>
          <p:grpSpPr bwMode="auto">
            <a:xfrm>
              <a:off x="1190" y="1309"/>
              <a:ext cx="194" cy="250"/>
              <a:chOff x="1190" y="1309"/>
              <a:chExt cx="194" cy="250"/>
            </a:xfrm>
          </p:grpSpPr>
          <p:sp>
            <p:nvSpPr>
              <p:cNvPr id="104517" name="Rectangle 60"/>
              <p:cNvSpPr>
                <a:spLocks noChangeArrowheads="1"/>
              </p:cNvSpPr>
              <p:nvPr/>
            </p:nvSpPr>
            <p:spPr bwMode="auto">
              <a:xfrm>
                <a:off x="1213" y="1374"/>
                <a:ext cx="139" cy="131"/>
              </a:xfrm>
              <a:prstGeom prst="rect">
                <a:avLst/>
              </a:pr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518" name="Text Box 61"/>
              <p:cNvSpPr txBox="1">
                <a:spLocks noChangeArrowheads="1"/>
              </p:cNvSpPr>
              <p:nvPr/>
            </p:nvSpPr>
            <p:spPr bwMode="auto">
              <a:xfrm>
                <a:off x="1190" y="1309"/>
                <a:ext cx="194" cy="25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 algn="ctr">
                  <a:buClrTx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2000">
                    <a:solidFill>
                      <a:srgbClr val="000000"/>
                    </a:solidFill>
                  </a:rPr>
                  <a:t>v</a:t>
                </a:r>
              </a:p>
            </p:txBody>
          </p:sp>
        </p:grpSp>
        <p:grpSp>
          <p:nvGrpSpPr>
            <p:cNvPr id="104504" name="Group 62"/>
            <p:cNvGrpSpPr>
              <a:grpSpLocks/>
            </p:cNvGrpSpPr>
            <p:nvPr/>
          </p:nvGrpSpPr>
          <p:grpSpPr bwMode="auto">
            <a:xfrm>
              <a:off x="2444" y="1627"/>
              <a:ext cx="209" cy="289"/>
              <a:chOff x="2444" y="1627"/>
              <a:chExt cx="209" cy="289"/>
            </a:xfrm>
          </p:grpSpPr>
          <p:sp>
            <p:nvSpPr>
              <p:cNvPr id="104515" name="Rectangle 63"/>
              <p:cNvSpPr>
                <a:spLocks noChangeArrowheads="1"/>
              </p:cNvSpPr>
              <p:nvPr/>
            </p:nvSpPr>
            <p:spPr bwMode="auto">
              <a:xfrm>
                <a:off x="2476" y="1722"/>
                <a:ext cx="140" cy="131"/>
              </a:xfrm>
              <a:prstGeom prst="rect">
                <a:avLst/>
              </a:pr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516" name="Text Box 64"/>
              <p:cNvSpPr txBox="1">
                <a:spLocks noChangeArrowheads="1"/>
              </p:cNvSpPr>
              <p:nvPr/>
            </p:nvSpPr>
            <p:spPr bwMode="auto">
              <a:xfrm>
                <a:off x="2444" y="1627"/>
                <a:ext cx="209" cy="28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 algn="ctr">
                  <a:buClrTx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>
                    <a:solidFill>
                      <a:srgbClr val="000000"/>
                    </a:solidFill>
                  </a:rPr>
                  <a:t>z</a:t>
                </a:r>
              </a:p>
            </p:txBody>
          </p:sp>
        </p:grpSp>
        <p:sp>
          <p:nvSpPr>
            <p:cNvPr id="104505" name="Text Box 65"/>
            <p:cNvSpPr txBox="1">
              <a:spLocks noChangeArrowheads="1"/>
            </p:cNvSpPr>
            <p:nvPr/>
          </p:nvSpPr>
          <p:spPr bwMode="auto">
            <a:xfrm>
              <a:off x="912" y="1439"/>
              <a:ext cx="192" cy="23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104506" name="Text Box 66"/>
            <p:cNvSpPr txBox="1">
              <a:spLocks noChangeArrowheads="1"/>
            </p:cNvSpPr>
            <p:nvPr/>
          </p:nvSpPr>
          <p:spPr bwMode="auto">
            <a:xfrm>
              <a:off x="1260" y="1658"/>
              <a:ext cx="192" cy="23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dirty="0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104507" name="Text Box 67"/>
            <p:cNvSpPr txBox="1">
              <a:spLocks noChangeArrowheads="1"/>
            </p:cNvSpPr>
            <p:nvPr/>
          </p:nvSpPr>
          <p:spPr bwMode="auto">
            <a:xfrm>
              <a:off x="825" y="1871"/>
              <a:ext cx="192" cy="23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104508" name="Text Box 68"/>
            <p:cNvSpPr txBox="1">
              <a:spLocks noChangeArrowheads="1"/>
            </p:cNvSpPr>
            <p:nvPr/>
          </p:nvSpPr>
          <p:spPr bwMode="auto">
            <a:xfrm>
              <a:off x="1644" y="1751"/>
              <a:ext cx="192" cy="23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000000"/>
                  </a:solidFill>
                </a:rPr>
                <a:t>3</a:t>
              </a:r>
            </a:p>
          </p:txBody>
        </p:sp>
        <p:sp>
          <p:nvSpPr>
            <p:cNvPr id="104509" name="Text Box 69"/>
            <p:cNvSpPr txBox="1">
              <a:spLocks noChangeArrowheads="1"/>
            </p:cNvSpPr>
            <p:nvPr/>
          </p:nvSpPr>
          <p:spPr bwMode="auto">
            <a:xfrm>
              <a:off x="1581" y="2105"/>
              <a:ext cx="192" cy="23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104510" name="Text Box 70"/>
            <p:cNvSpPr txBox="1">
              <a:spLocks noChangeArrowheads="1"/>
            </p:cNvSpPr>
            <p:nvPr/>
          </p:nvSpPr>
          <p:spPr bwMode="auto">
            <a:xfrm>
              <a:off x="1941" y="1676"/>
              <a:ext cx="192" cy="23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104511" name="Text Box 71"/>
            <p:cNvSpPr txBox="1">
              <a:spLocks noChangeArrowheads="1"/>
            </p:cNvSpPr>
            <p:nvPr/>
          </p:nvSpPr>
          <p:spPr bwMode="auto">
            <a:xfrm>
              <a:off x="2301" y="1940"/>
              <a:ext cx="192" cy="23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104512" name="Text Box 72"/>
            <p:cNvSpPr txBox="1">
              <a:spLocks noChangeArrowheads="1"/>
            </p:cNvSpPr>
            <p:nvPr/>
          </p:nvSpPr>
          <p:spPr bwMode="auto">
            <a:xfrm>
              <a:off x="2274" y="1403"/>
              <a:ext cx="192" cy="23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000000"/>
                  </a:solidFill>
                </a:rPr>
                <a:t>5</a:t>
              </a:r>
            </a:p>
          </p:txBody>
        </p:sp>
        <p:sp>
          <p:nvSpPr>
            <p:cNvPr id="104513" name="Text Box 73"/>
            <p:cNvSpPr txBox="1">
              <a:spLocks noChangeArrowheads="1"/>
            </p:cNvSpPr>
            <p:nvPr/>
          </p:nvSpPr>
          <p:spPr bwMode="auto">
            <a:xfrm>
              <a:off x="1539" y="1253"/>
              <a:ext cx="192" cy="23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000000"/>
                  </a:solidFill>
                </a:rPr>
                <a:t>3</a:t>
              </a:r>
            </a:p>
          </p:txBody>
        </p:sp>
        <p:sp>
          <p:nvSpPr>
            <p:cNvPr id="104514" name="Text Box 74"/>
            <p:cNvSpPr txBox="1">
              <a:spLocks noChangeArrowheads="1"/>
            </p:cNvSpPr>
            <p:nvPr/>
          </p:nvSpPr>
          <p:spPr bwMode="auto">
            <a:xfrm>
              <a:off x="1188" y="986"/>
              <a:ext cx="192" cy="23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000000"/>
                  </a:solidFill>
                </a:rPr>
                <a:t>5</a:t>
              </a:r>
            </a:p>
          </p:txBody>
        </p:sp>
      </p:grpSp>
      <p:sp>
        <p:nvSpPr>
          <p:cNvPr id="104455" name="Text Box 75"/>
          <p:cNvSpPr txBox="1">
            <a:spLocks noChangeArrowheads="1"/>
          </p:cNvSpPr>
          <p:nvPr/>
        </p:nvSpPr>
        <p:spPr bwMode="auto">
          <a:xfrm>
            <a:off x="4914900" y="1689100"/>
            <a:ext cx="3352498" cy="2248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c(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x,x</a:t>
            </a:r>
            <a:r>
              <a:rPr lang="ja-JP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 = cost of link (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x,x</a:t>
            </a:r>
            <a:r>
              <a:rPr lang="ja-JP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e.g., c(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w,z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 = 5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cost could always be 1, or 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inversely related to bandwidth,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or inversely related to 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congestion</a:t>
            </a:r>
          </a:p>
        </p:txBody>
      </p:sp>
      <p:sp>
        <p:nvSpPr>
          <p:cNvPr id="104456" name="Text Box 76"/>
          <p:cNvSpPr txBox="1">
            <a:spLocks noChangeArrowheads="1"/>
          </p:cNvSpPr>
          <p:nvPr/>
        </p:nvSpPr>
        <p:spPr bwMode="auto">
          <a:xfrm>
            <a:off x="984250" y="4227513"/>
            <a:ext cx="7108334" cy="40229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cost of path (x</a:t>
            </a:r>
            <a:r>
              <a:rPr lang="en-US" sz="2000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x</a:t>
            </a:r>
            <a:r>
              <a:rPr lang="en-US" sz="2000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x</a:t>
            </a:r>
            <a:r>
              <a:rPr lang="en-US" sz="2000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,…,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000" baseline="-25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 = c(x</a:t>
            </a:r>
            <a:r>
              <a:rPr lang="en-US" sz="2000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,x</a:t>
            </a:r>
            <a:r>
              <a:rPr lang="en-US" sz="2000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 + c(x</a:t>
            </a:r>
            <a:r>
              <a:rPr lang="en-US" sz="2000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,x</a:t>
            </a:r>
            <a:r>
              <a:rPr lang="en-US" sz="2000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 + … + c(x</a:t>
            </a:r>
            <a:r>
              <a:rPr lang="en-US" sz="2000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p-1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,x</a:t>
            </a:r>
            <a:r>
              <a:rPr lang="en-US" sz="2000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  </a:t>
            </a:r>
          </a:p>
        </p:txBody>
      </p:sp>
      <p:sp>
        <p:nvSpPr>
          <p:cNvPr id="104457" name="Text Box 77"/>
          <p:cNvSpPr txBox="1">
            <a:spLocks noChangeArrowheads="1"/>
          </p:cNvSpPr>
          <p:nvPr/>
        </p:nvSpPr>
        <p:spPr bwMode="auto">
          <a:xfrm>
            <a:off x="228600" y="4981575"/>
            <a:ext cx="8686800" cy="947738"/>
          </a:xfrm>
          <a:prstGeom prst="rect">
            <a:avLst/>
          </a:prstGeom>
          <a:noFill/>
          <a:ln w="28440" cap="sq">
            <a:solidFill>
              <a:srgbClr val="CC0000"/>
            </a:solidFill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just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i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key question: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what is the least-cost path between u and z ?</a:t>
            </a:r>
          </a:p>
          <a:p>
            <a:pPr algn="just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i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routing algorithm: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algorithm that finds that least cost path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5" name="Text Box 4"/>
          <p:cNvSpPr txBox="1">
            <a:spLocks noChangeArrowheads="1"/>
          </p:cNvSpPr>
          <p:nvPr/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Two 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Key Network-Layer </a:t>
            </a: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unctions</a:t>
            </a:r>
            <a:endParaRPr lang="en-US" sz="3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379413" y="1625600"/>
            <a:ext cx="4192587" cy="46482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/>
          <a:lstStyle/>
          <a:p>
            <a:pPr marL="341313" indent="-341313">
              <a:lnSpc>
                <a:spcPct val="85000"/>
              </a:lnSpc>
              <a:spcBef>
                <a:spcPts val="700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8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800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orwarding</a:t>
            </a:r>
            <a:r>
              <a:rPr lang="en-US" sz="28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move packets from router</a:t>
            </a:r>
            <a:r>
              <a:rPr lang="ja-JP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 input to appropriate router output</a:t>
            </a:r>
          </a:p>
          <a:p>
            <a:pPr marL="341313" indent="-341313">
              <a:lnSpc>
                <a:spcPct val="85000"/>
              </a:lnSpc>
              <a:spcBef>
                <a:spcPts val="2450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8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800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outing</a:t>
            </a:r>
            <a:r>
              <a:rPr lang="en-US" sz="28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determine route taken by packets from source to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dest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741363" lvl="1" indent="-284163">
              <a:lnSpc>
                <a:spcPct val="85000"/>
              </a:lnSpc>
              <a:spcBef>
                <a:spcPts val="2100"/>
              </a:spcBef>
              <a:buClr>
                <a:srgbClr val="000099"/>
              </a:buClr>
              <a:buFont typeface="Wingdings" pitchFamily="2" charset="2"/>
              <a:buChar char="q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8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8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outing Algorithms</a:t>
            </a:r>
            <a:endParaRPr lang="en-US" sz="2800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50" name="Rectangle 6"/>
          <p:cNvSpPr>
            <a:spLocks noChangeArrowheads="1"/>
          </p:cNvSpPr>
          <p:nvPr/>
        </p:nvSpPr>
        <p:spPr bwMode="auto">
          <a:xfrm>
            <a:off x="4784725" y="1577975"/>
            <a:ext cx="4192588" cy="46482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42900" indent="-341313">
              <a:lnSpc>
                <a:spcPct val="85000"/>
              </a:lnSpc>
              <a:spcBef>
                <a:spcPts val="2800"/>
              </a:spcBef>
              <a:buClrTx/>
              <a:buSzPct val="65000"/>
              <a:buFontTx/>
              <a:buNone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/>
            </a:pPr>
            <a:r>
              <a:rPr lang="en-US" sz="2800" i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i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nalogy</a:t>
            </a:r>
            <a:r>
              <a:rPr lang="en-US" sz="2800" i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1313" indent="-339725">
              <a:lnSpc>
                <a:spcPct val="85000"/>
              </a:lnSpc>
              <a:spcBef>
                <a:spcPts val="2450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/>
            </a:pPr>
            <a:r>
              <a:rPr lang="en-US" sz="28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800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outing</a:t>
            </a:r>
            <a:r>
              <a:rPr lang="en-US" sz="28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process of planning trip from source to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dest</a:t>
            </a:r>
            <a:endParaRPr lang="en-US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1313" indent="-339725">
              <a:lnSpc>
                <a:spcPct val="85000"/>
              </a:lnSpc>
              <a:spcBef>
                <a:spcPts val="2450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/>
            </a:pPr>
            <a:r>
              <a:rPr lang="en-US" sz="28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800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orwarding</a:t>
            </a:r>
            <a:r>
              <a:rPr lang="en-US" sz="2800" i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process of getting through single interchange</a:t>
            </a:r>
          </a:p>
          <a:p>
            <a:pPr marL="341313" indent="-339725">
              <a:lnSpc>
                <a:spcPct val="85000"/>
              </a:lnSpc>
              <a:spcBef>
                <a:spcPts val="700"/>
              </a:spcBef>
              <a:buClr>
                <a:srgbClr val="000099"/>
              </a:buClr>
              <a:buSzPct val="65000"/>
              <a:buFont typeface="Wingdings" charset="2"/>
              <a:buNone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/>
            </a:pPr>
            <a:endParaRPr lang="en-US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7" name="Text Box 4"/>
          <p:cNvSpPr txBox="1">
            <a:spLocks noChangeArrowheads="1"/>
          </p:cNvSpPr>
          <p:nvPr/>
        </p:nvSpPr>
        <p:spPr bwMode="auto">
          <a:xfrm>
            <a:off x="533400" y="17463"/>
            <a:ext cx="77724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Routing 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Algorithm </a:t>
            </a: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lassification</a:t>
            </a:r>
            <a:endParaRPr lang="en-US" sz="3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6501" name="Text Box 5"/>
          <p:cNvSpPr txBox="1">
            <a:spLocks noChangeArrowheads="1"/>
          </p:cNvSpPr>
          <p:nvPr/>
        </p:nvSpPr>
        <p:spPr bwMode="auto">
          <a:xfrm>
            <a:off x="522288" y="1371600"/>
            <a:ext cx="4583112" cy="50292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/>
          <a:lstStyle/>
          <a:p>
            <a:pPr marL="342900" indent="-341313" algn="just">
              <a:lnSpc>
                <a:spcPct val="85000"/>
              </a:lnSpc>
              <a:spcBef>
                <a:spcPts val="600"/>
              </a:spcBef>
              <a:buClrTx/>
              <a:buSzPct val="65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i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Q: </a:t>
            </a:r>
            <a:r>
              <a:rPr lang="en-US" i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Global </a:t>
            </a:r>
            <a:r>
              <a:rPr lang="en-US" i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or </a:t>
            </a:r>
            <a:r>
              <a:rPr lang="en-US" i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Decentralized </a:t>
            </a:r>
            <a:r>
              <a:rPr lang="en-US" i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information?</a:t>
            </a:r>
          </a:p>
          <a:p>
            <a:pPr marL="342900" indent="-341313" algn="just">
              <a:lnSpc>
                <a:spcPct val="85000"/>
              </a:lnSpc>
              <a:spcBef>
                <a:spcPts val="1200"/>
              </a:spcBef>
              <a:buClrTx/>
              <a:buSzPct val="65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i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i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lobal</a:t>
            </a:r>
            <a:r>
              <a:rPr lang="en-US" i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1313" indent="-339725" algn="just">
              <a:lnSpc>
                <a:spcPct val="85000"/>
              </a:lnSpc>
              <a:spcBef>
                <a:spcPts val="600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ll 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routers have complete topology, link cost info</a:t>
            </a:r>
          </a:p>
          <a:p>
            <a:pPr marL="1084263" lvl="1" indent="-339725" algn="just">
              <a:lnSpc>
                <a:spcPct val="85000"/>
              </a:lnSpc>
              <a:spcBef>
                <a:spcPts val="600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Link State </a:t>
            </a:r>
            <a:r>
              <a:rPr lang="en-US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algorithms</a:t>
            </a:r>
          </a:p>
          <a:p>
            <a:pPr marL="342900" indent="-341313" algn="just">
              <a:lnSpc>
                <a:spcPct val="85000"/>
              </a:lnSpc>
              <a:spcBef>
                <a:spcPts val="600"/>
              </a:spcBef>
              <a:buClrTx/>
              <a:buSzPct val="65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i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i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ecentralized</a:t>
            </a:r>
            <a:r>
              <a:rPr lang="en-US" i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341313" indent="-339725" algn="just">
              <a:lnSpc>
                <a:spcPct val="85000"/>
              </a:lnSpc>
              <a:spcBef>
                <a:spcPts val="600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outer 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knows physically-connected neighbors, link costs to neighbors</a:t>
            </a:r>
          </a:p>
          <a:p>
            <a:pPr marL="341313" indent="-339725" algn="just">
              <a:lnSpc>
                <a:spcPct val="85000"/>
              </a:lnSpc>
              <a:spcBef>
                <a:spcPts val="600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terative 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process of computation, exchange of info with neighbors</a:t>
            </a:r>
          </a:p>
          <a:p>
            <a:pPr marL="1084263" lvl="1" indent="-339725">
              <a:lnSpc>
                <a:spcPct val="85000"/>
              </a:lnSpc>
              <a:spcBef>
                <a:spcPts val="600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Distance Vector </a:t>
            </a:r>
            <a:r>
              <a:rPr lang="en-US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algorithms</a:t>
            </a:r>
          </a:p>
        </p:txBody>
      </p:sp>
      <p:sp>
        <p:nvSpPr>
          <p:cNvPr id="106502" name="Text Box 6"/>
          <p:cNvSpPr txBox="1">
            <a:spLocks noChangeArrowheads="1"/>
          </p:cNvSpPr>
          <p:nvPr/>
        </p:nvSpPr>
        <p:spPr bwMode="auto">
          <a:xfrm>
            <a:off x="5181600" y="1347788"/>
            <a:ext cx="3467100" cy="46482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/>
          <a:lstStyle/>
          <a:p>
            <a:pPr marL="342900" indent="-341313" algn="just">
              <a:lnSpc>
                <a:spcPct val="85000"/>
              </a:lnSpc>
              <a:spcBef>
                <a:spcPts val="700"/>
              </a:spcBef>
              <a:buClrTx/>
              <a:buSzPct val="65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sz="2800" i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Q: </a:t>
            </a:r>
            <a:r>
              <a:rPr lang="en-US" sz="2800" i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Static </a:t>
            </a:r>
            <a:r>
              <a:rPr lang="en-US" sz="2800" i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or </a:t>
            </a:r>
            <a:r>
              <a:rPr lang="en-US" sz="2800" i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Dynamic</a:t>
            </a:r>
            <a:r>
              <a:rPr lang="en-US" sz="2800" i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342900" indent="-341313" algn="just">
              <a:lnSpc>
                <a:spcPct val="85000"/>
              </a:lnSpc>
              <a:spcBef>
                <a:spcPts val="1200"/>
              </a:spcBef>
              <a:buClrTx/>
              <a:buSzPct val="65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i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i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tatic</a:t>
            </a:r>
            <a:r>
              <a:rPr lang="en-US" i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1313" indent="-339725" algn="just">
              <a:lnSpc>
                <a:spcPct val="85000"/>
              </a:lnSpc>
              <a:spcBef>
                <a:spcPts val="600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outes 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change slowly over time</a:t>
            </a:r>
          </a:p>
          <a:p>
            <a:pPr marL="342900" indent="-341313" algn="just">
              <a:lnSpc>
                <a:spcPct val="85000"/>
              </a:lnSpc>
              <a:spcBef>
                <a:spcPts val="600"/>
              </a:spcBef>
              <a:buClrTx/>
              <a:buSzPct val="65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i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i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ynamic</a:t>
            </a:r>
            <a:r>
              <a:rPr lang="en-US" i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341313" indent="-339725" algn="just">
              <a:lnSpc>
                <a:spcPct val="85000"/>
              </a:lnSpc>
              <a:spcBef>
                <a:spcPts val="600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outes 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change more quickly</a:t>
            </a:r>
          </a:p>
          <a:p>
            <a:pPr marL="741363" lvl="1" indent="-284163" algn="just">
              <a:lnSpc>
                <a:spcPct val="85000"/>
              </a:lnSpc>
              <a:spcBef>
                <a:spcPts val="600"/>
              </a:spcBef>
              <a:buClr>
                <a:srgbClr val="000099"/>
              </a:buClr>
              <a:buFont typeface="Wingdings" pitchFamily="2" charset="2"/>
              <a:buChar char="q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eriodic 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update</a:t>
            </a:r>
          </a:p>
          <a:p>
            <a:pPr marL="741363" lvl="1" indent="-284163" algn="just">
              <a:lnSpc>
                <a:spcPct val="85000"/>
              </a:lnSpc>
              <a:spcBef>
                <a:spcPts val="600"/>
              </a:spcBef>
              <a:buClr>
                <a:srgbClr val="000099"/>
              </a:buClr>
              <a:buFont typeface="Wingdings" pitchFamily="2" charset="2"/>
              <a:buChar char="q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response to link cost changes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5" name="Text Box 4"/>
          <p:cNvSpPr txBox="1">
            <a:spLocks noChangeArrowheads="1"/>
          </p:cNvSpPr>
          <p:nvPr/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 Link-State Routing Algorithm</a:t>
            </a:r>
          </a:p>
        </p:txBody>
      </p:sp>
      <p:sp>
        <p:nvSpPr>
          <p:cNvPr id="108549" name="Text Box 5"/>
          <p:cNvSpPr txBox="1">
            <a:spLocks noChangeArrowheads="1"/>
          </p:cNvSpPr>
          <p:nvPr/>
        </p:nvSpPr>
        <p:spPr bwMode="auto">
          <a:xfrm>
            <a:off x="544513" y="1555750"/>
            <a:ext cx="3810000" cy="49037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/>
          <a:lstStyle/>
          <a:p>
            <a:pPr marL="342900" indent="-341313" algn="just">
              <a:lnSpc>
                <a:spcPct val="85000"/>
              </a:lnSpc>
              <a:spcBef>
                <a:spcPts val="700"/>
              </a:spcBef>
              <a:buClrTx/>
              <a:buSzPct val="6500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sz="2800" i="1" dirty="0" err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Dijkstra</a:t>
            </a:r>
            <a:r>
              <a:rPr lang="ja-JP" sz="2800" i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en-US" sz="2800" i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s </a:t>
            </a:r>
            <a:r>
              <a:rPr lang="en-US" sz="2800" i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Algorithm</a:t>
            </a:r>
            <a:endParaRPr lang="en-US" sz="2800" i="1" dirty="0">
              <a:solidFill>
                <a:srgbClr val="CC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1313" indent="-339725" algn="just">
              <a:lnSpc>
                <a:spcPct val="85000"/>
              </a:lnSpc>
              <a:spcBef>
                <a:spcPts val="600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et 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topology, link costs known to all nodes</a:t>
            </a:r>
          </a:p>
          <a:p>
            <a:pPr marL="741363" lvl="1" indent="-284163" algn="just">
              <a:lnSpc>
                <a:spcPct val="85000"/>
              </a:lnSpc>
              <a:spcBef>
                <a:spcPts val="500"/>
              </a:spcBef>
              <a:buClr>
                <a:srgbClr val="000099"/>
              </a:buClr>
              <a:buFont typeface="Wingdings" pitchFamily="2" charset="2"/>
              <a:buChar char="q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ccomplished 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via </a:t>
            </a:r>
            <a:r>
              <a:rPr lang="ja-JP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link state broadcast</a:t>
            </a:r>
            <a:r>
              <a:rPr lang="ja-JP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741363" lvl="1" indent="-284163" algn="just">
              <a:lnSpc>
                <a:spcPct val="85000"/>
              </a:lnSpc>
              <a:spcBef>
                <a:spcPts val="500"/>
              </a:spcBef>
              <a:buClr>
                <a:srgbClr val="000099"/>
              </a:buClr>
              <a:buFont typeface="Wingdings" pitchFamily="2" charset="2"/>
              <a:buChar char="q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ll 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nodes have same info</a:t>
            </a:r>
          </a:p>
          <a:p>
            <a:pPr marL="341313" indent="-339725" algn="just">
              <a:lnSpc>
                <a:spcPct val="85000"/>
              </a:lnSpc>
              <a:spcBef>
                <a:spcPts val="600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omputes 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least cost paths from one node (</a:t>
            </a:r>
            <a:r>
              <a:rPr lang="ja-JP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‘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source</a:t>
            </a:r>
            <a:r>
              <a:rPr lang="ja-JP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 to all other nodes</a:t>
            </a:r>
          </a:p>
          <a:p>
            <a:pPr marL="741363" lvl="1" indent="-284163" algn="just">
              <a:lnSpc>
                <a:spcPct val="85000"/>
              </a:lnSpc>
              <a:spcBef>
                <a:spcPts val="500"/>
              </a:spcBef>
              <a:buClr>
                <a:srgbClr val="000099"/>
              </a:buClr>
              <a:buFont typeface="Wingdings" pitchFamily="2" charset="2"/>
              <a:buChar char="q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gives </a:t>
            </a:r>
            <a:r>
              <a:rPr lang="en-US" sz="20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forwarding table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for that node</a:t>
            </a:r>
          </a:p>
          <a:p>
            <a:pPr marL="341313" indent="-339725" algn="just">
              <a:lnSpc>
                <a:spcPct val="85000"/>
              </a:lnSpc>
              <a:spcBef>
                <a:spcPts val="600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terative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after k iterations, know least cost path to k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dest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ja-JP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</a:p>
        </p:txBody>
      </p:sp>
      <p:sp>
        <p:nvSpPr>
          <p:cNvPr id="108550" name="Text Box 6"/>
          <p:cNvSpPr txBox="1">
            <a:spLocks noChangeArrowheads="1"/>
          </p:cNvSpPr>
          <p:nvPr/>
        </p:nvSpPr>
        <p:spPr bwMode="auto">
          <a:xfrm>
            <a:off x="4495800" y="1600200"/>
            <a:ext cx="3962400" cy="46482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/>
          <a:lstStyle/>
          <a:p>
            <a:pPr marL="342900" indent="-341313" algn="just">
              <a:lnSpc>
                <a:spcPct val="75000"/>
              </a:lnSpc>
              <a:spcBef>
                <a:spcPts val="700"/>
              </a:spcBef>
              <a:buClrTx/>
              <a:buSzPct val="6500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sz="2800" i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Notation</a:t>
            </a:r>
            <a:r>
              <a:rPr lang="en-US" sz="2800" i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1313" indent="-339725" algn="just">
              <a:lnSpc>
                <a:spcPct val="75000"/>
              </a:lnSpc>
              <a:spcBef>
                <a:spcPts val="600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sz="2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c(</a:t>
            </a:r>
            <a:r>
              <a:rPr lang="en-US" sz="2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x,y</a:t>
            </a:r>
            <a:r>
              <a:rPr lang="en-US" sz="2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):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link cost from node x to y;  = ∞ if not direct neighbors</a:t>
            </a:r>
          </a:p>
          <a:p>
            <a:pPr marL="341313" indent="-339725" algn="just">
              <a:lnSpc>
                <a:spcPct val="75000"/>
              </a:lnSpc>
              <a:spcBef>
                <a:spcPts val="600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sz="2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D(v):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current value of cost of path from source to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dest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v</a:t>
            </a:r>
          </a:p>
          <a:p>
            <a:pPr marL="341313" indent="-339725" algn="just">
              <a:lnSpc>
                <a:spcPct val="75000"/>
              </a:lnSpc>
              <a:spcBef>
                <a:spcPts val="600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sz="2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p(v):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predecessor node along path from source to v</a:t>
            </a:r>
          </a:p>
          <a:p>
            <a:pPr marL="341313" indent="-339725" algn="just">
              <a:lnSpc>
                <a:spcPct val="75000"/>
              </a:lnSpc>
              <a:spcBef>
                <a:spcPts val="600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sz="2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N':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set of nodes whose least cost path definitively 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known</a:t>
            </a:r>
            <a:endParaRPr lang="en-US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9" name="Text Box 4"/>
          <p:cNvSpPr txBox="1">
            <a:spLocks noChangeArrowheads="1"/>
          </p:cNvSpPr>
          <p:nvPr/>
        </p:nvSpPr>
        <p:spPr bwMode="auto">
          <a:xfrm>
            <a:off x="533400" y="228600"/>
            <a:ext cx="7772400" cy="76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Dijsktra</a:t>
            </a:r>
            <a:r>
              <a:rPr lang="ja-JP" sz="360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 Algorithm</a:t>
            </a:r>
            <a:endParaRPr lang="en-US" sz="3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8550" name="Text Box 5"/>
          <p:cNvSpPr txBox="1">
            <a:spLocks noChangeArrowheads="1"/>
          </p:cNvSpPr>
          <p:nvPr/>
        </p:nvSpPr>
        <p:spPr bwMode="auto">
          <a:xfrm>
            <a:off x="1133474" y="1066800"/>
            <a:ext cx="6943725" cy="563449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just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  </a:t>
            </a:r>
            <a:r>
              <a:rPr lang="en-US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Initialization: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    N' = {u} </a:t>
            </a:r>
          </a:p>
          <a:p>
            <a:pPr algn="just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    for all nodes v </a:t>
            </a:r>
          </a:p>
          <a:p>
            <a:pPr algn="just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      if v adjacent to u </a:t>
            </a:r>
          </a:p>
          <a:p>
            <a:pPr algn="just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          then D(v) = c(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u,v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pPr algn="just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      else D(v) = ∞ </a:t>
            </a:r>
          </a:p>
          <a:p>
            <a:pPr algn="just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7 </a:t>
            </a:r>
          </a:p>
          <a:p>
            <a:pPr algn="just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8   </a:t>
            </a:r>
            <a:r>
              <a:rPr lang="en-US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Loop</a:t>
            </a:r>
            <a:r>
              <a:rPr lang="en-US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9     find w not in N' such that D(w) is a minimum </a:t>
            </a:r>
          </a:p>
          <a:p>
            <a:pPr algn="just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10    add w to N' </a:t>
            </a:r>
          </a:p>
          <a:p>
            <a:pPr algn="just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11    update D(v) for all v adjacent to w and not in N' : </a:t>
            </a:r>
          </a:p>
          <a:p>
            <a:pPr algn="just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12       </a:t>
            </a:r>
            <a:r>
              <a:rPr lang="en-US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D(v) = min( D(v), D(w) + c(</a:t>
            </a:r>
            <a:r>
              <a:rPr lang="en-US" b="1" dirty="0" err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w,v</a:t>
            </a:r>
            <a:r>
              <a:rPr lang="en-US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) ) </a:t>
            </a:r>
          </a:p>
          <a:p>
            <a:pPr algn="just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13    </a:t>
            </a:r>
            <a:r>
              <a:rPr lang="en-US" sz="20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/* new cost to v is either old cost to v or known </a:t>
            </a:r>
            <a:r>
              <a:rPr lang="en-US" sz="20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14         </a:t>
            </a:r>
          </a:p>
          <a:p>
            <a:pPr algn="just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shortest </a:t>
            </a:r>
            <a:r>
              <a:rPr lang="en-US" sz="20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path cost to w plus cost from w to v */ </a:t>
            </a:r>
          </a:p>
          <a:p>
            <a:pPr algn="just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15  </a:t>
            </a:r>
            <a:r>
              <a:rPr lang="en-US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until all nodes in N'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08551" name="Freeform 6"/>
          <p:cNvSpPr>
            <a:spLocks/>
          </p:cNvSpPr>
          <p:nvPr/>
        </p:nvSpPr>
        <p:spPr bwMode="auto">
          <a:xfrm>
            <a:off x="600075" y="3543300"/>
            <a:ext cx="800100" cy="2886075"/>
          </a:xfrm>
          <a:custGeom>
            <a:avLst/>
            <a:gdLst>
              <a:gd name="T0" fmla="*/ 2147483647 w 504"/>
              <a:gd name="T1" fmla="*/ 2147483647 h 1818"/>
              <a:gd name="T2" fmla="*/ 2147483647 w 504"/>
              <a:gd name="T3" fmla="*/ 2147483647 h 1818"/>
              <a:gd name="T4" fmla="*/ 2147483647 w 504"/>
              <a:gd name="T5" fmla="*/ 2147483647 h 1818"/>
              <a:gd name="T6" fmla="*/ 2147483647 w 504"/>
              <a:gd name="T7" fmla="*/ 2147483647 h 1818"/>
              <a:gd name="T8" fmla="*/ 0 60000 65536"/>
              <a:gd name="T9" fmla="*/ 0 60000 65536"/>
              <a:gd name="T10" fmla="*/ 0 60000 65536"/>
              <a:gd name="T11" fmla="*/ 0 60000 65536"/>
              <a:gd name="T12" fmla="*/ 0 w 504"/>
              <a:gd name="T13" fmla="*/ 0 h 1818"/>
              <a:gd name="T14" fmla="*/ 504 w 504"/>
              <a:gd name="T15" fmla="*/ 1818 h 181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04" h="1818">
                <a:moveTo>
                  <a:pt x="504" y="1596"/>
                </a:moveTo>
                <a:cubicBezTo>
                  <a:pt x="444" y="1728"/>
                  <a:pt x="240" y="1818"/>
                  <a:pt x="120" y="1602"/>
                </a:cubicBezTo>
                <a:cubicBezTo>
                  <a:pt x="0" y="1386"/>
                  <a:pt x="48" y="444"/>
                  <a:pt x="90" y="192"/>
                </a:cubicBezTo>
                <a:cubicBezTo>
                  <a:pt x="162" y="0"/>
                  <a:pt x="294" y="84"/>
                  <a:pt x="396" y="144"/>
                </a:cubicBezTo>
              </a:path>
            </a:pathLst>
          </a:custGeom>
          <a:noFill/>
          <a:ln w="28440">
            <a:solidFill>
              <a:srgbClr val="CC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573" name="Group 4"/>
          <p:cNvGrpSpPr>
            <a:grpSpLocks/>
          </p:cNvGrpSpPr>
          <p:nvPr/>
        </p:nvGrpSpPr>
        <p:grpSpPr bwMode="auto">
          <a:xfrm>
            <a:off x="4640263" y="3098800"/>
            <a:ext cx="4216400" cy="3757613"/>
            <a:chOff x="2923" y="1952"/>
            <a:chExt cx="2656" cy="2367"/>
          </a:xfrm>
        </p:grpSpPr>
        <p:grpSp>
          <p:nvGrpSpPr>
            <p:cNvPr id="109634" name="Group 5"/>
            <p:cNvGrpSpPr>
              <a:grpSpLocks/>
            </p:cNvGrpSpPr>
            <p:nvPr/>
          </p:nvGrpSpPr>
          <p:grpSpPr bwMode="auto">
            <a:xfrm>
              <a:off x="3722" y="3023"/>
              <a:ext cx="287" cy="250"/>
              <a:chOff x="3722" y="3023"/>
              <a:chExt cx="287" cy="250"/>
            </a:xfrm>
          </p:grpSpPr>
          <p:sp>
            <p:nvSpPr>
              <p:cNvPr id="109696" name="Oval 6"/>
              <p:cNvSpPr>
                <a:spLocks noChangeArrowheads="1"/>
              </p:cNvSpPr>
              <p:nvPr/>
            </p:nvSpPr>
            <p:spPr bwMode="auto">
              <a:xfrm>
                <a:off x="3724" y="3143"/>
                <a:ext cx="283" cy="75"/>
              </a:xfrm>
              <a:prstGeom prst="ellipse">
                <a:avLst/>
              </a:prstGeom>
              <a:solidFill>
                <a:srgbClr val="CCCCFF"/>
              </a:solidFill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9697" name="Line 7"/>
              <p:cNvSpPr>
                <a:spLocks noChangeShapeType="1"/>
              </p:cNvSpPr>
              <p:nvPr/>
            </p:nvSpPr>
            <p:spPr bwMode="auto">
              <a:xfrm>
                <a:off x="3724" y="3134"/>
                <a:ext cx="0" cy="46"/>
              </a:xfrm>
              <a:prstGeom prst="line">
                <a:avLst/>
              </a:prstGeom>
              <a:noFill/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698" name="Line 8"/>
              <p:cNvSpPr>
                <a:spLocks noChangeShapeType="1"/>
              </p:cNvSpPr>
              <p:nvPr/>
            </p:nvSpPr>
            <p:spPr bwMode="auto">
              <a:xfrm>
                <a:off x="4010" y="3134"/>
                <a:ext cx="0" cy="46"/>
              </a:xfrm>
              <a:prstGeom prst="line">
                <a:avLst/>
              </a:prstGeom>
              <a:noFill/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699" name="Rectangle 9"/>
              <p:cNvSpPr>
                <a:spLocks noChangeArrowheads="1"/>
              </p:cNvSpPr>
              <p:nvPr/>
            </p:nvSpPr>
            <p:spPr bwMode="auto">
              <a:xfrm>
                <a:off x="3724" y="3134"/>
                <a:ext cx="280" cy="45"/>
              </a:xfrm>
              <a:prstGeom prst="rect">
                <a:avLst/>
              </a:pr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9700" name="Oval 10"/>
              <p:cNvSpPr>
                <a:spLocks noChangeArrowheads="1"/>
              </p:cNvSpPr>
              <p:nvPr/>
            </p:nvSpPr>
            <p:spPr bwMode="auto">
              <a:xfrm>
                <a:off x="3722" y="3080"/>
                <a:ext cx="283" cy="89"/>
              </a:xfrm>
              <a:prstGeom prst="ellipse">
                <a:avLst/>
              </a:prstGeom>
              <a:solidFill>
                <a:srgbClr val="CCCCFF"/>
              </a:solidFill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9701" name="Rectangle 11"/>
              <p:cNvSpPr>
                <a:spLocks noChangeArrowheads="1"/>
              </p:cNvSpPr>
              <p:nvPr/>
            </p:nvSpPr>
            <p:spPr bwMode="auto">
              <a:xfrm>
                <a:off x="3788" y="3107"/>
                <a:ext cx="127" cy="98"/>
              </a:xfrm>
              <a:prstGeom prst="rect">
                <a:avLst/>
              </a:pr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9702" name="Text Box 12"/>
              <p:cNvSpPr txBox="1">
                <a:spLocks noChangeArrowheads="1"/>
              </p:cNvSpPr>
              <p:nvPr/>
            </p:nvSpPr>
            <p:spPr bwMode="auto">
              <a:xfrm>
                <a:off x="3741" y="3023"/>
                <a:ext cx="229" cy="25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 algn="ctr">
                  <a:buClrTx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2000">
                    <a:solidFill>
                      <a:srgbClr val="000000"/>
                    </a:solidFill>
                  </a:rPr>
                  <a:t>w</a:t>
                </a:r>
              </a:p>
            </p:txBody>
          </p:sp>
        </p:grpSp>
        <p:sp>
          <p:nvSpPr>
            <p:cNvPr id="109635" name="Text Box 13"/>
            <p:cNvSpPr txBox="1">
              <a:spLocks noChangeArrowheads="1"/>
            </p:cNvSpPr>
            <p:nvPr/>
          </p:nvSpPr>
          <p:spPr bwMode="auto">
            <a:xfrm>
              <a:off x="3390" y="2987"/>
              <a:ext cx="192" cy="23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000000"/>
                  </a:solidFill>
                </a:rPr>
                <a:t>3</a:t>
              </a:r>
            </a:p>
          </p:txBody>
        </p:sp>
        <p:sp>
          <p:nvSpPr>
            <p:cNvPr id="109636" name="Text Box 14"/>
            <p:cNvSpPr txBox="1">
              <a:spLocks noChangeArrowheads="1"/>
            </p:cNvSpPr>
            <p:nvPr/>
          </p:nvSpPr>
          <p:spPr bwMode="auto">
            <a:xfrm>
              <a:off x="3851" y="2536"/>
              <a:ext cx="192" cy="23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000000"/>
                  </a:solidFill>
                </a:rPr>
                <a:t>4</a:t>
              </a:r>
            </a:p>
          </p:txBody>
        </p:sp>
        <p:grpSp>
          <p:nvGrpSpPr>
            <p:cNvPr id="109637" name="Group 15"/>
            <p:cNvGrpSpPr>
              <a:grpSpLocks/>
            </p:cNvGrpSpPr>
            <p:nvPr/>
          </p:nvGrpSpPr>
          <p:grpSpPr bwMode="auto">
            <a:xfrm>
              <a:off x="3730" y="3822"/>
              <a:ext cx="287" cy="250"/>
              <a:chOff x="3730" y="3822"/>
              <a:chExt cx="287" cy="250"/>
            </a:xfrm>
          </p:grpSpPr>
          <p:sp>
            <p:nvSpPr>
              <p:cNvPr id="109689" name="Oval 16"/>
              <p:cNvSpPr>
                <a:spLocks noChangeArrowheads="1"/>
              </p:cNvSpPr>
              <p:nvPr/>
            </p:nvSpPr>
            <p:spPr bwMode="auto">
              <a:xfrm>
                <a:off x="3733" y="3942"/>
                <a:ext cx="285" cy="75"/>
              </a:xfrm>
              <a:prstGeom prst="ellipse">
                <a:avLst/>
              </a:prstGeom>
              <a:solidFill>
                <a:srgbClr val="CCCCFF"/>
              </a:solidFill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9690" name="Line 17"/>
              <p:cNvSpPr>
                <a:spLocks noChangeShapeType="1"/>
              </p:cNvSpPr>
              <p:nvPr/>
            </p:nvSpPr>
            <p:spPr bwMode="auto">
              <a:xfrm>
                <a:off x="3733" y="3935"/>
                <a:ext cx="0" cy="46"/>
              </a:xfrm>
              <a:prstGeom prst="line">
                <a:avLst/>
              </a:prstGeom>
              <a:noFill/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691" name="Line 18"/>
              <p:cNvSpPr>
                <a:spLocks noChangeShapeType="1"/>
              </p:cNvSpPr>
              <p:nvPr/>
            </p:nvSpPr>
            <p:spPr bwMode="auto">
              <a:xfrm>
                <a:off x="4019" y="3935"/>
                <a:ext cx="0" cy="46"/>
              </a:xfrm>
              <a:prstGeom prst="line">
                <a:avLst/>
              </a:prstGeom>
              <a:noFill/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692" name="Rectangle 19"/>
              <p:cNvSpPr>
                <a:spLocks noChangeArrowheads="1"/>
              </p:cNvSpPr>
              <p:nvPr/>
            </p:nvSpPr>
            <p:spPr bwMode="auto">
              <a:xfrm>
                <a:off x="3733" y="3935"/>
                <a:ext cx="282" cy="45"/>
              </a:xfrm>
              <a:prstGeom prst="rect">
                <a:avLst/>
              </a:pr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9693" name="Oval 20"/>
              <p:cNvSpPr>
                <a:spLocks noChangeArrowheads="1"/>
              </p:cNvSpPr>
              <p:nvPr/>
            </p:nvSpPr>
            <p:spPr bwMode="auto">
              <a:xfrm>
                <a:off x="3730" y="3879"/>
                <a:ext cx="285" cy="89"/>
              </a:xfrm>
              <a:prstGeom prst="ellipse">
                <a:avLst/>
              </a:prstGeom>
              <a:solidFill>
                <a:srgbClr val="CCCCFF"/>
              </a:solidFill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9694" name="Rectangle 21"/>
              <p:cNvSpPr>
                <a:spLocks noChangeArrowheads="1"/>
              </p:cNvSpPr>
              <p:nvPr/>
            </p:nvSpPr>
            <p:spPr bwMode="auto">
              <a:xfrm>
                <a:off x="3798" y="3905"/>
                <a:ext cx="128" cy="98"/>
              </a:xfrm>
              <a:prstGeom prst="rect">
                <a:avLst/>
              </a:pr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9695" name="Text Box 22"/>
              <p:cNvSpPr txBox="1">
                <a:spLocks noChangeArrowheads="1"/>
              </p:cNvSpPr>
              <p:nvPr/>
            </p:nvSpPr>
            <p:spPr bwMode="auto">
              <a:xfrm>
                <a:off x="3766" y="3822"/>
                <a:ext cx="194" cy="25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 algn="ctr">
                  <a:buClrTx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2000">
                    <a:solidFill>
                      <a:srgbClr val="000000"/>
                    </a:solidFill>
                  </a:rPr>
                  <a:t>v</a:t>
                </a:r>
              </a:p>
            </p:txBody>
          </p:sp>
        </p:grpSp>
        <p:grpSp>
          <p:nvGrpSpPr>
            <p:cNvPr id="109638" name="Group 23"/>
            <p:cNvGrpSpPr>
              <a:grpSpLocks/>
            </p:cNvGrpSpPr>
            <p:nvPr/>
          </p:nvGrpSpPr>
          <p:grpSpPr bwMode="auto">
            <a:xfrm>
              <a:off x="3727" y="1952"/>
              <a:ext cx="287" cy="250"/>
              <a:chOff x="3727" y="1952"/>
              <a:chExt cx="287" cy="250"/>
            </a:xfrm>
          </p:grpSpPr>
          <p:sp>
            <p:nvSpPr>
              <p:cNvPr id="109682" name="Oval 24"/>
              <p:cNvSpPr>
                <a:spLocks noChangeArrowheads="1"/>
              </p:cNvSpPr>
              <p:nvPr/>
            </p:nvSpPr>
            <p:spPr bwMode="auto">
              <a:xfrm>
                <a:off x="3731" y="2071"/>
                <a:ext cx="283" cy="75"/>
              </a:xfrm>
              <a:prstGeom prst="ellipse">
                <a:avLst/>
              </a:prstGeom>
              <a:solidFill>
                <a:srgbClr val="CCCCFF"/>
              </a:solidFill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9683" name="Line 25"/>
              <p:cNvSpPr>
                <a:spLocks noChangeShapeType="1"/>
              </p:cNvSpPr>
              <p:nvPr/>
            </p:nvSpPr>
            <p:spPr bwMode="auto">
              <a:xfrm>
                <a:off x="3731" y="2065"/>
                <a:ext cx="0" cy="46"/>
              </a:xfrm>
              <a:prstGeom prst="line">
                <a:avLst/>
              </a:prstGeom>
              <a:noFill/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684" name="Line 26"/>
              <p:cNvSpPr>
                <a:spLocks noChangeShapeType="1"/>
              </p:cNvSpPr>
              <p:nvPr/>
            </p:nvSpPr>
            <p:spPr bwMode="auto">
              <a:xfrm>
                <a:off x="4015" y="2065"/>
                <a:ext cx="0" cy="46"/>
              </a:xfrm>
              <a:prstGeom prst="line">
                <a:avLst/>
              </a:prstGeom>
              <a:noFill/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685" name="Rectangle 27"/>
              <p:cNvSpPr>
                <a:spLocks noChangeArrowheads="1"/>
              </p:cNvSpPr>
              <p:nvPr/>
            </p:nvSpPr>
            <p:spPr bwMode="auto">
              <a:xfrm>
                <a:off x="3731" y="2065"/>
                <a:ext cx="280" cy="45"/>
              </a:xfrm>
              <a:prstGeom prst="rect">
                <a:avLst/>
              </a:pr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9686" name="Oval 28"/>
              <p:cNvSpPr>
                <a:spLocks noChangeArrowheads="1"/>
              </p:cNvSpPr>
              <p:nvPr/>
            </p:nvSpPr>
            <p:spPr bwMode="auto">
              <a:xfrm>
                <a:off x="3727" y="2009"/>
                <a:ext cx="283" cy="90"/>
              </a:xfrm>
              <a:prstGeom prst="ellipse">
                <a:avLst/>
              </a:prstGeom>
              <a:solidFill>
                <a:srgbClr val="CCCCFF"/>
              </a:solidFill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9687" name="Rectangle 29"/>
              <p:cNvSpPr>
                <a:spLocks noChangeArrowheads="1"/>
              </p:cNvSpPr>
              <p:nvPr/>
            </p:nvSpPr>
            <p:spPr bwMode="auto">
              <a:xfrm>
                <a:off x="3795" y="2035"/>
                <a:ext cx="127" cy="96"/>
              </a:xfrm>
              <a:prstGeom prst="rect">
                <a:avLst/>
              </a:pr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9688" name="Text Box 30"/>
              <p:cNvSpPr txBox="1">
                <a:spLocks noChangeArrowheads="1"/>
              </p:cNvSpPr>
              <p:nvPr/>
            </p:nvSpPr>
            <p:spPr bwMode="auto">
              <a:xfrm>
                <a:off x="3764" y="1952"/>
                <a:ext cx="194" cy="25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 algn="ctr">
                  <a:buClrTx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2000">
                    <a:solidFill>
                      <a:srgbClr val="000000"/>
                    </a:solidFill>
                  </a:rPr>
                  <a:t>x</a:t>
                </a:r>
              </a:p>
            </p:txBody>
          </p:sp>
        </p:grpSp>
        <p:grpSp>
          <p:nvGrpSpPr>
            <p:cNvPr id="109639" name="Group 31"/>
            <p:cNvGrpSpPr>
              <a:grpSpLocks/>
            </p:cNvGrpSpPr>
            <p:nvPr/>
          </p:nvGrpSpPr>
          <p:grpSpPr bwMode="auto">
            <a:xfrm>
              <a:off x="2923" y="3052"/>
              <a:ext cx="287" cy="250"/>
              <a:chOff x="2923" y="3052"/>
              <a:chExt cx="287" cy="250"/>
            </a:xfrm>
          </p:grpSpPr>
          <p:sp>
            <p:nvSpPr>
              <p:cNvPr id="109675" name="Oval 32"/>
              <p:cNvSpPr>
                <a:spLocks noChangeArrowheads="1"/>
              </p:cNvSpPr>
              <p:nvPr/>
            </p:nvSpPr>
            <p:spPr bwMode="auto">
              <a:xfrm>
                <a:off x="2926" y="3171"/>
                <a:ext cx="283" cy="76"/>
              </a:xfrm>
              <a:prstGeom prst="ellipse">
                <a:avLst/>
              </a:prstGeom>
              <a:solidFill>
                <a:srgbClr val="CCCCFF"/>
              </a:solidFill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9676" name="Line 33"/>
              <p:cNvSpPr>
                <a:spLocks noChangeShapeType="1"/>
              </p:cNvSpPr>
              <p:nvPr/>
            </p:nvSpPr>
            <p:spPr bwMode="auto">
              <a:xfrm>
                <a:off x="2926" y="3164"/>
                <a:ext cx="0" cy="46"/>
              </a:xfrm>
              <a:prstGeom prst="line">
                <a:avLst/>
              </a:prstGeom>
              <a:noFill/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677" name="Line 34"/>
              <p:cNvSpPr>
                <a:spLocks noChangeShapeType="1"/>
              </p:cNvSpPr>
              <p:nvPr/>
            </p:nvSpPr>
            <p:spPr bwMode="auto">
              <a:xfrm>
                <a:off x="3212" y="3164"/>
                <a:ext cx="0" cy="46"/>
              </a:xfrm>
              <a:prstGeom prst="line">
                <a:avLst/>
              </a:prstGeom>
              <a:noFill/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678" name="Rectangle 35"/>
              <p:cNvSpPr>
                <a:spLocks noChangeArrowheads="1"/>
              </p:cNvSpPr>
              <p:nvPr/>
            </p:nvSpPr>
            <p:spPr bwMode="auto">
              <a:xfrm>
                <a:off x="2926" y="3164"/>
                <a:ext cx="280" cy="45"/>
              </a:xfrm>
              <a:prstGeom prst="rect">
                <a:avLst/>
              </a:pr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9679" name="Oval 36"/>
              <p:cNvSpPr>
                <a:spLocks noChangeArrowheads="1"/>
              </p:cNvSpPr>
              <p:nvPr/>
            </p:nvSpPr>
            <p:spPr bwMode="auto">
              <a:xfrm>
                <a:off x="2923" y="3109"/>
                <a:ext cx="283" cy="90"/>
              </a:xfrm>
              <a:prstGeom prst="ellipse">
                <a:avLst/>
              </a:prstGeom>
              <a:solidFill>
                <a:srgbClr val="CCCCFF"/>
              </a:solidFill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9680" name="Rectangle 37"/>
              <p:cNvSpPr>
                <a:spLocks noChangeArrowheads="1"/>
              </p:cNvSpPr>
              <p:nvPr/>
            </p:nvSpPr>
            <p:spPr bwMode="auto">
              <a:xfrm>
                <a:off x="2990" y="3137"/>
                <a:ext cx="127" cy="95"/>
              </a:xfrm>
              <a:prstGeom prst="rect">
                <a:avLst/>
              </a:pr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9681" name="Text Box 38"/>
              <p:cNvSpPr txBox="1">
                <a:spLocks noChangeArrowheads="1"/>
              </p:cNvSpPr>
              <p:nvPr/>
            </p:nvSpPr>
            <p:spPr bwMode="auto">
              <a:xfrm>
                <a:off x="2956" y="3052"/>
                <a:ext cx="202" cy="25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 algn="ctr">
                  <a:buClrTx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2000">
                    <a:solidFill>
                      <a:srgbClr val="000000"/>
                    </a:solidFill>
                  </a:rPr>
                  <a:t>u</a:t>
                </a:r>
              </a:p>
            </p:txBody>
          </p:sp>
        </p:grpSp>
        <p:sp>
          <p:nvSpPr>
            <p:cNvPr id="109640" name="Line 39"/>
            <p:cNvSpPr>
              <a:spLocks noChangeShapeType="1"/>
            </p:cNvSpPr>
            <p:nvPr/>
          </p:nvSpPr>
          <p:spPr bwMode="auto">
            <a:xfrm>
              <a:off x="3218" y="3172"/>
              <a:ext cx="576" cy="0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641" name="Line 40"/>
            <p:cNvSpPr>
              <a:spLocks noChangeShapeType="1"/>
            </p:cNvSpPr>
            <p:nvPr/>
          </p:nvSpPr>
          <p:spPr bwMode="auto">
            <a:xfrm>
              <a:off x="3859" y="2164"/>
              <a:ext cx="0" cy="902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642" name="Line 41"/>
            <p:cNvSpPr>
              <a:spLocks noChangeShapeType="1"/>
            </p:cNvSpPr>
            <p:nvPr/>
          </p:nvSpPr>
          <p:spPr bwMode="auto">
            <a:xfrm flipH="1">
              <a:off x="3104" y="2107"/>
              <a:ext cx="616" cy="1013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643" name="Text Box 42"/>
            <p:cNvSpPr txBox="1">
              <a:spLocks noChangeArrowheads="1"/>
            </p:cNvSpPr>
            <p:nvPr/>
          </p:nvSpPr>
          <p:spPr bwMode="auto">
            <a:xfrm>
              <a:off x="3250" y="2433"/>
              <a:ext cx="192" cy="23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000000"/>
                  </a:solidFill>
                </a:rPr>
                <a:t>5</a:t>
              </a:r>
            </a:p>
          </p:txBody>
        </p:sp>
        <p:sp>
          <p:nvSpPr>
            <p:cNvPr id="109644" name="Line 43"/>
            <p:cNvSpPr>
              <a:spLocks noChangeShapeType="1"/>
            </p:cNvSpPr>
            <p:nvPr/>
          </p:nvSpPr>
          <p:spPr bwMode="auto">
            <a:xfrm>
              <a:off x="3865" y="3219"/>
              <a:ext cx="7" cy="665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645" name="Text Box 44"/>
            <p:cNvSpPr txBox="1">
              <a:spLocks noChangeArrowheads="1"/>
            </p:cNvSpPr>
            <p:nvPr/>
          </p:nvSpPr>
          <p:spPr bwMode="auto">
            <a:xfrm>
              <a:off x="3873" y="3408"/>
              <a:ext cx="192" cy="23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000000"/>
                  </a:solidFill>
                </a:rPr>
                <a:t>3</a:t>
              </a:r>
            </a:p>
          </p:txBody>
        </p:sp>
        <p:sp>
          <p:nvSpPr>
            <p:cNvPr id="109646" name="Freeform 45"/>
            <p:cNvSpPr>
              <a:spLocks noChangeArrowheads="1"/>
            </p:cNvSpPr>
            <p:nvPr/>
          </p:nvSpPr>
          <p:spPr bwMode="auto">
            <a:xfrm>
              <a:off x="3095" y="3239"/>
              <a:ext cx="782" cy="1080"/>
            </a:xfrm>
            <a:custGeom>
              <a:avLst/>
              <a:gdLst>
                <a:gd name="T0" fmla="*/ 0 w 857"/>
                <a:gd name="T1" fmla="*/ 0 h 1152"/>
                <a:gd name="T2" fmla="*/ 513 w 857"/>
                <a:gd name="T3" fmla="*/ 1080 h 1152"/>
                <a:gd name="T4" fmla="*/ 782 w 857"/>
                <a:gd name="T5" fmla="*/ 724 h 1152"/>
                <a:gd name="T6" fmla="*/ 0 60000 65536"/>
                <a:gd name="T7" fmla="*/ 0 60000 65536"/>
                <a:gd name="T8" fmla="*/ 0 60000 65536"/>
                <a:gd name="T9" fmla="*/ 0 w 857"/>
                <a:gd name="T10" fmla="*/ 0 h 1152"/>
                <a:gd name="T11" fmla="*/ 857 w 857"/>
                <a:gd name="T12" fmla="*/ 1152 h 115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57" h="1152">
                  <a:moveTo>
                    <a:pt x="0" y="0"/>
                  </a:moveTo>
                  <a:cubicBezTo>
                    <a:pt x="95" y="191"/>
                    <a:pt x="365" y="1152"/>
                    <a:pt x="562" y="1152"/>
                  </a:cubicBezTo>
                  <a:cubicBezTo>
                    <a:pt x="759" y="1152"/>
                    <a:pt x="796" y="851"/>
                    <a:pt x="857" y="772"/>
                  </a:cubicBezTo>
                </a:path>
              </a:pathLst>
            </a:custGeom>
            <a:noFill/>
            <a:ln w="9360" cap="sq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647" name="Text Box 46"/>
            <p:cNvSpPr txBox="1">
              <a:spLocks noChangeArrowheads="1"/>
            </p:cNvSpPr>
            <p:nvPr/>
          </p:nvSpPr>
          <p:spPr bwMode="auto">
            <a:xfrm>
              <a:off x="3247" y="3572"/>
              <a:ext cx="192" cy="23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000000"/>
                  </a:solidFill>
                </a:rPr>
                <a:t>7</a:t>
              </a:r>
            </a:p>
          </p:txBody>
        </p:sp>
        <p:sp>
          <p:nvSpPr>
            <p:cNvPr id="109648" name="Line 47"/>
            <p:cNvSpPr>
              <a:spLocks noChangeShapeType="1"/>
            </p:cNvSpPr>
            <p:nvPr/>
          </p:nvSpPr>
          <p:spPr bwMode="auto">
            <a:xfrm flipH="1">
              <a:off x="3867" y="3174"/>
              <a:ext cx="912" cy="771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649" name="Text Box 48"/>
            <p:cNvSpPr txBox="1">
              <a:spLocks noChangeArrowheads="1"/>
            </p:cNvSpPr>
            <p:nvPr/>
          </p:nvSpPr>
          <p:spPr bwMode="auto">
            <a:xfrm>
              <a:off x="4277" y="3560"/>
              <a:ext cx="192" cy="23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000000"/>
                  </a:solidFill>
                </a:rPr>
                <a:t>4</a:t>
              </a:r>
            </a:p>
          </p:txBody>
        </p:sp>
        <p:sp>
          <p:nvSpPr>
            <p:cNvPr id="109650" name="Freeform 49"/>
            <p:cNvSpPr>
              <a:spLocks noChangeArrowheads="1"/>
            </p:cNvSpPr>
            <p:nvPr/>
          </p:nvSpPr>
          <p:spPr bwMode="auto">
            <a:xfrm>
              <a:off x="3893" y="2975"/>
              <a:ext cx="904" cy="453"/>
            </a:xfrm>
            <a:custGeom>
              <a:avLst/>
              <a:gdLst>
                <a:gd name="T0" fmla="*/ 0 w 991"/>
                <a:gd name="T1" fmla="*/ 157 h 484"/>
                <a:gd name="T2" fmla="*/ 186 w 991"/>
                <a:gd name="T3" fmla="*/ 453 h 484"/>
                <a:gd name="T4" fmla="*/ 275 w 991"/>
                <a:gd name="T5" fmla="*/ 7 h 484"/>
                <a:gd name="T6" fmla="*/ 346 w 991"/>
                <a:gd name="T7" fmla="*/ 414 h 484"/>
                <a:gd name="T8" fmla="*/ 487 w 991"/>
                <a:gd name="T9" fmla="*/ 20 h 484"/>
                <a:gd name="T10" fmla="*/ 557 w 991"/>
                <a:gd name="T11" fmla="*/ 329 h 484"/>
                <a:gd name="T12" fmla="*/ 602 w 991"/>
                <a:gd name="T13" fmla="*/ 72 h 484"/>
                <a:gd name="T14" fmla="*/ 904 w 991"/>
                <a:gd name="T15" fmla="*/ 204 h 48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91"/>
                <a:gd name="T25" fmla="*/ 0 h 484"/>
                <a:gd name="T26" fmla="*/ 991 w 991"/>
                <a:gd name="T27" fmla="*/ 484 h 48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91" h="484">
                  <a:moveTo>
                    <a:pt x="0" y="168"/>
                  </a:moveTo>
                  <a:cubicBezTo>
                    <a:pt x="0" y="168"/>
                    <a:pt x="145" y="484"/>
                    <a:pt x="204" y="484"/>
                  </a:cubicBezTo>
                  <a:cubicBezTo>
                    <a:pt x="263" y="484"/>
                    <a:pt x="253" y="6"/>
                    <a:pt x="302" y="7"/>
                  </a:cubicBezTo>
                  <a:cubicBezTo>
                    <a:pt x="331" y="0"/>
                    <a:pt x="313" y="444"/>
                    <a:pt x="379" y="442"/>
                  </a:cubicBezTo>
                  <a:cubicBezTo>
                    <a:pt x="418" y="444"/>
                    <a:pt x="475" y="24"/>
                    <a:pt x="534" y="21"/>
                  </a:cubicBezTo>
                  <a:cubicBezTo>
                    <a:pt x="573" y="6"/>
                    <a:pt x="575" y="360"/>
                    <a:pt x="611" y="351"/>
                  </a:cubicBezTo>
                  <a:cubicBezTo>
                    <a:pt x="647" y="342"/>
                    <a:pt x="577" y="80"/>
                    <a:pt x="660" y="77"/>
                  </a:cubicBezTo>
                  <a:cubicBezTo>
                    <a:pt x="743" y="74"/>
                    <a:pt x="922" y="189"/>
                    <a:pt x="991" y="218"/>
                  </a:cubicBezTo>
                </a:path>
              </a:pathLst>
            </a:custGeom>
            <a:noFill/>
            <a:ln w="9360" cap="sq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09651" name="Group 50"/>
            <p:cNvGrpSpPr>
              <a:grpSpLocks/>
            </p:cNvGrpSpPr>
            <p:nvPr/>
          </p:nvGrpSpPr>
          <p:grpSpPr bwMode="auto">
            <a:xfrm>
              <a:off x="4673" y="3045"/>
              <a:ext cx="287" cy="250"/>
              <a:chOff x="4673" y="3045"/>
              <a:chExt cx="287" cy="250"/>
            </a:xfrm>
          </p:grpSpPr>
          <p:sp>
            <p:nvSpPr>
              <p:cNvPr id="109668" name="Oval 51"/>
              <p:cNvSpPr>
                <a:spLocks noChangeArrowheads="1"/>
              </p:cNvSpPr>
              <p:nvPr/>
            </p:nvSpPr>
            <p:spPr bwMode="auto">
              <a:xfrm>
                <a:off x="4676" y="3162"/>
                <a:ext cx="285" cy="76"/>
              </a:xfrm>
              <a:prstGeom prst="ellipse">
                <a:avLst/>
              </a:prstGeom>
              <a:solidFill>
                <a:srgbClr val="CCCCFF"/>
              </a:solidFill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9669" name="Line 52"/>
              <p:cNvSpPr>
                <a:spLocks noChangeShapeType="1"/>
              </p:cNvSpPr>
              <p:nvPr/>
            </p:nvSpPr>
            <p:spPr bwMode="auto">
              <a:xfrm>
                <a:off x="4676" y="3158"/>
                <a:ext cx="0" cy="46"/>
              </a:xfrm>
              <a:prstGeom prst="line">
                <a:avLst/>
              </a:prstGeom>
              <a:noFill/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670" name="Line 53"/>
              <p:cNvSpPr>
                <a:spLocks noChangeShapeType="1"/>
              </p:cNvSpPr>
              <p:nvPr/>
            </p:nvSpPr>
            <p:spPr bwMode="auto">
              <a:xfrm>
                <a:off x="4962" y="3158"/>
                <a:ext cx="0" cy="46"/>
              </a:xfrm>
              <a:prstGeom prst="line">
                <a:avLst/>
              </a:prstGeom>
              <a:noFill/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671" name="Rectangle 54"/>
              <p:cNvSpPr>
                <a:spLocks noChangeArrowheads="1"/>
              </p:cNvSpPr>
              <p:nvPr/>
            </p:nvSpPr>
            <p:spPr bwMode="auto">
              <a:xfrm>
                <a:off x="4676" y="3158"/>
                <a:ext cx="282" cy="45"/>
              </a:xfrm>
              <a:prstGeom prst="rect">
                <a:avLst/>
              </a:pr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9672" name="Oval 55"/>
              <p:cNvSpPr>
                <a:spLocks noChangeArrowheads="1"/>
              </p:cNvSpPr>
              <p:nvPr/>
            </p:nvSpPr>
            <p:spPr bwMode="auto">
              <a:xfrm>
                <a:off x="4673" y="3100"/>
                <a:ext cx="285" cy="90"/>
              </a:xfrm>
              <a:prstGeom prst="ellipse">
                <a:avLst/>
              </a:prstGeom>
              <a:solidFill>
                <a:srgbClr val="CCCCFF"/>
              </a:solidFill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9673" name="Rectangle 56"/>
              <p:cNvSpPr>
                <a:spLocks noChangeArrowheads="1"/>
              </p:cNvSpPr>
              <p:nvPr/>
            </p:nvSpPr>
            <p:spPr bwMode="auto">
              <a:xfrm>
                <a:off x="4740" y="3129"/>
                <a:ext cx="128" cy="96"/>
              </a:xfrm>
              <a:prstGeom prst="rect">
                <a:avLst/>
              </a:pr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9674" name="Text Box 57"/>
              <p:cNvSpPr txBox="1">
                <a:spLocks noChangeArrowheads="1"/>
              </p:cNvSpPr>
              <p:nvPr/>
            </p:nvSpPr>
            <p:spPr bwMode="auto">
              <a:xfrm>
                <a:off x="4709" y="3045"/>
                <a:ext cx="194" cy="25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 algn="ctr">
                  <a:buClrTx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2000">
                    <a:solidFill>
                      <a:srgbClr val="000000"/>
                    </a:solidFill>
                  </a:rPr>
                  <a:t>y</a:t>
                </a:r>
              </a:p>
            </p:txBody>
          </p:sp>
        </p:grpSp>
        <p:sp>
          <p:nvSpPr>
            <p:cNvPr id="109652" name="Text Box 58"/>
            <p:cNvSpPr txBox="1">
              <a:spLocks noChangeArrowheads="1"/>
            </p:cNvSpPr>
            <p:nvPr/>
          </p:nvSpPr>
          <p:spPr bwMode="auto">
            <a:xfrm>
              <a:off x="4202" y="2764"/>
              <a:ext cx="192" cy="23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000000"/>
                  </a:solidFill>
                </a:rPr>
                <a:t>8</a:t>
              </a:r>
            </a:p>
          </p:txBody>
        </p:sp>
        <p:grpSp>
          <p:nvGrpSpPr>
            <p:cNvPr id="109653" name="Group 59"/>
            <p:cNvGrpSpPr>
              <a:grpSpLocks/>
            </p:cNvGrpSpPr>
            <p:nvPr/>
          </p:nvGrpSpPr>
          <p:grpSpPr bwMode="auto">
            <a:xfrm>
              <a:off x="5291" y="3027"/>
              <a:ext cx="287" cy="250"/>
              <a:chOff x="5291" y="3027"/>
              <a:chExt cx="287" cy="250"/>
            </a:xfrm>
          </p:grpSpPr>
          <p:sp>
            <p:nvSpPr>
              <p:cNvPr id="109661" name="Oval 60"/>
              <p:cNvSpPr>
                <a:spLocks noChangeArrowheads="1"/>
              </p:cNvSpPr>
              <p:nvPr/>
            </p:nvSpPr>
            <p:spPr bwMode="auto">
              <a:xfrm>
                <a:off x="5296" y="3147"/>
                <a:ext cx="283" cy="75"/>
              </a:xfrm>
              <a:prstGeom prst="ellipse">
                <a:avLst/>
              </a:prstGeom>
              <a:solidFill>
                <a:srgbClr val="CCCCFF"/>
              </a:solidFill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9662" name="Line 61"/>
              <p:cNvSpPr>
                <a:spLocks noChangeShapeType="1"/>
              </p:cNvSpPr>
              <p:nvPr/>
            </p:nvSpPr>
            <p:spPr bwMode="auto">
              <a:xfrm>
                <a:off x="5296" y="3141"/>
                <a:ext cx="0" cy="46"/>
              </a:xfrm>
              <a:prstGeom prst="line">
                <a:avLst/>
              </a:prstGeom>
              <a:noFill/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663" name="Line 62"/>
              <p:cNvSpPr>
                <a:spLocks noChangeShapeType="1"/>
              </p:cNvSpPr>
              <p:nvPr/>
            </p:nvSpPr>
            <p:spPr bwMode="auto">
              <a:xfrm>
                <a:off x="5580" y="3141"/>
                <a:ext cx="0" cy="46"/>
              </a:xfrm>
              <a:prstGeom prst="line">
                <a:avLst/>
              </a:prstGeom>
              <a:noFill/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664" name="Rectangle 63"/>
              <p:cNvSpPr>
                <a:spLocks noChangeArrowheads="1"/>
              </p:cNvSpPr>
              <p:nvPr/>
            </p:nvSpPr>
            <p:spPr bwMode="auto">
              <a:xfrm>
                <a:off x="5296" y="3141"/>
                <a:ext cx="280" cy="45"/>
              </a:xfrm>
              <a:prstGeom prst="rect">
                <a:avLst/>
              </a:pr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9665" name="Oval 64"/>
              <p:cNvSpPr>
                <a:spLocks noChangeArrowheads="1"/>
              </p:cNvSpPr>
              <p:nvPr/>
            </p:nvSpPr>
            <p:spPr bwMode="auto">
              <a:xfrm>
                <a:off x="5291" y="3085"/>
                <a:ext cx="283" cy="89"/>
              </a:xfrm>
              <a:prstGeom prst="ellipse">
                <a:avLst/>
              </a:prstGeom>
              <a:solidFill>
                <a:srgbClr val="CCCCFF"/>
              </a:solidFill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9666" name="Rectangle 65"/>
              <p:cNvSpPr>
                <a:spLocks noChangeArrowheads="1"/>
              </p:cNvSpPr>
              <p:nvPr/>
            </p:nvSpPr>
            <p:spPr bwMode="auto">
              <a:xfrm>
                <a:off x="5360" y="3111"/>
                <a:ext cx="127" cy="98"/>
              </a:xfrm>
              <a:prstGeom prst="rect">
                <a:avLst/>
              </a:pr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9667" name="Text Box 66"/>
              <p:cNvSpPr txBox="1">
                <a:spLocks noChangeArrowheads="1"/>
              </p:cNvSpPr>
              <p:nvPr/>
            </p:nvSpPr>
            <p:spPr bwMode="auto">
              <a:xfrm>
                <a:off x="5329" y="3027"/>
                <a:ext cx="194" cy="25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 algn="ctr">
                  <a:buClrTx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2000">
                    <a:solidFill>
                      <a:srgbClr val="000000"/>
                    </a:solidFill>
                  </a:rPr>
                  <a:t>z</a:t>
                </a:r>
              </a:p>
            </p:txBody>
          </p:sp>
        </p:grpSp>
        <p:sp>
          <p:nvSpPr>
            <p:cNvPr id="109654" name="Line 67"/>
            <p:cNvSpPr>
              <a:spLocks noChangeShapeType="1"/>
            </p:cNvSpPr>
            <p:nvPr/>
          </p:nvSpPr>
          <p:spPr bwMode="auto">
            <a:xfrm>
              <a:off x="4955" y="3166"/>
              <a:ext cx="320" cy="0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655" name="Text Box 68"/>
            <p:cNvSpPr txBox="1">
              <a:spLocks noChangeArrowheads="1"/>
            </p:cNvSpPr>
            <p:nvPr/>
          </p:nvSpPr>
          <p:spPr bwMode="auto">
            <a:xfrm>
              <a:off x="5016" y="3166"/>
              <a:ext cx="192" cy="23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109656" name="Line 69"/>
            <p:cNvSpPr>
              <a:spLocks noChangeShapeType="1"/>
            </p:cNvSpPr>
            <p:nvPr/>
          </p:nvSpPr>
          <p:spPr bwMode="auto">
            <a:xfrm>
              <a:off x="3916" y="2078"/>
              <a:ext cx="880" cy="1067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657" name="Text Box 70"/>
            <p:cNvSpPr txBox="1">
              <a:spLocks noChangeArrowheads="1"/>
            </p:cNvSpPr>
            <p:nvPr/>
          </p:nvSpPr>
          <p:spPr bwMode="auto">
            <a:xfrm>
              <a:off x="4298" y="2409"/>
              <a:ext cx="192" cy="23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000000"/>
                  </a:solidFill>
                </a:rPr>
                <a:t>7</a:t>
              </a:r>
            </a:p>
          </p:txBody>
        </p:sp>
        <p:sp>
          <p:nvSpPr>
            <p:cNvPr id="109658" name="Freeform 71"/>
            <p:cNvSpPr>
              <a:spLocks noChangeArrowheads="1"/>
            </p:cNvSpPr>
            <p:nvPr/>
          </p:nvSpPr>
          <p:spPr bwMode="auto">
            <a:xfrm>
              <a:off x="3904" y="2065"/>
              <a:ext cx="25" cy="12"/>
            </a:xfrm>
            <a:custGeom>
              <a:avLst/>
              <a:gdLst>
                <a:gd name="T0" fmla="*/ 0 w 28"/>
                <a:gd name="T1" fmla="*/ 12 h 14"/>
                <a:gd name="T2" fmla="*/ 25 w 28"/>
                <a:gd name="T3" fmla="*/ 0 h 14"/>
                <a:gd name="T4" fmla="*/ 0 w 28"/>
                <a:gd name="T5" fmla="*/ 12 h 14"/>
                <a:gd name="T6" fmla="*/ 0 60000 65536"/>
                <a:gd name="T7" fmla="*/ 0 60000 65536"/>
                <a:gd name="T8" fmla="*/ 0 60000 65536"/>
                <a:gd name="T9" fmla="*/ 0 w 28"/>
                <a:gd name="T10" fmla="*/ 0 h 14"/>
                <a:gd name="T11" fmla="*/ 28 w 28"/>
                <a:gd name="T12" fmla="*/ 14 h 1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" h="14">
                  <a:moveTo>
                    <a:pt x="0" y="14"/>
                  </a:moveTo>
                  <a:cubicBezTo>
                    <a:pt x="9" y="9"/>
                    <a:pt x="28" y="0"/>
                    <a:pt x="28" y="0"/>
                  </a:cubicBezTo>
                  <a:cubicBezTo>
                    <a:pt x="28" y="0"/>
                    <a:pt x="9" y="9"/>
                    <a:pt x="0" y="14"/>
                  </a:cubicBezTo>
                  <a:close/>
                </a:path>
              </a:pathLst>
            </a:custGeom>
            <a:solidFill>
              <a:srgbClr val="00CC99"/>
            </a:solidFill>
            <a:ln w="9360" cap="sq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659" name="Freeform 72"/>
            <p:cNvSpPr>
              <a:spLocks noChangeArrowheads="1"/>
            </p:cNvSpPr>
            <p:nvPr/>
          </p:nvSpPr>
          <p:spPr bwMode="auto">
            <a:xfrm>
              <a:off x="4026" y="2086"/>
              <a:ext cx="1378" cy="986"/>
            </a:xfrm>
            <a:custGeom>
              <a:avLst/>
              <a:gdLst>
                <a:gd name="T0" fmla="*/ 0 w 1510"/>
                <a:gd name="T1" fmla="*/ 5 h 1052"/>
                <a:gd name="T2" fmla="*/ 1006 w 1510"/>
                <a:gd name="T3" fmla="*/ 163 h 1052"/>
                <a:gd name="T4" fmla="*/ 1378 w 1510"/>
                <a:gd name="T5" fmla="*/ 986 h 1052"/>
                <a:gd name="T6" fmla="*/ 0 60000 65536"/>
                <a:gd name="T7" fmla="*/ 0 60000 65536"/>
                <a:gd name="T8" fmla="*/ 0 60000 65536"/>
                <a:gd name="T9" fmla="*/ 0 w 1510"/>
                <a:gd name="T10" fmla="*/ 0 h 1052"/>
                <a:gd name="T11" fmla="*/ 1510 w 1510"/>
                <a:gd name="T12" fmla="*/ 1052 h 105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10" h="1052">
                  <a:moveTo>
                    <a:pt x="0" y="5"/>
                  </a:moveTo>
                  <a:cubicBezTo>
                    <a:pt x="184" y="33"/>
                    <a:pt x="851" y="0"/>
                    <a:pt x="1102" y="174"/>
                  </a:cubicBezTo>
                  <a:cubicBezTo>
                    <a:pt x="1353" y="348"/>
                    <a:pt x="1425" y="869"/>
                    <a:pt x="1510" y="1052"/>
                  </a:cubicBezTo>
                </a:path>
              </a:pathLst>
            </a:custGeom>
            <a:noFill/>
            <a:ln w="9360" cap="sq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660" name="Text Box 73"/>
            <p:cNvSpPr txBox="1">
              <a:spLocks noChangeArrowheads="1"/>
            </p:cNvSpPr>
            <p:nvPr/>
          </p:nvSpPr>
          <p:spPr bwMode="auto">
            <a:xfrm>
              <a:off x="4992" y="2094"/>
              <a:ext cx="192" cy="23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000000"/>
                  </a:solidFill>
                </a:rPr>
                <a:t>9</a:t>
              </a:r>
            </a:p>
          </p:txBody>
        </p:sp>
      </p:grpSp>
      <p:sp>
        <p:nvSpPr>
          <p:cNvPr id="109574" name="Rectangle 74"/>
          <p:cNvSpPr>
            <a:spLocks noChangeArrowheads="1"/>
          </p:cNvSpPr>
          <p:nvPr/>
        </p:nvSpPr>
        <p:spPr bwMode="auto">
          <a:xfrm>
            <a:off x="487363" y="0"/>
            <a:ext cx="7772400" cy="914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Dijkstra</a:t>
            </a:r>
            <a:r>
              <a:rPr lang="ja-JP" sz="360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 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Algorithm</a:t>
            </a: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Example</a:t>
            </a:r>
            <a:endParaRPr lang="en-US" sz="3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9575" name="Text Box 75"/>
          <p:cNvSpPr txBox="1">
            <a:spLocks noChangeArrowheads="1"/>
          </p:cNvSpPr>
          <p:nvPr/>
        </p:nvSpPr>
        <p:spPr bwMode="auto">
          <a:xfrm>
            <a:off x="476250" y="1277938"/>
            <a:ext cx="703263" cy="7032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>
                <a:solidFill>
                  <a:srgbClr val="000000"/>
                </a:solidFill>
              </a:rPr>
              <a:t>Step</a:t>
            </a:r>
          </a:p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109576" name="Text Box 76"/>
          <p:cNvSpPr txBox="1">
            <a:spLocks noChangeArrowheads="1"/>
          </p:cNvSpPr>
          <p:nvPr/>
        </p:nvSpPr>
        <p:spPr bwMode="auto">
          <a:xfrm>
            <a:off x="1460500" y="1284288"/>
            <a:ext cx="414338" cy="398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>
                <a:solidFill>
                  <a:srgbClr val="000000"/>
                </a:solidFill>
              </a:rPr>
              <a:t>N</a:t>
            </a:r>
            <a:r>
              <a:rPr lang="en-US" sz="2000">
                <a:solidFill>
                  <a:srgbClr val="000000"/>
                </a:solidFill>
                <a:cs typeface="Arial" charset="0"/>
              </a:rPr>
              <a:t>'</a:t>
            </a:r>
          </a:p>
        </p:txBody>
      </p:sp>
      <p:sp>
        <p:nvSpPr>
          <p:cNvPr id="109577" name="Text Box 77"/>
          <p:cNvSpPr txBox="1">
            <a:spLocks noChangeArrowheads="1"/>
          </p:cNvSpPr>
          <p:nvPr/>
        </p:nvSpPr>
        <p:spPr bwMode="auto">
          <a:xfrm>
            <a:off x="2043113" y="1009650"/>
            <a:ext cx="677862" cy="642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dirty="0">
                <a:solidFill>
                  <a:srgbClr val="000000"/>
                </a:solidFill>
              </a:rPr>
              <a:t>D(</a:t>
            </a:r>
            <a:r>
              <a:rPr lang="en-US" sz="2000" b="1" dirty="0">
                <a:solidFill>
                  <a:srgbClr val="FF0000"/>
                </a:solidFill>
              </a:rPr>
              <a:t>v</a:t>
            </a:r>
            <a:r>
              <a:rPr lang="en-US" sz="2000" dirty="0">
                <a:solidFill>
                  <a:srgbClr val="000000"/>
                </a:solidFill>
              </a:rPr>
              <a:t>)</a:t>
            </a:r>
          </a:p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dirty="0" smtClean="0">
                <a:solidFill>
                  <a:srgbClr val="000000"/>
                </a:solidFill>
              </a:rPr>
              <a:t>,p(v</a:t>
            </a:r>
            <a:r>
              <a:rPr lang="en-US" sz="1600" dirty="0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109578" name="Text Box 78"/>
          <p:cNvSpPr txBox="1">
            <a:spLocks noChangeArrowheads="1"/>
          </p:cNvSpPr>
          <p:nvPr/>
        </p:nvSpPr>
        <p:spPr bwMode="auto">
          <a:xfrm>
            <a:off x="512763" y="1617663"/>
            <a:ext cx="306387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109579" name="Text Box 79"/>
          <p:cNvSpPr txBox="1">
            <a:spLocks noChangeArrowheads="1"/>
          </p:cNvSpPr>
          <p:nvPr/>
        </p:nvSpPr>
        <p:spPr bwMode="auto">
          <a:xfrm>
            <a:off x="517525" y="1914525"/>
            <a:ext cx="306388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09580" name="Text Box 80"/>
          <p:cNvSpPr txBox="1">
            <a:spLocks noChangeArrowheads="1"/>
          </p:cNvSpPr>
          <p:nvPr/>
        </p:nvSpPr>
        <p:spPr bwMode="auto">
          <a:xfrm>
            <a:off x="519113" y="2222500"/>
            <a:ext cx="306387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109581" name="Text Box 81"/>
          <p:cNvSpPr txBox="1">
            <a:spLocks noChangeArrowheads="1"/>
          </p:cNvSpPr>
          <p:nvPr/>
        </p:nvSpPr>
        <p:spPr bwMode="auto">
          <a:xfrm>
            <a:off x="512763" y="2524125"/>
            <a:ext cx="306387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109582" name="Text Box 82"/>
          <p:cNvSpPr txBox="1">
            <a:spLocks noChangeArrowheads="1"/>
          </p:cNvSpPr>
          <p:nvPr/>
        </p:nvSpPr>
        <p:spPr bwMode="auto">
          <a:xfrm>
            <a:off x="511175" y="2827338"/>
            <a:ext cx="306388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109583" name="Text Box 83"/>
          <p:cNvSpPr txBox="1">
            <a:spLocks noChangeArrowheads="1"/>
          </p:cNvSpPr>
          <p:nvPr/>
        </p:nvSpPr>
        <p:spPr bwMode="auto">
          <a:xfrm>
            <a:off x="515938" y="3132138"/>
            <a:ext cx="306387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109584" name="Text Box 84"/>
          <p:cNvSpPr txBox="1">
            <a:spLocks noChangeArrowheads="1"/>
          </p:cNvSpPr>
          <p:nvPr/>
        </p:nvSpPr>
        <p:spPr bwMode="auto">
          <a:xfrm>
            <a:off x="2630488" y="1017588"/>
            <a:ext cx="733425" cy="6429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dirty="0">
                <a:solidFill>
                  <a:srgbClr val="000000"/>
                </a:solidFill>
              </a:rPr>
              <a:t>D(</a:t>
            </a:r>
            <a:r>
              <a:rPr lang="en-US" sz="2000" b="1" dirty="0">
                <a:solidFill>
                  <a:srgbClr val="FF0000"/>
                </a:solidFill>
              </a:rPr>
              <a:t>w</a:t>
            </a:r>
            <a:r>
              <a:rPr lang="en-US" sz="2000" dirty="0">
                <a:solidFill>
                  <a:srgbClr val="000000"/>
                </a:solidFill>
              </a:rPr>
              <a:t>)</a:t>
            </a:r>
          </a:p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dirty="0" smtClean="0">
                <a:solidFill>
                  <a:srgbClr val="000000"/>
                </a:solidFill>
              </a:rPr>
              <a:t>,p(w</a:t>
            </a:r>
            <a:r>
              <a:rPr lang="en-US" sz="1600" dirty="0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109585" name="Text Box 85"/>
          <p:cNvSpPr txBox="1">
            <a:spLocks noChangeArrowheads="1"/>
          </p:cNvSpPr>
          <p:nvPr/>
        </p:nvSpPr>
        <p:spPr bwMode="auto">
          <a:xfrm>
            <a:off x="3306763" y="1017588"/>
            <a:ext cx="677862" cy="6429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dirty="0">
                <a:solidFill>
                  <a:srgbClr val="000000"/>
                </a:solidFill>
              </a:rPr>
              <a:t>D(</a:t>
            </a:r>
            <a:r>
              <a:rPr lang="en-US" sz="2000" b="1" dirty="0">
                <a:solidFill>
                  <a:srgbClr val="FF0000"/>
                </a:solidFill>
              </a:rPr>
              <a:t>x</a:t>
            </a:r>
            <a:r>
              <a:rPr lang="en-US" sz="2000" dirty="0">
                <a:solidFill>
                  <a:srgbClr val="000000"/>
                </a:solidFill>
              </a:rPr>
              <a:t>)</a:t>
            </a:r>
          </a:p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dirty="0" smtClean="0">
                <a:solidFill>
                  <a:srgbClr val="000000"/>
                </a:solidFill>
              </a:rPr>
              <a:t>,p(x</a:t>
            </a:r>
            <a:r>
              <a:rPr lang="en-US" sz="1600" dirty="0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109586" name="Text Box 86"/>
          <p:cNvSpPr txBox="1">
            <a:spLocks noChangeArrowheads="1"/>
          </p:cNvSpPr>
          <p:nvPr/>
        </p:nvSpPr>
        <p:spPr bwMode="auto">
          <a:xfrm>
            <a:off x="3946525" y="1017588"/>
            <a:ext cx="677863" cy="6429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dirty="0">
                <a:solidFill>
                  <a:srgbClr val="000000"/>
                </a:solidFill>
              </a:rPr>
              <a:t>D(</a:t>
            </a:r>
            <a:r>
              <a:rPr lang="en-US" sz="2000" b="1" dirty="0">
                <a:solidFill>
                  <a:srgbClr val="FF0000"/>
                </a:solidFill>
              </a:rPr>
              <a:t>y</a:t>
            </a:r>
            <a:r>
              <a:rPr lang="en-US" sz="2000" dirty="0">
                <a:solidFill>
                  <a:srgbClr val="000000"/>
                </a:solidFill>
              </a:rPr>
              <a:t>)</a:t>
            </a:r>
          </a:p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dirty="0" smtClean="0">
                <a:solidFill>
                  <a:srgbClr val="000000"/>
                </a:solidFill>
              </a:rPr>
              <a:t>,p(y</a:t>
            </a:r>
            <a:r>
              <a:rPr lang="en-US" sz="1600" dirty="0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109587" name="Text Box 87"/>
          <p:cNvSpPr txBox="1">
            <a:spLocks noChangeArrowheads="1"/>
          </p:cNvSpPr>
          <p:nvPr/>
        </p:nvSpPr>
        <p:spPr bwMode="auto">
          <a:xfrm>
            <a:off x="4578350" y="1022350"/>
            <a:ext cx="663575" cy="642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dirty="0">
                <a:solidFill>
                  <a:srgbClr val="000000"/>
                </a:solidFill>
              </a:rPr>
              <a:t>D(</a:t>
            </a:r>
            <a:r>
              <a:rPr lang="en-US" sz="2000" b="1" dirty="0">
                <a:solidFill>
                  <a:srgbClr val="FF0000"/>
                </a:solidFill>
              </a:rPr>
              <a:t>z</a:t>
            </a:r>
            <a:r>
              <a:rPr lang="en-US" sz="2000" dirty="0">
                <a:solidFill>
                  <a:srgbClr val="000000"/>
                </a:solidFill>
              </a:rPr>
              <a:t>)</a:t>
            </a:r>
          </a:p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dirty="0" smtClean="0">
                <a:solidFill>
                  <a:srgbClr val="000000"/>
                </a:solidFill>
              </a:rPr>
              <a:t>,p(z</a:t>
            </a:r>
            <a:r>
              <a:rPr lang="en-US" sz="1600" dirty="0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109588" name="Line 88"/>
          <p:cNvSpPr>
            <a:spLocks noChangeShapeType="1"/>
          </p:cNvSpPr>
          <p:nvPr/>
        </p:nvSpPr>
        <p:spPr bwMode="auto">
          <a:xfrm>
            <a:off x="600075" y="1638300"/>
            <a:ext cx="4629150" cy="1588"/>
          </a:xfrm>
          <a:prstGeom prst="line">
            <a:avLst/>
          </a:prstGeom>
          <a:noFill/>
          <a:ln w="28440" cap="sq">
            <a:solidFill>
              <a:srgbClr val="000099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9589" name="Line 89"/>
          <p:cNvSpPr>
            <a:spLocks noChangeShapeType="1"/>
          </p:cNvSpPr>
          <p:nvPr/>
        </p:nvSpPr>
        <p:spPr bwMode="auto">
          <a:xfrm>
            <a:off x="581025" y="1952625"/>
            <a:ext cx="4629150" cy="1588"/>
          </a:xfrm>
          <a:prstGeom prst="line">
            <a:avLst/>
          </a:prstGeom>
          <a:noFill/>
          <a:ln w="12600" cap="sq">
            <a:solidFill>
              <a:srgbClr val="000099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9590" name="Text Box 90"/>
          <p:cNvSpPr txBox="1">
            <a:spLocks noChangeArrowheads="1"/>
          </p:cNvSpPr>
          <p:nvPr/>
        </p:nvSpPr>
        <p:spPr bwMode="auto">
          <a:xfrm>
            <a:off x="1493838" y="1608138"/>
            <a:ext cx="306387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</a:rPr>
              <a:t>u</a:t>
            </a:r>
          </a:p>
        </p:txBody>
      </p:sp>
      <p:sp>
        <p:nvSpPr>
          <p:cNvPr id="109591" name="Line 91"/>
          <p:cNvSpPr>
            <a:spLocks noChangeShapeType="1"/>
          </p:cNvSpPr>
          <p:nvPr/>
        </p:nvSpPr>
        <p:spPr bwMode="auto">
          <a:xfrm>
            <a:off x="581025" y="2247900"/>
            <a:ext cx="4629150" cy="1588"/>
          </a:xfrm>
          <a:prstGeom prst="line">
            <a:avLst/>
          </a:prstGeom>
          <a:noFill/>
          <a:ln w="12600" cap="sq">
            <a:solidFill>
              <a:srgbClr val="000099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9592" name="Line 92"/>
          <p:cNvSpPr>
            <a:spLocks noChangeShapeType="1"/>
          </p:cNvSpPr>
          <p:nvPr/>
        </p:nvSpPr>
        <p:spPr bwMode="auto">
          <a:xfrm>
            <a:off x="581025" y="2562225"/>
            <a:ext cx="4629150" cy="1588"/>
          </a:xfrm>
          <a:prstGeom prst="line">
            <a:avLst/>
          </a:prstGeom>
          <a:noFill/>
          <a:ln w="12600" cap="sq">
            <a:solidFill>
              <a:srgbClr val="000099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9593" name="Line 93"/>
          <p:cNvSpPr>
            <a:spLocks noChangeShapeType="1"/>
          </p:cNvSpPr>
          <p:nvPr/>
        </p:nvSpPr>
        <p:spPr bwMode="auto">
          <a:xfrm>
            <a:off x="565150" y="2865438"/>
            <a:ext cx="4629150" cy="1587"/>
          </a:xfrm>
          <a:prstGeom prst="line">
            <a:avLst/>
          </a:prstGeom>
          <a:noFill/>
          <a:ln w="12600" cap="sq">
            <a:solidFill>
              <a:srgbClr val="000099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9594" name="Line 94"/>
          <p:cNvSpPr>
            <a:spLocks noChangeShapeType="1"/>
          </p:cNvSpPr>
          <p:nvPr/>
        </p:nvSpPr>
        <p:spPr bwMode="auto">
          <a:xfrm>
            <a:off x="576263" y="3171825"/>
            <a:ext cx="4629150" cy="1588"/>
          </a:xfrm>
          <a:prstGeom prst="line">
            <a:avLst/>
          </a:prstGeom>
          <a:noFill/>
          <a:ln w="12600" cap="sq">
            <a:solidFill>
              <a:srgbClr val="000099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9595" name="Line 95"/>
          <p:cNvSpPr>
            <a:spLocks noChangeShapeType="1"/>
          </p:cNvSpPr>
          <p:nvPr/>
        </p:nvSpPr>
        <p:spPr bwMode="auto">
          <a:xfrm>
            <a:off x="581025" y="3467100"/>
            <a:ext cx="4629150" cy="1588"/>
          </a:xfrm>
          <a:prstGeom prst="line">
            <a:avLst/>
          </a:prstGeom>
          <a:noFill/>
          <a:ln w="12600" cap="sq">
            <a:solidFill>
              <a:srgbClr val="000099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9" name="Group 96"/>
          <p:cNvGrpSpPr>
            <a:grpSpLocks/>
          </p:cNvGrpSpPr>
          <p:nvPr/>
        </p:nvGrpSpPr>
        <p:grpSpPr bwMode="auto">
          <a:xfrm>
            <a:off x="2192338" y="1609725"/>
            <a:ext cx="3081337" cy="371475"/>
            <a:chOff x="1381" y="1014"/>
            <a:chExt cx="1941" cy="234"/>
          </a:xfrm>
        </p:grpSpPr>
        <p:sp>
          <p:nvSpPr>
            <p:cNvPr id="109629" name="Text Box 97"/>
            <p:cNvSpPr txBox="1">
              <a:spLocks noChangeArrowheads="1"/>
            </p:cNvSpPr>
            <p:nvPr/>
          </p:nvSpPr>
          <p:spPr bwMode="auto">
            <a:xfrm>
              <a:off x="3043" y="1014"/>
              <a:ext cx="279" cy="23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000000"/>
                  </a:solidFill>
                  <a:latin typeface="Comic Sans MS" charset="0"/>
                </a:rPr>
                <a:t>∞ </a:t>
              </a:r>
            </a:p>
          </p:txBody>
        </p:sp>
        <p:sp>
          <p:nvSpPr>
            <p:cNvPr id="109630" name="Text Box 98"/>
            <p:cNvSpPr txBox="1">
              <a:spLocks noChangeArrowheads="1"/>
            </p:cNvSpPr>
            <p:nvPr/>
          </p:nvSpPr>
          <p:spPr bwMode="auto">
            <a:xfrm>
              <a:off x="2647" y="1014"/>
              <a:ext cx="279" cy="23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000000"/>
                  </a:solidFill>
                  <a:latin typeface="Comic Sans MS" charset="0"/>
                </a:rPr>
                <a:t>∞ </a:t>
              </a:r>
            </a:p>
          </p:txBody>
        </p:sp>
        <p:sp>
          <p:nvSpPr>
            <p:cNvPr id="109631" name="Text Box 99"/>
            <p:cNvSpPr txBox="1">
              <a:spLocks noChangeArrowheads="1"/>
            </p:cNvSpPr>
            <p:nvPr/>
          </p:nvSpPr>
          <p:spPr bwMode="auto">
            <a:xfrm>
              <a:off x="1381" y="1017"/>
              <a:ext cx="313" cy="23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000000"/>
                  </a:solidFill>
                </a:rPr>
                <a:t>7,u</a:t>
              </a:r>
            </a:p>
          </p:txBody>
        </p:sp>
        <p:sp>
          <p:nvSpPr>
            <p:cNvPr id="109632" name="Text Box 100"/>
            <p:cNvSpPr txBox="1">
              <a:spLocks noChangeArrowheads="1"/>
            </p:cNvSpPr>
            <p:nvPr/>
          </p:nvSpPr>
          <p:spPr bwMode="auto">
            <a:xfrm>
              <a:off x="1788" y="1015"/>
              <a:ext cx="313" cy="23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000000"/>
                  </a:solidFill>
                </a:rPr>
                <a:t>3,u</a:t>
              </a:r>
            </a:p>
          </p:txBody>
        </p:sp>
        <p:sp>
          <p:nvSpPr>
            <p:cNvPr id="109633" name="Text Box 101"/>
            <p:cNvSpPr txBox="1">
              <a:spLocks noChangeArrowheads="1"/>
            </p:cNvSpPr>
            <p:nvPr/>
          </p:nvSpPr>
          <p:spPr bwMode="auto">
            <a:xfrm>
              <a:off x="2191" y="1016"/>
              <a:ext cx="313" cy="23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000000"/>
                  </a:solidFill>
                </a:rPr>
                <a:t>5,u</a:t>
              </a:r>
            </a:p>
          </p:txBody>
        </p:sp>
      </p:grpSp>
      <p:sp>
        <p:nvSpPr>
          <p:cNvPr id="110694" name="Text Box 102"/>
          <p:cNvSpPr txBox="1">
            <a:spLocks noChangeArrowheads="1"/>
          </p:cNvSpPr>
          <p:nvPr/>
        </p:nvSpPr>
        <p:spPr bwMode="auto">
          <a:xfrm>
            <a:off x="1347788" y="1905000"/>
            <a:ext cx="471487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</a:rPr>
              <a:t>uw</a:t>
            </a:r>
          </a:p>
        </p:txBody>
      </p:sp>
      <p:grpSp>
        <p:nvGrpSpPr>
          <p:cNvPr id="10" name="Group 103"/>
          <p:cNvGrpSpPr>
            <a:grpSpLocks/>
          </p:cNvGrpSpPr>
          <p:nvPr/>
        </p:nvGrpSpPr>
        <p:grpSpPr bwMode="auto">
          <a:xfrm>
            <a:off x="2165350" y="1916113"/>
            <a:ext cx="3119438" cy="371475"/>
            <a:chOff x="1364" y="1207"/>
            <a:chExt cx="1965" cy="234"/>
          </a:xfrm>
        </p:grpSpPr>
        <p:sp>
          <p:nvSpPr>
            <p:cNvPr id="109624" name="Text Box 104"/>
            <p:cNvSpPr txBox="1">
              <a:spLocks noChangeArrowheads="1"/>
            </p:cNvSpPr>
            <p:nvPr/>
          </p:nvSpPr>
          <p:spPr bwMode="auto">
            <a:xfrm>
              <a:off x="3050" y="1207"/>
              <a:ext cx="279" cy="23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000000"/>
                  </a:solidFill>
                  <a:latin typeface="Comic Sans MS" charset="0"/>
                </a:rPr>
                <a:t>∞ </a:t>
              </a:r>
            </a:p>
          </p:txBody>
        </p:sp>
        <p:sp>
          <p:nvSpPr>
            <p:cNvPr id="109625" name="Text Box 105"/>
            <p:cNvSpPr txBox="1">
              <a:spLocks noChangeArrowheads="1"/>
            </p:cNvSpPr>
            <p:nvPr/>
          </p:nvSpPr>
          <p:spPr bwMode="auto">
            <a:xfrm>
              <a:off x="2488" y="1207"/>
              <a:ext cx="445" cy="23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>
                  <a:solidFill>
                    <a:srgbClr val="000000"/>
                  </a:solidFill>
                </a:rPr>
                <a:t>11</a:t>
              </a:r>
              <a:r>
                <a:rPr lang="en-US" sz="1800">
                  <a:solidFill>
                    <a:srgbClr val="000000"/>
                  </a:solidFill>
                </a:rPr>
                <a:t>,w</a:t>
              </a:r>
              <a:r>
                <a:rPr lang="en-US" sz="1800">
                  <a:solidFill>
                    <a:srgbClr val="000000"/>
                  </a:solidFill>
                  <a:latin typeface="Comic Sans MS" charset="0"/>
                </a:rPr>
                <a:t> </a:t>
              </a:r>
            </a:p>
          </p:txBody>
        </p:sp>
        <p:sp>
          <p:nvSpPr>
            <p:cNvPr id="109626" name="Text Box 106"/>
            <p:cNvSpPr txBox="1">
              <a:spLocks noChangeArrowheads="1"/>
            </p:cNvSpPr>
            <p:nvPr/>
          </p:nvSpPr>
          <p:spPr bwMode="auto">
            <a:xfrm>
              <a:off x="1364" y="1210"/>
              <a:ext cx="336" cy="23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000000"/>
                  </a:solidFill>
                </a:rPr>
                <a:t>6,w</a:t>
              </a:r>
            </a:p>
          </p:txBody>
        </p:sp>
        <p:sp>
          <p:nvSpPr>
            <p:cNvPr id="109627" name="Text Box 107"/>
            <p:cNvSpPr txBox="1">
              <a:spLocks noChangeArrowheads="1"/>
            </p:cNvSpPr>
            <p:nvPr/>
          </p:nvSpPr>
          <p:spPr bwMode="auto">
            <a:xfrm>
              <a:off x="1994" y="1208"/>
              <a:ext cx="115" cy="23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628" name="Text Box 108"/>
            <p:cNvSpPr txBox="1">
              <a:spLocks noChangeArrowheads="1"/>
            </p:cNvSpPr>
            <p:nvPr/>
          </p:nvSpPr>
          <p:spPr bwMode="auto">
            <a:xfrm>
              <a:off x="2198" y="1209"/>
              <a:ext cx="313" cy="23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000000"/>
                  </a:solidFill>
                </a:rPr>
                <a:t>5,u</a:t>
              </a:r>
            </a:p>
          </p:txBody>
        </p:sp>
      </p:grpSp>
      <p:grpSp>
        <p:nvGrpSpPr>
          <p:cNvPr id="11" name="Group 109"/>
          <p:cNvGrpSpPr>
            <a:grpSpLocks/>
          </p:cNvGrpSpPr>
          <p:nvPr/>
        </p:nvGrpSpPr>
        <p:grpSpPr bwMode="auto">
          <a:xfrm>
            <a:off x="2163763" y="2214563"/>
            <a:ext cx="3117850" cy="376237"/>
            <a:chOff x="1363" y="1395"/>
            <a:chExt cx="1964" cy="237"/>
          </a:xfrm>
        </p:grpSpPr>
        <p:sp>
          <p:nvSpPr>
            <p:cNvPr id="109619" name="Text Box 110"/>
            <p:cNvSpPr txBox="1">
              <a:spLocks noChangeArrowheads="1"/>
            </p:cNvSpPr>
            <p:nvPr/>
          </p:nvSpPr>
          <p:spPr bwMode="auto">
            <a:xfrm>
              <a:off x="2920" y="1395"/>
              <a:ext cx="408" cy="23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>
                  <a:solidFill>
                    <a:srgbClr val="000000"/>
                  </a:solidFill>
                </a:rPr>
                <a:t>14</a:t>
              </a:r>
              <a:r>
                <a:rPr lang="en-US" sz="1800">
                  <a:solidFill>
                    <a:srgbClr val="000000"/>
                  </a:solidFill>
                </a:rPr>
                <a:t>,x </a:t>
              </a:r>
            </a:p>
          </p:txBody>
        </p:sp>
        <p:sp>
          <p:nvSpPr>
            <p:cNvPr id="109620" name="Text Box 111"/>
            <p:cNvSpPr txBox="1">
              <a:spLocks noChangeArrowheads="1"/>
            </p:cNvSpPr>
            <p:nvPr/>
          </p:nvSpPr>
          <p:spPr bwMode="auto">
            <a:xfrm>
              <a:off x="2496" y="1395"/>
              <a:ext cx="434" cy="23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>
                  <a:solidFill>
                    <a:srgbClr val="000000"/>
                  </a:solidFill>
                </a:rPr>
                <a:t>11,</a:t>
              </a:r>
              <a:r>
                <a:rPr lang="en-US" sz="1800">
                  <a:solidFill>
                    <a:srgbClr val="000000"/>
                  </a:solidFill>
                </a:rPr>
                <a:t>w </a:t>
              </a:r>
            </a:p>
          </p:txBody>
        </p:sp>
        <p:sp>
          <p:nvSpPr>
            <p:cNvPr id="109621" name="Text Box 112"/>
            <p:cNvSpPr txBox="1">
              <a:spLocks noChangeArrowheads="1"/>
            </p:cNvSpPr>
            <p:nvPr/>
          </p:nvSpPr>
          <p:spPr bwMode="auto">
            <a:xfrm>
              <a:off x="1363" y="1401"/>
              <a:ext cx="336" cy="23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000000"/>
                  </a:solidFill>
                </a:rPr>
                <a:t>6,w</a:t>
              </a:r>
            </a:p>
          </p:txBody>
        </p:sp>
        <p:sp>
          <p:nvSpPr>
            <p:cNvPr id="109622" name="Text Box 113"/>
            <p:cNvSpPr txBox="1">
              <a:spLocks noChangeArrowheads="1"/>
            </p:cNvSpPr>
            <p:nvPr/>
          </p:nvSpPr>
          <p:spPr bwMode="auto">
            <a:xfrm>
              <a:off x="1993" y="1399"/>
              <a:ext cx="115" cy="23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623" name="Text Box 114"/>
            <p:cNvSpPr txBox="1">
              <a:spLocks noChangeArrowheads="1"/>
            </p:cNvSpPr>
            <p:nvPr/>
          </p:nvSpPr>
          <p:spPr bwMode="auto">
            <a:xfrm>
              <a:off x="2396" y="1400"/>
              <a:ext cx="115" cy="23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0707" name="Oval 115"/>
          <p:cNvSpPr>
            <a:spLocks noChangeArrowheads="1"/>
          </p:cNvSpPr>
          <p:nvPr/>
        </p:nvSpPr>
        <p:spPr bwMode="auto">
          <a:xfrm>
            <a:off x="2828925" y="1666875"/>
            <a:ext cx="528638" cy="276225"/>
          </a:xfrm>
          <a:prstGeom prst="ellipse">
            <a:avLst/>
          </a:prstGeom>
          <a:noFill/>
          <a:ln w="19080" cap="sq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708" name="Oval 116"/>
          <p:cNvSpPr>
            <a:spLocks noChangeArrowheads="1"/>
          </p:cNvSpPr>
          <p:nvPr/>
        </p:nvSpPr>
        <p:spPr bwMode="auto">
          <a:xfrm>
            <a:off x="3482975" y="1952625"/>
            <a:ext cx="528638" cy="276225"/>
          </a:xfrm>
          <a:prstGeom prst="ellipse">
            <a:avLst/>
          </a:prstGeom>
          <a:noFill/>
          <a:ln w="19080" cap="sq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709" name="Text Box 117"/>
          <p:cNvSpPr txBox="1">
            <a:spLocks noChangeArrowheads="1"/>
          </p:cNvSpPr>
          <p:nvPr/>
        </p:nvSpPr>
        <p:spPr bwMode="auto">
          <a:xfrm>
            <a:off x="1241425" y="2214563"/>
            <a:ext cx="585788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</a:rPr>
              <a:t>uwx</a:t>
            </a:r>
          </a:p>
        </p:txBody>
      </p:sp>
      <p:sp>
        <p:nvSpPr>
          <p:cNvPr id="110710" name="Oval 118"/>
          <p:cNvSpPr>
            <a:spLocks noChangeArrowheads="1"/>
          </p:cNvSpPr>
          <p:nvPr/>
        </p:nvSpPr>
        <p:spPr bwMode="auto">
          <a:xfrm>
            <a:off x="2174875" y="2271713"/>
            <a:ext cx="528638" cy="276225"/>
          </a:xfrm>
          <a:prstGeom prst="ellipse">
            <a:avLst/>
          </a:prstGeom>
          <a:noFill/>
          <a:ln w="19080" cap="sq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711" name="Text Box 119"/>
          <p:cNvSpPr txBox="1">
            <a:spLocks noChangeArrowheads="1"/>
          </p:cNvSpPr>
          <p:nvPr/>
        </p:nvSpPr>
        <p:spPr bwMode="auto">
          <a:xfrm>
            <a:off x="1146175" y="2500313"/>
            <a:ext cx="700088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</a:rPr>
              <a:t>uwxv</a:t>
            </a:r>
          </a:p>
        </p:txBody>
      </p:sp>
      <p:grpSp>
        <p:nvGrpSpPr>
          <p:cNvPr id="12" name="Group 120"/>
          <p:cNvGrpSpPr>
            <a:grpSpLocks/>
          </p:cNvGrpSpPr>
          <p:nvPr/>
        </p:nvGrpSpPr>
        <p:grpSpPr bwMode="auto">
          <a:xfrm>
            <a:off x="4010025" y="2511425"/>
            <a:ext cx="1268413" cy="366713"/>
            <a:chOff x="2526" y="1582"/>
            <a:chExt cx="799" cy="231"/>
          </a:xfrm>
        </p:grpSpPr>
        <p:sp>
          <p:nvSpPr>
            <p:cNvPr id="109617" name="Text Box 121"/>
            <p:cNvSpPr txBox="1">
              <a:spLocks noChangeArrowheads="1"/>
            </p:cNvSpPr>
            <p:nvPr/>
          </p:nvSpPr>
          <p:spPr bwMode="auto">
            <a:xfrm>
              <a:off x="2917" y="1582"/>
              <a:ext cx="408" cy="23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>
                  <a:solidFill>
                    <a:srgbClr val="000000"/>
                  </a:solidFill>
                </a:rPr>
                <a:t>14</a:t>
              </a:r>
              <a:r>
                <a:rPr lang="en-US" sz="1800">
                  <a:solidFill>
                    <a:srgbClr val="000000"/>
                  </a:solidFill>
                </a:rPr>
                <a:t>,x </a:t>
              </a:r>
            </a:p>
          </p:txBody>
        </p:sp>
        <p:sp>
          <p:nvSpPr>
            <p:cNvPr id="109618" name="Text Box 122"/>
            <p:cNvSpPr txBox="1">
              <a:spLocks noChangeArrowheads="1"/>
            </p:cNvSpPr>
            <p:nvPr/>
          </p:nvSpPr>
          <p:spPr bwMode="auto">
            <a:xfrm>
              <a:off x="2526" y="1582"/>
              <a:ext cx="403" cy="23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>
                  <a:solidFill>
                    <a:srgbClr val="000000"/>
                  </a:solidFill>
                </a:rPr>
                <a:t>10,</a:t>
              </a:r>
              <a:r>
                <a:rPr lang="en-US" sz="1800">
                  <a:solidFill>
                    <a:srgbClr val="000000"/>
                  </a:solidFill>
                </a:rPr>
                <a:t>v </a:t>
              </a:r>
            </a:p>
          </p:txBody>
        </p:sp>
      </p:grpSp>
      <p:sp>
        <p:nvSpPr>
          <p:cNvPr id="110715" name="Oval 123"/>
          <p:cNvSpPr>
            <a:spLocks noChangeArrowheads="1"/>
          </p:cNvSpPr>
          <p:nvPr/>
        </p:nvSpPr>
        <p:spPr bwMode="auto">
          <a:xfrm>
            <a:off x="4011613" y="2570163"/>
            <a:ext cx="528637" cy="276225"/>
          </a:xfrm>
          <a:prstGeom prst="ellipse">
            <a:avLst/>
          </a:prstGeom>
          <a:noFill/>
          <a:ln w="19080" cap="sq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716" name="Text Box 124"/>
          <p:cNvSpPr txBox="1">
            <a:spLocks noChangeArrowheads="1"/>
          </p:cNvSpPr>
          <p:nvPr/>
        </p:nvSpPr>
        <p:spPr bwMode="auto">
          <a:xfrm>
            <a:off x="1062038" y="2819400"/>
            <a:ext cx="814387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</a:rPr>
              <a:t>uwxvy</a:t>
            </a:r>
          </a:p>
        </p:txBody>
      </p:sp>
      <p:sp>
        <p:nvSpPr>
          <p:cNvPr id="110717" name="Text Box 125"/>
          <p:cNvSpPr txBox="1">
            <a:spLocks noChangeArrowheads="1"/>
          </p:cNvSpPr>
          <p:nvPr/>
        </p:nvSpPr>
        <p:spPr bwMode="auto">
          <a:xfrm>
            <a:off x="4640263" y="2830513"/>
            <a:ext cx="649287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>
                <a:solidFill>
                  <a:srgbClr val="000000"/>
                </a:solidFill>
              </a:rPr>
              <a:t>12</a:t>
            </a:r>
            <a:r>
              <a:rPr lang="en-US" sz="1800">
                <a:solidFill>
                  <a:srgbClr val="000000"/>
                </a:solidFill>
              </a:rPr>
              <a:t>,y </a:t>
            </a:r>
          </a:p>
        </p:txBody>
      </p:sp>
      <p:sp>
        <p:nvSpPr>
          <p:cNvPr id="110718" name="Oval 126"/>
          <p:cNvSpPr>
            <a:spLocks noChangeArrowheads="1"/>
          </p:cNvSpPr>
          <p:nvPr/>
        </p:nvSpPr>
        <p:spPr bwMode="auto">
          <a:xfrm>
            <a:off x="4676775" y="2887663"/>
            <a:ext cx="528638" cy="276225"/>
          </a:xfrm>
          <a:prstGeom prst="ellipse">
            <a:avLst/>
          </a:prstGeom>
          <a:noFill/>
          <a:ln w="19080" cap="sq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720" name="Line 128"/>
          <p:cNvSpPr>
            <a:spLocks noChangeShapeType="1"/>
          </p:cNvSpPr>
          <p:nvPr/>
        </p:nvSpPr>
        <p:spPr bwMode="auto">
          <a:xfrm>
            <a:off x="7874000" y="4995863"/>
            <a:ext cx="590550" cy="1587"/>
          </a:xfrm>
          <a:prstGeom prst="line">
            <a:avLst/>
          </a:prstGeom>
          <a:noFill/>
          <a:ln w="38160" cap="sq">
            <a:solidFill>
              <a:srgbClr val="FF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0721" name="Line 129"/>
          <p:cNvSpPr>
            <a:spLocks noChangeShapeType="1"/>
          </p:cNvSpPr>
          <p:nvPr/>
        </p:nvSpPr>
        <p:spPr bwMode="auto">
          <a:xfrm flipV="1">
            <a:off x="6124575" y="4994275"/>
            <a:ext cx="1463675" cy="1208088"/>
          </a:xfrm>
          <a:prstGeom prst="line">
            <a:avLst/>
          </a:prstGeom>
          <a:noFill/>
          <a:ln w="38160" cap="sq">
            <a:solidFill>
              <a:srgbClr val="FF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0722" name="Line 130"/>
          <p:cNvSpPr>
            <a:spLocks noChangeShapeType="1"/>
          </p:cNvSpPr>
          <p:nvPr/>
        </p:nvSpPr>
        <p:spPr bwMode="auto">
          <a:xfrm>
            <a:off x="6115050" y="5110163"/>
            <a:ext cx="9525" cy="1047750"/>
          </a:xfrm>
          <a:prstGeom prst="line">
            <a:avLst/>
          </a:prstGeom>
          <a:noFill/>
          <a:ln w="38160" cap="sq">
            <a:solidFill>
              <a:srgbClr val="FF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0724" name="Line 132"/>
          <p:cNvSpPr>
            <a:spLocks noChangeShapeType="1"/>
          </p:cNvSpPr>
          <p:nvPr/>
        </p:nvSpPr>
        <p:spPr bwMode="auto">
          <a:xfrm>
            <a:off x="5008563" y="4999038"/>
            <a:ext cx="944562" cy="1587"/>
          </a:xfrm>
          <a:prstGeom prst="line">
            <a:avLst/>
          </a:prstGeom>
          <a:noFill/>
          <a:ln w="38160" cap="sq">
            <a:solidFill>
              <a:srgbClr val="FF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0725" name="Text Box 133"/>
          <p:cNvSpPr txBox="1">
            <a:spLocks noChangeArrowheads="1"/>
          </p:cNvSpPr>
          <p:nvPr/>
        </p:nvSpPr>
        <p:spPr bwMode="auto">
          <a:xfrm>
            <a:off x="933450" y="3117850"/>
            <a:ext cx="928688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</a:rPr>
              <a:t>uwxvyz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Effect">
                      <p:stCondLst>
                        <p:cond delay="indefinite"/>
                      </p:stCondLst>
                      <p:childTnLst>
                        <p:par>
                          <p:cTn id="9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2" dur="500"/>
                                        <p:tgtEl>
                                          <p:spTgt spid="110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clickEffect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6" dur="500"/>
                                        <p:tgtEl>
                                          <p:spTgt spid="110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Effect">
                      <p:stCondLst>
                        <p:cond delay="indefinite"/>
                      </p:stCondLst>
                      <p:childTnLst>
                        <p:par>
                          <p:cTn id="18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Effect">
                      <p:stCondLst>
                        <p:cond delay="indefinite"/>
                      </p:stCondLst>
                      <p:childTnLst>
                        <p:par>
                          <p:cTn id="23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6" dur="500"/>
                                        <p:tgtEl>
                                          <p:spTgt spid="110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clickEffect">
                            <p:stCondLst>
                              <p:cond delay="500"/>
                            </p:stCondLst>
                            <p:childTnLst>
                              <p:par>
                                <p:cTn id="28" presetID="9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30" dur="500"/>
                                        <p:tgtEl>
                                          <p:spTgt spid="110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Effect">
                      <p:stCondLst>
                        <p:cond delay="indefinite"/>
                      </p:stCondLst>
                      <p:childTnLst>
                        <p:par>
                          <p:cTn id="32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Effect">
                      <p:stCondLst>
                        <p:cond delay="indefinite"/>
                      </p:stCondLst>
                      <p:childTnLst>
                        <p:par>
                          <p:cTn id="37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40" dur="500"/>
                                        <p:tgtEl>
                                          <p:spTgt spid="110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clickEffect">
                            <p:stCondLst>
                              <p:cond delay="500"/>
                            </p:stCondLst>
                            <p:childTnLst>
                              <p:par>
                                <p:cTn id="42" presetID="9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44" dur="500"/>
                                        <p:tgtEl>
                                          <p:spTgt spid="110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Effect">
                      <p:stCondLst>
                        <p:cond delay="indefinite"/>
                      </p:stCondLst>
                      <p:childTnLst>
                        <p:par>
                          <p:cTn id="46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Effect">
                      <p:stCondLst>
                        <p:cond delay="indefinite"/>
                      </p:stCondLst>
                      <p:childTnLst>
                        <p:par>
                          <p:cTn id="51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54" dur="500"/>
                                        <p:tgtEl>
                                          <p:spTgt spid="110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clickEffect">
                            <p:stCondLst>
                              <p:cond delay="500"/>
                            </p:stCondLst>
                            <p:childTnLst>
                              <p:par>
                                <p:cTn id="56" presetID="9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58" dur="500"/>
                                        <p:tgtEl>
                                          <p:spTgt spid="110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Effect">
                      <p:stCondLst>
                        <p:cond delay="indefinite"/>
                      </p:stCondLst>
                      <p:childTnLst>
                        <p:par>
                          <p:cTn id="60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63" dur="1000"/>
                                        <p:tgtEl>
                                          <p:spTgt spid="110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Effect">
                      <p:stCondLst>
                        <p:cond delay="indefinite"/>
                      </p:stCondLst>
                      <p:childTnLst>
                        <p:par>
                          <p:cTn id="65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68" dur="500"/>
                                        <p:tgtEl>
                                          <p:spTgt spid="110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clickEffect">
                            <p:stCondLst>
                              <p:cond delay="500"/>
                            </p:stCondLst>
                            <p:childTnLst>
                              <p:par>
                                <p:cTn id="70" presetID="9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72" dur="500"/>
                                        <p:tgtEl>
                                          <p:spTgt spid="11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Effect">
                      <p:stCondLst>
                        <p:cond delay="indefinite"/>
                      </p:stCondLst>
                      <p:childTnLst>
                        <p:par>
                          <p:cTn id="74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77" dur="1000"/>
                                        <p:tgtEl>
                                          <p:spTgt spid="110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clickEffect">
                            <p:stCondLst>
                              <p:cond delay="1000"/>
                            </p:stCondLst>
                            <p:childTnLst>
                              <p:par>
                                <p:cTn id="79" presetID="9" presetClass="entr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81" dur="1000"/>
                                        <p:tgtEl>
                                          <p:spTgt spid="110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clickEffect">
                            <p:stCondLst>
                              <p:cond delay="2000"/>
                            </p:stCondLst>
                            <p:childTnLst>
                              <p:par>
                                <p:cTn id="83" presetID="9" presetClass="entr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85" dur="1000"/>
                                        <p:tgtEl>
                                          <p:spTgt spid="11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clickEffect">
                            <p:stCondLst>
                              <p:cond delay="3000"/>
                            </p:stCondLst>
                            <p:childTnLst>
                              <p:par>
                                <p:cTn id="87" presetID="9" presetClass="entr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89" dur="1000"/>
                                        <p:tgtEl>
                                          <p:spTgt spid="11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707" grpId="0" animBg="1"/>
      <p:bldP spid="110708" grpId="0" animBg="1"/>
      <p:bldP spid="110710" grpId="0" animBg="1"/>
      <p:bldP spid="110715" grpId="0" animBg="1"/>
      <p:bldP spid="110718" grpId="0" animBg="1"/>
      <p:bldP spid="110720" grpId="0" animBg="1"/>
      <p:bldP spid="110721" grpId="0" animBg="1"/>
      <p:bldP spid="110722" grpId="0" animBg="1"/>
      <p:bldP spid="110724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7" name="Text Box 4"/>
          <p:cNvSpPr txBox="1">
            <a:spLocks noChangeArrowheads="1"/>
          </p:cNvSpPr>
          <p:nvPr/>
        </p:nvSpPr>
        <p:spPr bwMode="auto">
          <a:xfrm>
            <a:off x="411163" y="130175"/>
            <a:ext cx="8364537" cy="963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Dijkstra</a:t>
            </a:r>
            <a:r>
              <a:rPr lang="ja-JP" sz="360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 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Algorithm</a:t>
            </a: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 another example</a:t>
            </a:r>
          </a:p>
        </p:txBody>
      </p:sp>
      <p:sp>
        <p:nvSpPr>
          <p:cNvPr id="110598" name="Text Box 5"/>
          <p:cNvSpPr txBox="1">
            <a:spLocks noChangeArrowheads="1"/>
          </p:cNvSpPr>
          <p:nvPr/>
        </p:nvSpPr>
        <p:spPr bwMode="auto">
          <a:xfrm>
            <a:off x="241300" y="1506538"/>
            <a:ext cx="703263" cy="2228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>
                <a:solidFill>
                  <a:srgbClr val="000000"/>
                </a:solidFill>
              </a:rPr>
              <a:t>Step</a:t>
            </a:r>
          </a:p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>
                <a:solidFill>
                  <a:srgbClr val="000000"/>
                </a:solidFill>
              </a:rPr>
              <a:t>0</a:t>
            </a:r>
          </a:p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>
                <a:solidFill>
                  <a:srgbClr val="000000"/>
                </a:solidFill>
              </a:rPr>
              <a:t>1</a:t>
            </a:r>
          </a:p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>
                <a:solidFill>
                  <a:srgbClr val="000000"/>
                </a:solidFill>
              </a:rPr>
              <a:t>2</a:t>
            </a:r>
          </a:p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>
                <a:solidFill>
                  <a:srgbClr val="000000"/>
                </a:solidFill>
              </a:rPr>
              <a:t>3</a:t>
            </a:r>
          </a:p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>
                <a:solidFill>
                  <a:srgbClr val="000000"/>
                </a:solidFill>
              </a:rPr>
              <a:t>4</a:t>
            </a:r>
          </a:p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110599" name="Text Box 6"/>
          <p:cNvSpPr txBox="1">
            <a:spLocks noChangeArrowheads="1"/>
          </p:cNvSpPr>
          <p:nvPr/>
        </p:nvSpPr>
        <p:spPr bwMode="auto">
          <a:xfrm>
            <a:off x="1252538" y="1516063"/>
            <a:ext cx="1019175" cy="2228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>
                <a:solidFill>
                  <a:srgbClr val="000000"/>
                </a:solidFill>
              </a:rPr>
              <a:t>N</a:t>
            </a:r>
            <a:r>
              <a:rPr lang="en-US" sz="2000">
                <a:solidFill>
                  <a:srgbClr val="000000"/>
                </a:solidFill>
                <a:cs typeface="Arial" charset="0"/>
              </a:rPr>
              <a:t>'</a:t>
            </a:r>
          </a:p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>
                <a:solidFill>
                  <a:srgbClr val="000000"/>
                </a:solidFill>
              </a:rPr>
              <a:t>u</a:t>
            </a:r>
          </a:p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>
                <a:solidFill>
                  <a:srgbClr val="000000"/>
                </a:solidFill>
              </a:rPr>
              <a:t>ux</a:t>
            </a:r>
          </a:p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>
                <a:solidFill>
                  <a:srgbClr val="000000"/>
                </a:solidFill>
              </a:rPr>
              <a:t>uxy</a:t>
            </a:r>
          </a:p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>
                <a:solidFill>
                  <a:srgbClr val="000000"/>
                </a:solidFill>
              </a:rPr>
              <a:t>uxyv</a:t>
            </a:r>
          </a:p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>
                <a:solidFill>
                  <a:srgbClr val="000000"/>
                </a:solidFill>
              </a:rPr>
              <a:t>uxyvw</a:t>
            </a:r>
          </a:p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>
                <a:solidFill>
                  <a:srgbClr val="000000"/>
                </a:solidFill>
              </a:rPr>
              <a:t>uxyvwz</a:t>
            </a:r>
          </a:p>
        </p:txBody>
      </p:sp>
      <p:sp>
        <p:nvSpPr>
          <p:cNvPr id="110600" name="Text Box 7"/>
          <p:cNvSpPr txBox="1">
            <a:spLocks noChangeArrowheads="1"/>
          </p:cNvSpPr>
          <p:nvPr/>
        </p:nvSpPr>
        <p:spPr bwMode="auto">
          <a:xfrm>
            <a:off x="2498725" y="1497013"/>
            <a:ext cx="1174750" cy="13128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>
                <a:solidFill>
                  <a:srgbClr val="000000"/>
                </a:solidFill>
              </a:rPr>
              <a:t>D(v),p(v)</a:t>
            </a:r>
          </a:p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>
                <a:solidFill>
                  <a:srgbClr val="000000"/>
                </a:solidFill>
              </a:rPr>
              <a:t>2,u</a:t>
            </a:r>
          </a:p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>
                <a:solidFill>
                  <a:srgbClr val="000000"/>
                </a:solidFill>
              </a:rPr>
              <a:t>2,u</a:t>
            </a:r>
          </a:p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>
                <a:solidFill>
                  <a:srgbClr val="000000"/>
                </a:solidFill>
              </a:rPr>
              <a:t>2,u</a:t>
            </a:r>
          </a:p>
        </p:txBody>
      </p:sp>
      <p:sp>
        <p:nvSpPr>
          <p:cNvPr id="110601" name="Text Box 8"/>
          <p:cNvSpPr txBox="1">
            <a:spLocks noChangeArrowheads="1"/>
          </p:cNvSpPr>
          <p:nvPr/>
        </p:nvSpPr>
        <p:spPr bwMode="auto">
          <a:xfrm>
            <a:off x="3665538" y="1501775"/>
            <a:ext cx="1287462" cy="1619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>
                <a:solidFill>
                  <a:srgbClr val="000000"/>
                </a:solidFill>
              </a:rPr>
              <a:t>D(w),p(w)</a:t>
            </a:r>
          </a:p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>
                <a:solidFill>
                  <a:srgbClr val="000000"/>
                </a:solidFill>
              </a:rPr>
              <a:t>5,u</a:t>
            </a:r>
          </a:p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>
                <a:solidFill>
                  <a:srgbClr val="000000"/>
                </a:solidFill>
              </a:rPr>
              <a:t>4,x</a:t>
            </a:r>
          </a:p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>
                <a:solidFill>
                  <a:srgbClr val="000000"/>
                </a:solidFill>
              </a:rPr>
              <a:t>3,y</a:t>
            </a:r>
          </a:p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>
                <a:solidFill>
                  <a:srgbClr val="000000"/>
                </a:solidFill>
              </a:rPr>
              <a:t>3,y</a:t>
            </a:r>
          </a:p>
        </p:txBody>
      </p:sp>
      <p:sp>
        <p:nvSpPr>
          <p:cNvPr id="110602" name="Text Box 9"/>
          <p:cNvSpPr txBox="1">
            <a:spLocks noChangeArrowheads="1"/>
          </p:cNvSpPr>
          <p:nvPr/>
        </p:nvSpPr>
        <p:spPr bwMode="auto">
          <a:xfrm>
            <a:off x="5056188" y="1497013"/>
            <a:ext cx="1174750" cy="7032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>
                <a:solidFill>
                  <a:srgbClr val="000000"/>
                </a:solidFill>
              </a:rPr>
              <a:t>D(x),p(x)</a:t>
            </a:r>
          </a:p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>
                <a:solidFill>
                  <a:srgbClr val="000000"/>
                </a:solidFill>
              </a:rPr>
              <a:t>1,u</a:t>
            </a:r>
          </a:p>
        </p:txBody>
      </p:sp>
      <p:sp>
        <p:nvSpPr>
          <p:cNvPr id="110603" name="Text Box 10"/>
          <p:cNvSpPr txBox="1">
            <a:spLocks noChangeArrowheads="1"/>
          </p:cNvSpPr>
          <p:nvPr/>
        </p:nvSpPr>
        <p:spPr bwMode="auto">
          <a:xfrm>
            <a:off x="6351588" y="1501775"/>
            <a:ext cx="1174750" cy="1008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>
                <a:solidFill>
                  <a:srgbClr val="000000"/>
                </a:solidFill>
              </a:rPr>
              <a:t>D(y),p(y)</a:t>
            </a:r>
          </a:p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>
                <a:solidFill>
                  <a:srgbClr val="000000"/>
                </a:solidFill>
                <a:latin typeface="Comic Sans MS" charset="0"/>
                <a:cs typeface="Arial" charset="0"/>
              </a:rPr>
              <a:t>∞</a:t>
            </a:r>
          </a:p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>
                <a:solidFill>
                  <a:srgbClr val="000000"/>
                </a:solidFill>
              </a:rPr>
              <a:t>2,x</a:t>
            </a:r>
          </a:p>
        </p:txBody>
      </p:sp>
      <p:sp>
        <p:nvSpPr>
          <p:cNvPr id="110604" name="Text Box 11"/>
          <p:cNvSpPr txBox="1">
            <a:spLocks noChangeArrowheads="1"/>
          </p:cNvSpPr>
          <p:nvPr/>
        </p:nvSpPr>
        <p:spPr bwMode="auto">
          <a:xfrm>
            <a:off x="7604125" y="1516063"/>
            <a:ext cx="1174750" cy="1862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>
                <a:solidFill>
                  <a:srgbClr val="000000"/>
                </a:solidFill>
              </a:rPr>
              <a:t>D(z),p(z)</a:t>
            </a:r>
          </a:p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  <a:latin typeface="Comic Sans MS" charset="0"/>
              </a:rPr>
              <a:t>∞ </a:t>
            </a:r>
          </a:p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  <a:latin typeface="Comic Sans MS" charset="0"/>
              </a:rPr>
              <a:t>∞ </a:t>
            </a:r>
          </a:p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>
                <a:solidFill>
                  <a:srgbClr val="000000"/>
                </a:solidFill>
              </a:rPr>
              <a:t>4,y</a:t>
            </a:r>
          </a:p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>
                <a:solidFill>
                  <a:srgbClr val="000000"/>
                </a:solidFill>
              </a:rPr>
              <a:t>4,y</a:t>
            </a:r>
          </a:p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>
                <a:solidFill>
                  <a:srgbClr val="000000"/>
                </a:solidFill>
              </a:rPr>
              <a:t>4,y</a:t>
            </a:r>
          </a:p>
        </p:txBody>
      </p:sp>
      <p:sp>
        <p:nvSpPr>
          <p:cNvPr id="110605" name="Line 12"/>
          <p:cNvSpPr>
            <a:spLocks noChangeShapeType="1"/>
          </p:cNvSpPr>
          <p:nvPr/>
        </p:nvSpPr>
        <p:spPr bwMode="auto">
          <a:xfrm>
            <a:off x="361950" y="1857375"/>
            <a:ext cx="8505825" cy="9525"/>
          </a:xfrm>
          <a:prstGeom prst="line">
            <a:avLst/>
          </a:prstGeom>
          <a:noFill/>
          <a:ln w="28440" cap="sq">
            <a:solidFill>
              <a:srgbClr val="3333CC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0606" name="Line 13"/>
          <p:cNvSpPr>
            <a:spLocks noChangeShapeType="1"/>
          </p:cNvSpPr>
          <p:nvPr/>
        </p:nvSpPr>
        <p:spPr bwMode="auto">
          <a:xfrm>
            <a:off x="519113" y="2162175"/>
            <a:ext cx="8296275" cy="1588"/>
          </a:xfrm>
          <a:prstGeom prst="line">
            <a:avLst/>
          </a:prstGeom>
          <a:noFill/>
          <a:ln w="19080" cap="sq">
            <a:solidFill>
              <a:srgbClr val="3333CC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0607" name="Line 14"/>
          <p:cNvSpPr>
            <a:spLocks noChangeShapeType="1"/>
          </p:cNvSpPr>
          <p:nvPr/>
        </p:nvSpPr>
        <p:spPr bwMode="auto">
          <a:xfrm>
            <a:off x="538163" y="2457450"/>
            <a:ext cx="8267700" cy="4763"/>
          </a:xfrm>
          <a:prstGeom prst="line">
            <a:avLst/>
          </a:prstGeom>
          <a:noFill/>
          <a:ln w="19080" cap="sq">
            <a:solidFill>
              <a:srgbClr val="3333CC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0608" name="Line 15"/>
          <p:cNvSpPr>
            <a:spLocks noChangeShapeType="1"/>
          </p:cNvSpPr>
          <p:nvPr/>
        </p:nvSpPr>
        <p:spPr bwMode="auto">
          <a:xfrm>
            <a:off x="547688" y="2767013"/>
            <a:ext cx="8253412" cy="9525"/>
          </a:xfrm>
          <a:prstGeom prst="line">
            <a:avLst/>
          </a:prstGeom>
          <a:noFill/>
          <a:ln w="19080" cap="sq">
            <a:solidFill>
              <a:srgbClr val="3333CC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0609" name="Line 16"/>
          <p:cNvSpPr>
            <a:spLocks noChangeShapeType="1"/>
          </p:cNvSpPr>
          <p:nvPr/>
        </p:nvSpPr>
        <p:spPr bwMode="auto">
          <a:xfrm>
            <a:off x="557213" y="3071813"/>
            <a:ext cx="8267700" cy="9525"/>
          </a:xfrm>
          <a:prstGeom prst="line">
            <a:avLst/>
          </a:prstGeom>
          <a:noFill/>
          <a:ln w="19080" cap="sq">
            <a:solidFill>
              <a:srgbClr val="3333CC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0610" name="Line 17"/>
          <p:cNvSpPr>
            <a:spLocks noChangeShapeType="1"/>
          </p:cNvSpPr>
          <p:nvPr/>
        </p:nvSpPr>
        <p:spPr bwMode="auto">
          <a:xfrm>
            <a:off x="571500" y="3386138"/>
            <a:ext cx="8262938" cy="4762"/>
          </a:xfrm>
          <a:prstGeom prst="line">
            <a:avLst/>
          </a:prstGeom>
          <a:noFill/>
          <a:ln w="19080" cap="sq">
            <a:solidFill>
              <a:srgbClr val="3333CC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10611" name="Group 18"/>
          <p:cNvGrpSpPr>
            <a:grpSpLocks/>
          </p:cNvGrpSpPr>
          <p:nvPr/>
        </p:nvGrpSpPr>
        <p:grpSpPr bwMode="auto">
          <a:xfrm>
            <a:off x="2224088" y="4043363"/>
            <a:ext cx="3570287" cy="2235200"/>
            <a:chOff x="1401" y="2547"/>
            <a:chExt cx="2249" cy="1408"/>
          </a:xfrm>
        </p:grpSpPr>
        <p:sp>
          <p:nvSpPr>
            <p:cNvPr id="110617" name="Freeform 19"/>
            <p:cNvSpPr>
              <a:spLocks noChangeArrowheads="1"/>
            </p:cNvSpPr>
            <p:nvPr/>
          </p:nvSpPr>
          <p:spPr bwMode="auto">
            <a:xfrm>
              <a:off x="1401" y="2547"/>
              <a:ext cx="2249" cy="1408"/>
            </a:xfrm>
            <a:custGeom>
              <a:avLst/>
              <a:gdLst>
                <a:gd name="T0" fmla="*/ 0 w 2250"/>
                <a:gd name="T1" fmla="*/ 624 h 1409"/>
                <a:gd name="T2" fmla="*/ 219 w 2250"/>
                <a:gd name="T3" fmla="*/ 321 h 1409"/>
                <a:gd name="T4" fmla="*/ 529 w 2250"/>
                <a:gd name="T5" fmla="*/ 35 h 1409"/>
                <a:gd name="T6" fmla="*/ 1550 w 2250"/>
                <a:gd name="T7" fmla="*/ 111 h 1409"/>
                <a:gd name="T8" fmla="*/ 1967 w 2250"/>
                <a:gd name="T9" fmla="*/ 483 h 1409"/>
                <a:gd name="T10" fmla="*/ 2198 w 2250"/>
                <a:gd name="T11" fmla="*/ 905 h 1409"/>
                <a:gd name="T12" fmla="*/ 1658 w 2250"/>
                <a:gd name="T13" fmla="*/ 1313 h 1409"/>
                <a:gd name="T14" fmla="*/ 993 w 2250"/>
                <a:gd name="T15" fmla="*/ 1385 h 1409"/>
                <a:gd name="T16" fmla="*/ 465 w 2250"/>
                <a:gd name="T17" fmla="*/ 1355 h 1409"/>
                <a:gd name="T18" fmla="*/ 102 w 2250"/>
                <a:gd name="T19" fmla="*/ 1067 h 1409"/>
                <a:gd name="T20" fmla="*/ 0 w 2250"/>
                <a:gd name="T21" fmla="*/ 624 h 140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250"/>
                <a:gd name="T34" fmla="*/ 0 h 1409"/>
                <a:gd name="T35" fmla="*/ 2250 w 2250"/>
                <a:gd name="T36" fmla="*/ 1409 h 140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250" h="1409">
                  <a:moveTo>
                    <a:pt x="0" y="624"/>
                  </a:moveTo>
                  <a:cubicBezTo>
                    <a:pt x="5" y="506"/>
                    <a:pt x="131" y="419"/>
                    <a:pt x="219" y="321"/>
                  </a:cubicBezTo>
                  <a:cubicBezTo>
                    <a:pt x="307" y="223"/>
                    <a:pt x="307" y="70"/>
                    <a:pt x="529" y="35"/>
                  </a:cubicBezTo>
                  <a:cubicBezTo>
                    <a:pt x="751" y="0"/>
                    <a:pt x="1311" y="36"/>
                    <a:pt x="1551" y="111"/>
                  </a:cubicBezTo>
                  <a:cubicBezTo>
                    <a:pt x="1791" y="186"/>
                    <a:pt x="1860" y="351"/>
                    <a:pt x="1968" y="483"/>
                  </a:cubicBezTo>
                  <a:cubicBezTo>
                    <a:pt x="2076" y="615"/>
                    <a:pt x="2250" y="767"/>
                    <a:pt x="2199" y="906"/>
                  </a:cubicBezTo>
                  <a:cubicBezTo>
                    <a:pt x="2148" y="1045"/>
                    <a:pt x="1860" y="1234"/>
                    <a:pt x="1659" y="1314"/>
                  </a:cubicBezTo>
                  <a:cubicBezTo>
                    <a:pt x="1458" y="1394"/>
                    <a:pt x="1192" y="1379"/>
                    <a:pt x="993" y="1386"/>
                  </a:cubicBezTo>
                  <a:cubicBezTo>
                    <a:pt x="794" y="1393"/>
                    <a:pt x="613" y="1409"/>
                    <a:pt x="465" y="1356"/>
                  </a:cubicBezTo>
                  <a:cubicBezTo>
                    <a:pt x="317" y="1303"/>
                    <a:pt x="180" y="1190"/>
                    <a:pt x="102" y="1068"/>
                  </a:cubicBezTo>
                  <a:cubicBezTo>
                    <a:pt x="24" y="946"/>
                    <a:pt x="21" y="716"/>
                    <a:pt x="0" y="624"/>
                  </a:cubicBezTo>
                  <a:close/>
                </a:path>
              </a:pathLst>
            </a:custGeom>
            <a:solidFill>
              <a:srgbClr val="99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618" name="Freeform 20"/>
            <p:cNvSpPr>
              <a:spLocks noChangeArrowheads="1"/>
            </p:cNvSpPr>
            <p:nvPr/>
          </p:nvSpPr>
          <p:spPr bwMode="auto">
            <a:xfrm>
              <a:off x="1737" y="3096"/>
              <a:ext cx="341" cy="185"/>
            </a:xfrm>
            <a:custGeom>
              <a:avLst/>
              <a:gdLst>
                <a:gd name="T0" fmla="*/ 0 w 342"/>
                <a:gd name="T1" fmla="*/ 185 h 186"/>
                <a:gd name="T2" fmla="*/ 341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600" cap="sq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619" name="Oval 21"/>
            <p:cNvSpPr>
              <a:spLocks noChangeArrowheads="1"/>
            </p:cNvSpPr>
            <p:nvPr/>
          </p:nvSpPr>
          <p:spPr bwMode="auto">
            <a:xfrm>
              <a:off x="1477" y="3338"/>
              <a:ext cx="312" cy="80"/>
            </a:xfrm>
            <a:prstGeom prst="ellipse">
              <a:avLst/>
            </a:prstGeom>
            <a:solidFill>
              <a:srgbClr val="CCCCFF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620" name="Line 22"/>
            <p:cNvSpPr>
              <a:spLocks noChangeShapeType="1"/>
            </p:cNvSpPr>
            <p:nvPr/>
          </p:nvSpPr>
          <p:spPr bwMode="auto">
            <a:xfrm>
              <a:off x="1477" y="3331"/>
              <a:ext cx="0" cy="49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621" name="Line 23"/>
            <p:cNvSpPr>
              <a:spLocks noChangeShapeType="1"/>
            </p:cNvSpPr>
            <p:nvPr/>
          </p:nvSpPr>
          <p:spPr bwMode="auto">
            <a:xfrm>
              <a:off x="1790" y="3331"/>
              <a:ext cx="0" cy="49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622" name="Rectangle 24"/>
            <p:cNvSpPr>
              <a:spLocks noChangeArrowheads="1"/>
            </p:cNvSpPr>
            <p:nvPr/>
          </p:nvSpPr>
          <p:spPr bwMode="auto">
            <a:xfrm>
              <a:off x="1477" y="3331"/>
              <a:ext cx="309" cy="48"/>
            </a:xfrm>
            <a:prstGeom prst="rect">
              <a:avLst/>
            </a:prstGeom>
            <a:solidFill>
              <a:srgbClr val="CC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623" name="Oval 25"/>
            <p:cNvSpPr>
              <a:spLocks noChangeArrowheads="1"/>
            </p:cNvSpPr>
            <p:nvPr/>
          </p:nvSpPr>
          <p:spPr bwMode="auto">
            <a:xfrm>
              <a:off x="1474" y="3272"/>
              <a:ext cx="312" cy="94"/>
            </a:xfrm>
            <a:prstGeom prst="ellipse">
              <a:avLst/>
            </a:prstGeom>
            <a:solidFill>
              <a:srgbClr val="CCCCFF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624" name="Oval 26"/>
            <p:cNvSpPr>
              <a:spLocks noChangeArrowheads="1"/>
            </p:cNvSpPr>
            <p:nvPr/>
          </p:nvSpPr>
          <p:spPr bwMode="auto">
            <a:xfrm>
              <a:off x="1951" y="3725"/>
              <a:ext cx="312" cy="80"/>
            </a:xfrm>
            <a:prstGeom prst="ellipse">
              <a:avLst/>
            </a:prstGeom>
            <a:solidFill>
              <a:srgbClr val="CCCCFF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625" name="Line 27"/>
            <p:cNvSpPr>
              <a:spLocks noChangeShapeType="1"/>
            </p:cNvSpPr>
            <p:nvPr/>
          </p:nvSpPr>
          <p:spPr bwMode="auto">
            <a:xfrm>
              <a:off x="1951" y="3718"/>
              <a:ext cx="0" cy="49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626" name="Line 28"/>
            <p:cNvSpPr>
              <a:spLocks noChangeShapeType="1"/>
            </p:cNvSpPr>
            <p:nvPr/>
          </p:nvSpPr>
          <p:spPr bwMode="auto">
            <a:xfrm>
              <a:off x="2264" y="3718"/>
              <a:ext cx="0" cy="49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627" name="Rectangle 29"/>
            <p:cNvSpPr>
              <a:spLocks noChangeArrowheads="1"/>
            </p:cNvSpPr>
            <p:nvPr/>
          </p:nvSpPr>
          <p:spPr bwMode="auto">
            <a:xfrm>
              <a:off x="1951" y="3718"/>
              <a:ext cx="309" cy="48"/>
            </a:xfrm>
            <a:prstGeom prst="rect">
              <a:avLst/>
            </a:prstGeom>
            <a:solidFill>
              <a:srgbClr val="CC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628" name="Oval 30"/>
            <p:cNvSpPr>
              <a:spLocks noChangeArrowheads="1"/>
            </p:cNvSpPr>
            <p:nvPr/>
          </p:nvSpPr>
          <p:spPr bwMode="auto">
            <a:xfrm>
              <a:off x="1948" y="3659"/>
              <a:ext cx="312" cy="94"/>
            </a:xfrm>
            <a:prstGeom prst="ellipse">
              <a:avLst/>
            </a:prstGeom>
            <a:solidFill>
              <a:srgbClr val="CCCCFF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629" name="Oval 31"/>
            <p:cNvSpPr>
              <a:spLocks noChangeArrowheads="1"/>
            </p:cNvSpPr>
            <p:nvPr/>
          </p:nvSpPr>
          <p:spPr bwMode="auto">
            <a:xfrm>
              <a:off x="1947" y="3035"/>
              <a:ext cx="312" cy="80"/>
            </a:xfrm>
            <a:prstGeom prst="ellipse">
              <a:avLst/>
            </a:prstGeom>
            <a:solidFill>
              <a:srgbClr val="CCCCFF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630" name="Line 32"/>
            <p:cNvSpPr>
              <a:spLocks noChangeShapeType="1"/>
            </p:cNvSpPr>
            <p:nvPr/>
          </p:nvSpPr>
          <p:spPr bwMode="auto">
            <a:xfrm>
              <a:off x="1947" y="3028"/>
              <a:ext cx="0" cy="49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631" name="Line 33"/>
            <p:cNvSpPr>
              <a:spLocks noChangeShapeType="1"/>
            </p:cNvSpPr>
            <p:nvPr/>
          </p:nvSpPr>
          <p:spPr bwMode="auto">
            <a:xfrm>
              <a:off x="2260" y="3028"/>
              <a:ext cx="0" cy="49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632" name="Rectangle 34"/>
            <p:cNvSpPr>
              <a:spLocks noChangeArrowheads="1"/>
            </p:cNvSpPr>
            <p:nvPr/>
          </p:nvSpPr>
          <p:spPr bwMode="auto">
            <a:xfrm>
              <a:off x="1947" y="3028"/>
              <a:ext cx="309" cy="48"/>
            </a:xfrm>
            <a:prstGeom prst="rect">
              <a:avLst/>
            </a:prstGeom>
            <a:solidFill>
              <a:srgbClr val="CC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633" name="Oval 35"/>
            <p:cNvSpPr>
              <a:spLocks noChangeArrowheads="1"/>
            </p:cNvSpPr>
            <p:nvPr/>
          </p:nvSpPr>
          <p:spPr bwMode="auto">
            <a:xfrm>
              <a:off x="1944" y="2969"/>
              <a:ext cx="312" cy="94"/>
            </a:xfrm>
            <a:prstGeom prst="ellipse">
              <a:avLst/>
            </a:prstGeom>
            <a:solidFill>
              <a:srgbClr val="CCCCFF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634" name="Oval 36"/>
            <p:cNvSpPr>
              <a:spLocks noChangeArrowheads="1"/>
            </p:cNvSpPr>
            <p:nvPr/>
          </p:nvSpPr>
          <p:spPr bwMode="auto">
            <a:xfrm>
              <a:off x="2630" y="3031"/>
              <a:ext cx="311" cy="80"/>
            </a:xfrm>
            <a:prstGeom prst="ellipse">
              <a:avLst/>
            </a:prstGeom>
            <a:solidFill>
              <a:srgbClr val="CCCCFF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635" name="Line 37"/>
            <p:cNvSpPr>
              <a:spLocks noChangeShapeType="1"/>
            </p:cNvSpPr>
            <p:nvPr/>
          </p:nvSpPr>
          <p:spPr bwMode="auto">
            <a:xfrm>
              <a:off x="2630" y="3024"/>
              <a:ext cx="0" cy="49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636" name="Line 38"/>
            <p:cNvSpPr>
              <a:spLocks noChangeShapeType="1"/>
            </p:cNvSpPr>
            <p:nvPr/>
          </p:nvSpPr>
          <p:spPr bwMode="auto">
            <a:xfrm>
              <a:off x="2942" y="3024"/>
              <a:ext cx="0" cy="49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637" name="Rectangle 39"/>
            <p:cNvSpPr>
              <a:spLocks noChangeArrowheads="1"/>
            </p:cNvSpPr>
            <p:nvPr/>
          </p:nvSpPr>
          <p:spPr bwMode="auto">
            <a:xfrm>
              <a:off x="2630" y="3024"/>
              <a:ext cx="308" cy="48"/>
            </a:xfrm>
            <a:prstGeom prst="rect">
              <a:avLst/>
            </a:prstGeom>
            <a:solidFill>
              <a:srgbClr val="CC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638" name="Oval 40"/>
            <p:cNvSpPr>
              <a:spLocks noChangeArrowheads="1"/>
            </p:cNvSpPr>
            <p:nvPr/>
          </p:nvSpPr>
          <p:spPr bwMode="auto">
            <a:xfrm>
              <a:off x="2633" y="2968"/>
              <a:ext cx="311" cy="94"/>
            </a:xfrm>
            <a:prstGeom prst="ellipse">
              <a:avLst/>
            </a:prstGeom>
            <a:solidFill>
              <a:srgbClr val="CCCCFF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639" name="Oval 41"/>
            <p:cNvSpPr>
              <a:spLocks noChangeArrowheads="1"/>
            </p:cNvSpPr>
            <p:nvPr/>
          </p:nvSpPr>
          <p:spPr bwMode="auto">
            <a:xfrm>
              <a:off x="2640" y="3722"/>
              <a:ext cx="312" cy="80"/>
            </a:xfrm>
            <a:prstGeom prst="ellipse">
              <a:avLst/>
            </a:prstGeom>
            <a:solidFill>
              <a:srgbClr val="CCCCFF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640" name="Line 42"/>
            <p:cNvSpPr>
              <a:spLocks noChangeShapeType="1"/>
            </p:cNvSpPr>
            <p:nvPr/>
          </p:nvSpPr>
          <p:spPr bwMode="auto">
            <a:xfrm>
              <a:off x="2640" y="3715"/>
              <a:ext cx="0" cy="49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641" name="Line 43"/>
            <p:cNvSpPr>
              <a:spLocks noChangeShapeType="1"/>
            </p:cNvSpPr>
            <p:nvPr/>
          </p:nvSpPr>
          <p:spPr bwMode="auto">
            <a:xfrm>
              <a:off x="2953" y="3715"/>
              <a:ext cx="0" cy="49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642" name="Rectangle 44"/>
            <p:cNvSpPr>
              <a:spLocks noChangeArrowheads="1"/>
            </p:cNvSpPr>
            <p:nvPr/>
          </p:nvSpPr>
          <p:spPr bwMode="auto">
            <a:xfrm>
              <a:off x="2640" y="3715"/>
              <a:ext cx="309" cy="48"/>
            </a:xfrm>
            <a:prstGeom prst="rect">
              <a:avLst/>
            </a:prstGeom>
            <a:solidFill>
              <a:srgbClr val="CC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643" name="Oval 45"/>
            <p:cNvSpPr>
              <a:spLocks noChangeArrowheads="1"/>
            </p:cNvSpPr>
            <p:nvPr/>
          </p:nvSpPr>
          <p:spPr bwMode="auto">
            <a:xfrm>
              <a:off x="2637" y="3656"/>
              <a:ext cx="312" cy="94"/>
            </a:xfrm>
            <a:prstGeom prst="ellipse">
              <a:avLst/>
            </a:prstGeom>
            <a:solidFill>
              <a:srgbClr val="CCCCFF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644" name="Oval 46"/>
            <p:cNvSpPr>
              <a:spLocks noChangeArrowheads="1"/>
            </p:cNvSpPr>
            <p:nvPr/>
          </p:nvSpPr>
          <p:spPr bwMode="auto">
            <a:xfrm>
              <a:off x="3205" y="3381"/>
              <a:ext cx="312" cy="80"/>
            </a:xfrm>
            <a:prstGeom prst="ellipse">
              <a:avLst/>
            </a:prstGeom>
            <a:solidFill>
              <a:srgbClr val="CCCCFF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645" name="Line 47"/>
            <p:cNvSpPr>
              <a:spLocks noChangeShapeType="1"/>
            </p:cNvSpPr>
            <p:nvPr/>
          </p:nvSpPr>
          <p:spPr bwMode="auto">
            <a:xfrm>
              <a:off x="3205" y="3374"/>
              <a:ext cx="0" cy="49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646" name="Line 48"/>
            <p:cNvSpPr>
              <a:spLocks noChangeShapeType="1"/>
            </p:cNvSpPr>
            <p:nvPr/>
          </p:nvSpPr>
          <p:spPr bwMode="auto">
            <a:xfrm>
              <a:off x="3518" y="3374"/>
              <a:ext cx="0" cy="49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647" name="Rectangle 49"/>
            <p:cNvSpPr>
              <a:spLocks noChangeArrowheads="1"/>
            </p:cNvSpPr>
            <p:nvPr/>
          </p:nvSpPr>
          <p:spPr bwMode="auto">
            <a:xfrm>
              <a:off x="3205" y="3374"/>
              <a:ext cx="309" cy="48"/>
            </a:xfrm>
            <a:prstGeom prst="rect">
              <a:avLst/>
            </a:prstGeom>
            <a:solidFill>
              <a:srgbClr val="CC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648" name="Oval 50"/>
            <p:cNvSpPr>
              <a:spLocks noChangeArrowheads="1"/>
            </p:cNvSpPr>
            <p:nvPr/>
          </p:nvSpPr>
          <p:spPr bwMode="auto">
            <a:xfrm>
              <a:off x="3202" y="3315"/>
              <a:ext cx="312" cy="94"/>
            </a:xfrm>
            <a:prstGeom prst="ellipse">
              <a:avLst/>
            </a:prstGeom>
            <a:solidFill>
              <a:srgbClr val="CCCCFF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649" name="Freeform 51"/>
            <p:cNvSpPr>
              <a:spLocks noChangeArrowheads="1"/>
            </p:cNvSpPr>
            <p:nvPr/>
          </p:nvSpPr>
          <p:spPr bwMode="auto">
            <a:xfrm>
              <a:off x="2796" y="3123"/>
              <a:ext cx="0" cy="521"/>
            </a:xfrm>
            <a:custGeom>
              <a:avLst/>
              <a:gdLst>
                <a:gd name="T0" fmla="*/ 0 w 1"/>
                <a:gd name="T1" fmla="*/ 0 h 522"/>
                <a:gd name="T2" fmla="*/ 0 w 1"/>
                <a:gd name="T3" fmla="*/ 521 h 522"/>
                <a:gd name="T4" fmla="*/ 0 60000 65536"/>
                <a:gd name="T5" fmla="*/ 0 60000 65536"/>
                <a:gd name="T6" fmla="*/ 0 w 1"/>
                <a:gd name="T7" fmla="*/ 0 h 522"/>
                <a:gd name="T8" fmla="*/ 0 w 1"/>
                <a:gd name="T9" fmla="*/ 522 h 52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22">
                  <a:moveTo>
                    <a:pt x="0" y="0"/>
                  </a:moveTo>
                  <a:lnTo>
                    <a:pt x="0" y="522"/>
                  </a:lnTo>
                </a:path>
              </a:pathLst>
            </a:custGeom>
            <a:noFill/>
            <a:ln w="12600" cap="sq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650" name="Freeform 52"/>
            <p:cNvSpPr>
              <a:spLocks noChangeArrowheads="1"/>
            </p:cNvSpPr>
            <p:nvPr/>
          </p:nvSpPr>
          <p:spPr bwMode="auto">
            <a:xfrm>
              <a:off x="2103" y="3129"/>
              <a:ext cx="0" cy="536"/>
            </a:xfrm>
            <a:custGeom>
              <a:avLst/>
              <a:gdLst>
                <a:gd name="T0" fmla="*/ 0 w 1"/>
                <a:gd name="T1" fmla="*/ 0 h 537"/>
                <a:gd name="T2" fmla="*/ 0 w 1"/>
                <a:gd name="T3" fmla="*/ 536 h 537"/>
                <a:gd name="T4" fmla="*/ 0 60000 65536"/>
                <a:gd name="T5" fmla="*/ 0 60000 65536"/>
                <a:gd name="T6" fmla="*/ 0 w 1"/>
                <a:gd name="T7" fmla="*/ 0 h 537"/>
                <a:gd name="T8" fmla="*/ 0 w 1"/>
                <a:gd name="T9" fmla="*/ 537 h 53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37">
                  <a:moveTo>
                    <a:pt x="0" y="0"/>
                  </a:moveTo>
                  <a:lnTo>
                    <a:pt x="0" y="537"/>
                  </a:lnTo>
                </a:path>
              </a:pathLst>
            </a:custGeom>
            <a:noFill/>
            <a:ln w="12600" cap="sq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651" name="Freeform 53"/>
            <p:cNvSpPr>
              <a:spLocks noChangeArrowheads="1"/>
            </p:cNvSpPr>
            <p:nvPr/>
          </p:nvSpPr>
          <p:spPr bwMode="auto">
            <a:xfrm>
              <a:off x="2268" y="3114"/>
              <a:ext cx="503" cy="599"/>
            </a:xfrm>
            <a:custGeom>
              <a:avLst/>
              <a:gdLst>
                <a:gd name="T0" fmla="*/ 0 w 378"/>
                <a:gd name="T1" fmla="*/ 41288037 h 174"/>
                <a:gd name="T2" fmla="*/ 6700 w 378"/>
                <a:gd name="T3" fmla="*/ 0 h 174"/>
                <a:gd name="T4" fmla="*/ 0 60000 65536"/>
                <a:gd name="T5" fmla="*/ 0 60000 65536"/>
                <a:gd name="T6" fmla="*/ 0 w 378"/>
                <a:gd name="T7" fmla="*/ 0 h 174"/>
                <a:gd name="T8" fmla="*/ 378 w 378"/>
                <a:gd name="T9" fmla="*/ 174 h 17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78" h="174">
                  <a:moveTo>
                    <a:pt x="0" y="174"/>
                  </a:moveTo>
                  <a:lnTo>
                    <a:pt x="378" y="0"/>
                  </a:lnTo>
                </a:path>
              </a:pathLst>
            </a:custGeom>
            <a:noFill/>
            <a:ln w="12600" cap="sq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652" name="Freeform 54"/>
            <p:cNvSpPr>
              <a:spLocks noChangeArrowheads="1"/>
            </p:cNvSpPr>
            <p:nvPr/>
          </p:nvSpPr>
          <p:spPr bwMode="auto">
            <a:xfrm>
              <a:off x="2955" y="3462"/>
              <a:ext cx="365" cy="269"/>
            </a:xfrm>
            <a:custGeom>
              <a:avLst/>
              <a:gdLst>
                <a:gd name="T0" fmla="*/ 0 w 366"/>
                <a:gd name="T1" fmla="*/ 269 h 270"/>
                <a:gd name="T2" fmla="*/ 365 w 366"/>
                <a:gd name="T3" fmla="*/ 0 h 270"/>
                <a:gd name="T4" fmla="*/ 0 60000 65536"/>
                <a:gd name="T5" fmla="*/ 0 60000 65536"/>
                <a:gd name="T6" fmla="*/ 0 w 366"/>
                <a:gd name="T7" fmla="*/ 0 h 270"/>
                <a:gd name="T8" fmla="*/ 366 w 366"/>
                <a:gd name="T9" fmla="*/ 270 h 27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270">
                  <a:moveTo>
                    <a:pt x="0" y="270"/>
                  </a:moveTo>
                  <a:lnTo>
                    <a:pt x="366" y="0"/>
                  </a:lnTo>
                </a:path>
              </a:pathLst>
            </a:custGeom>
            <a:noFill/>
            <a:ln w="12600" cap="sq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653" name="Freeform 55"/>
            <p:cNvSpPr>
              <a:spLocks noChangeArrowheads="1"/>
            </p:cNvSpPr>
            <p:nvPr/>
          </p:nvSpPr>
          <p:spPr bwMode="auto">
            <a:xfrm>
              <a:off x="2274" y="3744"/>
              <a:ext cx="365" cy="0"/>
            </a:xfrm>
            <a:custGeom>
              <a:avLst/>
              <a:gdLst>
                <a:gd name="T0" fmla="*/ 365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0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600" cap="sq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654" name="Freeform 56"/>
            <p:cNvSpPr>
              <a:spLocks noChangeArrowheads="1"/>
            </p:cNvSpPr>
            <p:nvPr/>
          </p:nvSpPr>
          <p:spPr bwMode="auto">
            <a:xfrm>
              <a:off x="1683" y="3420"/>
              <a:ext cx="275" cy="263"/>
            </a:xfrm>
            <a:custGeom>
              <a:avLst/>
              <a:gdLst>
                <a:gd name="T0" fmla="*/ 275 w 276"/>
                <a:gd name="T1" fmla="*/ 263 h 264"/>
                <a:gd name="T2" fmla="*/ 0 w 276"/>
                <a:gd name="T3" fmla="*/ 0 h 264"/>
                <a:gd name="T4" fmla="*/ 0 60000 65536"/>
                <a:gd name="T5" fmla="*/ 0 60000 65536"/>
                <a:gd name="T6" fmla="*/ 0 w 276"/>
                <a:gd name="T7" fmla="*/ 0 h 264"/>
                <a:gd name="T8" fmla="*/ 276 w 276"/>
                <a:gd name="T9" fmla="*/ 264 h 26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76" h="264">
                  <a:moveTo>
                    <a:pt x="276" y="264"/>
                  </a:moveTo>
                  <a:lnTo>
                    <a:pt x="0" y="0"/>
                  </a:lnTo>
                </a:path>
              </a:pathLst>
            </a:custGeom>
            <a:noFill/>
            <a:ln w="12600" cap="sq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655" name="Freeform 57"/>
            <p:cNvSpPr>
              <a:spLocks noChangeArrowheads="1"/>
            </p:cNvSpPr>
            <p:nvPr/>
          </p:nvSpPr>
          <p:spPr bwMode="auto">
            <a:xfrm>
              <a:off x="2268" y="3054"/>
              <a:ext cx="365" cy="0"/>
            </a:xfrm>
            <a:custGeom>
              <a:avLst/>
              <a:gdLst>
                <a:gd name="T0" fmla="*/ 365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0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600" cap="sq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656" name="Freeform 58"/>
            <p:cNvSpPr>
              <a:spLocks noChangeArrowheads="1"/>
            </p:cNvSpPr>
            <p:nvPr/>
          </p:nvSpPr>
          <p:spPr bwMode="auto">
            <a:xfrm>
              <a:off x="2943" y="3051"/>
              <a:ext cx="395" cy="266"/>
            </a:xfrm>
            <a:custGeom>
              <a:avLst/>
              <a:gdLst>
                <a:gd name="T0" fmla="*/ 395 w 396"/>
                <a:gd name="T1" fmla="*/ 266 h 267"/>
                <a:gd name="T2" fmla="*/ 0 w 396"/>
                <a:gd name="T3" fmla="*/ 0 h 267"/>
                <a:gd name="T4" fmla="*/ 0 60000 65536"/>
                <a:gd name="T5" fmla="*/ 0 60000 65536"/>
                <a:gd name="T6" fmla="*/ 0 w 396"/>
                <a:gd name="T7" fmla="*/ 0 h 267"/>
                <a:gd name="T8" fmla="*/ 396 w 396"/>
                <a:gd name="T9" fmla="*/ 267 h 26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96" h="267">
                  <a:moveTo>
                    <a:pt x="396" y="267"/>
                  </a:moveTo>
                  <a:lnTo>
                    <a:pt x="0" y="0"/>
                  </a:lnTo>
                </a:path>
              </a:pathLst>
            </a:custGeom>
            <a:noFill/>
            <a:ln w="12600" cap="sq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657" name="Freeform 59"/>
            <p:cNvSpPr>
              <a:spLocks noChangeArrowheads="1"/>
            </p:cNvSpPr>
            <p:nvPr/>
          </p:nvSpPr>
          <p:spPr bwMode="auto">
            <a:xfrm>
              <a:off x="1626" y="2622"/>
              <a:ext cx="1109" cy="644"/>
            </a:xfrm>
            <a:custGeom>
              <a:avLst/>
              <a:gdLst>
                <a:gd name="T0" fmla="*/ 1109 w 1110"/>
                <a:gd name="T1" fmla="*/ 341 h 645"/>
                <a:gd name="T2" fmla="*/ 0 w 1110"/>
                <a:gd name="T3" fmla="*/ 644 h 645"/>
                <a:gd name="T4" fmla="*/ 0 60000 65536"/>
                <a:gd name="T5" fmla="*/ 0 60000 65536"/>
                <a:gd name="T6" fmla="*/ 0 w 1110"/>
                <a:gd name="T7" fmla="*/ 0 h 645"/>
                <a:gd name="T8" fmla="*/ 1110 w 1110"/>
                <a:gd name="T9" fmla="*/ 645 h 64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10" h="645">
                  <a:moveTo>
                    <a:pt x="1110" y="342"/>
                  </a:moveTo>
                  <a:cubicBezTo>
                    <a:pt x="1104" y="0"/>
                    <a:pt x="21" y="63"/>
                    <a:pt x="0" y="645"/>
                  </a:cubicBezTo>
                </a:path>
              </a:pathLst>
            </a:custGeom>
            <a:noFill/>
            <a:ln w="12600" cap="sq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10658" name="Group 60"/>
            <p:cNvGrpSpPr>
              <a:grpSpLocks/>
            </p:cNvGrpSpPr>
            <p:nvPr/>
          </p:nvGrpSpPr>
          <p:grpSpPr bwMode="auto">
            <a:xfrm>
              <a:off x="1527" y="3220"/>
              <a:ext cx="202" cy="250"/>
              <a:chOff x="1527" y="3220"/>
              <a:chExt cx="202" cy="250"/>
            </a:xfrm>
          </p:grpSpPr>
          <p:sp>
            <p:nvSpPr>
              <p:cNvPr id="110684" name="Rectangle 61"/>
              <p:cNvSpPr>
                <a:spLocks noChangeArrowheads="1"/>
              </p:cNvSpPr>
              <p:nvPr/>
            </p:nvSpPr>
            <p:spPr bwMode="auto">
              <a:xfrm>
                <a:off x="1554" y="3285"/>
                <a:ext cx="141" cy="131"/>
              </a:xfrm>
              <a:prstGeom prst="rect">
                <a:avLst/>
              </a:pr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685" name="Text Box 62"/>
              <p:cNvSpPr txBox="1">
                <a:spLocks noChangeArrowheads="1"/>
              </p:cNvSpPr>
              <p:nvPr/>
            </p:nvSpPr>
            <p:spPr bwMode="auto">
              <a:xfrm>
                <a:off x="1527" y="3220"/>
                <a:ext cx="202" cy="25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 algn="ctr">
                  <a:buClrTx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2000">
                    <a:solidFill>
                      <a:srgbClr val="000000"/>
                    </a:solidFill>
                  </a:rPr>
                  <a:t>u</a:t>
                </a:r>
              </a:p>
            </p:txBody>
          </p:sp>
        </p:grpSp>
        <p:grpSp>
          <p:nvGrpSpPr>
            <p:cNvPr id="110659" name="Group 63"/>
            <p:cNvGrpSpPr>
              <a:grpSpLocks/>
            </p:cNvGrpSpPr>
            <p:nvPr/>
          </p:nvGrpSpPr>
          <p:grpSpPr bwMode="auto">
            <a:xfrm>
              <a:off x="2701" y="3604"/>
              <a:ext cx="194" cy="250"/>
              <a:chOff x="2701" y="3604"/>
              <a:chExt cx="194" cy="250"/>
            </a:xfrm>
          </p:grpSpPr>
          <p:sp>
            <p:nvSpPr>
              <p:cNvPr id="110682" name="Rectangle 64"/>
              <p:cNvSpPr>
                <a:spLocks noChangeArrowheads="1"/>
              </p:cNvSpPr>
              <p:nvPr/>
            </p:nvSpPr>
            <p:spPr bwMode="auto">
              <a:xfrm>
                <a:off x="2724" y="3669"/>
                <a:ext cx="139" cy="131"/>
              </a:xfrm>
              <a:prstGeom prst="rect">
                <a:avLst/>
              </a:pr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683" name="Text Box 65"/>
              <p:cNvSpPr txBox="1">
                <a:spLocks noChangeArrowheads="1"/>
              </p:cNvSpPr>
              <p:nvPr/>
            </p:nvSpPr>
            <p:spPr bwMode="auto">
              <a:xfrm>
                <a:off x="2701" y="3604"/>
                <a:ext cx="194" cy="25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 algn="ctr">
                  <a:buClrTx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2000">
                    <a:solidFill>
                      <a:srgbClr val="000000"/>
                    </a:solidFill>
                  </a:rPr>
                  <a:t>y</a:t>
                </a:r>
              </a:p>
            </p:txBody>
          </p:sp>
        </p:grpSp>
        <p:grpSp>
          <p:nvGrpSpPr>
            <p:cNvPr id="110660" name="Group 66"/>
            <p:cNvGrpSpPr>
              <a:grpSpLocks/>
            </p:cNvGrpSpPr>
            <p:nvPr/>
          </p:nvGrpSpPr>
          <p:grpSpPr bwMode="auto">
            <a:xfrm>
              <a:off x="2012" y="3571"/>
              <a:ext cx="209" cy="289"/>
              <a:chOff x="2012" y="3571"/>
              <a:chExt cx="209" cy="289"/>
            </a:xfrm>
          </p:grpSpPr>
          <p:sp>
            <p:nvSpPr>
              <p:cNvPr id="110680" name="Rectangle 67"/>
              <p:cNvSpPr>
                <a:spLocks noChangeArrowheads="1"/>
              </p:cNvSpPr>
              <p:nvPr/>
            </p:nvSpPr>
            <p:spPr bwMode="auto">
              <a:xfrm>
                <a:off x="2042" y="3666"/>
                <a:ext cx="142" cy="131"/>
              </a:xfrm>
              <a:prstGeom prst="rect">
                <a:avLst/>
              </a:pr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681" name="Text Box 68"/>
              <p:cNvSpPr txBox="1">
                <a:spLocks noChangeArrowheads="1"/>
              </p:cNvSpPr>
              <p:nvPr/>
            </p:nvSpPr>
            <p:spPr bwMode="auto">
              <a:xfrm>
                <a:off x="2012" y="3571"/>
                <a:ext cx="209" cy="28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 algn="ctr">
                  <a:buClrTx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>
                    <a:solidFill>
                      <a:srgbClr val="000000"/>
                    </a:solidFill>
                  </a:rPr>
                  <a:t>x</a:t>
                </a:r>
              </a:p>
            </p:txBody>
          </p:sp>
        </p:grpSp>
        <p:grpSp>
          <p:nvGrpSpPr>
            <p:cNvPr id="110661" name="Group 69"/>
            <p:cNvGrpSpPr>
              <a:grpSpLocks/>
            </p:cNvGrpSpPr>
            <p:nvPr/>
          </p:nvGrpSpPr>
          <p:grpSpPr bwMode="auto">
            <a:xfrm>
              <a:off x="2678" y="2914"/>
              <a:ext cx="229" cy="250"/>
              <a:chOff x="2678" y="2914"/>
              <a:chExt cx="229" cy="250"/>
            </a:xfrm>
          </p:grpSpPr>
          <p:sp>
            <p:nvSpPr>
              <p:cNvPr id="110678" name="Rectangle 70"/>
              <p:cNvSpPr>
                <a:spLocks noChangeArrowheads="1"/>
              </p:cNvSpPr>
              <p:nvPr/>
            </p:nvSpPr>
            <p:spPr bwMode="auto">
              <a:xfrm>
                <a:off x="2717" y="2979"/>
                <a:ext cx="143" cy="131"/>
              </a:xfrm>
              <a:prstGeom prst="rect">
                <a:avLst/>
              </a:pr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679" name="Text Box 71"/>
              <p:cNvSpPr txBox="1">
                <a:spLocks noChangeArrowheads="1"/>
              </p:cNvSpPr>
              <p:nvPr/>
            </p:nvSpPr>
            <p:spPr bwMode="auto">
              <a:xfrm>
                <a:off x="2678" y="2914"/>
                <a:ext cx="229" cy="25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 algn="ctr">
                  <a:buClrTx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2000">
                    <a:solidFill>
                      <a:srgbClr val="000000"/>
                    </a:solidFill>
                  </a:rPr>
                  <a:t>w</a:t>
                </a:r>
              </a:p>
            </p:txBody>
          </p:sp>
        </p:grpSp>
        <p:grpSp>
          <p:nvGrpSpPr>
            <p:cNvPr id="110662" name="Group 72"/>
            <p:cNvGrpSpPr>
              <a:grpSpLocks/>
            </p:cNvGrpSpPr>
            <p:nvPr/>
          </p:nvGrpSpPr>
          <p:grpSpPr bwMode="auto">
            <a:xfrm>
              <a:off x="2011" y="2914"/>
              <a:ext cx="194" cy="250"/>
              <a:chOff x="2011" y="2914"/>
              <a:chExt cx="194" cy="250"/>
            </a:xfrm>
          </p:grpSpPr>
          <p:sp>
            <p:nvSpPr>
              <p:cNvPr id="110676" name="Rectangle 73"/>
              <p:cNvSpPr>
                <a:spLocks noChangeArrowheads="1"/>
              </p:cNvSpPr>
              <p:nvPr/>
            </p:nvSpPr>
            <p:spPr bwMode="auto">
              <a:xfrm>
                <a:off x="2033" y="2979"/>
                <a:ext cx="139" cy="131"/>
              </a:xfrm>
              <a:prstGeom prst="rect">
                <a:avLst/>
              </a:pr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677" name="Text Box 74"/>
              <p:cNvSpPr txBox="1">
                <a:spLocks noChangeArrowheads="1"/>
              </p:cNvSpPr>
              <p:nvPr/>
            </p:nvSpPr>
            <p:spPr bwMode="auto">
              <a:xfrm>
                <a:off x="2011" y="2914"/>
                <a:ext cx="194" cy="25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 algn="ctr">
                  <a:buClrTx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2000">
                    <a:solidFill>
                      <a:srgbClr val="000000"/>
                    </a:solidFill>
                  </a:rPr>
                  <a:t>v</a:t>
                </a:r>
              </a:p>
            </p:txBody>
          </p:sp>
        </p:grpSp>
        <p:grpSp>
          <p:nvGrpSpPr>
            <p:cNvPr id="110663" name="Group 75"/>
            <p:cNvGrpSpPr>
              <a:grpSpLocks/>
            </p:cNvGrpSpPr>
            <p:nvPr/>
          </p:nvGrpSpPr>
          <p:grpSpPr bwMode="auto">
            <a:xfrm>
              <a:off x="3265" y="3232"/>
              <a:ext cx="209" cy="289"/>
              <a:chOff x="3265" y="3232"/>
              <a:chExt cx="209" cy="289"/>
            </a:xfrm>
          </p:grpSpPr>
          <p:sp>
            <p:nvSpPr>
              <p:cNvPr id="110674" name="Rectangle 76"/>
              <p:cNvSpPr>
                <a:spLocks noChangeArrowheads="1"/>
              </p:cNvSpPr>
              <p:nvPr/>
            </p:nvSpPr>
            <p:spPr bwMode="auto">
              <a:xfrm>
                <a:off x="3297" y="3327"/>
                <a:ext cx="140" cy="131"/>
              </a:xfrm>
              <a:prstGeom prst="rect">
                <a:avLst/>
              </a:pr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675" name="Text Box 77"/>
              <p:cNvSpPr txBox="1">
                <a:spLocks noChangeArrowheads="1"/>
              </p:cNvSpPr>
              <p:nvPr/>
            </p:nvSpPr>
            <p:spPr bwMode="auto">
              <a:xfrm>
                <a:off x="3265" y="3232"/>
                <a:ext cx="209" cy="28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 algn="ctr">
                  <a:buClrTx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>
                    <a:solidFill>
                      <a:srgbClr val="000000"/>
                    </a:solidFill>
                  </a:rPr>
                  <a:t>z</a:t>
                </a:r>
              </a:p>
            </p:txBody>
          </p:sp>
        </p:grpSp>
        <p:sp>
          <p:nvSpPr>
            <p:cNvPr id="110664" name="Text Box 78"/>
            <p:cNvSpPr txBox="1">
              <a:spLocks noChangeArrowheads="1"/>
            </p:cNvSpPr>
            <p:nvPr/>
          </p:nvSpPr>
          <p:spPr bwMode="auto">
            <a:xfrm>
              <a:off x="1733" y="3044"/>
              <a:ext cx="192" cy="23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110665" name="Text Box 79"/>
            <p:cNvSpPr txBox="1">
              <a:spLocks noChangeArrowheads="1"/>
            </p:cNvSpPr>
            <p:nvPr/>
          </p:nvSpPr>
          <p:spPr bwMode="auto">
            <a:xfrm>
              <a:off x="2081" y="3263"/>
              <a:ext cx="192" cy="23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110666" name="Text Box 80"/>
            <p:cNvSpPr txBox="1">
              <a:spLocks noChangeArrowheads="1"/>
            </p:cNvSpPr>
            <p:nvPr/>
          </p:nvSpPr>
          <p:spPr bwMode="auto">
            <a:xfrm>
              <a:off x="1646" y="3476"/>
              <a:ext cx="192" cy="23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110667" name="Text Box 81"/>
            <p:cNvSpPr txBox="1">
              <a:spLocks noChangeArrowheads="1"/>
            </p:cNvSpPr>
            <p:nvPr/>
          </p:nvSpPr>
          <p:spPr bwMode="auto">
            <a:xfrm>
              <a:off x="2465" y="3356"/>
              <a:ext cx="192" cy="23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000000"/>
                  </a:solidFill>
                </a:rPr>
                <a:t>3</a:t>
              </a:r>
            </a:p>
          </p:txBody>
        </p:sp>
        <p:sp>
          <p:nvSpPr>
            <p:cNvPr id="110668" name="Text Box 82"/>
            <p:cNvSpPr txBox="1">
              <a:spLocks noChangeArrowheads="1"/>
            </p:cNvSpPr>
            <p:nvPr/>
          </p:nvSpPr>
          <p:spPr bwMode="auto">
            <a:xfrm>
              <a:off x="2402" y="3710"/>
              <a:ext cx="192" cy="23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110669" name="Text Box 83"/>
            <p:cNvSpPr txBox="1">
              <a:spLocks noChangeArrowheads="1"/>
            </p:cNvSpPr>
            <p:nvPr/>
          </p:nvSpPr>
          <p:spPr bwMode="auto">
            <a:xfrm>
              <a:off x="2762" y="3281"/>
              <a:ext cx="192" cy="23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110670" name="Text Box 84"/>
            <p:cNvSpPr txBox="1">
              <a:spLocks noChangeArrowheads="1"/>
            </p:cNvSpPr>
            <p:nvPr/>
          </p:nvSpPr>
          <p:spPr bwMode="auto">
            <a:xfrm>
              <a:off x="3122" y="3545"/>
              <a:ext cx="192" cy="23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110671" name="Text Box 85"/>
            <p:cNvSpPr txBox="1">
              <a:spLocks noChangeArrowheads="1"/>
            </p:cNvSpPr>
            <p:nvPr/>
          </p:nvSpPr>
          <p:spPr bwMode="auto">
            <a:xfrm>
              <a:off x="3095" y="3008"/>
              <a:ext cx="192" cy="23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000000"/>
                  </a:solidFill>
                </a:rPr>
                <a:t>5</a:t>
              </a:r>
            </a:p>
          </p:txBody>
        </p:sp>
        <p:sp>
          <p:nvSpPr>
            <p:cNvPr id="110672" name="Text Box 86"/>
            <p:cNvSpPr txBox="1">
              <a:spLocks noChangeArrowheads="1"/>
            </p:cNvSpPr>
            <p:nvPr/>
          </p:nvSpPr>
          <p:spPr bwMode="auto">
            <a:xfrm>
              <a:off x="2360" y="2858"/>
              <a:ext cx="192" cy="23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000000"/>
                  </a:solidFill>
                </a:rPr>
                <a:t>3</a:t>
              </a:r>
            </a:p>
          </p:txBody>
        </p:sp>
        <p:sp>
          <p:nvSpPr>
            <p:cNvPr id="110673" name="Text Box 87"/>
            <p:cNvSpPr txBox="1">
              <a:spLocks noChangeArrowheads="1"/>
            </p:cNvSpPr>
            <p:nvPr/>
          </p:nvSpPr>
          <p:spPr bwMode="auto">
            <a:xfrm>
              <a:off x="2009" y="2591"/>
              <a:ext cx="192" cy="23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000000"/>
                  </a:solidFill>
                </a:rPr>
                <a:t>5</a:t>
              </a:r>
            </a:p>
          </p:txBody>
        </p:sp>
      </p:grpSp>
      <p:sp>
        <p:nvSpPr>
          <p:cNvPr id="111704" name="Line 88"/>
          <p:cNvSpPr>
            <a:spLocks noChangeShapeType="1"/>
          </p:cNvSpPr>
          <p:nvPr/>
        </p:nvSpPr>
        <p:spPr bwMode="auto">
          <a:xfrm flipH="1">
            <a:off x="2239963" y="2035175"/>
            <a:ext cx="3517900" cy="309563"/>
          </a:xfrm>
          <a:prstGeom prst="line">
            <a:avLst/>
          </a:prstGeom>
          <a:noFill/>
          <a:ln w="9360" cap="sq">
            <a:solidFill>
              <a:srgbClr val="FF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1705" name="Line 89"/>
          <p:cNvSpPr>
            <a:spLocks noChangeShapeType="1"/>
          </p:cNvSpPr>
          <p:nvPr/>
        </p:nvSpPr>
        <p:spPr bwMode="auto">
          <a:xfrm flipH="1">
            <a:off x="2162175" y="2330450"/>
            <a:ext cx="4897438" cy="334963"/>
          </a:xfrm>
          <a:prstGeom prst="line">
            <a:avLst/>
          </a:prstGeom>
          <a:noFill/>
          <a:ln w="9360" cap="sq">
            <a:solidFill>
              <a:srgbClr val="FF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1706" name="Line 90"/>
          <p:cNvSpPr>
            <a:spLocks noChangeShapeType="1"/>
          </p:cNvSpPr>
          <p:nvPr/>
        </p:nvSpPr>
        <p:spPr bwMode="auto">
          <a:xfrm flipH="1">
            <a:off x="2225675" y="2692400"/>
            <a:ext cx="917575" cy="257175"/>
          </a:xfrm>
          <a:prstGeom prst="line">
            <a:avLst/>
          </a:prstGeom>
          <a:noFill/>
          <a:ln w="9360" cap="sq">
            <a:solidFill>
              <a:srgbClr val="FF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1707" name="Line 91"/>
          <p:cNvSpPr>
            <a:spLocks noChangeShapeType="1"/>
          </p:cNvSpPr>
          <p:nvPr/>
        </p:nvSpPr>
        <p:spPr bwMode="auto">
          <a:xfrm flipH="1">
            <a:off x="2239963" y="2949575"/>
            <a:ext cx="2243137" cy="309563"/>
          </a:xfrm>
          <a:prstGeom prst="line">
            <a:avLst/>
          </a:prstGeom>
          <a:noFill/>
          <a:ln w="9360" cap="sq">
            <a:solidFill>
              <a:srgbClr val="FF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1708" name="Line 92"/>
          <p:cNvSpPr>
            <a:spLocks noChangeShapeType="1"/>
          </p:cNvSpPr>
          <p:nvPr/>
        </p:nvSpPr>
        <p:spPr bwMode="auto">
          <a:xfrm flipH="1">
            <a:off x="2252663" y="3206750"/>
            <a:ext cx="5978525" cy="334963"/>
          </a:xfrm>
          <a:prstGeom prst="line">
            <a:avLst/>
          </a:prstGeom>
          <a:noFill/>
          <a:ln w="9360" cap="sq">
            <a:solidFill>
              <a:srgbClr val="FF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Effect">
                      <p:stCondLst>
                        <p:cond delay="indefinite"/>
                      </p:stCondLst>
                      <p:childTnLst>
                        <p:par>
                          <p:cTn id="8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Effect">
                      <p:stCondLst>
                        <p:cond delay="indefinite"/>
                      </p:stCondLst>
                      <p:childTnLst>
                        <p:par>
                          <p:cTn id="12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Effect">
                      <p:stCondLst>
                        <p:cond delay="indefinite"/>
                      </p:stCondLst>
                      <p:childTnLst>
                        <p:par>
                          <p:cTn id="16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Effect">
                      <p:stCondLst>
                        <p:cond delay="indefinite"/>
                      </p:stCondLst>
                      <p:childTnLst>
                        <p:par>
                          <p:cTn id="20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704" grpId="0" animBg="1"/>
      <p:bldP spid="111705" grpId="0" animBg="1"/>
      <p:bldP spid="111706" grpId="0" animBg="1"/>
      <p:bldP spid="111707" grpId="0" animBg="1"/>
      <p:bldP spid="111708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20" name="Text Box 3"/>
          <p:cNvSpPr txBox="1">
            <a:spLocks noChangeArrowheads="1"/>
          </p:cNvSpPr>
          <p:nvPr/>
        </p:nvSpPr>
        <p:spPr bwMode="auto">
          <a:xfrm>
            <a:off x="533400" y="152400"/>
            <a:ext cx="7772400" cy="852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Dijkstra</a:t>
            </a:r>
            <a:r>
              <a:rPr lang="ja-JP" sz="360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 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Algorithm</a:t>
            </a: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 example (2) </a:t>
            </a:r>
          </a:p>
        </p:txBody>
      </p:sp>
      <p:grpSp>
        <p:nvGrpSpPr>
          <p:cNvPr id="111621" name="Group 4"/>
          <p:cNvGrpSpPr>
            <a:grpSpLocks/>
          </p:cNvGrpSpPr>
          <p:nvPr/>
        </p:nvGrpSpPr>
        <p:grpSpPr bwMode="auto">
          <a:xfrm>
            <a:off x="2198688" y="2036763"/>
            <a:ext cx="3243262" cy="1501775"/>
            <a:chOff x="1385" y="1283"/>
            <a:chExt cx="2043" cy="946"/>
          </a:xfrm>
        </p:grpSpPr>
        <p:sp>
          <p:nvSpPr>
            <p:cNvPr id="111640" name="Freeform 5"/>
            <p:cNvSpPr>
              <a:spLocks noChangeArrowheads="1"/>
            </p:cNvSpPr>
            <p:nvPr/>
          </p:nvSpPr>
          <p:spPr bwMode="auto">
            <a:xfrm>
              <a:off x="1648" y="1465"/>
              <a:ext cx="341" cy="185"/>
            </a:xfrm>
            <a:custGeom>
              <a:avLst/>
              <a:gdLst>
                <a:gd name="T0" fmla="*/ 0 w 342"/>
                <a:gd name="T1" fmla="*/ 185 h 186"/>
                <a:gd name="T2" fmla="*/ 341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600" cap="sq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641" name="Oval 6"/>
            <p:cNvSpPr>
              <a:spLocks noChangeArrowheads="1"/>
            </p:cNvSpPr>
            <p:nvPr/>
          </p:nvSpPr>
          <p:spPr bwMode="auto">
            <a:xfrm>
              <a:off x="1388" y="1707"/>
              <a:ext cx="312" cy="80"/>
            </a:xfrm>
            <a:prstGeom prst="ellipse">
              <a:avLst/>
            </a:prstGeom>
            <a:solidFill>
              <a:srgbClr val="CCCCFF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642" name="Line 7"/>
            <p:cNvSpPr>
              <a:spLocks noChangeShapeType="1"/>
            </p:cNvSpPr>
            <p:nvPr/>
          </p:nvSpPr>
          <p:spPr bwMode="auto">
            <a:xfrm>
              <a:off x="1388" y="1700"/>
              <a:ext cx="0" cy="49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643" name="Line 8"/>
            <p:cNvSpPr>
              <a:spLocks noChangeShapeType="1"/>
            </p:cNvSpPr>
            <p:nvPr/>
          </p:nvSpPr>
          <p:spPr bwMode="auto">
            <a:xfrm>
              <a:off x="1701" y="1700"/>
              <a:ext cx="0" cy="49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644" name="Rectangle 9"/>
            <p:cNvSpPr>
              <a:spLocks noChangeArrowheads="1"/>
            </p:cNvSpPr>
            <p:nvPr/>
          </p:nvSpPr>
          <p:spPr bwMode="auto">
            <a:xfrm>
              <a:off x="1388" y="1700"/>
              <a:ext cx="309" cy="48"/>
            </a:xfrm>
            <a:prstGeom prst="rect">
              <a:avLst/>
            </a:prstGeom>
            <a:solidFill>
              <a:srgbClr val="CC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645" name="Oval 10"/>
            <p:cNvSpPr>
              <a:spLocks noChangeArrowheads="1"/>
            </p:cNvSpPr>
            <p:nvPr/>
          </p:nvSpPr>
          <p:spPr bwMode="auto">
            <a:xfrm>
              <a:off x="1385" y="1641"/>
              <a:ext cx="312" cy="94"/>
            </a:xfrm>
            <a:prstGeom prst="ellipse">
              <a:avLst/>
            </a:prstGeom>
            <a:solidFill>
              <a:srgbClr val="CCCCFF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646" name="Oval 11"/>
            <p:cNvSpPr>
              <a:spLocks noChangeArrowheads="1"/>
            </p:cNvSpPr>
            <p:nvPr/>
          </p:nvSpPr>
          <p:spPr bwMode="auto">
            <a:xfrm>
              <a:off x="1862" y="2094"/>
              <a:ext cx="312" cy="80"/>
            </a:xfrm>
            <a:prstGeom prst="ellipse">
              <a:avLst/>
            </a:prstGeom>
            <a:solidFill>
              <a:srgbClr val="CCCCFF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647" name="Line 12"/>
            <p:cNvSpPr>
              <a:spLocks noChangeShapeType="1"/>
            </p:cNvSpPr>
            <p:nvPr/>
          </p:nvSpPr>
          <p:spPr bwMode="auto">
            <a:xfrm>
              <a:off x="1862" y="2087"/>
              <a:ext cx="0" cy="49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648" name="Line 13"/>
            <p:cNvSpPr>
              <a:spLocks noChangeShapeType="1"/>
            </p:cNvSpPr>
            <p:nvPr/>
          </p:nvSpPr>
          <p:spPr bwMode="auto">
            <a:xfrm>
              <a:off x="2175" y="2087"/>
              <a:ext cx="0" cy="49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649" name="Rectangle 14"/>
            <p:cNvSpPr>
              <a:spLocks noChangeArrowheads="1"/>
            </p:cNvSpPr>
            <p:nvPr/>
          </p:nvSpPr>
          <p:spPr bwMode="auto">
            <a:xfrm>
              <a:off x="1862" y="2087"/>
              <a:ext cx="309" cy="48"/>
            </a:xfrm>
            <a:prstGeom prst="rect">
              <a:avLst/>
            </a:prstGeom>
            <a:solidFill>
              <a:srgbClr val="CC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650" name="Oval 15"/>
            <p:cNvSpPr>
              <a:spLocks noChangeArrowheads="1"/>
            </p:cNvSpPr>
            <p:nvPr/>
          </p:nvSpPr>
          <p:spPr bwMode="auto">
            <a:xfrm>
              <a:off x="1859" y="2028"/>
              <a:ext cx="312" cy="94"/>
            </a:xfrm>
            <a:prstGeom prst="ellipse">
              <a:avLst/>
            </a:prstGeom>
            <a:solidFill>
              <a:srgbClr val="CCCCFF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651" name="Oval 16"/>
            <p:cNvSpPr>
              <a:spLocks noChangeArrowheads="1"/>
            </p:cNvSpPr>
            <p:nvPr/>
          </p:nvSpPr>
          <p:spPr bwMode="auto">
            <a:xfrm>
              <a:off x="1858" y="1404"/>
              <a:ext cx="312" cy="80"/>
            </a:xfrm>
            <a:prstGeom prst="ellipse">
              <a:avLst/>
            </a:prstGeom>
            <a:solidFill>
              <a:srgbClr val="CCCCFF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652" name="Line 17"/>
            <p:cNvSpPr>
              <a:spLocks noChangeShapeType="1"/>
            </p:cNvSpPr>
            <p:nvPr/>
          </p:nvSpPr>
          <p:spPr bwMode="auto">
            <a:xfrm>
              <a:off x="1858" y="1397"/>
              <a:ext cx="0" cy="49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653" name="Line 18"/>
            <p:cNvSpPr>
              <a:spLocks noChangeShapeType="1"/>
            </p:cNvSpPr>
            <p:nvPr/>
          </p:nvSpPr>
          <p:spPr bwMode="auto">
            <a:xfrm>
              <a:off x="2171" y="1397"/>
              <a:ext cx="0" cy="49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654" name="Rectangle 19"/>
            <p:cNvSpPr>
              <a:spLocks noChangeArrowheads="1"/>
            </p:cNvSpPr>
            <p:nvPr/>
          </p:nvSpPr>
          <p:spPr bwMode="auto">
            <a:xfrm>
              <a:off x="1858" y="1397"/>
              <a:ext cx="309" cy="48"/>
            </a:xfrm>
            <a:prstGeom prst="rect">
              <a:avLst/>
            </a:prstGeom>
            <a:solidFill>
              <a:srgbClr val="CC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655" name="Oval 20"/>
            <p:cNvSpPr>
              <a:spLocks noChangeArrowheads="1"/>
            </p:cNvSpPr>
            <p:nvPr/>
          </p:nvSpPr>
          <p:spPr bwMode="auto">
            <a:xfrm>
              <a:off x="1855" y="1338"/>
              <a:ext cx="312" cy="94"/>
            </a:xfrm>
            <a:prstGeom prst="ellipse">
              <a:avLst/>
            </a:prstGeom>
            <a:solidFill>
              <a:srgbClr val="CCCCFF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656" name="Oval 21"/>
            <p:cNvSpPr>
              <a:spLocks noChangeArrowheads="1"/>
            </p:cNvSpPr>
            <p:nvPr/>
          </p:nvSpPr>
          <p:spPr bwMode="auto">
            <a:xfrm>
              <a:off x="2541" y="1400"/>
              <a:ext cx="311" cy="80"/>
            </a:xfrm>
            <a:prstGeom prst="ellipse">
              <a:avLst/>
            </a:prstGeom>
            <a:solidFill>
              <a:srgbClr val="CCCCFF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657" name="Line 22"/>
            <p:cNvSpPr>
              <a:spLocks noChangeShapeType="1"/>
            </p:cNvSpPr>
            <p:nvPr/>
          </p:nvSpPr>
          <p:spPr bwMode="auto">
            <a:xfrm>
              <a:off x="2541" y="1393"/>
              <a:ext cx="0" cy="49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658" name="Line 23"/>
            <p:cNvSpPr>
              <a:spLocks noChangeShapeType="1"/>
            </p:cNvSpPr>
            <p:nvPr/>
          </p:nvSpPr>
          <p:spPr bwMode="auto">
            <a:xfrm>
              <a:off x="2853" y="1393"/>
              <a:ext cx="0" cy="49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659" name="Rectangle 24"/>
            <p:cNvSpPr>
              <a:spLocks noChangeArrowheads="1"/>
            </p:cNvSpPr>
            <p:nvPr/>
          </p:nvSpPr>
          <p:spPr bwMode="auto">
            <a:xfrm>
              <a:off x="2541" y="1393"/>
              <a:ext cx="308" cy="48"/>
            </a:xfrm>
            <a:prstGeom prst="rect">
              <a:avLst/>
            </a:prstGeom>
            <a:solidFill>
              <a:srgbClr val="CC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660" name="Oval 25"/>
            <p:cNvSpPr>
              <a:spLocks noChangeArrowheads="1"/>
            </p:cNvSpPr>
            <p:nvPr/>
          </p:nvSpPr>
          <p:spPr bwMode="auto">
            <a:xfrm>
              <a:off x="2544" y="1337"/>
              <a:ext cx="311" cy="94"/>
            </a:xfrm>
            <a:prstGeom prst="ellipse">
              <a:avLst/>
            </a:prstGeom>
            <a:solidFill>
              <a:srgbClr val="CCCCFF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661" name="Oval 26"/>
            <p:cNvSpPr>
              <a:spLocks noChangeArrowheads="1"/>
            </p:cNvSpPr>
            <p:nvPr/>
          </p:nvSpPr>
          <p:spPr bwMode="auto">
            <a:xfrm>
              <a:off x="2551" y="2091"/>
              <a:ext cx="312" cy="80"/>
            </a:xfrm>
            <a:prstGeom prst="ellipse">
              <a:avLst/>
            </a:prstGeom>
            <a:solidFill>
              <a:srgbClr val="CCCCFF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662" name="Line 27"/>
            <p:cNvSpPr>
              <a:spLocks noChangeShapeType="1"/>
            </p:cNvSpPr>
            <p:nvPr/>
          </p:nvSpPr>
          <p:spPr bwMode="auto">
            <a:xfrm>
              <a:off x="2551" y="2084"/>
              <a:ext cx="0" cy="49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663" name="Line 28"/>
            <p:cNvSpPr>
              <a:spLocks noChangeShapeType="1"/>
            </p:cNvSpPr>
            <p:nvPr/>
          </p:nvSpPr>
          <p:spPr bwMode="auto">
            <a:xfrm>
              <a:off x="2864" y="2084"/>
              <a:ext cx="0" cy="49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664" name="Rectangle 29"/>
            <p:cNvSpPr>
              <a:spLocks noChangeArrowheads="1"/>
            </p:cNvSpPr>
            <p:nvPr/>
          </p:nvSpPr>
          <p:spPr bwMode="auto">
            <a:xfrm>
              <a:off x="2551" y="2084"/>
              <a:ext cx="309" cy="48"/>
            </a:xfrm>
            <a:prstGeom prst="rect">
              <a:avLst/>
            </a:prstGeom>
            <a:solidFill>
              <a:srgbClr val="CC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665" name="Oval 30"/>
            <p:cNvSpPr>
              <a:spLocks noChangeArrowheads="1"/>
            </p:cNvSpPr>
            <p:nvPr/>
          </p:nvSpPr>
          <p:spPr bwMode="auto">
            <a:xfrm>
              <a:off x="2548" y="2025"/>
              <a:ext cx="312" cy="94"/>
            </a:xfrm>
            <a:prstGeom prst="ellipse">
              <a:avLst/>
            </a:prstGeom>
            <a:solidFill>
              <a:srgbClr val="CCCCFF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666" name="Oval 31"/>
            <p:cNvSpPr>
              <a:spLocks noChangeArrowheads="1"/>
            </p:cNvSpPr>
            <p:nvPr/>
          </p:nvSpPr>
          <p:spPr bwMode="auto">
            <a:xfrm>
              <a:off x="3116" y="1750"/>
              <a:ext cx="312" cy="80"/>
            </a:xfrm>
            <a:prstGeom prst="ellipse">
              <a:avLst/>
            </a:prstGeom>
            <a:solidFill>
              <a:srgbClr val="CCCCFF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667" name="Line 32"/>
            <p:cNvSpPr>
              <a:spLocks noChangeShapeType="1"/>
            </p:cNvSpPr>
            <p:nvPr/>
          </p:nvSpPr>
          <p:spPr bwMode="auto">
            <a:xfrm>
              <a:off x="3116" y="1743"/>
              <a:ext cx="0" cy="49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668" name="Line 33"/>
            <p:cNvSpPr>
              <a:spLocks noChangeShapeType="1"/>
            </p:cNvSpPr>
            <p:nvPr/>
          </p:nvSpPr>
          <p:spPr bwMode="auto">
            <a:xfrm>
              <a:off x="3429" y="1743"/>
              <a:ext cx="0" cy="49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669" name="Rectangle 34"/>
            <p:cNvSpPr>
              <a:spLocks noChangeArrowheads="1"/>
            </p:cNvSpPr>
            <p:nvPr/>
          </p:nvSpPr>
          <p:spPr bwMode="auto">
            <a:xfrm>
              <a:off x="3116" y="1743"/>
              <a:ext cx="309" cy="48"/>
            </a:xfrm>
            <a:prstGeom prst="rect">
              <a:avLst/>
            </a:prstGeom>
            <a:solidFill>
              <a:srgbClr val="CC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670" name="Oval 35"/>
            <p:cNvSpPr>
              <a:spLocks noChangeArrowheads="1"/>
            </p:cNvSpPr>
            <p:nvPr/>
          </p:nvSpPr>
          <p:spPr bwMode="auto">
            <a:xfrm>
              <a:off x="3113" y="1684"/>
              <a:ext cx="312" cy="94"/>
            </a:xfrm>
            <a:prstGeom prst="ellipse">
              <a:avLst/>
            </a:prstGeom>
            <a:solidFill>
              <a:srgbClr val="CCCCFF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671" name="Freeform 36"/>
            <p:cNvSpPr>
              <a:spLocks noChangeArrowheads="1"/>
            </p:cNvSpPr>
            <p:nvPr/>
          </p:nvSpPr>
          <p:spPr bwMode="auto">
            <a:xfrm>
              <a:off x="2707" y="1492"/>
              <a:ext cx="0" cy="521"/>
            </a:xfrm>
            <a:custGeom>
              <a:avLst/>
              <a:gdLst>
                <a:gd name="T0" fmla="*/ 0 w 1"/>
                <a:gd name="T1" fmla="*/ 0 h 522"/>
                <a:gd name="T2" fmla="*/ 0 w 1"/>
                <a:gd name="T3" fmla="*/ 521 h 522"/>
                <a:gd name="T4" fmla="*/ 0 60000 65536"/>
                <a:gd name="T5" fmla="*/ 0 60000 65536"/>
                <a:gd name="T6" fmla="*/ 0 w 1"/>
                <a:gd name="T7" fmla="*/ 0 h 522"/>
                <a:gd name="T8" fmla="*/ 0 w 1"/>
                <a:gd name="T9" fmla="*/ 522 h 52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22">
                  <a:moveTo>
                    <a:pt x="0" y="0"/>
                  </a:moveTo>
                  <a:lnTo>
                    <a:pt x="0" y="522"/>
                  </a:lnTo>
                </a:path>
              </a:pathLst>
            </a:custGeom>
            <a:noFill/>
            <a:ln w="12600" cap="sq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672" name="Freeform 37"/>
            <p:cNvSpPr>
              <a:spLocks noChangeArrowheads="1"/>
            </p:cNvSpPr>
            <p:nvPr/>
          </p:nvSpPr>
          <p:spPr bwMode="auto">
            <a:xfrm>
              <a:off x="2866" y="1831"/>
              <a:ext cx="365" cy="269"/>
            </a:xfrm>
            <a:custGeom>
              <a:avLst/>
              <a:gdLst>
                <a:gd name="T0" fmla="*/ 0 w 366"/>
                <a:gd name="T1" fmla="*/ 269 h 270"/>
                <a:gd name="T2" fmla="*/ 365 w 366"/>
                <a:gd name="T3" fmla="*/ 0 h 270"/>
                <a:gd name="T4" fmla="*/ 0 60000 65536"/>
                <a:gd name="T5" fmla="*/ 0 60000 65536"/>
                <a:gd name="T6" fmla="*/ 0 w 366"/>
                <a:gd name="T7" fmla="*/ 0 h 270"/>
                <a:gd name="T8" fmla="*/ 366 w 366"/>
                <a:gd name="T9" fmla="*/ 270 h 27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270">
                  <a:moveTo>
                    <a:pt x="0" y="270"/>
                  </a:moveTo>
                  <a:lnTo>
                    <a:pt x="366" y="0"/>
                  </a:lnTo>
                </a:path>
              </a:pathLst>
            </a:custGeom>
            <a:noFill/>
            <a:ln w="12600" cap="sq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673" name="Freeform 38"/>
            <p:cNvSpPr>
              <a:spLocks noChangeArrowheads="1"/>
            </p:cNvSpPr>
            <p:nvPr/>
          </p:nvSpPr>
          <p:spPr bwMode="auto">
            <a:xfrm>
              <a:off x="2185" y="2113"/>
              <a:ext cx="365" cy="0"/>
            </a:xfrm>
            <a:custGeom>
              <a:avLst/>
              <a:gdLst>
                <a:gd name="T0" fmla="*/ 365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0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600" cap="sq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674" name="Freeform 39"/>
            <p:cNvSpPr>
              <a:spLocks noChangeArrowheads="1"/>
            </p:cNvSpPr>
            <p:nvPr/>
          </p:nvSpPr>
          <p:spPr bwMode="auto">
            <a:xfrm>
              <a:off x="1594" y="1789"/>
              <a:ext cx="275" cy="263"/>
            </a:xfrm>
            <a:custGeom>
              <a:avLst/>
              <a:gdLst>
                <a:gd name="T0" fmla="*/ 275 w 276"/>
                <a:gd name="T1" fmla="*/ 263 h 264"/>
                <a:gd name="T2" fmla="*/ 0 w 276"/>
                <a:gd name="T3" fmla="*/ 0 h 264"/>
                <a:gd name="T4" fmla="*/ 0 60000 65536"/>
                <a:gd name="T5" fmla="*/ 0 60000 65536"/>
                <a:gd name="T6" fmla="*/ 0 w 276"/>
                <a:gd name="T7" fmla="*/ 0 h 264"/>
                <a:gd name="T8" fmla="*/ 276 w 276"/>
                <a:gd name="T9" fmla="*/ 264 h 26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76" h="264">
                  <a:moveTo>
                    <a:pt x="276" y="264"/>
                  </a:moveTo>
                  <a:lnTo>
                    <a:pt x="0" y="0"/>
                  </a:lnTo>
                </a:path>
              </a:pathLst>
            </a:custGeom>
            <a:noFill/>
            <a:ln w="12600" cap="sq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11675" name="Group 40"/>
            <p:cNvGrpSpPr>
              <a:grpSpLocks/>
            </p:cNvGrpSpPr>
            <p:nvPr/>
          </p:nvGrpSpPr>
          <p:grpSpPr bwMode="auto">
            <a:xfrm>
              <a:off x="1438" y="1589"/>
              <a:ext cx="202" cy="250"/>
              <a:chOff x="1438" y="1589"/>
              <a:chExt cx="202" cy="250"/>
            </a:xfrm>
          </p:grpSpPr>
          <p:sp>
            <p:nvSpPr>
              <p:cNvPr id="111691" name="Rectangle 41"/>
              <p:cNvSpPr>
                <a:spLocks noChangeArrowheads="1"/>
              </p:cNvSpPr>
              <p:nvPr/>
            </p:nvSpPr>
            <p:spPr bwMode="auto">
              <a:xfrm>
                <a:off x="1465" y="1654"/>
                <a:ext cx="141" cy="131"/>
              </a:xfrm>
              <a:prstGeom prst="rect">
                <a:avLst/>
              </a:pr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692" name="Text Box 42"/>
              <p:cNvSpPr txBox="1">
                <a:spLocks noChangeArrowheads="1"/>
              </p:cNvSpPr>
              <p:nvPr/>
            </p:nvSpPr>
            <p:spPr bwMode="auto">
              <a:xfrm>
                <a:off x="1438" y="1589"/>
                <a:ext cx="202" cy="25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 algn="ctr">
                  <a:buClrTx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2000">
                    <a:solidFill>
                      <a:srgbClr val="000000"/>
                    </a:solidFill>
                  </a:rPr>
                  <a:t>u</a:t>
                </a:r>
              </a:p>
            </p:txBody>
          </p:sp>
        </p:grpSp>
        <p:grpSp>
          <p:nvGrpSpPr>
            <p:cNvPr id="111676" name="Group 43"/>
            <p:cNvGrpSpPr>
              <a:grpSpLocks/>
            </p:cNvGrpSpPr>
            <p:nvPr/>
          </p:nvGrpSpPr>
          <p:grpSpPr bwMode="auto">
            <a:xfrm>
              <a:off x="2612" y="1973"/>
              <a:ext cx="194" cy="250"/>
              <a:chOff x="2612" y="1973"/>
              <a:chExt cx="194" cy="250"/>
            </a:xfrm>
          </p:grpSpPr>
          <p:sp>
            <p:nvSpPr>
              <p:cNvPr id="111689" name="Rectangle 44"/>
              <p:cNvSpPr>
                <a:spLocks noChangeArrowheads="1"/>
              </p:cNvSpPr>
              <p:nvPr/>
            </p:nvSpPr>
            <p:spPr bwMode="auto">
              <a:xfrm>
                <a:off x="2635" y="2038"/>
                <a:ext cx="139" cy="131"/>
              </a:xfrm>
              <a:prstGeom prst="rect">
                <a:avLst/>
              </a:pr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690" name="Text Box 45"/>
              <p:cNvSpPr txBox="1">
                <a:spLocks noChangeArrowheads="1"/>
              </p:cNvSpPr>
              <p:nvPr/>
            </p:nvSpPr>
            <p:spPr bwMode="auto">
              <a:xfrm>
                <a:off x="2612" y="1973"/>
                <a:ext cx="194" cy="25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 algn="ctr">
                  <a:buClrTx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2000">
                    <a:solidFill>
                      <a:srgbClr val="000000"/>
                    </a:solidFill>
                  </a:rPr>
                  <a:t>y</a:t>
                </a:r>
              </a:p>
            </p:txBody>
          </p:sp>
        </p:grpSp>
        <p:grpSp>
          <p:nvGrpSpPr>
            <p:cNvPr id="111677" name="Group 46"/>
            <p:cNvGrpSpPr>
              <a:grpSpLocks/>
            </p:cNvGrpSpPr>
            <p:nvPr/>
          </p:nvGrpSpPr>
          <p:grpSpPr bwMode="auto">
            <a:xfrm>
              <a:off x="1923" y="1940"/>
              <a:ext cx="209" cy="289"/>
              <a:chOff x="1923" y="1940"/>
              <a:chExt cx="209" cy="289"/>
            </a:xfrm>
          </p:grpSpPr>
          <p:sp>
            <p:nvSpPr>
              <p:cNvPr id="111687" name="Rectangle 47"/>
              <p:cNvSpPr>
                <a:spLocks noChangeArrowheads="1"/>
              </p:cNvSpPr>
              <p:nvPr/>
            </p:nvSpPr>
            <p:spPr bwMode="auto">
              <a:xfrm>
                <a:off x="1953" y="2035"/>
                <a:ext cx="142" cy="131"/>
              </a:xfrm>
              <a:prstGeom prst="rect">
                <a:avLst/>
              </a:pr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688" name="Text Box 48"/>
              <p:cNvSpPr txBox="1">
                <a:spLocks noChangeArrowheads="1"/>
              </p:cNvSpPr>
              <p:nvPr/>
            </p:nvSpPr>
            <p:spPr bwMode="auto">
              <a:xfrm>
                <a:off x="1923" y="1940"/>
                <a:ext cx="209" cy="28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 algn="ctr">
                  <a:buClrTx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>
                    <a:solidFill>
                      <a:srgbClr val="000000"/>
                    </a:solidFill>
                  </a:rPr>
                  <a:t>x</a:t>
                </a:r>
              </a:p>
            </p:txBody>
          </p:sp>
        </p:grpSp>
        <p:grpSp>
          <p:nvGrpSpPr>
            <p:cNvPr id="111678" name="Group 49"/>
            <p:cNvGrpSpPr>
              <a:grpSpLocks/>
            </p:cNvGrpSpPr>
            <p:nvPr/>
          </p:nvGrpSpPr>
          <p:grpSpPr bwMode="auto">
            <a:xfrm>
              <a:off x="2589" y="1283"/>
              <a:ext cx="229" cy="250"/>
              <a:chOff x="2589" y="1283"/>
              <a:chExt cx="229" cy="250"/>
            </a:xfrm>
          </p:grpSpPr>
          <p:sp>
            <p:nvSpPr>
              <p:cNvPr id="111685" name="Rectangle 50"/>
              <p:cNvSpPr>
                <a:spLocks noChangeArrowheads="1"/>
              </p:cNvSpPr>
              <p:nvPr/>
            </p:nvSpPr>
            <p:spPr bwMode="auto">
              <a:xfrm>
                <a:off x="2628" y="1348"/>
                <a:ext cx="143" cy="131"/>
              </a:xfrm>
              <a:prstGeom prst="rect">
                <a:avLst/>
              </a:pr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686" name="Text Box 51"/>
              <p:cNvSpPr txBox="1">
                <a:spLocks noChangeArrowheads="1"/>
              </p:cNvSpPr>
              <p:nvPr/>
            </p:nvSpPr>
            <p:spPr bwMode="auto">
              <a:xfrm>
                <a:off x="2589" y="1283"/>
                <a:ext cx="229" cy="25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 algn="ctr">
                  <a:buClrTx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2000">
                    <a:solidFill>
                      <a:srgbClr val="000000"/>
                    </a:solidFill>
                  </a:rPr>
                  <a:t>w</a:t>
                </a:r>
              </a:p>
            </p:txBody>
          </p:sp>
        </p:grpSp>
        <p:grpSp>
          <p:nvGrpSpPr>
            <p:cNvPr id="111679" name="Group 52"/>
            <p:cNvGrpSpPr>
              <a:grpSpLocks/>
            </p:cNvGrpSpPr>
            <p:nvPr/>
          </p:nvGrpSpPr>
          <p:grpSpPr bwMode="auto">
            <a:xfrm>
              <a:off x="1922" y="1283"/>
              <a:ext cx="194" cy="250"/>
              <a:chOff x="1922" y="1283"/>
              <a:chExt cx="194" cy="250"/>
            </a:xfrm>
          </p:grpSpPr>
          <p:sp>
            <p:nvSpPr>
              <p:cNvPr id="111683" name="Rectangle 53"/>
              <p:cNvSpPr>
                <a:spLocks noChangeArrowheads="1"/>
              </p:cNvSpPr>
              <p:nvPr/>
            </p:nvSpPr>
            <p:spPr bwMode="auto">
              <a:xfrm>
                <a:off x="1945" y="1348"/>
                <a:ext cx="139" cy="131"/>
              </a:xfrm>
              <a:prstGeom prst="rect">
                <a:avLst/>
              </a:pr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684" name="Text Box 54"/>
              <p:cNvSpPr txBox="1">
                <a:spLocks noChangeArrowheads="1"/>
              </p:cNvSpPr>
              <p:nvPr/>
            </p:nvSpPr>
            <p:spPr bwMode="auto">
              <a:xfrm>
                <a:off x="1922" y="1283"/>
                <a:ext cx="194" cy="25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 algn="ctr">
                  <a:buClrTx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2000">
                    <a:solidFill>
                      <a:srgbClr val="000000"/>
                    </a:solidFill>
                  </a:rPr>
                  <a:t>v</a:t>
                </a:r>
              </a:p>
            </p:txBody>
          </p:sp>
        </p:grpSp>
        <p:grpSp>
          <p:nvGrpSpPr>
            <p:cNvPr id="111680" name="Group 55"/>
            <p:cNvGrpSpPr>
              <a:grpSpLocks/>
            </p:cNvGrpSpPr>
            <p:nvPr/>
          </p:nvGrpSpPr>
          <p:grpSpPr bwMode="auto">
            <a:xfrm>
              <a:off x="3176" y="1601"/>
              <a:ext cx="209" cy="289"/>
              <a:chOff x="3176" y="1601"/>
              <a:chExt cx="209" cy="289"/>
            </a:xfrm>
          </p:grpSpPr>
          <p:sp>
            <p:nvSpPr>
              <p:cNvPr id="111681" name="Rectangle 56"/>
              <p:cNvSpPr>
                <a:spLocks noChangeArrowheads="1"/>
              </p:cNvSpPr>
              <p:nvPr/>
            </p:nvSpPr>
            <p:spPr bwMode="auto">
              <a:xfrm>
                <a:off x="3208" y="1696"/>
                <a:ext cx="140" cy="131"/>
              </a:xfrm>
              <a:prstGeom prst="rect">
                <a:avLst/>
              </a:pr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682" name="Text Box 57"/>
              <p:cNvSpPr txBox="1">
                <a:spLocks noChangeArrowheads="1"/>
              </p:cNvSpPr>
              <p:nvPr/>
            </p:nvSpPr>
            <p:spPr bwMode="auto">
              <a:xfrm>
                <a:off x="3176" y="1601"/>
                <a:ext cx="209" cy="28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 algn="ctr">
                  <a:buClrTx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>
                    <a:solidFill>
                      <a:srgbClr val="000000"/>
                    </a:solidFill>
                  </a:rPr>
                  <a:t>z</a:t>
                </a:r>
              </a:p>
            </p:txBody>
          </p:sp>
        </p:grpSp>
      </p:grpSp>
      <p:sp>
        <p:nvSpPr>
          <p:cNvPr id="111622" name="Text Box 58"/>
          <p:cNvSpPr txBox="1">
            <a:spLocks noChangeArrowheads="1"/>
          </p:cNvSpPr>
          <p:nvPr/>
        </p:nvSpPr>
        <p:spPr bwMode="auto">
          <a:xfrm>
            <a:off x="457200" y="1220788"/>
            <a:ext cx="4572000" cy="46384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esulting 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shortest-path tree from u:</a:t>
            </a:r>
          </a:p>
        </p:txBody>
      </p:sp>
      <p:grpSp>
        <p:nvGrpSpPr>
          <p:cNvPr id="111623" name="Group 59"/>
          <p:cNvGrpSpPr>
            <a:grpSpLocks/>
          </p:cNvGrpSpPr>
          <p:nvPr/>
        </p:nvGrpSpPr>
        <p:grpSpPr bwMode="auto">
          <a:xfrm>
            <a:off x="2271713" y="4224338"/>
            <a:ext cx="2314575" cy="2274887"/>
            <a:chOff x="1431" y="2661"/>
            <a:chExt cx="1458" cy="1433"/>
          </a:xfrm>
        </p:grpSpPr>
        <p:sp>
          <p:nvSpPr>
            <p:cNvPr id="111626" name="Line 60"/>
            <p:cNvSpPr>
              <a:spLocks noChangeShapeType="1"/>
            </p:cNvSpPr>
            <p:nvPr/>
          </p:nvSpPr>
          <p:spPr bwMode="auto">
            <a:xfrm>
              <a:off x="2322" y="2773"/>
              <a:ext cx="7" cy="1321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627" name="Line 61"/>
            <p:cNvSpPr>
              <a:spLocks noChangeShapeType="1"/>
            </p:cNvSpPr>
            <p:nvPr/>
          </p:nvSpPr>
          <p:spPr bwMode="auto">
            <a:xfrm>
              <a:off x="1527" y="2951"/>
              <a:ext cx="1362" cy="0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628" name="Text Box 62"/>
            <p:cNvSpPr txBox="1">
              <a:spLocks noChangeArrowheads="1"/>
            </p:cNvSpPr>
            <p:nvPr/>
          </p:nvSpPr>
          <p:spPr bwMode="auto">
            <a:xfrm>
              <a:off x="2054" y="2953"/>
              <a:ext cx="185" cy="23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000000"/>
                  </a:solidFill>
                </a:rPr>
                <a:t>v</a:t>
              </a:r>
            </a:p>
          </p:txBody>
        </p:sp>
        <p:sp>
          <p:nvSpPr>
            <p:cNvPr id="111629" name="Text Box 63"/>
            <p:cNvSpPr txBox="1">
              <a:spLocks noChangeArrowheads="1"/>
            </p:cNvSpPr>
            <p:nvPr/>
          </p:nvSpPr>
          <p:spPr bwMode="auto">
            <a:xfrm>
              <a:off x="2047" y="3140"/>
              <a:ext cx="185" cy="23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000000"/>
                  </a:solidFill>
                </a:rPr>
                <a:t>x</a:t>
              </a:r>
            </a:p>
          </p:txBody>
        </p:sp>
        <p:sp>
          <p:nvSpPr>
            <p:cNvPr id="111630" name="Text Box 64"/>
            <p:cNvSpPr txBox="1">
              <a:spLocks noChangeArrowheads="1"/>
            </p:cNvSpPr>
            <p:nvPr/>
          </p:nvSpPr>
          <p:spPr bwMode="auto">
            <a:xfrm>
              <a:off x="2061" y="3375"/>
              <a:ext cx="185" cy="23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000000"/>
                  </a:solidFill>
                </a:rPr>
                <a:t>y</a:t>
              </a:r>
            </a:p>
          </p:txBody>
        </p:sp>
        <p:sp>
          <p:nvSpPr>
            <p:cNvPr id="111631" name="Text Box 65"/>
            <p:cNvSpPr txBox="1">
              <a:spLocks noChangeArrowheads="1"/>
            </p:cNvSpPr>
            <p:nvPr/>
          </p:nvSpPr>
          <p:spPr bwMode="auto">
            <a:xfrm>
              <a:off x="2046" y="3610"/>
              <a:ext cx="216" cy="23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000000"/>
                  </a:solidFill>
                </a:rPr>
                <a:t>w</a:t>
              </a:r>
            </a:p>
          </p:txBody>
        </p:sp>
        <p:sp>
          <p:nvSpPr>
            <p:cNvPr id="111632" name="Text Box 66"/>
            <p:cNvSpPr txBox="1">
              <a:spLocks noChangeArrowheads="1"/>
            </p:cNvSpPr>
            <p:nvPr/>
          </p:nvSpPr>
          <p:spPr bwMode="auto">
            <a:xfrm>
              <a:off x="2055" y="3836"/>
              <a:ext cx="185" cy="23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000000"/>
                  </a:solidFill>
                </a:rPr>
                <a:t>z</a:t>
              </a:r>
            </a:p>
          </p:txBody>
        </p:sp>
        <p:sp>
          <p:nvSpPr>
            <p:cNvPr id="111633" name="Text Box 67"/>
            <p:cNvSpPr txBox="1">
              <a:spLocks noChangeArrowheads="1"/>
            </p:cNvSpPr>
            <p:nvPr/>
          </p:nvSpPr>
          <p:spPr bwMode="auto">
            <a:xfrm>
              <a:off x="2419" y="2937"/>
              <a:ext cx="401" cy="23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000000"/>
                  </a:solidFill>
                </a:rPr>
                <a:t>(u,v)</a:t>
              </a:r>
            </a:p>
          </p:txBody>
        </p:sp>
        <p:sp>
          <p:nvSpPr>
            <p:cNvPr id="111634" name="Text Box 68"/>
            <p:cNvSpPr txBox="1">
              <a:spLocks noChangeArrowheads="1"/>
            </p:cNvSpPr>
            <p:nvPr/>
          </p:nvSpPr>
          <p:spPr bwMode="auto">
            <a:xfrm>
              <a:off x="2420" y="3139"/>
              <a:ext cx="401" cy="23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000000"/>
                  </a:solidFill>
                </a:rPr>
                <a:t>(u,x)</a:t>
              </a:r>
            </a:p>
          </p:txBody>
        </p:sp>
        <p:sp>
          <p:nvSpPr>
            <p:cNvPr id="111635" name="Text Box 69"/>
            <p:cNvSpPr txBox="1">
              <a:spLocks noChangeArrowheads="1"/>
            </p:cNvSpPr>
            <p:nvPr/>
          </p:nvSpPr>
          <p:spPr bwMode="auto">
            <a:xfrm>
              <a:off x="2419" y="3390"/>
              <a:ext cx="401" cy="23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dirty="0">
                  <a:solidFill>
                    <a:srgbClr val="000000"/>
                  </a:solidFill>
                </a:rPr>
                <a:t>(</a:t>
              </a:r>
              <a:r>
                <a:rPr lang="en-US" sz="1800" dirty="0" err="1">
                  <a:solidFill>
                    <a:srgbClr val="000000"/>
                  </a:solidFill>
                </a:rPr>
                <a:t>u,x</a:t>
              </a:r>
              <a:r>
                <a:rPr lang="en-US" sz="1800" dirty="0">
                  <a:solidFill>
                    <a:srgbClr val="000000"/>
                  </a:solidFill>
                </a:rPr>
                <a:t>)</a:t>
              </a:r>
            </a:p>
          </p:txBody>
        </p:sp>
        <p:sp>
          <p:nvSpPr>
            <p:cNvPr id="111636" name="Text Box 70"/>
            <p:cNvSpPr txBox="1">
              <a:spLocks noChangeArrowheads="1"/>
            </p:cNvSpPr>
            <p:nvPr/>
          </p:nvSpPr>
          <p:spPr bwMode="auto">
            <a:xfrm>
              <a:off x="2435" y="3608"/>
              <a:ext cx="401" cy="23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000000"/>
                  </a:solidFill>
                </a:rPr>
                <a:t>(u,x)</a:t>
              </a:r>
            </a:p>
          </p:txBody>
        </p:sp>
        <p:sp>
          <p:nvSpPr>
            <p:cNvPr id="111637" name="Text Box 71"/>
            <p:cNvSpPr txBox="1">
              <a:spLocks noChangeArrowheads="1"/>
            </p:cNvSpPr>
            <p:nvPr/>
          </p:nvSpPr>
          <p:spPr bwMode="auto">
            <a:xfrm>
              <a:off x="2425" y="3842"/>
              <a:ext cx="401" cy="23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000000"/>
                  </a:solidFill>
                </a:rPr>
                <a:t>(u,x)</a:t>
              </a:r>
            </a:p>
          </p:txBody>
        </p:sp>
        <p:sp>
          <p:nvSpPr>
            <p:cNvPr id="111638" name="Text Box 72"/>
            <p:cNvSpPr txBox="1">
              <a:spLocks noChangeArrowheads="1"/>
            </p:cNvSpPr>
            <p:nvPr/>
          </p:nvSpPr>
          <p:spPr bwMode="auto">
            <a:xfrm>
              <a:off x="1431" y="2661"/>
              <a:ext cx="807" cy="23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dirty="0">
                  <a:solidFill>
                    <a:srgbClr val="000000"/>
                  </a:solidFill>
                </a:rPr>
                <a:t>destination</a:t>
              </a:r>
            </a:p>
          </p:txBody>
        </p:sp>
        <p:sp>
          <p:nvSpPr>
            <p:cNvPr id="111639" name="Text Box 73"/>
            <p:cNvSpPr txBox="1">
              <a:spLocks noChangeArrowheads="1"/>
            </p:cNvSpPr>
            <p:nvPr/>
          </p:nvSpPr>
          <p:spPr bwMode="auto">
            <a:xfrm>
              <a:off x="2404" y="2684"/>
              <a:ext cx="328" cy="23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000000"/>
                  </a:solidFill>
                </a:rPr>
                <a:t>link</a:t>
              </a:r>
            </a:p>
          </p:txBody>
        </p:sp>
      </p:grpSp>
      <p:sp>
        <p:nvSpPr>
          <p:cNvPr id="111624" name="Text Box 74"/>
          <p:cNvSpPr txBox="1">
            <a:spLocks noChangeArrowheads="1"/>
          </p:cNvSpPr>
          <p:nvPr/>
        </p:nvSpPr>
        <p:spPr bwMode="auto">
          <a:xfrm>
            <a:off x="381000" y="3743325"/>
            <a:ext cx="4419600" cy="46384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esulting 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forwarding table in u: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5" name="Text Box 4"/>
          <p:cNvSpPr txBox="1">
            <a:spLocks noChangeArrowheads="1"/>
          </p:cNvSpPr>
          <p:nvPr/>
        </p:nvSpPr>
        <p:spPr bwMode="auto">
          <a:xfrm>
            <a:off x="533400" y="252413"/>
            <a:ext cx="7772400" cy="685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Dijkstra</a:t>
            </a:r>
            <a:r>
              <a:rPr lang="ja-JP" sz="360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 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Algorithm</a:t>
            </a: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Discussion</a:t>
            </a:r>
            <a:endParaRPr lang="en-US" sz="3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3669" name="Text Box 5"/>
          <p:cNvSpPr txBox="1">
            <a:spLocks noChangeArrowheads="1"/>
          </p:cNvSpPr>
          <p:nvPr/>
        </p:nvSpPr>
        <p:spPr bwMode="auto">
          <a:xfrm>
            <a:off x="668338" y="1190625"/>
            <a:ext cx="7353300" cy="2651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/>
          <a:lstStyle/>
          <a:p>
            <a:pPr marL="342900" indent="-341313" algn="just">
              <a:lnSpc>
                <a:spcPct val="90000"/>
              </a:lnSpc>
              <a:spcBef>
                <a:spcPts val="700"/>
              </a:spcBef>
              <a:buClrTx/>
              <a:buSzPct val="65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sz="2800" i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i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lgorithm </a:t>
            </a:r>
            <a:r>
              <a:rPr lang="en-US" sz="2800" i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complexity: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 nodes</a:t>
            </a:r>
          </a:p>
          <a:p>
            <a:pPr marL="341313" indent="-339725" algn="just">
              <a:lnSpc>
                <a:spcPct val="90000"/>
              </a:lnSpc>
              <a:spcBef>
                <a:spcPts val="600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each iteration: need to check all nodes, w, not in N</a:t>
            </a:r>
          </a:p>
          <a:p>
            <a:pPr marL="341313" indent="-339725" algn="just">
              <a:lnSpc>
                <a:spcPct val="90000"/>
              </a:lnSpc>
              <a:spcBef>
                <a:spcPts val="600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n(n+1)/2 comparisons: O(n</a:t>
            </a:r>
            <a:r>
              <a:rPr lang="en-US" baseline="30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341313" indent="-339725" algn="just">
              <a:lnSpc>
                <a:spcPct val="90000"/>
              </a:lnSpc>
              <a:spcBef>
                <a:spcPts val="600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more efficient implementations possible: O(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nlogn</a:t>
            </a:r>
            <a:r>
              <a:rPr lang="en-US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3" name="Text Box 4"/>
          <p:cNvSpPr txBox="1">
            <a:spLocks noChangeArrowheads="1"/>
          </p:cNvSpPr>
          <p:nvPr/>
        </p:nvSpPr>
        <p:spPr bwMode="auto">
          <a:xfrm>
            <a:off x="466725" y="296863"/>
            <a:ext cx="7772400" cy="841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Distance 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Vector </a:t>
            </a: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lgorithm </a:t>
            </a:r>
            <a:endParaRPr lang="en-US" sz="3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4694" name="Text Box 5"/>
          <p:cNvSpPr txBox="1">
            <a:spLocks noChangeArrowheads="1"/>
          </p:cNvSpPr>
          <p:nvPr/>
        </p:nvSpPr>
        <p:spPr bwMode="auto">
          <a:xfrm>
            <a:off x="533400" y="1600200"/>
            <a:ext cx="7953375" cy="4648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42900" indent="-341313">
              <a:lnSpc>
                <a:spcPct val="85000"/>
              </a:lnSpc>
              <a:spcBef>
                <a:spcPts val="700"/>
              </a:spcBef>
              <a:buClrTx/>
              <a:buSzPct val="65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2800" i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Bellman-Ford equation (dynamic programming)</a:t>
            </a:r>
          </a:p>
          <a:p>
            <a:pPr marL="342900" indent="-341313">
              <a:lnSpc>
                <a:spcPct val="85000"/>
              </a:lnSpc>
              <a:spcBef>
                <a:spcPts val="700"/>
              </a:spcBef>
              <a:buClrTx/>
              <a:buSzPct val="65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US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1313">
              <a:lnSpc>
                <a:spcPct val="85000"/>
              </a:lnSpc>
              <a:spcBef>
                <a:spcPts val="700"/>
              </a:spcBef>
              <a:buClrTx/>
              <a:buSzPct val="65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let</a:t>
            </a:r>
          </a:p>
          <a:p>
            <a:pPr marL="342900" indent="-341313">
              <a:lnSpc>
                <a:spcPct val="85000"/>
              </a:lnSpc>
              <a:spcBef>
                <a:spcPts val="700"/>
              </a:spcBef>
              <a:buClrTx/>
              <a:buSzPct val="65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800" baseline="-25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(y) := cost of least-cost path from x to y</a:t>
            </a:r>
          </a:p>
          <a:p>
            <a:pPr marL="342900" indent="-341313">
              <a:lnSpc>
                <a:spcPct val="85000"/>
              </a:lnSpc>
              <a:spcBef>
                <a:spcPts val="700"/>
              </a:spcBef>
              <a:buClrTx/>
              <a:buSzPct val="65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then</a:t>
            </a:r>
          </a:p>
          <a:p>
            <a:pPr marL="342900" indent="-341313">
              <a:lnSpc>
                <a:spcPct val="85000"/>
              </a:lnSpc>
              <a:spcBef>
                <a:spcPts val="800"/>
              </a:spcBef>
              <a:buClrTx/>
              <a:buSzPct val="65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280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200" dirty="0" err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3200" baseline="-25000" dirty="0" err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320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(y) = </a:t>
            </a:r>
            <a:r>
              <a:rPr lang="en-US" sz="3200" i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min</a:t>
            </a:r>
            <a:r>
              <a:rPr lang="en-US" sz="320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{c(</a:t>
            </a:r>
            <a:r>
              <a:rPr lang="en-US" sz="3200" dirty="0" err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x,v</a:t>
            </a:r>
            <a:r>
              <a:rPr lang="en-US" sz="320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) + </a:t>
            </a:r>
            <a:r>
              <a:rPr lang="en-US" sz="3200" dirty="0" err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3200" baseline="-25000" dirty="0" err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320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(y) }</a:t>
            </a:r>
          </a:p>
          <a:p>
            <a:pPr marL="342900" indent="-341313">
              <a:lnSpc>
                <a:spcPct val="85000"/>
              </a:lnSpc>
              <a:spcBef>
                <a:spcPts val="800"/>
              </a:spcBef>
              <a:buClrTx/>
              <a:buSzPct val="65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marL="342900" indent="-341313">
              <a:lnSpc>
                <a:spcPct val="85000"/>
              </a:lnSpc>
              <a:spcBef>
                <a:spcPts val="800"/>
              </a:spcBef>
              <a:buClrTx/>
              <a:buSzPct val="65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US" sz="3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4695" name="Text Box 6"/>
          <p:cNvSpPr txBox="1">
            <a:spLocks noChangeArrowheads="1"/>
          </p:cNvSpPr>
          <p:nvPr/>
        </p:nvSpPr>
        <p:spPr bwMode="auto">
          <a:xfrm>
            <a:off x="2209800" y="4138613"/>
            <a:ext cx="315913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CC0000"/>
                </a:solidFill>
                <a:latin typeface="Comic Sans MS" charset="0"/>
              </a:rPr>
              <a:t>v</a:t>
            </a:r>
          </a:p>
        </p:txBody>
      </p:sp>
      <p:sp>
        <p:nvSpPr>
          <p:cNvPr id="114696" name="Text Box 7"/>
          <p:cNvSpPr txBox="1">
            <a:spLocks noChangeArrowheads="1"/>
          </p:cNvSpPr>
          <p:nvPr/>
        </p:nvSpPr>
        <p:spPr bwMode="auto">
          <a:xfrm>
            <a:off x="2768600" y="5126038"/>
            <a:ext cx="2393902" cy="46384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cost to neighbor v</a:t>
            </a:r>
          </a:p>
        </p:txBody>
      </p:sp>
      <p:sp>
        <p:nvSpPr>
          <p:cNvPr id="114697" name="Text Box 8"/>
          <p:cNvSpPr txBox="1">
            <a:spLocks noChangeArrowheads="1"/>
          </p:cNvSpPr>
          <p:nvPr/>
        </p:nvSpPr>
        <p:spPr bwMode="auto">
          <a:xfrm>
            <a:off x="1589088" y="5762625"/>
            <a:ext cx="4477806" cy="46384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min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taken over all neighbors v of x</a:t>
            </a:r>
          </a:p>
        </p:txBody>
      </p:sp>
      <p:sp>
        <p:nvSpPr>
          <p:cNvPr id="114698" name="Text Box 9"/>
          <p:cNvSpPr txBox="1">
            <a:spLocks noChangeArrowheads="1"/>
          </p:cNvSpPr>
          <p:nvPr/>
        </p:nvSpPr>
        <p:spPr bwMode="auto">
          <a:xfrm>
            <a:off x="3609975" y="4730750"/>
            <a:ext cx="4724668" cy="46384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cost from neighbor v to destination y</a:t>
            </a:r>
          </a:p>
        </p:txBody>
      </p:sp>
      <p:sp>
        <p:nvSpPr>
          <p:cNvPr id="114699" name="Line 10"/>
          <p:cNvSpPr>
            <a:spLocks noChangeShapeType="1"/>
          </p:cNvSpPr>
          <p:nvPr/>
        </p:nvSpPr>
        <p:spPr bwMode="auto">
          <a:xfrm>
            <a:off x="2363788" y="4549775"/>
            <a:ext cx="1587" cy="1282700"/>
          </a:xfrm>
          <a:prstGeom prst="line">
            <a:avLst/>
          </a:prstGeom>
          <a:noFill/>
          <a:ln w="9360" cap="sq">
            <a:solidFill>
              <a:srgbClr val="CC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4700" name="Line 11"/>
          <p:cNvSpPr>
            <a:spLocks noChangeShapeType="1"/>
          </p:cNvSpPr>
          <p:nvPr/>
        </p:nvSpPr>
        <p:spPr bwMode="auto">
          <a:xfrm>
            <a:off x="3344863" y="4359275"/>
            <a:ext cx="1587" cy="892175"/>
          </a:xfrm>
          <a:prstGeom prst="line">
            <a:avLst/>
          </a:prstGeom>
          <a:noFill/>
          <a:ln w="9360" cap="sq">
            <a:solidFill>
              <a:srgbClr val="CC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4701" name="Line 12"/>
          <p:cNvSpPr>
            <a:spLocks noChangeShapeType="1"/>
          </p:cNvSpPr>
          <p:nvPr/>
        </p:nvSpPr>
        <p:spPr bwMode="auto">
          <a:xfrm>
            <a:off x="4649788" y="4427538"/>
            <a:ext cx="1587" cy="434975"/>
          </a:xfrm>
          <a:prstGeom prst="line">
            <a:avLst/>
          </a:prstGeom>
          <a:noFill/>
          <a:ln w="9360" cap="sq">
            <a:solidFill>
              <a:srgbClr val="CC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7" name="Text Box 4"/>
          <p:cNvSpPr txBox="1">
            <a:spLocks noChangeArrowheads="1"/>
          </p:cNvSpPr>
          <p:nvPr/>
        </p:nvSpPr>
        <p:spPr bwMode="auto">
          <a:xfrm>
            <a:off x="533400" y="174625"/>
            <a:ext cx="7772400" cy="874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Bellman-Ford 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Example </a:t>
            </a:r>
            <a:endParaRPr lang="en-US" sz="3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5718" name="Group 5"/>
          <p:cNvGrpSpPr>
            <a:grpSpLocks/>
          </p:cNvGrpSpPr>
          <p:nvPr/>
        </p:nvGrpSpPr>
        <p:grpSpPr bwMode="auto">
          <a:xfrm>
            <a:off x="276225" y="1470025"/>
            <a:ext cx="3570288" cy="2235200"/>
            <a:chOff x="174" y="926"/>
            <a:chExt cx="2249" cy="1408"/>
          </a:xfrm>
        </p:grpSpPr>
        <p:sp>
          <p:nvSpPr>
            <p:cNvPr id="115723" name="Freeform 6"/>
            <p:cNvSpPr>
              <a:spLocks noChangeArrowheads="1"/>
            </p:cNvSpPr>
            <p:nvPr/>
          </p:nvSpPr>
          <p:spPr bwMode="auto">
            <a:xfrm>
              <a:off x="174" y="926"/>
              <a:ext cx="2249" cy="1408"/>
            </a:xfrm>
            <a:custGeom>
              <a:avLst/>
              <a:gdLst>
                <a:gd name="T0" fmla="*/ 0 w 2250"/>
                <a:gd name="T1" fmla="*/ 624 h 1409"/>
                <a:gd name="T2" fmla="*/ 219 w 2250"/>
                <a:gd name="T3" fmla="*/ 321 h 1409"/>
                <a:gd name="T4" fmla="*/ 529 w 2250"/>
                <a:gd name="T5" fmla="*/ 35 h 1409"/>
                <a:gd name="T6" fmla="*/ 1550 w 2250"/>
                <a:gd name="T7" fmla="*/ 111 h 1409"/>
                <a:gd name="T8" fmla="*/ 1967 w 2250"/>
                <a:gd name="T9" fmla="*/ 483 h 1409"/>
                <a:gd name="T10" fmla="*/ 2198 w 2250"/>
                <a:gd name="T11" fmla="*/ 905 h 1409"/>
                <a:gd name="T12" fmla="*/ 1658 w 2250"/>
                <a:gd name="T13" fmla="*/ 1313 h 1409"/>
                <a:gd name="T14" fmla="*/ 993 w 2250"/>
                <a:gd name="T15" fmla="*/ 1385 h 1409"/>
                <a:gd name="T16" fmla="*/ 465 w 2250"/>
                <a:gd name="T17" fmla="*/ 1355 h 1409"/>
                <a:gd name="T18" fmla="*/ 102 w 2250"/>
                <a:gd name="T19" fmla="*/ 1067 h 1409"/>
                <a:gd name="T20" fmla="*/ 0 w 2250"/>
                <a:gd name="T21" fmla="*/ 624 h 140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250"/>
                <a:gd name="T34" fmla="*/ 0 h 1409"/>
                <a:gd name="T35" fmla="*/ 2250 w 2250"/>
                <a:gd name="T36" fmla="*/ 1409 h 140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250" h="1409">
                  <a:moveTo>
                    <a:pt x="0" y="624"/>
                  </a:moveTo>
                  <a:cubicBezTo>
                    <a:pt x="5" y="506"/>
                    <a:pt x="131" y="419"/>
                    <a:pt x="219" y="321"/>
                  </a:cubicBezTo>
                  <a:cubicBezTo>
                    <a:pt x="307" y="223"/>
                    <a:pt x="307" y="70"/>
                    <a:pt x="529" y="35"/>
                  </a:cubicBezTo>
                  <a:cubicBezTo>
                    <a:pt x="751" y="0"/>
                    <a:pt x="1311" y="36"/>
                    <a:pt x="1551" y="111"/>
                  </a:cubicBezTo>
                  <a:cubicBezTo>
                    <a:pt x="1791" y="186"/>
                    <a:pt x="1860" y="351"/>
                    <a:pt x="1968" y="483"/>
                  </a:cubicBezTo>
                  <a:cubicBezTo>
                    <a:pt x="2076" y="615"/>
                    <a:pt x="2250" y="767"/>
                    <a:pt x="2199" y="906"/>
                  </a:cubicBezTo>
                  <a:cubicBezTo>
                    <a:pt x="2148" y="1045"/>
                    <a:pt x="1860" y="1234"/>
                    <a:pt x="1659" y="1314"/>
                  </a:cubicBezTo>
                  <a:cubicBezTo>
                    <a:pt x="1458" y="1394"/>
                    <a:pt x="1192" y="1379"/>
                    <a:pt x="993" y="1386"/>
                  </a:cubicBezTo>
                  <a:cubicBezTo>
                    <a:pt x="794" y="1393"/>
                    <a:pt x="613" y="1409"/>
                    <a:pt x="465" y="1356"/>
                  </a:cubicBezTo>
                  <a:cubicBezTo>
                    <a:pt x="317" y="1303"/>
                    <a:pt x="180" y="1190"/>
                    <a:pt x="102" y="1068"/>
                  </a:cubicBezTo>
                  <a:cubicBezTo>
                    <a:pt x="24" y="946"/>
                    <a:pt x="21" y="716"/>
                    <a:pt x="0" y="624"/>
                  </a:cubicBezTo>
                  <a:close/>
                </a:path>
              </a:pathLst>
            </a:custGeom>
            <a:solidFill>
              <a:srgbClr val="99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724" name="Freeform 7"/>
            <p:cNvSpPr>
              <a:spLocks noChangeArrowheads="1"/>
            </p:cNvSpPr>
            <p:nvPr/>
          </p:nvSpPr>
          <p:spPr bwMode="auto">
            <a:xfrm>
              <a:off x="510" y="1475"/>
              <a:ext cx="341" cy="185"/>
            </a:xfrm>
            <a:custGeom>
              <a:avLst/>
              <a:gdLst>
                <a:gd name="T0" fmla="*/ 0 w 342"/>
                <a:gd name="T1" fmla="*/ 185 h 186"/>
                <a:gd name="T2" fmla="*/ 341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600" cap="sq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725" name="Oval 8"/>
            <p:cNvSpPr>
              <a:spLocks noChangeArrowheads="1"/>
            </p:cNvSpPr>
            <p:nvPr/>
          </p:nvSpPr>
          <p:spPr bwMode="auto">
            <a:xfrm>
              <a:off x="250" y="1717"/>
              <a:ext cx="312" cy="80"/>
            </a:xfrm>
            <a:prstGeom prst="ellipse">
              <a:avLst/>
            </a:prstGeom>
            <a:solidFill>
              <a:srgbClr val="CCCCFF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726" name="Line 9"/>
            <p:cNvSpPr>
              <a:spLocks noChangeShapeType="1"/>
            </p:cNvSpPr>
            <p:nvPr/>
          </p:nvSpPr>
          <p:spPr bwMode="auto">
            <a:xfrm>
              <a:off x="250" y="1710"/>
              <a:ext cx="0" cy="49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727" name="Line 10"/>
            <p:cNvSpPr>
              <a:spLocks noChangeShapeType="1"/>
            </p:cNvSpPr>
            <p:nvPr/>
          </p:nvSpPr>
          <p:spPr bwMode="auto">
            <a:xfrm>
              <a:off x="563" y="1710"/>
              <a:ext cx="0" cy="49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728" name="Rectangle 11"/>
            <p:cNvSpPr>
              <a:spLocks noChangeArrowheads="1"/>
            </p:cNvSpPr>
            <p:nvPr/>
          </p:nvSpPr>
          <p:spPr bwMode="auto">
            <a:xfrm>
              <a:off x="250" y="1710"/>
              <a:ext cx="309" cy="48"/>
            </a:xfrm>
            <a:prstGeom prst="rect">
              <a:avLst/>
            </a:prstGeom>
            <a:solidFill>
              <a:srgbClr val="CC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729" name="Oval 12"/>
            <p:cNvSpPr>
              <a:spLocks noChangeArrowheads="1"/>
            </p:cNvSpPr>
            <p:nvPr/>
          </p:nvSpPr>
          <p:spPr bwMode="auto">
            <a:xfrm>
              <a:off x="247" y="1651"/>
              <a:ext cx="312" cy="94"/>
            </a:xfrm>
            <a:prstGeom prst="ellipse">
              <a:avLst/>
            </a:prstGeom>
            <a:solidFill>
              <a:srgbClr val="CCCCFF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730" name="Oval 13"/>
            <p:cNvSpPr>
              <a:spLocks noChangeArrowheads="1"/>
            </p:cNvSpPr>
            <p:nvPr/>
          </p:nvSpPr>
          <p:spPr bwMode="auto">
            <a:xfrm>
              <a:off x="724" y="2104"/>
              <a:ext cx="312" cy="80"/>
            </a:xfrm>
            <a:prstGeom prst="ellipse">
              <a:avLst/>
            </a:prstGeom>
            <a:solidFill>
              <a:srgbClr val="CCCCFF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731" name="Line 14"/>
            <p:cNvSpPr>
              <a:spLocks noChangeShapeType="1"/>
            </p:cNvSpPr>
            <p:nvPr/>
          </p:nvSpPr>
          <p:spPr bwMode="auto">
            <a:xfrm>
              <a:off x="724" y="2097"/>
              <a:ext cx="0" cy="49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732" name="Line 15"/>
            <p:cNvSpPr>
              <a:spLocks noChangeShapeType="1"/>
            </p:cNvSpPr>
            <p:nvPr/>
          </p:nvSpPr>
          <p:spPr bwMode="auto">
            <a:xfrm>
              <a:off x="1037" y="2097"/>
              <a:ext cx="0" cy="49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733" name="Rectangle 16"/>
            <p:cNvSpPr>
              <a:spLocks noChangeArrowheads="1"/>
            </p:cNvSpPr>
            <p:nvPr/>
          </p:nvSpPr>
          <p:spPr bwMode="auto">
            <a:xfrm>
              <a:off x="724" y="2097"/>
              <a:ext cx="309" cy="48"/>
            </a:xfrm>
            <a:prstGeom prst="rect">
              <a:avLst/>
            </a:prstGeom>
            <a:solidFill>
              <a:srgbClr val="CC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734" name="Oval 17"/>
            <p:cNvSpPr>
              <a:spLocks noChangeArrowheads="1"/>
            </p:cNvSpPr>
            <p:nvPr/>
          </p:nvSpPr>
          <p:spPr bwMode="auto">
            <a:xfrm>
              <a:off x="721" y="2038"/>
              <a:ext cx="312" cy="94"/>
            </a:xfrm>
            <a:prstGeom prst="ellipse">
              <a:avLst/>
            </a:prstGeom>
            <a:solidFill>
              <a:srgbClr val="CCCCFF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735" name="Oval 18"/>
            <p:cNvSpPr>
              <a:spLocks noChangeArrowheads="1"/>
            </p:cNvSpPr>
            <p:nvPr/>
          </p:nvSpPr>
          <p:spPr bwMode="auto">
            <a:xfrm>
              <a:off x="720" y="1414"/>
              <a:ext cx="312" cy="80"/>
            </a:xfrm>
            <a:prstGeom prst="ellipse">
              <a:avLst/>
            </a:prstGeom>
            <a:solidFill>
              <a:srgbClr val="CCCCFF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736" name="Line 19"/>
            <p:cNvSpPr>
              <a:spLocks noChangeShapeType="1"/>
            </p:cNvSpPr>
            <p:nvPr/>
          </p:nvSpPr>
          <p:spPr bwMode="auto">
            <a:xfrm>
              <a:off x="720" y="1407"/>
              <a:ext cx="0" cy="49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737" name="Line 20"/>
            <p:cNvSpPr>
              <a:spLocks noChangeShapeType="1"/>
            </p:cNvSpPr>
            <p:nvPr/>
          </p:nvSpPr>
          <p:spPr bwMode="auto">
            <a:xfrm>
              <a:off x="1033" y="1407"/>
              <a:ext cx="0" cy="49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738" name="Rectangle 21"/>
            <p:cNvSpPr>
              <a:spLocks noChangeArrowheads="1"/>
            </p:cNvSpPr>
            <p:nvPr/>
          </p:nvSpPr>
          <p:spPr bwMode="auto">
            <a:xfrm>
              <a:off x="720" y="1407"/>
              <a:ext cx="309" cy="48"/>
            </a:xfrm>
            <a:prstGeom prst="rect">
              <a:avLst/>
            </a:prstGeom>
            <a:solidFill>
              <a:srgbClr val="CC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739" name="Oval 22"/>
            <p:cNvSpPr>
              <a:spLocks noChangeArrowheads="1"/>
            </p:cNvSpPr>
            <p:nvPr/>
          </p:nvSpPr>
          <p:spPr bwMode="auto">
            <a:xfrm>
              <a:off x="717" y="1348"/>
              <a:ext cx="312" cy="94"/>
            </a:xfrm>
            <a:prstGeom prst="ellipse">
              <a:avLst/>
            </a:prstGeom>
            <a:solidFill>
              <a:srgbClr val="CCCCFF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740" name="Oval 23"/>
            <p:cNvSpPr>
              <a:spLocks noChangeArrowheads="1"/>
            </p:cNvSpPr>
            <p:nvPr/>
          </p:nvSpPr>
          <p:spPr bwMode="auto">
            <a:xfrm>
              <a:off x="1403" y="1410"/>
              <a:ext cx="311" cy="80"/>
            </a:xfrm>
            <a:prstGeom prst="ellipse">
              <a:avLst/>
            </a:prstGeom>
            <a:solidFill>
              <a:srgbClr val="CCCCFF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741" name="Line 24"/>
            <p:cNvSpPr>
              <a:spLocks noChangeShapeType="1"/>
            </p:cNvSpPr>
            <p:nvPr/>
          </p:nvSpPr>
          <p:spPr bwMode="auto">
            <a:xfrm>
              <a:off x="1403" y="1403"/>
              <a:ext cx="0" cy="49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742" name="Line 25"/>
            <p:cNvSpPr>
              <a:spLocks noChangeShapeType="1"/>
            </p:cNvSpPr>
            <p:nvPr/>
          </p:nvSpPr>
          <p:spPr bwMode="auto">
            <a:xfrm>
              <a:off x="1715" y="1403"/>
              <a:ext cx="0" cy="49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743" name="Rectangle 26"/>
            <p:cNvSpPr>
              <a:spLocks noChangeArrowheads="1"/>
            </p:cNvSpPr>
            <p:nvPr/>
          </p:nvSpPr>
          <p:spPr bwMode="auto">
            <a:xfrm>
              <a:off x="1403" y="1403"/>
              <a:ext cx="308" cy="48"/>
            </a:xfrm>
            <a:prstGeom prst="rect">
              <a:avLst/>
            </a:prstGeom>
            <a:solidFill>
              <a:srgbClr val="CC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744" name="Oval 27"/>
            <p:cNvSpPr>
              <a:spLocks noChangeArrowheads="1"/>
            </p:cNvSpPr>
            <p:nvPr/>
          </p:nvSpPr>
          <p:spPr bwMode="auto">
            <a:xfrm>
              <a:off x="1406" y="1347"/>
              <a:ext cx="311" cy="94"/>
            </a:xfrm>
            <a:prstGeom prst="ellipse">
              <a:avLst/>
            </a:prstGeom>
            <a:solidFill>
              <a:srgbClr val="CCCCFF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745" name="Oval 28"/>
            <p:cNvSpPr>
              <a:spLocks noChangeArrowheads="1"/>
            </p:cNvSpPr>
            <p:nvPr/>
          </p:nvSpPr>
          <p:spPr bwMode="auto">
            <a:xfrm>
              <a:off x="1413" y="2101"/>
              <a:ext cx="312" cy="80"/>
            </a:xfrm>
            <a:prstGeom prst="ellipse">
              <a:avLst/>
            </a:prstGeom>
            <a:solidFill>
              <a:srgbClr val="CCCCFF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746" name="Line 29"/>
            <p:cNvSpPr>
              <a:spLocks noChangeShapeType="1"/>
            </p:cNvSpPr>
            <p:nvPr/>
          </p:nvSpPr>
          <p:spPr bwMode="auto">
            <a:xfrm>
              <a:off x="1413" y="2094"/>
              <a:ext cx="0" cy="49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747" name="Line 30"/>
            <p:cNvSpPr>
              <a:spLocks noChangeShapeType="1"/>
            </p:cNvSpPr>
            <p:nvPr/>
          </p:nvSpPr>
          <p:spPr bwMode="auto">
            <a:xfrm>
              <a:off x="1726" y="2094"/>
              <a:ext cx="0" cy="49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748" name="Rectangle 31"/>
            <p:cNvSpPr>
              <a:spLocks noChangeArrowheads="1"/>
            </p:cNvSpPr>
            <p:nvPr/>
          </p:nvSpPr>
          <p:spPr bwMode="auto">
            <a:xfrm>
              <a:off x="1413" y="2094"/>
              <a:ext cx="309" cy="48"/>
            </a:xfrm>
            <a:prstGeom prst="rect">
              <a:avLst/>
            </a:prstGeom>
            <a:solidFill>
              <a:srgbClr val="CC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749" name="Oval 32"/>
            <p:cNvSpPr>
              <a:spLocks noChangeArrowheads="1"/>
            </p:cNvSpPr>
            <p:nvPr/>
          </p:nvSpPr>
          <p:spPr bwMode="auto">
            <a:xfrm>
              <a:off x="1410" y="2035"/>
              <a:ext cx="312" cy="94"/>
            </a:xfrm>
            <a:prstGeom prst="ellipse">
              <a:avLst/>
            </a:prstGeom>
            <a:solidFill>
              <a:srgbClr val="CCCCFF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750" name="Oval 33"/>
            <p:cNvSpPr>
              <a:spLocks noChangeArrowheads="1"/>
            </p:cNvSpPr>
            <p:nvPr/>
          </p:nvSpPr>
          <p:spPr bwMode="auto">
            <a:xfrm>
              <a:off x="1978" y="1760"/>
              <a:ext cx="312" cy="80"/>
            </a:xfrm>
            <a:prstGeom prst="ellipse">
              <a:avLst/>
            </a:prstGeom>
            <a:solidFill>
              <a:srgbClr val="CCCCFF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751" name="Line 34"/>
            <p:cNvSpPr>
              <a:spLocks noChangeShapeType="1"/>
            </p:cNvSpPr>
            <p:nvPr/>
          </p:nvSpPr>
          <p:spPr bwMode="auto">
            <a:xfrm>
              <a:off x="1978" y="1753"/>
              <a:ext cx="0" cy="49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752" name="Line 35"/>
            <p:cNvSpPr>
              <a:spLocks noChangeShapeType="1"/>
            </p:cNvSpPr>
            <p:nvPr/>
          </p:nvSpPr>
          <p:spPr bwMode="auto">
            <a:xfrm>
              <a:off x="2291" y="1753"/>
              <a:ext cx="0" cy="49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753" name="Rectangle 36"/>
            <p:cNvSpPr>
              <a:spLocks noChangeArrowheads="1"/>
            </p:cNvSpPr>
            <p:nvPr/>
          </p:nvSpPr>
          <p:spPr bwMode="auto">
            <a:xfrm>
              <a:off x="1978" y="1753"/>
              <a:ext cx="309" cy="48"/>
            </a:xfrm>
            <a:prstGeom prst="rect">
              <a:avLst/>
            </a:prstGeom>
            <a:solidFill>
              <a:srgbClr val="CC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754" name="Oval 37"/>
            <p:cNvSpPr>
              <a:spLocks noChangeArrowheads="1"/>
            </p:cNvSpPr>
            <p:nvPr/>
          </p:nvSpPr>
          <p:spPr bwMode="auto">
            <a:xfrm>
              <a:off x="1975" y="1694"/>
              <a:ext cx="312" cy="94"/>
            </a:xfrm>
            <a:prstGeom prst="ellipse">
              <a:avLst/>
            </a:prstGeom>
            <a:solidFill>
              <a:srgbClr val="CCCCFF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755" name="Freeform 38"/>
            <p:cNvSpPr>
              <a:spLocks noChangeArrowheads="1"/>
            </p:cNvSpPr>
            <p:nvPr/>
          </p:nvSpPr>
          <p:spPr bwMode="auto">
            <a:xfrm>
              <a:off x="1569" y="1502"/>
              <a:ext cx="0" cy="521"/>
            </a:xfrm>
            <a:custGeom>
              <a:avLst/>
              <a:gdLst>
                <a:gd name="T0" fmla="*/ 0 w 1"/>
                <a:gd name="T1" fmla="*/ 0 h 522"/>
                <a:gd name="T2" fmla="*/ 0 w 1"/>
                <a:gd name="T3" fmla="*/ 521 h 522"/>
                <a:gd name="T4" fmla="*/ 0 60000 65536"/>
                <a:gd name="T5" fmla="*/ 0 60000 65536"/>
                <a:gd name="T6" fmla="*/ 0 w 1"/>
                <a:gd name="T7" fmla="*/ 0 h 522"/>
                <a:gd name="T8" fmla="*/ 0 w 1"/>
                <a:gd name="T9" fmla="*/ 522 h 52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22">
                  <a:moveTo>
                    <a:pt x="0" y="0"/>
                  </a:moveTo>
                  <a:lnTo>
                    <a:pt x="0" y="522"/>
                  </a:lnTo>
                </a:path>
              </a:pathLst>
            </a:custGeom>
            <a:noFill/>
            <a:ln w="12600" cap="sq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756" name="Freeform 39"/>
            <p:cNvSpPr>
              <a:spLocks noChangeArrowheads="1"/>
            </p:cNvSpPr>
            <p:nvPr/>
          </p:nvSpPr>
          <p:spPr bwMode="auto">
            <a:xfrm>
              <a:off x="876" y="1508"/>
              <a:ext cx="0" cy="536"/>
            </a:xfrm>
            <a:custGeom>
              <a:avLst/>
              <a:gdLst>
                <a:gd name="T0" fmla="*/ 0 w 1"/>
                <a:gd name="T1" fmla="*/ 0 h 537"/>
                <a:gd name="T2" fmla="*/ 0 w 1"/>
                <a:gd name="T3" fmla="*/ 536 h 537"/>
                <a:gd name="T4" fmla="*/ 0 60000 65536"/>
                <a:gd name="T5" fmla="*/ 0 60000 65536"/>
                <a:gd name="T6" fmla="*/ 0 w 1"/>
                <a:gd name="T7" fmla="*/ 0 h 537"/>
                <a:gd name="T8" fmla="*/ 0 w 1"/>
                <a:gd name="T9" fmla="*/ 537 h 53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37">
                  <a:moveTo>
                    <a:pt x="0" y="0"/>
                  </a:moveTo>
                  <a:lnTo>
                    <a:pt x="0" y="537"/>
                  </a:lnTo>
                </a:path>
              </a:pathLst>
            </a:custGeom>
            <a:noFill/>
            <a:ln w="12600" cap="sq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757" name="Freeform 40"/>
            <p:cNvSpPr>
              <a:spLocks noChangeArrowheads="1"/>
            </p:cNvSpPr>
            <p:nvPr/>
          </p:nvSpPr>
          <p:spPr bwMode="auto">
            <a:xfrm>
              <a:off x="1041" y="1493"/>
              <a:ext cx="503" cy="599"/>
            </a:xfrm>
            <a:custGeom>
              <a:avLst/>
              <a:gdLst>
                <a:gd name="T0" fmla="*/ 0 w 378"/>
                <a:gd name="T1" fmla="*/ 41288037 h 174"/>
                <a:gd name="T2" fmla="*/ 6700 w 378"/>
                <a:gd name="T3" fmla="*/ 0 h 174"/>
                <a:gd name="T4" fmla="*/ 0 60000 65536"/>
                <a:gd name="T5" fmla="*/ 0 60000 65536"/>
                <a:gd name="T6" fmla="*/ 0 w 378"/>
                <a:gd name="T7" fmla="*/ 0 h 174"/>
                <a:gd name="T8" fmla="*/ 378 w 378"/>
                <a:gd name="T9" fmla="*/ 174 h 17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78" h="174">
                  <a:moveTo>
                    <a:pt x="0" y="174"/>
                  </a:moveTo>
                  <a:lnTo>
                    <a:pt x="378" y="0"/>
                  </a:lnTo>
                </a:path>
              </a:pathLst>
            </a:custGeom>
            <a:noFill/>
            <a:ln w="12600" cap="sq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758" name="Freeform 41"/>
            <p:cNvSpPr>
              <a:spLocks noChangeArrowheads="1"/>
            </p:cNvSpPr>
            <p:nvPr/>
          </p:nvSpPr>
          <p:spPr bwMode="auto">
            <a:xfrm>
              <a:off x="1728" y="1841"/>
              <a:ext cx="365" cy="269"/>
            </a:xfrm>
            <a:custGeom>
              <a:avLst/>
              <a:gdLst>
                <a:gd name="T0" fmla="*/ 0 w 366"/>
                <a:gd name="T1" fmla="*/ 269 h 270"/>
                <a:gd name="T2" fmla="*/ 365 w 366"/>
                <a:gd name="T3" fmla="*/ 0 h 270"/>
                <a:gd name="T4" fmla="*/ 0 60000 65536"/>
                <a:gd name="T5" fmla="*/ 0 60000 65536"/>
                <a:gd name="T6" fmla="*/ 0 w 366"/>
                <a:gd name="T7" fmla="*/ 0 h 270"/>
                <a:gd name="T8" fmla="*/ 366 w 366"/>
                <a:gd name="T9" fmla="*/ 270 h 27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270">
                  <a:moveTo>
                    <a:pt x="0" y="270"/>
                  </a:moveTo>
                  <a:lnTo>
                    <a:pt x="366" y="0"/>
                  </a:lnTo>
                </a:path>
              </a:pathLst>
            </a:custGeom>
            <a:noFill/>
            <a:ln w="12600" cap="sq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759" name="Freeform 42"/>
            <p:cNvSpPr>
              <a:spLocks noChangeArrowheads="1"/>
            </p:cNvSpPr>
            <p:nvPr/>
          </p:nvSpPr>
          <p:spPr bwMode="auto">
            <a:xfrm>
              <a:off x="1047" y="2123"/>
              <a:ext cx="365" cy="0"/>
            </a:xfrm>
            <a:custGeom>
              <a:avLst/>
              <a:gdLst>
                <a:gd name="T0" fmla="*/ 365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0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600" cap="sq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760" name="Freeform 43"/>
            <p:cNvSpPr>
              <a:spLocks noChangeArrowheads="1"/>
            </p:cNvSpPr>
            <p:nvPr/>
          </p:nvSpPr>
          <p:spPr bwMode="auto">
            <a:xfrm>
              <a:off x="456" y="1799"/>
              <a:ext cx="275" cy="263"/>
            </a:xfrm>
            <a:custGeom>
              <a:avLst/>
              <a:gdLst>
                <a:gd name="T0" fmla="*/ 275 w 276"/>
                <a:gd name="T1" fmla="*/ 263 h 264"/>
                <a:gd name="T2" fmla="*/ 0 w 276"/>
                <a:gd name="T3" fmla="*/ 0 h 264"/>
                <a:gd name="T4" fmla="*/ 0 60000 65536"/>
                <a:gd name="T5" fmla="*/ 0 60000 65536"/>
                <a:gd name="T6" fmla="*/ 0 w 276"/>
                <a:gd name="T7" fmla="*/ 0 h 264"/>
                <a:gd name="T8" fmla="*/ 276 w 276"/>
                <a:gd name="T9" fmla="*/ 264 h 26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76" h="264">
                  <a:moveTo>
                    <a:pt x="276" y="264"/>
                  </a:moveTo>
                  <a:lnTo>
                    <a:pt x="0" y="0"/>
                  </a:lnTo>
                </a:path>
              </a:pathLst>
            </a:custGeom>
            <a:noFill/>
            <a:ln w="12600" cap="sq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761" name="Freeform 44"/>
            <p:cNvSpPr>
              <a:spLocks noChangeArrowheads="1"/>
            </p:cNvSpPr>
            <p:nvPr/>
          </p:nvSpPr>
          <p:spPr bwMode="auto">
            <a:xfrm>
              <a:off x="1041" y="1433"/>
              <a:ext cx="365" cy="0"/>
            </a:xfrm>
            <a:custGeom>
              <a:avLst/>
              <a:gdLst>
                <a:gd name="T0" fmla="*/ 365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0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600" cap="sq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762" name="Freeform 45"/>
            <p:cNvSpPr>
              <a:spLocks noChangeArrowheads="1"/>
            </p:cNvSpPr>
            <p:nvPr/>
          </p:nvSpPr>
          <p:spPr bwMode="auto">
            <a:xfrm>
              <a:off x="1716" y="1430"/>
              <a:ext cx="395" cy="266"/>
            </a:xfrm>
            <a:custGeom>
              <a:avLst/>
              <a:gdLst>
                <a:gd name="T0" fmla="*/ 395 w 396"/>
                <a:gd name="T1" fmla="*/ 266 h 267"/>
                <a:gd name="T2" fmla="*/ 0 w 396"/>
                <a:gd name="T3" fmla="*/ 0 h 267"/>
                <a:gd name="T4" fmla="*/ 0 60000 65536"/>
                <a:gd name="T5" fmla="*/ 0 60000 65536"/>
                <a:gd name="T6" fmla="*/ 0 w 396"/>
                <a:gd name="T7" fmla="*/ 0 h 267"/>
                <a:gd name="T8" fmla="*/ 396 w 396"/>
                <a:gd name="T9" fmla="*/ 267 h 26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96" h="267">
                  <a:moveTo>
                    <a:pt x="396" y="267"/>
                  </a:moveTo>
                  <a:lnTo>
                    <a:pt x="0" y="0"/>
                  </a:lnTo>
                </a:path>
              </a:pathLst>
            </a:custGeom>
            <a:noFill/>
            <a:ln w="12600" cap="sq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763" name="Freeform 46"/>
            <p:cNvSpPr>
              <a:spLocks noChangeArrowheads="1"/>
            </p:cNvSpPr>
            <p:nvPr/>
          </p:nvSpPr>
          <p:spPr bwMode="auto">
            <a:xfrm>
              <a:off x="399" y="1001"/>
              <a:ext cx="1109" cy="644"/>
            </a:xfrm>
            <a:custGeom>
              <a:avLst/>
              <a:gdLst>
                <a:gd name="T0" fmla="*/ 1109 w 1110"/>
                <a:gd name="T1" fmla="*/ 341 h 645"/>
                <a:gd name="T2" fmla="*/ 0 w 1110"/>
                <a:gd name="T3" fmla="*/ 644 h 645"/>
                <a:gd name="T4" fmla="*/ 0 60000 65536"/>
                <a:gd name="T5" fmla="*/ 0 60000 65536"/>
                <a:gd name="T6" fmla="*/ 0 w 1110"/>
                <a:gd name="T7" fmla="*/ 0 h 645"/>
                <a:gd name="T8" fmla="*/ 1110 w 1110"/>
                <a:gd name="T9" fmla="*/ 645 h 64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10" h="645">
                  <a:moveTo>
                    <a:pt x="1110" y="342"/>
                  </a:moveTo>
                  <a:cubicBezTo>
                    <a:pt x="1104" y="0"/>
                    <a:pt x="21" y="63"/>
                    <a:pt x="0" y="645"/>
                  </a:cubicBezTo>
                </a:path>
              </a:pathLst>
            </a:custGeom>
            <a:noFill/>
            <a:ln w="12600" cap="sq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15764" name="Group 47"/>
            <p:cNvGrpSpPr>
              <a:grpSpLocks/>
            </p:cNvGrpSpPr>
            <p:nvPr/>
          </p:nvGrpSpPr>
          <p:grpSpPr bwMode="auto">
            <a:xfrm>
              <a:off x="300" y="1599"/>
              <a:ext cx="202" cy="250"/>
              <a:chOff x="300" y="1599"/>
              <a:chExt cx="202" cy="250"/>
            </a:xfrm>
          </p:grpSpPr>
          <p:sp>
            <p:nvSpPr>
              <p:cNvPr id="115790" name="Rectangle 48"/>
              <p:cNvSpPr>
                <a:spLocks noChangeArrowheads="1"/>
              </p:cNvSpPr>
              <p:nvPr/>
            </p:nvSpPr>
            <p:spPr bwMode="auto">
              <a:xfrm>
                <a:off x="327" y="1664"/>
                <a:ext cx="141" cy="131"/>
              </a:xfrm>
              <a:prstGeom prst="rect">
                <a:avLst/>
              </a:pr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791" name="Text Box 49"/>
              <p:cNvSpPr txBox="1">
                <a:spLocks noChangeArrowheads="1"/>
              </p:cNvSpPr>
              <p:nvPr/>
            </p:nvSpPr>
            <p:spPr bwMode="auto">
              <a:xfrm>
                <a:off x="300" y="1599"/>
                <a:ext cx="202" cy="25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 algn="ctr">
                  <a:buClrTx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2000">
                    <a:solidFill>
                      <a:srgbClr val="000000"/>
                    </a:solidFill>
                  </a:rPr>
                  <a:t>u</a:t>
                </a:r>
              </a:p>
            </p:txBody>
          </p:sp>
        </p:grpSp>
        <p:grpSp>
          <p:nvGrpSpPr>
            <p:cNvPr id="115765" name="Group 50"/>
            <p:cNvGrpSpPr>
              <a:grpSpLocks/>
            </p:cNvGrpSpPr>
            <p:nvPr/>
          </p:nvGrpSpPr>
          <p:grpSpPr bwMode="auto">
            <a:xfrm>
              <a:off x="1474" y="1983"/>
              <a:ext cx="194" cy="250"/>
              <a:chOff x="1474" y="1983"/>
              <a:chExt cx="194" cy="250"/>
            </a:xfrm>
          </p:grpSpPr>
          <p:sp>
            <p:nvSpPr>
              <p:cNvPr id="115788" name="Rectangle 51"/>
              <p:cNvSpPr>
                <a:spLocks noChangeArrowheads="1"/>
              </p:cNvSpPr>
              <p:nvPr/>
            </p:nvSpPr>
            <p:spPr bwMode="auto">
              <a:xfrm>
                <a:off x="1496" y="2048"/>
                <a:ext cx="139" cy="131"/>
              </a:xfrm>
              <a:prstGeom prst="rect">
                <a:avLst/>
              </a:pr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789" name="Text Box 52"/>
              <p:cNvSpPr txBox="1">
                <a:spLocks noChangeArrowheads="1"/>
              </p:cNvSpPr>
              <p:nvPr/>
            </p:nvSpPr>
            <p:spPr bwMode="auto">
              <a:xfrm>
                <a:off x="1474" y="1983"/>
                <a:ext cx="194" cy="25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 algn="ctr">
                  <a:buClrTx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2000">
                    <a:solidFill>
                      <a:srgbClr val="000000"/>
                    </a:solidFill>
                  </a:rPr>
                  <a:t>y</a:t>
                </a:r>
              </a:p>
            </p:txBody>
          </p:sp>
        </p:grpSp>
        <p:grpSp>
          <p:nvGrpSpPr>
            <p:cNvPr id="115766" name="Group 53"/>
            <p:cNvGrpSpPr>
              <a:grpSpLocks/>
            </p:cNvGrpSpPr>
            <p:nvPr/>
          </p:nvGrpSpPr>
          <p:grpSpPr bwMode="auto">
            <a:xfrm>
              <a:off x="785" y="1950"/>
              <a:ext cx="209" cy="289"/>
              <a:chOff x="785" y="1950"/>
              <a:chExt cx="209" cy="289"/>
            </a:xfrm>
          </p:grpSpPr>
          <p:sp>
            <p:nvSpPr>
              <p:cNvPr id="115786" name="Rectangle 54"/>
              <p:cNvSpPr>
                <a:spLocks noChangeArrowheads="1"/>
              </p:cNvSpPr>
              <p:nvPr/>
            </p:nvSpPr>
            <p:spPr bwMode="auto">
              <a:xfrm>
                <a:off x="815" y="2045"/>
                <a:ext cx="142" cy="131"/>
              </a:xfrm>
              <a:prstGeom prst="rect">
                <a:avLst/>
              </a:pr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787" name="Text Box 55"/>
              <p:cNvSpPr txBox="1">
                <a:spLocks noChangeArrowheads="1"/>
              </p:cNvSpPr>
              <p:nvPr/>
            </p:nvSpPr>
            <p:spPr bwMode="auto">
              <a:xfrm>
                <a:off x="785" y="1950"/>
                <a:ext cx="209" cy="28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 algn="ctr">
                  <a:buClrTx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>
                    <a:solidFill>
                      <a:srgbClr val="000000"/>
                    </a:solidFill>
                  </a:rPr>
                  <a:t>x</a:t>
                </a:r>
              </a:p>
            </p:txBody>
          </p:sp>
        </p:grpSp>
        <p:grpSp>
          <p:nvGrpSpPr>
            <p:cNvPr id="115767" name="Group 56"/>
            <p:cNvGrpSpPr>
              <a:grpSpLocks/>
            </p:cNvGrpSpPr>
            <p:nvPr/>
          </p:nvGrpSpPr>
          <p:grpSpPr bwMode="auto">
            <a:xfrm>
              <a:off x="1451" y="1293"/>
              <a:ext cx="229" cy="250"/>
              <a:chOff x="1451" y="1293"/>
              <a:chExt cx="229" cy="250"/>
            </a:xfrm>
          </p:grpSpPr>
          <p:sp>
            <p:nvSpPr>
              <p:cNvPr id="115784" name="Rectangle 57"/>
              <p:cNvSpPr>
                <a:spLocks noChangeArrowheads="1"/>
              </p:cNvSpPr>
              <p:nvPr/>
            </p:nvSpPr>
            <p:spPr bwMode="auto">
              <a:xfrm>
                <a:off x="1490" y="1358"/>
                <a:ext cx="143" cy="131"/>
              </a:xfrm>
              <a:prstGeom prst="rect">
                <a:avLst/>
              </a:pr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785" name="Text Box 58"/>
              <p:cNvSpPr txBox="1">
                <a:spLocks noChangeArrowheads="1"/>
              </p:cNvSpPr>
              <p:nvPr/>
            </p:nvSpPr>
            <p:spPr bwMode="auto">
              <a:xfrm>
                <a:off x="1451" y="1293"/>
                <a:ext cx="229" cy="25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 algn="ctr">
                  <a:buClrTx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2000">
                    <a:solidFill>
                      <a:srgbClr val="000000"/>
                    </a:solidFill>
                  </a:rPr>
                  <a:t>w</a:t>
                </a:r>
              </a:p>
            </p:txBody>
          </p:sp>
        </p:grpSp>
        <p:grpSp>
          <p:nvGrpSpPr>
            <p:cNvPr id="115768" name="Group 59"/>
            <p:cNvGrpSpPr>
              <a:grpSpLocks/>
            </p:cNvGrpSpPr>
            <p:nvPr/>
          </p:nvGrpSpPr>
          <p:grpSpPr bwMode="auto">
            <a:xfrm>
              <a:off x="783" y="1293"/>
              <a:ext cx="194" cy="250"/>
              <a:chOff x="783" y="1293"/>
              <a:chExt cx="194" cy="250"/>
            </a:xfrm>
          </p:grpSpPr>
          <p:sp>
            <p:nvSpPr>
              <p:cNvPr id="115782" name="Rectangle 60"/>
              <p:cNvSpPr>
                <a:spLocks noChangeArrowheads="1"/>
              </p:cNvSpPr>
              <p:nvPr/>
            </p:nvSpPr>
            <p:spPr bwMode="auto">
              <a:xfrm>
                <a:off x="806" y="1358"/>
                <a:ext cx="139" cy="131"/>
              </a:xfrm>
              <a:prstGeom prst="rect">
                <a:avLst/>
              </a:pr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783" name="Text Box 61"/>
              <p:cNvSpPr txBox="1">
                <a:spLocks noChangeArrowheads="1"/>
              </p:cNvSpPr>
              <p:nvPr/>
            </p:nvSpPr>
            <p:spPr bwMode="auto">
              <a:xfrm>
                <a:off x="783" y="1293"/>
                <a:ext cx="194" cy="25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 algn="ctr">
                  <a:buClrTx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2000">
                    <a:solidFill>
                      <a:srgbClr val="000000"/>
                    </a:solidFill>
                  </a:rPr>
                  <a:t>v</a:t>
                </a:r>
              </a:p>
            </p:txBody>
          </p:sp>
        </p:grpSp>
        <p:grpSp>
          <p:nvGrpSpPr>
            <p:cNvPr id="115769" name="Group 62"/>
            <p:cNvGrpSpPr>
              <a:grpSpLocks/>
            </p:cNvGrpSpPr>
            <p:nvPr/>
          </p:nvGrpSpPr>
          <p:grpSpPr bwMode="auto">
            <a:xfrm>
              <a:off x="2038" y="1611"/>
              <a:ext cx="209" cy="289"/>
              <a:chOff x="2038" y="1611"/>
              <a:chExt cx="209" cy="289"/>
            </a:xfrm>
          </p:grpSpPr>
          <p:sp>
            <p:nvSpPr>
              <p:cNvPr id="115780" name="Rectangle 63"/>
              <p:cNvSpPr>
                <a:spLocks noChangeArrowheads="1"/>
              </p:cNvSpPr>
              <p:nvPr/>
            </p:nvSpPr>
            <p:spPr bwMode="auto">
              <a:xfrm>
                <a:off x="2070" y="1706"/>
                <a:ext cx="140" cy="131"/>
              </a:xfrm>
              <a:prstGeom prst="rect">
                <a:avLst/>
              </a:pr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781" name="Text Box 64"/>
              <p:cNvSpPr txBox="1">
                <a:spLocks noChangeArrowheads="1"/>
              </p:cNvSpPr>
              <p:nvPr/>
            </p:nvSpPr>
            <p:spPr bwMode="auto">
              <a:xfrm>
                <a:off x="2038" y="1611"/>
                <a:ext cx="209" cy="28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 algn="ctr">
                  <a:buClrTx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>
                    <a:solidFill>
                      <a:srgbClr val="000000"/>
                    </a:solidFill>
                  </a:rPr>
                  <a:t>z</a:t>
                </a:r>
              </a:p>
            </p:txBody>
          </p:sp>
        </p:grpSp>
        <p:sp>
          <p:nvSpPr>
            <p:cNvPr id="115770" name="Text Box 65"/>
            <p:cNvSpPr txBox="1">
              <a:spLocks noChangeArrowheads="1"/>
            </p:cNvSpPr>
            <p:nvPr/>
          </p:nvSpPr>
          <p:spPr bwMode="auto">
            <a:xfrm>
              <a:off x="506" y="1423"/>
              <a:ext cx="192" cy="23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115771" name="Text Box 66"/>
            <p:cNvSpPr txBox="1">
              <a:spLocks noChangeArrowheads="1"/>
            </p:cNvSpPr>
            <p:nvPr/>
          </p:nvSpPr>
          <p:spPr bwMode="auto">
            <a:xfrm>
              <a:off x="854" y="1642"/>
              <a:ext cx="192" cy="23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115772" name="Text Box 67"/>
            <p:cNvSpPr txBox="1">
              <a:spLocks noChangeArrowheads="1"/>
            </p:cNvSpPr>
            <p:nvPr/>
          </p:nvSpPr>
          <p:spPr bwMode="auto">
            <a:xfrm>
              <a:off x="419" y="1855"/>
              <a:ext cx="192" cy="23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115773" name="Text Box 68"/>
            <p:cNvSpPr txBox="1">
              <a:spLocks noChangeArrowheads="1"/>
            </p:cNvSpPr>
            <p:nvPr/>
          </p:nvSpPr>
          <p:spPr bwMode="auto">
            <a:xfrm>
              <a:off x="1238" y="1735"/>
              <a:ext cx="192" cy="23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000000"/>
                  </a:solidFill>
                </a:rPr>
                <a:t>3</a:t>
              </a:r>
            </a:p>
          </p:txBody>
        </p:sp>
        <p:sp>
          <p:nvSpPr>
            <p:cNvPr id="115774" name="Text Box 69"/>
            <p:cNvSpPr txBox="1">
              <a:spLocks noChangeArrowheads="1"/>
            </p:cNvSpPr>
            <p:nvPr/>
          </p:nvSpPr>
          <p:spPr bwMode="auto">
            <a:xfrm>
              <a:off x="1175" y="2089"/>
              <a:ext cx="192" cy="23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115775" name="Text Box 70"/>
            <p:cNvSpPr txBox="1">
              <a:spLocks noChangeArrowheads="1"/>
            </p:cNvSpPr>
            <p:nvPr/>
          </p:nvSpPr>
          <p:spPr bwMode="auto">
            <a:xfrm>
              <a:off x="1535" y="1660"/>
              <a:ext cx="192" cy="23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115776" name="Text Box 71"/>
            <p:cNvSpPr txBox="1">
              <a:spLocks noChangeArrowheads="1"/>
            </p:cNvSpPr>
            <p:nvPr/>
          </p:nvSpPr>
          <p:spPr bwMode="auto">
            <a:xfrm>
              <a:off x="1895" y="1924"/>
              <a:ext cx="192" cy="23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115777" name="Text Box 72"/>
            <p:cNvSpPr txBox="1">
              <a:spLocks noChangeArrowheads="1"/>
            </p:cNvSpPr>
            <p:nvPr/>
          </p:nvSpPr>
          <p:spPr bwMode="auto">
            <a:xfrm>
              <a:off x="1868" y="1387"/>
              <a:ext cx="192" cy="23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000000"/>
                  </a:solidFill>
                </a:rPr>
                <a:t>5</a:t>
              </a:r>
            </a:p>
          </p:txBody>
        </p:sp>
        <p:sp>
          <p:nvSpPr>
            <p:cNvPr id="115778" name="Text Box 73"/>
            <p:cNvSpPr txBox="1">
              <a:spLocks noChangeArrowheads="1"/>
            </p:cNvSpPr>
            <p:nvPr/>
          </p:nvSpPr>
          <p:spPr bwMode="auto">
            <a:xfrm>
              <a:off x="1133" y="1237"/>
              <a:ext cx="192" cy="23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000000"/>
                  </a:solidFill>
                </a:rPr>
                <a:t>3</a:t>
              </a:r>
            </a:p>
          </p:txBody>
        </p:sp>
        <p:sp>
          <p:nvSpPr>
            <p:cNvPr id="115779" name="Text Box 74"/>
            <p:cNvSpPr txBox="1">
              <a:spLocks noChangeArrowheads="1"/>
            </p:cNvSpPr>
            <p:nvPr/>
          </p:nvSpPr>
          <p:spPr bwMode="auto">
            <a:xfrm>
              <a:off x="782" y="970"/>
              <a:ext cx="192" cy="23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000000"/>
                  </a:solidFill>
                </a:rPr>
                <a:t>5</a:t>
              </a:r>
            </a:p>
          </p:txBody>
        </p:sp>
      </p:grpSp>
      <p:sp>
        <p:nvSpPr>
          <p:cNvPr id="115719" name="Text Box 75"/>
          <p:cNvSpPr txBox="1">
            <a:spLocks noChangeArrowheads="1"/>
          </p:cNvSpPr>
          <p:nvPr/>
        </p:nvSpPr>
        <p:spPr bwMode="auto">
          <a:xfrm>
            <a:off x="3794125" y="1770063"/>
            <a:ext cx="4739929" cy="46384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clearly,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baseline="-25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(z) = 5,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baseline="-25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(z) = 3,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baseline="-25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(z) = 3</a:t>
            </a:r>
          </a:p>
        </p:txBody>
      </p:sp>
      <p:sp>
        <p:nvSpPr>
          <p:cNvPr id="115720" name="Text Box 76"/>
          <p:cNvSpPr txBox="1">
            <a:spLocks noChangeArrowheads="1"/>
          </p:cNvSpPr>
          <p:nvPr/>
        </p:nvSpPr>
        <p:spPr bwMode="auto">
          <a:xfrm>
            <a:off x="4270375" y="2928938"/>
            <a:ext cx="3709968" cy="231050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(z) = min { c(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u,v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 +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baseline="-25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(z),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       c(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u,x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 +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baseline="-25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(z),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       c(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u,w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 +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baseline="-25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(z) }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= min {2 + 5,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       1 + 3,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       5 + 3}  = 4</a:t>
            </a:r>
          </a:p>
        </p:txBody>
      </p:sp>
      <p:sp>
        <p:nvSpPr>
          <p:cNvPr id="115721" name="Text Box 77"/>
          <p:cNvSpPr txBox="1">
            <a:spLocks noChangeArrowheads="1"/>
          </p:cNvSpPr>
          <p:nvPr/>
        </p:nvSpPr>
        <p:spPr bwMode="auto">
          <a:xfrm>
            <a:off x="228600" y="5330825"/>
            <a:ext cx="7780338" cy="82702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just">
              <a:lnSpc>
                <a:spcPct val="85000"/>
              </a:lnSpc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Node 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achieving minimum is 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next hop 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 shortest path, used in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forwarding table</a:t>
            </a:r>
          </a:p>
        </p:txBody>
      </p:sp>
      <p:sp>
        <p:nvSpPr>
          <p:cNvPr id="115722" name="Text Box 78"/>
          <p:cNvSpPr txBox="1">
            <a:spLocks noChangeArrowheads="1"/>
          </p:cNvSpPr>
          <p:nvPr/>
        </p:nvSpPr>
        <p:spPr bwMode="auto">
          <a:xfrm>
            <a:off x="3863975" y="2466975"/>
            <a:ext cx="2488480" cy="46384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B-F equation says: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41" name="Text Box 4"/>
          <p:cNvSpPr txBox="1">
            <a:spLocks noChangeArrowheads="1"/>
          </p:cNvSpPr>
          <p:nvPr/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Distance 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Vector </a:t>
            </a: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lgorithm </a:t>
            </a:r>
            <a:endParaRPr lang="en-US" sz="3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7765" name="Text Box 5"/>
          <p:cNvSpPr txBox="1">
            <a:spLocks noChangeArrowheads="1"/>
          </p:cNvSpPr>
          <p:nvPr/>
        </p:nvSpPr>
        <p:spPr bwMode="auto">
          <a:xfrm>
            <a:off x="533400" y="1600200"/>
            <a:ext cx="7924800" cy="46482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/>
          <a:lstStyle/>
          <a:p>
            <a:pPr marL="341313" indent="-341313">
              <a:lnSpc>
                <a:spcPct val="85000"/>
              </a:lnSpc>
              <a:spcBef>
                <a:spcPts val="700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800" dirty="0" err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800" baseline="-25000" dirty="0" err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80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(y)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= estimate of least cost from x to y</a:t>
            </a:r>
          </a:p>
          <a:p>
            <a:pPr marL="741363" lvl="1" indent="-284163">
              <a:lnSpc>
                <a:spcPct val="85000"/>
              </a:lnSpc>
              <a:spcBef>
                <a:spcPts val="600"/>
              </a:spcBef>
              <a:buClr>
                <a:srgbClr val="000099"/>
              </a:buClr>
              <a:buFont typeface="Wingdings" pitchFamily="2" charset="2"/>
              <a:buChar char="q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 maintains  distance vector </a:t>
            </a:r>
            <a:r>
              <a:rPr lang="en-US" sz="2800" b="1" dirty="0" err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800" baseline="-25000" dirty="0" err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80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= [</a:t>
            </a:r>
            <a:r>
              <a:rPr lang="en-US" sz="2800" dirty="0" err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800" baseline="-25000" dirty="0" err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80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(y): y </a:t>
            </a:r>
            <a:r>
              <a:rPr lang="ru-RU" sz="280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en-US" sz="280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N ]</a:t>
            </a:r>
          </a:p>
          <a:p>
            <a:pPr marL="341313" indent="-341313" algn="just">
              <a:lnSpc>
                <a:spcPct val="85000"/>
              </a:lnSpc>
              <a:spcBef>
                <a:spcPts val="700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ode 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x:</a:t>
            </a:r>
          </a:p>
          <a:p>
            <a:pPr marL="741363" lvl="1" indent="-284163" algn="just">
              <a:lnSpc>
                <a:spcPct val="85000"/>
              </a:lnSpc>
              <a:spcBef>
                <a:spcPts val="700"/>
              </a:spcBef>
              <a:buClr>
                <a:srgbClr val="000099"/>
              </a:buClr>
              <a:buFont typeface="Wingdings" pitchFamily="2" charset="2"/>
              <a:buChar char="q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nows 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cost to each neighbor v: </a:t>
            </a:r>
            <a:r>
              <a:rPr lang="en-US" sz="280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c(</a:t>
            </a:r>
            <a:r>
              <a:rPr lang="en-US" sz="2800" dirty="0" err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x,v</a:t>
            </a:r>
            <a:r>
              <a:rPr lang="en-US" sz="280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741363" lvl="1" indent="-284163">
              <a:lnSpc>
                <a:spcPct val="85000"/>
              </a:lnSpc>
              <a:spcBef>
                <a:spcPts val="700"/>
              </a:spcBef>
              <a:buClr>
                <a:srgbClr val="000099"/>
              </a:buClr>
              <a:buFont typeface="Wingdings" pitchFamily="2" charset="2"/>
              <a:buChar char="q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Maintains 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its neighbors</a:t>
            </a:r>
            <a:r>
              <a:rPr lang="ja-JP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distance 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vectors</a:t>
            </a:r>
          </a:p>
          <a:p>
            <a:pPr marL="1141413" lvl="2" indent="-284163">
              <a:lnSpc>
                <a:spcPct val="85000"/>
              </a:lnSpc>
              <a:spcBef>
                <a:spcPts val="700"/>
              </a:spcBef>
              <a:buClr>
                <a:srgbClr val="000099"/>
              </a:buClr>
              <a:buFont typeface="Wingdings" pitchFamily="2" charset="2"/>
              <a:buChar char="q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For 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each neighbor v, x maintains </a:t>
            </a:r>
            <a:r>
              <a:rPr lang="en-US" sz="2800" b="1" dirty="0" err="1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800" baseline="-25000" dirty="0" err="1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800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= [</a:t>
            </a:r>
            <a:r>
              <a:rPr lang="en-US" sz="2800" dirty="0" err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800" baseline="-25000" dirty="0" err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80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(y): y </a:t>
            </a:r>
            <a:r>
              <a:rPr lang="ru-RU" sz="280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en-US" sz="280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N </a:t>
            </a:r>
            <a:r>
              <a:rPr lang="en-US" sz="2800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endParaRPr lang="en-US" sz="2800" dirty="0">
              <a:solidFill>
                <a:srgbClr val="CC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49" name="Group 4"/>
          <p:cNvGrpSpPr>
            <a:grpSpLocks/>
          </p:cNvGrpSpPr>
          <p:nvPr/>
        </p:nvGrpSpPr>
        <p:grpSpPr bwMode="auto">
          <a:xfrm>
            <a:off x="1303338" y="1198563"/>
            <a:ext cx="5527675" cy="5243512"/>
            <a:chOff x="821" y="755"/>
            <a:chExt cx="3482" cy="3303"/>
          </a:xfrm>
        </p:grpSpPr>
        <p:sp>
          <p:nvSpPr>
            <p:cNvPr id="31757" name="Freeform 5"/>
            <p:cNvSpPr>
              <a:spLocks noChangeArrowheads="1"/>
            </p:cNvSpPr>
            <p:nvPr/>
          </p:nvSpPr>
          <p:spPr bwMode="auto">
            <a:xfrm>
              <a:off x="2453" y="2684"/>
              <a:ext cx="1793" cy="932"/>
            </a:xfrm>
            <a:custGeom>
              <a:avLst/>
              <a:gdLst>
                <a:gd name="T0" fmla="*/ 6 w 1794"/>
                <a:gd name="T1" fmla="*/ 482 h 933"/>
                <a:gd name="T2" fmla="*/ 108 w 1794"/>
                <a:gd name="T3" fmla="*/ 125 h 933"/>
                <a:gd name="T4" fmla="*/ 559 w 1794"/>
                <a:gd name="T5" fmla="*/ 100 h 933"/>
                <a:gd name="T6" fmla="*/ 1127 w 1794"/>
                <a:gd name="T7" fmla="*/ 29 h 933"/>
                <a:gd name="T8" fmla="*/ 1715 w 1794"/>
                <a:gd name="T9" fmla="*/ 275 h 933"/>
                <a:gd name="T10" fmla="*/ 1595 w 1794"/>
                <a:gd name="T11" fmla="*/ 826 h 933"/>
                <a:gd name="T12" fmla="*/ 1379 w 1794"/>
                <a:gd name="T13" fmla="*/ 910 h 933"/>
                <a:gd name="T14" fmla="*/ 840 w 1794"/>
                <a:gd name="T15" fmla="*/ 928 h 933"/>
                <a:gd name="T16" fmla="*/ 414 w 1794"/>
                <a:gd name="T17" fmla="*/ 910 h 933"/>
                <a:gd name="T18" fmla="*/ 143 w 1794"/>
                <a:gd name="T19" fmla="*/ 831 h 933"/>
                <a:gd name="T20" fmla="*/ 6 w 1794"/>
                <a:gd name="T21" fmla="*/ 482 h 93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794"/>
                <a:gd name="T34" fmla="*/ 0 h 933"/>
                <a:gd name="T35" fmla="*/ 1794 w 1794"/>
                <a:gd name="T36" fmla="*/ 933 h 93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794" h="933">
                  <a:moveTo>
                    <a:pt x="6" y="483"/>
                  </a:moveTo>
                  <a:cubicBezTo>
                    <a:pt x="0" y="365"/>
                    <a:pt x="16" y="189"/>
                    <a:pt x="108" y="125"/>
                  </a:cubicBezTo>
                  <a:cubicBezTo>
                    <a:pt x="200" y="61"/>
                    <a:pt x="389" y="116"/>
                    <a:pt x="559" y="100"/>
                  </a:cubicBezTo>
                  <a:cubicBezTo>
                    <a:pt x="729" y="84"/>
                    <a:pt x="935" y="0"/>
                    <a:pt x="1128" y="29"/>
                  </a:cubicBezTo>
                  <a:cubicBezTo>
                    <a:pt x="1321" y="58"/>
                    <a:pt x="1638" y="142"/>
                    <a:pt x="1716" y="275"/>
                  </a:cubicBezTo>
                  <a:cubicBezTo>
                    <a:pt x="1794" y="408"/>
                    <a:pt x="1652" y="721"/>
                    <a:pt x="1596" y="827"/>
                  </a:cubicBezTo>
                  <a:cubicBezTo>
                    <a:pt x="1540" y="933"/>
                    <a:pt x="1506" y="894"/>
                    <a:pt x="1380" y="911"/>
                  </a:cubicBezTo>
                  <a:cubicBezTo>
                    <a:pt x="1254" y="928"/>
                    <a:pt x="1001" y="929"/>
                    <a:pt x="840" y="929"/>
                  </a:cubicBezTo>
                  <a:cubicBezTo>
                    <a:pt x="679" y="929"/>
                    <a:pt x="530" y="927"/>
                    <a:pt x="414" y="911"/>
                  </a:cubicBezTo>
                  <a:cubicBezTo>
                    <a:pt x="298" y="895"/>
                    <a:pt x="211" y="903"/>
                    <a:pt x="143" y="832"/>
                  </a:cubicBezTo>
                  <a:cubicBezTo>
                    <a:pt x="75" y="761"/>
                    <a:pt x="4" y="624"/>
                    <a:pt x="6" y="483"/>
                  </a:cubicBezTo>
                  <a:close/>
                </a:path>
              </a:pathLst>
            </a:custGeom>
            <a:solidFill>
              <a:srgbClr val="66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58" name="Freeform 6"/>
            <p:cNvSpPr>
              <a:spLocks noChangeArrowheads="1"/>
            </p:cNvSpPr>
            <p:nvPr/>
          </p:nvSpPr>
          <p:spPr bwMode="auto">
            <a:xfrm>
              <a:off x="1512" y="2220"/>
              <a:ext cx="1442" cy="815"/>
            </a:xfrm>
            <a:custGeom>
              <a:avLst/>
              <a:gdLst>
                <a:gd name="T0" fmla="*/ 0 w 1443"/>
                <a:gd name="T1" fmla="*/ 0 h 816"/>
                <a:gd name="T2" fmla="*/ 1075 w 1443"/>
                <a:gd name="T3" fmla="*/ 781 h 816"/>
                <a:gd name="T4" fmla="*/ 1319 w 1443"/>
                <a:gd name="T5" fmla="*/ 787 h 816"/>
                <a:gd name="T6" fmla="*/ 1442 w 1443"/>
                <a:gd name="T7" fmla="*/ 5 h 816"/>
                <a:gd name="T8" fmla="*/ 0 w 1443"/>
                <a:gd name="T9" fmla="*/ 0 h 8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43"/>
                <a:gd name="T16" fmla="*/ 0 h 816"/>
                <a:gd name="T17" fmla="*/ 1443 w 1443"/>
                <a:gd name="T18" fmla="*/ 816 h 8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43" h="816">
                  <a:moveTo>
                    <a:pt x="0" y="0"/>
                  </a:moveTo>
                  <a:cubicBezTo>
                    <a:pt x="571" y="285"/>
                    <a:pt x="856" y="408"/>
                    <a:pt x="1076" y="782"/>
                  </a:cubicBezTo>
                  <a:cubicBezTo>
                    <a:pt x="1185" y="775"/>
                    <a:pt x="1220" y="816"/>
                    <a:pt x="1320" y="788"/>
                  </a:cubicBezTo>
                  <a:cubicBezTo>
                    <a:pt x="1264" y="347"/>
                    <a:pt x="1276" y="352"/>
                    <a:pt x="1443" y="5"/>
                  </a:cubicBezTo>
                  <a:cubicBezTo>
                    <a:pt x="867" y="5"/>
                    <a:pt x="233" y="0"/>
                    <a:pt x="0" y="0"/>
                  </a:cubicBezTo>
                  <a:close/>
                </a:path>
              </a:pathLst>
            </a:custGeom>
            <a:gradFill rotWithShape="0">
              <a:gsLst>
                <a:gs pos="0">
                  <a:srgbClr val="00CC99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59" name="Rectangle 7"/>
            <p:cNvSpPr>
              <a:spLocks noChangeArrowheads="1"/>
            </p:cNvSpPr>
            <p:nvPr/>
          </p:nvSpPr>
          <p:spPr bwMode="auto">
            <a:xfrm>
              <a:off x="1506" y="755"/>
              <a:ext cx="1459" cy="1469"/>
            </a:xfrm>
            <a:prstGeom prst="rect">
              <a:avLst/>
            </a:prstGeom>
            <a:solidFill>
              <a:srgbClr val="00CC99"/>
            </a:solidFill>
            <a:ln w="1908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60" name="Oval 8"/>
            <p:cNvSpPr>
              <a:spLocks noChangeArrowheads="1"/>
            </p:cNvSpPr>
            <p:nvPr/>
          </p:nvSpPr>
          <p:spPr bwMode="auto">
            <a:xfrm>
              <a:off x="1585" y="788"/>
              <a:ext cx="1319" cy="380"/>
            </a:xfrm>
            <a:prstGeom prst="ellipse">
              <a:avLst/>
            </a:prstGeom>
            <a:solidFill>
              <a:srgbClr val="FFFFFF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61" name="Freeform 9"/>
            <p:cNvSpPr>
              <a:spLocks noChangeArrowheads="1"/>
            </p:cNvSpPr>
            <p:nvPr/>
          </p:nvSpPr>
          <p:spPr bwMode="auto">
            <a:xfrm>
              <a:off x="2855" y="2875"/>
              <a:ext cx="341" cy="185"/>
            </a:xfrm>
            <a:custGeom>
              <a:avLst/>
              <a:gdLst>
                <a:gd name="T0" fmla="*/ 0 w 342"/>
                <a:gd name="T1" fmla="*/ 185 h 186"/>
                <a:gd name="T2" fmla="*/ 341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600" cap="sq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1762" name="Group 10"/>
            <p:cNvGrpSpPr>
              <a:grpSpLocks/>
            </p:cNvGrpSpPr>
            <p:nvPr/>
          </p:nvGrpSpPr>
          <p:grpSpPr bwMode="auto">
            <a:xfrm>
              <a:off x="2544" y="2985"/>
              <a:ext cx="315" cy="146"/>
              <a:chOff x="2544" y="2985"/>
              <a:chExt cx="315" cy="146"/>
            </a:xfrm>
          </p:grpSpPr>
          <p:sp>
            <p:nvSpPr>
              <p:cNvPr id="31907" name="Oval 11"/>
              <p:cNvSpPr>
                <a:spLocks noChangeArrowheads="1"/>
              </p:cNvSpPr>
              <p:nvPr/>
            </p:nvSpPr>
            <p:spPr bwMode="auto">
              <a:xfrm>
                <a:off x="2546" y="3051"/>
                <a:ext cx="312" cy="80"/>
              </a:xfrm>
              <a:prstGeom prst="ellipse">
                <a:avLst/>
              </a:prstGeom>
              <a:solidFill>
                <a:srgbClr val="CCCCFF"/>
              </a:solidFill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908" name="Line 12"/>
              <p:cNvSpPr>
                <a:spLocks noChangeShapeType="1"/>
              </p:cNvSpPr>
              <p:nvPr/>
            </p:nvSpPr>
            <p:spPr bwMode="auto">
              <a:xfrm>
                <a:off x="2546" y="3044"/>
                <a:ext cx="0" cy="49"/>
              </a:xfrm>
              <a:prstGeom prst="line">
                <a:avLst/>
              </a:prstGeom>
              <a:noFill/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09" name="Line 13"/>
              <p:cNvSpPr>
                <a:spLocks noChangeShapeType="1"/>
              </p:cNvSpPr>
              <p:nvPr/>
            </p:nvSpPr>
            <p:spPr bwMode="auto">
              <a:xfrm>
                <a:off x="2860" y="3044"/>
                <a:ext cx="0" cy="49"/>
              </a:xfrm>
              <a:prstGeom prst="line">
                <a:avLst/>
              </a:prstGeom>
              <a:noFill/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10" name="Rectangle 14"/>
              <p:cNvSpPr>
                <a:spLocks noChangeArrowheads="1"/>
              </p:cNvSpPr>
              <p:nvPr/>
            </p:nvSpPr>
            <p:spPr bwMode="auto">
              <a:xfrm>
                <a:off x="2546" y="3044"/>
                <a:ext cx="308" cy="48"/>
              </a:xfrm>
              <a:prstGeom prst="rect">
                <a:avLst/>
              </a:pr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911" name="Oval 15"/>
              <p:cNvSpPr>
                <a:spLocks noChangeArrowheads="1"/>
              </p:cNvSpPr>
              <p:nvPr/>
            </p:nvSpPr>
            <p:spPr bwMode="auto">
              <a:xfrm>
                <a:off x="2544" y="2985"/>
                <a:ext cx="312" cy="94"/>
              </a:xfrm>
              <a:prstGeom prst="ellipse">
                <a:avLst/>
              </a:prstGeom>
              <a:solidFill>
                <a:srgbClr val="CCCCFF"/>
              </a:solidFill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1912" name="Group 16"/>
              <p:cNvGrpSpPr>
                <a:grpSpLocks/>
              </p:cNvGrpSpPr>
              <p:nvPr/>
            </p:nvGrpSpPr>
            <p:grpSpPr bwMode="auto">
              <a:xfrm>
                <a:off x="2619" y="3006"/>
                <a:ext cx="154" cy="55"/>
                <a:chOff x="2619" y="3006"/>
                <a:chExt cx="154" cy="55"/>
              </a:xfrm>
            </p:grpSpPr>
            <p:sp>
              <p:nvSpPr>
                <p:cNvPr id="31917" name="Line 17"/>
                <p:cNvSpPr>
                  <a:spLocks noChangeShapeType="1"/>
                </p:cNvSpPr>
                <p:nvPr/>
              </p:nvSpPr>
              <p:spPr bwMode="auto">
                <a:xfrm flipV="1">
                  <a:off x="2619" y="3005"/>
                  <a:ext cx="54" cy="2"/>
                </a:xfrm>
                <a:prstGeom prst="line">
                  <a:avLst/>
                </a:prstGeom>
                <a:noFill/>
                <a:ln w="28440" cap="sq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918" name="Line 18"/>
                <p:cNvSpPr>
                  <a:spLocks noChangeShapeType="1"/>
                </p:cNvSpPr>
                <p:nvPr/>
              </p:nvSpPr>
              <p:spPr bwMode="auto">
                <a:xfrm>
                  <a:off x="2725" y="3061"/>
                  <a:ext cx="48" cy="0"/>
                </a:xfrm>
                <a:prstGeom prst="line">
                  <a:avLst/>
                </a:prstGeom>
                <a:noFill/>
                <a:ln w="28440" cap="sq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919" name="Line 19"/>
                <p:cNvSpPr>
                  <a:spLocks noChangeShapeType="1"/>
                </p:cNvSpPr>
                <p:nvPr/>
              </p:nvSpPr>
              <p:spPr bwMode="auto">
                <a:xfrm>
                  <a:off x="2670" y="3007"/>
                  <a:ext cx="57" cy="53"/>
                </a:xfrm>
                <a:prstGeom prst="line">
                  <a:avLst/>
                </a:prstGeom>
                <a:noFill/>
                <a:ln w="28440" cap="sq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1913" name="Group 20"/>
              <p:cNvGrpSpPr>
                <a:grpSpLocks/>
              </p:cNvGrpSpPr>
              <p:nvPr/>
            </p:nvGrpSpPr>
            <p:grpSpPr bwMode="auto">
              <a:xfrm>
                <a:off x="2619" y="3005"/>
                <a:ext cx="154" cy="55"/>
                <a:chOff x="2619" y="3005"/>
                <a:chExt cx="154" cy="55"/>
              </a:xfrm>
            </p:grpSpPr>
            <p:sp>
              <p:nvSpPr>
                <p:cNvPr id="31914" name="Line 21"/>
                <p:cNvSpPr>
                  <a:spLocks noChangeShapeType="1"/>
                </p:cNvSpPr>
                <p:nvPr/>
              </p:nvSpPr>
              <p:spPr bwMode="auto">
                <a:xfrm>
                  <a:off x="2619" y="3059"/>
                  <a:ext cx="54" cy="1"/>
                </a:xfrm>
                <a:prstGeom prst="line">
                  <a:avLst/>
                </a:prstGeom>
                <a:noFill/>
                <a:ln w="28440" cap="sq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915" name="Line 22"/>
                <p:cNvSpPr>
                  <a:spLocks noChangeShapeType="1"/>
                </p:cNvSpPr>
                <p:nvPr/>
              </p:nvSpPr>
              <p:spPr bwMode="auto">
                <a:xfrm>
                  <a:off x="2725" y="3005"/>
                  <a:ext cx="48" cy="0"/>
                </a:xfrm>
                <a:prstGeom prst="line">
                  <a:avLst/>
                </a:prstGeom>
                <a:noFill/>
                <a:ln w="28440" cap="sq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916" name="Line 23"/>
                <p:cNvSpPr>
                  <a:spLocks noChangeShapeType="1"/>
                </p:cNvSpPr>
                <p:nvPr/>
              </p:nvSpPr>
              <p:spPr bwMode="auto">
                <a:xfrm flipV="1">
                  <a:off x="2670" y="3004"/>
                  <a:ext cx="57" cy="55"/>
                </a:xfrm>
                <a:prstGeom prst="line">
                  <a:avLst/>
                </a:prstGeom>
                <a:noFill/>
                <a:ln w="28440" cap="sq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31763" name="Group 24"/>
            <p:cNvGrpSpPr>
              <a:grpSpLocks/>
            </p:cNvGrpSpPr>
            <p:nvPr/>
          </p:nvGrpSpPr>
          <p:grpSpPr bwMode="auto">
            <a:xfrm>
              <a:off x="2766" y="3387"/>
              <a:ext cx="315" cy="146"/>
              <a:chOff x="2766" y="3387"/>
              <a:chExt cx="315" cy="146"/>
            </a:xfrm>
          </p:grpSpPr>
          <p:sp>
            <p:nvSpPr>
              <p:cNvPr id="31894" name="Oval 25"/>
              <p:cNvSpPr>
                <a:spLocks noChangeArrowheads="1"/>
              </p:cNvSpPr>
              <p:nvPr/>
            </p:nvSpPr>
            <p:spPr bwMode="auto">
              <a:xfrm>
                <a:off x="2768" y="3453"/>
                <a:ext cx="312" cy="80"/>
              </a:xfrm>
              <a:prstGeom prst="ellipse">
                <a:avLst/>
              </a:prstGeom>
              <a:solidFill>
                <a:srgbClr val="CCCCFF"/>
              </a:solidFill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895" name="Line 26"/>
              <p:cNvSpPr>
                <a:spLocks noChangeShapeType="1"/>
              </p:cNvSpPr>
              <p:nvPr/>
            </p:nvSpPr>
            <p:spPr bwMode="auto">
              <a:xfrm>
                <a:off x="2768" y="3445"/>
                <a:ext cx="0" cy="49"/>
              </a:xfrm>
              <a:prstGeom prst="line">
                <a:avLst/>
              </a:prstGeom>
              <a:noFill/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96" name="Line 27"/>
              <p:cNvSpPr>
                <a:spLocks noChangeShapeType="1"/>
              </p:cNvSpPr>
              <p:nvPr/>
            </p:nvSpPr>
            <p:spPr bwMode="auto">
              <a:xfrm>
                <a:off x="3082" y="3445"/>
                <a:ext cx="0" cy="49"/>
              </a:xfrm>
              <a:prstGeom prst="line">
                <a:avLst/>
              </a:prstGeom>
              <a:noFill/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97" name="Rectangle 28"/>
              <p:cNvSpPr>
                <a:spLocks noChangeArrowheads="1"/>
              </p:cNvSpPr>
              <p:nvPr/>
            </p:nvSpPr>
            <p:spPr bwMode="auto">
              <a:xfrm>
                <a:off x="2768" y="3445"/>
                <a:ext cx="308" cy="48"/>
              </a:xfrm>
              <a:prstGeom prst="rect">
                <a:avLst/>
              </a:pr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898" name="Oval 29"/>
              <p:cNvSpPr>
                <a:spLocks noChangeArrowheads="1"/>
              </p:cNvSpPr>
              <p:nvPr/>
            </p:nvSpPr>
            <p:spPr bwMode="auto">
              <a:xfrm>
                <a:off x="2766" y="3387"/>
                <a:ext cx="312" cy="94"/>
              </a:xfrm>
              <a:prstGeom prst="ellipse">
                <a:avLst/>
              </a:prstGeom>
              <a:solidFill>
                <a:srgbClr val="CCCCFF"/>
              </a:solidFill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1899" name="Group 30"/>
              <p:cNvGrpSpPr>
                <a:grpSpLocks/>
              </p:cNvGrpSpPr>
              <p:nvPr/>
            </p:nvGrpSpPr>
            <p:grpSpPr bwMode="auto">
              <a:xfrm>
                <a:off x="2841" y="3407"/>
                <a:ext cx="154" cy="55"/>
                <a:chOff x="2841" y="3407"/>
                <a:chExt cx="154" cy="55"/>
              </a:xfrm>
            </p:grpSpPr>
            <p:sp>
              <p:nvSpPr>
                <p:cNvPr id="31904" name="Line 31"/>
                <p:cNvSpPr>
                  <a:spLocks noChangeShapeType="1"/>
                </p:cNvSpPr>
                <p:nvPr/>
              </p:nvSpPr>
              <p:spPr bwMode="auto">
                <a:xfrm flipV="1">
                  <a:off x="2841" y="3407"/>
                  <a:ext cx="54" cy="2"/>
                </a:xfrm>
                <a:prstGeom prst="line">
                  <a:avLst/>
                </a:prstGeom>
                <a:noFill/>
                <a:ln w="28440" cap="sq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905" name="Line 32"/>
                <p:cNvSpPr>
                  <a:spLocks noChangeShapeType="1"/>
                </p:cNvSpPr>
                <p:nvPr/>
              </p:nvSpPr>
              <p:spPr bwMode="auto">
                <a:xfrm>
                  <a:off x="2947" y="3462"/>
                  <a:ext cx="48" cy="0"/>
                </a:xfrm>
                <a:prstGeom prst="line">
                  <a:avLst/>
                </a:prstGeom>
                <a:noFill/>
                <a:ln w="28440" cap="sq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906" name="Line 33"/>
                <p:cNvSpPr>
                  <a:spLocks noChangeShapeType="1"/>
                </p:cNvSpPr>
                <p:nvPr/>
              </p:nvSpPr>
              <p:spPr bwMode="auto">
                <a:xfrm>
                  <a:off x="2892" y="3409"/>
                  <a:ext cx="57" cy="53"/>
                </a:xfrm>
                <a:prstGeom prst="line">
                  <a:avLst/>
                </a:prstGeom>
                <a:noFill/>
                <a:ln w="28440" cap="sq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1900" name="Group 34"/>
              <p:cNvGrpSpPr>
                <a:grpSpLocks/>
              </p:cNvGrpSpPr>
              <p:nvPr/>
            </p:nvGrpSpPr>
            <p:grpSpPr bwMode="auto">
              <a:xfrm>
                <a:off x="2841" y="3407"/>
                <a:ext cx="154" cy="55"/>
                <a:chOff x="2841" y="3407"/>
                <a:chExt cx="154" cy="55"/>
              </a:xfrm>
            </p:grpSpPr>
            <p:sp>
              <p:nvSpPr>
                <p:cNvPr id="31901" name="Line 35"/>
                <p:cNvSpPr>
                  <a:spLocks noChangeShapeType="1"/>
                </p:cNvSpPr>
                <p:nvPr/>
              </p:nvSpPr>
              <p:spPr bwMode="auto">
                <a:xfrm>
                  <a:off x="2841" y="3461"/>
                  <a:ext cx="54" cy="1"/>
                </a:xfrm>
                <a:prstGeom prst="line">
                  <a:avLst/>
                </a:prstGeom>
                <a:noFill/>
                <a:ln w="28440" cap="sq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902" name="Line 36"/>
                <p:cNvSpPr>
                  <a:spLocks noChangeShapeType="1"/>
                </p:cNvSpPr>
                <p:nvPr/>
              </p:nvSpPr>
              <p:spPr bwMode="auto">
                <a:xfrm>
                  <a:off x="2947" y="3407"/>
                  <a:ext cx="48" cy="0"/>
                </a:xfrm>
                <a:prstGeom prst="line">
                  <a:avLst/>
                </a:prstGeom>
                <a:noFill/>
                <a:ln w="28440" cap="sq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903" name="Line 37"/>
                <p:cNvSpPr>
                  <a:spLocks noChangeShapeType="1"/>
                </p:cNvSpPr>
                <p:nvPr/>
              </p:nvSpPr>
              <p:spPr bwMode="auto">
                <a:xfrm flipV="1">
                  <a:off x="2892" y="3406"/>
                  <a:ext cx="57" cy="55"/>
                </a:xfrm>
                <a:prstGeom prst="line">
                  <a:avLst/>
                </a:prstGeom>
                <a:noFill/>
                <a:ln w="28440" cap="sq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31764" name="Group 38"/>
            <p:cNvGrpSpPr>
              <a:grpSpLocks/>
            </p:cNvGrpSpPr>
            <p:nvPr/>
          </p:nvGrpSpPr>
          <p:grpSpPr bwMode="auto">
            <a:xfrm>
              <a:off x="3191" y="2793"/>
              <a:ext cx="315" cy="146"/>
              <a:chOff x="3191" y="2793"/>
              <a:chExt cx="315" cy="146"/>
            </a:xfrm>
          </p:grpSpPr>
          <p:sp>
            <p:nvSpPr>
              <p:cNvPr id="31881" name="Oval 39"/>
              <p:cNvSpPr>
                <a:spLocks noChangeArrowheads="1"/>
              </p:cNvSpPr>
              <p:nvPr/>
            </p:nvSpPr>
            <p:spPr bwMode="auto">
              <a:xfrm>
                <a:off x="3193" y="2859"/>
                <a:ext cx="312" cy="80"/>
              </a:xfrm>
              <a:prstGeom prst="ellipse">
                <a:avLst/>
              </a:prstGeom>
              <a:solidFill>
                <a:srgbClr val="CCCCFF"/>
              </a:solidFill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882" name="Line 40"/>
              <p:cNvSpPr>
                <a:spLocks noChangeShapeType="1"/>
              </p:cNvSpPr>
              <p:nvPr/>
            </p:nvSpPr>
            <p:spPr bwMode="auto">
              <a:xfrm>
                <a:off x="3193" y="2851"/>
                <a:ext cx="0" cy="49"/>
              </a:xfrm>
              <a:prstGeom prst="line">
                <a:avLst/>
              </a:prstGeom>
              <a:noFill/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83" name="Line 41"/>
              <p:cNvSpPr>
                <a:spLocks noChangeShapeType="1"/>
              </p:cNvSpPr>
              <p:nvPr/>
            </p:nvSpPr>
            <p:spPr bwMode="auto">
              <a:xfrm>
                <a:off x="3507" y="2851"/>
                <a:ext cx="0" cy="49"/>
              </a:xfrm>
              <a:prstGeom prst="line">
                <a:avLst/>
              </a:prstGeom>
              <a:noFill/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84" name="Rectangle 42"/>
              <p:cNvSpPr>
                <a:spLocks noChangeArrowheads="1"/>
              </p:cNvSpPr>
              <p:nvPr/>
            </p:nvSpPr>
            <p:spPr bwMode="auto">
              <a:xfrm>
                <a:off x="3193" y="2851"/>
                <a:ext cx="307" cy="48"/>
              </a:xfrm>
              <a:prstGeom prst="rect">
                <a:avLst/>
              </a:pr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885" name="Oval 43"/>
              <p:cNvSpPr>
                <a:spLocks noChangeArrowheads="1"/>
              </p:cNvSpPr>
              <p:nvPr/>
            </p:nvSpPr>
            <p:spPr bwMode="auto">
              <a:xfrm>
                <a:off x="3191" y="2793"/>
                <a:ext cx="312" cy="94"/>
              </a:xfrm>
              <a:prstGeom prst="ellipse">
                <a:avLst/>
              </a:prstGeom>
              <a:solidFill>
                <a:srgbClr val="CCCCFF"/>
              </a:solidFill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1886" name="Group 44"/>
              <p:cNvGrpSpPr>
                <a:grpSpLocks/>
              </p:cNvGrpSpPr>
              <p:nvPr/>
            </p:nvGrpSpPr>
            <p:grpSpPr bwMode="auto">
              <a:xfrm>
                <a:off x="3266" y="2814"/>
                <a:ext cx="154" cy="55"/>
                <a:chOff x="3266" y="2814"/>
                <a:chExt cx="154" cy="55"/>
              </a:xfrm>
            </p:grpSpPr>
            <p:sp>
              <p:nvSpPr>
                <p:cNvPr id="31891" name="Line 45"/>
                <p:cNvSpPr>
                  <a:spLocks noChangeShapeType="1"/>
                </p:cNvSpPr>
                <p:nvPr/>
              </p:nvSpPr>
              <p:spPr bwMode="auto">
                <a:xfrm flipV="1">
                  <a:off x="3266" y="2813"/>
                  <a:ext cx="54" cy="2"/>
                </a:xfrm>
                <a:prstGeom prst="line">
                  <a:avLst/>
                </a:prstGeom>
                <a:noFill/>
                <a:ln w="28440" cap="sq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892" name="Line 46"/>
                <p:cNvSpPr>
                  <a:spLocks noChangeShapeType="1"/>
                </p:cNvSpPr>
                <p:nvPr/>
              </p:nvSpPr>
              <p:spPr bwMode="auto">
                <a:xfrm>
                  <a:off x="3372" y="2868"/>
                  <a:ext cx="48" cy="0"/>
                </a:xfrm>
                <a:prstGeom prst="line">
                  <a:avLst/>
                </a:prstGeom>
                <a:noFill/>
                <a:ln w="28440" cap="sq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893" name="Line 47"/>
                <p:cNvSpPr>
                  <a:spLocks noChangeShapeType="1"/>
                </p:cNvSpPr>
                <p:nvPr/>
              </p:nvSpPr>
              <p:spPr bwMode="auto">
                <a:xfrm>
                  <a:off x="3317" y="2815"/>
                  <a:ext cx="56" cy="53"/>
                </a:xfrm>
                <a:prstGeom prst="line">
                  <a:avLst/>
                </a:prstGeom>
                <a:noFill/>
                <a:ln w="28440" cap="sq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1887" name="Group 48"/>
              <p:cNvGrpSpPr>
                <a:grpSpLocks/>
              </p:cNvGrpSpPr>
              <p:nvPr/>
            </p:nvGrpSpPr>
            <p:grpSpPr bwMode="auto">
              <a:xfrm>
                <a:off x="3266" y="2813"/>
                <a:ext cx="154" cy="55"/>
                <a:chOff x="3266" y="2813"/>
                <a:chExt cx="154" cy="55"/>
              </a:xfrm>
            </p:grpSpPr>
            <p:sp>
              <p:nvSpPr>
                <p:cNvPr id="31888" name="Line 49"/>
                <p:cNvSpPr>
                  <a:spLocks noChangeShapeType="1"/>
                </p:cNvSpPr>
                <p:nvPr/>
              </p:nvSpPr>
              <p:spPr bwMode="auto">
                <a:xfrm>
                  <a:off x="3266" y="2867"/>
                  <a:ext cx="54" cy="1"/>
                </a:xfrm>
                <a:prstGeom prst="line">
                  <a:avLst/>
                </a:prstGeom>
                <a:noFill/>
                <a:ln w="28440" cap="sq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889" name="Line 50"/>
                <p:cNvSpPr>
                  <a:spLocks noChangeShapeType="1"/>
                </p:cNvSpPr>
                <p:nvPr/>
              </p:nvSpPr>
              <p:spPr bwMode="auto">
                <a:xfrm>
                  <a:off x="3372" y="2813"/>
                  <a:ext cx="48" cy="0"/>
                </a:xfrm>
                <a:prstGeom prst="line">
                  <a:avLst/>
                </a:prstGeom>
                <a:noFill/>
                <a:ln w="28440" cap="sq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890" name="Line 51"/>
                <p:cNvSpPr>
                  <a:spLocks noChangeShapeType="1"/>
                </p:cNvSpPr>
                <p:nvPr/>
              </p:nvSpPr>
              <p:spPr bwMode="auto">
                <a:xfrm flipV="1">
                  <a:off x="3317" y="2812"/>
                  <a:ext cx="56" cy="55"/>
                </a:xfrm>
                <a:prstGeom prst="line">
                  <a:avLst/>
                </a:prstGeom>
                <a:noFill/>
                <a:ln w="28440" cap="sq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31765" name="Group 52"/>
            <p:cNvGrpSpPr>
              <a:grpSpLocks/>
            </p:cNvGrpSpPr>
            <p:nvPr/>
          </p:nvGrpSpPr>
          <p:grpSpPr bwMode="auto">
            <a:xfrm>
              <a:off x="3142" y="3212"/>
              <a:ext cx="314" cy="146"/>
              <a:chOff x="3142" y="3212"/>
              <a:chExt cx="314" cy="146"/>
            </a:xfrm>
          </p:grpSpPr>
          <p:sp>
            <p:nvSpPr>
              <p:cNvPr id="31868" name="Oval 53"/>
              <p:cNvSpPr>
                <a:spLocks noChangeArrowheads="1"/>
              </p:cNvSpPr>
              <p:nvPr/>
            </p:nvSpPr>
            <p:spPr bwMode="auto">
              <a:xfrm>
                <a:off x="3144" y="3278"/>
                <a:ext cx="311" cy="80"/>
              </a:xfrm>
              <a:prstGeom prst="ellipse">
                <a:avLst/>
              </a:prstGeom>
              <a:solidFill>
                <a:srgbClr val="CCCCFF"/>
              </a:solidFill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869" name="Line 54"/>
              <p:cNvSpPr>
                <a:spLocks noChangeShapeType="1"/>
              </p:cNvSpPr>
              <p:nvPr/>
            </p:nvSpPr>
            <p:spPr bwMode="auto">
              <a:xfrm>
                <a:off x="3144" y="3271"/>
                <a:ext cx="0" cy="49"/>
              </a:xfrm>
              <a:prstGeom prst="line">
                <a:avLst/>
              </a:prstGeom>
              <a:noFill/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70" name="Line 55"/>
              <p:cNvSpPr>
                <a:spLocks noChangeShapeType="1"/>
              </p:cNvSpPr>
              <p:nvPr/>
            </p:nvSpPr>
            <p:spPr bwMode="auto">
              <a:xfrm>
                <a:off x="3457" y="3271"/>
                <a:ext cx="0" cy="49"/>
              </a:xfrm>
              <a:prstGeom prst="line">
                <a:avLst/>
              </a:prstGeom>
              <a:noFill/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71" name="Rectangle 56"/>
              <p:cNvSpPr>
                <a:spLocks noChangeArrowheads="1"/>
              </p:cNvSpPr>
              <p:nvPr/>
            </p:nvSpPr>
            <p:spPr bwMode="auto">
              <a:xfrm>
                <a:off x="3144" y="3271"/>
                <a:ext cx="308" cy="48"/>
              </a:xfrm>
              <a:prstGeom prst="rect">
                <a:avLst/>
              </a:pr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872" name="Oval 57"/>
              <p:cNvSpPr>
                <a:spLocks noChangeArrowheads="1"/>
              </p:cNvSpPr>
              <p:nvPr/>
            </p:nvSpPr>
            <p:spPr bwMode="auto">
              <a:xfrm>
                <a:off x="3142" y="3212"/>
                <a:ext cx="311" cy="94"/>
              </a:xfrm>
              <a:prstGeom prst="ellipse">
                <a:avLst/>
              </a:prstGeom>
              <a:solidFill>
                <a:srgbClr val="CCCCFF"/>
              </a:solidFill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1873" name="Group 58"/>
              <p:cNvGrpSpPr>
                <a:grpSpLocks/>
              </p:cNvGrpSpPr>
              <p:nvPr/>
            </p:nvGrpSpPr>
            <p:grpSpPr bwMode="auto">
              <a:xfrm>
                <a:off x="3217" y="3233"/>
                <a:ext cx="154" cy="55"/>
                <a:chOff x="3217" y="3233"/>
                <a:chExt cx="154" cy="55"/>
              </a:xfrm>
            </p:grpSpPr>
            <p:sp>
              <p:nvSpPr>
                <p:cNvPr id="31878" name="Line 59"/>
                <p:cNvSpPr>
                  <a:spLocks noChangeShapeType="1"/>
                </p:cNvSpPr>
                <p:nvPr/>
              </p:nvSpPr>
              <p:spPr bwMode="auto">
                <a:xfrm flipV="1">
                  <a:off x="3217" y="3232"/>
                  <a:ext cx="54" cy="2"/>
                </a:xfrm>
                <a:prstGeom prst="line">
                  <a:avLst/>
                </a:prstGeom>
                <a:noFill/>
                <a:ln w="28440" cap="sq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879" name="Line 60"/>
                <p:cNvSpPr>
                  <a:spLocks noChangeShapeType="1"/>
                </p:cNvSpPr>
                <p:nvPr/>
              </p:nvSpPr>
              <p:spPr bwMode="auto">
                <a:xfrm>
                  <a:off x="3323" y="3288"/>
                  <a:ext cx="48" cy="0"/>
                </a:xfrm>
                <a:prstGeom prst="line">
                  <a:avLst/>
                </a:prstGeom>
                <a:noFill/>
                <a:ln w="28440" cap="sq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880" name="Line 61"/>
                <p:cNvSpPr>
                  <a:spLocks noChangeShapeType="1"/>
                </p:cNvSpPr>
                <p:nvPr/>
              </p:nvSpPr>
              <p:spPr bwMode="auto">
                <a:xfrm>
                  <a:off x="3268" y="3234"/>
                  <a:ext cx="56" cy="53"/>
                </a:xfrm>
                <a:prstGeom prst="line">
                  <a:avLst/>
                </a:prstGeom>
                <a:noFill/>
                <a:ln w="28440" cap="sq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1874" name="Group 62"/>
              <p:cNvGrpSpPr>
                <a:grpSpLocks/>
              </p:cNvGrpSpPr>
              <p:nvPr/>
            </p:nvGrpSpPr>
            <p:grpSpPr bwMode="auto">
              <a:xfrm>
                <a:off x="3217" y="3232"/>
                <a:ext cx="154" cy="55"/>
                <a:chOff x="3217" y="3232"/>
                <a:chExt cx="154" cy="55"/>
              </a:xfrm>
            </p:grpSpPr>
            <p:sp>
              <p:nvSpPr>
                <p:cNvPr id="31875" name="Line 63"/>
                <p:cNvSpPr>
                  <a:spLocks noChangeShapeType="1"/>
                </p:cNvSpPr>
                <p:nvPr/>
              </p:nvSpPr>
              <p:spPr bwMode="auto">
                <a:xfrm>
                  <a:off x="3217" y="3286"/>
                  <a:ext cx="54" cy="1"/>
                </a:xfrm>
                <a:prstGeom prst="line">
                  <a:avLst/>
                </a:prstGeom>
                <a:noFill/>
                <a:ln w="28440" cap="sq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876" name="Line 64"/>
                <p:cNvSpPr>
                  <a:spLocks noChangeShapeType="1"/>
                </p:cNvSpPr>
                <p:nvPr/>
              </p:nvSpPr>
              <p:spPr bwMode="auto">
                <a:xfrm>
                  <a:off x="3323" y="3232"/>
                  <a:ext cx="48" cy="0"/>
                </a:xfrm>
                <a:prstGeom prst="line">
                  <a:avLst/>
                </a:prstGeom>
                <a:noFill/>
                <a:ln w="28440" cap="sq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877" name="Line 65"/>
                <p:cNvSpPr>
                  <a:spLocks noChangeShapeType="1"/>
                </p:cNvSpPr>
                <p:nvPr/>
              </p:nvSpPr>
              <p:spPr bwMode="auto">
                <a:xfrm flipV="1">
                  <a:off x="3268" y="3231"/>
                  <a:ext cx="56" cy="55"/>
                </a:xfrm>
                <a:prstGeom prst="line">
                  <a:avLst/>
                </a:prstGeom>
                <a:noFill/>
                <a:ln w="28440" cap="sq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31766" name="Group 66"/>
            <p:cNvGrpSpPr>
              <a:grpSpLocks/>
            </p:cNvGrpSpPr>
            <p:nvPr/>
          </p:nvGrpSpPr>
          <p:grpSpPr bwMode="auto">
            <a:xfrm>
              <a:off x="3542" y="3399"/>
              <a:ext cx="315" cy="146"/>
              <a:chOff x="3542" y="3399"/>
              <a:chExt cx="315" cy="146"/>
            </a:xfrm>
          </p:grpSpPr>
          <p:sp>
            <p:nvSpPr>
              <p:cNvPr id="31855" name="Oval 67"/>
              <p:cNvSpPr>
                <a:spLocks noChangeArrowheads="1"/>
              </p:cNvSpPr>
              <p:nvPr/>
            </p:nvSpPr>
            <p:spPr bwMode="auto">
              <a:xfrm>
                <a:off x="3544" y="3465"/>
                <a:ext cx="312" cy="80"/>
              </a:xfrm>
              <a:prstGeom prst="ellipse">
                <a:avLst/>
              </a:prstGeom>
              <a:solidFill>
                <a:srgbClr val="CCCCFF"/>
              </a:solidFill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856" name="Line 68"/>
              <p:cNvSpPr>
                <a:spLocks noChangeShapeType="1"/>
              </p:cNvSpPr>
              <p:nvPr/>
            </p:nvSpPr>
            <p:spPr bwMode="auto">
              <a:xfrm>
                <a:off x="3544" y="3457"/>
                <a:ext cx="0" cy="49"/>
              </a:xfrm>
              <a:prstGeom prst="line">
                <a:avLst/>
              </a:prstGeom>
              <a:noFill/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57" name="Line 69"/>
              <p:cNvSpPr>
                <a:spLocks noChangeShapeType="1"/>
              </p:cNvSpPr>
              <p:nvPr/>
            </p:nvSpPr>
            <p:spPr bwMode="auto">
              <a:xfrm>
                <a:off x="3858" y="3457"/>
                <a:ext cx="0" cy="49"/>
              </a:xfrm>
              <a:prstGeom prst="line">
                <a:avLst/>
              </a:prstGeom>
              <a:noFill/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58" name="Rectangle 70"/>
              <p:cNvSpPr>
                <a:spLocks noChangeArrowheads="1"/>
              </p:cNvSpPr>
              <p:nvPr/>
            </p:nvSpPr>
            <p:spPr bwMode="auto">
              <a:xfrm>
                <a:off x="3544" y="3457"/>
                <a:ext cx="308" cy="48"/>
              </a:xfrm>
              <a:prstGeom prst="rect">
                <a:avLst/>
              </a:pr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859" name="Oval 71"/>
              <p:cNvSpPr>
                <a:spLocks noChangeArrowheads="1"/>
              </p:cNvSpPr>
              <p:nvPr/>
            </p:nvSpPr>
            <p:spPr bwMode="auto">
              <a:xfrm>
                <a:off x="3542" y="3399"/>
                <a:ext cx="312" cy="94"/>
              </a:xfrm>
              <a:prstGeom prst="ellipse">
                <a:avLst/>
              </a:prstGeom>
              <a:solidFill>
                <a:srgbClr val="CCCCFF"/>
              </a:solidFill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1860" name="Group 72"/>
              <p:cNvGrpSpPr>
                <a:grpSpLocks/>
              </p:cNvGrpSpPr>
              <p:nvPr/>
            </p:nvGrpSpPr>
            <p:grpSpPr bwMode="auto">
              <a:xfrm>
                <a:off x="3617" y="3419"/>
                <a:ext cx="154" cy="55"/>
                <a:chOff x="3617" y="3419"/>
                <a:chExt cx="154" cy="55"/>
              </a:xfrm>
            </p:grpSpPr>
            <p:sp>
              <p:nvSpPr>
                <p:cNvPr id="31865" name="Line 73"/>
                <p:cNvSpPr>
                  <a:spLocks noChangeShapeType="1"/>
                </p:cNvSpPr>
                <p:nvPr/>
              </p:nvSpPr>
              <p:spPr bwMode="auto">
                <a:xfrm flipV="1">
                  <a:off x="3617" y="3419"/>
                  <a:ext cx="54" cy="2"/>
                </a:xfrm>
                <a:prstGeom prst="line">
                  <a:avLst/>
                </a:prstGeom>
                <a:noFill/>
                <a:ln w="28440" cap="sq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866" name="Line 74"/>
                <p:cNvSpPr>
                  <a:spLocks noChangeShapeType="1"/>
                </p:cNvSpPr>
                <p:nvPr/>
              </p:nvSpPr>
              <p:spPr bwMode="auto">
                <a:xfrm>
                  <a:off x="3723" y="3474"/>
                  <a:ext cx="48" cy="0"/>
                </a:xfrm>
                <a:prstGeom prst="line">
                  <a:avLst/>
                </a:prstGeom>
                <a:noFill/>
                <a:ln w="28440" cap="sq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867" name="Line 75"/>
                <p:cNvSpPr>
                  <a:spLocks noChangeShapeType="1"/>
                </p:cNvSpPr>
                <p:nvPr/>
              </p:nvSpPr>
              <p:spPr bwMode="auto">
                <a:xfrm>
                  <a:off x="3668" y="3421"/>
                  <a:ext cx="57" cy="53"/>
                </a:xfrm>
                <a:prstGeom prst="line">
                  <a:avLst/>
                </a:prstGeom>
                <a:noFill/>
                <a:ln w="28440" cap="sq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1861" name="Group 76"/>
              <p:cNvGrpSpPr>
                <a:grpSpLocks/>
              </p:cNvGrpSpPr>
              <p:nvPr/>
            </p:nvGrpSpPr>
            <p:grpSpPr bwMode="auto">
              <a:xfrm>
                <a:off x="3617" y="3419"/>
                <a:ext cx="154" cy="55"/>
                <a:chOff x="3617" y="3419"/>
                <a:chExt cx="154" cy="55"/>
              </a:xfrm>
            </p:grpSpPr>
            <p:sp>
              <p:nvSpPr>
                <p:cNvPr id="31862" name="Line 77"/>
                <p:cNvSpPr>
                  <a:spLocks noChangeShapeType="1"/>
                </p:cNvSpPr>
                <p:nvPr/>
              </p:nvSpPr>
              <p:spPr bwMode="auto">
                <a:xfrm>
                  <a:off x="3617" y="3473"/>
                  <a:ext cx="54" cy="1"/>
                </a:xfrm>
                <a:prstGeom prst="line">
                  <a:avLst/>
                </a:prstGeom>
                <a:noFill/>
                <a:ln w="28440" cap="sq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863" name="Line 78"/>
                <p:cNvSpPr>
                  <a:spLocks noChangeShapeType="1"/>
                </p:cNvSpPr>
                <p:nvPr/>
              </p:nvSpPr>
              <p:spPr bwMode="auto">
                <a:xfrm>
                  <a:off x="3723" y="3419"/>
                  <a:ext cx="48" cy="0"/>
                </a:xfrm>
                <a:prstGeom prst="line">
                  <a:avLst/>
                </a:prstGeom>
                <a:noFill/>
                <a:ln w="28440" cap="sq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864" name="Line 79"/>
                <p:cNvSpPr>
                  <a:spLocks noChangeShapeType="1"/>
                </p:cNvSpPr>
                <p:nvPr/>
              </p:nvSpPr>
              <p:spPr bwMode="auto">
                <a:xfrm flipV="1">
                  <a:off x="3668" y="3418"/>
                  <a:ext cx="57" cy="55"/>
                </a:xfrm>
                <a:prstGeom prst="line">
                  <a:avLst/>
                </a:prstGeom>
                <a:noFill/>
                <a:ln w="28440" cap="sq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31767" name="Group 80"/>
            <p:cNvGrpSpPr>
              <a:grpSpLocks/>
            </p:cNvGrpSpPr>
            <p:nvPr/>
          </p:nvGrpSpPr>
          <p:grpSpPr bwMode="auto">
            <a:xfrm>
              <a:off x="3822" y="2986"/>
              <a:ext cx="315" cy="146"/>
              <a:chOff x="3822" y="2986"/>
              <a:chExt cx="315" cy="146"/>
            </a:xfrm>
          </p:grpSpPr>
          <p:sp>
            <p:nvSpPr>
              <p:cNvPr id="31842" name="Oval 81"/>
              <p:cNvSpPr>
                <a:spLocks noChangeArrowheads="1"/>
              </p:cNvSpPr>
              <p:nvPr/>
            </p:nvSpPr>
            <p:spPr bwMode="auto">
              <a:xfrm>
                <a:off x="3824" y="3052"/>
                <a:ext cx="312" cy="80"/>
              </a:xfrm>
              <a:prstGeom prst="ellipse">
                <a:avLst/>
              </a:prstGeom>
              <a:solidFill>
                <a:srgbClr val="CCCCFF"/>
              </a:solidFill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843" name="Line 82"/>
              <p:cNvSpPr>
                <a:spLocks noChangeShapeType="1"/>
              </p:cNvSpPr>
              <p:nvPr/>
            </p:nvSpPr>
            <p:spPr bwMode="auto">
              <a:xfrm>
                <a:off x="3824" y="3044"/>
                <a:ext cx="0" cy="49"/>
              </a:xfrm>
              <a:prstGeom prst="line">
                <a:avLst/>
              </a:prstGeom>
              <a:noFill/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44" name="Line 83"/>
              <p:cNvSpPr>
                <a:spLocks noChangeShapeType="1"/>
              </p:cNvSpPr>
              <p:nvPr/>
            </p:nvSpPr>
            <p:spPr bwMode="auto">
              <a:xfrm>
                <a:off x="4138" y="3044"/>
                <a:ext cx="0" cy="49"/>
              </a:xfrm>
              <a:prstGeom prst="line">
                <a:avLst/>
              </a:prstGeom>
              <a:noFill/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45" name="Rectangle 84"/>
              <p:cNvSpPr>
                <a:spLocks noChangeArrowheads="1"/>
              </p:cNvSpPr>
              <p:nvPr/>
            </p:nvSpPr>
            <p:spPr bwMode="auto">
              <a:xfrm>
                <a:off x="3824" y="3044"/>
                <a:ext cx="308" cy="48"/>
              </a:xfrm>
              <a:prstGeom prst="rect">
                <a:avLst/>
              </a:pr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846" name="Oval 85"/>
              <p:cNvSpPr>
                <a:spLocks noChangeArrowheads="1"/>
              </p:cNvSpPr>
              <p:nvPr/>
            </p:nvSpPr>
            <p:spPr bwMode="auto">
              <a:xfrm>
                <a:off x="3822" y="2986"/>
                <a:ext cx="312" cy="94"/>
              </a:xfrm>
              <a:prstGeom prst="ellipse">
                <a:avLst/>
              </a:prstGeom>
              <a:solidFill>
                <a:srgbClr val="CCCCFF"/>
              </a:solidFill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1847" name="Group 86"/>
              <p:cNvGrpSpPr>
                <a:grpSpLocks/>
              </p:cNvGrpSpPr>
              <p:nvPr/>
            </p:nvGrpSpPr>
            <p:grpSpPr bwMode="auto">
              <a:xfrm>
                <a:off x="3897" y="3007"/>
                <a:ext cx="154" cy="55"/>
                <a:chOff x="3897" y="3007"/>
                <a:chExt cx="154" cy="55"/>
              </a:xfrm>
            </p:grpSpPr>
            <p:sp>
              <p:nvSpPr>
                <p:cNvPr id="31852" name="Line 87"/>
                <p:cNvSpPr>
                  <a:spLocks noChangeShapeType="1"/>
                </p:cNvSpPr>
                <p:nvPr/>
              </p:nvSpPr>
              <p:spPr bwMode="auto">
                <a:xfrm flipV="1">
                  <a:off x="3897" y="3006"/>
                  <a:ext cx="54" cy="2"/>
                </a:xfrm>
                <a:prstGeom prst="line">
                  <a:avLst/>
                </a:prstGeom>
                <a:noFill/>
                <a:ln w="28440" cap="sq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853" name="Line 88"/>
                <p:cNvSpPr>
                  <a:spLocks noChangeShapeType="1"/>
                </p:cNvSpPr>
                <p:nvPr/>
              </p:nvSpPr>
              <p:spPr bwMode="auto">
                <a:xfrm>
                  <a:off x="4003" y="3061"/>
                  <a:ext cx="48" cy="0"/>
                </a:xfrm>
                <a:prstGeom prst="line">
                  <a:avLst/>
                </a:prstGeom>
                <a:noFill/>
                <a:ln w="28440" cap="sq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854" name="Line 89"/>
                <p:cNvSpPr>
                  <a:spLocks noChangeShapeType="1"/>
                </p:cNvSpPr>
                <p:nvPr/>
              </p:nvSpPr>
              <p:spPr bwMode="auto">
                <a:xfrm>
                  <a:off x="3948" y="3008"/>
                  <a:ext cx="57" cy="53"/>
                </a:xfrm>
                <a:prstGeom prst="line">
                  <a:avLst/>
                </a:prstGeom>
                <a:noFill/>
                <a:ln w="28440" cap="sq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1848" name="Group 90"/>
              <p:cNvGrpSpPr>
                <a:grpSpLocks/>
              </p:cNvGrpSpPr>
              <p:nvPr/>
            </p:nvGrpSpPr>
            <p:grpSpPr bwMode="auto">
              <a:xfrm>
                <a:off x="3897" y="3006"/>
                <a:ext cx="154" cy="55"/>
                <a:chOff x="3897" y="3006"/>
                <a:chExt cx="154" cy="55"/>
              </a:xfrm>
            </p:grpSpPr>
            <p:sp>
              <p:nvSpPr>
                <p:cNvPr id="31849" name="Line 91"/>
                <p:cNvSpPr>
                  <a:spLocks noChangeShapeType="1"/>
                </p:cNvSpPr>
                <p:nvPr/>
              </p:nvSpPr>
              <p:spPr bwMode="auto">
                <a:xfrm>
                  <a:off x="3897" y="3060"/>
                  <a:ext cx="54" cy="1"/>
                </a:xfrm>
                <a:prstGeom prst="line">
                  <a:avLst/>
                </a:prstGeom>
                <a:noFill/>
                <a:ln w="28440" cap="sq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850" name="Line 92"/>
                <p:cNvSpPr>
                  <a:spLocks noChangeShapeType="1"/>
                </p:cNvSpPr>
                <p:nvPr/>
              </p:nvSpPr>
              <p:spPr bwMode="auto">
                <a:xfrm>
                  <a:off x="4003" y="3006"/>
                  <a:ext cx="48" cy="0"/>
                </a:xfrm>
                <a:prstGeom prst="line">
                  <a:avLst/>
                </a:prstGeom>
                <a:noFill/>
                <a:ln w="28440" cap="sq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851" name="Line 93"/>
                <p:cNvSpPr>
                  <a:spLocks noChangeShapeType="1"/>
                </p:cNvSpPr>
                <p:nvPr/>
              </p:nvSpPr>
              <p:spPr bwMode="auto">
                <a:xfrm flipV="1">
                  <a:off x="3948" y="3005"/>
                  <a:ext cx="57" cy="55"/>
                </a:xfrm>
                <a:prstGeom prst="line">
                  <a:avLst/>
                </a:prstGeom>
                <a:noFill/>
                <a:ln w="28440" cap="sq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31768" name="Freeform 94"/>
            <p:cNvSpPr>
              <a:spLocks noChangeArrowheads="1"/>
            </p:cNvSpPr>
            <p:nvPr/>
          </p:nvSpPr>
          <p:spPr bwMode="auto">
            <a:xfrm>
              <a:off x="3511" y="2871"/>
              <a:ext cx="317" cy="193"/>
            </a:xfrm>
            <a:custGeom>
              <a:avLst/>
              <a:gdLst>
                <a:gd name="T0" fmla="*/ 0 w 318"/>
                <a:gd name="T1" fmla="*/ 0 h 194"/>
                <a:gd name="T2" fmla="*/ 317 w 318"/>
                <a:gd name="T3" fmla="*/ 193 h 194"/>
                <a:gd name="T4" fmla="*/ 0 60000 65536"/>
                <a:gd name="T5" fmla="*/ 0 60000 65536"/>
                <a:gd name="T6" fmla="*/ 0 w 318"/>
                <a:gd name="T7" fmla="*/ 0 h 194"/>
                <a:gd name="T8" fmla="*/ 318 w 318"/>
                <a:gd name="T9" fmla="*/ 194 h 19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8" h="194">
                  <a:moveTo>
                    <a:pt x="0" y="0"/>
                  </a:moveTo>
                  <a:lnTo>
                    <a:pt x="318" y="194"/>
                  </a:lnTo>
                </a:path>
              </a:pathLst>
            </a:custGeom>
            <a:noFill/>
            <a:ln w="12600" cap="sq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69" name="Freeform 95"/>
            <p:cNvSpPr>
              <a:spLocks noChangeArrowheads="1"/>
            </p:cNvSpPr>
            <p:nvPr/>
          </p:nvSpPr>
          <p:spPr bwMode="auto">
            <a:xfrm>
              <a:off x="2840" y="3118"/>
              <a:ext cx="302" cy="149"/>
            </a:xfrm>
            <a:custGeom>
              <a:avLst/>
              <a:gdLst>
                <a:gd name="T0" fmla="*/ 0 w 294"/>
                <a:gd name="T1" fmla="*/ 0 h 174"/>
                <a:gd name="T2" fmla="*/ 395 w 294"/>
                <a:gd name="T3" fmla="*/ 39 h 174"/>
                <a:gd name="T4" fmla="*/ 0 60000 65536"/>
                <a:gd name="T5" fmla="*/ 0 60000 65536"/>
                <a:gd name="T6" fmla="*/ 0 w 294"/>
                <a:gd name="T7" fmla="*/ 0 h 174"/>
                <a:gd name="T8" fmla="*/ 294 w 294"/>
                <a:gd name="T9" fmla="*/ 174 h 17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94" h="174">
                  <a:moveTo>
                    <a:pt x="0" y="0"/>
                  </a:moveTo>
                  <a:lnTo>
                    <a:pt x="294" y="174"/>
                  </a:lnTo>
                </a:path>
              </a:pathLst>
            </a:custGeom>
            <a:noFill/>
            <a:ln w="12600" cap="sq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70" name="Freeform 96"/>
            <p:cNvSpPr>
              <a:spLocks noChangeArrowheads="1"/>
            </p:cNvSpPr>
            <p:nvPr/>
          </p:nvSpPr>
          <p:spPr bwMode="auto">
            <a:xfrm>
              <a:off x="3437" y="3103"/>
              <a:ext cx="395" cy="155"/>
            </a:xfrm>
            <a:custGeom>
              <a:avLst/>
              <a:gdLst>
                <a:gd name="T0" fmla="*/ 0 w 378"/>
                <a:gd name="T1" fmla="*/ 59 h 174"/>
                <a:gd name="T2" fmla="*/ 602 w 378"/>
                <a:gd name="T3" fmla="*/ 0 h 174"/>
                <a:gd name="T4" fmla="*/ 0 60000 65536"/>
                <a:gd name="T5" fmla="*/ 0 60000 65536"/>
                <a:gd name="T6" fmla="*/ 0 w 378"/>
                <a:gd name="T7" fmla="*/ 0 h 174"/>
                <a:gd name="T8" fmla="*/ 378 w 378"/>
                <a:gd name="T9" fmla="*/ 174 h 17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78" h="174">
                  <a:moveTo>
                    <a:pt x="0" y="174"/>
                  </a:moveTo>
                  <a:lnTo>
                    <a:pt x="378" y="0"/>
                  </a:lnTo>
                </a:path>
              </a:pathLst>
            </a:custGeom>
            <a:noFill/>
            <a:ln w="12600" cap="sq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71" name="Freeform 97"/>
            <p:cNvSpPr>
              <a:spLocks noChangeArrowheads="1"/>
            </p:cNvSpPr>
            <p:nvPr/>
          </p:nvSpPr>
          <p:spPr bwMode="auto">
            <a:xfrm>
              <a:off x="3857" y="3137"/>
              <a:ext cx="129" cy="319"/>
            </a:xfrm>
            <a:custGeom>
              <a:avLst/>
              <a:gdLst>
                <a:gd name="T0" fmla="*/ 0 w 118"/>
                <a:gd name="T1" fmla="*/ 6 h 500"/>
                <a:gd name="T2" fmla="*/ 310 w 118"/>
                <a:gd name="T3" fmla="*/ 0 h 500"/>
                <a:gd name="T4" fmla="*/ 0 60000 65536"/>
                <a:gd name="T5" fmla="*/ 0 60000 65536"/>
                <a:gd name="T6" fmla="*/ 0 w 118"/>
                <a:gd name="T7" fmla="*/ 0 h 500"/>
                <a:gd name="T8" fmla="*/ 118 w 118"/>
                <a:gd name="T9" fmla="*/ 500 h 50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8" h="500">
                  <a:moveTo>
                    <a:pt x="0" y="500"/>
                  </a:moveTo>
                  <a:lnTo>
                    <a:pt x="118" y="0"/>
                  </a:lnTo>
                </a:path>
              </a:pathLst>
            </a:custGeom>
            <a:noFill/>
            <a:ln w="12600" cap="sq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72" name="Freeform 98"/>
            <p:cNvSpPr>
              <a:spLocks noChangeArrowheads="1"/>
            </p:cNvSpPr>
            <p:nvPr/>
          </p:nvSpPr>
          <p:spPr bwMode="auto">
            <a:xfrm>
              <a:off x="3079" y="3473"/>
              <a:ext cx="463" cy="46"/>
            </a:xfrm>
            <a:custGeom>
              <a:avLst/>
              <a:gdLst>
                <a:gd name="T0" fmla="*/ 3548 w 370"/>
                <a:gd name="T1" fmla="*/ 1455 h 32"/>
                <a:gd name="T2" fmla="*/ 0 w 370"/>
                <a:gd name="T3" fmla="*/ 0 h 32"/>
                <a:gd name="T4" fmla="*/ 0 60000 65536"/>
                <a:gd name="T5" fmla="*/ 0 60000 65536"/>
                <a:gd name="T6" fmla="*/ 0 w 370"/>
                <a:gd name="T7" fmla="*/ 0 h 32"/>
                <a:gd name="T8" fmla="*/ 370 w 370"/>
                <a:gd name="T9" fmla="*/ 32 h 3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70" h="32">
                  <a:moveTo>
                    <a:pt x="370" y="32"/>
                  </a:moveTo>
                  <a:lnTo>
                    <a:pt x="0" y="0"/>
                  </a:lnTo>
                </a:path>
              </a:pathLst>
            </a:custGeom>
            <a:noFill/>
            <a:ln w="12600" cap="sq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73" name="Freeform 99"/>
            <p:cNvSpPr>
              <a:spLocks noChangeArrowheads="1"/>
            </p:cNvSpPr>
            <p:nvPr/>
          </p:nvSpPr>
          <p:spPr bwMode="auto">
            <a:xfrm>
              <a:off x="2741" y="3133"/>
              <a:ext cx="121" cy="267"/>
            </a:xfrm>
            <a:custGeom>
              <a:avLst/>
              <a:gdLst>
                <a:gd name="T0" fmla="*/ 4 w 176"/>
                <a:gd name="T1" fmla="*/ 5 h 412"/>
                <a:gd name="T2" fmla="*/ 4 w 176"/>
                <a:gd name="T3" fmla="*/ 5 h 412"/>
                <a:gd name="T4" fmla="*/ 0 w 176"/>
                <a:gd name="T5" fmla="*/ 0 h 412"/>
                <a:gd name="T6" fmla="*/ 0 60000 65536"/>
                <a:gd name="T7" fmla="*/ 0 60000 65536"/>
                <a:gd name="T8" fmla="*/ 0 60000 65536"/>
                <a:gd name="T9" fmla="*/ 0 w 176"/>
                <a:gd name="T10" fmla="*/ 0 h 412"/>
                <a:gd name="T11" fmla="*/ 176 w 176"/>
                <a:gd name="T12" fmla="*/ 412 h 4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412">
                  <a:moveTo>
                    <a:pt x="162" y="408"/>
                  </a:moveTo>
                  <a:lnTo>
                    <a:pt x="176" y="412"/>
                  </a:lnTo>
                  <a:lnTo>
                    <a:pt x="0" y="0"/>
                  </a:lnTo>
                </a:path>
              </a:pathLst>
            </a:custGeom>
            <a:noFill/>
            <a:ln w="12600" cap="sq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74" name="Rectangle 100"/>
            <p:cNvSpPr>
              <a:spLocks noChangeArrowheads="1"/>
            </p:cNvSpPr>
            <p:nvPr/>
          </p:nvSpPr>
          <p:spPr bwMode="auto">
            <a:xfrm>
              <a:off x="1550" y="2890"/>
              <a:ext cx="727" cy="149"/>
            </a:xfrm>
            <a:prstGeom prst="rect">
              <a:avLst/>
            </a:pr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75" name="Rectangle 101"/>
            <p:cNvSpPr>
              <a:spLocks noChangeArrowheads="1"/>
            </p:cNvSpPr>
            <p:nvPr/>
          </p:nvSpPr>
          <p:spPr bwMode="auto">
            <a:xfrm>
              <a:off x="1535" y="2905"/>
              <a:ext cx="722" cy="149"/>
            </a:xfrm>
            <a:prstGeom prst="rect">
              <a:avLst/>
            </a:prstGeom>
            <a:solidFill>
              <a:srgbClr val="3333CC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76" name="Line 102"/>
            <p:cNvSpPr>
              <a:spLocks noChangeShapeType="1"/>
            </p:cNvSpPr>
            <p:nvPr/>
          </p:nvSpPr>
          <p:spPr bwMode="auto">
            <a:xfrm>
              <a:off x="2181" y="2988"/>
              <a:ext cx="265" cy="0"/>
            </a:xfrm>
            <a:prstGeom prst="line">
              <a:avLst/>
            </a:prstGeom>
            <a:noFill/>
            <a:ln w="9360" cap="sq">
              <a:solidFill>
                <a:srgbClr val="3333CC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77" name="Text Box 103"/>
            <p:cNvSpPr txBox="1">
              <a:spLocks noChangeArrowheads="1"/>
            </p:cNvSpPr>
            <p:nvPr/>
          </p:nvSpPr>
          <p:spPr bwMode="auto">
            <a:xfrm>
              <a:off x="2813" y="2809"/>
              <a:ext cx="192" cy="23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eaLnBrk="1" hangingPunct="1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31778" name="Text Box 104"/>
            <p:cNvSpPr txBox="1">
              <a:spLocks noChangeArrowheads="1"/>
            </p:cNvSpPr>
            <p:nvPr/>
          </p:nvSpPr>
          <p:spPr bwMode="auto">
            <a:xfrm>
              <a:off x="2759" y="3085"/>
              <a:ext cx="184" cy="21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eaLnBrk="1" hangingPunct="1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31779" name="Text Box 105"/>
            <p:cNvSpPr txBox="1">
              <a:spLocks noChangeArrowheads="1"/>
            </p:cNvSpPr>
            <p:nvPr/>
          </p:nvSpPr>
          <p:spPr bwMode="auto">
            <a:xfrm>
              <a:off x="2601" y="3131"/>
              <a:ext cx="184" cy="21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eaLnBrk="1" hangingPunct="1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>
                  <a:solidFill>
                    <a:srgbClr val="000000"/>
                  </a:solidFill>
                </a:rPr>
                <a:t>3</a:t>
              </a:r>
            </a:p>
          </p:txBody>
        </p:sp>
        <p:sp>
          <p:nvSpPr>
            <p:cNvPr id="31780" name="Rectangle 106"/>
            <p:cNvSpPr>
              <a:spLocks noChangeArrowheads="1"/>
            </p:cNvSpPr>
            <p:nvPr/>
          </p:nvSpPr>
          <p:spPr bwMode="auto">
            <a:xfrm>
              <a:off x="1931" y="2907"/>
              <a:ext cx="268" cy="150"/>
            </a:xfrm>
            <a:prstGeom prst="rect">
              <a:avLst/>
            </a:prstGeom>
            <a:solidFill>
              <a:srgbClr val="00CC99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81" name="Text Box 107"/>
            <p:cNvSpPr txBox="1">
              <a:spLocks noChangeArrowheads="1"/>
            </p:cNvSpPr>
            <p:nvPr/>
          </p:nvSpPr>
          <p:spPr bwMode="auto">
            <a:xfrm>
              <a:off x="1900" y="2890"/>
              <a:ext cx="328" cy="17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eaLnBrk="1" hangingPunct="1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200">
                  <a:solidFill>
                    <a:srgbClr val="000000"/>
                  </a:solidFill>
                </a:rPr>
                <a:t>0111</a:t>
              </a:r>
            </a:p>
          </p:txBody>
        </p:sp>
        <p:sp>
          <p:nvSpPr>
            <p:cNvPr id="31782" name="Text Box 108"/>
            <p:cNvSpPr txBox="1">
              <a:spLocks noChangeArrowheads="1"/>
            </p:cNvSpPr>
            <p:nvPr/>
          </p:nvSpPr>
          <p:spPr bwMode="auto">
            <a:xfrm>
              <a:off x="821" y="2467"/>
              <a:ext cx="1016" cy="36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eaLnBrk="1" hangingPunct="1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>
                  <a:solidFill>
                    <a:srgbClr val="000000"/>
                  </a:solidFill>
                </a:rPr>
                <a:t>value in arriving</a:t>
              </a:r>
            </a:p>
            <a:p>
              <a:pPr eaLnBrk="1" hangingPunct="1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>
                  <a:solidFill>
                    <a:srgbClr val="000000"/>
                  </a:solidFill>
                </a:rPr>
                <a:t>packet</a:t>
              </a:r>
              <a:r>
                <a:rPr lang="ja-JP" sz="1600">
                  <a:solidFill>
                    <a:srgbClr val="000000"/>
                  </a:solidFill>
                </a:rPr>
                <a:t>’</a:t>
              </a:r>
              <a:r>
                <a:rPr lang="en-US" sz="1600">
                  <a:solidFill>
                    <a:srgbClr val="000000"/>
                  </a:solidFill>
                </a:rPr>
                <a:t>s header</a:t>
              </a:r>
            </a:p>
          </p:txBody>
        </p:sp>
        <p:sp>
          <p:nvSpPr>
            <p:cNvPr id="31783" name="Line 109"/>
            <p:cNvSpPr>
              <a:spLocks noChangeShapeType="1"/>
            </p:cNvSpPr>
            <p:nvPr/>
          </p:nvSpPr>
          <p:spPr bwMode="auto">
            <a:xfrm flipH="1">
              <a:off x="1689" y="3070"/>
              <a:ext cx="851" cy="0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84" name="Text Box 110"/>
            <p:cNvSpPr txBox="1">
              <a:spLocks noChangeArrowheads="1"/>
            </p:cNvSpPr>
            <p:nvPr/>
          </p:nvSpPr>
          <p:spPr bwMode="auto">
            <a:xfrm>
              <a:off x="1666" y="887"/>
              <a:ext cx="1173" cy="19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algn="ctr" eaLnBrk="1" hangingPunct="1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>
                  <a:solidFill>
                    <a:srgbClr val="000000"/>
                  </a:solidFill>
                </a:rPr>
                <a:t>routing algorithm</a:t>
              </a:r>
            </a:p>
          </p:txBody>
        </p:sp>
        <p:sp>
          <p:nvSpPr>
            <p:cNvPr id="31785" name="Rectangle 111"/>
            <p:cNvSpPr>
              <a:spLocks noChangeArrowheads="1"/>
            </p:cNvSpPr>
            <p:nvPr/>
          </p:nvSpPr>
          <p:spPr bwMode="auto">
            <a:xfrm>
              <a:off x="1619" y="1358"/>
              <a:ext cx="1262" cy="805"/>
            </a:xfrm>
            <a:prstGeom prst="rect">
              <a:avLst/>
            </a:prstGeom>
            <a:solidFill>
              <a:srgbClr val="FFFFFF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86" name="Text Box 112"/>
            <p:cNvSpPr txBox="1">
              <a:spLocks noChangeArrowheads="1"/>
            </p:cNvSpPr>
            <p:nvPr/>
          </p:nvSpPr>
          <p:spPr bwMode="auto">
            <a:xfrm>
              <a:off x="1666" y="1328"/>
              <a:ext cx="1177" cy="19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eaLnBrk="1" hangingPunct="1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>
                  <a:solidFill>
                    <a:srgbClr val="000000"/>
                  </a:solidFill>
                </a:rPr>
                <a:t>local forwarding table</a:t>
              </a:r>
            </a:p>
          </p:txBody>
        </p:sp>
        <p:sp>
          <p:nvSpPr>
            <p:cNvPr id="31787" name="Text Box 113"/>
            <p:cNvSpPr txBox="1">
              <a:spLocks noChangeArrowheads="1"/>
            </p:cNvSpPr>
            <p:nvPr/>
          </p:nvSpPr>
          <p:spPr bwMode="auto">
            <a:xfrm>
              <a:off x="1596" y="1484"/>
              <a:ext cx="763" cy="19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algn="ctr" eaLnBrk="1" hangingPunct="1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>
                  <a:solidFill>
                    <a:srgbClr val="000000"/>
                  </a:solidFill>
                </a:rPr>
                <a:t>header value</a:t>
              </a:r>
            </a:p>
          </p:txBody>
        </p:sp>
        <p:sp>
          <p:nvSpPr>
            <p:cNvPr id="31788" name="Text Box 114"/>
            <p:cNvSpPr txBox="1">
              <a:spLocks noChangeArrowheads="1"/>
            </p:cNvSpPr>
            <p:nvPr/>
          </p:nvSpPr>
          <p:spPr bwMode="auto">
            <a:xfrm>
              <a:off x="2268" y="1485"/>
              <a:ext cx="655" cy="19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algn="ctr" eaLnBrk="1" hangingPunct="1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>
                  <a:solidFill>
                    <a:srgbClr val="000000"/>
                  </a:solidFill>
                </a:rPr>
                <a:t>output link</a:t>
              </a:r>
            </a:p>
          </p:txBody>
        </p:sp>
        <p:sp>
          <p:nvSpPr>
            <p:cNvPr id="31789" name="Line 115"/>
            <p:cNvSpPr>
              <a:spLocks noChangeShapeType="1"/>
            </p:cNvSpPr>
            <p:nvPr/>
          </p:nvSpPr>
          <p:spPr bwMode="auto">
            <a:xfrm>
              <a:off x="2330" y="1492"/>
              <a:ext cx="4" cy="671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90" name="Text Box 116"/>
            <p:cNvSpPr txBox="1">
              <a:spLocks noChangeArrowheads="1"/>
            </p:cNvSpPr>
            <p:nvPr/>
          </p:nvSpPr>
          <p:spPr bwMode="auto">
            <a:xfrm>
              <a:off x="2008" y="1663"/>
              <a:ext cx="328" cy="51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r" eaLnBrk="1" hangingPunct="1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200">
                  <a:solidFill>
                    <a:srgbClr val="000000"/>
                  </a:solidFill>
                </a:rPr>
                <a:t>0100</a:t>
              </a:r>
            </a:p>
            <a:p>
              <a:pPr algn="r" eaLnBrk="1" hangingPunct="1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200">
                  <a:solidFill>
                    <a:srgbClr val="000000"/>
                  </a:solidFill>
                </a:rPr>
                <a:t>0101</a:t>
              </a:r>
            </a:p>
            <a:p>
              <a:pPr algn="r" eaLnBrk="1" hangingPunct="1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200">
                  <a:solidFill>
                    <a:srgbClr val="000000"/>
                  </a:solidFill>
                </a:rPr>
                <a:t>0111</a:t>
              </a:r>
            </a:p>
            <a:p>
              <a:pPr algn="r" eaLnBrk="1" hangingPunct="1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200">
                  <a:solidFill>
                    <a:srgbClr val="000000"/>
                  </a:solidFill>
                </a:rPr>
                <a:t>1001</a:t>
              </a:r>
            </a:p>
          </p:txBody>
        </p:sp>
        <p:sp>
          <p:nvSpPr>
            <p:cNvPr id="31791" name="Text Box 117"/>
            <p:cNvSpPr txBox="1">
              <a:spLocks noChangeArrowheads="1"/>
            </p:cNvSpPr>
            <p:nvPr/>
          </p:nvSpPr>
          <p:spPr bwMode="auto">
            <a:xfrm>
              <a:off x="2340" y="1663"/>
              <a:ext cx="167" cy="51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 eaLnBrk="1" hangingPunct="1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200">
                  <a:solidFill>
                    <a:srgbClr val="000000"/>
                  </a:solidFill>
                </a:rPr>
                <a:t>3</a:t>
              </a:r>
            </a:p>
            <a:p>
              <a:pPr algn="ctr" eaLnBrk="1" hangingPunct="1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200">
                  <a:solidFill>
                    <a:srgbClr val="000000"/>
                  </a:solidFill>
                </a:rPr>
                <a:t>2</a:t>
              </a:r>
            </a:p>
            <a:p>
              <a:pPr algn="ctr" eaLnBrk="1" hangingPunct="1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200">
                  <a:solidFill>
                    <a:srgbClr val="000000"/>
                  </a:solidFill>
                </a:rPr>
                <a:t>2</a:t>
              </a:r>
            </a:p>
            <a:p>
              <a:pPr algn="ctr" eaLnBrk="1" hangingPunct="1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20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31792" name="Line 118"/>
            <p:cNvSpPr>
              <a:spLocks noChangeShapeType="1"/>
            </p:cNvSpPr>
            <p:nvPr/>
          </p:nvSpPr>
          <p:spPr bwMode="auto">
            <a:xfrm>
              <a:off x="1619" y="1654"/>
              <a:ext cx="1263" cy="0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93" name="Line 119"/>
            <p:cNvSpPr>
              <a:spLocks noChangeShapeType="1"/>
            </p:cNvSpPr>
            <p:nvPr/>
          </p:nvSpPr>
          <p:spPr bwMode="auto">
            <a:xfrm>
              <a:off x="1614" y="1498"/>
              <a:ext cx="1263" cy="0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94" name="AutoShape 120"/>
            <p:cNvSpPr>
              <a:spLocks noChangeArrowheads="1"/>
            </p:cNvSpPr>
            <p:nvPr/>
          </p:nvSpPr>
          <p:spPr bwMode="auto">
            <a:xfrm rot="5400000">
              <a:off x="2186" y="1173"/>
              <a:ext cx="150" cy="171"/>
            </a:xfrm>
            <a:prstGeom prst="rightArrow">
              <a:avLst>
                <a:gd name="adj1" fmla="val 51167"/>
                <a:gd name="adj2" fmla="val 39736"/>
              </a:avLst>
            </a:prstGeom>
            <a:solidFill>
              <a:srgbClr val="3333CC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95" name="Line 121"/>
            <p:cNvSpPr>
              <a:spLocks noChangeShapeType="1"/>
            </p:cNvSpPr>
            <p:nvPr/>
          </p:nvSpPr>
          <p:spPr bwMode="auto">
            <a:xfrm>
              <a:off x="1793" y="2712"/>
              <a:ext cx="228" cy="215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96" name="Freeform 122"/>
            <p:cNvSpPr>
              <a:spLocks/>
            </p:cNvSpPr>
            <p:nvPr/>
          </p:nvSpPr>
          <p:spPr bwMode="auto">
            <a:xfrm>
              <a:off x="2469" y="3021"/>
              <a:ext cx="553" cy="166"/>
            </a:xfrm>
            <a:custGeom>
              <a:avLst/>
              <a:gdLst>
                <a:gd name="T0" fmla="*/ 0 w 554"/>
                <a:gd name="T1" fmla="*/ 10 h 167"/>
                <a:gd name="T2" fmla="*/ 323 w 554"/>
                <a:gd name="T3" fmla="*/ 26 h 167"/>
                <a:gd name="T4" fmla="*/ 553 w 554"/>
                <a:gd name="T5" fmla="*/ 166 h 167"/>
                <a:gd name="T6" fmla="*/ 0 60000 65536"/>
                <a:gd name="T7" fmla="*/ 0 60000 65536"/>
                <a:gd name="T8" fmla="*/ 0 60000 65536"/>
                <a:gd name="T9" fmla="*/ 0 w 554"/>
                <a:gd name="T10" fmla="*/ 0 h 167"/>
                <a:gd name="T11" fmla="*/ 554 w 554"/>
                <a:gd name="T12" fmla="*/ 167 h 16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54" h="167">
                  <a:moveTo>
                    <a:pt x="0" y="10"/>
                  </a:moveTo>
                  <a:cubicBezTo>
                    <a:pt x="102" y="0"/>
                    <a:pt x="240" y="5"/>
                    <a:pt x="324" y="26"/>
                  </a:cubicBezTo>
                  <a:cubicBezTo>
                    <a:pt x="416" y="52"/>
                    <a:pt x="502" y="120"/>
                    <a:pt x="554" y="167"/>
                  </a:cubicBezTo>
                </a:path>
              </a:pathLst>
            </a:custGeom>
            <a:noFill/>
            <a:ln w="57240" cap="sq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97" name="Freeform 123"/>
            <p:cNvSpPr>
              <a:spLocks noChangeArrowheads="1"/>
            </p:cNvSpPr>
            <p:nvPr/>
          </p:nvSpPr>
          <p:spPr bwMode="auto">
            <a:xfrm flipH="1">
              <a:off x="3939" y="2753"/>
              <a:ext cx="363" cy="233"/>
            </a:xfrm>
            <a:custGeom>
              <a:avLst/>
              <a:gdLst>
                <a:gd name="T0" fmla="*/ 0 w 1443"/>
                <a:gd name="T1" fmla="*/ 0 h 816"/>
                <a:gd name="T2" fmla="*/ 0 w 1443"/>
                <a:gd name="T3" fmla="*/ 0 h 816"/>
                <a:gd name="T4" fmla="*/ 0 w 1443"/>
                <a:gd name="T5" fmla="*/ 0 h 816"/>
                <a:gd name="T6" fmla="*/ 0 w 1443"/>
                <a:gd name="T7" fmla="*/ 0 h 816"/>
                <a:gd name="T8" fmla="*/ 0 w 1443"/>
                <a:gd name="T9" fmla="*/ 0 h 8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43"/>
                <a:gd name="T16" fmla="*/ 0 h 816"/>
                <a:gd name="T17" fmla="*/ 1443 w 1443"/>
                <a:gd name="T18" fmla="*/ 816 h 8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43" h="816">
                  <a:moveTo>
                    <a:pt x="0" y="0"/>
                  </a:moveTo>
                  <a:cubicBezTo>
                    <a:pt x="571" y="285"/>
                    <a:pt x="856" y="408"/>
                    <a:pt x="1076" y="782"/>
                  </a:cubicBezTo>
                  <a:cubicBezTo>
                    <a:pt x="1185" y="775"/>
                    <a:pt x="1220" y="816"/>
                    <a:pt x="1320" y="788"/>
                  </a:cubicBezTo>
                  <a:cubicBezTo>
                    <a:pt x="1264" y="347"/>
                    <a:pt x="1276" y="352"/>
                    <a:pt x="1443" y="5"/>
                  </a:cubicBezTo>
                  <a:cubicBezTo>
                    <a:pt x="867" y="5"/>
                    <a:pt x="233" y="0"/>
                    <a:pt x="0" y="0"/>
                  </a:cubicBezTo>
                  <a:close/>
                </a:path>
              </a:pathLst>
            </a:custGeom>
            <a:gradFill rotWithShape="0">
              <a:gsLst>
                <a:gs pos="0">
                  <a:srgbClr val="00CC99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98" name="Freeform 124"/>
            <p:cNvSpPr>
              <a:spLocks noChangeArrowheads="1"/>
            </p:cNvSpPr>
            <p:nvPr/>
          </p:nvSpPr>
          <p:spPr bwMode="auto">
            <a:xfrm flipH="1">
              <a:off x="3302" y="2574"/>
              <a:ext cx="363" cy="233"/>
            </a:xfrm>
            <a:custGeom>
              <a:avLst/>
              <a:gdLst>
                <a:gd name="T0" fmla="*/ 0 w 1443"/>
                <a:gd name="T1" fmla="*/ 0 h 816"/>
                <a:gd name="T2" fmla="*/ 0 w 1443"/>
                <a:gd name="T3" fmla="*/ 0 h 816"/>
                <a:gd name="T4" fmla="*/ 0 w 1443"/>
                <a:gd name="T5" fmla="*/ 0 h 816"/>
                <a:gd name="T6" fmla="*/ 0 w 1443"/>
                <a:gd name="T7" fmla="*/ 0 h 816"/>
                <a:gd name="T8" fmla="*/ 0 w 1443"/>
                <a:gd name="T9" fmla="*/ 0 h 8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43"/>
                <a:gd name="T16" fmla="*/ 0 h 816"/>
                <a:gd name="T17" fmla="*/ 1443 w 1443"/>
                <a:gd name="T18" fmla="*/ 816 h 8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43" h="816">
                  <a:moveTo>
                    <a:pt x="0" y="0"/>
                  </a:moveTo>
                  <a:cubicBezTo>
                    <a:pt x="571" y="285"/>
                    <a:pt x="856" y="408"/>
                    <a:pt x="1076" y="782"/>
                  </a:cubicBezTo>
                  <a:cubicBezTo>
                    <a:pt x="1185" y="775"/>
                    <a:pt x="1220" y="816"/>
                    <a:pt x="1320" y="788"/>
                  </a:cubicBezTo>
                  <a:cubicBezTo>
                    <a:pt x="1264" y="347"/>
                    <a:pt x="1276" y="352"/>
                    <a:pt x="1443" y="5"/>
                  </a:cubicBezTo>
                  <a:cubicBezTo>
                    <a:pt x="867" y="5"/>
                    <a:pt x="233" y="0"/>
                    <a:pt x="0" y="0"/>
                  </a:cubicBezTo>
                  <a:close/>
                </a:path>
              </a:pathLst>
            </a:custGeom>
            <a:gradFill rotWithShape="0">
              <a:gsLst>
                <a:gs pos="0">
                  <a:srgbClr val="00CC99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99" name="Freeform 125"/>
            <p:cNvSpPr>
              <a:spLocks noChangeArrowheads="1"/>
            </p:cNvSpPr>
            <p:nvPr/>
          </p:nvSpPr>
          <p:spPr bwMode="auto">
            <a:xfrm flipH="1" flipV="1">
              <a:off x="3723" y="3548"/>
              <a:ext cx="341" cy="233"/>
            </a:xfrm>
            <a:custGeom>
              <a:avLst/>
              <a:gdLst>
                <a:gd name="T0" fmla="*/ 0 w 1443"/>
                <a:gd name="T1" fmla="*/ 0 h 816"/>
                <a:gd name="T2" fmla="*/ 0 w 1443"/>
                <a:gd name="T3" fmla="*/ 0 h 816"/>
                <a:gd name="T4" fmla="*/ 0 w 1443"/>
                <a:gd name="T5" fmla="*/ 0 h 816"/>
                <a:gd name="T6" fmla="*/ 0 w 1443"/>
                <a:gd name="T7" fmla="*/ 0 h 816"/>
                <a:gd name="T8" fmla="*/ 0 w 1443"/>
                <a:gd name="T9" fmla="*/ 0 h 8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43"/>
                <a:gd name="T16" fmla="*/ 0 h 816"/>
                <a:gd name="T17" fmla="*/ 1443 w 1443"/>
                <a:gd name="T18" fmla="*/ 816 h 8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43" h="816">
                  <a:moveTo>
                    <a:pt x="0" y="0"/>
                  </a:moveTo>
                  <a:cubicBezTo>
                    <a:pt x="571" y="285"/>
                    <a:pt x="856" y="408"/>
                    <a:pt x="1076" y="782"/>
                  </a:cubicBezTo>
                  <a:cubicBezTo>
                    <a:pt x="1185" y="775"/>
                    <a:pt x="1220" y="816"/>
                    <a:pt x="1320" y="788"/>
                  </a:cubicBezTo>
                  <a:cubicBezTo>
                    <a:pt x="1264" y="347"/>
                    <a:pt x="1276" y="352"/>
                    <a:pt x="1443" y="5"/>
                  </a:cubicBezTo>
                  <a:cubicBezTo>
                    <a:pt x="867" y="5"/>
                    <a:pt x="233" y="0"/>
                    <a:pt x="0" y="0"/>
                  </a:cubicBezTo>
                  <a:close/>
                </a:path>
              </a:pathLst>
            </a:custGeom>
            <a:gradFill rotWithShape="0">
              <a:gsLst>
                <a:gs pos="0">
                  <a:srgbClr val="00CC99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00" name="Freeform 126"/>
            <p:cNvSpPr>
              <a:spLocks noChangeArrowheads="1"/>
            </p:cNvSpPr>
            <p:nvPr/>
          </p:nvSpPr>
          <p:spPr bwMode="auto">
            <a:xfrm flipH="1" flipV="1">
              <a:off x="2873" y="3538"/>
              <a:ext cx="341" cy="233"/>
            </a:xfrm>
            <a:custGeom>
              <a:avLst/>
              <a:gdLst>
                <a:gd name="T0" fmla="*/ 0 w 1443"/>
                <a:gd name="T1" fmla="*/ 0 h 816"/>
                <a:gd name="T2" fmla="*/ 0 w 1443"/>
                <a:gd name="T3" fmla="*/ 0 h 816"/>
                <a:gd name="T4" fmla="*/ 0 w 1443"/>
                <a:gd name="T5" fmla="*/ 0 h 816"/>
                <a:gd name="T6" fmla="*/ 0 w 1443"/>
                <a:gd name="T7" fmla="*/ 0 h 816"/>
                <a:gd name="T8" fmla="*/ 0 w 1443"/>
                <a:gd name="T9" fmla="*/ 0 h 8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43"/>
                <a:gd name="T16" fmla="*/ 0 h 816"/>
                <a:gd name="T17" fmla="*/ 1443 w 1443"/>
                <a:gd name="T18" fmla="*/ 816 h 8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43" h="816">
                  <a:moveTo>
                    <a:pt x="0" y="0"/>
                  </a:moveTo>
                  <a:cubicBezTo>
                    <a:pt x="571" y="285"/>
                    <a:pt x="856" y="408"/>
                    <a:pt x="1076" y="782"/>
                  </a:cubicBezTo>
                  <a:cubicBezTo>
                    <a:pt x="1185" y="775"/>
                    <a:pt x="1220" y="816"/>
                    <a:pt x="1320" y="788"/>
                  </a:cubicBezTo>
                  <a:cubicBezTo>
                    <a:pt x="1264" y="347"/>
                    <a:pt x="1276" y="352"/>
                    <a:pt x="1443" y="5"/>
                  </a:cubicBezTo>
                  <a:cubicBezTo>
                    <a:pt x="867" y="5"/>
                    <a:pt x="233" y="0"/>
                    <a:pt x="0" y="0"/>
                  </a:cubicBezTo>
                  <a:close/>
                </a:path>
              </a:pathLst>
            </a:custGeom>
            <a:gradFill rotWithShape="0">
              <a:gsLst>
                <a:gs pos="0">
                  <a:srgbClr val="00CC99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01" name="Freeform 127"/>
            <p:cNvSpPr>
              <a:spLocks noChangeArrowheads="1"/>
            </p:cNvSpPr>
            <p:nvPr/>
          </p:nvSpPr>
          <p:spPr bwMode="auto">
            <a:xfrm flipH="1" flipV="1">
              <a:off x="3276" y="3354"/>
              <a:ext cx="341" cy="284"/>
            </a:xfrm>
            <a:custGeom>
              <a:avLst/>
              <a:gdLst>
                <a:gd name="T0" fmla="*/ 0 w 1443"/>
                <a:gd name="T1" fmla="*/ 0 h 816"/>
                <a:gd name="T2" fmla="*/ 0 w 1443"/>
                <a:gd name="T3" fmla="*/ 0 h 816"/>
                <a:gd name="T4" fmla="*/ 0 w 1443"/>
                <a:gd name="T5" fmla="*/ 0 h 816"/>
                <a:gd name="T6" fmla="*/ 0 w 1443"/>
                <a:gd name="T7" fmla="*/ 0 h 816"/>
                <a:gd name="T8" fmla="*/ 0 w 1443"/>
                <a:gd name="T9" fmla="*/ 0 h 8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43"/>
                <a:gd name="T16" fmla="*/ 0 h 816"/>
                <a:gd name="T17" fmla="*/ 1443 w 1443"/>
                <a:gd name="T18" fmla="*/ 816 h 8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43" h="816">
                  <a:moveTo>
                    <a:pt x="0" y="0"/>
                  </a:moveTo>
                  <a:cubicBezTo>
                    <a:pt x="571" y="285"/>
                    <a:pt x="856" y="408"/>
                    <a:pt x="1076" y="782"/>
                  </a:cubicBezTo>
                  <a:cubicBezTo>
                    <a:pt x="1185" y="775"/>
                    <a:pt x="1220" y="816"/>
                    <a:pt x="1320" y="788"/>
                  </a:cubicBezTo>
                  <a:cubicBezTo>
                    <a:pt x="1264" y="347"/>
                    <a:pt x="1276" y="352"/>
                    <a:pt x="1443" y="5"/>
                  </a:cubicBezTo>
                  <a:cubicBezTo>
                    <a:pt x="867" y="5"/>
                    <a:pt x="233" y="0"/>
                    <a:pt x="0" y="0"/>
                  </a:cubicBezTo>
                  <a:close/>
                </a:path>
              </a:pathLst>
            </a:custGeom>
            <a:gradFill rotWithShape="0">
              <a:gsLst>
                <a:gs pos="0">
                  <a:srgbClr val="00CC99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1802" name="Group 128"/>
            <p:cNvGrpSpPr>
              <a:grpSpLocks/>
            </p:cNvGrpSpPr>
            <p:nvPr/>
          </p:nvGrpSpPr>
          <p:grpSpPr bwMode="auto">
            <a:xfrm>
              <a:off x="3308" y="2294"/>
              <a:ext cx="346" cy="284"/>
              <a:chOff x="3308" y="2294"/>
              <a:chExt cx="346" cy="284"/>
            </a:xfrm>
          </p:grpSpPr>
          <p:sp>
            <p:nvSpPr>
              <p:cNvPr id="31835" name="Rectangle 129"/>
              <p:cNvSpPr>
                <a:spLocks noChangeArrowheads="1"/>
              </p:cNvSpPr>
              <p:nvPr/>
            </p:nvSpPr>
            <p:spPr bwMode="auto">
              <a:xfrm>
                <a:off x="3308" y="2294"/>
                <a:ext cx="346" cy="284"/>
              </a:xfrm>
              <a:prstGeom prst="rect">
                <a:avLst/>
              </a:prstGeom>
              <a:solidFill>
                <a:srgbClr val="00CC99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836" name="Oval 130"/>
              <p:cNvSpPr>
                <a:spLocks noChangeArrowheads="1"/>
              </p:cNvSpPr>
              <p:nvPr/>
            </p:nvSpPr>
            <p:spPr bwMode="auto">
              <a:xfrm>
                <a:off x="3327" y="2300"/>
                <a:ext cx="313" cy="73"/>
              </a:xfrm>
              <a:prstGeom prst="ellipse">
                <a:avLst/>
              </a:prstGeom>
              <a:solidFill>
                <a:srgbClr val="FFFFFF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837" name="Rectangle 131"/>
              <p:cNvSpPr>
                <a:spLocks noChangeArrowheads="1"/>
              </p:cNvSpPr>
              <p:nvPr/>
            </p:nvSpPr>
            <p:spPr bwMode="auto">
              <a:xfrm>
                <a:off x="3335" y="2411"/>
                <a:ext cx="299" cy="155"/>
              </a:xfrm>
              <a:prstGeom prst="rect">
                <a:avLst/>
              </a:prstGeom>
              <a:solidFill>
                <a:srgbClr val="FFFFFF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838" name="Line 132"/>
              <p:cNvSpPr>
                <a:spLocks noChangeShapeType="1"/>
              </p:cNvSpPr>
              <p:nvPr/>
            </p:nvSpPr>
            <p:spPr bwMode="auto">
              <a:xfrm>
                <a:off x="3504" y="2437"/>
                <a:ext cx="0" cy="129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39" name="Line 133"/>
              <p:cNvSpPr>
                <a:spLocks noChangeShapeType="1"/>
              </p:cNvSpPr>
              <p:nvPr/>
            </p:nvSpPr>
            <p:spPr bwMode="auto">
              <a:xfrm>
                <a:off x="3335" y="2468"/>
                <a:ext cx="299" cy="0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40" name="Line 134"/>
              <p:cNvSpPr>
                <a:spLocks noChangeShapeType="1"/>
              </p:cNvSpPr>
              <p:nvPr/>
            </p:nvSpPr>
            <p:spPr bwMode="auto">
              <a:xfrm>
                <a:off x="3334" y="2438"/>
                <a:ext cx="299" cy="0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41" name="AutoShape 135"/>
              <p:cNvSpPr>
                <a:spLocks noChangeArrowheads="1"/>
              </p:cNvSpPr>
              <p:nvPr/>
            </p:nvSpPr>
            <p:spPr bwMode="auto">
              <a:xfrm rot="5400000">
                <a:off x="3472" y="2372"/>
                <a:ext cx="28" cy="40"/>
              </a:xfrm>
              <a:prstGeom prst="rightArrow">
                <a:avLst>
                  <a:gd name="adj1" fmla="val 51167"/>
                  <a:gd name="adj2" fmla="val 39736"/>
                </a:avLst>
              </a:prstGeom>
              <a:solidFill>
                <a:srgbClr val="3333CC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1803" name="Group 136"/>
            <p:cNvGrpSpPr>
              <a:grpSpLocks/>
            </p:cNvGrpSpPr>
            <p:nvPr/>
          </p:nvGrpSpPr>
          <p:grpSpPr bwMode="auto">
            <a:xfrm>
              <a:off x="3946" y="2466"/>
              <a:ext cx="346" cy="284"/>
              <a:chOff x="3946" y="2466"/>
              <a:chExt cx="346" cy="284"/>
            </a:xfrm>
          </p:grpSpPr>
          <p:sp>
            <p:nvSpPr>
              <p:cNvPr id="31828" name="Rectangle 137"/>
              <p:cNvSpPr>
                <a:spLocks noChangeArrowheads="1"/>
              </p:cNvSpPr>
              <p:nvPr/>
            </p:nvSpPr>
            <p:spPr bwMode="auto">
              <a:xfrm>
                <a:off x="3946" y="2466"/>
                <a:ext cx="346" cy="284"/>
              </a:xfrm>
              <a:prstGeom prst="rect">
                <a:avLst/>
              </a:prstGeom>
              <a:solidFill>
                <a:srgbClr val="00CC99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829" name="Oval 138"/>
              <p:cNvSpPr>
                <a:spLocks noChangeArrowheads="1"/>
              </p:cNvSpPr>
              <p:nvPr/>
            </p:nvSpPr>
            <p:spPr bwMode="auto">
              <a:xfrm>
                <a:off x="3965" y="2472"/>
                <a:ext cx="313" cy="73"/>
              </a:xfrm>
              <a:prstGeom prst="ellipse">
                <a:avLst/>
              </a:prstGeom>
              <a:solidFill>
                <a:srgbClr val="FFFFFF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830" name="Rectangle 139"/>
              <p:cNvSpPr>
                <a:spLocks noChangeArrowheads="1"/>
              </p:cNvSpPr>
              <p:nvPr/>
            </p:nvSpPr>
            <p:spPr bwMode="auto">
              <a:xfrm>
                <a:off x="3973" y="2583"/>
                <a:ext cx="298" cy="155"/>
              </a:xfrm>
              <a:prstGeom prst="rect">
                <a:avLst/>
              </a:prstGeom>
              <a:solidFill>
                <a:srgbClr val="FFFFFF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831" name="Line 140"/>
              <p:cNvSpPr>
                <a:spLocks noChangeShapeType="1"/>
              </p:cNvSpPr>
              <p:nvPr/>
            </p:nvSpPr>
            <p:spPr bwMode="auto">
              <a:xfrm>
                <a:off x="4142" y="2609"/>
                <a:ext cx="0" cy="129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32" name="Line 141"/>
              <p:cNvSpPr>
                <a:spLocks noChangeShapeType="1"/>
              </p:cNvSpPr>
              <p:nvPr/>
            </p:nvSpPr>
            <p:spPr bwMode="auto">
              <a:xfrm>
                <a:off x="3973" y="2640"/>
                <a:ext cx="298" cy="0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33" name="Line 142"/>
              <p:cNvSpPr>
                <a:spLocks noChangeShapeType="1"/>
              </p:cNvSpPr>
              <p:nvPr/>
            </p:nvSpPr>
            <p:spPr bwMode="auto">
              <a:xfrm>
                <a:off x="3972" y="2610"/>
                <a:ext cx="299" cy="0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34" name="AutoShape 143"/>
              <p:cNvSpPr>
                <a:spLocks noChangeArrowheads="1"/>
              </p:cNvSpPr>
              <p:nvPr/>
            </p:nvSpPr>
            <p:spPr bwMode="auto">
              <a:xfrm rot="5400000">
                <a:off x="4110" y="2544"/>
                <a:ext cx="28" cy="40"/>
              </a:xfrm>
              <a:prstGeom prst="rightArrow">
                <a:avLst>
                  <a:gd name="adj1" fmla="val 51167"/>
                  <a:gd name="adj2" fmla="val 39736"/>
                </a:avLst>
              </a:prstGeom>
              <a:solidFill>
                <a:srgbClr val="3333CC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1804" name="Group 144"/>
            <p:cNvGrpSpPr>
              <a:grpSpLocks/>
            </p:cNvGrpSpPr>
            <p:nvPr/>
          </p:nvGrpSpPr>
          <p:grpSpPr bwMode="auto">
            <a:xfrm>
              <a:off x="3713" y="3774"/>
              <a:ext cx="346" cy="284"/>
              <a:chOff x="3713" y="3774"/>
              <a:chExt cx="346" cy="284"/>
            </a:xfrm>
          </p:grpSpPr>
          <p:sp>
            <p:nvSpPr>
              <p:cNvPr id="31821" name="Rectangle 145"/>
              <p:cNvSpPr>
                <a:spLocks noChangeArrowheads="1"/>
              </p:cNvSpPr>
              <p:nvPr/>
            </p:nvSpPr>
            <p:spPr bwMode="auto">
              <a:xfrm>
                <a:off x="3713" y="3774"/>
                <a:ext cx="346" cy="284"/>
              </a:xfrm>
              <a:prstGeom prst="rect">
                <a:avLst/>
              </a:prstGeom>
              <a:solidFill>
                <a:srgbClr val="00CC99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822" name="Oval 146"/>
              <p:cNvSpPr>
                <a:spLocks noChangeArrowheads="1"/>
              </p:cNvSpPr>
              <p:nvPr/>
            </p:nvSpPr>
            <p:spPr bwMode="auto">
              <a:xfrm>
                <a:off x="3732" y="3780"/>
                <a:ext cx="313" cy="73"/>
              </a:xfrm>
              <a:prstGeom prst="ellipse">
                <a:avLst/>
              </a:prstGeom>
              <a:solidFill>
                <a:srgbClr val="FFFFFF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823" name="Rectangle 147"/>
              <p:cNvSpPr>
                <a:spLocks noChangeArrowheads="1"/>
              </p:cNvSpPr>
              <p:nvPr/>
            </p:nvSpPr>
            <p:spPr bwMode="auto">
              <a:xfrm>
                <a:off x="3740" y="3891"/>
                <a:ext cx="299" cy="155"/>
              </a:xfrm>
              <a:prstGeom prst="rect">
                <a:avLst/>
              </a:prstGeom>
              <a:solidFill>
                <a:srgbClr val="FFFFFF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824" name="Line 148"/>
              <p:cNvSpPr>
                <a:spLocks noChangeShapeType="1"/>
              </p:cNvSpPr>
              <p:nvPr/>
            </p:nvSpPr>
            <p:spPr bwMode="auto">
              <a:xfrm>
                <a:off x="3909" y="3917"/>
                <a:ext cx="0" cy="129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25" name="Line 149"/>
              <p:cNvSpPr>
                <a:spLocks noChangeShapeType="1"/>
              </p:cNvSpPr>
              <p:nvPr/>
            </p:nvSpPr>
            <p:spPr bwMode="auto">
              <a:xfrm>
                <a:off x="3740" y="3948"/>
                <a:ext cx="299" cy="0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26" name="Line 150"/>
              <p:cNvSpPr>
                <a:spLocks noChangeShapeType="1"/>
              </p:cNvSpPr>
              <p:nvPr/>
            </p:nvSpPr>
            <p:spPr bwMode="auto">
              <a:xfrm>
                <a:off x="3739" y="3918"/>
                <a:ext cx="299" cy="0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27" name="AutoShape 151"/>
              <p:cNvSpPr>
                <a:spLocks noChangeArrowheads="1"/>
              </p:cNvSpPr>
              <p:nvPr/>
            </p:nvSpPr>
            <p:spPr bwMode="auto">
              <a:xfrm rot="5400000">
                <a:off x="3877" y="3852"/>
                <a:ext cx="28" cy="40"/>
              </a:xfrm>
              <a:prstGeom prst="rightArrow">
                <a:avLst>
                  <a:gd name="adj1" fmla="val 51167"/>
                  <a:gd name="adj2" fmla="val 39736"/>
                </a:avLst>
              </a:prstGeom>
              <a:solidFill>
                <a:srgbClr val="3333CC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1805" name="Group 152"/>
            <p:cNvGrpSpPr>
              <a:grpSpLocks/>
            </p:cNvGrpSpPr>
            <p:nvPr/>
          </p:nvGrpSpPr>
          <p:grpSpPr bwMode="auto">
            <a:xfrm>
              <a:off x="3275" y="3636"/>
              <a:ext cx="346" cy="284"/>
              <a:chOff x="3275" y="3636"/>
              <a:chExt cx="346" cy="284"/>
            </a:xfrm>
          </p:grpSpPr>
          <p:sp>
            <p:nvSpPr>
              <p:cNvPr id="31814" name="Rectangle 153"/>
              <p:cNvSpPr>
                <a:spLocks noChangeArrowheads="1"/>
              </p:cNvSpPr>
              <p:nvPr/>
            </p:nvSpPr>
            <p:spPr bwMode="auto">
              <a:xfrm>
                <a:off x="3275" y="3636"/>
                <a:ext cx="346" cy="284"/>
              </a:xfrm>
              <a:prstGeom prst="rect">
                <a:avLst/>
              </a:prstGeom>
              <a:solidFill>
                <a:srgbClr val="00CC99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815" name="Oval 154"/>
              <p:cNvSpPr>
                <a:spLocks noChangeArrowheads="1"/>
              </p:cNvSpPr>
              <p:nvPr/>
            </p:nvSpPr>
            <p:spPr bwMode="auto">
              <a:xfrm>
                <a:off x="3294" y="3642"/>
                <a:ext cx="313" cy="73"/>
              </a:xfrm>
              <a:prstGeom prst="ellipse">
                <a:avLst/>
              </a:prstGeom>
              <a:solidFill>
                <a:srgbClr val="FFFFFF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816" name="Rectangle 155"/>
              <p:cNvSpPr>
                <a:spLocks noChangeArrowheads="1"/>
              </p:cNvSpPr>
              <p:nvPr/>
            </p:nvSpPr>
            <p:spPr bwMode="auto">
              <a:xfrm>
                <a:off x="3302" y="3753"/>
                <a:ext cx="298" cy="155"/>
              </a:xfrm>
              <a:prstGeom prst="rect">
                <a:avLst/>
              </a:prstGeom>
              <a:solidFill>
                <a:srgbClr val="FFFFFF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817" name="Line 156"/>
              <p:cNvSpPr>
                <a:spLocks noChangeShapeType="1"/>
              </p:cNvSpPr>
              <p:nvPr/>
            </p:nvSpPr>
            <p:spPr bwMode="auto">
              <a:xfrm>
                <a:off x="3471" y="3779"/>
                <a:ext cx="0" cy="129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18" name="Line 157"/>
              <p:cNvSpPr>
                <a:spLocks noChangeShapeType="1"/>
              </p:cNvSpPr>
              <p:nvPr/>
            </p:nvSpPr>
            <p:spPr bwMode="auto">
              <a:xfrm>
                <a:off x="3302" y="3810"/>
                <a:ext cx="298" cy="0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19" name="Line 158"/>
              <p:cNvSpPr>
                <a:spLocks noChangeShapeType="1"/>
              </p:cNvSpPr>
              <p:nvPr/>
            </p:nvSpPr>
            <p:spPr bwMode="auto">
              <a:xfrm>
                <a:off x="3301" y="3780"/>
                <a:ext cx="299" cy="0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20" name="AutoShape 159"/>
              <p:cNvSpPr>
                <a:spLocks noChangeArrowheads="1"/>
              </p:cNvSpPr>
              <p:nvPr/>
            </p:nvSpPr>
            <p:spPr bwMode="auto">
              <a:xfrm rot="5400000">
                <a:off x="3439" y="3714"/>
                <a:ext cx="28" cy="40"/>
              </a:xfrm>
              <a:prstGeom prst="rightArrow">
                <a:avLst>
                  <a:gd name="adj1" fmla="val 51167"/>
                  <a:gd name="adj2" fmla="val 39736"/>
                </a:avLst>
              </a:prstGeom>
              <a:solidFill>
                <a:srgbClr val="3333CC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1806" name="Group 160"/>
            <p:cNvGrpSpPr>
              <a:grpSpLocks/>
            </p:cNvGrpSpPr>
            <p:nvPr/>
          </p:nvGrpSpPr>
          <p:grpSpPr bwMode="auto">
            <a:xfrm>
              <a:off x="2862" y="3757"/>
              <a:ext cx="346" cy="284"/>
              <a:chOff x="2862" y="3757"/>
              <a:chExt cx="346" cy="284"/>
            </a:xfrm>
          </p:grpSpPr>
          <p:sp>
            <p:nvSpPr>
              <p:cNvPr id="31807" name="Rectangle 161"/>
              <p:cNvSpPr>
                <a:spLocks noChangeArrowheads="1"/>
              </p:cNvSpPr>
              <p:nvPr/>
            </p:nvSpPr>
            <p:spPr bwMode="auto">
              <a:xfrm>
                <a:off x="2862" y="3757"/>
                <a:ext cx="346" cy="284"/>
              </a:xfrm>
              <a:prstGeom prst="rect">
                <a:avLst/>
              </a:prstGeom>
              <a:solidFill>
                <a:srgbClr val="00CC99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808" name="Oval 162"/>
              <p:cNvSpPr>
                <a:spLocks noChangeArrowheads="1"/>
              </p:cNvSpPr>
              <p:nvPr/>
            </p:nvSpPr>
            <p:spPr bwMode="auto">
              <a:xfrm>
                <a:off x="2881" y="3763"/>
                <a:ext cx="313" cy="73"/>
              </a:xfrm>
              <a:prstGeom prst="ellipse">
                <a:avLst/>
              </a:prstGeom>
              <a:solidFill>
                <a:srgbClr val="FFFFFF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809" name="Rectangle 163"/>
              <p:cNvSpPr>
                <a:spLocks noChangeArrowheads="1"/>
              </p:cNvSpPr>
              <p:nvPr/>
            </p:nvSpPr>
            <p:spPr bwMode="auto">
              <a:xfrm>
                <a:off x="2889" y="3874"/>
                <a:ext cx="298" cy="155"/>
              </a:xfrm>
              <a:prstGeom prst="rect">
                <a:avLst/>
              </a:prstGeom>
              <a:solidFill>
                <a:srgbClr val="FFFFFF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810" name="Line 164"/>
              <p:cNvSpPr>
                <a:spLocks noChangeShapeType="1"/>
              </p:cNvSpPr>
              <p:nvPr/>
            </p:nvSpPr>
            <p:spPr bwMode="auto">
              <a:xfrm>
                <a:off x="3058" y="3900"/>
                <a:ext cx="0" cy="129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11" name="Line 165"/>
              <p:cNvSpPr>
                <a:spLocks noChangeShapeType="1"/>
              </p:cNvSpPr>
              <p:nvPr/>
            </p:nvSpPr>
            <p:spPr bwMode="auto">
              <a:xfrm>
                <a:off x="2889" y="3931"/>
                <a:ext cx="298" cy="0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12" name="Line 166"/>
              <p:cNvSpPr>
                <a:spLocks noChangeShapeType="1"/>
              </p:cNvSpPr>
              <p:nvPr/>
            </p:nvSpPr>
            <p:spPr bwMode="auto">
              <a:xfrm>
                <a:off x="2888" y="3901"/>
                <a:ext cx="299" cy="0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13" name="AutoShape 167"/>
              <p:cNvSpPr>
                <a:spLocks noChangeArrowheads="1"/>
              </p:cNvSpPr>
              <p:nvPr/>
            </p:nvSpPr>
            <p:spPr bwMode="auto">
              <a:xfrm rot="5400000">
                <a:off x="3026" y="3835"/>
                <a:ext cx="28" cy="40"/>
              </a:xfrm>
              <a:prstGeom prst="rightArrow">
                <a:avLst>
                  <a:gd name="adj1" fmla="val 51167"/>
                  <a:gd name="adj2" fmla="val 39736"/>
                </a:avLst>
              </a:prstGeom>
              <a:solidFill>
                <a:srgbClr val="3333CC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31750" name="Text Box 168"/>
          <p:cNvSpPr txBox="1">
            <a:spLocks noChangeArrowheads="1"/>
          </p:cNvSpPr>
          <p:nvPr/>
        </p:nvSpPr>
        <p:spPr bwMode="auto">
          <a:xfrm>
            <a:off x="-406400" y="195263"/>
            <a:ext cx="8653629" cy="648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 Interplay </a:t>
            </a: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between 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Routing </a:t>
            </a: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Forwarding</a:t>
            </a:r>
            <a:endParaRPr lang="en-US" sz="3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6" name="Group 169"/>
          <p:cNvGrpSpPr>
            <a:grpSpLocks/>
          </p:cNvGrpSpPr>
          <p:nvPr/>
        </p:nvGrpSpPr>
        <p:grpSpPr bwMode="auto">
          <a:xfrm>
            <a:off x="4360863" y="1292225"/>
            <a:ext cx="4427537" cy="641350"/>
            <a:chOff x="2747" y="814"/>
            <a:chExt cx="2789" cy="404"/>
          </a:xfrm>
        </p:grpSpPr>
        <p:sp>
          <p:nvSpPr>
            <p:cNvPr id="31755" name="Line 170"/>
            <p:cNvSpPr>
              <a:spLocks noChangeShapeType="1"/>
            </p:cNvSpPr>
            <p:nvPr/>
          </p:nvSpPr>
          <p:spPr bwMode="auto">
            <a:xfrm>
              <a:off x="2747" y="1019"/>
              <a:ext cx="1031" cy="0"/>
            </a:xfrm>
            <a:prstGeom prst="line">
              <a:avLst/>
            </a:prstGeom>
            <a:noFill/>
            <a:ln w="9360" cap="sq">
              <a:solidFill>
                <a:srgbClr val="CC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56" name="Text Box 171"/>
            <p:cNvSpPr txBox="1">
              <a:spLocks noChangeArrowheads="1"/>
            </p:cNvSpPr>
            <p:nvPr/>
          </p:nvSpPr>
          <p:spPr bwMode="auto">
            <a:xfrm>
              <a:off x="3500" y="814"/>
              <a:ext cx="2037" cy="40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CC0000"/>
                  </a:solidFill>
                </a:rPr>
                <a:t>routing algorithm determines</a:t>
              </a:r>
            </a:p>
            <a:p>
              <a:pPr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CC0000"/>
                  </a:solidFill>
                </a:rPr>
                <a:t>end-end-path through network</a:t>
              </a:r>
            </a:p>
          </p:txBody>
        </p:sp>
      </p:grpSp>
      <p:grpSp>
        <p:nvGrpSpPr>
          <p:cNvPr id="27" name="Group 172"/>
          <p:cNvGrpSpPr>
            <a:grpSpLocks/>
          </p:cNvGrpSpPr>
          <p:nvPr/>
        </p:nvGrpSpPr>
        <p:grpSpPr bwMode="auto">
          <a:xfrm>
            <a:off x="4424363" y="1979613"/>
            <a:ext cx="4302125" cy="641350"/>
            <a:chOff x="2787" y="1247"/>
            <a:chExt cx="2710" cy="404"/>
          </a:xfrm>
        </p:grpSpPr>
        <p:sp>
          <p:nvSpPr>
            <p:cNvPr id="31753" name="Line 173"/>
            <p:cNvSpPr>
              <a:spLocks noChangeShapeType="1"/>
            </p:cNvSpPr>
            <p:nvPr/>
          </p:nvSpPr>
          <p:spPr bwMode="auto">
            <a:xfrm>
              <a:off x="2787" y="1452"/>
              <a:ext cx="1031" cy="0"/>
            </a:xfrm>
            <a:prstGeom prst="line">
              <a:avLst/>
            </a:prstGeom>
            <a:noFill/>
            <a:ln w="9360" cap="sq">
              <a:solidFill>
                <a:srgbClr val="CC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54" name="Text Box 174"/>
            <p:cNvSpPr txBox="1">
              <a:spLocks noChangeArrowheads="1"/>
            </p:cNvSpPr>
            <p:nvPr/>
          </p:nvSpPr>
          <p:spPr bwMode="auto">
            <a:xfrm>
              <a:off x="3539" y="1247"/>
              <a:ext cx="1958" cy="40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CC0000"/>
                  </a:solidFill>
                </a:rPr>
                <a:t>forwarding table determines</a:t>
              </a:r>
            </a:p>
            <a:p>
              <a:pPr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CC0000"/>
                  </a:solidFill>
                </a:rPr>
                <a:t>local forwarding at this router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Effect">
                      <p:stCondLst>
                        <p:cond delay="indefinite"/>
                      </p:stCondLst>
                      <p:childTnLst>
                        <p:par>
                          <p:cTn id="9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7" name="Text Box 3"/>
          <p:cNvSpPr txBox="1">
            <a:spLocks noChangeArrowheads="1"/>
          </p:cNvSpPr>
          <p:nvPr/>
        </p:nvSpPr>
        <p:spPr bwMode="auto">
          <a:xfrm>
            <a:off x="533400" y="1600200"/>
            <a:ext cx="7772400" cy="24145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/>
          <a:lstStyle/>
          <a:p>
            <a:pPr marL="342900" indent="-341313" algn="just">
              <a:lnSpc>
                <a:spcPct val="85000"/>
              </a:lnSpc>
              <a:spcBef>
                <a:spcPts val="800"/>
              </a:spcBef>
              <a:buClrTx/>
              <a:buSzPct val="65000"/>
              <a:buFont typeface="Wingdings" pitchFamily="2" charset="2"/>
              <a:buChar char="q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sz="3200" i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key idea:</a:t>
            </a:r>
            <a:r>
              <a:rPr lang="en-US" sz="320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1313" indent="-339725" algn="just">
              <a:lnSpc>
                <a:spcPct val="85000"/>
              </a:lnSpc>
              <a:spcBef>
                <a:spcPts val="700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rom 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time-to-time, each node sends its own distance vector estimate to neighbors</a:t>
            </a:r>
          </a:p>
          <a:p>
            <a:pPr marL="341313" indent="-339725" algn="just">
              <a:lnSpc>
                <a:spcPct val="85000"/>
              </a:lnSpc>
              <a:spcBef>
                <a:spcPts val="700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hen 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 receives new DV estimate from neighbor, it updates its own DV using B-F equation:</a:t>
            </a:r>
          </a:p>
        </p:txBody>
      </p:sp>
      <p:sp>
        <p:nvSpPr>
          <p:cNvPr id="117765" name="Rectangle 4"/>
          <p:cNvSpPr>
            <a:spLocks noChangeArrowheads="1"/>
          </p:cNvSpPr>
          <p:nvPr/>
        </p:nvSpPr>
        <p:spPr bwMode="auto">
          <a:xfrm>
            <a:off x="992188" y="3781425"/>
            <a:ext cx="7427331" cy="52540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i="1" dirty="0" err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800" i="1" baseline="-30000" dirty="0" err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800" i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(y) ← </a:t>
            </a:r>
            <a:r>
              <a:rPr lang="en-US" sz="2800" i="1" dirty="0" err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min</a:t>
            </a:r>
            <a:r>
              <a:rPr lang="en-US" sz="2800" i="1" baseline="-30000" dirty="0" err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800" i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{c(</a:t>
            </a:r>
            <a:r>
              <a:rPr lang="en-US" sz="2800" i="1" dirty="0" err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x,v</a:t>
            </a:r>
            <a:r>
              <a:rPr lang="en-US" sz="2800" i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) + </a:t>
            </a:r>
            <a:r>
              <a:rPr lang="en-US" sz="2800" i="1" dirty="0" err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800" i="1" baseline="-30000" dirty="0" err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800" i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(y)}  for each node y </a:t>
            </a:r>
            <a:r>
              <a:rPr lang="en-US" sz="2800" i="1" dirty="0">
                <a:solidFill>
                  <a:srgbClr val="CC0000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∊</a:t>
            </a:r>
            <a:r>
              <a:rPr lang="en-US" sz="2800" i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N</a:t>
            </a:r>
          </a:p>
        </p:txBody>
      </p:sp>
      <p:sp>
        <p:nvSpPr>
          <p:cNvPr id="117766" name="Rectangle 5"/>
          <p:cNvSpPr>
            <a:spLocks noChangeArrowheads="1"/>
          </p:cNvSpPr>
          <p:nvPr/>
        </p:nvSpPr>
        <p:spPr bwMode="auto">
          <a:xfrm>
            <a:off x="385763" y="4640263"/>
            <a:ext cx="7772400" cy="15001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41313" indent="-341313" algn="just">
              <a:lnSpc>
                <a:spcPct val="90000"/>
              </a:lnSpc>
              <a:spcBef>
                <a:spcPts val="600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nder 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minor, natural conditions, the estimate </a:t>
            </a:r>
            <a:r>
              <a:rPr lang="en-US" sz="28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800" i="1" baseline="-30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8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(y) converge to the actual least cost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800" baseline="-25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(y)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17768" name="Text Box 7"/>
          <p:cNvSpPr txBox="1">
            <a:spLocks noChangeArrowheads="1"/>
          </p:cNvSpPr>
          <p:nvPr/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Distance 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Vector </a:t>
            </a: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lgorithm </a:t>
            </a:r>
            <a:endParaRPr lang="en-US" sz="3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1" name="Text Box 3"/>
          <p:cNvSpPr txBox="1">
            <a:spLocks noChangeArrowheads="1"/>
          </p:cNvSpPr>
          <p:nvPr/>
        </p:nvSpPr>
        <p:spPr bwMode="auto">
          <a:xfrm>
            <a:off x="561975" y="1417638"/>
            <a:ext cx="3781425" cy="46482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/>
          <a:lstStyle/>
          <a:p>
            <a:pPr marL="342900" indent="-341313" algn="just">
              <a:lnSpc>
                <a:spcPct val="85000"/>
              </a:lnSpc>
              <a:spcBef>
                <a:spcPts val="600"/>
              </a:spcBef>
              <a:buClrTx/>
              <a:buSzPct val="65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sz="2800" i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800" i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terative</a:t>
            </a:r>
            <a:r>
              <a:rPr lang="en-US" sz="2800" i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i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Asynchronous</a:t>
            </a:r>
            <a:r>
              <a:rPr lang="en-US" sz="2800" i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each local iteration caused by: </a:t>
            </a:r>
          </a:p>
          <a:p>
            <a:pPr marL="341313" indent="-339725" algn="just">
              <a:lnSpc>
                <a:spcPct val="85000"/>
              </a:lnSpc>
              <a:spcBef>
                <a:spcPts val="600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local link cost change </a:t>
            </a:r>
          </a:p>
          <a:p>
            <a:pPr marL="341313" indent="-339725" algn="just">
              <a:lnSpc>
                <a:spcPct val="85000"/>
              </a:lnSpc>
              <a:spcBef>
                <a:spcPts val="600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DV update message from neighbor</a:t>
            </a:r>
          </a:p>
          <a:p>
            <a:pPr marL="342900" indent="-341313" algn="just">
              <a:lnSpc>
                <a:spcPct val="85000"/>
              </a:lnSpc>
              <a:spcBef>
                <a:spcPts val="700"/>
              </a:spcBef>
              <a:buClrTx/>
              <a:buSzPct val="65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sz="2800" i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800" i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istributed</a:t>
            </a:r>
            <a:r>
              <a:rPr lang="en-US" sz="2800" i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1313" indent="-339725" algn="just">
              <a:lnSpc>
                <a:spcPct val="85000"/>
              </a:lnSpc>
              <a:spcBef>
                <a:spcPts val="600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each node notifies neighbors </a:t>
            </a:r>
            <a:r>
              <a:rPr lang="en-US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only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when its DV changes</a:t>
            </a:r>
          </a:p>
          <a:p>
            <a:pPr marL="741363" lvl="1" indent="-284163" algn="just">
              <a:lnSpc>
                <a:spcPct val="85000"/>
              </a:lnSpc>
              <a:spcBef>
                <a:spcPts val="500"/>
              </a:spcBef>
              <a:buClr>
                <a:srgbClr val="000099"/>
              </a:buClr>
              <a:buFont typeface="Wingdings" pitchFamily="2" charset="2"/>
              <a:buChar char="q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neighbors then notify their neighbors if necessary</a:t>
            </a:r>
          </a:p>
        </p:txBody>
      </p:sp>
      <p:sp>
        <p:nvSpPr>
          <p:cNvPr id="118789" name="Text Box 4"/>
          <p:cNvSpPr txBox="1">
            <a:spLocks noChangeArrowheads="1"/>
          </p:cNvSpPr>
          <p:nvPr/>
        </p:nvSpPr>
        <p:spPr bwMode="auto">
          <a:xfrm>
            <a:off x="5257800" y="1751013"/>
            <a:ext cx="3524250" cy="411099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15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12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wait</a:t>
            </a:r>
            <a:r>
              <a:rPr lang="en-US" sz="2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for (change in local link cost or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msg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from neighbor)</a:t>
            </a:r>
          </a:p>
          <a:p>
            <a:pPr>
              <a:spcBef>
                <a:spcPts val="12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12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recompute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estimates</a:t>
            </a:r>
          </a:p>
          <a:p>
            <a:pPr>
              <a:spcBef>
                <a:spcPts val="12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12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if DV to any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dest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has changed, </a:t>
            </a:r>
            <a:r>
              <a:rPr lang="en-US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notify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neighbors </a:t>
            </a:r>
          </a:p>
          <a:p>
            <a:pPr algn="ctr">
              <a:spcBef>
                <a:spcPts val="12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8790" name="Line 5"/>
          <p:cNvSpPr>
            <a:spLocks noChangeShapeType="1"/>
          </p:cNvSpPr>
          <p:nvPr/>
        </p:nvSpPr>
        <p:spPr bwMode="auto">
          <a:xfrm>
            <a:off x="6811963" y="3055938"/>
            <a:ext cx="1587" cy="590550"/>
          </a:xfrm>
          <a:prstGeom prst="line">
            <a:avLst/>
          </a:prstGeom>
          <a:noFill/>
          <a:ln w="19080" cap="sq">
            <a:solidFill>
              <a:srgbClr val="000099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8791" name="Line 6"/>
          <p:cNvSpPr>
            <a:spLocks noChangeShapeType="1"/>
          </p:cNvSpPr>
          <p:nvPr/>
        </p:nvSpPr>
        <p:spPr bwMode="auto">
          <a:xfrm>
            <a:off x="6791325" y="4075113"/>
            <a:ext cx="1588" cy="590550"/>
          </a:xfrm>
          <a:prstGeom prst="line">
            <a:avLst/>
          </a:prstGeom>
          <a:noFill/>
          <a:ln w="19080" cap="sq">
            <a:solidFill>
              <a:srgbClr val="000099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8792" name="Freeform 7"/>
          <p:cNvSpPr>
            <a:spLocks/>
          </p:cNvSpPr>
          <p:nvPr/>
        </p:nvSpPr>
        <p:spPr bwMode="auto">
          <a:xfrm>
            <a:off x="5229225" y="2160588"/>
            <a:ext cx="1552575" cy="3581400"/>
          </a:xfrm>
          <a:custGeom>
            <a:avLst/>
            <a:gdLst>
              <a:gd name="T0" fmla="*/ 2147483647 w 978"/>
              <a:gd name="T1" fmla="*/ 2147483647 h 2256"/>
              <a:gd name="T2" fmla="*/ 2147483647 w 978"/>
              <a:gd name="T3" fmla="*/ 2147483647 h 2256"/>
              <a:gd name="T4" fmla="*/ 0 w 978"/>
              <a:gd name="T5" fmla="*/ 2147483647 h 2256"/>
              <a:gd name="T6" fmla="*/ 0 w 978"/>
              <a:gd name="T7" fmla="*/ 0 h 2256"/>
              <a:gd name="T8" fmla="*/ 2147483647 w 978"/>
              <a:gd name="T9" fmla="*/ 0 h 2256"/>
              <a:gd name="T10" fmla="*/ 2147483647 w 978"/>
              <a:gd name="T11" fmla="*/ 2147483647 h 225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78"/>
              <a:gd name="T19" fmla="*/ 0 h 2256"/>
              <a:gd name="T20" fmla="*/ 978 w 978"/>
              <a:gd name="T21" fmla="*/ 2256 h 225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78" h="2256">
                <a:moveTo>
                  <a:pt x="960" y="2010"/>
                </a:moveTo>
                <a:lnTo>
                  <a:pt x="961" y="2256"/>
                </a:lnTo>
                <a:lnTo>
                  <a:pt x="0" y="2256"/>
                </a:lnTo>
                <a:lnTo>
                  <a:pt x="0" y="0"/>
                </a:lnTo>
                <a:lnTo>
                  <a:pt x="978" y="0"/>
                </a:lnTo>
                <a:lnTo>
                  <a:pt x="978" y="155"/>
                </a:lnTo>
              </a:path>
            </a:pathLst>
          </a:custGeom>
          <a:noFill/>
          <a:ln w="19080">
            <a:solidFill>
              <a:srgbClr val="000099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793" name="Text Box 8"/>
          <p:cNvSpPr txBox="1">
            <a:spLocks noChangeArrowheads="1"/>
          </p:cNvSpPr>
          <p:nvPr/>
        </p:nvSpPr>
        <p:spPr bwMode="auto">
          <a:xfrm>
            <a:off x="5181600" y="1371600"/>
            <a:ext cx="1670114" cy="52540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i="1" dirty="0">
                <a:solidFill>
                  <a:srgbClr val="CC0000"/>
                </a:solidFill>
                <a:latin typeface="Gill Sans MT" charset="0"/>
              </a:rPr>
              <a:t>E</a:t>
            </a:r>
            <a:r>
              <a:rPr lang="en-US" sz="2800" i="1" dirty="0" smtClean="0">
                <a:solidFill>
                  <a:srgbClr val="CC0000"/>
                </a:solidFill>
                <a:latin typeface="Gill Sans MT" charset="0"/>
              </a:rPr>
              <a:t>ach </a:t>
            </a:r>
            <a:r>
              <a:rPr lang="en-US" sz="2800" i="1" dirty="0">
                <a:solidFill>
                  <a:srgbClr val="CC0000"/>
                </a:solidFill>
                <a:latin typeface="Gill Sans MT" charset="0"/>
              </a:rPr>
              <a:t>node:</a:t>
            </a:r>
          </a:p>
        </p:txBody>
      </p:sp>
      <p:sp>
        <p:nvSpPr>
          <p:cNvPr id="118795" name="Text Box 10"/>
          <p:cNvSpPr txBox="1">
            <a:spLocks noChangeArrowheads="1"/>
          </p:cNvSpPr>
          <p:nvPr/>
        </p:nvSpPr>
        <p:spPr bwMode="auto">
          <a:xfrm>
            <a:off x="533400" y="239713"/>
            <a:ext cx="77724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Distance 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Vector </a:t>
            </a: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lgorithm </a:t>
            </a:r>
            <a:endParaRPr lang="en-US" sz="3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2" name="Line 3"/>
          <p:cNvSpPr>
            <a:spLocks noChangeShapeType="1"/>
          </p:cNvSpPr>
          <p:nvPr/>
        </p:nvSpPr>
        <p:spPr bwMode="auto">
          <a:xfrm>
            <a:off x="1219200" y="1447800"/>
            <a:ext cx="1588" cy="1219200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9813" name="Line 4"/>
          <p:cNvSpPr>
            <a:spLocks noChangeShapeType="1"/>
          </p:cNvSpPr>
          <p:nvPr/>
        </p:nvSpPr>
        <p:spPr bwMode="auto">
          <a:xfrm>
            <a:off x="914400" y="1676400"/>
            <a:ext cx="1371600" cy="1588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9814" name="Text Box 5"/>
          <p:cNvSpPr txBox="1">
            <a:spLocks noChangeArrowheads="1"/>
          </p:cNvSpPr>
          <p:nvPr/>
        </p:nvSpPr>
        <p:spPr bwMode="auto">
          <a:xfrm>
            <a:off x="1219200" y="1290638"/>
            <a:ext cx="908050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</a:rPr>
              <a:t>x   y   z</a:t>
            </a:r>
          </a:p>
        </p:txBody>
      </p:sp>
      <p:sp>
        <p:nvSpPr>
          <p:cNvPr id="119815" name="Text Box 6"/>
          <p:cNvSpPr txBox="1">
            <a:spLocks noChangeArrowheads="1"/>
          </p:cNvSpPr>
          <p:nvPr/>
        </p:nvSpPr>
        <p:spPr bwMode="auto">
          <a:xfrm>
            <a:off x="915988" y="1671638"/>
            <a:ext cx="295275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</a:rPr>
              <a:t>x</a:t>
            </a:r>
          </a:p>
        </p:txBody>
      </p:sp>
      <p:sp>
        <p:nvSpPr>
          <p:cNvPr id="119816" name="Text Box 7"/>
          <p:cNvSpPr txBox="1">
            <a:spLocks noChangeArrowheads="1"/>
          </p:cNvSpPr>
          <p:nvPr/>
        </p:nvSpPr>
        <p:spPr bwMode="auto">
          <a:xfrm>
            <a:off x="915988" y="1976438"/>
            <a:ext cx="295275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</a:rPr>
              <a:t>y</a:t>
            </a:r>
          </a:p>
        </p:txBody>
      </p:sp>
      <p:sp>
        <p:nvSpPr>
          <p:cNvPr id="119817" name="Text Box 8"/>
          <p:cNvSpPr txBox="1">
            <a:spLocks noChangeArrowheads="1"/>
          </p:cNvSpPr>
          <p:nvPr/>
        </p:nvSpPr>
        <p:spPr bwMode="auto">
          <a:xfrm>
            <a:off x="915988" y="2281238"/>
            <a:ext cx="295275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</a:rPr>
              <a:t>z</a:t>
            </a:r>
          </a:p>
        </p:txBody>
      </p:sp>
      <p:sp>
        <p:nvSpPr>
          <p:cNvPr id="119818" name="Text Box 9"/>
          <p:cNvSpPr txBox="1">
            <a:spLocks noChangeArrowheads="1"/>
          </p:cNvSpPr>
          <p:nvPr/>
        </p:nvSpPr>
        <p:spPr bwMode="auto">
          <a:xfrm>
            <a:off x="1220788" y="1671638"/>
            <a:ext cx="879475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</a:rPr>
              <a:t>0  2   7</a:t>
            </a:r>
          </a:p>
        </p:txBody>
      </p:sp>
      <p:sp>
        <p:nvSpPr>
          <p:cNvPr id="119819" name="Text Box 10"/>
          <p:cNvSpPr txBox="1">
            <a:spLocks noChangeArrowheads="1"/>
          </p:cNvSpPr>
          <p:nvPr/>
        </p:nvSpPr>
        <p:spPr bwMode="auto">
          <a:xfrm>
            <a:off x="1220788" y="2052638"/>
            <a:ext cx="344487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</a:rPr>
              <a:t>∞</a:t>
            </a:r>
          </a:p>
        </p:txBody>
      </p:sp>
      <p:sp>
        <p:nvSpPr>
          <p:cNvPr id="119820" name="Text Box 11"/>
          <p:cNvSpPr txBox="1">
            <a:spLocks noChangeArrowheads="1"/>
          </p:cNvSpPr>
          <p:nvPr/>
        </p:nvSpPr>
        <p:spPr bwMode="auto">
          <a:xfrm>
            <a:off x="1449388" y="2052638"/>
            <a:ext cx="344487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</a:rPr>
              <a:t>∞</a:t>
            </a:r>
          </a:p>
        </p:txBody>
      </p:sp>
      <p:sp>
        <p:nvSpPr>
          <p:cNvPr id="119821" name="Text Box 12"/>
          <p:cNvSpPr txBox="1">
            <a:spLocks noChangeArrowheads="1"/>
          </p:cNvSpPr>
          <p:nvPr/>
        </p:nvSpPr>
        <p:spPr bwMode="auto">
          <a:xfrm>
            <a:off x="1830388" y="2052638"/>
            <a:ext cx="344487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</a:rPr>
              <a:t>∞</a:t>
            </a:r>
          </a:p>
        </p:txBody>
      </p:sp>
      <p:sp>
        <p:nvSpPr>
          <p:cNvPr id="119822" name="Text Box 13"/>
          <p:cNvSpPr txBox="1">
            <a:spLocks noChangeArrowheads="1"/>
          </p:cNvSpPr>
          <p:nvPr/>
        </p:nvSpPr>
        <p:spPr bwMode="auto">
          <a:xfrm>
            <a:off x="1220788" y="2357438"/>
            <a:ext cx="344487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</a:rPr>
              <a:t>∞</a:t>
            </a:r>
          </a:p>
        </p:txBody>
      </p:sp>
      <p:sp>
        <p:nvSpPr>
          <p:cNvPr id="119823" name="Text Box 14"/>
          <p:cNvSpPr txBox="1">
            <a:spLocks noChangeArrowheads="1"/>
          </p:cNvSpPr>
          <p:nvPr/>
        </p:nvSpPr>
        <p:spPr bwMode="auto">
          <a:xfrm>
            <a:off x="1449388" y="2357438"/>
            <a:ext cx="344487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</a:rPr>
              <a:t>∞</a:t>
            </a:r>
          </a:p>
        </p:txBody>
      </p:sp>
      <p:sp>
        <p:nvSpPr>
          <p:cNvPr id="119824" name="Text Box 15"/>
          <p:cNvSpPr txBox="1">
            <a:spLocks noChangeArrowheads="1"/>
          </p:cNvSpPr>
          <p:nvPr/>
        </p:nvSpPr>
        <p:spPr bwMode="auto">
          <a:xfrm>
            <a:off x="1830388" y="2357438"/>
            <a:ext cx="344487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</a:rPr>
              <a:t>∞</a:t>
            </a:r>
          </a:p>
        </p:txBody>
      </p:sp>
      <p:sp>
        <p:nvSpPr>
          <p:cNvPr id="119825" name="Text Box 16"/>
          <p:cNvSpPr txBox="1">
            <a:spLocks noChangeArrowheads="1"/>
          </p:cNvSpPr>
          <p:nvPr/>
        </p:nvSpPr>
        <p:spPr bwMode="auto">
          <a:xfrm rot="-5400000">
            <a:off x="2651126" y="2025650"/>
            <a:ext cx="538162" cy="3063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i="1">
                <a:solidFill>
                  <a:srgbClr val="000000"/>
                </a:solidFill>
              </a:rPr>
              <a:t>from</a:t>
            </a:r>
          </a:p>
        </p:txBody>
      </p:sp>
      <p:sp>
        <p:nvSpPr>
          <p:cNvPr id="119826" name="Text Box 17"/>
          <p:cNvSpPr txBox="1">
            <a:spLocks noChangeArrowheads="1"/>
          </p:cNvSpPr>
          <p:nvPr/>
        </p:nvSpPr>
        <p:spPr bwMode="auto">
          <a:xfrm>
            <a:off x="1350963" y="1158875"/>
            <a:ext cx="709612" cy="306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i="1">
                <a:solidFill>
                  <a:srgbClr val="000000"/>
                </a:solidFill>
              </a:rPr>
              <a:t>cost to</a:t>
            </a:r>
          </a:p>
        </p:txBody>
      </p:sp>
      <p:sp>
        <p:nvSpPr>
          <p:cNvPr id="119827" name="Text Box 18"/>
          <p:cNvSpPr txBox="1">
            <a:spLocks noChangeArrowheads="1"/>
          </p:cNvSpPr>
          <p:nvPr/>
        </p:nvSpPr>
        <p:spPr bwMode="auto">
          <a:xfrm rot="-5400000">
            <a:off x="523388" y="3806628"/>
            <a:ext cx="529610" cy="30995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from</a:t>
            </a:r>
          </a:p>
        </p:txBody>
      </p:sp>
      <p:sp>
        <p:nvSpPr>
          <p:cNvPr id="119828" name="Text Box 19"/>
          <p:cNvSpPr txBox="1">
            <a:spLocks noChangeArrowheads="1"/>
          </p:cNvSpPr>
          <p:nvPr/>
        </p:nvSpPr>
        <p:spPr bwMode="auto">
          <a:xfrm rot="-5400000">
            <a:off x="530730" y="5616378"/>
            <a:ext cx="514926" cy="30995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from</a:t>
            </a:r>
          </a:p>
        </p:txBody>
      </p:sp>
      <p:sp>
        <p:nvSpPr>
          <p:cNvPr id="119829" name="Line 20"/>
          <p:cNvSpPr>
            <a:spLocks noChangeShapeType="1"/>
          </p:cNvSpPr>
          <p:nvPr/>
        </p:nvSpPr>
        <p:spPr bwMode="auto">
          <a:xfrm>
            <a:off x="3276600" y="1447800"/>
            <a:ext cx="1588" cy="1219200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9830" name="Line 21"/>
          <p:cNvSpPr>
            <a:spLocks noChangeShapeType="1"/>
          </p:cNvSpPr>
          <p:nvPr/>
        </p:nvSpPr>
        <p:spPr bwMode="auto">
          <a:xfrm>
            <a:off x="2971800" y="1676400"/>
            <a:ext cx="1371600" cy="1588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9831" name="Text Box 22"/>
          <p:cNvSpPr txBox="1">
            <a:spLocks noChangeArrowheads="1"/>
          </p:cNvSpPr>
          <p:nvPr/>
        </p:nvSpPr>
        <p:spPr bwMode="auto">
          <a:xfrm>
            <a:off x="3276600" y="1290638"/>
            <a:ext cx="908050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</a:rPr>
              <a:t>x   y   z</a:t>
            </a:r>
          </a:p>
        </p:txBody>
      </p:sp>
      <p:sp>
        <p:nvSpPr>
          <p:cNvPr id="119832" name="Text Box 23"/>
          <p:cNvSpPr txBox="1">
            <a:spLocks noChangeArrowheads="1"/>
          </p:cNvSpPr>
          <p:nvPr/>
        </p:nvSpPr>
        <p:spPr bwMode="auto">
          <a:xfrm>
            <a:off x="2973388" y="1671638"/>
            <a:ext cx="295275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</a:rPr>
              <a:t>x</a:t>
            </a:r>
          </a:p>
        </p:txBody>
      </p:sp>
      <p:sp>
        <p:nvSpPr>
          <p:cNvPr id="119833" name="Text Box 24"/>
          <p:cNvSpPr txBox="1">
            <a:spLocks noChangeArrowheads="1"/>
          </p:cNvSpPr>
          <p:nvPr/>
        </p:nvSpPr>
        <p:spPr bwMode="auto">
          <a:xfrm>
            <a:off x="2973388" y="1976438"/>
            <a:ext cx="295275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</a:rPr>
              <a:t>y</a:t>
            </a:r>
          </a:p>
        </p:txBody>
      </p:sp>
      <p:sp>
        <p:nvSpPr>
          <p:cNvPr id="119834" name="Text Box 25"/>
          <p:cNvSpPr txBox="1">
            <a:spLocks noChangeArrowheads="1"/>
          </p:cNvSpPr>
          <p:nvPr/>
        </p:nvSpPr>
        <p:spPr bwMode="auto">
          <a:xfrm>
            <a:off x="2973388" y="2281238"/>
            <a:ext cx="295275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</a:rPr>
              <a:t>z</a:t>
            </a:r>
          </a:p>
        </p:txBody>
      </p:sp>
      <p:sp>
        <p:nvSpPr>
          <p:cNvPr id="119835" name="Text Box 26"/>
          <p:cNvSpPr txBox="1">
            <a:spLocks noChangeArrowheads="1"/>
          </p:cNvSpPr>
          <p:nvPr/>
        </p:nvSpPr>
        <p:spPr bwMode="auto">
          <a:xfrm>
            <a:off x="3298825" y="1671638"/>
            <a:ext cx="306388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119836" name="Line 27"/>
          <p:cNvSpPr>
            <a:spLocks noChangeShapeType="1"/>
          </p:cNvSpPr>
          <p:nvPr/>
        </p:nvSpPr>
        <p:spPr bwMode="auto">
          <a:xfrm>
            <a:off x="1219200" y="3200400"/>
            <a:ext cx="1588" cy="1219200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9837" name="Line 28"/>
          <p:cNvSpPr>
            <a:spLocks noChangeShapeType="1"/>
          </p:cNvSpPr>
          <p:nvPr/>
        </p:nvSpPr>
        <p:spPr bwMode="auto">
          <a:xfrm>
            <a:off x="914400" y="3429000"/>
            <a:ext cx="1371600" cy="1588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9838" name="Text Box 29"/>
          <p:cNvSpPr txBox="1">
            <a:spLocks noChangeArrowheads="1"/>
          </p:cNvSpPr>
          <p:nvPr/>
        </p:nvSpPr>
        <p:spPr bwMode="auto">
          <a:xfrm>
            <a:off x="1219200" y="3043238"/>
            <a:ext cx="908050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</a:rPr>
              <a:t>x   y   z</a:t>
            </a:r>
          </a:p>
        </p:txBody>
      </p:sp>
      <p:sp>
        <p:nvSpPr>
          <p:cNvPr id="119839" name="Text Box 30"/>
          <p:cNvSpPr txBox="1">
            <a:spLocks noChangeArrowheads="1"/>
          </p:cNvSpPr>
          <p:nvPr/>
        </p:nvSpPr>
        <p:spPr bwMode="auto">
          <a:xfrm>
            <a:off x="915988" y="3424238"/>
            <a:ext cx="295275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</a:rPr>
              <a:t>x</a:t>
            </a:r>
          </a:p>
        </p:txBody>
      </p:sp>
      <p:sp>
        <p:nvSpPr>
          <p:cNvPr id="119840" name="Text Box 31"/>
          <p:cNvSpPr txBox="1">
            <a:spLocks noChangeArrowheads="1"/>
          </p:cNvSpPr>
          <p:nvPr/>
        </p:nvSpPr>
        <p:spPr bwMode="auto">
          <a:xfrm>
            <a:off x="915988" y="3729038"/>
            <a:ext cx="295275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</a:rPr>
              <a:t>y</a:t>
            </a:r>
          </a:p>
        </p:txBody>
      </p:sp>
      <p:sp>
        <p:nvSpPr>
          <p:cNvPr id="119841" name="Text Box 32"/>
          <p:cNvSpPr txBox="1">
            <a:spLocks noChangeArrowheads="1"/>
          </p:cNvSpPr>
          <p:nvPr/>
        </p:nvSpPr>
        <p:spPr bwMode="auto">
          <a:xfrm>
            <a:off x="915988" y="4033838"/>
            <a:ext cx="295275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</a:rPr>
              <a:t>z</a:t>
            </a:r>
          </a:p>
        </p:txBody>
      </p:sp>
      <p:sp>
        <p:nvSpPr>
          <p:cNvPr id="119842" name="Text Box 33"/>
          <p:cNvSpPr txBox="1">
            <a:spLocks noChangeArrowheads="1"/>
          </p:cNvSpPr>
          <p:nvPr/>
        </p:nvSpPr>
        <p:spPr bwMode="auto">
          <a:xfrm>
            <a:off x="1525588" y="3424238"/>
            <a:ext cx="344487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</a:rPr>
              <a:t>∞</a:t>
            </a:r>
          </a:p>
        </p:txBody>
      </p:sp>
      <p:sp>
        <p:nvSpPr>
          <p:cNvPr id="119843" name="Text Box 34"/>
          <p:cNvSpPr txBox="1">
            <a:spLocks noChangeArrowheads="1"/>
          </p:cNvSpPr>
          <p:nvPr/>
        </p:nvSpPr>
        <p:spPr bwMode="auto">
          <a:xfrm>
            <a:off x="1830388" y="3424238"/>
            <a:ext cx="344487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</a:rPr>
              <a:t>∞</a:t>
            </a:r>
          </a:p>
        </p:txBody>
      </p:sp>
      <p:sp>
        <p:nvSpPr>
          <p:cNvPr id="119844" name="Text Box 35"/>
          <p:cNvSpPr txBox="1">
            <a:spLocks noChangeArrowheads="1"/>
          </p:cNvSpPr>
          <p:nvPr/>
        </p:nvSpPr>
        <p:spPr bwMode="auto">
          <a:xfrm>
            <a:off x="1220788" y="4110038"/>
            <a:ext cx="344487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</a:rPr>
              <a:t>∞</a:t>
            </a:r>
          </a:p>
        </p:txBody>
      </p:sp>
      <p:sp>
        <p:nvSpPr>
          <p:cNvPr id="119845" name="Text Box 36"/>
          <p:cNvSpPr txBox="1">
            <a:spLocks noChangeArrowheads="1"/>
          </p:cNvSpPr>
          <p:nvPr/>
        </p:nvSpPr>
        <p:spPr bwMode="auto">
          <a:xfrm>
            <a:off x="1449388" y="4110038"/>
            <a:ext cx="344487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</a:rPr>
              <a:t>∞</a:t>
            </a:r>
          </a:p>
        </p:txBody>
      </p:sp>
      <p:sp>
        <p:nvSpPr>
          <p:cNvPr id="119846" name="Text Box 37"/>
          <p:cNvSpPr txBox="1">
            <a:spLocks noChangeArrowheads="1"/>
          </p:cNvSpPr>
          <p:nvPr/>
        </p:nvSpPr>
        <p:spPr bwMode="auto">
          <a:xfrm>
            <a:off x="1830388" y="4110038"/>
            <a:ext cx="344487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</a:rPr>
              <a:t>∞</a:t>
            </a:r>
          </a:p>
        </p:txBody>
      </p:sp>
      <p:sp>
        <p:nvSpPr>
          <p:cNvPr id="119847" name="Text Box 38"/>
          <p:cNvSpPr txBox="1">
            <a:spLocks noChangeArrowheads="1"/>
          </p:cNvSpPr>
          <p:nvPr/>
        </p:nvSpPr>
        <p:spPr bwMode="auto">
          <a:xfrm>
            <a:off x="1339850" y="2933700"/>
            <a:ext cx="709613" cy="306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i="1">
                <a:solidFill>
                  <a:srgbClr val="000000"/>
                </a:solidFill>
              </a:rPr>
              <a:t>cost to</a:t>
            </a:r>
          </a:p>
        </p:txBody>
      </p:sp>
      <p:sp>
        <p:nvSpPr>
          <p:cNvPr id="119848" name="Line 39"/>
          <p:cNvSpPr>
            <a:spLocks noChangeShapeType="1"/>
          </p:cNvSpPr>
          <p:nvPr/>
        </p:nvSpPr>
        <p:spPr bwMode="auto">
          <a:xfrm>
            <a:off x="1219200" y="5029200"/>
            <a:ext cx="1588" cy="1219200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9849" name="Line 40"/>
          <p:cNvSpPr>
            <a:spLocks noChangeShapeType="1"/>
          </p:cNvSpPr>
          <p:nvPr/>
        </p:nvSpPr>
        <p:spPr bwMode="auto">
          <a:xfrm>
            <a:off x="914400" y="5257800"/>
            <a:ext cx="1371600" cy="1588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9850" name="Text Box 41"/>
          <p:cNvSpPr txBox="1">
            <a:spLocks noChangeArrowheads="1"/>
          </p:cNvSpPr>
          <p:nvPr/>
        </p:nvSpPr>
        <p:spPr bwMode="auto">
          <a:xfrm>
            <a:off x="1219200" y="4872038"/>
            <a:ext cx="908050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</a:rPr>
              <a:t>x   y   z</a:t>
            </a:r>
          </a:p>
        </p:txBody>
      </p:sp>
      <p:sp>
        <p:nvSpPr>
          <p:cNvPr id="119851" name="Text Box 42"/>
          <p:cNvSpPr txBox="1">
            <a:spLocks noChangeArrowheads="1"/>
          </p:cNvSpPr>
          <p:nvPr/>
        </p:nvSpPr>
        <p:spPr bwMode="auto">
          <a:xfrm>
            <a:off x="915988" y="5253038"/>
            <a:ext cx="295275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</a:rPr>
              <a:t>x</a:t>
            </a:r>
          </a:p>
        </p:txBody>
      </p:sp>
      <p:sp>
        <p:nvSpPr>
          <p:cNvPr id="119852" name="Text Box 43"/>
          <p:cNvSpPr txBox="1">
            <a:spLocks noChangeArrowheads="1"/>
          </p:cNvSpPr>
          <p:nvPr/>
        </p:nvSpPr>
        <p:spPr bwMode="auto">
          <a:xfrm>
            <a:off x="915988" y="5557838"/>
            <a:ext cx="295275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</a:rPr>
              <a:t>y</a:t>
            </a:r>
          </a:p>
        </p:txBody>
      </p:sp>
      <p:sp>
        <p:nvSpPr>
          <p:cNvPr id="119853" name="Text Box 44"/>
          <p:cNvSpPr txBox="1">
            <a:spLocks noChangeArrowheads="1"/>
          </p:cNvSpPr>
          <p:nvPr/>
        </p:nvSpPr>
        <p:spPr bwMode="auto">
          <a:xfrm>
            <a:off x="915988" y="5862638"/>
            <a:ext cx="295275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</a:rPr>
              <a:t>z</a:t>
            </a:r>
          </a:p>
        </p:txBody>
      </p:sp>
      <p:sp>
        <p:nvSpPr>
          <p:cNvPr id="119854" name="Text Box 45"/>
          <p:cNvSpPr txBox="1">
            <a:spLocks noChangeArrowheads="1"/>
          </p:cNvSpPr>
          <p:nvPr/>
        </p:nvSpPr>
        <p:spPr bwMode="auto">
          <a:xfrm>
            <a:off x="1219200" y="5638800"/>
            <a:ext cx="990600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</a:rPr>
              <a:t>∞</a:t>
            </a:r>
          </a:p>
        </p:txBody>
      </p:sp>
      <p:sp>
        <p:nvSpPr>
          <p:cNvPr id="119855" name="Text Box 46"/>
          <p:cNvSpPr txBox="1">
            <a:spLocks noChangeArrowheads="1"/>
          </p:cNvSpPr>
          <p:nvPr/>
        </p:nvSpPr>
        <p:spPr bwMode="auto">
          <a:xfrm>
            <a:off x="1449388" y="5634038"/>
            <a:ext cx="344487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</a:rPr>
              <a:t>∞</a:t>
            </a:r>
          </a:p>
        </p:txBody>
      </p:sp>
      <p:sp>
        <p:nvSpPr>
          <p:cNvPr id="119856" name="Text Box 47"/>
          <p:cNvSpPr txBox="1">
            <a:spLocks noChangeArrowheads="1"/>
          </p:cNvSpPr>
          <p:nvPr/>
        </p:nvSpPr>
        <p:spPr bwMode="auto">
          <a:xfrm>
            <a:off x="1830388" y="5634038"/>
            <a:ext cx="344487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</a:rPr>
              <a:t>∞</a:t>
            </a:r>
          </a:p>
        </p:txBody>
      </p:sp>
      <p:sp>
        <p:nvSpPr>
          <p:cNvPr id="119857" name="Text Box 48"/>
          <p:cNvSpPr txBox="1">
            <a:spLocks noChangeArrowheads="1"/>
          </p:cNvSpPr>
          <p:nvPr/>
        </p:nvSpPr>
        <p:spPr bwMode="auto">
          <a:xfrm>
            <a:off x="1220788" y="5938838"/>
            <a:ext cx="306387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</a:rPr>
              <a:t>7</a:t>
            </a:r>
          </a:p>
        </p:txBody>
      </p:sp>
      <p:sp>
        <p:nvSpPr>
          <p:cNvPr id="119858" name="Text Box 49"/>
          <p:cNvSpPr txBox="1">
            <a:spLocks noChangeArrowheads="1"/>
          </p:cNvSpPr>
          <p:nvPr/>
        </p:nvSpPr>
        <p:spPr bwMode="auto">
          <a:xfrm>
            <a:off x="1449388" y="5938838"/>
            <a:ext cx="306387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19859" name="Text Box 50"/>
          <p:cNvSpPr txBox="1">
            <a:spLocks noChangeArrowheads="1"/>
          </p:cNvSpPr>
          <p:nvPr/>
        </p:nvSpPr>
        <p:spPr bwMode="auto">
          <a:xfrm>
            <a:off x="1830388" y="5938838"/>
            <a:ext cx="306387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119860" name="Text Box 51"/>
          <p:cNvSpPr txBox="1">
            <a:spLocks noChangeArrowheads="1"/>
          </p:cNvSpPr>
          <p:nvPr/>
        </p:nvSpPr>
        <p:spPr bwMode="auto">
          <a:xfrm>
            <a:off x="1362075" y="4740275"/>
            <a:ext cx="709613" cy="306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i="1">
                <a:solidFill>
                  <a:srgbClr val="000000"/>
                </a:solidFill>
              </a:rPr>
              <a:t>cost to</a:t>
            </a:r>
          </a:p>
        </p:txBody>
      </p:sp>
      <p:sp>
        <p:nvSpPr>
          <p:cNvPr id="119861" name="Text Box 52"/>
          <p:cNvSpPr txBox="1">
            <a:spLocks noChangeArrowheads="1"/>
          </p:cNvSpPr>
          <p:nvPr/>
        </p:nvSpPr>
        <p:spPr bwMode="auto">
          <a:xfrm>
            <a:off x="1220788" y="3500438"/>
            <a:ext cx="944562" cy="6429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</a:rPr>
              <a:t>∞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</a:rPr>
              <a:t>2   0   1</a:t>
            </a:r>
          </a:p>
        </p:txBody>
      </p:sp>
      <p:sp>
        <p:nvSpPr>
          <p:cNvPr id="119862" name="Text Box 53"/>
          <p:cNvSpPr txBox="1">
            <a:spLocks noChangeArrowheads="1"/>
          </p:cNvSpPr>
          <p:nvPr/>
        </p:nvSpPr>
        <p:spPr bwMode="auto">
          <a:xfrm>
            <a:off x="1219200" y="5257800"/>
            <a:ext cx="990600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</a:rPr>
              <a:t>∞ ∞  ∞</a:t>
            </a:r>
          </a:p>
        </p:txBody>
      </p:sp>
      <p:sp>
        <p:nvSpPr>
          <p:cNvPr id="119863" name="Text Box 54"/>
          <p:cNvSpPr txBox="1">
            <a:spLocks noChangeArrowheads="1"/>
          </p:cNvSpPr>
          <p:nvPr/>
        </p:nvSpPr>
        <p:spPr bwMode="auto">
          <a:xfrm>
            <a:off x="3262313" y="2006600"/>
            <a:ext cx="944562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</a:rPr>
              <a:t>2   0   1</a:t>
            </a:r>
          </a:p>
        </p:txBody>
      </p:sp>
      <p:sp>
        <p:nvSpPr>
          <p:cNvPr id="119864" name="Text Box 55"/>
          <p:cNvSpPr txBox="1">
            <a:spLocks noChangeArrowheads="1"/>
          </p:cNvSpPr>
          <p:nvPr/>
        </p:nvSpPr>
        <p:spPr bwMode="auto">
          <a:xfrm>
            <a:off x="3262313" y="2322513"/>
            <a:ext cx="944562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</a:rPr>
              <a:t>7   1   0</a:t>
            </a:r>
          </a:p>
        </p:txBody>
      </p:sp>
      <p:sp>
        <p:nvSpPr>
          <p:cNvPr id="119865" name="Line 56"/>
          <p:cNvSpPr>
            <a:spLocks noChangeShapeType="1"/>
          </p:cNvSpPr>
          <p:nvPr/>
        </p:nvSpPr>
        <p:spPr bwMode="auto">
          <a:xfrm>
            <a:off x="2209800" y="1981200"/>
            <a:ext cx="685800" cy="1524000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9866" name="Line 57"/>
          <p:cNvSpPr>
            <a:spLocks noChangeShapeType="1"/>
          </p:cNvSpPr>
          <p:nvPr/>
        </p:nvSpPr>
        <p:spPr bwMode="auto">
          <a:xfrm>
            <a:off x="2133600" y="2057400"/>
            <a:ext cx="685800" cy="3124200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9867" name="Line 58"/>
          <p:cNvSpPr>
            <a:spLocks noChangeShapeType="1"/>
          </p:cNvSpPr>
          <p:nvPr/>
        </p:nvSpPr>
        <p:spPr bwMode="auto">
          <a:xfrm flipV="1">
            <a:off x="2133600" y="2513013"/>
            <a:ext cx="762000" cy="1298575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9868" name="Line 59"/>
          <p:cNvSpPr>
            <a:spLocks noChangeShapeType="1"/>
          </p:cNvSpPr>
          <p:nvPr/>
        </p:nvSpPr>
        <p:spPr bwMode="auto">
          <a:xfrm>
            <a:off x="2133600" y="4114800"/>
            <a:ext cx="609600" cy="1143000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9869" name="Line 60"/>
          <p:cNvSpPr>
            <a:spLocks noChangeShapeType="1"/>
          </p:cNvSpPr>
          <p:nvPr/>
        </p:nvSpPr>
        <p:spPr bwMode="auto">
          <a:xfrm flipV="1">
            <a:off x="2133600" y="2589213"/>
            <a:ext cx="838200" cy="3432175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9870" name="Line 61"/>
          <p:cNvSpPr>
            <a:spLocks noChangeShapeType="1"/>
          </p:cNvSpPr>
          <p:nvPr/>
        </p:nvSpPr>
        <p:spPr bwMode="auto">
          <a:xfrm flipV="1">
            <a:off x="2209800" y="4341813"/>
            <a:ext cx="762000" cy="1755775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9871" name="Line 62"/>
          <p:cNvSpPr>
            <a:spLocks noChangeShapeType="1"/>
          </p:cNvSpPr>
          <p:nvPr/>
        </p:nvSpPr>
        <p:spPr bwMode="auto">
          <a:xfrm>
            <a:off x="609600" y="6345238"/>
            <a:ext cx="5410200" cy="1587"/>
          </a:xfrm>
          <a:prstGeom prst="line">
            <a:avLst/>
          </a:prstGeom>
          <a:noFill/>
          <a:ln w="9360" cap="sq">
            <a:solidFill>
              <a:srgbClr val="000000"/>
            </a:solidFill>
            <a:prstDash val="sysDot"/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9872" name="Text Box 63"/>
          <p:cNvSpPr txBox="1">
            <a:spLocks noChangeArrowheads="1"/>
          </p:cNvSpPr>
          <p:nvPr/>
        </p:nvSpPr>
        <p:spPr bwMode="auto">
          <a:xfrm>
            <a:off x="6070600" y="6137275"/>
            <a:ext cx="612775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</a:rPr>
              <a:t>time</a:t>
            </a:r>
          </a:p>
        </p:txBody>
      </p:sp>
      <p:grpSp>
        <p:nvGrpSpPr>
          <p:cNvPr id="119873" name="Group 64"/>
          <p:cNvGrpSpPr>
            <a:grpSpLocks/>
          </p:cNvGrpSpPr>
          <p:nvPr/>
        </p:nvGrpSpPr>
        <p:grpSpPr bwMode="auto">
          <a:xfrm>
            <a:off x="6632575" y="2911475"/>
            <a:ext cx="2182813" cy="1211263"/>
            <a:chOff x="4178" y="1834"/>
            <a:chExt cx="1375" cy="763"/>
          </a:xfrm>
        </p:grpSpPr>
        <p:sp>
          <p:nvSpPr>
            <p:cNvPr id="119889" name="Freeform 65"/>
            <p:cNvSpPr>
              <a:spLocks noChangeArrowheads="1"/>
            </p:cNvSpPr>
            <p:nvPr/>
          </p:nvSpPr>
          <p:spPr bwMode="auto">
            <a:xfrm>
              <a:off x="4178" y="1834"/>
              <a:ext cx="1375" cy="763"/>
            </a:xfrm>
            <a:custGeom>
              <a:avLst/>
              <a:gdLst>
                <a:gd name="T0" fmla="*/ 113 w 1376"/>
                <a:gd name="T1" fmla="*/ 348 h 764"/>
                <a:gd name="T2" fmla="*/ 395 w 1376"/>
                <a:gd name="T3" fmla="*/ 162 h 764"/>
                <a:gd name="T4" fmla="*/ 709 w 1376"/>
                <a:gd name="T5" fmla="*/ 9 h 764"/>
                <a:gd name="T6" fmla="*/ 1159 w 1376"/>
                <a:gd name="T7" fmla="*/ 219 h 764"/>
                <a:gd name="T8" fmla="*/ 1366 w 1376"/>
                <a:gd name="T9" fmla="*/ 509 h 764"/>
                <a:gd name="T10" fmla="*/ 1102 w 1376"/>
                <a:gd name="T11" fmla="*/ 725 h 764"/>
                <a:gd name="T12" fmla="*/ 578 w 1376"/>
                <a:gd name="T13" fmla="*/ 737 h 764"/>
                <a:gd name="T14" fmla="*/ 77 w 1376"/>
                <a:gd name="T15" fmla="*/ 629 h 764"/>
                <a:gd name="T16" fmla="*/ 113 w 1376"/>
                <a:gd name="T17" fmla="*/ 348 h 76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76"/>
                <a:gd name="T28" fmla="*/ 0 h 764"/>
                <a:gd name="T29" fmla="*/ 1376 w 1376"/>
                <a:gd name="T30" fmla="*/ 764 h 76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76" h="764">
                  <a:moveTo>
                    <a:pt x="113" y="348"/>
                  </a:moveTo>
                  <a:cubicBezTo>
                    <a:pt x="166" y="270"/>
                    <a:pt x="296" y="218"/>
                    <a:pt x="395" y="162"/>
                  </a:cubicBezTo>
                  <a:cubicBezTo>
                    <a:pt x="494" y="106"/>
                    <a:pt x="583" y="0"/>
                    <a:pt x="710" y="9"/>
                  </a:cubicBezTo>
                  <a:cubicBezTo>
                    <a:pt x="837" y="18"/>
                    <a:pt x="1051" y="136"/>
                    <a:pt x="1160" y="219"/>
                  </a:cubicBezTo>
                  <a:cubicBezTo>
                    <a:pt x="1269" y="302"/>
                    <a:pt x="1376" y="426"/>
                    <a:pt x="1367" y="510"/>
                  </a:cubicBezTo>
                  <a:cubicBezTo>
                    <a:pt x="1358" y="594"/>
                    <a:pt x="1234" y="688"/>
                    <a:pt x="1103" y="726"/>
                  </a:cubicBezTo>
                  <a:cubicBezTo>
                    <a:pt x="972" y="764"/>
                    <a:pt x="749" y="754"/>
                    <a:pt x="578" y="738"/>
                  </a:cubicBezTo>
                  <a:cubicBezTo>
                    <a:pt x="407" y="722"/>
                    <a:pt x="154" y="695"/>
                    <a:pt x="77" y="630"/>
                  </a:cubicBezTo>
                  <a:cubicBezTo>
                    <a:pt x="0" y="565"/>
                    <a:pt x="60" y="426"/>
                    <a:pt x="113" y="348"/>
                  </a:cubicBezTo>
                  <a:close/>
                </a:path>
              </a:pathLst>
            </a:custGeom>
            <a:solidFill>
              <a:srgbClr val="66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19890" name="Group 66"/>
            <p:cNvGrpSpPr>
              <a:grpSpLocks/>
            </p:cNvGrpSpPr>
            <p:nvPr/>
          </p:nvGrpSpPr>
          <p:grpSpPr bwMode="auto">
            <a:xfrm>
              <a:off x="4274" y="1904"/>
              <a:ext cx="1160" cy="676"/>
              <a:chOff x="4274" y="1904"/>
              <a:chExt cx="1160" cy="676"/>
            </a:xfrm>
          </p:grpSpPr>
          <p:sp>
            <p:nvSpPr>
              <p:cNvPr id="119891" name="Freeform 67"/>
              <p:cNvSpPr>
                <a:spLocks noChangeArrowheads="1"/>
              </p:cNvSpPr>
              <p:nvPr/>
            </p:nvSpPr>
            <p:spPr bwMode="auto">
              <a:xfrm>
                <a:off x="4537" y="2098"/>
                <a:ext cx="221" cy="179"/>
              </a:xfrm>
              <a:custGeom>
                <a:avLst/>
                <a:gdLst>
                  <a:gd name="T0" fmla="*/ 0 w 222"/>
                  <a:gd name="T1" fmla="*/ 179 h 180"/>
                  <a:gd name="T2" fmla="*/ 221 w 222"/>
                  <a:gd name="T3" fmla="*/ 0 h 180"/>
                  <a:gd name="T4" fmla="*/ 0 60000 65536"/>
                  <a:gd name="T5" fmla="*/ 0 60000 65536"/>
                  <a:gd name="T6" fmla="*/ 0 w 222"/>
                  <a:gd name="T7" fmla="*/ 0 h 180"/>
                  <a:gd name="T8" fmla="*/ 222 w 222"/>
                  <a:gd name="T9" fmla="*/ 180 h 18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22" h="180">
                    <a:moveTo>
                      <a:pt x="0" y="180"/>
                    </a:moveTo>
                    <a:lnTo>
                      <a:pt x="222" y="0"/>
                    </a:lnTo>
                  </a:path>
                </a:pathLst>
              </a:custGeom>
              <a:noFill/>
              <a:ln w="12600" cap="sq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9892" name="Oval 68"/>
              <p:cNvSpPr>
                <a:spLocks noChangeArrowheads="1"/>
              </p:cNvSpPr>
              <p:nvPr/>
            </p:nvSpPr>
            <p:spPr bwMode="auto">
              <a:xfrm>
                <a:off x="4277" y="2334"/>
                <a:ext cx="312" cy="80"/>
              </a:xfrm>
              <a:prstGeom prst="ellipse">
                <a:avLst/>
              </a:prstGeom>
              <a:solidFill>
                <a:srgbClr val="CCCCFF"/>
              </a:solidFill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9893" name="Line 69"/>
              <p:cNvSpPr>
                <a:spLocks noChangeShapeType="1"/>
              </p:cNvSpPr>
              <p:nvPr/>
            </p:nvSpPr>
            <p:spPr bwMode="auto">
              <a:xfrm>
                <a:off x="4277" y="2327"/>
                <a:ext cx="0" cy="49"/>
              </a:xfrm>
              <a:prstGeom prst="line">
                <a:avLst/>
              </a:prstGeom>
              <a:noFill/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894" name="Line 70"/>
              <p:cNvSpPr>
                <a:spLocks noChangeShapeType="1"/>
              </p:cNvSpPr>
              <p:nvPr/>
            </p:nvSpPr>
            <p:spPr bwMode="auto">
              <a:xfrm>
                <a:off x="4590" y="2327"/>
                <a:ext cx="0" cy="49"/>
              </a:xfrm>
              <a:prstGeom prst="line">
                <a:avLst/>
              </a:prstGeom>
              <a:noFill/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895" name="Rectangle 71"/>
              <p:cNvSpPr>
                <a:spLocks noChangeArrowheads="1"/>
              </p:cNvSpPr>
              <p:nvPr/>
            </p:nvSpPr>
            <p:spPr bwMode="auto">
              <a:xfrm>
                <a:off x="4277" y="2327"/>
                <a:ext cx="309" cy="48"/>
              </a:xfrm>
              <a:prstGeom prst="rect">
                <a:avLst/>
              </a:pr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9896" name="Oval 72"/>
              <p:cNvSpPr>
                <a:spLocks noChangeArrowheads="1"/>
              </p:cNvSpPr>
              <p:nvPr/>
            </p:nvSpPr>
            <p:spPr bwMode="auto">
              <a:xfrm>
                <a:off x="4274" y="2268"/>
                <a:ext cx="312" cy="94"/>
              </a:xfrm>
              <a:prstGeom prst="ellipse">
                <a:avLst/>
              </a:prstGeom>
              <a:solidFill>
                <a:srgbClr val="CCCCFF"/>
              </a:solidFill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9897" name="Freeform 73"/>
              <p:cNvSpPr>
                <a:spLocks noChangeArrowheads="1"/>
              </p:cNvSpPr>
              <p:nvPr/>
            </p:nvSpPr>
            <p:spPr bwMode="auto">
              <a:xfrm>
                <a:off x="4942" y="2098"/>
                <a:ext cx="215" cy="188"/>
              </a:xfrm>
              <a:custGeom>
                <a:avLst/>
                <a:gdLst>
                  <a:gd name="T0" fmla="*/ 0 w 216"/>
                  <a:gd name="T1" fmla="*/ 0 h 189"/>
                  <a:gd name="T2" fmla="*/ 215 w 216"/>
                  <a:gd name="T3" fmla="*/ 188 h 189"/>
                  <a:gd name="T4" fmla="*/ 0 60000 65536"/>
                  <a:gd name="T5" fmla="*/ 0 60000 65536"/>
                  <a:gd name="T6" fmla="*/ 0 w 216"/>
                  <a:gd name="T7" fmla="*/ 0 h 189"/>
                  <a:gd name="T8" fmla="*/ 216 w 216"/>
                  <a:gd name="T9" fmla="*/ 189 h 189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16" h="189">
                    <a:moveTo>
                      <a:pt x="0" y="0"/>
                    </a:moveTo>
                    <a:lnTo>
                      <a:pt x="216" y="189"/>
                    </a:lnTo>
                  </a:path>
                </a:pathLst>
              </a:custGeom>
              <a:noFill/>
              <a:ln w="12600" cap="sq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9898" name="Freeform 74"/>
              <p:cNvSpPr>
                <a:spLocks noChangeArrowheads="1"/>
              </p:cNvSpPr>
              <p:nvPr/>
            </p:nvSpPr>
            <p:spPr bwMode="auto">
              <a:xfrm>
                <a:off x="4594" y="2362"/>
                <a:ext cx="539" cy="2"/>
              </a:xfrm>
              <a:custGeom>
                <a:avLst/>
                <a:gdLst>
                  <a:gd name="T0" fmla="*/ 539 w 540"/>
                  <a:gd name="T1" fmla="*/ 2 h 3"/>
                  <a:gd name="T2" fmla="*/ 0 w 540"/>
                  <a:gd name="T3" fmla="*/ 0 h 3"/>
                  <a:gd name="T4" fmla="*/ 0 60000 65536"/>
                  <a:gd name="T5" fmla="*/ 0 60000 65536"/>
                  <a:gd name="T6" fmla="*/ 0 w 540"/>
                  <a:gd name="T7" fmla="*/ 0 h 3"/>
                  <a:gd name="T8" fmla="*/ 540 w 540"/>
                  <a:gd name="T9" fmla="*/ 3 h 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40" h="3">
                    <a:moveTo>
                      <a:pt x="540" y="3"/>
                    </a:moveTo>
                    <a:lnTo>
                      <a:pt x="0" y="0"/>
                    </a:lnTo>
                  </a:path>
                </a:pathLst>
              </a:custGeom>
              <a:noFill/>
              <a:ln w="12600" cap="sq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19899" name="Group 75"/>
              <p:cNvGrpSpPr>
                <a:grpSpLocks/>
              </p:cNvGrpSpPr>
              <p:nvPr/>
            </p:nvGrpSpPr>
            <p:grpSpPr bwMode="auto">
              <a:xfrm>
                <a:off x="4331" y="2216"/>
                <a:ext cx="194" cy="250"/>
                <a:chOff x="4331" y="2216"/>
                <a:chExt cx="194" cy="250"/>
              </a:xfrm>
            </p:grpSpPr>
            <p:sp>
              <p:nvSpPr>
                <p:cNvPr id="119921" name="Rectangle 76"/>
                <p:cNvSpPr>
                  <a:spLocks noChangeArrowheads="1"/>
                </p:cNvSpPr>
                <p:nvPr/>
              </p:nvSpPr>
              <p:spPr bwMode="auto">
                <a:xfrm>
                  <a:off x="4353" y="2281"/>
                  <a:ext cx="142" cy="131"/>
                </a:xfrm>
                <a:prstGeom prst="rect">
                  <a:avLst/>
                </a:prstGeom>
                <a:solidFill>
                  <a:srgbClr val="CCCC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9922" name="Text Box 77"/>
                <p:cNvSpPr txBox="1">
                  <a:spLocks noChangeArrowheads="1"/>
                </p:cNvSpPr>
                <p:nvPr/>
              </p:nvSpPr>
              <p:spPr bwMode="auto">
                <a:xfrm>
                  <a:off x="4331" y="2216"/>
                  <a:ext cx="194" cy="250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lIns="90000" tIns="46800" rIns="90000" bIns="46800">
                  <a:spAutoFit/>
                </a:bodyPr>
                <a:lstStyle/>
                <a:p>
                  <a:pPr algn="ctr">
                    <a:buClrTx/>
                    <a:buFontTx/>
                    <a:buNone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en-US" sz="2000">
                      <a:solidFill>
                        <a:srgbClr val="000000"/>
                      </a:solidFill>
                    </a:rPr>
                    <a:t>x</a:t>
                  </a:r>
                </a:p>
              </p:txBody>
            </p:sp>
          </p:grpSp>
          <p:grpSp>
            <p:nvGrpSpPr>
              <p:cNvPr id="119900" name="Group 78"/>
              <p:cNvGrpSpPr>
                <a:grpSpLocks/>
              </p:cNvGrpSpPr>
              <p:nvPr/>
            </p:nvGrpSpPr>
            <p:grpSpPr bwMode="auto">
              <a:xfrm>
                <a:off x="5119" y="2198"/>
                <a:ext cx="315" cy="289"/>
                <a:chOff x="5119" y="2198"/>
                <a:chExt cx="315" cy="289"/>
              </a:xfrm>
            </p:grpSpPr>
            <p:sp>
              <p:nvSpPr>
                <p:cNvPr id="119913" name="Oval 79"/>
                <p:cNvSpPr>
                  <a:spLocks noChangeArrowheads="1"/>
                </p:cNvSpPr>
                <p:nvPr/>
              </p:nvSpPr>
              <p:spPr bwMode="auto">
                <a:xfrm>
                  <a:off x="5122" y="2346"/>
                  <a:ext cx="312" cy="80"/>
                </a:xfrm>
                <a:prstGeom prst="ellipse">
                  <a:avLst/>
                </a:prstGeom>
                <a:solidFill>
                  <a:srgbClr val="CCCCFF"/>
                </a:solidFill>
                <a:ln w="12600" cap="sq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9914" name="Line 80"/>
                <p:cNvSpPr>
                  <a:spLocks noChangeShapeType="1"/>
                </p:cNvSpPr>
                <p:nvPr/>
              </p:nvSpPr>
              <p:spPr bwMode="auto">
                <a:xfrm>
                  <a:off x="5122" y="2339"/>
                  <a:ext cx="0" cy="49"/>
                </a:xfrm>
                <a:prstGeom prst="line">
                  <a:avLst/>
                </a:prstGeom>
                <a:noFill/>
                <a:ln w="12600" cap="sq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9915" name="Line 81"/>
                <p:cNvSpPr>
                  <a:spLocks noChangeShapeType="1"/>
                </p:cNvSpPr>
                <p:nvPr/>
              </p:nvSpPr>
              <p:spPr bwMode="auto">
                <a:xfrm>
                  <a:off x="5435" y="2339"/>
                  <a:ext cx="0" cy="49"/>
                </a:xfrm>
                <a:prstGeom prst="line">
                  <a:avLst/>
                </a:prstGeom>
                <a:noFill/>
                <a:ln w="12600" cap="sq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9916" name="Rectangle 82"/>
                <p:cNvSpPr>
                  <a:spLocks noChangeArrowheads="1"/>
                </p:cNvSpPr>
                <p:nvPr/>
              </p:nvSpPr>
              <p:spPr bwMode="auto">
                <a:xfrm>
                  <a:off x="5122" y="2339"/>
                  <a:ext cx="309" cy="48"/>
                </a:xfrm>
                <a:prstGeom prst="rect">
                  <a:avLst/>
                </a:prstGeom>
                <a:solidFill>
                  <a:srgbClr val="CCCC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9917" name="Oval 83"/>
                <p:cNvSpPr>
                  <a:spLocks noChangeArrowheads="1"/>
                </p:cNvSpPr>
                <p:nvPr/>
              </p:nvSpPr>
              <p:spPr bwMode="auto">
                <a:xfrm>
                  <a:off x="5119" y="2280"/>
                  <a:ext cx="312" cy="94"/>
                </a:xfrm>
                <a:prstGeom prst="ellipse">
                  <a:avLst/>
                </a:prstGeom>
                <a:solidFill>
                  <a:srgbClr val="CCCCFF"/>
                </a:solidFill>
                <a:ln w="12600" cap="sq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19918" name="Group 84"/>
                <p:cNvGrpSpPr>
                  <a:grpSpLocks/>
                </p:cNvGrpSpPr>
                <p:nvPr/>
              </p:nvGrpSpPr>
              <p:grpSpPr bwMode="auto">
                <a:xfrm>
                  <a:off x="5175" y="2198"/>
                  <a:ext cx="209" cy="289"/>
                  <a:chOff x="5175" y="2198"/>
                  <a:chExt cx="209" cy="289"/>
                </a:xfrm>
              </p:grpSpPr>
              <p:sp>
                <p:nvSpPr>
                  <p:cNvPr id="119919" name="Rectangle 85"/>
                  <p:cNvSpPr>
                    <a:spLocks noChangeArrowheads="1"/>
                  </p:cNvSpPr>
                  <p:nvPr/>
                </p:nvSpPr>
                <p:spPr bwMode="auto">
                  <a:xfrm>
                    <a:off x="5205" y="2293"/>
                    <a:ext cx="142" cy="131"/>
                  </a:xfrm>
                  <a:prstGeom prst="rect">
                    <a:avLst/>
                  </a:prstGeom>
                  <a:solidFill>
                    <a:srgbClr val="CCCC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9920" name="Text Box 8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175" y="2198"/>
                    <a:ext cx="209" cy="289"/>
                  </a:xfrm>
                  <a:prstGeom prst="rect">
                    <a:avLst/>
                  </a:prstGeom>
                  <a:noFill/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lIns="90000" tIns="46800" rIns="90000" bIns="46800">
                    <a:spAutoFit/>
                  </a:bodyPr>
                  <a:lstStyle/>
                  <a:p>
                    <a:pPr algn="ctr">
                      <a:buClrTx/>
                      <a:buFontTx/>
                      <a:buNone/>
                      <a:tabLst>
                        <a:tab pos="0" algn="l"/>
                        <a:tab pos="914400" algn="l"/>
                        <a:tab pos="1828800" algn="l"/>
                        <a:tab pos="2743200" algn="l"/>
                        <a:tab pos="3657600" algn="l"/>
                        <a:tab pos="4572000" algn="l"/>
                        <a:tab pos="5486400" algn="l"/>
                        <a:tab pos="6400800" algn="l"/>
                        <a:tab pos="7315200" algn="l"/>
                        <a:tab pos="8229600" algn="l"/>
                        <a:tab pos="9144000" algn="l"/>
                        <a:tab pos="10058400" algn="l"/>
                      </a:tabLst>
                    </a:pPr>
                    <a:r>
                      <a:rPr lang="en-US">
                        <a:solidFill>
                          <a:srgbClr val="000000"/>
                        </a:solidFill>
                      </a:rPr>
                      <a:t>z</a:t>
                    </a:r>
                  </a:p>
                </p:txBody>
              </p:sp>
            </p:grpSp>
          </p:grpSp>
          <p:sp>
            <p:nvSpPr>
              <p:cNvPr id="119901" name="Text Box 87"/>
              <p:cNvSpPr txBox="1">
                <a:spLocks noChangeArrowheads="1"/>
              </p:cNvSpPr>
              <p:nvPr/>
            </p:nvSpPr>
            <p:spPr bwMode="auto">
              <a:xfrm>
                <a:off x="5016" y="2019"/>
                <a:ext cx="192" cy="23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 algn="ctr">
                  <a:buClrTx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1800">
                    <a:solidFill>
                      <a:srgbClr val="000000"/>
                    </a:solidFill>
                  </a:rPr>
                  <a:t>1</a:t>
                </a:r>
              </a:p>
            </p:txBody>
          </p:sp>
          <p:sp>
            <p:nvSpPr>
              <p:cNvPr id="119902" name="Text Box 88"/>
              <p:cNvSpPr txBox="1">
                <a:spLocks noChangeArrowheads="1"/>
              </p:cNvSpPr>
              <p:nvPr/>
            </p:nvSpPr>
            <p:spPr bwMode="auto">
              <a:xfrm>
                <a:off x="4488" y="2016"/>
                <a:ext cx="192" cy="23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 algn="ctr">
                  <a:buClrTx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1800">
                    <a:solidFill>
                      <a:srgbClr val="000000"/>
                    </a:solidFill>
                  </a:rPr>
                  <a:t>2</a:t>
                </a:r>
              </a:p>
            </p:txBody>
          </p:sp>
          <p:sp>
            <p:nvSpPr>
              <p:cNvPr id="119903" name="Text Box 89"/>
              <p:cNvSpPr txBox="1">
                <a:spLocks noChangeArrowheads="1"/>
              </p:cNvSpPr>
              <p:nvPr/>
            </p:nvSpPr>
            <p:spPr bwMode="auto">
              <a:xfrm>
                <a:off x="4773" y="2349"/>
                <a:ext cx="192" cy="23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 algn="ctr">
                  <a:buClrTx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1800">
                    <a:solidFill>
                      <a:srgbClr val="000000"/>
                    </a:solidFill>
                  </a:rPr>
                  <a:t>7</a:t>
                </a:r>
              </a:p>
            </p:txBody>
          </p:sp>
          <p:grpSp>
            <p:nvGrpSpPr>
              <p:cNvPr id="119904" name="Group 90"/>
              <p:cNvGrpSpPr>
                <a:grpSpLocks/>
              </p:cNvGrpSpPr>
              <p:nvPr/>
            </p:nvGrpSpPr>
            <p:grpSpPr bwMode="auto">
              <a:xfrm>
                <a:off x="4699" y="1904"/>
                <a:ext cx="315" cy="250"/>
                <a:chOff x="4699" y="1904"/>
                <a:chExt cx="315" cy="250"/>
              </a:xfrm>
            </p:grpSpPr>
            <p:sp>
              <p:nvSpPr>
                <p:cNvPr id="119905" name="Oval 91"/>
                <p:cNvSpPr>
                  <a:spLocks noChangeArrowheads="1"/>
                </p:cNvSpPr>
                <p:nvPr/>
              </p:nvSpPr>
              <p:spPr bwMode="auto">
                <a:xfrm>
                  <a:off x="4702" y="2022"/>
                  <a:ext cx="312" cy="80"/>
                </a:xfrm>
                <a:prstGeom prst="ellipse">
                  <a:avLst/>
                </a:prstGeom>
                <a:solidFill>
                  <a:srgbClr val="CCCCFF"/>
                </a:solidFill>
                <a:ln w="12600" cap="sq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9906" name="Line 92"/>
                <p:cNvSpPr>
                  <a:spLocks noChangeShapeType="1"/>
                </p:cNvSpPr>
                <p:nvPr/>
              </p:nvSpPr>
              <p:spPr bwMode="auto">
                <a:xfrm>
                  <a:off x="4702" y="2015"/>
                  <a:ext cx="0" cy="49"/>
                </a:xfrm>
                <a:prstGeom prst="line">
                  <a:avLst/>
                </a:prstGeom>
                <a:noFill/>
                <a:ln w="12600" cap="sq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9907" name="Line 93"/>
                <p:cNvSpPr>
                  <a:spLocks noChangeShapeType="1"/>
                </p:cNvSpPr>
                <p:nvPr/>
              </p:nvSpPr>
              <p:spPr bwMode="auto">
                <a:xfrm>
                  <a:off x="5015" y="2015"/>
                  <a:ext cx="0" cy="49"/>
                </a:xfrm>
                <a:prstGeom prst="line">
                  <a:avLst/>
                </a:prstGeom>
                <a:noFill/>
                <a:ln w="12600" cap="sq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9908" name="Rectangle 94"/>
                <p:cNvSpPr>
                  <a:spLocks noChangeArrowheads="1"/>
                </p:cNvSpPr>
                <p:nvPr/>
              </p:nvSpPr>
              <p:spPr bwMode="auto">
                <a:xfrm>
                  <a:off x="4702" y="2015"/>
                  <a:ext cx="309" cy="48"/>
                </a:xfrm>
                <a:prstGeom prst="rect">
                  <a:avLst/>
                </a:prstGeom>
                <a:solidFill>
                  <a:srgbClr val="CCCC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9909" name="Oval 95"/>
                <p:cNvSpPr>
                  <a:spLocks noChangeArrowheads="1"/>
                </p:cNvSpPr>
                <p:nvPr/>
              </p:nvSpPr>
              <p:spPr bwMode="auto">
                <a:xfrm>
                  <a:off x="4699" y="1956"/>
                  <a:ext cx="312" cy="94"/>
                </a:xfrm>
                <a:prstGeom prst="ellipse">
                  <a:avLst/>
                </a:prstGeom>
                <a:solidFill>
                  <a:srgbClr val="CCCCFF"/>
                </a:solidFill>
                <a:ln w="12600" cap="sq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19910" name="Group 96"/>
                <p:cNvGrpSpPr>
                  <a:grpSpLocks/>
                </p:cNvGrpSpPr>
                <p:nvPr/>
              </p:nvGrpSpPr>
              <p:grpSpPr bwMode="auto">
                <a:xfrm>
                  <a:off x="4763" y="1904"/>
                  <a:ext cx="194" cy="250"/>
                  <a:chOff x="4763" y="1904"/>
                  <a:chExt cx="194" cy="250"/>
                </a:xfrm>
              </p:grpSpPr>
              <p:sp>
                <p:nvSpPr>
                  <p:cNvPr id="119911" name="Rectangle 97"/>
                  <p:cNvSpPr>
                    <a:spLocks noChangeArrowheads="1"/>
                  </p:cNvSpPr>
                  <p:nvPr/>
                </p:nvSpPr>
                <p:spPr bwMode="auto">
                  <a:xfrm>
                    <a:off x="4786" y="1969"/>
                    <a:ext cx="139" cy="131"/>
                  </a:xfrm>
                  <a:prstGeom prst="rect">
                    <a:avLst/>
                  </a:prstGeom>
                  <a:solidFill>
                    <a:srgbClr val="CCCC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9912" name="Text Box 9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763" y="1904"/>
                    <a:ext cx="194" cy="250"/>
                  </a:xfrm>
                  <a:prstGeom prst="rect">
                    <a:avLst/>
                  </a:prstGeom>
                  <a:noFill/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lIns="90000" tIns="46800" rIns="90000" bIns="46800">
                    <a:spAutoFit/>
                  </a:bodyPr>
                  <a:lstStyle/>
                  <a:p>
                    <a:pPr algn="ctr">
                      <a:buClrTx/>
                      <a:buFontTx/>
                      <a:buNone/>
                      <a:tabLst>
                        <a:tab pos="0" algn="l"/>
                        <a:tab pos="914400" algn="l"/>
                        <a:tab pos="1828800" algn="l"/>
                        <a:tab pos="2743200" algn="l"/>
                        <a:tab pos="3657600" algn="l"/>
                        <a:tab pos="4572000" algn="l"/>
                        <a:tab pos="5486400" algn="l"/>
                        <a:tab pos="6400800" algn="l"/>
                        <a:tab pos="7315200" algn="l"/>
                        <a:tab pos="8229600" algn="l"/>
                        <a:tab pos="9144000" algn="l"/>
                        <a:tab pos="10058400" algn="l"/>
                      </a:tabLst>
                    </a:pPr>
                    <a:r>
                      <a:rPr lang="en-US" sz="2000">
                        <a:solidFill>
                          <a:srgbClr val="000000"/>
                        </a:solidFill>
                      </a:rPr>
                      <a:t>y</a:t>
                    </a:r>
                  </a:p>
                </p:txBody>
              </p:sp>
            </p:grpSp>
          </p:grpSp>
        </p:grpSp>
      </p:grpSp>
      <p:sp>
        <p:nvSpPr>
          <p:cNvPr id="119874" name="Text Box 99"/>
          <p:cNvSpPr txBox="1">
            <a:spLocks noChangeArrowheads="1"/>
          </p:cNvSpPr>
          <p:nvPr/>
        </p:nvSpPr>
        <p:spPr bwMode="auto">
          <a:xfrm>
            <a:off x="353318" y="1104900"/>
            <a:ext cx="829371" cy="5654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r" eaLnBrk="1" hangingPunct="1">
              <a:lnSpc>
                <a:spcPct val="85000"/>
              </a:lnSpc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node x</a:t>
            </a:r>
          </a:p>
          <a:p>
            <a:pPr algn="r" eaLnBrk="1" hangingPunct="1">
              <a:lnSpc>
                <a:spcPct val="85000"/>
              </a:lnSpc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table</a:t>
            </a:r>
          </a:p>
        </p:txBody>
      </p:sp>
      <p:sp>
        <p:nvSpPr>
          <p:cNvPr id="119875" name="Oval 100"/>
          <p:cNvSpPr>
            <a:spLocks noChangeArrowheads="1"/>
          </p:cNvSpPr>
          <p:nvPr/>
        </p:nvSpPr>
        <p:spPr bwMode="auto">
          <a:xfrm>
            <a:off x="1219200" y="1676400"/>
            <a:ext cx="1066800" cy="381000"/>
          </a:xfrm>
          <a:prstGeom prst="ellipse">
            <a:avLst/>
          </a:prstGeom>
          <a:noFill/>
          <a:ln w="9360" cap="sq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9876" name="Oval 101"/>
          <p:cNvSpPr>
            <a:spLocks noChangeArrowheads="1"/>
          </p:cNvSpPr>
          <p:nvPr/>
        </p:nvSpPr>
        <p:spPr bwMode="auto">
          <a:xfrm>
            <a:off x="1219200" y="3733800"/>
            <a:ext cx="1066800" cy="381000"/>
          </a:xfrm>
          <a:prstGeom prst="ellipse">
            <a:avLst/>
          </a:prstGeom>
          <a:noFill/>
          <a:ln w="9360" cap="sq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9877" name="Oval 102"/>
          <p:cNvSpPr>
            <a:spLocks noChangeArrowheads="1"/>
          </p:cNvSpPr>
          <p:nvPr/>
        </p:nvSpPr>
        <p:spPr bwMode="auto">
          <a:xfrm>
            <a:off x="1219200" y="5943600"/>
            <a:ext cx="1066800" cy="381000"/>
          </a:xfrm>
          <a:prstGeom prst="ellipse">
            <a:avLst/>
          </a:prstGeom>
          <a:noFill/>
          <a:ln w="9360" cap="sq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9878" name="Oval 103"/>
          <p:cNvSpPr>
            <a:spLocks noChangeArrowheads="1"/>
          </p:cNvSpPr>
          <p:nvPr/>
        </p:nvSpPr>
        <p:spPr bwMode="auto">
          <a:xfrm>
            <a:off x="3297238" y="1676400"/>
            <a:ext cx="1066800" cy="381000"/>
          </a:xfrm>
          <a:prstGeom prst="ellipse">
            <a:avLst/>
          </a:prstGeom>
          <a:noFill/>
          <a:ln w="9360" cap="sq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936" name="Rectangle 104"/>
          <p:cNvSpPr>
            <a:spLocks noChangeArrowheads="1"/>
          </p:cNvSpPr>
          <p:nvPr/>
        </p:nvSpPr>
        <p:spPr bwMode="auto">
          <a:xfrm>
            <a:off x="1603375" y="168275"/>
            <a:ext cx="4279033" cy="648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just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fr-FR" sz="1800" baseline="-25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fr-FR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(y) = min{c(</a:t>
            </a:r>
            <a:r>
              <a:rPr lang="fr-FR" sz="1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x,y</a:t>
            </a:r>
            <a:r>
              <a:rPr lang="fr-FR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 + D</a:t>
            </a:r>
            <a:r>
              <a:rPr lang="fr-FR" sz="1800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fr-FR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(y), c(</a:t>
            </a:r>
            <a:r>
              <a:rPr lang="fr-FR" sz="1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x,z</a:t>
            </a:r>
            <a:r>
              <a:rPr lang="fr-FR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 + D</a:t>
            </a:r>
            <a:r>
              <a:rPr lang="fr-FR" sz="1800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fr-FR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(y)} </a:t>
            </a:r>
            <a:br>
              <a:rPr lang="fr-FR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fr-FR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= min{2+0 , 7+1} = 2</a:t>
            </a:r>
          </a:p>
        </p:txBody>
      </p:sp>
      <p:sp>
        <p:nvSpPr>
          <p:cNvPr id="120937" name="Line 105"/>
          <p:cNvSpPr>
            <a:spLocks noChangeShapeType="1"/>
          </p:cNvSpPr>
          <p:nvPr/>
        </p:nvSpPr>
        <p:spPr bwMode="auto">
          <a:xfrm flipH="1">
            <a:off x="3759200" y="809625"/>
            <a:ext cx="812800" cy="966788"/>
          </a:xfrm>
          <a:prstGeom prst="line">
            <a:avLst/>
          </a:prstGeom>
          <a:noFill/>
          <a:ln w="12600" cap="sq">
            <a:solidFill>
              <a:srgbClr val="3333CC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0938" name="Rectangle 106"/>
          <p:cNvSpPr>
            <a:spLocks noChangeArrowheads="1"/>
          </p:cNvSpPr>
          <p:nvPr/>
        </p:nvSpPr>
        <p:spPr bwMode="auto">
          <a:xfrm>
            <a:off x="6392863" y="15875"/>
            <a:ext cx="2538172" cy="106272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just">
              <a:lnSpc>
                <a:spcPct val="120000"/>
              </a:lnSpc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8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fr-FR" sz="1800" i="1" baseline="-25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fr-FR" sz="18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(z) = </a:t>
            </a:r>
            <a:r>
              <a:rPr lang="fr-FR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min{</a:t>
            </a:r>
            <a:r>
              <a:rPr lang="fr-FR" sz="18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c(</a:t>
            </a:r>
            <a:r>
              <a:rPr lang="fr-FR" sz="18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x,y</a:t>
            </a:r>
            <a:r>
              <a:rPr lang="fr-FR" sz="18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 + </a:t>
            </a:r>
            <a:br>
              <a:rPr lang="fr-FR" sz="18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fr-FR" sz="18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D</a:t>
            </a:r>
            <a:r>
              <a:rPr lang="fr-FR" sz="1800" i="1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fr-FR" sz="18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(z), c(</a:t>
            </a:r>
            <a:r>
              <a:rPr lang="fr-FR" sz="18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x,z</a:t>
            </a:r>
            <a:r>
              <a:rPr lang="fr-FR" sz="18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 + D</a:t>
            </a:r>
            <a:r>
              <a:rPr lang="fr-FR" sz="1800" i="1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fr-FR" sz="18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(z)</a:t>
            </a:r>
            <a:r>
              <a:rPr lang="fr-FR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} </a:t>
            </a:r>
          </a:p>
          <a:p>
            <a:pPr algn="just">
              <a:lnSpc>
                <a:spcPct val="120000"/>
              </a:lnSpc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 min{2+1 , 7+0} = 3</a:t>
            </a:r>
          </a:p>
        </p:txBody>
      </p:sp>
      <p:sp>
        <p:nvSpPr>
          <p:cNvPr id="120939" name="Line 107"/>
          <p:cNvSpPr>
            <a:spLocks noChangeShapeType="1"/>
          </p:cNvSpPr>
          <p:nvPr/>
        </p:nvSpPr>
        <p:spPr bwMode="auto">
          <a:xfrm flipH="1">
            <a:off x="4178300" y="482600"/>
            <a:ext cx="2589213" cy="1333500"/>
          </a:xfrm>
          <a:prstGeom prst="line">
            <a:avLst/>
          </a:prstGeom>
          <a:noFill/>
          <a:ln w="9360" cap="sq">
            <a:solidFill>
              <a:srgbClr val="3333CC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0940" name="Text Box 108"/>
          <p:cNvSpPr txBox="1">
            <a:spLocks noChangeArrowheads="1"/>
          </p:cNvSpPr>
          <p:nvPr/>
        </p:nvSpPr>
        <p:spPr bwMode="auto">
          <a:xfrm>
            <a:off x="3924300" y="1674813"/>
            <a:ext cx="306388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120941" name="Text Box 109"/>
          <p:cNvSpPr txBox="1">
            <a:spLocks noChangeArrowheads="1"/>
          </p:cNvSpPr>
          <p:nvPr/>
        </p:nvSpPr>
        <p:spPr bwMode="auto">
          <a:xfrm>
            <a:off x="3579813" y="1679575"/>
            <a:ext cx="342900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</a:rPr>
              <a:t>2 </a:t>
            </a:r>
          </a:p>
        </p:txBody>
      </p:sp>
      <p:sp>
        <p:nvSpPr>
          <p:cNvPr id="119885" name="Text Box 110"/>
          <p:cNvSpPr txBox="1">
            <a:spLocks noChangeArrowheads="1"/>
          </p:cNvSpPr>
          <p:nvPr/>
        </p:nvSpPr>
        <p:spPr bwMode="auto">
          <a:xfrm>
            <a:off x="381893" y="2851150"/>
            <a:ext cx="829371" cy="5654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r" eaLnBrk="1" hangingPunct="1">
              <a:lnSpc>
                <a:spcPct val="85000"/>
              </a:lnSpc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node y</a:t>
            </a:r>
          </a:p>
          <a:p>
            <a:pPr algn="r" eaLnBrk="1" hangingPunct="1">
              <a:lnSpc>
                <a:spcPct val="85000"/>
              </a:lnSpc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table</a:t>
            </a:r>
          </a:p>
        </p:txBody>
      </p:sp>
      <p:sp>
        <p:nvSpPr>
          <p:cNvPr id="119886" name="Text Box 111"/>
          <p:cNvSpPr txBox="1">
            <a:spLocks noChangeArrowheads="1"/>
          </p:cNvSpPr>
          <p:nvPr/>
        </p:nvSpPr>
        <p:spPr bwMode="auto">
          <a:xfrm>
            <a:off x="402654" y="4699000"/>
            <a:ext cx="816547" cy="5654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r" eaLnBrk="1" hangingPunct="1">
              <a:lnSpc>
                <a:spcPct val="85000"/>
              </a:lnSpc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node z</a:t>
            </a:r>
          </a:p>
          <a:p>
            <a:pPr algn="r" eaLnBrk="1" hangingPunct="1">
              <a:lnSpc>
                <a:spcPct val="85000"/>
              </a:lnSpc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table</a:t>
            </a:r>
          </a:p>
        </p:txBody>
      </p:sp>
      <p:sp>
        <p:nvSpPr>
          <p:cNvPr id="119887" name="Text Box 112"/>
          <p:cNvSpPr txBox="1">
            <a:spLocks noChangeArrowheads="1"/>
          </p:cNvSpPr>
          <p:nvPr/>
        </p:nvSpPr>
        <p:spPr bwMode="auto">
          <a:xfrm>
            <a:off x="3411538" y="1143000"/>
            <a:ext cx="709612" cy="306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i="1">
                <a:solidFill>
                  <a:srgbClr val="000000"/>
                </a:solidFill>
              </a:rPr>
              <a:t>cost to</a:t>
            </a:r>
          </a:p>
        </p:txBody>
      </p:sp>
      <p:sp>
        <p:nvSpPr>
          <p:cNvPr id="119888" name="Text Box 113"/>
          <p:cNvSpPr txBox="1">
            <a:spLocks noChangeArrowheads="1"/>
          </p:cNvSpPr>
          <p:nvPr/>
        </p:nvSpPr>
        <p:spPr bwMode="auto">
          <a:xfrm rot="-5400000">
            <a:off x="573594" y="2065140"/>
            <a:ext cx="514926" cy="30995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from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Effect">
                      <p:stCondLst>
                        <p:cond delay="indefinite"/>
                      </p:stCondLst>
                      <p:childTnLst>
                        <p:par>
                          <p:cTn id="10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Effect">
                      <p:stCondLst>
                        <p:cond delay="indefinite"/>
                      </p:stCondLst>
                      <p:childTnLst>
                        <p:par>
                          <p:cTn id="14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Effect">
                      <p:stCondLst>
                        <p:cond delay="indefinite"/>
                      </p:stCondLst>
                      <p:childTnLst>
                        <p:par>
                          <p:cTn id="20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937" grpId="0" animBg="1"/>
      <p:bldP spid="120939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6" name="Line 3"/>
          <p:cNvSpPr>
            <a:spLocks noChangeShapeType="1"/>
          </p:cNvSpPr>
          <p:nvPr/>
        </p:nvSpPr>
        <p:spPr bwMode="auto">
          <a:xfrm>
            <a:off x="5486400" y="1524000"/>
            <a:ext cx="1588" cy="1219200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0837" name="Line 4"/>
          <p:cNvSpPr>
            <a:spLocks noChangeShapeType="1"/>
          </p:cNvSpPr>
          <p:nvPr/>
        </p:nvSpPr>
        <p:spPr bwMode="auto">
          <a:xfrm>
            <a:off x="5181600" y="1752600"/>
            <a:ext cx="1371600" cy="1588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0838" name="Text Box 5"/>
          <p:cNvSpPr txBox="1">
            <a:spLocks noChangeArrowheads="1"/>
          </p:cNvSpPr>
          <p:nvPr/>
        </p:nvSpPr>
        <p:spPr bwMode="auto">
          <a:xfrm>
            <a:off x="5486400" y="1366838"/>
            <a:ext cx="908050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</a:rPr>
              <a:t>x   y   z</a:t>
            </a:r>
          </a:p>
        </p:txBody>
      </p:sp>
      <p:sp>
        <p:nvSpPr>
          <p:cNvPr id="120839" name="Text Box 6"/>
          <p:cNvSpPr txBox="1">
            <a:spLocks noChangeArrowheads="1"/>
          </p:cNvSpPr>
          <p:nvPr/>
        </p:nvSpPr>
        <p:spPr bwMode="auto">
          <a:xfrm>
            <a:off x="5183188" y="1747838"/>
            <a:ext cx="295275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</a:rPr>
              <a:t>x</a:t>
            </a:r>
          </a:p>
        </p:txBody>
      </p:sp>
      <p:sp>
        <p:nvSpPr>
          <p:cNvPr id="120840" name="Text Box 7"/>
          <p:cNvSpPr txBox="1">
            <a:spLocks noChangeArrowheads="1"/>
          </p:cNvSpPr>
          <p:nvPr/>
        </p:nvSpPr>
        <p:spPr bwMode="auto">
          <a:xfrm>
            <a:off x="5183188" y="2052638"/>
            <a:ext cx="295275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</a:rPr>
              <a:t>y</a:t>
            </a:r>
          </a:p>
        </p:txBody>
      </p:sp>
      <p:sp>
        <p:nvSpPr>
          <p:cNvPr id="120841" name="Text Box 8"/>
          <p:cNvSpPr txBox="1">
            <a:spLocks noChangeArrowheads="1"/>
          </p:cNvSpPr>
          <p:nvPr/>
        </p:nvSpPr>
        <p:spPr bwMode="auto">
          <a:xfrm>
            <a:off x="5183188" y="2357438"/>
            <a:ext cx="295275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</a:rPr>
              <a:t>z</a:t>
            </a:r>
          </a:p>
        </p:txBody>
      </p:sp>
      <p:sp>
        <p:nvSpPr>
          <p:cNvPr id="120842" name="Text Box 9"/>
          <p:cNvSpPr txBox="1">
            <a:spLocks noChangeArrowheads="1"/>
          </p:cNvSpPr>
          <p:nvPr/>
        </p:nvSpPr>
        <p:spPr bwMode="auto">
          <a:xfrm>
            <a:off x="5487988" y="1747838"/>
            <a:ext cx="879475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</a:rPr>
              <a:t>0  2   3</a:t>
            </a:r>
          </a:p>
        </p:txBody>
      </p:sp>
      <p:sp>
        <p:nvSpPr>
          <p:cNvPr id="120843" name="Text Box 10"/>
          <p:cNvSpPr txBox="1">
            <a:spLocks noChangeArrowheads="1"/>
          </p:cNvSpPr>
          <p:nvPr/>
        </p:nvSpPr>
        <p:spPr bwMode="auto">
          <a:xfrm rot="-5400000">
            <a:off x="4821238" y="2165350"/>
            <a:ext cx="538162" cy="306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i="1">
                <a:solidFill>
                  <a:srgbClr val="000000"/>
                </a:solidFill>
              </a:rPr>
              <a:t>from</a:t>
            </a:r>
          </a:p>
        </p:txBody>
      </p:sp>
      <p:sp>
        <p:nvSpPr>
          <p:cNvPr id="120844" name="Text Box 11"/>
          <p:cNvSpPr txBox="1">
            <a:spLocks noChangeArrowheads="1"/>
          </p:cNvSpPr>
          <p:nvPr/>
        </p:nvSpPr>
        <p:spPr bwMode="auto">
          <a:xfrm>
            <a:off x="5607050" y="1223963"/>
            <a:ext cx="709613" cy="3063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i="1">
                <a:solidFill>
                  <a:srgbClr val="000000"/>
                </a:solidFill>
              </a:rPr>
              <a:t>cost to</a:t>
            </a:r>
          </a:p>
        </p:txBody>
      </p:sp>
      <p:sp>
        <p:nvSpPr>
          <p:cNvPr id="120845" name="Line 12"/>
          <p:cNvSpPr>
            <a:spLocks noChangeShapeType="1"/>
          </p:cNvSpPr>
          <p:nvPr/>
        </p:nvSpPr>
        <p:spPr bwMode="auto">
          <a:xfrm>
            <a:off x="3276600" y="3200400"/>
            <a:ext cx="1588" cy="1219200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0846" name="Line 13"/>
          <p:cNvSpPr>
            <a:spLocks noChangeShapeType="1"/>
          </p:cNvSpPr>
          <p:nvPr/>
        </p:nvSpPr>
        <p:spPr bwMode="auto">
          <a:xfrm>
            <a:off x="2971800" y="3429000"/>
            <a:ext cx="1371600" cy="1588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0847" name="Text Box 14"/>
          <p:cNvSpPr txBox="1">
            <a:spLocks noChangeArrowheads="1"/>
          </p:cNvSpPr>
          <p:nvPr/>
        </p:nvSpPr>
        <p:spPr bwMode="auto">
          <a:xfrm>
            <a:off x="3276600" y="3043238"/>
            <a:ext cx="908050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</a:rPr>
              <a:t>x   y   z</a:t>
            </a:r>
          </a:p>
        </p:txBody>
      </p:sp>
      <p:sp>
        <p:nvSpPr>
          <p:cNvPr id="120848" name="Text Box 15"/>
          <p:cNvSpPr txBox="1">
            <a:spLocks noChangeArrowheads="1"/>
          </p:cNvSpPr>
          <p:nvPr/>
        </p:nvSpPr>
        <p:spPr bwMode="auto">
          <a:xfrm>
            <a:off x="2973388" y="3424238"/>
            <a:ext cx="295275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</a:rPr>
              <a:t>x</a:t>
            </a:r>
          </a:p>
        </p:txBody>
      </p:sp>
      <p:sp>
        <p:nvSpPr>
          <p:cNvPr id="120849" name="Text Box 16"/>
          <p:cNvSpPr txBox="1">
            <a:spLocks noChangeArrowheads="1"/>
          </p:cNvSpPr>
          <p:nvPr/>
        </p:nvSpPr>
        <p:spPr bwMode="auto">
          <a:xfrm>
            <a:off x="2973388" y="3729038"/>
            <a:ext cx="295275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</a:rPr>
              <a:t>y</a:t>
            </a:r>
          </a:p>
        </p:txBody>
      </p:sp>
      <p:sp>
        <p:nvSpPr>
          <p:cNvPr id="120850" name="Text Box 17"/>
          <p:cNvSpPr txBox="1">
            <a:spLocks noChangeArrowheads="1"/>
          </p:cNvSpPr>
          <p:nvPr/>
        </p:nvSpPr>
        <p:spPr bwMode="auto">
          <a:xfrm>
            <a:off x="2973388" y="4033838"/>
            <a:ext cx="295275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</a:rPr>
              <a:t>z</a:t>
            </a:r>
          </a:p>
        </p:txBody>
      </p:sp>
      <p:sp>
        <p:nvSpPr>
          <p:cNvPr id="120851" name="Text Box 18"/>
          <p:cNvSpPr txBox="1">
            <a:spLocks noChangeArrowheads="1"/>
          </p:cNvSpPr>
          <p:nvPr/>
        </p:nvSpPr>
        <p:spPr bwMode="auto">
          <a:xfrm>
            <a:off x="3278188" y="3424238"/>
            <a:ext cx="879475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</a:rPr>
              <a:t>0  2   7</a:t>
            </a:r>
          </a:p>
        </p:txBody>
      </p:sp>
      <p:sp>
        <p:nvSpPr>
          <p:cNvPr id="120852" name="Text Box 19"/>
          <p:cNvSpPr txBox="1">
            <a:spLocks noChangeArrowheads="1"/>
          </p:cNvSpPr>
          <p:nvPr/>
        </p:nvSpPr>
        <p:spPr bwMode="auto">
          <a:xfrm rot="-5400000">
            <a:off x="2644775" y="3821113"/>
            <a:ext cx="538163" cy="3063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i="1">
                <a:solidFill>
                  <a:srgbClr val="000000"/>
                </a:solidFill>
              </a:rPr>
              <a:t>from</a:t>
            </a:r>
          </a:p>
        </p:txBody>
      </p:sp>
      <p:sp>
        <p:nvSpPr>
          <p:cNvPr id="120853" name="Text Box 20"/>
          <p:cNvSpPr txBox="1">
            <a:spLocks noChangeArrowheads="1"/>
          </p:cNvSpPr>
          <p:nvPr/>
        </p:nvSpPr>
        <p:spPr bwMode="auto">
          <a:xfrm>
            <a:off x="3419475" y="2900363"/>
            <a:ext cx="709613" cy="3063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i="1">
                <a:solidFill>
                  <a:srgbClr val="000000"/>
                </a:solidFill>
              </a:rPr>
              <a:t>cost to</a:t>
            </a:r>
          </a:p>
        </p:txBody>
      </p:sp>
      <p:sp>
        <p:nvSpPr>
          <p:cNvPr id="120854" name="Line 21"/>
          <p:cNvSpPr>
            <a:spLocks noChangeShapeType="1"/>
          </p:cNvSpPr>
          <p:nvPr/>
        </p:nvSpPr>
        <p:spPr bwMode="auto">
          <a:xfrm>
            <a:off x="5486400" y="3276600"/>
            <a:ext cx="1588" cy="1219200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0855" name="Line 22"/>
          <p:cNvSpPr>
            <a:spLocks noChangeShapeType="1"/>
          </p:cNvSpPr>
          <p:nvPr/>
        </p:nvSpPr>
        <p:spPr bwMode="auto">
          <a:xfrm>
            <a:off x="5181600" y="3505200"/>
            <a:ext cx="1371600" cy="1588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0856" name="Text Box 23"/>
          <p:cNvSpPr txBox="1">
            <a:spLocks noChangeArrowheads="1"/>
          </p:cNvSpPr>
          <p:nvPr/>
        </p:nvSpPr>
        <p:spPr bwMode="auto">
          <a:xfrm>
            <a:off x="5486400" y="3119438"/>
            <a:ext cx="908050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</a:rPr>
              <a:t>x   y   z</a:t>
            </a:r>
          </a:p>
        </p:txBody>
      </p:sp>
      <p:sp>
        <p:nvSpPr>
          <p:cNvPr id="120857" name="Text Box 24"/>
          <p:cNvSpPr txBox="1">
            <a:spLocks noChangeArrowheads="1"/>
          </p:cNvSpPr>
          <p:nvPr/>
        </p:nvSpPr>
        <p:spPr bwMode="auto">
          <a:xfrm>
            <a:off x="5183188" y="3500438"/>
            <a:ext cx="295275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</a:rPr>
              <a:t>x</a:t>
            </a:r>
          </a:p>
        </p:txBody>
      </p:sp>
      <p:sp>
        <p:nvSpPr>
          <p:cNvPr id="120858" name="Text Box 25"/>
          <p:cNvSpPr txBox="1">
            <a:spLocks noChangeArrowheads="1"/>
          </p:cNvSpPr>
          <p:nvPr/>
        </p:nvSpPr>
        <p:spPr bwMode="auto">
          <a:xfrm>
            <a:off x="5183188" y="3805238"/>
            <a:ext cx="295275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</a:rPr>
              <a:t>y</a:t>
            </a:r>
          </a:p>
        </p:txBody>
      </p:sp>
      <p:sp>
        <p:nvSpPr>
          <p:cNvPr id="120859" name="Text Box 26"/>
          <p:cNvSpPr txBox="1">
            <a:spLocks noChangeArrowheads="1"/>
          </p:cNvSpPr>
          <p:nvPr/>
        </p:nvSpPr>
        <p:spPr bwMode="auto">
          <a:xfrm>
            <a:off x="5183188" y="4110038"/>
            <a:ext cx="295275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</a:rPr>
              <a:t>z</a:t>
            </a:r>
          </a:p>
        </p:txBody>
      </p:sp>
      <p:sp>
        <p:nvSpPr>
          <p:cNvPr id="120860" name="Text Box 27"/>
          <p:cNvSpPr txBox="1">
            <a:spLocks noChangeArrowheads="1"/>
          </p:cNvSpPr>
          <p:nvPr/>
        </p:nvSpPr>
        <p:spPr bwMode="auto">
          <a:xfrm>
            <a:off x="5487988" y="3500438"/>
            <a:ext cx="879475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</a:rPr>
              <a:t>0  2   3</a:t>
            </a:r>
          </a:p>
        </p:txBody>
      </p:sp>
      <p:sp>
        <p:nvSpPr>
          <p:cNvPr id="120861" name="Text Box 28"/>
          <p:cNvSpPr txBox="1">
            <a:spLocks noChangeArrowheads="1"/>
          </p:cNvSpPr>
          <p:nvPr/>
        </p:nvSpPr>
        <p:spPr bwMode="auto">
          <a:xfrm rot="-5400000">
            <a:off x="4821237" y="3897313"/>
            <a:ext cx="538163" cy="306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i="1">
                <a:solidFill>
                  <a:srgbClr val="000000"/>
                </a:solidFill>
              </a:rPr>
              <a:t>from</a:t>
            </a:r>
          </a:p>
        </p:txBody>
      </p:sp>
      <p:sp>
        <p:nvSpPr>
          <p:cNvPr id="120862" name="Text Box 29"/>
          <p:cNvSpPr txBox="1">
            <a:spLocks noChangeArrowheads="1"/>
          </p:cNvSpPr>
          <p:nvPr/>
        </p:nvSpPr>
        <p:spPr bwMode="auto">
          <a:xfrm>
            <a:off x="5595938" y="2965450"/>
            <a:ext cx="709612" cy="306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i="1">
                <a:solidFill>
                  <a:srgbClr val="000000"/>
                </a:solidFill>
              </a:rPr>
              <a:t>cost to</a:t>
            </a:r>
          </a:p>
        </p:txBody>
      </p:sp>
      <p:sp>
        <p:nvSpPr>
          <p:cNvPr id="120863" name="Line 30"/>
          <p:cNvSpPr>
            <a:spLocks noChangeShapeType="1"/>
          </p:cNvSpPr>
          <p:nvPr/>
        </p:nvSpPr>
        <p:spPr bwMode="auto">
          <a:xfrm>
            <a:off x="5410200" y="4953000"/>
            <a:ext cx="1588" cy="1219200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0864" name="Line 31"/>
          <p:cNvSpPr>
            <a:spLocks noChangeShapeType="1"/>
          </p:cNvSpPr>
          <p:nvPr/>
        </p:nvSpPr>
        <p:spPr bwMode="auto">
          <a:xfrm>
            <a:off x="5105400" y="5181600"/>
            <a:ext cx="1371600" cy="1588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0865" name="Text Box 32"/>
          <p:cNvSpPr txBox="1">
            <a:spLocks noChangeArrowheads="1"/>
          </p:cNvSpPr>
          <p:nvPr/>
        </p:nvSpPr>
        <p:spPr bwMode="auto">
          <a:xfrm>
            <a:off x="5410200" y="4795838"/>
            <a:ext cx="908050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</a:rPr>
              <a:t>x   y   z</a:t>
            </a:r>
          </a:p>
        </p:txBody>
      </p:sp>
      <p:sp>
        <p:nvSpPr>
          <p:cNvPr id="120866" name="Text Box 33"/>
          <p:cNvSpPr txBox="1">
            <a:spLocks noChangeArrowheads="1"/>
          </p:cNvSpPr>
          <p:nvPr/>
        </p:nvSpPr>
        <p:spPr bwMode="auto">
          <a:xfrm>
            <a:off x="5106988" y="5176838"/>
            <a:ext cx="295275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</a:rPr>
              <a:t>x</a:t>
            </a:r>
          </a:p>
        </p:txBody>
      </p:sp>
      <p:sp>
        <p:nvSpPr>
          <p:cNvPr id="120867" name="Text Box 34"/>
          <p:cNvSpPr txBox="1">
            <a:spLocks noChangeArrowheads="1"/>
          </p:cNvSpPr>
          <p:nvPr/>
        </p:nvSpPr>
        <p:spPr bwMode="auto">
          <a:xfrm>
            <a:off x="5106988" y="5481638"/>
            <a:ext cx="295275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</a:rPr>
              <a:t>y</a:t>
            </a:r>
          </a:p>
        </p:txBody>
      </p:sp>
      <p:sp>
        <p:nvSpPr>
          <p:cNvPr id="120868" name="Text Box 35"/>
          <p:cNvSpPr txBox="1">
            <a:spLocks noChangeArrowheads="1"/>
          </p:cNvSpPr>
          <p:nvPr/>
        </p:nvSpPr>
        <p:spPr bwMode="auto">
          <a:xfrm>
            <a:off x="5106988" y="5786438"/>
            <a:ext cx="295275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</a:rPr>
              <a:t>z</a:t>
            </a:r>
          </a:p>
        </p:txBody>
      </p:sp>
      <p:sp>
        <p:nvSpPr>
          <p:cNvPr id="120869" name="Text Box 36"/>
          <p:cNvSpPr txBox="1">
            <a:spLocks noChangeArrowheads="1"/>
          </p:cNvSpPr>
          <p:nvPr/>
        </p:nvSpPr>
        <p:spPr bwMode="auto">
          <a:xfrm>
            <a:off x="5411788" y="5176838"/>
            <a:ext cx="879475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</a:rPr>
              <a:t>0  2   3</a:t>
            </a:r>
          </a:p>
        </p:txBody>
      </p:sp>
      <p:sp>
        <p:nvSpPr>
          <p:cNvPr id="120870" name="Text Box 37"/>
          <p:cNvSpPr txBox="1">
            <a:spLocks noChangeArrowheads="1"/>
          </p:cNvSpPr>
          <p:nvPr/>
        </p:nvSpPr>
        <p:spPr bwMode="auto">
          <a:xfrm rot="-5400000">
            <a:off x="4756151" y="5562600"/>
            <a:ext cx="538162" cy="3063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i="1">
                <a:solidFill>
                  <a:srgbClr val="000000"/>
                </a:solidFill>
              </a:rPr>
              <a:t>from</a:t>
            </a:r>
          </a:p>
        </p:txBody>
      </p:sp>
      <p:sp>
        <p:nvSpPr>
          <p:cNvPr id="120871" name="Text Box 38"/>
          <p:cNvSpPr txBox="1">
            <a:spLocks noChangeArrowheads="1"/>
          </p:cNvSpPr>
          <p:nvPr/>
        </p:nvSpPr>
        <p:spPr bwMode="auto">
          <a:xfrm>
            <a:off x="5519738" y="4664075"/>
            <a:ext cx="709612" cy="306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i="1">
                <a:solidFill>
                  <a:srgbClr val="000000"/>
                </a:solidFill>
              </a:rPr>
              <a:t>cost to</a:t>
            </a:r>
          </a:p>
        </p:txBody>
      </p:sp>
      <p:sp>
        <p:nvSpPr>
          <p:cNvPr id="120872" name="Line 39"/>
          <p:cNvSpPr>
            <a:spLocks noChangeShapeType="1"/>
          </p:cNvSpPr>
          <p:nvPr/>
        </p:nvSpPr>
        <p:spPr bwMode="auto">
          <a:xfrm>
            <a:off x="3276600" y="4953000"/>
            <a:ext cx="1588" cy="1219200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0873" name="Line 40"/>
          <p:cNvSpPr>
            <a:spLocks noChangeShapeType="1"/>
          </p:cNvSpPr>
          <p:nvPr/>
        </p:nvSpPr>
        <p:spPr bwMode="auto">
          <a:xfrm>
            <a:off x="2971800" y="5181600"/>
            <a:ext cx="1371600" cy="1588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0874" name="Text Box 41"/>
          <p:cNvSpPr txBox="1">
            <a:spLocks noChangeArrowheads="1"/>
          </p:cNvSpPr>
          <p:nvPr/>
        </p:nvSpPr>
        <p:spPr bwMode="auto">
          <a:xfrm>
            <a:off x="3276600" y="4795838"/>
            <a:ext cx="908050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</a:rPr>
              <a:t>x   y   z</a:t>
            </a:r>
          </a:p>
        </p:txBody>
      </p:sp>
      <p:sp>
        <p:nvSpPr>
          <p:cNvPr id="120875" name="Text Box 42"/>
          <p:cNvSpPr txBox="1">
            <a:spLocks noChangeArrowheads="1"/>
          </p:cNvSpPr>
          <p:nvPr/>
        </p:nvSpPr>
        <p:spPr bwMode="auto">
          <a:xfrm>
            <a:off x="2973388" y="5176838"/>
            <a:ext cx="295275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</a:rPr>
              <a:t>x</a:t>
            </a:r>
          </a:p>
        </p:txBody>
      </p:sp>
      <p:sp>
        <p:nvSpPr>
          <p:cNvPr id="120876" name="Text Box 43"/>
          <p:cNvSpPr txBox="1">
            <a:spLocks noChangeArrowheads="1"/>
          </p:cNvSpPr>
          <p:nvPr/>
        </p:nvSpPr>
        <p:spPr bwMode="auto">
          <a:xfrm>
            <a:off x="2973388" y="5481638"/>
            <a:ext cx="295275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</a:rPr>
              <a:t>y</a:t>
            </a:r>
          </a:p>
        </p:txBody>
      </p:sp>
      <p:sp>
        <p:nvSpPr>
          <p:cNvPr id="120877" name="Text Box 44"/>
          <p:cNvSpPr txBox="1">
            <a:spLocks noChangeArrowheads="1"/>
          </p:cNvSpPr>
          <p:nvPr/>
        </p:nvSpPr>
        <p:spPr bwMode="auto">
          <a:xfrm>
            <a:off x="2973388" y="5786438"/>
            <a:ext cx="295275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</a:rPr>
              <a:t>z</a:t>
            </a:r>
          </a:p>
        </p:txBody>
      </p:sp>
      <p:sp>
        <p:nvSpPr>
          <p:cNvPr id="120878" name="Text Box 45"/>
          <p:cNvSpPr txBox="1">
            <a:spLocks noChangeArrowheads="1"/>
          </p:cNvSpPr>
          <p:nvPr/>
        </p:nvSpPr>
        <p:spPr bwMode="auto">
          <a:xfrm>
            <a:off x="3278188" y="5176838"/>
            <a:ext cx="879475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</a:rPr>
              <a:t>0  2   7</a:t>
            </a:r>
          </a:p>
        </p:txBody>
      </p:sp>
      <p:sp>
        <p:nvSpPr>
          <p:cNvPr id="120879" name="Text Box 46"/>
          <p:cNvSpPr txBox="1">
            <a:spLocks noChangeArrowheads="1"/>
          </p:cNvSpPr>
          <p:nvPr/>
        </p:nvSpPr>
        <p:spPr bwMode="auto">
          <a:xfrm rot="-5400000">
            <a:off x="2644776" y="5530850"/>
            <a:ext cx="538162" cy="3063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i="1">
                <a:solidFill>
                  <a:srgbClr val="000000"/>
                </a:solidFill>
              </a:rPr>
              <a:t>from</a:t>
            </a:r>
          </a:p>
        </p:txBody>
      </p:sp>
      <p:sp>
        <p:nvSpPr>
          <p:cNvPr id="120880" name="Text Box 47"/>
          <p:cNvSpPr txBox="1">
            <a:spLocks noChangeArrowheads="1"/>
          </p:cNvSpPr>
          <p:nvPr/>
        </p:nvSpPr>
        <p:spPr bwMode="auto">
          <a:xfrm>
            <a:off x="3408363" y="4664075"/>
            <a:ext cx="709612" cy="306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i="1">
                <a:solidFill>
                  <a:srgbClr val="000000"/>
                </a:solidFill>
              </a:rPr>
              <a:t>cost to</a:t>
            </a:r>
          </a:p>
        </p:txBody>
      </p:sp>
      <p:sp>
        <p:nvSpPr>
          <p:cNvPr id="120881" name="Text Box 48"/>
          <p:cNvSpPr txBox="1">
            <a:spLocks noChangeArrowheads="1"/>
          </p:cNvSpPr>
          <p:nvPr/>
        </p:nvSpPr>
        <p:spPr bwMode="auto">
          <a:xfrm>
            <a:off x="3278188" y="3771900"/>
            <a:ext cx="879475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</a:rPr>
              <a:t>2  0   1</a:t>
            </a:r>
          </a:p>
        </p:txBody>
      </p:sp>
      <p:sp>
        <p:nvSpPr>
          <p:cNvPr id="120882" name="Text Box 49"/>
          <p:cNvSpPr txBox="1">
            <a:spLocks noChangeArrowheads="1"/>
          </p:cNvSpPr>
          <p:nvPr/>
        </p:nvSpPr>
        <p:spPr bwMode="auto">
          <a:xfrm>
            <a:off x="3278188" y="4110038"/>
            <a:ext cx="944562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</a:rPr>
              <a:t>7   1   0</a:t>
            </a:r>
          </a:p>
        </p:txBody>
      </p:sp>
      <p:sp>
        <p:nvSpPr>
          <p:cNvPr id="120883" name="Text Box 50"/>
          <p:cNvSpPr txBox="1">
            <a:spLocks noChangeArrowheads="1"/>
          </p:cNvSpPr>
          <p:nvPr/>
        </p:nvSpPr>
        <p:spPr bwMode="auto">
          <a:xfrm>
            <a:off x="3278188" y="5557838"/>
            <a:ext cx="879475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</a:rPr>
              <a:t>2  0   1</a:t>
            </a:r>
          </a:p>
        </p:txBody>
      </p:sp>
      <p:sp>
        <p:nvSpPr>
          <p:cNvPr id="120884" name="Text Box 51"/>
          <p:cNvSpPr txBox="1">
            <a:spLocks noChangeArrowheads="1"/>
          </p:cNvSpPr>
          <p:nvPr/>
        </p:nvSpPr>
        <p:spPr bwMode="auto">
          <a:xfrm>
            <a:off x="3278188" y="5862638"/>
            <a:ext cx="879475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</a:rPr>
              <a:t>3  1   0</a:t>
            </a:r>
          </a:p>
        </p:txBody>
      </p:sp>
      <p:sp>
        <p:nvSpPr>
          <p:cNvPr id="120885" name="Text Box 52"/>
          <p:cNvSpPr txBox="1">
            <a:spLocks noChangeArrowheads="1"/>
          </p:cNvSpPr>
          <p:nvPr/>
        </p:nvSpPr>
        <p:spPr bwMode="auto">
          <a:xfrm>
            <a:off x="5486400" y="2095500"/>
            <a:ext cx="944563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</a:rPr>
              <a:t>2   0   1</a:t>
            </a:r>
          </a:p>
        </p:txBody>
      </p:sp>
      <p:sp>
        <p:nvSpPr>
          <p:cNvPr id="120886" name="Text Box 53"/>
          <p:cNvSpPr txBox="1">
            <a:spLocks noChangeArrowheads="1"/>
          </p:cNvSpPr>
          <p:nvPr/>
        </p:nvSpPr>
        <p:spPr bwMode="auto">
          <a:xfrm>
            <a:off x="5487988" y="2433638"/>
            <a:ext cx="879475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</a:rPr>
              <a:t>3  1   0</a:t>
            </a:r>
          </a:p>
        </p:txBody>
      </p:sp>
      <p:sp>
        <p:nvSpPr>
          <p:cNvPr id="120887" name="Text Box 54"/>
          <p:cNvSpPr txBox="1">
            <a:spLocks noChangeArrowheads="1"/>
          </p:cNvSpPr>
          <p:nvPr/>
        </p:nvSpPr>
        <p:spPr bwMode="auto">
          <a:xfrm>
            <a:off x="5487988" y="3825875"/>
            <a:ext cx="879475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</a:rPr>
              <a:t>2  0   1</a:t>
            </a:r>
          </a:p>
        </p:txBody>
      </p:sp>
      <p:sp>
        <p:nvSpPr>
          <p:cNvPr id="120888" name="Text Box 55"/>
          <p:cNvSpPr txBox="1">
            <a:spLocks noChangeArrowheads="1"/>
          </p:cNvSpPr>
          <p:nvPr/>
        </p:nvSpPr>
        <p:spPr bwMode="auto">
          <a:xfrm>
            <a:off x="5411788" y="5862638"/>
            <a:ext cx="879475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</a:rPr>
              <a:t>3  1   0</a:t>
            </a:r>
          </a:p>
        </p:txBody>
      </p:sp>
      <p:sp>
        <p:nvSpPr>
          <p:cNvPr id="120889" name="Text Box 56"/>
          <p:cNvSpPr txBox="1">
            <a:spLocks noChangeArrowheads="1"/>
          </p:cNvSpPr>
          <p:nvPr/>
        </p:nvSpPr>
        <p:spPr bwMode="auto">
          <a:xfrm>
            <a:off x="5411788" y="5481638"/>
            <a:ext cx="879475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</a:rPr>
              <a:t>2  0   1</a:t>
            </a:r>
          </a:p>
        </p:txBody>
      </p:sp>
      <p:sp>
        <p:nvSpPr>
          <p:cNvPr id="120890" name="Text Box 57"/>
          <p:cNvSpPr txBox="1">
            <a:spLocks noChangeArrowheads="1"/>
          </p:cNvSpPr>
          <p:nvPr/>
        </p:nvSpPr>
        <p:spPr bwMode="auto">
          <a:xfrm>
            <a:off x="5487988" y="4110038"/>
            <a:ext cx="879475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</a:rPr>
              <a:t>3  1   0</a:t>
            </a:r>
          </a:p>
        </p:txBody>
      </p:sp>
      <p:sp>
        <p:nvSpPr>
          <p:cNvPr id="120891" name="Line 58"/>
          <p:cNvSpPr>
            <a:spLocks noChangeShapeType="1"/>
          </p:cNvSpPr>
          <p:nvPr/>
        </p:nvSpPr>
        <p:spPr bwMode="auto">
          <a:xfrm>
            <a:off x="2209800" y="1981200"/>
            <a:ext cx="685800" cy="1524000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0892" name="Line 59"/>
          <p:cNvSpPr>
            <a:spLocks noChangeShapeType="1"/>
          </p:cNvSpPr>
          <p:nvPr/>
        </p:nvSpPr>
        <p:spPr bwMode="auto">
          <a:xfrm>
            <a:off x="2133600" y="2057400"/>
            <a:ext cx="685800" cy="3124200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0893" name="Line 60"/>
          <p:cNvSpPr>
            <a:spLocks noChangeShapeType="1"/>
          </p:cNvSpPr>
          <p:nvPr/>
        </p:nvSpPr>
        <p:spPr bwMode="auto">
          <a:xfrm>
            <a:off x="2133600" y="4114800"/>
            <a:ext cx="609600" cy="1143000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0894" name="Line 61"/>
          <p:cNvSpPr>
            <a:spLocks noChangeShapeType="1"/>
          </p:cNvSpPr>
          <p:nvPr/>
        </p:nvSpPr>
        <p:spPr bwMode="auto">
          <a:xfrm flipV="1">
            <a:off x="2209800" y="4341813"/>
            <a:ext cx="762000" cy="1755775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0895" name="Line 62"/>
          <p:cNvSpPr>
            <a:spLocks noChangeShapeType="1"/>
          </p:cNvSpPr>
          <p:nvPr/>
        </p:nvSpPr>
        <p:spPr bwMode="auto">
          <a:xfrm>
            <a:off x="4267200" y="1981200"/>
            <a:ext cx="762000" cy="1600200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0896" name="Line 63"/>
          <p:cNvSpPr>
            <a:spLocks noChangeShapeType="1"/>
          </p:cNvSpPr>
          <p:nvPr/>
        </p:nvSpPr>
        <p:spPr bwMode="auto">
          <a:xfrm>
            <a:off x="4191000" y="2057400"/>
            <a:ext cx="838200" cy="2971800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0897" name="Line 64"/>
          <p:cNvSpPr>
            <a:spLocks noChangeShapeType="1"/>
          </p:cNvSpPr>
          <p:nvPr/>
        </p:nvSpPr>
        <p:spPr bwMode="auto">
          <a:xfrm flipV="1">
            <a:off x="4114800" y="2741613"/>
            <a:ext cx="1143000" cy="3203575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0898" name="Line 65"/>
          <p:cNvSpPr>
            <a:spLocks noChangeShapeType="1"/>
          </p:cNvSpPr>
          <p:nvPr/>
        </p:nvSpPr>
        <p:spPr bwMode="auto">
          <a:xfrm flipV="1">
            <a:off x="4114800" y="4418013"/>
            <a:ext cx="1066800" cy="1679575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0899" name="Line 66"/>
          <p:cNvSpPr>
            <a:spLocks noChangeShapeType="1"/>
          </p:cNvSpPr>
          <p:nvPr/>
        </p:nvSpPr>
        <p:spPr bwMode="auto">
          <a:xfrm>
            <a:off x="609600" y="6345238"/>
            <a:ext cx="5410200" cy="1587"/>
          </a:xfrm>
          <a:prstGeom prst="line">
            <a:avLst/>
          </a:prstGeom>
          <a:noFill/>
          <a:ln w="9360" cap="sq">
            <a:solidFill>
              <a:srgbClr val="000000"/>
            </a:solidFill>
            <a:prstDash val="sysDot"/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0900" name="Text Box 67"/>
          <p:cNvSpPr txBox="1">
            <a:spLocks noChangeArrowheads="1"/>
          </p:cNvSpPr>
          <p:nvPr/>
        </p:nvSpPr>
        <p:spPr bwMode="auto">
          <a:xfrm>
            <a:off x="6070600" y="6137275"/>
            <a:ext cx="612775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</a:rPr>
              <a:t>time</a:t>
            </a:r>
          </a:p>
        </p:txBody>
      </p:sp>
      <p:sp>
        <p:nvSpPr>
          <p:cNvPr id="120901" name="Oval 68"/>
          <p:cNvSpPr>
            <a:spLocks noChangeArrowheads="1"/>
          </p:cNvSpPr>
          <p:nvPr/>
        </p:nvSpPr>
        <p:spPr bwMode="auto">
          <a:xfrm>
            <a:off x="3200400" y="5867400"/>
            <a:ext cx="1066800" cy="381000"/>
          </a:xfrm>
          <a:prstGeom prst="ellipse">
            <a:avLst/>
          </a:prstGeom>
          <a:noFill/>
          <a:ln w="9360" cap="sq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902" name="Line 69"/>
          <p:cNvSpPr>
            <a:spLocks noChangeShapeType="1"/>
          </p:cNvSpPr>
          <p:nvPr/>
        </p:nvSpPr>
        <p:spPr bwMode="auto">
          <a:xfrm>
            <a:off x="1219200" y="1447800"/>
            <a:ext cx="1588" cy="1219200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0903" name="Line 70"/>
          <p:cNvSpPr>
            <a:spLocks noChangeShapeType="1"/>
          </p:cNvSpPr>
          <p:nvPr/>
        </p:nvSpPr>
        <p:spPr bwMode="auto">
          <a:xfrm>
            <a:off x="914400" y="1676400"/>
            <a:ext cx="1371600" cy="1588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0904" name="Text Box 71"/>
          <p:cNvSpPr txBox="1">
            <a:spLocks noChangeArrowheads="1"/>
          </p:cNvSpPr>
          <p:nvPr/>
        </p:nvSpPr>
        <p:spPr bwMode="auto">
          <a:xfrm>
            <a:off x="1219200" y="1290638"/>
            <a:ext cx="908050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</a:rPr>
              <a:t>x   y   z</a:t>
            </a:r>
          </a:p>
        </p:txBody>
      </p:sp>
      <p:sp>
        <p:nvSpPr>
          <p:cNvPr id="120905" name="Text Box 72"/>
          <p:cNvSpPr txBox="1">
            <a:spLocks noChangeArrowheads="1"/>
          </p:cNvSpPr>
          <p:nvPr/>
        </p:nvSpPr>
        <p:spPr bwMode="auto">
          <a:xfrm>
            <a:off x="915988" y="1671638"/>
            <a:ext cx="295275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</a:rPr>
              <a:t>x</a:t>
            </a:r>
          </a:p>
        </p:txBody>
      </p:sp>
      <p:sp>
        <p:nvSpPr>
          <p:cNvPr id="120906" name="Text Box 73"/>
          <p:cNvSpPr txBox="1">
            <a:spLocks noChangeArrowheads="1"/>
          </p:cNvSpPr>
          <p:nvPr/>
        </p:nvSpPr>
        <p:spPr bwMode="auto">
          <a:xfrm>
            <a:off x="915988" y="1976438"/>
            <a:ext cx="295275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</a:rPr>
              <a:t>y</a:t>
            </a:r>
          </a:p>
        </p:txBody>
      </p:sp>
      <p:sp>
        <p:nvSpPr>
          <p:cNvPr id="120907" name="Text Box 74"/>
          <p:cNvSpPr txBox="1">
            <a:spLocks noChangeArrowheads="1"/>
          </p:cNvSpPr>
          <p:nvPr/>
        </p:nvSpPr>
        <p:spPr bwMode="auto">
          <a:xfrm>
            <a:off x="915988" y="2281238"/>
            <a:ext cx="295275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</a:rPr>
              <a:t>z</a:t>
            </a:r>
          </a:p>
        </p:txBody>
      </p:sp>
      <p:sp>
        <p:nvSpPr>
          <p:cNvPr id="120908" name="Text Box 75"/>
          <p:cNvSpPr txBox="1">
            <a:spLocks noChangeArrowheads="1"/>
          </p:cNvSpPr>
          <p:nvPr/>
        </p:nvSpPr>
        <p:spPr bwMode="auto">
          <a:xfrm>
            <a:off x="1220788" y="1671638"/>
            <a:ext cx="879475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</a:rPr>
              <a:t>0  2   7</a:t>
            </a:r>
          </a:p>
        </p:txBody>
      </p:sp>
      <p:sp>
        <p:nvSpPr>
          <p:cNvPr id="120909" name="Text Box 76"/>
          <p:cNvSpPr txBox="1">
            <a:spLocks noChangeArrowheads="1"/>
          </p:cNvSpPr>
          <p:nvPr/>
        </p:nvSpPr>
        <p:spPr bwMode="auto">
          <a:xfrm>
            <a:off x="1220788" y="2052638"/>
            <a:ext cx="344487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</a:rPr>
              <a:t>∞</a:t>
            </a:r>
          </a:p>
        </p:txBody>
      </p:sp>
      <p:sp>
        <p:nvSpPr>
          <p:cNvPr id="120910" name="Text Box 77"/>
          <p:cNvSpPr txBox="1">
            <a:spLocks noChangeArrowheads="1"/>
          </p:cNvSpPr>
          <p:nvPr/>
        </p:nvSpPr>
        <p:spPr bwMode="auto">
          <a:xfrm>
            <a:off x="1449388" y="2052638"/>
            <a:ext cx="344487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</a:rPr>
              <a:t>∞</a:t>
            </a:r>
          </a:p>
        </p:txBody>
      </p:sp>
      <p:sp>
        <p:nvSpPr>
          <p:cNvPr id="120911" name="Text Box 78"/>
          <p:cNvSpPr txBox="1">
            <a:spLocks noChangeArrowheads="1"/>
          </p:cNvSpPr>
          <p:nvPr/>
        </p:nvSpPr>
        <p:spPr bwMode="auto">
          <a:xfrm>
            <a:off x="1830388" y="2052638"/>
            <a:ext cx="344487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</a:rPr>
              <a:t>∞</a:t>
            </a:r>
          </a:p>
        </p:txBody>
      </p:sp>
      <p:sp>
        <p:nvSpPr>
          <p:cNvPr id="120912" name="Text Box 79"/>
          <p:cNvSpPr txBox="1">
            <a:spLocks noChangeArrowheads="1"/>
          </p:cNvSpPr>
          <p:nvPr/>
        </p:nvSpPr>
        <p:spPr bwMode="auto">
          <a:xfrm>
            <a:off x="1220788" y="2357438"/>
            <a:ext cx="344487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</a:rPr>
              <a:t>∞</a:t>
            </a:r>
          </a:p>
        </p:txBody>
      </p:sp>
      <p:sp>
        <p:nvSpPr>
          <p:cNvPr id="120913" name="Text Box 80"/>
          <p:cNvSpPr txBox="1">
            <a:spLocks noChangeArrowheads="1"/>
          </p:cNvSpPr>
          <p:nvPr/>
        </p:nvSpPr>
        <p:spPr bwMode="auto">
          <a:xfrm>
            <a:off x="1449388" y="2357438"/>
            <a:ext cx="344487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</a:rPr>
              <a:t>∞</a:t>
            </a:r>
          </a:p>
        </p:txBody>
      </p:sp>
      <p:sp>
        <p:nvSpPr>
          <p:cNvPr id="120914" name="Text Box 81"/>
          <p:cNvSpPr txBox="1">
            <a:spLocks noChangeArrowheads="1"/>
          </p:cNvSpPr>
          <p:nvPr/>
        </p:nvSpPr>
        <p:spPr bwMode="auto">
          <a:xfrm>
            <a:off x="1830388" y="2357438"/>
            <a:ext cx="344487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</a:rPr>
              <a:t>∞</a:t>
            </a:r>
          </a:p>
        </p:txBody>
      </p:sp>
      <p:sp>
        <p:nvSpPr>
          <p:cNvPr id="120915" name="Text Box 82"/>
          <p:cNvSpPr txBox="1">
            <a:spLocks noChangeArrowheads="1"/>
          </p:cNvSpPr>
          <p:nvPr/>
        </p:nvSpPr>
        <p:spPr bwMode="auto">
          <a:xfrm rot="-5400000">
            <a:off x="2651126" y="2025650"/>
            <a:ext cx="538162" cy="3063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i="1">
                <a:solidFill>
                  <a:srgbClr val="000000"/>
                </a:solidFill>
              </a:rPr>
              <a:t>from</a:t>
            </a:r>
          </a:p>
        </p:txBody>
      </p:sp>
      <p:sp>
        <p:nvSpPr>
          <p:cNvPr id="120916" name="Text Box 83"/>
          <p:cNvSpPr txBox="1">
            <a:spLocks noChangeArrowheads="1"/>
          </p:cNvSpPr>
          <p:nvPr/>
        </p:nvSpPr>
        <p:spPr bwMode="auto">
          <a:xfrm>
            <a:off x="1350963" y="1158875"/>
            <a:ext cx="709612" cy="306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i="1">
                <a:solidFill>
                  <a:srgbClr val="000000"/>
                </a:solidFill>
              </a:rPr>
              <a:t>cost to</a:t>
            </a:r>
          </a:p>
        </p:txBody>
      </p:sp>
      <p:sp>
        <p:nvSpPr>
          <p:cNvPr id="120917" name="Text Box 84"/>
          <p:cNvSpPr txBox="1">
            <a:spLocks noChangeArrowheads="1"/>
          </p:cNvSpPr>
          <p:nvPr/>
        </p:nvSpPr>
        <p:spPr bwMode="auto">
          <a:xfrm rot="-5400000">
            <a:off x="519112" y="3808413"/>
            <a:ext cx="538163" cy="306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>
                <a:solidFill>
                  <a:srgbClr val="000000"/>
                </a:solidFill>
              </a:rPr>
              <a:t>from</a:t>
            </a:r>
          </a:p>
        </p:txBody>
      </p:sp>
      <p:sp>
        <p:nvSpPr>
          <p:cNvPr id="120918" name="Text Box 85"/>
          <p:cNvSpPr txBox="1">
            <a:spLocks noChangeArrowheads="1"/>
          </p:cNvSpPr>
          <p:nvPr/>
        </p:nvSpPr>
        <p:spPr bwMode="auto">
          <a:xfrm rot="-5400000">
            <a:off x="519112" y="5618163"/>
            <a:ext cx="538163" cy="306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i="1">
                <a:solidFill>
                  <a:srgbClr val="000000"/>
                </a:solidFill>
              </a:rPr>
              <a:t>from</a:t>
            </a:r>
          </a:p>
        </p:txBody>
      </p:sp>
      <p:sp>
        <p:nvSpPr>
          <p:cNvPr id="120919" name="Line 86"/>
          <p:cNvSpPr>
            <a:spLocks noChangeShapeType="1"/>
          </p:cNvSpPr>
          <p:nvPr/>
        </p:nvSpPr>
        <p:spPr bwMode="auto">
          <a:xfrm>
            <a:off x="3276600" y="1447800"/>
            <a:ext cx="1588" cy="1219200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0920" name="Line 87"/>
          <p:cNvSpPr>
            <a:spLocks noChangeShapeType="1"/>
          </p:cNvSpPr>
          <p:nvPr/>
        </p:nvSpPr>
        <p:spPr bwMode="auto">
          <a:xfrm>
            <a:off x="2971800" y="1676400"/>
            <a:ext cx="1371600" cy="1588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0921" name="Text Box 88"/>
          <p:cNvSpPr txBox="1">
            <a:spLocks noChangeArrowheads="1"/>
          </p:cNvSpPr>
          <p:nvPr/>
        </p:nvSpPr>
        <p:spPr bwMode="auto">
          <a:xfrm>
            <a:off x="3276600" y="1290638"/>
            <a:ext cx="908050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</a:rPr>
              <a:t>x   y   z</a:t>
            </a:r>
          </a:p>
        </p:txBody>
      </p:sp>
      <p:sp>
        <p:nvSpPr>
          <p:cNvPr id="120922" name="Text Box 89"/>
          <p:cNvSpPr txBox="1">
            <a:spLocks noChangeArrowheads="1"/>
          </p:cNvSpPr>
          <p:nvPr/>
        </p:nvSpPr>
        <p:spPr bwMode="auto">
          <a:xfrm>
            <a:off x="2973388" y="1671638"/>
            <a:ext cx="295275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</a:rPr>
              <a:t>x</a:t>
            </a:r>
          </a:p>
        </p:txBody>
      </p:sp>
      <p:sp>
        <p:nvSpPr>
          <p:cNvPr id="120923" name="Text Box 90"/>
          <p:cNvSpPr txBox="1">
            <a:spLocks noChangeArrowheads="1"/>
          </p:cNvSpPr>
          <p:nvPr/>
        </p:nvSpPr>
        <p:spPr bwMode="auto">
          <a:xfrm>
            <a:off x="2973388" y="1976438"/>
            <a:ext cx="295275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</a:rPr>
              <a:t>y</a:t>
            </a:r>
          </a:p>
        </p:txBody>
      </p:sp>
      <p:sp>
        <p:nvSpPr>
          <p:cNvPr id="120924" name="Text Box 91"/>
          <p:cNvSpPr txBox="1">
            <a:spLocks noChangeArrowheads="1"/>
          </p:cNvSpPr>
          <p:nvPr/>
        </p:nvSpPr>
        <p:spPr bwMode="auto">
          <a:xfrm>
            <a:off x="2973388" y="2281238"/>
            <a:ext cx="295275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</a:rPr>
              <a:t>z</a:t>
            </a:r>
          </a:p>
        </p:txBody>
      </p:sp>
      <p:sp>
        <p:nvSpPr>
          <p:cNvPr id="120925" name="Text Box 92"/>
          <p:cNvSpPr txBox="1">
            <a:spLocks noChangeArrowheads="1"/>
          </p:cNvSpPr>
          <p:nvPr/>
        </p:nvSpPr>
        <p:spPr bwMode="auto">
          <a:xfrm>
            <a:off x="3298825" y="1671638"/>
            <a:ext cx="306388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120926" name="Line 93"/>
          <p:cNvSpPr>
            <a:spLocks noChangeShapeType="1"/>
          </p:cNvSpPr>
          <p:nvPr/>
        </p:nvSpPr>
        <p:spPr bwMode="auto">
          <a:xfrm>
            <a:off x="1219200" y="3200400"/>
            <a:ext cx="1588" cy="1219200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0927" name="Line 94"/>
          <p:cNvSpPr>
            <a:spLocks noChangeShapeType="1"/>
          </p:cNvSpPr>
          <p:nvPr/>
        </p:nvSpPr>
        <p:spPr bwMode="auto">
          <a:xfrm>
            <a:off x="914400" y="3429000"/>
            <a:ext cx="1371600" cy="1588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0928" name="Text Box 95"/>
          <p:cNvSpPr txBox="1">
            <a:spLocks noChangeArrowheads="1"/>
          </p:cNvSpPr>
          <p:nvPr/>
        </p:nvSpPr>
        <p:spPr bwMode="auto">
          <a:xfrm>
            <a:off x="1219200" y="3043238"/>
            <a:ext cx="908050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</a:rPr>
              <a:t>x   y   z</a:t>
            </a:r>
          </a:p>
        </p:txBody>
      </p:sp>
      <p:sp>
        <p:nvSpPr>
          <p:cNvPr id="120929" name="Text Box 96"/>
          <p:cNvSpPr txBox="1">
            <a:spLocks noChangeArrowheads="1"/>
          </p:cNvSpPr>
          <p:nvPr/>
        </p:nvSpPr>
        <p:spPr bwMode="auto">
          <a:xfrm>
            <a:off x="915988" y="3424238"/>
            <a:ext cx="295275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</a:rPr>
              <a:t>x</a:t>
            </a:r>
          </a:p>
        </p:txBody>
      </p:sp>
      <p:sp>
        <p:nvSpPr>
          <p:cNvPr id="120930" name="Text Box 97"/>
          <p:cNvSpPr txBox="1">
            <a:spLocks noChangeArrowheads="1"/>
          </p:cNvSpPr>
          <p:nvPr/>
        </p:nvSpPr>
        <p:spPr bwMode="auto">
          <a:xfrm>
            <a:off x="915988" y="3729038"/>
            <a:ext cx="295275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</a:rPr>
              <a:t>y</a:t>
            </a:r>
          </a:p>
        </p:txBody>
      </p:sp>
      <p:sp>
        <p:nvSpPr>
          <p:cNvPr id="120931" name="Text Box 98"/>
          <p:cNvSpPr txBox="1">
            <a:spLocks noChangeArrowheads="1"/>
          </p:cNvSpPr>
          <p:nvPr/>
        </p:nvSpPr>
        <p:spPr bwMode="auto">
          <a:xfrm>
            <a:off x="915988" y="4033838"/>
            <a:ext cx="295275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</a:rPr>
              <a:t>z</a:t>
            </a:r>
          </a:p>
        </p:txBody>
      </p:sp>
      <p:sp>
        <p:nvSpPr>
          <p:cNvPr id="120932" name="Text Box 99"/>
          <p:cNvSpPr txBox="1">
            <a:spLocks noChangeArrowheads="1"/>
          </p:cNvSpPr>
          <p:nvPr/>
        </p:nvSpPr>
        <p:spPr bwMode="auto">
          <a:xfrm>
            <a:off x="1525588" y="3424238"/>
            <a:ext cx="344487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</a:rPr>
              <a:t>∞</a:t>
            </a:r>
          </a:p>
        </p:txBody>
      </p:sp>
      <p:sp>
        <p:nvSpPr>
          <p:cNvPr id="120933" name="Text Box 100"/>
          <p:cNvSpPr txBox="1">
            <a:spLocks noChangeArrowheads="1"/>
          </p:cNvSpPr>
          <p:nvPr/>
        </p:nvSpPr>
        <p:spPr bwMode="auto">
          <a:xfrm>
            <a:off x="1830388" y="3424238"/>
            <a:ext cx="344487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</a:rPr>
              <a:t>∞</a:t>
            </a:r>
          </a:p>
        </p:txBody>
      </p:sp>
      <p:sp>
        <p:nvSpPr>
          <p:cNvPr id="120934" name="Text Box 101"/>
          <p:cNvSpPr txBox="1">
            <a:spLocks noChangeArrowheads="1"/>
          </p:cNvSpPr>
          <p:nvPr/>
        </p:nvSpPr>
        <p:spPr bwMode="auto">
          <a:xfrm>
            <a:off x="1220788" y="4110038"/>
            <a:ext cx="344487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</a:rPr>
              <a:t>∞</a:t>
            </a:r>
          </a:p>
        </p:txBody>
      </p:sp>
      <p:sp>
        <p:nvSpPr>
          <p:cNvPr id="120935" name="Text Box 102"/>
          <p:cNvSpPr txBox="1">
            <a:spLocks noChangeArrowheads="1"/>
          </p:cNvSpPr>
          <p:nvPr/>
        </p:nvSpPr>
        <p:spPr bwMode="auto">
          <a:xfrm>
            <a:off x="1449388" y="4110038"/>
            <a:ext cx="344487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</a:rPr>
              <a:t>∞</a:t>
            </a:r>
          </a:p>
        </p:txBody>
      </p:sp>
      <p:sp>
        <p:nvSpPr>
          <p:cNvPr id="120936" name="Text Box 103"/>
          <p:cNvSpPr txBox="1">
            <a:spLocks noChangeArrowheads="1"/>
          </p:cNvSpPr>
          <p:nvPr/>
        </p:nvSpPr>
        <p:spPr bwMode="auto">
          <a:xfrm>
            <a:off x="1830388" y="4110038"/>
            <a:ext cx="344487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</a:rPr>
              <a:t>∞</a:t>
            </a:r>
          </a:p>
        </p:txBody>
      </p:sp>
      <p:sp>
        <p:nvSpPr>
          <p:cNvPr id="120937" name="Text Box 104"/>
          <p:cNvSpPr txBox="1">
            <a:spLocks noChangeArrowheads="1"/>
          </p:cNvSpPr>
          <p:nvPr/>
        </p:nvSpPr>
        <p:spPr bwMode="auto">
          <a:xfrm>
            <a:off x="1339850" y="2933700"/>
            <a:ext cx="709613" cy="306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i="1">
                <a:solidFill>
                  <a:srgbClr val="000000"/>
                </a:solidFill>
              </a:rPr>
              <a:t>cost to</a:t>
            </a:r>
          </a:p>
        </p:txBody>
      </p:sp>
      <p:sp>
        <p:nvSpPr>
          <p:cNvPr id="120938" name="Line 105"/>
          <p:cNvSpPr>
            <a:spLocks noChangeShapeType="1"/>
          </p:cNvSpPr>
          <p:nvPr/>
        </p:nvSpPr>
        <p:spPr bwMode="auto">
          <a:xfrm>
            <a:off x="1219200" y="5029200"/>
            <a:ext cx="1588" cy="1219200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0939" name="Line 106"/>
          <p:cNvSpPr>
            <a:spLocks noChangeShapeType="1"/>
          </p:cNvSpPr>
          <p:nvPr/>
        </p:nvSpPr>
        <p:spPr bwMode="auto">
          <a:xfrm>
            <a:off x="914400" y="5257800"/>
            <a:ext cx="1371600" cy="1588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0940" name="Text Box 107"/>
          <p:cNvSpPr txBox="1">
            <a:spLocks noChangeArrowheads="1"/>
          </p:cNvSpPr>
          <p:nvPr/>
        </p:nvSpPr>
        <p:spPr bwMode="auto">
          <a:xfrm>
            <a:off x="1219200" y="4872038"/>
            <a:ext cx="908050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</a:rPr>
              <a:t>x   y   z</a:t>
            </a:r>
          </a:p>
        </p:txBody>
      </p:sp>
      <p:sp>
        <p:nvSpPr>
          <p:cNvPr id="120941" name="Text Box 108"/>
          <p:cNvSpPr txBox="1">
            <a:spLocks noChangeArrowheads="1"/>
          </p:cNvSpPr>
          <p:nvPr/>
        </p:nvSpPr>
        <p:spPr bwMode="auto">
          <a:xfrm>
            <a:off x="915988" y="5253038"/>
            <a:ext cx="295275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</a:rPr>
              <a:t>x</a:t>
            </a:r>
          </a:p>
        </p:txBody>
      </p:sp>
      <p:sp>
        <p:nvSpPr>
          <p:cNvPr id="120942" name="Text Box 109"/>
          <p:cNvSpPr txBox="1">
            <a:spLocks noChangeArrowheads="1"/>
          </p:cNvSpPr>
          <p:nvPr/>
        </p:nvSpPr>
        <p:spPr bwMode="auto">
          <a:xfrm>
            <a:off x="915988" y="5557838"/>
            <a:ext cx="295275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</a:rPr>
              <a:t>y</a:t>
            </a:r>
          </a:p>
        </p:txBody>
      </p:sp>
      <p:sp>
        <p:nvSpPr>
          <p:cNvPr id="120943" name="Text Box 110"/>
          <p:cNvSpPr txBox="1">
            <a:spLocks noChangeArrowheads="1"/>
          </p:cNvSpPr>
          <p:nvPr/>
        </p:nvSpPr>
        <p:spPr bwMode="auto">
          <a:xfrm>
            <a:off x="915988" y="5862638"/>
            <a:ext cx="295275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</a:rPr>
              <a:t>z</a:t>
            </a:r>
          </a:p>
        </p:txBody>
      </p:sp>
      <p:sp>
        <p:nvSpPr>
          <p:cNvPr id="120944" name="Text Box 111"/>
          <p:cNvSpPr txBox="1">
            <a:spLocks noChangeArrowheads="1"/>
          </p:cNvSpPr>
          <p:nvPr/>
        </p:nvSpPr>
        <p:spPr bwMode="auto">
          <a:xfrm>
            <a:off x="1219200" y="5638800"/>
            <a:ext cx="990600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</a:rPr>
              <a:t>∞</a:t>
            </a:r>
          </a:p>
        </p:txBody>
      </p:sp>
      <p:sp>
        <p:nvSpPr>
          <p:cNvPr id="120945" name="Text Box 112"/>
          <p:cNvSpPr txBox="1">
            <a:spLocks noChangeArrowheads="1"/>
          </p:cNvSpPr>
          <p:nvPr/>
        </p:nvSpPr>
        <p:spPr bwMode="auto">
          <a:xfrm>
            <a:off x="1449388" y="5634038"/>
            <a:ext cx="344487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</a:rPr>
              <a:t>∞</a:t>
            </a:r>
          </a:p>
        </p:txBody>
      </p:sp>
      <p:sp>
        <p:nvSpPr>
          <p:cNvPr id="120946" name="Text Box 113"/>
          <p:cNvSpPr txBox="1">
            <a:spLocks noChangeArrowheads="1"/>
          </p:cNvSpPr>
          <p:nvPr/>
        </p:nvSpPr>
        <p:spPr bwMode="auto">
          <a:xfrm>
            <a:off x="1830388" y="5634038"/>
            <a:ext cx="344487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</a:rPr>
              <a:t>∞</a:t>
            </a:r>
          </a:p>
        </p:txBody>
      </p:sp>
      <p:sp>
        <p:nvSpPr>
          <p:cNvPr id="120947" name="Text Box 114"/>
          <p:cNvSpPr txBox="1">
            <a:spLocks noChangeArrowheads="1"/>
          </p:cNvSpPr>
          <p:nvPr/>
        </p:nvSpPr>
        <p:spPr bwMode="auto">
          <a:xfrm>
            <a:off x="1220788" y="5938838"/>
            <a:ext cx="306387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</a:rPr>
              <a:t>7</a:t>
            </a:r>
          </a:p>
        </p:txBody>
      </p:sp>
      <p:sp>
        <p:nvSpPr>
          <p:cNvPr id="120948" name="Text Box 115"/>
          <p:cNvSpPr txBox="1">
            <a:spLocks noChangeArrowheads="1"/>
          </p:cNvSpPr>
          <p:nvPr/>
        </p:nvSpPr>
        <p:spPr bwMode="auto">
          <a:xfrm>
            <a:off x="1449388" y="5938838"/>
            <a:ext cx="306387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20949" name="Text Box 116"/>
          <p:cNvSpPr txBox="1">
            <a:spLocks noChangeArrowheads="1"/>
          </p:cNvSpPr>
          <p:nvPr/>
        </p:nvSpPr>
        <p:spPr bwMode="auto">
          <a:xfrm>
            <a:off x="1830388" y="5938838"/>
            <a:ext cx="306387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120950" name="Text Box 117"/>
          <p:cNvSpPr txBox="1">
            <a:spLocks noChangeArrowheads="1"/>
          </p:cNvSpPr>
          <p:nvPr/>
        </p:nvSpPr>
        <p:spPr bwMode="auto">
          <a:xfrm>
            <a:off x="1362075" y="4740275"/>
            <a:ext cx="709613" cy="306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i="1">
                <a:solidFill>
                  <a:srgbClr val="000000"/>
                </a:solidFill>
              </a:rPr>
              <a:t>cost to</a:t>
            </a:r>
          </a:p>
        </p:txBody>
      </p:sp>
      <p:sp>
        <p:nvSpPr>
          <p:cNvPr id="120951" name="Text Box 118"/>
          <p:cNvSpPr txBox="1">
            <a:spLocks noChangeArrowheads="1"/>
          </p:cNvSpPr>
          <p:nvPr/>
        </p:nvSpPr>
        <p:spPr bwMode="auto">
          <a:xfrm>
            <a:off x="1220788" y="3467100"/>
            <a:ext cx="944562" cy="642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</a:rPr>
              <a:t>∞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</a:rPr>
              <a:t>2   0   1</a:t>
            </a:r>
          </a:p>
        </p:txBody>
      </p:sp>
      <p:sp>
        <p:nvSpPr>
          <p:cNvPr id="120952" name="Text Box 119"/>
          <p:cNvSpPr txBox="1">
            <a:spLocks noChangeArrowheads="1"/>
          </p:cNvSpPr>
          <p:nvPr/>
        </p:nvSpPr>
        <p:spPr bwMode="auto">
          <a:xfrm>
            <a:off x="1219200" y="5257800"/>
            <a:ext cx="990600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</a:rPr>
              <a:t>∞ ∞  ∞</a:t>
            </a:r>
          </a:p>
        </p:txBody>
      </p:sp>
      <p:sp>
        <p:nvSpPr>
          <p:cNvPr id="120953" name="Text Box 120"/>
          <p:cNvSpPr txBox="1">
            <a:spLocks noChangeArrowheads="1"/>
          </p:cNvSpPr>
          <p:nvPr/>
        </p:nvSpPr>
        <p:spPr bwMode="auto">
          <a:xfrm>
            <a:off x="3262313" y="2006600"/>
            <a:ext cx="944562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</a:rPr>
              <a:t>2   0   1</a:t>
            </a:r>
          </a:p>
        </p:txBody>
      </p:sp>
      <p:sp>
        <p:nvSpPr>
          <p:cNvPr id="120954" name="Text Box 121"/>
          <p:cNvSpPr txBox="1">
            <a:spLocks noChangeArrowheads="1"/>
          </p:cNvSpPr>
          <p:nvPr/>
        </p:nvSpPr>
        <p:spPr bwMode="auto">
          <a:xfrm>
            <a:off x="3262313" y="2322513"/>
            <a:ext cx="944562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</a:rPr>
              <a:t>7   1   0</a:t>
            </a:r>
          </a:p>
        </p:txBody>
      </p:sp>
      <p:sp>
        <p:nvSpPr>
          <p:cNvPr id="120955" name="Line 122"/>
          <p:cNvSpPr>
            <a:spLocks noChangeShapeType="1"/>
          </p:cNvSpPr>
          <p:nvPr/>
        </p:nvSpPr>
        <p:spPr bwMode="auto">
          <a:xfrm>
            <a:off x="2209800" y="1981200"/>
            <a:ext cx="685800" cy="1524000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0956" name="Line 123"/>
          <p:cNvSpPr>
            <a:spLocks noChangeShapeType="1"/>
          </p:cNvSpPr>
          <p:nvPr/>
        </p:nvSpPr>
        <p:spPr bwMode="auto">
          <a:xfrm>
            <a:off x="2133600" y="2057400"/>
            <a:ext cx="685800" cy="3124200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0957" name="Line 124"/>
          <p:cNvSpPr>
            <a:spLocks noChangeShapeType="1"/>
          </p:cNvSpPr>
          <p:nvPr/>
        </p:nvSpPr>
        <p:spPr bwMode="auto">
          <a:xfrm flipV="1">
            <a:off x="2133600" y="2513013"/>
            <a:ext cx="762000" cy="1298575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0958" name="Line 125"/>
          <p:cNvSpPr>
            <a:spLocks noChangeShapeType="1"/>
          </p:cNvSpPr>
          <p:nvPr/>
        </p:nvSpPr>
        <p:spPr bwMode="auto">
          <a:xfrm>
            <a:off x="2133600" y="4114800"/>
            <a:ext cx="609600" cy="1143000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0959" name="Line 126"/>
          <p:cNvSpPr>
            <a:spLocks noChangeShapeType="1"/>
          </p:cNvSpPr>
          <p:nvPr/>
        </p:nvSpPr>
        <p:spPr bwMode="auto">
          <a:xfrm flipV="1">
            <a:off x="2133600" y="2589213"/>
            <a:ext cx="838200" cy="3432175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0960" name="Line 127"/>
          <p:cNvSpPr>
            <a:spLocks noChangeShapeType="1"/>
          </p:cNvSpPr>
          <p:nvPr/>
        </p:nvSpPr>
        <p:spPr bwMode="auto">
          <a:xfrm flipV="1">
            <a:off x="2209800" y="4341813"/>
            <a:ext cx="762000" cy="1755775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0961" name="Line 128"/>
          <p:cNvSpPr>
            <a:spLocks noChangeShapeType="1"/>
          </p:cNvSpPr>
          <p:nvPr/>
        </p:nvSpPr>
        <p:spPr bwMode="auto">
          <a:xfrm>
            <a:off x="609600" y="6345238"/>
            <a:ext cx="5410200" cy="1587"/>
          </a:xfrm>
          <a:prstGeom prst="line">
            <a:avLst/>
          </a:prstGeom>
          <a:noFill/>
          <a:ln w="9360" cap="sq">
            <a:solidFill>
              <a:srgbClr val="000000"/>
            </a:solidFill>
            <a:prstDash val="sysDot"/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0962" name="Text Box 129"/>
          <p:cNvSpPr txBox="1">
            <a:spLocks noChangeArrowheads="1"/>
          </p:cNvSpPr>
          <p:nvPr/>
        </p:nvSpPr>
        <p:spPr bwMode="auto">
          <a:xfrm>
            <a:off x="6070600" y="6137275"/>
            <a:ext cx="612775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</a:rPr>
              <a:t>time</a:t>
            </a:r>
          </a:p>
        </p:txBody>
      </p:sp>
      <p:grpSp>
        <p:nvGrpSpPr>
          <p:cNvPr id="120963" name="Group 130"/>
          <p:cNvGrpSpPr>
            <a:grpSpLocks/>
          </p:cNvGrpSpPr>
          <p:nvPr/>
        </p:nvGrpSpPr>
        <p:grpSpPr bwMode="auto">
          <a:xfrm>
            <a:off x="6632575" y="2911475"/>
            <a:ext cx="2182813" cy="1211263"/>
            <a:chOff x="4178" y="1834"/>
            <a:chExt cx="1375" cy="763"/>
          </a:xfrm>
        </p:grpSpPr>
        <p:sp>
          <p:nvSpPr>
            <p:cNvPr id="120979" name="Freeform 131"/>
            <p:cNvSpPr>
              <a:spLocks noChangeArrowheads="1"/>
            </p:cNvSpPr>
            <p:nvPr/>
          </p:nvSpPr>
          <p:spPr bwMode="auto">
            <a:xfrm>
              <a:off x="4178" y="1834"/>
              <a:ext cx="1375" cy="763"/>
            </a:xfrm>
            <a:custGeom>
              <a:avLst/>
              <a:gdLst>
                <a:gd name="T0" fmla="*/ 113 w 1376"/>
                <a:gd name="T1" fmla="*/ 348 h 764"/>
                <a:gd name="T2" fmla="*/ 395 w 1376"/>
                <a:gd name="T3" fmla="*/ 162 h 764"/>
                <a:gd name="T4" fmla="*/ 709 w 1376"/>
                <a:gd name="T5" fmla="*/ 9 h 764"/>
                <a:gd name="T6" fmla="*/ 1159 w 1376"/>
                <a:gd name="T7" fmla="*/ 219 h 764"/>
                <a:gd name="T8" fmla="*/ 1366 w 1376"/>
                <a:gd name="T9" fmla="*/ 509 h 764"/>
                <a:gd name="T10" fmla="*/ 1102 w 1376"/>
                <a:gd name="T11" fmla="*/ 725 h 764"/>
                <a:gd name="T12" fmla="*/ 578 w 1376"/>
                <a:gd name="T13" fmla="*/ 737 h 764"/>
                <a:gd name="T14" fmla="*/ 77 w 1376"/>
                <a:gd name="T15" fmla="*/ 629 h 764"/>
                <a:gd name="T16" fmla="*/ 113 w 1376"/>
                <a:gd name="T17" fmla="*/ 348 h 76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76"/>
                <a:gd name="T28" fmla="*/ 0 h 764"/>
                <a:gd name="T29" fmla="*/ 1376 w 1376"/>
                <a:gd name="T30" fmla="*/ 764 h 76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76" h="764">
                  <a:moveTo>
                    <a:pt x="113" y="348"/>
                  </a:moveTo>
                  <a:cubicBezTo>
                    <a:pt x="166" y="270"/>
                    <a:pt x="296" y="218"/>
                    <a:pt x="395" y="162"/>
                  </a:cubicBezTo>
                  <a:cubicBezTo>
                    <a:pt x="494" y="106"/>
                    <a:pt x="583" y="0"/>
                    <a:pt x="710" y="9"/>
                  </a:cubicBezTo>
                  <a:cubicBezTo>
                    <a:pt x="837" y="18"/>
                    <a:pt x="1051" y="136"/>
                    <a:pt x="1160" y="219"/>
                  </a:cubicBezTo>
                  <a:cubicBezTo>
                    <a:pt x="1269" y="302"/>
                    <a:pt x="1376" y="426"/>
                    <a:pt x="1367" y="510"/>
                  </a:cubicBezTo>
                  <a:cubicBezTo>
                    <a:pt x="1358" y="594"/>
                    <a:pt x="1234" y="688"/>
                    <a:pt x="1103" y="726"/>
                  </a:cubicBezTo>
                  <a:cubicBezTo>
                    <a:pt x="972" y="764"/>
                    <a:pt x="749" y="754"/>
                    <a:pt x="578" y="738"/>
                  </a:cubicBezTo>
                  <a:cubicBezTo>
                    <a:pt x="407" y="722"/>
                    <a:pt x="154" y="695"/>
                    <a:pt x="77" y="630"/>
                  </a:cubicBezTo>
                  <a:cubicBezTo>
                    <a:pt x="0" y="565"/>
                    <a:pt x="60" y="426"/>
                    <a:pt x="113" y="348"/>
                  </a:cubicBezTo>
                  <a:close/>
                </a:path>
              </a:pathLst>
            </a:custGeom>
            <a:solidFill>
              <a:srgbClr val="66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20980" name="Group 132"/>
            <p:cNvGrpSpPr>
              <a:grpSpLocks/>
            </p:cNvGrpSpPr>
            <p:nvPr/>
          </p:nvGrpSpPr>
          <p:grpSpPr bwMode="auto">
            <a:xfrm>
              <a:off x="4274" y="1904"/>
              <a:ext cx="1160" cy="676"/>
              <a:chOff x="4274" y="1904"/>
              <a:chExt cx="1160" cy="676"/>
            </a:xfrm>
          </p:grpSpPr>
          <p:sp>
            <p:nvSpPr>
              <p:cNvPr id="120981" name="Freeform 133"/>
              <p:cNvSpPr>
                <a:spLocks noChangeArrowheads="1"/>
              </p:cNvSpPr>
              <p:nvPr/>
            </p:nvSpPr>
            <p:spPr bwMode="auto">
              <a:xfrm>
                <a:off x="4537" y="2098"/>
                <a:ext cx="221" cy="179"/>
              </a:xfrm>
              <a:custGeom>
                <a:avLst/>
                <a:gdLst>
                  <a:gd name="T0" fmla="*/ 0 w 222"/>
                  <a:gd name="T1" fmla="*/ 179 h 180"/>
                  <a:gd name="T2" fmla="*/ 221 w 222"/>
                  <a:gd name="T3" fmla="*/ 0 h 180"/>
                  <a:gd name="T4" fmla="*/ 0 60000 65536"/>
                  <a:gd name="T5" fmla="*/ 0 60000 65536"/>
                  <a:gd name="T6" fmla="*/ 0 w 222"/>
                  <a:gd name="T7" fmla="*/ 0 h 180"/>
                  <a:gd name="T8" fmla="*/ 222 w 222"/>
                  <a:gd name="T9" fmla="*/ 180 h 18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22" h="180">
                    <a:moveTo>
                      <a:pt x="0" y="180"/>
                    </a:moveTo>
                    <a:lnTo>
                      <a:pt x="222" y="0"/>
                    </a:lnTo>
                  </a:path>
                </a:pathLst>
              </a:custGeom>
              <a:noFill/>
              <a:ln w="12600" cap="sq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982" name="Oval 134"/>
              <p:cNvSpPr>
                <a:spLocks noChangeArrowheads="1"/>
              </p:cNvSpPr>
              <p:nvPr/>
            </p:nvSpPr>
            <p:spPr bwMode="auto">
              <a:xfrm>
                <a:off x="4277" y="2334"/>
                <a:ext cx="312" cy="80"/>
              </a:xfrm>
              <a:prstGeom prst="ellipse">
                <a:avLst/>
              </a:prstGeom>
              <a:solidFill>
                <a:srgbClr val="CCCCFF"/>
              </a:solidFill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983" name="Line 135"/>
              <p:cNvSpPr>
                <a:spLocks noChangeShapeType="1"/>
              </p:cNvSpPr>
              <p:nvPr/>
            </p:nvSpPr>
            <p:spPr bwMode="auto">
              <a:xfrm>
                <a:off x="4277" y="2327"/>
                <a:ext cx="0" cy="49"/>
              </a:xfrm>
              <a:prstGeom prst="line">
                <a:avLst/>
              </a:prstGeom>
              <a:noFill/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984" name="Line 136"/>
              <p:cNvSpPr>
                <a:spLocks noChangeShapeType="1"/>
              </p:cNvSpPr>
              <p:nvPr/>
            </p:nvSpPr>
            <p:spPr bwMode="auto">
              <a:xfrm>
                <a:off x="4590" y="2327"/>
                <a:ext cx="0" cy="49"/>
              </a:xfrm>
              <a:prstGeom prst="line">
                <a:avLst/>
              </a:prstGeom>
              <a:noFill/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985" name="Rectangle 137"/>
              <p:cNvSpPr>
                <a:spLocks noChangeArrowheads="1"/>
              </p:cNvSpPr>
              <p:nvPr/>
            </p:nvSpPr>
            <p:spPr bwMode="auto">
              <a:xfrm>
                <a:off x="4277" y="2327"/>
                <a:ext cx="309" cy="48"/>
              </a:xfrm>
              <a:prstGeom prst="rect">
                <a:avLst/>
              </a:pr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986" name="Oval 138"/>
              <p:cNvSpPr>
                <a:spLocks noChangeArrowheads="1"/>
              </p:cNvSpPr>
              <p:nvPr/>
            </p:nvSpPr>
            <p:spPr bwMode="auto">
              <a:xfrm>
                <a:off x="4274" y="2268"/>
                <a:ext cx="312" cy="94"/>
              </a:xfrm>
              <a:prstGeom prst="ellipse">
                <a:avLst/>
              </a:prstGeom>
              <a:solidFill>
                <a:srgbClr val="CCCCFF"/>
              </a:solidFill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987" name="Freeform 139"/>
              <p:cNvSpPr>
                <a:spLocks noChangeArrowheads="1"/>
              </p:cNvSpPr>
              <p:nvPr/>
            </p:nvSpPr>
            <p:spPr bwMode="auto">
              <a:xfrm>
                <a:off x="4942" y="2098"/>
                <a:ext cx="215" cy="188"/>
              </a:xfrm>
              <a:custGeom>
                <a:avLst/>
                <a:gdLst>
                  <a:gd name="T0" fmla="*/ 0 w 216"/>
                  <a:gd name="T1" fmla="*/ 0 h 189"/>
                  <a:gd name="T2" fmla="*/ 215 w 216"/>
                  <a:gd name="T3" fmla="*/ 188 h 189"/>
                  <a:gd name="T4" fmla="*/ 0 60000 65536"/>
                  <a:gd name="T5" fmla="*/ 0 60000 65536"/>
                  <a:gd name="T6" fmla="*/ 0 w 216"/>
                  <a:gd name="T7" fmla="*/ 0 h 189"/>
                  <a:gd name="T8" fmla="*/ 216 w 216"/>
                  <a:gd name="T9" fmla="*/ 189 h 189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16" h="189">
                    <a:moveTo>
                      <a:pt x="0" y="0"/>
                    </a:moveTo>
                    <a:lnTo>
                      <a:pt x="216" y="189"/>
                    </a:lnTo>
                  </a:path>
                </a:pathLst>
              </a:custGeom>
              <a:noFill/>
              <a:ln w="12600" cap="sq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988" name="Freeform 140"/>
              <p:cNvSpPr>
                <a:spLocks noChangeArrowheads="1"/>
              </p:cNvSpPr>
              <p:nvPr/>
            </p:nvSpPr>
            <p:spPr bwMode="auto">
              <a:xfrm>
                <a:off x="4594" y="2362"/>
                <a:ext cx="539" cy="2"/>
              </a:xfrm>
              <a:custGeom>
                <a:avLst/>
                <a:gdLst>
                  <a:gd name="T0" fmla="*/ 539 w 540"/>
                  <a:gd name="T1" fmla="*/ 2 h 3"/>
                  <a:gd name="T2" fmla="*/ 0 w 540"/>
                  <a:gd name="T3" fmla="*/ 0 h 3"/>
                  <a:gd name="T4" fmla="*/ 0 60000 65536"/>
                  <a:gd name="T5" fmla="*/ 0 60000 65536"/>
                  <a:gd name="T6" fmla="*/ 0 w 540"/>
                  <a:gd name="T7" fmla="*/ 0 h 3"/>
                  <a:gd name="T8" fmla="*/ 540 w 540"/>
                  <a:gd name="T9" fmla="*/ 3 h 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40" h="3">
                    <a:moveTo>
                      <a:pt x="540" y="3"/>
                    </a:moveTo>
                    <a:lnTo>
                      <a:pt x="0" y="0"/>
                    </a:lnTo>
                  </a:path>
                </a:pathLst>
              </a:custGeom>
              <a:noFill/>
              <a:ln w="12600" cap="sq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20989" name="Group 141"/>
              <p:cNvGrpSpPr>
                <a:grpSpLocks/>
              </p:cNvGrpSpPr>
              <p:nvPr/>
            </p:nvGrpSpPr>
            <p:grpSpPr bwMode="auto">
              <a:xfrm>
                <a:off x="4331" y="2216"/>
                <a:ext cx="194" cy="250"/>
                <a:chOff x="4331" y="2216"/>
                <a:chExt cx="194" cy="250"/>
              </a:xfrm>
            </p:grpSpPr>
            <p:sp>
              <p:nvSpPr>
                <p:cNvPr id="121011" name="Rectangle 142"/>
                <p:cNvSpPr>
                  <a:spLocks noChangeArrowheads="1"/>
                </p:cNvSpPr>
                <p:nvPr/>
              </p:nvSpPr>
              <p:spPr bwMode="auto">
                <a:xfrm>
                  <a:off x="4353" y="2281"/>
                  <a:ext cx="142" cy="131"/>
                </a:xfrm>
                <a:prstGeom prst="rect">
                  <a:avLst/>
                </a:prstGeom>
                <a:solidFill>
                  <a:srgbClr val="CCCC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1012" name="Text Box 143"/>
                <p:cNvSpPr txBox="1">
                  <a:spLocks noChangeArrowheads="1"/>
                </p:cNvSpPr>
                <p:nvPr/>
              </p:nvSpPr>
              <p:spPr bwMode="auto">
                <a:xfrm>
                  <a:off x="4331" y="2216"/>
                  <a:ext cx="194" cy="250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lIns="90000" tIns="46800" rIns="90000" bIns="46800">
                  <a:spAutoFit/>
                </a:bodyPr>
                <a:lstStyle/>
                <a:p>
                  <a:pPr algn="ctr">
                    <a:buClrTx/>
                    <a:buFontTx/>
                    <a:buNone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en-US" sz="2000">
                      <a:solidFill>
                        <a:srgbClr val="000000"/>
                      </a:solidFill>
                    </a:rPr>
                    <a:t>x</a:t>
                  </a:r>
                </a:p>
              </p:txBody>
            </p:sp>
          </p:grpSp>
          <p:grpSp>
            <p:nvGrpSpPr>
              <p:cNvPr id="120990" name="Group 144"/>
              <p:cNvGrpSpPr>
                <a:grpSpLocks/>
              </p:cNvGrpSpPr>
              <p:nvPr/>
            </p:nvGrpSpPr>
            <p:grpSpPr bwMode="auto">
              <a:xfrm>
                <a:off x="5119" y="2198"/>
                <a:ext cx="315" cy="289"/>
                <a:chOff x="5119" y="2198"/>
                <a:chExt cx="315" cy="289"/>
              </a:xfrm>
            </p:grpSpPr>
            <p:sp>
              <p:nvSpPr>
                <p:cNvPr id="121003" name="Oval 145"/>
                <p:cNvSpPr>
                  <a:spLocks noChangeArrowheads="1"/>
                </p:cNvSpPr>
                <p:nvPr/>
              </p:nvSpPr>
              <p:spPr bwMode="auto">
                <a:xfrm>
                  <a:off x="5122" y="2346"/>
                  <a:ext cx="312" cy="80"/>
                </a:xfrm>
                <a:prstGeom prst="ellipse">
                  <a:avLst/>
                </a:prstGeom>
                <a:solidFill>
                  <a:srgbClr val="CCCCFF"/>
                </a:solidFill>
                <a:ln w="12600" cap="sq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1004" name="Line 146"/>
                <p:cNvSpPr>
                  <a:spLocks noChangeShapeType="1"/>
                </p:cNvSpPr>
                <p:nvPr/>
              </p:nvSpPr>
              <p:spPr bwMode="auto">
                <a:xfrm>
                  <a:off x="5122" y="2339"/>
                  <a:ext cx="0" cy="49"/>
                </a:xfrm>
                <a:prstGeom prst="line">
                  <a:avLst/>
                </a:prstGeom>
                <a:noFill/>
                <a:ln w="12600" cap="sq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1005" name="Line 147"/>
                <p:cNvSpPr>
                  <a:spLocks noChangeShapeType="1"/>
                </p:cNvSpPr>
                <p:nvPr/>
              </p:nvSpPr>
              <p:spPr bwMode="auto">
                <a:xfrm>
                  <a:off x="5435" y="2339"/>
                  <a:ext cx="0" cy="49"/>
                </a:xfrm>
                <a:prstGeom prst="line">
                  <a:avLst/>
                </a:prstGeom>
                <a:noFill/>
                <a:ln w="12600" cap="sq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1006" name="Rectangle 148"/>
                <p:cNvSpPr>
                  <a:spLocks noChangeArrowheads="1"/>
                </p:cNvSpPr>
                <p:nvPr/>
              </p:nvSpPr>
              <p:spPr bwMode="auto">
                <a:xfrm>
                  <a:off x="5122" y="2339"/>
                  <a:ext cx="309" cy="48"/>
                </a:xfrm>
                <a:prstGeom prst="rect">
                  <a:avLst/>
                </a:prstGeom>
                <a:solidFill>
                  <a:srgbClr val="CCCC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1007" name="Oval 149"/>
                <p:cNvSpPr>
                  <a:spLocks noChangeArrowheads="1"/>
                </p:cNvSpPr>
                <p:nvPr/>
              </p:nvSpPr>
              <p:spPr bwMode="auto">
                <a:xfrm>
                  <a:off x="5119" y="2280"/>
                  <a:ext cx="312" cy="94"/>
                </a:xfrm>
                <a:prstGeom prst="ellipse">
                  <a:avLst/>
                </a:prstGeom>
                <a:solidFill>
                  <a:srgbClr val="CCCCFF"/>
                </a:solidFill>
                <a:ln w="12600" cap="sq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21008" name="Group 150"/>
                <p:cNvGrpSpPr>
                  <a:grpSpLocks/>
                </p:cNvGrpSpPr>
                <p:nvPr/>
              </p:nvGrpSpPr>
              <p:grpSpPr bwMode="auto">
                <a:xfrm>
                  <a:off x="5175" y="2198"/>
                  <a:ext cx="209" cy="289"/>
                  <a:chOff x="5175" y="2198"/>
                  <a:chExt cx="209" cy="289"/>
                </a:xfrm>
              </p:grpSpPr>
              <p:sp>
                <p:nvSpPr>
                  <p:cNvPr id="121009" name="Rectangle 151"/>
                  <p:cNvSpPr>
                    <a:spLocks noChangeArrowheads="1"/>
                  </p:cNvSpPr>
                  <p:nvPr/>
                </p:nvSpPr>
                <p:spPr bwMode="auto">
                  <a:xfrm>
                    <a:off x="5205" y="2293"/>
                    <a:ext cx="142" cy="131"/>
                  </a:xfrm>
                  <a:prstGeom prst="rect">
                    <a:avLst/>
                  </a:prstGeom>
                  <a:solidFill>
                    <a:srgbClr val="CCCC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1010" name="Text Box 15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175" y="2198"/>
                    <a:ext cx="209" cy="289"/>
                  </a:xfrm>
                  <a:prstGeom prst="rect">
                    <a:avLst/>
                  </a:prstGeom>
                  <a:noFill/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lIns="90000" tIns="46800" rIns="90000" bIns="46800">
                    <a:spAutoFit/>
                  </a:bodyPr>
                  <a:lstStyle/>
                  <a:p>
                    <a:pPr algn="ctr">
                      <a:buClrTx/>
                      <a:buFontTx/>
                      <a:buNone/>
                      <a:tabLst>
                        <a:tab pos="0" algn="l"/>
                        <a:tab pos="914400" algn="l"/>
                        <a:tab pos="1828800" algn="l"/>
                        <a:tab pos="2743200" algn="l"/>
                        <a:tab pos="3657600" algn="l"/>
                        <a:tab pos="4572000" algn="l"/>
                        <a:tab pos="5486400" algn="l"/>
                        <a:tab pos="6400800" algn="l"/>
                        <a:tab pos="7315200" algn="l"/>
                        <a:tab pos="8229600" algn="l"/>
                        <a:tab pos="9144000" algn="l"/>
                        <a:tab pos="10058400" algn="l"/>
                      </a:tabLst>
                    </a:pPr>
                    <a:r>
                      <a:rPr lang="en-US">
                        <a:solidFill>
                          <a:srgbClr val="000000"/>
                        </a:solidFill>
                      </a:rPr>
                      <a:t>z</a:t>
                    </a:r>
                  </a:p>
                </p:txBody>
              </p:sp>
            </p:grpSp>
          </p:grpSp>
          <p:sp>
            <p:nvSpPr>
              <p:cNvPr id="120991" name="Text Box 153"/>
              <p:cNvSpPr txBox="1">
                <a:spLocks noChangeArrowheads="1"/>
              </p:cNvSpPr>
              <p:nvPr/>
            </p:nvSpPr>
            <p:spPr bwMode="auto">
              <a:xfrm>
                <a:off x="5016" y="2019"/>
                <a:ext cx="192" cy="23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 algn="ctr">
                  <a:buClrTx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1800">
                    <a:solidFill>
                      <a:srgbClr val="000000"/>
                    </a:solidFill>
                  </a:rPr>
                  <a:t>1</a:t>
                </a:r>
              </a:p>
            </p:txBody>
          </p:sp>
          <p:sp>
            <p:nvSpPr>
              <p:cNvPr id="120992" name="Text Box 154"/>
              <p:cNvSpPr txBox="1">
                <a:spLocks noChangeArrowheads="1"/>
              </p:cNvSpPr>
              <p:nvPr/>
            </p:nvSpPr>
            <p:spPr bwMode="auto">
              <a:xfrm>
                <a:off x="4488" y="2016"/>
                <a:ext cx="192" cy="23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 algn="ctr">
                  <a:buClrTx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1800">
                    <a:solidFill>
                      <a:srgbClr val="000000"/>
                    </a:solidFill>
                  </a:rPr>
                  <a:t>2</a:t>
                </a:r>
              </a:p>
            </p:txBody>
          </p:sp>
          <p:sp>
            <p:nvSpPr>
              <p:cNvPr id="120993" name="Text Box 155"/>
              <p:cNvSpPr txBox="1">
                <a:spLocks noChangeArrowheads="1"/>
              </p:cNvSpPr>
              <p:nvPr/>
            </p:nvSpPr>
            <p:spPr bwMode="auto">
              <a:xfrm>
                <a:off x="4773" y="2349"/>
                <a:ext cx="192" cy="23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 algn="ctr">
                  <a:buClrTx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1800">
                    <a:solidFill>
                      <a:srgbClr val="000000"/>
                    </a:solidFill>
                  </a:rPr>
                  <a:t>7</a:t>
                </a:r>
              </a:p>
            </p:txBody>
          </p:sp>
          <p:grpSp>
            <p:nvGrpSpPr>
              <p:cNvPr id="120994" name="Group 156"/>
              <p:cNvGrpSpPr>
                <a:grpSpLocks/>
              </p:cNvGrpSpPr>
              <p:nvPr/>
            </p:nvGrpSpPr>
            <p:grpSpPr bwMode="auto">
              <a:xfrm>
                <a:off x="4699" y="1904"/>
                <a:ext cx="315" cy="250"/>
                <a:chOff x="4699" y="1904"/>
                <a:chExt cx="315" cy="250"/>
              </a:xfrm>
            </p:grpSpPr>
            <p:sp>
              <p:nvSpPr>
                <p:cNvPr id="120995" name="Oval 157"/>
                <p:cNvSpPr>
                  <a:spLocks noChangeArrowheads="1"/>
                </p:cNvSpPr>
                <p:nvPr/>
              </p:nvSpPr>
              <p:spPr bwMode="auto">
                <a:xfrm>
                  <a:off x="4702" y="2022"/>
                  <a:ext cx="312" cy="80"/>
                </a:xfrm>
                <a:prstGeom prst="ellipse">
                  <a:avLst/>
                </a:prstGeom>
                <a:solidFill>
                  <a:srgbClr val="CCCCFF"/>
                </a:solidFill>
                <a:ln w="12600" cap="sq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0996" name="Line 158"/>
                <p:cNvSpPr>
                  <a:spLocks noChangeShapeType="1"/>
                </p:cNvSpPr>
                <p:nvPr/>
              </p:nvSpPr>
              <p:spPr bwMode="auto">
                <a:xfrm>
                  <a:off x="4702" y="2015"/>
                  <a:ext cx="0" cy="49"/>
                </a:xfrm>
                <a:prstGeom prst="line">
                  <a:avLst/>
                </a:prstGeom>
                <a:noFill/>
                <a:ln w="12600" cap="sq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0997" name="Line 159"/>
                <p:cNvSpPr>
                  <a:spLocks noChangeShapeType="1"/>
                </p:cNvSpPr>
                <p:nvPr/>
              </p:nvSpPr>
              <p:spPr bwMode="auto">
                <a:xfrm>
                  <a:off x="5015" y="2015"/>
                  <a:ext cx="0" cy="49"/>
                </a:xfrm>
                <a:prstGeom prst="line">
                  <a:avLst/>
                </a:prstGeom>
                <a:noFill/>
                <a:ln w="12600" cap="sq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0998" name="Rectangle 160"/>
                <p:cNvSpPr>
                  <a:spLocks noChangeArrowheads="1"/>
                </p:cNvSpPr>
                <p:nvPr/>
              </p:nvSpPr>
              <p:spPr bwMode="auto">
                <a:xfrm>
                  <a:off x="4702" y="2015"/>
                  <a:ext cx="309" cy="48"/>
                </a:xfrm>
                <a:prstGeom prst="rect">
                  <a:avLst/>
                </a:prstGeom>
                <a:solidFill>
                  <a:srgbClr val="CCCC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0999" name="Oval 161"/>
                <p:cNvSpPr>
                  <a:spLocks noChangeArrowheads="1"/>
                </p:cNvSpPr>
                <p:nvPr/>
              </p:nvSpPr>
              <p:spPr bwMode="auto">
                <a:xfrm>
                  <a:off x="4699" y="1956"/>
                  <a:ext cx="312" cy="94"/>
                </a:xfrm>
                <a:prstGeom prst="ellipse">
                  <a:avLst/>
                </a:prstGeom>
                <a:solidFill>
                  <a:srgbClr val="CCCCFF"/>
                </a:solidFill>
                <a:ln w="12600" cap="sq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21000" name="Group 162"/>
                <p:cNvGrpSpPr>
                  <a:grpSpLocks/>
                </p:cNvGrpSpPr>
                <p:nvPr/>
              </p:nvGrpSpPr>
              <p:grpSpPr bwMode="auto">
                <a:xfrm>
                  <a:off x="4763" y="1904"/>
                  <a:ext cx="194" cy="250"/>
                  <a:chOff x="4763" y="1904"/>
                  <a:chExt cx="194" cy="250"/>
                </a:xfrm>
              </p:grpSpPr>
              <p:sp>
                <p:nvSpPr>
                  <p:cNvPr id="121001" name="Rectangle 163"/>
                  <p:cNvSpPr>
                    <a:spLocks noChangeArrowheads="1"/>
                  </p:cNvSpPr>
                  <p:nvPr/>
                </p:nvSpPr>
                <p:spPr bwMode="auto">
                  <a:xfrm>
                    <a:off x="4786" y="1969"/>
                    <a:ext cx="139" cy="131"/>
                  </a:xfrm>
                  <a:prstGeom prst="rect">
                    <a:avLst/>
                  </a:prstGeom>
                  <a:solidFill>
                    <a:srgbClr val="CCCC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1002" name="Text Box 16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763" y="1904"/>
                    <a:ext cx="194" cy="250"/>
                  </a:xfrm>
                  <a:prstGeom prst="rect">
                    <a:avLst/>
                  </a:prstGeom>
                  <a:noFill/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lIns="90000" tIns="46800" rIns="90000" bIns="46800">
                    <a:spAutoFit/>
                  </a:bodyPr>
                  <a:lstStyle/>
                  <a:p>
                    <a:pPr algn="ctr">
                      <a:buClrTx/>
                      <a:buFontTx/>
                      <a:buNone/>
                      <a:tabLst>
                        <a:tab pos="0" algn="l"/>
                        <a:tab pos="914400" algn="l"/>
                        <a:tab pos="1828800" algn="l"/>
                        <a:tab pos="2743200" algn="l"/>
                        <a:tab pos="3657600" algn="l"/>
                        <a:tab pos="4572000" algn="l"/>
                        <a:tab pos="5486400" algn="l"/>
                        <a:tab pos="6400800" algn="l"/>
                        <a:tab pos="7315200" algn="l"/>
                        <a:tab pos="8229600" algn="l"/>
                        <a:tab pos="9144000" algn="l"/>
                        <a:tab pos="10058400" algn="l"/>
                      </a:tabLst>
                    </a:pPr>
                    <a:r>
                      <a:rPr lang="en-US" sz="2000">
                        <a:solidFill>
                          <a:srgbClr val="000000"/>
                        </a:solidFill>
                      </a:rPr>
                      <a:t>y</a:t>
                    </a:r>
                  </a:p>
                </p:txBody>
              </p:sp>
            </p:grpSp>
          </p:grpSp>
        </p:grpSp>
      </p:grpSp>
      <p:sp>
        <p:nvSpPr>
          <p:cNvPr id="120964" name="Text Box 165"/>
          <p:cNvSpPr txBox="1">
            <a:spLocks noChangeArrowheads="1"/>
          </p:cNvSpPr>
          <p:nvPr/>
        </p:nvSpPr>
        <p:spPr bwMode="auto">
          <a:xfrm>
            <a:off x="265113" y="1104900"/>
            <a:ext cx="917575" cy="601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r" eaLnBrk="1" hangingPunct="1">
              <a:lnSpc>
                <a:spcPct val="85000"/>
              </a:lnSpc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b="1">
                <a:solidFill>
                  <a:srgbClr val="CC0000"/>
                </a:solidFill>
              </a:rPr>
              <a:t>node x</a:t>
            </a:r>
          </a:p>
          <a:p>
            <a:pPr algn="r" eaLnBrk="1" hangingPunct="1">
              <a:lnSpc>
                <a:spcPct val="85000"/>
              </a:lnSpc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b="1">
                <a:solidFill>
                  <a:srgbClr val="CC0000"/>
                </a:solidFill>
              </a:rPr>
              <a:t>table</a:t>
            </a:r>
          </a:p>
        </p:txBody>
      </p:sp>
      <p:sp>
        <p:nvSpPr>
          <p:cNvPr id="120965" name="Oval 166"/>
          <p:cNvSpPr>
            <a:spLocks noChangeArrowheads="1"/>
          </p:cNvSpPr>
          <p:nvPr/>
        </p:nvSpPr>
        <p:spPr bwMode="auto">
          <a:xfrm>
            <a:off x="1219200" y="1676400"/>
            <a:ext cx="1066800" cy="381000"/>
          </a:xfrm>
          <a:prstGeom prst="ellipse">
            <a:avLst/>
          </a:prstGeom>
          <a:noFill/>
          <a:ln w="9360" cap="sq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966" name="Oval 167"/>
          <p:cNvSpPr>
            <a:spLocks noChangeArrowheads="1"/>
          </p:cNvSpPr>
          <p:nvPr/>
        </p:nvSpPr>
        <p:spPr bwMode="auto">
          <a:xfrm>
            <a:off x="1219200" y="3733800"/>
            <a:ext cx="1066800" cy="381000"/>
          </a:xfrm>
          <a:prstGeom prst="ellipse">
            <a:avLst/>
          </a:prstGeom>
          <a:noFill/>
          <a:ln w="9360" cap="sq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967" name="Oval 168"/>
          <p:cNvSpPr>
            <a:spLocks noChangeArrowheads="1"/>
          </p:cNvSpPr>
          <p:nvPr/>
        </p:nvSpPr>
        <p:spPr bwMode="auto">
          <a:xfrm>
            <a:off x="1219200" y="5943600"/>
            <a:ext cx="1066800" cy="381000"/>
          </a:xfrm>
          <a:prstGeom prst="ellipse">
            <a:avLst/>
          </a:prstGeom>
          <a:noFill/>
          <a:ln w="9360" cap="sq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968" name="Oval 169"/>
          <p:cNvSpPr>
            <a:spLocks noChangeArrowheads="1"/>
          </p:cNvSpPr>
          <p:nvPr/>
        </p:nvSpPr>
        <p:spPr bwMode="auto">
          <a:xfrm>
            <a:off x="3297238" y="1676400"/>
            <a:ext cx="1066800" cy="381000"/>
          </a:xfrm>
          <a:prstGeom prst="ellipse">
            <a:avLst/>
          </a:prstGeom>
          <a:noFill/>
          <a:ln w="9360" cap="sq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969" name="Rectangle 170"/>
          <p:cNvSpPr>
            <a:spLocks noChangeArrowheads="1"/>
          </p:cNvSpPr>
          <p:nvPr/>
        </p:nvSpPr>
        <p:spPr bwMode="auto">
          <a:xfrm>
            <a:off x="1603375" y="168275"/>
            <a:ext cx="4279033" cy="648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just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fr-FR" sz="1800" baseline="-25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fr-FR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(y) = min{c(</a:t>
            </a:r>
            <a:r>
              <a:rPr lang="fr-FR" sz="1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x,y</a:t>
            </a:r>
            <a:r>
              <a:rPr lang="fr-FR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 + D</a:t>
            </a:r>
            <a:r>
              <a:rPr lang="fr-FR" sz="1800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fr-FR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(y), c(</a:t>
            </a:r>
            <a:r>
              <a:rPr lang="fr-FR" sz="1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x,z</a:t>
            </a:r>
            <a:r>
              <a:rPr lang="fr-FR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 + D</a:t>
            </a:r>
            <a:r>
              <a:rPr lang="fr-FR" sz="1800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fr-FR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(y)} </a:t>
            </a:r>
            <a:br>
              <a:rPr lang="fr-FR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fr-FR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= min{2+0 , 7+1} = 2</a:t>
            </a:r>
          </a:p>
        </p:txBody>
      </p:sp>
      <p:sp>
        <p:nvSpPr>
          <p:cNvPr id="120970" name="Line 171"/>
          <p:cNvSpPr>
            <a:spLocks noChangeShapeType="1"/>
          </p:cNvSpPr>
          <p:nvPr/>
        </p:nvSpPr>
        <p:spPr bwMode="auto">
          <a:xfrm flipH="1">
            <a:off x="3759200" y="809625"/>
            <a:ext cx="812800" cy="966788"/>
          </a:xfrm>
          <a:prstGeom prst="line">
            <a:avLst/>
          </a:prstGeom>
          <a:noFill/>
          <a:ln w="12600" cap="sq">
            <a:solidFill>
              <a:srgbClr val="3333CC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0971" name="Rectangle 172"/>
          <p:cNvSpPr>
            <a:spLocks noChangeArrowheads="1"/>
          </p:cNvSpPr>
          <p:nvPr/>
        </p:nvSpPr>
        <p:spPr bwMode="auto">
          <a:xfrm>
            <a:off x="6392863" y="15875"/>
            <a:ext cx="2538172" cy="106272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just">
              <a:lnSpc>
                <a:spcPct val="120000"/>
              </a:lnSpc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8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fr-FR" sz="1800" i="1" baseline="-25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fr-FR" sz="18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(z) = </a:t>
            </a:r>
            <a:r>
              <a:rPr lang="fr-FR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min{</a:t>
            </a:r>
            <a:r>
              <a:rPr lang="fr-FR" sz="18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c(</a:t>
            </a:r>
            <a:r>
              <a:rPr lang="fr-FR" sz="18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x,y</a:t>
            </a:r>
            <a:r>
              <a:rPr lang="fr-FR" sz="18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 + </a:t>
            </a:r>
            <a:br>
              <a:rPr lang="fr-FR" sz="18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fr-FR" sz="18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D</a:t>
            </a:r>
            <a:r>
              <a:rPr lang="fr-FR" sz="1800" i="1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fr-FR" sz="18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(z), c(</a:t>
            </a:r>
            <a:r>
              <a:rPr lang="fr-FR" sz="18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x,z</a:t>
            </a:r>
            <a:r>
              <a:rPr lang="fr-FR" sz="18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 + D</a:t>
            </a:r>
            <a:r>
              <a:rPr lang="fr-FR" sz="1800" i="1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fr-FR" sz="18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(z)</a:t>
            </a:r>
            <a:r>
              <a:rPr lang="fr-FR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} </a:t>
            </a:r>
          </a:p>
          <a:p>
            <a:pPr algn="just">
              <a:lnSpc>
                <a:spcPct val="120000"/>
              </a:lnSpc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 min{2+1 , 7+0} = 3</a:t>
            </a:r>
          </a:p>
        </p:txBody>
      </p:sp>
      <p:sp>
        <p:nvSpPr>
          <p:cNvPr id="120972" name="Line 173"/>
          <p:cNvSpPr>
            <a:spLocks noChangeShapeType="1"/>
          </p:cNvSpPr>
          <p:nvPr/>
        </p:nvSpPr>
        <p:spPr bwMode="auto">
          <a:xfrm flipH="1">
            <a:off x="4178300" y="482600"/>
            <a:ext cx="2589213" cy="1333500"/>
          </a:xfrm>
          <a:prstGeom prst="line">
            <a:avLst/>
          </a:prstGeom>
          <a:noFill/>
          <a:ln w="9360" cap="sq">
            <a:solidFill>
              <a:srgbClr val="3333CC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0973" name="Text Box 174"/>
          <p:cNvSpPr txBox="1">
            <a:spLocks noChangeArrowheads="1"/>
          </p:cNvSpPr>
          <p:nvPr/>
        </p:nvSpPr>
        <p:spPr bwMode="auto">
          <a:xfrm>
            <a:off x="3924300" y="1674813"/>
            <a:ext cx="306388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120974" name="Text Box 175"/>
          <p:cNvSpPr txBox="1">
            <a:spLocks noChangeArrowheads="1"/>
          </p:cNvSpPr>
          <p:nvPr/>
        </p:nvSpPr>
        <p:spPr bwMode="auto">
          <a:xfrm>
            <a:off x="3579813" y="1679575"/>
            <a:ext cx="342900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</a:rPr>
              <a:t>2 </a:t>
            </a:r>
          </a:p>
        </p:txBody>
      </p:sp>
      <p:sp>
        <p:nvSpPr>
          <p:cNvPr id="120975" name="Text Box 176"/>
          <p:cNvSpPr txBox="1">
            <a:spLocks noChangeArrowheads="1"/>
          </p:cNvSpPr>
          <p:nvPr/>
        </p:nvSpPr>
        <p:spPr bwMode="auto">
          <a:xfrm>
            <a:off x="293688" y="2851150"/>
            <a:ext cx="917575" cy="601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r" eaLnBrk="1" hangingPunct="1">
              <a:lnSpc>
                <a:spcPct val="85000"/>
              </a:lnSpc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b="1">
                <a:solidFill>
                  <a:srgbClr val="CC0000"/>
                </a:solidFill>
              </a:rPr>
              <a:t>node y</a:t>
            </a:r>
          </a:p>
          <a:p>
            <a:pPr algn="r" eaLnBrk="1" hangingPunct="1">
              <a:lnSpc>
                <a:spcPct val="85000"/>
              </a:lnSpc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b="1">
                <a:solidFill>
                  <a:srgbClr val="CC0000"/>
                </a:solidFill>
              </a:rPr>
              <a:t>table</a:t>
            </a:r>
          </a:p>
        </p:txBody>
      </p:sp>
      <p:sp>
        <p:nvSpPr>
          <p:cNvPr id="120976" name="Text Box 177"/>
          <p:cNvSpPr txBox="1">
            <a:spLocks noChangeArrowheads="1"/>
          </p:cNvSpPr>
          <p:nvPr/>
        </p:nvSpPr>
        <p:spPr bwMode="auto">
          <a:xfrm>
            <a:off x="312738" y="4699000"/>
            <a:ext cx="906462" cy="601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r" eaLnBrk="1" hangingPunct="1">
              <a:lnSpc>
                <a:spcPct val="85000"/>
              </a:lnSpc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b="1">
                <a:solidFill>
                  <a:srgbClr val="CC0000"/>
                </a:solidFill>
              </a:rPr>
              <a:t>node z</a:t>
            </a:r>
          </a:p>
          <a:p>
            <a:pPr algn="r" eaLnBrk="1" hangingPunct="1">
              <a:lnSpc>
                <a:spcPct val="85000"/>
              </a:lnSpc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b="1">
                <a:solidFill>
                  <a:srgbClr val="CC0000"/>
                </a:solidFill>
              </a:rPr>
              <a:t>table</a:t>
            </a:r>
          </a:p>
        </p:txBody>
      </p:sp>
      <p:sp>
        <p:nvSpPr>
          <p:cNvPr id="120977" name="Text Box 178"/>
          <p:cNvSpPr txBox="1">
            <a:spLocks noChangeArrowheads="1"/>
          </p:cNvSpPr>
          <p:nvPr/>
        </p:nvSpPr>
        <p:spPr bwMode="auto">
          <a:xfrm>
            <a:off x="3411538" y="1143000"/>
            <a:ext cx="709612" cy="306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i="1">
                <a:solidFill>
                  <a:srgbClr val="000000"/>
                </a:solidFill>
              </a:rPr>
              <a:t>cost to</a:t>
            </a:r>
          </a:p>
        </p:txBody>
      </p:sp>
      <p:sp>
        <p:nvSpPr>
          <p:cNvPr id="120978" name="Text Box 179"/>
          <p:cNvSpPr txBox="1">
            <a:spLocks noChangeArrowheads="1"/>
          </p:cNvSpPr>
          <p:nvPr/>
        </p:nvSpPr>
        <p:spPr bwMode="auto">
          <a:xfrm rot="-5400000">
            <a:off x="561976" y="2066925"/>
            <a:ext cx="538162" cy="3063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i="1">
                <a:solidFill>
                  <a:srgbClr val="000000"/>
                </a:solidFill>
              </a:rPr>
              <a:t>from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61" name="Text Box 4"/>
          <p:cNvSpPr txBox="1">
            <a:spLocks noChangeArrowheads="1"/>
          </p:cNvSpPr>
          <p:nvPr/>
        </p:nvSpPr>
        <p:spPr bwMode="auto">
          <a:xfrm>
            <a:off x="533400" y="152400"/>
            <a:ext cx="7772400" cy="1008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Distance 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Vector</a:t>
            </a: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 link cost changes</a:t>
            </a:r>
          </a:p>
        </p:txBody>
      </p:sp>
      <p:sp>
        <p:nvSpPr>
          <p:cNvPr id="122885" name="Rectangle 5"/>
          <p:cNvSpPr>
            <a:spLocks noChangeArrowheads="1"/>
          </p:cNvSpPr>
          <p:nvPr/>
        </p:nvSpPr>
        <p:spPr bwMode="auto">
          <a:xfrm>
            <a:off x="552450" y="1400175"/>
            <a:ext cx="4867275" cy="2524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42900" indent="-341313" algn="just">
              <a:lnSpc>
                <a:spcPct val="85000"/>
              </a:lnSpc>
              <a:spcBef>
                <a:spcPts val="700"/>
              </a:spcBef>
              <a:buClrTx/>
              <a:buSzPct val="65000"/>
              <a:buFontTx/>
              <a:buNone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/>
            </a:pPr>
            <a:r>
              <a:rPr lang="en-US" sz="2800" i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800" i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ink Cost </a:t>
            </a:r>
            <a:r>
              <a:rPr lang="en-US" sz="2800" i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i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hanges</a:t>
            </a:r>
            <a:r>
              <a:rPr lang="en-US" sz="2800" i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1313" indent="-339725" algn="just">
              <a:lnSpc>
                <a:spcPct val="85000"/>
              </a:lnSpc>
              <a:spcBef>
                <a:spcPts val="600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/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ode 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detects local link cost change </a:t>
            </a:r>
          </a:p>
          <a:p>
            <a:pPr marL="341313" indent="-339725" algn="just">
              <a:lnSpc>
                <a:spcPct val="85000"/>
              </a:lnSpc>
              <a:spcBef>
                <a:spcPts val="600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/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pdates 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routing info, recalculates </a:t>
            </a:r>
            <a:b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distance vector</a:t>
            </a:r>
          </a:p>
          <a:p>
            <a:pPr marL="341313" indent="-339725" algn="just">
              <a:lnSpc>
                <a:spcPct val="85000"/>
              </a:lnSpc>
              <a:spcBef>
                <a:spcPts val="550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/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 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DV changes, notify neighbors</a:t>
            </a:r>
            <a:r>
              <a:rPr lang="en-US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21863" name="Text Box 6"/>
          <p:cNvSpPr txBox="1">
            <a:spLocks noChangeArrowheads="1"/>
          </p:cNvSpPr>
          <p:nvPr/>
        </p:nvSpPr>
        <p:spPr bwMode="auto">
          <a:xfrm>
            <a:off x="203200" y="3694113"/>
            <a:ext cx="1000893" cy="127637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80000"/>
              </a:lnSpc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ja-JP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good</a:t>
            </a:r>
          </a:p>
          <a:p>
            <a:pPr>
              <a:lnSpc>
                <a:spcPct val="80000"/>
              </a:lnSpc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news </a:t>
            </a:r>
          </a:p>
          <a:p>
            <a:pPr>
              <a:lnSpc>
                <a:spcPct val="80000"/>
              </a:lnSpc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travels</a:t>
            </a:r>
          </a:p>
          <a:p>
            <a:pPr>
              <a:lnSpc>
                <a:spcPct val="80000"/>
              </a:lnSpc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fast</a:t>
            </a:r>
            <a:r>
              <a:rPr lang="ja-JP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  <p:grpSp>
        <p:nvGrpSpPr>
          <p:cNvPr id="121864" name="Group 7"/>
          <p:cNvGrpSpPr>
            <a:grpSpLocks/>
          </p:cNvGrpSpPr>
          <p:nvPr/>
        </p:nvGrpSpPr>
        <p:grpSpPr bwMode="auto">
          <a:xfrm>
            <a:off x="5838825" y="1609725"/>
            <a:ext cx="2182813" cy="1312863"/>
            <a:chOff x="3678" y="1014"/>
            <a:chExt cx="1375" cy="827"/>
          </a:xfrm>
        </p:grpSpPr>
        <p:sp>
          <p:nvSpPr>
            <p:cNvPr id="121868" name="Freeform 8"/>
            <p:cNvSpPr>
              <a:spLocks noChangeArrowheads="1"/>
            </p:cNvSpPr>
            <p:nvPr/>
          </p:nvSpPr>
          <p:spPr bwMode="auto">
            <a:xfrm>
              <a:off x="3678" y="1078"/>
              <a:ext cx="1375" cy="763"/>
            </a:xfrm>
            <a:custGeom>
              <a:avLst/>
              <a:gdLst>
                <a:gd name="T0" fmla="*/ 113 w 1376"/>
                <a:gd name="T1" fmla="*/ 348 h 764"/>
                <a:gd name="T2" fmla="*/ 395 w 1376"/>
                <a:gd name="T3" fmla="*/ 162 h 764"/>
                <a:gd name="T4" fmla="*/ 709 w 1376"/>
                <a:gd name="T5" fmla="*/ 9 h 764"/>
                <a:gd name="T6" fmla="*/ 1159 w 1376"/>
                <a:gd name="T7" fmla="*/ 219 h 764"/>
                <a:gd name="T8" fmla="*/ 1366 w 1376"/>
                <a:gd name="T9" fmla="*/ 509 h 764"/>
                <a:gd name="T10" fmla="*/ 1102 w 1376"/>
                <a:gd name="T11" fmla="*/ 725 h 764"/>
                <a:gd name="T12" fmla="*/ 578 w 1376"/>
                <a:gd name="T13" fmla="*/ 737 h 764"/>
                <a:gd name="T14" fmla="*/ 77 w 1376"/>
                <a:gd name="T15" fmla="*/ 629 h 764"/>
                <a:gd name="T16" fmla="*/ 113 w 1376"/>
                <a:gd name="T17" fmla="*/ 348 h 76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76"/>
                <a:gd name="T28" fmla="*/ 0 h 764"/>
                <a:gd name="T29" fmla="*/ 1376 w 1376"/>
                <a:gd name="T30" fmla="*/ 764 h 76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76" h="764">
                  <a:moveTo>
                    <a:pt x="113" y="348"/>
                  </a:moveTo>
                  <a:cubicBezTo>
                    <a:pt x="166" y="270"/>
                    <a:pt x="296" y="218"/>
                    <a:pt x="395" y="162"/>
                  </a:cubicBezTo>
                  <a:cubicBezTo>
                    <a:pt x="494" y="106"/>
                    <a:pt x="583" y="0"/>
                    <a:pt x="710" y="9"/>
                  </a:cubicBezTo>
                  <a:cubicBezTo>
                    <a:pt x="837" y="18"/>
                    <a:pt x="1051" y="136"/>
                    <a:pt x="1160" y="219"/>
                  </a:cubicBezTo>
                  <a:cubicBezTo>
                    <a:pt x="1269" y="302"/>
                    <a:pt x="1376" y="426"/>
                    <a:pt x="1367" y="510"/>
                  </a:cubicBezTo>
                  <a:cubicBezTo>
                    <a:pt x="1358" y="594"/>
                    <a:pt x="1234" y="688"/>
                    <a:pt x="1103" y="726"/>
                  </a:cubicBezTo>
                  <a:cubicBezTo>
                    <a:pt x="972" y="764"/>
                    <a:pt x="749" y="754"/>
                    <a:pt x="578" y="738"/>
                  </a:cubicBezTo>
                  <a:cubicBezTo>
                    <a:pt x="407" y="722"/>
                    <a:pt x="154" y="695"/>
                    <a:pt x="77" y="630"/>
                  </a:cubicBezTo>
                  <a:cubicBezTo>
                    <a:pt x="0" y="565"/>
                    <a:pt x="60" y="426"/>
                    <a:pt x="113" y="348"/>
                  </a:cubicBezTo>
                  <a:close/>
                </a:path>
              </a:pathLst>
            </a:custGeom>
            <a:solidFill>
              <a:srgbClr val="66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69" name="Freeform 9"/>
            <p:cNvSpPr>
              <a:spLocks noChangeArrowheads="1"/>
            </p:cNvSpPr>
            <p:nvPr/>
          </p:nvSpPr>
          <p:spPr bwMode="auto">
            <a:xfrm>
              <a:off x="4037" y="1342"/>
              <a:ext cx="221" cy="179"/>
            </a:xfrm>
            <a:custGeom>
              <a:avLst/>
              <a:gdLst>
                <a:gd name="T0" fmla="*/ 0 w 222"/>
                <a:gd name="T1" fmla="*/ 179 h 180"/>
                <a:gd name="T2" fmla="*/ 221 w 222"/>
                <a:gd name="T3" fmla="*/ 0 h 180"/>
                <a:gd name="T4" fmla="*/ 0 60000 65536"/>
                <a:gd name="T5" fmla="*/ 0 60000 65536"/>
                <a:gd name="T6" fmla="*/ 0 w 222"/>
                <a:gd name="T7" fmla="*/ 0 h 180"/>
                <a:gd name="T8" fmla="*/ 222 w 222"/>
                <a:gd name="T9" fmla="*/ 180 h 18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22" h="180">
                  <a:moveTo>
                    <a:pt x="0" y="180"/>
                  </a:moveTo>
                  <a:lnTo>
                    <a:pt x="222" y="0"/>
                  </a:lnTo>
                </a:path>
              </a:pathLst>
            </a:custGeom>
            <a:noFill/>
            <a:ln w="12600" cap="sq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70" name="Oval 10"/>
            <p:cNvSpPr>
              <a:spLocks noChangeArrowheads="1"/>
            </p:cNvSpPr>
            <p:nvPr/>
          </p:nvSpPr>
          <p:spPr bwMode="auto">
            <a:xfrm>
              <a:off x="3777" y="1578"/>
              <a:ext cx="312" cy="80"/>
            </a:xfrm>
            <a:prstGeom prst="ellipse">
              <a:avLst/>
            </a:prstGeom>
            <a:solidFill>
              <a:srgbClr val="CCCCFF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71" name="Line 11"/>
            <p:cNvSpPr>
              <a:spLocks noChangeShapeType="1"/>
            </p:cNvSpPr>
            <p:nvPr/>
          </p:nvSpPr>
          <p:spPr bwMode="auto">
            <a:xfrm>
              <a:off x="3777" y="1571"/>
              <a:ext cx="0" cy="49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872" name="Line 12"/>
            <p:cNvSpPr>
              <a:spLocks noChangeShapeType="1"/>
            </p:cNvSpPr>
            <p:nvPr/>
          </p:nvSpPr>
          <p:spPr bwMode="auto">
            <a:xfrm>
              <a:off x="4090" y="1571"/>
              <a:ext cx="0" cy="49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873" name="Rectangle 13"/>
            <p:cNvSpPr>
              <a:spLocks noChangeArrowheads="1"/>
            </p:cNvSpPr>
            <p:nvPr/>
          </p:nvSpPr>
          <p:spPr bwMode="auto">
            <a:xfrm>
              <a:off x="3777" y="1571"/>
              <a:ext cx="309" cy="48"/>
            </a:xfrm>
            <a:prstGeom prst="rect">
              <a:avLst/>
            </a:prstGeom>
            <a:solidFill>
              <a:srgbClr val="CC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74" name="Oval 14"/>
            <p:cNvSpPr>
              <a:spLocks noChangeArrowheads="1"/>
            </p:cNvSpPr>
            <p:nvPr/>
          </p:nvSpPr>
          <p:spPr bwMode="auto">
            <a:xfrm>
              <a:off x="3774" y="1512"/>
              <a:ext cx="312" cy="94"/>
            </a:xfrm>
            <a:prstGeom prst="ellipse">
              <a:avLst/>
            </a:prstGeom>
            <a:solidFill>
              <a:srgbClr val="CCCCFF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75" name="Freeform 15"/>
            <p:cNvSpPr>
              <a:spLocks noChangeArrowheads="1"/>
            </p:cNvSpPr>
            <p:nvPr/>
          </p:nvSpPr>
          <p:spPr bwMode="auto">
            <a:xfrm>
              <a:off x="4442" y="1342"/>
              <a:ext cx="215" cy="188"/>
            </a:xfrm>
            <a:custGeom>
              <a:avLst/>
              <a:gdLst>
                <a:gd name="T0" fmla="*/ 0 w 216"/>
                <a:gd name="T1" fmla="*/ 0 h 189"/>
                <a:gd name="T2" fmla="*/ 215 w 216"/>
                <a:gd name="T3" fmla="*/ 188 h 189"/>
                <a:gd name="T4" fmla="*/ 0 60000 65536"/>
                <a:gd name="T5" fmla="*/ 0 60000 65536"/>
                <a:gd name="T6" fmla="*/ 0 w 216"/>
                <a:gd name="T7" fmla="*/ 0 h 189"/>
                <a:gd name="T8" fmla="*/ 216 w 216"/>
                <a:gd name="T9" fmla="*/ 189 h 18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16" h="189">
                  <a:moveTo>
                    <a:pt x="0" y="0"/>
                  </a:moveTo>
                  <a:lnTo>
                    <a:pt x="216" y="189"/>
                  </a:lnTo>
                </a:path>
              </a:pathLst>
            </a:custGeom>
            <a:noFill/>
            <a:ln w="12600" cap="sq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76" name="Freeform 16"/>
            <p:cNvSpPr>
              <a:spLocks noChangeArrowheads="1"/>
            </p:cNvSpPr>
            <p:nvPr/>
          </p:nvSpPr>
          <p:spPr bwMode="auto">
            <a:xfrm>
              <a:off x="4094" y="1606"/>
              <a:ext cx="539" cy="2"/>
            </a:xfrm>
            <a:custGeom>
              <a:avLst/>
              <a:gdLst>
                <a:gd name="T0" fmla="*/ 539 w 540"/>
                <a:gd name="T1" fmla="*/ 2 h 3"/>
                <a:gd name="T2" fmla="*/ 0 w 540"/>
                <a:gd name="T3" fmla="*/ 0 h 3"/>
                <a:gd name="T4" fmla="*/ 0 60000 65536"/>
                <a:gd name="T5" fmla="*/ 0 60000 65536"/>
                <a:gd name="T6" fmla="*/ 0 w 540"/>
                <a:gd name="T7" fmla="*/ 0 h 3"/>
                <a:gd name="T8" fmla="*/ 540 w 540"/>
                <a:gd name="T9" fmla="*/ 3 h 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40" h="3">
                  <a:moveTo>
                    <a:pt x="540" y="3"/>
                  </a:moveTo>
                  <a:lnTo>
                    <a:pt x="0" y="0"/>
                  </a:lnTo>
                </a:path>
              </a:pathLst>
            </a:custGeom>
            <a:noFill/>
            <a:ln w="12600" cap="sq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21877" name="Group 17"/>
            <p:cNvGrpSpPr>
              <a:grpSpLocks/>
            </p:cNvGrpSpPr>
            <p:nvPr/>
          </p:nvGrpSpPr>
          <p:grpSpPr bwMode="auto">
            <a:xfrm>
              <a:off x="3824" y="1464"/>
              <a:ext cx="208" cy="250"/>
              <a:chOff x="3824" y="1464"/>
              <a:chExt cx="208" cy="250"/>
            </a:xfrm>
          </p:grpSpPr>
          <p:sp>
            <p:nvSpPr>
              <p:cNvPr id="121901" name="Rectangle 18"/>
              <p:cNvSpPr>
                <a:spLocks noChangeArrowheads="1"/>
              </p:cNvSpPr>
              <p:nvPr/>
            </p:nvSpPr>
            <p:spPr bwMode="auto">
              <a:xfrm>
                <a:off x="3854" y="1525"/>
                <a:ext cx="141" cy="131"/>
              </a:xfrm>
              <a:prstGeom prst="rect">
                <a:avLst/>
              </a:pr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902" name="Text Box 19"/>
              <p:cNvSpPr txBox="1">
                <a:spLocks noChangeArrowheads="1"/>
              </p:cNvSpPr>
              <p:nvPr/>
            </p:nvSpPr>
            <p:spPr bwMode="auto">
              <a:xfrm>
                <a:off x="3824" y="1464"/>
                <a:ext cx="208" cy="25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 algn="ctr">
                  <a:buClrTx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2000">
                    <a:solidFill>
                      <a:srgbClr val="000000"/>
                    </a:solidFill>
                    <a:latin typeface="Comic Sans MS" charset="0"/>
                  </a:rPr>
                  <a:t>x</a:t>
                </a:r>
              </a:p>
            </p:txBody>
          </p:sp>
        </p:grpSp>
        <p:grpSp>
          <p:nvGrpSpPr>
            <p:cNvPr id="121878" name="Group 20"/>
            <p:cNvGrpSpPr>
              <a:grpSpLocks/>
            </p:cNvGrpSpPr>
            <p:nvPr/>
          </p:nvGrpSpPr>
          <p:grpSpPr bwMode="auto">
            <a:xfrm>
              <a:off x="4619" y="1476"/>
              <a:ext cx="315" cy="250"/>
              <a:chOff x="4619" y="1476"/>
              <a:chExt cx="315" cy="250"/>
            </a:xfrm>
          </p:grpSpPr>
          <p:sp>
            <p:nvSpPr>
              <p:cNvPr id="121893" name="Oval 21"/>
              <p:cNvSpPr>
                <a:spLocks noChangeArrowheads="1"/>
              </p:cNvSpPr>
              <p:nvPr/>
            </p:nvSpPr>
            <p:spPr bwMode="auto">
              <a:xfrm>
                <a:off x="4622" y="1590"/>
                <a:ext cx="312" cy="80"/>
              </a:xfrm>
              <a:prstGeom prst="ellipse">
                <a:avLst/>
              </a:prstGeom>
              <a:solidFill>
                <a:srgbClr val="CCCCFF"/>
              </a:solidFill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894" name="Line 22"/>
              <p:cNvSpPr>
                <a:spLocks noChangeShapeType="1"/>
              </p:cNvSpPr>
              <p:nvPr/>
            </p:nvSpPr>
            <p:spPr bwMode="auto">
              <a:xfrm>
                <a:off x="4622" y="1583"/>
                <a:ext cx="0" cy="49"/>
              </a:xfrm>
              <a:prstGeom prst="line">
                <a:avLst/>
              </a:prstGeom>
              <a:noFill/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895" name="Line 23"/>
              <p:cNvSpPr>
                <a:spLocks noChangeShapeType="1"/>
              </p:cNvSpPr>
              <p:nvPr/>
            </p:nvSpPr>
            <p:spPr bwMode="auto">
              <a:xfrm>
                <a:off x="4935" y="1583"/>
                <a:ext cx="0" cy="49"/>
              </a:xfrm>
              <a:prstGeom prst="line">
                <a:avLst/>
              </a:prstGeom>
              <a:noFill/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896" name="Rectangle 24"/>
              <p:cNvSpPr>
                <a:spLocks noChangeArrowheads="1"/>
              </p:cNvSpPr>
              <p:nvPr/>
            </p:nvSpPr>
            <p:spPr bwMode="auto">
              <a:xfrm>
                <a:off x="4622" y="1583"/>
                <a:ext cx="309" cy="48"/>
              </a:xfrm>
              <a:prstGeom prst="rect">
                <a:avLst/>
              </a:pr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897" name="Oval 25"/>
              <p:cNvSpPr>
                <a:spLocks noChangeArrowheads="1"/>
              </p:cNvSpPr>
              <p:nvPr/>
            </p:nvSpPr>
            <p:spPr bwMode="auto">
              <a:xfrm>
                <a:off x="4619" y="1524"/>
                <a:ext cx="312" cy="94"/>
              </a:xfrm>
              <a:prstGeom prst="ellipse">
                <a:avLst/>
              </a:prstGeom>
              <a:solidFill>
                <a:srgbClr val="CCCCFF"/>
              </a:solidFill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21898" name="Group 26"/>
              <p:cNvGrpSpPr>
                <a:grpSpLocks/>
              </p:cNvGrpSpPr>
              <p:nvPr/>
            </p:nvGrpSpPr>
            <p:grpSpPr bwMode="auto">
              <a:xfrm>
                <a:off x="4681" y="1476"/>
                <a:ext cx="197" cy="250"/>
                <a:chOff x="4681" y="1476"/>
                <a:chExt cx="197" cy="250"/>
              </a:xfrm>
            </p:grpSpPr>
            <p:sp>
              <p:nvSpPr>
                <p:cNvPr id="121899" name="Rectangle 27"/>
                <p:cNvSpPr>
                  <a:spLocks noChangeArrowheads="1"/>
                </p:cNvSpPr>
                <p:nvPr/>
              </p:nvSpPr>
              <p:spPr bwMode="auto">
                <a:xfrm>
                  <a:off x="4706" y="1537"/>
                  <a:ext cx="140" cy="131"/>
                </a:xfrm>
                <a:prstGeom prst="rect">
                  <a:avLst/>
                </a:prstGeom>
                <a:solidFill>
                  <a:srgbClr val="CCCC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1900" name="Text Box 28"/>
                <p:cNvSpPr txBox="1">
                  <a:spLocks noChangeArrowheads="1"/>
                </p:cNvSpPr>
                <p:nvPr/>
              </p:nvSpPr>
              <p:spPr bwMode="auto">
                <a:xfrm>
                  <a:off x="4681" y="1476"/>
                  <a:ext cx="197" cy="250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lIns="90000" tIns="46800" rIns="90000" bIns="46800">
                  <a:spAutoFit/>
                </a:bodyPr>
                <a:lstStyle/>
                <a:p>
                  <a:pPr algn="ctr">
                    <a:buClrTx/>
                    <a:buFontTx/>
                    <a:buNone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en-US" sz="2000">
                      <a:solidFill>
                        <a:srgbClr val="000000"/>
                      </a:solidFill>
                      <a:latin typeface="Comic Sans MS" charset="0"/>
                    </a:rPr>
                    <a:t>z</a:t>
                  </a:r>
                </a:p>
              </p:txBody>
            </p:sp>
          </p:grpSp>
        </p:grpSp>
        <p:sp>
          <p:nvSpPr>
            <p:cNvPr id="121879" name="Text Box 29"/>
            <p:cNvSpPr txBox="1">
              <a:spLocks noChangeArrowheads="1"/>
            </p:cNvSpPr>
            <p:nvPr/>
          </p:nvSpPr>
          <p:spPr bwMode="auto">
            <a:xfrm>
              <a:off x="4510" y="1266"/>
              <a:ext cx="204" cy="23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000000"/>
                  </a:solidFill>
                  <a:latin typeface="Comic Sans MS" charset="0"/>
                </a:rPr>
                <a:t>1</a:t>
              </a:r>
            </a:p>
          </p:txBody>
        </p:sp>
        <p:sp>
          <p:nvSpPr>
            <p:cNvPr id="121880" name="Text Box 30"/>
            <p:cNvSpPr txBox="1">
              <a:spLocks noChangeArrowheads="1"/>
            </p:cNvSpPr>
            <p:nvPr/>
          </p:nvSpPr>
          <p:spPr bwMode="auto">
            <a:xfrm>
              <a:off x="3983" y="1263"/>
              <a:ext cx="204" cy="23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000000"/>
                  </a:solidFill>
                  <a:latin typeface="Comic Sans MS" charset="0"/>
                </a:rPr>
                <a:t>4</a:t>
              </a:r>
            </a:p>
          </p:txBody>
        </p:sp>
        <p:sp>
          <p:nvSpPr>
            <p:cNvPr id="121881" name="Text Box 31"/>
            <p:cNvSpPr txBox="1">
              <a:spLocks noChangeArrowheads="1"/>
            </p:cNvSpPr>
            <p:nvPr/>
          </p:nvSpPr>
          <p:spPr bwMode="auto">
            <a:xfrm>
              <a:off x="4222" y="1596"/>
              <a:ext cx="295" cy="23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000000"/>
                  </a:solidFill>
                  <a:latin typeface="Comic Sans MS" charset="0"/>
                </a:rPr>
                <a:t>50</a:t>
              </a:r>
            </a:p>
          </p:txBody>
        </p:sp>
        <p:grpSp>
          <p:nvGrpSpPr>
            <p:cNvPr id="121882" name="Group 32"/>
            <p:cNvGrpSpPr>
              <a:grpSpLocks/>
            </p:cNvGrpSpPr>
            <p:nvPr/>
          </p:nvGrpSpPr>
          <p:grpSpPr bwMode="auto">
            <a:xfrm>
              <a:off x="4199" y="1152"/>
              <a:ext cx="315" cy="250"/>
              <a:chOff x="4199" y="1152"/>
              <a:chExt cx="315" cy="250"/>
            </a:xfrm>
          </p:grpSpPr>
          <p:sp>
            <p:nvSpPr>
              <p:cNvPr id="121885" name="Oval 33"/>
              <p:cNvSpPr>
                <a:spLocks noChangeArrowheads="1"/>
              </p:cNvSpPr>
              <p:nvPr/>
            </p:nvSpPr>
            <p:spPr bwMode="auto">
              <a:xfrm>
                <a:off x="4202" y="1266"/>
                <a:ext cx="312" cy="80"/>
              </a:xfrm>
              <a:prstGeom prst="ellipse">
                <a:avLst/>
              </a:prstGeom>
              <a:solidFill>
                <a:srgbClr val="CCCCFF"/>
              </a:solidFill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886" name="Line 34"/>
              <p:cNvSpPr>
                <a:spLocks noChangeShapeType="1"/>
              </p:cNvSpPr>
              <p:nvPr/>
            </p:nvSpPr>
            <p:spPr bwMode="auto">
              <a:xfrm>
                <a:off x="4202" y="1259"/>
                <a:ext cx="0" cy="49"/>
              </a:xfrm>
              <a:prstGeom prst="line">
                <a:avLst/>
              </a:prstGeom>
              <a:noFill/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887" name="Line 35"/>
              <p:cNvSpPr>
                <a:spLocks noChangeShapeType="1"/>
              </p:cNvSpPr>
              <p:nvPr/>
            </p:nvSpPr>
            <p:spPr bwMode="auto">
              <a:xfrm>
                <a:off x="4515" y="1259"/>
                <a:ext cx="0" cy="49"/>
              </a:xfrm>
              <a:prstGeom prst="line">
                <a:avLst/>
              </a:prstGeom>
              <a:noFill/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888" name="Rectangle 36"/>
              <p:cNvSpPr>
                <a:spLocks noChangeArrowheads="1"/>
              </p:cNvSpPr>
              <p:nvPr/>
            </p:nvSpPr>
            <p:spPr bwMode="auto">
              <a:xfrm>
                <a:off x="4202" y="1259"/>
                <a:ext cx="309" cy="48"/>
              </a:xfrm>
              <a:prstGeom prst="rect">
                <a:avLst/>
              </a:pr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889" name="Oval 37"/>
              <p:cNvSpPr>
                <a:spLocks noChangeArrowheads="1"/>
              </p:cNvSpPr>
              <p:nvPr/>
            </p:nvSpPr>
            <p:spPr bwMode="auto">
              <a:xfrm>
                <a:off x="4199" y="1200"/>
                <a:ext cx="312" cy="94"/>
              </a:xfrm>
              <a:prstGeom prst="ellipse">
                <a:avLst/>
              </a:prstGeom>
              <a:solidFill>
                <a:srgbClr val="CCCCFF"/>
              </a:solidFill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21890" name="Group 38"/>
              <p:cNvGrpSpPr>
                <a:grpSpLocks/>
              </p:cNvGrpSpPr>
              <p:nvPr/>
            </p:nvGrpSpPr>
            <p:grpSpPr bwMode="auto">
              <a:xfrm>
                <a:off x="4256" y="1152"/>
                <a:ext cx="208" cy="250"/>
                <a:chOff x="4256" y="1152"/>
                <a:chExt cx="208" cy="250"/>
              </a:xfrm>
            </p:grpSpPr>
            <p:sp>
              <p:nvSpPr>
                <p:cNvPr id="121891" name="Rectangle 39"/>
                <p:cNvSpPr>
                  <a:spLocks noChangeArrowheads="1"/>
                </p:cNvSpPr>
                <p:nvPr/>
              </p:nvSpPr>
              <p:spPr bwMode="auto">
                <a:xfrm>
                  <a:off x="4286" y="1213"/>
                  <a:ext cx="140" cy="131"/>
                </a:xfrm>
                <a:prstGeom prst="rect">
                  <a:avLst/>
                </a:prstGeom>
                <a:solidFill>
                  <a:srgbClr val="CCCC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1892" name="Text Box 40"/>
                <p:cNvSpPr txBox="1">
                  <a:spLocks noChangeArrowheads="1"/>
                </p:cNvSpPr>
                <p:nvPr/>
              </p:nvSpPr>
              <p:spPr bwMode="auto">
                <a:xfrm>
                  <a:off x="4256" y="1152"/>
                  <a:ext cx="208" cy="250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lIns="90000" tIns="46800" rIns="90000" bIns="46800">
                  <a:spAutoFit/>
                </a:bodyPr>
                <a:lstStyle/>
                <a:p>
                  <a:pPr algn="ctr">
                    <a:buClrTx/>
                    <a:buFontTx/>
                    <a:buNone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en-US" sz="2000">
                      <a:solidFill>
                        <a:srgbClr val="000000"/>
                      </a:solidFill>
                      <a:latin typeface="Comic Sans MS" charset="0"/>
                    </a:rPr>
                    <a:t>y</a:t>
                  </a:r>
                </a:p>
              </p:txBody>
            </p:sp>
          </p:grpSp>
        </p:grpSp>
        <p:sp>
          <p:nvSpPr>
            <p:cNvPr id="121883" name="Text Box 41"/>
            <p:cNvSpPr txBox="1">
              <a:spLocks noChangeArrowheads="1"/>
            </p:cNvSpPr>
            <p:nvPr/>
          </p:nvSpPr>
          <p:spPr bwMode="auto">
            <a:xfrm>
              <a:off x="3880" y="1014"/>
              <a:ext cx="204" cy="23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FF0000"/>
                  </a:solidFill>
                  <a:latin typeface="Comic Sans MS" charset="0"/>
                </a:rPr>
                <a:t>1</a:t>
              </a:r>
            </a:p>
          </p:txBody>
        </p:sp>
        <p:sp>
          <p:nvSpPr>
            <p:cNvPr id="121884" name="Line 42"/>
            <p:cNvSpPr>
              <a:spLocks noChangeShapeType="1"/>
            </p:cNvSpPr>
            <p:nvPr/>
          </p:nvSpPr>
          <p:spPr bwMode="auto">
            <a:xfrm flipH="1" flipV="1">
              <a:off x="4000" y="1209"/>
              <a:ext cx="133" cy="229"/>
            </a:xfrm>
            <a:prstGeom prst="line">
              <a:avLst/>
            </a:prstGeom>
            <a:noFill/>
            <a:ln w="19080" cap="sq">
              <a:solidFill>
                <a:srgbClr val="FF0000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2923" name="Rectangle 43"/>
          <p:cNvSpPr>
            <a:spLocks noChangeArrowheads="1"/>
          </p:cNvSpPr>
          <p:nvPr/>
        </p:nvSpPr>
        <p:spPr bwMode="auto">
          <a:xfrm>
            <a:off x="1698625" y="3614738"/>
            <a:ext cx="6691313" cy="648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1800" i="1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en-US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8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detects link-cost change, updates its DV, informs its neighbors.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24" name="Rectangle 44"/>
          <p:cNvSpPr>
            <a:spLocks noChangeArrowheads="1"/>
          </p:cNvSpPr>
          <p:nvPr/>
        </p:nvSpPr>
        <p:spPr bwMode="auto">
          <a:xfrm>
            <a:off x="1711325" y="4308475"/>
            <a:ext cx="6503988" cy="954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1800" i="1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8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receives update from </a:t>
            </a:r>
            <a:r>
              <a:rPr lang="en-US" sz="18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updates its table, computes new least cost to </a:t>
            </a:r>
            <a:r>
              <a:rPr lang="en-US" sz="18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, sends its neighbors its DV.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25" name="Rectangle 45"/>
          <p:cNvSpPr>
            <a:spLocks noChangeArrowheads="1"/>
          </p:cNvSpPr>
          <p:nvPr/>
        </p:nvSpPr>
        <p:spPr bwMode="auto">
          <a:xfrm>
            <a:off x="1733550" y="5132388"/>
            <a:ext cx="7158038" cy="954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1800" i="1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8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receives </a:t>
            </a:r>
            <a:r>
              <a:rPr lang="en-US" sz="18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ja-JP" sz="1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en-US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 update, updates its distance table.  </a:t>
            </a:r>
            <a:r>
              <a:rPr lang="en-US" sz="18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ja-JP" sz="1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en-US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 least costs do </a:t>
            </a:r>
            <a:r>
              <a:rPr lang="en-US" sz="18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not</a:t>
            </a:r>
            <a:r>
              <a:rPr lang="en-US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change, so </a:t>
            </a:r>
            <a:r>
              <a:rPr lang="en-US" sz="18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does </a:t>
            </a:r>
            <a:r>
              <a:rPr lang="en-US" sz="18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not</a:t>
            </a:r>
            <a:r>
              <a:rPr lang="en-US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send a message to </a:t>
            </a:r>
            <a:r>
              <a:rPr lang="en-US" sz="18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Effect">
                      <p:stCondLst>
                        <p:cond delay="indefinite"/>
                      </p:stCondLst>
                      <p:childTnLst>
                        <p:par>
                          <p:cTn id="8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Effect">
                      <p:stCondLst>
                        <p:cond delay="indefinite"/>
                      </p:stCondLst>
                      <p:childTnLst>
                        <p:par>
                          <p:cTn id="12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5" name="Text Box 4"/>
          <p:cNvSpPr txBox="1">
            <a:spLocks noChangeArrowheads="1"/>
          </p:cNvSpPr>
          <p:nvPr/>
        </p:nvSpPr>
        <p:spPr bwMode="auto">
          <a:xfrm>
            <a:off x="533400" y="152400"/>
            <a:ext cx="7772400" cy="1008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Distance 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Vector</a:t>
            </a: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 link cost changes</a:t>
            </a:r>
          </a:p>
        </p:txBody>
      </p:sp>
      <p:sp>
        <p:nvSpPr>
          <p:cNvPr id="123909" name="Rectangle 5"/>
          <p:cNvSpPr>
            <a:spLocks noChangeArrowheads="1"/>
          </p:cNvSpPr>
          <p:nvPr/>
        </p:nvSpPr>
        <p:spPr bwMode="auto">
          <a:xfrm>
            <a:off x="552450" y="1400175"/>
            <a:ext cx="4867275" cy="2524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42900" indent="-341313" algn="just">
              <a:lnSpc>
                <a:spcPct val="85000"/>
              </a:lnSpc>
              <a:spcBef>
                <a:spcPts val="700"/>
              </a:spcBef>
              <a:buClrTx/>
              <a:buSzPct val="65000"/>
              <a:buFontTx/>
              <a:buNone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/>
            </a:pPr>
            <a:r>
              <a:rPr lang="en-US" sz="2800" i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800" i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ink </a:t>
            </a:r>
            <a:r>
              <a:rPr lang="en-US" sz="2800" i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cost changes:</a:t>
            </a:r>
          </a:p>
          <a:p>
            <a:pPr marL="341313" indent="-339725" algn="just">
              <a:lnSpc>
                <a:spcPct val="85000"/>
              </a:lnSpc>
              <a:spcBef>
                <a:spcPts val="600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/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node detects local link cost change </a:t>
            </a:r>
          </a:p>
          <a:p>
            <a:pPr marL="341313" indent="-339725" algn="just">
              <a:lnSpc>
                <a:spcPct val="85000"/>
              </a:lnSpc>
              <a:spcBef>
                <a:spcPts val="600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/>
            </a:pPr>
            <a:r>
              <a:rPr lang="en-US" i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bad news travels slow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ja-JP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count to infinity</a:t>
            </a:r>
            <a:r>
              <a:rPr lang="ja-JP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problem!</a:t>
            </a:r>
          </a:p>
          <a:p>
            <a:pPr marL="341313" indent="-339725" algn="just">
              <a:lnSpc>
                <a:spcPct val="85000"/>
              </a:lnSpc>
              <a:spcBef>
                <a:spcPts val="600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/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44 iterations before algorithm stabilizes: see text</a:t>
            </a:r>
          </a:p>
        </p:txBody>
      </p:sp>
      <p:grpSp>
        <p:nvGrpSpPr>
          <p:cNvPr id="122887" name="Group 6"/>
          <p:cNvGrpSpPr>
            <a:grpSpLocks/>
          </p:cNvGrpSpPr>
          <p:nvPr/>
        </p:nvGrpSpPr>
        <p:grpSpPr bwMode="auto">
          <a:xfrm>
            <a:off x="5838825" y="1609725"/>
            <a:ext cx="2182813" cy="1312863"/>
            <a:chOff x="3678" y="1014"/>
            <a:chExt cx="1375" cy="827"/>
          </a:xfrm>
        </p:grpSpPr>
        <p:sp>
          <p:nvSpPr>
            <p:cNvPr id="122889" name="Freeform 7"/>
            <p:cNvSpPr>
              <a:spLocks noChangeArrowheads="1"/>
            </p:cNvSpPr>
            <p:nvPr/>
          </p:nvSpPr>
          <p:spPr bwMode="auto">
            <a:xfrm>
              <a:off x="3678" y="1078"/>
              <a:ext cx="1375" cy="763"/>
            </a:xfrm>
            <a:custGeom>
              <a:avLst/>
              <a:gdLst>
                <a:gd name="T0" fmla="*/ 113 w 1376"/>
                <a:gd name="T1" fmla="*/ 348 h 764"/>
                <a:gd name="T2" fmla="*/ 395 w 1376"/>
                <a:gd name="T3" fmla="*/ 162 h 764"/>
                <a:gd name="T4" fmla="*/ 709 w 1376"/>
                <a:gd name="T5" fmla="*/ 9 h 764"/>
                <a:gd name="T6" fmla="*/ 1159 w 1376"/>
                <a:gd name="T7" fmla="*/ 219 h 764"/>
                <a:gd name="T8" fmla="*/ 1366 w 1376"/>
                <a:gd name="T9" fmla="*/ 509 h 764"/>
                <a:gd name="T10" fmla="*/ 1102 w 1376"/>
                <a:gd name="T11" fmla="*/ 725 h 764"/>
                <a:gd name="T12" fmla="*/ 578 w 1376"/>
                <a:gd name="T13" fmla="*/ 737 h 764"/>
                <a:gd name="T14" fmla="*/ 77 w 1376"/>
                <a:gd name="T15" fmla="*/ 629 h 764"/>
                <a:gd name="T16" fmla="*/ 113 w 1376"/>
                <a:gd name="T17" fmla="*/ 348 h 76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76"/>
                <a:gd name="T28" fmla="*/ 0 h 764"/>
                <a:gd name="T29" fmla="*/ 1376 w 1376"/>
                <a:gd name="T30" fmla="*/ 764 h 76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76" h="764">
                  <a:moveTo>
                    <a:pt x="113" y="348"/>
                  </a:moveTo>
                  <a:cubicBezTo>
                    <a:pt x="166" y="270"/>
                    <a:pt x="296" y="218"/>
                    <a:pt x="395" y="162"/>
                  </a:cubicBezTo>
                  <a:cubicBezTo>
                    <a:pt x="494" y="106"/>
                    <a:pt x="583" y="0"/>
                    <a:pt x="710" y="9"/>
                  </a:cubicBezTo>
                  <a:cubicBezTo>
                    <a:pt x="837" y="18"/>
                    <a:pt x="1051" y="136"/>
                    <a:pt x="1160" y="219"/>
                  </a:cubicBezTo>
                  <a:cubicBezTo>
                    <a:pt x="1269" y="302"/>
                    <a:pt x="1376" y="426"/>
                    <a:pt x="1367" y="510"/>
                  </a:cubicBezTo>
                  <a:cubicBezTo>
                    <a:pt x="1358" y="594"/>
                    <a:pt x="1234" y="688"/>
                    <a:pt x="1103" y="726"/>
                  </a:cubicBezTo>
                  <a:cubicBezTo>
                    <a:pt x="972" y="764"/>
                    <a:pt x="749" y="754"/>
                    <a:pt x="578" y="738"/>
                  </a:cubicBezTo>
                  <a:cubicBezTo>
                    <a:pt x="407" y="722"/>
                    <a:pt x="154" y="695"/>
                    <a:pt x="77" y="630"/>
                  </a:cubicBezTo>
                  <a:cubicBezTo>
                    <a:pt x="0" y="565"/>
                    <a:pt x="60" y="426"/>
                    <a:pt x="113" y="348"/>
                  </a:cubicBezTo>
                  <a:close/>
                </a:path>
              </a:pathLst>
            </a:custGeom>
            <a:solidFill>
              <a:srgbClr val="66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890" name="Freeform 8"/>
            <p:cNvSpPr>
              <a:spLocks noChangeArrowheads="1"/>
            </p:cNvSpPr>
            <p:nvPr/>
          </p:nvSpPr>
          <p:spPr bwMode="auto">
            <a:xfrm>
              <a:off x="4037" y="1342"/>
              <a:ext cx="221" cy="179"/>
            </a:xfrm>
            <a:custGeom>
              <a:avLst/>
              <a:gdLst>
                <a:gd name="T0" fmla="*/ 0 w 222"/>
                <a:gd name="T1" fmla="*/ 179 h 180"/>
                <a:gd name="T2" fmla="*/ 221 w 222"/>
                <a:gd name="T3" fmla="*/ 0 h 180"/>
                <a:gd name="T4" fmla="*/ 0 60000 65536"/>
                <a:gd name="T5" fmla="*/ 0 60000 65536"/>
                <a:gd name="T6" fmla="*/ 0 w 222"/>
                <a:gd name="T7" fmla="*/ 0 h 180"/>
                <a:gd name="T8" fmla="*/ 222 w 222"/>
                <a:gd name="T9" fmla="*/ 180 h 18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22" h="180">
                  <a:moveTo>
                    <a:pt x="0" y="180"/>
                  </a:moveTo>
                  <a:lnTo>
                    <a:pt x="222" y="0"/>
                  </a:lnTo>
                </a:path>
              </a:pathLst>
            </a:custGeom>
            <a:noFill/>
            <a:ln w="12600" cap="sq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891" name="Oval 9"/>
            <p:cNvSpPr>
              <a:spLocks noChangeArrowheads="1"/>
            </p:cNvSpPr>
            <p:nvPr/>
          </p:nvSpPr>
          <p:spPr bwMode="auto">
            <a:xfrm>
              <a:off x="3777" y="1578"/>
              <a:ext cx="312" cy="80"/>
            </a:xfrm>
            <a:prstGeom prst="ellipse">
              <a:avLst/>
            </a:prstGeom>
            <a:solidFill>
              <a:srgbClr val="CCCCFF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892" name="Line 10"/>
            <p:cNvSpPr>
              <a:spLocks noChangeShapeType="1"/>
            </p:cNvSpPr>
            <p:nvPr/>
          </p:nvSpPr>
          <p:spPr bwMode="auto">
            <a:xfrm>
              <a:off x="3777" y="1571"/>
              <a:ext cx="0" cy="49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893" name="Line 11"/>
            <p:cNvSpPr>
              <a:spLocks noChangeShapeType="1"/>
            </p:cNvSpPr>
            <p:nvPr/>
          </p:nvSpPr>
          <p:spPr bwMode="auto">
            <a:xfrm>
              <a:off x="4090" y="1571"/>
              <a:ext cx="0" cy="49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894" name="Rectangle 12"/>
            <p:cNvSpPr>
              <a:spLocks noChangeArrowheads="1"/>
            </p:cNvSpPr>
            <p:nvPr/>
          </p:nvSpPr>
          <p:spPr bwMode="auto">
            <a:xfrm>
              <a:off x="3777" y="1571"/>
              <a:ext cx="309" cy="48"/>
            </a:xfrm>
            <a:prstGeom prst="rect">
              <a:avLst/>
            </a:prstGeom>
            <a:solidFill>
              <a:srgbClr val="CC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895" name="Oval 13"/>
            <p:cNvSpPr>
              <a:spLocks noChangeArrowheads="1"/>
            </p:cNvSpPr>
            <p:nvPr/>
          </p:nvSpPr>
          <p:spPr bwMode="auto">
            <a:xfrm>
              <a:off x="3774" y="1512"/>
              <a:ext cx="312" cy="94"/>
            </a:xfrm>
            <a:prstGeom prst="ellipse">
              <a:avLst/>
            </a:prstGeom>
            <a:solidFill>
              <a:srgbClr val="CCCCFF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896" name="Freeform 14"/>
            <p:cNvSpPr>
              <a:spLocks noChangeArrowheads="1"/>
            </p:cNvSpPr>
            <p:nvPr/>
          </p:nvSpPr>
          <p:spPr bwMode="auto">
            <a:xfrm>
              <a:off x="4442" y="1342"/>
              <a:ext cx="215" cy="188"/>
            </a:xfrm>
            <a:custGeom>
              <a:avLst/>
              <a:gdLst>
                <a:gd name="T0" fmla="*/ 0 w 216"/>
                <a:gd name="T1" fmla="*/ 0 h 189"/>
                <a:gd name="T2" fmla="*/ 215 w 216"/>
                <a:gd name="T3" fmla="*/ 188 h 189"/>
                <a:gd name="T4" fmla="*/ 0 60000 65536"/>
                <a:gd name="T5" fmla="*/ 0 60000 65536"/>
                <a:gd name="T6" fmla="*/ 0 w 216"/>
                <a:gd name="T7" fmla="*/ 0 h 189"/>
                <a:gd name="T8" fmla="*/ 216 w 216"/>
                <a:gd name="T9" fmla="*/ 189 h 18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16" h="189">
                  <a:moveTo>
                    <a:pt x="0" y="0"/>
                  </a:moveTo>
                  <a:lnTo>
                    <a:pt x="216" y="189"/>
                  </a:lnTo>
                </a:path>
              </a:pathLst>
            </a:custGeom>
            <a:noFill/>
            <a:ln w="12600" cap="sq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897" name="Freeform 15"/>
            <p:cNvSpPr>
              <a:spLocks noChangeArrowheads="1"/>
            </p:cNvSpPr>
            <p:nvPr/>
          </p:nvSpPr>
          <p:spPr bwMode="auto">
            <a:xfrm>
              <a:off x="4094" y="1606"/>
              <a:ext cx="539" cy="2"/>
            </a:xfrm>
            <a:custGeom>
              <a:avLst/>
              <a:gdLst>
                <a:gd name="T0" fmla="*/ 539 w 540"/>
                <a:gd name="T1" fmla="*/ 2 h 3"/>
                <a:gd name="T2" fmla="*/ 0 w 540"/>
                <a:gd name="T3" fmla="*/ 0 h 3"/>
                <a:gd name="T4" fmla="*/ 0 60000 65536"/>
                <a:gd name="T5" fmla="*/ 0 60000 65536"/>
                <a:gd name="T6" fmla="*/ 0 w 540"/>
                <a:gd name="T7" fmla="*/ 0 h 3"/>
                <a:gd name="T8" fmla="*/ 540 w 540"/>
                <a:gd name="T9" fmla="*/ 3 h 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40" h="3">
                  <a:moveTo>
                    <a:pt x="540" y="3"/>
                  </a:moveTo>
                  <a:lnTo>
                    <a:pt x="0" y="0"/>
                  </a:lnTo>
                </a:path>
              </a:pathLst>
            </a:custGeom>
            <a:noFill/>
            <a:ln w="12600" cap="sq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22898" name="Group 16"/>
            <p:cNvGrpSpPr>
              <a:grpSpLocks/>
            </p:cNvGrpSpPr>
            <p:nvPr/>
          </p:nvGrpSpPr>
          <p:grpSpPr bwMode="auto">
            <a:xfrm>
              <a:off x="3824" y="1464"/>
              <a:ext cx="208" cy="250"/>
              <a:chOff x="3824" y="1464"/>
              <a:chExt cx="208" cy="250"/>
            </a:xfrm>
          </p:grpSpPr>
          <p:sp>
            <p:nvSpPr>
              <p:cNvPr id="122922" name="Rectangle 17"/>
              <p:cNvSpPr>
                <a:spLocks noChangeArrowheads="1"/>
              </p:cNvSpPr>
              <p:nvPr/>
            </p:nvSpPr>
            <p:spPr bwMode="auto">
              <a:xfrm>
                <a:off x="3854" y="1525"/>
                <a:ext cx="141" cy="131"/>
              </a:xfrm>
              <a:prstGeom prst="rect">
                <a:avLst/>
              </a:pr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923" name="Text Box 18"/>
              <p:cNvSpPr txBox="1">
                <a:spLocks noChangeArrowheads="1"/>
              </p:cNvSpPr>
              <p:nvPr/>
            </p:nvSpPr>
            <p:spPr bwMode="auto">
              <a:xfrm>
                <a:off x="3824" y="1464"/>
                <a:ext cx="208" cy="25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 algn="ctr">
                  <a:buClrTx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2000">
                    <a:solidFill>
                      <a:srgbClr val="000000"/>
                    </a:solidFill>
                    <a:latin typeface="Comic Sans MS" charset="0"/>
                  </a:rPr>
                  <a:t>x</a:t>
                </a:r>
              </a:p>
            </p:txBody>
          </p:sp>
        </p:grpSp>
        <p:grpSp>
          <p:nvGrpSpPr>
            <p:cNvPr id="122899" name="Group 19"/>
            <p:cNvGrpSpPr>
              <a:grpSpLocks/>
            </p:cNvGrpSpPr>
            <p:nvPr/>
          </p:nvGrpSpPr>
          <p:grpSpPr bwMode="auto">
            <a:xfrm>
              <a:off x="4619" y="1476"/>
              <a:ext cx="315" cy="250"/>
              <a:chOff x="4619" y="1476"/>
              <a:chExt cx="315" cy="250"/>
            </a:xfrm>
          </p:grpSpPr>
          <p:sp>
            <p:nvSpPr>
              <p:cNvPr id="122914" name="Oval 20"/>
              <p:cNvSpPr>
                <a:spLocks noChangeArrowheads="1"/>
              </p:cNvSpPr>
              <p:nvPr/>
            </p:nvSpPr>
            <p:spPr bwMode="auto">
              <a:xfrm>
                <a:off x="4622" y="1590"/>
                <a:ext cx="312" cy="80"/>
              </a:xfrm>
              <a:prstGeom prst="ellipse">
                <a:avLst/>
              </a:prstGeom>
              <a:solidFill>
                <a:srgbClr val="CCCCFF"/>
              </a:solidFill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915" name="Line 21"/>
              <p:cNvSpPr>
                <a:spLocks noChangeShapeType="1"/>
              </p:cNvSpPr>
              <p:nvPr/>
            </p:nvSpPr>
            <p:spPr bwMode="auto">
              <a:xfrm>
                <a:off x="4622" y="1583"/>
                <a:ext cx="0" cy="49"/>
              </a:xfrm>
              <a:prstGeom prst="line">
                <a:avLst/>
              </a:prstGeom>
              <a:noFill/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916" name="Line 22"/>
              <p:cNvSpPr>
                <a:spLocks noChangeShapeType="1"/>
              </p:cNvSpPr>
              <p:nvPr/>
            </p:nvSpPr>
            <p:spPr bwMode="auto">
              <a:xfrm>
                <a:off x="4935" y="1583"/>
                <a:ext cx="0" cy="49"/>
              </a:xfrm>
              <a:prstGeom prst="line">
                <a:avLst/>
              </a:prstGeom>
              <a:noFill/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917" name="Rectangle 23"/>
              <p:cNvSpPr>
                <a:spLocks noChangeArrowheads="1"/>
              </p:cNvSpPr>
              <p:nvPr/>
            </p:nvSpPr>
            <p:spPr bwMode="auto">
              <a:xfrm>
                <a:off x="4622" y="1583"/>
                <a:ext cx="309" cy="48"/>
              </a:xfrm>
              <a:prstGeom prst="rect">
                <a:avLst/>
              </a:pr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918" name="Oval 24"/>
              <p:cNvSpPr>
                <a:spLocks noChangeArrowheads="1"/>
              </p:cNvSpPr>
              <p:nvPr/>
            </p:nvSpPr>
            <p:spPr bwMode="auto">
              <a:xfrm>
                <a:off x="4619" y="1524"/>
                <a:ext cx="312" cy="94"/>
              </a:xfrm>
              <a:prstGeom prst="ellipse">
                <a:avLst/>
              </a:prstGeom>
              <a:solidFill>
                <a:srgbClr val="CCCCFF"/>
              </a:solidFill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22919" name="Group 25"/>
              <p:cNvGrpSpPr>
                <a:grpSpLocks/>
              </p:cNvGrpSpPr>
              <p:nvPr/>
            </p:nvGrpSpPr>
            <p:grpSpPr bwMode="auto">
              <a:xfrm>
                <a:off x="4681" y="1476"/>
                <a:ext cx="197" cy="250"/>
                <a:chOff x="4681" y="1476"/>
                <a:chExt cx="197" cy="250"/>
              </a:xfrm>
            </p:grpSpPr>
            <p:sp>
              <p:nvSpPr>
                <p:cNvPr id="122920" name="Rectangle 26"/>
                <p:cNvSpPr>
                  <a:spLocks noChangeArrowheads="1"/>
                </p:cNvSpPr>
                <p:nvPr/>
              </p:nvSpPr>
              <p:spPr bwMode="auto">
                <a:xfrm>
                  <a:off x="4706" y="1537"/>
                  <a:ext cx="140" cy="131"/>
                </a:xfrm>
                <a:prstGeom prst="rect">
                  <a:avLst/>
                </a:prstGeom>
                <a:solidFill>
                  <a:srgbClr val="CCCC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2921" name="Text Box 27"/>
                <p:cNvSpPr txBox="1">
                  <a:spLocks noChangeArrowheads="1"/>
                </p:cNvSpPr>
                <p:nvPr/>
              </p:nvSpPr>
              <p:spPr bwMode="auto">
                <a:xfrm>
                  <a:off x="4681" y="1476"/>
                  <a:ext cx="197" cy="250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lIns="90000" tIns="46800" rIns="90000" bIns="46800">
                  <a:spAutoFit/>
                </a:bodyPr>
                <a:lstStyle/>
                <a:p>
                  <a:pPr algn="ctr">
                    <a:buClrTx/>
                    <a:buFontTx/>
                    <a:buNone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en-US" sz="2000">
                      <a:solidFill>
                        <a:srgbClr val="000000"/>
                      </a:solidFill>
                      <a:latin typeface="Comic Sans MS" charset="0"/>
                    </a:rPr>
                    <a:t>z</a:t>
                  </a:r>
                </a:p>
              </p:txBody>
            </p:sp>
          </p:grpSp>
        </p:grpSp>
        <p:sp>
          <p:nvSpPr>
            <p:cNvPr id="122900" name="Text Box 28"/>
            <p:cNvSpPr txBox="1">
              <a:spLocks noChangeArrowheads="1"/>
            </p:cNvSpPr>
            <p:nvPr/>
          </p:nvSpPr>
          <p:spPr bwMode="auto">
            <a:xfrm>
              <a:off x="4510" y="1266"/>
              <a:ext cx="204" cy="23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000000"/>
                  </a:solidFill>
                  <a:latin typeface="Comic Sans MS" charset="0"/>
                </a:rPr>
                <a:t>1</a:t>
              </a:r>
            </a:p>
          </p:txBody>
        </p:sp>
        <p:sp>
          <p:nvSpPr>
            <p:cNvPr id="122901" name="Text Box 29"/>
            <p:cNvSpPr txBox="1">
              <a:spLocks noChangeArrowheads="1"/>
            </p:cNvSpPr>
            <p:nvPr/>
          </p:nvSpPr>
          <p:spPr bwMode="auto">
            <a:xfrm>
              <a:off x="3983" y="1263"/>
              <a:ext cx="204" cy="23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000000"/>
                  </a:solidFill>
                  <a:latin typeface="Comic Sans MS" charset="0"/>
                </a:rPr>
                <a:t>4</a:t>
              </a:r>
            </a:p>
          </p:txBody>
        </p:sp>
        <p:sp>
          <p:nvSpPr>
            <p:cNvPr id="122902" name="Text Box 30"/>
            <p:cNvSpPr txBox="1">
              <a:spLocks noChangeArrowheads="1"/>
            </p:cNvSpPr>
            <p:nvPr/>
          </p:nvSpPr>
          <p:spPr bwMode="auto">
            <a:xfrm>
              <a:off x="4222" y="1596"/>
              <a:ext cx="295" cy="23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000000"/>
                  </a:solidFill>
                  <a:latin typeface="Comic Sans MS" charset="0"/>
                </a:rPr>
                <a:t>50</a:t>
              </a:r>
            </a:p>
          </p:txBody>
        </p:sp>
        <p:grpSp>
          <p:nvGrpSpPr>
            <p:cNvPr id="122903" name="Group 31"/>
            <p:cNvGrpSpPr>
              <a:grpSpLocks/>
            </p:cNvGrpSpPr>
            <p:nvPr/>
          </p:nvGrpSpPr>
          <p:grpSpPr bwMode="auto">
            <a:xfrm>
              <a:off x="4199" y="1152"/>
              <a:ext cx="315" cy="250"/>
              <a:chOff x="4199" y="1152"/>
              <a:chExt cx="315" cy="250"/>
            </a:xfrm>
          </p:grpSpPr>
          <p:sp>
            <p:nvSpPr>
              <p:cNvPr id="122906" name="Oval 32"/>
              <p:cNvSpPr>
                <a:spLocks noChangeArrowheads="1"/>
              </p:cNvSpPr>
              <p:nvPr/>
            </p:nvSpPr>
            <p:spPr bwMode="auto">
              <a:xfrm>
                <a:off x="4202" y="1266"/>
                <a:ext cx="312" cy="80"/>
              </a:xfrm>
              <a:prstGeom prst="ellipse">
                <a:avLst/>
              </a:prstGeom>
              <a:solidFill>
                <a:srgbClr val="CCCCFF"/>
              </a:solidFill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907" name="Line 33"/>
              <p:cNvSpPr>
                <a:spLocks noChangeShapeType="1"/>
              </p:cNvSpPr>
              <p:nvPr/>
            </p:nvSpPr>
            <p:spPr bwMode="auto">
              <a:xfrm>
                <a:off x="4202" y="1259"/>
                <a:ext cx="0" cy="49"/>
              </a:xfrm>
              <a:prstGeom prst="line">
                <a:avLst/>
              </a:prstGeom>
              <a:noFill/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908" name="Line 34"/>
              <p:cNvSpPr>
                <a:spLocks noChangeShapeType="1"/>
              </p:cNvSpPr>
              <p:nvPr/>
            </p:nvSpPr>
            <p:spPr bwMode="auto">
              <a:xfrm>
                <a:off x="4515" y="1259"/>
                <a:ext cx="0" cy="49"/>
              </a:xfrm>
              <a:prstGeom prst="line">
                <a:avLst/>
              </a:prstGeom>
              <a:noFill/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909" name="Rectangle 35"/>
              <p:cNvSpPr>
                <a:spLocks noChangeArrowheads="1"/>
              </p:cNvSpPr>
              <p:nvPr/>
            </p:nvSpPr>
            <p:spPr bwMode="auto">
              <a:xfrm>
                <a:off x="4202" y="1259"/>
                <a:ext cx="309" cy="48"/>
              </a:xfrm>
              <a:prstGeom prst="rect">
                <a:avLst/>
              </a:pr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910" name="Oval 36"/>
              <p:cNvSpPr>
                <a:spLocks noChangeArrowheads="1"/>
              </p:cNvSpPr>
              <p:nvPr/>
            </p:nvSpPr>
            <p:spPr bwMode="auto">
              <a:xfrm>
                <a:off x="4199" y="1200"/>
                <a:ext cx="312" cy="94"/>
              </a:xfrm>
              <a:prstGeom prst="ellipse">
                <a:avLst/>
              </a:prstGeom>
              <a:solidFill>
                <a:srgbClr val="CCCCFF"/>
              </a:solidFill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22911" name="Group 37"/>
              <p:cNvGrpSpPr>
                <a:grpSpLocks/>
              </p:cNvGrpSpPr>
              <p:nvPr/>
            </p:nvGrpSpPr>
            <p:grpSpPr bwMode="auto">
              <a:xfrm>
                <a:off x="4256" y="1152"/>
                <a:ext cx="208" cy="250"/>
                <a:chOff x="4256" y="1152"/>
                <a:chExt cx="208" cy="250"/>
              </a:xfrm>
            </p:grpSpPr>
            <p:sp>
              <p:nvSpPr>
                <p:cNvPr id="122912" name="Rectangle 38"/>
                <p:cNvSpPr>
                  <a:spLocks noChangeArrowheads="1"/>
                </p:cNvSpPr>
                <p:nvPr/>
              </p:nvSpPr>
              <p:spPr bwMode="auto">
                <a:xfrm>
                  <a:off x="4286" y="1213"/>
                  <a:ext cx="140" cy="131"/>
                </a:xfrm>
                <a:prstGeom prst="rect">
                  <a:avLst/>
                </a:prstGeom>
                <a:solidFill>
                  <a:srgbClr val="CCCC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2913" name="Text Box 39"/>
                <p:cNvSpPr txBox="1">
                  <a:spLocks noChangeArrowheads="1"/>
                </p:cNvSpPr>
                <p:nvPr/>
              </p:nvSpPr>
              <p:spPr bwMode="auto">
                <a:xfrm>
                  <a:off x="4256" y="1152"/>
                  <a:ext cx="208" cy="250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lIns="90000" tIns="46800" rIns="90000" bIns="46800">
                  <a:spAutoFit/>
                </a:bodyPr>
                <a:lstStyle/>
                <a:p>
                  <a:pPr algn="ctr">
                    <a:buClrTx/>
                    <a:buFontTx/>
                    <a:buNone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en-US" sz="2000">
                      <a:solidFill>
                        <a:srgbClr val="000000"/>
                      </a:solidFill>
                      <a:latin typeface="Comic Sans MS" charset="0"/>
                    </a:rPr>
                    <a:t>y</a:t>
                  </a:r>
                </a:p>
              </p:txBody>
            </p:sp>
          </p:grpSp>
        </p:grpSp>
        <p:sp>
          <p:nvSpPr>
            <p:cNvPr id="122904" name="Text Box 40"/>
            <p:cNvSpPr txBox="1">
              <a:spLocks noChangeArrowheads="1"/>
            </p:cNvSpPr>
            <p:nvPr/>
          </p:nvSpPr>
          <p:spPr bwMode="auto">
            <a:xfrm>
              <a:off x="3835" y="1014"/>
              <a:ext cx="295" cy="23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FF0000"/>
                  </a:solidFill>
                  <a:latin typeface="Comic Sans MS" charset="0"/>
                </a:rPr>
                <a:t>60</a:t>
              </a:r>
            </a:p>
          </p:txBody>
        </p:sp>
        <p:sp>
          <p:nvSpPr>
            <p:cNvPr id="122905" name="Line 41"/>
            <p:cNvSpPr>
              <a:spLocks noChangeShapeType="1"/>
            </p:cNvSpPr>
            <p:nvPr/>
          </p:nvSpPr>
          <p:spPr bwMode="auto">
            <a:xfrm flipH="1" flipV="1">
              <a:off x="4000" y="1209"/>
              <a:ext cx="133" cy="229"/>
            </a:xfrm>
            <a:prstGeom prst="line">
              <a:avLst/>
            </a:prstGeom>
            <a:noFill/>
            <a:ln w="19080" cap="sq">
              <a:solidFill>
                <a:srgbClr val="FF0000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3946" name="Rectangle 42"/>
          <p:cNvSpPr>
            <a:spLocks noChangeArrowheads="1"/>
          </p:cNvSpPr>
          <p:nvPr/>
        </p:nvSpPr>
        <p:spPr bwMode="auto">
          <a:xfrm>
            <a:off x="604838" y="3787775"/>
            <a:ext cx="7210425" cy="14859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42900" indent="-341313" algn="just">
              <a:lnSpc>
                <a:spcPct val="85000"/>
              </a:lnSpc>
              <a:spcBef>
                <a:spcPts val="500"/>
              </a:spcBef>
              <a:buClrTx/>
              <a:buSzPct val="65000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/>
            </a:pPr>
            <a:r>
              <a:rPr lang="en-US" sz="2800" i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Poisoned </a:t>
            </a:r>
            <a:r>
              <a:rPr lang="en-US" sz="2800" i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reverse: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1313" indent="-339725" algn="just">
              <a:lnSpc>
                <a:spcPct val="85000"/>
              </a:lnSpc>
              <a:spcBef>
                <a:spcPts val="600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/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If Z routes through Y to get to X :</a:t>
            </a:r>
          </a:p>
          <a:p>
            <a:pPr marL="741363" lvl="1" indent="-284163" algn="just">
              <a:lnSpc>
                <a:spcPct val="85000"/>
              </a:lnSpc>
              <a:spcBef>
                <a:spcPts val="500"/>
              </a:spcBef>
              <a:buClr>
                <a:srgbClr val="000099"/>
              </a:buClr>
              <a:buFont typeface="Wingdings" pitchFamily="2" charset="2"/>
              <a:buChar char="q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/>
            </a:pP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Z tells Y its (Z</a:t>
            </a:r>
            <a:r>
              <a:rPr lang="ja-JP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s) distance to X is infinite (so Y won</a:t>
            </a:r>
            <a:r>
              <a:rPr lang="ja-JP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 route to X via Z)</a:t>
            </a:r>
          </a:p>
          <a:p>
            <a:pPr marL="341313" indent="-339725" algn="just">
              <a:lnSpc>
                <a:spcPct val="85000"/>
              </a:lnSpc>
              <a:spcBef>
                <a:spcPts val="600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/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will this completely solve count to infinity problem?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9" name="Text Box 4"/>
          <p:cNvSpPr txBox="1">
            <a:spLocks noChangeArrowheads="1"/>
          </p:cNvSpPr>
          <p:nvPr/>
        </p:nvSpPr>
        <p:spPr bwMode="auto">
          <a:xfrm>
            <a:off x="544513" y="452438"/>
            <a:ext cx="7772400" cy="5286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Comparison of LS and DV 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Algorithms</a:t>
            </a:r>
            <a:endParaRPr lang="en-US" sz="3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4933" name="Text Box 5"/>
          <p:cNvSpPr txBox="1">
            <a:spLocks noChangeArrowheads="1"/>
          </p:cNvSpPr>
          <p:nvPr/>
        </p:nvSpPr>
        <p:spPr bwMode="auto">
          <a:xfrm>
            <a:off x="523875" y="1295400"/>
            <a:ext cx="4029075" cy="46482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/>
          <a:lstStyle/>
          <a:p>
            <a:pPr marL="342900" indent="-341313" algn="just">
              <a:lnSpc>
                <a:spcPct val="85000"/>
              </a:lnSpc>
              <a:spcBef>
                <a:spcPts val="700"/>
              </a:spcBef>
              <a:buClrTx/>
              <a:buSzPct val="6500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sz="2800" i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Message </a:t>
            </a:r>
            <a:r>
              <a:rPr lang="en-US" sz="2800" i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complexity</a:t>
            </a:r>
          </a:p>
          <a:p>
            <a:pPr marL="341313" indent="-339725" algn="just">
              <a:lnSpc>
                <a:spcPct val="85000"/>
              </a:lnSpc>
              <a:spcBef>
                <a:spcPts val="500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sz="2000" b="1" i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LS: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with n nodes, E links, O(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nE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msgs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sent  </a:t>
            </a:r>
          </a:p>
          <a:p>
            <a:pPr marL="341313" indent="-339725" algn="just">
              <a:lnSpc>
                <a:spcPct val="85000"/>
              </a:lnSpc>
              <a:spcBef>
                <a:spcPts val="500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sz="2000" b="1" i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DV: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exchange between neighbors only</a:t>
            </a:r>
          </a:p>
          <a:p>
            <a:pPr marL="741363" lvl="1" indent="-284163" algn="just">
              <a:lnSpc>
                <a:spcPct val="85000"/>
              </a:lnSpc>
              <a:spcBef>
                <a:spcPts val="500"/>
              </a:spcBef>
              <a:buClr>
                <a:srgbClr val="000099"/>
              </a:buClr>
              <a:buFont typeface="Wingdings" pitchFamily="2" charset="2"/>
              <a:buChar char="q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convergence time 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varies</a:t>
            </a:r>
          </a:p>
          <a:p>
            <a:pPr marL="342900" indent="-341313" algn="just">
              <a:lnSpc>
                <a:spcPct val="85000"/>
              </a:lnSpc>
              <a:spcBef>
                <a:spcPts val="1750"/>
              </a:spcBef>
              <a:buClrTx/>
              <a:buSzPct val="6500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sz="2800" i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Speed of convergence</a:t>
            </a:r>
          </a:p>
          <a:p>
            <a:pPr marL="341313" indent="-339725" algn="just">
              <a:lnSpc>
                <a:spcPct val="85000"/>
              </a:lnSpc>
              <a:spcBef>
                <a:spcPts val="500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sz="2000" b="1" i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LS</a:t>
            </a:r>
            <a:r>
              <a:rPr lang="en-US" sz="2000" b="1" i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O(n</a:t>
            </a:r>
            <a:r>
              <a:rPr lang="en-US" sz="2000" b="1" baseline="30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 algorithm requires O(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nE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msgs</a:t>
            </a:r>
            <a:endParaRPr lang="en-US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741363" lvl="1" indent="-284163" algn="just">
              <a:lnSpc>
                <a:spcPct val="85000"/>
              </a:lnSpc>
              <a:spcBef>
                <a:spcPts val="500"/>
              </a:spcBef>
              <a:buClr>
                <a:srgbClr val="000099"/>
              </a:buClr>
              <a:buFont typeface="Wingdings" pitchFamily="2" charset="2"/>
              <a:buChar char="q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may have oscillations</a:t>
            </a:r>
          </a:p>
          <a:p>
            <a:pPr marL="341313" indent="-339725" algn="just">
              <a:lnSpc>
                <a:spcPct val="85000"/>
              </a:lnSpc>
              <a:spcBef>
                <a:spcPts val="500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sz="2000" b="1" i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DV: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convergence time varies</a:t>
            </a:r>
          </a:p>
          <a:p>
            <a:pPr marL="741363" lvl="1" indent="-284163" algn="just">
              <a:lnSpc>
                <a:spcPct val="85000"/>
              </a:lnSpc>
              <a:spcBef>
                <a:spcPts val="500"/>
              </a:spcBef>
              <a:buClr>
                <a:srgbClr val="000099"/>
              </a:buClr>
              <a:buFont typeface="Wingdings" pitchFamily="2" charset="2"/>
              <a:buChar char="q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may be routing loops</a:t>
            </a:r>
          </a:p>
          <a:p>
            <a:pPr marL="741363" lvl="1" indent="-284163" algn="just">
              <a:lnSpc>
                <a:spcPct val="85000"/>
              </a:lnSpc>
              <a:spcBef>
                <a:spcPts val="500"/>
              </a:spcBef>
              <a:buClr>
                <a:srgbClr val="000099"/>
              </a:buClr>
              <a:buFont typeface="Wingdings" pitchFamily="2" charset="2"/>
              <a:buChar char="q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count-to-infinity problem</a:t>
            </a:r>
          </a:p>
        </p:txBody>
      </p:sp>
      <p:sp>
        <p:nvSpPr>
          <p:cNvPr id="123911" name="Text Box 6"/>
          <p:cNvSpPr txBox="1">
            <a:spLocks noChangeArrowheads="1"/>
          </p:cNvSpPr>
          <p:nvPr/>
        </p:nvSpPr>
        <p:spPr bwMode="auto">
          <a:xfrm>
            <a:off x="4743450" y="1328738"/>
            <a:ext cx="4010025" cy="4648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42900" indent="-341313" algn="just">
              <a:lnSpc>
                <a:spcPct val="85000"/>
              </a:lnSpc>
              <a:spcBef>
                <a:spcPts val="600"/>
              </a:spcBef>
              <a:buClrTx/>
              <a:buSzPct val="65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i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i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obustness</a:t>
            </a:r>
            <a:r>
              <a:rPr lang="en-US" i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what happens if router malfunctions?</a:t>
            </a:r>
          </a:p>
          <a:p>
            <a:pPr marL="342900" indent="-341313" algn="just">
              <a:lnSpc>
                <a:spcPct val="85000"/>
              </a:lnSpc>
              <a:spcBef>
                <a:spcPts val="600"/>
              </a:spcBef>
              <a:buClrTx/>
              <a:buSzPct val="65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i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LS: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741363" lvl="1" indent="-284163" algn="just">
              <a:lnSpc>
                <a:spcPct val="85000"/>
              </a:lnSpc>
              <a:spcBef>
                <a:spcPts val="500"/>
              </a:spcBef>
              <a:buClr>
                <a:srgbClr val="000099"/>
              </a:buClr>
              <a:buFont typeface="Wingdings" pitchFamily="2" charset="2"/>
              <a:buChar char="q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node can advertise incorrect </a:t>
            </a:r>
            <a:r>
              <a:rPr lang="en-US" sz="20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link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cost</a:t>
            </a:r>
          </a:p>
          <a:p>
            <a:pPr marL="741363" lvl="1" indent="-284163" algn="just">
              <a:lnSpc>
                <a:spcPct val="85000"/>
              </a:lnSpc>
              <a:spcBef>
                <a:spcPts val="500"/>
              </a:spcBef>
              <a:buClr>
                <a:srgbClr val="000099"/>
              </a:buClr>
              <a:buFont typeface="Wingdings" pitchFamily="2" charset="2"/>
              <a:buChar char="q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each node computes only its </a:t>
            </a:r>
            <a:r>
              <a:rPr lang="en-US" sz="20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own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table</a:t>
            </a:r>
          </a:p>
          <a:p>
            <a:pPr marL="342900" indent="-341313" algn="just">
              <a:lnSpc>
                <a:spcPct val="85000"/>
              </a:lnSpc>
              <a:spcBef>
                <a:spcPts val="600"/>
              </a:spcBef>
              <a:buClrTx/>
              <a:buSzPct val="65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i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DV:</a:t>
            </a:r>
          </a:p>
          <a:p>
            <a:pPr marL="741363" lvl="1" indent="-284163" algn="just">
              <a:lnSpc>
                <a:spcPct val="85000"/>
              </a:lnSpc>
              <a:spcBef>
                <a:spcPts val="500"/>
              </a:spcBef>
              <a:buClr>
                <a:srgbClr val="000099"/>
              </a:buClr>
              <a:buFont typeface="Wingdings" pitchFamily="2" charset="2"/>
              <a:buChar char="q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DV node can advertise incorrect </a:t>
            </a:r>
            <a:r>
              <a:rPr lang="en-US" sz="20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path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cost</a:t>
            </a:r>
          </a:p>
          <a:p>
            <a:pPr marL="741363" lvl="1" indent="-284163" algn="just">
              <a:lnSpc>
                <a:spcPct val="85000"/>
              </a:lnSpc>
              <a:spcBef>
                <a:spcPts val="500"/>
              </a:spcBef>
              <a:buClr>
                <a:srgbClr val="000099"/>
              </a:buClr>
              <a:buFont typeface="Wingdings" pitchFamily="2" charset="2"/>
              <a:buChar char="q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each node</a:t>
            </a:r>
            <a:r>
              <a:rPr lang="ja-JP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 table used by others </a:t>
            </a:r>
          </a:p>
          <a:p>
            <a:pPr lvl="2" algn="just">
              <a:spcBef>
                <a:spcPts val="450"/>
              </a:spcBef>
              <a:buFont typeface="Wingdings" pitchFamily="2" charset="2"/>
              <a:buChar char="q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error propagate thru network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7" name="Text Box 4"/>
          <p:cNvSpPr txBox="1">
            <a:spLocks noChangeArrowheads="1"/>
          </p:cNvSpPr>
          <p:nvPr/>
        </p:nvSpPr>
        <p:spPr bwMode="auto">
          <a:xfrm>
            <a:off x="533400" y="241300"/>
            <a:ext cx="7924800" cy="885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Hierarchical 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Routing</a:t>
            </a:r>
            <a:endParaRPr lang="en-US" sz="3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6981" name="Text Box 5"/>
          <p:cNvSpPr txBox="1">
            <a:spLocks noChangeArrowheads="1"/>
          </p:cNvSpPr>
          <p:nvPr/>
        </p:nvSpPr>
        <p:spPr bwMode="auto">
          <a:xfrm>
            <a:off x="542925" y="3467100"/>
            <a:ext cx="3810000" cy="2266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/>
          <a:lstStyle/>
          <a:p>
            <a:pPr marL="342900" indent="-341313" algn="just">
              <a:lnSpc>
                <a:spcPct val="85000"/>
              </a:lnSpc>
              <a:spcBef>
                <a:spcPts val="700"/>
              </a:spcBef>
              <a:buClrTx/>
              <a:buSzPct val="6500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sz="2800" i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Scale</a:t>
            </a:r>
            <a:r>
              <a:rPr lang="en-US" sz="2800" i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with 600 million destinations:</a:t>
            </a:r>
          </a:p>
          <a:p>
            <a:pPr marL="341313" indent="-339725" algn="just">
              <a:lnSpc>
                <a:spcPct val="85000"/>
              </a:lnSpc>
              <a:spcBef>
                <a:spcPts val="600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can</a:t>
            </a:r>
            <a:r>
              <a:rPr lang="ja-JP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 store all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dest</a:t>
            </a:r>
            <a:r>
              <a:rPr lang="ja-JP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 in routing 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tables</a:t>
            </a:r>
            <a:endParaRPr lang="en-US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1313" indent="-339725" algn="just">
              <a:lnSpc>
                <a:spcPct val="85000"/>
              </a:lnSpc>
              <a:spcBef>
                <a:spcPts val="700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routing table exchange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uld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swamp 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links</a:t>
            </a:r>
            <a:endParaRPr lang="en-US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6982" name="Text Box 6"/>
          <p:cNvSpPr txBox="1">
            <a:spLocks noChangeArrowheads="1"/>
          </p:cNvSpPr>
          <p:nvPr/>
        </p:nvSpPr>
        <p:spPr bwMode="auto">
          <a:xfrm>
            <a:off x="4448175" y="3467100"/>
            <a:ext cx="4019550" cy="25146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/>
          <a:lstStyle/>
          <a:p>
            <a:pPr marL="342900" indent="-341313" algn="just">
              <a:lnSpc>
                <a:spcPct val="85000"/>
              </a:lnSpc>
              <a:spcBef>
                <a:spcPts val="700"/>
              </a:spcBef>
              <a:buClrTx/>
              <a:buSzPct val="6500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sz="2800" i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Administrative </a:t>
            </a:r>
            <a:r>
              <a:rPr lang="en-US" sz="2800" i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autonomy</a:t>
            </a:r>
          </a:p>
          <a:p>
            <a:pPr marL="341313" indent="-339725" algn="just">
              <a:lnSpc>
                <a:spcPct val="85000"/>
              </a:lnSpc>
              <a:spcBef>
                <a:spcPts val="600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internet = network of networks</a:t>
            </a:r>
          </a:p>
          <a:p>
            <a:pPr marL="341313" indent="-339725" algn="just">
              <a:lnSpc>
                <a:spcPct val="85000"/>
              </a:lnSpc>
              <a:spcBef>
                <a:spcPts val="600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each network admin may want to control routing in its own network</a:t>
            </a:r>
          </a:p>
        </p:txBody>
      </p:sp>
      <p:sp>
        <p:nvSpPr>
          <p:cNvPr id="126983" name="Rectangle 7"/>
          <p:cNvSpPr>
            <a:spLocks noChangeArrowheads="1"/>
          </p:cNvSpPr>
          <p:nvPr/>
        </p:nvSpPr>
        <p:spPr bwMode="auto">
          <a:xfrm>
            <a:off x="1449388" y="1274763"/>
            <a:ext cx="6543675" cy="16002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42900" indent="-341313" algn="just">
              <a:lnSpc>
                <a:spcPct val="85000"/>
              </a:lnSpc>
              <a:spcBef>
                <a:spcPts val="700"/>
              </a:spcBef>
              <a:buClrTx/>
              <a:buSzPct val="65000"/>
              <a:buFontTx/>
              <a:buNone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/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ur 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routing study thus far - idealization </a:t>
            </a:r>
          </a:p>
          <a:p>
            <a:pPr marL="341313" indent="-339725" algn="just">
              <a:lnSpc>
                <a:spcPct val="85000"/>
              </a:lnSpc>
              <a:spcBef>
                <a:spcPts val="700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/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ll 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routers identical</a:t>
            </a:r>
          </a:p>
          <a:p>
            <a:pPr marL="341313" indent="-339725" algn="just">
              <a:lnSpc>
                <a:spcPct val="85000"/>
              </a:lnSpc>
              <a:spcBef>
                <a:spcPts val="700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/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etwork </a:t>
            </a:r>
            <a:r>
              <a:rPr lang="ja-JP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flat</a:t>
            </a:r>
            <a:r>
              <a:rPr lang="ja-JP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 marL="342900" indent="-341313" algn="just">
              <a:lnSpc>
                <a:spcPct val="85000"/>
              </a:lnSpc>
              <a:spcBef>
                <a:spcPts val="700"/>
              </a:spcBef>
              <a:buClrTx/>
              <a:buSzPct val="65000"/>
              <a:buFontTx/>
              <a:buNone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/>
            </a:pPr>
            <a:r>
              <a:rPr lang="en-US" sz="28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… not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true in practice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80" name="Text Box 3"/>
          <p:cNvSpPr txBox="1">
            <a:spLocks noChangeArrowheads="1"/>
          </p:cNvSpPr>
          <p:nvPr/>
        </p:nvSpPr>
        <p:spPr bwMode="auto">
          <a:xfrm>
            <a:off x="542925" y="1495425"/>
            <a:ext cx="3810000" cy="4210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41313" indent="-341313" algn="just">
              <a:lnSpc>
                <a:spcPct val="85000"/>
              </a:lnSpc>
              <a:spcBef>
                <a:spcPts val="700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ggregate 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routers into regions,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ja-JP" sz="280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80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autonomous systems</a:t>
            </a:r>
            <a:r>
              <a:rPr lang="ja-JP" sz="280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en-US" sz="280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(AS)</a:t>
            </a:r>
          </a:p>
          <a:p>
            <a:pPr marL="341313" indent="-341313" algn="just">
              <a:lnSpc>
                <a:spcPct val="85000"/>
              </a:lnSpc>
              <a:spcBef>
                <a:spcPts val="700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outers 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 same AS run same routing protocol</a:t>
            </a:r>
          </a:p>
          <a:p>
            <a:pPr marL="741363" lvl="1" indent="-284163" algn="just">
              <a:lnSpc>
                <a:spcPct val="85000"/>
              </a:lnSpc>
              <a:spcBef>
                <a:spcPts val="600"/>
              </a:spcBef>
              <a:buClr>
                <a:srgbClr val="000099"/>
              </a:buClr>
              <a:buFont typeface="Wingdings" pitchFamily="2" charset="2"/>
              <a:buChar char="q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ja-JP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altLang="ja-JP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ntra-AS</a:t>
            </a:r>
            <a:r>
              <a:rPr lang="ja-JP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en-US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routing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protocol</a:t>
            </a:r>
          </a:p>
          <a:p>
            <a:pPr marL="741363" lvl="1" indent="-284163" algn="just">
              <a:lnSpc>
                <a:spcPct val="85000"/>
              </a:lnSpc>
              <a:spcBef>
                <a:spcPts val="600"/>
              </a:spcBef>
              <a:buClr>
                <a:srgbClr val="000099"/>
              </a:buClr>
              <a:buFont typeface="Wingdings" pitchFamily="2" charset="2"/>
              <a:buChar char="q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outers 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 different AS can run different intra-AS routing protocol</a:t>
            </a:r>
          </a:p>
        </p:txBody>
      </p:sp>
      <p:sp>
        <p:nvSpPr>
          <p:cNvPr id="128004" name="Text Box 4"/>
          <p:cNvSpPr txBox="1">
            <a:spLocks noChangeArrowheads="1"/>
          </p:cNvSpPr>
          <p:nvPr/>
        </p:nvSpPr>
        <p:spPr bwMode="auto">
          <a:xfrm>
            <a:off x="4929188" y="1500188"/>
            <a:ext cx="4000500" cy="46482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/>
          <a:lstStyle/>
          <a:p>
            <a:pPr marL="342900" indent="-341313" algn="just">
              <a:lnSpc>
                <a:spcPct val="85000"/>
              </a:lnSpc>
              <a:spcBef>
                <a:spcPts val="700"/>
              </a:spcBef>
              <a:buClrTx/>
              <a:buSzPct val="6500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sz="2800" i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Gateway </a:t>
            </a:r>
            <a:r>
              <a:rPr lang="en-US" sz="2800" i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router:</a:t>
            </a:r>
          </a:p>
          <a:p>
            <a:pPr marL="341313" indent="-339725" algn="just">
              <a:lnSpc>
                <a:spcPct val="85000"/>
              </a:lnSpc>
              <a:spcBef>
                <a:spcPts val="600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at </a:t>
            </a:r>
            <a:r>
              <a:rPr lang="ja-JP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edge</a:t>
            </a:r>
            <a:r>
              <a:rPr lang="ja-JP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of its own AS</a:t>
            </a:r>
          </a:p>
          <a:p>
            <a:pPr marL="341313" indent="-339725" algn="just">
              <a:lnSpc>
                <a:spcPct val="85000"/>
              </a:lnSpc>
              <a:spcBef>
                <a:spcPts val="600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has  link to router in another AS</a:t>
            </a:r>
          </a:p>
        </p:txBody>
      </p:sp>
      <p:sp>
        <p:nvSpPr>
          <p:cNvPr id="126983" name="Text Box 6"/>
          <p:cNvSpPr txBox="1">
            <a:spLocks noChangeArrowheads="1"/>
          </p:cNvSpPr>
          <p:nvPr/>
        </p:nvSpPr>
        <p:spPr bwMode="auto">
          <a:xfrm>
            <a:off x="533400" y="241300"/>
            <a:ext cx="7848600" cy="885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Hierarchical 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Routing</a:t>
            </a:r>
            <a:endParaRPr lang="en-US" sz="3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004" name="Group 3"/>
          <p:cNvGrpSpPr>
            <a:grpSpLocks/>
          </p:cNvGrpSpPr>
          <p:nvPr/>
        </p:nvGrpSpPr>
        <p:grpSpPr bwMode="auto">
          <a:xfrm>
            <a:off x="204788" y="1254125"/>
            <a:ext cx="6176962" cy="4375150"/>
            <a:chOff x="129" y="790"/>
            <a:chExt cx="3891" cy="2756"/>
          </a:xfrm>
        </p:grpSpPr>
        <p:sp>
          <p:nvSpPr>
            <p:cNvPr id="128008" name="Freeform 4"/>
            <p:cNvSpPr>
              <a:spLocks noChangeArrowheads="1"/>
            </p:cNvSpPr>
            <p:nvPr/>
          </p:nvSpPr>
          <p:spPr bwMode="auto">
            <a:xfrm>
              <a:off x="2539" y="950"/>
              <a:ext cx="1480" cy="951"/>
            </a:xfrm>
            <a:custGeom>
              <a:avLst/>
              <a:gdLst>
                <a:gd name="T0" fmla="*/ 1354 w 1162"/>
                <a:gd name="T1" fmla="*/ 86432 h 543"/>
                <a:gd name="T2" fmla="*/ 8865 w 1162"/>
                <a:gd name="T3" fmla="*/ 7289 h 543"/>
                <a:gd name="T4" fmla="*/ 22652 w 1162"/>
                <a:gd name="T5" fmla="*/ 41986 h 543"/>
                <a:gd name="T6" fmla="*/ 27574 w 1162"/>
                <a:gd name="T7" fmla="*/ 127259 h 543"/>
                <a:gd name="T8" fmla="*/ 25254 w 1162"/>
                <a:gd name="T9" fmla="*/ 240221 h 543"/>
                <a:gd name="T10" fmla="*/ 14116 w 1162"/>
                <a:gd name="T11" fmla="*/ 288262 h 543"/>
                <a:gd name="T12" fmla="*/ 2110 w 1162"/>
                <a:gd name="T13" fmla="*/ 234072 h 543"/>
                <a:gd name="T14" fmla="*/ 1354 w 1162"/>
                <a:gd name="T15" fmla="*/ 86432 h 54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62"/>
                <a:gd name="T25" fmla="*/ 0 h 543"/>
                <a:gd name="T26" fmla="*/ 1162 w 1162"/>
                <a:gd name="T27" fmla="*/ 543 h 54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62" h="543">
                  <a:moveTo>
                    <a:pt x="56" y="162"/>
                  </a:moveTo>
                  <a:cubicBezTo>
                    <a:pt x="115" y="100"/>
                    <a:pt x="221" y="28"/>
                    <a:pt x="368" y="14"/>
                  </a:cubicBezTo>
                  <a:cubicBezTo>
                    <a:pt x="515" y="0"/>
                    <a:pt x="811" y="42"/>
                    <a:pt x="940" y="79"/>
                  </a:cubicBezTo>
                  <a:cubicBezTo>
                    <a:pt x="1069" y="116"/>
                    <a:pt x="1126" y="177"/>
                    <a:pt x="1144" y="239"/>
                  </a:cubicBezTo>
                  <a:cubicBezTo>
                    <a:pt x="1162" y="301"/>
                    <a:pt x="1141" y="401"/>
                    <a:pt x="1048" y="451"/>
                  </a:cubicBezTo>
                  <a:cubicBezTo>
                    <a:pt x="955" y="501"/>
                    <a:pt x="746" y="543"/>
                    <a:pt x="586" y="541"/>
                  </a:cubicBezTo>
                  <a:cubicBezTo>
                    <a:pt x="426" y="539"/>
                    <a:pt x="176" y="502"/>
                    <a:pt x="88" y="439"/>
                  </a:cubicBezTo>
                  <a:cubicBezTo>
                    <a:pt x="0" y="376"/>
                    <a:pt x="63" y="220"/>
                    <a:pt x="56" y="162"/>
                  </a:cubicBezTo>
                  <a:close/>
                </a:path>
              </a:pathLst>
            </a:custGeom>
            <a:solidFill>
              <a:srgbClr val="66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09" name="Freeform 5"/>
            <p:cNvSpPr>
              <a:spLocks noChangeArrowheads="1"/>
            </p:cNvSpPr>
            <p:nvPr/>
          </p:nvSpPr>
          <p:spPr bwMode="auto">
            <a:xfrm>
              <a:off x="129" y="790"/>
              <a:ext cx="1153" cy="943"/>
            </a:xfrm>
            <a:custGeom>
              <a:avLst/>
              <a:gdLst>
                <a:gd name="T0" fmla="*/ 129 w 1198"/>
                <a:gd name="T1" fmla="*/ 565712 h 451"/>
                <a:gd name="T2" fmla="*/ 263 w 1198"/>
                <a:gd name="T3" fmla="*/ 277731 h 451"/>
                <a:gd name="T4" fmla="*/ 653 w 1198"/>
                <a:gd name="T5" fmla="*/ 152728 h 451"/>
                <a:gd name="T6" fmla="*/ 1445 w 1198"/>
                <a:gd name="T7" fmla="*/ 77646 h 451"/>
                <a:gd name="T8" fmla="*/ 1729 w 1198"/>
                <a:gd name="T9" fmla="*/ 615689 h 451"/>
                <a:gd name="T10" fmla="*/ 1299 w 1198"/>
                <a:gd name="T11" fmla="*/ 1289974 h 451"/>
                <a:gd name="T12" fmla="*/ 448 w 1198"/>
                <a:gd name="T13" fmla="*/ 1327464 h 451"/>
                <a:gd name="T14" fmla="*/ 52 w 1198"/>
                <a:gd name="T15" fmla="*/ 1052823 h 451"/>
                <a:gd name="T16" fmla="*/ 129 w 1198"/>
                <a:gd name="T17" fmla="*/ 565712 h 45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98"/>
                <a:gd name="T28" fmla="*/ 0 h 451"/>
                <a:gd name="T29" fmla="*/ 1198 w 1198"/>
                <a:gd name="T30" fmla="*/ 451 h 45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98" h="451">
                  <a:moveTo>
                    <a:pt x="88" y="181"/>
                  </a:moveTo>
                  <a:cubicBezTo>
                    <a:pt x="159" y="143"/>
                    <a:pt x="120" y="111"/>
                    <a:pt x="180" y="89"/>
                  </a:cubicBezTo>
                  <a:cubicBezTo>
                    <a:pt x="240" y="67"/>
                    <a:pt x="313" y="60"/>
                    <a:pt x="448" y="49"/>
                  </a:cubicBezTo>
                  <a:cubicBezTo>
                    <a:pt x="583" y="38"/>
                    <a:pt x="866" y="0"/>
                    <a:pt x="988" y="25"/>
                  </a:cubicBezTo>
                  <a:cubicBezTo>
                    <a:pt x="1110" y="50"/>
                    <a:pt x="1198" y="132"/>
                    <a:pt x="1181" y="197"/>
                  </a:cubicBezTo>
                  <a:cubicBezTo>
                    <a:pt x="1164" y="262"/>
                    <a:pt x="1034" y="375"/>
                    <a:pt x="889" y="413"/>
                  </a:cubicBezTo>
                  <a:cubicBezTo>
                    <a:pt x="744" y="451"/>
                    <a:pt x="449" y="438"/>
                    <a:pt x="307" y="425"/>
                  </a:cubicBezTo>
                  <a:cubicBezTo>
                    <a:pt x="165" y="412"/>
                    <a:pt x="72" y="378"/>
                    <a:pt x="36" y="337"/>
                  </a:cubicBezTo>
                  <a:cubicBezTo>
                    <a:pt x="0" y="296"/>
                    <a:pt x="77" y="213"/>
                    <a:pt x="88" y="181"/>
                  </a:cubicBezTo>
                  <a:close/>
                </a:path>
              </a:pathLst>
            </a:custGeom>
            <a:solidFill>
              <a:srgbClr val="66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10" name="Freeform 6"/>
            <p:cNvSpPr>
              <a:spLocks noChangeArrowheads="1"/>
            </p:cNvSpPr>
            <p:nvPr/>
          </p:nvSpPr>
          <p:spPr bwMode="auto">
            <a:xfrm>
              <a:off x="874" y="1471"/>
              <a:ext cx="1844" cy="735"/>
            </a:xfrm>
            <a:custGeom>
              <a:avLst/>
              <a:gdLst>
                <a:gd name="T0" fmla="*/ 1536 w 1583"/>
                <a:gd name="T1" fmla="*/ 929 h 682"/>
                <a:gd name="T2" fmla="*/ 4013 w 1583"/>
                <a:gd name="T3" fmla="*/ 307 h 682"/>
                <a:gd name="T4" fmla="*/ 7741 w 1583"/>
                <a:gd name="T5" fmla="*/ 83 h 682"/>
                <a:gd name="T6" fmla="*/ 11409 w 1583"/>
                <a:gd name="T7" fmla="*/ 802 h 682"/>
                <a:gd name="T8" fmla="*/ 15421 w 1583"/>
                <a:gd name="T9" fmla="*/ 1770 h 682"/>
                <a:gd name="T10" fmla="*/ 12549 w 1583"/>
                <a:gd name="T11" fmla="*/ 2668 h 682"/>
                <a:gd name="T12" fmla="*/ 6808 w 1583"/>
                <a:gd name="T13" fmla="*/ 2719 h 682"/>
                <a:gd name="T14" fmla="*/ 875 w 1583"/>
                <a:gd name="T15" fmla="*/ 2469 h 682"/>
                <a:gd name="T16" fmla="*/ 1536 w 1583"/>
                <a:gd name="T17" fmla="*/ 929 h 6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83"/>
                <a:gd name="T28" fmla="*/ 0 h 682"/>
                <a:gd name="T29" fmla="*/ 1583 w 1583"/>
                <a:gd name="T30" fmla="*/ 682 h 6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83" h="682">
                  <a:moveTo>
                    <a:pt x="155" y="224"/>
                  </a:moveTo>
                  <a:cubicBezTo>
                    <a:pt x="208" y="137"/>
                    <a:pt x="302" y="108"/>
                    <a:pt x="407" y="74"/>
                  </a:cubicBezTo>
                  <a:cubicBezTo>
                    <a:pt x="512" y="40"/>
                    <a:pt x="660" y="0"/>
                    <a:pt x="785" y="20"/>
                  </a:cubicBezTo>
                  <a:cubicBezTo>
                    <a:pt x="910" y="40"/>
                    <a:pt x="1027" y="126"/>
                    <a:pt x="1157" y="194"/>
                  </a:cubicBezTo>
                  <a:cubicBezTo>
                    <a:pt x="1287" y="262"/>
                    <a:pt x="1545" y="353"/>
                    <a:pt x="1564" y="428"/>
                  </a:cubicBezTo>
                  <a:cubicBezTo>
                    <a:pt x="1583" y="503"/>
                    <a:pt x="1417" y="606"/>
                    <a:pt x="1272" y="644"/>
                  </a:cubicBezTo>
                  <a:cubicBezTo>
                    <a:pt x="1127" y="682"/>
                    <a:pt x="887" y="664"/>
                    <a:pt x="690" y="656"/>
                  </a:cubicBezTo>
                  <a:cubicBezTo>
                    <a:pt x="493" y="648"/>
                    <a:pt x="178" y="668"/>
                    <a:pt x="89" y="596"/>
                  </a:cubicBezTo>
                  <a:cubicBezTo>
                    <a:pt x="0" y="524"/>
                    <a:pt x="102" y="311"/>
                    <a:pt x="155" y="224"/>
                  </a:cubicBezTo>
                  <a:close/>
                </a:path>
              </a:pathLst>
            </a:custGeom>
            <a:solidFill>
              <a:srgbClr val="66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11" name="Oval 7"/>
            <p:cNvSpPr>
              <a:spLocks noChangeArrowheads="1"/>
            </p:cNvSpPr>
            <p:nvPr/>
          </p:nvSpPr>
          <p:spPr bwMode="auto">
            <a:xfrm>
              <a:off x="369" y="1470"/>
              <a:ext cx="287" cy="74"/>
            </a:xfrm>
            <a:prstGeom prst="ellipse">
              <a:avLst/>
            </a:prstGeom>
            <a:solidFill>
              <a:srgbClr val="CCCCFF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12" name="Line 8"/>
            <p:cNvSpPr>
              <a:spLocks noChangeShapeType="1"/>
            </p:cNvSpPr>
            <p:nvPr/>
          </p:nvSpPr>
          <p:spPr bwMode="auto">
            <a:xfrm>
              <a:off x="369" y="1463"/>
              <a:ext cx="0" cy="47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013" name="Line 9"/>
            <p:cNvSpPr>
              <a:spLocks noChangeShapeType="1"/>
            </p:cNvSpPr>
            <p:nvPr/>
          </p:nvSpPr>
          <p:spPr bwMode="auto">
            <a:xfrm>
              <a:off x="657" y="1463"/>
              <a:ext cx="0" cy="47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014" name="Rectangle 10"/>
            <p:cNvSpPr>
              <a:spLocks noChangeArrowheads="1"/>
            </p:cNvSpPr>
            <p:nvPr/>
          </p:nvSpPr>
          <p:spPr bwMode="auto">
            <a:xfrm>
              <a:off x="369" y="1463"/>
              <a:ext cx="284" cy="46"/>
            </a:xfrm>
            <a:prstGeom prst="rect">
              <a:avLst/>
            </a:prstGeom>
            <a:solidFill>
              <a:srgbClr val="CC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15" name="Oval 11"/>
            <p:cNvSpPr>
              <a:spLocks noChangeArrowheads="1"/>
            </p:cNvSpPr>
            <p:nvPr/>
          </p:nvSpPr>
          <p:spPr bwMode="auto">
            <a:xfrm>
              <a:off x="366" y="1409"/>
              <a:ext cx="287" cy="87"/>
            </a:xfrm>
            <a:prstGeom prst="ellipse">
              <a:avLst/>
            </a:prstGeom>
            <a:solidFill>
              <a:srgbClr val="CCCCFF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16" name="Rectangle 12"/>
            <p:cNvSpPr>
              <a:spLocks noChangeArrowheads="1"/>
            </p:cNvSpPr>
            <p:nvPr/>
          </p:nvSpPr>
          <p:spPr bwMode="auto">
            <a:xfrm>
              <a:off x="446" y="1421"/>
              <a:ext cx="129" cy="114"/>
            </a:xfrm>
            <a:prstGeom prst="rect">
              <a:avLst/>
            </a:prstGeom>
            <a:solidFill>
              <a:srgbClr val="CC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17" name="Text Box 13"/>
            <p:cNvSpPr txBox="1">
              <a:spLocks noChangeArrowheads="1"/>
            </p:cNvSpPr>
            <p:nvPr/>
          </p:nvSpPr>
          <p:spPr bwMode="auto">
            <a:xfrm>
              <a:off x="368" y="1360"/>
              <a:ext cx="291" cy="2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000">
                  <a:solidFill>
                    <a:srgbClr val="000000"/>
                  </a:solidFill>
                </a:rPr>
                <a:t>3b</a:t>
              </a:r>
            </a:p>
          </p:txBody>
        </p:sp>
        <p:sp>
          <p:nvSpPr>
            <p:cNvPr id="128018" name="Oval 14"/>
            <p:cNvSpPr>
              <a:spLocks noChangeArrowheads="1"/>
            </p:cNvSpPr>
            <p:nvPr/>
          </p:nvSpPr>
          <p:spPr bwMode="auto">
            <a:xfrm>
              <a:off x="1489" y="2033"/>
              <a:ext cx="287" cy="74"/>
            </a:xfrm>
            <a:prstGeom prst="ellipse">
              <a:avLst/>
            </a:prstGeom>
            <a:solidFill>
              <a:srgbClr val="CCCCFF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19" name="Line 15"/>
            <p:cNvSpPr>
              <a:spLocks noChangeShapeType="1"/>
            </p:cNvSpPr>
            <p:nvPr/>
          </p:nvSpPr>
          <p:spPr bwMode="auto">
            <a:xfrm>
              <a:off x="1489" y="2026"/>
              <a:ext cx="0" cy="47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020" name="Line 16"/>
            <p:cNvSpPr>
              <a:spLocks noChangeShapeType="1"/>
            </p:cNvSpPr>
            <p:nvPr/>
          </p:nvSpPr>
          <p:spPr bwMode="auto">
            <a:xfrm>
              <a:off x="1777" y="2026"/>
              <a:ext cx="0" cy="47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021" name="Rectangle 17"/>
            <p:cNvSpPr>
              <a:spLocks noChangeArrowheads="1"/>
            </p:cNvSpPr>
            <p:nvPr/>
          </p:nvSpPr>
          <p:spPr bwMode="auto">
            <a:xfrm>
              <a:off x="1489" y="2026"/>
              <a:ext cx="284" cy="46"/>
            </a:xfrm>
            <a:prstGeom prst="rect">
              <a:avLst/>
            </a:prstGeom>
            <a:solidFill>
              <a:srgbClr val="CC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22" name="Oval 18"/>
            <p:cNvSpPr>
              <a:spLocks noChangeArrowheads="1"/>
            </p:cNvSpPr>
            <p:nvPr/>
          </p:nvSpPr>
          <p:spPr bwMode="auto">
            <a:xfrm>
              <a:off x="1486" y="1972"/>
              <a:ext cx="287" cy="87"/>
            </a:xfrm>
            <a:prstGeom prst="ellipse">
              <a:avLst/>
            </a:prstGeom>
            <a:solidFill>
              <a:srgbClr val="CCCCFF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28023" name="Group 19"/>
            <p:cNvGrpSpPr>
              <a:grpSpLocks/>
            </p:cNvGrpSpPr>
            <p:nvPr/>
          </p:nvGrpSpPr>
          <p:grpSpPr bwMode="auto">
            <a:xfrm>
              <a:off x="1490" y="1918"/>
              <a:ext cx="291" cy="250"/>
              <a:chOff x="1490" y="1918"/>
              <a:chExt cx="291" cy="250"/>
            </a:xfrm>
          </p:grpSpPr>
          <p:sp>
            <p:nvSpPr>
              <p:cNvPr id="128126" name="Rectangle 20"/>
              <p:cNvSpPr>
                <a:spLocks noChangeArrowheads="1"/>
              </p:cNvSpPr>
              <p:nvPr/>
            </p:nvSpPr>
            <p:spPr bwMode="auto">
              <a:xfrm>
                <a:off x="1566" y="1978"/>
                <a:ext cx="128" cy="121"/>
              </a:xfrm>
              <a:prstGeom prst="rect">
                <a:avLst/>
              </a:pr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127" name="Text Box 21"/>
              <p:cNvSpPr txBox="1">
                <a:spLocks noChangeArrowheads="1"/>
              </p:cNvSpPr>
              <p:nvPr/>
            </p:nvSpPr>
            <p:spPr bwMode="auto">
              <a:xfrm>
                <a:off x="1490" y="1918"/>
                <a:ext cx="291" cy="25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 algn="ctr">
                  <a:buClrTx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2000">
                    <a:solidFill>
                      <a:srgbClr val="000000"/>
                    </a:solidFill>
                  </a:rPr>
                  <a:t>1d</a:t>
                </a:r>
              </a:p>
            </p:txBody>
          </p:sp>
        </p:grpSp>
        <p:sp>
          <p:nvSpPr>
            <p:cNvPr id="128024" name="Oval 22"/>
            <p:cNvSpPr>
              <a:spLocks noChangeArrowheads="1"/>
            </p:cNvSpPr>
            <p:nvPr/>
          </p:nvSpPr>
          <p:spPr bwMode="auto">
            <a:xfrm>
              <a:off x="885" y="1347"/>
              <a:ext cx="287" cy="76"/>
            </a:xfrm>
            <a:prstGeom prst="ellipse">
              <a:avLst/>
            </a:prstGeom>
            <a:solidFill>
              <a:srgbClr val="CCCCFF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25" name="Line 23"/>
            <p:cNvSpPr>
              <a:spLocks noChangeShapeType="1"/>
            </p:cNvSpPr>
            <p:nvPr/>
          </p:nvSpPr>
          <p:spPr bwMode="auto">
            <a:xfrm>
              <a:off x="885" y="1341"/>
              <a:ext cx="0" cy="45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026" name="Line 24"/>
            <p:cNvSpPr>
              <a:spLocks noChangeShapeType="1"/>
            </p:cNvSpPr>
            <p:nvPr/>
          </p:nvSpPr>
          <p:spPr bwMode="auto">
            <a:xfrm>
              <a:off x="1173" y="1341"/>
              <a:ext cx="0" cy="45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027" name="Rectangle 25"/>
            <p:cNvSpPr>
              <a:spLocks noChangeArrowheads="1"/>
            </p:cNvSpPr>
            <p:nvPr/>
          </p:nvSpPr>
          <p:spPr bwMode="auto">
            <a:xfrm>
              <a:off x="885" y="1341"/>
              <a:ext cx="284" cy="43"/>
            </a:xfrm>
            <a:prstGeom prst="rect">
              <a:avLst/>
            </a:prstGeom>
            <a:solidFill>
              <a:srgbClr val="CC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28" name="Oval 26"/>
            <p:cNvSpPr>
              <a:spLocks noChangeArrowheads="1"/>
            </p:cNvSpPr>
            <p:nvPr/>
          </p:nvSpPr>
          <p:spPr bwMode="auto">
            <a:xfrm>
              <a:off x="882" y="1286"/>
              <a:ext cx="287" cy="87"/>
            </a:xfrm>
            <a:prstGeom prst="ellipse">
              <a:avLst/>
            </a:prstGeom>
            <a:solidFill>
              <a:srgbClr val="CCCCFF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29" name="Rectangle 27"/>
            <p:cNvSpPr>
              <a:spLocks noChangeArrowheads="1"/>
            </p:cNvSpPr>
            <p:nvPr/>
          </p:nvSpPr>
          <p:spPr bwMode="auto">
            <a:xfrm>
              <a:off x="962" y="1298"/>
              <a:ext cx="129" cy="101"/>
            </a:xfrm>
            <a:prstGeom prst="rect">
              <a:avLst/>
            </a:prstGeom>
            <a:solidFill>
              <a:srgbClr val="CC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30" name="Text Box 28"/>
            <p:cNvSpPr txBox="1">
              <a:spLocks noChangeArrowheads="1"/>
            </p:cNvSpPr>
            <p:nvPr/>
          </p:nvSpPr>
          <p:spPr bwMode="auto">
            <a:xfrm>
              <a:off x="885" y="1237"/>
              <a:ext cx="291" cy="2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000">
                  <a:solidFill>
                    <a:srgbClr val="000000"/>
                  </a:solidFill>
                </a:rPr>
                <a:t>3a</a:t>
              </a:r>
            </a:p>
          </p:txBody>
        </p:sp>
        <p:sp>
          <p:nvSpPr>
            <p:cNvPr id="128031" name="Oval 29"/>
            <p:cNvSpPr>
              <a:spLocks noChangeArrowheads="1"/>
            </p:cNvSpPr>
            <p:nvPr/>
          </p:nvSpPr>
          <p:spPr bwMode="auto">
            <a:xfrm>
              <a:off x="1456" y="1665"/>
              <a:ext cx="287" cy="74"/>
            </a:xfrm>
            <a:prstGeom prst="ellipse">
              <a:avLst/>
            </a:prstGeom>
            <a:solidFill>
              <a:srgbClr val="CCCCFF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32" name="Line 30"/>
            <p:cNvSpPr>
              <a:spLocks noChangeShapeType="1"/>
            </p:cNvSpPr>
            <p:nvPr/>
          </p:nvSpPr>
          <p:spPr bwMode="auto">
            <a:xfrm>
              <a:off x="1456" y="1659"/>
              <a:ext cx="0" cy="46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033" name="Line 31"/>
            <p:cNvSpPr>
              <a:spLocks noChangeShapeType="1"/>
            </p:cNvSpPr>
            <p:nvPr/>
          </p:nvSpPr>
          <p:spPr bwMode="auto">
            <a:xfrm>
              <a:off x="1744" y="1659"/>
              <a:ext cx="0" cy="46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034" name="Rectangle 32"/>
            <p:cNvSpPr>
              <a:spLocks noChangeArrowheads="1"/>
            </p:cNvSpPr>
            <p:nvPr/>
          </p:nvSpPr>
          <p:spPr bwMode="auto">
            <a:xfrm>
              <a:off x="1456" y="1659"/>
              <a:ext cx="284" cy="43"/>
            </a:xfrm>
            <a:prstGeom prst="rect">
              <a:avLst/>
            </a:prstGeom>
            <a:solidFill>
              <a:srgbClr val="CC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35" name="Oval 33"/>
            <p:cNvSpPr>
              <a:spLocks noChangeArrowheads="1"/>
            </p:cNvSpPr>
            <p:nvPr/>
          </p:nvSpPr>
          <p:spPr bwMode="auto">
            <a:xfrm>
              <a:off x="1453" y="1604"/>
              <a:ext cx="287" cy="87"/>
            </a:xfrm>
            <a:prstGeom prst="ellipse">
              <a:avLst/>
            </a:prstGeom>
            <a:solidFill>
              <a:srgbClr val="CCCCFF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28036" name="Group 34"/>
            <p:cNvGrpSpPr>
              <a:grpSpLocks/>
            </p:cNvGrpSpPr>
            <p:nvPr/>
          </p:nvGrpSpPr>
          <p:grpSpPr bwMode="auto">
            <a:xfrm>
              <a:off x="1458" y="1550"/>
              <a:ext cx="283" cy="250"/>
              <a:chOff x="1458" y="1550"/>
              <a:chExt cx="283" cy="250"/>
            </a:xfrm>
          </p:grpSpPr>
          <p:sp>
            <p:nvSpPr>
              <p:cNvPr id="128124" name="Rectangle 35"/>
              <p:cNvSpPr>
                <a:spLocks noChangeArrowheads="1"/>
              </p:cNvSpPr>
              <p:nvPr/>
            </p:nvSpPr>
            <p:spPr bwMode="auto">
              <a:xfrm>
                <a:off x="1532" y="1610"/>
                <a:ext cx="128" cy="121"/>
              </a:xfrm>
              <a:prstGeom prst="rect">
                <a:avLst/>
              </a:pr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125" name="Text Box 36"/>
              <p:cNvSpPr txBox="1">
                <a:spLocks noChangeArrowheads="1"/>
              </p:cNvSpPr>
              <p:nvPr/>
            </p:nvSpPr>
            <p:spPr bwMode="auto">
              <a:xfrm>
                <a:off x="1458" y="1550"/>
                <a:ext cx="283" cy="25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 algn="ctr">
                  <a:buClrTx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2000">
                    <a:solidFill>
                      <a:srgbClr val="000000"/>
                    </a:solidFill>
                  </a:rPr>
                  <a:t>1c</a:t>
                </a:r>
              </a:p>
            </p:txBody>
          </p:sp>
        </p:grpSp>
        <p:sp>
          <p:nvSpPr>
            <p:cNvPr id="128037" name="Line 37"/>
            <p:cNvSpPr>
              <a:spLocks noChangeShapeType="1"/>
            </p:cNvSpPr>
            <p:nvPr/>
          </p:nvSpPr>
          <p:spPr bwMode="auto">
            <a:xfrm>
              <a:off x="3107" y="1490"/>
              <a:ext cx="282" cy="90"/>
            </a:xfrm>
            <a:prstGeom prst="line">
              <a:avLst/>
            </a:prstGeom>
            <a:noFill/>
            <a:ln w="2844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038" name="Line 38"/>
            <p:cNvSpPr>
              <a:spLocks noChangeShapeType="1"/>
            </p:cNvSpPr>
            <p:nvPr/>
          </p:nvSpPr>
          <p:spPr bwMode="auto">
            <a:xfrm>
              <a:off x="3405" y="1420"/>
              <a:ext cx="83" cy="106"/>
            </a:xfrm>
            <a:prstGeom prst="line">
              <a:avLst/>
            </a:prstGeom>
            <a:noFill/>
            <a:ln w="2844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039" name="Line 39"/>
            <p:cNvSpPr>
              <a:spLocks noChangeShapeType="1"/>
            </p:cNvSpPr>
            <p:nvPr/>
          </p:nvSpPr>
          <p:spPr bwMode="auto">
            <a:xfrm flipV="1">
              <a:off x="3044" y="1377"/>
              <a:ext cx="104" cy="72"/>
            </a:xfrm>
            <a:prstGeom prst="line">
              <a:avLst/>
            </a:prstGeom>
            <a:noFill/>
            <a:ln w="2844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040" name="Freeform 40"/>
            <p:cNvSpPr>
              <a:spLocks noChangeArrowheads="1"/>
            </p:cNvSpPr>
            <p:nvPr/>
          </p:nvSpPr>
          <p:spPr bwMode="auto">
            <a:xfrm>
              <a:off x="1775" y="1968"/>
              <a:ext cx="242" cy="75"/>
            </a:xfrm>
            <a:custGeom>
              <a:avLst/>
              <a:gdLst>
                <a:gd name="T0" fmla="*/ 0 w 264"/>
                <a:gd name="T1" fmla="*/ 75 h 82"/>
                <a:gd name="T2" fmla="*/ 242 w 264"/>
                <a:gd name="T3" fmla="*/ 0 h 82"/>
                <a:gd name="T4" fmla="*/ 0 60000 65536"/>
                <a:gd name="T5" fmla="*/ 0 60000 65536"/>
                <a:gd name="T6" fmla="*/ 0 w 264"/>
                <a:gd name="T7" fmla="*/ 0 h 82"/>
                <a:gd name="T8" fmla="*/ 264 w 264"/>
                <a:gd name="T9" fmla="*/ 82 h 8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64" h="82">
                  <a:moveTo>
                    <a:pt x="0" y="82"/>
                  </a:moveTo>
                  <a:lnTo>
                    <a:pt x="264" y="0"/>
                  </a:lnTo>
                </a:path>
              </a:pathLst>
            </a:custGeom>
            <a:noFill/>
            <a:ln w="2844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41" name="Freeform 41"/>
            <p:cNvSpPr>
              <a:spLocks noChangeArrowheads="1"/>
            </p:cNvSpPr>
            <p:nvPr/>
          </p:nvSpPr>
          <p:spPr bwMode="auto">
            <a:xfrm>
              <a:off x="1352" y="1934"/>
              <a:ext cx="139" cy="109"/>
            </a:xfrm>
            <a:custGeom>
              <a:avLst/>
              <a:gdLst>
                <a:gd name="T0" fmla="*/ 0 w 152"/>
                <a:gd name="T1" fmla="*/ 0 h 118"/>
                <a:gd name="T2" fmla="*/ 139 w 152"/>
                <a:gd name="T3" fmla="*/ 109 h 118"/>
                <a:gd name="T4" fmla="*/ 0 60000 65536"/>
                <a:gd name="T5" fmla="*/ 0 60000 65536"/>
                <a:gd name="T6" fmla="*/ 0 w 152"/>
                <a:gd name="T7" fmla="*/ 0 h 118"/>
                <a:gd name="T8" fmla="*/ 152 w 152"/>
                <a:gd name="T9" fmla="*/ 118 h 11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52" h="118">
                  <a:moveTo>
                    <a:pt x="0" y="0"/>
                  </a:moveTo>
                  <a:lnTo>
                    <a:pt x="152" y="118"/>
                  </a:lnTo>
                </a:path>
              </a:pathLst>
            </a:custGeom>
            <a:noFill/>
            <a:ln w="2844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42" name="Freeform 42"/>
            <p:cNvSpPr>
              <a:spLocks noChangeArrowheads="1"/>
            </p:cNvSpPr>
            <p:nvPr/>
          </p:nvSpPr>
          <p:spPr bwMode="auto">
            <a:xfrm>
              <a:off x="1466" y="1869"/>
              <a:ext cx="518" cy="75"/>
            </a:xfrm>
            <a:custGeom>
              <a:avLst/>
              <a:gdLst>
                <a:gd name="T0" fmla="*/ 0 w 564"/>
                <a:gd name="T1" fmla="*/ 0 h 82"/>
                <a:gd name="T2" fmla="*/ 518 w 564"/>
                <a:gd name="T3" fmla="*/ 75 h 82"/>
                <a:gd name="T4" fmla="*/ 0 60000 65536"/>
                <a:gd name="T5" fmla="*/ 0 60000 65536"/>
                <a:gd name="T6" fmla="*/ 0 w 564"/>
                <a:gd name="T7" fmla="*/ 0 h 82"/>
                <a:gd name="T8" fmla="*/ 564 w 564"/>
                <a:gd name="T9" fmla="*/ 82 h 8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64" h="82">
                  <a:moveTo>
                    <a:pt x="0" y="0"/>
                  </a:moveTo>
                  <a:lnTo>
                    <a:pt x="564" y="82"/>
                  </a:lnTo>
                </a:path>
              </a:pathLst>
            </a:custGeom>
            <a:noFill/>
            <a:ln w="2844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43" name="Freeform 43"/>
            <p:cNvSpPr>
              <a:spLocks noChangeArrowheads="1"/>
            </p:cNvSpPr>
            <p:nvPr/>
          </p:nvSpPr>
          <p:spPr bwMode="auto">
            <a:xfrm>
              <a:off x="1409" y="1719"/>
              <a:ext cx="69" cy="86"/>
            </a:xfrm>
            <a:custGeom>
              <a:avLst/>
              <a:gdLst>
                <a:gd name="T0" fmla="*/ 0 w 76"/>
                <a:gd name="T1" fmla="*/ 86 h 94"/>
                <a:gd name="T2" fmla="*/ 69 w 76"/>
                <a:gd name="T3" fmla="*/ 0 h 94"/>
                <a:gd name="T4" fmla="*/ 0 60000 65536"/>
                <a:gd name="T5" fmla="*/ 0 60000 65536"/>
                <a:gd name="T6" fmla="*/ 0 w 76"/>
                <a:gd name="T7" fmla="*/ 0 h 94"/>
                <a:gd name="T8" fmla="*/ 76 w 76"/>
                <a:gd name="T9" fmla="*/ 94 h 9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6" h="94">
                  <a:moveTo>
                    <a:pt x="0" y="94"/>
                  </a:moveTo>
                  <a:lnTo>
                    <a:pt x="76" y="0"/>
                  </a:lnTo>
                </a:path>
              </a:pathLst>
            </a:custGeom>
            <a:noFill/>
            <a:ln w="2844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44" name="Freeform 44"/>
            <p:cNvSpPr>
              <a:spLocks noChangeArrowheads="1"/>
            </p:cNvSpPr>
            <p:nvPr/>
          </p:nvSpPr>
          <p:spPr bwMode="auto">
            <a:xfrm>
              <a:off x="649" y="1369"/>
              <a:ext cx="231" cy="105"/>
            </a:xfrm>
            <a:custGeom>
              <a:avLst/>
              <a:gdLst>
                <a:gd name="T0" fmla="*/ 0 w 252"/>
                <a:gd name="T1" fmla="*/ 105 h 114"/>
                <a:gd name="T2" fmla="*/ 231 w 252"/>
                <a:gd name="T3" fmla="*/ 0 h 114"/>
                <a:gd name="T4" fmla="*/ 0 60000 65536"/>
                <a:gd name="T5" fmla="*/ 0 60000 65536"/>
                <a:gd name="T6" fmla="*/ 0 w 252"/>
                <a:gd name="T7" fmla="*/ 0 h 114"/>
                <a:gd name="T8" fmla="*/ 252 w 252"/>
                <a:gd name="T9" fmla="*/ 114 h 11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52" h="114">
                  <a:moveTo>
                    <a:pt x="0" y="114"/>
                  </a:moveTo>
                  <a:lnTo>
                    <a:pt x="252" y="0"/>
                  </a:lnTo>
                </a:path>
              </a:pathLst>
            </a:custGeom>
            <a:noFill/>
            <a:ln w="2844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45" name="Freeform 45"/>
            <p:cNvSpPr>
              <a:spLocks noChangeArrowheads="1"/>
            </p:cNvSpPr>
            <p:nvPr/>
          </p:nvSpPr>
          <p:spPr bwMode="auto">
            <a:xfrm>
              <a:off x="1050" y="1425"/>
              <a:ext cx="407" cy="239"/>
            </a:xfrm>
            <a:custGeom>
              <a:avLst/>
              <a:gdLst>
                <a:gd name="T0" fmla="*/ 0 w 444"/>
                <a:gd name="T1" fmla="*/ 0 h 258"/>
                <a:gd name="T2" fmla="*/ 407 w 444"/>
                <a:gd name="T3" fmla="*/ 239 h 258"/>
                <a:gd name="T4" fmla="*/ 0 60000 65536"/>
                <a:gd name="T5" fmla="*/ 0 60000 65536"/>
                <a:gd name="T6" fmla="*/ 0 w 444"/>
                <a:gd name="T7" fmla="*/ 0 h 258"/>
                <a:gd name="T8" fmla="*/ 444 w 444"/>
                <a:gd name="T9" fmla="*/ 258 h 25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44" h="258">
                  <a:moveTo>
                    <a:pt x="0" y="0"/>
                  </a:moveTo>
                  <a:lnTo>
                    <a:pt x="444" y="258"/>
                  </a:lnTo>
                </a:path>
              </a:pathLst>
            </a:custGeom>
            <a:noFill/>
            <a:ln w="2844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46" name="Freeform 46"/>
            <p:cNvSpPr>
              <a:spLocks noChangeArrowheads="1"/>
            </p:cNvSpPr>
            <p:nvPr/>
          </p:nvSpPr>
          <p:spPr bwMode="auto">
            <a:xfrm>
              <a:off x="2268" y="1535"/>
              <a:ext cx="600" cy="389"/>
            </a:xfrm>
            <a:custGeom>
              <a:avLst/>
              <a:gdLst>
                <a:gd name="T0" fmla="*/ 0 w 654"/>
                <a:gd name="T1" fmla="*/ 389 h 420"/>
                <a:gd name="T2" fmla="*/ 600 w 654"/>
                <a:gd name="T3" fmla="*/ 0 h 420"/>
                <a:gd name="T4" fmla="*/ 0 60000 65536"/>
                <a:gd name="T5" fmla="*/ 0 60000 65536"/>
                <a:gd name="T6" fmla="*/ 0 w 654"/>
                <a:gd name="T7" fmla="*/ 0 h 420"/>
                <a:gd name="T8" fmla="*/ 654 w 654"/>
                <a:gd name="T9" fmla="*/ 420 h 42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54" h="420">
                  <a:moveTo>
                    <a:pt x="0" y="420"/>
                  </a:moveTo>
                  <a:lnTo>
                    <a:pt x="654" y="0"/>
                  </a:lnTo>
                </a:path>
              </a:pathLst>
            </a:custGeom>
            <a:noFill/>
            <a:ln w="2844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47" name="Oval 47"/>
            <p:cNvSpPr>
              <a:spLocks noChangeArrowheads="1"/>
            </p:cNvSpPr>
            <p:nvPr/>
          </p:nvSpPr>
          <p:spPr bwMode="auto">
            <a:xfrm>
              <a:off x="2819" y="1477"/>
              <a:ext cx="287" cy="75"/>
            </a:xfrm>
            <a:prstGeom prst="ellipse">
              <a:avLst/>
            </a:prstGeom>
            <a:solidFill>
              <a:srgbClr val="CCCCFF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48" name="Line 48"/>
            <p:cNvSpPr>
              <a:spLocks noChangeShapeType="1"/>
            </p:cNvSpPr>
            <p:nvPr/>
          </p:nvSpPr>
          <p:spPr bwMode="auto">
            <a:xfrm>
              <a:off x="2819" y="1469"/>
              <a:ext cx="0" cy="45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049" name="Line 49"/>
            <p:cNvSpPr>
              <a:spLocks noChangeShapeType="1"/>
            </p:cNvSpPr>
            <p:nvPr/>
          </p:nvSpPr>
          <p:spPr bwMode="auto">
            <a:xfrm>
              <a:off x="3107" y="1469"/>
              <a:ext cx="0" cy="45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050" name="Rectangle 50"/>
            <p:cNvSpPr>
              <a:spLocks noChangeArrowheads="1"/>
            </p:cNvSpPr>
            <p:nvPr/>
          </p:nvSpPr>
          <p:spPr bwMode="auto">
            <a:xfrm>
              <a:off x="2819" y="1469"/>
              <a:ext cx="284" cy="45"/>
            </a:xfrm>
            <a:prstGeom prst="rect">
              <a:avLst/>
            </a:prstGeom>
            <a:solidFill>
              <a:srgbClr val="CC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51" name="Oval 51"/>
            <p:cNvSpPr>
              <a:spLocks noChangeArrowheads="1"/>
            </p:cNvSpPr>
            <p:nvPr/>
          </p:nvSpPr>
          <p:spPr bwMode="auto">
            <a:xfrm>
              <a:off x="2816" y="1414"/>
              <a:ext cx="287" cy="87"/>
            </a:xfrm>
            <a:prstGeom prst="ellipse">
              <a:avLst/>
            </a:prstGeom>
            <a:solidFill>
              <a:srgbClr val="CCCCFF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52" name="Rectangle 52"/>
            <p:cNvSpPr>
              <a:spLocks noChangeArrowheads="1"/>
            </p:cNvSpPr>
            <p:nvPr/>
          </p:nvSpPr>
          <p:spPr bwMode="auto">
            <a:xfrm>
              <a:off x="2896" y="1426"/>
              <a:ext cx="129" cy="112"/>
            </a:xfrm>
            <a:prstGeom prst="rect">
              <a:avLst/>
            </a:prstGeom>
            <a:solidFill>
              <a:srgbClr val="CC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53" name="Text Box 53"/>
            <p:cNvSpPr txBox="1">
              <a:spLocks noChangeArrowheads="1"/>
            </p:cNvSpPr>
            <p:nvPr/>
          </p:nvSpPr>
          <p:spPr bwMode="auto">
            <a:xfrm>
              <a:off x="2818" y="1366"/>
              <a:ext cx="291" cy="2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000">
                  <a:solidFill>
                    <a:srgbClr val="000000"/>
                  </a:solidFill>
                </a:rPr>
                <a:t>2a</a:t>
              </a:r>
            </a:p>
          </p:txBody>
        </p:sp>
        <p:sp>
          <p:nvSpPr>
            <p:cNvPr id="128054" name="Text Box 54"/>
            <p:cNvSpPr txBox="1">
              <a:spLocks noChangeArrowheads="1"/>
            </p:cNvSpPr>
            <p:nvPr/>
          </p:nvSpPr>
          <p:spPr bwMode="auto">
            <a:xfrm>
              <a:off x="679" y="1447"/>
              <a:ext cx="415" cy="2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000" dirty="0">
                  <a:solidFill>
                    <a:srgbClr val="000000"/>
                  </a:solidFill>
                </a:rPr>
                <a:t>AS3</a:t>
              </a:r>
            </a:p>
          </p:txBody>
        </p:sp>
        <p:sp>
          <p:nvSpPr>
            <p:cNvPr id="128055" name="Text Box 55"/>
            <p:cNvSpPr txBox="1">
              <a:spLocks noChangeArrowheads="1"/>
            </p:cNvSpPr>
            <p:nvPr/>
          </p:nvSpPr>
          <p:spPr bwMode="auto">
            <a:xfrm>
              <a:off x="2319" y="1871"/>
              <a:ext cx="415" cy="2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000">
                  <a:solidFill>
                    <a:srgbClr val="000000"/>
                  </a:solidFill>
                </a:rPr>
                <a:t>AS1</a:t>
              </a:r>
            </a:p>
          </p:txBody>
        </p:sp>
        <p:sp>
          <p:nvSpPr>
            <p:cNvPr id="128056" name="Text Box 56"/>
            <p:cNvSpPr txBox="1">
              <a:spLocks noChangeArrowheads="1"/>
            </p:cNvSpPr>
            <p:nvPr/>
          </p:nvSpPr>
          <p:spPr bwMode="auto">
            <a:xfrm>
              <a:off x="3079" y="1634"/>
              <a:ext cx="385" cy="23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000000"/>
                  </a:solidFill>
                </a:rPr>
                <a:t>AS2</a:t>
              </a:r>
            </a:p>
          </p:txBody>
        </p:sp>
        <p:sp>
          <p:nvSpPr>
            <p:cNvPr id="128057" name="Oval 57"/>
            <p:cNvSpPr>
              <a:spLocks noChangeArrowheads="1"/>
            </p:cNvSpPr>
            <p:nvPr/>
          </p:nvSpPr>
          <p:spPr bwMode="auto">
            <a:xfrm>
              <a:off x="1175" y="1860"/>
              <a:ext cx="287" cy="74"/>
            </a:xfrm>
            <a:prstGeom prst="ellipse">
              <a:avLst/>
            </a:prstGeom>
            <a:solidFill>
              <a:srgbClr val="CCCCFF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58" name="Line 58"/>
            <p:cNvSpPr>
              <a:spLocks noChangeShapeType="1"/>
            </p:cNvSpPr>
            <p:nvPr/>
          </p:nvSpPr>
          <p:spPr bwMode="auto">
            <a:xfrm>
              <a:off x="1175" y="1853"/>
              <a:ext cx="0" cy="45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059" name="Line 59"/>
            <p:cNvSpPr>
              <a:spLocks noChangeShapeType="1"/>
            </p:cNvSpPr>
            <p:nvPr/>
          </p:nvSpPr>
          <p:spPr bwMode="auto">
            <a:xfrm>
              <a:off x="1463" y="1853"/>
              <a:ext cx="0" cy="45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060" name="Rectangle 60"/>
            <p:cNvSpPr>
              <a:spLocks noChangeArrowheads="1"/>
            </p:cNvSpPr>
            <p:nvPr/>
          </p:nvSpPr>
          <p:spPr bwMode="auto">
            <a:xfrm>
              <a:off x="1175" y="1853"/>
              <a:ext cx="284" cy="43"/>
            </a:xfrm>
            <a:prstGeom prst="rect">
              <a:avLst/>
            </a:prstGeom>
            <a:solidFill>
              <a:srgbClr val="CC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61" name="Oval 61"/>
            <p:cNvSpPr>
              <a:spLocks noChangeArrowheads="1"/>
            </p:cNvSpPr>
            <p:nvPr/>
          </p:nvSpPr>
          <p:spPr bwMode="auto">
            <a:xfrm>
              <a:off x="1172" y="1803"/>
              <a:ext cx="287" cy="88"/>
            </a:xfrm>
            <a:prstGeom prst="ellipse">
              <a:avLst/>
            </a:prstGeom>
            <a:solidFill>
              <a:srgbClr val="CCCCFF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62" name="Rectangle 62"/>
            <p:cNvSpPr>
              <a:spLocks noChangeArrowheads="1"/>
            </p:cNvSpPr>
            <p:nvPr/>
          </p:nvSpPr>
          <p:spPr bwMode="auto">
            <a:xfrm>
              <a:off x="1250" y="1827"/>
              <a:ext cx="130" cy="88"/>
            </a:xfrm>
            <a:prstGeom prst="rect">
              <a:avLst/>
            </a:prstGeom>
            <a:solidFill>
              <a:srgbClr val="CC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63" name="Text Box 63"/>
            <p:cNvSpPr txBox="1">
              <a:spLocks noChangeArrowheads="1"/>
            </p:cNvSpPr>
            <p:nvPr/>
          </p:nvSpPr>
          <p:spPr bwMode="auto">
            <a:xfrm>
              <a:off x="1176" y="1748"/>
              <a:ext cx="291" cy="2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000">
                  <a:solidFill>
                    <a:srgbClr val="000000"/>
                  </a:solidFill>
                </a:rPr>
                <a:t>1a</a:t>
              </a:r>
            </a:p>
          </p:txBody>
        </p:sp>
        <p:grpSp>
          <p:nvGrpSpPr>
            <p:cNvPr id="128064" name="Group 64"/>
            <p:cNvGrpSpPr>
              <a:grpSpLocks/>
            </p:cNvGrpSpPr>
            <p:nvPr/>
          </p:nvGrpSpPr>
          <p:grpSpPr bwMode="auto">
            <a:xfrm>
              <a:off x="3136" y="1260"/>
              <a:ext cx="289" cy="250"/>
              <a:chOff x="3136" y="1260"/>
              <a:chExt cx="289" cy="250"/>
            </a:xfrm>
          </p:grpSpPr>
          <p:sp>
            <p:nvSpPr>
              <p:cNvPr id="128117" name="Oval 65"/>
              <p:cNvSpPr>
                <a:spLocks noChangeArrowheads="1"/>
              </p:cNvSpPr>
              <p:nvPr/>
            </p:nvSpPr>
            <p:spPr bwMode="auto">
              <a:xfrm>
                <a:off x="3139" y="1369"/>
                <a:ext cx="287" cy="74"/>
              </a:xfrm>
              <a:prstGeom prst="ellipse">
                <a:avLst/>
              </a:prstGeom>
              <a:solidFill>
                <a:srgbClr val="CCCCFF"/>
              </a:solidFill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118" name="Line 66"/>
              <p:cNvSpPr>
                <a:spLocks noChangeShapeType="1"/>
              </p:cNvSpPr>
              <p:nvPr/>
            </p:nvSpPr>
            <p:spPr bwMode="auto">
              <a:xfrm>
                <a:off x="3139" y="1363"/>
                <a:ext cx="0" cy="47"/>
              </a:xfrm>
              <a:prstGeom prst="line">
                <a:avLst/>
              </a:prstGeom>
              <a:noFill/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119" name="Line 67"/>
              <p:cNvSpPr>
                <a:spLocks noChangeShapeType="1"/>
              </p:cNvSpPr>
              <p:nvPr/>
            </p:nvSpPr>
            <p:spPr bwMode="auto">
              <a:xfrm>
                <a:off x="3427" y="1363"/>
                <a:ext cx="0" cy="47"/>
              </a:xfrm>
              <a:prstGeom prst="line">
                <a:avLst/>
              </a:prstGeom>
              <a:noFill/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120" name="Rectangle 68"/>
              <p:cNvSpPr>
                <a:spLocks noChangeArrowheads="1"/>
              </p:cNvSpPr>
              <p:nvPr/>
            </p:nvSpPr>
            <p:spPr bwMode="auto">
              <a:xfrm>
                <a:off x="3139" y="1363"/>
                <a:ext cx="284" cy="46"/>
              </a:xfrm>
              <a:prstGeom prst="rect">
                <a:avLst/>
              </a:pr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121" name="Oval 69"/>
              <p:cNvSpPr>
                <a:spLocks noChangeArrowheads="1"/>
              </p:cNvSpPr>
              <p:nvPr/>
            </p:nvSpPr>
            <p:spPr bwMode="auto">
              <a:xfrm>
                <a:off x="3136" y="1308"/>
                <a:ext cx="287" cy="89"/>
              </a:xfrm>
              <a:prstGeom prst="ellipse">
                <a:avLst/>
              </a:prstGeom>
              <a:solidFill>
                <a:srgbClr val="CCCCFF"/>
              </a:solidFill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122" name="Rectangle 70"/>
              <p:cNvSpPr>
                <a:spLocks noChangeArrowheads="1"/>
              </p:cNvSpPr>
              <p:nvPr/>
            </p:nvSpPr>
            <p:spPr bwMode="auto">
              <a:xfrm>
                <a:off x="3216" y="1320"/>
                <a:ext cx="128" cy="108"/>
              </a:xfrm>
              <a:prstGeom prst="rect">
                <a:avLst/>
              </a:pr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123" name="Text Box 71"/>
              <p:cNvSpPr txBox="1">
                <a:spLocks noChangeArrowheads="1"/>
              </p:cNvSpPr>
              <p:nvPr/>
            </p:nvSpPr>
            <p:spPr bwMode="auto">
              <a:xfrm>
                <a:off x="3141" y="1260"/>
                <a:ext cx="283" cy="25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 algn="ctr">
                  <a:buClrTx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2000">
                    <a:solidFill>
                      <a:srgbClr val="000000"/>
                    </a:solidFill>
                  </a:rPr>
                  <a:t>2c</a:t>
                </a:r>
              </a:p>
            </p:txBody>
          </p:sp>
        </p:grpSp>
        <p:grpSp>
          <p:nvGrpSpPr>
            <p:cNvPr id="128065" name="Group 72"/>
            <p:cNvGrpSpPr>
              <a:grpSpLocks/>
            </p:cNvGrpSpPr>
            <p:nvPr/>
          </p:nvGrpSpPr>
          <p:grpSpPr bwMode="auto">
            <a:xfrm>
              <a:off x="3390" y="1466"/>
              <a:ext cx="293" cy="250"/>
              <a:chOff x="3390" y="1466"/>
              <a:chExt cx="293" cy="250"/>
            </a:xfrm>
          </p:grpSpPr>
          <p:sp>
            <p:nvSpPr>
              <p:cNvPr id="128110" name="Oval 73"/>
              <p:cNvSpPr>
                <a:spLocks noChangeArrowheads="1"/>
              </p:cNvSpPr>
              <p:nvPr/>
            </p:nvSpPr>
            <p:spPr bwMode="auto">
              <a:xfrm>
                <a:off x="3393" y="1576"/>
                <a:ext cx="285" cy="74"/>
              </a:xfrm>
              <a:prstGeom prst="ellipse">
                <a:avLst/>
              </a:prstGeom>
              <a:solidFill>
                <a:srgbClr val="CCCCFF"/>
              </a:solidFill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111" name="Line 74"/>
              <p:cNvSpPr>
                <a:spLocks noChangeShapeType="1"/>
              </p:cNvSpPr>
              <p:nvPr/>
            </p:nvSpPr>
            <p:spPr bwMode="auto">
              <a:xfrm>
                <a:off x="3393" y="1569"/>
                <a:ext cx="0" cy="47"/>
              </a:xfrm>
              <a:prstGeom prst="line">
                <a:avLst/>
              </a:prstGeom>
              <a:noFill/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112" name="Line 75"/>
              <p:cNvSpPr>
                <a:spLocks noChangeShapeType="1"/>
              </p:cNvSpPr>
              <p:nvPr/>
            </p:nvSpPr>
            <p:spPr bwMode="auto">
              <a:xfrm>
                <a:off x="3678" y="1569"/>
                <a:ext cx="0" cy="47"/>
              </a:xfrm>
              <a:prstGeom prst="line">
                <a:avLst/>
              </a:prstGeom>
              <a:noFill/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113" name="Rectangle 76"/>
              <p:cNvSpPr>
                <a:spLocks noChangeArrowheads="1"/>
              </p:cNvSpPr>
              <p:nvPr/>
            </p:nvSpPr>
            <p:spPr bwMode="auto">
              <a:xfrm>
                <a:off x="3393" y="1569"/>
                <a:ext cx="284" cy="46"/>
              </a:xfrm>
              <a:prstGeom prst="rect">
                <a:avLst/>
              </a:pr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114" name="Oval 77"/>
              <p:cNvSpPr>
                <a:spLocks noChangeArrowheads="1"/>
              </p:cNvSpPr>
              <p:nvPr/>
            </p:nvSpPr>
            <p:spPr bwMode="auto">
              <a:xfrm>
                <a:off x="3390" y="1513"/>
                <a:ext cx="287" cy="89"/>
              </a:xfrm>
              <a:prstGeom prst="ellipse">
                <a:avLst/>
              </a:prstGeom>
              <a:solidFill>
                <a:srgbClr val="CCCCFF"/>
              </a:solidFill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115" name="Rectangle 78"/>
              <p:cNvSpPr>
                <a:spLocks noChangeArrowheads="1"/>
              </p:cNvSpPr>
              <p:nvPr/>
            </p:nvSpPr>
            <p:spPr bwMode="auto">
              <a:xfrm>
                <a:off x="3470" y="1525"/>
                <a:ext cx="128" cy="103"/>
              </a:xfrm>
              <a:prstGeom prst="rect">
                <a:avLst/>
              </a:pr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116" name="Text Box 79"/>
              <p:cNvSpPr txBox="1">
                <a:spLocks noChangeArrowheads="1"/>
              </p:cNvSpPr>
              <p:nvPr/>
            </p:nvSpPr>
            <p:spPr bwMode="auto">
              <a:xfrm>
                <a:off x="3392" y="1466"/>
                <a:ext cx="291" cy="25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 algn="ctr">
                  <a:buClrTx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2000">
                    <a:solidFill>
                      <a:srgbClr val="000000"/>
                    </a:solidFill>
                  </a:rPr>
                  <a:t>2b</a:t>
                </a:r>
              </a:p>
            </p:txBody>
          </p:sp>
        </p:grpSp>
        <p:grpSp>
          <p:nvGrpSpPr>
            <p:cNvPr id="128066" name="Group 80"/>
            <p:cNvGrpSpPr>
              <a:grpSpLocks/>
            </p:cNvGrpSpPr>
            <p:nvPr/>
          </p:nvGrpSpPr>
          <p:grpSpPr bwMode="auto">
            <a:xfrm>
              <a:off x="1983" y="1810"/>
              <a:ext cx="292" cy="250"/>
              <a:chOff x="1983" y="1810"/>
              <a:chExt cx="292" cy="250"/>
            </a:xfrm>
          </p:grpSpPr>
          <p:sp>
            <p:nvSpPr>
              <p:cNvPr id="128102" name="Oval 81"/>
              <p:cNvSpPr>
                <a:spLocks noChangeArrowheads="1"/>
              </p:cNvSpPr>
              <p:nvPr/>
            </p:nvSpPr>
            <p:spPr bwMode="auto">
              <a:xfrm>
                <a:off x="1985" y="1927"/>
                <a:ext cx="285" cy="74"/>
              </a:xfrm>
              <a:prstGeom prst="ellipse">
                <a:avLst/>
              </a:prstGeom>
              <a:solidFill>
                <a:srgbClr val="CCCCFF"/>
              </a:solidFill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103" name="Line 82"/>
              <p:cNvSpPr>
                <a:spLocks noChangeShapeType="1"/>
              </p:cNvSpPr>
              <p:nvPr/>
            </p:nvSpPr>
            <p:spPr bwMode="auto">
              <a:xfrm>
                <a:off x="1985" y="1922"/>
                <a:ext cx="0" cy="45"/>
              </a:xfrm>
              <a:prstGeom prst="line">
                <a:avLst/>
              </a:prstGeom>
              <a:noFill/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104" name="Line 83"/>
              <p:cNvSpPr>
                <a:spLocks noChangeShapeType="1"/>
              </p:cNvSpPr>
              <p:nvPr/>
            </p:nvSpPr>
            <p:spPr bwMode="auto">
              <a:xfrm>
                <a:off x="2272" y="1922"/>
                <a:ext cx="0" cy="45"/>
              </a:xfrm>
              <a:prstGeom prst="line">
                <a:avLst/>
              </a:prstGeom>
              <a:noFill/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105" name="Rectangle 84"/>
              <p:cNvSpPr>
                <a:spLocks noChangeArrowheads="1"/>
              </p:cNvSpPr>
              <p:nvPr/>
            </p:nvSpPr>
            <p:spPr bwMode="auto">
              <a:xfrm>
                <a:off x="1985" y="1922"/>
                <a:ext cx="284" cy="43"/>
              </a:xfrm>
              <a:prstGeom prst="rect">
                <a:avLst/>
              </a:pr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106" name="Oval 85"/>
              <p:cNvSpPr>
                <a:spLocks noChangeArrowheads="1"/>
              </p:cNvSpPr>
              <p:nvPr/>
            </p:nvSpPr>
            <p:spPr bwMode="auto">
              <a:xfrm>
                <a:off x="1983" y="1865"/>
                <a:ext cx="287" cy="87"/>
              </a:xfrm>
              <a:prstGeom prst="ellipse">
                <a:avLst/>
              </a:prstGeom>
              <a:solidFill>
                <a:srgbClr val="CCCCFF"/>
              </a:solidFill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28107" name="Group 86"/>
              <p:cNvGrpSpPr>
                <a:grpSpLocks/>
              </p:cNvGrpSpPr>
              <p:nvPr/>
            </p:nvGrpSpPr>
            <p:grpSpPr bwMode="auto">
              <a:xfrm>
                <a:off x="1983" y="1810"/>
                <a:ext cx="291" cy="250"/>
                <a:chOff x="1983" y="1810"/>
                <a:chExt cx="291" cy="250"/>
              </a:xfrm>
            </p:grpSpPr>
            <p:sp>
              <p:nvSpPr>
                <p:cNvPr id="128108" name="Rectangle 87"/>
                <p:cNvSpPr>
                  <a:spLocks noChangeArrowheads="1"/>
                </p:cNvSpPr>
                <p:nvPr/>
              </p:nvSpPr>
              <p:spPr bwMode="auto">
                <a:xfrm>
                  <a:off x="2061" y="1870"/>
                  <a:ext cx="128" cy="121"/>
                </a:xfrm>
                <a:prstGeom prst="rect">
                  <a:avLst/>
                </a:prstGeom>
                <a:solidFill>
                  <a:srgbClr val="CCCC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8109" name="Text Box 88"/>
                <p:cNvSpPr txBox="1">
                  <a:spLocks noChangeArrowheads="1"/>
                </p:cNvSpPr>
                <p:nvPr/>
              </p:nvSpPr>
              <p:spPr bwMode="auto">
                <a:xfrm>
                  <a:off x="1983" y="1810"/>
                  <a:ext cx="291" cy="250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lIns="90000" tIns="46800" rIns="90000" bIns="46800">
                  <a:spAutoFit/>
                </a:bodyPr>
                <a:lstStyle/>
                <a:p>
                  <a:pPr algn="ctr">
                    <a:buClrTx/>
                    <a:buFontTx/>
                    <a:buNone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en-US" sz="2000">
                      <a:solidFill>
                        <a:srgbClr val="000000"/>
                      </a:solidFill>
                    </a:rPr>
                    <a:t>1b</a:t>
                  </a:r>
                </a:p>
              </p:txBody>
            </p:sp>
          </p:grpSp>
        </p:grpSp>
        <p:sp>
          <p:nvSpPr>
            <p:cNvPr id="128067" name="Freeform 89"/>
            <p:cNvSpPr>
              <a:spLocks noChangeArrowheads="1"/>
            </p:cNvSpPr>
            <p:nvPr/>
          </p:nvSpPr>
          <p:spPr bwMode="auto">
            <a:xfrm>
              <a:off x="1469" y="2113"/>
              <a:ext cx="1698" cy="384"/>
            </a:xfrm>
            <a:custGeom>
              <a:avLst/>
              <a:gdLst>
                <a:gd name="T0" fmla="*/ 0 w 1848"/>
                <a:gd name="T1" fmla="*/ 384 h 414"/>
                <a:gd name="T2" fmla="*/ 77 w 1848"/>
                <a:gd name="T3" fmla="*/ 0 h 414"/>
                <a:gd name="T4" fmla="*/ 353 w 1848"/>
                <a:gd name="T5" fmla="*/ 6 h 414"/>
                <a:gd name="T6" fmla="*/ 1698 w 1848"/>
                <a:gd name="T7" fmla="*/ 384 h 414"/>
                <a:gd name="T8" fmla="*/ 0 w 1848"/>
                <a:gd name="T9" fmla="*/ 384 h 4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48"/>
                <a:gd name="T16" fmla="*/ 0 h 414"/>
                <a:gd name="T17" fmla="*/ 1848 w 1848"/>
                <a:gd name="T18" fmla="*/ 414 h 4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48" h="414">
                  <a:moveTo>
                    <a:pt x="0" y="414"/>
                  </a:moveTo>
                  <a:lnTo>
                    <a:pt x="84" y="0"/>
                  </a:lnTo>
                  <a:lnTo>
                    <a:pt x="384" y="6"/>
                  </a:lnTo>
                  <a:lnTo>
                    <a:pt x="1848" y="414"/>
                  </a:lnTo>
                  <a:lnTo>
                    <a:pt x="0" y="414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5F5F5F"/>
                </a:gs>
              </a:gsLst>
              <a:lin ang="5400000" scaled="1"/>
            </a:gradFill>
            <a:ln w="9360">
              <a:solidFill>
                <a:srgbClr val="DDDDDD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68" name="Rectangle 90"/>
            <p:cNvSpPr>
              <a:spLocks noChangeArrowheads="1"/>
            </p:cNvSpPr>
            <p:nvPr/>
          </p:nvSpPr>
          <p:spPr bwMode="auto">
            <a:xfrm>
              <a:off x="1473" y="2509"/>
              <a:ext cx="1685" cy="1036"/>
            </a:xfrm>
            <a:prstGeom prst="rect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28069" name="Group 91"/>
            <p:cNvGrpSpPr>
              <a:grpSpLocks/>
            </p:cNvGrpSpPr>
            <p:nvPr/>
          </p:nvGrpSpPr>
          <p:grpSpPr bwMode="auto">
            <a:xfrm>
              <a:off x="1580" y="2592"/>
              <a:ext cx="676" cy="444"/>
              <a:chOff x="1580" y="2592"/>
              <a:chExt cx="676" cy="444"/>
            </a:xfrm>
          </p:grpSpPr>
          <p:sp>
            <p:nvSpPr>
              <p:cNvPr id="128100" name="Oval 92"/>
              <p:cNvSpPr>
                <a:spLocks noChangeArrowheads="1"/>
              </p:cNvSpPr>
              <p:nvPr/>
            </p:nvSpPr>
            <p:spPr bwMode="auto">
              <a:xfrm>
                <a:off x="1580" y="2592"/>
                <a:ext cx="676" cy="444"/>
              </a:xfrm>
              <a:prstGeom prst="ellipse">
                <a:avLst/>
              </a:prstGeom>
              <a:noFill/>
              <a:ln w="9360" cap="sq">
                <a:solidFill>
                  <a:srgbClr val="3333CC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101" name="Text Box 93"/>
              <p:cNvSpPr txBox="1">
                <a:spLocks noChangeArrowheads="1"/>
              </p:cNvSpPr>
              <p:nvPr/>
            </p:nvSpPr>
            <p:spPr bwMode="auto">
              <a:xfrm>
                <a:off x="1706" y="2624"/>
                <a:ext cx="493" cy="40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 eaLnBrk="1" hangingPunct="1">
                  <a:buClrTx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12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Intra-AS</a:t>
                </a:r>
              </a:p>
              <a:p>
                <a:pPr eaLnBrk="1" hangingPunct="1">
                  <a:buClrTx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12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Routing </a:t>
                </a:r>
              </a:p>
              <a:p>
                <a:pPr eaLnBrk="1" hangingPunct="1">
                  <a:buClrTx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12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algorithm</a:t>
                </a:r>
              </a:p>
            </p:txBody>
          </p:sp>
        </p:grpSp>
        <p:grpSp>
          <p:nvGrpSpPr>
            <p:cNvPr id="128070" name="Group 94"/>
            <p:cNvGrpSpPr>
              <a:grpSpLocks/>
            </p:cNvGrpSpPr>
            <p:nvPr/>
          </p:nvGrpSpPr>
          <p:grpSpPr bwMode="auto">
            <a:xfrm>
              <a:off x="2338" y="2599"/>
              <a:ext cx="676" cy="444"/>
              <a:chOff x="2338" y="2599"/>
              <a:chExt cx="676" cy="444"/>
            </a:xfrm>
          </p:grpSpPr>
          <p:sp>
            <p:nvSpPr>
              <p:cNvPr id="128098" name="Oval 95"/>
              <p:cNvSpPr>
                <a:spLocks noChangeArrowheads="1"/>
              </p:cNvSpPr>
              <p:nvPr/>
            </p:nvSpPr>
            <p:spPr bwMode="auto">
              <a:xfrm>
                <a:off x="2338" y="2599"/>
                <a:ext cx="676" cy="444"/>
              </a:xfrm>
              <a:prstGeom prst="ellipse">
                <a:avLst/>
              </a:prstGeom>
              <a:noFill/>
              <a:ln w="9360" cap="sq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099" name="Text Box 96"/>
              <p:cNvSpPr txBox="1">
                <a:spLocks noChangeArrowheads="1"/>
              </p:cNvSpPr>
              <p:nvPr/>
            </p:nvSpPr>
            <p:spPr bwMode="auto">
              <a:xfrm>
                <a:off x="2463" y="2631"/>
                <a:ext cx="493" cy="40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 eaLnBrk="1" hangingPunct="1">
                  <a:buClrTx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12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Inter-AS</a:t>
                </a:r>
              </a:p>
              <a:p>
                <a:pPr eaLnBrk="1" hangingPunct="1">
                  <a:buClrTx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12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Routing </a:t>
                </a:r>
              </a:p>
              <a:p>
                <a:pPr eaLnBrk="1" hangingPunct="1">
                  <a:buClrTx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12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algorithm</a:t>
                </a:r>
              </a:p>
            </p:txBody>
          </p:sp>
        </p:grpSp>
        <p:sp>
          <p:nvSpPr>
            <p:cNvPr id="128071" name="Rectangle 97"/>
            <p:cNvSpPr>
              <a:spLocks noChangeArrowheads="1"/>
            </p:cNvSpPr>
            <p:nvPr/>
          </p:nvSpPr>
          <p:spPr bwMode="auto">
            <a:xfrm>
              <a:off x="1906" y="3176"/>
              <a:ext cx="716" cy="246"/>
            </a:xfrm>
            <a:prstGeom prst="rect">
              <a:avLst/>
            </a:prstGeom>
            <a:solidFill>
              <a:srgbClr val="00CC99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 eaLnBrk="1" hangingPunct="1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Forwarding</a:t>
              </a:r>
            </a:p>
            <a:p>
              <a:pPr algn="ctr" eaLnBrk="1" hangingPunct="1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table</a:t>
              </a:r>
            </a:p>
          </p:txBody>
        </p:sp>
        <p:sp>
          <p:nvSpPr>
            <p:cNvPr id="128072" name="Freeform 98"/>
            <p:cNvSpPr>
              <a:spLocks/>
            </p:cNvSpPr>
            <p:nvPr/>
          </p:nvSpPr>
          <p:spPr bwMode="auto">
            <a:xfrm>
              <a:off x="1644" y="2963"/>
              <a:ext cx="252" cy="319"/>
            </a:xfrm>
            <a:custGeom>
              <a:avLst/>
              <a:gdLst>
                <a:gd name="T0" fmla="*/ 0 w 275"/>
                <a:gd name="T1" fmla="*/ 0 h 345"/>
                <a:gd name="T2" fmla="*/ 65 w 275"/>
                <a:gd name="T3" fmla="*/ 213 h 345"/>
                <a:gd name="T4" fmla="*/ 252 w 275"/>
                <a:gd name="T5" fmla="*/ 319 h 345"/>
                <a:gd name="T6" fmla="*/ 0 60000 65536"/>
                <a:gd name="T7" fmla="*/ 0 60000 65536"/>
                <a:gd name="T8" fmla="*/ 0 60000 65536"/>
                <a:gd name="T9" fmla="*/ 0 w 275"/>
                <a:gd name="T10" fmla="*/ 0 h 345"/>
                <a:gd name="T11" fmla="*/ 275 w 275"/>
                <a:gd name="T12" fmla="*/ 345 h 34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5" h="345">
                  <a:moveTo>
                    <a:pt x="0" y="0"/>
                  </a:moveTo>
                  <a:cubicBezTo>
                    <a:pt x="12" y="86"/>
                    <a:pt x="25" y="173"/>
                    <a:pt x="71" y="230"/>
                  </a:cubicBezTo>
                  <a:cubicBezTo>
                    <a:pt x="117" y="287"/>
                    <a:pt x="241" y="326"/>
                    <a:pt x="275" y="345"/>
                  </a:cubicBezTo>
                </a:path>
              </a:pathLst>
            </a:custGeom>
            <a:noFill/>
            <a:ln w="9360" cap="sq">
              <a:solidFill>
                <a:srgbClr val="3333CC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73" name="Freeform 99"/>
            <p:cNvSpPr>
              <a:spLocks/>
            </p:cNvSpPr>
            <p:nvPr/>
          </p:nvSpPr>
          <p:spPr bwMode="auto">
            <a:xfrm>
              <a:off x="2623" y="2963"/>
              <a:ext cx="324" cy="344"/>
            </a:xfrm>
            <a:custGeom>
              <a:avLst/>
              <a:gdLst>
                <a:gd name="T0" fmla="*/ 324 w 354"/>
                <a:gd name="T1" fmla="*/ 0 h 372"/>
                <a:gd name="T2" fmla="*/ 227 w 354"/>
                <a:gd name="T3" fmla="*/ 253 h 372"/>
                <a:gd name="T4" fmla="*/ 0 w 354"/>
                <a:gd name="T5" fmla="*/ 344 h 372"/>
                <a:gd name="T6" fmla="*/ 0 60000 65536"/>
                <a:gd name="T7" fmla="*/ 0 60000 65536"/>
                <a:gd name="T8" fmla="*/ 0 60000 65536"/>
                <a:gd name="T9" fmla="*/ 0 w 354"/>
                <a:gd name="T10" fmla="*/ 0 h 372"/>
                <a:gd name="T11" fmla="*/ 354 w 354"/>
                <a:gd name="T12" fmla="*/ 372 h 3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54" h="372">
                  <a:moveTo>
                    <a:pt x="354" y="0"/>
                  </a:moveTo>
                  <a:cubicBezTo>
                    <a:pt x="330" y="106"/>
                    <a:pt x="307" y="212"/>
                    <a:pt x="248" y="274"/>
                  </a:cubicBezTo>
                  <a:cubicBezTo>
                    <a:pt x="189" y="336"/>
                    <a:pt x="41" y="354"/>
                    <a:pt x="0" y="372"/>
                  </a:cubicBezTo>
                </a:path>
              </a:pathLst>
            </a:custGeom>
            <a:noFill/>
            <a:ln w="9360" cap="sq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28074" name="Group 100"/>
            <p:cNvGrpSpPr>
              <a:grpSpLocks/>
            </p:cNvGrpSpPr>
            <p:nvPr/>
          </p:nvGrpSpPr>
          <p:grpSpPr bwMode="auto">
            <a:xfrm>
              <a:off x="514" y="1110"/>
              <a:ext cx="289" cy="250"/>
              <a:chOff x="514" y="1110"/>
              <a:chExt cx="289" cy="250"/>
            </a:xfrm>
          </p:grpSpPr>
          <p:sp>
            <p:nvSpPr>
              <p:cNvPr id="128090" name="Oval 101"/>
              <p:cNvSpPr>
                <a:spLocks noChangeArrowheads="1"/>
              </p:cNvSpPr>
              <p:nvPr/>
            </p:nvSpPr>
            <p:spPr bwMode="auto">
              <a:xfrm>
                <a:off x="517" y="1226"/>
                <a:ext cx="287" cy="74"/>
              </a:xfrm>
              <a:prstGeom prst="ellipse">
                <a:avLst/>
              </a:prstGeom>
              <a:solidFill>
                <a:srgbClr val="CCCCFF"/>
              </a:solidFill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091" name="Line 102"/>
              <p:cNvSpPr>
                <a:spLocks noChangeShapeType="1"/>
              </p:cNvSpPr>
              <p:nvPr/>
            </p:nvSpPr>
            <p:spPr bwMode="auto">
              <a:xfrm>
                <a:off x="517" y="1220"/>
                <a:ext cx="0" cy="45"/>
              </a:xfrm>
              <a:prstGeom prst="line">
                <a:avLst/>
              </a:prstGeom>
              <a:noFill/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092" name="Line 103"/>
              <p:cNvSpPr>
                <a:spLocks noChangeShapeType="1"/>
              </p:cNvSpPr>
              <p:nvPr/>
            </p:nvSpPr>
            <p:spPr bwMode="auto">
              <a:xfrm>
                <a:off x="805" y="1220"/>
                <a:ext cx="0" cy="45"/>
              </a:xfrm>
              <a:prstGeom prst="line">
                <a:avLst/>
              </a:prstGeom>
              <a:noFill/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093" name="Rectangle 104"/>
              <p:cNvSpPr>
                <a:spLocks noChangeArrowheads="1"/>
              </p:cNvSpPr>
              <p:nvPr/>
            </p:nvSpPr>
            <p:spPr bwMode="auto">
              <a:xfrm>
                <a:off x="517" y="1220"/>
                <a:ext cx="284" cy="45"/>
              </a:xfrm>
              <a:prstGeom prst="rect">
                <a:avLst/>
              </a:pr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094" name="Oval 105"/>
              <p:cNvSpPr>
                <a:spLocks noChangeArrowheads="1"/>
              </p:cNvSpPr>
              <p:nvPr/>
            </p:nvSpPr>
            <p:spPr bwMode="auto">
              <a:xfrm>
                <a:off x="514" y="1166"/>
                <a:ext cx="287" cy="86"/>
              </a:xfrm>
              <a:prstGeom prst="ellipse">
                <a:avLst/>
              </a:prstGeom>
              <a:solidFill>
                <a:srgbClr val="CCCCFF"/>
              </a:solidFill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28095" name="Group 106"/>
              <p:cNvGrpSpPr>
                <a:grpSpLocks/>
              </p:cNvGrpSpPr>
              <p:nvPr/>
            </p:nvGrpSpPr>
            <p:grpSpPr bwMode="auto">
              <a:xfrm>
                <a:off x="518" y="1110"/>
                <a:ext cx="283" cy="250"/>
                <a:chOff x="518" y="1110"/>
                <a:chExt cx="283" cy="250"/>
              </a:xfrm>
            </p:grpSpPr>
            <p:sp>
              <p:nvSpPr>
                <p:cNvPr id="128096" name="Rectangle 107"/>
                <p:cNvSpPr>
                  <a:spLocks noChangeArrowheads="1"/>
                </p:cNvSpPr>
                <p:nvPr/>
              </p:nvSpPr>
              <p:spPr bwMode="auto">
                <a:xfrm>
                  <a:off x="592" y="1170"/>
                  <a:ext cx="126" cy="121"/>
                </a:xfrm>
                <a:prstGeom prst="rect">
                  <a:avLst/>
                </a:prstGeom>
                <a:solidFill>
                  <a:srgbClr val="CCCC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8097" name="Text Box 108"/>
                <p:cNvSpPr txBox="1">
                  <a:spLocks noChangeArrowheads="1"/>
                </p:cNvSpPr>
                <p:nvPr/>
              </p:nvSpPr>
              <p:spPr bwMode="auto">
                <a:xfrm>
                  <a:off x="518" y="1110"/>
                  <a:ext cx="283" cy="250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lIns="90000" tIns="46800" rIns="90000" bIns="46800">
                  <a:spAutoFit/>
                </a:bodyPr>
                <a:lstStyle/>
                <a:p>
                  <a:pPr algn="ctr">
                    <a:buClrTx/>
                    <a:buFontTx/>
                    <a:buNone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en-US" sz="2000">
                      <a:solidFill>
                        <a:srgbClr val="000000"/>
                      </a:solidFill>
                    </a:rPr>
                    <a:t>3c</a:t>
                  </a:r>
                </a:p>
              </p:txBody>
            </p:sp>
          </p:grpSp>
        </p:grpSp>
        <p:sp>
          <p:nvSpPr>
            <p:cNvPr id="128075" name="Line 109"/>
            <p:cNvSpPr>
              <a:spLocks noChangeShapeType="1"/>
            </p:cNvSpPr>
            <p:nvPr/>
          </p:nvSpPr>
          <p:spPr bwMode="auto">
            <a:xfrm flipH="1">
              <a:off x="535" y="1308"/>
              <a:ext cx="58" cy="99"/>
            </a:xfrm>
            <a:prstGeom prst="line">
              <a:avLst/>
            </a:prstGeom>
            <a:noFill/>
            <a:ln w="2844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076" name="Line 110"/>
            <p:cNvSpPr>
              <a:spLocks noChangeShapeType="1"/>
            </p:cNvSpPr>
            <p:nvPr/>
          </p:nvSpPr>
          <p:spPr bwMode="auto">
            <a:xfrm>
              <a:off x="254" y="1351"/>
              <a:ext cx="132" cy="101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077" name="Line 111"/>
            <p:cNvSpPr>
              <a:spLocks noChangeShapeType="1"/>
            </p:cNvSpPr>
            <p:nvPr/>
          </p:nvSpPr>
          <p:spPr bwMode="auto">
            <a:xfrm flipH="1">
              <a:off x="711" y="1021"/>
              <a:ext cx="126" cy="140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078" name="Line 112"/>
            <p:cNvSpPr>
              <a:spLocks noChangeShapeType="1"/>
            </p:cNvSpPr>
            <p:nvPr/>
          </p:nvSpPr>
          <p:spPr bwMode="auto">
            <a:xfrm>
              <a:off x="456" y="1013"/>
              <a:ext cx="109" cy="164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079" name="Line 113"/>
            <p:cNvSpPr>
              <a:spLocks noChangeShapeType="1"/>
            </p:cNvSpPr>
            <p:nvPr/>
          </p:nvSpPr>
          <p:spPr bwMode="auto">
            <a:xfrm flipH="1">
              <a:off x="1063" y="1099"/>
              <a:ext cx="65" cy="190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080" name="Line 114"/>
            <p:cNvSpPr>
              <a:spLocks noChangeShapeType="1"/>
            </p:cNvSpPr>
            <p:nvPr/>
          </p:nvSpPr>
          <p:spPr bwMode="auto">
            <a:xfrm>
              <a:off x="3673" y="1579"/>
              <a:ext cx="203" cy="0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081" name="Line 115"/>
            <p:cNvSpPr>
              <a:spLocks noChangeShapeType="1"/>
            </p:cNvSpPr>
            <p:nvPr/>
          </p:nvSpPr>
          <p:spPr bwMode="auto">
            <a:xfrm flipV="1">
              <a:off x="3619" y="1288"/>
              <a:ext cx="240" cy="237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082" name="Line 116"/>
            <p:cNvSpPr>
              <a:spLocks noChangeShapeType="1"/>
            </p:cNvSpPr>
            <p:nvPr/>
          </p:nvSpPr>
          <p:spPr bwMode="auto">
            <a:xfrm flipH="1" flipV="1">
              <a:off x="3111" y="1129"/>
              <a:ext cx="118" cy="189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083" name="Line 117"/>
            <p:cNvSpPr>
              <a:spLocks noChangeShapeType="1"/>
            </p:cNvSpPr>
            <p:nvPr/>
          </p:nvSpPr>
          <p:spPr bwMode="auto">
            <a:xfrm flipH="1" flipV="1">
              <a:off x="2824" y="1224"/>
              <a:ext cx="126" cy="173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084" name="Line 118"/>
            <p:cNvSpPr>
              <a:spLocks noChangeShapeType="1"/>
            </p:cNvSpPr>
            <p:nvPr/>
          </p:nvSpPr>
          <p:spPr bwMode="auto">
            <a:xfrm flipH="1">
              <a:off x="1086" y="1918"/>
              <a:ext cx="125" cy="108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085" name="Line 119"/>
            <p:cNvSpPr>
              <a:spLocks noChangeShapeType="1"/>
            </p:cNvSpPr>
            <p:nvPr/>
          </p:nvSpPr>
          <p:spPr bwMode="auto">
            <a:xfrm flipH="1" flipV="1">
              <a:off x="1054" y="1823"/>
              <a:ext cx="118" cy="8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086" name="Line 120"/>
            <p:cNvSpPr>
              <a:spLocks noChangeShapeType="1"/>
            </p:cNvSpPr>
            <p:nvPr/>
          </p:nvSpPr>
          <p:spPr bwMode="auto">
            <a:xfrm flipH="1">
              <a:off x="1304" y="2075"/>
              <a:ext cx="196" cy="13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087" name="Line 121"/>
            <p:cNvSpPr>
              <a:spLocks noChangeShapeType="1"/>
            </p:cNvSpPr>
            <p:nvPr/>
          </p:nvSpPr>
          <p:spPr bwMode="auto">
            <a:xfrm flipV="1">
              <a:off x="1749" y="1649"/>
              <a:ext cx="209" cy="10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088" name="Line 122"/>
            <p:cNvSpPr>
              <a:spLocks noChangeShapeType="1"/>
            </p:cNvSpPr>
            <p:nvPr/>
          </p:nvSpPr>
          <p:spPr bwMode="auto">
            <a:xfrm>
              <a:off x="2170" y="1996"/>
              <a:ext cx="108" cy="101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089" name="Line 123"/>
            <p:cNvSpPr>
              <a:spLocks noChangeShapeType="1"/>
            </p:cNvSpPr>
            <p:nvPr/>
          </p:nvSpPr>
          <p:spPr bwMode="auto">
            <a:xfrm>
              <a:off x="1726" y="1721"/>
              <a:ext cx="132" cy="69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8005" name="Text Box 124"/>
          <p:cNvSpPr txBox="1">
            <a:spLocks noChangeArrowheads="1"/>
          </p:cNvSpPr>
          <p:nvPr/>
        </p:nvSpPr>
        <p:spPr bwMode="auto">
          <a:xfrm>
            <a:off x="422275" y="228600"/>
            <a:ext cx="7772400" cy="839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Interconnected </a:t>
            </a:r>
            <a:r>
              <a:rPr lang="en-US" sz="3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ASes</a:t>
            </a:r>
            <a:endParaRPr lang="en-US" sz="3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8006" name="Text Box 125"/>
          <p:cNvSpPr txBox="1">
            <a:spLocks noChangeArrowheads="1"/>
          </p:cNvSpPr>
          <p:nvPr/>
        </p:nvSpPr>
        <p:spPr bwMode="auto">
          <a:xfrm>
            <a:off x="5114925" y="3159125"/>
            <a:ext cx="3810000" cy="3400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41313" indent="-341313">
              <a:lnSpc>
                <a:spcPct val="85000"/>
              </a:lnSpc>
              <a:spcBef>
                <a:spcPts val="600"/>
              </a:spcBef>
              <a:buClr>
                <a:srgbClr val="000099"/>
              </a:buClr>
              <a:buSzPct val="65000"/>
              <a:buFont typeface="Wingdings" charset="2"/>
              <a:buChar char="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forwarding table  configured by both intra- and inter-AS routing algorithm</a:t>
            </a:r>
          </a:p>
          <a:p>
            <a:pPr marL="741363" lvl="1" indent="-284163">
              <a:lnSpc>
                <a:spcPct val="85000"/>
              </a:lnSpc>
              <a:spcBef>
                <a:spcPts val="600"/>
              </a:spcBef>
              <a:buClr>
                <a:srgbClr val="000099"/>
              </a:buClr>
              <a:buFont typeface="Wingdings" charset="2"/>
              <a:buChar char="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intra-AS sets entries for internal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dests</a:t>
            </a:r>
            <a:endParaRPr lang="en-US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741363" lvl="1" indent="-284163">
              <a:lnSpc>
                <a:spcPct val="85000"/>
              </a:lnSpc>
              <a:spcBef>
                <a:spcPts val="600"/>
              </a:spcBef>
              <a:buClr>
                <a:srgbClr val="000099"/>
              </a:buClr>
              <a:buFont typeface="Wingdings" charset="2"/>
              <a:buChar char="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inter-AS &amp; intra-AS sets entries for external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dests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Text Box 3"/>
          <p:cNvSpPr txBox="1">
            <a:spLocks noChangeArrowheads="1"/>
          </p:cNvSpPr>
          <p:nvPr/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Connection, 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Connection-less Service</a:t>
            </a:r>
            <a:endParaRPr lang="en-US" sz="3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869" name="Text Box 4"/>
          <p:cNvSpPr txBox="1">
            <a:spLocks noChangeArrowheads="1"/>
          </p:cNvSpPr>
          <p:nvPr/>
        </p:nvSpPr>
        <p:spPr bwMode="auto">
          <a:xfrm>
            <a:off x="533400" y="1600200"/>
            <a:ext cx="7772400" cy="4648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41313" indent="-341313" algn="just">
              <a:lnSpc>
                <a:spcPct val="85000"/>
              </a:lnSpc>
              <a:spcBef>
                <a:spcPts val="700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800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atagram 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network provides network-layer </a:t>
            </a:r>
            <a:r>
              <a:rPr lang="en-US" sz="28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connectionless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service</a:t>
            </a:r>
          </a:p>
          <a:p>
            <a:pPr marL="1084263" lvl="1" indent="-341313" algn="just">
              <a:lnSpc>
                <a:spcPct val="85000"/>
              </a:lnSpc>
              <a:spcBef>
                <a:spcPts val="700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e.g.,  Internet that IP routed protocol</a:t>
            </a:r>
            <a:endParaRPr lang="en-US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1313" indent="-341313" algn="just">
              <a:lnSpc>
                <a:spcPct val="85000"/>
              </a:lnSpc>
              <a:spcBef>
                <a:spcPts val="700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800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irtual-circuit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network provides network-layer </a:t>
            </a:r>
            <a:r>
              <a:rPr lang="en-US" sz="28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connection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service</a:t>
            </a:r>
          </a:p>
          <a:p>
            <a:pPr marL="341313" indent="-341313" algn="just">
              <a:lnSpc>
                <a:spcPct val="85000"/>
              </a:lnSpc>
              <a:spcBef>
                <a:spcPts val="700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nalogous 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 TCP/UDP 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connection-oriented 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/ connectionless transport-layer 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services</a:t>
            </a:r>
          </a:p>
          <a:p>
            <a:pPr marL="1084263" lvl="1" indent="-341313" algn="just">
              <a:lnSpc>
                <a:spcPct val="85000"/>
              </a:lnSpc>
              <a:spcBef>
                <a:spcPts val="700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E.g., ATM, Frame Relay, X.25</a:t>
            </a:r>
            <a:endParaRPr lang="en-US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8" name="Text Box 3"/>
          <p:cNvSpPr txBox="1">
            <a:spLocks noChangeArrowheads="1"/>
          </p:cNvSpPr>
          <p:nvPr/>
        </p:nvSpPr>
        <p:spPr bwMode="auto">
          <a:xfrm>
            <a:off x="557213" y="0"/>
            <a:ext cx="7772400" cy="914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Inter-AS 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Tasks</a:t>
            </a:r>
            <a:endParaRPr lang="en-US" sz="3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9029" name="Text Box 4"/>
          <p:cNvSpPr txBox="1">
            <a:spLocks noChangeArrowheads="1"/>
          </p:cNvSpPr>
          <p:nvPr/>
        </p:nvSpPr>
        <p:spPr bwMode="auto">
          <a:xfrm>
            <a:off x="531813" y="1195388"/>
            <a:ext cx="3810000" cy="292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41313" indent="-341313">
              <a:lnSpc>
                <a:spcPct val="85000"/>
              </a:lnSpc>
              <a:spcBef>
                <a:spcPts val="600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uppose 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router in AS1 receives datagram destined outside of AS1:</a:t>
            </a:r>
          </a:p>
          <a:p>
            <a:pPr marL="741363" lvl="1" indent="-284163">
              <a:lnSpc>
                <a:spcPct val="85000"/>
              </a:lnSpc>
              <a:spcBef>
                <a:spcPts val="600"/>
              </a:spcBef>
              <a:buClr>
                <a:srgbClr val="000099"/>
              </a:buClr>
              <a:buFont typeface="Wingdings" pitchFamily="2" charset="2"/>
              <a:buChar char="q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outer 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should forward packet to gateway router, but which one?</a:t>
            </a:r>
          </a:p>
        </p:txBody>
      </p:sp>
      <p:sp>
        <p:nvSpPr>
          <p:cNvPr id="129030" name="Text Box 5"/>
          <p:cNvSpPr txBox="1">
            <a:spLocks noChangeArrowheads="1"/>
          </p:cNvSpPr>
          <p:nvPr/>
        </p:nvSpPr>
        <p:spPr bwMode="auto">
          <a:xfrm>
            <a:off x="4638675" y="1195388"/>
            <a:ext cx="3810000" cy="4648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457200" indent="-455613">
              <a:lnSpc>
                <a:spcPct val="85000"/>
              </a:lnSpc>
              <a:spcBef>
                <a:spcPts val="600"/>
              </a:spcBef>
              <a:buClrTx/>
              <a:buSzPct val="65000"/>
              <a:buFontTx/>
              <a:buNone/>
              <a:tabLst>
                <a:tab pos="1027113" algn="l"/>
                <a:tab pos="1941513" algn="l"/>
                <a:tab pos="2855913" algn="l"/>
                <a:tab pos="3770313" algn="l"/>
                <a:tab pos="4684713" algn="l"/>
                <a:tab pos="5599113" algn="l"/>
                <a:tab pos="6513513" algn="l"/>
                <a:tab pos="7427913" algn="l"/>
                <a:tab pos="8342313" algn="l"/>
                <a:tab pos="9256713" algn="l"/>
                <a:tab pos="10171113" algn="l"/>
              </a:tabLst>
            </a:pPr>
            <a:r>
              <a:rPr lang="en-US" i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AS1 must:</a:t>
            </a:r>
          </a:p>
          <a:p>
            <a:pPr marL="457200" indent="-455613">
              <a:lnSpc>
                <a:spcPct val="85000"/>
              </a:lnSpc>
              <a:spcBef>
                <a:spcPts val="600"/>
              </a:spcBef>
              <a:buClr>
                <a:srgbClr val="000099"/>
              </a:buClr>
              <a:buSzPct val="65000"/>
              <a:buFont typeface="Times New Roman" pitchFamily="16" charset="0"/>
              <a:buAutoNum type="arabicPeriod"/>
              <a:tabLst>
                <a:tab pos="1027113" algn="l"/>
                <a:tab pos="1941513" algn="l"/>
                <a:tab pos="2855913" algn="l"/>
                <a:tab pos="3770313" algn="l"/>
                <a:tab pos="4684713" algn="l"/>
                <a:tab pos="5599113" algn="l"/>
                <a:tab pos="6513513" algn="l"/>
                <a:tab pos="7427913" algn="l"/>
                <a:tab pos="8342313" algn="l"/>
                <a:tab pos="9256713" algn="l"/>
                <a:tab pos="10171113" algn="l"/>
              </a:tabLst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learn which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dests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are reachable through AS2, which through AS3</a:t>
            </a:r>
          </a:p>
          <a:p>
            <a:pPr marL="457200" indent="-455613">
              <a:lnSpc>
                <a:spcPct val="85000"/>
              </a:lnSpc>
              <a:spcBef>
                <a:spcPts val="600"/>
              </a:spcBef>
              <a:buClr>
                <a:srgbClr val="000099"/>
              </a:buClr>
              <a:buSzPct val="65000"/>
              <a:buFont typeface="Times New Roman" pitchFamily="16" charset="0"/>
              <a:buAutoNum type="arabicPeriod"/>
              <a:tabLst>
                <a:tab pos="1027113" algn="l"/>
                <a:tab pos="1941513" algn="l"/>
                <a:tab pos="2855913" algn="l"/>
                <a:tab pos="3770313" algn="l"/>
                <a:tab pos="4684713" algn="l"/>
                <a:tab pos="5599113" algn="l"/>
                <a:tab pos="6513513" algn="l"/>
                <a:tab pos="7427913" algn="l"/>
                <a:tab pos="8342313" algn="l"/>
                <a:tab pos="9256713" algn="l"/>
                <a:tab pos="10171113" algn="l"/>
              </a:tabLst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propagate this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reachability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info to all routers in AS1</a:t>
            </a:r>
          </a:p>
          <a:p>
            <a:pPr marL="457200" indent="-455613">
              <a:lnSpc>
                <a:spcPct val="85000"/>
              </a:lnSpc>
              <a:spcBef>
                <a:spcPts val="600"/>
              </a:spcBef>
              <a:buClrTx/>
              <a:buSzPct val="65000"/>
              <a:buFontTx/>
              <a:buNone/>
              <a:tabLst>
                <a:tab pos="1027113" algn="l"/>
                <a:tab pos="1941513" algn="l"/>
                <a:tab pos="2855913" algn="l"/>
                <a:tab pos="3770313" algn="l"/>
                <a:tab pos="4684713" algn="l"/>
                <a:tab pos="5599113" algn="l"/>
                <a:tab pos="6513513" algn="l"/>
                <a:tab pos="7427913" algn="l"/>
                <a:tab pos="8342313" algn="l"/>
                <a:tab pos="9256713" algn="l"/>
                <a:tab pos="10171113" algn="l"/>
              </a:tabLst>
            </a:pPr>
            <a:r>
              <a:rPr lang="en-US" i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job of inter-AS </a:t>
            </a:r>
            <a:r>
              <a:rPr lang="en-US" i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routing</a:t>
            </a:r>
            <a:endParaRPr lang="en-US" i="1" dirty="0">
              <a:solidFill>
                <a:srgbClr val="CC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9031" name="Freeform 6"/>
          <p:cNvSpPr>
            <a:spLocks noChangeArrowheads="1"/>
          </p:cNvSpPr>
          <p:nvPr/>
        </p:nvSpPr>
        <p:spPr bwMode="auto">
          <a:xfrm>
            <a:off x="7277100" y="4562475"/>
            <a:ext cx="1171575" cy="1758950"/>
          </a:xfrm>
          <a:custGeom>
            <a:avLst/>
            <a:gdLst>
              <a:gd name="T0" fmla="*/ 2147483647 w 738"/>
              <a:gd name="T1" fmla="*/ 2147483647 h 1108"/>
              <a:gd name="T2" fmla="*/ 2147483647 w 738"/>
              <a:gd name="T3" fmla="*/ 2147483647 h 1108"/>
              <a:gd name="T4" fmla="*/ 2147483647 w 738"/>
              <a:gd name="T5" fmla="*/ 2147483647 h 1108"/>
              <a:gd name="T6" fmla="*/ 2147483647 w 738"/>
              <a:gd name="T7" fmla="*/ 2147483647 h 1108"/>
              <a:gd name="T8" fmla="*/ 2147483647 w 738"/>
              <a:gd name="T9" fmla="*/ 2147483647 h 1108"/>
              <a:gd name="T10" fmla="*/ 2147483647 w 738"/>
              <a:gd name="T11" fmla="*/ 2147483647 h 1108"/>
              <a:gd name="T12" fmla="*/ 2147483647 w 738"/>
              <a:gd name="T13" fmla="*/ 2147483647 h 1108"/>
              <a:gd name="T14" fmla="*/ 2147483647 w 738"/>
              <a:gd name="T15" fmla="*/ 2147483647 h 110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738"/>
              <a:gd name="T25" fmla="*/ 0 h 1108"/>
              <a:gd name="T26" fmla="*/ 738 w 738"/>
              <a:gd name="T27" fmla="*/ 1108 h 110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738" h="1108">
                <a:moveTo>
                  <a:pt x="32" y="394"/>
                </a:moveTo>
                <a:cubicBezTo>
                  <a:pt x="66" y="301"/>
                  <a:pt x="108" y="228"/>
                  <a:pt x="213" y="172"/>
                </a:cubicBezTo>
                <a:cubicBezTo>
                  <a:pt x="318" y="116"/>
                  <a:pt x="588" y="0"/>
                  <a:pt x="663" y="56"/>
                </a:cubicBezTo>
                <a:cubicBezTo>
                  <a:pt x="738" y="112"/>
                  <a:pt x="659" y="346"/>
                  <a:pt x="661" y="509"/>
                </a:cubicBezTo>
                <a:cubicBezTo>
                  <a:pt x="663" y="672"/>
                  <a:pt x="731" y="956"/>
                  <a:pt x="677" y="1032"/>
                </a:cubicBezTo>
                <a:cubicBezTo>
                  <a:pt x="623" y="1108"/>
                  <a:pt x="442" y="999"/>
                  <a:pt x="338" y="962"/>
                </a:cubicBezTo>
                <a:cubicBezTo>
                  <a:pt x="234" y="925"/>
                  <a:pt x="102" y="904"/>
                  <a:pt x="51" y="809"/>
                </a:cubicBezTo>
                <a:cubicBezTo>
                  <a:pt x="0" y="715"/>
                  <a:pt x="36" y="481"/>
                  <a:pt x="32" y="394"/>
                </a:cubicBezTo>
                <a:close/>
              </a:path>
            </a:pathLst>
          </a:custGeom>
          <a:gradFill rotWithShape="0">
            <a:gsLst>
              <a:gs pos="0">
                <a:srgbClr val="66CCFF"/>
              </a:gs>
              <a:gs pos="100000">
                <a:srgbClr val="FFFFFF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9032" name="Freeform 7"/>
          <p:cNvSpPr>
            <a:spLocks noChangeArrowheads="1"/>
          </p:cNvSpPr>
          <p:nvPr/>
        </p:nvSpPr>
        <p:spPr bwMode="auto">
          <a:xfrm>
            <a:off x="5230813" y="4872038"/>
            <a:ext cx="1944687" cy="1292225"/>
          </a:xfrm>
          <a:custGeom>
            <a:avLst/>
            <a:gdLst>
              <a:gd name="T0" fmla="*/ 2147483647 w 1162"/>
              <a:gd name="T1" fmla="*/ 2147483647 h 543"/>
              <a:gd name="T2" fmla="*/ 2147483647 w 1162"/>
              <a:gd name="T3" fmla="*/ 2147483647 h 543"/>
              <a:gd name="T4" fmla="*/ 2147483647 w 1162"/>
              <a:gd name="T5" fmla="*/ 2147483647 h 543"/>
              <a:gd name="T6" fmla="*/ 2147483647 w 1162"/>
              <a:gd name="T7" fmla="*/ 2147483647 h 543"/>
              <a:gd name="T8" fmla="*/ 2147483647 w 1162"/>
              <a:gd name="T9" fmla="*/ 2147483647 h 543"/>
              <a:gd name="T10" fmla="*/ 2147483647 w 1162"/>
              <a:gd name="T11" fmla="*/ 2147483647 h 543"/>
              <a:gd name="T12" fmla="*/ 2147483647 w 1162"/>
              <a:gd name="T13" fmla="*/ 2147483647 h 543"/>
              <a:gd name="T14" fmla="*/ 2147483647 w 1162"/>
              <a:gd name="T15" fmla="*/ 2147483647 h 54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162"/>
              <a:gd name="T25" fmla="*/ 0 h 543"/>
              <a:gd name="T26" fmla="*/ 1162 w 1162"/>
              <a:gd name="T27" fmla="*/ 543 h 54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162" h="543">
                <a:moveTo>
                  <a:pt x="56" y="162"/>
                </a:moveTo>
                <a:cubicBezTo>
                  <a:pt x="115" y="100"/>
                  <a:pt x="221" y="28"/>
                  <a:pt x="368" y="14"/>
                </a:cubicBezTo>
                <a:cubicBezTo>
                  <a:pt x="515" y="0"/>
                  <a:pt x="811" y="42"/>
                  <a:pt x="940" y="79"/>
                </a:cubicBezTo>
                <a:cubicBezTo>
                  <a:pt x="1069" y="116"/>
                  <a:pt x="1126" y="177"/>
                  <a:pt x="1144" y="239"/>
                </a:cubicBezTo>
                <a:cubicBezTo>
                  <a:pt x="1162" y="301"/>
                  <a:pt x="1141" y="401"/>
                  <a:pt x="1048" y="451"/>
                </a:cubicBezTo>
                <a:cubicBezTo>
                  <a:pt x="955" y="501"/>
                  <a:pt x="746" y="543"/>
                  <a:pt x="586" y="541"/>
                </a:cubicBezTo>
                <a:cubicBezTo>
                  <a:pt x="426" y="539"/>
                  <a:pt x="176" y="502"/>
                  <a:pt x="88" y="439"/>
                </a:cubicBezTo>
                <a:cubicBezTo>
                  <a:pt x="0" y="376"/>
                  <a:pt x="63" y="220"/>
                  <a:pt x="56" y="162"/>
                </a:cubicBezTo>
                <a:close/>
              </a:path>
            </a:pathLst>
          </a:custGeom>
          <a:solidFill>
            <a:srgbClr val="66CC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9033" name="Freeform 8"/>
          <p:cNvSpPr>
            <a:spLocks noChangeArrowheads="1"/>
          </p:cNvSpPr>
          <p:nvPr/>
        </p:nvSpPr>
        <p:spPr bwMode="auto">
          <a:xfrm>
            <a:off x="1477963" y="4164013"/>
            <a:ext cx="1679575" cy="1411287"/>
          </a:xfrm>
          <a:custGeom>
            <a:avLst/>
            <a:gdLst>
              <a:gd name="T0" fmla="*/ 2147483647 w 1198"/>
              <a:gd name="T1" fmla="*/ 2147483647 h 451"/>
              <a:gd name="T2" fmla="*/ 2147483647 w 1198"/>
              <a:gd name="T3" fmla="*/ 2147483647 h 451"/>
              <a:gd name="T4" fmla="*/ 2147483647 w 1198"/>
              <a:gd name="T5" fmla="*/ 2147483647 h 451"/>
              <a:gd name="T6" fmla="*/ 2147483647 w 1198"/>
              <a:gd name="T7" fmla="*/ 2147483647 h 451"/>
              <a:gd name="T8" fmla="*/ 2147483647 w 1198"/>
              <a:gd name="T9" fmla="*/ 2147483647 h 451"/>
              <a:gd name="T10" fmla="*/ 2147483647 w 1198"/>
              <a:gd name="T11" fmla="*/ 2147483647 h 451"/>
              <a:gd name="T12" fmla="*/ 2147483647 w 1198"/>
              <a:gd name="T13" fmla="*/ 2147483647 h 451"/>
              <a:gd name="T14" fmla="*/ 2147483647 w 1198"/>
              <a:gd name="T15" fmla="*/ 2147483647 h 451"/>
              <a:gd name="T16" fmla="*/ 2147483647 w 1198"/>
              <a:gd name="T17" fmla="*/ 2147483647 h 45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198"/>
              <a:gd name="T28" fmla="*/ 0 h 451"/>
              <a:gd name="T29" fmla="*/ 1198 w 1198"/>
              <a:gd name="T30" fmla="*/ 451 h 45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198" h="451">
                <a:moveTo>
                  <a:pt x="88" y="181"/>
                </a:moveTo>
                <a:cubicBezTo>
                  <a:pt x="159" y="143"/>
                  <a:pt x="120" y="111"/>
                  <a:pt x="180" y="89"/>
                </a:cubicBezTo>
                <a:cubicBezTo>
                  <a:pt x="240" y="67"/>
                  <a:pt x="313" y="60"/>
                  <a:pt x="448" y="49"/>
                </a:cubicBezTo>
                <a:cubicBezTo>
                  <a:pt x="583" y="38"/>
                  <a:pt x="866" y="0"/>
                  <a:pt x="988" y="25"/>
                </a:cubicBezTo>
                <a:cubicBezTo>
                  <a:pt x="1110" y="50"/>
                  <a:pt x="1198" y="132"/>
                  <a:pt x="1181" y="197"/>
                </a:cubicBezTo>
                <a:cubicBezTo>
                  <a:pt x="1164" y="262"/>
                  <a:pt x="1034" y="375"/>
                  <a:pt x="889" y="413"/>
                </a:cubicBezTo>
                <a:cubicBezTo>
                  <a:pt x="744" y="451"/>
                  <a:pt x="449" y="438"/>
                  <a:pt x="307" y="425"/>
                </a:cubicBezTo>
                <a:cubicBezTo>
                  <a:pt x="165" y="412"/>
                  <a:pt x="72" y="378"/>
                  <a:pt x="36" y="337"/>
                </a:cubicBezTo>
                <a:cubicBezTo>
                  <a:pt x="0" y="296"/>
                  <a:pt x="77" y="213"/>
                  <a:pt x="88" y="181"/>
                </a:cubicBezTo>
                <a:close/>
              </a:path>
            </a:pathLst>
          </a:custGeom>
          <a:solidFill>
            <a:srgbClr val="66CC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9034" name="Freeform 9"/>
          <p:cNvSpPr>
            <a:spLocks noChangeArrowheads="1"/>
          </p:cNvSpPr>
          <p:nvPr/>
        </p:nvSpPr>
        <p:spPr bwMode="auto">
          <a:xfrm>
            <a:off x="2108200" y="4908550"/>
            <a:ext cx="400050" cy="180975"/>
          </a:xfrm>
          <a:custGeom>
            <a:avLst/>
            <a:gdLst>
              <a:gd name="T0" fmla="*/ 0 w 252"/>
              <a:gd name="T1" fmla="*/ 2147483647 h 114"/>
              <a:gd name="T2" fmla="*/ 2147483647 w 252"/>
              <a:gd name="T3" fmla="*/ 0 h 114"/>
              <a:gd name="T4" fmla="*/ 0 60000 65536"/>
              <a:gd name="T5" fmla="*/ 0 60000 65536"/>
              <a:gd name="T6" fmla="*/ 0 w 252"/>
              <a:gd name="T7" fmla="*/ 0 h 114"/>
              <a:gd name="T8" fmla="*/ 252 w 252"/>
              <a:gd name="T9" fmla="*/ 114 h 11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52" h="114">
                <a:moveTo>
                  <a:pt x="0" y="114"/>
                </a:moveTo>
                <a:lnTo>
                  <a:pt x="252" y="0"/>
                </a:lnTo>
              </a:path>
            </a:pathLst>
          </a:custGeom>
          <a:noFill/>
          <a:ln w="126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9035" name="Text Box 10"/>
          <p:cNvSpPr txBox="1">
            <a:spLocks noChangeArrowheads="1"/>
          </p:cNvSpPr>
          <p:nvPr/>
        </p:nvSpPr>
        <p:spPr bwMode="auto">
          <a:xfrm>
            <a:off x="2054225" y="5129213"/>
            <a:ext cx="660400" cy="398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>
                <a:solidFill>
                  <a:srgbClr val="000000"/>
                </a:solidFill>
              </a:rPr>
              <a:t>AS3</a:t>
            </a:r>
          </a:p>
        </p:txBody>
      </p:sp>
      <p:sp>
        <p:nvSpPr>
          <p:cNvPr id="129036" name="Text Box 11"/>
          <p:cNvSpPr txBox="1">
            <a:spLocks noChangeArrowheads="1"/>
          </p:cNvSpPr>
          <p:nvPr/>
        </p:nvSpPr>
        <p:spPr bwMode="auto">
          <a:xfrm>
            <a:off x="5868988" y="5794375"/>
            <a:ext cx="612775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</a:rPr>
              <a:t>AS2</a:t>
            </a:r>
          </a:p>
        </p:txBody>
      </p:sp>
      <p:sp>
        <p:nvSpPr>
          <p:cNvPr id="129037" name="Line 12"/>
          <p:cNvSpPr>
            <a:spLocks noChangeShapeType="1"/>
          </p:cNvSpPr>
          <p:nvPr/>
        </p:nvSpPr>
        <p:spPr bwMode="auto">
          <a:xfrm flipV="1">
            <a:off x="5746750" y="5281613"/>
            <a:ext cx="434975" cy="195262"/>
          </a:xfrm>
          <a:prstGeom prst="line">
            <a:avLst/>
          </a:prstGeom>
          <a:noFill/>
          <a:ln w="12600" cap="sq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9038" name="Line 13"/>
          <p:cNvSpPr>
            <a:spLocks noChangeShapeType="1"/>
          </p:cNvSpPr>
          <p:nvPr/>
        </p:nvSpPr>
        <p:spPr bwMode="auto">
          <a:xfrm flipH="1" flipV="1">
            <a:off x="2322513" y="4640263"/>
            <a:ext cx="244475" cy="177800"/>
          </a:xfrm>
          <a:prstGeom prst="line">
            <a:avLst/>
          </a:prstGeom>
          <a:noFill/>
          <a:ln w="12600" cap="sq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9039" name="Line 14"/>
          <p:cNvSpPr>
            <a:spLocks noChangeShapeType="1"/>
          </p:cNvSpPr>
          <p:nvPr/>
        </p:nvSpPr>
        <p:spPr bwMode="auto">
          <a:xfrm flipH="1">
            <a:off x="1881188" y="4635500"/>
            <a:ext cx="150812" cy="376238"/>
          </a:xfrm>
          <a:prstGeom prst="line">
            <a:avLst/>
          </a:prstGeom>
          <a:noFill/>
          <a:ln w="12600" cap="sq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9040" name="Group 15"/>
          <p:cNvGrpSpPr>
            <a:grpSpLocks/>
          </p:cNvGrpSpPr>
          <p:nvPr/>
        </p:nvGrpSpPr>
        <p:grpSpPr bwMode="auto">
          <a:xfrm>
            <a:off x="1619250" y="4903788"/>
            <a:ext cx="500063" cy="396875"/>
            <a:chOff x="1020" y="3089"/>
            <a:chExt cx="315" cy="250"/>
          </a:xfrm>
        </p:grpSpPr>
        <p:sp>
          <p:nvSpPr>
            <p:cNvPr id="129138" name="Oval 16"/>
            <p:cNvSpPr>
              <a:spLocks noChangeArrowheads="1"/>
            </p:cNvSpPr>
            <p:nvPr/>
          </p:nvSpPr>
          <p:spPr bwMode="auto">
            <a:xfrm>
              <a:off x="1023" y="3207"/>
              <a:ext cx="312" cy="80"/>
            </a:xfrm>
            <a:prstGeom prst="ellipse">
              <a:avLst/>
            </a:prstGeom>
            <a:solidFill>
              <a:srgbClr val="CCCCFF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139" name="Line 17"/>
            <p:cNvSpPr>
              <a:spLocks noChangeShapeType="1"/>
            </p:cNvSpPr>
            <p:nvPr/>
          </p:nvSpPr>
          <p:spPr bwMode="auto">
            <a:xfrm>
              <a:off x="1023" y="3200"/>
              <a:ext cx="0" cy="49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140" name="Line 18"/>
            <p:cNvSpPr>
              <a:spLocks noChangeShapeType="1"/>
            </p:cNvSpPr>
            <p:nvPr/>
          </p:nvSpPr>
          <p:spPr bwMode="auto">
            <a:xfrm>
              <a:off x="1336" y="3200"/>
              <a:ext cx="0" cy="49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141" name="Rectangle 19"/>
            <p:cNvSpPr>
              <a:spLocks noChangeArrowheads="1"/>
            </p:cNvSpPr>
            <p:nvPr/>
          </p:nvSpPr>
          <p:spPr bwMode="auto">
            <a:xfrm>
              <a:off x="1023" y="3200"/>
              <a:ext cx="309" cy="48"/>
            </a:xfrm>
            <a:prstGeom prst="rect">
              <a:avLst/>
            </a:prstGeom>
            <a:solidFill>
              <a:srgbClr val="CC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142" name="Oval 20"/>
            <p:cNvSpPr>
              <a:spLocks noChangeArrowheads="1"/>
            </p:cNvSpPr>
            <p:nvPr/>
          </p:nvSpPr>
          <p:spPr bwMode="auto">
            <a:xfrm>
              <a:off x="1020" y="3141"/>
              <a:ext cx="312" cy="94"/>
            </a:xfrm>
            <a:prstGeom prst="ellipse">
              <a:avLst/>
            </a:prstGeom>
            <a:solidFill>
              <a:srgbClr val="CCCCFF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143" name="Rectangle 21"/>
            <p:cNvSpPr>
              <a:spLocks noChangeArrowheads="1"/>
            </p:cNvSpPr>
            <p:nvPr/>
          </p:nvSpPr>
          <p:spPr bwMode="auto">
            <a:xfrm>
              <a:off x="1107" y="3154"/>
              <a:ext cx="140" cy="123"/>
            </a:xfrm>
            <a:prstGeom prst="rect">
              <a:avLst/>
            </a:prstGeom>
            <a:solidFill>
              <a:srgbClr val="CC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144" name="Text Box 22"/>
            <p:cNvSpPr txBox="1">
              <a:spLocks noChangeArrowheads="1"/>
            </p:cNvSpPr>
            <p:nvPr/>
          </p:nvSpPr>
          <p:spPr bwMode="auto">
            <a:xfrm>
              <a:off x="1035" y="3089"/>
              <a:ext cx="291" cy="2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000">
                  <a:solidFill>
                    <a:srgbClr val="000000"/>
                  </a:solidFill>
                </a:rPr>
                <a:t>3b</a:t>
              </a:r>
            </a:p>
          </p:txBody>
        </p:sp>
      </p:grpSp>
      <p:grpSp>
        <p:nvGrpSpPr>
          <p:cNvPr id="129041" name="Group 23"/>
          <p:cNvGrpSpPr>
            <a:grpSpLocks/>
          </p:cNvGrpSpPr>
          <p:nvPr/>
        </p:nvGrpSpPr>
        <p:grpSpPr bwMode="auto">
          <a:xfrm>
            <a:off x="1889125" y="4327525"/>
            <a:ext cx="500063" cy="396875"/>
            <a:chOff x="1190" y="2726"/>
            <a:chExt cx="315" cy="250"/>
          </a:xfrm>
        </p:grpSpPr>
        <p:sp>
          <p:nvSpPr>
            <p:cNvPr id="129130" name="Oval 24"/>
            <p:cNvSpPr>
              <a:spLocks noChangeArrowheads="1"/>
            </p:cNvSpPr>
            <p:nvPr/>
          </p:nvSpPr>
          <p:spPr bwMode="auto">
            <a:xfrm>
              <a:off x="1193" y="2852"/>
              <a:ext cx="312" cy="80"/>
            </a:xfrm>
            <a:prstGeom prst="ellipse">
              <a:avLst/>
            </a:prstGeom>
            <a:solidFill>
              <a:srgbClr val="CCCCFF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131" name="Line 25"/>
            <p:cNvSpPr>
              <a:spLocks noChangeShapeType="1"/>
            </p:cNvSpPr>
            <p:nvPr/>
          </p:nvSpPr>
          <p:spPr bwMode="auto">
            <a:xfrm>
              <a:off x="1193" y="2845"/>
              <a:ext cx="0" cy="49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132" name="Line 26"/>
            <p:cNvSpPr>
              <a:spLocks noChangeShapeType="1"/>
            </p:cNvSpPr>
            <p:nvPr/>
          </p:nvSpPr>
          <p:spPr bwMode="auto">
            <a:xfrm>
              <a:off x="1506" y="2845"/>
              <a:ext cx="0" cy="49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133" name="Rectangle 27"/>
            <p:cNvSpPr>
              <a:spLocks noChangeArrowheads="1"/>
            </p:cNvSpPr>
            <p:nvPr/>
          </p:nvSpPr>
          <p:spPr bwMode="auto">
            <a:xfrm>
              <a:off x="1193" y="2845"/>
              <a:ext cx="309" cy="48"/>
            </a:xfrm>
            <a:prstGeom prst="rect">
              <a:avLst/>
            </a:prstGeom>
            <a:solidFill>
              <a:srgbClr val="CC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134" name="Oval 28"/>
            <p:cNvSpPr>
              <a:spLocks noChangeArrowheads="1"/>
            </p:cNvSpPr>
            <p:nvPr/>
          </p:nvSpPr>
          <p:spPr bwMode="auto">
            <a:xfrm>
              <a:off x="1190" y="2786"/>
              <a:ext cx="312" cy="94"/>
            </a:xfrm>
            <a:prstGeom prst="ellipse">
              <a:avLst/>
            </a:prstGeom>
            <a:solidFill>
              <a:srgbClr val="CCCCFF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29135" name="Group 29"/>
            <p:cNvGrpSpPr>
              <a:grpSpLocks/>
            </p:cNvGrpSpPr>
            <p:nvPr/>
          </p:nvGrpSpPr>
          <p:grpSpPr bwMode="auto">
            <a:xfrm>
              <a:off x="1207" y="2726"/>
              <a:ext cx="283" cy="250"/>
              <a:chOff x="1207" y="2726"/>
              <a:chExt cx="283" cy="250"/>
            </a:xfrm>
          </p:grpSpPr>
          <p:sp>
            <p:nvSpPr>
              <p:cNvPr id="129136" name="Rectangle 30"/>
              <p:cNvSpPr>
                <a:spLocks noChangeArrowheads="1"/>
              </p:cNvSpPr>
              <p:nvPr/>
            </p:nvSpPr>
            <p:spPr bwMode="auto">
              <a:xfrm>
                <a:off x="1275" y="2791"/>
                <a:ext cx="138" cy="131"/>
              </a:xfrm>
              <a:prstGeom prst="rect">
                <a:avLst/>
              </a:pr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137" name="Text Box 31"/>
              <p:cNvSpPr txBox="1">
                <a:spLocks noChangeArrowheads="1"/>
              </p:cNvSpPr>
              <p:nvPr/>
            </p:nvSpPr>
            <p:spPr bwMode="auto">
              <a:xfrm>
                <a:off x="1207" y="2726"/>
                <a:ext cx="283" cy="25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 algn="ctr">
                  <a:buClrTx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2000">
                    <a:solidFill>
                      <a:srgbClr val="000000"/>
                    </a:solidFill>
                  </a:rPr>
                  <a:t>3c</a:t>
                </a:r>
              </a:p>
            </p:txBody>
          </p:sp>
        </p:grpSp>
      </p:grpSp>
      <p:grpSp>
        <p:nvGrpSpPr>
          <p:cNvPr id="129042" name="Group 32"/>
          <p:cNvGrpSpPr>
            <a:grpSpLocks/>
          </p:cNvGrpSpPr>
          <p:nvPr/>
        </p:nvGrpSpPr>
        <p:grpSpPr bwMode="auto">
          <a:xfrm>
            <a:off x="2466975" y="4702175"/>
            <a:ext cx="500063" cy="396875"/>
            <a:chOff x="1554" y="2962"/>
            <a:chExt cx="315" cy="250"/>
          </a:xfrm>
        </p:grpSpPr>
        <p:grpSp>
          <p:nvGrpSpPr>
            <p:cNvPr id="129122" name="Group 33"/>
            <p:cNvGrpSpPr>
              <a:grpSpLocks/>
            </p:cNvGrpSpPr>
            <p:nvPr/>
          </p:nvGrpSpPr>
          <p:grpSpPr bwMode="auto">
            <a:xfrm>
              <a:off x="1554" y="3021"/>
              <a:ext cx="315" cy="146"/>
              <a:chOff x="1554" y="3021"/>
              <a:chExt cx="315" cy="146"/>
            </a:xfrm>
          </p:grpSpPr>
          <p:sp>
            <p:nvSpPr>
              <p:cNvPr id="129124" name="Oval 34"/>
              <p:cNvSpPr>
                <a:spLocks noChangeArrowheads="1"/>
              </p:cNvSpPr>
              <p:nvPr/>
            </p:nvSpPr>
            <p:spPr bwMode="auto">
              <a:xfrm>
                <a:off x="1557" y="3087"/>
                <a:ext cx="312" cy="80"/>
              </a:xfrm>
              <a:prstGeom prst="ellipse">
                <a:avLst/>
              </a:prstGeom>
              <a:solidFill>
                <a:srgbClr val="CCCCFF"/>
              </a:solidFill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125" name="Line 35"/>
              <p:cNvSpPr>
                <a:spLocks noChangeShapeType="1"/>
              </p:cNvSpPr>
              <p:nvPr/>
            </p:nvSpPr>
            <p:spPr bwMode="auto">
              <a:xfrm>
                <a:off x="1557" y="3080"/>
                <a:ext cx="0" cy="49"/>
              </a:xfrm>
              <a:prstGeom prst="line">
                <a:avLst/>
              </a:prstGeom>
              <a:noFill/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126" name="Line 36"/>
              <p:cNvSpPr>
                <a:spLocks noChangeShapeType="1"/>
              </p:cNvSpPr>
              <p:nvPr/>
            </p:nvSpPr>
            <p:spPr bwMode="auto">
              <a:xfrm>
                <a:off x="1870" y="3080"/>
                <a:ext cx="0" cy="49"/>
              </a:xfrm>
              <a:prstGeom prst="line">
                <a:avLst/>
              </a:prstGeom>
              <a:noFill/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127" name="Rectangle 37"/>
              <p:cNvSpPr>
                <a:spLocks noChangeArrowheads="1"/>
              </p:cNvSpPr>
              <p:nvPr/>
            </p:nvSpPr>
            <p:spPr bwMode="auto">
              <a:xfrm>
                <a:off x="1557" y="3080"/>
                <a:ext cx="309" cy="48"/>
              </a:xfrm>
              <a:prstGeom prst="rect">
                <a:avLst/>
              </a:pr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128" name="Oval 38"/>
              <p:cNvSpPr>
                <a:spLocks noChangeArrowheads="1"/>
              </p:cNvSpPr>
              <p:nvPr/>
            </p:nvSpPr>
            <p:spPr bwMode="auto">
              <a:xfrm>
                <a:off x="1554" y="3021"/>
                <a:ext cx="312" cy="94"/>
              </a:xfrm>
              <a:prstGeom prst="ellipse">
                <a:avLst/>
              </a:prstGeom>
              <a:solidFill>
                <a:srgbClr val="CCCCFF"/>
              </a:solidFill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129" name="Rectangle 39"/>
              <p:cNvSpPr>
                <a:spLocks noChangeArrowheads="1"/>
              </p:cNvSpPr>
              <p:nvPr/>
            </p:nvSpPr>
            <p:spPr bwMode="auto">
              <a:xfrm>
                <a:off x="1641" y="3034"/>
                <a:ext cx="141" cy="109"/>
              </a:xfrm>
              <a:prstGeom prst="rect">
                <a:avLst/>
              </a:pr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29123" name="Text Box 40"/>
            <p:cNvSpPr txBox="1">
              <a:spLocks noChangeArrowheads="1"/>
            </p:cNvSpPr>
            <p:nvPr/>
          </p:nvSpPr>
          <p:spPr bwMode="auto">
            <a:xfrm>
              <a:off x="1569" y="2962"/>
              <a:ext cx="291" cy="2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000">
                  <a:solidFill>
                    <a:srgbClr val="000000"/>
                  </a:solidFill>
                </a:rPr>
                <a:t>3a</a:t>
              </a:r>
            </a:p>
          </p:txBody>
        </p:sp>
      </p:grpSp>
      <p:grpSp>
        <p:nvGrpSpPr>
          <p:cNvPr id="129043" name="Group 41"/>
          <p:cNvGrpSpPr>
            <a:grpSpLocks/>
          </p:cNvGrpSpPr>
          <p:nvPr/>
        </p:nvGrpSpPr>
        <p:grpSpPr bwMode="auto">
          <a:xfrm>
            <a:off x="2495550" y="5227638"/>
            <a:ext cx="2659063" cy="1120775"/>
            <a:chOff x="1572" y="3293"/>
            <a:chExt cx="1675" cy="706"/>
          </a:xfrm>
        </p:grpSpPr>
        <p:sp>
          <p:nvSpPr>
            <p:cNvPr id="129079" name="Freeform 42"/>
            <p:cNvSpPr>
              <a:spLocks noChangeArrowheads="1"/>
            </p:cNvSpPr>
            <p:nvPr/>
          </p:nvSpPr>
          <p:spPr bwMode="auto">
            <a:xfrm>
              <a:off x="1572" y="3293"/>
              <a:ext cx="1675" cy="706"/>
            </a:xfrm>
            <a:custGeom>
              <a:avLst/>
              <a:gdLst>
                <a:gd name="T0" fmla="*/ 274 w 1583"/>
                <a:gd name="T1" fmla="*/ 321 h 682"/>
                <a:gd name="T2" fmla="*/ 721 w 1583"/>
                <a:gd name="T3" fmla="*/ 106 h 682"/>
                <a:gd name="T4" fmla="*/ 1389 w 1583"/>
                <a:gd name="T5" fmla="*/ 30 h 682"/>
                <a:gd name="T6" fmla="*/ 2045 w 1583"/>
                <a:gd name="T7" fmla="*/ 277 h 682"/>
                <a:gd name="T8" fmla="*/ 2765 w 1583"/>
                <a:gd name="T9" fmla="*/ 612 h 682"/>
                <a:gd name="T10" fmla="*/ 2250 w 1583"/>
                <a:gd name="T11" fmla="*/ 919 h 682"/>
                <a:gd name="T12" fmla="*/ 1220 w 1583"/>
                <a:gd name="T13" fmla="*/ 940 h 682"/>
                <a:gd name="T14" fmla="*/ 158 w 1583"/>
                <a:gd name="T15" fmla="*/ 852 h 682"/>
                <a:gd name="T16" fmla="*/ 274 w 1583"/>
                <a:gd name="T17" fmla="*/ 321 h 6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83"/>
                <a:gd name="T28" fmla="*/ 0 h 682"/>
                <a:gd name="T29" fmla="*/ 1583 w 1583"/>
                <a:gd name="T30" fmla="*/ 682 h 6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83" h="682">
                  <a:moveTo>
                    <a:pt x="155" y="224"/>
                  </a:moveTo>
                  <a:cubicBezTo>
                    <a:pt x="208" y="137"/>
                    <a:pt x="302" y="108"/>
                    <a:pt x="407" y="74"/>
                  </a:cubicBezTo>
                  <a:cubicBezTo>
                    <a:pt x="512" y="40"/>
                    <a:pt x="660" y="0"/>
                    <a:pt x="785" y="20"/>
                  </a:cubicBezTo>
                  <a:cubicBezTo>
                    <a:pt x="910" y="40"/>
                    <a:pt x="1027" y="126"/>
                    <a:pt x="1157" y="194"/>
                  </a:cubicBezTo>
                  <a:cubicBezTo>
                    <a:pt x="1287" y="262"/>
                    <a:pt x="1545" y="353"/>
                    <a:pt x="1564" y="428"/>
                  </a:cubicBezTo>
                  <a:cubicBezTo>
                    <a:pt x="1583" y="503"/>
                    <a:pt x="1417" y="606"/>
                    <a:pt x="1272" y="644"/>
                  </a:cubicBezTo>
                  <a:cubicBezTo>
                    <a:pt x="1127" y="682"/>
                    <a:pt x="887" y="664"/>
                    <a:pt x="690" y="656"/>
                  </a:cubicBezTo>
                  <a:cubicBezTo>
                    <a:pt x="493" y="648"/>
                    <a:pt x="178" y="668"/>
                    <a:pt x="89" y="596"/>
                  </a:cubicBezTo>
                  <a:cubicBezTo>
                    <a:pt x="0" y="524"/>
                    <a:pt x="102" y="311"/>
                    <a:pt x="155" y="224"/>
                  </a:cubicBezTo>
                  <a:close/>
                </a:path>
              </a:pathLst>
            </a:custGeom>
            <a:solidFill>
              <a:srgbClr val="66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80" name="Text Box 43"/>
            <p:cNvSpPr txBox="1">
              <a:spLocks noChangeArrowheads="1"/>
            </p:cNvSpPr>
            <p:nvPr/>
          </p:nvSpPr>
          <p:spPr bwMode="auto">
            <a:xfrm>
              <a:off x="1720" y="3724"/>
              <a:ext cx="415" cy="2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000">
                  <a:solidFill>
                    <a:srgbClr val="000000"/>
                  </a:solidFill>
                </a:rPr>
                <a:t>AS1</a:t>
              </a:r>
            </a:p>
          </p:txBody>
        </p:sp>
        <p:sp>
          <p:nvSpPr>
            <p:cNvPr id="129081" name="Line 44"/>
            <p:cNvSpPr>
              <a:spLocks noChangeShapeType="1"/>
            </p:cNvSpPr>
            <p:nvPr/>
          </p:nvSpPr>
          <p:spPr bwMode="auto">
            <a:xfrm flipH="1">
              <a:off x="2133" y="3469"/>
              <a:ext cx="94" cy="101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082" name="Line 45"/>
            <p:cNvSpPr>
              <a:spLocks noChangeShapeType="1"/>
            </p:cNvSpPr>
            <p:nvPr/>
          </p:nvSpPr>
          <p:spPr bwMode="auto">
            <a:xfrm>
              <a:off x="2388" y="3491"/>
              <a:ext cx="2" cy="284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083" name="Line 46"/>
            <p:cNvSpPr>
              <a:spLocks noChangeShapeType="1"/>
            </p:cNvSpPr>
            <p:nvPr/>
          </p:nvSpPr>
          <p:spPr bwMode="auto">
            <a:xfrm>
              <a:off x="2490" y="3461"/>
              <a:ext cx="312" cy="210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084" name="Line 47"/>
            <p:cNvSpPr>
              <a:spLocks noChangeShapeType="1"/>
            </p:cNvSpPr>
            <p:nvPr/>
          </p:nvSpPr>
          <p:spPr bwMode="auto">
            <a:xfrm flipH="1">
              <a:off x="2565" y="3749"/>
              <a:ext cx="238" cy="75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085" name="Line 48"/>
            <p:cNvSpPr>
              <a:spLocks noChangeShapeType="1"/>
            </p:cNvSpPr>
            <p:nvPr/>
          </p:nvSpPr>
          <p:spPr bwMode="auto">
            <a:xfrm flipH="1" flipV="1">
              <a:off x="2201" y="3637"/>
              <a:ext cx="569" cy="52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086" name="Line 49"/>
            <p:cNvSpPr>
              <a:spLocks noChangeShapeType="1"/>
            </p:cNvSpPr>
            <p:nvPr/>
          </p:nvSpPr>
          <p:spPr bwMode="auto">
            <a:xfrm>
              <a:off x="2143" y="3689"/>
              <a:ext cx="126" cy="84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9087" name="Group 50"/>
            <p:cNvGrpSpPr>
              <a:grpSpLocks/>
            </p:cNvGrpSpPr>
            <p:nvPr/>
          </p:nvGrpSpPr>
          <p:grpSpPr bwMode="auto">
            <a:xfrm>
              <a:off x="2202" y="3293"/>
              <a:ext cx="315" cy="250"/>
              <a:chOff x="2202" y="3293"/>
              <a:chExt cx="315" cy="250"/>
            </a:xfrm>
          </p:grpSpPr>
          <p:sp>
            <p:nvSpPr>
              <p:cNvPr id="129114" name="Oval 51"/>
              <p:cNvSpPr>
                <a:spLocks noChangeArrowheads="1"/>
              </p:cNvSpPr>
              <p:nvPr/>
            </p:nvSpPr>
            <p:spPr bwMode="auto">
              <a:xfrm>
                <a:off x="2205" y="3417"/>
                <a:ext cx="312" cy="80"/>
              </a:xfrm>
              <a:prstGeom prst="ellipse">
                <a:avLst/>
              </a:prstGeom>
              <a:solidFill>
                <a:srgbClr val="CCCCFF"/>
              </a:solidFill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115" name="Line 52"/>
              <p:cNvSpPr>
                <a:spLocks noChangeShapeType="1"/>
              </p:cNvSpPr>
              <p:nvPr/>
            </p:nvSpPr>
            <p:spPr bwMode="auto">
              <a:xfrm>
                <a:off x="2205" y="3410"/>
                <a:ext cx="0" cy="49"/>
              </a:xfrm>
              <a:prstGeom prst="line">
                <a:avLst/>
              </a:prstGeom>
              <a:noFill/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116" name="Line 53"/>
              <p:cNvSpPr>
                <a:spLocks noChangeShapeType="1"/>
              </p:cNvSpPr>
              <p:nvPr/>
            </p:nvSpPr>
            <p:spPr bwMode="auto">
              <a:xfrm>
                <a:off x="2518" y="3410"/>
                <a:ext cx="0" cy="49"/>
              </a:xfrm>
              <a:prstGeom prst="line">
                <a:avLst/>
              </a:prstGeom>
              <a:noFill/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117" name="Rectangle 54"/>
              <p:cNvSpPr>
                <a:spLocks noChangeArrowheads="1"/>
              </p:cNvSpPr>
              <p:nvPr/>
            </p:nvSpPr>
            <p:spPr bwMode="auto">
              <a:xfrm>
                <a:off x="2205" y="3410"/>
                <a:ext cx="309" cy="48"/>
              </a:xfrm>
              <a:prstGeom prst="rect">
                <a:avLst/>
              </a:pr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118" name="Oval 55"/>
              <p:cNvSpPr>
                <a:spLocks noChangeArrowheads="1"/>
              </p:cNvSpPr>
              <p:nvPr/>
            </p:nvSpPr>
            <p:spPr bwMode="auto">
              <a:xfrm>
                <a:off x="2202" y="3351"/>
                <a:ext cx="312" cy="94"/>
              </a:xfrm>
              <a:prstGeom prst="ellipse">
                <a:avLst/>
              </a:prstGeom>
              <a:solidFill>
                <a:srgbClr val="CCCCFF"/>
              </a:solidFill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29119" name="Group 56"/>
              <p:cNvGrpSpPr>
                <a:grpSpLocks/>
              </p:cNvGrpSpPr>
              <p:nvPr/>
            </p:nvGrpSpPr>
            <p:grpSpPr bwMode="auto">
              <a:xfrm>
                <a:off x="2220" y="3293"/>
                <a:ext cx="283" cy="250"/>
                <a:chOff x="2220" y="3293"/>
                <a:chExt cx="283" cy="250"/>
              </a:xfrm>
            </p:grpSpPr>
            <p:sp>
              <p:nvSpPr>
                <p:cNvPr id="129120" name="Rectangle 57"/>
                <p:cNvSpPr>
                  <a:spLocks noChangeArrowheads="1"/>
                </p:cNvSpPr>
                <p:nvPr/>
              </p:nvSpPr>
              <p:spPr bwMode="auto">
                <a:xfrm>
                  <a:off x="2287" y="3358"/>
                  <a:ext cx="139" cy="131"/>
                </a:xfrm>
                <a:prstGeom prst="rect">
                  <a:avLst/>
                </a:prstGeom>
                <a:solidFill>
                  <a:srgbClr val="CCCC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9121" name="Text Box 58"/>
                <p:cNvSpPr txBox="1">
                  <a:spLocks noChangeArrowheads="1"/>
                </p:cNvSpPr>
                <p:nvPr/>
              </p:nvSpPr>
              <p:spPr bwMode="auto">
                <a:xfrm>
                  <a:off x="2220" y="3293"/>
                  <a:ext cx="283" cy="250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lIns="90000" tIns="46800" rIns="90000" bIns="46800">
                  <a:spAutoFit/>
                </a:bodyPr>
                <a:lstStyle/>
                <a:p>
                  <a:pPr algn="ctr">
                    <a:buClrTx/>
                    <a:buFontTx/>
                    <a:buNone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en-US" sz="2000">
                      <a:solidFill>
                        <a:srgbClr val="000000"/>
                      </a:solidFill>
                    </a:rPr>
                    <a:t>1c</a:t>
                  </a:r>
                </a:p>
              </p:txBody>
            </p:sp>
          </p:grpSp>
        </p:grpSp>
        <p:grpSp>
          <p:nvGrpSpPr>
            <p:cNvPr id="129088" name="Group 59"/>
            <p:cNvGrpSpPr>
              <a:grpSpLocks/>
            </p:cNvGrpSpPr>
            <p:nvPr/>
          </p:nvGrpSpPr>
          <p:grpSpPr bwMode="auto">
            <a:xfrm>
              <a:off x="1896" y="3507"/>
              <a:ext cx="315" cy="250"/>
              <a:chOff x="1896" y="3507"/>
              <a:chExt cx="315" cy="250"/>
            </a:xfrm>
          </p:grpSpPr>
          <p:sp>
            <p:nvSpPr>
              <p:cNvPr id="129107" name="Oval 60"/>
              <p:cNvSpPr>
                <a:spLocks noChangeArrowheads="1"/>
              </p:cNvSpPr>
              <p:nvPr/>
            </p:nvSpPr>
            <p:spPr bwMode="auto">
              <a:xfrm>
                <a:off x="1899" y="3627"/>
                <a:ext cx="312" cy="80"/>
              </a:xfrm>
              <a:prstGeom prst="ellipse">
                <a:avLst/>
              </a:prstGeom>
              <a:solidFill>
                <a:srgbClr val="CCCCFF"/>
              </a:solidFill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108" name="Line 61"/>
              <p:cNvSpPr>
                <a:spLocks noChangeShapeType="1"/>
              </p:cNvSpPr>
              <p:nvPr/>
            </p:nvSpPr>
            <p:spPr bwMode="auto">
              <a:xfrm>
                <a:off x="1899" y="3620"/>
                <a:ext cx="0" cy="49"/>
              </a:xfrm>
              <a:prstGeom prst="line">
                <a:avLst/>
              </a:prstGeom>
              <a:noFill/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109" name="Line 62"/>
              <p:cNvSpPr>
                <a:spLocks noChangeShapeType="1"/>
              </p:cNvSpPr>
              <p:nvPr/>
            </p:nvSpPr>
            <p:spPr bwMode="auto">
              <a:xfrm>
                <a:off x="2212" y="3620"/>
                <a:ext cx="0" cy="49"/>
              </a:xfrm>
              <a:prstGeom prst="line">
                <a:avLst/>
              </a:prstGeom>
              <a:noFill/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110" name="Rectangle 63"/>
              <p:cNvSpPr>
                <a:spLocks noChangeArrowheads="1"/>
              </p:cNvSpPr>
              <p:nvPr/>
            </p:nvSpPr>
            <p:spPr bwMode="auto">
              <a:xfrm>
                <a:off x="1899" y="3620"/>
                <a:ext cx="309" cy="48"/>
              </a:xfrm>
              <a:prstGeom prst="rect">
                <a:avLst/>
              </a:pr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111" name="Oval 64"/>
              <p:cNvSpPr>
                <a:spLocks noChangeArrowheads="1"/>
              </p:cNvSpPr>
              <p:nvPr/>
            </p:nvSpPr>
            <p:spPr bwMode="auto">
              <a:xfrm>
                <a:off x="1896" y="3565"/>
                <a:ext cx="312" cy="94"/>
              </a:xfrm>
              <a:prstGeom prst="ellipse">
                <a:avLst/>
              </a:prstGeom>
              <a:solidFill>
                <a:srgbClr val="CCCCFF"/>
              </a:solidFill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112" name="Rectangle 65"/>
              <p:cNvSpPr>
                <a:spLocks noChangeArrowheads="1"/>
              </p:cNvSpPr>
              <p:nvPr/>
            </p:nvSpPr>
            <p:spPr bwMode="auto">
              <a:xfrm>
                <a:off x="1981" y="3592"/>
                <a:ext cx="141" cy="95"/>
              </a:xfrm>
              <a:prstGeom prst="rect">
                <a:avLst/>
              </a:pr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113" name="Text Box 66"/>
              <p:cNvSpPr txBox="1">
                <a:spLocks noChangeArrowheads="1"/>
              </p:cNvSpPr>
              <p:nvPr/>
            </p:nvSpPr>
            <p:spPr bwMode="auto">
              <a:xfrm>
                <a:off x="1913" y="3507"/>
                <a:ext cx="291" cy="25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 algn="ctr">
                  <a:buClrTx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2000">
                    <a:solidFill>
                      <a:srgbClr val="000000"/>
                    </a:solidFill>
                  </a:rPr>
                  <a:t>1a</a:t>
                </a:r>
              </a:p>
            </p:txBody>
          </p:sp>
        </p:grpSp>
        <p:grpSp>
          <p:nvGrpSpPr>
            <p:cNvPr id="129089" name="Group 67"/>
            <p:cNvGrpSpPr>
              <a:grpSpLocks/>
            </p:cNvGrpSpPr>
            <p:nvPr/>
          </p:nvGrpSpPr>
          <p:grpSpPr bwMode="auto">
            <a:xfrm>
              <a:off x="2238" y="3689"/>
              <a:ext cx="315" cy="250"/>
              <a:chOff x="2238" y="3689"/>
              <a:chExt cx="315" cy="250"/>
            </a:xfrm>
          </p:grpSpPr>
          <p:sp>
            <p:nvSpPr>
              <p:cNvPr id="129099" name="Oval 68"/>
              <p:cNvSpPr>
                <a:spLocks noChangeArrowheads="1"/>
              </p:cNvSpPr>
              <p:nvPr/>
            </p:nvSpPr>
            <p:spPr bwMode="auto">
              <a:xfrm>
                <a:off x="2241" y="3813"/>
                <a:ext cx="312" cy="80"/>
              </a:xfrm>
              <a:prstGeom prst="ellipse">
                <a:avLst/>
              </a:prstGeom>
              <a:solidFill>
                <a:srgbClr val="CCCCFF"/>
              </a:solidFill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100" name="Line 69"/>
              <p:cNvSpPr>
                <a:spLocks noChangeShapeType="1"/>
              </p:cNvSpPr>
              <p:nvPr/>
            </p:nvSpPr>
            <p:spPr bwMode="auto">
              <a:xfrm>
                <a:off x="2241" y="3806"/>
                <a:ext cx="0" cy="49"/>
              </a:xfrm>
              <a:prstGeom prst="line">
                <a:avLst/>
              </a:prstGeom>
              <a:noFill/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101" name="Line 70"/>
              <p:cNvSpPr>
                <a:spLocks noChangeShapeType="1"/>
              </p:cNvSpPr>
              <p:nvPr/>
            </p:nvSpPr>
            <p:spPr bwMode="auto">
              <a:xfrm>
                <a:off x="2554" y="3806"/>
                <a:ext cx="0" cy="49"/>
              </a:xfrm>
              <a:prstGeom prst="line">
                <a:avLst/>
              </a:prstGeom>
              <a:noFill/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102" name="Rectangle 71"/>
              <p:cNvSpPr>
                <a:spLocks noChangeArrowheads="1"/>
              </p:cNvSpPr>
              <p:nvPr/>
            </p:nvSpPr>
            <p:spPr bwMode="auto">
              <a:xfrm>
                <a:off x="2241" y="3806"/>
                <a:ext cx="309" cy="48"/>
              </a:xfrm>
              <a:prstGeom prst="rect">
                <a:avLst/>
              </a:pr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103" name="Oval 72"/>
              <p:cNvSpPr>
                <a:spLocks noChangeArrowheads="1"/>
              </p:cNvSpPr>
              <p:nvPr/>
            </p:nvSpPr>
            <p:spPr bwMode="auto">
              <a:xfrm>
                <a:off x="2238" y="3747"/>
                <a:ext cx="312" cy="94"/>
              </a:xfrm>
              <a:prstGeom prst="ellipse">
                <a:avLst/>
              </a:prstGeom>
              <a:solidFill>
                <a:srgbClr val="CCCCFF"/>
              </a:solidFill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29104" name="Group 73"/>
              <p:cNvGrpSpPr>
                <a:grpSpLocks/>
              </p:cNvGrpSpPr>
              <p:nvPr/>
            </p:nvGrpSpPr>
            <p:grpSpPr bwMode="auto">
              <a:xfrm>
                <a:off x="2254" y="3689"/>
                <a:ext cx="291" cy="250"/>
                <a:chOff x="2254" y="3689"/>
                <a:chExt cx="291" cy="250"/>
              </a:xfrm>
            </p:grpSpPr>
            <p:sp>
              <p:nvSpPr>
                <p:cNvPr id="129105" name="Rectangle 74"/>
                <p:cNvSpPr>
                  <a:spLocks noChangeArrowheads="1"/>
                </p:cNvSpPr>
                <p:nvPr/>
              </p:nvSpPr>
              <p:spPr bwMode="auto">
                <a:xfrm>
                  <a:off x="2324" y="3754"/>
                  <a:ext cx="142" cy="131"/>
                </a:xfrm>
                <a:prstGeom prst="rect">
                  <a:avLst/>
                </a:prstGeom>
                <a:solidFill>
                  <a:srgbClr val="CCCC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9106" name="Text Box 75"/>
                <p:cNvSpPr txBox="1">
                  <a:spLocks noChangeArrowheads="1"/>
                </p:cNvSpPr>
                <p:nvPr/>
              </p:nvSpPr>
              <p:spPr bwMode="auto">
                <a:xfrm>
                  <a:off x="2254" y="3689"/>
                  <a:ext cx="291" cy="250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lIns="90000" tIns="46800" rIns="90000" bIns="46800">
                  <a:spAutoFit/>
                </a:bodyPr>
                <a:lstStyle/>
                <a:p>
                  <a:pPr algn="ctr">
                    <a:buClrTx/>
                    <a:buFontTx/>
                    <a:buNone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en-US" sz="2000">
                      <a:solidFill>
                        <a:srgbClr val="000000"/>
                      </a:solidFill>
                    </a:rPr>
                    <a:t>1d</a:t>
                  </a:r>
                </a:p>
              </p:txBody>
            </p:sp>
          </p:grpSp>
        </p:grpSp>
        <p:grpSp>
          <p:nvGrpSpPr>
            <p:cNvPr id="129090" name="Group 76"/>
            <p:cNvGrpSpPr>
              <a:grpSpLocks/>
            </p:cNvGrpSpPr>
            <p:nvPr/>
          </p:nvGrpSpPr>
          <p:grpSpPr bwMode="auto">
            <a:xfrm>
              <a:off x="2778" y="3573"/>
              <a:ext cx="315" cy="250"/>
              <a:chOff x="2778" y="3573"/>
              <a:chExt cx="315" cy="250"/>
            </a:xfrm>
          </p:grpSpPr>
          <p:sp>
            <p:nvSpPr>
              <p:cNvPr id="129091" name="Oval 77"/>
              <p:cNvSpPr>
                <a:spLocks noChangeArrowheads="1"/>
              </p:cNvSpPr>
              <p:nvPr/>
            </p:nvSpPr>
            <p:spPr bwMode="auto">
              <a:xfrm>
                <a:off x="2781" y="3699"/>
                <a:ext cx="312" cy="80"/>
              </a:xfrm>
              <a:prstGeom prst="ellipse">
                <a:avLst/>
              </a:prstGeom>
              <a:solidFill>
                <a:srgbClr val="CCCCFF"/>
              </a:solidFill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092" name="Line 78"/>
              <p:cNvSpPr>
                <a:spLocks noChangeShapeType="1"/>
              </p:cNvSpPr>
              <p:nvPr/>
            </p:nvSpPr>
            <p:spPr bwMode="auto">
              <a:xfrm>
                <a:off x="2781" y="3692"/>
                <a:ext cx="0" cy="49"/>
              </a:xfrm>
              <a:prstGeom prst="line">
                <a:avLst/>
              </a:prstGeom>
              <a:noFill/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093" name="Line 79"/>
              <p:cNvSpPr>
                <a:spLocks noChangeShapeType="1"/>
              </p:cNvSpPr>
              <p:nvPr/>
            </p:nvSpPr>
            <p:spPr bwMode="auto">
              <a:xfrm>
                <a:off x="3094" y="3692"/>
                <a:ext cx="0" cy="49"/>
              </a:xfrm>
              <a:prstGeom prst="line">
                <a:avLst/>
              </a:prstGeom>
              <a:noFill/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094" name="Rectangle 80"/>
              <p:cNvSpPr>
                <a:spLocks noChangeArrowheads="1"/>
              </p:cNvSpPr>
              <p:nvPr/>
            </p:nvSpPr>
            <p:spPr bwMode="auto">
              <a:xfrm>
                <a:off x="2781" y="3692"/>
                <a:ext cx="309" cy="48"/>
              </a:xfrm>
              <a:prstGeom prst="rect">
                <a:avLst/>
              </a:pr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095" name="Oval 81"/>
              <p:cNvSpPr>
                <a:spLocks noChangeArrowheads="1"/>
              </p:cNvSpPr>
              <p:nvPr/>
            </p:nvSpPr>
            <p:spPr bwMode="auto">
              <a:xfrm>
                <a:off x="2778" y="3633"/>
                <a:ext cx="312" cy="94"/>
              </a:xfrm>
              <a:prstGeom prst="ellipse">
                <a:avLst/>
              </a:prstGeom>
              <a:solidFill>
                <a:srgbClr val="CCCCFF"/>
              </a:solidFill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29096" name="Group 82"/>
              <p:cNvGrpSpPr>
                <a:grpSpLocks/>
              </p:cNvGrpSpPr>
              <p:nvPr/>
            </p:nvGrpSpPr>
            <p:grpSpPr bwMode="auto">
              <a:xfrm>
                <a:off x="2792" y="3573"/>
                <a:ext cx="291" cy="250"/>
                <a:chOff x="2792" y="3573"/>
                <a:chExt cx="291" cy="250"/>
              </a:xfrm>
            </p:grpSpPr>
            <p:sp>
              <p:nvSpPr>
                <p:cNvPr id="129097" name="Rectangle 83"/>
                <p:cNvSpPr>
                  <a:spLocks noChangeArrowheads="1"/>
                </p:cNvSpPr>
                <p:nvPr/>
              </p:nvSpPr>
              <p:spPr bwMode="auto">
                <a:xfrm>
                  <a:off x="2863" y="3638"/>
                  <a:ext cx="139" cy="131"/>
                </a:xfrm>
                <a:prstGeom prst="rect">
                  <a:avLst/>
                </a:prstGeom>
                <a:solidFill>
                  <a:srgbClr val="CCCC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9098" name="Text Box 84"/>
                <p:cNvSpPr txBox="1">
                  <a:spLocks noChangeArrowheads="1"/>
                </p:cNvSpPr>
                <p:nvPr/>
              </p:nvSpPr>
              <p:spPr bwMode="auto">
                <a:xfrm>
                  <a:off x="2792" y="3573"/>
                  <a:ext cx="291" cy="250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lIns="90000" tIns="46800" rIns="90000" bIns="46800">
                  <a:spAutoFit/>
                </a:bodyPr>
                <a:lstStyle/>
                <a:p>
                  <a:pPr algn="ctr">
                    <a:buClrTx/>
                    <a:buFontTx/>
                    <a:buNone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en-US" sz="2000">
                      <a:solidFill>
                        <a:srgbClr val="000000"/>
                      </a:solidFill>
                    </a:rPr>
                    <a:t>1b</a:t>
                  </a:r>
                </a:p>
              </p:txBody>
            </p:sp>
          </p:grpSp>
        </p:grpSp>
      </p:grpSp>
      <p:grpSp>
        <p:nvGrpSpPr>
          <p:cNvPr id="129044" name="Group 85"/>
          <p:cNvGrpSpPr>
            <a:grpSpLocks/>
          </p:cNvGrpSpPr>
          <p:nvPr/>
        </p:nvGrpSpPr>
        <p:grpSpPr bwMode="auto">
          <a:xfrm>
            <a:off x="5414963" y="5324475"/>
            <a:ext cx="500062" cy="396875"/>
            <a:chOff x="3411" y="3354"/>
            <a:chExt cx="315" cy="250"/>
          </a:xfrm>
        </p:grpSpPr>
        <p:sp>
          <p:nvSpPr>
            <p:cNvPr id="129072" name="Oval 86"/>
            <p:cNvSpPr>
              <a:spLocks noChangeArrowheads="1"/>
            </p:cNvSpPr>
            <p:nvPr/>
          </p:nvSpPr>
          <p:spPr bwMode="auto">
            <a:xfrm>
              <a:off x="3414" y="3479"/>
              <a:ext cx="312" cy="80"/>
            </a:xfrm>
            <a:prstGeom prst="ellipse">
              <a:avLst/>
            </a:prstGeom>
            <a:solidFill>
              <a:srgbClr val="CCCCFF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73" name="Line 87"/>
            <p:cNvSpPr>
              <a:spLocks noChangeShapeType="1"/>
            </p:cNvSpPr>
            <p:nvPr/>
          </p:nvSpPr>
          <p:spPr bwMode="auto">
            <a:xfrm>
              <a:off x="3414" y="3472"/>
              <a:ext cx="0" cy="49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074" name="Line 88"/>
            <p:cNvSpPr>
              <a:spLocks noChangeShapeType="1"/>
            </p:cNvSpPr>
            <p:nvPr/>
          </p:nvSpPr>
          <p:spPr bwMode="auto">
            <a:xfrm>
              <a:off x="3727" y="3472"/>
              <a:ext cx="0" cy="49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075" name="Rectangle 89"/>
            <p:cNvSpPr>
              <a:spLocks noChangeArrowheads="1"/>
            </p:cNvSpPr>
            <p:nvPr/>
          </p:nvSpPr>
          <p:spPr bwMode="auto">
            <a:xfrm>
              <a:off x="3414" y="3472"/>
              <a:ext cx="309" cy="48"/>
            </a:xfrm>
            <a:prstGeom prst="rect">
              <a:avLst/>
            </a:prstGeom>
            <a:solidFill>
              <a:srgbClr val="CC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76" name="Oval 90"/>
            <p:cNvSpPr>
              <a:spLocks noChangeArrowheads="1"/>
            </p:cNvSpPr>
            <p:nvPr/>
          </p:nvSpPr>
          <p:spPr bwMode="auto">
            <a:xfrm>
              <a:off x="3411" y="3413"/>
              <a:ext cx="312" cy="94"/>
            </a:xfrm>
            <a:prstGeom prst="ellipse">
              <a:avLst/>
            </a:prstGeom>
            <a:solidFill>
              <a:srgbClr val="CCCCFF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77" name="Rectangle 91"/>
            <p:cNvSpPr>
              <a:spLocks noChangeArrowheads="1"/>
            </p:cNvSpPr>
            <p:nvPr/>
          </p:nvSpPr>
          <p:spPr bwMode="auto">
            <a:xfrm>
              <a:off x="3498" y="3426"/>
              <a:ext cx="140" cy="119"/>
            </a:xfrm>
            <a:prstGeom prst="rect">
              <a:avLst/>
            </a:prstGeom>
            <a:solidFill>
              <a:srgbClr val="CC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78" name="Text Box 92"/>
            <p:cNvSpPr txBox="1">
              <a:spLocks noChangeArrowheads="1"/>
            </p:cNvSpPr>
            <p:nvPr/>
          </p:nvSpPr>
          <p:spPr bwMode="auto">
            <a:xfrm>
              <a:off x="3426" y="3354"/>
              <a:ext cx="291" cy="2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000">
                  <a:solidFill>
                    <a:srgbClr val="000000"/>
                  </a:solidFill>
                </a:rPr>
                <a:t>2a</a:t>
              </a:r>
            </a:p>
          </p:txBody>
        </p:sp>
      </p:grpSp>
      <p:sp>
        <p:nvSpPr>
          <p:cNvPr id="129045" name="Line 93"/>
          <p:cNvSpPr>
            <a:spLocks noChangeShapeType="1"/>
          </p:cNvSpPr>
          <p:nvPr/>
        </p:nvSpPr>
        <p:spPr bwMode="auto">
          <a:xfrm>
            <a:off x="6635750" y="5241925"/>
            <a:ext cx="857250" cy="1588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9046" name="Line 94"/>
          <p:cNvSpPr>
            <a:spLocks noChangeShapeType="1"/>
          </p:cNvSpPr>
          <p:nvPr/>
        </p:nvSpPr>
        <p:spPr bwMode="auto">
          <a:xfrm>
            <a:off x="6889750" y="5707063"/>
            <a:ext cx="735013" cy="1587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9047" name="Line 95"/>
          <p:cNvSpPr>
            <a:spLocks noChangeShapeType="1"/>
          </p:cNvSpPr>
          <p:nvPr/>
        </p:nvSpPr>
        <p:spPr bwMode="auto">
          <a:xfrm>
            <a:off x="5921375" y="5553075"/>
            <a:ext cx="488950" cy="152400"/>
          </a:xfrm>
          <a:prstGeom prst="line">
            <a:avLst/>
          </a:prstGeom>
          <a:noFill/>
          <a:ln w="12600" cap="sq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9048" name="Line 96"/>
          <p:cNvSpPr>
            <a:spLocks noChangeShapeType="1"/>
          </p:cNvSpPr>
          <p:nvPr/>
        </p:nvSpPr>
        <p:spPr bwMode="auto">
          <a:xfrm>
            <a:off x="6530975" y="5351463"/>
            <a:ext cx="68263" cy="228600"/>
          </a:xfrm>
          <a:prstGeom prst="line">
            <a:avLst/>
          </a:prstGeom>
          <a:noFill/>
          <a:ln w="12600" cap="sq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9049" name="Group 97"/>
          <p:cNvGrpSpPr>
            <a:grpSpLocks/>
          </p:cNvGrpSpPr>
          <p:nvPr/>
        </p:nvGrpSpPr>
        <p:grpSpPr bwMode="auto">
          <a:xfrm>
            <a:off x="6142038" y="5046663"/>
            <a:ext cx="500062" cy="396875"/>
            <a:chOff x="3869" y="3179"/>
            <a:chExt cx="315" cy="250"/>
          </a:xfrm>
        </p:grpSpPr>
        <p:sp>
          <p:nvSpPr>
            <p:cNvPr id="129065" name="Oval 98"/>
            <p:cNvSpPr>
              <a:spLocks noChangeArrowheads="1"/>
            </p:cNvSpPr>
            <p:nvPr/>
          </p:nvSpPr>
          <p:spPr bwMode="auto">
            <a:xfrm>
              <a:off x="3872" y="3297"/>
              <a:ext cx="312" cy="80"/>
            </a:xfrm>
            <a:prstGeom prst="ellipse">
              <a:avLst/>
            </a:prstGeom>
            <a:solidFill>
              <a:srgbClr val="CCCCFF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66" name="Line 99"/>
            <p:cNvSpPr>
              <a:spLocks noChangeShapeType="1"/>
            </p:cNvSpPr>
            <p:nvPr/>
          </p:nvSpPr>
          <p:spPr bwMode="auto">
            <a:xfrm>
              <a:off x="3872" y="3290"/>
              <a:ext cx="0" cy="49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067" name="Line 100"/>
            <p:cNvSpPr>
              <a:spLocks noChangeShapeType="1"/>
            </p:cNvSpPr>
            <p:nvPr/>
          </p:nvSpPr>
          <p:spPr bwMode="auto">
            <a:xfrm>
              <a:off x="4185" y="3290"/>
              <a:ext cx="0" cy="49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068" name="Rectangle 101"/>
            <p:cNvSpPr>
              <a:spLocks noChangeArrowheads="1"/>
            </p:cNvSpPr>
            <p:nvPr/>
          </p:nvSpPr>
          <p:spPr bwMode="auto">
            <a:xfrm>
              <a:off x="3872" y="3290"/>
              <a:ext cx="309" cy="48"/>
            </a:xfrm>
            <a:prstGeom prst="rect">
              <a:avLst/>
            </a:prstGeom>
            <a:solidFill>
              <a:srgbClr val="CC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69" name="Oval 102"/>
            <p:cNvSpPr>
              <a:spLocks noChangeArrowheads="1"/>
            </p:cNvSpPr>
            <p:nvPr/>
          </p:nvSpPr>
          <p:spPr bwMode="auto">
            <a:xfrm>
              <a:off x="3869" y="3231"/>
              <a:ext cx="312" cy="94"/>
            </a:xfrm>
            <a:prstGeom prst="ellipse">
              <a:avLst/>
            </a:prstGeom>
            <a:solidFill>
              <a:srgbClr val="CCCCFF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70" name="Rectangle 103"/>
            <p:cNvSpPr>
              <a:spLocks noChangeArrowheads="1"/>
            </p:cNvSpPr>
            <p:nvPr/>
          </p:nvSpPr>
          <p:spPr bwMode="auto">
            <a:xfrm>
              <a:off x="3956" y="3244"/>
              <a:ext cx="140" cy="117"/>
            </a:xfrm>
            <a:prstGeom prst="rect">
              <a:avLst/>
            </a:prstGeom>
            <a:solidFill>
              <a:srgbClr val="CC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71" name="Text Box 104"/>
            <p:cNvSpPr txBox="1">
              <a:spLocks noChangeArrowheads="1"/>
            </p:cNvSpPr>
            <p:nvPr/>
          </p:nvSpPr>
          <p:spPr bwMode="auto">
            <a:xfrm>
              <a:off x="3888" y="3179"/>
              <a:ext cx="283" cy="2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000">
                  <a:solidFill>
                    <a:srgbClr val="000000"/>
                  </a:solidFill>
                </a:rPr>
                <a:t>2c</a:t>
              </a:r>
            </a:p>
          </p:txBody>
        </p:sp>
      </p:grpSp>
      <p:grpSp>
        <p:nvGrpSpPr>
          <p:cNvPr id="129050" name="Group 105"/>
          <p:cNvGrpSpPr>
            <a:grpSpLocks/>
          </p:cNvGrpSpPr>
          <p:nvPr/>
        </p:nvGrpSpPr>
        <p:grpSpPr bwMode="auto">
          <a:xfrm>
            <a:off x="6405563" y="5502275"/>
            <a:ext cx="500062" cy="396875"/>
            <a:chOff x="4035" y="3466"/>
            <a:chExt cx="315" cy="250"/>
          </a:xfrm>
        </p:grpSpPr>
        <p:sp>
          <p:nvSpPr>
            <p:cNvPr id="129058" name="Oval 106"/>
            <p:cNvSpPr>
              <a:spLocks noChangeArrowheads="1"/>
            </p:cNvSpPr>
            <p:nvPr/>
          </p:nvSpPr>
          <p:spPr bwMode="auto">
            <a:xfrm>
              <a:off x="4038" y="3584"/>
              <a:ext cx="312" cy="80"/>
            </a:xfrm>
            <a:prstGeom prst="ellipse">
              <a:avLst/>
            </a:prstGeom>
            <a:solidFill>
              <a:srgbClr val="CCCCFF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59" name="Line 107"/>
            <p:cNvSpPr>
              <a:spLocks noChangeShapeType="1"/>
            </p:cNvSpPr>
            <p:nvPr/>
          </p:nvSpPr>
          <p:spPr bwMode="auto">
            <a:xfrm>
              <a:off x="4038" y="3577"/>
              <a:ext cx="0" cy="49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060" name="Line 108"/>
            <p:cNvSpPr>
              <a:spLocks noChangeShapeType="1"/>
            </p:cNvSpPr>
            <p:nvPr/>
          </p:nvSpPr>
          <p:spPr bwMode="auto">
            <a:xfrm>
              <a:off x="4351" y="3577"/>
              <a:ext cx="0" cy="49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061" name="Rectangle 109"/>
            <p:cNvSpPr>
              <a:spLocks noChangeArrowheads="1"/>
            </p:cNvSpPr>
            <p:nvPr/>
          </p:nvSpPr>
          <p:spPr bwMode="auto">
            <a:xfrm>
              <a:off x="4038" y="3577"/>
              <a:ext cx="309" cy="48"/>
            </a:xfrm>
            <a:prstGeom prst="rect">
              <a:avLst/>
            </a:prstGeom>
            <a:solidFill>
              <a:srgbClr val="CC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62" name="Oval 110"/>
            <p:cNvSpPr>
              <a:spLocks noChangeArrowheads="1"/>
            </p:cNvSpPr>
            <p:nvPr/>
          </p:nvSpPr>
          <p:spPr bwMode="auto">
            <a:xfrm>
              <a:off x="4035" y="3518"/>
              <a:ext cx="312" cy="94"/>
            </a:xfrm>
            <a:prstGeom prst="ellipse">
              <a:avLst/>
            </a:prstGeom>
            <a:solidFill>
              <a:srgbClr val="CCCCFF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63" name="Rectangle 111"/>
            <p:cNvSpPr>
              <a:spLocks noChangeArrowheads="1"/>
            </p:cNvSpPr>
            <p:nvPr/>
          </p:nvSpPr>
          <p:spPr bwMode="auto">
            <a:xfrm>
              <a:off x="4122" y="3531"/>
              <a:ext cx="141" cy="109"/>
            </a:xfrm>
            <a:prstGeom prst="rect">
              <a:avLst/>
            </a:prstGeom>
            <a:solidFill>
              <a:srgbClr val="CC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64" name="Text Box 112"/>
            <p:cNvSpPr txBox="1">
              <a:spLocks noChangeArrowheads="1"/>
            </p:cNvSpPr>
            <p:nvPr/>
          </p:nvSpPr>
          <p:spPr bwMode="auto">
            <a:xfrm>
              <a:off x="4050" y="3466"/>
              <a:ext cx="291" cy="2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000">
                  <a:solidFill>
                    <a:srgbClr val="000000"/>
                  </a:solidFill>
                </a:rPr>
                <a:t>2b</a:t>
              </a:r>
            </a:p>
          </p:txBody>
        </p:sp>
      </p:grpSp>
      <p:sp>
        <p:nvSpPr>
          <p:cNvPr id="129051" name="Text Box 113"/>
          <p:cNvSpPr txBox="1">
            <a:spLocks noChangeArrowheads="1"/>
          </p:cNvSpPr>
          <p:nvPr/>
        </p:nvSpPr>
        <p:spPr bwMode="auto">
          <a:xfrm>
            <a:off x="7654925" y="5159375"/>
            <a:ext cx="840593" cy="52540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other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networks</a:t>
            </a:r>
          </a:p>
        </p:txBody>
      </p:sp>
      <p:sp>
        <p:nvSpPr>
          <p:cNvPr id="129052" name="Freeform 114"/>
          <p:cNvSpPr>
            <a:spLocks noChangeArrowheads="1"/>
          </p:cNvSpPr>
          <p:nvPr/>
        </p:nvSpPr>
        <p:spPr bwMode="auto">
          <a:xfrm flipH="1">
            <a:off x="290513" y="4772025"/>
            <a:ext cx="1171575" cy="1758950"/>
          </a:xfrm>
          <a:custGeom>
            <a:avLst/>
            <a:gdLst>
              <a:gd name="T0" fmla="*/ 2147483647 w 738"/>
              <a:gd name="T1" fmla="*/ 2147483647 h 1108"/>
              <a:gd name="T2" fmla="*/ 2147483647 w 738"/>
              <a:gd name="T3" fmla="*/ 2147483647 h 1108"/>
              <a:gd name="T4" fmla="*/ 2147483647 w 738"/>
              <a:gd name="T5" fmla="*/ 2147483647 h 1108"/>
              <a:gd name="T6" fmla="*/ 2147483647 w 738"/>
              <a:gd name="T7" fmla="*/ 2147483647 h 1108"/>
              <a:gd name="T8" fmla="*/ 2147483647 w 738"/>
              <a:gd name="T9" fmla="*/ 2147483647 h 1108"/>
              <a:gd name="T10" fmla="*/ 2147483647 w 738"/>
              <a:gd name="T11" fmla="*/ 2147483647 h 1108"/>
              <a:gd name="T12" fmla="*/ 2147483647 w 738"/>
              <a:gd name="T13" fmla="*/ 2147483647 h 1108"/>
              <a:gd name="T14" fmla="*/ 2147483647 w 738"/>
              <a:gd name="T15" fmla="*/ 2147483647 h 110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738"/>
              <a:gd name="T25" fmla="*/ 0 h 1108"/>
              <a:gd name="T26" fmla="*/ 738 w 738"/>
              <a:gd name="T27" fmla="*/ 1108 h 110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738" h="1108">
                <a:moveTo>
                  <a:pt x="32" y="394"/>
                </a:moveTo>
                <a:cubicBezTo>
                  <a:pt x="66" y="301"/>
                  <a:pt x="108" y="228"/>
                  <a:pt x="213" y="172"/>
                </a:cubicBezTo>
                <a:cubicBezTo>
                  <a:pt x="318" y="116"/>
                  <a:pt x="588" y="0"/>
                  <a:pt x="663" y="56"/>
                </a:cubicBezTo>
                <a:cubicBezTo>
                  <a:pt x="738" y="112"/>
                  <a:pt x="659" y="346"/>
                  <a:pt x="661" y="509"/>
                </a:cubicBezTo>
                <a:cubicBezTo>
                  <a:pt x="663" y="672"/>
                  <a:pt x="731" y="956"/>
                  <a:pt x="677" y="1032"/>
                </a:cubicBezTo>
                <a:cubicBezTo>
                  <a:pt x="623" y="1108"/>
                  <a:pt x="442" y="999"/>
                  <a:pt x="338" y="962"/>
                </a:cubicBezTo>
                <a:cubicBezTo>
                  <a:pt x="234" y="925"/>
                  <a:pt x="102" y="904"/>
                  <a:pt x="51" y="809"/>
                </a:cubicBezTo>
                <a:cubicBezTo>
                  <a:pt x="0" y="715"/>
                  <a:pt x="36" y="481"/>
                  <a:pt x="32" y="394"/>
                </a:cubicBezTo>
                <a:close/>
              </a:path>
            </a:pathLst>
          </a:custGeom>
          <a:gradFill rotWithShape="0">
            <a:gsLst>
              <a:gs pos="0">
                <a:srgbClr val="66CCFF"/>
              </a:gs>
              <a:gs pos="100000">
                <a:srgbClr val="FFFFFF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9053" name="Text Box 115"/>
          <p:cNvSpPr txBox="1">
            <a:spLocks noChangeArrowheads="1"/>
          </p:cNvSpPr>
          <p:nvPr/>
        </p:nvSpPr>
        <p:spPr bwMode="auto">
          <a:xfrm>
            <a:off x="347663" y="5556250"/>
            <a:ext cx="840593" cy="52540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other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networks</a:t>
            </a:r>
          </a:p>
        </p:txBody>
      </p:sp>
      <p:sp>
        <p:nvSpPr>
          <p:cNvPr id="129054" name="Line 116"/>
          <p:cNvSpPr>
            <a:spLocks noChangeShapeType="1"/>
          </p:cNvSpPr>
          <p:nvPr/>
        </p:nvSpPr>
        <p:spPr bwMode="auto">
          <a:xfrm flipH="1">
            <a:off x="1147763" y="5118100"/>
            <a:ext cx="471487" cy="268288"/>
          </a:xfrm>
          <a:prstGeom prst="line">
            <a:avLst/>
          </a:prstGeom>
          <a:noFill/>
          <a:ln w="12600" cap="sq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9055" name="Freeform 117"/>
          <p:cNvSpPr>
            <a:spLocks noChangeArrowheads="1"/>
          </p:cNvSpPr>
          <p:nvPr/>
        </p:nvSpPr>
        <p:spPr bwMode="auto">
          <a:xfrm>
            <a:off x="4913313" y="5607050"/>
            <a:ext cx="523875" cy="261938"/>
          </a:xfrm>
          <a:custGeom>
            <a:avLst/>
            <a:gdLst>
              <a:gd name="T0" fmla="*/ 0 w 654"/>
              <a:gd name="T1" fmla="*/ 2147483647 h 420"/>
              <a:gd name="T2" fmla="*/ 2147483647 w 654"/>
              <a:gd name="T3" fmla="*/ 0 h 420"/>
              <a:gd name="T4" fmla="*/ 0 60000 65536"/>
              <a:gd name="T5" fmla="*/ 0 60000 65536"/>
              <a:gd name="T6" fmla="*/ 0 w 654"/>
              <a:gd name="T7" fmla="*/ 0 h 420"/>
              <a:gd name="T8" fmla="*/ 654 w 654"/>
              <a:gd name="T9" fmla="*/ 420 h 42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54" h="420">
                <a:moveTo>
                  <a:pt x="0" y="420"/>
                </a:moveTo>
                <a:lnTo>
                  <a:pt x="654" y="0"/>
                </a:lnTo>
              </a:path>
            </a:pathLst>
          </a:custGeom>
          <a:noFill/>
          <a:ln w="1908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9056" name="Freeform 118"/>
          <p:cNvSpPr>
            <a:spLocks noChangeArrowheads="1"/>
          </p:cNvSpPr>
          <p:nvPr/>
        </p:nvSpPr>
        <p:spPr bwMode="auto">
          <a:xfrm>
            <a:off x="2800350" y="5014913"/>
            <a:ext cx="704850" cy="409575"/>
          </a:xfrm>
          <a:custGeom>
            <a:avLst/>
            <a:gdLst>
              <a:gd name="T0" fmla="*/ 0 w 444"/>
              <a:gd name="T1" fmla="*/ 0 h 258"/>
              <a:gd name="T2" fmla="*/ 2147483647 w 444"/>
              <a:gd name="T3" fmla="*/ 2147483647 h 258"/>
              <a:gd name="T4" fmla="*/ 0 60000 65536"/>
              <a:gd name="T5" fmla="*/ 0 60000 65536"/>
              <a:gd name="T6" fmla="*/ 0 w 444"/>
              <a:gd name="T7" fmla="*/ 0 h 258"/>
              <a:gd name="T8" fmla="*/ 444 w 444"/>
              <a:gd name="T9" fmla="*/ 258 h 25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44" h="258">
                <a:moveTo>
                  <a:pt x="0" y="0"/>
                </a:moveTo>
                <a:lnTo>
                  <a:pt x="444" y="258"/>
                </a:lnTo>
              </a:path>
            </a:pathLst>
          </a:custGeom>
          <a:noFill/>
          <a:ln w="1908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2" name="Text Box 3"/>
          <p:cNvSpPr txBox="1">
            <a:spLocks noChangeArrowheads="1"/>
          </p:cNvSpPr>
          <p:nvPr/>
        </p:nvSpPr>
        <p:spPr bwMode="auto">
          <a:xfrm>
            <a:off x="533400" y="44450"/>
            <a:ext cx="8212138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Example: setting forwarding table in router 1d</a:t>
            </a:r>
          </a:p>
        </p:txBody>
      </p:sp>
      <p:sp>
        <p:nvSpPr>
          <p:cNvPr id="130053" name="Text Box 4"/>
          <p:cNvSpPr txBox="1">
            <a:spLocks noChangeArrowheads="1"/>
          </p:cNvSpPr>
          <p:nvPr/>
        </p:nvSpPr>
        <p:spPr bwMode="auto">
          <a:xfrm>
            <a:off x="458788" y="1249363"/>
            <a:ext cx="8505825" cy="3346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41313" indent="-341313">
              <a:lnSpc>
                <a:spcPct val="85000"/>
              </a:lnSpc>
              <a:spcBef>
                <a:spcPts val="600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uppose 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AS1 learns (via inter-AS protocol) that subnet </a:t>
            </a:r>
            <a:r>
              <a:rPr lang="en-US" i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reachable via AS3 (gateway 1c), but not via AS2</a:t>
            </a:r>
          </a:p>
          <a:p>
            <a:pPr marL="741363" lvl="1" indent="-284163">
              <a:lnSpc>
                <a:spcPct val="85000"/>
              </a:lnSpc>
              <a:spcBef>
                <a:spcPts val="600"/>
              </a:spcBef>
              <a:buClr>
                <a:srgbClr val="000099"/>
              </a:buClr>
              <a:buFont typeface="Wingdings" pitchFamily="2" charset="2"/>
              <a:buChar char="q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nter-AS 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protocol propagates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reachability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info to all internal routers</a:t>
            </a:r>
          </a:p>
          <a:p>
            <a:pPr marL="341313" indent="-341313">
              <a:lnSpc>
                <a:spcPct val="85000"/>
              </a:lnSpc>
              <a:spcBef>
                <a:spcPts val="600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outer 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1d determines from intra-AS routing info that its interface </a:t>
            </a:r>
            <a:r>
              <a:rPr lang="en-US" i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is on the least cost path to 1c</a:t>
            </a:r>
          </a:p>
          <a:p>
            <a:pPr marL="741363" lvl="1" indent="-284163">
              <a:lnSpc>
                <a:spcPct val="85000"/>
              </a:lnSpc>
              <a:spcBef>
                <a:spcPts val="600"/>
              </a:spcBef>
              <a:buClr>
                <a:srgbClr val="000099"/>
              </a:buClr>
              <a:buFont typeface="Wingdings" pitchFamily="2" charset="2"/>
              <a:buChar char="q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nstalls 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forwarding table entry </a:t>
            </a:r>
            <a:r>
              <a:rPr lang="en-US" i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 dirty="0" err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x,I</a:t>
            </a:r>
            <a:r>
              <a:rPr lang="en-US" i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130054" name="Freeform 5"/>
          <p:cNvSpPr>
            <a:spLocks noChangeArrowheads="1"/>
          </p:cNvSpPr>
          <p:nvPr/>
        </p:nvSpPr>
        <p:spPr bwMode="auto">
          <a:xfrm>
            <a:off x="7277100" y="4562475"/>
            <a:ext cx="1171575" cy="1758950"/>
          </a:xfrm>
          <a:custGeom>
            <a:avLst/>
            <a:gdLst>
              <a:gd name="T0" fmla="*/ 2147483647 w 738"/>
              <a:gd name="T1" fmla="*/ 2147483647 h 1108"/>
              <a:gd name="T2" fmla="*/ 2147483647 w 738"/>
              <a:gd name="T3" fmla="*/ 2147483647 h 1108"/>
              <a:gd name="T4" fmla="*/ 2147483647 w 738"/>
              <a:gd name="T5" fmla="*/ 2147483647 h 1108"/>
              <a:gd name="T6" fmla="*/ 2147483647 w 738"/>
              <a:gd name="T7" fmla="*/ 2147483647 h 1108"/>
              <a:gd name="T8" fmla="*/ 2147483647 w 738"/>
              <a:gd name="T9" fmla="*/ 2147483647 h 1108"/>
              <a:gd name="T10" fmla="*/ 2147483647 w 738"/>
              <a:gd name="T11" fmla="*/ 2147483647 h 1108"/>
              <a:gd name="T12" fmla="*/ 2147483647 w 738"/>
              <a:gd name="T13" fmla="*/ 2147483647 h 1108"/>
              <a:gd name="T14" fmla="*/ 2147483647 w 738"/>
              <a:gd name="T15" fmla="*/ 2147483647 h 110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738"/>
              <a:gd name="T25" fmla="*/ 0 h 1108"/>
              <a:gd name="T26" fmla="*/ 738 w 738"/>
              <a:gd name="T27" fmla="*/ 1108 h 110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738" h="1108">
                <a:moveTo>
                  <a:pt x="32" y="394"/>
                </a:moveTo>
                <a:cubicBezTo>
                  <a:pt x="66" y="301"/>
                  <a:pt x="108" y="228"/>
                  <a:pt x="213" y="172"/>
                </a:cubicBezTo>
                <a:cubicBezTo>
                  <a:pt x="318" y="116"/>
                  <a:pt x="588" y="0"/>
                  <a:pt x="663" y="56"/>
                </a:cubicBezTo>
                <a:cubicBezTo>
                  <a:pt x="738" y="112"/>
                  <a:pt x="659" y="346"/>
                  <a:pt x="661" y="509"/>
                </a:cubicBezTo>
                <a:cubicBezTo>
                  <a:pt x="663" y="672"/>
                  <a:pt x="731" y="956"/>
                  <a:pt x="677" y="1032"/>
                </a:cubicBezTo>
                <a:cubicBezTo>
                  <a:pt x="623" y="1108"/>
                  <a:pt x="442" y="999"/>
                  <a:pt x="338" y="962"/>
                </a:cubicBezTo>
                <a:cubicBezTo>
                  <a:pt x="234" y="925"/>
                  <a:pt x="102" y="904"/>
                  <a:pt x="51" y="809"/>
                </a:cubicBezTo>
                <a:cubicBezTo>
                  <a:pt x="0" y="715"/>
                  <a:pt x="36" y="481"/>
                  <a:pt x="32" y="394"/>
                </a:cubicBezTo>
                <a:close/>
              </a:path>
            </a:pathLst>
          </a:custGeom>
          <a:gradFill rotWithShape="0">
            <a:gsLst>
              <a:gs pos="0">
                <a:srgbClr val="66CCFF"/>
              </a:gs>
              <a:gs pos="100000">
                <a:srgbClr val="FFFFFF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0055" name="Freeform 6"/>
          <p:cNvSpPr>
            <a:spLocks noChangeArrowheads="1"/>
          </p:cNvSpPr>
          <p:nvPr/>
        </p:nvSpPr>
        <p:spPr bwMode="auto">
          <a:xfrm>
            <a:off x="5230813" y="4872038"/>
            <a:ext cx="1944687" cy="1292225"/>
          </a:xfrm>
          <a:custGeom>
            <a:avLst/>
            <a:gdLst>
              <a:gd name="T0" fmla="*/ 2147483647 w 1162"/>
              <a:gd name="T1" fmla="*/ 2147483647 h 543"/>
              <a:gd name="T2" fmla="*/ 2147483647 w 1162"/>
              <a:gd name="T3" fmla="*/ 2147483647 h 543"/>
              <a:gd name="T4" fmla="*/ 2147483647 w 1162"/>
              <a:gd name="T5" fmla="*/ 2147483647 h 543"/>
              <a:gd name="T6" fmla="*/ 2147483647 w 1162"/>
              <a:gd name="T7" fmla="*/ 2147483647 h 543"/>
              <a:gd name="T8" fmla="*/ 2147483647 w 1162"/>
              <a:gd name="T9" fmla="*/ 2147483647 h 543"/>
              <a:gd name="T10" fmla="*/ 2147483647 w 1162"/>
              <a:gd name="T11" fmla="*/ 2147483647 h 543"/>
              <a:gd name="T12" fmla="*/ 2147483647 w 1162"/>
              <a:gd name="T13" fmla="*/ 2147483647 h 543"/>
              <a:gd name="T14" fmla="*/ 2147483647 w 1162"/>
              <a:gd name="T15" fmla="*/ 2147483647 h 54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162"/>
              <a:gd name="T25" fmla="*/ 0 h 543"/>
              <a:gd name="T26" fmla="*/ 1162 w 1162"/>
              <a:gd name="T27" fmla="*/ 543 h 54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162" h="543">
                <a:moveTo>
                  <a:pt x="56" y="162"/>
                </a:moveTo>
                <a:cubicBezTo>
                  <a:pt x="115" y="100"/>
                  <a:pt x="221" y="28"/>
                  <a:pt x="368" y="14"/>
                </a:cubicBezTo>
                <a:cubicBezTo>
                  <a:pt x="515" y="0"/>
                  <a:pt x="811" y="42"/>
                  <a:pt x="940" y="79"/>
                </a:cubicBezTo>
                <a:cubicBezTo>
                  <a:pt x="1069" y="116"/>
                  <a:pt x="1126" y="177"/>
                  <a:pt x="1144" y="239"/>
                </a:cubicBezTo>
                <a:cubicBezTo>
                  <a:pt x="1162" y="301"/>
                  <a:pt x="1141" y="401"/>
                  <a:pt x="1048" y="451"/>
                </a:cubicBezTo>
                <a:cubicBezTo>
                  <a:pt x="955" y="501"/>
                  <a:pt x="746" y="543"/>
                  <a:pt x="586" y="541"/>
                </a:cubicBezTo>
                <a:cubicBezTo>
                  <a:pt x="426" y="539"/>
                  <a:pt x="176" y="502"/>
                  <a:pt x="88" y="439"/>
                </a:cubicBezTo>
                <a:cubicBezTo>
                  <a:pt x="0" y="376"/>
                  <a:pt x="63" y="220"/>
                  <a:pt x="56" y="162"/>
                </a:cubicBezTo>
                <a:close/>
              </a:path>
            </a:pathLst>
          </a:custGeom>
          <a:solidFill>
            <a:srgbClr val="66CC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0056" name="Freeform 7"/>
          <p:cNvSpPr>
            <a:spLocks noChangeArrowheads="1"/>
          </p:cNvSpPr>
          <p:nvPr/>
        </p:nvSpPr>
        <p:spPr bwMode="auto">
          <a:xfrm>
            <a:off x="1477963" y="4164013"/>
            <a:ext cx="1679575" cy="1411287"/>
          </a:xfrm>
          <a:custGeom>
            <a:avLst/>
            <a:gdLst>
              <a:gd name="T0" fmla="*/ 2147483647 w 1198"/>
              <a:gd name="T1" fmla="*/ 2147483647 h 451"/>
              <a:gd name="T2" fmla="*/ 2147483647 w 1198"/>
              <a:gd name="T3" fmla="*/ 2147483647 h 451"/>
              <a:gd name="T4" fmla="*/ 2147483647 w 1198"/>
              <a:gd name="T5" fmla="*/ 2147483647 h 451"/>
              <a:gd name="T6" fmla="*/ 2147483647 w 1198"/>
              <a:gd name="T7" fmla="*/ 2147483647 h 451"/>
              <a:gd name="T8" fmla="*/ 2147483647 w 1198"/>
              <a:gd name="T9" fmla="*/ 2147483647 h 451"/>
              <a:gd name="T10" fmla="*/ 2147483647 w 1198"/>
              <a:gd name="T11" fmla="*/ 2147483647 h 451"/>
              <a:gd name="T12" fmla="*/ 2147483647 w 1198"/>
              <a:gd name="T13" fmla="*/ 2147483647 h 451"/>
              <a:gd name="T14" fmla="*/ 2147483647 w 1198"/>
              <a:gd name="T15" fmla="*/ 2147483647 h 451"/>
              <a:gd name="T16" fmla="*/ 2147483647 w 1198"/>
              <a:gd name="T17" fmla="*/ 2147483647 h 45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198"/>
              <a:gd name="T28" fmla="*/ 0 h 451"/>
              <a:gd name="T29" fmla="*/ 1198 w 1198"/>
              <a:gd name="T30" fmla="*/ 451 h 45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198" h="451">
                <a:moveTo>
                  <a:pt x="88" y="181"/>
                </a:moveTo>
                <a:cubicBezTo>
                  <a:pt x="159" y="143"/>
                  <a:pt x="120" y="111"/>
                  <a:pt x="180" y="89"/>
                </a:cubicBezTo>
                <a:cubicBezTo>
                  <a:pt x="240" y="67"/>
                  <a:pt x="313" y="60"/>
                  <a:pt x="448" y="49"/>
                </a:cubicBezTo>
                <a:cubicBezTo>
                  <a:pt x="583" y="38"/>
                  <a:pt x="866" y="0"/>
                  <a:pt x="988" y="25"/>
                </a:cubicBezTo>
                <a:cubicBezTo>
                  <a:pt x="1110" y="50"/>
                  <a:pt x="1198" y="132"/>
                  <a:pt x="1181" y="197"/>
                </a:cubicBezTo>
                <a:cubicBezTo>
                  <a:pt x="1164" y="262"/>
                  <a:pt x="1034" y="375"/>
                  <a:pt x="889" y="413"/>
                </a:cubicBezTo>
                <a:cubicBezTo>
                  <a:pt x="744" y="451"/>
                  <a:pt x="449" y="438"/>
                  <a:pt x="307" y="425"/>
                </a:cubicBezTo>
                <a:cubicBezTo>
                  <a:pt x="165" y="412"/>
                  <a:pt x="72" y="378"/>
                  <a:pt x="36" y="337"/>
                </a:cubicBezTo>
                <a:cubicBezTo>
                  <a:pt x="0" y="296"/>
                  <a:pt x="77" y="213"/>
                  <a:pt x="88" y="181"/>
                </a:cubicBezTo>
                <a:close/>
              </a:path>
            </a:pathLst>
          </a:custGeom>
          <a:solidFill>
            <a:srgbClr val="66CC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0057" name="Freeform 8"/>
          <p:cNvSpPr>
            <a:spLocks noChangeArrowheads="1"/>
          </p:cNvSpPr>
          <p:nvPr/>
        </p:nvSpPr>
        <p:spPr bwMode="auto">
          <a:xfrm>
            <a:off x="2108200" y="4908550"/>
            <a:ext cx="400050" cy="180975"/>
          </a:xfrm>
          <a:custGeom>
            <a:avLst/>
            <a:gdLst>
              <a:gd name="T0" fmla="*/ 0 w 252"/>
              <a:gd name="T1" fmla="*/ 2147483647 h 114"/>
              <a:gd name="T2" fmla="*/ 2147483647 w 252"/>
              <a:gd name="T3" fmla="*/ 0 h 114"/>
              <a:gd name="T4" fmla="*/ 0 60000 65536"/>
              <a:gd name="T5" fmla="*/ 0 60000 65536"/>
              <a:gd name="T6" fmla="*/ 0 w 252"/>
              <a:gd name="T7" fmla="*/ 0 h 114"/>
              <a:gd name="T8" fmla="*/ 252 w 252"/>
              <a:gd name="T9" fmla="*/ 114 h 11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52" h="114">
                <a:moveTo>
                  <a:pt x="0" y="114"/>
                </a:moveTo>
                <a:lnTo>
                  <a:pt x="252" y="0"/>
                </a:lnTo>
              </a:path>
            </a:pathLst>
          </a:custGeom>
          <a:noFill/>
          <a:ln w="126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0058" name="Text Box 9"/>
          <p:cNvSpPr txBox="1">
            <a:spLocks noChangeArrowheads="1"/>
          </p:cNvSpPr>
          <p:nvPr/>
        </p:nvSpPr>
        <p:spPr bwMode="auto">
          <a:xfrm>
            <a:off x="2054225" y="5129213"/>
            <a:ext cx="660400" cy="398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>
                <a:solidFill>
                  <a:srgbClr val="000000"/>
                </a:solidFill>
              </a:rPr>
              <a:t>AS3</a:t>
            </a:r>
          </a:p>
        </p:txBody>
      </p:sp>
      <p:sp>
        <p:nvSpPr>
          <p:cNvPr id="130059" name="Text Box 10"/>
          <p:cNvSpPr txBox="1">
            <a:spLocks noChangeArrowheads="1"/>
          </p:cNvSpPr>
          <p:nvPr/>
        </p:nvSpPr>
        <p:spPr bwMode="auto">
          <a:xfrm>
            <a:off x="5868988" y="5794375"/>
            <a:ext cx="612775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</a:rPr>
              <a:t>AS2</a:t>
            </a:r>
          </a:p>
        </p:txBody>
      </p:sp>
      <p:sp>
        <p:nvSpPr>
          <p:cNvPr id="130060" name="Line 11"/>
          <p:cNvSpPr>
            <a:spLocks noChangeShapeType="1"/>
          </p:cNvSpPr>
          <p:nvPr/>
        </p:nvSpPr>
        <p:spPr bwMode="auto">
          <a:xfrm flipV="1">
            <a:off x="5746750" y="5281613"/>
            <a:ext cx="434975" cy="195262"/>
          </a:xfrm>
          <a:prstGeom prst="line">
            <a:avLst/>
          </a:prstGeom>
          <a:noFill/>
          <a:ln w="12600" cap="sq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0061" name="Line 12"/>
          <p:cNvSpPr>
            <a:spLocks noChangeShapeType="1"/>
          </p:cNvSpPr>
          <p:nvPr/>
        </p:nvSpPr>
        <p:spPr bwMode="auto">
          <a:xfrm flipH="1" flipV="1">
            <a:off x="2322513" y="4640263"/>
            <a:ext cx="244475" cy="177800"/>
          </a:xfrm>
          <a:prstGeom prst="line">
            <a:avLst/>
          </a:prstGeom>
          <a:noFill/>
          <a:ln w="12600" cap="sq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0062" name="Line 13"/>
          <p:cNvSpPr>
            <a:spLocks noChangeShapeType="1"/>
          </p:cNvSpPr>
          <p:nvPr/>
        </p:nvSpPr>
        <p:spPr bwMode="auto">
          <a:xfrm flipH="1">
            <a:off x="1881188" y="4635500"/>
            <a:ext cx="150812" cy="376238"/>
          </a:xfrm>
          <a:prstGeom prst="line">
            <a:avLst/>
          </a:prstGeom>
          <a:noFill/>
          <a:ln w="12600" cap="sq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30063" name="Group 14"/>
          <p:cNvGrpSpPr>
            <a:grpSpLocks/>
          </p:cNvGrpSpPr>
          <p:nvPr/>
        </p:nvGrpSpPr>
        <p:grpSpPr bwMode="auto">
          <a:xfrm>
            <a:off x="1619250" y="4903788"/>
            <a:ext cx="500063" cy="396875"/>
            <a:chOff x="1020" y="3089"/>
            <a:chExt cx="315" cy="250"/>
          </a:xfrm>
        </p:grpSpPr>
        <p:sp>
          <p:nvSpPr>
            <p:cNvPr id="130165" name="Oval 15"/>
            <p:cNvSpPr>
              <a:spLocks noChangeArrowheads="1"/>
            </p:cNvSpPr>
            <p:nvPr/>
          </p:nvSpPr>
          <p:spPr bwMode="auto">
            <a:xfrm>
              <a:off x="1023" y="3207"/>
              <a:ext cx="312" cy="80"/>
            </a:xfrm>
            <a:prstGeom prst="ellipse">
              <a:avLst/>
            </a:prstGeom>
            <a:solidFill>
              <a:srgbClr val="CCCCFF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166" name="Line 16"/>
            <p:cNvSpPr>
              <a:spLocks noChangeShapeType="1"/>
            </p:cNvSpPr>
            <p:nvPr/>
          </p:nvSpPr>
          <p:spPr bwMode="auto">
            <a:xfrm>
              <a:off x="1023" y="3200"/>
              <a:ext cx="0" cy="49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0167" name="Line 17"/>
            <p:cNvSpPr>
              <a:spLocks noChangeShapeType="1"/>
            </p:cNvSpPr>
            <p:nvPr/>
          </p:nvSpPr>
          <p:spPr bwMode="auto">
            <a:xfrm>
              <a:off x="1336" y="3200"/>
              <a:ext cx="0" cy="49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0168" name="Rectangle 18"/>
            <p:cNvSpPr>
              <a:spLocks noChangeArrowheads="1"/>
            </p:cNvSpPr>
            <p:nvPr/>
          </p:nvSpPr>
          <p:spPr bwMode="auto">
            <a:xfrm>
              <a:off x="1023" y="3200"/>
              <a:ext cx="309" cy="48"/>
            </a:xfrm>
            <a:prstGeom prst="rect">
              <a:avLst/>
            </a:prstGeom>
            <a:solidFill>
              <a:srgbClr val="CC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169" name="Oval 19"/>
            <p:cNvSpPr>
              <a:spLocks noChangeArrowheads="1"/>
            </p:cNvSpPr>
            <p:nvPr/>
          </p:nvSpPr>
          <p:spPr bwMode="auto">
            <a:xfrm>
              <a:off x="1020" y="3141"/>
              <a:ext cx="312" cy="94"/>
            </a:xfrm>
            <a:prstGeom prst="ellipse">
              <a:avLst/>
            </a:prstGeom>
            <a:solidFill>
              <a:srgbClr val="CCCCFF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170" name="Rectangle 20"/>
            <p:cNvSpPr>
              <a:spLocks noChangeArrowheads="1"/>
            </p:cNvSpPr>
            <p:nvPr/>
          </p:nvSpPr>
          <p:spPr bwMode="auto">
            <a:xfrm>
              <a:off x="1107" y="3154"/>
              <a:ext cx="140" cy="123"/>
            </a:xfrm>
            <a:prstGeom prst="rect">
              <a:avLst/>
            </a:prstGeom>
            <a:solidFill>
              <a:srgbClr val="CC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171" name="Text Box 21"/>
            <p:cNvSpPr txBox="1">
              <a:spLocks noChangeArrowheads="1"/>
            </p:cNvSpPr>
            <p:nvPr/>
          </p:nvSpPr>
          <p:spPr bwMode="auto">
            <a:xfrm>
              <a:off x="1035" y="3089"/>
              <a:ext cx="291" cy="2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000">
                  <a:solidFill>
                    <a:srgbClr val="000000"/>
                  </a:solidFill>
                </a:rPr>
                <a:t>3b</a:t>
              </a:r>
            </a:p>
          </p:txBody>
        </p:sp>
      </p:grpSp>
      <p:grpSp>
        <p:nvGrpSpPr>
          <p:cNvPr id="130064" name="Group 22"/>
          <p:cNvGrpSpPr>
            <a:grpSpLocks/>
          </p:cNvGrpSpPr>
          <p:nvPr/>
        </p:nvGrpSpPr>
        <p:grpSpPr bwMode="auto">
          <a:xfrm>
            <a:off x="1889125" y="4327525"/>
            <a:ext cx="500063" cy="396875"/>
            <a:chOff x="1190" y="2726"/>
            <a:chExt cx="315" cy="250"/>
          </a:xfrm>
        </p:grpSpPr>
        <p:sp>
          <p:nvSpPr>
            <p:cNvPr id="130157" name="Oval 23"/>
            <p:cNvSpPr>
              <a:spLocks noChangeArrowheads="1"/>
            </p:cNvSpPr>
            <p:nvPr/>
          </p:nvSpPr>
          <p:spPr bwMode="auto">
            <a:xfrm>
              <a:off x="1193" y="2852"/>
              <a:ext cx="312" cy="80"/>
            </a:xfrm>
            <a:prstGeom prst="ellipse">
              <a:avLst/>
            </a:prstGeom>
            <a:solidFill>
              <a:srgbClr val="CCCCFF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158" name="Line 24"/>
            <p:cNvSpPr>
              <a:spLocks noChangeShapeType="1"/>
            </p:cNvSpPr>
            <p:nvPr/>
          </p:nvSpPr>
          <p:spPr bwMode="auto">
            <a:xfrm>
              <a:off x="1193" y="2845"/>
              <a:ext cx="0" cy="49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0159" name="Line 25"/>
            <p:cNvSpPr>
              <a:spLocks noChangeShapeType="1"/>
            </p:cNvSpPr>
            <p:nvPr/>
          </p:nvSpPr>
          <p:spPr bwMode="auto">
            <a:xfrm>
              <a:off x="1506" y="2845"/>
              <a:ext cx="0" cy="49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0160" name="Rectangle 26"/>
            <p:cNvSpPr>
              <a:spLocks noChangeArrowheads="1"/>
            </p:cNvSpPr>
            <p:nvPr/>
          </p:nvSpPr>
          <p:spPr bwMode="auto">
            <a:xfrm>
              <a:off x="1193" y="2845"/>
              <a:ext cx="309" cy="48"/>
            </a:xfrm>
            <a:prstGeom prst="rect">
              <a:avLst/>
            </a:prstGeom>
            <a:solidFill>
              <a:srgbClr val="CC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161" name="Oval 27"/>
            <p:cNvSpPr>
              <a:spLocks noChangeArrowheads="1"/>
            </p:cNvSpPr>
            <p:nvPr/>
          </p:nvSpPr>
          <p:spPr bwMode="auto">
            <a:xfrm>
              <a:off x="1190" y="2786"/>
              <a:ext cx="312" cy="94"/>
            </a:xfrm>
            <a:prstGeom prst="ellipse">
              <a:avLst/>
            </a:prstGeom>
            <a:solidFill>
              <a:srgbClr val="CCCCFF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30162" name="Group 28"/>
            <p:cNvGrpSpPr>
              <a:grpSpLocks/>
            </p:cNvGrpSpPr>
            <p:nvPr/>
          </p:nvGrpSpPr>
          <p:grpSpPr bwMode="auto">
            <a:xfrm>
              <a:off x="1207" y="2726"/>
              <a:ext cx="283" cy="250"/>
              <a:chOff x="1207" y="2726"/>
              <a:chExt cx="283" cy="250"/>
            </a:xfrm>
          </p:grpSpPr>
          <p:sp>
            <p:nvSpPr>
              <p:cNvPr id="130163" name="Rectangle 29"/>
              <p:cNvSpPr>
                <a:spLocks noChangeArrowheads="1"/>
              </p:cNvSpPr>
              <p:nvPr/>
            </p:nvSpPr>
            <p:spPr bwMode="auto">
              <a:xfrm>
                <a:off x="1275" y="2791"/>
                <a:ext cx="138" cy="131"/>
              </a:xfrm>
              <a:prstGeom prst="rect">
                <a:avLst/>
              </a:pr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164" name="Text Box 30"/>
              <p:cNvSpPr txBox="1">
                <a:spLocks noChangeArrowheads="1"/>
              </p:cNvSpPr>
              <p:nvPr/>
            </p:nvSpPr>
            <p:spPr bwMode="auto">
              <a:xfrm>
                <a:off x="1207" y="2726"/>
                <a:ext cx="283" cy="25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 algn="ctr">
                  <a:buClrTx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2000">
                    <a:solidFill>
                      <a:srgbClr val="000000"/>
                    </a:solidFill>
                  </a:rPr>
                  <a:t>3c</a:t>
                </a:r>
              </a:p>
            </p:txBody>
          </p:sp>
        </p:grpSp>
      </p:grpSp>
      <p:grpSp>
        <p:nvGrpSpPr>
          <p:cNvPr id="130065" name="Group 31"/>
          <p:cNvGrpSpPr>
            <a:grpSpLocks/>
          </p:cNvGrpSpPr>
          <p:nvPr/>
        </p:nvGrpSpPr>
        <p:grpSpPr bwMode="auto">
          <a:xfrm>
            <a:off x="2466975" y="4702175"/>
            <a:ext cx="500063" cy="396875"/>
            <a:chOff x="1554" y="2962"/>
            <a:chExt cx="315" cy="250"/>
          </a:xfrm>
        </p:grpSpPr>
        <p:grpSp>
          <p:nvGrpSpPr>
            <p:cNvPr id="130149" name="Group 32"/>
            <p:cNvGrpSpPr>
              <a:grpSpLocks/>
            </p:cNvGrpSpPr>
            <p:nvPr/>
          </p:nvGrpSpPr>
          <p:grpSpPr bwMode="auto">
            <a:xfrm>
              <a:off x="1554" y="3021"/>
              <a:ext cx="315" cy="146"/>
              <a:chOff x="1554" y="3021"/>
              <a:chExt cx="315" cy="146"/>
            </a:xfrm>
          </p:grpSpPr>
          <p:sp>
            <p:nvSpPr>
              <p:cNvPr id="130151" name="Oval 33"/>
              <p:cNvSpPr>
                <a:spLocks noChangeArrowheads="1"/>
              </p:cNvSpPr>
              <p:nvPr/>
            </p:nvSpPr>
            <p:spPr bwMode="auto">
              <a:xfrm>
                <a:off x="1557" y="3087"/>
                <a:ext cx="312" cy="80"/>
              </a:xfrm>
              <a:prstGeom prst="ellipse">
                <a:avLst/>
              </a:prstGeom>
              <a:solidFill>
                <a:srgbClr val="CCCCFF"/>
              </a:solidFill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152" name="Line 34"/>
              <p:cNvSpPr>
                <a:spLocks noChangeShapeType="1"/>
              </p:cNvSpPr>
              <p:nvPr/>
            </p:nvSpPr>
            <p:spPr bwMode="auto">
              <a:xfrm>
                <a:off x="1557" y="3080"/>
                <a:ext cx="0" cy="49"/>
              </a:xfrm>
              <a:prstGeom prst="line">
                <a:avLst/>
              </a:prstGeom>
              <a:noFill/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153" name="Line 35"/>
              <p:cNvSpPr>
                <a:spLocks noChangeShapeType="1"/>
              </p:cNvSpPr>
              <p:nvPr/>
            </p:nvSpPr>
            <p:spPr bwMode="auto">
              <a:xfrm>
                <a:off x="1870" y="3080"/>
                <a:ext cx="0" cy="49"/>
              </a:xfrm>
              <a:prstGeom prst="line">
                <a:avLst/>
              </a:prstGeom>
              <a:noFill/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154" name="Rectangle 36"/>
              <p:cNvSpPr>
                <a:spLocks noChangeArrowheads="1"/>
              </p:cNvSpPr>
              <p:nvPr/>
            </p:nvSpPr>
            <p:spPr bwMode="auto">
              <a:xfrm>
                <a:off x="1557" y="3080"/>
                <a:ext cx="309" cy="48"/>
              </a:xfrm>
              <a:prstGeom prst="rect">
                <a:avLst/>
              </a:pr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155" name="Oval 37"/>
              <p:cNvSpPr>
                <a:spLocks noChangeArrowheads="1"/>
              </p:cNvSpPr>
              <p:nvPr/>
            </p:nvSpPr>
            <p:spPr bwMode="auto">
              <a:xfrm>
                <a:off x="1554" y="3021"/>
                <a:ext cx="312" cy="94"/>
              </a:xfrm>
              <a:prstGeom prst="ellipse">
                <a:avLst/>
              </a:prstGeom>
              <a:solidFill>
                <a:srgbClr val="CCCCFF"/>
              </a:solidFill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156" name="Rectangle 38"/>
              <p:cNvSpPr>
                <a:spLocks noChangeArrowheads="1"/>
              </p:cNvSpPr>
              <p:nvPr/>
            </p:nvSpPr>
            <p:spPr bwMode="auto">
              <a:xfrm>
                <a:off x="1641" y="3034"/>
                <a:ext cx="141" cy="109"/>
              </a:xfrm>
              <a:prstGeom prst="rect">
                <a:avLst/>
              </a:pr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30150" name="Text Box 39"/>
            <p:cNvSpPr txBox="1">
              <a:spLocks noChangeArrowheads="1"/>
            </p:cNvSpPr>
            <p:nvPr/>
          </p:nvSpPr>
          <p:spPr bwMode="auto">
            <a:xfrm>
              <a:off x="1569" y="2962"/>
              <a:ext cx="291" cy="2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000">
                  <a:solidFill>
                    <a:srgbClr val="000000"/>
                  </a:solidFill>
                </a:rPr>
                <a:t>3a</a:t>
              </a:r>
            </a:p>
          </p:txBody>
        </p:sp>
      </p:grpSp>
      <p:grpSp>
        <p:nvGrpSpPr>
          <p:cNvPr id="130066" name="Group 40"/>
          <p:cNvGrpSpPr>
            <a:grpSpLocks/>
          </p:cNvGrpSpPr>
          <p:nvPr/>
        </p:nvGrpSpPr>
        <p:grpSpPr bwMode="auto">
          <a:xfrm>
            <a:off x="2495550" y="5227638"/>
            <a:ext cx="2659063" cy="1120775"/>
            <a:chOff x="1572" y="3293"/>
            <a:chExt cx="1675" cy="706"/>
          </a:xfrm>
        </p:grpSpPr>
        <p:sp>
          <p:nvSpPr>
            <p:cNvPr id="130106" name="Freeform 41"/>
            <p:cNvSpPr>
              <a:spLocks noChangeArrowheads="1"/>
            </p:cNvSpPr>
            <p:nvPr/>
          </p:nvSpPr>
          <p:spPr bwMode="auto">
            <a:xfrm>
              <a:off x="1572" y="3293"/>
              <a:ext cx="1675" cy="706"/>
            </a:xfrm>
            <a:custGeom>
              <a:avLst/>
              <a:gdLst>
                <a:gd name="T0" fmla="*/ 274 w 1583"/>
                <a:gd name="T1" fmla="*/ 321 h 682"/>
                <a:gd name="T2" fmla="*/ 721 w 1583"/>
                <a:gd name="T3" fmla="*/ 106 h 682"/>
                <a:gd name="T4" fmla="*/ 1389 w 1583"/>
                <a:gd name="T5" fmla="*/ 30 h 682"/>
                <a:gd name="T6" fmla="*/ 2045 w 1583"/>
                <a:gd name="T7" fmla="*/ 277 h 682"/>
                <a:gd name="T8" fmla="*/ 2765 w 1583"/>
                <a:gd name="T9" fmla="*/ 612 h 682"/>
                <a:gd name="T10" fmla="*/ 2250 w 1583"/>
                <a:gd name="T11" fmla="*/ 919 h 682"/>
                <a:gd name="T12" fmla="*/ 1220 w 1583"/>
                <a:gd name="T13" fmla="*/ 940 h 682"/>
                <a:gd name="T14" fmla="*/ 158 w 1583"/>
                <a:gd name="T15" fmla="*/ 852 h 682"/>
                <a:gd name="T16" fmla="*/ 274 w 1583"/>
                <a:gd name="T17" fmla="*/ 321 h 6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83"/>
                <a:gd name="T28" fmla="*/ 0 h 682"/>
                <a:gd name="T29" fmla="*/ 1583 w 1583"/>
                <a:gd name="T30" fmla="*/ 682 h 6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83" h="682">
                  <a:moveTo>
                    <a:pt x="155" y="224"/>
                  </a:moveTo>
                  <a:cubicBezTo>
                    <a:pt x="208" y="137"/>
                    <a:pt x="302" y="108"/>
                    <a:pt x="407" y="74"/>
                  </a:cubicBezTo>
                  <a:cubicBezTo>
                    <a:pt x="512" y="40"/>
                    <a:pt x="660" y="0"/>
                    <a:pt x="785" y="20"/>
                  </a:cubicBezTo>
                  <a:cubicBezTo>
                    <a:pt x="910" y="40"/>
                    <a:pt x="1027" y="126"/>
                    <a:pt x="1157" y="194"/>
                  </a:cubicBezTo>
                  <a:cubicBezTo>
                    <a:pt x="1287" y="262"/>
                    <a:pt x="1545" y="353"/>
                    <a:pt x="1564" y="428"/>
                  </a:cubicBezTo>
                  <a:cubicBezTo>
                    <a:pt x="1583" y="503"/>
                    <a:pt x="1417" y="606"/>
                    <a:pt x="1272" y="644"/>
                  </a:cubicBezTo>
                  <a:cubicBezTo>
                    <a:pt x="1127" y="682"/>
                    <a:pt x="887" y="664"/>
                    <a:pt x="690" y="656"/>
                  </a:cubicBezTo>
                  <a:cubicBezTo>
                    <a:pt x="493" y="648"/>
                    <a:pt x="178" y="668"/>
                    <a:pt x="89" y="596"/>
                  </a:cubicBezTo>
                  <a:cubicBezTo>
                    <a:pt x="0" y="524"/>
                    <a:pt x="102" y="311"/>
                    <a:pt x="155" y="224"/>
                  </a:cubicBezTo>
                  <a:close/>
                </a:path>
              </a:pathLst>
            </a:custGeom>
            <a:solidFill>
              <a:srgbClr val="66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107" name="Text Box 42"/>
            <p:cNvSpPr txBox="1">
              <a:spLocks noChangeArrowheads="1"/>
            </p:cNvSpPr>
            <p:nvPr/>
          </p:nvSpPr>
          <p:spPr bwMode="auto">
            <a:xfrm>
              <a:off x="1720" y="3724"/>
              <a:ext cx="415" cy="2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000">
                  <a:solidFill>
                    <a:srgbClr val="000000"/>
                  </a:solidFill>
                </a:rPr>
                <a:t>AS1</a:t>
              </a:r>
            </a:p>
          </p:txBody>
        </p:sp>
        <p:sp>
          <p:nvSpPr>
            <p:cNvPr id="130108" name="Line 43"/>
            <p:cNvSpPr>
              <a:spLocks noChangeShapeType="1"/>
            </p:cNvSpPr>
            <p:nvPr/>
          </p:nvSpPr>
          <p:spPr bwMode="auto">
            <a:xfrm flipH="1">
              <a:off x="2133" y="3469"/>
              <a:ext cx="94" cy="101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0109" name="Line 44"/>
            <p:cNvSpPr>
              <a:spLocks noChangeShapeType="1"/>
            </p:cNvSpPr>
            <p:nvPr/>
          </p:nvSpPr>
          <p:spPr bwMode="auto">
            <a:xfrm>
              <a:off x="2388" y="3491"/>
              <a:ext cx="2" cy="284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0110" name="Line 45"/>
            <p:cNvSpPr>
              <a:spLocks noChangeShapeType="1"/>
            </p:cNvSpPr>
            <p:nvPr/>
          </p:nvSpPr>
          <p:spPr bwMode="auto">
            <a:xfrm>
              <a:off x="2490" y="3461"/>
              <a:ext cx="312" cy="210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0111" name="Line 46"/>
            <p:cNvSpPr>
              <a:spLocks noChangeShapeType="1"/>
            </p:cNvSpPr>
            <p:nvPr/>
          </p:nvSpPr>
          <p:spPr bwMode="auto">
            <a:xfrm flipH="1">
              <a:off x="2565" y="3749"/>
              <a:ext cx="238" cy="75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0112" name="Line 47"/>
            <p:cNvSpPr>
              <a:spLocks noChangeShapeType="1"/>
            </p:cNvSpPr>
            <p:nvPr/>
          </p:nvSpPr>
          <p:spPr bwMode="auto">
            <a:xfrm flipH="1" flipV="1">
              <a:off x="2201" y="3637"/>
              <a:ext cx="569" cy="52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0113" name="Line 48"/>
            <p:cNvSpPr>
              <a:spLocks noChangeShapeType="1"/>
            </p:cNvSpPr>
            <p:nvPr/>
          </p:nvSpPr>
          <p:spPr bwMode="auto">
            <a:xfrm>
              <a:off x="2143" y="3689"/>
              <a:ext cx="126" cy="84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30114" name="Group 49"/>
            <p:cNvGrpSpPr>
              <a:grpSpLocks/>
            </p:cNvGrpSpPr>
            <p:nvPr/>
          </p:nvGrpSpPr>
          <p:grpSpPr bwMode="auto">
            <a:xfrm>
              <a:off x="2202" y="3293"/>
              <a:ext cx="315" cy="250"/>
              <a:chOff x="2202" y="3293"/>
              <a:chExt cx="315" cy="250"/>
            </a:xfrm>
          </p:grpSpPr>
          <p:sp>
            <p:nvSpPr>
              <p:cNvPr id="130141" name="Oval 50"/>
              <p:cNvSpPr>
                <a:spLocks noChangeArrowheads="1"/>
              </p:cNvSpPr>
              <p:nvPr/>
            </p:nvSpPr>
            <p:spPr bwMode="auto">
              <a:xfrm>
                <a:off x="2205" y="3417"/>
                <a:ext cx="312" cy="80"/>
              </a:xfrm>
              <a:prstGeom prst="ellipse">
                <a:avLst/>
              </a:prstGeom>
              <a:solidFill>
                <a:srgbClr val="CCCCFF"/>
              </a:solidFill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142" name="Line 51"/>
              <p:cNvSpPr>
                <a:spLocks noChangeShapeType="1"/>
              </p:cNvSpPr>
              <p:nvPr/>
            </p:nvSpPr>
            <p:spPr bwMode="auto">
              <a:xfrm>
                <a:off x="2205" y="3410"/>
                <a:ext cx="0" cy="49"/>
              </a:xfrm>
              <a:prstGeom prst="line">
                <a:avLst/>
              </a:prstGeom>
              <a:noFill/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143" name="Line 52"/>
              <p:cNvSpPr>
                <a:spLocks noChangeShapeType="1"/>
              </p:cNvSpPr>
              <p:nvPr/>
            </p:nvSpPr>
            <p:spPr bwMode="auto">
              <a:xfrm>
                <a:off x="2518" y="3410"/>
                <a:ext cx="0" cy="49"/>
              </a:xfrm>
              <a:prstGeom prst="line">
                <a:avLst/>
              </a:prstGeom>
              <a:noFill/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144" name="Rectangle 53"/>
              <p:cNvSpPr>
                <a:spLocks noChangeArrowheads="1"/>
              </p:cNvSpPr>
              <p:nvPr/>
            </p:nvSpPr>
            <p:spPr bwMode="auto">
              <a:xfrm>
                <a:off x="2205" y="3410"/>
                <a:ext cx="309" cy="48"/>
              </a:xfrm>
              <a:prstGeom prst="rect">
                <a:avLst/>
              </a:pr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145" name="Oval 54"/>
              <p:cNvSpPr>
                <a:spLocks noChangeArrowheads="1"/>
              </p:cNvSpPr>
              <p:nvPr/>
            </p:nvSpPr>
            <p:spPr bwMode="auto">
              <a:xfrm>
                <a:off x="2202" y="3351"/>
                <a:ext cx="312" cy="94"/>
              </a:xfrm>
              <a:prstGeom prst="ellipse">
                <a:avLst/>
              </a:prstGeom>
              <a:solidFill>
                <a:srgbClr val="CCCCFF"/>
              </a:solidFill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30146" name="Group 55"/>
              <p:cNvGrpSpPr>
                <a:grpSpLocks/>
              </p:cNvGrpSpPr>
              <p:nvPr/>
            </p:nvGrpSpPr>
            <p:grpSpPr bwMode="auto">
              <a:xfrm>
                <a:off x="2220" y="3293"/>
                <a:ext cx="283" cy="250"/>
                <a:chOff x="2220" y="3293"/>
                <a:chExt cx="283" cy="250"/>
              </a:xfrm>
            </p:grpSpPr>
            <p:sp>
              <p:nvSpPr>
                <p:cNvPr id="130147" name="Rectangle 56"/>
                <p:cNvSpPr>
                  <a:spLocks noChangeArrowheads="1"/>
                </p:cNvSpPr>
                <p:nvPr/>
              </p:nvSpPr>
              <p:spPr bwMode="auto">
                <a:xfrm>
                  <a:off x="2287" y="3358"/>
                  <a:ext cx="139" cy="131"/>
                </a:xfrm>
                <a:prstGeom prst="rect">
                  <a:avLst/>
                </a:prstGeom>
                <a:solidFill>
                  <a:srgbClr val="CCCC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0148" name="Text Box 57"/>
                <p:cNvSpPr txBox="1">
                  <a:spLocks noChangeArrowheads="1"/>
                </p:cNvSpPr>
                <p:nvPr/>
              </p:nvSpPr>
              <p:spPr bwMode="auto">
                <a:xfrm>
                  <a:off x="2220" y="3293"/>
                  <a:ext cx="283" cy="250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lIns="90000" tIns="46800" rIns="90000" bIns="46800">
                  <a:spAutoFit/>
                </a:bodyPr>
                <a:lstStyle/>
                <a:p>
                  <a:pPr algn="ctr">
                    <a:buClrTx/>
                    <a:buFontTx/>
                    <a:buNone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en-US" sz="2000">
                      <a:solidFill>
                        <a:srgbClr val="000000"/>
                      </a:solidFill>
                    </a:rPr>
                    <a:t>1c</a:t>
                  </a:r>
                </a:p>
              </p:txBody>
            </p:sp>
          </p:grpSp>
        </p:grpSp>
        <p:grpSp>
          <p:nvGrpSpPr>
            <p:cNvPr id="130115" name="Group 58"/>
            <p:cNvGrpSpPr>
              <a:grpSpLocks/>
            </p:cNvGrpSpPr>
            <p:nvPr/>
          </p:nvGrpSpPr>
          <p:grpSpPr bwMode="auto">
            <a:xfrm>
              <a:off x="1896" y="3507"/>
              <a:ext cx="315" cy="250"/>
              <a:chOff x="1896" y="3507"/>
              <a:chExt cx="315" cy="250"/>
            </a:xfrm>
          </p:grpSpPr>
          <p:sp>
            <p:nvSpPr>
              <p:cNvPr id="130134" name="Oval 59"/>
              <p:cNvSpPr>
                <a:spLocks noChangeArrowheads="1"/>
              </p:cNvSpPr>
              <p:nvPr/>
            </p:nvSpPr>
            <p:spPr bwMode="auto">
              <a:xfrm>
                <a:off x="1899" y="3627"/>
                <a:ext cx="312" cy="80"/>
              </a:xfrm>
              <a:prstGeom prst="ellipse">
                <a:avLst/>
              </a:prstGeom>
              <a:solidFill>
                <a:srgbClr val="CCCCFF"/>
              </a:solidFill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135" name="Line 60"/>
              <p:cNvSpPr>
                <a:spLocks noChangeShapeType="1"/>
              </p:cNvSpPr>
              <p:nvPr/>
            </p:nvSpPr>
            <p:spPr bwMode="auto">
              <a:xfrm>
                <a:off x="1899" y="3620"/>
                <a:ext cx="0" cy="49"/>
              </a:xfrm>
              <a:prstGeom prst="line">
                <a:avLst/>
              </a:prstGeom>
              <a:noFill/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136" name="Line 61"/>
              <p:cNvSpPr>
                <a:spLocks noChangeShapeType="1"/>
              </p:cNvSpPr>
              <p:nvPr/>
            </p:nvSpPr>
            <p:spPr bwMode="auto">
              <a:xfrm>
                <a:off x="2212" y="3620"/>
                <a:ext cx="0" cy="49"/>
              </a:xfrm>
              <a:prstGeom prst="line">
                <a:avLst/>
              </a:prstGeom>
              <a:noFill/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137" name="Rectangle 62"/>
              <p:cNvSpPr>
                <a:spLocks noChangeArrowheads="1"/>
              </p:cNvSpPr>
              <p:nvPr/>
            </p:nvSpPr>
            <p:spPr bwMode="auto">
              <a:xfrm>
                <a:off x="1899" y="3620"/>
                <a:ext cx="309" cy="48"/>
              </a:xfrm>
              <a:prstGeom prst="rect">
                <a:avLst/>
              </a:pr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138" name="Oval 63"/>
              <p:cNvSpPr>
                <a:spLocks noChangeArrowheads="1"/>
              </p:cNvSpPr>
              <p:nvPr/>
            </p:nvSpPr>
            <p:spPr bwMode="auto">
              <a:xfrm>
                <a:off x="1896" y="3565"/>
                <a:ext cx="312" cy="94"/>
              </a:xfrm>
              <a:prstGeom prst="ellipse">
                <a:avLst/>
              </a:prstGeom>
              <a:solidFill>
                <a:srgbClr val="CCCCFF"/>
              </a:solidFill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139" name="Rectangle 64"/>
              <p:cNvSpPr>
                <a:spLocks noChangeArrowheads="1"/>
              </p:cNvSpPr>
              <p:nvPr/>
            </p:nvSpPr>
            <p:spPr bwMode="auto">
              <a:xfrm>
                <a:off x="1981" y="3592"/>
                <a:ext cx="141" cy="95"/>
              </a:xfrm>
              <a:prstGeom prst="rect">
                <a:avLst/>
              </a:pr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140" name="Text Box 65"/>
              <p:cNvSpPr txBox="1">
                <a:spLocks noChangeArrowheads="1"/>
              </p:cNvSpPr>
              <p:nvPr/>
            </p:nvSpPr>
            <p:spPr bwMode="auto">
              <a:xfrm>
                <a:off x="1913" y="3507"/>
                <a:ext cx="291" cy="25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 algn="ctr">
                  <a:buClrTx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2000">
                    <a:solidFill>
                      <a:srgbClr val="000000"/>
                    </a:solidFill>
                  </a:rPr>
                  <a:t>1a</a:t>
                </a:r>
              </a:p>
            </p:txBody>
          </p:sp>
        </p:grpSp>
        <p:grpSp>
          <p:nvGrpSpPr>
            <p:cNvPr id="130116" name="Group 66"/>
            <p:cNvGrpSpPr>
              <a:grpSpLocks/>
            </p:cNvGrpSpPr>
            <p:nvPr/>
          </p:nvGrpSpPr>
          <p:grpSpPr bwMode="auto">
            <a:xfrm>
              <a:off x="2238" y="3689"/>
              <a:ext cx="315" cy="250"/>
              <a:chOff x="2238" y="3689"/>
              <a:chExt cx="315" cy="250"/>
            </a:xfrm>
          </p:grpSpPr>
          <p:sp>
            <p:nvSpPr>
              <p:cNvPr id="130126" name="Oval 67"/>
              <p:cNvSpPr>
                <a:spLocks noChangeArrowheads="1"/>
              </p:cNvSpPr>
              <p:nvPr/>
            </p:nvSpPr>
            <p:spPr bwMode="auto">
              <a:xfrm>
                <a:off x="2241" y="3813"/>
                <a:ext cx="312" cy="80"/>
              </a:xfrm>
              <a:prstGeom prst="ellipse">
                <a:avLst/>
              </a:prstGeom>
              <a:solidFill>
                <a:srgbClr val="CCCCFF"/>
              </a:solidFill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127" name="Line 68"/>
              <p:cNvSpPr>
                <a:spLocks noChangeShapeType="1"/>
              </p:cNvSpPr>
              <p:nvPr/>
            </p:nvSpPr>
            <p:spPr bwMode="auto">
              <a:xfrm>
                <a:off x="2241" y="3806"/>
                <a:ext cx="0" cy="49"/>
              </a:xfrm>
              <a:prstGeom prst="line">
                <a:avLst/>
              </a:prstGeom>
              <a:noFill/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128" name="Line 69"/>
              <p:cNvSpPr>
                <a:spLocks noChangeShapeType="1"/>
              </p:cNvSpPr>
              <p:nvPr/>
            </p:nvSpPr>
            <p:spPr bwMode="auto">
              <a:xfrm>
                <a:off x="2554" y="3806"/>
                <a:ext cx="0" cy="49"/>
              </a:xfrm>
              <a:prstGeom prst="line">
                <a:avLst/>
              </a:prstGeom>
              <a:noFill/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129" name="Rectangle 70"/>
              <p:cNvSpPr>
                <a:spLocks noChangeArrowheads="1"/>
              </p:cNvSpPr>
              <p:nvPr/>
            </p:nvSpPr>
            <p:spPr bwMode="auto">
              <a:xfrm>
                <a:off x="2241" y="3806"/>
                <a:ext cx="309" cy="48"/>
              </a:xfrm>
              <a:prstGeom prst="rect">
                <a:avLst/>
              </a:pr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130" name="Oval 71"/>
              <p:cNvSpPr>
                <a:spLocks noChangeArrowheads="1"/>
              </p:cNvSpPr>
              <p:nvPr/>
            </p:nvSpPr>
            <p:spPr bwMode="auto">
              <a:xfrm>
                <a:off x="2238" y="3747"/>
                <a:ext cx="312" cy="94"/>
              </a:xfrm>
              <a:prstGeom prst="ellipse">
                <a:avLst/>
              </a:prstGeom>
              <a:solidFill>
                <a:srgbClr val="CCCCFF"/>
              </a:solidFill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30131" name="Group 72"/>
              <p:cNvGrpSpPr>
                <a:grpSpLocks/>
              </p:cNvGrpSpPr>
              <p:nvPr/>
            </p:nvGrpSpPr>
            <p:grpSpPr bwMode="auto">
              <a:xfrm>
                <a:off x="2254" y="3689"/>
                <a:ext cx="291" cy="250"/>
                <a:chOff x="2254" y="3689"/>
                <a:chExt cx="291" cy="250"/>
              </a:xfrm>
            </p:grpSpPr>
            <p:sp>
              <p:nvSpPr>
                <p:cNvPr id="130132" name="Rectangle 73"/>
                <p:cNvSpPr>
                  <a:spLocks noChangeArrowheads="1"/>
                </p:cNvSpPr>
                <p:nvPr/>
              </p:nvSpPr>
              <p:spPr bwMode="auto">
                <a:xfrm>
                  <a:off x="2324" y="3754"/>
                  <a:ext cx="142" cy="131"/>
                </a:xfrm>
                <a:prstGeom prst="rect">
                  <a:avLst/>
                </a:prstGeom>
                <a:solidFill>
                  <a:srgbClr val="CCCC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0133" name="Text Box 74"/>
                <p:cNvSpPr txBox="1">
                  <a:spLocks noChangeArrowheads="1"/>
                </p:cNvSpPr>
                <p:nvPr/>
              </p:nvSpPr>
              <p:spPr bwMode="auto">
                <a:xfrm>
                  <a:off x="2254" y="3689"/>
                  <a:ext cx="291" cy="250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lIns="90000" tIns="46800" rIns="90000" bIns="46800">
                  <a:spAutoFit/>
                </a:bodyPr>
                <a:lstStyle/>
                <a:p>
                  <a:pPr algn="ctr">
                    <a:buClrTx/>
                    <a:buFontTx/>
                    <a:buNone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en-US" sz="2000">
                      <a:solidFill>
                        <a:srgbClr val="000000"/>
                      </a:solidFill>
                    </a:rPr>
                    <a:t>1d</a:t>
                  </a:r>
                </a:p>
              </p:txBody>
            </p:sp>
          </p:grpSp>
        </p:grpSp>
        <p:grpSp>
          <p:nvGrpSpPr>
            <p:cNvPr id="130117" name="Group 75"/>
            <p:cNvGrpSpPr>
              <a:grpSpLocks/>
            </p:cNvGrpSpPr>
            <p:nvPr/>
          </p:nvGrpSpPr>
          <p:grpSpPr bwMode="auto">
            <a:xfrm>
              <a:off x="2778" y="3573"/>
              <a:ext cx="315" cy="250"/>
              <a:chOff x="2778" y="3573"/>
              <a:chExt cx="315" cy="250"/>
            </a:xfrm>
          </p:grpSpPr>
          <p:sp>
            <p:nvSpPr>
              <p:cNvPr id="130118" name="Oval 76"/>
              <p:cNvSpPr>
                <a:spLocks noChangeArrowheads="1"/>
              </p:cNvSpPr>
              <p:nvPr/>
            </p:nvSpPr>
            <p:spPr bwMode="auto">
              <a:xfrm>
                <a:off x="2781" y="3699"/>
                <a:ext cx="312" cy="80"/>
              </a:xfrm>
              <a:prstGeom prst="ellipse">
                <a:avLst/>
              </a:prstGeom>
              <a:solidFill>
                <a:srgbClr val="CCCCFF"/>
              </a:solidFill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119" name="Line 77"/>
              <p:cNvSpPr>
                <a:spLocks noChangeShapeType="1"/>
              </p:cNvSpPr>
              <p:nvPr/>
            </p:nvSpPr>
            <p:spPr bwMode="auto">
              <a:xfrm>
                <a:off x="2781" y="3692"/>
                <a:ext cx="0" cy="49"/>
              </a:xfrm>
              <a:prstGeom prst="line">
                <a:avLst/>
              </a:prstGeom>
              <a:noFill/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120" name="Line 78"/>
              <p:cNvSpPr>
                <a:spLocks noChangeShapeType="1"/>
              </p:cNvSpPr>
              <p:nvPr/>
            </p:nvSpPr>
            <p:spPr bwMode="auto">
              <a:xfrm>
                <a:off x="3094" y="3692"/>
                <a:ext cx="0" cy="49"/>
              </a:xfrm>
              <a:prstGeom prst="line">
                <a:avLst/>
              </a:prstGeom>
              <a:noFill/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121" name="Rectangle 79"/>
              <p:cNvSpPr>
                <a:spLocks noChangeArrowheads="1"/>
              </p:cNvSpPr>
              <p:nvPr/>
            </p:nvSpPr>
            <p:spPr bwMode="auto">
              <a:xfrm>
                <a:off x="2781" y="3692"/>
                <a:ext cx="309" cy="48"/>
              </a:xfrm>
              <a:prstGeom prst="rect">
                <a:avLst/>
              </a:pr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122" name="Oval 80"/>
              <p:cNvSpPr>
                <a:spLocks noChangeArrowheads="1"/>
              </p:cNvSpPr>
              <p:nvPr/>
            </p:nvSpPr>
            <p:spPr bwMode="auto">
              <a:xfrm>
                <a:off x="2778" y="3633"/>
                <a:ext cx="312" cy="94"/>
              </a:xfrm>
              <a:prstGeom prst="ellipse">
                <a:avLst/>
              </a:prstGeom>
              <a:solidFill>
                <a:srgbClr val="CCCCFF"/>
              </a:solidFill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30123" name="Group 81"/>
              <p:cNvGrpSpPr>
                <a:grpSpLocks/>
              </p:cNvGrpSpPr>
              <p:nvPr/>
            </p:nvGrpSpPr>
            <p:grpSpPr bwMode="auto">
              <a:xfrm>
                <a:off x="2792" y="3573"/>
                <a:ext cx="291" cy="250"/>
                <a:chOff x="2792" y="3573"/>
                <a:chExt cx="291" cy="250"/>
              </a:xfrm>
            </p:grpSpPr>
            <p:sp>
              <p:nvSpPr>
                <p:cNvPr id="130124" name="Rectangle 82"/>
                <p:cNvSpPr>
                  <a:spLocks noChangeArrowheads="1"/>
                </p:cNvSpPr>
                <p:nvPr/>
              </p:nvSpPr>
              <p:spPr bwMode="auto">
                <a:xfrm>
                  <a:off x="2863" y="3638"/>
                  <a:ext cx="139" cy="131"/>
                </a:xfrm>
                <a:prstGeom prst="rect">
                  <a:avLst/>
                </a:prstGeom>
                <a:solidFill>
                  <a:srgbClr val="CCCC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0125" name="Text Box 83"/>
                <p:cNvSpPr txBox="1">
                  <a:spLocks noChangeArrowheads="1"/>
                </p:cNvSpPr>
                <p:nvPr/>
              </p:nvSpPr>
              <p:spPr bwMode="auto">
                <a:xfrm>
                  <a:off x="2792" y="3573"/>
                  <a:ext cx="291" cy="250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lIns="90000" tIns="46800" rIns="90000" bIns="46800">
                  <a:spAutoFit/>
                </a:bodyPr>
                <a:lstStyle/>
                <a:p>
                  <a:pPr algn="ctr">
                    <a:buClrTx/>
                    <a:buFontTx/>
                    <a:buNone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en-US" sz="2000">
                      <a:solidFill>
                        <a:srgbClr val="000000"/>
                      </a:solidFill>
                    </a:rPr>
                    <a:t>1b</a:t>
                  </a:r>
                </a:p>
              </p:txBody>
            </p:sp>
          </p:grpSp>
        </p:grpSp>
      </p:grpSp>
      <p:grpSp>
        <p:nvGrpSpPr>
          <p:cNvPr id="130067" name="Group 84"/>
          <p:cNvGrpSpPr>
            <a:grpSpLocks/>
          </p:cNvGrpSpPr>
          <p:nvPr/>
        </p:nvGrpSpPr>
        <p:grpSpPr bwMode="auto">
          <a:xfrm>
            <a:off x="5414963" y="5324475"/>
            <a:ext cx="500062" cy="396875"/>
            <a:chOff x="3411" y="3354"/>
            <a:chExt cx="315" cy="250"/>
          </a:xfrm>
        </p:grpSpPr>
        <p:sp>
          <p:nvSpPr>
            <p:cNvPr id="130099" name="Oval 85"/>
            <p:cNvSpPr>
              <a:spLocks noChangeArrowheads="1"/>
            </p:cNvSpPr>
            <p:nvPr/>
          </p:nvSpPr>
          <p:spPr bwMode="auto">
            <a:xfrm>
              <a:off x="3414" y="3479"/>
              <a:ext cx="312" cy="80"/>
            </a:xfrm>
            <a:prstGeom prst="ellipse">
              <a:avLst/>
            </a:prstGeom>
            <a:solidFill>
              <a:srgbClr val="CCCCFF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100" name="Line 86"/>
            <p:cNvSpPr>
              <a:spLocks noChangeShapeType="1"/>
            </p:cNvSpPr>
            <p:nvPr/>
          </p:nvSpPr>
          <p:spPr bwMode="auto">
            <a:xfrm>
              <a:off x="3414" y="3472"/>
              <a:ext cx="0" cy="49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0101" name="Line 87"/>
            <p:cNvSpPr>
              <a:spLocks noChangeShapeType="1"/>
            </p:cNvSpPr>
            <p:nvPr/>
          </p:nvSpPr>
          <p:spPr bwMode="auto">
            <a:xfrm>
              <a:off x="3727" y="3472"/>
              <a:ext cx="0" cy="49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0102" name="Rectangle 88"/>
            <p:cNvSpPr>
              <a:spLocks noChangeArrowheads="1"/>
            </p:cNvSpPr>
            <p:nvPr/>
          </p:nvSpPr>
          <p:spPr bwMode="auto">
            <a:xfrm>
              <a:off x="3414" y="3472"/>
              <a:ext cx="309" cy="48"/>
            </a:xfrm>
            <a:prstGeom prst="rect">
              <a:avLst/>
            </a:prstGeom>
            <a:solidFill>
              <a:srgbClr val="CC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103" name="Oval 89"/>
            <p:cNvSpPr>
              <a:spLocks noChangeArrowheads="1"/>
            </p:cNvSpPr>
            <p:nvPr/>
          </p:nvSpPr>
          <p:spPr bwMode="auto">
            <a:xfrm>
              <a:off x="3411" y="3413"/>
              <a:ext cx="312" cy="94"/>
            </a:xfrm>
            <a:prstGeom prst="ellipse">
              <a:avLst/>
            </a:prstGeom>
            <a:solidFill>
              <a:srgbClr val="CCCCFF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104" name="Rectangle 90"/>
            <p:cNvSpPr>
              <a:spLocks noChangeArrowheads="1"/>
            </p:cNvSpPr>
            <p:nvPr/>
          </p:nvSpPr>
          <p:spPr bwMode="auto">
            <a:xfrm>
              <a:off x="3498" y="3426"/>
              <a:ext cx="140" cy="119"/>
            </a:xfrm>
            <a:prstGeom prst="rect">
              <a:avLst/>
            </a:prstGeom>
            <a:solidFill>
              <a:srgbClr val="CC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105" name="Text Box 91"/>
            <p:cNvSpPr txBox="1">
              <a:spLocks noChangeArrowheads="1"/>
            </p:cNvSpPr>
            <p:nvPr/>
          </p:nvSpPr>
          <p:spPr bwMode="auto">
            <a:xfrm>
              <a:off x="3426" y="3354"/>
              <a:ext cx="291" cy="2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000">
                  <a:solidFill>
                    <a:srgbClr val="000000"/>
                  </a:solidFill>
                </a:rPr>
                <a:t>2a</a:t>
              </a:r>
            </a:p>
          </p:txBody>
        </p:sp>
      </p:grpSp>
      <p:sp>
        <p:nvSpPr>
          <p:cNvPr id="130068" name="Line 92"/>
          <p:cNvSpPr>
            <a:spLocks noChangeShapeType="1"/>
          </p:cNvSpPr>
          <p:nvPr/>
        </p:nvSpPr>
        <p:spPr bwMode="auto">
          <a:xfrm>
            <a:off x="6635750" y="5241925"/>
            <a:ext cx="857250" cy="1588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0069" name="Line 93"/>
          <p:cNvSpPr>
            <a:spLocks noChangeShapeType="1"/>
          </p:cNvSpPr>
          <p:nvPr/>
        </p:nvSpPr>
        <p:spPr bwMode="auto">
          <a:xfrm>
            <a:off x="6889750" y="5707063"/>
            <a:ext cx="735013" cy="1587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0070" name="Line 94"/>
          <p:cNvSpPr>
            <a:spLocks noChangeShapeType="1"/>
          </p:cNvSpPr>
          <p:nvPr/>
        </p:nvSpPr>
        <p:spPr bwMode="auto">
          <a:xfrm>
            <a:off x="5921375" y="5553075"/>
            <a:ext cx="488950" cy="152400"/>
          </a:xfrm>
          <a:prstGeom prst="line">
            <a:avLst/>
          </a:prstGeom>
          <a:noFill/>
          <a:ln w="12600" cap="sq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0071" name="Line 95"/>
          <p:cNvSpPr>
            <a:spLocks noChangeShapeType="1"/>
          </p:cNvSpPr>
          <p:nvPr/>
        </p:nvSpPr>
        <p:spPr bwMode="auto">
          <a:xfrm>
            <a:off x="6530975" y="5351463"/>
            <a:ext cx="68263" cy="228600"/>
          </a:xfrm>
          <a:prstGeom prst="line">
            <a:avLst/>
          </a:prstGeom>
          <a:noFill/>
          <a:ln w="12600" cap="sq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30072" name="Group 96"/>
          <p:cNvGrpSpPr>
            <a:grpSpLocks/>
          </p:cNvGrpSpPr>
          <p:nvPr/>
        </p:nvGrpSpPr>
        <p:grpSpPr bwMode="auto">
          <a:xfrm>
            <a:off x="6142038" y="5046663"/>
            <a:ext cx="500062" cy="396875"/>
            <a:chOff x="3869" y="3179"/>
            <a:chExt cx="315" cy="250"/>
          </a:xfrm>
        </p:grpSpPr>
        <p:sp>
          <p:nvSpPr>
            <p:cNvPr id="130092" name="Oval 97"/>
            <p:cNvSpPr>
              <a:spLocks noChangeArrowheads="1"/>
            </p:cNvSpPr>
            <p:nvPr/>
          </p:nvSpPr>
          <p:spPr bwMode="auto">
            <a:xfrm>
              <a:off x="3872" y="3297"/>
              <a:ext cx="312" cy="80"/>
            </a:xfrm>
            <a:prstGeom prst="ellipse">
              <a:avLst/>
            </a:prstGeom>
            <a:solidFill>
              <a:srgbClr val="CCCCFF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093" name="Line 98"/>
            <p:cNvSpPr>
              <a:spLocks noChangeShapeType="1"/>
            </p:cNvSpPr>
            <p:nvPr/>
          </p:nvSpPr>
          <p:spPr bwMode="auto">
            <a:xfrm>
              <a:off x="3872" y="3290"/>
              <a:ext cx="0" cy="49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0094" name="Line 99"/>
            <p:cNvSpPr>
              <a:spLocks noChangeShapeType="1"/>
            </p:cNvSpPr>
            <p:nvPr/>
          </p:nvSpPr>
          <p:spPr bwMode="auto">
            <a:xfrm>
              <a:off x="4185" y="3290"/>
              <a:ext cx="0" cy="49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0095" name="Rectangle 100"/>
            <p:cNvSpPr>
              <a:spLocks noChangeArrowheads="1"/>
            </p:cNvSpPr>
            <p:nvPr/>
          </p:nvSpPr>
          <p:spPr bwMode="auto">
            <a:xfrm>
              <a:off x="3872" y="3290"/>
              <a:ext cx="309" cy="48"/>
            </a:xfrm>
            <a:prstGeom prst="rect">
              <a:avLst/>
            </a:prstGeom>
            <a:solidFill>
              <a:srgbClr val="CC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096" name="Oval 101"/>
            <p:cNvSpPr>
              <a:spLocks noChangeArrowheads="1"/>
            </p:cNvSpPr>
            <p:nvPr/>
          </p:nvSpPr>
          <p:spPr bwMode="auto">
            <a:xfrm>
              <a:off x="3869" y="3231"/>
              <a:ext cx="312" cy="94"/>
            </a:xfrm>
            <a:prstGeom prst="ellipse">
              <a:avLst/>
            </a:prstGeom>
            <a:solidFill>
              <a:srgbClr val="CCCCFF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097" name="Rectangle 102"/>
            <p:cNvSpPr>
              <a:spLocks noChangeArrowheads="1"/>
            </p:cNvSpPr>
            <p:nvPr/>
          </p:nvSpPr>
          <p:spPr bwMode="auto">
            <a:xfrm>
              <a:off x="3956" y="3244"/>
              <a:ext cx="140" cy="117"/>
            </a:xfrm>
            <a:prstGeom prst="rect">
              <a:avLst/>
            </a:prstGeom>
            <a:solidFill>
              <a:srgbClr val="CC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098" name="Text Box 103"/>
            <p:cNvSpPr txBox="1">
              <a:spLocks noChangeArrowheads="1"/>
            </p:cNvSpPr>
            <p:nvPr/>
          </p:nvSpPr>
          <p:spPr bwMode="auto">
            <a:xfrm>
              <a:off x="3888" y="3179"/>
              <a:ext cx="283" cy="2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000">
                  <a:solidFill>
                    <a:srgbClr val="000000"/>
                  </a:solidFill>
                </a:rPr>
                <a:t>2c</a:t>
              </a:r>
            </a:p>
          </p:txBody>
        </p:sp>
      </p:grpSp>
      <p:grpSp>
        <p:nvGrpSpPr>
          <p:cNvPr id="130073" name="Group 104"/>
          <p:cNvGrpSpPr>
            <a:grpSpLocks/>
          </p:cNvGrpSpPr>
          <p:nvPr/>
        </p:nvGrpSpPr>
        <p:grpSpPr bwMode="auto">
          <a:xfrm>
            <a:off x="6405563" y="5502275"/>
            <a:ext cx="500062" cy="396875"/>
            <a:chOff x="4035" y="3466"/>
            <a:chExt cx="315" cy="250"/>
          </a:xfrm>
        </p:grpSpPr>
        <p:sp>
          <p:nvSpPr>
            <p:cNvPr id="130085" name="Oval 105"/>
            <p:cNvSpPr>
              <a:spLocks noChangeArrowheads="1"/>
            </p:cNvSpPr>
            <p:nvPr/>
          </p:nvSpPr>
          <p:spPr bwMode="auto">
            <a:xfrm>
              <a:off x="4038" y="3584"/>
              <a:ext cx="312" cy="80"/>
            </a:xfrm>
            <a:prstGeom prst="ellipse">
              <a:avLst/>
            </a:prstGeom>
            <a:solidFill>
              <a:srgbClr val="CCCCFF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086" name="Line 106"/>
            <p:cNvSpPr>
              <a:spLocks noChangeShapeType="1"/>
            </p:cNvSpPr>
            <p:nvPr/>
          </p:nvSpPr>
          <p:spPr bwMode="auto">
            <a:xfrm>
              <a:off x="4038" y="3577"/>
              <a:ext cx="0" cy="49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0087" name="Line 107"/>
            <p:cNvSpPr>
              <a:spLocks noChangeShapeType="1"/>
            </p:cNvSpPr>
            <p:nvPr/>
          </p:nvSpPr>
          <p:spPr bwMode="auto">
            <a:xfrm>
              <a:off x="4351" y="3577"/>
              <a:ext cx="0" cy="49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0088" name="Rectangle 108"/>
            <p:cNvSpPr>
              <a:spLocks noChangeArrowheads="1"/>
            </p:cNvSpPr>
            <p:nvPr/>
          </p:nvSpPr>
          <p:spPr bwMode="auto">
            <a:xfrm>
              <a:off x="4038" y="3577"/>
              <a:ext cx="309" cy="48"/>
            </a:xfrm>
            <a:prstGeom prst="rect">
              <a:avLst/>
            </a:prstGeom>
            <a:solidFill>
              <a:srgbClr val="CC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089" name="Oval 109"/>
            <p:cNvSpPr>
              <a:spLocks noChangeArrowheads="1"/>
            </p:cNvSpPr>
            <p:nvPr/>
          </p:nvSpPr>
          <p:spPr bwMode="auto">
            <a:xfrm>
              <a:off x="4035" y="3518"/>
              <a:ext cx="312" cy="94"/>
            </a:xfrm>
            <a:prstGeom prst="ellipse">
              <a:avLst/>
            </a:prstGeom>
            <a:solidFill>
              <a:srgbClr val="CCCCFF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090" name="Rectangle 110"/>
            <p:cNvSpPr>
              <a:spLocks noChangeArrowheads="1"/>
            </p:cNvSpPr>
            <p:nvPr/>
          </p:nvSpPr>
          <p:spPr bwMode="auto">
            <a:xfrm>
              <a:off x="4122" y="3531"/>
              <a:ext cx="141" cy="109"/>
            </a:xfrm>
            <a:prstGeom prst="rect">
              <a:avLst/>
            </a:prstGeom>
            <a:solidFill>
              <a:srgbClr val="CC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091" name="Text Box 111"/>
            <p:cNvSpPr txBox="1">
              <a:spLocks noChangeArrowheads="1"/>
            </p:cNvSpPr>
            <p:nvPr/>
          </p:nvSpPr>
          <p:spPr bwMode="auto">
            <a:xfrm>
              <a:off x="4050" y="3466"/>
              <a:ext cx="291" cy="2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000">
                  <a:solidFill>
                    <a:srgbClr val="000000"/>
                  </a:solidFill>
                </a:rPr>
                <a:t>2b</a:t>
              </a:r>
            </a:p>
          </p:txBody>
        </p:sp>
      </p:grpSp>
      <p:sp>
        <p:nvSpPr>
          <p:cNvPr id="130074" name="Text Box 112"/>
          <p:cNvSpPr txBox="1">
            <a:spLocks noChangeArrowheads="1"/>
          </p:cNvSpPr>
          <p:nvPr/>
        </p:nvSpPr>
        <p:spPr bwMode="auto">
          <a:xfrm>
            <a:off x="7654925" y="5159375"/>
            <a:ext cx="840593" cy="52540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other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networks</a:t>
            </a:r>
          </a:p>
        </p:txBody>
      </p:sp>
      <p:sp>
        <p:nvSpPr>
          <p:cNvPr id="130075" name="Freeform 113"/>
          <p:cNvSpPr>
            <a:spLocks noChangeArrowheads="1"/>
          </p:cNvSpPr>
          <p:nvPr/>
        </p:nvSpPr>
        <p:spPr bwMode="auto">
          <a:xfrm flipH="1">
            <a:off x="290513" y="4772025"/>
            <a:ext cx="1171575" cy="1758950"/>
          </a:xfrm>
          <a:custGeom>
            <a:avLst/>
            <a:gdLst>
              <a:gd name="T0" fmla="*/ 2147483647 w 738"/>
              <a:gd name="T1" fmla="*/ 2147483647 h 1108"/>
              <a:gd name="T2" fmla="*/ 2147483647 w 738"/>
              <a:gd name="T3" fmla="*/ 2147483647 h 1108"/>
              <a:gd name="T4" fmla="*/ 2147483647 w 738"/>
              <a:gd name="T5" fmla="*/ 2147483647 h 1108"/>
              <a:gd name="T6" fmla="*/ 2147483647 w 738"/>
              <a:gd name="T7" fmla="*/ 2147483647 h 1108"/>
              <a:gd name="T8" fmla="*/ 2147483647 w 738"/>
              <a:gd name="T9" fmla="*/ 2147483647 h 1108"/>
              <a:gd name="T10" fmla="*/ 2147483647 w 738"/>
              <a:gd name="T11" fmla="*/ 2147483647 h 1108"/>
              <a:gd name="T12" fmla="*/ 2147483647 w 738"/>
              <a:gd name="T13" fmla="*/ 2147483647 h 1108"/>
              <a:gd name="T14" fmla="*/ 2147483647 w 738"/>
              <a:gd name="T15" fmla="*/ 2147483647 h 110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738"/>
              <a:gd name="T25" fmla="*/ 0 h 1108"/>
              <a:gd name="T26" fmla="*/ 738 w 738"/>
              <a:gd name="T27" fmla="*/ 1108 h 110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738" h="1108">
                <a:moveTo>
                  <a:pt x="32" y="394"/>
                </a:moveTo>
                <a:cubicBezTo>
                  <a:pt x="66" y="301"/>
                  <a:pt x="108" y="228"/>
                  <a:pt x="213" y="172"/>
                </a:cubicBezTo>
                <a:cubicBezTo>
                  <a:pt x="318" y="116"/>
                  <a:pt x="588" y="0"/>
                  <a:pt x="663" y="56"/>
                </a:cubicBezTo>
                <a:cubicBezTo>
                  <a:pt x="738" y="112"/>
                  <a:pt x="659" y="346"/>
                  <a:pt x="661" y="509"/>
                </a:cubicBezTo>
                <a:cubicBezTo>
                  <a:pt x="663" y="672"/>
                  <a:pt x="731" y="956"/>
                  <a:pt x="677" y="1032"/>
                </a:cubicBezTo>
                <a:cubicBezTo>
                  <a:pt x="623" y="1108"/>
                  <a:pt x="442" y="999"/>
                  <a:pt x="338" y="962"/>
                </a:cubicBezTo>
                <a:cubicBezTo>
                  <a:pt x="234" y="925"/>
                  <a:pt x="102" y="904"/>
                  <a:pt x="51" y="809"/>
                </a:cubicBezTo>
                <a:cubicBezTo>
                  <a:pt x="0" y="715"/>
                  <a:pt x="36" y="481"/>
                  <a:pt x="32" y="394"/>
                </a:cubicBezTo>
                <a:close/>
              </a:path>
            </a:pathLst>
          </a:custGeom>
          <a:gradFill rotWithShape="0">
            <a:gsLst>
              <a:gs pos="0">
                <a:srgbClr val="66CCFF"/>
              </a:gs>
              <a:gs pos="100000">
                <a:srgbClr val="FFFFFF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0076" name="Text Box 114"/>
          <p:cNvSpPr txBox="1">
            <a:spLocks noChangeArrowheads="1"/>
          </p:cNvSpPr>
          <p:nvPr/>
        </p:nvSpPr>
        <p:spPr bwMode="auto">
          <a:xfrm>
            <a:off x="347663" y="5556250"/>
            <a:ext cx="840593" cy="52540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other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networks</a:t>
            </a:r>
          </a:p>
        </p:txBody>
      </p:sp>
      <p:sp>
        <p:nvSpPr>
          <p:cNvPr id="130077" name="Line 115"/>
          <p:cNvSpPr>
            <a:spLocks noChangeShapeType="1"/>
          </p:cNvSpPr>
          <p:nvPr/>
        </p:nvSpPr>
        <p:spPr bwMode="auto">
          <a:xfrm flipH="1">
            <a:off x="1147763" y="5118100"/>
            <a:ext cx="471487" cy="268288"/>
          </a:xfrm>
          <a:prstGeom prst="line">
            <a:avLst/>
          </a:prstGeom>
          <a:noFill/>
          <a:ln w="12600" cap="sq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0078" name="Freeform 116"/>
          <p:cNvSpPr>
            <a:spLocks noChangeArrowheads="1"/>
          </p:cNvSpPr>
          <p:nvPr/>
        </p:nvSpPr>
        <p:spPr bwMode="auto">
          <a:xfrm>
            <a:off x="4913313" y="5607050"/>
            <a:ext cx="523875" cy="261938"/>
          </a:xfrm>
          <a:custGeom>
            <a:avLst/>
            <a:gdLst>
              <a:gd name="T0" fmla="*/ 0 w 654"/>
              <a:gd name="T1" fmla="*/ 2147483647 h 420"/>
              <a:gd name="T2" fmla="*/ 2147483647 w 654"/>
              <a:gd name="T3" fmla="*/ 0 h 420"/>
              <a:gd name="T4" fmla="*/ 0 60000 65536"/>
              <a:gd name="T5" fmla="*/ 0 60000 65536"/>
              <a:gd name="T6" fmla="*/ 0 w 654"/>
              <a:gd name="T7" fmla="*/ 0 h 420"/>
              <a:gd name="T8" fmla="*/ 654 w 654"/>
              <a:gd name="T9" fmla="*/ 420 h 42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54" h="420">
                <a:moveTo>
                  <a:pt x="0" y="420"/>
                </a:moveTo>
                <a:lnTo>
                  <a:pt x="654" y="0"/>
                </a:lnTo>
              </a:path>
            </a:pathLst>
          </a:custGeom>
          <a:noFill/>
          <a:ln w="1908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0079" name="Freeform 117"/>
          <p:cNvSpPr>
            <a:spLocks noChangeArrowheads="1"/>
          </p:cNvSpPr>
          <p:nvPr/>
        </p:nvSpPr>
        <p:spPr bwMode="auto">
          <a:xfrm>
            <a:off x="3552825" y="3990975"/>
            <a:ext cx="973138" cy="795338"/>
          </a:xfrm>
          <a:custGeom>
            <a:avLst/>
            <a:gdLst>
              <a:gd name="T0" fmla="*/ 2147483647 w 1198"/>
              <a:gd name="T1" fmla="*/ 2147483647 h 451"/>
              <a:gd name="T2" fmla="*/ 2147483647 w 1198"/>
              <a:gd name="T3" fmla="*/ 2147483647 h 451"/>
              <a:gd name="T4" fmla="*/ 2147483647 w 1198"/>
              <a:gd name="T5" fmla="*/ 2147483647 h 451"/>
              <a:gd name="T6" fmla="*/ 2147483647 w 1198"/>
              <a:gd name="T7" fmla="*/ 2147483647 h 451"/>
              <a:gd name="T8" fmla="*/ 2147483647 w 1198"/>
              <a:gd name="T9" fmla="*/ 2147483647 h 451"/>
              <a:gd name="T10" fmla="*/ 2147483647 w 1198"/>
              <a:gd name="T11" fmla="*/ 2147483647 h 451"/>
              <a:gd name="T12" fmla="*/ 2147483647 w 1198"/>
              <a:gd name="T13" fmla="*/ 2147483647 h 451"/>
              <a:gd name="T14" fmla="*/ 2147483647 w 1198"/>
              <a:gd name="T15" fmla="*/ 2147483647 h 451"/>
              <a:gd name="T16" fmla="*/ 2147483647 w 1198"/>
              <a:gd name="T17" fmla="*/ 2147483647 h 45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198"/>
              <a:gd name="T28" fmla="*/ 0 h 451"/>
              <a:gd name="T29" fmla="*/ 1198 w 1198"/>
              <a:gd name="T30" fmla="*/ 451 h 45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198" h="451">
                <a:moveTo>
                  <a:pt x="88" y="181"/>
                </a:moveTo>
                <a:cubicBezTo>
                  <a:pt x="159" y="143"/>
                  <a:pt x="120" y="111"/>
                  <a:pt x="180" y="89"/>
                </a:cubicBezTo>
                <a:cubicBezTo>
                  <a:pt x="240" y="67"/>
                  <a:pt x="313" y="60"/>
                  <a:pt x="448" y="49"/>
                </a:cubicBezTo>
                <a:cubicBezTo>
                  <a:pt x="583" y="38"/>
                  <a:pt x="866" y="0"/>
                  <a:pt x="988" y="25"/>
                </a:cubicBezTo>
                <a:cubicBezTo>
                  <a:pt x="1110" y="50"/>
                  <a:pt x="1198" y="132"/>
                  <a:pt x="1181" y="197"/>
                </a:cubicBezTo>
                <a:cubicBezTo>
                  <a:pt x="1164" y="262"/>
                  <a:pt x="1034" y="375"/>
                  <a:pt x="889" y="413"/>
                </a:cubicBezTo>
                <a:cubicBezTo>
                  <a:pt x="744" y="451"/>
                  <a:pt x="449" y="438"/>
                  <a:pt x="307" y="425"/>
                </a:cubicBezTo>
                <a:cubicBezTo>
                  <a:pt x="165" y="412"/>
                  <a:pt x="72" y="378"/>
                  <a:pt x="36" y="337"/>
                </a:cubicBezTo>
                <a:cubicBezTo>
                  <a:pt x="0" y="296"/>
                  <a:pt x="77" y="213"/>
                  <a:pt x="88" y="181"/>
                </a:cubicBezTo>
                <a:close/>
              </a:path>
            </a:pathLst>
          </a:custGeom>
          <a:solidFill>
            <a:srgbClr val="66CC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0080" name="Text Box 118"/>
          <p:cNvSpPr txBox="1">
            <a:spLocks noChangeArrowheads="1"/>
          </p:cNvSpPr>
          <p:nvPr/>
        </p:nvSpPr>
        <p:spPr bwMode="auto">
          <a:xfrm>
            <a:off x="3876675" y="4148138"/>
            <a:ext cx="333375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>
                <a:solidFill>
                  <a:srgbClr val="FFFFFF"/>
                </a:solidFill>
              </a:rPr>
              <a:t>x</a:t>
            </a:r>
          </a:p>
        </p:txBody>
      </p:sp>
      <p:sp>
        <p:nvSpPr>
          <p:cNvPr id="130081" name="Line 119"/>
          <p:cNvSpPr>
            <a:spLocks noChangeShapeType="1"/>
          </p:cNvSpPr>
          <p:nvPr/>
        </p:nvSpPr>
        <p:spPr bwMode="auto">
          <a:xfrm flipH="1">
            <a:off x="3856038" y="3690938"/>
            <a:ext cx="1319212" cy="2219325"/>
          </a:xfrm>
          <a:prstGeom prst="line">
            <a:avLst/>
          </a:prstGeom>
          <a:noFill/>
          <a:ln w="9360" cap="sq">
            <a:solidFill>
              <a:srgbClr val="FF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0082" name="Text Box 120"/>
          <p:cNvSpPr txBox="1">
            <a:spLocks noChangeArrowheads="1"/>
          </p:cNvSpPr>
          <p:nvPr/>
        </p:nvSpPr>
        <p:spPr bwMode="auto">
          <a:xfrm rot="-1080000">
            <a:off x="2936875" y="3878263"/>
            <a:ext cx="739775" cy="7635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>
                <a:solidFill>
                  <a:srgbClr val="000000"/>
                </a:solidFill>
              </a:rPr>
              <a:t>…</a:t>
            </a:r>
          </a:p>
        </p:txBody>
      </p:sp>
      <p:sp>
        <p:nvSpPr>
          <p:cNvPr id="130083" name="Freeform 121"/>
          <p:cNvSpPr>
            <a:spLocks noChangeArrowheads="1"/>
          </p:cNvSpPr>
          <p:nvPr/>
        </p:nvSpPr>
        <p:spPr bwMode="auto">
          <a:xfrm>
            <a:off x="2800350" y="5014913"/>
            <a:ext cx="704850" cy="409575"/>
          </a:xfrm>
          <a:custGeom>
            <a:avLst/>
            <a:gdLst>
              <a:gd name="T0" fmla="*/ 0 w 444"/>
              <a:gd name="T1" fmla="*/ 0 h 258"/>
              <a:gd name="T2" fmla="*/ 2147483647 w 444"/>
              <a:gd name="T3" fmla="*/ 2147483647 h 258"/>
              <a:gd name="T4" fmla="*/ 0 60000 65536"/>
              <a:gd name="T5" fmla="*/ 0 60000 65536"/>
              <a:gd name="T6" fmla="*/ 0 w 444"/>
              <a:gd name="T7" fmla="*/ 0 h 258"/>
              <a:gd name="T8" fmla="*/ 444 w 444"/>
              <a:gd name="T9" fmla="*/ 258 h 25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44" h="258">
                <a:moveTo>
                  <a:pt x="0" y="0"/>
                </a:moveTo>
                <a:lnTo>
                  <a:pt x="444" y="258"/>
                </a:lnTo>
              </a:path>
            </a:pathLst>
          </a:custGeom>
          <a:noFill/>
          <a:ln w="1908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6" name="Text Box 3"/>
          <p:cNvSpPr txBox="1">
            <a:spLocks noChangeArrowheads="1"/>
          </p:cNvSpPr>
          <p:nvPr/>
        </p:nvSpPr>
        <p:spPr bwMode="auto">
          <a:xfrm>
            <a:off x="384175" y="244475"/>
            <a:ext cx="8764588" cy="954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Example: choosing among multiple </a:t>
            </a:r>
            <a:r>
              <a:rPr lang="en-US" sz="3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ASes</a:t>
            </a:r>
            <a:endParaRPr lang="en-US" sz="3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1077" name="Text Box 4"/>
          <p:cNvSpPr txBox="1">
            <a:spLocks noChangeArrowheads="1"/>
          </p:cNvSpPr>
          <p:nvPr/>
        </p:nvSpPr>
        <p:spPr bwMode="auto">
          <a:xfrm>
            <a:off x="411163" y="1562100"/>
            <a:ext cx="7991475" cy="2754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41313" indent="-341313" algn="just">
              <a:lnSpc>
                <a:spcPct val="80000"/>
              </a:lnSpc>
              <a:spcBef>
                <a:spcPts val="600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ow 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suppose AS1 learns from inter-AS protocol that subnet </a:t>
            </a:r>
            <a:r>
              <a:rPr lang="en-US" i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is reachable from AS3 </a:t>
            </a:r>
            <a:r>
              <a:rPr lang="en-US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from AS2.</a:t>
            </a:r>
          </a:p>
          <a:p>
            <a:pPr marL="341313" indent="-341313" algn="just">
              <a:lnSpc>
                <a:spcPct val="80000"/>
              </a:lnSpc>
              <a:spcBef>
                <a:spcPts val="600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 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configure forwarding table, router 1d must determine which gateway it should forward packets towards for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dest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741363" lvl="1" indent="-284163" algn="just">
              <a:lnSpc>
                <a:spcPct val="80000"/>
              </a:lnSpc>
              <a:spcBef>
                <a:spcPts val="600"/>
              </a:spcBef>
              <a:buClr>
                <a:srgbClr val="000099"/>
              </a:buClr>
              <a:buFont typeface="Wingdings" pitchFamily="2" charset="2"/>
              <a:buChar char="q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his 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is also job of inter-AS routing protocol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 marL="741363" lvl="1" indent="-284163" algn="just">
              <a:lnSpc>
                <a:spcPct val="80000"/>
              </a:lnSpc>
              <a:spcBef>
                <a:spcPts val="600"/>
              </a:spcBef>
              <a:buClr>
                <a:srgbClr val="000099"/>
              </a:buClr>
              <a:buFont typeface="Wingdings" pitchFamily="2" charset="2"/>
              <a:buChar char="q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i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Hot potato routing: send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packet towards closest of two routers</a:t>
            </a:r>
            <a:endParaRPr lang="en-US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1313" indent="-341313" algn="just">
              <a:lnSpc>
                <a:spcPct val="85000"/>
              </a:lnSpc>
              <a:spcBef>
                <a:spcPts val="700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1078" name="Freeform 5"/>
          <p:cNvSpPr>
            <a:spLocks noChangeArrowheads="1"/>
          </p:cNvSpPr>
          <p:nvPr/>
        </p:nvSpPr>
        <p:spPr bwMode="auto">
          <a:xfrm>
            <a:off x="7277100" y="4562475"/>
            <a:ext cx="1171575" cy="1758950"/>
          </a:xfrm>
          <a:custGeom>
            <a:avLst/>
            <a:gdLst>
              <a:gd name="T0" fmla="*/ 2147483647 w 738"/>
              <a:gd name="T1" fmla="*/ 2147483647 h 1108"/>
              <a:gd name="T2" fmla="*/ 2147483647 w 738"/>
              <a:gd name="T3" fmla="*/ 2147483647 h 1108"/>
              <a:gd name="T4" fmla="*/ 2147483647 w 738"/>
              <a:gd name="T5" fmla="*/ 2147483647 h 1108"/>
              <a:gd name="T6" fmla="*/ 2147483647 w 738"/>
              <a:gd name="T7" fmla="*/ 2147483647 h 1108"/>
              <a:gd name="T8" fmla="*/ 2147483647 w 738"/>
              <a:gd name="T9" fmla="*/ 2147483647 h 1108"/>
              <a:gd name="T10" fmla="*/ 2147483647 w 738"/>
              <a:gd name="T11" fmla="*/ 2147483647 h 1108"/>
              <a:gd name="T12" fmla="*/ 2147483647 w 738"/>
              <a:gd name="T13" fmla="*/ 2147483647 h 1108"/>
              <a:gd name="T14" fmla="*/ 2147483647 w 738"/>
              <a:gd name="T15" fmla="*/ 2147483647 h 110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738"/>
              <a:gd name="T25" fmla="*/ 0 h 1108"/>
              <a:gd name="T26" fmla="*/ 738 w 738"/>
              <a:gd name="T27" fmla="*/ 1108 h 110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738" h="1108">
                <a:moveTo>
                  <a:pt x="32" y="394"/>
                </a:moveTo>
                <a:cubicBezTo>
                  <a:pt x="66" y="301"/>
                  <a:pt x="108" y="228"/>
                  <a:pt x="213" y="172"/>
                </a:cubicBezTo>
                <a:cubicBezTo>
                  <a:pt x="318" y="116"/>
                  <a:pt x="588" y="0"/>
                  <a:pt x="663" y="56"/>
                </a:cubicBezTo>
                <a:cubicBezTo>
                  <a:pt x="738" y="112"/>
                  <a:pt x="659" y="346"/>
                  <a:pt x="661" y="509"/>
                </a:cubicBezTo>
                <a:cubicBezTo>
                  <a:pt x="663" y="672"/>
                  <a:pt x="731" y="956"/>
                  <a:pt x="677" y="1032"/>
                </a:cubicBezTo>
                <a:cubicBezTo>
                  <a:pt x="623" y="1108"/>
                  <a:pt x="442" y="999"/>
                  <a:pt x="338" y="962"/>
                </a:cubicBezTo>
                <a:cubicBezTo>
                  <a:pt x="234" y="925"/>
                  <a:pt x="102" y="904"/>
                  <a:pt x="51" y="809"/>
                </a:cubicBezTo>
                <a:cubicBezTo>
                  <a:pt x="0" y="715"/>
                  <a:pt x="36" y="481"/>
                  <a:pt x="32" y="394"/>
                </a:cubicBezTo>
                <a:close/>
              </a:path>
            </a:pathLst>
          </a:custGeom>
          <a:gradFill rotWithShape="0">
            <a:gsLst>
              <a:gs pos="0">
                <a:srgbClr val="66CCFF"/>
              </a:gs>
              <a:gs pos="100000">
                <a:srgbClr val="FFFFFF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1079" name="Freeform 6"/>
          <p:cNvSpPr>
            <a:spLocks noChangeArrowheads="1"/>
          </p:cNvSpPr>
          <p:nvPr/>
        </p:nvSpPr>
        <p:spPr bwMode="auto">
          <a:xfrm>
            <a:off x="5230813" y="4872038"/>
            <a:ext cx="1944687" cy="1292225"/>
          </a:xfrm>
          <a:custGeom>
            <a:avLst/>
            <a:gdLst>
              <a:gd name="T0" fmla="*/ 2147483647 w 1162"/>
              <a:gd name="T1" fmla="*/ 2147483647 h 543"/>
              <a:gd name="T2" fmla="*/ 2147483647 w 1162"/>
              <a:gd name="T3" fmla="*/ 2147483647 h 543"/>
              <a:gd name="T4" fmla="*/ 2147483647 w 1162"/>
              <a:gd name="T5" fmla="*/ 2147483647 h 543"/>
              <a:gd name="T6" fmla="*/ 2147483647 w 1162"/>
              <a:gd name="T7" fmla="*/ 2147483647 h 543"/>
              <a:gd name="T8" fmla="*/ 2147483647 w 1162"/>
              <a:gd name="T9" fmla="*/ 2147483647 h 543"/>
              <a:gd name="T10" fmla="*/ 2147483647 w 1162"/>
              <a:gd name="T11" fmla="*/ 2147483647 h 543"/>
              <a:gd name="T12" fmla="*/ 2147483647 w 1162"/>
              <a:gd name="T13" fmla="*/ 2147483647 h 543"/>
              <a:gd name="T14" fmla="*/ 2147483647 w 1162"/>
              <a:gd name="T15" fmla="*/ 2147483647 h 54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162"/>
              <a:gd name="T25" fmla="*/ 0 h 543"/>
              <a:gd name="T26" fmla="*/ 1162 w 1162"/>
              <a:gd name="T27" fmla="*/ 543 h 54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162" h="543">
                <a:moveTo>
                  <a:pt x="56" y="162"/>
                </a:moveTo>
                <a:cubicBezTo>
                  <a:pt x="115" y="100"/>
                  <a:pt x="221" y="28"/>
                  <a:pt x="368" y="14"/>
                </a:cubicBezTo>
                <a:cubicBezTo>
                  <a:pt x="515" y="0"/>
                  <a:pt x="811" y="42"/>
                  <a:pt x="940" y="79"/>
                </a:cubicBezTo>
                <a:cubicBezTo>
                  <a:pt x="1069" y="116"/>
                  <a:pt x="1126" y="177"/>
                  <a:pt x="1144" y="239"/>
                </a:cubicBezTo>
                <a:cubicBezTo>
                  <a:pt x="1162" y="301"/>
                  <a:pt x="1141" y="401"/>
                  <a:pt x="1048" y="451"/>
                </a:cubicBezTo>
                <a:cubicBezTo>
                  <a:pt x="955" y="501"/>
                  <a:pt x="746" y="543"/>
                  <a:pt x="586" y="541"/>
                </a:cubicBezTo>
                <a:cubicBezTo>
                  <a:pt x="426" y="539"/>
                  <a:pt x="176" y="502"/>
                  <a:pt x="88" y="439"/>
                </a:cubicBezTo>
                <a:cubicBezTo>
                  <a:pt x="0" y="376"/>
                  <a:pt x="63" y="220"/>
                  <a:pt x="56" y="162"/>
                </a:cubicBezTo>
                <a:close/>
              </a:path>
            </a:pathLst>
          </a:custGeom>
          <a:solidFill>
            <a:srgbClr val="66CC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1080" name="Freeform 7"/>
          <p:cNvSpPr>
            <a:spLocks noChangeArrowheads="1"/>
          </p:cNvSpPr>
          <p:nvPr/>
        </p:nvSpPr>
        <p:spPr bwMode="auto">
          <a:xfrm>
            <a:off x="1477963" y="4164013"/>
            <a:ext cx="1679575" cy="1411287"/>
          </a:xfrm>
          <a:custGeom>
            <a:avLst/>
            <a:gdLst>
              <a:gd name="T0" fmla="*/ 2147483647 w 1198"/>
              <a:gd name="T1" fmla="*/ 2147483647 h 451"/>
              <a:gd name="T2" fmla="*/ 2147483647 w 1198"/>
              <a:gd name="T3" fmla="*/ 2147483647 h 451"/>
              <a:gd name="T4" fmla="*/ 2147483647 w 1198"/>
              <a:gd name="T5" fmla="*/ 2147483647 h 451"/>
              <a:gd name="T6" fmla="*/ 2147483647 w 1198"/>
              <a:gd name="T7" fmla="*/ 2147483647 h 451"/>
              <a:gd name="T8" fmla="*/ 2147483647 w 1198"/>
              <a:gd name="T9" fmla="*/ 2147483647 h 451"/>
              <a:gd name="T10" fmla="*/ 2147483647 w 1198"/>
              <a:gd name="T11" fmla="*/ 2147483647 h 451"/>
              <a:gd name="T12" fmla="*/ 2147483647 w 1198"/>
              <a:gd name="T13" fmla="*/ 2147483647 h 451"/>
              <a:gd name="T14" fmla="*/ 2147483647 w 1198"/>
              <a:gd name="T15" fmla="*/ 2147483647 h 451"/>
              <a:gd name="T16" fmla="*/ 2147483647 w 1198"/>
              <a:gd name="T17" fmla="*/ 2147483647 h 45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198"/>
              <a:gd name="T28" fmla="*/ 0 h 451"/>
              <a:gd name="T29" fmla="*/ 1198 w 1198"/>
              <a:gd name="T30" fmla="*/ 451 h 45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198" h="451">
                <a:moveTo>
                  <a:pt x="88" y="181"/>
                </a:moveTo>
                <a:cubicBezTo>
                  <a:pt x="159" y="143"/>
                  <a:pt x="120" y="111"/>
                  <a:pt x="180" y="89"/>
                </a:cubicBezTo>
                <a:cubicBezTo>
                  <a:pt x="240" y="67"/>
                  <a:pt x="313" y="60"/>
                  <a:pt x="448" y="49"/>
                </a:cubicBezTo>
                <a:cubicBezTo>
                  <a:pt x="583" y="38"/>
                  <a:pt x="866" y="0"/>
                  <a:pt x="988" y="25"/>
                </a:cubicBezTo>
                <a:cubicBezTo>
                  <a:pt x="1110" y="50"/>
                  <a:pt x="1198" y="132"/>
                  <a:pt x="1181" y="197"/>
                </a:cubicBezTo>
                <a:cubicBezTo>
                  <a:pt x="1164" y="262"/>
                  <a:pt x="1034" y="375"/>
                  <a:pt x="889" y="413"/>
                </a:cubicBezTo>
                <a:cubicBezTo>
                  <a:pt x="744" y="451"/>
                  <a:pt x="449" y="438"/>
                  <a:pt x="307" y="425"/>
                </a:cubicBezTo>
                <a:cubicBezTo>
                  <a:pt x="165" y="412"/>
                  <a:pt x="72" y="378"/>
                  <a:pt x="36" y="337"/>
                </a:cubicBezTo>
                <a:cubicBezTo>
                  <a:pt x="0" y="296"/>
                  <a:pt x="77" y="213"/>
                  <a:pt x="88" y="181"/>
                </a:cubicBezTo>
                <a:close/>
              </a:path>
            </a:pathLst>
          </a:custGeom>
          <a:solidFill>
            <a:srgbClr val="66CC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1081" name="Freeform 8"/>
          <p:cNvSpPr>
            <a:spLocks noChangeArrowheads="1"/>
          </p:cNvSpPr>
          <p:nvPr/>
        </p:nvSpPr>
        <p:spPr bwMode="auto">
          <a:xfrm>
            <a:off x="2108200" y="4908550"/>
            <a:ext cx="400050" cy="180975"/>
          </a:xfrm>
          <a:custGeom>
            <a:avLst/>
            <a:gdLst>
              <a:gd name="T0" fmla="*/ 0 w 252"/>
              <a:gd name="T1" fmla="*/ 2147483647 h 114"/>
              <a:gd name="T2" fmla="*/ 2147483647 w 252"/>
              <a:gd name="T3" fmla="*/ 0 h 114"/>
              <a:gd name="T4" fmla="*/ 0 60000 65536"/>
              <a:gd name="T5" fmla="*/ 0 60000 65536"/>
              <a:gd name="T6" fmla="*/ 0 w 252"/>
              <a:gd name="T7" fmla="*/ 0 h 114"/>
              <a:gd name="T8" fmla="*/ 252 w 252"/>
              <a:gd name="T9" fmla="*/ 114 h 11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52" h="114">
                <a:moveTo>
                  <a:pt x="0" y="114"/>
                </a:moveTo>
                <a:lnTo>
                  <a:pt x="252" y="0"/>
                </a:lnTo>
              </a:path>
            </a:pathLst>
          </a:custGeom>
          <a:noFill/>
          <a:ln w="126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1082" name="Text Box 9"/>
          <p:cNvSpPr txBox="1">
            <a:spLocks noChangeArrowheads="1"/>
          </p:cNvSpPr>
          <p:nvPr/>
        </p:nvSpPr>
        <p:spPr bwMode="auto">
          <a:xfrm>
            <a:off x="2054225" y="5129213"/>
            <a:ext cx="660400" cy="398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>
                <a:solidFill>
                  <a:srgbClr val="000000"/>
                </a:solidFill>
              </a:rPr>
              <a:t>AS3</a:t>
            </a:r>
          </a:p>
        </p:txBody>
      </p:sp>
      <p:sp>
        <p:nvSpPr>
          <p:cNvPr id="131083" name="Text Box 10"/>
          <p:cNvSpPr txBox="1">
            <a:spLocks noChangeArrowheads="1"/>
          </p:cNvSpPr>
          <p:nvPr/>
        </p:nvSpPr>
        <p:spPr bwMode="auto">
          <a:xfrm>
            <a:off x="5868988" y="5794375"/>
            <a:ext cx="612775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</a:rPr>
              <a:t>AS2</a:t>
            </a:r>
          </a:p>
        </p:txBody>
      </p:sp>
      <p:sp>
        <p:nvSpPr>
          <p:cNvPr id="131084" name="Line 11"/>
          <p:cNvSpPr>
            <a:spLocks noChangeShapeType="1"/>
          </p:cNvSpPr>
          <p:nvPr/>
        </p:nvSpPr>
        <p:spPr bwMode="auto">
          <a:xfrm flipV="1">
            <a:off x="5746750" y="5281613"/>
            <a:ext cx="434975" cy="195262"/>
          </a:xfrm>
          <a:prstGeom prst="line">
            <a:avLst/>
          </a:prstGeom>
          <a:noFill/>
          <a:ln w="12600" cap="sq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1085" name="Line 12"/>
          <p:cNvSpPr>
            <a:spLocks noChangeShapeType="1"/>
          </p:cNvSpPr>
          <p:nvPr/>
        </p:nvSpPr>
        <p:spPr bwMode="auto">
          <a:xfrm flipH="1" flipV="1">
            <a:off x="2322513" y="4640263"/>
            <a:ext cx="244475" cy="177800"/>
          </a:xfrm>
          <a:prstGeom prst="line">
            <a:avLst/>
          </a:prstGeom>
          <a:noFill/>
          <a:ln w="12600" cap="sq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1086" name="Line 13"/>
          <p:cNvSpPr>
            <a:spLocks noChangeShapeType="1"/>
          </p:cNvSpPr>
          <p:nvPr/>
        </p:nvSpPr>
        <p:spPr bwMode="auto">
          <a:xfrm flipH="1">
            <a:off x="1881188" y="4635500"/>
            <a:ext cx="150812" cy="376238"/>
          </a:xfrm>
          <a:prstGeom prst="line">
            <a:avLst/>
          </a:prstGeom>
          <a:noFill/>
          <a:ln w="12600" cap="sq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31087" name="Group 14"/>
          <p:cNvGrpSpPr>
            <a:grpSpLocks/>
          </p:cNvGrpSpPr>
          <p:nvPr/>
        </p:nvGrpSpPr>
        <p:grpSpPr bwMode="auto">
          <a:xfrm>
            <a:off x="1619250" y="4903788"/>
            <a:ext cx="500063" cy="396875"/>
            <a:chOff x="1020" y="3089"/>
            <a:chExt cx="315" cy="250"/>
          </a:xfrm>
        </p:grpSpPr>
        <p:sp>
          <p:nvSpPr>
            <p:cNvPr id="131192" name="Oval 15"/>
            <p:cNvSpPr>
              <a:spLocks noChangeArrowheads="1"/>
            </p:cNvSpPr>
            <p:nvPr/>
          </p:nvSpPr>
          <p:spPr bwMode="auto">
            <a:xfrm>
              <a:off x="1023" y="3207"/>
              <a:ext cx="312" cy="80"/>
            </a:xfrm>
            <a:prstGeom prst="ellipse">
              <a:avLst/>
            </a:prstGeom>
            <a:solidFill>
              <a:srgbClr val="CCCCFF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1193" name="Line 16"/>
            <p:cNvSpPr>
              <a:spLocks noChangeShapeType="1"/>
            </p:cNvSpPr>
            <p:nvPr/>
          </p:nvSpPr>
          <p:spPr bwMode="auto">
            <a:xfrm>
              <a:off x="1023" y="3200"/>
              <a:ext cx="0" cy="49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1194" name="Line 17"/>
            <p:cNvSpPr>
              <a:spLocks noChangeShapeType="1"/>
            </p:cNvSpPr>
            <p:nvPr/>
          </p:nvSpPr>
          <p:spPr bwMode="auto">
            <a:xfrm>
              <a:off x="1336" y="3200"/>
              <a:ext cx="0" cy="49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1195" name="Rectangle 18"/>
            <p:cNvSpPr>
              <a:spLocks noChangeArrowheads="1"/>
            </p:cNvSpPr>
            <p:nvPr/>
          </p:nvSpPr>
          <p:spPr bwMode="auto">
            <a:xfrm>
              <a:off x="1023" y="3200"/>
              <a:ext cx="309" cy="48"/>
            </a:xfrm>
            <a:prstGeom prst="rect">
              <a:avLst/>
            </a:prstGeom>
            <a:solidFill>
              <a:srgbClr val="CC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1196" name="Oval 19"/>
            <p:cNvSpPr>
              <a:spLocks noChangeArrowheads="1"/>
            </p:cNvSpPr>
            <p:nvPr/>
          </p:nvSpPr>
          <p:spPr bwMode="auto">
            <a:xfrm>
              <a:off x="1020" y="3141"/>
              <a:ext cx="312" cy="94"/>
            </a:xfrm>
            <a:prstGeom prst="ellipse">
              <a:avLst/>
            </a:prstGeom>
            <a:solidFill>
              <a:srgbClr val="CCCCFF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1197" name="Rectangle 20"/>
            <p:cNvSpPr>
              <a:spLocks noChangeArrowheads="1"/>
            </p:cNvSpPr>
            <p:nvPr/>
          </p:nvSpPr>
          <p:spPr bwMode="auto">
            <a:xfrm>
              <a:off x="1107" y="3154"/>
              <a:ext cx="140" cy="123"/>
            </a:xfrm>
            <a:prstGeom prst="rect">
              <a:avLst/>
            </a:prstGeom>
            <a:solidFill>
              <a:srgbClr val="CC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1198" name="Text Box 21"/>
            <p:cNvSpPr txBox="1">
              <a:spLocks noChangeArrowheads="1"/>
            </p:cNvSpPr>
            <p:nvPr/>
          </p:nvSpPr>
          <p:spPr bwMode="auto">
            <a:xfrm>
              <a:off x="1035" y="3089"/>
              <a:ext cx="291" cy="2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000">
                  <a:solidFill>
                    <a:srgbClr val="000000"/>
                  </a:solidFill>
                </a:rPr>
                <a:t>3b</a:t>
              </a:r>
            </a:p>
          </p:txBody>
        </p:sp>
      </p:grpSp>
      <p:grpSp>
        <p:nvGrpSpPr>
          <p:cNvPr id="131088" name="Group 22"/>
          <p:cNvGrpSpPr>
            <a:grpSpLocks/>
          </p:cNvGrpSpPr>
          <p:nvPr/>
        </p:nvGrpSpPr>
        <p:grpSpPr bwMode="auto">
          <a:xfrm>
            <a:off x="1889125" y="4327525"/>
            <a:ext cx="500063" cy="396875"/>
            <a:chOff x="1190" y="2726"/>
            <a:chExt cx="315" cy="250"/>
          </a:xfrm>
        </p:grpSpPr>
        <p:sp>
          <p:nvSpPr>
            <p:cNvPr id="131184" name="Oval 23"/>
            <p:cNvSpPr>
              <a:spLocks noChangeArrowheads="1"/>
            </p:cNvSpPr>
            <p:nvPr/>
          </p:nvSpPr>
          <p:spPr bwMode="auto">
            <a:xfrm>
              <a:off x="1193" y="2852"/>
              <a:ext cx="312" cy="80"/>
            </a:xfrm>
            <a:prstGeom prst="ellipse">
              <a:avLst/>
            </a:prstGeom>
            <a:solidFill>
              <a:srgbClr val="CCCCFF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1185" name="Line 24"/>
            <p:cNvSpPr>
              <a:spLocks noChangeShapeType="1"/>
            </p:cNvSpPr>
            <p:nvPr/>
          </p:nvSpPr>
          <p:spPr bwMode="auto">
            <a:xfrm>
              <a:off x="1193" y="2845"/>
              <a:ext cx="0" cy="49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1186" name="Line 25"/>
            <p:cNvSpPr>
              <a:spLocks noChangeShapeType="1"/>
            </p:cNvSpPr>
            <p:nvPr/>
          </p:nvSpPr>
          <p:spPr bwMode="auto">
            <a:xfrm>
              <a:off x="1506" y="2845"/>
              <a:ext cx="0" cy="49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1187" name="Rectangle 26"/>
            <p:cNvSpPr>
              <a:spLocks noChangeArrowheads="1"/>
            </p:cNvSpPr>
            <p:nvPr/>
          </p:nvSpPr>
          <p:spPr bwMode="auto">
            <a:xfrm>
              <a:off x="1193" y="2845"/>
              <a:ext cx="309" cy="48"/>
            </a:xfrm>
            <a:prstGeom prst="rect">
              <a:avLst/>
            </a:prstGeom>
            <a:solidFill>
              <a:srgbClr val="CC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1188" name="Oval 27"/>
            <p:cNvSpPr>
              <a:spLocks noChangeArrowheads="1"/>
            </p:cNvSpPr>
            <p:nvPr/>
          </p:nvSpPr>
          <p:spPr bwMode="auto">
            <a:xfrm>
              <a:off x="1190" y="2786"/>
              <a:ext cx="312" cy="94"/>
            </a:xfrm>
            <a:prstGeom prst="ellipse">
              <a:avLst/>
            </a:prstGeom>
            <a:solidFill>
              <a:srgbClr val="CCCCFF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31189" name="Group 28"/>
            <p:cNvGrpSpPr>
              <a:grpSpLocks/>
            </p:cNvGrpSpPr>
            <p:nvPr/>
          </p:nvGrpSpPr>
          <p:grpSpPr bwMode="auto">
            <a:xfrm>
              <a:off x="1207" y="2726"/>
              <a:ext cx="283" cy="250"/>
              <a:chOff x="1207" y="2726"/>
              <a:chExt cx="283" cy="250"/>
            </a:xfrm>
          </p:grpSpPr>
          <p:sp>
            <p:nvSpPr>
              <p:cNvPr id="131190" name="Rectangle 29"/>
              <p:cNvSpPr>
                <a:spLocks noChangeArrowheads="1"/>
              </p:cNvSpPr>
              <p:nvPr/>
            </p:nvSpPr>
            <p:spPr bwMode="auto">
              <a:xfrm>
                <a:off x="1275" y="2791"/>
                <a:ext cx="138" cy="131"/>
              </a:xfrm>
              <a:prstGeom prst="rect">
                <a:avLst/>
              </a:pr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1191" name="Text Box 30"/>
              <p:cNvSpPr txBox="1">
                <a:spLocks noChangeArrowheads="1"/>
              </p:cNvSpPr>
              <p:nvPr/>
            </p:nvSpPr>
            <p:spPr bwMode="auto">
              <a:xfrm>
                <a:off x="1207" y="2726"/>
                <a:ext cx="283" cy="25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 algn="ctr">
                  <a:buClrTx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2000">
                    <a:solidFill>
                      <a:srgbClr val="000000"/>
                    </a:solidFill>
                  </a:rPr>
                  <a:t>3c</a:t>
                </a:r>
              </a:p>
            </p:txBody>
          </p:sp>
        </p:grpSp>
      </p:grpSp>
      <p:grpSp>
        <p:nvGrpSpPr>
          <p:cNvPr id="131089" name="Group 31"/>
          <p:cNvGrpSpPr>
            <a:grpSpLocks/>
          </p:cNvGrpSpPr>
          <p:nvPr/>
        </p:nvGrpSpPr>
        <p:grpSpPr bwMode="auto">
          <a:xfrm>
            <a:off x="2466975" y="4702175"/>
            <a:ext cx="500063" cy="396875"/>
            <a:chOff x="1554" y="2962"/>
            <a:chExt cx="315" cy="250"/>
          </a:xfrm>
        </p:grpSpPr>
        <p:grpSp>
          <p:nvGrpSpPr>
            <p:cNvPr id="131176" name="Group 32"/>
            <p:cNvGrpSpPr>
              <a:grpSpLocks/>
            </p:cNvGrpSpPr>
            <p:nvPr/>
          </p:nvGrpSpPr>
          <p:grpSpPr bwMode="auto">
            <a:xfrm>
              <a:off x="1554" y="3021"/>
              <a:ext cx="315" cy="146"/>
              <a:chOff x="1554" y="3021"/>
              <a:chExt cx="315" cy="146"/>
            </a:xfrm>
          </p:grpSpPr>
          <p:sp>
            <p:nvSpPr>
              <p:cNvPr id="131178" name="Oval 33"/>
              <p:cNvSpPr>
                <a:spLocks noChangeArrowheads="1"/>
              </p:cNvSpPr>
              <p:nvPr/>
            </p:nvSpPr>
            <p:spPr bwMode="auto">
              <a:xfrm>
                <a:off x="1557" y="3087"/>
                <a:ext cx="312" cy="80"/>
              </a:xfrm>
              <a:prstGeom prst="ellipse">
                <a:avLst/>
              </a:prstGeom>
              <a:solidFill>
                <a:srgbClr val="CCCCFF"/>
              </a:solidFill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1179" name="Line 34"/>
              <p:cNvSpPr>
                <a:spLocks noChangeShapeType="1"/>
              </p:cNvSpPr>
              <p:nvPr/>
            </p:nvSpPr>
            <p:spPr bwMode="auto">
              <a:xfrm>
                <a:off x="1557" y="3080"/>
                <a:ext cx="0" cy="49"/>
              </a:xfrm>
              <a:prstGeom prst="line">
                <a:avLst/>
              </a:prstGeom>
              <a:noFill/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180" name="Line 35"/>
              <p:cNvSpPr>
                <a:spLocks noChangeShapeType="1"/>
              </p:cNvSpPr>
              <p:nvPr/>
            </p:nvSpPr>
            <p:spPr bwMode="auto">
              <a:xfrm>
                <a:off x="1870" y="3080"/>
                <a:ext cx="0" cy="49"/>
              </a:xfrm>
              <a:prstGeom prst="line">
                <a:avLst/>
              </a:prstGeom>
              <a:noFill/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181" name="Rectangle 36"/>
              <p:cNvSpPr>
                <a:spLocks noChangeArrowheads="1"/>
              </p:cNvSpPr>
              <p:nvPr/>
            </p:nvSpPr>
            <p:spPr bwMode="auto">
              <a:xfrm>
                <a:off x="1557" y="3080"/>
                <a:ext cx="309" cy="48"/>
              </a:xfrm>
              <a:prstGeom prst="rect">
                <a:avLst/>
              </a:pr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1182" name="Oval 37"/>
              <p:cNvSpPr>
                <a:spLocks noChangeArrowheads="1"/>
              </p:cNvSpPr>
              <p:nvPr/>
            </p:nvSpPr>
            <p:spPr bwMode="auto">
              <a:xfrm>
                <a:off x="1554" y="3021"/>
                <a:ext cx="312" cy="94"/>
              </a:xfrm>
              <a:prstGeom prst="ellipse">
                <a:avLst/>
              </a:prstGeom>
              <a:solidFill>
                <a:srgbClr val="CCCCFF"/>
              </a:solidFill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1183" name="Rectangle 38"/>
              <p:cNvSpPr>
                <a:spLocks noChangeArrowheads="1"/>
              </p:cNvSpPr>
              <p:nvPr/>
            </p:nvSpPr>
            <p:spPr bwMode="auto">
              <a:xfrm>
                <a:off x="1641" y="3034"/>
                <a:ext cx="141" cy="109"/>
              </a:xfrm>
              <a:prstGeom prst="rect">
                <a:avLst/>
              </a:pr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31177" name="Text Box 39"/>
            <p:cNvSpPr txBox="1">
              <a:spLocks noChangeArrowheads="1"/>
            </p:cNvSpPr>
            <p:nvPr/>
          </p:nvSpPr>
          <p:spPr bwMode="auto">
            <a:xfrm>
              <a:off x="1569" y="2962"/>
              <a:ext cx="291" cy="2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000">
                  <a:solidFill>
                    <a:srgbClr val="000000"/>
                  </a:solidFill>
                </a:rPr>
                <a:t>3a</a:t>
              </a:r>
            </a:p>
          </p:txBody>
        </p:sp>
      </p:grpSp>
      <p:grpSp>
        <p:nvGrpSpPr>
          <p:cNvPr id="131090" name="Group 40"/>
          <p:cNvGrpSpPr>
            <a:grpSpLocks/>
          </p:cNvGrpSpPr>
          <p:nvPr/>
        </p:nvGrpSpPr>
        <p:grpSpPr bwMode="auto">
          <a:xfrm>
            <a:off x="2495550" y="5227638"/>
            <a:ext cx="2659063" cy="1120775"/>
            <a:chOff x="1572" y="3293"/>
            <a:chExt cx="1675" cy="706"/>
          </a:xfrm>
        </p:grpSpPr>
        <p:sp>
          <p:nvSpPr>
            <p:cNvPr id="131133" name="Freeform 41"/>
            <p:cNvSpPr>
              <a:spLocks noChangeArrowheads="1"/>
            </p:cNvSpPr>
            <p:nvPr/>
          </p:nvSpPr>
          <p:spPr bwMode="auto">
            <a:xfrm>
              <a:off x="1572" y="3293"/>
              <a:ext cx="1675" cy="706"/>
            </a:xfrm>
            <a:custGeom>
              <a:avLst/>
              <a:gdLst>
                <a:gd name="T0" fmla="*/ 274 w 1583"/>
                <a:gd name="T1" fmla="*/ 321 h 682"/>
                <a:gd name="T2" fmla="*/ 721 w 1583"/>
                <a:gd name="T3" fmla="*/ 106 h 682"/>
                <a:gd name="T4" fmla="*/ 1389 w 1583"/>
                <a:gd name="T5" fmla="*/ 30 h 682"/>
                <a:gd name="T6" fmla="*/ 2045 w 1583"/>
                <a:gd name="T7" fmla="*/ 277 h 682"/>
                <a:gd name="T8" fmla="*/ 2765 w 1583"/>
                <a:gd name="T9" fmla="*/ 612 h 682"/>
                <a:gd name="T10" fmla="*/ 2250 w 1583"/>
                <a:gd name="T11" fmla="*/ 919 h 682"/>
                <a:gd name="T12" fmla="*/ 1220 w 1583"/>
                <a:gd name="T13" fmla="*/ 940 h 682"/>
                <a:gd name="T14" fmla="*/ 158 w 1583"/>
                <a:gd name="T15" fmla="*/ 852 h 682"/>
                <a:gd name="T16" fmla="*/ 274 w 1583"/>
                <a:gd name="T17" fmla="*/ 321 h 6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83"/>
                <a:gd name="T28" fmla="*/ 0 h 682"/>
                <a:gd name="T29" fmla="*/ 1583 w 1583"/>
                <a:gd name="T30" fmla="*/ 682 h 6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83" h="682">
                  <a:moveTo>
                    <a:pt x="155" y="224"/>
                  </a:moveTo>
                  <a:cubicBezTo>
                    <a:pt x="208" y="137"/>
                    <a:pt x="302" y="108"/>
                    <a:pt x="407" y="74"/>
                  </a:cubicBezTo>
                  <a:cubicBezTo>
                    <a:pt x="512" y="40"/>
                    <a:pt x="660" y="0"/>
                    <a:pt x="785" y="20"/>
                  </a:cubicBezTo>
                  <a:cubicBezTo>
                    <a:pt x="910" y="40"/>
                    <a:pt x="1027" y="126"/>
                    <a:pt x="1157" y="194"/>
                  </a:cubicBezTo>
                  <a:cubicBezTo>
                    <a:pt x="1287" y="262"/>
                    <a:pt x="1545" y="353"/>
                    <a:pt x="1564" y="428"/>
                  </a:cubicBezTo>
                  <a:cubicBezTo>
                    <a:pt x="1583" y="503"/>
                    <a:pt x="1417" y="606"/>
                    <a:pt x="1272" y="644"/>
                  </a:cubicBezTo>
                  <a:cubicBezTo>
                    <a:pt x="1127" y="682"/>
                    <a:pt x="887" y="664"/>
                    <a:pt x="690" y="656"/>
                  </a:cubicBezTo>
                  <a:cubicBezTo>
                    <a:pt x="493" y="648"/>
                    <a:pt x="178" y="668"/>
                    <a:pt x="89" y="596"/>
                  </a:cubicBezTo>
                  <a:cubicBezTo>
                    <a:pt x="0" y="524"/>
                    <a:pt x="102" y="311"/>
                    <a:pt x="155" y="224"/>
                  </a:cubicBezTo>
                  <a:close/>
                </a:path>
              </a:pathLst>
            </a:custGeom>
            <a:solidFill>
              <a:srgbClr val="66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1134" name="Text Box 42"/>
            <p:cNvSpPr txBox="1">
              <a:spLocks noChangeArrowheads="1"/>
            </p:cNvSpPr>
            <p:nvPr/>
          </p:nvSpPr>
          <p:spPr bwMode="auto">
            <a:xfrm>
              <a:off x="1720" y="3724"/>
              <a:ext cx="415" cy="2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000">
                  <a:solidFill>
                    <a:srgbClr val="000000"/>
                  </a:solidFill>
                </a:rPr>
                <a:t>AS1</a:t>
              </a:r>
            </a:p>
          </p:txBody>
        </p:sp>
        <p:sp>
          <p:nvSpPr>
            <p:cNvPr id="131135" name="Line 43"/>
            <p:cNvSpPr>
              <a:spLocks noChangeShapeType="1"/>
            </p:cNvSpPr>
            <p:nvPr/>
          </p:nvSpPr>
          <p:spPr bwMode="auto">
            <a:xfrm flipH="1">
              <a:off x="2133" y="3469"/>
              <a:ext cx="94" cy="101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1136" name="Line 44"/>
            <p:cNvSpPr>
              <a:spLocks noChangeShapeType="1"/>
            </p:cNvSpPr>
            <p:nvPr/>
          </p:nvSpPr>
          <p:spPr bwMode="auto">
            <a:xfrm>
              <a:off x="2388" y="3491"/>
              <a:ext cx="2" cy="284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1137" name="Line 45"/>
            <p:cNvSpPr>
              <a:spLocks noChangeShapeType="1"/>
            </p:cNvSpPr>
            <p:nvPr/>
          </p:nvSpPr>
          <p:spPr bwMode="auto">
            <a:xfrm>
              <a:off x="2490" y="3461"/>
              <a:ext cx="312" cy="210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1138" name="Line 46"/>
            <p:cNvSpPr>
              <a:spLocks noChangeShapeType="1"/>
            </p:cNvSpPr>
            <p:nvPr/>
          </p:nvSpPr>
          <p:spPr bwMode="auto">
            <a:xfrm flipH="1">
              <a:off x="2565" y="3749"/>
              <a:ext cx="238" cy="75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1139" name="Line 47"/>
            <p:cNvSpPr>
              <a:spLocks noChangeShapeType="1"/>
            </p:cNvSpPr>
            <p:nvPr/>
          </p:nvSpPr>
          <p:spPr bwMode="auto">
            <a:xfrm flipH="1" flipV="1">
              <a:off x="2201" y="3637"/>
              <a:ext cx="569" cy="52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1140" name="Line 48"/>
            <p:cNvSpPr>
              <a:spLocks noChangeShapeType="1"/>
            </p:cNvSpPr>
            <p:nvPr/>
          </p:nvSpPr>
          <p:spPr bwMode="auto">
            <a:xfrm>
              <a:off x="2143" y="3689"/>
              <a:ext cx="126" cy="84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31141" name="Group 49"/>
            <p:cNvGrpSpPr>
              <a:grpSpLocks/>
            </p:cNvGrpSpPr>
            <p:nvPr/>
          </p:nvGrpSpPr>
          <p:grpSpPr bwMode="auto">
            <a:xfrm>
              <a:off x="2202" y="3293"/>
              <a:ext cx="315" cy="250"/>
              <a:chOff x="2202" y="3293"/>
              <a:chExt cx="315" cy="250"/>
            </a:xfrm>
          </p:grpSpPr>
          <p:sp>
            <p:nvSpPr>
              <p:cNvPr id="131168" name="Oval 50"/>
              <p:cNvSpPr>
                <a:spLocks noChangeArrowheads="1"/>
              </p:cNvSpPr>
              <p:nvPr/>
            </p:nvSpPr>
            <p:spPr bwMode="auto">
              <a:xfrm>
                <a:off x="2205" y="3417"/>
                <a:ext cx="312" cy="80"/>
              </a:xfrm>
              <a:prstGeom prst="ellipse">
                <a:avLst/>
              </a:prstGeom>
              <a:solidFill>
                <a:srgbClr val="CCCCFF"/>
              </a:solidFill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1169" name="Line 51"/>
              <p:cNvSpPr>
                <a:spLocks noChangeShapeType="1"/>
              </p:cNvSpPr>
              <p:nvPr/>
            </p:nvSpPr>
            <p:spPr bwMode="auto">
              <a:xfrm>
                <a:off x="2205" y="3410"/>
                <a:ext cx="0" cy="49"/>
              </a:xfrm>
              <a:prstGeom prst="line">
                <a:avLst/>
              </a:prstGeom>
              <a:noFill/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170" name="Line 52"/>
              <p:cNvSpPr>
                <a:spLocks noChangeShapeType="1"/>
              </p:cNvSpPr>
              <p:nvPr/>
            </p:nvSpPr>
            <p:spPr bwMode="auto">
              <a:xfrm>
                <a:off x="2518" y="3410"/>
                <a:ext cx="0" cy="49"/>
              </a:xfrm>
              <a:prstGeom prst="line">
                <a:avLst/>
              </a:prstGeom>
              <a:noFill/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171" name="Rectangle 53"/>
              <p:cNvSpPr>
                <a:spLocks noChangeArrowheads="1"/>
              </p:cNvSpPr>
              <p:nvPr/>
            </p:nvSpPr>
            <p:spPr bwMode="auto">
              <a:xfrm>
                <a:off x="2205" y="3410"/>
                <a:ext cx="309" cy="48"/>
              </a:xfrm>
              <a:prstGeom prst="rect">
                <a:avLst/>
              </a:pr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1172" name="Oval 54"/>
              <p:cNvSpPr>
                <a:spLocks noChangeArrowheads="1"/>
              </p:cNvSpPr>
              <p:nvPr/>
            </p:nvSpPr>
            <p:spPr bwMode="auto">
              <a:xfrm>
                <a:off x="2202" y="3351"/>
                <a:ext cx="312" cy="94"/>
              </a:xfrm>
              <a:prstGeom prst="ellipse">
                <a:avLst/>
              </a:prstGeom>
              <a:solidFill>
                <a:srgbClr val="CCCCFF"/>
              </a:solidFill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31173" name="Group 55"/>
              <p:cNvGrpSpPr>
                <a:grpSpLocks/>
              </p:cNvGrpSpPr>
              <p:nvPr/>
            </p:nvGrpSpPr>
            <p:grpSpPr bwMode="auto">
              <a:xfrm>
                <a:off x="2220" y="3293"/>
                <a:ext cx="283" cy="250"/>
                <a:chOff x="2220" y="3293"/>
                <a:chExt cx="283" cy="250"/>
              </a:xfrm>
            </p:grpSpPr>
            <p:sp>
              <p:nvSpPr>
                <p:cNvPr id="131174" name="Rectangle 56"/>
                <p:cNvSpPr>
                  <a:spLocks noChangeArrowheads="1"/>
                </p:cNvSpPr>
                <p:nvPr/>
              </p:nvSpPr>
              <p:spPr bwMode="auto">
                <a:xfrm>
                  <a:off x="2287" y="3358"/>
                  <a:ext cx="139" cy="131"/>
                </a:xfrm>
                <a:prstGeom prst="rect">
                  <a:avLst/>
                </a:prstGeom>
                <a:solidFill>
                  <a:srgbClr val="CCCC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1175" name="Text Box 57"/>
                <p:cNvSpPr txBox="1">
                  <a:spLocks noChangeArrowheads="1"/>
                </p:cNvSpPr>
                <p:nvPr/>
              </p:nvSpPr>
              <p:spPr bwMode="auto">
                <a:xfrm>
                  <a:off x="2220" y="3293"/>
                  <a:ext cx="283" cy="250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lIns="90000" tIns="46800" rIns="90000" bIns="46800">
                  <a:spAutoFit/>
                </a:bodyPr>
                <a:lstStyle/>
                <a:p>
                  <a:pPr algn="ctr">
                    <a:buClrTx/>
                    <a:buFontTx/>
                    <a:buNone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en-US" sz="2000">
                      <a:solidFill>
                        <a:srgbClr val="000000"/>
                      </a:solidFill>
                    </a:rPr>
                    <a:t>1c</a:t>
                  </a:r>
                </a:p>
              </p:txBody>
            </p:sp>
          </p:grpSp>
        </p:grpSp>
        <p:grpSp>
          <p:nvGrpSpPr>
            <p:cNvPr id="131142" name="Group 58"/>
            <p:cNvGrpSpPr>
              <a:grpSpLocks/>
            </p:cNvGrpSpPr>
            <p:nvPr/>
          </p:nvGrpSpPr>
          <p:grpSpPr bwMode="auto">
            <a:xfrm>
              <a:off x="1896" y="3507"/>
              <a:ext cx="315" cy="250"/>
              <a:chOff x="1896" y="3507"/>
              <a:chExt cx="315" cy="250"/>
            </a:xfrm>
          </p:grpSpPr>
          <p:sp>
            <p:nvSpPr>
              <p:cNvPr id="131161" name="Oval 59"/>
              <p:cNvSpPr>
                <a:spLocks noChangeArrowheads="1"/>
              </p:cNvSpPr>
              <p:nvPr/>
            </p:nvSpPr>
            <p:spPr bwMode="auto">
              <a:xfrm>
                <a:off x="1899" y="3627"/>
                <a:ext cx="312" cy="80"/>
              </a:xfrm>
              <a:prstGeom prst="ellipse">
                <a:avLst/>
              </a:prstGeom>
              <a:solidFill>
                <a:srgbClr val="CCCCFF"/>
              </a:solidFill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1162" name="Line 60"/>
              <p:cNvSpPr>
                <a:spLocks noChangeShapeType="1"/>
              </p:cNvSpPr>
              <p:nvPr/>
            </p:nvSpPr>
            <p:spPr bwMode="auto">
              <a:xfrm>
                <a:off x="1899" y="3620"/>
                <a:ext cx="0" cy="49"/>
              </a:xfrm>
              <a:prstGeom prst="line">
                <a:avLst/>
              </a:prstGeom>
              <a:noFill/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163" name="Line 61"/>
              <p:cNvSpPr>
                <a:spLocks noChangeShapeType="1"/>
              </p:cNvSpPr>
              <p:nvPr/>
            </p:nvSpPr>
            <p:spPr bwMode="auto">
              <a:xfrm>
                <a:off x="2212" y="3620"/>
                <a:ext cx="0" cy="49"/>
              </a:xfrm>
              <a:prstGeom prst="line">
                <a:avLst/>
              </a:prstGeom>
              <a:noFill/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164" name="Rectangle 62"/>
              <p:cNvSpPr>
                <a:spLocks noChangeArrowheads="1"/>
              </p:cNvSpPr>
              <p:nvPr/>
            </p:nvSpPr>
            <p:spPr bwMode="auto">
              <a:xfrm>
                <a:off x="1899" y="3620"/>
                <a:ext cx="309" cy="48"/>
              </a:xfrm>
              <a:prstGeom prst="rect">
                <a:avLst/>
              </a:pr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1165" name="Oval 63"/>
              <p:cNvSpPr>
                <a:spLocks noChangeArrowheads="1"/>
              </p:cNvSpPr>
              <p:nvPr/>
            </p:nvSpPr>
            <p:spPr bwMode="auto">
              <a:xfrm>
                <a:off x="1896" y="3565"/>
                <a:ext cx="312" cy="94"/>
              </a:xfrm>
              <a:prstGeom prst="ellipse">
                <a:avLst/>
              </a:prstGeom>
              <a:solidFill>
                <a:srgbClr val="CCCCFF"/>
              </a:solidFill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1166" name="Rectangle 64"/>
              <p:cNvSpPr>
                <a:spLocks noChangeArrowheads="1"/>
              </p:cNvSpPr>
              <p:nvPr/>
            </p:nvSpPr>
            <p:spPr bwMode="auto">
              <a:xfrm>
                <a:off x="1981" y="3592"/>
                <a:ext cx="141" cy="95"/>
              </a:xfrm>
              <a:prstGeom prst="rect">
                <a:avLst/>
              </a:pr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1167" name="Text Box 65"/>
              <p:cNvSpPr txBox="1">
                <a:spLocks noChangeArrowheads="1"/>
              </p:cNvSpPr>
              <p:nvPr/>
            </p:nvSpPr>
            <p:spPr bwMode="auto">
              <a:xfrm>
                <a:off x="1913" y="3507"/>
                <a:ext cx="291" cy="25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 algn="ctr">
                  <a:buClrTx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2000">
                    <a:solidFill>
                      <a:srgbClr val="000000"/>
                    </a:solidFill>
                  </a:rPr>
                  <a:t>1a</a:t>
                </a:r>
              </a:p>
            </p:txBody>
          </p:sp>
        </p:grpSp>
        <p:grpSp>
          <p:nvGrpSpPr>
            <p:cNvPr id="131143" name="Group 66"/>
            <p:cNvGrpSpPr>
              <a:grpSpLocks/>
            </p:cNvGrpSpPr>
            <p:nvPr/>
          </p:nvGrpSpPr>
          <p:grpSpPr bwMode="auto">
            <a:xfrm>
              <a:off x="2238" y="3689"/>
              <a:ext cx="315" cy="250"/>
              <a:chOff x="2238" y="3689"/>
              <a:chExt cx="315" cy="250"/>
            </a:xfrm>
          </p:grpSpPr>
          <p:sp>
            <p:nvSpPr>
              <p:cNvPr id="131153" name="Oval 67"/>
              <p:cNvSpPr>
                <a:spLocks noChangeArrowheads="1"/>
              </p:cNvSpPr>
              <p:nvPr/>
            </p:nvSpPr>
            <p:spPr bwMode="auto">
              <a:xfrm>
                <a:off x="2241" y="3813"/>
                <a:ext cx="312" cy="80"/>
              </a:xfrm>
              <a:prstGeom prst="ellipse">
                <a:avLst/>
              </a:prstGeom>
              <a:solidFill>
                <a:srgbClr val="CCCCFF"/>
              </a:solidFill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1154" name="Line 68"/>
              <p:cNvSpPr>
                <a:spLocks noChangeShapeType="1"/>
              </p:cNvSpPr>
              <p:nvPr/>
            </p:nvSpPr>
            <p:spPr bwMode="auto">
              <a:xfrm>
                <a:off x="2241" y="3806"/>
                <a:ext cx="0" cy="49"/>
              </a:xfrm>
              <a:prstGeom prst="line">
                <a:avLst/>
              </a:prstGeom>
              <a:noFill/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155" name="Line 69"/>
              <p:cNvSpPr>
                <a:spLocks noChangeShapeType="1"/>
              </p:cNvSpPr>
              <p:nvPr/>
            </p:nvSpPr>
            <p:spPr bwMode="auto">
              <a:xfrm>
                <a:off x="2554" y="3806"/>
                <a:ext cx="0" cy="49"/>
              </a:xfrm>
              <a:prstGeom prst="line">
                <a:avLst/>
              </a:prstGeom>
              <a:noFill/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156" name="Rectangle 70"/>
              <p:cNvSpPr>
                <a:spLocks noChangeArrowheads="1"/>
              </p:cNvSpPr>
              <p:nvPr/>
            </p:nvSpPr>
            <p:spPr bwMode="auto">
              <a:xfrm>
                <a:off x="2241" y="3806"/>
                <a:ext cx="309" cy="48"/>
              </a:xfrm>
              <a:prstGeom prst="rect">
                <a:avLst/>
              </a:pr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1157" name="Oval 71"/>
              <p:cNvSpPr>
                <a:spLocks noChangeArrowheads="1"/>
              </p:cNvSpPr>
              <p:nvPr/>
            </p:nvSpPr>
            <p:spPr bwMode="auto">
              <a:xfrm>
                <a:off x="2238" y="3747"/>
                <a:ext cx="312" cy="94"/>
              </a:xfrm>
              <a:prstGeom prst="ellipse">
                <a:avLst/>
              </a:prstGeom>
              <a:solidFill>
                <a:srgbClr val="CCCCFF"/>
              </a:solidFill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31158" name="Group 72"/>
              <p:cNvGrpSpPr>
                <a:grpSpLocks/>
              </p:cNvGrpSpPr>
              <p:nvPr/>
            </p:nvGrpSpPr>
            <p:grpSpPr bwMode="auto">
              <a:xfrm>
                <a:off x="2254" y="3689"/>
                <a:ext cx="291" cy="250"/>
                <a:chOff x="2254" y="3689"/>
                <a:chExt cx="291" cy="250"/>
              </a:xfrm>
            </p:grpSpPr>
            <p:sp>
              <p:nvSpPr>
                <p:cNvPr id="131159" name="Rectangle 73"/>
                <p:cNvSpPr>
                  <a:spLocks noChangeArrowheads="1"/>
                </p:cNvSpPr>
                <p:nvPr/>
              </p:nvSpPr>
              <p:spPr bwMode="auto">
                <a:xfrm>
                  <a:off x="2324" y="3754"/>
                  <a:ext cx="142" cy="131"/>
                </a:xfrm>
                <a:prstGeom prst="rect">
                  <a:avLst/>
                </a:prstGeom>
                <a:solidFill>
                  <a:srgbClr val="CCCC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1160" name="Text Box 74"/>
                <p:cNvSpPr txBox="1">
                  <a:spLocks noChangeArrowheads="1"/>
                </p:cNvSpPr>
                <p:nvPr/>
              </p:nvSpPr>
              <p:spPr bwMode="auto">
                <a:xfrm>
                  <a:off x="2254" y="3689"/>
                  <a:ext cx="291" cy="250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lIns="90000" tIns="46800" rIns="90000" bIns="46800">
                  <a:spAutoFit/>
                </a:bodyPr>
                <a:lstStyle/>
                <a:p>
                  <a:pPr algn="ctr">
                    <a:buClrTx/>
                    <a:buFontTx/>
                    <a:buNone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en-US" sz="2000">
                      <a:solidFill>
                        <a:srgbClr val="000000"/>
                      </a:solidFill>
                    </a:rPr>
                    <a:t>1d</a:t>
                  </a:r>
                </a:p>
              </p:txBody>
            </p:sp>
          </p:grpSp>
        </p:grpSp>
        <p:grpSp>
          <p:nvGrpSpPr>
            <p:cNvPr id="131144" name="Group 75"/>
            <p:cNvGrpSpPr>
              <a:grpSpLocks/>
            </p:cNvGrpSpPr>
            <p:nvPr/>
          </p:nvGrpSpPr>
          <p:grpSpPr bwMode="auto">
            <a:xfrm>
              <a:off x="2778" y="3573"/>
              <a:ext cx="315" cy="250"/>
              <a:chOff x="2778" y="3573"/>
              <a:chExt cx="315" cy="250"/>
            </a:xfrm>
          </p:grpSpPr>
          <p:sp>
            <p:nvSpPr>
              <p:cNvPr id="131145" name="Oval 76"/>
              <p:cNvSpPr>
                <a:spLocks noChangeArrowheads="1"/>
              </p:cNvSpPr>
              <p:nvPr/>
            </p:nvSpPr>
            <p:spPr bwMode="auto">
              <a:xfrm>
                <a:off x="2781" y="3699"/>
                <a:ext cx="312" cy="80"/>
              </a:xfrm>
              <a:prstGeom prst="ellipse">
                <a:avLst/>
              </a:prstGeom>
              <a:solidFill>
                <a:srgbClr val="CCCCFF"/>
              </a:solidFill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1146" name="Line 77"/>
              <p:cNvSpPr>
                <a:spLocks noChangeShapeType="1"/>
              </p:cNvSpPr>
              <p:nvPr/>
            </p:nvSpPr>
            <p:spPr bwMode="auto">
              <a:xfrm>
                <a:off x="2781" y="3692"/>
                <a:ext cx="0" cy="49"/>
              </a:xfrm>
              <a:prstGeom prst="line">
                <a:avLst/>
              </a:prstGeom>
              <a:noFill/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147" name="Line 78"/>
              <p:cNvSpPr>
                <a:spLocks noChangeShapeType="1"/>
              </p:cNvSpPr>
              <p:nvPr/>
            </p:nvSpPr>
            <p:spPr bwMode="auto">
              <a:xfrm>
                <a:off x="3094" y="3692"/>
                <a:ext cx="0" cy="49"/>
              </a:xfrm>
              <a:prstGeom prst="line">
                <a:avLst/>
              </a:prstGeom>
              <a:noFill/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148" name="Rectangle 79"/>
              <p:cNvSpPr>
                <a:spLocks noChangeArrowheads="1"/>
              </p:cNvSpPr>
              <p:nvPr/>
            </p:nvSpPr>
            <p:spPr bwMode="auto">
              <a:xfrm>
                <a:off x="2781" y="3692"/>
                <a:ext cx="309" cy="48"/>
              </a:xfrm>
              <a:prstGeom prst="rect">
                <a:avLst/>
              </a:pr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1149" name="Oval 80"/>
              <p:cNvSpPr>
                <a:spLocks noChangeArrowheads="1"/>
              </p:cNvSpPr>
              <p:nvPr/>
            </p:nvSpPr>
            <p:spPr bwMode="auto">
              <a:xfrm>
                <a:off x="2778" y="3633"/>
                <a:ext cx="312" cy="94"/>
              </a:xfrm>
              <a:prstGeom prst="ellipse">
                <a:avLst/>
              </a:prstGeom>
              <a:solidFill>
                <a:srgbClr val="CCCCFF"/>
              </a:solidFill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31150" name="Group 81"/>
              <p:cNvGrpSpPr>
                <a:grpSpLocks/>
              </p:cNvGrpSpPr>
              <p:nvPr/>
            </p:nvGrpSpPr>
            <p:grpSpPr bwMode="auto">
              <a:xfrm>
                <a:off x="2792" y="3573"/>
                <a:ext cx="291" cy="250"/>
                <a:chOff x="2792" y="3573"/>
                <a:chExt cx="291" cy="250"/>
              </a:xfrm>
            </p:grpSpPr>
            <p:sp>
              <p:nvSpPr>
                <p:cNvPr id="131151" name="Rectangle 82"/>
                <p:cNvSpPr>
                  <a:spLocks noChangeArrowheads="1"/>
                </p:cNvSpPr>
                <p:nvPr/>
              </p:nvSpPr>
              <p:spPr bwMode="auto">
                <a:xfrm>
                  <a:off x="2863" y="3638"/>
                  <a:ext cx="139" cy="131"/>
                </a:xfrm>
                <a:prstGeom prst="rect">
                  <a:avLst/>
                </a:prstGeom>
                <a:solidFill>
                  <a:srgbClr val="CCCC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1152" name="Text Box 83"/>
                <p:cNvSpPr txBox="1">
                  <a:spLocks noChangeArrowheads="1"/>
                </p:cNvSpPr>
                <p:nvPr/>
              </p:nvSpPr>
              <p:spPr bwMode="auto">
                <a:xfrm>
                  <a:off x="2792" y="3573"/>
                  <a:ext cx="291" cy="250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lIns="90000" tIns="46800" rIns="90000" bIns="46800">
                  <a:spAutoFit/>
                </a:bodyPr>
                <a:lstStyle/>
                <a:p>
                  <a:pPr algn="ctr">
                    <a:buClrTx/>
                    <a:buFontTx/>
                    <a:buNone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en-US" sz="2000">
                      <a:solidFill>
                        <a:srgbClr val="000000"/>
                      </a:solidFill>
                    </a:rPr>
                    <a:t>1b</a:t>
                  </a:r>
                </a:p>
              </p:txBody>
            </p:sp>
          </p:grpSp>
        </p:grpSp>
      </p:grpSp>
      <p:grpSp>
        <p:nvGrpSpPr>
          <p:cNvPr id="131091" name="Group 84"/>
          <p:cNvGrpSpPr>
            <a:grpSpLocks/>
          </p:cNvGrpSpPr>
          <p:nvPr/>
        </p:nvGrpSpPr>
        <p:grpSpPr bwMode="auto">
          <a:xfrm>
            <a:off x="5414963" y="5324475"/>
            <a:ext cx="500062" cy="396875"/>
            <a:chOff x="3411" y="3354"/>
            <a:chExt cx="315" cy="250"/>
          </a:xfrm>
        </p:grpSpPr>
        <p:sp>
          <p:nvSpPr>
            <p:cNvPr id="131126" name="Oval 85"/>
            <p:cNvSpPr>
              <a:spLocks noChangeArrowheads="1"/>
            </p:cNvSpPr>
            <p:nvPr/>
          </p:nvSpPr>
          <p:spPr bwMode="auto">
            <a:xfrm>
              <a:off x="3414" y="3479"/>
              <a:ext cx="312" cy="80"/>
            </a:xfrm>
            <a:prstGeom prst="ellipse">
              <a:avLst/>
            </a:prstGeom>
            <a:solidFill>
              <a:srgbClr val="CCCCFF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1127" name="Line 86"/>
            <p:cNvSpPr>
              <a:spLocks noChangeShapeType="1"/>
            </p:cNvSpPr>
            <p:nvPr/>
          </p:nvSpPr>
          <p:spPr bwMode="auto">
            <a:xfrm>
              <a:off x="3414" y="3472"/>
              <a:ext cx="0" cy="49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1128" name="Line 87"/>
            <p:cNvSpPr>
              <a:spLocks noChangeShapeType="1"/>
            </p:cNvSpPr>
            <p:nvPr/>
          </p:nvSpPr>
          <p:spPr bwMode="auto">
            <a:xfrm>
              <a:off x="3727" y="3472"/>
              <a:ext cx="0" cy="49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1129" name="Rectangle 88"/>
            <p:cNvSpPr>
              <a:spLocks noChangeArrowheads="1"/>
            </p:cNvSpPr>
            <p:nvPr/>
          </p:nvSpPr>
          <p:spPr bwMode="auto">
            <a:xfrm>
              <a:off x="3414" y="3472"/>
              <a:ext cx="309" cy="48"/>
            </a:xfrm>
            <a:prstGeom prst="rect">
              <a:avLst/>
            </a:prstGeom>
            <a:solidFill>
              <a:srgbClr val="CC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1130" name="Oval 89"/>
            <p:cNvSpPr>
              <a:spLocks noChangeArrowheads="1"/>
            </p:cNvSpPr>
            <p:nvPr/>
          </p:nvSpPr>
          <p:spPr bwMode="auto">
            <a:xfrm>
              <a:off x="3411" y="3413"/>
              <a:ext cx="312" cy="94"/>
            </a:xfrm>
            <a:prstGeom prst="ellipse">
              <a:avLst/>
            </a:prstGeom>
            <a:solidFill>
              <a:srgbClr val="CCCCFF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1131" name="Rectangle 90"/>
            <p:cNvSpPr>
              <a:spLocks noChangeArrowheads="1"/>
            </p:cNvSpPr>
            <p:nvPr/>
          </p:nvSpPr>
          <p:spPr bwMode="auto">
            <a:xfrm>
              <a:off x="3498" y="3426"/>
              <a:ext cx="140" cy="119"/>
            </a:xfrm>
            <a:prstGeom prst="rect">
              <a:avLst/>
            </a:prstGeom>
            <a:solidFill>
              <a:srgbClr val="CC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1132" name="Text Box 91"/>
            <p:cNvSpPr txBox="1">
              <a:spLocks noChangeArrowheads="1"/>
            </p:cNvSpPr>
            <p:nvPr/>
          </p:nvSpPr>
          <p:spPr bwMode="auto">
            <a:xfrm>
              <a:off x="3426" y="3354"/>
              <a:ext cx="291" cy="2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000">
                  <a:solidFill>
                    <a:srgbClr val="000000"/>
                  </a:solidFill>
                </a:rPr>
                <a:t>2a</a:t>
              </a:r>
            </a:p>
          </p:txBody>
        </p:sp>
      </p:grpSp>
      <p:sp>
        <p:nvSpPr>
          <p:cNvPr id="131092" name="Line 92"/>
          <p:cNvSpPr>
            <a:spLocks noChangeShapeType="1"/>
          </p:cNvSpPr>
          <p:nvPr/>
        </p:nvSpPr>
        <p:spPr bwMode="auto">
          <a:xfrm>
            <a:off x="6635750" y="5241925"/>
            <a:ext cx="857250" cy="1588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1093" name="Line 93"/>
          <p:cNvSpPr>
            <a:spLocks noChangeShapeType="1"/>
          </p:cNvSpPr>
          <p:nvPr/>
        </p:nvSpPr>
        <p:spPr bwMode="auto">
          <a:xfrm>
            <a:off x="6889750" y="5707063"/>
            <a:ext cx="735013" cy="1587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1094" name="Line 94"/>
          <p:cNvSpPr>
            <a:spLocks noChangeShapeType="1"/>
          </p:cNvSpPr>
          <p:nvPr/>
        </p:nvSpPr>
        <p:spPr bwMode="auto">
          <a:xfrm>
            <a:off x="5921375" y="5553075"/>
            <a:ext cx="488950" cy="152400"/>
          </a:xfrm>
          <a:prstGeom prst="line">
            <a:avLst/>
          </a:prstGeom>
          <a:noFill/>
          <a:ln w="12600" cap="sq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1095" name="Line 95"/>
          <p:cNvSpPr>
            <a:spLocks noChangeShapeType="1"/>
          </p:cNvSpPr>
          <p:nvPr/>
        </p:nvSpPr>
        <p:spPr bwMode="auto">
          <a:xfrm>
            <a:off x="6530975" y="5351463"/>
            <a:ext cx="68263" cy="228600"/>
          </a:xfrm>
          <a:prstGeom prst="line">
            <a:avLst/>
          </a:prstGeom>
          <a:noFill/>
          <a:ln w="12600" cap="sq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31096" name="Group 96"/>
          <p:cNvGrpSpPr>
            <a:grpSpLocks/>
          </p:cNvGrpSpPr>
          <p:nvPr/>
        </p:nvGrpSpPr>
        <p:grpSpPr bwMode="auto">
          <a:xfrm>
            <a:off x="6142038" y="5046663"/>
            <a:ext cx="500062" cy="396875"/>
            <a:chOff x="3869" y="3179"/>
            <a:chExt cx="315" cy="250"/>
          </a:xfrm>
        </p:grpSpPr>
        <p:sp>
          <p:nvSpPr>
            <p:cNvPr id="131119" name="Oval 97"/>
            <p:cNvSpPr>
              <a:spLocks noChangeArrowheads="1"/>
            </p:cNvSpPr>
            <p:nvPr/>
          </p:nvSpPr>
          <p:spPr bwMode="auto">
            <a:xfrm>
              <a:off x="3872" y="3297"/>
              <a:ext cx="312" cy="80"/>
            </a:xfrm>
            <a:prstGeom prst="ellipse">
              <a:avLst/>
            </a:prstGeom>
            <a:solidFill>
              <a:srgbClr val="CCCCFF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1120" name="Line 98"/>
            <p:cNvSpPr>
              <a:spLocks noChangeShapeType="1"/>
            </p:cNvSpPr>
            <p:nvPr/>
          </p:nvSpPr>
          <p:spPr bwMode="auto">
            <a:xfrm>
              <a:off x="3872" y="3290"/>
              <a:ext cx="0" cy="49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1121" name="Line 99"/>
            <p:cNvSpPr>
              <a:spLocks noChangeShapeType="1"/>
            </p:cNvSpPr>
            <p:nvPr/>
          </p:nvSpPr>
          <p:spPr bwMode="auto">
            <a:xfrm>
              <a:off x="4185" y="3290"/>
              <a:ext cx="0" cy="49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1122" name="Rectangle 100"/>
            <p:cNvSpPr>
              <a:spLocks noChangeArrowheads="1"/>
            </p:cNvSpPr>
            <p:nvPr/>
          </p:nvSpPr>
          <p:spPr bwMode="auto">
            <a:xfrm>
              <a:off x="3872" y="3290"/>
              <a:ext cx="309" cy="48"/>
            </a:xfrm>
            <a:prstGeom prst="rect">
              <a:avLst/>
            </a:prstGeom>
            <a:solidFill>
              <a:srgbClr val="CC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1123" name="Oval 101"/>
            <p:cNvSpPr>
              <a:spLocks noChangeArrowheads="1"/>
            </p:cNvSpPr>
            <p:nvPr/>
          </p:nvSpPr>
          <p:spPr bwMode="auto">
            <a:xfrm>
              <a:off x="3869" y="3231"/>
              <a:ext cx="312" cy="94"/>
            </a:xfrm>
            <a:prstGeom prst="ellipse">
              <a:avLst/>
            </a:prstGeom>
            <a:solidFill>
              <a:srgbClr val="CCCCFF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1124" name="Rectangle 102"/>
            <p:cNvSpPr>
              <a:spLocks noChangeArrowheads="1"/>
            </p:cNvSpPr>
            <p:nvPr/>
          </p:nvSpPr>
          <p:spPr bwMode="auto">
            <a:xfrm>
              <a:off x="3956" y="3244"/>
              <a:ext cx="140" cy="117"/>
            </a:xfrm>
            <a:prstGeom prst="rect">
              <a:avLst/>
            </a:prstGeom>
            <a:solidFill>
              <a:srgbClr val="CC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1125" name="Text Box 103"/>
            <p:cNvSpPr txBox="1">
              <a:spLocks noChangeArrowheads="1"/>
            </p:cNvSpPr>
            <p:nvPr/>
          </p:nvSpPr>
          <p:spPr bwMode="auto">
            <a:xfrm>
              <a:off x="3888" y="3179"/>
              <a:ext cx="283" cy="2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000">
                  <a:solidFill>
                    <a:srgbClr val="000000"/>
                  </a:solidFill>
                </a:rPr>
                <a:t>2c</a:t>
              </a:r>
            </a:p>
          </p:txBody>
        </p:sp>
      </p:grpSp>
      <p:grpSp>
        <p:nvGrpSpPr>
          <p:cNvPr id="131097" name="Group 104"/>
          <p:cNvGrpSpPr>
            <a:grpSpLocks/>
          </p:cNvGrpSpPr>
          <p:nvPr/>
        </p:nvGrpSpPr>
        <p:grpSpPr bwMode="auto">
          <a:xfrm>
            <a:off x="6405563" y="5502275"/>
            <a:ext cx="500062" cy="396875"/>
            <a:chOff x="4035" y="3466"/>
            <a:chExt cx="315" cy="250"/>
          </a:xfrm>
        </p:grpSpPr>
        <p:sp>
          <p:nvSpPr>
            <p:cNvPr id="131112" name="Oval 105"/>
            <p:cNvSpPr>
              <a:spLocks noChangeArrowheads="1"/>
            </p:cNvSpPr>
            <p:nvPr/>
          </p:nvSpPr>
          <p:spPr bwMode="auto">
            <a:xfrm>
              <a:off x="4038" y="3584"/>
              <a:ext cx="312" cy="80"/>
            </a:xfrm>
            <a:prstGeom prst="ellipse">
              <a:avLst/>
            </a:prstGeom>
            <a:solidFill>
              <a:srgbClr val="CCCCFF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1113" name="Line 106"/>
            <p:cNvSpPr>
              <a:spLocks noChangeShapeType="1"/>
            </p:cNvSpPr>
            <p:nvPr/>
          </p:nvSpPr>
          <p:spPr bwMode="auto">
            <a:xfrm>
              <a:off x="4038" y="3577"/>
              <a:ext cx="0" cy="49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1114" name="Line 107"/>
            <p:cNvSpPr>
              <a:spLocks noChangeShapeType="1"/>
            </p:cNvSpPr>
            <p:nvPr/>
          </p:nvSpPr>
          <p:spPr bwMode="auto">
            <a:xfrm>
              <a:off x="4351" y="3577"/>
              <a:ext cx="0" cy="49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1115" name="Rectangle 108"/>
            <p:cNvSpPr>
              <a:spLocks noChangeArrowheads="1"/>
            </p:cNvSpPr>
            <p:nvPr/>
          </p:nvSpPr>
          <p:spPr bwMode="auto">
            <a:xfrm>
              <a:off x="4038" y="3577"/>
              <a:ext cx="309" cy="48"/>
            </a:xfrm>
            <a:prstGeom prst="rect">
              <a:avLst/>
            </a:prstGeom>
            <a:solidFill>
              <a:srgbClr val="CC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1116" name="Oval 109"/>
            <p:cNvSpPr>
              <a:spLocks noChangeArrowheads="1"/>
            </p:cNvSpPr>
            <p:nvPr/>
          </p:nvSpPr>
          <p:spPr bwMode="auto">
            <a:xfrm>
              <a:off x="4035" y="3518"/>
              <a:ext cx="312" cy="94"/>
            </a:xfrm>
            <a:prstGeom prst="ellipse">
              <a:avLst/>
            </a:prstGeom>
            <a:solidFill>
              <a:srgbClr val="CCCCFF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1117" name="Rectangle 110"/>
            <p:cNvSpPr>
              <a:spLocks noChangeArrowheads="1"/>
            </p:cNvSpPr>
            <p:nvPr/>
          </p:nvSpPr>
          <p:spPr bwMode="auto">
            <a:xfrm>
              <a:off x="4122" y="3531"/>
              <a:ext cx="141" cy="109"/>
            </a:xfrm>
            <a:prstGeom prst="rect">
              <a:avLst/>
            </a:prstGeom>
            <a:solidFill>
              <a:srgbClr val="CC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1118" name="Text Box 111"/>
            <p:cNvSpPr txBox="1">
              <a:spLocks noChangeArrowheads="1"/>
            </p:cNvSpPr>
            <p:nvPr/>
          </p:nvSpPr>
          <p:spPr bwMode="auto">
            <a:xfrm>
              <a:off x="4050" y="3466"/>
              <a:ext cx="291" cy="2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000">
                  <a:solidFill>
                    <a:srgbClr val="000000"/>
                  </a:solidFill>
                </a:rPr>
                <a:t>2b</a:t>
              </a:r>
            </a:p>
          </p:txBody>
        </p:sp>
      </p:grpSp>
      <p:sp>
        <p:nvSpPr>
          <p:cNvPr id="131098" name="Text Box 112"/>
          <p:cNvSpPr txBox="1">
            <a:spLocks noChangeArrowheads="1"/>
          </p:cNvSpPr>
          <p:nvPr/>
        </p:nvSpPr>
        <p:spPr bwMode="auto">
          <a:xfrm>
            <a:off x="7654925" y="5159375"/>
            <a:ext cx="840593" cy="52540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other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networks</a:t>
            </a:r>
          </a:p>
        </p:txBody>
      </p:sp>
      <p:sp>
        <p:nvSpPr>
          <p:cNvPr id="131099" name="Freeform 113"/>
          <p:cNvSpPr>
            <a:spLocks noChangeArrowheads="1"/>
          </p:cNvSpPr>
          <p:nvPr/>
        </p:nvSpPr>
        <p:spPr bwMode="auto">
          <a:xfrm flipH="1">
            <a:off x="290513" y="4772025"/>
            <a:ext cx="1171575" cy="1758950"/>
          </a:xfrm>
          <a:custGeom>
            <a:avLst/>
            <a:gdLst>
              <a:gd name="T0" fmla="*/ 2147483647 w 738"/>
              <a:gd name="T1" fmla="*/ 2147483647 h 1108"/>
              <a:gd name="T2" fmla="*/ 2147483647 w 738"/>
              <a:gd name="T3" fmla="*/ 2147483647 h 1108"/>
              <a:gd name="T4" fmla="*/ 2147483647 w 738"/>
              <a:gd name="T5" fmla="*/ 2147483647 h 1108"/>
              <a:gd name="T6" fmla="*/ 2147483647 w 738"/>
              <a:gd name="T7" fmla="*/ 2147483647 h 1108"/>
              <a:gd name="T8" fmla="*/ 2147483647 w 738"/>
              <a:gd name="T9" fmla="*/ 2147483647 h 1108"/>
              <a:gd name="T10" fmla="*/ 2147483647 w 738"/>
              <a:gd name="T11" fmla="*/ 2147483647 h 1108"/>
              <a:gd name="T12" fmla="*/ 2147483647 w 738"/>
              <a:gd name="T13" fmla="*/ 2147483647 h 1108"/>
              <a:gd name="T14" fmla="*/ 2147483647 w 738"/>
              <a:gd name="T15" fmla="*/ 2147483647 h 110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738"/>
              <a:gd name="T25" fmla="*/ 0 h 1108"/>
              <a:gd name="T26" fmla="*/ 738 w 738"/>
              <a:gd name="T27" fmla="*/ 1108 h 110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738" h="1108">
                <a:moveTo>
                  <a:pt x="32" y="394"/>
                </a:moveTo>
                <a:cubicBezTo>
                  <a:pt x="66" y="301"/>
                  <a:pt x="108" y="228"/>
                  <a:pt x="213" y="172"/>
                </a:cubicBezTo>
                <a:cubicBezTo>
                  <a:pt x="318" y="116"/>
                  <a:pt x="588" y="0"/>
                  <a:pt x="663" y="56"/>
                </a:cubicBezTo>
                <a:cubicBezTo>
                  <a:pt x="738" y="112"/>
                  <a:pt x="659" y="346"/>
                  <a:pt x="661" y="509"/>
                </a:cubicBezTo>
                <a:cubicBezTo>
                  <a:pt x="663" y="672"/>
                  <a:pt x="731" y="956"/>
                  <a:pt x="677" y="1032"/>
                </a:cubicBezTo>
                <a:cubicBezTo>
                  <a:pt x="623" y="1108"/>
                  <a:pt x="442" y="999"/>
                  <a:pt x="338" y="962"/>
                </a:cubicBezTo>
                <a:cubicBezTo>
                  <a:pt x="234" y="925"/>
                  <a:pt x="102" y="904"/>
                  <a:pt x="51" y="809"/>
                </a:cubicBezTo>
                <a:cubicBezTo>
                  <a:pt x="0" y="715"/>
                  <a:pt x="36" y="481"/>
                  <a:pt x="32" y="394"/>
                </a:cubicBezTo>
                <a:close/>
              </a:path>
            </a:pathLst>
          </a:custGeom>
          <a:gradFill rotWithShape="0">
            <a:gsLst>
              <a:gs pos="0">
                <a:srgbClr val="66CCFF"/>
              </a:gs>
              <a:gs pos="100000">
                <a:srgbClr val="FFFFFF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1100" name="Text Box 114"/>
          <p:cNvSpPr txBox="1">
            <a:spLocks noChangeArrowheads="1"/>
          </p:cNvSpPr>
          <p:nvPr/>
        </p:nvSpPr>
        <p:spPr bwMode="auto">
          <a:xfrm>
            <a:off x="347663" y="5556250"/>
            <a:ext cx="840593" cy="52540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other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networks</a:t>
            </a:r>
          </a:p>
        </p:txBody>
      </p:sp>
      <p:sp>
        <p:nvSpPr>
          <p:cNvPr id="131101" name="Line 115"/>
          <p:cNvSpPr>
            <a:spLocks noChangeShapeType="1"/>
          </p:cNvSpPr>
          <p:nvPr/>
        </p:nvSpPr>
        <p:spPr bwMode="auto">
          <a:xfrm flipH="1">
            <a:off x="1147763" y="5118100"/>
            <a:ext cx="471487" cy="268288"/>
          </a:xfrm>
          <a:prstGeom prst="line">
            <a:avLst/>
          </a:prstGeom>
          <a:noFill/>
          <a:ln w="12600" cap="sq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1102" name="Freeform 116"/>
          <p:cNvSpPr>
            <a:spLocks noChangeArrowheads="1"/>
          </p:cNvSpPr>
          <p:nvPr/>
        </p:nvSpPr>
        <p:spPr bwMode="auto">
          <a:xfrm>
            <a:off x="4913313" y="5607050"/>
            <a:ext cx="523875" cy="261938"/>
          </a:xfrm>
          <a:custGeom>
            <a:avLst/>
            <a:gdLst>
              <a:gd name="T0" fmla="*/ 0 w 654"/>
              <a:gd name="T1" fmla="*/ 2147483647 h 420"/>
              <a:gd name="T2" fmla="*/ 2147483647 w 654"/>
              <a:gd name="T3" fmla="*/ 0 h 420"/>
              <a:gd name="T4" fmla="*/ 0 60000 65536"/>
              <a:gd name="T5" fmla="*/ 0 60000 65536"/>
              <a:gd name="T6" fmla="*/ 0 w 654"/>
              <a:gd name="T7" fmla="*/ 0 h 420"/>
              <a:gd name="T8" fmla="*/ 654 w 654"/>
              <a:gd name="T9" fmla="*/ 420 h 42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54" h="420">
                <a:moveTo>
                  <a:pt x="0" y="420"/>
                </a:moveTo>
                <a:lnTo>
                  <a:pt x="654" y="0"/>
                </a:lnTo>
              </a:path>
            </a:pathLst>
          </a:custGeom>
          <a:noFill/>
          <a:ln w="1908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1103" name="Freeform 117"/>
          <p:cNvSpPr>
            <a:spLocks noChangeArrowheads="1"/>
          </p:cNvSpPr>
          <p:nvPr/>
        </p:nvSpPr>
        <p:spPr bwMode="auto">
          <a:xfrm>
            <a:off x="3552825" y="3990975"/>
            <a:ext cx="973138" cy="795338"/>
          </a:xfrm>
          <a:custGeom>
            <a:avLst/>
            <a:gdLst>
              <a:gd name="T0" fmla="*/ 2147483647 w 1198"/>
              <a:gd name="T1" fmla="*/ 2147483647 h 451"/>
              <a:gd name="T2" fmla="*/ 2147483647 w 1198"/>
              <a:gd name="T3" fmla="*/ 2147483647 h 451"/>
              <a:gd name="T4" fmla="*/ 2147483647 w 1198"/>
              <a:gd name="T5" fmla="*/ 2147483647 h 451"/>
              <a:gd name="T6" fmla="*/ 2147483647 w 1198"/>
              <a:gd name="T7" fmla="*/ 2147483647 h 451"/>
              <a:gd name="T8" fmla="*/ 2147483647 w 1198"/>
              <a:gd name="T9" fmla="*/ 2147483647 h 451"/>
              <a:gd name="T10" fmla="*/ 2147483647 w 1198"/>
              <a:gd name="T11" fmla="*/ 2147483647 h 451"/>
              <a:gd name="T12" fmla="*/ 2147483647 w 1198"/>
              <a:gd name="T13" fmla="*/ 2147483647 h 451"/>
              <a:gd name="T14" fmla="*/ 2147483647 w 1198"/>
              <a:gd name="T15" fmla="*/ 2147483647 h 451"/>
              <a:gd name="T16" fmla="*/ 2147483647 w 1198"/>
              <a:gd name="T17" fmla="*/ 2147483647 h 45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198"/>
              <a:gd name="T28" fmla="*/ 0 h 451"/>
              <a:gd name="T29" fmla="*/ 1198 w 1198"/>
              <a:gd name="T30" fmla="*/ 451 h 45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198" h="451">
                <a:moveTo>
                  <a:pt x="88" y="181"/>
                </a:moveTo>
                <a:cubicBezTo>
                  <a:pt x="159" y="143"/>
                  <a:pt x="120" y="111"/>
                  <a:pt x="180" y="89"/>
                </a:cubicBezTo>
                <a:cubicBezTo>
                  <a:pt x="240" y="67"/>
                  <a:pt x="313" y="60"/>
                  <a:pt x="448" y="49"/>
                </a:cubicBezTo>
                <a:cubicBezTo>
                  <a:pt x="583" y="38"/>
                  <a:pt x="866" y="0"/>
                  <a:pt x="988" y="25"/>
                </a:cubicBezTo>
                <a:cubicBezTo>
                  <a:pt x="1110" y="50"/>
                  <a:pt x="1198" y="132"/>
                  <a:pt x="1181" y="197"/>
                </a:cubicBezTo>
                <a:cubicBezTo>
                  <a:pt x="1164" y="262"/>
                  <a:pt x="1034" y="375"/>
                  <a:pt x="889" y="413"/>
                </a:cubicBezTo>
                <a:cubicBezTo>
                  <a:pt x="744" y="451"/>
                  <a:pt x="449" y="438"/>
                  <a:pt x="307" y="425"/>
                </a:cubicBezTo>
                <a:cubicBezTo>
                  <a:pt x="165" y="412"/>
                  <a:pt x="72" y="378"/>
                  <a:pt x="36" y="337"/>
                </a:cubicBezTo>
                <a:cubicBezTo>
                  <a:pt x="0" y="296"/>
                  <a:pt x="77" y="213"/>
                  <a:pt x="88" y="181"/>
                </a:cubicBezTo>
                <a:close/>
              </a:path>
            </a:pathLst>
          </a:custGeom>
          <a:solidFill>
            <a:srgbClr val="66CC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1104" name="Text Box 118"/>
          <p:cNvSpPr txBox="1">
            <a:spLocks noChangeArrowheads="1"/>
          </p:cNvSpPr>
          <p:nvPr/>
        </p:nvSpPr>
        <p:spPr bwMode="auto">
          <a:xfrm>
            <a:off x="3876675" y="4148138"/>
            <a:ext cx="333375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>
                <a:solidFill>
                  <a:srgbClr val="FFFFFF"/>
                </a:solidFill>
              </a:rPr>
              <a:t>x</a:t>
            </a:r>
          </a:p>
        </p:txBody>
      </p:sp>
      <p:sp>
        <p:nvSpPr>
          <p:cNvPr id="131105" name="Text Box 119"/>
          <p:cNvSpPr txBox="1">
            <a:spLocks noChangeArrowheads="1"/>
          </p:cNvSpPr>
          <p:nvPr/>
        </p:nvSpPr>
        <p:spPr bwMode="auto">
          <a:xfrm rot="2280000">
            <a:off x="4340225" y="4395788"/>
            <a:ext cx="1298575" cy="7635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>
                <a:solidFill>
                  <a:srgbClr val="000000"/>
                </a:solidFill>
              </a:rPr>
              <a:t>……</a:t>
            </a:r>
          </a:p>
        </p:txBody>
      </p:sp>
      <p:sp>
        <p:nvSpPr>
          <p:cNvPr id="131106" name="Text Box 120"/>
          <p:cNvSpPr txBox="1">
            <a:spLocks noChangeArrowheads="1"/>
          </p:cNvSpPr>
          <p:nvPr/>
        </p:nvSpPr>
        <p:spPr bwMode="auto">
          <a:xfrm rot="-1080000">
            <a:off x="2936875" y="3878263"/>
            <a:ext cx="739775" cy="7635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>
                <a:solidFill>
                  <a:srgbClr val="000000"/>
                </a:solidFill>
              </a:rPr>
              <a:t>…</a:t>
            </a:r>
          </a:p>
        </p:txBody>
      </p:sp>
      <p:sp>
        <p:nvSpPr>
          <p:cNvPr id="131107" name="Line 121"/>
          <p:cNvSpPr>
            <a:spLocks noChangeShapeType="1"/>
          </p:cNvSpPr>
          <p:nvPr/>
        </p:nvSpPr>
        <p:spPr bwMode="auto">
          <a:xfrm flipV="1">
            <a:off x="3981450" y="6086475"/>
            <a:ext cx="423863" cy="149225"/>
          </a:xfrm>
          <a:prstGeom prst="line">
            <a:avLst/>
          </a:prstGeom>
          <a:noFill/>
          <a:ln w="9360" cap="sq">
            <a:solidFill>
              <a:srgbClr val="FF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1108" name="Freeform 122"/>
          <p:cNvSpPr>
            <a:spLocks noChangeArrowheads="1"/>
          </p:cNvSpPr>
          <p:nvPr/>
        </p:nvSpPr>
        <p:spPr bwMode="auto">
          <a:xfrm>
            <a:off x="2800350" y="5014913"/>
            <a:ext cx="704850" cy="409575"/>
          </a:xfrm>
          <a:custGeom>
            <a:avLst/>
            <a:gdLst>
              <a:gd name="T0" fmla="*/ 0 w 444"/>
              <a:gd name="T1" fmla="*/ 0 h 258"/>
              <a:gd name="T2" fmla="*/ 2147483647 w 444"/>
              <a:gd name="T3" fmla="*/ 2147483647 h 258"/>
              <a:gd name="T4" fmla="*/ 0 60000 65536"/>
              <a:gd name="T5" fmla="*/ 0 60000 65536"/>
              <a:gd name="T6" fmla="*/ 0 w 444"/>
              <a:gd name="T7" fmla="*/ 0 h 258"/>
              <a:gd name="T8" fmla="*/ 444 w 444"/>
              <a:gd name="T9" fmla="*/ 258 h 25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44" h="258">
                <a:moveTo>
                  <a:pt x="0" y="0"/>
                </a:moveTo>
                <a:lnTo>
                  <a:pt x="444" y="258"/>
                </a:lnTo>
              </a:path>
            </a:pathLst>
          </a:custGeom>
          <a:noFill/>
          <a:ln w="1908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1109" name="Line 123"/>
          <p:cNvSpPr>
            <a:spLocks noChangeShapeType="1"/>
          </p:cNvSpPr>
          <p:nvPr/>
        </p:nvSpPr>
        <p:spPr bwMode="auto">
          <a:xfrm flipV="1">
            <a:off x="3989388" y="5602288"/>
            <a:ext cx="1587" cy="596900"/>
          </a:xfrm>
          <a:prstGeom prst="line">
            <a:avLst/>
          </a:prstGeom>
          <a:noFill/>
          <a:ln w="9360" cap="sq">
            <a:solidFill>
              <a:srgbClr val="FF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1110" name="Text Box 124"/>
          <p:cNvSpPr txBox="1">
            <a:spLocks noChangeArrowheads="1"/>
          </p:cNvSpPr>
          <p:nvPr/>
        </p:nvSpPr>
        <p:spPr bwMode="auto">
          <a:xfrm>
            <a:off x="3790950" y="6143625"/>
            <a:ext cx="320675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b="1">
                <a:solidFill>
                  <a:srgbClr val="FF0000"/>
                </a:solidFill>
              </a:rPr>
              <a:t>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8" name="Text Box 3"/>
          <p:cNvSpPr txBox="1">
            <a:spLocks noChangeArrowheads="1"/>
          </p:cNvSpPr>
          <p:nvPr/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Intra-AS Routing</a:t>
            </a:r>
          </a:p>
        </p:txBody>
      </p:sp>
      <p:sp>
        <p:nvSpPr>
          <p:cNvPr id="134149" name="Text Box 4"/>
          <p:cNvSpPr txBox="1">
            <a:spLocks noChangeArrowheads="1"/>
          </p:cNvSpPr>
          <p:nvPr/>
        </p:nvSpPr>
        <p:spPr bwMode="auto">
          <a:xfrm>
            <a:off x="533400" y="1600200"/>
            <a:ext cx="7772400" cy="4648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41313" indent="-341313" algn="just">
              <a:lnSpc>
                <a:spcPct val="85000"/>
              </a:lnSpc>
              <a:spcBef>
                <a:spcPts val="700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lso 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known as </a:t>
            </a:r>
            <a:r>
              <a:rPr lang="en-US" sz="2800" i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800" i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nterior </a:t>
            </a:r>
            <a:r>
              <a:rPr lang="en-US" sz="2800" i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2800" i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ateway </a:t>
            </a:r>
            <a:r>
              <a:rPr lang="en-US" sz="2800" i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800" i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rotocols </a:t>
            </a:r>
            <a:r>
              <a:rPr lang="en-US" sz="2800" i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(IGP)</a:t>
            </a:r>
          </a:p>
          <a:p>
            <a:pPr marL="341313" indent="-341313" algn="just">
              <a:lnSpc>
                <a:spcPct val="85000"/>
              </a:lnSpc>
              <a:spcBef>
                <a:spcPts val="700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ost 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common intra-AS routing protocols:</a:t>
            </a:r>
          </a:p>
          <a:p>
            <a:pPr marL="741363" lvl="1" indent="-284163" algn="just">
              <a:lnSpc>
                <a:spcPct val="85000"/>
              </a:lnSpc>
              <a:spcBef>
                <a:spcPts val="700"/>
              </a:spcBef>
              <a:buClr>
                <a:srgbClr val="000099"/>
              </a:buClr>
              <a:buFont typeface="Wingdings" pitchFamily="2" charset="2"/>
              <a:buChar char="q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RIP: Routing Information Protocol</a:t>
            </a:r>
          </a:p>
          <a:p>
            <a:pPr marL="741363" lvl="1" indent="-284163" algn="just">
              <a:lnSpc>
                <a:spcPct val="85000"/>
              </a:lnSpc>
              <a:spcBef>
                <a:spcPts val="700"/>
              </a:spcBef>
              <a:buClr>
                <a:srgbClr val="000099"/>
              </a:buClr>
              <a:buFont typeface="Wingdings" pitchFamily="2" charset="2"/>
              <a:buChar char="q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OSPF: Open Shortest Path First</a:t>
            </a:r>
          </a:p>
          <a:p>
            <a:pPr marL="741363" lvl="1" indent="-284163" algn="just">
              <a:lnSpc>
                <a:spcPct val="85000"/>
              </a:lnSpc>
              <a:spcBef>
                <a:spcPts val="700"/>
              </a:spcBef>
              <a:buClr>
                <a:srgbClr val="000099"/>
              </a:buClr>
              <a:buFont typeface="Wingdings" pitchFamily="2" charset="2"/>
              <a:buChar char="q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IGRP: Interior Gateway Routing 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Protocol</a:t>
            </a:r>
            <a:endParaRPr lang="en-US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3" name="Text Box 4"/>
          <p:cNvSpPr txBox="1">
            <a:spLocks noChangeArrowheads="1"/>
          </p:cNvSpPr>
          <p:nvPr/>
        </p:nvSpPr>
        <p:spPr bwMode="auto">
          <a:xfrm>
            <a:off x="533400" y="152400"/>
            <a:ext cx="8170863" cy="941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RIP ( Routing Information Protocol)</a:t>
            </a:r>
          </a:p>
        </p:txBody>
      </p:sp>
      <p:sp>
        <p:nvSpPr>
          <p:cNvPr id="136197" name="Text Box 5"/>
          <p:cNvSpPr txBox="1">
            <a:spLocks noChangeArrowheads="1"/>
          </p:cNvSpPr>
          <p:nvPr/>
        </p:nvSpPr>
        <p:spPr bwMode="auto">
          <a:xfrm>
            <a:off x="333374" y="1289050"/>
            <a:ext cx="8505825" cy="16954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/>
          <a:lstStyle/>
          <a:p>
            <a:pPr marL="341313" indent="-341313" algn="just">
              <a:lnSpc>
                <a:spcPct val="85000"/>
              </a:lnSpc>
              <a:spcBef>
                <a:spcPts val="600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ncluded 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 BSD-UNIX distribution in 1982</a:t>
            </a:r>
          </a:p>
          <a:p>
            <a:pPr marL="341313" indent="-341313" algn="just">
              <a:lnSpc>
                <a:spcPct val="85000"/>
              </a:lnSpc>
              <a:spcBef>
                <a:spcPts val="600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istance 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vector algorithm</a:t>
            </a:r>
          </a:p>
          <a:p>
            <a:pPr marL="741363" lvl="1" indent="-284163" algn="just">
              <a:lnSpc>
                <a:spcPct val="85000"/>
              </a:lnSpc>
              <a:spcBef>
                <a:spcPts val="500"/>
              </a:spcBef>
              <a:buClr>
                <a:srgbClr val="000099"/>
              </a:buClr>
              <a:buFont typeface="Wingdings" pitchFamily="2" charset="2"/>
              <a:buChar char="q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istance 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metric: # hops (max = 15 hops), each link has cost 1</a:t>
            </a:r>
          </a:p>
          <a:p>
            <a:pPr marL="741363" lvl="1" indent="-284163" algn="just">
              <a:lnSpc>
                <a:spcPct val="85000"/>
              </a:lnSpc>
              <a:spcBef>
                <a:spcPts val="500"/>
              </a:spcBef>
              <a:buClr>
                <a:srgbClr val="000099"/>
              </a:buClr>
              <a:buFont typeface="Wingdings" pitchFamily="2" charset="2"/>
              <a:buChar char="q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DVs exchanged with neighbors every 30 sec in response message (aka </a:t>
            </a:r>
            <a:r>
              <a:rPr lang="en-US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advertisement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741363" lvl="1" indent="-284163" algn="just">
              <a:lnSpc>
                <a:spcPct val="85000"/>
              </a:lnSpc>
              <a:spcBef>
                <a:spcPts val="500"/>
              </a:spcBef>
              <a:buClr>
                <a:srgbClr val="000099"/>
              </a:buClr>
              <a:buFont typeface="Wingdings" pitchFamily="2" charset="2"/>
              <a:buChar char="q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Each 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advertisement: list of up to 25 destination </a:t>
            </a:r>
            <a:r>
              <a:rPr lang="en-US" i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subnets</a:t>
            </a:r>
            <a:r>
              <a:rPr lang="en-US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(in IP addressing sense</a:t>
            </a:r>
            <a:r>
              <a:rPr lang="en-US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i="1" dirty="0">
              <a:solidFill>
                <a:srgbClr val="33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5175" name="Group 6"/>
          <p:cNvGrpSpPr>
            <a:grpSpLocks/>
          </p:cNvGrpSpPr>
          <p:nvPr/>
        </p:nvGrpSpPr>
        <p:grpSpPr bwMode="auto">
          <a:xfrm>
            <a:off x="835025" y="4143375"/>
            <a:ext cx="3967163" cy="2335213"/>
            <a:chOff x="526" y="2610"/>
            <a:chExt cx="2499" cy="1471"/>
          </a:xfrm>
        </p:grpSpPr>
        <p:sp>
          <p:nvSpPr>
            <p:cNvPr id="135178" name="Freeform 7"/>
            <p:cNvSpPr>
              <a:spLocks noChangeArrowheads="1"/>
            </p:cNvSpPr>
            <p:nvPr/>
          </p:nvSpPr>
          <p:spPr bwMode="auto">
            <a:xfrm>
              <a:off x="526" y="2610"/>
              <a:ext cx="2499" cy="1471"/>
            </a:xfrm>
            <a:custGeom>
              <a:avLst/>
              <a:gdLst>
                <a:gd name="T0" fmla="*/ 0 w 2250"/>
                <a:gd name="T1" fmla="*/ 4466 h 1409"/>
                <a:gd name="T2" fmla="*/ 1207 w 2250"/>
                <a:gd name="T3" fmla="*/ 2304 h 1409"/>
                <a:gd name="T4" fmla="*/ 2915 w 2250"/>
                <a:gd name="T5" fmla="*/ 250 h 1409"/>
                <a:gd name="T6" fmla="*/ 8541 w 2250"/>
                <a:gd name="T7" fmla="*/ 792 h 1409"/>
                <a:gd name="T8" fmla="*/ 10836 w 2250"/>
                <a:gd name="T9" fmla="*/ 3459 h 1409"/>
                <a:gd name="T10" fmla="*/ 12107 w 2250"/>
                <a:gd name="T11" fmla="*/ 6480 h 1409"/>
                <a:gd name="T12" fmla="*/ 9135 w 2250"/>
                <a:gd name="T13" fmla="*/ 9402 h 1409"/>
                <a:gd name="T14" fmla="*/ 5469 w 2250"/>
                <a:gd name="T15" fmla="*/ 9920 h 1409"/>
                <a:gd name="T16" fmla="*/ 2558 w 2250"/>
                <a:gd name="T17" fmla="*/ 9699 h 1409"/>
                <a:gd name="T18" fmla="*/ 561 w 2250"/>
                <a:gd name="T19" fmla="*/ 7643 h 1409"/>
                <a:gd name="T20" fmla="*/ 0 w 2250"/>
                <a:gd name="T21" fmla="*/ 4466 h 140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250"/>
                <a:gd name="T34" fmla="*/ 0 h 1409"/>
                <a:gd name="T35" fmla="*/ 2250 w 2250"/>
                <a:gd name="T36" fmla="*/ 1409 h 140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250" h="1409">
                  <a:moveTo>
                    <a:pt x="0" y="624"/>
                  </a:moveTo>
                  <a:cubicBezTo>
                    <a:pt x="5" y="506"/>
                    <a:pt x="131" y="419"/>
                    <a:pt x="219" y="321"/>
                  </a:cubicBezTo>
                  <a:cubicBezTo>
                    <a:pt x="307" y="223"/>
                    <a:pt x="307" y="70"/>
                    <a:pt x="529" y="35"/>
                  </a:cubicBezTo>
                  <a:cubicBezTo>
                    <a:pt x="751" y="0"/>
                    <a:pt x="1311" y="36"/>
                    <a:pt x="1551" y="111"/>
                  </a:cubicBezTo>
                  <a:cubicBezTo>
                    <a:pt x="1791" y="186"/>
                    <a:pt x="1860" y="351"/>
                    <a:pt x="1968" y="483"/>
                  </a:cubicBezTo>
                  <a:cubicBezTo>
                    <a:pt x="2076" y="615"/>
                    <a:pt x="2250" y="767"/>
                    <a:pt x="2199" y="906"/>
                  </a:cubicBezTo>
                  <a:cubicBezTo>
                    <a:pt x="2148" y="1045"/>
                    <a:pt x="1860" y="1234"/>
                    <a:pt x="1659" y="1314"/>
                  </a:cubicBezTo>
                  <a:cubicBezTo>
                    <a:pt x="1458" y="1394"/>
                    <a:pt x="1192" y="1379"/>
                    <a:pt x="993" y="1386"/>
                  </a:cubicBezTo>
                  <a:cubicBezTo>
                    <a:pt x="794" y="1393"/>
                    <a:pt x="613" y="1409"/>
                    <a:pt x="465" y="1356"/>
                  </a:cubicBezTo>
                  <a:cubicBezTo>
                    <a:pt x="317" y="1303"/>
                    <a:pt x="180" y="1190"/>
                    <a:pt x="102" y="1068"/>
                  </a:cubicBezTo>
                  <a:cubicBezTo>
                    <a:pt x="24" y="946"/>
                    <a:pt x="21" y="716"/>
                    <a:pt x="0" y="624"/>
                  </a:cubicBezTo>
                  <a:close/>
                </a:path>
              </a:pathLst>
            </a:custGeom>
            <a:solidFill>
              <a:srgbClr val="99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179" name="Oval 8"/>
            <p:cNvSpPr>
              <a:spLocks noChangeArrowheads="1"/>
            </p:cNvSpPr>
            <p:nvPr/>
          </p:nvSpPr>
          <p:spPr bwMode="auto">
            <a:xfrm>
              <a:off x="1216" y="3685"/>
              <a:ext cx="290" cy="67"/>
            </a:xfrm>
            <a:prstGeom prst="ellipse">
              <a:avLst/>
            </a:prstGeom>
            <a:solidFill>
              <a:srgbClr val="CCCCFF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180" name="Line 9"/>
            <p:cNvSpPr>
              <a:spLocks noChangeShapeType="1"/>
            </p:cNvSpPr>
            <p:nvPr/>
          </p:nvSpPr>
          <p:spPr bwMode="auto">
            <a:xfrm>
              <a:off x="1216" y="3678"/>
              <a:ext cx="0" cy="41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5181" name="Line 10"/>
            <p:cNvSpPr>
              <a:spLocks noChangeShapeType="1"/>
            </p:cNvSpPr>
            <p:nvPr/>
          </p:nvSpPr>
          <p:spPr bwMode="auto">
            <a:xfrm>
              <a:off x="1507" y="3678"/>
              <a:ext cx="0" cy="41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5182" name="Rectangle 11"/>
            <p:cNvSpPr>
              <a:spLocks noChangeArrowheads="1"/>
            </p:cNvSpPr>
            <p:nvPr/>
          </p:nvSpPr>
          <p:spPr bwMode="auto">
            <a:xfrm>
              <a:off x="1216" y="3678"/>
              <a:ext cx="287" cy="40"/>
            </a:xfrm>
            <a:prstGeom prst="rect">
              <a:avLst/>
            </a:prstGeom>
            <a:solidFill>
              <a:srgbClr val="CC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183" name="Oval 12"/>
            <p:cNvSpPr>
              <a:spLocks noChangeArrowheads="1"/>
            </p:cNvSpPr>
            <p:nvPr/>
          </p:nvSpPr>
          <p:spPr bwMode="auto">
            <a:xfrm>
              <a:off x="1213" y="3629"/>
              <a:ext cx="290" cy="79"/>
            </a:xfrm>
            <a:prstGeom prst="ellipse">
              <a:avLst/>
            </a:prstGeom>
            <a:solidFill>
              <a:srgbClr val="CCCCFF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184" name="Oval 13"/>
            <p:cNvSpPr>
              <a:spLocks noChangeArrowheads="1"/>
            </p:cNvSpPr>
            <p:nvPr/>
          </p:nvSpPr>
          <p:spPr bwMode="auto">
            <a:xfrm>
              <a:off x="1213" y="3102"/>
              <a:ext cx="290" cy="67"/>
            </a:xfrm>
            <a:prstGeom prst="ellipse">
              <a:avLst/>
            </a:prstGeom>
            <a:solidFill>
              <a:srgbClr val="CCCCFF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185" name="Line 14"/>
            <p:cNvSpPr>
              <a:spLocks noChangeShapeType="1"/>
            </p:cNvSpPr>
            <p:nvPr/>
          </p:nvSpPr>
          <p:spPr bwMode="auto">
            <a:xfrm>
              <a:off x="1213" y="3097"/>
              <a:ext cx="0" cy="41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5186" name="Line 15"/>
            <p:cNvSpPr>
              <a:spLocks noChangeShapeType="1"/>
            </p:cNvSpPr>
            <p:nvPr/>
          </p:nvSpPr>
          <p:spPr bwMode="auto">
            <a:xfrm>
              <a:off x="1503" y="3097"/>
              <a:ext cx="0" cy="41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5187" name="Rectangle 16"/>
            <p:cNvSpPr>
              <a:spLocks noChangeArrowheads="1"/>
            </p:cNvSpPr>
            <p:nvPr/>
          </p:nvSpPr>
          <p:spPr bwMode="auto">
            <a:xfrm>
              <a:off x="1213" y="3097"/>
              <a:ext cx="289" cy="40"/>
            </a:xfrm>
            <a:prstGeom prst="rect">
              <a:avLst/>
            </a:prstGeom>
            <a:solidFill>
              <a:srgbClr val="CC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188" name="Oval 17"/>
            <p:cNvSpPr>
              <a:spLocks noChangeArrowheads="1"/>
            </p:cNvSpPr>
            <p:nvPr/>
          </p:nvSpPr>
          <p:spPr bwMode="auto">
            <a:xfrm>
              <a:off x="1210" y="3047"/>
              <a:ext cx="290" cy="79"/>
            </a:xfrm>
            <a:prstGeom prst="ellipse">
              <a:avLst/>
            </a:prstGeom>
            <a:solidFill>
              <a:srgbClr val="CCCCFF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189" name="Oval 18"/>
            <p:cNvSpPr>
              <a:spLocks noChangeArrowheads="1"/>
            </p:cNvSpPr>
            <p:nvPr/>
          </p:nvSpPr>
          <p:spPr bwMode="auto">
            <a:xfrm>
              <a:off x="1848" y="3099"/>
              <a:ext cx="289" cy="68"/>
            </a:xfrm>
            <a:prstGeom prst="ellipse">
              <a:avLst/>
            </a:prstGeom>
            <a:solidFill>
              <a:srgbClr val="CCCCFF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190" name="Line 19"/>
            <p:cNvSpPr>
              <a:spLocks noChangeShapeType="1"/>
            </p:cNvSpPr>
            <p:nvPr/>
          </p:nvSpPr>
          <p:spPr bwMode="auto">
            <a:xfrm>
              <a:off x="1848" y="3093"/>
              <a:ext cx="0" cy="42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5191" name="Line 20"/>
            <p:cNvSpPr>
              <a:spLocks noChangeShapeType="1"/>
            </p:cNvSpPr>
            <p:nvPr/>
          </p:nvSpPr>
          <p:spPr bwMode="auto">
            <a:xfrm>
              <a:off x="2138" y="3093"/>
              <a:ext cx="0" cy="42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5192" name="Rectangle 21"/>
            <p:cNvSpPr>
              <a:spLocks noChangeArrowheads="1"/>
            </p:cNvSpPr>
            <p:nvPr/>
          </p:nvSpPr>
          <p:spPr bwMode="auto">
            <a:xfrm>
              <a:off x="1848" y="3093"/>
              <a:ext cx="286" cy="42"/>
            </a:xfrm>
            <a:prstGeom prst="rect">
              <a:avLst/>
            </a:prstGeom>
            <a:solidFill>
              <a:srgbClr val="CC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193" name="Oval 22"/>
            <p:cNvSpPr>
              <a:spLocks noChangeArrowheads="1"/>
            </p:cNvSpPr>
            <p:nvPr/>
          </p:nvSpPr>
          <p:spPr bwMode="auto">
            <a:xfrm>
              <a:off x="1850" y="3046"/>
              <a:ext cx="291" cy="79"/>
            </a:xfrm>
            <a:prstGeom prst="ellipse">
              <a:avLst/>
            </a:prstGeom>
            <a:solidFill>
              <a:srgbClr val="CCCCFF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194" name="Oval 23"/>
            <p:cNvSpPr>
              <a:spLocks noChangeArrowheads="1"/>
            </p:cNvSpPr>
            <p:nvPr/>
          </p:nvSpPr>
          <p:spPr bwMode="auto">
            <a:xfrm>
              <a:off x="1857" y="3682"/>
              <a:ext cx="290" cy="67"/>
            </a:xfrm>
            <a:prstGeom prst="ellipse">
              <a:avLst/>
            </a:prstGeom>
            <a:solidFill>
              <a:srgbClr val="CCCCFF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195" name="Line 24"/>
            <p:cNvSpPr>
              <a:spLocks noChangeShapeType="1"/>
            </p:cNvSpPr>
            <p:nvPr/>
          </p:nvSpPr>
          <p:spPr bwMode="auto">
            <a:xfrm>
              <a:off x="1857" y="3676"/>
              <a:ext cx="0" cy="41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5196" name="Rectangle 25"/>
            <p:cNvSpPr>
              <a:spLocks noChangeArrowheads="1"/>
            </p:cNvSpPr>
            <p:nvPr/>
          </p:nvSpPr>
          <p:spPr bwMode="auto">
            <a:xfrm>
              <a:off x="1857" y="3676"/>
              <a:ext cx="287" cy="41"/>
            </a:xfrm>
            <a:prstGeom prst="rect">
              <a:avLst/>
            </a:prstGeom>
            <a:solidFill>
              <a:srgbClr val="CC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197" name="Oval 26"/>
            <p:cNvSpPr>
              <a:spLocks noChangeArrowheads="1"/>
            </p:cNvSpPr>
            <p:nvPr/>
          </p:nvSpPr>
          <p:spPr bwMode="auto">
            <a:xfrm>
              <a:off x="1854" y="3625"/>
              <a:ext cx="290" cy="80"/>
            </a:xfrm>
            <a:prstGeom prst="ellipse">
              <a:avLst/>
            </a:prstGeom>
            <a:solidFill>
              <a:srgbClr val="CCCCFF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198" name="Freeform 27"/>
            <p:cNvSpPr>
              <a:spLocks noChangeArrowheads="1"/>
            </p:cNvSpPr>
            <p:nvPr/>
          </p:nvSpPr>
          <p:spPr bwMode="auto">
            <a:xfrm>
              <a:off x="2002" y="3177"/>
              <a:ext cx="0" cy="439"/>
            </a:xfrm>
            <a:custGeom>
              <a:avLst/>
              <a:gdLst>
                <a:gd name="T0" fmla="*/ 0 w 1"/>
                <a:gd name="T1" fmla="*/ 0 h 522"/>
                <a:gd name="T2" fmla="*/ 0 w 1"/>
                <a:gd name="T3" fmla="*/ 439 h 522"/>
                <a:gd name="T4" fmla="*/ 0 60000 65536"/>
                <a:gd name="T5" fmla="*/ 0 60000 65536"/>
                <a:gd name="T6" fmla="*/ 0 w 1"/>
                <a:gd name="T7" fmla="*/ 0 h 522"/>
                <a:gd name="T8" fmla="*/ 0 w 1"/>
                <a:gd name="T9" fmla="*/ 522 h 52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22">
                  <a:moveTo>
                    <a:pt x="0" y="0"/>
                  </a:moveTo>
                  <a:lnTo>
                    <a:pt x="0" y="522"/>
                  </a:lnTo>
                </a:path>
              </a:pathLst>
            </a:custGeom>
            <a:noFill/>
            <a:ln w="12600" cap="sq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199" name="Freeform 28"/>
            <p:cNvSpPr>
              <a:spLocks noChangeArrowheads="1"/>
            </p:cNvSpPr>
            <p:nvPr/>
          </p:nvSpPr>
          <p:spPr bwMode="auto">
            <a:xfrm>
              <a:off x="1357" y="3182"/>
              <a:ext cx="0" cy="452"/>
            </a:xfrm>
            <a:custGeom>
              <a:avLst/>
              <a:gdLst>
                <a:gd name="T0" fmla="*/ 0 w 1"/>
                <a:gd name="T1" fmla="*/ 0 h 537"/>
                <a:gd name="T2" fmla="*/ 0 w 1"/>
                <a:gd name="T3" fmla="*/ 452 h 537"/>
                <a:gd name="T4" fmla="*/ 0 60000 65536"/>
                <a:gd name="T5" fmla="*/ 0 60000 65536"/>
                <a:gd name="T6" fmla="*/ 0 w 1"/>
                <a:gd name="T7" fmla="*/ 0 h 537"/>
                <a:gd name="T8" fmla="*/ 0 w 1"/>
                <a:gd name="T9" fmla="*/ 537 h 53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37">
                  <a:moveTo>
                    <a:pt x="0" y="0"/>
                  </a:moveTo>
                  <a:lnTo>
                    <a:pt x="0" y="537"/>
                  </a:lnTo>
                </a:path>
              </a:pathLst>
            </a:custGeom>
            <a:noFill/>
            <a:ln w="12600" cap="sq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00" name="Freeform 29"/>
            <p:cNvSpPr>
              <a:spLocks noChangeArrowheads="1"/>
            </p:cNvSpPr>
            <p:nvPr/>
          </p:nvSpPr>
          <p:spPr bwMode="auto">
            <a:xfrm>
              <a:off x="1517" y="3700"/>
              <a:ext cx="339" cy="0"/>
            </a:xfrm>
            <a:custGeom>
              <a:avLst/>
              <a:gdLst>
                <a:gd name="T0" fmla="*/ 339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0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600" cap="sq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01" name="Freeform 30"/>
            <p:cNvSpPr>
              <a:spLocks noChangeArrowheads="1"/>
            </p:cNvSpPr>
            <p:nvPr/>
          </p:nvSpPr>
          <p:spPr bwMode="auto">
            <a:xfrm>
              <a:off x="1511" y="3119"/>
              <a:ext cx="339" cy="0"/>
            </a:xfrm>
            <a:custGeom>
              <a:avLst/>
              <a:gdLst>
                <a:gd name="T0" fmla="*/ 339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0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600" cap="sq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35202" name="Group 31"/>
            <p:cNvGrpSpPr>
              <a:grpSpLocks/>
            </p:cNvGrpSpPr>
            <p:nvPr/>
          </p:nvGrpSpPr>
          <p:grpSpPr bwMode="auto">
            <a:xfrm>
              <a:off x="1890" y="3582"/>
              <a:ext cx="229" cy="250"/>
              <a:chOff x="1890" y="3582"/>
              <a:chExt cx="229" cy="250"/>
            </a:xfrm>
          </p:grpSpPr>
          <p:sp>
            <p:nvSpPr>
              <p:cNvPr id="135225" name="Rectangle 32"/>
              <p:cNvSpPr>
                <a:spLocks noChangeArrowheads="1"/>
              </p:cNvSpPr>
              <p:nvPr/>
            </p:nvSpPr>
            <p:spPr bwMode="auto">
              <a:xfrm>
                <a:off x="1935" y="3639"/>
                <a:ext cx="132" cy="111"/>
              </a:xfrm>
              <a:prstGeom prst="rect">
                <a:avLst/>
              </a:pr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5226" name="Text Box 33"/>
              <p:cNvSpPr txBox="1">
                <a:spLocks noChangeArrowheads="1"/>
              </p:cNvSpPr>
              <p:nvPr/>
            </p:nvSpPr>
            <p:spPr bwMode="auto">
              <a:xfrm>
                <a:off x="1890" y="3582"/>
                <a:ext cx="229" cy="25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 algn="ctr">
                  <a:buClrTx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2000">
                    <a:solidFill>
                      <a:srgbClr val="000000"/>
                    </a:solidFill>
                  </a:rPr>
                  <a:t>D</a:t>
                </a:r>
              </a:p>
            </p:txBody>
          </p:sp>
        </p:grpSp>
        <p:grpSp>
          <p:nvGrpSpPr>
            <p:cNvPr id="135203" name="Group 34"/>
            <p:cNvGrpSpPr>
              <a:grpSpLocks/>
            </p:cNvGrpSpPr>
            <p:nvPr/>
          </p:nvGrpSpPr>
          <p:grpSpPr bwMode="auto">
            <a:xfrm>
              <a:off x="1244" y="3554"/>
              <a:ext cx="251" cy="289"/>
              <a:chOff x="1244" y="3554"/>
              <a:chExt cx="251" cy="289"/>
            </a:xfrm>
          </p:grpSpPr>
          <p:sp>
            <p:nvSpPr>
              <p:cNvPr id="135223" name="Rectangle 35"/>
              <p:cNvSpPr>
                <a:spLocks noChangeArrowheads="1"/>
              </p:cNvSpPr>
              <p:nvPr/>
            </p:nvSpPr>
            <p:spPr bwMode="auto">
              <a:xfrm>
                <a:off x="1299" y="3634"/>
                <a:ext cx="133" cy="111"/>
              </a:xfrm>
              <a:prstGeom prst="rect">
                <a:avLst/>
              </a:pr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5224" name="Text Box 36"/>
              <p:cNvSpPr txBox="1">
                <a:spLocks noChangeArrowheads="1"/>
              </p:cNvSpPr>
              <p:nvPr/>
            </p:nvSpPr>
            <p:spPr bwMode="auto">
              <a:xfrm>
                <a:off x="1244" y="3554"/>
                <a:ext cx="251" cy="28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 algn="ctr">
                  <a:buClrTx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>
                    <a:solidFill>
                      <a:srgbClr val="000000"/>
                    </a:solidFill>
                  </a:rPr>
                  <a:t>C</a:t>
                </a:r>
              </a:p>
            </p:txBody>
          </p:sp>
        </p:grpSp>
        <p:grpSp>
          <p:nvGrpSpPr>
            <p:cNvPr id="135204" name="Group 37"/>
            <p:cNvGrpSpPr>
              <a:grpSpLocks/>
            </p:cNvGrpSpPr>
            <p:nvPr/>
          </p:nvGrpSpPr>
          <p:grpSpPr bwMode="auto">
            <a:xfrm>
              <a:off x="1888" y="3000"/>
              <a:ext cx="219" cy="250"/>
              <a:chOff x="1888" y="3000"/>
              <a:chExt cx="219" cy="250"/>
            </a:xfrm>
          </p:grpSpPr>
          <p:sp>
            <p:nvSpPr>
              <p:cNvPr id="135221" name="Rectangle 38"/>
              <p:cNvSpPr>
                <a:spLocks noChangeArrowheads="1"/>
              </p:cNvSpPr>
              <p:nvPr/>
            </p:nvSpPr>
            <p:spPr bwMode="auto">
              <a:xfrm>
                <a:off x="1929" y="3056"/>
                <a:ext cx="131" cy="112"/>
              </a:xfrm>
              <a:prstGeom prst="rect">
                <a:avLst/>
              </a:pr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5222" name="Text Box 39"/>
              <p:cNvSpPr txBox="1">
                <a:spLocks noChangeArrowheads="1"/>
              </p:cNvSpPr>
              <p:nvPr/>
            </p:nvSpPr>
            <p:spPr bwMode="auto">
              <a:xfrm>
                <a:off x="1888" y="3000"/>
                <a:ext cx="219" cy="25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 algn="ctr">
                  <a:buClrTx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2000">
                    <a:solidFill>
                      <a:srgbClr val="000000"/>
                    </a:solidFill>
                  </a:rPr>
                  <a:t>B</a:t>
                </a:r>
              </a:p>
            </p:txBody>
          </p:sp>
        </p:grpSp>
        <p:grpSp>
          <p:nvGrpSpPr>
            <p:cNvPr id="135205" name="Group 40"/>
            <p:cNvGrpSpPr>
              <a:grpSpLocks/>
            </p:cNvGrpSpPr>
            <p:nvPr/>
          </p:nvGrpSpPr>
          <p:grpSpPr bwMode="auto">
            <a:xfrm>
              <a:off x="1252" y="3000"/>
              <a:ext cx="219" cy="250"/>
              <a:chOff x="1252" y="3000"/>
              <a:chExt cx="219" cy="250"/>
            </a:xfrm>
          </p:grpSpPr>
          <p:sp>
            <p:nvSpPr>
              <p:cNvPr id="135219" name="Rectangle 41"/>
              <p:cNvSpPr>
                <a:spLocks noChangeArrowheads="1"/>
              </p:cNvSpPr>
              <p:nvPr/>
            </p:nvSpPr>
            <p:spPr bwMode="auto">
              <a:xfrm>
                <a:off x="1291" y="3056"/>
                <a:ext cx="131" cy="112"/>
              </a:xfrm>
              <a:prstGeom prst="rect">
                <a:avLst/>
              </a:pr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5220" name="Text Box 42"/>
              <p:cNvSpPr txBox="1">
                <a:spLocks noChangeArrowheads="1"/>
              </p:cNvSpPr>
              <p:nvPr/>
            </p:nvSpPr>
            <p:spPr bwMode="auto">
              <a:xfrm>
                <a:off x="1252" y="3000"/>
                <a:ext cx="219" cy="25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 algn="ctr">
                  <a:buClrTx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2000">
                    <a:solidFill>
                      <a:srgbClr val="000000"/>
                    </a:solidFill>
                  </a:rPr>
                  <a:t>A</a:t>
                </a:r>
              </a:p>
            </p:txBody>
          </p:sp>
        </p:grpSp>
        <p:sp>
          <p:nvSpPr>
            <p:cNvPr id="135206" name="Line 43"/>
            <p:cNvSpPr>
              <a:spLocks noChangeShapeType="1"/>
            </p:cNvSpPr>
            <p:nvPr/>
          </p:nvSpPr>
          <p:spPr bwMode="auto">
            <a:xfrm>
              <a:off x="2133" y="3096"/>
              <a:ext cx="313" cy="119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5207" name="Line 44"/>
            <p:cNvSpPr>
              <a:spLocks noChangeShapeType="1"/>
            </p:cNvSpPr>
            <p:nvPr/>
          </p:nvSpPr>
          <p:spPr bwMode="auto">
            <a:xfrm flipV="1">
              <a:off x="2089" y="2891"/>
              <a:ext cx="132" cy="163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5208" name="Line 45"/>
            <p:cNvSpPr>
              <a:spLocks noChangeShapeType="1"/>
            </p:cNvSpPr>
            <p:nvPr/>
          </p:nvSpPr>
          <p:spPr bwMode="auto">
            <a:xfrm flipV="1">
              <a:off x="2133" y="3459"/>
              <a:ext cx="222" cy="205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5209" name="Line 46"/>
            <p:cNvSpPr>
              <a:spLocks noChangeShapeType="1"/>
            </p:cNvSpPr>
            <p:nvPr/>
          </p:nvSpPr>
          <p:spPr bwMode="auto">
            <a:xfrm>
              <a:off x="2133" y="3703"/>
              <a:ext cx="0" cy="0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5210" name="Line 47"/>
            <p:cNvSpPr>
              <a:spLocks noChangeShapeType="1"/>
            </p:cNvSpPr>
            <p:nvPr/>
          </p:nvSpPr>
          <p:spPr bwMode="auto">
            <a:xfrm>
              <a:off x="2133" y="3703"/>
              <a:ext cx="267" cy="80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5211" name="Line 48"/>
            <p:cNvSpPr>
              <a:spLocks noChangeShapeType="1"/>
            </p:cNvSpPr>
            <p:nvPr/>
          </p:nvSpPr>
          <p:spPr bwMode="auto">
            <a:xfrm flipH="1" flipV="1">
              <a:off x="1016" y="2851"/>
              <a:ext cx="269" cy="203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5212" name="Line 49"/>
            <p:cNvSpPr>
              <a:spLocks noChangeShapeType="1"/>
            </p:cNvSpPr>
            <p:nvPr/>
          </p:nvSpPr>
          <p:spPr bwMode="auto">
            <a:xfrm flipH="1" flipV="1">
              <a:off x="882" y="3621"/>
              <a:ext cx="358" cy="43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5213" name="Text Box 50"/>
            <p:cNvSpPr txBox="1">
              <a:spLocks noChangeArrowheads="1"/>
            </p:cNvSpPr>
            <p:nvPr/>
          </p:nvSpPr>
          <p:spPr bwMode="auto">
            <a:xfrm>
              <a:off x="1108" y="2768"/>
              <a:ext cx="192" cy="23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eaLnBrk="1" hangingPunct="1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000000"/>
                  </a:solidFill>
                </a:rPr>
                <a:t>u</a:t>
              </a:r>
            </a:p>
          </p:txBody>
        </p:sp>
        <p:sp>
          <p:nvSpPr>
            <p:cNvPr id="135214" name="Text Box 51"/>
            <p:cNvSpPr txBox="1">
              <a:spLocks noChangeArrowheads="1"/>
            </p:cNvSpPr>
            <p:nvPr/>
          </p:nvSpPr>
          <p:spPr bwMode="auto">
            <a:xfrm>
              <a:off x="2000" y="2771"/>
              <a:ext cx="185" cy="23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eaLnBrk="1" hangingPunct="1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000000"/>
                  </a:solidFill>
                </a:rPr>
                <a:t>v</a:t>
              </a:r>
            </a:p>
          </p:txBody>
        </p:sp>
        <p:sp>
          <p:nvSpPr>
            <p:cNvPr id="135215" name="Text Box 52"/>
            <p:cNvSpPr txBox="1">
              <a:spLocks noChangeArrowheads="1"/>
            </p:cNvSpPr>
            <p:nvPr/>
          </p:nvSpPr>
          <p:spPr bwMode="auto">
            <a:xfrm>
              <a:off x="2224" y="2974"/>
              <a:ext cx="216" cy="23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eaLnBrk="1" hangingPunct="1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000000"/>
                  </a:solidFill>
                </a:rPr>
                <a:t>w</a:t>
              </a:r>
            </a:p>
          </p:txBody>
        </p:sp>
        <p:sp>
          <p:nvSpPr>
            <p:cNvPr id="135216" name="Text Box 53"/>
            <p:cNvSpPr txBox="1">
              <a:spLocks noChangeArrowheads="1"/>
            </p:cNvSpPr>
            <p:nvPr/>
          </p:nvSpPr>
          <p:spPr bwMode="auto">
            <a:xfrm>
              <a:off x="2268" y="3460"/>
              <a:ext cx="185" cy="23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eaLnBrk="1" hangingPunct="1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000000"/>
                  </a:solidFill>
                </a:rPr>
                <a:t>x</a:t>
              </a:r>
            </a:p>
          </p:txBody>
        </p:sp>
        <p:sp>
          <p:nvSpPr>
            <p:cNvPr id="135217" name="Text Box 54"/>
            <p:cNvSpPr txBox="1">
              <a:spLocks noChangeArrowheads="1"/>
            </p:cNvSpPr>
            <p:nvPr/>
          </p:nvSpPr>
          <p:spPr bwMode="auto">
            <a:xfrm>
              <a:off x="2179" y="3743"/>
              <a:ext cx="185" cy="23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eaLnBrk="1" hangingPunct="1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000000"/>
                  </a:solidFill>
                </a:rPr>
                <a:t>y</a:t>
              </a:r>
            </a:p>
          </p:txBody>
        </p:sp>
        <p:sp>
          <p:nvSpPr>
            <p:cNvPr id="135218" name="Text Box 55"/>
            <p:cNvSpPr txBox="1">
              <a:spLocks noChangeArrowheads="1"/>
            </p:cNvSpPr>
            <p:nvPr/>
          </p:nvSpPr>
          <p:spPr bwMode="auto">
            <a:xfrm>
              <a:off x="973" y="3622"/>
              <a:ext cx="185" cy="23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eaLnBrk="1" hangingPunct="1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000000"/>
                  </a:solidFill>
                </a:rPr>
                <a:t>z</a:t>
              </a:r>
            </a:p>
          </p:txBody>
        </p:sp>
      </p:grpSp>
      <p:sp>
        <p:nvSpPr>
          <p:cNvPr id="135176" name="Text Box 56"/>
          <p:cNvSpPr txBox="1">
            <a:spLocks noChangeArrowheads="1"/>
          </p:cNvSpPr>
          <p:nvPr/>
        </p:nvSpPr>
        <p:spPr bwMode="auto">
          <a:xfrm>
            <a:off x="5813425" y="4394200"/>
            <a:ext cx="1451336" cy="231050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u="sng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subnet</a:t>
            </a:r>
            <a:r>
              <a:rPr lang="en-US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1800" u="sng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hops</a:t>
            </a:r>
          </a:p>
          <a:p>
            <a:pPr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u         1</a:t>
            </a:r>
          </a:p>
          <a:p>
            <a:pPr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v         2</a:t>
            </a:r>
          </a:p>
          <a:p>
            <a:pPr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w        2</a:t>
            </a:r>
          </a:p>
          <a:p>
            <a:pPr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x         3</a:t>
            </a:r>
          </a:p>
          <a:p>
            <a:pPr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y         3</a:t>
            </a:r>
          </a:p>
          <a:p>
            <a:pPr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z         2</a:t>
            </a:r>
          </a:p>
          <a:p>
            <a:pPr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135177" name="Text Box 57"/>
          <p:cNvSpPr txBox="1">
            <a:spLocks noChangeArrowheads="1"/>
          </p:cNvSpPr>
          <p:nvPr/>
        </p:nvSpPr>
        <p:spPr bwMode="auto">
          <a:xfrm>
            <a:off x="4732338" y="4054475"/>
            <a:ext cx="3573840" cy="371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u="sng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from router A to destination</a:t>
            </a:r>
            <a:r>
              <a:rPr lang="en-US" sz="18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u="sng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subnets: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5" name="Text Box 4"/>
          <p:cNvSpPr txBox="1">
            <a:spLocks noChangeArrowheads="1"/>
          </p:cNvSpPr>
          <p:nvPr/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RIP: link failure, recovery </a:t>
            </a:r>
          </a:p>
        </p:txBody>
      </p:sp>
      <p:sp>
        <p:nvSpPr>
          <p:cNvPr id="138246" name="Text Box 5"/>
          <p:cNvSpPr txBox="1">
            <a:spLocks noChangeArrowheads="1"/>
          </p:cNvSpPr>
          <p:nvPr/>
        </p:nvSpPr>
        <p:spPr bwMode="auto">
          <a:xfrm>
            <a:off x="533400" y="1371600"/>
            <a:ext cx="8229600" cy="5181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42900" indent="-341313">
              <a:lnSpc>
                <a:spcPct val="85000"/>
              </a:lnSpc>
              <a:spcBef>
                <a:spcPts val="700"/>
              </a:spcBef>
              <a:buClrTx/>
              <a:buSzPct val="65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 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no advertisement heard after 180 sec 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--&gt;neighbor/link 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declared dead</a:t>
            </a:r>
          </a:p>
          <a:p>
            <a:pPr marL="741363" lvl="1" indent="-284163" algn="just">
              <a:lnSpc>
                <a:spcPct val="85000"/>
              </a:lnSpc>
              <a:spcBef>
                <a:spcPts val="600"/>
              </a:spcBef>
              <a:buClr>
                <a:srgbClr val="000099"/>
              </a:buClr>
              <a:buFont typeface="Wingdings" pitchFamily="2" charset="2"/>
              <a:buChar char="q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outes 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via neighbor invalidated</a:t>
            </a:r>
          </a:p>
          <a:p>
            <a:pPr marL="741363" lvl="1" indent="-284163" algn="just">
              <a:lnSpc>
                <a:spcPct val="85000"/>
              </a:lnSpc>
              <a:spcBef>
                <a:spcPts val="600"/>
              </a:spcBef>
              <a:buClr>
                <a:srgbClr val="000099"/>
              </a:buClr>
              <a:buFont typeface="Wingdings" pitchFamily="2" charset="2"/>
              <a:buChar char="q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New 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advertisements sent to neighbors</a:t>
            </a:r>
          </a:p>
          <a:p>
            <a:pPr marL="741363" lvl="1" indent="-284163" algn="just">
              <a:lnSpc>
                <a:spcPct val="85000"/>
              </a:lnSpc>
              <a:spcBef>
                <a:spcPts val="600"/>
              </a:spcBef>
              <a:buClr>
                <a:srgbClr val="000099"/>
              </a:buClr>
              <a:buFont typeface="Wingdings" pitchFamily="2" charset="2"/>
              <a:buChar char="q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eighbors 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 turn send out new advertisements (if tables changed)</a:t>
            </a:r>
          </a:p>
          <a:p>
            <a:pPr marL="741363" lvl="1" indent="-284163" algn="just">
              <a:lnSpc>
                <a:spcPct val="85000"/>
              </a:lnSpc>
              <a:spcBef>
                <a:spcPts val="600"/>
              </a:spcBef>
              <a:buClr>
                <a:srgbClr val="000099"/>
              </a:buClr>
              <a:buFont typeface="Wingdings" pitchFamily="2" charset="2"/>
              <a:buChar char="q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ink 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failure info quickly (?) propagates to entire net</a:t>
            </a:r>
          </a:p>
          <a:p>
            <a:pPr marL="741363" lvl="1" indent="-284163" algn="just">
              <a:lnSpc>
                <a:spcPct val="85000"/>
              </a:lnSpc>
              <a:spcBef>
                <a:spcPts val="600"/>
              </a:spcBef>
              <a:buClr>
                <a:srgbClr val="000099"/>
              </a:buClr>
              <a:buFont typeface="Wingdings" pitchFamily="2" charset="2"/>
              <a:buChar char="q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2800" i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800" i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oison </a:t>
            </a:r>
            <a:r>
              <a:rPr lang="en-US" sz="2800" i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800" i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everse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used to prevent ping-pong loops (infinite distance = 16 hops)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9" name="Rectangle 4"/>
          <p:cNvSpPr>
            <a:spLocks noChangeArrowheads="1"/>
          </p:cNvSpPr>
          <p:nvPr/>
        </p:nvSpPr>
        <p:spPr bwMode="auto">
          <a:xfrm>
            <a:off x="5410200" y="4030663"/>
            <a:ext cx="2643188" cy="2017712"/>
          </a:xfrm>
          <a:prstGeom prst="rect">
            <a:avLst/>
          </a:prstGeom>
          <a:solidFill>
            <a:srgbClr val="000099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270" name="Rectangle 5"/>
          <p:cNvSpPr>
            <a:spLocks noChangeArrowheads="1"/>
          </p:cNvSpPr>
          <p:nvPr/>
        </p:nvSpPr>
        <p:spPr bwMode="auto">
          <a:xfrm>
            <a:off x="1336675" y="4049713"/>
            <a:ext cx="2643188" cy="2017712"/>
          </a:xfrm>
          <a:prstGeom prst="rect">
            <a:avLst/>
          </a:prstGeom>
          <a:solidFill>
            <a:srgbClr val="000099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271" name="Text Box 6"/>
          <p:cNvSpPr txBox="1">
            <a:spLocks noChangeArrowheads="1"/>
          </p:cNvSpPr>
          <p:nvPr/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RIP 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Table </a:t>
            </a: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rocessing</a:t>
            </a:r>
            <a:endParaRPr lang="en-US" sz="3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9272" name="Text Box 7"/>
          <p:cNvSpPr txBox="1">
            <a:spLocks noChangeArrowheads="1"/>
          </p:cNvSpPr>
          <p:nvPr/>
        </p:nvSpPr>
        <p:spPr bwMode="auto">
          <a:xfrm>
            <a:off x="533400" y="1600200"/>
            <a:ext cx="7772400" cy="4648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41313" indent="-341313" algn="just">
              <a:lnSpc>
                <a:spcPct val="85000"/>
              </a:lnSpc>
              <a:spcBef>
                <a:spcPts val="700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RIP routing tables managed by </a:t>
            </a:r>
            <a:r>
              <a:rPr lang="en-US" sz="2800" i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application-level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process called route-d (daemon)</a:t>
            </a:r>
          </a:p>
          <a:p>
            <a:pPr marL="341313" indent="-341313" algn="just">
              <a:lnSpc>
                <a:spcPct val="85000"/>
              </a:lnSpc>
              <a:spcBef>
                <a:spcPts val="700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dvertisements 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sent in UDP packets, periodically repeated</a:t>
            </a:r>
          </a:p>
        </p:txBody>
      </p:sp>
      <p:sp>
        <p:nvSpPr>
          <p:cNvPr id="139273" name="Text Box 8"/>
          <p:cNvSpPr txBox="1">
            <a:spLocks noChangeArrowheads="1"/>
          </p:cNvSpPr>
          <p:nvPr/>
        </p:nvSpPr>
        <p:spPr bwMode="auto">
          <a:xfrm>
            <a:off x="1263650" y="5778500"/>
            <a:ext cx="2655888" cy="368300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</a:rPr>
              <a:t>physical</a:t>
            </a:r>
          </a:p>
        </p:txBody>
      </p:sp>
      <p:sp>
        <p:nvSpPr>
          <p:cNvPr id="139274" name="Text Box 9"/>
          <p:cNvSpPr txBox="1">
            <a:spLocks noChangeArrowheads="1"/>
          </p:cNvSpPr>
          <p:nvPr/>
        </p:nvSpPr>
        <p:spPr bwMode="auto">
          <a:xfrm>
            <a:off x="1268413" y="5402263"/>
            <a:ext cx="2651125" cy="368300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</a:rPr>
              <a:t>link</a:t>
            </a:r>
          </a:p>
        </p:txBody>
      </p:sp>
      <p:sp>
        <p:nvSpPr>
          <p:cNvPr id="139275" name="Text Box 10"/>
          <p:cNvSpPr txBox="1">
            <a:spLocks noChangeArrowheads="1"/>
          </p:cNvSpPr>
          <p:nvPr/>
        </p:nvSpPr>
        <p:spPr bwMode="auto">
          <a:xfrm>
            <a:off x="1268413" y="4751388"/>
            <a:ext cx="2651125" cy="642937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</a:rPr>
              <a:t>network       </a:t>
            </a:r>
            <a:r>
              <a:rPr lang="en-US" sz="1800" i="1">
                <a:solidFill>
                  <a:srgbClr val="CC0000"/>
                </a:solidFill>
              </a:rPr>
              <a:t>forwarding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</a:rPr>
              <a:t>   (IP)             </a:t>
            </a:r>
            <a:r>
              <a:rPr lang="en-US" sz="1800" i="1">
                <a:solidFill>
                  <a:srgbClr val="CC0000"/>
                </a:solidFill>
              </a:rPr>
              <a:t>table</a:t>
            </a:r>
          </a:p>
        </p:txBody>
      </p:sp>
      <p:sp>
        <p:nvSpPr>
          <p:cNvPr id="139276" name="Rectangle 11"/>
          <p:cNvSpPr>
            <a:spLocks noChangeArrowheads="1"/>
          </p:cNvSpPr>
          <p:nvPr/>
        </p:nvSpPr>
        <p:spPr bwMode="auto">
          <a:xfrm>
            <a:off x="2527300" y="4787900"/>
            <a:ext cx="1233488" cy="574675"/>
          </a:xfrm>
          <a:prstGeom prst="rect">
            <a:avLst/>
          </a:prstGeom>
          <a:noFill/>
          <a:ln w="19080" cap="sq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277" name="Text Box 12"/>
          <p:cNvSpPr txBox="1">
            <a:spLocks noChangeArrowheads="1"/>
          </p:cNvSpPr>
          <p:nvPr/>
        </p:nvSpPr>
        <p:spPr bwMode="auto">
          <a:xfrm>
            <a:off x="1268413" y="4100513"/>
            <a:ext cx="2651125" cy="642937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</a:rPr>
              <a:t>transport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</a:rPr>
              <a:t>  (UDP)</a:t>
            </a:r>
          </a:p>
        </p:txBody>
      </p:sp>
      <p:grpSp>
        <p:nvGrpSpPr>
          <p:cNvPr id="139278" name="Group 13"/>
          <p:cNvGrpSpPr>
            <a:grpSpLocks/>
          </p:cNvGrpSpPr>
          <p:nvPr/>
        </p:nvGrpSpPr>
        <p:grpSpPr bwMode="auto">
          <a:xfrm>
            <a:off x="2124075" y="3346450"/>
            <a:ext cx="1257300" cy="558800"/>
            <a:chOff x="1338" y="2108"/>
            <a:chExt cx="792" cy="352"/>
          </a:xfrm>
        </p:grpSpPr>
        <p:sp>
          <p:nvSpPr>
            <p:cNvPr id="139292" name="Oval 14"/>
            <p:cNvSpPr>
              <a:spLocks noChangeArrowheads="1"/>
            </p:cNvSpPr>
            <p:nvPr/>
          </p:nvSpPr>
          <p:spPr bwMode="auto">
            <a:xfrm>
              <a:off x="1338" y="2108"/>
              <a:ext cx="792" cy="352"/>
            </a:xfrm>
            <a:prstGeom prst="ellipse">
              <a:avLst/>
            </a:prstGeom>
            <a:solidFill>
              <a:srgbClr val="66CCFF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9293" name="Text Box 15"/>
            <p:cNvSpPr txBox="1">
              <a:spLocks noChangeArrowheads="1"/>
            </p:cNvSpPr>
            <p:nvPr/>
          </p:nvSpPr>
          <p:spPr bwMode="auto">
            <a:xfrm>
              <a:off x="1458" y="2162"/>
              <a:ext cx="520" cy="23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000000"/>
                  </a:solidFill>
                </a:rPr>
                <a:t>routed</a:t>
              </a:r>
            </a:p>
          </p:txBody>
        </p:sp>
      </p:grpSp>
      <p:sp>
        <p:nvSpPr>
          <p:cNvPr id="139279" name="Line 16"/>
          <p:cNvSpPr>
            <a:spLocks noChangeShapeType="1"/>
          </p:cNvSpPr>
          <p:nvPr/>
        </p:nvSpPr>
        <p:spPr bwMode="auto">
          <a:xfrm flipV="1">
            <a:off x="2381250" y="3870325"/>
            <a:ext cx="1588" cy="2041525"/>
          </a:xfrm>
          <a:prstGeom prst="line">
            <a:avLst/>
          </a:prstGeom>
          <a:noFill/>
          <a:ln w="19080" cap="sq">
            <a:solidFill>
              <a:srgbClr val="000099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9280" name="Text Box 17"/>
          <p:cNvSpPr txBox="1">
            <a:spLocks noChangeArrowheads="1"/>
          </p:cNvSpPr>
          <p:nvPr/>
        </p:nvSpPr>
        <p:spPr bwMode="auto">
          <a:xfrm>
            <a:off x="5324475" y="5784850"/>
            <a:ext cx="2655888" cy="368300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</a:rPr>
              <a:t>physical</a:t>
            </a:r>
          </a:p>
        </p:txBody>
      </p:sp>
      <p:sp>
        <p:nvSpPr>
          <p:cNvPr id="139281" name="Text Box 18"/>
          <p:cNvSpPr txBox="1">
            <a:spLocks noChangeArrowheads="1"/>
          </p:cNvSpPr>
          <p:nvPr/>
        </p:nvSpPr>
        <p:spPr bwMode="auto">
          <a:xfrm>
            <a:off x="5329238" y="5408613"/>
            <a:ext cx="2651125" cy="368300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</a:rPr>
              <a:t>link</a:t>
            </a:r>
          </a:p>
        </p:txBody>
      </p:sp>
      <p:sp>
        <p:nvSpPr>
          <p:cNvPr id="139282" name="Text Box 19"/>
          <p:cNvSpPr txBox="1">
            <a:spLocks noChangeArrowheads="1"/>
          </p:cNvSpPr>
          <p:nvPr/>
        </p:nvSpPr>
        <p:spPr bwMode="auto">
          <a:xfrm>
            <a:off x="5329238" y="4757738"/>
            <a:ext cx="2651125" cy="642937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</a:rPr>
              <a:t>network</a:t>
            </a:r>
          </a:p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</a:rPr>
              <a:t>   (IP)</a:t>
            </a:r>
          </a:p>
        </p:txBody>
      </p:sp>
      <p:sp>
        <p:nvSpPr>
          <p:cNvPr id="139283" name="Text Box 20"/>
          <p:cNvSpPr txBox="1">
            <a:spLocks noChangeArrowheads="1"/>
          </p:cNvSpPr>
          <p:nvPr/>
        </p:nvSpPr>
        <p:spPr bwMode="auto">
          <a:xfrm>
            <a:off x="5329238" y="4106863"/>
            <a:ext cx="2651125" cy="642937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</a:rPr>
              <a:t>transprt</a:t>
            </a:r>
          </a:p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</a:rPr>
              <a:t>  (UDP)</a:t>
            </a:r>
          </a:p>
        </p:txBody>
      </p:sp>
      <p:grpSp>
        <p:nvGrpSpPr>
          <p:cNvPr id="139284" name="Group 21"/>
          <p:cNvGrpSpPr>
            <a:grpSpLocks/>
          </p:cNvGrpSpPr>
          <p:nvPr/>
        </p:nvGrpSpPr>
        <p:grpSpPr bwMode="auto">
          <a:xfrm>
            <a:off x="5978525" y="3352800"/>
            <a:ext cx="1257300" cy="558800"/>
            <a:chOff x="3766" y="2112"/>
            <a:chExt cx="792" cy="352"/>
          </a:xfrm>
        </p:grpSpPr>
        <p:sp>
          <p:nvSpPr>
            <p:cNvPr id="139290" name="Oval 22"/>
            <p:cNvSpPr>
              <a:spLocks noChangeArrowheads="1"/>
            </p:cNvSpPr>
            <p:nvPr/>
          </p:nvSpPr>
          <p:spPr bwMode="auto">
            <a:xfrm>
              <a:off x="3766" y="2112"/>
              <a:ext cx="792" cy="352"/>
            </a:xfrm>
            <a:prstGeom prst="ellipse">
              <a:avLst/>
            </a:prstGeom>
            <a:solidFill>
              <a:srgbClr val="66CCFF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9291" name="Text Box 23"/>
            <p:cNvSpPr txBox="1">
              <a:spLocks noChangeArrowheads="1"/>
            </p:cNvSpPr>
            <p:nvPr/>
          </p:nvSpPr>
          <p:spPr bwMode="auto">
            <a:xfrm>
              <a:off x="3886" y="2166"/>
              <a:ext cx="520" cy="23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000000"/>
                  </a:solidFill>
                </a:rPr>
                <a:t>routed</a:t>
              </a:r>
            </a:p>
          </p:txBody>
        </p:sp>
      </p:grpSp>
      <p:sp>
        <p:nvSpPr>
          <p:cNvPr id="139285" name="Line 24"/>
          <p:cNvSpPr>
            <a:spLocks noChangeShapeType="1"/>
          </p:cNvSpPr>
          <p:nvPr/>
        </p:nvSpPr>
        <p:spPr bwMode="auto">
          <a:xfrm flipV="1">
            <a:off x="6796088" y="3890963"/>
            <a:ext cx="1587" cy="2041525"/>
          </a:xfrm>
          <a:prstGeom prst="line">
            <a:avLst/>
          </a:prstGeom>
          <a:noFill/>
          <a:ln w="19080" cap="sq">
            <a:solidFill>
              <a:srgbClr val="000099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9286" name="Rectangle 25"/>
          <p:cNvSpPr>
            <a:spLocks noChangeArrowheads="1"/>
          </p:cNvSpPr>
          <p:nvPr/>
        </p:nvSpPr>
        <p:spPr bwMode="auto">
          <a:xfrm>
            <a:off x="5364163" y="4794250"/>
            <a:ext cx="1233487" cy="574675"/>
          </a:xfrm>
          <a:prstGeom prst="rect">
            <a:avLst/>
          </a:prstGeom>
          <a:solidFill>
            <a:srgbClr val="FFFFFF"/>
          </a:solidFill>
          <a:ln w="19080" cap="sq">
            <a:solidFill>
              <a:srgbClr val="CC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i="1">
                <a:solidFill>
                  <a:srgbClr val="CC0000"/>
                </a:solidFill>
              </a:rPr>
              <a:t>forwarding</a:t>
            </a: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i="1">
                <a:solidFill>
                  <a:srgbClr val="CC0000"/>
                </a:solidFill>
              </a:rPr>
              <a:t>table</a:t>
            </a:r>
          </a:p>
        </p:txBody>
      </p:sp>
      <p:sp>
        <p:nvSpPr>
          <p:cNvPr id="139287" name="Line 26"/>
          <p:cNvSpPr>
            <a:spLocks noChangeShapeType="1"/>
          </p:cNvSpPr>
          <p:nvPr/>
        </p:nvSpPr>
        <p:spPr bwMode="auto">
          <a:xfrm>
            <a:off x="2381250" y="5910263"/>
            <a:ext cx="4408488" cy="1587"/>
          </a:xfrm>
          <a:prstGeom prst="line">
            <a:avLst/>
          </a:prstGeom>
          <a:noFill/>
          <a:ln w="19080" cap="sq">
            <a:solidFill>
              <a:srgbClr val="000099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9288" name="Line 27"/>
          <p:cNvSpPr>
            <a:spLocks noChangeShapeType="1"/>
          </p:cNvSpPr>
          <p:nvPr/>
        </p:nvSpPr>
        <p:spPr bwMode="auto">
          <a:xfrm>
            <a:off x="2894013" y="3932238"/>
            <a:ext cx="1587" cy="866775"/>
          </a:xfrm>
          <a:prstGeom prst="line">
            <a:avLst/>
          </a:prstGeom>
          <a:noFill/>
          <a:ln w="19080" cap="sq">
            <a:solidFill>
              <a:srgbClr val="CC0000"/>
            </a:solidFill>
            <a:miter lim="800000"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9289" name="Line 28"/>
          <p:cNvSpPr>
            <a:spLocks noChangeShapeType="1"/>
          </p:cNvSpPr>
          <p:nvPr/>
        </p:nvSpPr>
        <p:spPr bwMode="auto">
          <a:xfrm>
            <a:off x="6380163" y="3900488"/>
            <a:ext cx="1587" cy="866775"/>
          </a:xfrm>
          <a:prstGeom prst="line">
            <a:avLst/>
          </a:prstGeom>
          <a:noFill/>
          <a:ln w="19080" cap="sq">
            <a:solidFill>
              <a:srgbClr val="CC0000"/>
            </a:solidFill>
            <a:miter lim="800000"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3" name="Text Box 4"/>
          <p:cNvSpPr txBox="1">
            <a:spLocks noChangeArrowheads="1"/>
          </p:cNvSpPr>
          <p:nvPr/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OSPF (Open Shortest Path First)</a:t>
            </a:r>
          </a:p>
        </p:txBody>
      </p:sp>
      <p:sp>
        <p:nvSpPr>
          <p:cNvPr id="140294" name="Text Box 5"/>
          <p:cNvSpPr txBox="1">
            <a:spLocks noChangeArrowheads="1"/>
          </p:cNvSpPr>
          <p:nvPr/>
        </p:nvSpPr>
        <p:spPr bwMode="auto">
          <a:xfrm>
            <a:off x="533400" y="1447800"/>
            <a:ext cx="8229600" cy="5105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41313" indent="-341313" algn="just">
              <a:lnSpc>
                <a:spcPct val="85000"/>
              </a:lnSpc>
              <a:spcBef>
                <a:spcPts val="700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ja-JP" sz="28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altLang="ja-JP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pen</a:t>
            </a:r>
            <a:r>
              <a:rPr lang="ja-JP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publicly available</a:t>
            </a:r>
          </a:p>
          <a:p>
            <a:pPr marL="341313" indent="-341313" algn="just">
              <a:lnSpc>
                <a:spcPct val="85000"/>
              </a:lnSpc>
              <a:spcBef>
                <a:spcPts val="700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ses 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link state algorithm </a:t>
            </a:r>
          </a:p>
          <a:p>
            <a:pPr marL="741363" lvl="1" indent="-284163" algn="just">
              <a:lnSpc>
                <a:spcPct val="85000"/>
              </a:lnSpc>
              <a:spcBef>
                <a:spcPts val="600"/>
              </a:spcBef>
              <a:buClr>
                <a:srgbClr val="000099"/>
              </a:buClr>
              <a:buFont typeface="Wingdings" pitchFamily="2" charset="2"/>
              <a:buChar char="q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LS packet dissemination</a:t>
            </a:r>
          </a:p>
          <a:p>
            <a:pPr marL="741363" lvl="1" indent="-284163" algn="just">
              <a:lnSpc>
                <a:spcPct val="85000"/>
              </a:lnSpc>
              <a:spcBef>
                <a:spcPts val="600"/>
              </a:spcBef>
              <a:buClr>
                <a:srgbClr val="000099"/>
              </a:buClr>
              <a:buFont typeface="Wingdings" pitchFamily="2" charset="2"/>
              <a:buChar char="q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opology 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map at each node</a:t>
            </a:r>
          </a:p>
          <a:p>
            <a:pPr marL="741363" lvl="1" indent="-284163" algn="just">
              <a:lnSpc>
                <a:spcPct val="85000"/>
              </a:lnSpc>
              <a:spcBef>
                <a:spcPts val="600"/>
              </a:spcBef>
              <a:buClr>
                <a:srgbClr val="000099"/>
              </a:buClr>
              <a:buFont typeface="Wingdings" pitchFamily="2" charset="2"/>
              <a:buChar char="q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oute 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computation using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Dijkstra</a:t>
            </a:r>
            <a:r>
              <a:rPr lang="ja-JP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 algorithm</a:t>
            </a:r>
          </a:p>
          <a:p>
            <a:pPr marL="341313" indent="-341313" algn="just">
              <a:lnSpc>
                <a:spcPct val="85000"/>
              </a:lnSpc>
              <a:spcBef>
                <a:spcPts val="700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OSPF advertisement carries one entry per neighbor </a:t>
            </a:r>
          </a:p>
          <a:p>
            <a:pPr marL="341313" indent="-341313" algn="just">
              <a:lnSpc>
                <a:spcPct val="85000"/>
              </a:lnSpc>
              <a:spcBef>
                <a:spcPts val="700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dvertisements 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flooded to </a:t>
            </a:r>
            <a:r>
              <a:rPr lang="en-US" sz="2800" i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entire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AS</a:t>
            </a:r>
          </a:p>
          <a:p>
            <a:pPr marL="741363" lvl="1" indent="-284163" algn="just">
              <a:lnSpc>
                <a:spcPct val="85000"/>
              </a:lnSpc>
              <a:spcBef>
                <a:spcPts val="600"/>
              </a:spcBef>
              <a:buClr>
                <a:srgbClr val="000099"/>
              </a:buClr>
              <a:buFont typeface="Wingdings" pitchFamily="2" charset="2"/>
              <a:buChar char="q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arried 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 OSPF messages directly over IP (rather than TCP or UDP</a:t>
            </a:r>
          </a:p>
          <a:p>
            <a:pPr marL="341313" indent="-341313" algn="just">
              <a:lnSpc>
                <a:spcPct val="85000"/>
              </a:lnSpc>
              <a:spcBef>
                <a:spcPts val="700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 i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IS-IS routing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protocol: nearly identical to OSPF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7" name="Text Box 4"/>
          <p:cNvSpPr txBox="1">
            <a:spLocks noChangeArrowheads="1"/>
          </p:cNvSpPr>
          <p:nvPr/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OSPF </a:t>
            </a:r>
            <a:r>
              <a:rPr lang="ja-JP" sz="360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advanced</a:t>
            </a:r>
            <a:r>
              <a:rPr lang="ja-JP" sz="360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Features </a:t>
            </a: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(not in RIP)</a:t>
            </a:r>
          </a:p>
        </p:txBody>
      </p:sp>
      <p:sp>
        <p:nvSpPr>
          <p:cNvPr id="141318" name="Text Box 5"/>
          <p:cNvSpPr txBox="1">
            <a:spLocks noChangeArrowheads="1"/>
          </p:cNvSpPr>
          <p:nvPr/>
        </p:nvSpPr>
        <p:spPr bwMode="auto">
          <a:xfrm>
            <a:off x="500063" y="1385888"/>
            <a:ext cx="8229600" cy="4876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41313" indent="-341313" algn="just">
              <a:lnSpc>
                <a:spcPct val="85000"/>
              </a:lnSpc>
              <a:spcBef>
                <a:spcPts val="700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 i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Security</a:t>
            </a:r>
            <a:r>
              <a:rPr lang="en-US" sz="2800" i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all OSPF messages authenticated (to prevent malicious intrusion) </a:t>
            </a:r>
          </a:p>
          <a:p>
            <a:pPr marL="341313" indent="-341313" algn="just">
              <a:lnSpc>
                <a:spcPct val="85000"/>
              </a:lnSpc>
              <a:spcBef>
                <a:spcPts val="700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800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ulti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ple 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same-cost </a:t>
            </a:r>
            <a:r>
              <a:rPr lang="en-US" sz="280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path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 allowed (only one path in RIP)</a:t>
            </a:r>
          </a:p>
          <a:p>
            <a:pPr marL="341313" indent="-341313" algn="just">
              <a:lnSpc>
                <a:spcPct val="85000"/>
              </a:lnSpc>
              <a:spcBef>
                <a:spcPts val="700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For 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each link, multiple cost metrics for different </a:t>
            </a:r>
            <a:r>
              <a:rPr lang="en-US" sz="280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TOS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(e.g., satellite link cost set </a:t>
            </a:r>
            <a:r>
              <a:rPr lang="ja-JP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low</a:t>
            </a:r>
            <a:r>
              <a:rPr lang="ja-JP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for best effort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ToS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; high for real time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ToS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341313" indent="-341313" algn="just">
              <a:lnSpc>
                <a:spcPct val="85000"/>
              </a:lnSpc>
              <a:spcBef>
                <a:spcPts val="700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ntegrated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uni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and </a:t>
            </a:r>
            <a:r>
              <a:rPr lang="en-US" sz="280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multicast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support: </a:t>
            </a:r>
          </a:p>
          <a:p>
            <a:pPr marL="741363" lvl="1" indent="-284163" algn="just">
              <a:lnSpc>
                <a:spcPct val="85000"/>
              </a:lnSpc>
              <a:spcBef>
                <a:spcPts val="700"/>
              </a:spcBef>
              <a:buClr>
                <a:srgbClr val="000099"/>
              </a:buClr>
              <a:buFont typeface="Wingdings" pitchFamily="2" charset="2"/>
              <a:buChar char="q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Multicast OSPF (MOSPF) uses same topology data base as OSPF</a:t>
            </a:r>
          </a:p>
          <a:p>
            <a:pPr marL="341313" indent="-341313" algn="just">
              <a:lnSpc>
                <a:spcPct val="85000"/>
              </a:lnSpc>
              <a:spcBef>
                <a:spcPts val="700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ierarchical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OSPF in large 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domains</a:t>
            </a:r>
            <a:endParaRPr lang="en-US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40" name="Freeform 3"/>
          <p:cNvSpPr>
            <a:spLocks noChangeArrowheads="1"/>
          </p:cNvSpPr>
          <p:nvPr/>
        </p:nvSpPr>
        <p:spPr bwMode="auto">
          <a:xfrm>
            <a:off x="2027238" y="1652588"/>
            <a:ext cx="6010275" cy="2206625"/>
          </a:xfrm>
          <a:custGeom>
            <a:avLst/>
            <a:gdLst>
              <a:gd name="T0" fmla="*/ 2147483647 w 3786"/>
              <a:gd name="T1" fmla="*/ 2147483647 h 1390"/>
              <a:gd name="T2" fmla="*/ 2147483647 w 3786"/>
              <a:gd name="T3" fmla="*/ 2147483647 h 1390"/>
              <a:gd name="T4" fmla="*/ 2147483647 w 3786"/>
              <a:gd name="T5" fmla="*/ 2147483647 h 1390"/>
              <a:gd name="T6" fmla="*/ 2147483647 w 3786"/>
              <a:gd name="T7" fmla="*/ 2147483647 h 1390"/>
              <a:gd name="T8" fmla="*/ 2147483647 w 3786"/>
              <a:gd name="T9" fmla="*/ 2147483647 h 1390"/>
              <a:gd name="T10" fmla="*/ 2147483647 w 3786"/>
              <a:gd name="T11" fmla="*/ 2147483647 h 1390"/>
              <a:gd name="T12" fmla="*/ 2147483647 w 3786"/>
              <a:gd name="T13" fmla="*/ 2147483647 h 1390"/>
              <a:gd name="T14" fmla="*/ 2147483647 w 3786"/>
              <a:gd name="T15" fmla="*/ 2147483647 h 1390"/>
              <a:gd name="T16" fmla="*/ 2147483647 w 3786"/>
              <a:gd name="T17" fmla="*/ 2147483647 h 1390"/>
              <a:gd name="T18" fmla="*/ 2147483647 w 3786"/>
              <a:gd name="T19" fmla="*/ 2147483647 h 1390"/>
              <a:gd name="T20" fmla="*/ 2147483647 w 3786"/>
              <a:gd name="T21" fmla="*/ 2147483647 h 1390"/>
              <a:gd name="T22" fmla="*/ 2147483647 w 3786"/>
              <a:gd name="T23" fmla="*/ 2147483647 h 1390"/>
              <a:gd name="T24" fmla="*/ 2147483647 w 3786"/>
              <a:gd name="T25" fmla="*/ 2147483647 h 1390"/>
              <a:gd name="T26" fmla="*/ 2147483647 w 3786"/>
              <a:gd name="T27" fmla="*/ 2147483647 h 139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3786"/>
              <a:gd name="T43" fmla="*/ 0 h 1390"/>
              <a:gd name="T44" fmla="*/ 3786 w 3786"/>
              <a:gd name="T45" fmla="*/ 1390 h 1390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3786" h="1390">
                <a:moveTo>
                  <a:pt x="408" y="575"/>
                </a:moveTo>
                <a:cubicBezTo>
                  <a:pt x="689" y="273"/>
                  <a:pt x="1286" y="110"/>
                  <a:pt x="1693" y="55"/>
                </a:cubicBezTo>
                <a:cubicBezTo>
                  <a:pt x="2100" y="0"/>
                  <a:pt x="2585" y="164"/>
                  <a:pt x="2852" y="245"/>
                </a:cubicBezTo>
                <a:cubicBezTo>
                  <a:pt x="3119" y="326"/>
                  <a:pt x="3163" y="420"/>
                  <a:pt x="3295" y="540"/>
                </a:cubicBezTo>
                <a:cubicBezTo>
                  <a:pt x="3427" y="660"/>
                  <a:pt x="3786" y="870"/>
                  <a:pt x="3702" y="1130"/>
                </a:cubicBezTo>
                <a:cubicBezTo>
                  <a:pt x="3618" y="1390"/>
                  <a:pt x="3209" y="1190"/>
                  <a:pt x="3035" y="1214"/>
                </a:cubicBezTo>
                <a:cubicBezTo>
                  <a:pt x="2870" y="1266"/>
                  <a:pt x="2655" y="1277"/>
                  <a:pt x="2655" y="1277"/>
                </a:cubicBezTo>
                <a:cubicBezTo>
                  <a:pt x="2655" y="1277"/>
                  <a:pt x="2160" y="1316"/>
                  <a:pt x="1918" y="1326"/>
                </a:cubicBezTo>
                <a:cubicBezTo>
                  <a:pt x="1676" y="1336"/>
                  <a:pt x="1387" y="1353"/>
                  <a:pt x="1201" y="1340"/>
                </a:cubicBezTo>
                <a:cubicBezTo>
                  <a:pt x="1015" y="1327"/>
                  <a:pt x="913" y="1278"/>
                  <a:pt x="801" y="1249"/>
                </a:cubicBezTo>
                <a:lnTo>
                  <a:pt x="527" y="1165"/>
                </a:lnTo>
                <a:cubicBezTo>
                  <a:pt x="404" y="1140"/>
                  <a:pt x="126" y="1159"/>
                  <a:pt x="63" y="1102"/>
                </a:cubicBezTo>
                <a:cubicBezTo>
                  <a:pt x="0" y="1045"/>
                  <a:pt x="85" y="919"/>
                  <a:pt x="148" y="821"/>
                </a:cubicBezTo>
                <a:cubicBezTo>
                  <a:pt x="205" y="733"/>
                  <a:pt x="127" y="877"/>
                  <a:pt x="408" y="575"/>
                </a:cubicBezTo>
                <a:close/>
              </a:path>
            </a:pathLst>
          </a:custGeom>
          <a:solidFill>
            <a:srgbClr val="3399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2341" name="Text Box 4"/>
          <p:cNvSpPr txBox="1">
            <a:spLocks noChangeArrowheads="1"/>
          </p:cNvSpPr>
          <p:nvPr/>
        </p:nvSpPr>
        <p:spPr bwMode="auto">
          <a:xfrm>
            <a:off x="427038" y="169863"/>
            <a:ext cx="7954962" cy="10493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Hierarchical OSPF</a:t>
            </a:r>
          </a:p>
        </p:txBody>
      </p:sp>
      <p:sp>
        <p:nvSpPr>
          <p:cNvPr id="142342" name="Line 5"/>
          <p:cNvSpPr>
            <a:spLocks noChangeShapeType="1"/>
          </p:cNvSpPr>
          <p:nvPr/>
        </p:nvSpPr>
        <p:spPr bwMode="auto">
          <a:xfrm flipV="1">
            <a:off x="3679825" y="2038350"/>
            <a:ext cx="1058863" cy="349250"/>
          </a:xfrm>
          <a:prstGeom prst="line">
            <a:avLst/>
          </a:prstGeom>
          <a:noFill/>
          <a:ln w="19080" cap="sq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343" name="Line 6"/>
          <p:cNvSpPr>
            <a:spLocks noChangeShapeType="1"/>
          </p:cNvSpPr>
          <p:nvPr/>
        </p:nvSpPr>
        <p:spPr bwMode="auto">
          <a:xfrm>
            <a:off x="4957763" y="2036763"/>
            <a:ext cx="1169987" cy="344487"/>
          </a:xfrm>
          <a:prstGeom prst="line">
            <a:avLst/>
          </a:prstGeom>
          <a:noFill/>
          <a:ln w="19080" cap="sq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344" name="Line 7"/>
          <p:cNvSpPr>
            <a:spLocks noChangeShapeType="1"/>
          </p:cNvSpPr>
          <p:nvPr/>
        </p:nvSpPr>
        <p:spPr bwMode="auto">
          <a:xfrm>
            <a:off x="6369050" y="2435225"/>
            <a:ext cx="803275" cy="801688"/>
          </a:xfrm>
          <a:prstGeom prst="line">
            <a:avLst/>
          </a:prstGeom>
          <a:noFill/>
          <a:ln w="19080" cap="sq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345" name="Line 8"/>
          <p:cNvSpPr>
            <a:spLocks noChangeShapeType="1"/>
          </p:cNvSpPr>
          <p:nvPr/>
        </p:nvSpPr>
        <p:spPr bwMode="auto">
          <a:xfrm flipV="1">
            <a:off x="4948238" y="2328863"/>
            <a:ext cx="1271587" cy="1185862"/>
          </a:xfrm>
          <a:prstGeom prst="line">
            <a:avLst/>
          </a:prstGeom>
          <a:noFill/>
          <a:ln w="19080" cap="sq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346" name="Line 9"/>
          <p:cNvSpPr>
            <a:spLocks noChangeShapeType="1"/>
          </p:cNvSpPr>
          <p:nvPr/>
        </p:nvSpPr>
        <p:spPr bwMode="auto">
          <a:xfrm>
            <a:off x="3683000" y="2471738"/>
            <a:ext cx="1138238" cy="992187"/>
          </a:xfrm>
          <a:prstGeom prst="line">
            <a:avLst/>
          </a:prstGeom>
          <a:noFill/>
          <a:ln w="19080" cap="sq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347" name="Line 10"/>
          <p:cNvSpPr>
            <a:spLocks noChangeShapeType="1"/>
          </p:cNvSpPr>
          <p:nvPr/>
        </p:nvSpPr>
        <p:spPr bwMode="auto">
          <a:xfrm flipH="1">
            <a:off x="6778625" y="3236913"/>
            <a:ext cx="403225" cy="881062"/>
          </a:xfrm>
          <a:prstGeom prst="line">
            <a:avLst/>
          </a:prstGeom>
          <a:noFill/>
          <a:ln w="19080" cap="sq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348" name="Line 11"/>
          <p:cNvSpPr>
            <a:spLocks noChangeShapeType="1"/>
          </p:cNvSpPr>
          <p:nvPr/>
        </p:nvSpPr>
        <p:spPr bwMode="auto">
          <a:xfrm>
            <a:off x="6808788" y="4090988"/>
            <a:ext cx="893762" cy="836612"/>
          </a:xfrm>
          <a:prstGeom prst="line">
            <a:avLst/>
          </a:prstGeom>
          <a:noFill/>
          <a:ln w="19080" cap="sq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349" name="Line 12"/>
          <p:cNvSpPr>
            <a:spLocks noChangeShapeType="1"/>
          </p:cNvSpPr>
          <p:nvPr/>
        </p:nvSpPr>
        <p:spPr bwMode="auto">
          <a:xfrm>
            <a:off x="4841875" y="3405188"/>
            <a:ext cx="547688" cy="1338262"/>
          </a:xfrm>
          <a:prstGeom prst="line">
            <a:avLst/>
          </a:prstGeom>
          <a:noFill/>
          <a:ln w="19080" cap="sq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350" name="Line 13"/>
          <p:cNvSpPr>
            <a:spLocks noChangeShapeType="1"/>
          </p:cNvSpPr>
          <p:nvPr/>
        </p:nvSpPr>
        <p:spPr bwMode="auto">
          <a:xfrm>
            <a:off x="4403725" y="4268788"/>
            <a:ext cx="246063" cy="971550"/>
          </a:xfrm>
          <a:prstGeom prst="line">
            <a:avLst/>
          </a:prstGeom>
          <a:noFill/>
          <a:ln w="19080" cap="sq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351" name="Line 14"/>
          <p:cNvSpPr>
            <a:spLocks noChangeShapeType="1"/>
          </p:cNvSpPr>
          <p:nvPr/>
        </p:nvSpPr>
        <p:spPr bwMode="auto">
          <a:xfrm flipH="1">
            <a:off x="4645025" y="4775200"/>
            <a:ext cx="727075" cy="457200"/>
          </a:xfrm>
          <a:prstGeom prst="line">
            <a:avLst/>
          </a:prstGeom>
          <a:noFill/>
          <a:ln w="19080" cap="sq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352" name="Line 15"/>
          <p:cNvSpPr>
            <a:spLocks noChangeShapeType="1"/>
          </p:cNvSpPr>
          <p:nvPr/>
        </p:nvSpPr>
        <p:spPr bwMode="auto">
          <a:xfrm flipH="1">
            <a:off x="4452938" y="3519488"/>
            <a:ext cx="392112" cy="779462"/>
          </a:xfrm>
          <a:prstGeom prst="line">
            <a:avLst/>
          </a:prstGeom>
          <a:noFill/>
          <a:ln w="19080" cap="sq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353" name="Line 16"/>
          <p:cNvSpPr>
            <a:spLocks noChangeShapeType="1"/>
          </p:cNvSpPr>
          <p:nvPr/>
        </p:nvSpPr>
        <p:spPr bwMode="auto">
          <a:xfrm flipH="1">
            <a:off x="2687638" y="2319338"/>
            <a:ext cx="860425" cy="846137"/>
          </a:xfrm>
          <a:prstGeom prst="line">
            <a:avLst/>
          </a:prstGeom>
          <a:noFill/>
          <a:ln w="19080" cap="sq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354" name="Line 17"/>
          <p:cNvSpPr>
            <a:spLocks noChangeShapeType="1"/>
          </p:cNvSpPr>
          <p:nvPr/>
        </p:nvSpPr>
        <p:spPr bwMode="auto">
          <a:xfrm flipH="1">
            <a:off x="2082800" y="3171825"/>
            <a:ext cx="581025" cy="790575"/>
          </a:xfrm>
          <a:prstGeom prst="line">
            <a:avLst/>
          </a:prstGeom>
          <a:noFill/>
          <a:ln w="19080" cap="sq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355" name="Line 18"/>
          <p:cNvSpPr>
            <a:spLocks noChangeShapeType="1"/>
          </p:cNvSpPr>
          <p:nvPr/>
        </p:nvSpPr>
        <p:spPr bwMode="auto">
          <a:xfrm flipH="1">
            <a:off x="1433513" y="4024313"/>
            <a:ext cx="625475" cy="600075"/>
          </a:xfrm>
          <a:prstGeom prst="line">
            <a:avLst/>
          </a:prstGeom>
          <a:noFill/>
          <a:ln w="19080" cap="sq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356" name="Line 19"/>
          <p:cNvSpPr>
            <a:spLocks noChangeShapeType="1"/>
          </p:cNvSpPr>
          <p:nvPr/>
        </p:nvSpPr>
        <p:spPr bwMode="auto">
          <a:xfrm flipH="1">
            <a:off x="2289175" y="4552950"/>
            <a:ext cx="436563" cy="677863"/>
          </a:xfrm>
          <a:prstGeom prst="line">
            <a:avLst/>
          </a:prstGeom>
          <a:noFill/>
          <a:ln w="19080" cap="sq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357" name="Line 20"/>
          <p:cNvSpPr>
            <a:spLocks noChangeShapeType="1"/>
          </p:cNvSpPr>
          <p:nvPr/>
        </p:nvSpPr>
        <p:spPr bwMode="auto">
          <a:xfrm>
            <a:off x="2163763" y="3981450"/>
            <a:ext cx="636587" cy="520700"/>
          </a:xfrm>
          <a:prstGeom prst="line">
            <a:avLst/>
          </a:prstGeom>
          <a:noFill/>
          <a:ln w="19080" cap="sq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358" name="Freeform 21"/>
          <p:cNvSpPr>
            <a:spLocks noChangeArrowheads="1"/>
          </p:cNvSpPr>
          <p:nvPr/>
        </p:nvSpPr>
        <p:spPr bwMode="auto">
          <a:xfrm>
            <a:off x="1087438" y="2833688"/>
            <a:ext cx="2185987" cy="2820987"/>
          </a:xfrm>
          <a:custGeom>
            <a:avLst/>
            <a:gdLst>
              <a:gd name="T0" fmla="*/ 2147483647 w 1377"/>
              <a:gd name="T1" fmla="*/ 2147483647 h 1777"/>
              <a:gd name="T2" fmla="*/ 2147483647 w 1377"/>
              <a:gd name="T3" fmla="*/ 2147483647 h 1777"/>
              <a:gd name="T4" fmla="*/ 2147483647 w 1377"/>
              <a:gd name="T5" fmla="*/ 2147483647 h 1777"/>
              <a:gd name="T6" fmla="*/ 2147483647 w 1377"/>
              <a:gd name="T7" fmla="*/ 2147483647 h 1777"/>
              <a:gd name="T8" fmla="*/ 2147483647 w 1377"/>
              <a:gd name="T9" fmla="*/ 2147483647 h 1777"/>
              <a:gd name="T10" fmla="*/ 2147483647 w 1377"/>
              <a:gd name="T11" fmla="*/ 2147483647 h 1777"/>
              <a:gd name="T12" fmla="*/ 2147483647 w 1377"/>
              <a:gd name="T13" fmla="*/ 2147483647 h 1777"/>
              <a:gd name="T14" fmla="*/ 2147483647 w 1377"/>
              <a:gd name="T15" fmla="*/ 2147483647 h 1777"/>
              <a:gd name="T16" fmla="*/ 2147483647 w 1377"/>
              <a:gd name="T17" fmla="*/ 2147483647 h 1777"/>
              <a:gd name="T18" fmla="*/ 2147483647 w 1377"/>
              <a:gd name="T19" fmla="*/ 2147483647 h 1777"/>
              <a:gd name="T20" fmla="*/ 2147483647 w 1377"/>
              <a:gd name="T21" fmla="*/ 2147483647 h 1777"/>
              <a:gd name="T22" fmla="*/ 2147483647 w 1377"/>
              <a:gd name="T23" fmla="*/ 2147483647 h 1777"/>
              <a:gd name="T24" fmla="*/ 2147483647 w 1377"/>
              <a:gd name="T25" fmla="*/ 2147483647 h 1777"/>
              <a:gd name="T26" fmla="*/ 2147483647 w 1377"/>
              <a:gd name="T27" fmla="*/ 2147483647 h 1777"/>
              <a:gd name="T28" fmla="*/ 2147483647 w 1377"/>
              <a:gd name="T29" fmla="*/ 2147483647 h 1777"/>
              <a:gd name="T30" fmla="*/ 2147483647 w 1377"/>
              <a:gd name="T31" fmla="*/ 2147483647 h 1777"/>
              <a:gd name="T32" fmla="*/ 2147483647 w 1377"/>
              <a:gd name="T33" fmla="*/ 2147483647 h 177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377"/>
              <a:gd name="T52" fmla="*/ 0 h 1777"/>
              <a:gd name="T53" fmla="*/ 1377 w 1377"/>
              <a:gd name="T54" fmla="*/ 1777 h 177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377" h="1777">
                <a:moveTo>
                  <a:pt x="671" y="245"/>
                </a:moveTo>
                <a:cubicBezTo>
                  <a:pt x="604" y="317"/>
                  <a:pt x="533" y="382"/>
                  <a:pt x="474" y="463"/>
                </a:cubicBezTo>
                <a:cubicBezTo>
                  <a:pt x="415" y="544"/>
                  <a:pt x="366" y="663"/>
                  <a:pt x="319" y="730"/>
                </a:cubicBezTo>
                <a:cubicBezTo>
                  <a:pt x="272" y="797"/>
                  <a:pt x="242" y="800"/>
                  <a:pt x="193" y="863"/>
                </a:cubicBezTo>
                <a:cubicBezTo>
                  <a:pt x="144" y="926"/>
                  <a:pt x="48" y="1027"/>
                  <a:pt x="24" y="1109"/>
                </a:cubicBezTo>
                <a:cubicBezTo>
                  <a:pt x="0" y="1191"/>
                  <a:pt x="10" y="1295"/>
                  <a:pt x="46" y="1355"/>
                </a:cubicBezTo>
                <a:cubicBezTo>
                  <a:pt x="82" y="1415"/>
                  <a:pt x="172" y="1437"/>
                  <a:pt x="242" y="1467"/>
                </a:cubicBezTo>
                <a:cubicBezTo>
                  <a:pt x="312" y="1497"/>
                  <a:pt x="404" y="1499"/>
                  <a:pt x="467" y="1538"/>
                </a:cubicBezTo>
                <a:cubicBezTo>
                  <a:pt x="530" y="1577"/>
                  <a:pt x="518" y="1669"/>
                  <a:pt x="622" y="1699"/>
                </a:cubicBezTo>
                <a:cubicBezTo>
                  <a:pt x="726" y="1729"/>
                  <a:pt x="986" y="1777"/>
                  <a:pt x="1092" y="1720"/>
                </a:cubicBezTo>
                <a:cubicBezTo>
                  <a:pt x="1198" y="1663"/>
                  <a:pt x="1219" y="1471"/>
                  <a:pt x="1261" y="1355"/>
                </a:cubicBezTo>
                <a:cubicBezTo>
                  <a:pt x="1303" y="1239"/>
                  <a:pt x="1377" y="1150"/>
                  <a:pt x="1345" y="1025"/>
                </a:cubicBezTo>
                <a:cubicBezTo>
                  <a:pt x="1313" y="900"/>
                  <a:pt x="1084" y="727"/>
                  <a:pt x="1071" y="603"/>
                </a:cubicBezTo>
                <a:cubicBezTo>
                  <a:pt x="1058" y="479"/>
                  <a:pt x="1237" y="374"/>
                  <a:pt x="1268" y="280"/>
                </a:cubicBezTo>
                <a:cubicBezTo>
                  <a:pt x="1299" y="186"/>
                  <a:pt x="1320" y="82"/>
                  <a:pt x="1254" y="41"/>
                </a:cubicBezTo>
                <a:cubicBezTo>
                  <a:pt x="1188" y="0"/>
                  <a:pt x="970" y="2"/>
                  <a:pt x="874" y="34"/>
                </a:cubicBezTo>
                <a:cubicBezTo>
                  <a:pt x="778" y="66"/>
                  <a:pt x="738" y="173"/>
                  <a:pt x="671" y="245"/>
                </a:cubicBezTo>
                <a:close/>
              </a:path>
            </a:pathLst>
          </a:custGeom>
          <a:noFill/>
          <a:ln w="19080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2359" name="Freeform 22"/>
          <p:cNvSpPr>
            <a:spLocks noChangeArrowheads="1"/>
          </p:cNvSpPr>
          <p:nvPr/>
        </p:nvSpPr>
        <p:spPr bwMode="auto">
          <a:xfrm>
            <a:off x="3951288" y="3068638"/>
            <a:ext cx="1903412" cy="2730500"/>
          </a:xfrm>
          <a:custGeom>
            <a:avLst/>
            <a:gdLst>
              <a:gd name="T0" fmla="*/ 2147483647 w 1199"/>
              <a:gd name="T1" fmla="*/ 2147483647 h 1720"/>
              <a:gd name="T2" fmla="*/ 2147483647 w 1199"/>
              <a:gd name="T3" fmla="*/ 2147483647 h 1720"/>
              <a:gd name="T4" fmla="*/ 2147483647 w 1199"/>
              <a:gd name="T5" fmla="*/ 2147483647 h 1720"/>
              <a:gd name="T6" fmla="*/ 2147483647 w 1199"/>
              <a:gd name="T7" fmla="*/ 2147483647 h 1720"/>
              <a:gd name="T8" fmla="*/ 2147483647 w 1199"/>
              <a:gd name="T9" fmla="*/ 2147483647 h 1720"/>
              <a:gd name="T10" fmla="*/ 2147483647 w 1199"/>
              <a:gd name="T11" fmla="*/ 2147483647 h 1720"/>
              <a:gd name="T12" fmla="*/ 2147483647 w 1199"/>
              <a:gd name="T13" fmla="*/ 2147483647 h 1720"/>
              <a:gd name="T14" fmla="*/ 2147483647 w 1199"/>
              <a:gd name="T15" fmla="*/ 2147483647 h 1720"/>
              <a:gd name="T16" fmla="*/ 2147483647 w 1199"/>
              <a:gd name="T17" fmla="*/ 2147483647 h 1720"/>
              <a:gd name="T18" fmla="*/ 2147483647 w 1199"/>
              <a:gd name="T19" fmla="*/ 2147483647 h 1720"/>
              <a:gd name="T20" fmla="*/ 2147483647 w 1199"/>
              <a:gd name="T21" fmla="*/ 2147483647 h 1720"/>
              <a:gd name="T22" fmla="*/ 2147483647 w 1199"/>
              <a:gd name="T23" fmla="*/ 2147483647 h 1720"/>
              <a:gd name="T24" fmla="*/ 2147483647 w 1199"/>
              <a:gd name="T25" fmla="*/ 2147483647 h 1720"/>
              <a:gd name="T26" fmla="*/ 2147483647 w 1199"/>
              <a:gd name="T27" fmla="*/ 2147483647 h 1720"/>
              <a:gd name="T28" fmla="*/ 2147483647 w 1199"/>
              <a:gd name="T29" fmla="*/ 2147483647 h 1720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199"/>
              <a:gd name="T46" fmla="*/ 0 h 1720"/>
              <a:gd name="T47" fmla="*/ 1199 w 1199"/>
              <a:gd name="T48" fmla="*/ 1720 h 1720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199" h="1720">
                <a:moveTo>
                  <a:pt x="651" y="20"/>
                </a:moveTo>
                <a:cubicBezTo>
                  <a:pt x="595" y="0"/>
                  <a:pt x="643" y="10"/>
                  <a:pt x="609" y="20"/>
                </a:cubicBezTo>
                <a:cubicBezTo>
                  <a:pt x="575" y="30"/>
                  <a:pt x="499" y="45"/>
                  <a:pt x="447" y="83"/>
                </a:cubicBezTo>
                <a:cubicBezTo>
                  <a:pt x="395" y="121"/>
                  <a:pt x="354" y="178"/>
                  <a:pt x="300" y="245"/>
                </a:cubicBezTo>
                <a:cubicBezTo>
                  <a:pt x="246" y="312"/>
                  <a:pt x="173" y="379"/>
                  <a:pt x="124" y="483"/>
                </a:cubicBezTo>
                <a:cubicBezTo>
                  <a:pt x="75" y="587"/>
                  <a:pt x="10" y="742"/>
                  <a:pt x="5" y="870"/>
                </a:cubicBezTo>
                <a:cubicBezTo>
                  <a:pt x="0" y="998"/>
                  <a:pt x="50" y="1122"/>
                  <a:pt x="96" y="1249"/>
                </a:cubicBezTo>
                <a:cubicBezTo>
                  <a:pt x="142" y="1376"/>
                  <a:pt x="153" y="1564"/>
                  <a:pt x="279" y="1635"/>
                </a:cubicBezTo>
                <a:cubicBezTo>
                  <a:pt x="405" y="1706"/>
                  <a:pt x="711" y="1720"/>
                  <a:pt x="855" y="1678"/>
                </a:cubicBezTo>
                <a:cubicBezTo>
                  <a:pt x="999" y="1636"/>
                  <a:pt x="1089" y="1492"/>
                  <a:pt x="1143" y="1383"/>
                </a:cubicBezTo>
                <a:cubicBezTo>
                  <a:pt x="1197" y="1274"/>
                  <a:pt x="1199" y="1129"/>
                  <a:pt x="1178" y="1024"/>
                </a:cubicBezTo>
                <a:cubicBezTo>
                  <a:pt x="1157" y="919"/>
                  <a:pt x="1057" y="854"/>
                  <a:pt x="1016" y="750"/>
                </a:cubicBezTo>
                <a:cubicBezTo>
                  <a:pt x="975" y="646"/>
                  <a:pt x="944" y="501"/>
                  <a:pt x="932" y="399"/>
                </a:cubicBezTo>
                <a:cubicBezTo>
                  <a:pt x="920" y="297"/>
                  <a:pt x="994" y="203"/>
                  <a:pt x="946" y="139"/>
                </a:cubicBezTo>
                <a:cubicBezTo>
                  <a:pt x="898" y="75"/>
                  <a:pt x="707" y="40"/>
                  <a:pt x="651" y="20"/>
                </a:cubicBezTo>
                <a:close/>
              </a:path>
            </a:pathLst>
          </a:custGeom>
          <a:noFill/>
          <a:ln w="19080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2360" name="Freeform 23"/>
          <p:cNvSpPr>
            <a:spLocks noChangeArrowheads="1"/>
          </p:cNvSpPr>
          <p:nvPr/>
        </p:nvSpPr>
        <p:spPr bwMode="auto">
          <a:xfrm>
            <a:off x="6380163" y="2774950"/>
            <a:ext cx="2079625" cy="2720975"/>
          </a:xfrm>
          <a:custGeom>
            <a:avLst/>
            <a:gdLst>
              <a:gd name="T0" fmla="*/ 2147483647 w 1310"/>
              <a:gd name="T1" fmla="*/ 2147483647 h 1714"/>
              <a:gd name="T2" fmla="*/ 2147483647 w 1310"/>
              <a:gd name="T3" fmla="*/ 2147483647 h 1714"/>
              <a:gd name="T4" fmla="*/ 2147483647 w 1310"/>
              <a:gd name="T5" fmla="*/ 2147483647 h 1714"/>
              <a:gd name="T6" fmla="*/ 2147483647 w 1310"/>
              <a:gd name="T7" fmla="*/ 2147483647 h 1714"/>
              <a:gd name="T8" fmla="*/ 2147483647 w 1310"/>
              <a:gd name="T9" fmla="*/ 2147483647 h 1714"/>
              <a:gd name="T10" fmla="*/ 2147483647 w 1310"/>
              <a:gd name="T11" fmla="*/ 2147483647 h 1714"/>
              <a:gd name="T12" fmla="*/ 2147483647 w 1310"/>
              <a:gd name="T13" fmla="*/ 2147483647 h 1714"/>
              <a:gd name="T14" fmla="*/ 2147483647 w 1310"/>
              <a:gd name="T15" fmla="*/ 2147483647 h 1714"/>
              <a:gd name="T16" fmla="*/ 2147483647 w 1310"/>
              <a:gd name="T17" fmla="*/ 2147483647 h 1714"/>
              <a:gd name="T18" fmla="*/ 2147483647 w 1310"/>
              <a:gd name="T19" fmla="*/ 2147483647 h 1714"/>
              <a:gd name="T20" fmla="*/ 2147483647 w 1310"/>
              <a:gd name="T21" fmla="*/ 2147483647 h 1714"/>
              <a:gd name="T22" fmla="*/ 2147483647 w 1310"/>
              <a:gd name="T23" fmla="*/ 2147483647 h 1714"/>
              <a:gd name="T24" fmla="*/ 2147483647 w 1310"/>
              <a:gd name="T25" fmla="*/ 2147483647 h 171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310"/>
              <a:gd name="T40" fmla="*/ 0 h 1714"/>
              <a:gd name="T41" fmla="*/ 1310 w 1310"/>
              <a:gd name="T42" fmla="*/ 1714 h 1714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310" h="1714">
                <a:moveTo>
                  <a:pt x="470" y="29"/>
                </a:moveTo>
                <a:cubicBezTo>
                  <a:pt x="373" y="0"/>
                  <a:pt x="308" y="123"/>
                  <a:pt x="245" y="198"/>
                </a:cubicBezTo>
                <a:cubicBezTo>
                  <a:pt x="182" y="273"/>
                  <a:pt x="130" y="385"/>
                  <a:pt x="90" y="479"/>
                </a:cubicBezTo>
                <a:cubicBezTo>
                  <a:pt x="50" y="573"/>
                  <a:pt x="12" y="651"/>
                  <a:pt x="6" y="760"/>
                </a:cubicBezTo>
                <a:cubicBezTo>
                  <a:pt x="0" y="869"/>
                  <a:pt x="7" y="1042"/>
                  <a:pt x="55" y="1132"/>
                </a:cubicBezTo>
                <a:cubicBezTo>
                  <a:pt x="103" y="1222"/>
                  <a:pt x="191" y="1232"/>
                  <a:pt x="294" y="1301"/>
                </a:cubicBezTo>
                <a:cubicBezTo>
                  <a:pt x="397" y="1370"/>
                  <a:pt x="536" y="1479"/>
                  <a:pt x="673" y="1546"/>
                </a:cubicBezTo>
                <a:cubicBezTo>
                  <a:pt x="810" y="1613"/>
                  <a:pt x="1018" y="1714"/>
                  <a:pt x="1116" y="1701"/>
                </a:cubicBezTo>
                <a:cubicBezTo>
                  <a:pt x="1214" y="1688"/>
                  <a:pt x="1310" y="1559"/>
                  <a:pt x="1263" y="1469"/>
                </a:cubicBezTo>
                <a:cubicBezTo>
                  <a:pt x="1216" y="1379"/>
                  <a:pt x="925" y="1270"/>
                  <a:pt x="835" y="1160"/>
                </a:cubicBezTo>
                <a:cubicBezTo>
                  <a:pt x="745" y="1050"/>
                  <a:pt x="723" y="940"/>
                  <a:pt x="722" y="809"/>
                </a:cubicBezTo>
                <a:cubicBezTo>
                  <a:pt x="721" y="678"/>
                  <a:pt x="871" y="504"/>
                  <a:pt x="828" y="373"/>
                </a:cubicBezTo>
                <a:cubicBezTo>
                  <a:pt x="785" y="242"/>
                  <a:pt x="567" y="58"/>
                  <a:pt x="470" y="29"/>
                </a:cubicBezTo>
                <a:close/>
              </a:path>
            </a:pathLst>
          </a:custGeom>
          <a:noFill/>
          <a:ln w="19080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2361" name="Text Box 24"/>
          <p:cNvSpPr txBox="1">
            <a:spLocks noChangeArrowheads="1"/>
          </p:cNvSpPr>
          <p:nvPr/>
        </p:nvSpPr>
        <p:spPr bwMode="auto">
          <a:xfrm>
            <a:off x="5095875" y="1293813"/>
            <a:ext cx="1790700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CC0000"/>
                </a:solidFill>
              </a:rPr>
              <a:t>boundary router</a:t>
            </a:r>
          </a:p>
        </p:txBody>
      </p:sp>
      <p:sp>
        <p:nvSpPr>
          <p:cNvPr id="142362" name="Text Box 25"/>
          <p:cNvSpPr txBox="1">
            <a:spLocks noChangeArrowheads="1"/>
          </p:cNvSpPr>
          <p:nvPr/>
        </p:nvSpPr>
        <p:spPr bwMode="auto">
          <a:xfrm>
            <a:off x="6619875" y="1714500"/>
            <a:ext cx="1828800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CC0000"/>
                </a:solidFill>
              </a:rPr>
              <a:t>backbone router</a:t>
            </a:r>
          </a:p>
        </p:txBody>
      </p:sp>
      <p:sp>
        <p:nvSpPr>
          <p:cNvPr id="142363" name="Text Box 26"/>
          <p:cNvSpPr txBox="1">
            <a:spLocks noChangeArrowheads="1"/>
          </p:cNvSpPr>
          <p:nvPr/>
        </p:nvSpPr>
        <p:spPr bwMode="auto">
          <a:xfrm>
            <a:off x="938213" y="5357813"/>
            <a:ext cx="827087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</a:rPr>
              <a:t>area 1</a:t>
            </a:r>
          </a:p>
        </p:txBody>
      </p:sp>
      <p:sp>
        <p:nvSpPr>
          <p:cNvPr id="142364" name="Text Box 27"/>
          <p:cNvSpPr txBox="1">
            <a:spLocks noChangeArrowheads="1"/>
          </p:cNvSpPr>
          <p:nvPr/>
        </p:nvSpPr>
        <p:spPr bwMode="auto">
          <a:xfrm>
            <a:off x="4505325" y="5734050"/>
            <a:ext cx="827088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</a:rPr>
              <a:t>area 2</a:t>
            </a:r>
          </a:p>
        </p:txBody>
      </p:sp>
      <p:sp>
        <p:nvSpPr>
          <p:cNvPr id="142365" name="Text Box 28"/>
          <p:cNvSpPr txBox="1">
            <a:spLocks noChangeArrowheads="1"/>
          </p:cNvSpPr>
          <p:nvPr/>
        </p:nvSpPr>
        <p:spPr bwMode="auto">
          <a:xfrm>
            <a:off x="7589838" y="4113213"/>
            <a:ext cx="827087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</a:rPr>
              <a:t>area 3</a:t>
            </a:r>
          </a:p>
        </p:txBody>
      </p:sp>
      <p:sp>
        <p:nvSpPr>
          <p:cNvPr id="142366" name="Text Box 29"/>
          <p:cNvSpPr txBox="1">
            <a:spLocks noChangeArrowheads="1"/>
          </p:cNvSpPr>
          <p:nvPr/>
        </p:nvSpPr>
        <p:spPr bwMode="auto">
          <a:xfrm>
            <a:off x="4394200" y="2411413"/>
            <a:ext cx="1287463" cy="398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>
                <a:solidFill>
                  <a:srgbClr val="FFFFFF"/>
                </a:solidFill>
              </a:rPr>
              <a:t>backbone</a:t>
            </a:r>
          </a:p>
        </p:txBody>
      </p:sp>
      <p:sp>
        <p:nvSpPr>
          <p:cNvPr id="142367" name="Text Box 30"/>
          <p:cNvSpPr txBox="1">
            <a:spLocks noChangeArrowheads="1"/>
          </p:cNvSpPr>
          <p:nvPr/>
        </p:nvSpPr>
        <p:spPr bwMode="auto">
          <a:xfrm>
            <a:off x="3221038" y="2822575"/>
            <a:ext cx="890587" cy="833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85000"/>
              </a:lnSpc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FFFFFF"/>
                </a:solidFill>
              </a:rPr>
              <a:t>area</a:t>
            </a:r>
          </a:p>
          <a:p>
            <a:pPr>
              <a:lnSpc>
                <a:spcPct val="85000"/>
              </a:lnSpc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FFFFFF"/>
                </a:solidFill>
              </a:rPr>
              <a:t>border</a:t>
            </a:r>
          </a:p>
          <a:p>
            <a:pPr>
              <a:lnSpc>
                <a:spcPct val="85000"/>
              </a:lnSpc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FFFFFF"/>
                </a:solidFill>
              </a:rPr>
              <a:t>routers</a:t>
            </a:r>
          </a:p>
        </p:txBody>
      </p:sp>
      <p:sp>
        <p:nvSpPr>
          <p:cNvPr id="142368" name="Text Box 31"/>
          <p:cNvSpPr txBox="1">
            <a:spLocks noChangeArrowheads="1"/>
          </p:cNvSpPr>
          <p:nvPr/>
        </p:nvSpPr>
        <p:spPr bwMode="auto">
          <a:xfrm>
            <a:off x="5972175" y="5048250"/>
            <a:ext cx="927100" cy="601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85000"/>
              </a:lnSpc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CC0000"/>
                </a:solidFill>
              </a:rPr>
              <a:t>internal</a:t>
            </a:r>
          </a:p>
          <a:p>
            <a:pPr>
              <a:lnSpc>
                <a:spcPct val="85000"/>
              </a:lnSpc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CC0000"/>
                </a:solidFill>
              </a:rPr>
              <a:t>routers</a:t>
            </a:r>
          </a:p>
        </p:txBody>
      </p:sp>
      <p:sp>
        <p:nvSpPr>
          <p:cNvPr id="142369" name="Line 32"/>
          <p:cNvSpPr>
            <a:spLocks noChangeShapeType="1"/>
          </p:cNvSpPr>
          <p:nvPr/>
        </p:nvSpPr>
        <p:spPr bwMode="auto">
          <a:xfrm flipV="1">
            <a:off x="6946900" y="5016500"/>
            <a:ext cx="490538" cy="203200"/>
          </a:xfrm>
          <a:prstGeom prst="line">
            <a:avLst/>
          </a:prstGeom>
          <a:noFill/>
          <a:ln w="9360" cap="sq">
            <a:solidFill>
              <a:srgbClr val="CC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2370" name="Line 33"/>
          <p:cNvSpPr>
            <a:spLocks noChangeShapeType="1"/>
          </p:cNvSpPr>
          <p:nvPr/>
        </p:nvSpPr>
        <p:spPr bwMode="auto">
          <a:xfrm flipH="1" flipV="1">
            <a:off x="5557838" y="4891088"/>
            <a:ext cx="484187" cy="303212"/>
          </a:xfrm>
          <a:prstGeom prst="line">
            <a:avLst/>
          </a:prstGeom>
          <a:noFill/>
          <a:ln w="9360" cap="sq">
            <a:solidFill>
              <a:srgbClr val="CC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2371" name="Line 34"/>
          <p:cNvSpPr>
            <a:spLocks noChangeShapeType="1"/>
          </p:cNvSpPr>
          <p:nvPr/>
        </p:nvSpPr>
        <p:spPr bwMode="auto">
          <a:xfrm flipV="1">
            <a:off x="4862513" y="1079500"/>
            <a:ext cx="1587" cy="795338"/>
          </a:xfrm>
          <a:prstGeom prst="line">
            <a:avLst/>
          </a:prstGeom>
          <a:noFill/>
          <a:ln w="19080" cap="sq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372" name="Line 35"/>
          <p:cNvSpPr>
            <a:spLocks noChangeShapeType="1"/>
          </p:cNvSpPr>
          <p:nvPr/>
        </p:nvSpPr>
        <p:spPr bwMode="auto">
          <a:xfrm flipH="1">
            <a:off x="6532563" y="2039938"/>
            <a:ext cx="315912" cy="201612"/>
          </a:xfrm>
          <a:prstGeom prst="line">
            <a:avLst/>
          </a:prstGeom>
          <a:noFill/>
          <a:ln w="9360" cap="sq">
            <a:solidFill>
              <a:srgbClr val="CC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2373" name="Line 36"/>
          <p:cNvSpPr>
            <a:spLocks noChangeShapeType="1"/>
          </p:cNvSpPr>
          <p:nvPr/>
        </p:nvSpPr>
        <p:spPr bwMode="auto">
          <a:xfrm flipH="1">
            <a:off x="5022850" y="1646238"/>
            <a:ext cx="315913" cy="201612"/>
          </a:xfrm>
          <a:prstGeom prst="line">
            <a:avLst/>
          </a:prstGeom>
          <a:noFill/>
          <a:ln w="9360" cap="sq">
            <a:solidFill>
              <a:srgbClr val="CC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2374" name="Line 37"/>
          <p:cNvSpPr>
            <a:spLocks noChangeShapeType="1"/>
          </p:cNvSpPr>
          <p:nvPr/>
        </p:nvSpPr>
        <p:spPr bwMode="auto">
          <a:xfrm>
            <a:off x="4154488" y="3463925"/>
            <a:ext cx="334962" cy="55563"/>
          </a:xfrm>
          <a:prstGeom prst="line">
            <a:avLst/>
          </a:prstGeom>
          <a:noFill/>
          <a:ln w="9360" cap="sq">
            <a:solidFill>
              <a:srgbClr val="FFFFFF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2375" name="Line 38"/>
          <p:cNvSpPr>
            <a:spLocks noChangeShapeType="1"/>
          </p:cNvSpPr>
          <p:nvPr/>
        </p:nvSpPr>
        <p:spPr bwMode="auto">
          <a:xfrm flipH="1" flipV="1">
            <a:off x="2967038" y="3268663"/>
            <a:ext cx="260350" cy="160337"/>
          </a:xfrm>
          <a:prstGeom prst="line">
            <a:avLst/>
          </a:prstGeom>
          <a:noFill/>
          <a:ln w="9360" cap="sq">
            <a:solidFill>
              <a:srgbClr val="FFFFFF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142376" name="Group 39"/>
          <p:cNvGrpSpPr>
            <a:grpSpLocks/>
          </p:cNvGrpSpPr>
          <p:nvPr/>
        </p:nvGrpSpPr>
        <p:grpSpPr bwMode="auto">
          <a:xfrm>
            <a:off x="5902325" y="2276475"/>
            <a:ext cx="642938" cy="280988"/>
            <a:chOff x="3718" y="1434"/>
            <a:chExt cx="405" cy="177"/>
          </a:xfrm>
        </p:grpSpPr>
        <p:sp>
          <p:nvSpPr>
            <p:cNvPr id="142504" name="Oval 40"/>
            <p:cNvSpPr>
              <a:spLocks noChangeArrowheads="1"/>
            </p:cNvSpPr>
            <p:nvPr/>
          </p:nvSpPr>
          <p:spPr bwMode="auto">
            <a:xfrm>
              <a:off x="3720" y="1513"/>
              <a:ext cx="402" cy="98"/>
            </a:xfrm>
            <a:prstGeom prst="ellipse">
              <a:avLst/>
            </a:prstGeom>
            <a:gradFill rotWithShape="0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2505" name="Rectangle 41"/>
            <p:cNvSpPr>
              <a:spLocks noChangeArrowheads="1"/>
            </p:cNvSpPr>
            <p:nvPr/>
          </p:nvSpPr>
          <p:spPr bwMode="auto">
            <a:xfrm>
              <a:off x="3720" y="1501"/>
              <a:ext cx="403" cy="60"/>
            </a:xfrm>
            <a:prstGeom prst="rect">
              <a:avLst/>
            </a:prstGeom>
            <a:gradFill rotWithShape="0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2506" name="Oval 42"/>
            <p:cNvSpPr>
              <a:spLocks noChangeArrowheads="1"/>
            </p:cNvSpPr>
            <p:nvPr/>
          </p:nvSpPr>
          <p:spPr bwMode="auto">
            <a:xfrm>
              <a:off x="3718" y="1434"/>
              <a:ext cx="402" cy="115"/>
            </a:xfrm>
            <a:prstGeom prst="ellipse">
              <a:avLst/>
            </a:prstGeom>
            <a:gradFill rotWithShape="0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42507" name="Group 43"/>
            <p:cNvGrpSpPr>
              <a:grpSpLocks/>
            </p:cNvGrpSpPr>
            <p:nvPr/>
          </p:nvGrpSpPr>
          <p:grpSpPr bwMode="auto">
            <a:xfrm>
              <a:off x="3799" y="1464"/>
              <a:ext cx="227" cy="53"/>
              <a:chOff x="3799" y="1464"/>
              <a:chExt cx="227" cy="53"/>
            </a:xfrm>
          </p:grpSpPr>
          <p:sp>
            <p:nvSpPr>
              <p:cNvPr id="142510" name="Freeform 44"/>
              <p:cNvSpPr>
                <a:spLocks noChangeArrowheads="1"/>
              </p:cNvSpPr>
              <p:nvPr/>
            </p:nvSpPr>
            <p:spPr bwMode="auto">
              <a:xfrm>
                <a:off x="3799" y="1464"/>
                <a:ext cx="227" cy="53"/>
              </a:xfrm>
              <a:custGeom>
                <a:avLst/>
                <a:gdLst>
                  <a:gd name="T0" fmla="*/ 0 w 310"/>
                  <a:gd name="T1" fmla="*/ 53 h 60"/>
                  <a:gd name="T2" fmla="*/ 70 w 310"/>
                  <a:gd name="T3" fmla="*/ 53 h 60"/>
                  <a:gd name="T4" fmla="*/ 141 w 310"/>
                  <a:gd name="T5" fmla="*/ 0 h 60"/>
                  <a:gd name="T6" fmla="*/ 227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80" cap="sq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2511" name="Freeform 45"/>
              <p:cNvSpPr>
                <a:spLocks noChangeArrowheads="1"/>
              </p:cNvSpPr>
              <p:nvPr/>
            </p:nvSpPr>
            <p:spPr bwMode="auto">
              <a:xfrm>
                <a:off x="3809" y="1464"/>
                <a:ext cx="206" cy="53"/>
              </a:xfrm>
              <a:custGeom>
                <a:avLst/>
                <a:gdLst>
                  <a:gd name="T0" fmla="*/ 0 w 282"/>
                  <a:gd name="T1" fmla="*/ 0 h 60"/>
                  <a:gd name="T2" fmla="*/ 70 w 282"/>
                  <a:gd name="T3" fmla="*/ 0 h 60"/>
                  <a:gd name="T4" fmla="*/ 140 w 282"/>
                  <a:gd name="T5" fmla="*/ 53 h 60"/>
                  <a:gd name="T6" fmla="*/ 206 w 282"/>
                  <a:gd name="T7" fmla="*/ 53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80" cap="sq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42508" name="Line 46"/>
            <p:cNvSpPr>
              <a:spLocks noChangeShapeType="1"/>
            </p:cNvSpPr>
            <p:nvPr/>
          </p:nvSpPr>
          <p:spPr bwMode="auto">
            <a:xfrm>
              <a:off x="3720" y="1489"/>
              <a:ext cx="0" cy="78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2509" name="Line 47"/>
            <p:cNvSpPr>
              <a:spLocks noChangeShapeType="1"/>
            </p:cNvSpPr>
            <p:nvPr/>
          </p:nvSpPr>
          <p:spPr bwMode="auto">
            <a:xfrm>
              <a:off x="4121" y="1492"/>
              <a:ext cx="0" cy="76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2377" name="Group 48"/>
          <p:cNvGrpSpPr>
            <a:grpSpLocks/>
          </p:cNvGrpSpPr>
          <p:nvPr/>
        </p:nvGrpSpPr>
        <p:grpSpPr bwMode="auto">
          <a:xfrm>
            <a:off x="6824663" y="3119438"/>
            <a:ext cx="642937" cy="280987"/>
            <a:chOff x="4299" y="1965"/>
            <a:chExt cx="405" cy="177"/>
          </a:xfrm>
        </p:grpSpPr>
        <p:sp>
          <p:nvSpPr>
            <p:cNvPr id="142496" name="Oval 49"/>
            <p:cNvSpPr>
              <a:spLocks noChangeArrowheads="1"/>
            </p:cNvSpPr>
            <p:nvPr/>
          </p:nvSpPr>
          <p:spPr bwMode="auto">
            <a:xfrm>
              <a:off x="4300" y="2044"/>
              <a:ext cx="402" cy="98"/>
            </a:xfrm>
            <a:prstGeom prst="ellipse">
              <a:avLst/>
            </a:prstGeom>
            <a:gradFill rotWithShape="0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2497" name="Rectangle 50"/>
            <p:cNvSpPr>
              <a:spLocks noChangeArrowheads="1"/>
            </p:cNvSpPr>
            <p:nvPr/>
          </p:nvSpPr>
          <p:spPr bwMode="auto">
            <a:xfrm>
              <a:off x="4300" y="2032"/>
              <a:ext cx="403" cy="61"/>
            </a:xfrm>
            <a:prstGeom prst="rect">
              <a:avLst/>
            </a:prstGeom>
            <a:gradFill rotWithShape="0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2498" name="Oval 51"/>
            <p:cNvSpPr>
              <a:spLocks noChangeArrowheads="1"/>
            </p:cNvSpPr>
            <p:nvPr/>
          </p:nvSpPr>
          <p:spPr bwMode="auto">
            <a:xfrm>
              <a:off x="4299" y="1965"/>
              <a:ext cx="402" cy="115"/>
            </a:xfrm>
            <a:prstGeom prst="ellipse">
              <a:avLst/>
            </a:prstGeom>
            <a:gradFill rotWithShape="0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42499" name="Group 52"/>
            <p:cNvGrpSpPr>
              <a:grpSpLocks/>
            </p:cNvGrpSpPr>
            <p:nvPr/>
          </p:nvGrpSpPr>
          <p:grpSpPr bwMode="auto">
            <a:xfrm>
              <a:off x="4380" y="1995"/>
              <a:ext cx="227" cy="53"/>
              <a:chOff x="4380" y="1995"/>
              <a:chExt cx="227" cy="53"/>
            </a:xfrm>
          </p:grpSpPr>
          <p:sp>
            <p:nvSpPr>
              <p:cNvPr id="142502" name="Freeform 53"/>
              <p:cNvSpPr>
                <a:spLocks noChangeArrowheads="1"/>
              </p:cNvSpPr>
              <p:nvPr/>
            </p:nvSpPr>
            <p:spPr bwMode="auto">
              <a:xfrm>
                <a:off x="4380" y="1995"/>
                <a:ext cx="227" cy="53"/>
              </a:xfrm>
              <a:custGeom>
                <a:avLst/>
                <a:gdLst>
                  <a:gd name="T0" fmla="*/ 0 w 310"/>
                  <a:gd name="T1" fmla="*/ 53 h 60"/>
                  <a:gd name="T2" fmla="*/ 70 w 310"/>
                  <a:gd name="T3" fmla="*/ 53 h 60"/>
                  <a:gd name="T4" fmla="*/ 141 w 310"/>
                  <a:gd name="T5" fmla="*/ 0 h 60"/>
                  <a:gd name="T6" fmla="*/ 227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80" cap="sq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2503" name="Freeform 54"/>
              <p:cNvSpPr>
                <a:spLocks noChangeArrowheads="1"/>
              </p:cNvSpPr>
              <p:nvPr/>
            </p:nvSpPr>
            <p:spPr bwMode="auto">
              <a:xfrm>
                <a:off x="4390" y="1995"/>
                <a:ext cx="206" cy="53"/>
              </a:xfrm>
              <a:custGeom>
                <a:avLst/>
                <a:gdLst>
                  <a:gd name="T0" fmla="*/ 0 w 282"/>
                  <a:gd name="T1" fmla="*/ 0 h 60"/>
                  <a:gd name="T2" fmla="*/ 70 w 282"/>
                  <a:gd name="T3" fmla="*/ 0 h 60"/>
                  <a:gd name="T4" fmla="*/ 140 w 282"/>
                  <a:gd name="T5" fmla="*/ 53 h 60"/>
                  <a:gd name="T6" fmla="*/ 206 w 282"/>
                  <a:gd name="T7" fmla="*/ 53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80" cap="sq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42500" name="Line 55"/>
            <p:cNvSpPr>
              <a:spLocks noChangeShapeType="1"/>
            </p:cNvSpPr>
            <p:nvPr/>
          </p:nvSpPr>
          <p:spPr bwMode="auto">
            <a:xfrm>
              <a:off x="4300" y="2020"/>
              <a:ext cx="0" cy="78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2501" name="Line 56"/>
            <p:cNvSpPr>
              <a:spLocks noChangeShapeType="1"/>
            </p:cNvSpPr>
            <p:nvPr/>
          </p:nvSpPr>
          <p:spPr bwMode="auto">
            <a:xfrm>
              <a:off x="4702" y="2023"/>
              <a:ext cx="0" cy="76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2378" name="Group 57"/>
          <p:cNvGrpSpPr>
            <a:grpSpLocks/>
          </p:cNvGrpSpPr>
          <p:nvPr/>
        </p:nvGrpSpPr>
        <p:grpSpPr bwMode="auto">
          <a:xfrm>
            <a:off x="6608763" y="3952875"/>
            <a:ext cx="642937" cy="280988"/>
            <a:chOff x="4163" y="2490"/>
            <a:chExt cx="405" cy="177"/>
          </a:xfrm>
        </p:grpSpPr>
        <p:sp>
          <p:nvSpPr>
            <p:cNvPr id="142488" name="Oval 58"/>
            <p:cNvSpPr>
              <a:spLocks noChangeArrowheads="1"/>
            </p:cNvSpPr>
            <p:nvPr/>
          </p:nvSpPr>
          <p:spPr bwMode="auto">
            <a:xfrm>
              <a:off x="4165" y="2569"/>
              <a:ext cx="401" cy="98"/>
            </a:xfrm>
            <a:prstGeom prst="ellipse">
              <a:avLst/>
            </a:prstGeom>
            <a:gradFill rotWithShape="0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2489" name="Rectangle 59"/>
            <p:cNvSpPr>
              <a:spLocks noChangeArrowheads="1"/>
            </p:cNvSpPr>
            <p:nvPr/>
          </p:nvSpPr>
          <p:spPr bwMode="auto">
            <a:xfrm>
              <a:off x="4165" y="2557"/>
              <a:ext cx="403" cy="61"/>
            </a:xfrm>
            <a:prstGeom prst="rect">
              <a:avLst/>
            </a:prstGeom>
            <a:gradFill rotWithShape="0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2490" name="Oval 60"/>
            <p:cNvSpPr>
              <a:spLocks noChangeArrowheads="1"/>
            </p:cNvSpPr>
            <p:nvPr/>
          </p:nvSpPr>
          <p:spPr bwMode="auto">
            <a:xfrm>
              <a:off x="4163" y="2490"/>
              <a:ext cx="402" cy="115"/>
            </a:xfrm>
            <a:prstGeom prst="ellipse">
              <a:avLst/>
            </a:prstGeom>
            <a:gradFill rotWithShape="0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42491" name="Group 61"/>
            <p:cNvGrpSpPr>
              <a:grpSpLocks/>
            </p:cNvGrpSpPr>
            <p:nvPr/>
          </p:nvGrpSpPr>
          <p:grpSpPr bwMode="auto">
            <a:xfrm>
              <a:off x="4244" y="2520"/>
              <a:ext cx="227" cy="53"/>
              <a:chOff x="4244" y="2520"/>
              <a:chExt cx="227" cy="53"/>
            </a:xfrm>
          </p:grpSpPr>
          <p:sp>
            <p:nvSpPr>
              <p:cNvPr id="142494" name="Freeform 62"/>
              <p:cNvSpPr>
                <a:spLocks noChangeArrowheads="1"/>
              </p:cNvSpPr>
              <p:nvPr/>
            </p:nvSpPr>
            <p:spPr bwMode="auto">
              <a:xfrm>
                <a:off x="4244" y="2520"/>
                <a:ext cx="227" cy="53"/>
              </a:xfrm>
              <a:custGeom>
                <a:avLst/>
                <a:gdLst>
                  <a:gd name="T0" fmla="*/ 0 w 310"/>
                  <a:gd name="T1" fmla="*/ 53 h 60"/>
                  <a:gd name="T2" fmla="*/ 70 w 310"/>
                  <a:gd name="T3" fmla="*/ 53 h 60"/>
                  <a:gd name="T4" fmla="*/ 141 w 310"/>
                  <a:gd name="T5" fmla="*/ 0 h 60"/>
                  <a:gd name="T6" fmla="*/ 227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80" cap="sq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2495" name="Freeform 63"/>
              <p:cNvSpPr>
                <a:spLocks noChangeArrowheads="1"/>
              </p:cNvSpPr>
              <p:nvPr/>
            </p:nvSpPr>
            <p:spPr bwMode="auto">
              <a:xfrm>
                <a:off x="4254" y="2520"/>
                <a:ext cx="206" cy="53"/>
              </a:xfrm>
              <a:custGeom>
                <a:avLst/>
                <a:gdLst>
                  <a:gd name="T0" fmla="*/ 0 w 282"/>
                  <a:gd name="T1" fmla="*/ 0 h 60"/>
                  <a:gd name="T2" fmla="*/ 70 w 282"/>
                  <a:gd name="T3" fmla="*/ 0 h 60"/>
                  <a:gd name="T4" fmla="*/ 140 w 282"/>
                  <a:gd name="T5" fmla="*/ 53 h 60"/>
                  <a:gd name="T6" fmla="*/ 206 w 282"/>
                  <a:gd name="T7" fmla="*/ 53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80" cap="sq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42492" name="Line 64"/>
            <p:cNvSpPr>
              <a:spLocks noChangeShapeType="1"/>
            </p:cNvSpPr>
            <p:nvPr/>
          </p:nvSpPr>
          <p:spPr bwMode="auto">
            <a:xfrm>
              <a:off x="4165" y="2545"/>
              <a:ext cx="0" cy="78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2493" name="Line 65"/>
            <p:cNvSpPr>
              <a:spLocks noChangeShapeType="1"/>
            </p:cNvSpPr>
            <p:nvPr/>
          </p:nvSpPr>
          <p:spPr bwMode="auto">
            <a:xfrm>
              <a:off x="4566" y="2548"/>
              <a:ext cx="0" cy="76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2379" name="Group 66"/>
          <p:cNvGrpSpPr>
            <a:grpSpLocks/>
          </p:cNvGrpSpPr>
          <p:nvPr/>
        </p:nvGrpSpPr>
        <p:grpSpPr bwMode="auto">
          <a:xfrm>
            <a:off x="7418388" y="4797425"/>
            <a:ext cx="642937" cy="280988"/>
            <a:chOff x="4673" y="3022"/>
            <a:chExt cx="405" cy="177"/>
          </a:xfrm>
        </p:grpSpPr>
        <p:sp>
          <p:nvSpPr>
            <p:cNvPr id="142480" name="Oval 67"/>
            <p:cNvSpPr>
              <a:spLocks noChangeArrowheads="1"/>
            </p:cNvSpPr>
            <p:nvPr/>
          </p:nvSpPr>
          <p:spPr bwMode="auto">
            <a:xfrm>
              <a:off x="4675" y="3101"/>
              <a:ext cx="401" cy="98"/>
            </a:xfrm>
            <a:prstGeom prst="ellipse">
              <a:avLst/>
            </a:prstGeom>
            <a:gradFill rotWithShape="0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2481" name="Rectangle 68"/>
            <p:cNvSpPr>
              <a:spLocks noChangeArrowheads="1"/>
            </p:cNvSpPr>
            <p:nvPr/>
          </p:nvSpPr>
          <p:spPr bwMode="auto">
            <a:xfrm>
              <a:off x="4675" y="3089"/>
              <a:ext cx="403" cy="61"/>
            </a:xfrm>
            <a:prstGeom prst="rect">
              <a:avLst/>
            </a:prstGeom>
            <a:gradFill rotWithShape="0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2482" name="Oval 69"/>
            <p:cNvSpPr>
              <a:spLocks noChangeArrowheads="1"/>
            </p:cNvSpPr>
            <p:nvPr/>
          </p:nvSpPr>
          <p:spPr bwMode="auto">
            <a:xfrm>
              <a:off x="4673" y="3022"/>
              <a:ext cx="402" cy="115"/>
            </a:xfrm>
            <a:prstGeom prst="ellipse">
              <a:avLst/>
            </a:prstGeom>
            <a:gradFill rotWithShape="0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42483" name="Group 70"/>
            <p:cNvGrpSpPr>
              <a:grpSpLocks/>
            </p:cNvGrpSpPr>
            <p:nvPr/>
          </p:nvGrpSpPr>
          <p:grpSpPr bwMode="auto">
            <a:xfrm>
              <a:off x="4754" y="3052"/>
              <a:ext cx="227" cy="53"/>
              <a:chOff x="4754" y="3052"/>
              <a:chExt cx="227" cy="53"/>
            </a:xfrm>
          </p:grpSpPr>
          <p:sp>
            <p:nvSpPr>
              <p:cNvPr id="142486" name="Freeform 71"/>
              <p:cNvSpPr>
                <a:spLocks noChangeArrowheads="1"/>
              </p:cNvSpPr>
              <p:nvPr/>
            </p:nvSpPr>
            <p:spPr bwMode="auto">
              <a:xfrm>
                <a:off x="4754" y="3052"/>
                <a:ext cx="227" cy="53"/>
              </a:xfrm>
              <a:custGeom>
                <a:avLst/>
                <a:gdLst>
                  <a:gd name="T0" fmla="*/ 0 w 310"/>
                  <a:gd name="T1" fmla="*/ 53 h 60"/>
                  <a:gd name="T2" fmla="*/ 70 w 310"/>
                  <a:gd name="T3" fmla="*/ 53 h 60"/>
                  <a:gd name="T4" fmla="*/ 141 w 310"/>
                  <a:gd name="T5" fmla="*/ 0 h 60"/>
                  <a:gd name="T6" fmla="*/ 227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80" cap="sq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2487" name="Freeform 72"/>
              <p:cNvSpPr>
                <a:spLocks noChangeArrowheads="1"/>
              </p:cNvSpPr>
              <p:nvPr/>
            </p:nvSpPr>
            <p:spPr bwMode="auto">
              <a:xfrm>
                <a:off x="4764" y="3052"/>
                <a:ext cx="206" cy="53"/>
              </a:xfrm>
              <a:custGeom>
                <a:avLst/>
                <a:gdLst>
                  <a:gd name="T0" fmla="*/ 0 w 282"/>
                  <a:gd name="T1" fmla="*/ 0 h 60"/>
                  <a:gd name="T2" fmla="*/ 70 w 282"/>
                  <a:gd name="T3" fmla="*/ 0 h 60"/>
                  <a:gd name="T4" fmla="*/ 140 w 282"/>
                  <a:gd name="T5" fmla="*/ 53 h 60"/>
                  <a:gd name="T6" fmla="*/ 206 w 282"/>
                  <a:gd name="T7" fmla="*/ 53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80" cap="sq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42484" name="Line 73"/>
            <p:cNvSpPr>
              <a:spLocks noChangeShapeType="1"/>
            </p:cNvSpPr>
            <p:nvPr/>
          </p:nvSpPr>
          <p:spPr bwMode="auto">
            <a:xfrm>
              <a:off x="4675" y="3077"/>
              <a:ext cx="0" cy="78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2485" name="Line 74"/>
            <p:cNvSpPr>
              <a:spLocks noChangeShapeType="1"/>
            </p:cNvSpPr>
            <p:nvPr/>
          </p:nvSpPr>
          <p:spPr bwMode="auto">
            <a:xfrm>
              <a:off x="5076" y="3080"/>
              <a:ext cx="0" cy="76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2380" name="Group 75"/>
          <p:cNvGrpSpPr>
            <a:grpSpLocks/>
          </p:cNvGrpSpPr>
          <p:nvPr/>
        </p:nvGrpSpPr>
        <p:grpSpPr bwMode="auto">
          <a:xfrm>
            <a:off x="4548188" y="1871663"/>
            <a:ext cx="642937" cy="280987"/>
            <a:chOff x="2865" y="1179"/>
            <a:chExt cx="405" cy="177"/>
          </a:xfrm>
        </p:grpSpPr>
        <p:sp>
          <p:nvSpPr>
            <p:cNvPr id="142472" name="Oval 76"/>
            <p:cNvSpPr>
              <a:spLocks noChangeArrowheads="1"/>
            </p:cNvSpPr>
            <p:nvPr/>
          </p:nvSpPr>
          <p:spPr bwMode="auto">
            <a:xfrm>
              <a:off x="2867" y="1258"/>
              <a:ext cx="401" cy="98"/>
            </a:xfrm>
            <a:prstGeom prst="ellipse">
              <a:avLst/>
            </a:prstGeom>
            <a:gradFill rotWithShape="0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2473" name="Rectangle 77"/>
            <p:cNvSpPr>
              <a:spLocks noChangeArrowheads="1"/>
            </p:cNvSpPr>
            <p:nvPr/>
          </p:nvSpPr>
          <p:spPr bwMode="auto">
            <a:xfrm>
              <a:off x="2867" y="1246"/>
              <a:ext cx="403" cy="61"/>
            </a:xfrm>
            <a:prstGeom prst="rect">
              <a:avLst/>
            </a:prstGeom>
            <a:gradFill rotWithShape="0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2474" name="Oval 78"/>
            <p:cNvSpPr>
              <a:spLocks noChangeArrowheads="1"/>
            </p:cNvSpPr>
            <p:nvPr/>
          </p:nvSpPr>
          <p:spPr bwMode="auto">
            <a:xfrm>
              <a:off x="2865" y="1179"/>
              <a:ext cx="402" cy="115"/>
            </a:xfrm>
            <a:prstGeom prst="ellipse">
              <a:avLst/>
            </a:prstGeom>
            <a:gradFill rotWithShape="0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42475" name="Group 79"/>
            <p:cNvGrpSpPr>
              <a:grpSpLocks/>
            </p:cNvGrpSpPr>
            <p:nvPr/>
          </p:nvGrpSpPr>
          <p:grpSpPr bwMode="auto">
            <a:xfrm>
              <a:off x="2946" y="1209"/>
              <a:ext cx="227" cy="53"/>
              <a:chOff x="2946" y="1209"/>
              <a:chExt cx="227" cy="53"/>
            </a:xfrm>
          </p:grpSpPr>
          <p:sp>
            <p:nvSpPr>
              <p:cNvPr id="142478" name="Freeform 80"/>
              <p:cNvSpPr>
                <a:spLocks noChangeArrowheads="1"/>
              </p:cNvSpPr>
              <p:nvPr/>
            </p:nvSpPr>
            <p:spPr bwMode="auto">
              <a:xfrm>
                <a:off x="2946" y="1209"/>
                <a:ext cx="227" cy="53"/>
              </a:xfrm>
              <a:custGeom>
                <a:avLst/>
                <a:gdLst>
                  <a:gd name="T0" fmla="*/ 0 w 310"/>
                  <a:gd name="T1" fmla="*/ 53 h 60"/>
                  <a:gd name="T2" fmla="*/ 70 w 310"/>
                  <a:gd name="T3" fmla="*/ 53 h 60"/>
                  <a:gd name="T4" fmla="*/ 141 w 310"/>
                  <a:gd name="T5" fmla="*/ 0 h 60"/>
                  <a:gd name="T6" fmla="*/ 227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80" cap="sq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2479" name="Freeform 81"/>
              <p:cNvSpPr>
                <a:spLocks noChangeArrowheads="1"/>
              </p:cNvSpPr>
              <p:nvPr/>
            </p:nvSpPr>
            <p:spPr bwMode="auto">
              <a:xfrm>
                <a:off x="2956" y="1209"/>
                <a:ext cx="206" cy="53"/>
              </a:xfrm>
              <a:custGeom>
                <a:avLst/>
                <a:gdLst>
                  <a:gd name="T0" fmla="*/ 0 w 282"/>
                  <a:gd name="T1" fmla="*/ 0 h 60"/>
                  <a:gd name="T2" fmla="*/ 70 w 282"/>
                  <a:gd name="T3" fmla="*/ 0 h 60"/>
                  <a:gd name="T4" fmla="*/ 140 w 282"/>
                  <a:gd name="T5" fmla="*/ 53 h 60"/>
                  <a:gd name="T6" fmla="*/ 206 w 282"/>
                  <a:gd name="T7" fmla="*/ 53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80" cap="sq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42476" name="Line 82"/>
            <p:cNvSpPr>
              <a:spLocks noChangeShapeType="1"/>
            </p:cNvSpPr>
            <p:nvPr/>
          </p:nvSpPr>
          <p:spPr bwMode="auto">
            <a:xfrm>
              <a:off x="2867" y="1234"/>
              <a:ext cx="0" cy="78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2477" name="Line 83"/>
            <p:cNvSpPr>
              <a:spLocks noChangeShapeType="1"/>
            </p:cNvSpPr>
            <p:nvPr/>
          </p:nvSpPr>
          <p:spPr bwMode="auto">
            <a:xfrm>
              <a:off x="3268" y="1237"/>
              <a:ext cx="0" cy="76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2381" name="Group 84"/>
          <p:cNvGrpSpPr>
            <a:grpSpLocks/>
          </p:cNvGrpSpPr>
          <p:nvPr/>
        </p:nvGrpSpPr>
        <p:grpSpPr bwMode="auto">
          <a:xfrm>
            <a:off x="4567238" y="3273425"/>
            <a:ext cx="642937" cy="280988"/>
            <a:chOff x="2877" y="2062"/>
            <a:chExt cx="405" cy="177"/>
          </a:xfrm>
        </p:grpSpPr>
        <p:sp>
          <p:nvSpPr>
            <p:cNvPr id="142464" name="Oval 85"/>
            <p:cNvSpPr>
              <a:spLocks noChangeArrowheads="1"/>
            </p:cNvSpPr>
            <p:nvPr/>
          </p:nvSpPr>
          <p:spPr bwMode="auto">
            <a:xfrm>
              <a:off x="2879" y="2141"/>
              <a:ext cx="401" cy="98"/>
            </a:xfrm>
            <a:prstGeom prst="ellipse">
              <a:avLst/>
            </a:prstGeom>
            <a:gradFill rotWithShape="0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2465" name="Rectangle 86"/>
            <p:cNvSpPr>
              <a:spLocks noChangeArrowheads="1"/>
            </p:cNvSpPr>
            <p:nvPr/>
          </p:nvSpPr>
          <p:spPr bwMode="auto">
            <a:xfrm>
              <a:off x="2879" y="2129"/>
              <a:ext cx="403" cy="61"/>
            </a:xfrm>
            <a:prstGeom prst="rect">
              <a:avLst/>
            </a:prstGeom>
            <a:gradFill rotWithShape="0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2466" name="Oval 87"/>
            <p:cNvSpPr>
              <a:spLocks noChangeArrowheads="1"/>
            </p:cNvSpPr>
            <p:nvPr/>
          </p:nvSpPr>
          <p:spPr bwMode="auto">
            <a:xfrm>
              <a:off x="2877" y="2062"/>
              <a:ext cx="402" cy="115"/>
            </a:xfrm>
            <a:prstGeom prst="ellipse">
              <a:avLst/>
            </a:prstGeom>
            <a:gradFill rotWithShape="0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42467" name="Group 88"/>
            <p:cNvGrpSpPr>
              <a:grpSpLocks/>
            </p:cNvGrpSpPr>
            <p:nvPr/>
          </p:nvGrpSpPr>
          <p:grpSpPr bwMode="auto">
            <a:xfrm>
              <a:off x="2958" y="2092"/>
              <a:ext cx="227" cy="53"/>
              <a:chOff x="2958" y="2092"/>
              <a:chExt cx="227" cy="53"/>
            </a:xfrm>
          </p:grpSpPr>
          <p:sp>
            <p:nvSpPr>
              <p:cNvPr id="142470" name="Freeform 89"/>
              <p:cNvSpPr>
                <a:spLocks noChangeArrowheads="1"/>
              </p:cNvSpPr>
              <p:nvPr/>
            </p:nvSpPr>
            <p:spPr bwMode="auto">
              <a:xfrm>
                <a:off x="2958" y="2092"/>
                <a:ext cx="227" cy="53"/>
              </a:xfrm>
              <a:custGeom>
                <a:avLst/>
                <a:gdLst>
                  <a:gd name="T0" fmla="*/ 0 w 310"/>
                  <a:gd name="T1" fmla="*/ 53 h 60"/>
                  <a:gd name="T2" fmla="*/ 70 w 310"/>
                  <a:gd name="T3" fmla="*/ 53 h 60"/>
                  <a:gd name="T4" fmla="*/ 141 w 310"/>
                  <a:gd name="T5" fmla="*/ 0 h 60"/>
                  <a:gd name="T6" fmla="*/ 227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80" cap="sq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2471" name="Freeform 90"/>
              <p:cNvSpPr>
                <a:spLocks noChangeArrowheads="1"/>
              </p:cNvSpPr>
              <p:nvPr/>
            </p:nvSpPr>
            <p:spPr bwMode="auto">
              <a:xfrm>
                <a:off x="2968" y="2092"/>
                <a:ext cx="206" cy="53"/>
              </a:xfrm>
              <a:custGeom>
                <a:avLst/>
                <a:gdLst>
                  <a:gd name="T0" fmla="*/ 0 w 282"/>
                  <a:gd name="T1" fmla="*/ 0 h 60"/>
                  <a:gd name="T2" fmla="*/ 70 w 282"/>
                  <a:gd name="T3" fmla="*/ 0 h 60"/>
                  <a:gd name="T4" fmla="*/ 140 w 282"/>
                  <a:gd name="T5" fmla="*/ 53 h 60"/>
                  <a:gd name="T6" fmla="*/ 206 w 282"/>
                  <a:gd name="T7" fmla="*/ 53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80" cap="sq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42468" name="Line 91"/>
            <p:cNvSpPr>
              <a:spLocks noChangeShapeType="1"/>
            </p:cNvSpPr>
            <p:nvPr/>
          </p:nvSpPr>
          <p:spPr bwMode="auto">
            <a:xfrm>
              <a:off x="2879" y="2117"/>
              <a:ext cx="0" cy="78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2469" name="Line 92"/>
            <p:cNvSpPr>
              <a:spLocks noChangeShapeType="1"/>
            </p:cNvSpPr>
            <p:nvPr/>
          </p:nvSpPr>
          <p:spPr bwMode="auto">
            <a:xfrm>
              <a:off x="3280" y="2120"/>
              <a:ext cx="0" cy="76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2382" name="Group 93"/>
          <p:cNvGrpSpPr>
            <a:grpSpLocks/>
          </p:cNvGrpSpPr>
          <p:nvPr/>
        </p:nvGrpSpPr>
        <p:grpSpPr bwMode="auto">
          <a:xfrm>
            <a:off x="3314700" y="2276475"/>
            <a:ext cx="642938" cy="280988"/>
            <a:chOff x="2088" y="1434"/>
            <a:chExt cx="405" cy="177"/>
          </a:xfrm>
        </p:grpSpPr>
        <p:sp>
          <p:nvSpPr>
            <p:cNvPr id="142456" name="Oval 94"/>
            <p:cNvSpPr>
              <a:spLocks noChangeArrowheads="1"/>
            </p:cNvSpPr>
            <p:nvPr/>
          </p:nvSpPr>
          <p:spPr bwMode="auto">
            <a:xfrm>
              <a:off x="2090" y="1513"/>
              <a:ext cx="401" cy="98"/>
            </a:xfrm>
            <a:prstGeom prst="ellipse">
              <a:avLst/>
            </a:prstGeom>
            <a:gradFill rotWithShape="0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2457" name="Rectangle 95"/>
            <p:cNvSpPr>
              <a:spLocks noChangeArrowheads="1"/>
            </p:cNvSpPr>
            <p:nvPr/>
          </p:nvSpPr>
          <p:spPr bwMode="auto">
            <a:xfrm>
              <a:off x="2090" y="1501"/>
              <a:ext cx="403" cy="60"/>
            </a:xfrm>
            <a:prstGeom prst="rect">
              <a:avLst/>
            </a:prstGeom>
            <a:gradFill rotWithShape="0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2458" name="Oval 96"/>
            <p:cNvSpPr>
              <a:spLocks noChangeArrowheads="1"/>
            </p:cNvSpPr>
            <p:nvPr/>
          </p:nvSpPr>
          <p:spPr bwMode="auto">
            <a:xfrm>
              <a:off x="2088" y="1434"/>
              <a:ext cx="402" cy="115"/>
            </a:xfrm>
            <a:prstGeom prst="ellipse">
              <a:avLst/>
            </a:prstGeom>
            <a:gradFill rotWithShape="0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42459" name="Group 97"/>
            <p:cNvGrpSpPr>
              <a:grpSpLocks/>
            </p:cNvGrpSpPr>
            <p:nvPr/>
          </p:nvGrpSpPr>
          <p:grpSpPr bwMode="auto">
            <a:xfrm>
              <a:off x="2169" y="1464"/>
              <a:ext cx="227" cy="53"/>
              <a:chOff x="2169" y="1464"/>
              <a:chExt cx="227" cy="53"/>
            </a:xfrm>
          </p:grpSpPr>
          <p:sp>
            <p:nvSpPr>
              <p:cNvPr id="142462" name="Freeform 98"/>
              <p:cNvSpPr>
                <a:spLocks noChangeArrowheads="1"/>
              </p:cNvSpPr>
              <p:nvPr/>
            </p:nvSpPr>
            <p:spPr bwMode="auto">
              <a:xfrm>
                <a:off x="2169" y="1464"/>
                <a:ext cx="227" cy="53"/>
              </a:xfrm>
              <a:custGeom>
                <a:avLst/>
                <a:gdLst>
                  <a:gd name="T0" fmla="*/ 0 w 310"/>
                  <a:gd name="T1" fmla="*/ 53 h 60"/>
                  <a:gd name="T2" fmla="*/ 70 w 310"/>
                  <a:gd name="T3" fmla="*/ 53 h 60"/>
                  <a:gd name="T4" fmla="*/ 141 w 310"/>
                  <a:gd name="T5" fmla="*/ 0 h 60"/>
                  <a:gd name="T6" fmla="*/ 227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80" cap="sq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2463" name="Freeform 99"/>
              <p:cNvSpPr>
                <a:spLocks noChangeArrowheads="1"/>
              </p:cNvSpPr>
              <p:nvPr/>
            </p:nvSpPr>
            <p:spPr bwMode="auto">
              <a:xfrm>
                <a:off x="2179" y="1464"/>
                <a:ext cx="206" cy="53"/>
              </a:xfrm>
              <a:custGeom>
                <a:avLst/>
                <a:gdLst>
                  <a:gd name="T0" fmla="*/ 0 w 282"/>
                  <a:gd name="T1" fmla="*/ 0 h 60"/>
                  <a:gd name="T2" fmla="*/ 70 w 282"/>
                  <a:gd name="T3" fmla="*/ 0 h 60"/>
                  <a:gd name="T4" fmla="*/ 140 w 282"/>
                  <a:gd name="T5" fmla="*/ 53 h 60"/>
                  <a:gd name="T6" fmla="*/ 206 w 282"/>
                  <a:gd name="T7" fmla="*/ 53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80" cap="sq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42460" name="Line 100"/>
            <p:cNvSpPr>
              <a:spLocks noChangeShapeType="1"/>
            </p:cNvSpPr>
            <p:nvPr/>
          </p:nvSpPr>
          <p:spPr bwMode="auto">
            <a:xfrm>
              <a:off x="2090" y="1489"/>
              <a:ext cx="0" cy="78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2461" name="Line 101"/>
            <p:cNvSpPr>
              <a:spLocks noChangeShapeType="1"/>
            </p:cNvSpPr>
            <p:nvPr/>
          </p:nvSpPr>
          <p:spPr bwMode="auto">
            <a:xfrm>
              <a:off x="2491" y="1492"/>
              <a:ext cx="0" cy="76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2383" name="Group 102"/>
          <p:cNvGrpSpPr>
            <a:grpSpLocks/>
          </p:cNvGrpSpPr>
          <p:nvPr/>
        </p:nvGrpSpPr>
        <p:grpSpPr bwMode="auto">
          <a:xfrm>
            <a:off x="2330450" y="3063875"/>
            <a:ext cx="642938" cy="280988"/>
            <a:chOff x="1468" y="1930"/>
            <a:chExt cx="405" cy="177"/>
          </a:xfrm>
        </p:grpSpPr>
        <p:sp>
          <p:nvSpPr>
            <p:cNvPr id="142448" name="Oval 103"/>
            <p:cNvSpPr>
              <a:spLocks noChangeArrowheads="1"/>
            </p:cNvSpPr>
            <p:nvPr/>
          </p:nvSpPr>
          <p:spPr bwMode="auto">
            <a:xfrm>
              <a:off x="1469" y="2009"/>
              <a:ext cx="402" cy="98"/>
            </a:xfrm>
            <a:prstGeom prst="ellipse">
              <a:avLst/>
            </a:prstGeom>
            <a:gradFill rotWithShape="0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2449" name="Rectangle 104"/>
            <p:cNvSpPr>
              <a:spLocks noChangeArrowheads="1"/>
            </p:cNvSpPr>
            <p:nvPr/>
          </p:nvSpPr>
          <p:spPr bwMode="auto">
            <a:xfrm>
              <a:off x="1469" y="1997"/>
              <a:ext cx="403" cy="61"/>
            </a:xfrm>
            <a:prstGeom prst="rect">
              <a:avLst/>
            </a:prstGeom>
            <a:gradFill rotWithShape="0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2450" name="Oval 105"/>
            <p:cNvSpPr>
              <a:spLocks noChangeArrowheads="1"/>
            </p:cNvSpPr>
            <p:nvPr/>
          </p:nvSpPr>
          <p:spPr bwMode="auto">
            <a:xfrm>
              <a:off x="1468" y="1930"/>
              <a:ext cx="402" cy="115"/>
            </a:xfrm>
            <a:prstGeom prst="ellipse">
              <a:avLst/>
            </a:prstGeom>
            <a:gradFill rotWithShape="0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42451" name="Group 106"/>
            <p:cNvGrpSpPr>
              <a:grpSpLocks/>
            </p:cNvGrpSpPr>
            <p:nvPr/>
          </p:nvGrpSpPr>
          <p:grpSpPr bwMode="auto">
            <a:xfrm>
              <a:off x="1549" y="1960"/>
              <a:ext cx="227" cy="53"/>
              <a:chOff x="1549" y="1960"/>
              <a:chExt cx="227" cy="53"/>
            </a:xfrm>
          </p:grpSpPr>
          <p:sp>
            <p:nvSpPr>
              <p:cNvPr id="142454" name="Freeform 107"/>
              <p:cNvSpPr>
                <a:spLocks noChangeArrowheads="1"/>
              </p:cNvSpPr>
              <p:nvPr/>
            </p:nvSpPr>
            <p:spPr bwMode="auto">
              <a:xfrm>
                <a:off x="1549" y="1960"/>
                <a:ext cx="227" cy="53"/>
              </a:xfrm>
              <a:custGeom>
                <a:avLst/>
                <a:gdLst>
                  <a:gd name="T0" fmla="*/ 0 w 310"/>
                  <a:gd name="T1" fmla="*/ 53 h 60"/>
                  <a:gd name="T2" fmla="*/ 70 w 310"/>
                  <a:gd name="T3" fmla="*/ 53 h 60"/>
                  <a:gd name="T4" fmla="*/ 141 w 310"/>
                  <a:gd name="T5" fmla="*/ 0 h 60"/>
                  <a:gd name="T6" fmla="*/ 227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80" cap="sq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2455" name="Freeform 108"/>
              <p:cNvSpPr>
                <a:spLocks noChangeArrowheads="1"/>
              </p:cNvSpPr>
              <p:nvPr/>
            </p:nvSpPr>
            <p:spPr bwMode="auto">
              <a:xfrm>
                <a:off x="1559" y="1960"/>
                <a:ext cx="206" cy="53"/>
              </a:xfrm>
              <a:custGeom>
                <a:avLst/>
                <a:gdLst>
                  <a:gd name="T0" fmla="*/ 0 w 282"/>
                  <a:gd name="T1" fmla="*/ 0 h 60"/>
                  <a:gd name="T2" fmla="*/ 70 w 282"/>
                  <a:gd name="T3" fmla="*/ 0 h 60"/>
                  <a:gd name="T4" fmla="*/ 140 w 282"/>
                  <a:gd name="T5" fmla="*/ 53 h 60"/>
                  <a:gd name="T6" fmla="*/ 206 w 282"/>
                  <a:gd name="T7" fmla="*/ 53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80" cap="sq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42452" name="Line 109"/>
            <p:cNvSpPr>
              <a:spLocks noChangeShapeType="1"/>
            </p:cNvSpPr>
            <p:nvPr/>
          </p:nvSpPr>
          <p:spPr bwMode="auto">
            <a:xfrm>
              <a:off x="1469" y="1985"/>
              <a:ext cx="0" cy="78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2453" name="Line 110"/>
            <p:cNvSpPr>
              <a:spLocks noChangeShapeType="1"/>
            </p:cNvSpPr>
            <p:nvPr/>
          </p:nvSpPr>
          <p:spPr bwMode="auto">
            <a:xfrm>
              <a:off x="1871" y="1988"/>
              <a:ext cx="0" cy="76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2384" name="Group 111"/>
          <p:cNvGrpSpPr>
            <a:grpSpLocks/>
          </p:cNvGrpSpPr>
          <p:nvPr/>
        </p:nvGrpSpPr>
        <p:grpSpPr bwMode="auto">
          <a:xfrm>
            <a:off x="1781175" y="3841750"/>
            <a:ext cx="642938" cy="280988"/>
            <a:chOff x="1122" y="2420"/>
            <a:chExt cx="405" cy="177"/>
          </a:xfrm>
        </p:grpSpPr>
        <p:sp>
          <p:nvSpPr>
            <p:cNvPr id="142440" name="Oval 112"/>
            <p:cNvSpPr>
              <a:spLocks noChangeArrowheads="1"/>
            </p:cNvSpPr>
            <p:nvPr/>
          </p:nvSpPr>
          <p:spPr bwMode="auto">
            <a:xfrm>
              <a:off x="1124" y="2499"/>
              <a:ext cx="401" cy="98"/>
            </a:xfrm>
            <a:prstGeom prst="ellipse">
              <a:avLst/>
            </a:prstGeom>
            <a:gradFill rotWithShape="0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2441" name="Rectangle 113"/>
            <p:cNvSpPr>
              <a:spLocks noChangeArrowheads="1"/>
            </p:cNvSpPr>
            <p:nvPr/>
          </p:nvSpPr>
          <p:spPr bwMode="auto">
            <a:xfrm>
              <a:off x="1124" y="2487"/>
              <a:ext cx="403" cy="60"/>
            </a:xfrm>
            <a:prstGeom prst="rect">
              <a:avLst/>
            </a:prstGeom>
            <a:gradFill rotWithShape="0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2442" name="Oval 114"/>
            <p:cNvSpPr>
              <a:spLocks noChangeArrowheads="1"/>
            </p:cNvSpPr>
            <p:nvPr/>
          </p:nvSpPr>
          <p:spPr bwMode="auto">
            <a:xfrm>
              <a:off x="1122" y="2420"/>
              <a:ext cx="402" cy="115"/>
            </a:xfrm>
            <a:prstGeom prst="ellipse">
              <a:avLst/>
            </a:prstGeom>
            <a:gradFill rotWithShape="0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42443" name="Group 115"/>
            <p:cNvGrpSpPr>
              <a:grpSpLocks/>
            </p:cNvGrpSpPr>
            <p:nvPr/>
          </p:nvGrpSpPr>
          <p:grpSpPr bwMode="auto">
            <a:xfrm>
              <a:off x="1203" y="2450"/>
              <a:ext cx="227" cy="53"/>
              <a:chOff x="1203" y="2450"/>
              <a:chExt cx="227" cy="53"/>
            </a:xfrm>
          </p:grpSpPr>
          <p:sp>
            <p:nvSpPr>
              <p:cNvPr id="142446" name="Freeform 116"/>
              <p:cNvSpPr>
                <a:spLocks noChangeArrowheads="1"/>
              </p:cNvSpPr>
              <p:nvPr/>
            </p:nvSpPr>
            <p:spPr bwMode="auto">
              <a:xfrm>
                <a:off x="1203" y="2450"/>
                <a:ext cx="227" cy="53"/>
              </a:xfrm>
              <a:custGeom>
                <a:avLst/>
                <a:gdLst>
                  <a:gd name="T0" fmla="*/ 0 w 310"/>
                  <a:gd name="T1" fmla="*/ 53 h 60"/>
                  <a:gd name="T2" fmla="*/ 70 w 310"/>
                  <a:gd name="T3" fmla="*/ 53 h 60"/>
                  <a:gd name="T4" fmla="*/ 141 w 310"/>
                  <a:gd name="T5" fmla="*/ 0 h 60"/>
                  <a:gd name="T6" fmla="*/ 227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80" cap="sq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2447" name="Freeform 117"/>
              <p:cNvSpPr>
                <a:spLocks noChangeArrowheads="1"/>
              </p:cNvSpPr>
              <p:nvPr/>
            </p:nvSpPr>
            <p:spPr bwMode="auto">
              <a:xfrm>
                <a:off x="1213" y="2450"/>
                <a:ext cx="206" cy="53"/>
              </a:xfrm>
              <a:custGeom>
                <a:avLst/>
                <a:gdLst>
                  <a:gd name="T0" fmla="*/ 0 w 282"/>
                  <a:gd name="T1" fmla="*/ 0 h 60"/>
                  <a:gd name="T2" fmla="*/ 70 w 282"/>
                  <a:gd name="T3" fmla="*/ 0 h 60"/>
                  <a:gd name="T4" fmla="*/ 140 w 282"/>
                  <a:gd name="T5" fmla="*/ 53 h 60"/>
                  <a:gd name="T6" fmla="*/ 206 w 282"/>
                  <a:gd name="T7" fmla="*/ 53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80" cap="sq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42444" name="Line 118"/>
            <p:cNvSpPr>
              <a:spLocks noChangeShapeType="1"/>
            </p:cNvSpPr>
            <p:nvPr/>
          </p:nvSpPr>
          <p:spPr bwMode="auto">
            <a:xfrm>
              <a:off x="1124" y="2475"/>
              <a:ext cx="0" cy="78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2445" name="Line 119"/>
            <p:cNvSpPr>
              <a:spLocks noChangeShapeType="1"/>
            </p:cNvSpPr>
            <p:nvPr/>
          </p:nvSpPr>
          <p:spPr bwMode="auto">
            <a:xfrm>
              <a:off x="1525" y="2478"/>
              <a:ext cx="0" cy="76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2385" name="Group 120"/>
          <p:cNvGrpSpPr>
            <a:grpSpLocks/>
          </p:cNvGrpSpPr>
          <p:nvPr/>
        </p:nvGrpSpPr>
        <p:grpSpPr bwMode="auto">
          <a:xfrm>
            <a:off x="2368550" y="4362450"/>
            <a:ext cx="642938" cy="280988"/>
            <a:chOff x="1492" y="2748"/>
            <a:chExt cx="405" cy="177"/>
          </a:xfrm>
        </p:grpSpPr>
        <p:sp>
          <p:nvSpPr>
            <p:cNvPr id="142432" name="Oval 121"/>
            <p:cNvSpPr>
              <a:spLocks noChangeArrowheads="1"/>
            </p:cNvSpPr>
            <p:nvPr/>
          </p:nvSpPr>
          <p:spPr bwMode="auto">
            <a:xfrm>
              <a:off x="1494" y="2827"/>
              <a:ext cx="402" cy="98"/>
            </a:xfrm>
            <a:prstGeom prst="ellipse">
              <a:avLst/>
            </a:prstGeom>
            <a:gradFill rotWithShape="0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2433" name="Rectangle 122"/>
            <p:cNvSpPr>
              <a:spLocks noChangeArrowheads="1"/>
            </p:cNvSpPr>
            <p:nvPr/>
          </p:nvSpPr>
          <p:spPr bwMode="auto">
            <a:xfrm>
              <a:off x="1494" y="2815"/>
              <a:ext cx="403" cy="61"/>
            </a:xfrm>
            <a:prstGeom prst="rect">
              <a:avLst/>
            </a:prstGeom>
            <a:gradFill rotWithShape="0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2434" name="Oval 123"/>
            <p:cNvSpPr>
              <a:spLocks noChangeArrowheads="1"/>
            </p:cNvSpPr>
            <p:nvPr/>
          </p:nvSpPr>
          <p:spPr bwMode="auto">
            <a:xfrm>
              <a:off x="1492" y="2748"/>
              <a:ext cx="402" cy="115"/>
            </a:xfrm>
            <a:prstGeom prst="ellipse">
              <a:avLst/>
            </a:prstGeom>
            <a:gradFill rotWithShape="0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42435" name="Group 124"/>
            <p:cNvGrpSpPr>
              <a:grpSpLocks/>
            </p:cNvGrpSpPr>
            <p:nvPr/>
          </p:nvGrpSpPr>
          <p:grpSpPr bwMode="auto">
            <a:xfrm>
              <a:off x="1573" y="2778"/>
              <a:ext cx="227" cy="53"/>
              <a:chOff x="1573" y="2778"/>
              <a:chExt cx="227" cy="53"/>
            </a:xfrm>
          </p:grpSpPr>
          <p:sp>
            <p:nvSpPr>
              <p:cNvPr id="142438" name="Freeform 125"/>
              <p:cNvSpPr>
                <a:spLocks noChangeArrowheads="1"/>
              </p:cNvSpPr>
              <p:nvPr/>
            </p:nvSpPr>
            <p:spPr bwMode="auto">
              <a:xfrm>
                <a:off x="1573" y="2778"/>
                <a:ext cx="227" cy="53"/>
              </a:xfrm>
              <a:custGeom>
                <a:avLst/>
                <a:gdLst>
                  <a:gd name="T0" fmla="*/ 0 w 310"/>
                  <a:gd name="T1" fmla="*/ 53 h 60"/>
                  <a:gd name="T2" fmla="*/ 70 w 310"/>
                  <a:gd name="T3" fmla="*/ 53 h 60"/>
                  <a:gd name="T4" fmla="*/ 141 w 310"/>
                  <a:gd name="T5" fmla="*/ 0 h 60"/>
                  <a:gd name="T6" fmla="*/ 227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80" cap="sq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2439" name="Freeform 126"/>
              <p:cNvSpPr>
                <a:spLocks noChangeArrowheads="1"/>
              </p:cNvSpPr>
              <p:nvPr/>
            </p:nvSpPr>
            <p:spPr bwMode="auto">
              <a:xfrm>
                <a:off x="1583" y="2778"/>
                <a:ext cx="206" cy="53"/>
              </a:xfrm>
              <a:custGeom>
                <a:avLst/>
                <a:gdLst>
                  <a:gd name="T0" fmla="*/ 0 w 282"/>
                  <a:gd name="T1" fmla="*/ 0 h 60"/>
                  <a:gd name="T2" fmla="*/ 70 w 282"/>
                  <a:gd name="T3" fmla="*/ 0 h 60"/>
                  <a:gd name="T4" fmla="*/ 140 w 282"/>
                  <a:gd name="T5" fmla="*/ 53 h 60"/>
                  <a:gd name="T6" fmla="*/ 206 w 282"/>
                  <a:gd name="T7" fmla="*/ 53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80" cap="sq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42436" name="Line 127"/>
            <p:cNvSpPr>
              <a:spLocks noChangeShapeType="1"/>
            </p:cNvSpPr>
            <p:nvPr/>
          </p:nvSpPr>
          <p:spPr bwMode="auto">
            <a:xfrm>
              <a:off x="1494" y="2803"/>
              <a:ext cx="0" cy="78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2437" name="Line 128"/>
            <p:cNvSpPr>
              <a:spLocks noChangeShapeType="1"/>
            </p:cNvSpPr>
            <p:nvPr/>
          </p:nvSpPr>
          <p:spPr bwMode="auto">
            <a:xfrm>
              <a:off x="1895" y="2806"/>
              <a:ext cx="0" cy="76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2386" name="Group 129"/>
          <p:cNvGrpSpPr>
            <a:grpSpLocks/>
          </p:cNvGrpSpPr>
          <p:nvPr/>
        </p:nvGrpSpPr>
        <p:grpSpPr bwMode="auto">
          <a:xfrm>
            <a:off x="2019300" y="5095875"/>
            <a:ext cx="642938" cy="280988"/>
            <a:chOff x="1272" y="3210"/>
            <a:chExt cx="405" cy="177"/>
          </a:xfrm>
        </p:grpSpPr>
        <p:sp>
          <p:nvSpPr>
            <p:cNvPr id="142424" name="Oval 130"/>
            <p:cNvSpPr>
              <a:spLocks noChangeArrowheads="1"/>
            </p:cNvSpPr>
            <p:nvPr/>
          </p:nvSpPr>
          <p:spPr bwMode="auto">
            <a:xfrm>
              <a:off x="1274" y="3289"/>
              <a:ext cx="402" cy="98"/>
            </a:xfrm>
            <a:prstGeom prst="ellipse">
              <a:avLst/>
            </a:prstGeom>
            <a:gradFill rotWithShape="0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2425" name="Rectangle 131"/>
            <p:cNvSpPr>
              <a:spLocks noChangeArrowheads="1"/>
            </p:cNvSpPr>
            <p:nvPr/>
          </p:nvSpPr>
          <p:spPr bwMode="auto">
            <a:xfrm>
              <a:off x="1274" y="3277"/>
              <a:ext cx="403" cy="61"/>
            </a:xfrm>
            <a:prstGeom prst="rect">
              <a:avLst/>
            </a:prstGeom>
            <a:gradFill rotWithShape="0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2426" name="Oval 132"/>
            <p:cNvSpPr>
              <a:spLocks noChangeArrowheads="1"/>
            </p:cNvSpPr>
            <p:nvPr/>
          </p:nvSpPr>
          <p:spPr bwMode="auto">
            <a:xfrm>
              <a:off x="1272" y="3210"/>
              <a:ext cx="402" cy="115"/>
            </a:xfrm>
            <a:prstGeom prst="ellipse">
              <a:avLst/>
            </a:prstGeom>
            <a:gradFill rotWithShape="0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42427" name="Group 133"/>
            <p:cNvGrpSpPr>
              <a:grpSpLocks/>
            </p:cNvGrpSpPr>
            <p:nvPr/>
          </p:nvGrpSpPr>
          <p:grpSpPr bwMode="auto">
            <a:xfrm>
              <a:off x="1353" y="3240"/>
              <a:ext cx="227" cy="53"/>
              <a:chOff x="1353" y="3240"/>
              <a:chExt cx="227" cy="53"/>
            </a:xfrm>
          </p:grpSpPr>
          <p:sp>
            <p:nvSpPr>
              <p:cNvPr id="142430" name="Freeform 134"/>
              <p:cNvSpPr>
                <a:spLocks noChangeArrowheads="1"/>
              </p:cNvSpPr>
              <p:nvPr/>
            </p:nvSpPr>
            <p:spPr bwMode="auto">
              <a:xfrm>
                <a:off x="1353" y="3240"/>
                <a:ext cx="227" cy="53"/>
              </a:xfrm>
              <a:custGeom>
                <a:avLst/>
                <a:gdLst>
                  <a:gd name="T0" fmla="*/ 0 w 310"/>
                  <a:gd name="T1" fmla="*/ 53 h 60"/>
                  <a:gd name="T2" fmla="*/ 70 w 310"/>
                  <a:gd name="T3" fmla="*/ 53 h 60"/>
                  <a:gd name="T4" fmla="*/ 141 w 310"/>
                  <a:gd name="T5" fmla="*/ 0 h 60"/>
                  <a:gd name="T6" fmla="*/ 227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80" cap="sq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2431" name="Freeform 135"/>
              <p:cNvSpPr>
                <a:spLocks noChangeArrowheads="1"/>
              </p:cNvSpPr>
              <p:nvPr/>
            </p:nvSpPr>
            <p:spPr bwMode="auto">
              <a:xfrm>
                <a:off x="1363" y="3240"/>
                <a:ext cx="206" cy="53"/>
              </a:xfrm>
              <a:custGeom>
                <a:avLst/>
                <a:gdLst>
                  <a:gd name="T0" fmla="*/ 0 w 282"/>
                  <a:gd name="T1" fmla="*/ 0 h 60"/>
                  <a:gd name="T2" fmla="*/ 70 w 282"/>
                  <a:gd name="T3" fmla="*/ 0 h 60"/>
                  <a:gd name="T4" fmla="*/ 140 w 282"/>
                  <a:gd name="T5" fmla="*/ 53 h 60"/>
                  <a:gd name="T6" fmla="*/ 206 w 282"/>
                  <a:gd name="T7" fmla="*/ 53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80" cap="sq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42428" name="Line 136"/>
            <p:cNvSpPr>
              <a:spLocks noChangeShapeType="1"/>
            </p:cNvSpPr>
            <p:nvPr/>
          </p:nvSpPr>
          <p:spPr bwMode="auto">
            <a:xfrm>
              <a:off x="1274" y="3265"/>
              <a:ext cx="0" cy="78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2429" name="Line 137"/>
            <p:cNvSpPr>
              <a:spLocks noChangeShapeType="1"/>
            </p:cNvSpPr>
            <p:nvPr/>
          </p:nvSpPr>
          <p:spPr bwMode="auto">
            <a:xfrm>
              <a:off x="1675" y="3268"/>
              <a:ext cx="0" cy="76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2387" name="Group 138"/>
          <p:cNvGrpSpPr>
            <a:grpSpLocks/>
          </p:cNvGrpSpPr>
          <p:nvPr/>
        </p:nvGrpSpPr>
        <p:grpSpPr bwMode="auto">
          <a:xfrm>
            <a:off x="1189038" y="4511675"/>
            <a:ext cx="642937" cy="280988"/>
            <a:chOff x="749" y="2842"/>
            <a:chExt cx="405" cy="177"/>
          </a:xfrm>
        </p:grpSpPr>
        <p:sp>
          <p:nvSpPr>
            <p:cNvPr id="142416" name="Oval 139"/>
            <p:cNvSpPr>
              <a:spLocks noChangeArrowheads="1"/>
            </p:cNvSpPr>
            <p:nvPr/>
          </p:nvSpPr>
          <p:spPr bwMode="auto">
            <a:xfrm>
              <a:off x="751" y="2921"/>
              <a:ext cx="401" cy="98"/>
            </a:xfrm>
            <a:prstGeom prst="ellipse">
              <a:avLst/>
            </a:prstGeom>
            <a:gradFill rotWithShape="0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2417" name="Rectangle 140"/>
            <p:cNvSpPr>
              <a:spLocks noChangeArrowheads="1"/>
            </p:cNvSpPr>
            <p:nvPr/>
          </p:nvSpPr>
          <p:spPr bwMode="auto">
            <a:xfrm>
              <a:off x="751" y="2909"/>
              <a:ext cx="403" cy="61"/>
            </a:xfrm>
            <a:prstGeom prst="rect">
              <a:avLst/>
            </a:prstGeom>
            <a:gradFill rotWithShape="0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2418" name="Oval 141"/>
            <p:cNvSpPr>
              <a:spLocks noChangeArrowheads="1"/>
            </p:cNvSpPr>
            <p:nvPr/>
          </p:nvSpPr>
          <p:spPr bwMode="auto">
            <a:xfrm>
              <a:off x="749" y="2842"/>
              <a:ext cx="402" cy="115"/>
            </a:xfrm>
            <a:prstGeom prst="ellipse">
              <a:avLst/>
            </a:prstGeom>
            <a:gradFill rotWithShape="0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42419" name="Group 142"/>
            <p:cNvGrpSpPr>
              <a:grpSpLocks/>
            </p:cNvGrpSpPr>
            <p:nvPr/>
          </p:nvGrpSpPr>
          <p:grpSpPr bwMode="auto">
            <a:xfrm>
              <a:off x="830" y="2872"/>
              <a:ext cx="227" cy="53"/>
              <a:chOff x="830" y="2872"/>
              <a:chExt cx="227" cy="53"/>
            </a:xfrm>
          </p:grpSpPr>
          <p:sp>
            <p:nvSpPr>
              <p:cNvPr id="142422" name="Freeform 143"/>
              <p:cNvSpPr>
                <a:spLocks noChangeArrowheads="1"/>
              </p:cNvSpPr>
              <p:nvPr/>
            </p:nvSpPr>
            <p:spPr bwMode="auto">
              <a:xfrm>
                <a:off x="830" y="2872"/>
                <a:ext cx="227" cy="53"/>
              </a:xfrm>
              <a:custGeom>
                <a:avLst/>
                <a:gdLst>
                  <a:gd name="T0" fmla="*/ 0 w 310"/>
                  <a:gd name="T1" fmla="*/ 53 h 60"/>
                  <a:gd name="T2" fmla="*/ 70 w 310"/>
                  <a:gd name="T3" fmla="*/ 53 h 60"/>
                  <a:gd name="T4" fmla="*/ 141 w 310"/>
                  <a:gd name="T5" fmla="*/ 0 h 60"/>
                  <a:gd name="T6" fmla="*/ 227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80" cap="sq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2423" name="Freeform 144"/>
              <p:cNvSpPr>
                <a:spLocks noChangeArrowheads="1"/>
              </p:cNvSpPr>
              <p:nvPr/>
            </p:nvSpPr>
            <p:spPr bwMode="auto">
              <a:xfrm>
                <a:off x="840" y="2872"/>
                <a:ext cx="206" cy="53"/>
              </a:xfrm>
              <a:custGeom>
                <a:avLst/>
                <a:gdLst>
                  <a:gd name="T0" fmla="*/ 0 w 282"/>
                  <a:gd name="T1" fmla="*/ 0 h 60"/>
                  <a:gd name="T2" fmla="*/ 70 w 282"/>
                  <a:gd name="T3" fmla="*/ 0 h 60"/>
                  <a:gd name="T4" fmla="*/ 140 w 282"/>
                  <a:gd name="T5" fmla="*/ 53 h 60"/>
                  <a:gd name="T6" fmla="*/ 206 w 282"/>
                  <a:gd name="T7" fmla="*/ 53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80" cap="sq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42420" name="Line 145"/>
            <p:cNvSpPr>
              <a:spLocks noChangeShapeType="1"/>
            </p:cNvSpPr>
            <p:nvPr/>
          </p:nvSpPr>
          <p:spPr bwMode="auto">
            <a:xfrm>
              <a:off x="751" y="2897"/>
              <a:ext cx="0" cy="78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2421" name="Line 146"/>
            <p:cNvSpPr>
              <a:spLocks noChangeShapeType="1"/>
            </p:cNvSpPr>
            <p:nvPr/>
          </p:nvSpPr>
          <p:spPr bwMode="auto">
            <a:xfrm>
              <a:off x="1152" y="2900"/>
              <a:ext cx="0" cy="76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2388" name="Group 147"/>
          <p:cNvGrpSpPr>
            <a:grpSpLocks/>
          </p:cNvGrpSpPr>
          <p:nvPr/>
        </p:nvGrpSpPr>
        <p:grpSpPr bwMode="auto">
          <a:xfrm>
            <a:off x="4149725" y="4191000"/>
            <a:ext cx="642938" cy="280988"/>
            <a:chOff x="2614" y="2640"/>
            <a:chExt cx="405" cy="177"/>
          </a:xfrm>
        </p:grpSpPr>
        <p:sp>
          <p:nvSpPr>
            <p:cNvPr id="142408" name="Oval 148"/>
            <p:cNvSpPr>
              <a:spLocks noChangeArrowheads="1"/>
            </p:cNvSpPr>
            <p:nvPr/>
          </p:nvSpPr>
          <p:spPr bwMode="auto">
            <a:xfrm>
              <a:off x="2616" y="2719"/>
              <a:ext cx="401" cy="98"/>
            </a:xfrm>
            <a:prstGeom prst="ellipse">
              <a:avLst/>
            </a:prstGeom>
            <a:gradFill rotWithShape="0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2409" name="Rectangle 149"/>
            <p:cNvSpPr>
              <a:spLocks noChangeArrowheads="1"/>
            </p:cNvSpPr>
            <p:nvPr/>
          </p:nvSpPr>
          <p:spPr bwMode="auto">
            <a:xfrm>
              <a:off x="2616" y="2707"/>
              <a:ext cx="403" cy="61"/>
            </a:xfrm>
            <a:prstGeom prst="rect">
              <a:avLst/>
            </a:prstGeom>
            <a:gradFill rotWithShape="0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2410" name="Oval 150"/>
            <p:cNvSpPr>
              <a:spLocks noChangeArrowheads="1"/>
            </p:cNvSpPr>
            <p:nvPr/>
          </p:nvSpPr>
          <p:spPr bwMode="auto">
            <a:xfrm>
              <a:off x="2614" y="2640"/>
              <a:ext cx="402" cy="115"/>
            </a:xfrm>
            <a:prstGeom prst="ellipse">
              <a:avLst/>
            </a:prstGeom>
            <a:gradFill rotWithShape="0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42411" name="Group 151"/>
            <p:cNvGrpSpPr>
              <a:grpSpLocks/>
            </p:cNvGrpSpPr>
            <p:nvPr/>
          </p:nvGrpSpPr>
          <p:grpSpPr bwMode="auto">
            <a:xfrm>
              <a:off x="2695" y="2670"/>
              <a:ext cx="227" cy="53"/>
              <a:chOff x="2695" y="2670"/>
              <a:chExt cx="227" cy="53"/>
            </a:xfrm>
          </p:grpSpPr>
          <p:sp>
            <p:nvSpPr>
              <p:cNvPr id="142414" name="Freeform 152"/>
              <p:cNvSpPr>
                <a:spLocks noChangeArrowheads="1"/>
              </p:cNvSpPr>
              <p:nvPr/>
            </p:nvSpPr>
            <p:spPr bwMode="auto">
              <a:xfrm>
                <a:off x="2695" y="2670"/>
                <a:ext cx="227" cy="53"/>
              </a:xfrm>
              <a:custGeom>
                <a:avLst/>
                <a:gdLst>
                  <a:gd name="T0" fmla="*/ 0 w 310"/>
                  <a:gd name="T1" fmla="*/ 53 h 60"/>
                  <a:gd name="T2" fmla="*/ 70 w 310"/>
                  <a:gd name="T3" fmla="*/ 53 h 60"/>
                  <a:gd name="T4" fmla="*/ 141 w 310"/>
                  <a:gd name="T5" fmla="*/ 0 h 60"/>
                  <a:gd name="T6" fmla="*/ 227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80" cap="sq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2415" name="Freeform 153"/>
              <p:cNvSpPr>
                <a:spLocks noChangeArrowheads="1"/>
              </p:cNvSpPr>
              <p:nvPr/>
            </p:nvSpPr>
            <p:spPr bwMode="auto">
              <a:xfrm>
                <a:off x="2705" y="2670"/>
                <a:ext cx="206" cy="53"/>
              </a:xfrm>
              <a:custGeom>
                <a:avLst/>
                <a:gdLst>
                  <a:gd name="T0" fmla="*/ 0 w 282"/>
                  <a:gd name="T1" fmla="*/ 0 h 60"/>
                  <a:gd name="T2" fmla="*/ 70 w 282"/>
                  <a:gd name="T3" fmla="*/ 0 h 60"/>
                  <a:gd name="T4" fmla="*/ 140 w 282"/>
                  <a:gd name="T5" fmla="*/ 53 h 60"/>
                  <a:gd name="T6" fmla="*/ 206 w 282"/>
                  <a:gd name="T7" fmla="*/ 53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80" cap="sq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42412" name="Line 154"/>
            <p:cNvSpPr>
              <a:spLocks noChangeShapeType="1"/>
            </p:cNvSpPr>
            <p:nvPr/>
          </p:nvSpPr>
          <p:spPr bwMode="auto">
            <a:xfrm>
              <a:off x="2616" y="2695"/>
              <a:ext cx="0" cy="78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2413" name="Line 155"/>
            <p:cNvSpPr>
              <a:spLocks noChangeShapeType="1"/>
            </p:cNvSpPr>
            <p:nvPr/>
          </p:nvSpPr>
          <p:spPr bwMode="auto">
            <a:xfrm>
              <a:off x="3017" y="2698"/>
              <a:ext cx="0" cy="76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2389" name="Group 156"/>
          <p:cNvGrpSpPr>
            <a:grpSpLocks/>
          </p:cNvGrpSpPr>
          <p:nvPr/>
        </p:nvGrpSpPr>
        <p:grpSpPr bwMode="auto">
          <a:xfrm>
            <a:off x="4960938" y="4610100"/>
            <a:ext cx="642937" cy="280988"/>
            <a:chOff x="3125" y="2904"/>
            <a:chExt cx="405" cy="177"/>
          </a:xfrm>
        </p:grpSpPr>
        <p:sp>
          <p:nvSpPr>
            <p:cNvPr id="142400" name="Oval 157"/>
            <p:cNvSpPr>
              <a:spLocks noChangeArrowheads="1"/>
            </p:cNvSpPr>
            <p:nvPr/>
          </p:nvSpPr>
          <p:spPr bwMode="auto">
            <a:xfrm>
              <a:off x="3127" y="2983"/>
              <a:ext cx="402" cy="98"/>
            </a:xfrm>
            <a:prstGeom prst="ellipse">
              <a:avLst/>
            </a:prstGeom>
            <a:gradFill rotWithShape="0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2401" name="Rectangle 158"/>
            <p:cNvSpPr>
              <a:spLocks noChangeArrowheads="1"/>
            </p:cNvSpPr>
            <p:nvPr/>
          </p:nvSpPr>
          <p:spPr bwMode="auto">
            <a:xfrm>
              <a:off x="3127" y="2971"/>
              <a:ext cx="403" cy="61"/>
            </a:xfrm>
            <a:prstGeom prst="rect">
              <a:avLst/>
            </a:prstGeom>
            <a:gradFill rotWithShape="0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2402" name="Oval 159"/>
            <p:cNvSpPr>
              <a:spLocks noChangeArrowheads="1"/>
            </p:cNvSpPr>
            <p:nvPr/>
          </p:nvSpPr>
          <p:spPr bwMode="auto">
            <a:xfrm>
              <a:off x="3125" y="2904"/>
              <a:ext cx="402" cy="115"/>
            </a:xfrm>
            <a:prstGeom prst="ellipse">
              <a:avLst/>
            </a:prstGeom>
            <a:gradFill rotWithShape="0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42403" name="Group 160"/>
            <p:cNvGrpSpPr>
              <a:grpSpLocks/>
            </p:cNvGrpSpPr>
            <p:nvPr/>
          </p:nvGrpSpPr>
          <p:grpSpPr bwMode="auto">
            <a:xfrm>
              <a:off x="3206" y="2934"/>
              <a:ext cx="227" cy="53"/>
              <a:chOff x="3206" y="2934"/>
              <a:chExt cx="227" cy="53"/>
            </a:xfrm>
          </p:grpSpPr>
          <p:sp>
            <p:nvSpPr>
              <p:cNvPr id="142406" name="Freeform 161"/>
              <p:cNvSpPr>
                <a:spLocks noChangeArrowheads="1"/>
              </p:cNvSpPr>
              <p:nvPr/>
            </p:nvSpPr>
            <p:spPr bwMode="auto">
              <a:xfrm>
                <a:off x="3206" y="2934"/>
                <a:ext cx="227" cy="53"/>
              </a:xfrm>
              <a:custGeom>
                <a:avLst/>
                <a:gdLst>
                  <a:gd name="T0" fmla="*/ 0 w 310"/>
                  <a:gd name="T1" fmla="*/ 53 h 60"/>
                  <a:gd name="T2" fmla="*/ 70 w 310"/>
                  <a:gd name="T3" fmla="*/ 53 h 60"/>
                  <a:gd name="T4" fmla="*/ 141 w 310"/>
                  <a:gd name="T5" fmla="*/ 0 h 60"/>
                  <a:gd name="T6" fmla="*/ 227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80" cap="sq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2407" name="Freeform 162"/>
              <p:cNvSpPr>
                <a:spLocks noChangeArrowheads="1"/>
              </p:cNvSpPr>
              <p:nvPr/>
            </p:nvSpPr>
            <p:spPr bwMode="auto">
              <a:xfrm>
                <a:off x="3216" y="2934"/>
                <a:ext cx="206" cy="53"/>
              </a:xfrm>
              <a:custGeom>
                <a:avLst/>
                <a:gdLst>
                  <a:gd name="T0" fmla="*/ 0 w 282"/>
                  <a:gd name="T1" fmla="*/ 0 h 60"/>
                  <a:gd name="T2" fmla="*/ 70 w 282"/>
                  <a:gd name="T3" fmla="*/ 0 h 60"/>
                  <a:gd name="T4" fmla="*/ 140 w 282"/>
                  <a:gd name="T5" fmla="*/ 53 h 60"/>
                  <a:gd name="T6" fmla="*/ 206 w 282"/>
                  <a:gd name="T7" fmla="*/ 53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80" cap="sq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42404" name="Line 163"/>
            <p:cNvSpPr>
              <a:spLocks noChangeShapeType="1"/>
            </p:cNvSpPr>
            <p:nvPr/>
          </p:nvSpPr>
          <p:spPr bwMode="auto">
            <a:xfrm>
              <a:off x="3127" y="2959"/>
              <a:ext cx="0" cy="78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2405" name="Line 164"/>
            <p:cNvSpPr>
              <a:spLocks noChangeShapeType="1"/>
            </p:cNvSpPr>
            <p:nvPr/>
          </p:nvSpPr>
          <p:spPr bwMode="auto">
            <a:xfrm>
              <a:off x="3528" y="2962"/>
              <a:ext cx="0" cy="76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2390" name="Group 165"/>
          <p:cNvGrpSpPr>
            <a:grpSpLocks/>
          </p:cNvGrpSpPr>
          <p:nvPr/>
        </p:nvGrpSpPr>
        <p:grpSpPr bwMode="auto">
          <a:xfrm>
            <a:off x="4376738" y="5051425"/>
            <a:ext cx="642937" cy="280988"/>
            <a:chOff x="2757" y="3182"/>
            <a:chExt cx="405" cy="177"/>
          </a:xfrm>
        </p:grpSpPr>
        <p:sp>
          <p:nvSpPr>
            <p:cNvPr id="142392" name="Oval 166"/>
            <p:cNvSpPr>
              <a:spLocks noChangeArrowheads="1"/>
            </p:cNvSpPr>
            <p:nvPr/>
          </p:nvSpPr>
          <p:spPr bwMode="auto">
            <a:xfrm>
              <a:off x="2759" y="3261"/>
              <a:ext cx="401" cy="98"/>
            </a:xfrm>
            <a:prstGeom prst="ellipse">
              <a:avLst/>
            </a:prstGeom>
            <a:gradFill rotWithShape="0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2393" name="Rectangle 167"/>
            <p:cNvSpPr>
              <a:spLocks noChangeArrowheads="1"/>
            </p:cNvSpPr>
            <p:nvPr/>
          </p:nvSpPr>
          <p:spPr bwMode="auto">
            <a:xfrm>
              <a:off x="2759" y="3249"/>
              <a:ext cx="403" cy="61"/>
            </a:xfrm>
            <a:prstGeom prst="rect">
              <a:avLst/>
            </a:prstGeom>
            <a:gradFill rotWithShape="0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2394" name="Oval 168"/>
            <p:cNvSpPr>
              <a:spLocks noChangeArrowheads="1"/>
            </p:cNvSpPr>
            <p:nvPr/>
          </p:nvSpPr>
          <p:spPr bwMode="auto">
            <a:xfrm>
              <a:off x="2757" y="3182"/>
              <a:ext cx="402" cy="115"/>
            </a:xfrm>
            <a:prstGeom prst="ellipse">
              <a:avLst/>
            </a:prstGeom>
            <a:gradFill rotWithShape="0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42395" name="Group 169"/>
            <p:cNvGrpSpPr>
              <a:grpSpLocks/>
            </p:cNvGrpSpPr>
            <p:nvPr/>
          </p:nvGrpSpPr>
          <p:grpSpPr bwMode="auto">
            <a:xfrm>
              <a:off x="2838" y="3212"/>
              <a:ext cx="227" cy="53"/>
              <a:chOff x="2838" y="3212"/>
              <a:chExt cx="227" cy="53"/>
            </a:xfrm>
          </p:grpSpPr>
          <p:sp>
            <p:nvSpPr>
              <p:cNvPr id="142398" name="Freeform 170"/>
              <p:cNvSpPr>
                <a:spLocks noChangeArrowheads="1"/>
              </p:cNvSpPr>
              <p:nvPr/>
            </p:nvSpPr>
            <p:spPr bwMode="auto">
              <a:xfrm>
                <a:off x="2838" y="3212"/>
                <a:ext cx="227" cy="53"/>
              </a:xfrm>
              <a:custGeom>
                <a:avLst/>
                <a:gdLst>
                  <a:gd name="T0" fmla="*/ 0 w 310"/>
                  <a:gd name="T1" fmla="*/ 53 h 60"/>
                  <a:gd name="T2" fmla="*/ 70 w 310"/>
                  <a:gd name="T3" fmla="*/ 53 h 60"/>
                  <a:gd name="T4" fmla="*/ 141 w 310"/>
                  <a:gd name="T5" fmla="*/ 0 h 60"/>
                  <a:gd name="T6" fmla="*/ 227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80" cap="sq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2399" name="Freeform 171"/>
              <p:cNvSpPr>
                <a:spLocks noChangeArrowheads="1"/>
              </p:cNvSpPr>
              <p:nvPr/>
            </p:nvSpPr>
            <p:spPr bwMode="auto">
              <a:xfrm>
                <a:off x="2848" y="3212"/>
                <a:ext cx="206" cy="53"/>
              </a:xfrm>
              <a:custGeom>
                <a:avLst/>
                <a:gdLst>
                  <a:gd name="T0" fmla="*/ 0 w 282"/>
                  <a:gd name="T1" fmla="*/ 0 h 60"/>
                  <a:gd name="T2" fmla="*/ 70 w 282"/>
                  <a:gd name="T3" fmla="*/ 0 h 60"/>
                  <a:gd name="T4" fmla="*/ 140 w 282"/>
                  <a:gd name="T5" fmla="*/ 53 h 60"/>
                  <a:gd name="T6" fmla="*/ 206 w 282"/>
                  <a:gd name="T7" fmla="*/ 53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80" cap="sq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42396" name="Line 172"/>
            <p:cNvSpPr>
              <a:spLocks noChangeShapeType="1"/>
            </p:cNvSpPr>
            <p:nvPr/>
          </p:nvSpPr>
          <p:spPr bwMode="auto">
            <a:xfrm>
              <a:off x="2759" y="3237"/>
              <a:ext cx="0" cy="78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2397" name="Line 173"/>
            <p:cNvSpPr>
              <a:spLocks noChangeShapeType="1"/>
            </p:cNvSpPr>
            <p:nvPr/>
          </p:nvSpPr>
          <p:spPr bwMode="auto">
            <a:xfrm>
              <a:off x="3160" y="3240"/>
              <a:ext cx="0" cy="76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Text Box 3"/>
          <p:cNvSpPr txBox="1">
            <a:spLocks noChangeArrowheads="1"/>
          </p:cNvSpPr>
          <p:nvPr/>
        </p:nvSpPr>
        <p:spPr bwMode="auto">
          <a:xfrm>
            <a:off x="422275" y="165100"/>
            <a:ext cx="7772400" cy="977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Virtual 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Circuits</a:t>
            </a:r>
            <a:endParaRPr lang="en-US" sz="3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893" name="Text Box 4"/>
          <p:cNvSpPr txBox="1">
            <a:spLocks noChangeArrowheads="1"/>
          </p:cNvSpPr>
          <p:nvPr/>
        </p:nvSpPr>
        <p:spPr bwMode="auto">
          <a:xfrm>
            <a:off x="647700" y="3495675"/>
            <a:ext cx="7620000" cy="2752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41313" indent="-341313" algn="just">
              <a:lnSpc>
                <a:spcPct val="85000"/>
              </a:lnSpc>
              <a:spcBef>
                <a:spcPts val="600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all 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setup, teardown for each call </a:t>
            </a:r>
            <a:r>
              <a:rPr lang="en-US" sz="28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before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data can flow</a:t>
            </a:r>
          </a:p>
          <a:p>
            <a:pPr marL="341313" indent="-341313" algn="just">
              <a:lnSpc>
                <a:spcPct val="85000"/>
              </a:lnSpc>
              <a:spcBef>
                <a:spcPts val="600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ach 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packet carries VC identifier (not destination host address)</a:t>
            </a:r>
          </a:p>
          <a:p>
            <a:pPr marL="341313" indent="-341313" algn="just">
              <a:lnSpc>
                <a:spcPct val="85000"/>
              </a:lnSpc>
              <a:spcBef>
                <a:spcPts val="600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Every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router on source-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dest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path maintains </a:t>
            </a:r>
            <a:r>
              <a:rPr lang="ja-JP" sz="28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state</a:t>
            </a:r>
            <a:r>
              <a:rPr lang="ja-JP" sz="28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for each passing connection</a:t>
            </a:r>
          </a:p>
        </p:txBody>
      </p:sp>
      <p:sp>
        <p:nvSpPr>
          <p:cNvPr id="38917" name="Text Box 5"/>
          <p:cNvSpPr txBox="1">
            <a:spLocks noChangeArrowheads="1"/>
          </p:cNvSpPr>
          <p:nvPr/>
        </p:nvSpPr>
        <p:spPr bwMode="auto">
          <a:xfrm>
            <a:off x="876300" y="1371600"/>
            <a:ext cx="7743825" cy="19621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/>
          <a:lstStyle/>
          <a:p>
            <a:pPr marL="342900" indent="-341313" algn="just">
              <a:lnSpc>
                <a:spcPct val="85000"/>
              </a:lnSpc>
              <a:spcBef>
                <a:spcPts val="700"/>
              </a:spcBef>
              <a:buClrTx/>
              <a:buSzPct val="65000"/>
              <a:buFont typeface="Wingdings" pitchFamily="2" charset="2"/>
              <a:buChar char="q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Source-to-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dest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path behaves much like telephone circuit</a:t>
            </a:r>
          </a:p>
          <a:p>
            <a:pPr marL="741363" lvl="1" indent="-284163" algn="just">
              <a:lnSpc>
                <a:spcPct val="85000"/>
              </a:lnSpc>
              <a:spcBef>
                <a:spcPts val="600"/>
              </a:spcBef>
              <a:buClr>
                <a:srgbClr val="000099"/>
              </a:buClr>
              <a:buFont typeface="Wingdings" pitchFamily="2" charset="2"/>
              <a:buChar char="q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Network actions along source-to-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dest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path</a:t>
            </a:r>
            <a:endParaRPr lang="en-US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895" name="Rectangle 6"/>
          <p:cNvSpPr>
            <a:spLocks noChangeArrowheads="1"/>
          </p:cNvSpPr>
          <p:nvPr/>
        </p:nvSpPr>
        <p:spPr bwMode="auto">
          <a:xfrm>
            <a:off x="666750" y="1457325"/>
            <a:ext cx="7867650" cy="1685925"/>
          </a:xfrm>
          <a:prstGeom prst="rect">
            <a:avLst/>
          </a:prstGeom>
          <a:noFill/>
          <a:ln w="19080" cap="sq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4" name="Text Box 3"/>
          <p:cNvSpPr txBox="1">
            <a:spLocks noChangeArrowheads="1"/>
          </p:cNvSpPr>
          <p:nvPr/>
        </p:nvSpPr>
        <p:spPr bwMode="auto">
          <a:xfrm>
            <a:off x="520700" y="1468438"/>
            <a:ext cx="8229600" cy="40084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41313" indent="-341313" algn="just">
              <a:lnSpc>
                <a:spcPct val="85000"/>
              </a:lnSpc>
              <a:spcBef>
                <a:spcPts val="700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 i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800" i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wo-level </a:t>
            </a:r>
            <a:r>
              <a:rPr lang="en-US" sz="2800" i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hierarchy: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local area, backbone.</a:t>
            </a:r>
          </a:p>
          <a:p>
            <a:pPr marL="741363" lvl="1" indent="-284163" algn="just">
              <a:lnSpc>
                <a:spcPct val="85000"/>
              </a:lnSpc>
              <a:spcBef>
                <a:spcPts val="700"/>
              </a:spcBef>
              <a:buClr>
                <a:srgbClr val="000099"/>
              </a:buClr>
              <a:buFont typeface="Wingdings" pitchFamily="2" charset="2"/>
              <a:buChar char="q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ink-state 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advertisements only in area </a:t>
            </a:r>
          </a:p>
          <a:p>
            <a:pPr marL="741363" lvl="1" indent="-284163" algn="just">
              <a:lnSpc>
                <a:spcPct val="85000"/>
              </a:lnSpc>
              <a:spcBef>
                <a:spcPts val="700"/>
              </a:spcBef>
              <a:buClr>
                <a:srgbClr val="000099"/>
              </a:buClr>
              <a:buFont typeface="Wingdings" pitchFamily="2" charset="2"/>
              <a:buChar char="q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ach node 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has detailed area topology; only know direction (shortest path) to nets in other areas.</a:t>
            </a:r>
          </a:p>
          <a:p>
            <a:pPr marL="341313" indent="-341313" algn="just">
              <a:lnSpc>
                <a:spcPct val="85000"/>
              </a:lnSpc>
              <a:spcBef>
                <a:spcPts val="700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 i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i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rea </a:t>
            </a:r>
            <a:r>
              <a:rPr lang="en-US" sz="2800" i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border routers:</a:t>
            </a:r>
            <a:r>
              <a:rPr lang="en-US" sz="28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ja-JP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summarize</a:t>
            </a:r>
            <a:r>
              <a:rPr lang="ja-JP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distances  to nets in own area, advertise to other Area Border routers.</a:t>
            </a:r>
          </a:p>
          <a:p>
            <a:pPr marL="341313" indent="-341313" algn="just">
              <a:lnSpc>
                <a:spcPct val="85000"/>
              </a:lnSpc>
              <a:spcBef>
                <a:spcPts val="700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 i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800" i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ackbone </a:t>
            </a:r>
            <a:r>
              <a:rPr lang="en-US" sz="2800" i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routers: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run OSPF routing limited to backbone.</a:t>
            </a:r>
          </a:p>
          <a:p>
            <a:pPr marL="341313" indent="-341313" algn="just">
              <a:lnSpc>
                <a:spcPct val="85000"/>
              </a:lnSpc>
              <a:spcBef>
                <a:spcPts val="700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 i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800" i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oundary </a:t>
            </a:r>
            <a:r>
              <a:rPr lang="en-US" sz="2800" i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routers: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connect to other AS</a:t>
            </a:r>
            <a:r>
              <a:rPr lang="ja-JP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endParaRPr lang="en-US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365" name="Text Box 4"/>
          <p:cNvSpPr txBox="1">
            <a:spLocks noChangeArrowheads="1"/>
          </p:cNvSpPr>
          <p:nvPr/>
        </p:nvSpPr>
        <p:spPr bwMode="auto">
          <a:xfrm>
            <a:off x="427038" y="169863"/>
            <a:ext cx="8107362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Hierarchical OSPF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9" name="Text Box 4"/>
          <p:cNvSpPr txBox="1">
            <a:spLocks noChangeArrowheads="1"/>
          </p:cNvSpPr>
          <p:nvPr/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Internet 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Inter-AS </a:t>
            </a: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outing</a:t>
            </a: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 BGP</a:t>
            </a:r>
          </a:p>
        </p:txBody>
      </p:sp>
      <p:sp>
        <p:nvSpPr>
          <p:cNvPr id="144390" name="Text Box 5"/>
          <p:cNvSpPr txBox="1">
            <a:spLocks noChangeArrowheads="1"/>
          </p:cNvSpPr>
          <p:nvPr/>
        </p:nvSpPr>
        <p:spPr bwMode="auto">
          <a:xfrm>
            <a:off x="533400" y="1422400"/>
            <a:ext cx="7772400" cy="4927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79413" indent="-379413" algn="just">
              <a:lnSpc>
                <a:spcPct val="85000"/>
              </a:lnSpc>
              <a:spcBef>
                <a:spcPts val="700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949325" algn="l"/>
                <a:tab pos="1863725" algn="l"/>
                <a:tab pos="2778125" algn="l"/>
                <a:tab pos="3692525" algn="l"/>
                <a:tab pos="4606925" algn="l"/>
                <a:tab pos="5521325" algn="l"/>
                <a:tab pos="6435725" algn="l"/>
                <a:tab pos="7350125" algn="l"/>
                <a:tab pos="8264525" algn="l"/>
                <a:tab pos="9178925" algn="l"/>
                <a:tab pos="10093325" algn="l"/>
              </a:tabLst>
            </a:pPr>
            <a:r>
              <a:rPr lang="en-US" sz="280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BGP (Border Gateway Protocol):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de facto inter-domain routing protocol</a:t>
            </a:r>
          </a:p>
          <a:p>
            <a:pPr marL="798513" lvl="1" indent="-341313" algn="just">
              <a:lnSpc>
                <a:spcPct val="85000"/>
              </a:lnSpc>
              <a:spcBef>
                <a:spcPts val="600"/>
              </a:spcBef>
              <a:buClr>
                <a:srgbClr val="000099"/>
              </a:buClr>
              <a:buFont typeface="Wingdings" pitchFamily="2" charset="2"/>
              <a:buChar char="q"/>
              <a:tabLst>
                <a:tab pos="949325" algn="l"/>
                <a:tab pos="1863725" algn="l"/>
                <a:tab pos="2778125" algn="l"/>
                <a:tab pos="3692525" algn="l"/>
                <a:tab pos="4606925" algn="l"/>
                <a:tab pos="5521325" algn="l"/>
                <a:tab pos="6435725" algn="l"/>
                <a:tab pos="7350125" algn="l"/>
                <a:tab pos="8264525" algn="l"/>
                <a:tab pos="9178925" algn="l"/>
                <a:tab pos="10093325" algn="l"/>
              </a:tabLst>
            </a:pPr>
            <a:r>
              <a:rPr lang="ja-JP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glue that holds the Internet together</a:t>
            </a:r>
            <a:r>
              <a:rPr lang="ja-JP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 marL="379413" indent="-379413" algn="just">
              <a:lnSpc>
                <a:spcPct val="85000"/>
              </a:lnSpc>
              <a:spcBef>
                <a:spcPts val="700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949325" algn="l"/>
                <a:tab pos="1863725" algn="l"/>
                <a:tab pos="2778125" algn="l"/>
                <a:tab pos="3692525" algn="l"/>
                <a:tab pos="4606925" algn="l"/>
                <a:tab pos="5521325" algn="l"/>
                <a:tab pos="6435725" algn="l"/>
                <a:tab pos="7350125" algn="l"/>
                <a:tab pos="8264525" algn="l"/>
                <a:tab pos="9178925" algn="l"/>
                <a:tab pos="10093325" algn="l"/>
              </a:tabLst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BGP provides each AS a means to:</a:t>
            </a:r>
          </a:p>
          <a:p>
            <a:pPr marL="798513" lvl="1" indent="-341313" algn="just">
              <a:lnSpc>
                <a:spcPct val="85000"/>
              </a:lnSpc>
              <a:spcBef>
                <a:spcPts val="600"/>
              </a:spcBef>
              <a:buClr>
                <a:srgbClr val="000099"/>
              </a:buClr>
              <a:buFont typeface="Wingdings" pitchFamily="2" charset="2"/>
              <a:buChar char="q"/>
              <a:tabLst>
                <a:tab pos="949325" algn="l"/>
                <a:tab pos="1863725" algn="l"/>
                <a:tab pos="2778125" algn="l"/>
                <a:tab pos="3692525" algn="l"/>
                <a:tab pos="4606925" algn="l"/>
                <a:tab pos="5521325" algn="l"/>
                <a:tab pos="6435725" algn="l"/>
                <a:tab pos="7350125" algn="l"/>
                <a:tab pos="8264525" algn="l"/>
                <a:tab pos="9178925" algn="l"/>
                <a:tab pos="10093325" algn="l"/>
              </a:tabLst>
            </a:pPr>
            <a:r>
              <a:rPr lang="en-US" sz="2800" dirty="0" err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eBGP</a:t>
            </a:r>
            <a:r>
              <a:rPr lang="en-US" sz="280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obtain subnet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reachability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information from neighboring ASs.</a:t>
            </a:r>
          </a:p>
          <a:p>
            <a:pPr marL="798513" lvl="1" indent="-341313" algn="just">
              <a:lnSpc>
                <a:spcPct val="85000"/>
              </a:lnSpc>
              <a:spcBef>
                <a:spcPts val="600"/>
              </a:spcBef>
              <a:buClr>
                <a:srgbClr val="000099"/>
              </a:buClr>
              <a:buFont typeface="Wingdings" pitchFamily="2" charset="2"/>
              <a:buChar char="q"/>
              <a:tabLst>
                <a:tab pos="949325" algn="l"/>
                <a:tab pos="1863725" algn="l"/>
                <a:tab pos="2778125" algn="l"/>
                <a:tab pos="3692525" algn="l"/>
                <a:tab pos="4606925" algn="l"/>
                <a:tab pos="5521325" algn="l"/>
                <a:tab pos="6435725" algn="l"/>
                <a:tab pos="7350125" algn="l"/>
                <a:tab pos="8264525" algn="l"/>
                <a:tab pos="9178925" algn="l"/>
                <a:tab pos="10093325" algn="l"/>
              </a:tabLst>
            </a:pPr>
            <a:r>
              <a:rPr lang="en-US" sz="2800" dirty="0" err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iBGP</a:t>
            </a:r>
            <a:r>
              <a:rPr lang="en-US" sz="280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propagate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reachability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information to all AS-internal routers.</a:t>
            </a:r>
          </a:p>
          <a:p>
            <a:pPr marL="798513" lvl="1" indent="-341313" algn="just">
              <a:lnSpc>
                <a:spcPct val="85000"/>
              </a:lnSpc>
              <a:spcBef>
                <a:spcPts val="600"/>
              </a:spcBef>
              <a:buClr>
                <a:srgbClr val="000099"/>
              </a:buClr>
              <a:buFont typeface="Wingdings" pitchFamily="2" charset="2"/>
              <a:buChar char="q"/>
              <a:tabLst>
                <a:tab pos="949325" algn="l"/>
                <a:tab pos="1863725" algn="l"/>
                <a:tab pos="2778125" algn="l"/>
                <a:tab pos="3692525" algn="l"/>
                <a:tab pos="4606925" algn="l"/>
                <a:tab pos="5521325" algn="l"/>
                <a:tab pos="6435725" algn="l"/>
                <a:tab pos="7350125" algn="l"/>
                <a:tab pos="8264525" algn="l"/>
                <a:tab pos="9178925" algn="l"/>
                <a:tab pos="10093325" algn="l"/>
              </a:tabLst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etermine </a:t>
            </a:r>
            <a:r>
              <a:rPr lang="ja-JP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good</a:t>
            </a:r>
            <a:r>
              <a:rPr lang="ja-JP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routes to other networks based on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reachability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information and 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policy</a:t>
            </a:r>
            <a:endParaRPr lang="en-US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79413" indent="-379413" algn="just">
              <a:lnSpc>
                <a:spcPct val="85000"/>
              </a:lnSpc>
              <a:spcBef>
                <a:spcPts val="700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949325" algn="l"/>
                <a:tab pos="1863725" algn="l"/>
                <a:tab pos="2778125" algn="l"/>
                <a:tab pos="3692525" algn="l"/>
                <a:tab pos="4606925" algn="l"/>
                <a:tab pos="5521325" algn="l"/>
                <a:tab pos="6435725" algn="l"/>
                <a:tab pos="7350125" algn="l"/>
                <a:tab pos="8264525" algn="l"/>
                <a:tab pos="9178925" algn="l"/>
                <a:tab pos="10093325" algn="l"/>
              </a:tabLst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llows 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subnet to advertise its existence to rest of Internet: </a:t>
            </a:r>
            <a:r>
              <a:rPr lang="ja-JP" sz="2800" i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8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I am here</a:t>
            </a:r>
            <a:r>
              <a:rPr lang="ja-JP" sz="2800" i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2" name="Freeform 3"/>
          <p:cNvSpPr>
            <a:spLocks noChangeArrowheads="1"/>
          </p:cNvSpPr>
          <p:nvPr/>
        </p:nvSpPr>
        <p:spPr bwMode="auto">
          <a:xfrm>
            <a:off x="7277100" y="4562475"/>
            <a:ext cx="1171575" cy="1758950"/>
          </a:xfrm>
          <a:custGeom>
            <a:avLst/>
            <a:gdLst>
              <a:gd name="T0" fmla="*/ 2147483647 w 738"/>
              <a:gd name="T1" fmla="*/ 2147483647 h 1108"/>
              <a:gd name="T2" fmla="*/ 2147483647 w 738"/>
              <a:gd name="T3" fmla="*/ 2147483647 h 1108"/>
              <a:gd name="T4" fmla="*/ 2147483647 w 738"/>
              <a:gd name="T5" fmla="*/ 2147483647 h 1108"/>
              <a:gd name="T6" fmla="*/ 2147483647 w 738"/>
              <a:gd name="T7" fmla="*/ 2147483647 h 1108"/>
              <a:gd name="T8" fmla="*/ 2147483647 w 738"/>
              <a:gd name="T9" fmla="*/ 2147483647 h 1108"/>
              <a:gd name="T10" fmla="*/ 2147483647 w 738"/>
              <a:gd name="T11" fmla="*/ 2147483647 h 1108"/>
              <a:gd name="T12" fmla="*/ 2147483647 w 738"/>
              <a:gd name="T13" fmla="*/ 2147483647 h 1108"/>
              <a:gd name="T14" fmla="*/ 2147483647 w 738"/>
              <a:gd name="T15" fmla="*/ 2147483647 h 110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738"/>
              <a:gd name="T25" fmla="*/ 0 h 1108"/>
              <a:gd name="T26" fmla="*/ 738 w 738"/>
              <a:gd name="T27" fmla="*/ 1108 h 110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738" h="1108">
                <a:moveTo>
                  <a:pt x="32" y="394"/>
                </a:moveTo>
                <a:cubicBezTo>
                  <a:pt x="66" y="301"/>
                  <a:pt x="108" y="228"/>
                  <a:pt x="213" y="172"/>
                </a:cubicBezTo>
                <a:cubicBezTo>
                  <a:pt x="318" y="116"/>
                  <a:pt x="588" y="0"/>
                  <a:pt x="663" y="56"/>
                </a:cubicBezTo>
                <a:cubicBezTo>
                  <a:pt x="738" y="112"/>
                  <a:pt x="659" y="346"/>
                  <a:pt x="661" y="509"/>
                </a:cubicBezTo>
                <a:cubicBezTo>
                  <a:pt x="663" y="672"/>
                  <a:pt x="731" y="956"/>
                  <a:pt x="677" y="1032"/>
                </a:cubicBezTo>
                <a:cubicBezTo>
                  <a:pt x="623" y="1108"/>
                  <a:pt x="442" y="999"/>
                  <a:pt x="338" y="962"/>
                </a:cubicBezTo>
                <a:cubicBezTo>
                  <a:pt x="234" y="925"/>
                  <a:pt x="102" y="904"/>
                  <a:pt x="51" y="809"/>
                </a:cubicBezTo>
                <a:cubicBezTo>
                  <a:pt x="0" y="715"/>
                  <a:pt x="36" y="481"/>
                  <a:pt x="32" y="394"/>
                </a:cubicBezTo>
                <a:close/>
              </a:path>
            </a:pathLst>
          </a:custGeom>
          <a:gradFill rotWithShape="0">
            <a:gsLst>
              <a:gs pos="0">
                <a:srgbClr val="66CCFF"/>
              </a:gs>
              <a:gs pos="100000">
                <a:srgbClr val="FFFFFF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5413" name="Text Box 4"/>
          <p:cNvSpPr txBox="1">
            <a:spLocks noChangeArrowheads="1"/>
          </p:cNvSpPr>
          <p:nvPr/>
        </p:nvSpPr>
        <p:spPr bwMode="auto">
          <a:xfrm>
            <a:off x="533400" y="0"/>
            <a:ext cx="77724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BGP 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Basics</a:t>
            </a:r>
            <a:endParaRPr lang="en-US" sz="3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6437" name="Text Box 5"/>
          <p:cNvSpPr txBox="1">
            <a:spLocks noChangeArrowheads="1"/>
          </p:cNvSpPr>
          <p:nvPr/>
        </p:nvSpPr>
        <p:spPr bwMode="auto">
          <a:xfrm>
            <a:off x="579438" y="2879725"/>
            <a:ext cx="8505825" cy="2349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41313" indent="-341313" algn="just">
              <a:lnSpc>
                <a:spcPct val="85000"/>
              </a:lnSpc>
              <a:spcBef>
                <a:spcPts val="600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hen 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AS3 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advertises 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 prefix to AS1:</a:t>
            </a:r>
          </a:p>
          <a:p>
            <a:pPr marL="741363" lvl="1" indent="-284163" algn="just">
              <a:lnSpc>
                <a:spcPct val="85000"/>
              </a:lnSpc>
              <a:spcBef>
                <a:spcPts val="500"/>
              </a:spcBef>
              <a:buClr>
                <a:srgbClr val="000099"/>
              </a:buClr>
              <a:buFont typeface="Wingdings" pitchFamily="2" charset="2"/>
              <a:buChar char="q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AS3 </a:t>
            </a:r>
            <a:r>
              <a:rPr lang="en-US" i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promises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it will forward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datagrams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towards that prefix</a:t>
            </a:r>
          </a:p>
          <a:p>
            <a:pPr marL="741363" lvl="1" indent="-284163" algn="just">
              <a:lnSpc>
                <a:spcPct val="85000"/>
              </a:lnSpc>
              <a:spcBef>
                <a:spcPts val="500"/>
              </a:spcBef>
              <a:buClr>
                <a:srgbClr val="000099"/>
              </a:buClr>
              <a:buFont typeface="Wingdings" pitchFamily="2" charset="2"/>
              <a:buChar char="q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AS3 can aggregate prefixes in its advertisement</a:t>
            </a:r>
          </a:p>
          <a:p>
            <a:pPr marL="341313" indent="-341313" algn="just">
              <a:lnSpc>
                <a:spcPct val="85000"/>
              </a:lnSpc>
              <a:spcBef>
                <a:spcPts val="500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5415" name="Freeform 6"/>
          <p:cNvSpPr>
            <a:spLocks noChangeArrowheads="1"/>
          </p:cNvSpPr>
          <p:nvPr/>
        </p:nvSpPr>
        <p:spPr bwMode="auto">
          <a:xfrm>
            <a:off x="5230813" y="4872038"/>
            <a:ext cx="1944687" cy="1292225"/>
          </a:xfrm>
          <a:custGeom>
            <a:avLst/>
            <a:gdLst>
              <a:gd name="T0" fmla="*/ 2147483647 w 1162"/>
              <a:gd name="T1" fmla="*/ 2147483647 h 543"/>
              <a:gd name="T2" fmla="*/ 2147483647 w 1162"/>
              <a:gd name="T3" fmla="*/ 2147483647 h 543"/>
              <a:gd name="T4" fmla="*/ 2147483647 w 1162"/>
              <a:gd name="T5" fmla="*/ 2147483647 h 543"/>
              <a:gd name="T6" fmla="*/ 2147483647 w 1162"/>
              <a:gd name="T7" fmla="*/ 2147483647 h 543"/>
              <a:gd name="T8" fmla="*/ 2147483647 w 1162"/>
              <a:gd name="T9" fmla="*/ 2147483647 h 543"/>
              <a:gd name="T10" fmla="*/ 2147483647 w 1162"/>
              <a:gd name="T11" fmla="*/ 2147483647 h 543"/>
              <a:gd name="T12" fmla="*/ 2147483647 w 1162"/>
              <a:gd name="T13" fmla="*/ 2147483647 h 543"/>
              <a:gd name="T14" fmla="*/ 2147483647 w 1162"/>
              <a:gd name="T15" fmla="*/ 2147483647 h 54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162"/>
              <a:gd name="T25" fmla="*/ 0 h 543"/>
              <a:gd name="T26" fmla="*/ 1162 w 1162"/>
              <a:gd name="T27" fmla="*/ 543 h 54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162" h="543">
                <a:moveTo>
                  <a:pt x="56" y="162"/>
                </a:moveTo>
                <a:cubicBezTo>
                  <a:pt x="115" y="100"/>
                  <a:pt x="221" y="28"/>
                  <a:pt x="368" y="14"/>
                </a:cubicBezTo>
                <a:cubicBezTo>
                  <a:pt x="515" y="0"/>
                  <a:pt x="811" y="42"/>
                  <a:pt x="940" y="79"/>
                </a:cubicBezTo>
                <a:cubicBezTo>
                  <a:pt x="1069" y="116"/>
                  <a:pt x="1126" y="177"/>
                  <a:pt x="1144" y="239"/>
                </a:cubicBezTo>
                <a:cubicBezTo>
                  <a:pt x="1162" y="301"/>
                  <a:pt x="1141" y="401"/>
                  <a:pt x="1048" y="451"/>
                </a:cubicBezTo>
                <a:cubicBezTo>
                  <a:pt x="955" y="501"/>
                  <a:pt x="746" y="543"/>
                  <a:pt x="586" y="541"/>
                </a:cubicBezTo>
                <a:cubicBezTo>
                  <a:pt x="426" y="539"/>
                  <a:pt x="176" y="502"/>
                  <a:pt x="88" y="439"/>
                </a:cubicBezTo>
                <a:cubicBezTo>
                  <a:pt x="0" y="376"/>
                  <a:pt x="63" y="220"/>
                  <a:pt x="56" y="162"/>
                </a:cubicBezTo>
                <a:close/>
              </a:path>
            </a:pathLst>
          </a:custGeom>
          <a:solidFill>
            <a:srgbClr val="66CC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5416" name="Freeform 7"/>
          <p:cNvSpPr>
            <a:spLocks noChangeArrowheads="1"/>
          </p:cNvSpPr>
          <p:nvPr/>
        </p:nvSpPr>
        <p:spPr bwMode="auto">
          <a:xfrm>
            <a:off x="1477963" y="4164013"/>
            <a:ext cx="1679575" cy="1411287"/>
          </a:xfrm>
          <a:custGeom>
            <a:avLst/>
            <a:gdLst>
              <a:gd name="T0" fmla="*/ 2147483647 w 1198"/>
              <a:gd name="T1" fmla="*/ 2147483647 h 451"/>
              <a:gd name="T2" fmla="*/ 2147483647 w 1198"/>
              <a:gd name="T3" fmla="*/ 2147483647 h 451"/>
              <a:gd name="T4" fmla="*/ 2147483647 w 1198"/>
              <a:gd name="T5" fmla="*/ 2147483647 h 451"/>
              <a:gd name="T6" fmla="*/ 2147483647 w 1198"/>
              <a:gd name="T7" fmla="*/ 2147483647 h 451"/>
              <a:gd name="T8" fmla="*/ 2147483647 w 1198"/>
              <a:gd name="T9" fmla="*/ 2147483647 h 451"/>
              <a:gd name="T10" fmla="*/ 2147483647 w 1198"/>
              <a:gd name="T11" fmla="*/ 2147483647 h 451"/>
              <a:gd name="T12" fmla="*/ 2147483647 w 1198"/>
              <a:gd name="T13" fmla="*/ 2147483647 h 451"/>
              <a:gd name="T14" fmla="*/ 2147483647 w 1198"/>
              <a:gd name="T15" fmla="*/ 2147483647 h 451"/>
              <a:gd name="T16" fmla="*/ 2147483647 w 1198"/>
              <a:gd name="T17" fmla="*/ 2147483647 h 45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198"/>
              <a:gd name="T28" fmla="*/ 0 h 451"/>
              <a:gd name="T29" fmla="*/ 1198 w 1198"/>
              <a:gd name="T30" fmla="*/ 451 h 45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198" h="451">
                <a:moveTo>
                  <a:pt x="88" y="181"/>
                </a:moveTo>
                <a:cubicBezTo>
                  <a:pt x="159" y="143"/>
                  <a:pt x="120" y="111"/>
                  <a:pt x="180" y="89"/>
                </a:cubicBezTo>
                <a:cubicBezTo>
                  <a:pt x="240" y="67"/>
                  <a:pt x="313" y="60"/>
                  <a:pt x="448" y="49"/>
                </a:cubicBezTo>
                <a:cubicBezTo>
                  <a:pt x="583" y="38"/>
                  <a:pt x="866" y="0"/>
                  <a:pt x="988" y="25"/>
                </a:cubicBezTo>
                <a:cubicBezTo>
                  <a:pt x="1110" y="50"/>
                  <a:pt x="1198" y="132"/>
                  <a:pt x="1181" y="197"/>
                </a:cubicBezTo>
                <a:cubicBezTo>
                  <a:pt x="1164" y="262"/>
                  <a:pt x="1034" y="375"/>
                  <a:pt x="889" y="413"/>
                </a:cubicBezTo>
                <a:cubicBezTo>
                  <a:pt x="744" y="451"/>
                  <a:pt x="449" y="438"/>
                  <a:pt x="307" y="425"/>
                </a:cubicBezTo>
                <a:cubicBezTo>
                  <a:pt x="165" y="412"/>
                  <a:pt x="72" y="378"/>
                  <a:pt x="36" y="337"/>
                </a:cubicBezTo>
                <a:cubicBezTo>
                  <a:pt x="0" y="296"/>
                  <a:pt x="77" y="213"/>
                  <a:pt x="88" y="181"/>
                </a:cubicBezTo>
                <a:close/>
              </a:path>
            </a:pathLst>
          </a:custGeom>
          <a:solidFill>
            <a:srgbClr val="66CC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5417" name="Freeform 8"/>
          <p:cNvSpPr>
            <a:spLocks noChangeArrowheads="1"/>
          </p:cNvSpPr>
          <p:nvPr/>
        </p:nvSpPr>
        <p:spPr bwMode="auto">
          <a:xfrm>
            <a:off x="2108200" y="4908550"/>
            <a:ext cx="400050" cy="180975"/>
          </a:xfrm>
          <a:custGeom>
            <a:avLst/>
            <a:gdLst>
              <a:gd name="T0" fmla="*/ 0 w 252"/>
              <a:gd name="T1" fmla="*/ 2147483647 h 114"/>
              <a:gd name="T2" fmla="*/ 2147483647 w 252"/>
              <a:gd name="T3" fmla="*/ 0 h 114"/>
              <a:gd name="T4" fmla="*/ 0 60000 65536"/>
              <a:gd name="T5" fmla="*/ 0 60000 65536"/>
              <a:gd name="T6" fmla="*/ 0 w 252"/>
              <a:gd name="T7" fmla="*/ 0 h 114"/>
              <a:gd name="T8" fmla="*/ 252 w 252"/>
              <a:gd name="T9" fmla="*/ 114 h 11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52" h="114">
                <a:moveTo>
                  <a:pt x="0" y="114"/>
                </a:moveTo>
                <a:lnTo>
                  <a:pt x="252" y="0"/>
                </a:lnTo>
              </a:path>
            </a:pathLst>
          </a:custGeom>
          <a:noFill/>
          <a:ln w="126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5418" name="Freeform 9"/>
          <p:cNvSpPr>
            <a:spLocks noChangeArrowheads="1"/>
          </p:cNvSpPr>
          <p:nvPr/>
        </p:nvSpPr>
        <p:spPr bwMode="auto">
          <a:xfrm>
            <a:off x="2800350" y="5014913"/>
            <a:ext cx="704850" cy="409575"/>
          </a:xfrm>
          <a:custGeom>
            <a:avLst/>
            <a:gdLst>
              <a:gd name="T0" fmla="*/ 0 w 444"/>
              <a:gd name="T1" fmla="*/ 0 h 258"/>
              <a:gd name="T2" fmla="*/ 2147483647 w 444"/>
              <a:gd name="T3" fmla="*/ 2147483647 h 258"/>
              <a:gd name="T4" fmla="*/ 0 60000 65536"/>
              <a:gd name="T5" fmla="*/ 0 60000 65536"/>
              <a:gd name="T6" fmla="*/ 0 w 444"/>
              <a:gd name="T7" fmla="*/ 0 h 258"/>
              <a:gd name="T8" fmla="*/ 444 w 444"/>
              <a:gd name="T9" fmla="*/ 258 h 25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44" h="258">
                <a:moveTo>
                  <a:pt x="0" y="0"/>
                </a:moveTo>
                <a:lnTo>
                  <a:pt x="444" y="258"/>
                </a:lnTo>
              </a:path>
            </a:pathLst>
          </a:custGeom>
          <a:noFill/>
          <a:ln w="1908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5419" name="Text Box 10"/>
          <p:cNvSpPr txBox="1">
            <a:spLocks noChangeArrowheads="1"/>
          </p:cNvSpPr>
          <p:nvPr/>
        </p:nvSpPr>
        <p:spPr bwMode="auto">
          <a:xfrm>
            <a:off x="2054225" y="5129213"/>
            <a:ext cx="660400" cy="398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>
                <a:solidFill>
                  <a:srgbClr val="000000"/>
                </a:solidFill>
              </a:rPr>
              <a:t>AS3</a:t>
            </a:r>
          </a:p>
        </p:txBody>
      </p:sp>
      <p:sp>
        <p:nvSpPr>
          <p:cNvPr id="145420" name="Text Box 11"/>
          <p:cNvSpPr txBox="1">
            <a:spLocks noChangeArrowheads="1"/>
          </p:cNvSpPr>
          <p:nvPr/>
        </p:nvSpPr>
        <p:spPr bwMode="auto">
          <a:xfrm>
            <a:off x="5868988" y="5794375"/>
            <a:ext cx="612775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</a:rPr>
              <a:t>AS2</a:t>
            </a:r>
          </a:p>
        </p:txBody>
      </p:sp>
      <p:sp>
        <p:nvSpPr>
          <p:cNvPr id="145421" name="Line 12"/>
          <p:cNvSpPr>
            <a:spLocks noChangeShapeType="1"/>
          </p:cNvSpPr>
          <p:nvPr/>
        </p:nvSpPr>
        <p:spPr bwMode="auto">
          <a:xfrm flipV="1">
            <a:off x="5746750" y="5281613"/>
            <a:ext cx="434975" cy="195262"/>
          </a:xfrm>
          <a:prstGeom prst="line">
            <a:avLst/>
          </a:prstGeom>
          <a:noFill/>
          <a:ln w="12600" cap="sq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5422" name="Line 13"/>
          <p:cNvSpPr>
            <a:spLocks noChangeShapeType="1"/>
          </p:cNvSpPr>
          <p:nvPr/>
        </p:nvSpPr>
        <p:spPr bwMode="auto">
          <a:xfrm flipH="1" flipV="1">
            <a:off x="2322513" y="4640263"/>
            <a:ext cx="244475" cy="177800"/>
          </a:xfrm>
          <a:prstGeom prst="line">
            <a:avLst/>
          </a:prstGeom>
          <a:noFill/>
          <a:ln w="12600" cap="sq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5423" name="Line 14"/>
          <p:cNvSpPr>
            <a:spLocks noChangeShapeType="1"/>
          </p:cNvSpPr>
          <p:nvPr/>
        </p:nvSpPr>
        <p:spPr bwMode="auto">
          <a:xfrm flipH="1">
            <a:off x="1881188" y="4635500"/>
            <a:ext cx="150812" cy="376238"/>
          </a:xfrm>
          <a:prstGeom prst="line">
            <a:avLst/>
          </a:prstGeom>
          <a:noFill/>
          <a:ln w="12600" cap="sq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45424" name="Group 15"/>
          <p:cNvGrpSpPr>
            <a:grpSpLocks/>
          </p:cNvGrpSpPr>
          <p:nvPr/>
        </p:nvGrpSpPr>
        <p:grpSpPr bwMode="auto">
          <a:xfrm>
            <a:off x="1619250" y="4903788"/>
            <a:ext cx="500063" cy="396875"/>
            <a:chOff x="1020" y="3089"/>
            <a:chExt cx="315" cy="250"/>
          </a:xfrm>
        </p:grpSpPr>
        <p:sp>
          <p:nvSpPr>
            <p:cNvPr id="145525" name="Oval 16"/>
            <p:cNvSpPr>
              <a:spLocks noChangeArrowheads="1"/>
            </p:cNvSpPr>
            <p:nvPr/>
          </p:nvSpPr>
          <p:spPr bwMode="auto">
            <a:xfrm>
              <a:off x="1023" y="3207"/>
              <a:ext cx="312" cy="80"/>
            </a:xfrm>
            <a:prstGeom prst="ellipse">
              <a:avLst/>
            </a:prstGeom>
            <a:solidFill>
              <a:srgbClr val="CCCCFF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526" name="Line 17"/>
            <p:cNvSpPr>
              <a:spLocks noChangeShapeType="1"/>
            </p:cNvSpPr>
            <p:nvPr/>
          </p:nvSpPr>
          <p:spPr bwMode="auto">
            <a:xfrm>
              <a:off x="1023" y="3200"/>
              <a:ext cx="0" cy="49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527" name="Line 18"/>
            <p:cNvSpPr>
              <a:spLocks noChangeShapeType="1"/>
            </p:cNvSpPr>
            <p:nvPr/>
          </p:nvSpPr>
          <p:spPr bwMode="auto">
            <a:xfrm>
              <a:off x="1336" y="3200"/>
              <a:ext cx="0" cy="49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528" name="Rectangle 19"/>
            <p:cNvSpPr>
              <a:spLocks noChangeArrowheads="1"/>
            </p:cNvSpPr>
            <p:nvPr/>
          </p:nvSpPr>
          <p:spPr bwMode="auto">
            <a:xfrm>
              <a:off x="1023" y="3200"/>
              <a:ext cx="309" cy="48"/>
            </a:xfrm>
            <a:prstGeom prst="rect">
              <a:avLst/>
            </a:prstGeom>
            <a:solidFill>
              <a:srgbClr val="CC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529" name="Oval 20"/>
            <p:cNvSpPr>
              <a:spLocks noChangeArrowheads="1"/>
            </p:cNvSpPr>
            <p:nvPr/>
          </p:nvSpPr>
          <p:spPr bwMode="auto">
            <a:xfrm>
              <a:off x="1020" y="3141"/>
              <a:ext cx="312" cy="94"/>
            </a:xfrm>
            <a:prstGeom prst="ellipse">
              <a:avLst/>
            </a:prstGeom>
            <a:solidFill>
              <a:srgbClr val="CCCCFF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530" name="Rectangle 21"/>
            <p:cNvSpPr>
              <a:spLocks noChangeArrowheads="1"/>
            </p:cNvSpPr>
            <p:nvPr/>
          </p:nvSpPr>
          <p:spPr bwMode="auto">
            <a:xfrm>
              <a:off x="1107" y="3154"/>
              <a:ext cx="140" cy="123"/>
            </a:xfrm>
            <a:prstGeom prst="rect">
              <a:avLst/>
            </a:prstGeom>
            <a:solidFill>
              <a:srgbClr val="CC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531" name="Text Box 22"/>
            <p:cNvSpPr txBox="1">
              <a:spLocks noChangeArrowheads="1"/>
            </p:cNvSpPr>
            <p:nvPr/>
          </p:nvSpPr>
          <p:spPr bwMode="auto">
            <a:xfrm>
              <a:off x="1035" y="3089"/>
              <a:ext cx="291" cy="2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000">
                  <a:solidFill>
                    <a:srgbClr val="000000"/>
                  </a:solidFill>
                </a:rPr>
                <a:t>3b</a:t>
              </a:r>
            </a:p>
          </p:txBody>
        </p:sp>
      </p:grpSp>
      <p:grpSp>
        <p:nvGrpSpPr>
          <p:cNvPr id="145425" name="Group 23"/>
          <p:cNvGrpSpPr>
            <a:grpSpLocks/>
          </p:cNvGrpSpPr>
          <p:nvPr/>
        </p:nvGrpSpPr>
        <p:grpSpPr bwMode="auto">
          <a:xfrm>
            <a:off x="1889125" y="4327525"/>
            <a:ext cx="500063" cy="396875"/>
            <a:chOff x="1190" y="2726"/>
            <a:chExt cx="315" cy="250"/>
          </a:xfrm>
        </p:grpSpPr>
        <p:sp>
          <p:nvSpPr>
            <p:cNvPr id="145517" name="Oval 24"/>
            <p:cNvSpPr>
              <a:spLocks noChangeArrowheads="1"/>
            </p:cNvSpPr>
            <p:nvPr/>
          </p:nvSpPr>
          <p:spPr bwMode="auto">
            <a:xfrm>
              <a:off x="1193" y="2852"/>
              <a:ext cx="312" cy="80"/>
            </a:xfrm>
            <a:prstGeom prst="ellipse">
              <a:avLst/>
            </a:prstGeom>
            <a:solidFill>
              <a:srgbClr val="CCCCFF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518" name="Line 25"/>
            <p:cNvSpPr>
              <a:spLocks noChangeShapeType="1"/>
            </p:cNvSpPr>
            <p:nvPr/>
          </p:nvSpPr>
          <p:spPr bwMode="auto">
            <a:xfrm>
              <a:off x="1193" y="2845"/>
              <a:ext cx="0" cy="49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519" name="Line 26"/>
            <p:cNvSpPr>
              <a:spLocks noChangeShapeType="1"/>
            </p:cNvSpPr>
            <p:nvPr/>
          </p:nvSpPr>
          <p:spPr bwMode="auto">
            <a:xfrm>
              <a:off x="1506" y="2845"/>
              <a:ext cx="0" cy="49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520" name="Rectangle 27"/>
            <p:cNvSpPr>
              <a:spLocks noChangeArrowheads="1"/>
            </p:cNvSpPr>
            <p:nvPr/>
          </p:nvSpPr>
          <p:spPr bwMode="auto">
            <a:xfrm>
              <a:off x="1193" y="2845"/>
              <a:ext cx="309" cy="48"/>
            </a:xfrm>
            <a:prstGeom prst="rect">
              <a:avLst/>
            </a:prstGeom>
            <a:solidFill>
              <a:srgbClr val="CC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521" name="Oval 28"/>
            <p:cNvSpPr>
              <a:spLocks noChangeArrowheads="1"/>
            </p:cNvSpPr>
            <p:nvPr/>
          </p:nvSpPr>
          <p:spPr bwMode="auto">
            <a:xfrm>
              <a:off x="1190" y="2786"/>
              <a:ext cx="312" cy="94"/>
            </a:xfrm>
            <a:prstGeom prst="ellipse">
              <a:avLst/>
            </a:prstGeom>
            <a:solidFill>
              <a:srgbClr val="CCCCFF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45522" name="Group 29"/>
            <p:cNvGrpSpPr>
              <a:grpSpLocks/>
            </p:cNvGrpSpPr>
            <p:nvPr/>
          </p:nvGrpSpPr>
          <p:grpSpPr bwMode="auto">
            <a:xfrm>
              <a:off x="1207" y="2726"/>
              <a:ext cx="283" cy="250"/>
              <a:chOff x="1207" y="2726"/>
              <a:chExt cx="283" cy="250"/>
            </a:xfrm>
          </p:grpSpPr>
          <p:sp>
            <p:nvSpPr>
              <p:cNvPr id="145523" name="Rectangle 30"/>
              <p:cNvSpPr>
                <a:spLocks noChangeArrowheads="1"/>
              </p:cNvSpPr>
              <p:nvPr/>
            </p:nvSpPr>
            <p:spPr bwMode="auto">
              <a:xfrm>
                <a:off x="1275" y="2791"/>
                <a:ext cx="138" cy="131"/>
              </a:xfrm>
              <a:prstGeom prst="rect">
                <a:avLst/>
              </a:pr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524" name="Text Box 31"/>
              <p:cNvSpPr txBox="1">
                <a:spLocks noChangeArrowheads="1"/>
              </p:cNvSpPr>
              <p:nvPr/>
            </p:nvSpPr>
            <p:spPr bwMode="auto">
              <a:xfrm>
                <a:off x="1207" y="2726"/>
                <a:ext cx="283" cy="25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 algn="ctr">
                  <a:buClrTx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2000">
                    <a:solidFill>
                      <a:srgbClr val="000000"/>
                    </a:solidFill>
                  </a:rPr>
                  <a:t>3c</a:t>
                </a:r>
              </a:p>
            </p:txBody>
          </p:sp>
        </p:grpSp>
      </p:grpSp>
      <p:grpSp>
        <p:nvGrpSpPr>
          <p:cNvPr id="145426" name="Group 32"/>
          <p:cNvGrpSpPr>
            <a:grpSpLocks/>
          </p:cNvGrpSpPr>
          <p:nvPr/>
        </p:nvGrpSpPr>
        <p:grpSpPr bwMode="auto">
          <a:xfrm>
            <a:off x="2466975" y="4702175"/>
            <a:ext cx="500063" cy="396875"/>
            <a:chOff x="1554" y="2962"/>
            <a:chExt cx="315" cy="250"/>
          </a:xfrm>
        </p:grpSpPr>
        <p:grpSp>
          <p:nvGrpSpPr>
            <p:cNvPr id="145509" name="Group 33"/>
            <p:cNvGrpSpPr>
              <a:grpSpLocks/>
            </p:cNvGrpSpPr>
            <p:nvPr/>
          </p:nvGrpSpPr>
          <p:grpSpPr bwMode="auto">
            <a:xfrm>
              <a:off x="1554" y="3021"/>
              <a:ext cx="315" cy="146"/>
              <a:chOff x="1554" y="3021"/>
              <a:chExt cx="315" cy="146"/>
            </a:xfrm>
          </p:grpSpPr>
          <p:sp>
            <p:nvSpPr>
              <p:cNvPr id="145511" name="Oval 34"/>
              <p:cNvSpPr>
                <a:spLocks noChangeArrowheads="1"/>
              </p:cNvSpPr>
              <p:nvPr/>
            </p:nvSpPr>
            <p:spPr bwMode="auto">
              <a:xfrm>
                <a:off x="1557" y="3087"/>
                <a:ext cx="312" cy="80"/>
              </a:xfrm>
              <a:prstGeom prst="ellipse">
                <a:avLst/>
              </a:prstGeom>
              <a:solidFill>
                <a:srgbClr val="CCCCFF"/>
              </a:solidFill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512" name="Line 35"/>
              <p:cNvSpPr>
                <a:spLocks noChangeShapeType="1"/>
              </p:cNvSpPr>
              <p:nvPr/>
            </p:nvSpPr>
            <p:spPr bwMode="auto">
              <a:xfrm>
                <a:off x="1557" y="3080"/>
                <a:ext cx="0" cy="49"/>
              </a:xfrm>
              <a:prstGeom prst="line">
                <a:avLst/>
              </a:prstGeom>
              <a:noFill/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513" name="Line 36"/>
              <p:cNvSpPr>
                <a:spLocks noChangeShapeType="1"/>
              </p:cNvSpPr>
              <p:nvPr/>
            </p:nvSpPr>
            <p:spPr bwMode="auto">
              <a:xfrm>
                <a:off x="1870" y="3080"/>
                <a:ext cx="0" cy="49"/>
              </a:xfrm>
              <a:prstGeom prst="line">
                <a:avLst/>
              </a:prstGeom>
              <a:noFill/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514" name="Rectangle 37"/>
              <p:cNvSpPr>
                <a:spLocks noChangeArrowheads="1"/>
              </p:cNvSpPr>
              <p:nvPr/>
            </p:nvSpPr>
            <p:spPr bwMode="auto">
              <a:xfrm>
                <a:off x="1557" y="3080"/>
                <a:ext cx="309" cy="48"/>
              </a:xfrm>
              <a:prstGeom prst="rect">
                <a:avLst/>
              </a:pr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515" name="Oval 38"/>
              <p:cNvSpPr>
                <a:spLocks noChangeArrowheads="1"/>
              </p:cNvSpPr>
              <p:nvPr/>
            </p:nvSpPr>
            <p:spPr bwMode="auto">
              <a:xfrm>
                <a:off x="1554" y="3021"/>
                <a:ext cx="312" cy="94"/>
              </a:xfrm>
              <a:prstGeom prst="ellipse">
                <a:avLst/>
              </a:prstGeom>
              <a:solidFill>
                <a:srgbClr val="CCCCFF"/>
              </a:solidFill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516" name="Rectangle 39"/>
              <p:cNvSpPr>
                <a:spLocks noChangeArrowheads="1"/>
              </p:cNvSpPr>
              <p:nvPr/>
            </p:nvSpPr>
            <p:spPr bwMode="auto">
              <a:xfrm>
                <a:off x="1641" y="3034"/>
                <a:ext cx="141" cy="109"/>
              </a:xfrm>
              <a:prstGeom prst="rect">
                <a:avLst/>
              </a:pr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45510" name="Text Box 40"/>
            <p:cNvSpPr txBox="1">
              <a:spLocks noChangeArrowheads="1"/>
            </p:cNvSpPr>
            <p:nvPr/>
          </p:nvSpPr>
          <p:spPr bwMode="auto">
            <a:xfrm>
              <a:off x="1569" y="2962"/>
              <a:ext cx="291" cy="2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000">
                  <a:solidFill>
                    <a:srgbClr val="000000"/>
                  </a:solidFill>
                </a:rPr>
                <a:t>3a</a:t>
              </a:r>
            </a:p>
          </p:txBody>
        </p:sp>
      </p:grpSp>
      <p:grpSp>
        <p:nvGrpSpPr>
          <p:cNvPr id="145427" name="Group 41"/>
          <p:cNvGrpSpPr>
            <a:grpSpLocks/>
          </p:cNvGrpSpPr>
          <p:nvPr/>
        </p:nvGrpSpPr>
        <p:grpSpPr bwMode="auto">
          <a:xfrm>
            <a:off x="2495550" y="5227638"/>
            <a:ext cx="2659063" cy="1120775"/>
            <a:chOff x="1572" y="3293"/>
            <a:chExt cx="1675" cy="706"/>
          </a:xfrm>
        </p:grpSpPr>
        <p:sp>
          <p:nvSpPr>
            <p:cNvPr id="145466" name="Freeform 42"/>
            <p:cNvSpPr>
              <a:spLocks noChangeArrowheads="1"/>
            </p:cNvSpPr>
            <p:nvPr/>
          </p:nvSpPr>
          <p:spPr bwMode="auto">
            <a:xfrm>
              <a:off x="1572" y="3293"/>
              <a:ext cx="1675" cy="706"/>
            </a:xfrm>
            <a:custGeom>
              <a:avLst/>
              <a:gdLst>
                <a:gd name="T0" fmla="*/ 274 w 1583"/>
                <a:gd name="T1" fmla="*/ 321 h 682"/>
                <a:gd name="T2" fmla="*/ 721 w 1583"/>
                <a:gd name="T3" fmla="*/ 106 h 682"/>
                <a:gd name="T4" fmla="*/ 1389 w 1583"/>
                <a:gd name="T5" fmla="*/ 30 h 682"/>
                <a:gd name="T6" fmla="*/ 2045 w 1583"/>
                <a:gd name="T7" fmla="*/ 277 h 682"/>
                <a:gd name="T8" fmla="*/ 2765 w 1583"/>
                <a:gd name="T9" fmla="*/ 612 h 682"/>
                <a:gd name="T10" fmla="*/ 2250 w 1583"/>
                <a:gd name="T11" fmla="*/ 919 h 682"/>
                <a:gd name="T12" fmla="*/ 1220 w 1583"/>
                <a:gd name="T13" fmla="*/ 940 h 682"/>
                <a:gd name="T14" fmla="*/ 158 w 1583"/>
                <a:gd name="T15" fmla="*/ 852 h 682"/>
                <a:gd name="T16" fmla="*/ 274 w 1583"/>
                <a:gd name="T17" fmla="*/ 321 h 6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83"/>
                <a:gd name="T28" fmla="*/ 0 h 682"/>
                <a:gd name="T29" fmla="*/ 1583 w 1583"/>
                <a:gd name="T30" fmla="*/ 682 h 6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83" h="682">
                  <a:moveTo>
                    <a:pt x="155" y="224"/>
                  </a:moveTo>
                  <a:cubicBezTo>
                    <a:pt x="208" y="137"/>
                    <a:pt x="302" y="108"/>
                    <a:pt x="407" y="74"/>
                  </a:cubicBezTo>
                  <a:cubicBezTo>
                    <a:pt x="512" y="40"/>
                    <a:pt x="660" y="0"/>
                    <a:pt x="785" y="20"/>
                  </a:cubicBezTo>
                  <a:cubicBezTo>
                    <a:pt x="910" y="40"/>
                    <a:pt x="1027" y="126"/>
                    <a:pt x="1157" y="194"/>
                  </a:cubicBezTo>
                  <a:cubicBezTo>
                    <a:pt x="1287" y="262"/>
                    <a:pt x="1545" y="353"/>
                    <a:pt x="1564" y="428"/>
                  </a:cubicBezTo>
                  <a:cubicBezTo>
                    <a:pt x="1583" y="503"/>
                    <a:pt x="1417" y="606"/>
                    <a:pt x="1272" y="644"/>
                  </a:cubicBezTo>
                  <a:cubicBezTo>
                    <a:pt x="1127" y="682"/>
                    <a:pt x="887" y="664"/>
                    <a:pt x="690" y="656"/>
                  </a:cubicBezTo>
                  <a:cubicBezTo>
                    <a:pt x="493" y="648"/>
                    <a:pt x="178" y="668"/>
                    <a:pt x="89" y="596"/>
                  </a:cubicBezTo>
                  <a:cubicBezTo>
                    <a:pt x="0" y="524"/>
                    <a:pt x="102" y="311"/>
                    <a:pt x="155" y="224"/>
                  </a:cubicBezTo>
                  <a:close/>
                </a:path>
              </a:pathLst>
            </a:custGeom>
            <a:solidFill>
              <a:srgbClr val="66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67" name="Text Box 43"/>
            <p:cNvSpPr txBox="1">
              <a:spLocks noChangeArrowheads="1"/>
            </p:cNvSpPr>
            <p:nvPr/>
          </p:nvSpPr>
          <p:spPr bwMode="auto">
            <a:xfrm>
              <a:off x="1720" y="3724"/>
              <a:ext cx="415" cy="2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000">
                  <a:solidFill>
                    <a:srgbClr val="000000"/>
                  </a:solidFill>
                </a:rPr>
                <a:t>AS1</a:t>
              </a:r>
            </a:p>
          </p:txBody>
        </p:sp>
        <p:sp>
          <p:nvSpPr>
            <p:cNvPr id="145468" name="Line 44"/>
            <p:cNvSpPr>
              <a:spLocks noChangeShapeType="1"/>
            </p:cNvSpPr>
            <p:nvPr/>
          </p:nvSpPr>
          <p:spPr bwMode="auto">
            <a:xfrm flipH="1">
              <a:off x="2133" y="3469"/>
              <a:ext cx="94" cy="101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469" name="Line 45"/>
            <p:cNvSpPr>
              <a:spLocks noChangeShapeType="1"/>
            </p:cNvSpPr>
            <p:nvPr/>
          </p:nvSpPr>
          <p:spPr bwMode="auto">
            <a:xfrm>
              <a:off x="2388" y="3491"/>
              <a:ext cx="2" cy="284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470" name="Line 46"/>
            <p:cNvSpPr>
              <a:spLocks noChangeShapeType="1"/>
            </p:cNvSpPr>
            <p:nvPr/>
          </p:nvSpPr>
          <p:spPr bwMode="auto">
            <a:xfrm>
              <a:off x="2490" y="3461"/>
              <a:ext cx="312" cy="210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471" name="Line 47"/>
            <p:cNvSpPr>
              <a:spLocks noChangeShapeType="1"/>
            </p:cNvSpPr>
            <p:nvPr/>
          </p:nvSpPr>
          <p:spPr bwMode="auto">
            <a:xfrm flipH="1">
              <a:off x="2565" y="3749"/>
              <a:ext cx="238" cy="75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472" name="Line 48"/>
            <p:cNvSpPr>
              <a:spLocks noChangeShapeType="1"/>
            </p:cNvSpPr>
            <p:nvPr/>
          </p:nvSpPr>
          <p:spPr bwMode="auto">
            <a:xfrm flipH="1" flipV="1">
              <a:off x="2201" y="3637"/>
              <a:ext cx="569" cy="52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473" name="Line 49"/>
            <p:cNvSpPr>
              <a:spLocks noChangeShapeType="1"/>
            </p:cNvSpPr>
            <p:nvPr/>
          </p:nvSpPr>
          <p:spPr bwMode="auto">
            <a:xfrm>
              <a:off x="2143" y="3689"/>
              <a:ext cx="126" cy="84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45474" name="Group 50"/>
            <p:cNvGrpSpPr>
              <a:grpSpLocks/>
            </p:cNvGrpSpPr>
            <p:nvPr/>
          </p:nvGrpSpPr>
          <p:grpSpPr bwMode="auto">
            <a:xfrm>
              <a:off x="2202" y="3293"/>
              <a:ext cx="315" cy="250"/>
              <a:chOff x="2202" y="3293"/>
              <a:chExt cx="315" cy="250"/>
            </a:xfrm>
          </p:grpSpPr>
          <p:sp>
            <p:nvSpPr>
              <p:cNvPr id="145501" name="Oval 51"/>
              <p:cNvSpPr>
                <a:spLocks noChangeArrowheads="1"/>
              </p:cNvSpPr>
              <p:nvPr/>
            </p:nvSpPr>
            <p:spPr bwMode="auto">
              <a:xfrm>
                <a:off x="2205" y="3417"/>
                <a:ext cx="312" cy="80"/>
              </a:xfrm>
              <a:prstGeom prst="ellipse">
                <a:avLst/>
              </a:prstGeom>
              <a:solidFill>
                <a:srgbClr val="CCCCFF"/>
              </a:solidFill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502" name="Line 52"/>
              <p:cNvSpPr>
                <a:spLocks noChangeShapeType="1"/>
              </p:cNvSpPr>
              <p:nvPr/>
            </p:nvSpPr>
            <p:spPr bwMode="auto">
              <a:xfrm>
                <a:off x="2205" y="3410"/>
                <a:ext cx="0" cy="49"/>
              </a:xfrm>
              <a:prstGeom prst="line">
                <a:avLst/>
              </a:prstGeom>
              <a:noFill/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503" name="Line 53"/>
              <p:cNvSpPr>
                <a:spLocks noChangeShapeType="1"/>
              </p:cNvSpPr>
              <p:nvPr/>
            </p:nvSpPr>
            <p:spPr bwMode="auto">
              <a:xfrm>
                <a:off x="2518" y="3410"/>
                <a:ext cx="0" cy="49"/>
              </a:xfrm>
              <a:prstGeom prst="line">
                <a:avLst/>
              </a:prstGeom>
              <a:noFill/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504" name="Rectangle 54"/>
              <p:cNvSpPr>
                <a:spLocks noChangeArrowheads="1"/>
              </p:cNvSpPr>
              <p:nvPr/>
            </p:nvSpPr>
            <p:spPr bwMode="auto">
              <a:xfrm>
                <a:off x="2205" y="3410"/>
                <a:ext cx="309" cy="48"/>
              </a:xfrm>
              <a:prstGeom prst="rect">
                <a:avLst/>
              </a:pr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505" name="Oval 55"/>
              <p:cNvSpPr>
                <a:spLocks noChangeArrowheads="1"/>
              </p:cNvSpPr>
              <p:nvPr/>
            </p:nvSpPr>
            <p:spPr bwMode="auto">
              <a:xfrm>
                <a:off x="2202" y="3351"/>
                <a:ext cx="312" cy="94"/>
              </a:xfrm>
              <a:prstGeom prst="ellipse">
                <a:avLst/>
              </a:prstGeom>
              <a:solidFill>
                <a:srgbClr val="CCCCFF"/>
              </a:solidFill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45506" name="Group 56"/>
              <p:cNvGrpSpPr>
                <a:grpSpLocks/>
              </p:cNvGrpSpPr>
              <p:nvPr/>
            </p:nvGrpSpPr>
            <p:grpSpPr bwMode="auto">
              <a:xfrm>
                <a:off x="2220" y="3293"/>
                <a:ext cx="283" cy="250"/>
                <a:chOff x="2220" y="3293"/>
                <a:chExt cx="283" cy="250"/>
              </a:xfrm>
            </p:grpSpPr>
            <p:sp>
              <p:nvSpPr>
                <p:cNvPr id="145507" name="Rectangle 57"/>
                <p:cNvSpPr>
                  <a:spLocks noChangeArrowheads="1"/>
                </p:cNvSpPr>
                <p:nvPr/>
              </p:nvSpPr>
              <p:spPr bwMode="auto">
                <a:xfrm>
                  <a:off x="2287" y="3358"/>
                  <a:ext cx="139" cy="131"/>
                </a:xfrm>
                <a:prstGeom prst="rect">
                  <a:avLst/>
                </a:prstGeom>
                <a:solidFill>
                  <a:srgbClr val="CCCC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5508" name="Text Box 58"/>
                <p:cNvSpPr txBox="1">
                  <a:spLocks noChangeArrowheads="1"/>
                </p:cNvSpPr>
                <p:nvPr/>
              </p:nvSpPr>
              <p:spPr bwMode="auto">
                <a:xfrm>
                  <a:off x="2220" y="3293"/>
                  <a:ext cx="283" cy="250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lIns="90000" tIns="46800" rIns="90000" bIns="46800">
                  <a:spAutoFit/>
                </a:bodyPr>
                <a:lstStyle/>
                <a:p>
                  <a:pPr algn="ctr">
                    <a:buClrTx/>
                    <a:buFontTx/>
                    <a:buNone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en-US" sz="2000">
                      <a:solidFill>
                        <a:srgbClr val="000000"/>
                      </a:solidFill>
                    </a:rPr>
                    <a:t>1c</a:t>
                  </a:r>
                </a:p>
              </p:txBody>
            </p:sp>
          </p:grpSp>
        </p:grpSp>
        <p:grpSp>
          <p:nvGrpSpPr>
            <p:cNvPr id="145475" name="Group 59"/>
            <p:cNvGrpSpPr>
              <a:grpSpLocks/>
            </p:cNvGrpSpPr>
            <p:nvPr/>
          </p:nvGrpSpPr>
          <p:grpSpPr bwMode="auto">
            <a:xfrm>
              <a:off x="1896" y="3507"/>
              <a:ext cx="315" cy="250"/>
              <a:chOff x="1896" y="3507"/>
              <a:chExt cx="315" cy="250"/>
            </a:xfrm>
          </p:grpSpPr>
          <p:sp>
            <p:nvSpPr>
              <p:cNvPr id="145494" name="Oval 60"/>
              <p:cNvSpPr>
                <a:spLocks noChangeArrowheads="1"/>
              </p:cNvSpPr>
              <p:nvPr/>
            </p:nvSpPr>
            <p:spPr bwMode="auto">
              <a:xfrm>
                <a:off x="1899" y="3627"/>
                <a:ext cx="312" cy="80"/>
              </a:xfrm>
              <a:prstGeom prst="ellipse">
                <a:avLst/>
              </a:prstGeom>
              <a:solidFill>
                <a:srgbClr val="CCCCFF"/>
              </a:solidFill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495" name="Line 61"/>
              <p:cNvSpPr>
                <a:spLocks noChangeShapeType="1"/>
              </p:cNvSpPr>
              <p:nvPr/>
            </p:nvSpPr>
            <p:spPr bwMode="auto">
              <a:xfrm>
                <a:off x="1899" y="3620"/>
                <a:ext cx="0" cy="49"/>
              </a:xfrm>
              <a:prstGeom prst="line">
                <a:avLst/>
              </a:prstGeom>
              <a:noFill/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496" name="Line 62"/>
              <p:cNvSpPr>
                <a:spLocks noChangeShapeType="1"/>
              </p:cNvSpPr>
              <p:nvPr/>
            </p:nvSpPr>
            <p:spPr bwMode="auto">
              <a:xfrm>
                <a:off x="2212" y="3620"/>
                <a:ext cx="0" cy="49"/>
              </a:xfrm>
              <a:prstGeom prst="line">
                <a:avLst/>
              </a:prstGeom>
              <a:noFill/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497" name="Rectangle 63"/>
              <p:cNvSpPr>
                <a:spLocks noChangeArrowheads="1"/>
              </p:cNvSpPr>
              <p:nvPr/>
            </p:nvSpPr>
            <p:spPr bwMode="auto">
              <a:xfrm>
                <a:off x="1899" y="3620"/>
                <a:ext cx="309" cy="48"/>
              </a:xfrm>
              <a:prstGeom prst="rect">
                <a:avLst/>
              </a:pr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498" name="Oval 64"/>
              <p:cNvSpPr>
                <a:spLocks noChangeArrowheads="1"/>
              </p:cNvSpPr>
              <p:nvPr/>
            </p:nvSpPr>
            <p:spPr bwMode="auto">
              <a:xfrm>
                <a:off x="1896" y="3565"/>
                <a:ext cx="312" cy="94"/>
              </a:xfrm>
              <a:prstGeom prst="ellipse">
                <a:avLst/>
              </a:prstGeom>
              <a:solidFill>
                <a:srgbClr val="CCCCFF"/>
              </a:solidFill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499" name="Rectangle 65"/>
              <p:cNvSpPr>
                <a:spLocks noChangeArrowheads="1"/>
              </p:cNvSpPr>
              <p:nvPr/>
            </p:nvSpPr>
            <p:spPr bwMode="auto">
              <a:xfrm>
                <a:off x="1981" y="3592"/>
                <a:ext cx="141" cy="95"/>
              </a:xfrm>
              <a:prstGeom prst="rect">
                <a:avLst/>
              </a:pr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500" name="Text Box 66"/>
              <p:cNvSpPr txBox="1">
                <a:spLocks noChangeArrowheads="1"/>
              </p:cNvSpPr>
              <p:nvPr/>
            </p:nvSpPr>
            <p:spPr bwMode="auto">
              <a:xfrm>
                <a:off x="1913" y="3507"/>
                <a:ext cx="291" cy="25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 algn="ctr">
                  <a:buClrTx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2000">
                    <a:solidFill>
                      <a:srgbClr val="000000"/>
                    </a:solidFill>
                  </a:rPr>
                  <a:t>1a</a:t>
                </a:r>
              </a:p>
            </p:txBody>
          </p:sp>
        </p:grpSp>
        <p:grpSp>
          <p:nvGrpSpPr>
            <p:cNvPr id="145476" name="Group 67"/>
            <p:cNvGrpSpPr>
              <a:grpSpLocks/>
            </p:cNvGrpSpPr>
            <p:nvPr/>
          </p:nvGrpSpPr>
          <p:grpSpPr bwMode="auto">
            <a:xfrm>
              <a:off x="2238" y="3689"/>
              <a:ext cx="315" cy="250"/>
              <a:chOff x="2238" y="3689"/>
              <a:chExt cx="315" cy="250"/>
            </a:xfrm>
          </p:grpSpPr>
          <p:sp>
            <p:nvSpPr>
              <p:cNvPr id="145486" name="Oval 68"/>
              <p:cNvSpPr>
                <a:spLocks noChangeArrowheads="1"/>
              </p:cNvSpPr>
              <p:nvPr/>
            </p:nvSpPr>
            <p:spPr bwMode="auto">
              <a:xfrm>
                <a:off x="2241" y="3813"/>
                <a:ext cx="312" cy="80"/>
              </a:xfrm>
              <a:prstGeom prst="ellipse">
                <a:avLst/>
              </a:prstGeom>
              <a:solidFill>
                <a:srgbClr val="CCCCFF"/>
              </a:solidFill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487" name="Line 69"/>
              <p:cNvSpPr>
                <a:spLocks noChangeShapeType="1"/>
              </p:cNvSpPr>
              <p:nvPr/>
            </p:nvSpPr>
            <p:spPr bwMode="auto">
              <a:xfrm>
                <a:off x="2241" y="3806"/>
                <a:ext cx="0" cy="49"/>
              </a:xfrm>
              <a:prstGeom prst="line">
                <a:avLst/>
              </a:prstGeom>
              <a:noFill/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488" name="Line 70"/>
              <p:cNvSpPr>
                <a:spLocks noChangeShapeType="1"/>
              </p:cNvSpPr>
              <p:nvPr/>
            </p:nvSpPr>
            <p:spPr bwMode="auto">
              <a:xfrm>
                <a:off x="2554" y="3806"/>
                <a:ext cx="0" cy="49"/>
              </a:xfrm>
              <a:prstGeom prst="line">
                <a:avLst/>
              </a:prstGeom>
              <a:noFill/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489" name="Rectangle 71"/>
              <p:cNvSpPr>
                <a:spLocks noChangeArrowheads="1"/>
              </p:cNvSpPr>
              <p:nvPr/>
            </p:nvSpPr>
            <p:spPr bwMode="auto">
              <a:xfrm>
                <a:off x="2241" y="3806"/>
                <a:ext cx="309" cy="48"/>
              </a:xfrm>
              <a:prstGeom prst="rect">
                <a:avLst/>
              </a:pr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490" name="Oval 72"/>
              <p:cNvSpPr>
                <a:spLocks noChangeArrowheads="1"/>
              </p:cNvSpPr>
              <p:nvPr/>
            </p:nvSpPr>
            <p:spPr bwMode="auto">
              <a:xfrm>
                <a:off x="2238" y="3747"/>
                <a:ext cx="312" cy="94"/>
              </a:xfrm>
              <a:prstGeom prst="ellipse">
                <a:avLst/>
              </a:prstGeom>
              <a:solidFill>
                <a:srgbClr val="CCCCFF"/>
              </a:solidFill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45491" name="Group 73"/>
              <p:cNvGrpSpPr>
                <a:grpSpLocks/>
              </p:cNvGrpSpPr>
              <p:nvPr/>
            </p:nvGrpSpPr>
            <p:grpSpPr bwMode="auto">
              <a:xfrm>
                <a:off x="2254" y="3689"/>
                <a:ext cx="291" cy="250"/>
                <a:chOff x="2254" y="3689"/>
                <a:chExt cx="291" cy="250"/>
              </a:xfrm>
            </p:grpSpPr>
            <p:sp>
              <p:nvSpPr>
                <p:cNvPr id="145492" name="Rectangle 74"/>
                <p:cNvSpPr>
                  <a:spLocks noChangeArrowheads="1"/>
                </p:cNvSpPr>
                <p:nvPr/>
              </p:nvSpPr>
              <p:spPr bwMode="auto">
                <a:xfrm>
                  <a:off x="2324" y="3754"/>
                  <a:ext cx="142" cy="131"/>
                </a:xfrm>
                <a:prstGeom prst="rect">
                  <a:avLst/>
                </a:prstGeom>
                <a:solidFill>
                  <a:srgbClr val="CCCC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5493" name="Text Box 75"/>
                <p:cNvSpPr txBox="1">
                  <a:spLocks noChangeArrowheads="1"/>
                </p:cNvSpPr>
                <p:nvPr/>
              </p:nvSpPr>
              <p:spPr bwMode="auto">
                <a:xfrm>
                  <a:off x="2254" y="3689"/>
                  <a:ext cx="291" cy="250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lIns="90000" tIns="46800" rIns="90000" bIns="46800">
                  <a:spAutoFit/>
                </a:bodyPr>
                <a:lstStyle/>
                <a:p>
                  <a:pPr algn="ctr">
                    <a:buClrTx/>
                    <a:buFontTx/>
                    <a:buNone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en-US" sz="2000">
                      <a:solidFill>
                        <a:srgbClr val="000000"/>
                      </a:solidFill>
                    </a:rPr>
                    <a:t>1d</a:t>
                  </a:r>
                </a:p>
              </p:txBody>
            </p:sp>
          </p:grpSp>
        </p:grpSp>
        <p:grpSp>
          <p:nvGrpSpPr>
            <p:cNvPr id="145477" name="Group 76"/>
            <p:cNvGrpSpPr>
              <a:grpSpLocks/>
            </p:cNvGrpSpPr>
            <p:nvPr/>
          </p:nvGrpSpPr>
          <p:grpSpPr bwMode="auto">
            <a:xfrm>
              <a:off x="2778" y="3573"/>
              <a:ext cx="315" cy="250"/>
              <a:chOff x="2778" y="3573"/>
              <a:chExt cx="315" cy="250"/>
            </a:xfrm>
          </p:grpSpPr>
          <p:sp>
            <p:nvSpPr>
              <p:cNvPr id="145478" name="Oval 77"/>
              <p:cNvSpPr>
                <a:spLocks noChangeArrowheads="1"/>
              </p:cNvSpPr>
              <p:nvPr/>
            </p:nvSpPr>
            <p:spPr bwMode="auto">
              <a:xfrm>
                <a:off x="2781" y="3699"/>
                <a:ext cx="312" cy="80"/>
              </a:xfrm>
              <a:prstGeom prst="ellipse">
                <a:avLst/>
              </a:prstGeom>
              <a:solidFill>
                <a:srgbClr val="CCCCFF"/>
              </a:solidFill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479" name="Line 78"/>
              <p:cNvSpPr>
                <a:spLocks noChangeShapeType="1"/>
              </p:cNvSpPr>
              <p:nvPr/>
            </p:nvSpPr>
            <p:spPr bwMode="auto">
              <a:xfrm>
                <a:off x="2781" y="3692"/>
                <a:ext cx="0" cy="49"/>
              </a:xfrm>
              <a:prstGeom prst="line">
                <a:avLst/>
              </a:prstGeom>
              <a:noFill/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480" name="Line 79"/>
              <p:cNvSpPr>
                <a:spLocks noChangeShapeType="1"/>
              </p:cNvSpPr>
              <p:nvPr/>
            </p:nvSpPr>
            <p:spPr bwMode="auto">
              <a:xfrm>
                <a:off x="3094" y="3692"/>
                <a:ext cx="0" cy="49"/>
              </a:xfrm>
              <a:prstGeom prst="line">
                <a:avLst/>
              </a:prstGeom>
              <a:noFill/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481" name="Rectangle 80"/>
              <p:cNvSpPr>
                <a:spLocks noChangeArrowheads="1"/>
              </p:cNvSpPr>
              <p:nvPr/>
            </p:nvSpPr>
            <p:spPr bwMode="auto">
              <a:xfrm>
                <a:off x="2781" y="3692"/>
                <a:ext cx="309" cy="48"/>
              </a:xfrm>
              <a:prstGeom prst="rect">
                <a:avLst/>
              </a:pr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482" name="Oval 81"/>
              <p:cNvSpPr>
                <a:spLocks noChangeArrowheads="1"/>
              </p:cNvSpPr>
              <p:nvPr/>
            </p:nvSpPr>
            <p:spPr bwMode="auto">
              <a:xfrm>
                <a:off x="2778" y="3633"/>
                <a:ext cx="312" cy="94"/>
              </a:xfrm>
              <a:prstGeom prst="ellipse">
                <a:avLst/>
              </a:prstGeom>
              <a:solidFill>
                <a:srgbClr val="CCCCFF"/>
              </a:solidFill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45483" name="Group 82"/>
              <p:cNvGrpSpPr>
                <a:grpSpLocks/>
              </p:cNvGrpSpPr>
              <p:nvPr/>
            </p:nvGrpSpPr>
            <p:grpSpPr bwMode="auto">
              <a:xfrm>
                <a:off x="2792" y="3573"/>
                <a:ext cx="291" cy="250"/>
                <a:chOff x="2792" y="3573"/>
                <a:chExt cx="291" cy="250"/>
              </a:xfrm>
            </p:grpSpPr>
            <p:sp>
              <p:nvSpPr>
                <p:cNvPr id="145484" name="Rectangle 83"/>
                <p:cNvSpPr>
                  <a:spLocks noChangeArrowheads="1"/>
                </p:cNvSpPr>
                <p:nvPr/>
              </p:nvSpPr>
              <p:spPr bwMode="auto">
                <a:xfrm>
                  <a:off x="2863" y="3638"/>
                  <a:ext cx="139" cy="131"/>
                </a:xfrm>
                <a:prstGeom prst="rect">
                  <a:avLst/>
                </a:prstGeom>
                <a:solidFill>
                  <a:srgbClr val="CCCC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5485" name="Text Box 84"/>
                <p:cNvSpPr txBox="1">
                  <a:spLocks noChangeArrowheads="1"/>
                </p:cNvSpPr>
                <p:nvPr/>
              </p:nvSpPr>
              <p:spPr bwMode="auto">
                <a:xfrm>
                  <a:off x="2792" y="3573"/>
                  <a:ext cx="291" cy="250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lIns="90000" tIns="46800" rIns="90000" bIns="46800">
                  <a:spAutoFit/>
                </a:bodyPr>
                <a:lstStyle/>
                <a:p>
                  <a:pPr algn="ctr">
                    <a:buClrTx/>
                    <a:buFontTx/>
                    <a:buNone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en-US" sz="2000">
                      <a:solidFill>
                        <a:srgbClr val="000000"/>
                      </a:solidFill>
                    </a:rPr>
                    <a:t>1b</a:t>
                  </a:r>
                </a:p>
              </p:txBody>
            </p:sp>
          </p:grpSp>
        </p:grpSp>
      </p:grpSp>
      <p:grpSp>
        <p:nvGrpSpPr>
          <p:cNvPr id="145428" name="Group 85"/>
          <p:cNvGrpSpPr>
            <a:grpSpLocks/>
          </p:cNvGrpSpPr>
          <p:nvPr/>
        </p:nvGrpSpPr>
        <p:grpSpPr bwMode="auto">
          <a:xfrm>
            <a:off x="5414963" y="5324475"/>
            <a:ext cx="500062" cy="396875"/>
            <a:chOff x="3411" y="3354"/>
            <a:chExt cx="315" cy="250"/>
          </a:xfrm>
        </p:grpSpPr>
        <p:sp>
          <p:nvSpPr>
            <p:cNvPr id="145459" name="Oval 86"/>
            <p:cNvSpPr>
              <a:spLocks noChangeArrowheads="1"/>
            </p:cNvSpPr>
            <p:nvPr/>
          </p:nvSpPr>
          <p:spPr bwMode="auto">
            <a:xfrm>
              <a:off x="3414" y="3479"/>
              <a:ext cx="312" cy="80"/>
            </a:xfrm>
            <a:prstGeom prst="ellipse">
              <a:avLst/>
            </a:prstGeom>
            <a:solidFill>
              <a:srgbClr val="CCCCFF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60" name="Line 87"/>
            <p:cNvSpPr>
              <a:spLocks noChangeShapeType="1"/>
            </p:cNvSpPr>
            <p:nvPr/>
          </p:nvSpPr>
          <p:spPr bwMode="auto">
            <a:xfrm>
              <a:off x="3414" y="3472"/>
              <a:ext cx="0" cy="49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461" name="Line 88"/>
            <p:cNvSpPr>
              <a:spLocks noChangeShapeType="1"/>
            </p:cNvSpPr>
            <p:nvPr/>
          </p:nvSpPr>
          <p:spPr bwMode="auto">
            <a:xfrm>
              <a:off x="3727" y="3472"/>
              <a:ext cx="0" cy="49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462" name="Rectangle 89"/>
            <p:cNvSpPr>
              <a:spLocks noChangeArrowheads="1"/>
            </p:cNvSpPr>
            <p:nvPr/>
          </p:nvSpPr>
          <p:spPr bwMode="auto">
            <a:xfrm>
              <a:off x="3414" y="3472"/>
              <a:ext cx="309" cy="48"/>
            </a:xfrm>
            <a:prstGeom prst="rect">
              <a:avLst/>
            </a:prstGeom>
            <a:solidFill>
              <a:srgbClr val="CC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63" name="Oval 90"/>
            <p:cNvSpPr>
              <a:spLocks noChangeArrowheads="1"/>
            </p:cNvSpPr>
            <p:nvPr/>
          </p:nvSpPr>
          <p:spPr bwMode="auto">
            <a:xfrm>
              <a:off x="3411" y="3413"/>
              <a:ext cx="312" cy="94"/>
            </a:xfrm>
            <a:prstGeom prst="ellipse">
              <a:avLst/>
            </a:prstGeom>
            <a:solidFill>
              <a:srgbClr val="CCCCFF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64" name="Rectangle 91"/>
            <p:cNvSpPr>
              <a:spLocks noChangeArrowheads="1"/>
            </p:cNvSpPr>
            <p:nvPr/>
          </p:nvSpPr>
          <p:spPr bwMode="auto">
            <a:xfrm>
              <a:off x="3498" y="3426"/>
              <a:ext cx="140" cy="119"/>
            </a:xfrm>
            <a:prstGeom prst="rect">
              <a:avLst/>
            </a:prstGeom>
            <a:solidFill>
              <a:srgbClr val="CC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65" name="Text Box 92"/>
            <p:cNvSpPr txBox="1">
              <a:spLocks noChangeArrowheads="1"/>
            </p:cNvSpPr>
            <p:nvPr/>
          </p:nvSpPr>
          <p:spPr bwMode="auto">
            <a:xfrm>
              <a:off x="3426" y="3354"/>
              <a:ext cx="291" cy="2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000">
                  <a:solidFill>
                    <a:srgbClr val="000000"/>
                  </a:solidFill>
                </a:rPr>
                <a:t>2a</a:t>
              </a:r>
            </a:p>
          </p:txBody>
        </p:sp>
      </p:grpSp>
      <p:sp>
        <p:nvSpPr>
          <p:cNvPr id="145429" name="Line 93"/>
          <p:cNvSpPr>
            <a:spLocks noChangeShapeType="1"/>
          </p:cNvSpPr>
          <p:nvPr/>
        </p:nvSpPr>
        <p:spPr bwMode="auto">
          <a:xfrm>
            <a:off x="6635750" y="5241925"/>
            <a:ext cx="857250" cy="1588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5430" name="Line 94"/>
          <p:cNvSpPr>
            <a:spLocks noChangeShapeType="1"/>
          </p:cNvSpPr>
          <p:nvPr/>
        </p:nvSpPr>
        <p:spPr bwMode="auto">
          <a:xfrm>
            <a:off x="6889750" y="5707063"/>
            <a:ext cx="735013" cy="1587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5431" name="Line 95"/>
          <p:cNvSpPr>
            <a:spLocks noChangeShapeType="1"/>
          </p:cNvSpPr>
          <p:nvPr/>
        </p:nvSpPr>
        <p:spPr bwMode="auto">
          <a:xfrm>
            <a:off x="5921375" y="5553075"/>
            <a:ext cx="488950" cy="152400"/>
          </a:xfrm>
          <a:prstGeom prst="line">
            <a:avLst/>
          </a:prstGeom>
          <a:noFill/>
          <a:ln w="12600" cap="sq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5432" name="Line 96"/>
          <p:cNvSpPr>
            <a:spLocks noChangeShapeType="1"/>
          </p:cNvSpPr>
          <p:nvPr/>
        </p:nvSpPr>
        <p:spPr bwMode="auto">
          <a:xfrm>
            <a:off x="6530975" y="5351463"/>
            <a:ext cx="68263" cy="228600"/>
          </a:xfrm>
          <a:prstGeom prst="line">
            <a:avLst/>
          </a:prstGeom>
          <a:noFill/>
          <a:ln w="12600" cap="sq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45433" name="Group 97"/>
          <p:cNvGrpSpPr>
            <a:grpSpLocks/>
          </p:cNvGrpSpPr>
          <p:nvPr/>
        </p:nvGrpSpPr>
        <p:grpSpPr bwMode="auto">
          <a:xfrm>
            <a:off x="6142038" y="5046663"/>
            <a:ext cx="500062" cy="396875"/>
            <a:chOff x="3869" y="3179"/>
            <a:chExt cx="315" cy="250"/>
          </a:xfrm>
        </p:grpSpPr>
        <p:sp>
          <p:nvSpPr>
            <p:cNvPr id="145452" name="Oval 98"/>
            <p:cNvSpPr>
              <a:spLocks noChangeArrowheads="1"/>
            </p:cNvSpPr>
            <p:nvPr/>
          </p:nvSpPr>
          <p:spPr bwMode="auto">
            <a:xfrm>
              <a:off x="3872" y="3297"/>
              <a:ext cx="312" cy="80"/>
            </a:xfrm>
            <a:prstGeom prst="ellipse">
              <a:avLst/>
            </a:prstGeom>
            <a:solidFill>
              <a:srgbClr val="CCCCFF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53" name="Line 99"/>
            <p:cNvSpPr>
              <a:spLocks noChangeShapeType="1"/>
            </p:cNvSpPr>
            <p:nvPr/>
          </p:nvSpPr>
          <p:spPr bwMode="auto">
            <a:xfrm>
              <a:off x="3872" y="3290"/>
              <a:ext cx="0" cy="49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454" name="Line 100"/>
            <p:cNvSpPr>
              <a:spLocks noChangeShapeType="1"/>
            </p:cNvSpPr>
            <p:nvPr/>
          </p:nvSpPr>
          <p:spPr bwMode="auto">
            <a:xfrm>
              <a:off x="4185" y="3290"/>
              <a:ext cx="0" cy="49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455" name="Rectangle 101"/>
            <p:cNvSpPr>
              <a:spLocks noChangeArrowheads="1"/>
            </p:cNvSpPr>
            <p:nvPr/>
          </p:nvSpPr>
          <p:spPr bwMode="auto">
            <a:xfrm>
              <a:off x="3872" y="3290"/>
              <a:ext cx="309" cy="48"/>
            </a:xfrm>
            <a:prstGeom prst="rect">
              <a:avLst/>
            </a:prstGeom>
            <a:solidFill>
              <a:srgbClr val="CC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56" name="Oval 102"/>
            <p:cNvSpPr>
              <a:spLocks noChangeArrowheads="1"/>
            </p:cNvSpPr>
            <p:nvPr/>
          </p:nvSpPr>
          <p:spPr bwMode="auto">
            <a:xfrm>
              <a:off x="3869" y="3231"/>
              <a:ext cx="312" cy="94"/>
            </a:xfrm>
            <a:prstGeom prst="ellipse">
              <a:avLst/>
            </a:prstGeom>
            <a:solidFill>
              <a:srgbClr val="CCCCFF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57" name="Rectangle 103"/>
            <p:cNvSpPr>
              <a:spLocks noChangeArrowheads="1"/>
            </p:cNvSpPr>
            <p:nvPr/>
          </p:nvSpPr>
          <p:spPr bwMode="auto">
            <a:xfrm>
              <a:off x="3956" y="3244"/>
              <a:ext cx="140" cy="117"/>
            </a:xfrm>
            <a:prstGeom prst="rect">
              <a:avLst/>
            </a:prstGeom>
            <a:solidFill>
              <a:srgbClr val="CC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58" name="Text Box 104"/>
            <p:cNvSpPr txBox="1">
              <a:spLocks noChangeArrowheads="1"/>
            </p:cNvSpPr>
            <p:nvPr/>
          </p:nvSpPr>
          <p:spPr bwMode="auto">
            <a:xfrm>
              <a:off x="3888" y="3179"/>
              <a:ext cx="283" cy="2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000">
                  <a:solidFill>
                    <a:srgbClr val="000000"/>
                  </a:solidFill>
                </a:rPr>
                <a:t>2c</a:t>
              </a:r>
            </a:p>
          </p:txBody>
        </p:sp>
      </p:grpSp>
      <p:grpSp>
        <p:nvGrpSpPr>
          <p:cNvPr id="145434" name="Group 105"/>
          <p:cNvGrpSpPr>
            <a:grpSpLocks/>
          </p:cNvGrpSpPr>
          <p:nvPr/>
        </p:nvGrpSpPr>
        <p:grpSpPr bwMode="auto">
          <a:xfrm>
            <a:off x="6405563" y="5502275"/>
            <a:ext cx="500062" cy="396875"/>
            <a:chOff x="4035" y="3466"/>
            <a:chExt cx="315" cy="250"/>
          </a:xfrm>
        </p:grpSpPr>
        <p:sp>
          <p:nvSpPr>
            <p:cNvPr id="145445" name="Oval 106"/>
            <p:cNvSpPr>
              <a:spLocks noChangeArrowheads="1"/>
            </p:cNvSpPr>
            <p:nvPr/>
          </p:nvSpPr>
          <p:spPr bwMode="auto">
            <a:xfrm>
              <a:off x="4038" y="3584"/>
              <a:ext cx="312" cy="80"/>
            </a:xfrm>
            <a:prstGeom prst="ellipse">
              <a:avLst/>
            </a:prstGeom>
            <a:solidFill>
              <a:srgbClr val="CCCCFF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46" name="Line 107"/>
            <p:cNvSpPr>
              <a:spLocks noChangeShapeType="1"/>
            </p:cNvSpPr>
            <p:nvPr/>
          </p:nvSpPr>
          <p:spPr bwMode="auto">
            <a:xfrm>
              <a:off x="4038" y="3577"/>
              <a:ext cx="0" cy="49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447" name="Line 108"/>
            <p:cNvSpPr>
              <a:spLocks noChangeShapeType="1"/>
            </p:cNvSpPr>
            <p:nvPr/>
          </p:nvSpPr>
          <p:spPr bwMode="auto">
            <a:xfrm>
              <a:off x="4351" y="3577"/>
              <a:ext cx="0" cy="49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448" name="Rectangle 109"/>
            <p:cNvSpPr>
              <a:spLocks noChangeArrowheads="1"/>
            </p:cNvSpPr>
            <p:nvPr/>
          </p:nvSpPr>
          <p:spPr bwMode="auto">
            <a:xfrm>
              <a:off x="4038" y="3577"/>
              <a:ext cx="309" cy="48"/>
            </a:xfrm>
            <a:prstGeom prst="rect">
              <a:avLst/>
            </a:prstGeom>
            <a:solidFill>
              <a:srgbClr val="CC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49" name="Oval 110"/>
            <p:cNvSpPr>
              <a:spLocks noChangeArrowheads="1"/>
            </p:cNvSpPr>
            <p:nvPr/>
          </p:nvSpPr>
          <p:spPr bwMode="auto">
            <a:xfrm>
              <a:off x="4035" y="3518"/>
              <a:ext cx="312" cy="94"/>
            </a:xfrm>
            <a:prstGeom prst="ellipse">
              <a:avLst/>
            </a:prstGeom>
            <a:solidFill>
              <a:srgbClr val="CCCCFF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50" name="Rectangle 111"/>
            <p:cNvSpPr>
              <a:spLocks noChangeArrowheads="1"/>
            </p:cNvSpPr>
            <p:nvPr/>
          </p:nvSpPr>
          <p:spPr bwMode="auto">
            <a:xfrm>
              <a:off x="4122" y="3531"/>
              <a:ext cx="141" cy="109"/>
            </a:xfrm>
            <a:prstGeom prst="rect">
              <a:avLst/>
            </a:prstGeom>
            <a:solidFill>
              <a:srgbClr val="CC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51" name="Text Box 112"/>
            <p:cNvSpPr txBox="1">
              <a:spLocks noChangeArrowheads="1"/>
            </p:cNvSpPr>
            <p:nvPr/>
          </p:nvSpPr>
          <p:spPr bwMode="auto">
            <a:xfrm>
              <a:off x="4050" y="3466"/>
              <a:ext cx="291" cy="2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000">
                  <a:solidFill>
                    <a:srgbClr val="000000"/>
                  </a:solidFill>
                </a:rPr>
                <a:t>2b</a:t>
              </a:r>
            </a:p>
          </p:txBody>
        </p:sp>
      </p:grpSp>
      <p:sp>
        <p:nvSpPr>
          <p:cNvPr id="145435" name="Text Box 113"/>
          <p:cNvSpPr txBox="1">
            <a:spLocks noChangeArrowheads="1"/>
          </p:cNvSpPr>
          <p:nvPr/>
        </p:nvSpPr>
        <p:spPr bwMode="auto">
          <a:xfrm>
            <a:off x="7654925" y="5159375"/>
            <a:ext cx="840593" cy="52540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other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networks</a:t>
            </a:r>
            <a:endParaRPr lang="en-US" sz="1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5436" name="Freeform 114"/>
          <p:cNvSpPr>
            <a:spLocks noChangeArrowheads="1"/>
          </p:cNvSpPr>
          <p:nvPr/>
        </p:nvSpPr>
        <p:spPr bwMode="auto">
          <a:xfrm flipH="1">
            <a:off x="290513" y="4772025"/>
            <a:ext cx="1171575" cy="1758950"/>
          </a:xfrm>
          <a:custGeom>
            <a:avLst/>
            <a:gdLst>
              <a:gd name="T0" fmla="*/ 2147483647 w 738"/>
              <a:gd name="T1" fmla="*/ 2147483647 h 1108"/>
              <a:gd name="T2" fmla="*/ 2147483647 w 738"/>
              <a:gd name="T3" fmla="*/ 2147483647 h 1108"/>
              <a:gd name="T4" fmla="*/ 2147483647 w 738"/>
              <a:gd name="T5" fmla="*/ 2147483647 h 1108"/>
              <a:gd name="T6" fmla="*/ 2147483647 w 738"/>
              <a:gd name="T7" fmla="*/ 2147483647 h 1108"/>
              <a:gd name="T8" fmla="*/ 2147483647 w 738"/>
              <a:gd name="T9" fmla="*/ 2147483647 h 1108"/>
              <a:gd name="T10" fmla="*/ 2147483647 w 738"/>
              <a:gd name="T11" fmla="*/ 2147483647 h 1108"/>
              <a:gd name="T12" fmla="*/ 2147483647 w 738"/>
              <a:gd name="T13" fmla="*/ 2147483647 h 1108"/>
              <a:gd name="T14" fmla="*/ 2147483647 w 738"/>
              <a:gd name="T15" fmla="*/ 2147483647 h 110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738"/>
              <a:gd name="T25" fmla="*/ 0 h 1108"/>
              <a:gd name="T26" fmla="*/ 738 w 738"/>
              <a:gd name="T27" fmla="*/ 1108 h 110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738" h="1108">
                <a:moveTo>
                  <a:pt x="32" y="394"/>
                </a:moveTo>
                <a:cubicBezTo>
                  <a:pt x="66" y="301"/>
                  <a:pt x="108" y="228"/>
                  <a:pt x="213" y="172"/>
                </a:cubicBezTo>
                <a:cubicBezTo>
                  <a:pt x="318" y="116"/>
                  <a:pt x="588" y="0"/>
                  <a:pt x="663" y="56"/>
                </a:cubicBezTo>
                <a:cubicBezTo>
                  <a:pt x="738" y="112"/>
                  <a:pt x="659" y="346"/>
                  <a:pt x="661" y="509"/>
                </a:cubicBezTo>
                <a:cubicBezTo>
                  <a:pt x="663" y="672"/>
                  <a:pt x="731" y="956"/>
                  <a:pt x="677" y="1032"/>
                </a:cubicBezTo>
                <a:cubicBezTo>
                  <a:pt x="623" y="1108"/>
                  <a:pt x="442" y="999"/>
                  <a:pt x="338" y="962"/>
                </a:cubicBezTo>
                <a:cubicBezTo>
                  <a:pt x="234" y="925"/>
                  <a:pt x="102" y="904"/>
                  <a:pt x="51" y="809"/>
                </a:cubicBezTo>
                <a:cubicBezTo>
                  <a:pt x="0" y="715"/>
                  <a:pt x="36" y="481"/>
                  <a:pt x="32" y="394"/>
                </a:cubicBezTo>
                <a:close/>
              </a:path>
            </a:pathLst>
          </a:custGeom>
          <a:gradFill rotWithShape="0">
            <a:gsLst>
              <a:gs pos="0">
                <a:srgbClr val="66CCFF"/>
              </a:gs>
              <a:gs pos="100000">
                <a:srgbClr val="FFFFFF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5437" name="Text Box 115"/>
          <p:cNvSpPr txBox="1">
            <a:spLocks noChangeArrowheads="1"/>
          </p:cNvSpPr>
          <p:nvPr/>
        </p:nvSpPr>
        <p:spPr bwMode="auto">
          <a:xfrm>
            <a:off x="347663" y="5556250"/>
            <a:ext cx="840593" cy="52540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other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networks</a:t>
            </a:r>
          </a:p>
        </p:txBody>
      </p:sp>
      <p:sp>
        <p:nvSpPr>
          <p:cNvPr id="145438" name="Line 116"/>
          <p:cNvSpPr>
            <a:spLocks noChangeShapeType="1"/>
          </p:cNvSpPr>
          <p:nvPr/>
        </p:nvSpPr>
        <p:spPr bwMode="auto">
          <a:xfrm flipH="1">
            <a:off x="1147763" y="5118100"/>
            <a:ext cx="471487" cy="268288"/>
          </a:xfrm>
          <a:prstGeom prst="line">
            <a:avLst/>
          </a:prstGeom>
          <a:noFill/>
          <a:ln w="12600" cap="sq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5439" name="Rectangle 117"/>
          <p:cNvSpPr>
            <a:spLocks noChangeArrowheads="1"/>
          </p:cNvSpPr>
          <p:nvPr/>
        </p:nvSpPr>
        <p:spPr bwMode="auto">
          <a:xfrm>
            <a:off x="554038" y="1069975"/>
            <a:ext cx="8505825" cy="1992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41313" indent="-341313" algn="just">
              <a:lnSpc>
                <a:spcPct val="85000"/>
              </a:lnSpc>
              <a:spcBef>
                <a:spcPts val="600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US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BGP </a:t>
            </a:r>
            <a:r>
              <a:rPr lang="en-US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Session</a:t>
            </a:r>
            <a:r>
              <a:rPr lang="en-US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two BGP routers (</a:t>
            </a:r>
            <a:r>
              <a:rPr lang="ja-JP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peers</a:t>
            </a:r>
            <a:r>
              <a:rPr lang="ja-JP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 exchange BGP messages:</a:t>
            </a:r>
          </a:p>
          <a:p>
            <a:pPr marL="741363" lvl="1" indent="-284163" algn="just">
              <a:lnSpc>
                <a:spcPct val="85000"/>
              </a:lnSpc>
              <a:spcBef>
                <a:spcPts val="500"/>
              </a:spcBef>
              <a:buClr>
                <a:srgbClr val="000099"/>
              </a:buClr>
              <a:buFont typeface="Wingdings" pitchFamily="2" charset="2"/>
              <a:buChar char="q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dvertising </a:t>
            </a:r>
            <a:r>
              <a:rPr lang="en-US" i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paths</a:t>
            </a:r>
            <a:r>
              <a:rPr lang="en-US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 different destination network prefixes (</a:t>
            </a:r>
            <a:r>
              <a:rPr lang="ja-JP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path vector</a:t>
            </a:r>
            <a:r>
              <a:rPr lang="ja-JP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protocol) </a:t>
            </a:r>
          </a:p>
          <a:p>
            <a:pPr marL="741363" lvl="1" indent="-284163" algn="just">
              <a:lnSpc>
                <a:spcPct val="85000"/>
              </a:lnSpc>
              <a:spcBef>
                <a:spcPts val="500"/>
              </a:spcBef>
              <a:buClr>
                <a:srgbClr val="000099"/>
              </a:buClr>
              <a:buFont typeface="Wingdings" pitchFamily="2" charset="2"/>
              <a:buChar char="q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xchanged 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over semi-permanent TCP connections</a:t>
            </a:r>
          </a:p>
        </p:txBody>
      </p:sp>
      <p:grpSp>
        <p:nvGrpSpPr>
          <p:cNvPr id="18" name="Group 118"/>
          <p:cNvGrpSpPr>
            <a:grpSpLocks/>
          </p:cNvGrpSpPr>
          <p:nvPr/>
        </p:nvGrpSpPr>
        <p:grpSpPr bwMode="auto">
          <a:xfrm>
            <a:off x="2889249" y="4657725"/>
            <a:ext cx="1174750" cy="657225"/>
            <a:chOff x="1820" y="2934"/>
            <a:chExt cx="740" cy="414"/>
          </a:xfrm>
        </p:grpSpPr>
        <p:sp>
          <p:nvSpPr>
            <p:cNvPr id="145443" name="AutoShape 119"/>
            <p:cNvSpPr>
              <a:spLocks noChangeArrowheads="1"/>
            </p:cNvSpPr>
            <p:nvPr/>
          </p:nvSpPr>
          <p:spPr bwMode="auto">
            <a:xfrm rot="-9120000">
              <a:off x="1820" y="3175"/>
              <a:ext cx="483" cy="173"/>
            </a:xfrm>
            <a:prstGeom prst="leftArrow">
              <a:avLst>
                <a:gd name="adj1" fmla="val 50000"/>
                <a:gd name="adj2" fmla="val 69798"/>
              </a:avLst>
            </a:prstGeom>
            <a:gradFill rotWithShape="0">
              <a:gsLst>
                <a:gs pos="0">
                  <a:srgbClr val="FF0000"/>
                </a:gs>
                <a:gs pos="100000">
                  <a:srgbClr val="FFFFFF"/>
                </a:gs>
              </a:gsLst>
              <a:lin ang="1248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44" name="Text Box 120"/>
            <p:cNvSpPr txBox="1">
              <a:spLocks noChangeArrowheads="1"/>
            </p:cNvSpPr>
            <p:nvPr/>
          </p:nvSpPr>
          <p:spPr bwMode="auto">
            <a:xfrm>
              <a:off x="2007" y="2934"/>
              <a:ext cx="553" cy="32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85000"/>
                </a:lnSpc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i="1" dirty="0">
                  <a:solidFill>
                    <a:srgbClr val="CC0000"/>
                  </a:solidFill>
                  <a:latin typeface="Times New Roman" pitchFamily="18" charset="0"/>
                  <a:cs typeface="Times New Roman" pitchFamily="18" charset="0"/>
                </a:rPr>
                <a:t>BGP </a:t>
              </a:r>
            </a:p>
            <a:p>
              <a:pPr>
                <a:lnSpc>
                  <a:spcPct val="85000"/>
                </a:lnSpc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i="1" dirty="0">
                  <a:solidFill>
                    <a:srgbClr val="CC0000"/>
                  </a:solidFill>
                  <a:latin typeface="Times New Roman" pitchFamily="18" charset="0"/>
                  <a:cs typeface="Times New Roman" pitchFamily="18" charset="0"/>
                </a:rPr>
                <a:t>message</a:t>
              </a:r>
            </a:p>
          </p:txBody>
        </p:sp>
      </p:grpSp>
      <p:sp>
        <p:nvSpPr>
          <p:cNvPr id="145441" name="Freeform 121"/>
          <p:cNvSpPr>
            <a:spLocks noChangeArrowheads="1"/>
          </p:cNvSpPr>
          <p:nvPr/>
        </p:nvSpPr>
        <p:spPr bwMode="auto">
          <a:xfrm>
            <a:off x="4913313" y="5607050"/>
            <a:ext cx="523875" cy="261938"/>
          </a:xfrm>
          <a:custGeom>
            <a:avLst/>
            <a:gdLst>
              <a:gd name="T0" fmla="*/ 0 w 654"/>
              <a:gd name="T1" fmla="*/ 2147483647 h 420"/>
              <a:gd name="T2" fmla="*/ 2147483647 w 654"/>
              <a:gd name="T3" fmla="*/ 0 h 420"/>
              <a:gd name="T4" fmla="*/ 0 60000 65536"/>
              <a:gd name="T5" fmla="*/ 0 60000 65536"/>
              <a:gd name="T6" fmla="*/ 0 w 654"/>
              <a:gd name="T7" fmla="*/ 0 h 420"/>
              <a:gd name="T8" fmla="*/ 654 w 654"/>
              <a:gd name="T9" fmla="*/ 420 h 42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54" h="420">
                <a:moveTo>
                  <a:pt x="0" y="420"/>
                </a:moveTo>
                <a:lnTo>
                  <a:pt x="654" y="0"/>
                </a:lnTo>
              </a:path>
            </a:pathLst>
          </a:custGeom>
          <a:noFill/>
          <a:ln w="1908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clickEffect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7" name="Freeform 4"/>
          <p:cNvSpPr>
            <a:spLocks noChangeArrowheads="1"/>
          </p:cNvSpPr>
          <p:nvPr/>
        </p:nvSpPr>
        <p:spPr bwMode="auto">
          <a:xfrm>
            <a:off x="7277100" y="4562475"/>
            <a:ext cx="1171575" cy="1758950"/>
          </a:xfrm>
          <a:custGeom>
            <a:avLst/>
            <a:gdLst>
              <a:gd name="T0" fmla="*/ 2147483647 w 738"/>
              <a:gd name="T1" fmla="*/ 2147483647 h 1108"/>
              <a:gd name="T2" fmla="*/ 2147483647 w 738"/>
              <a:gd name="T3" fmla="*/ 2147483647 h 1108"/>
              <a:gd name="T4" fmla="*/ 2147483647 w 738"/>
              <a:gd name="T5" fmla="*/ 2147483647 h 1108"/>
              <a:gd name="T6" fmla="*/ 2147483647 w 738"/>
              <a:gd name="T7" fmla="*/ 2147483647 h 1108"/>
              <a:gd name="T8" fmla="*/ 2147483647 w 738"/>
              <a:gd name="T9" fmla="*/ 2147483647 h 1108"/>
              <a:gd name="T10" fmla="*/ 2147483647 w 738"/>
              <a:gd name="T11" fmla="*/ 2147483647 h 1108"/>
              <a:gd name="T12" fmla="*/ 2147483647 w 738"/>
              <a:gd name="T13" fmla="*/ 2147483647 h 1108"/>
              <a:gd name="T14" fmla="*/ 2147483647 w 738"/>
              <a:gd name="T15" fmla="*/ 2147483647 h 110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738"/>
              <a:gd name="T25" fmla="*/ 0 h 1108"/>
              <a:gd name="T26" fmla="*/ 738 w 738"/>
              <a:gd name="T27" fmla="*/ 1108 h 110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738" h="1108">
                <a:moveTo>
                  <a:pt x="32" y="394"/>
                </a:moveTo>
                <a:cubicBezTo>
                  <a:pt x="66" y="301"/>
                  <a:pt x="108" y="228"/>
                  <a:pt x="213" y="172"/>
                </a:cubicBezTo>
                <a:cubicBezTo>
                  <a:pt x="318" y="116"/>
                  <a:pt x="588" y="0"/>
                  <a:pt x="663" y="56"/>
                </a:cubicBezTo>
                <a:cubicBezTo>
                  <a:pt x="738" y="112"/>
                  <a:pt x="659" y="346"/>
                  <a:pt x="661" y="509"/>
                </a:cubicBezTo>
                <a:cubicBezTo>
                  <a:pt x="663" y="672"/>
                  <a:pt x="731" y="956"/>
                  <a:pt x="677" y="1032"/>
                </a:cubicBezTo>
                <a:cubicBezTo>
                  <a:pt x="623" y="1108"/>
                  <a:pt x="442" y="999"/>
                  <a:pt x="338" y="962"/>
                </a:cubicBezTo>
                <a:cubicBezTo>
                  <a:pt x="234" y="925"/>
                  <a:pt x="102" y="904"/>
                  <a:pt x="51" y="809"/>
                </a:cubicBezTo>
                <a:cubicBezTo>
                  <a:pt x="0" y="715"/>
                  <a:pt x="36" y="481"/>
                  <a:pt x="32" y="394"/>
                </a:cubicBezTo>
                <a:close/>
              </a:path>
            </a:pathLst>
          </a:custGeom>
          <a:gradFill rotWithShape="0">
            <a:gsLst>
              <a:gs pos="0">
                <a:srgbClr val="66CCFF"/>
              </a:gs>
              <a:gs pos="100000">
                <a:srgbClr val="FFFFFF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6438" name="Text Box 5"/>
          <p:cNvSpPr txBox="1">
            <a:spLocks noChangeArrowheads="1"/>
          </p:cNvSpPr>
          <p:nvPr/>
        </p:nvSpPr>
        <p:spPr bwMode="auto">
          <a:xfrm>
            <a:off x="265113" y="0"/>
            <a:ext cx="8040687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BGP 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Basics</a:t>
            </a: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 distributing path information</a:t>
            </a:r>
          </a:p>
        </p:txBody>
      </p:sp>
      <p:sp>
        <p:nvSpPr>
          <p:cNvPr id="146439" name="Freeform 6"/>
          <p:cNvSpPr>
            <a:spLocks noChangeArrowheads="1"/>
          </p:cNvSpPr>
          <p:nvPr/>
        </p:nvSpPr>
        <p:spPr bwMode="auto">
          <a:xfrm>
            <a:off x="5230813" y="4872038"/>
            <a:ext cx="1944687" cy="1292225"/>
          </a:xfrm>
          <a:custGeom>
            <a:avLst/>
            <a:gdLst>
              <a:gd name="T0" fmla="*/ 2147483647 w 1162"/>
              <a:gd name="T1" fmla="*/ 2147483647 h 543"/>
              <a:gd name="T2" fmla="*/ 2147483647 w 1162"/>
              <a:gd name="T3" fmla="*/ 2147483647 h 543"/>
              <a:gd name="T4" fmla="*/ 2147483647 w 1162"/>
              <a:gd name="T5" fmla="*/ 2147483647 h 543"/>
              <a:gd name="T6" fmla="*/ 2147483647 w 1162"/>
              <a:gd name="T7" fmla="*/ 2147483647 h 543"/>
              <a:gd name="T8" fmla="*/ 2147483647 w 1162"/>
              <a:gd name="T9" fmla="*/ 2147483647 h 543"/>
              <a:gd name="T10" fmla="*/ 2147483647 w 1162"/>
              <a:gd name="T11" fmla="*/ 2147483647 h 543"/>
              <a:gd name="T12" fmla="*/ 2147483647 w 1162"/>
              <a:gd name="T13" fmla="*/ 2147483647 h 543"/>
              <a:gd name="T14" fmla="*/ 2147483647 w 1162"/>
              <a:gd name="T15" fmla="*/ 2147483647 h 54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162"/>
              <a:gd name="T25" fmla="*/ 0 h 543"/>
              <a:gd name="T26" fmla="*/ 1162 w 1162"/>
              <a:gd name="T27" fmla="*/ 543 h 54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162" h="543">
                <a:moveTo>
                  <a:pt x="56" y="162"/>
                </a:moveTo>
                <a:cubicBezTo>
                  <a:pt x="115" y="100"/>
                  <a:pt x="221" y="28"/>
                  <a:pt x="368" y="14"/>
                </a:cubicBezTo>
                <a:cubicBezTo>
                  <a:pt x="515" y="0"/>
                  <a:pt x="811" y="42"/>
                  <a:pt x="940" y="79"/>
                </a:cubicBezTo>
                <a:cubicBezTo>
                  <a:pt x="1069" y="116"/>
                  <a:pt x="1126" y="177"/>
                  <a:pt x="1144" y="239"/>
                </a:cubicBezTo>
                <a:cubicBezTo>
                  <a:pt x="1162" y="301"/>
                  <a:pt x="1141" y="401"/>
                  <a:pt x="1048" y="451"/>
                </a:cubicBezTo>
                <a:cubicBezTo>
                  <a:pt x="955" y="501"/>
                  <a:pt x="746" y="543"/>
                  <a:pt x="586" y="541"/>
                </a:cubicBezTo>
                <a:cubicBezTo>
                  <a:pt x="426" y="539"/>
                  <a:pt x="176" y="502"/>
                  <a:pt x="88" y="439"/>
                </a:cubicBezTo>
                <a:cubicBezTo>
                  <a:pt x="0" y="376"/>
                  <a:pt x="63" y="220"/>
                  <a:pt x="56" y="162"/>
                </a:cubicBezTo>
                <a:close/>
              </a:path>
            </a:pathLst>
          </a:custGeom>
          <a:solidFill>
            <a:srgbClr val="66CC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6440" name="Freeform 7"/>
          <p:cNvSpPr>
            <a:spLocks noChangeArrowheads="1"/>
          </p:cNvSpPr>
          <p:nvPr/>
        </p:nvSpPr>
        <p:spPr bwMode="auto">
          <a:xfrm>
            <a:off x="1477963" y="4164013"/>
            <a:ext cx="1679575" cy="1411287"/>
          </a:xfrm>
          <a:custGeom>
            <a:avLst/>
            <a:gdLst>
              <a:gd name="T0" fmla="*/ 2147483647 w 1198"/>
              <a:gd name="T1" fmla="*/ 2147483647 h 451"/>
              <a:gd name="T2" fmla="*/ 2147483647 w 1198"/>
              <a:gd name="T3" fmla="*/ 2147483647 h 451"/>
              <a:gd name="T4" fmla="*/ 2147483647 w 1198"/>
              <a:gd name="T5" fmla="*/ 2147483647 h 451"/>
              <a:gd name="T6" fmla="*/ 2147483647 w 1198"/>
              <a:gd name="T7" fmla="*/ 2147483647 h 451"/>
              <a:gd name="T8" fmla="*/ 2147483647 w 1198"/>
              <a:gd name="T9" fmla="*/ 2147483647 h 451"/>
              <a:gd name="T10" fmla="*/ 2147483647 w 1198"/>
              <a:gd name="T11" fmla="*/ 2147483647 h 451"/>
              <a:gd name="T12" fmla="*/ 2147483647 w 1198"/>
              <a:gd name="T13" fmla="*/ 2147483647 h 451"/>
              <a:gd name="T14" fmla="*/ 2147483647 w 1198"/>
              <a:gd name="T15" fmla="*/ 2147483647 h 451"/>
              <a:gd name="T16" fmla="*/ 2147483647 w 1198"/>
              <a:gd name="T17" fmla="*/ 2147483647 h 45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198"/>
              <a:gd name="T28" fmla="*/ 0 h 451"/>
              <a:gd name="T29" fmla="*/ 1198 w 1198"/>
              <a:gd name="T30" fmla="*/ 451 h 45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198" h="451">
                <a:moveTo>
                  <a:pt x="88" y="181"/>
                </a:moveTo>
                <a:cubicBezTo>
                  <a:pt x="159" y="143"/>
                  <a:pt x="120" y="111"/>
                  <a:pt x="180" y="89"/>
                </a:cubicBezTo>
                <a:cubicBezTo>
                  <a:pt x="240" y="67"/>
                  <a:pt x="313" y="60"/>
                  <a:pt x="448" y="49"/>
                </a:cubicBezTo>
                <a:cubicBezTo>
                  <a:pt x="583" y="38"/>
                  <a:pt x="866" y="0"/>
                  <a:pt x="988" y="25"/>
                </a:cubicBezTo>
                <a:cubicBezTo>
                  <a:pt x="1110" y="50"/>
                  <a:pt x="1198" y="132"/>
                  <a:pt x="1181" y="197"/>
                </a:cubicBezTo>
                <a:cubicBezTo>
                  <a:pt x="1164" y="262"/>
                  <a:pt x="1034" y="375"/>
                  <a:pt x="889" y="413"/>
                </a:cubicBezTo>
                <a:cubicBezTo>
                  <a:pt x="744" y="451"/>
                  <a:pt x="449" y="438"/>
                  <a:pt x="307" y="425"/>
                </a:cubicBezTo>
                <a:cubicBezTo>
                  <a:pt x="165" y="412"/>
                  <a:pt x="72" y="378"/>
                  <a:pt x="36" y="337"/>
                </a:cubicBezTo>
                <a:cubicBezTo>
                  <a:pt x="0" y="296"/>
                  <a:pt x="77" y="213"/>
                  <a:pt x="88" y="181"/>
                </a:cubicBezTo>
                <a:close/>
              </a:path>
            </a:pathLst>
          </a:custGeom>
          <a:solidFill>
            <a:srgbClr val="66CC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6441" name="Freeform 8"/>
          <p:cNvSpPr>
            <a:spLocks noChangeArrowheads="1"/>
          </p:cNvSpPr>
          <p:nvPr/>
        </p:nvSpPr>
        <p:spPr bwMode="auto">
          <a:xfrm>
            <a:off x="2108200" y="4908550"/>
            <a:ext cx="400050" cy="180975"/>
          </a:xfrm>
          <a:custGeom>
            <a:avLst/>
            <a:gdLst>
              <a:gd name="T0" fmla="*/ 0 w 252"/>
              <a:gd name="T1" fmla="*/ 2147483647 h 114"/>
              <a:gd name="T2" fmla="*/ 2147483647 w 252"/>
              <a:gd name="T3" fmla="*/ 0 h 114"/>
              <a:gd name="T4" fmla="*/ 0 60000 65536"/>
              <a:gd name="T5" fmla="*/ 0 60000 65536"/>
              <a:gd name="T6" fmla="*/ 0 w 252"/>
              <a:gd name="T7" fmla="*/ 0 h 114"/>
              <a:gd name="T8" fmla="*/ 252 w 252"/>
              <a:gd name="T9" fmla="*/ 114 h 11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52" h="114">
                <a:moveTo>
                  <a:pt x="0" y="114"/>
                </a:moveTo>
                <a:lnTo>
                  <a:pt x="252" y="0"/>
                </a:lnTo>
              </a:path>
            </a:pathLst>
          </a:custGeom>
          <a:noFill/>
          <a:ln w="12600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6442" name="Text Box 9"/>
          <p:cNvSpPr txBox="1">
            <a:spLocks noChangeArrowheads="1"/>
          </p:cNvSpPr>
          <p:nvPr/>
        </p:nvSpPr>
        <p:spPr bwMode="auto">
          <a:xfrm>
            <a:off x="2054225" y="5129213"/>
            <a:ext cx="660400" cy="398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>
                <a:solidFill>
                  <a:srgbClr val="000000"/>
                </a:solidFill>
              </a:rPr>
              <a:t>AS3</a:t>
            </a:r>
          </a:p>
        </p:txBody>
      </p:sp>
      <p:sp>
        <p:nvSpPr>
          <p:cNvPr id="146443" name="Text Box 10"/>
          <p:cNvSpPr txBox="1">
            <a:spLocks noChangeArrowheads="1"/>
          </p:cNvSpPr>
          <p:nvPr/>
        </p:nvSpPr>
        <p:spPr bwMode="auto">
          <a:xfrm>
            <a:off x="5868988" y="5794375"/>
            <a:ext cx="612775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</a:rPr>
              <a:t>AS2</a:t>
            </a:r>
          </a:p>
        </p:txBody>
      </p:sp>
      <p:sp>
        <p:nvSpPr>
          <p:cNvPr id="146444" name="Line 11"/>
          <p:cNvSpPr>
            <a:spLocks noChangeShapeType="1"/>
          </p:cNvSpPr>
          <p:nvPr/>
        </p:nvSpPr>
        <p:spPr bwMode="auto">
          <a:xfrm flipV="1">
            <a:off x="5746750" y="5276850"/>
            <a:ext cx="434975" cy="195263"/>
          </a:xfrm>
          <a:prstGeom prst="line">
            <a:avLst/>
          </a:prstGeom>
          <a:noFill/>
          <a:ln w="12600" cap="sq">
            <a:solidFill>
              <a:srgbClr val="000000"/>
            </a:solidFill>
            <a:prstDash val="dash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6445" name="Line 12"/>
          <p:cNvSpPr>
            <a:spLocks noChangeShapeType="1"/>
          </p:cNvSpPr>
          <p:nvPr/>
        </p:nvSpPr>
        <p:spPr bwMode="auto">
          <a:xfrm flipH="1" flipV="1">
            <a:off x="2322513" y="4640263"/>
            <a:ext cx="244475" cy="177800"/>
          </a:xfrm>
          <a:prstGeom prst="line">
            <a:avLst/>
          </a:prstGeom>
          <a:noFill/>
          <a:ln w="12600" cap="sq">
            <a:solidFill>
              <a:srgbClr val="000000"/>
            </a:solidFill>
            <a:prstDash val="dash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6446" name="Line 13"/>
          <p:cNvSpPr>
            <a:spLocks noChangeShapeType="1"/>
          </p:cNvSpPr>
          <p:nvPr/>
        </p:nvSpPr>
        <p:spPr bwMode="auto">
          <a:xfrm flipH="1">
            <a:off x="1881188" y="4635500"/>
            <a:ext cx="150812" cy="376238"/>
          </a:xfrm>
          <a:prstGeom prst="line">
            <a:avLst/>
          </a:prstGeom>
          <a:noFill/>
          <a:ln w="12600" cap="sq">
            <a:solidFill>
              <a:srgbClr val="000000"/>
            </a:solidFill>
            <a:prstDash val="dash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46447" name="Group 14"/>
          <p:cNvGrpSpPr>
            <a:grpSpLocks/>
          </p:cNvGrpSpPr>
          <p:nvPr/>
        </p:nvGrpSpPr>
        <p:grpSpPr bwMode="auto">
          <a:xfrm>
            <a:off x="1619250" y="4903788"/>
            <a:ext cx="500063" cy="396875"/>
            <a:chOff x="1020" y="3089"/>
            <a:chExt cx="315" cy="250"/>
          </a:xfrm>
        </p:grpSpPr>
        <p:sp>
          <p:nvSpPr>
            <p:cNvPr id="146539" name="Oval 15"/>
            <p:cNvSpPr>
              <a:spLocks noChangeArrowheads="1"/>
            </p:cNvSpPr>
            <p:nvPr/>
          </p:nvSpPr>
          <p:spPr bwMode="auto">
            <a:xfrm>
              <a:off x="1023" y="3207"/>
              <a:ext cx="312" cy="80"/>
            </a:xfrm>
            <a:prstGeom prst="ellipse">
              <a:avLst/>
            </a:prstGeom>
            <a:solidFill>
              <a:srgbClr val="CCCCFF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540" name="Line 16"/>
            <p:cNvSpPr>
              <a:spLocks noChangeShapeType="1"/>
            </p:cNvSpPr>
            <p:nvPr/>
          </p:nvSpPr>
          <p:spPr bwMode="auto">
            <a:xfrm>
              <a:off x="1023" y="3200"/>
              <a:ext cx="0" cy="49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541" name="Line 17"/>
            <p:cNvSpPr>
              <a:spLocks noChangeShapeType="1"/>
            </p:cNvSpPr>
            <p:nvPr/>
          </p:nvSpPr>
          <p:spPr bwMode="auto">
            <a:xfrm>
              <a:off x="1336" y="3200"/>
              <a:ext cx="0" cy="49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542" name="Rectangle 18"/>
            <p:cNvSpPr>
              <a:spLocks noChangeArrowheads="1"/>
            </p:cNvSpPr>
            <p:nvPr/>
          </p:nvSpPr>
          <p:spPr bwMode="auto">
            <a:xfrm>
              <a:off x="1023" y="3200"/>
              <a:ext cx="309" cy="48"/>
            </a:xfrm>
            <a:prstGeom prst="rect">
              <a:avLst/>
            </a:prstGeom>
            <a:solidFill>
              <a:srgbClr val="CC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543" name="Oval 19"/>
            <p:cNvSpPr>
              <a:spLocks noChangeArrowheads="1"/>
            </p:cNvSpPr>
            <p:nvPr/>
          </p:nvSpPr>
          <p:spPr bwMode="auto">
            <a:xfrm>
              <a:off x="1020" y="3141"/>
              <a:ext cx="312" cy="94"/>
            </a:xfrm>
            <a:prstGeom prst="ellipse">
              <a:avLst/>
            </a:prstGeom>
            <a:solidFill>
              <a:srgbClr val="CCCCFF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544" name="Rectangle 20"/>
            <p:cNvSpPr>
              <a:spLocks noChangeArrowheads="1"/>
            </p:cNvSpPr>
            <p:nvPr/>
          </p:nvSpPr>
          <p:spPr bwMode="auto">
            <a:xfrm>
              <a:off x="1107" y="3154"/>
              <a:ext cx="140" cy="123"/>
            </a:xfrm>
            <a:prstGeom prst="rect">
              <a:avLst/>
            </a:prstGeom>
            <a:solidFill>
              <a:srgbClr val="CC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545" name="Text Box 21"/>
            <p:cNvSpPr txBox="1">
              <a:spLocks noChangeArrowheads="1"/>
            </p:cNvSpPr>
            <p:nvPr/>
          </p:nvSpPr>
          <p:spPr bwMode="auto">
            <a:xfrm>
              <a:off x="1035" y="3089"/>
              <a:ext cx="291" cy="2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000">
                  <a:solidFill>
                    <a:srgbClr val="000000"/>
                  </a:solidFill>
                </a:rPr>
                <a:t>3b</a:t>
              </a:r>
            </a:p>
          </p:txBody>
        </p:sp>
      </p:grpSp>
      <p:grpSp>
        <p:nvGrpSpPr>
          <p:cNvPr id="146448" name="Group 22"/>
          <p:cNvGrpSpPr>
            <a:grpSpLocks/>
          </p:cNvGrpSpPr>
          <p:nvPr/>
        </p:nvGrpSpPr>
        <p:grpSpPr bwMode="auto">
          <a:xfrm>
            <a:off x="2466975" y="4702175"/>
            <a:ext cx="500063" cy="396875"/>
            <a:chOff x="1554" y="2962"/>
            <a:chExt cx="315" cy="250"/>
          </a:xfrm>
        </p:grpSpPr>
        <p:grpSp>
          <p:nvGrpSpPr>
            <p:cNvPr id="146531" name="Group 23"/>
            <p:cNvGrpSpPr>
              <a:grpSpLocks/>
            </p:cNvGrpSpPr>
            <p:nvPr/>
          </p:nvGrpSpPr>
          <p:grpSpPr bwMode="auto">
            <a:xfrm>
              <a:off x="1554" y="3021"/>
              <a:ext cx="315" cy="146"/>
              <a:chOff x="1554" y="3021"/>
              <a:chExt cx="315" cy="146"/>
            </a:xfrm>
          </p:grpSpPr>
          <p:sp>
            <p:nvSpPr>
              <p:cNvPr id="146533" name="Oval 24"/>
              <p:cNvSpPr>
                <a:spLocks noChangeArrowheads="1"/>
              </p:cNvSpPr>
              <p:nvPr/>
            </p:nvSpPr>
            <p:spPr bwMode="auto">
              <a:xfrm>
                <a:off x="1557" y="3087"/>
                <a:ext cx="312" cy="80"/>
              </a:xfrm>
              <a:prstGeom prst="ellipse">
                <a:avLst/>
              </a:prstGeom>
              <a:solidFill>
                <a:srgbClr val="CCCCFF"/>
              </a:solidFill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534" name="Line 25"/>
              <p:cNvSpPr>
                <a:spLocks noChangeShapeType="1"/>
              </p:cNvSpPr>
              <p:nvPr/>
            </p:nvSpPr>
            <p:spPr bwMode="auto">
              <a:xfrm>
                <a:off x="1557" y="3080"/>
                <a:ext cx="0" cy="49"/>
              </a:xfrm>
              <a:prstGeom prst="line">
                <a:avLst/>
              </a:prstGeom>
              <a:noFill/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535" name="Line 26"/>
              <p:cNvSpPr>
                <a:spLocks noChangeShapeType="1"/>
              </p:cNvSpPr>
              <p:nvPr/>
            </p:nvSpPr>
            <p:spPr bwMode="auto">
              <a:xfrm>
                <a:off x="1870" y="3080"/>
                <a:ext cx="0" cy="49"/>
              </a:xfrm>
              <a:prstGeom prst="line">
                <a:avLst/>
              </a:prstGeom>
              <a:noFill/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536" name="Rectangle 27"/>
              <p:cNvSpPr>
                <a:spLocks noChangeArrowheads="1"/>
              </p:cNvSpPr>
              <p:nvPr/>
            </p:nvSpPr>
            <p:spPr bwMode="auto">
              <a:xfrm>
                <a:off x="1557" y="3080"/>
                <a:ext cx="309" cy="48"/>
              </a:xfrm>
              <a:prstGeom prst="rect">
                <a:avLst/>
              </a:pr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537" name="Oval 28"/>
              <p:cNvSpPr>
                <a:spLocks noChangeArrowheads="1"/>
              </p:cNvSpPr>
              <p:nvPr/>
            </p:nvSpPr>
            <p:spPr bwMode="auto">
              <a:xfrm>
                <a:off x="1554" y="3021"/>
                <a:ext cx="312" cy="94"/>
              </a:xfrm>
              <a:prstGeom prst="ellipse">
                <a:avLst/>
              </a:prstGeom>
              <a:solidFill>
                <a:srgbClr val="CCCCFF"/>
              </a:solidFill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538" name="Rectangle 29"/>
              <p:cNvSpPr>
                <a:spLocks noChangeArrowheads="1"/>
              </p:cNvSpPr>
              <p:nvPr/>
            </p:nvSpPr>
            <p:spPr bwMode="auto">
              <a:xfrm>
                <a:off x="1641" y="3034"/>
                <a:ext cx="141" cy="109"/>
              </a:xfrm>
              <a:prstGeom prst="rect">
                <a:avLst/>
              </a:pr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46532" name="Text Box 30"/>
            <p:cNvSpPr txBox="1">
              <a:spLocks noChangeArrowheads="1"/>
            </p:cNvSpPr>
            <p:nvPr/>
          </p:nvSpPr>
          <p:spPr bwMode="auto">
            <a:xfrm>
              <a:off x="1569" y="2962"/>
              <a:ext cx="291" cy="2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000">
                  <a:solidFill>
                    <a:srgbClr val="000000"/>
                  </a:solidFill>
                </a:rPr>
                <a:t>3a</a:t>
              </a:r>
            </a:p>
          </p:txBody>
        </p:sp>
      </p:grpSp>
      <p:sp>
        <p:nvSpPr>
          <p:cNvPr id="146449" name="Freeform 31"/>
          <p:cNvSpPr>
            <a:spLocks noChangeArrowheads="1"/>
          </p:cNvSpPr>
          <p:nvPr/>
        </p:nvSpPr>
        <p:spPr bwMode="auto">
          <a:xfrm>
            <a:off x="2495550" y="5227638"/>
            <a:ext cx="2660650" cy="1122362"/>
          </a:xfrm>
          <a:custGeom>
            <a:avLst/>
            <a:gdLst>
              <a:gd name="T0" fmla="*/ 2147483647 w 1583"/>
              <a:gd name="T1" fmla="*/ 2147483647 h 682"/>
              <a:gd name="T2" fmla="*/ 2147483647 w 1583"/>
              <a:gd name="T3" fmla="*/ 2147483647 h 682"/>
              <a:gd name="T4" fmla="*/ 2147483647 w 1583"/>
              <a:gd name="T5" fmla="*/ 2147483647 h 682"/>
              <a:gd name="T6" fmla="*/ 2147483647 w 1583"/>
              <a:gd name="T7" fmla="*/ 2147483647 h 682"/>
              <a:gd name="T8" fmla="*/ 2147483647 w 1583"/>
              <a:gd name="T9" fmla="*/ 2147483647 h 682"/>
              <a:gd name="T10" fmla="*/ 2147483647 w 1583"/>
              <a:gd name="T11" fmla="*/ 2147483647 h 682"/>
              <a:gd name="T12" fmla="*/ 2147483647 w 1583"/>
              <a:gd name="T13" fmla="*/ 2147483647 h 682"/>
              <a:gd name="T14" fmla="*/ 2147483647 w 1583"/>
              <a:gd name="T15" fmla="*/ 2147483647 h 682"/>
              <a:gd name="T16" fmla="*/ 2147483647 w 1583"/>
              <a:gd name="T17" fmla="*/ 2147483647 h 68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583"/>
              <a:gd name="T28" fmla="*/ 0 h 682"/>
              <a:gd name="T29" fmla="*/ 1583 w 1583"/>
              <a:gd name="T30" fmla="*/ 682 h 68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583" h="682">
                <a:moveTo>
                  <a:pt x="155" y="224"/>
                </a:moveTo>
                <a:cubicBezTo>
                  <a:pt x="208" y="137"/>
                  <a:pt x="302" y="108"/>
                  <a:pt x="407" y="74"/>
                </a:cubicBezTo>
                <a:cubicBezTo>
                  <a:pt x="512" y="40"/>
                  <a:pt x="660" y="0"/>
                  <a:pt x="785" y="20"/>
                </a:cubicBezTo>
                <a:cubicBezTo>
                  <a:pt x="910" y="40"/>
                  <a:pt x="1027" y="126"/>
                  <a:pt x="1157" y="194"/>
                </a:cubicBezTo>
                <a:cubicBezTo>
                  <a:pt x="1287" y="262"/>
                  <a:pt x="1545" y="353"/>
                  <a:pt x="1564" y="428"/>
                </a:cubicBezTo>
                <a:cubicBezTo>
                  <a:pt x="1583" y="503"/>
                  <a:pt x="1417" y="606"/>
                  <a:pt x="1272" y="644"/>
                </a:cubicBezTo>
                <a:cubicBezTo>
                  <a:pt x="1127" y="682"/>
                  <a:pt x="887" y="664"/>
                  <a:pt x="690" y="656"/>
                </a:cubicBezTo>
                <a:cubicBezTo>
                  <a:pt x="493" y="648"/>
                  <a:pt x="178" y="668"/>
                  <a:pt x="89" y="596"/>
                </a:cubicBezTo>
                <a:cubicBezTo>
                  <a:pt x="0" y="524"/>
                  <a:pt x="102" y="311"/>
                  <a:pt x="155" y="224"/>
                </a:cubicBezTo>
                <a:close/>
              </a:path>
            </a:pathLst>
          </a:custGeom>
          <a:solidFill>
            <a:srgbClr val="66CC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6450" name="Text Box 32"/>
          <p:cNvSpPr txBox="1">
            <a:spLocks noChangeArrowheads="1"/>
          </p:cNvSpPr>
          <p:nvPr/>
        </p:nvSpPr>
        <p:spPr bwMode="auto">
          <a:xfrm>
            <a:off x="2730500" y="5911850"/>
            <a:ext cx="660400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>
                <a:solidFill>
                  <a:srgbClr val="000000"/>
                </a:solidFill>
              </a:rPr>
              <a:t>AS1</a:t>
            </a:r>
          </a:p>
        </p:txBody>
      </p:sp>
      <p:sp>
        <p:nvSpPr>
          <p:cNvPr id="146451" name="Line 33"/>
          <p:cNvSpPr>
            <a:spLocks noChangeShapeType="1"/>
          </p:cNvSpPr>
          <p:nvPr/>
        </p:nvSpPr>
        <p:spPr bwMode="auto">
          <a:xfrm flipH="1">
            <a:off x="3386138" y="5507038"/>
            <a:ext cx="150812" cy="161925"/>
          </a:xfrm>
          <a:prstGeom prst="line">
            <a:avLst/>
          </a:prstGeom>
          <a:noFill/>
          <a:ln w="12600" cap="sq">
            <a:solidFill>
              <a:srgbClr val="000000"/>
            </a:solidFill>
            <a:prstDash val="dash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6452" name="Line 34"/>
          <p:cNvSpPr>
            <a:spLocks noChangeShapeType="1"/>
          </p:cNvSpPr>
          <p:nvPr/>
        </p:nvSpPr>
        <p:spPr bwMode="auto">
          <a:xfrm>
            <a:off x="3790950" y="5541963"/>
            <a:ext cx="4763" cy="452437"/>
          </a:xfrm>
          <a:prstGeom prst="line">
            <a:avLst/>
          </a:prstGeom>
          <a:noFill/>
          <a:ln w="12600" cap="sq">
            <a:solidFill>
              <a:srgbClr val="000000"/>
            </a:solidFill>
            <a:prstDash val="dash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6453" name="Line 35"/>
          <p:cNvSpPr>
            <a:spLocks noChangeShapeType="1"/>
          </p:cNvSpPr>
          <p:nvPr/>
        </p:nvSpPr>
        <p:spPr bwMode="auto">
          <a:xfrm>
            <a:off x="3952875" y="5494338"/>
            <a:ext cx="496888" cy="334962"/>
          </a:xfrm>
          <a:prstGeom prst="line">
            <a:avLst/>
          </a:prstGeom>
          <a:noFill/>
          <a:ln w="12600" cap="sq">
            <a:solidFill>
              <a:srgbClr val="000000"/>
            </a:solidFill>
            <a:prstDash val="dash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6454" name="Line 36"/>
          <p:cNvSpPr>
            <a:spLocks noChangeShapeType="1"/>
          </p:cNvSpPr>
          <p:nvPr/>
        </p:nvSpPr>
        <p:spPr bwMode="auto">
          <a:xfrm flipH="1">
            <a:off x="4052888" y="5951538"/>
            <a:ext cx="379412" cy="120650"/>
          </a:xfrm>
          <a:prstGeom prst="line">
            <a:avLst/>
          </a:prstGeom>
          <a:noFill/>
          <a:ln w="12600" cap="sq">
            <a:solidFill>
              <a:srgbClr val="000000"/>
            </a:solidFill>
            <a:prstDash val="dash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6455" name="Line 37"/>
          <p:cNvSpPr>
            <a:spLocks noChangeShapeType="1"/>
          </p:cNvSpPr>
          <p:nvPr/>
        </p:nvSpPr>
        <p:spPr bwMode="auto">
          <a:xfrm flipH="1" flipV="1">
            <a:off x="3494088" y="5773738"/>
            <a:ext cx="904875" cy="84137"/>
          </a:xfrm>
          <a:prstGeom prst="line">
            <a:avLst/>
          </a:prstGeom>
          <a:noFill/>
          <a:ln w="12600" cap="sq">
            <a:solidFill>
              <a:srgbClr val="000000"/>
            </a:solidFill>
            <a:prstDash val="dash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6456" name="Line 38"/>
          <p:cNvSpPr>
            <a:spLocks noChangeShapeType="1"/>
          </p:cNvSpPr>
          <p:nvPr/>
        </p:nvSpPr>
        <p:spPr bwMode="auto">
          <a:xfrm>
            <a:off x="3402013" y="5856288"/>
            <a:ext cx="201612" cy="134937"/>
          </a:xfrm>
          <a:prstGeom prst="line">
            <a:avLst/>
          </a:prstGeom>
          <a:noFill/>
          <a:ln w="12600" cap="sq">
            <a:solidFill>
              <a:srgbClr val="000000"/>
            </a:solidFill>
            <a:prstDash val="dash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46457" name="Group 39"/>
          <p:cNvGrpSpPr>
            <a:grpSpLocks/>
          </p:cNvGrpSpPr>
          <p:nvPr/>
        </p:nvGrpSpPr>
        <p:grpSpPr bwMode="auto">
          <a:xfrm>
            <a:off x="3495675" y="5227638"/>
            <a:ext cx="500063" cy="396875"/>
            <a:chOff x="2202" y="3293"/>
            <a:chExt cx="315" cy="250"/>
          </a:xfrm>
        </p:grpSpPr>
        <p:sp>
          <p:nvSpPr>
            <p:cNvPr id="146523" name="Oval 40"/>
            <p:cNvSpPr>
              <a:spLocks noChangeArrowheads="1"/>
            </p:cNvSpPr>
            <p:nvPr/>
          </p:nvSpPr>
          <p:spPr bwMode="auto">
            <a:xfrm>
              <a:off x="2205" y="3417"/>
              <a:ext cx="312" cy="80"/>
            </a:xfrm>
            <a:prstGeom prst="ellipse">
              <a:avLst/>
            </a:prstGeom>
            <a:solidFill>
              <a:srgbClr val="CCCCFF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524" name="Line 41"/>
            <p:cNvSpPr>
              <a:spLocks noChangeShapeType="1"/>
            </p:cNvSpPr>
            <p:nvPr/>
          </p:nvSpPr>
          <p:spPr bwMode="auto">
            <a:xfrm>
              <a:off x="2205" y="3410"/>
              <a:ext cx="0" cy="49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525" name="Line 42"/>
            <p:cNvSpPr>
              <a:spLocks noChangeShapeType="1"/>
            </p:cNvSpPr>
            <p:nvPr/>
          </p:nvSpPr>
          <p:spPr bwMode="auto">
            <a:xfrm>
              <a:off x="2518" y="3410"/>
              <a:ext cx="0" cy="49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526" name="Rectangle 43"/>
            <p:cNvSpPr>
              <a:spLocks noChangeArrowheads="1"/>
            </p:cNvSpPr>
            <p:nvPr/>
          </p:nvSpPr>
          <p:spPr bwMode="auto">
            <a:xfrm>
              <a:off x="2205" y="3410"/>
              <a:ext cx="309" cy="48"/>
            </a:xfrm>
            <a:prstGeom prst="rect">
              <a:avLst/>
            </a:prstGeom>
            <a:solidFill>
              <a:srgbClr val="CC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527" name="Oval 44"/>
            <p:cNvSpPr>
              <a:spLocks noChangeArrowheads="1"/>
            </p:cNvSpPr>
            <p:nvPr/>
          </p:nvSpPr>
          <p:spPr bwMode="auto">
            <a:xfrm>
              <a:off x="2202" y="3351"/>
              <a:ext cx="312" cy="94"/>
            </a:xfrm>
            <a:prstGeom prst="ellipse">
              <a:avLst/>
            </a:prstGeom>
            <a:solidFill>
              <a:srgbClr val="CCCCFF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46528" name="Group 45"/>
            <p:cNvGrpSpPr>
              <a:grpSpLocks/>
            </p:cNvGrpSpPr>
            <p:nvPr/>
          </p:nvGrpSpPr>
          <p:grpSpPr bwMode="auto">
            <a:xfrm>
              <a:off x="2220" y="3293"/>
              <a:ext cx="283" cy="250"/>
              <a:chOff x="2220" y="3293"/>
              <a:chExt cx="283" cy="250"/>
            </a:xfrm>
          </p:grpSpPr>
          <p:sp>
            <p:nvSpPr>
              <p:cNvPr id="146529" name="Rectangle 46"/>
              <p:cNvSpPr>
                <a:spLocks noChangeArrowheads="1"/>
              </p:cNvSpPr>
              <p:nvPr/>
            </p:nvSpPr>
            <p:spPr bwMode="auto">
              <a:xfrm>
                <a:off x="2287" y="3358"/>
                <a:ext cx="139" cy="131"/>
              </a:xfrm>
              <a:prstGeom prst="rect">
                <a:avLst/>
              </a:pr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530" name="Text Box 47"/>
              <p:cNvSpPr txBox="1">
                <a:spLocks noChangeArrowheads="1"/>
              </p:cNvSpPr>
              <p:nvPr/>
            </p:nvSpPr>
            <p:spPr bwMode="auto">
              <a:xfrm>
                <a:off x="2220" y="3293"/>
                <a:ext cx="283" cy="25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 algn="ctr">
                  <a:buClrTx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2000">
                    <a:solidFill>
                      <a:srgbClr val="000000"/>
                    </a:solidFill>
                  </a:rPr>
                  <a:t>1c</a:t>
                </a:r>
              </a:p>
            </p:txBody>
          </p:sp>
        </p:grpSp>
      </p:grpSp>
      <p:grpSp>
        <p:nvGrpSpPr>
          <p:cNvPr id="146458" name="Group 48"/>
          <p:cNvGrpSpPr>
            <a:grpSpLocks/>
          </p:cNvGrpSpPr>
          <p:nvPr/>
        </p:nvGrpSpPr>
        <p:grpSpPr bwMode="auto">
          <a:xfrm>
            <a:off x="3009900" y="5567363"/>
            <a:ext cx="500063" cy="396875"/>
            <a:chOff x="1896" y="3507"/>
            <a:chExt cx="315" cy="250"/>
          </a:xfrm>
        </p:grpSpPr>
        <p:sp>
          <p:nvSpPr>
            <p:cNvPr id="146516" name="Oval 49"/>
            <p:cNvSpPr>
              <a:spLocks noChangeArrowheads="1"/>
            </p:cNvSpPr>
            <p:nvPr/>
          </p:nvSpPr>
          <p:spPr bwMode="auto">
            <a:xfrm>
              <a:off x="1899" y="3627"/>
              <a:ext cx="312" cy="80"/>
            </a:xfrm>
            <a:prstGeom prst="ellipse">
              <a:avLst/>
            </a:prstGeom>
            <a:solidFill>
              <a:srgbClr val="CCCCFF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517" name="Line 50"/>
            <p:cNvSpPr>
              <a:spLocks noChangeShapeType="1"/>
            </p:cNvSpPr>
            <p:nvPr/>
          </p:nvSpPr>
          <p:spPr bwMode="auto">
            <a:xfrm>
              <a:off x="1899" y="3620"/>
              <a:ext cx="0" cy="49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518" name="Line 51"/>
            <p:cNvSpPr>
              <a:spLocks noChangeShapeType="1"/>
            </p:cNvSpPr>
            <p:nvPr/>
          </p:nvSpPr>
          <p:spPr bwMode="auto">
            <a:xfrm>
              <a:off x="2212" y="3620"/>
              <a:ext cx="0" cy="49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519" name="Rectangle 52"/>
            <p:cNvSpPr>
              <a:spLocks noChangeArrowheads="1"/>
            </p:cNvSpPr>
            <p:nvPr/>
          </p:nvSpPr>
          <p:spPr bwMode="auto">
            <a:xfrm>
              <a:off x="1899" y="3620"/>
              <a:ext cx="309" cy="48"/>
            </a:xfrm>
            <a:prstGeom prst="rect">
              <a:avLst/>
            </a:prstGeom>
            <a:solidFill>
              <a:srgbClr val="CC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520" name="Oval 53"/>
            <p:cNvSpPr>
              <a:spLocks noChangeArrowheads="1"/>
            </p:cNvSpPr>
            <p:nvPr/>
          </p:nvSpPr>
          <p:spPr bwMode="auto">
            <a:xfrm>
              <a:off x="1896" y="3565"/>
              <a:ext cx="312" cy="94"/>
            </a:xfrm>
            <a:prstGeom prst="ellipse">
              <a:avLst/>
            </a:prstGeom>
            <a:solidFill>
              <a:srgbClr val="CCCCFF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521" name="Rectangle 54"/>
            <p:cNvSpPr>
              <a:spLocks noChangeArrowheads="1"/>
            </p:cNvSpPr>
            <p:nvPr/>
          </p:nvSpPr>
          <p:spPr bwMode="auto">
            <a:xfrm>
              <a:off x="1981" y="3592"/>
              <a:ext cx="141" cy="95"/>
            </a:xfrm>
            <a:prstGeom prst="rect">
              <a:avLst/>
            </a:prstGeom>
            <a:solidFill>
              <a:srgbClr val="CC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522" name="Text Box 55"/>
            <p:cNvSpPr txBox="1">
              <a:spLocks noChangeArrowheads="1"/>
            </p:cNvSpPr>
            <p:nvPr/>
          </p:nvSpPr>
          <p:spPr bwMode="auto">
            <a:xfrm>
              <a:off x="1913" y="3507"/>
              <a:ext cx="291" cy="2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000">
                  <a:solidFill>
                    <a:srgbClr val="000000"/>
                  </a:solidFill>
                </a:rPr>
                <a:t>1a</a:t>
              </a:r>
            </a:p>
          </p:txBody>
        </p:sp>
      </p:grpSp>
      <p:grpSp>
        <p:nvGrpSpPr>
          <p:cNvPr id="146459" name="Group 56"/>
          <p:cNvGrpSpPr>
            <a:grpSpLocks/>
          </p:cNvGrpSpPr>
          <p:nvPr/>
        </p:nvGrpSpPr>
        <p:grpSpPr bwMode="auto">
          <a:xfrm>
            <a:off x="3552825" y="5856288"/>
            <a:ext cx="500063" cy="396875"/>
            <a:chOff x="2238" y="3689"/>
            <a:chExt cx="315" cy="250"/>
          </a:xfrm>
        </p:grpSpPr>
        <p:sp>
          <p:nvSpPr>
            <p:cNvPr id="146508" name="Oval 57"/>
            <p:cNvSpPr>
              <a:spLocks noChangeArrowheads="1"/>
            </p:cNvSpPr>
            <p:nvPr/>
          </p:nvSpPr>
          <p:spPr bwMode="auto">
            <a:xfrm>
              <a:off x="2241" y="3813"/>
              <a:ext cx="312" cy="80"/>
            </a:xfrm>
            <a:prstGeom prst="ellipse">
              <a:avLst/>
            </a:prstGeom>
            <a:solidFill>
              <a:srgbClr val="CCCCFF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509" name="Line 58"/>
            <p:cNvSpPr>
              <a:spLocks noChangeShapeType="1"/>
            </p:cNvSpPr>
            <p:nvPr/>
          </p:nvSpPr>
          <p:spPr bwMode="auto">
            <a:xfrm>
              <a:off x="2241" y="3806"/>
              <a:ext cx="0" cy="49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510" name="Line 59"/>
            <p:cNvSpPr>
              <a:spLocks noChangeShapeType="1"/>
            </p:cNvSpPr>
            <p:nvPr/>
          </p:nvSpPr>
          <p:spPr bwMode="auto">
            <a:xfrm>
              <a:off x="2554" y="3806"/>
              <a:ext cx="0" cy="49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511" name="Rectangle 60"/>
            <p:cNvSpPr>
              <a:spLocks noChangeArrowheads="1"/>
            </p:cNvSpPr>
            <p:nvPr/>
          </p:nvSpPr>
          <p:spPr bwMode="auto">
            <a:xfrm>
              <a:off x="2241" y="3806"/>
              <a:ext cx="309" cy="48"/>
            </a:xfrm>
            <a:prstGeom prst="rect">
              <a:avLst/>
            </a:prstGeom>
            <a:solidFill>
              <a:srgbClr val="CC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512" name="Oval 61"/>
            <p:cNvSpPr>
              <a:spLocks noChangeArrowheads="1"/>
            </p:cNvSpPr>
            <p:nvPr/>
          </p:nvSpPr>
          <p:spPr bwMode="auto">
            <a:xfrm>
              <a:off x="2238" y="3747"/>
              <a:ext cx="312" cy="94"/>
            </a:xfrm>
            <a:prstGeom prst="ellipse">
              <a:avLst/>
            </a:prstGeom>
            <a:solidFill>
              <a:srgbClr val="CCCCFF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46513" name="Group 62"/>
            <p:cNvGrpSpPr>
              <a:grpSpLocks/>
            </p:cNvGrpSpPr>
            <p:nvPr/>
          </p:nvGrpSpPr>
          <p:grpSpPr bwMode="auto">
            <a:xfrm>
              <a:off x="2254" y="3689"/>
              <a:ext cx="291" cy="250"/>
              <a:chOff x="2254" y="3689"/>
              <a:chExt cx="291" cy="250"/>
            </a:xfrm>
          </p:grpSpPr>
          <p:sp>
            <p:nvSpPr>
              <p:cNvPr id="146514" name="Rectangle 63"/>
              <p:cNvSpPr>
                <a:spLocks noChangeArrowheads="1"/>
              </p:cNvSpPr>
              <p:nvPr/>
            </p:nvSpPr>
            <p:spPr bwMode="auto">
              <a:xfrm>
                <a:off x="2324" y="3754"/>
                <a:ext cx="142" cy="131"/>
              </a:xfrm>
              <a:prstGeom prst="rect">
                <a:avLst/>
              </a:pr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515" name="Text Box 64"/>
              <p:cNvSpPr txBox="1">
                <a:spLocks noChangeArrowheads="1"/>
              </p:cNvSpPr>
              <p:nvPr/>
            </p:nvSpPr>
            <p:spPr bwMode="auto">
              <a:xfrm>
                <a:off x="2254" y="3689"/>
                <a:ext cx="291" cy="25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 algn="ctr">
                  <a:buClrTx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2000">
                    <a:solidFill>
                      <a:srgbClr val="000000"/>
                    </a:solidFill>
                  </a:rPr>
                  <a:t>1d</a:t>
                </a:r>
              </a:p>
            </p:txBody>
          </p:sp>
        </p:grpSp>
      </p:grpSp>
      <p:grpSp>
        <p:nvGrpSpPr>
          <p:cNvPr id="146460" name="Group 65"/>
          <p:cNvGrpSpPr>
            <a:grpSpLocks/>
          </p:cNvGrpSpPr>
          <p:nvPr/>
        </p:nvGrpSpPr>
        <p:grpSpPr bwMode="auto">
          <a:xfrm>
            <a:off x="4410075" y="5672138"/>
            <a:ext cx="500063" cy="396875"/>
            <a:chOff x="2778" y="3573"/>
            <a:chExt cx="315" cy="250"/>
          </a:xfrm>
        </p:grpSpPr>
        <p:sp>
          <p:nvSpPr>
            <p:cNvPr id="146500" name="Oval 66"/>
            <p:cNvSpPr>
              <a:spLocks noChangeArrowheads="1"/>
            </p:cNvSpPr>
            <p:nvPr/>
          </p:nvSpPr>
          <p:spPr bwMode="auto">
            <a:xfrm>
              <a:off x="2781" y="3699"/>
              <a:ext cx="312" cy="80"/>
            </a:xfrm>
            <a:prstGeom prst="ellipse">
              <a:avLst/>
            </a:prstGeom>
            <a:solidFill>
              <a:srgbClr val="CCCCFF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501" name="Line 67"/>
            <p:cNvSpPr>
              <a:spLocks noChangeShapeType="1"/>
            </p:cNvSpPr>
            <p:nvPr/>
          </p:nvSpPr>
          <p:spPr bwMode="auto">
            <a:xfrm>
              <a:off x="2781" y="3692"/>
              <a:ext cx="0" cy="49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502" name="Line 68"/>
            <p:cNvSpPr>
              <a:spLocks noChangeShapeType="1"/>
            </p:cNvSpPr>
            <p:nvPr/>
          </p:nvSpPr>
          <p:spPr bwMode="auto">
            <a:xfrm>
              <a:off x="3094" y="3692"/>
              <a:ext cx="0" cy="49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503" name="Rectangle 69"/>
            <p:cNvSpPr>
              <a:spLocks noChangeArrowheads="1"/>
            </p:cNvSpPr>
            <p:nvPr/>
          </p:nvSpPr>
          <p:spPr bwMode="auto">
            <a:xfrm>
              <a:off x="2781" y="3692"/>
              <a:ext cx="309" cy="48"/>
            </a:xfrm>
            <a:prstGeom prst="rect">
              <a:avLst/>
            </a:prstGeom>
            <a:solidFill>
              <a:srgbClr val="CC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504" name="Oval 70"/>
            <p:cNvSpPr>
              <a:spLocks noChangeArrowheads="1"/>
            </p:cNvSpPr>
            <p:nvPr/>
          </p:nvSpPr>
          <p:spPr bwMode="auto">
            <a:xfrm>
              <a:off x="2778" y="3633"/>
              <a:ext cx="312" cy="94"/>
            </a:xfrm>
            <a:prstGeom prst="ellipse">
              <a:avLst/>
            </a:prstGeom>
            <a:solidFill>
              <a:srgbClr val="CCCCFF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46505" name="Group 71"/>
            <p:cNvGrpSpPr>
              <a:grpSpLocks/>
            </p:cNvGrpSpPr>
            <p:nvPr/>
          </p:nvGrpSpPr>
          <p:grpSpPr bwMode="auto">
            <a:xfrm>
              <a:off x="2792" y="3573"/>
              <a:ext cx="291" cy="250"/>
              <a:chOff x="2792" y="3573"/>
              <a:chExt cx="291" cy="250"/>
            </a:xfrm>
          </p:grpSpPr>
          <p:sp>
            <p:nvSpPr>
              <p:cNvPr id="146506" name="Rectangle 72"/>
              <p:cNvSpPr>
                <a:spLocks noChangeArrowheads="1"/>
              </p:cNvSpPr>
              <p:nvPr/>
            </p:nvSpPr>
            <p:spPr bwMode="auto">
              <a:xfrm>
                <a:off x="2863" y="3638"/>
                <a:ext cx="139" cy="131"/>
              </a:xfrm>
              <a:prstGeom prst="rect">
                <a:avLst/>
              </a:pr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507" name="Text Box 73"/>
              <p:cNvSpPr txBox="1">
                <a:spLocks noChangeArrowheads="1"/>
              </p:cNvSpPr>
              <p:nvPr/>
            </p:nvSpPr>
            <p:spPr bwMode="auto">
              <a:xfrm>
                <a:off x="2792" y="3573"/>
                <a:ext cx="291" cy="25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 algn="ctr">
                  <a:buClrTx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2000">
                    <a:solidFill>
                      <a:srgbClr val="000000"/>
                    </a:solidFill>
                  </a:rPr>
                  <a:t>1b</a:t>
                </a:r>
              </a:p>
            </p:txBody>
          </p:sp>
        </p:grpSp>
      </p:grpSp>
      <p:grpSp>
        <p:nvGrpSpPr>
          <p:cNvPr id="146461" name="Group 74"/>
          <p:cNvGrpSpPr>
            <a:grpSpLocks/>
          </p:cNvGrpSpPr>
          <p:nvPr/>
        </p:nvGrpSpPr>
        <p:grpSpPr bwMode="auto">
          <a:xfrm>
            <a:off x="5414963" y="5324475"/>
            <a:ext cx="500062" cy="396875"/>
            <a:chOff x="3411" y="3354"/>
            <a:chExt cx="315" cy="250"/>
          </a:xfrm>
        </p:grpSpPr>
        <p:sp>
          <p:nvSpPr>
            <p:cNvPr id="146493" name="Oval 75"/>
            <p:cNvSpPr>
              <a:spLocks noChangeArrowheads="1"/>
            </p:cNvSpPr>
            <p:nvPr/>
          </p:nvSpPr>
          <p:spPr bwMode="auto">
            <a:xfrm>
              <a:off x="3414" y="3479"/>
              <a:ext cx="312" cy="80"/>
            </a:xfrm>
            <a:prstGeom prst="ellipse">
              <a:avLst/>
            </a:prstGeom>
            <a:solidFill>
              <a:srgbClr val="CCCCFF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94" name="Line 76"/>
            <p:cNvSpPr>
              <a:spLocks noChangeShapeType="1"/>
            </p:cNvSpPr>
            <p:nvPr/>
          </p:nvSpPr>
          <p:spPr bwMode="auto">
            <a:xfrm>
              <a:off x="3414" y="3472"/>
              <a:ext cx="0" cy="49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495" name="Line 77"/>
            <p:cNvSpPr>
              <a:spLocks noChangeShapeType="1"/>
            </p:cNvSpPr>
            <p:nvPr/>
          </p:nvSpPr>
          <p:spPr bwMode="auto">
            <a:xfrm>
              <a:off x="3727" y="3472"/>
              <a:ext cx="0" cy="49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496" name="Rectangle 78"/>
            <p:cNvSpPr>
              <a:spLocks noChangeArrowheads="1"/>
            </p:cNvSpPr>
            <p:nvPr/>
          </p:nvSpPr>
          <p:spPr bwMode="auto">
            <a:xfrm>
              <a:off x="3414" y="3472"/>
              <a:ext cx="309" cy="48"/>
            </a:xfrm>
            <a:prstGeom prst="rect">
              <a:avLst/>
            </a:prstGeom>
            <a:solidFill>
              <a:srgbClr val="CC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97" name="Oval 79"/>
            <p:cNvSpPr>
              <a:spLocks noChangeArrowheads="1"/>
            </p:cNvSpPr>
            <p:nvPr/>
          </p:nvSpPr>
          <p:spPr bwMode="auto">
            <a:xfrm>
              <a:off x="3411" y="3413"/>
              <a:ext cx="312" cy="94"/>
            </a:xfrm>
            <a:prstGeom prst="ellipse">
              <a:avLst/>
            </a:prstGeom>
            <a:solidFill>
              <a:srgbClr val="CCCCFF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98" name="Rectangle 80"/>
            <p:cNvSpPr>
              <a:spLocks noChangeArrowheads="1"/>
            </p:cNvSpPr>
            <p:nvPr/>
          </p:nvSpPr>
          <p:spPr bwMode="auto">
            <a:xfrm>
              <a:off x="3498" y="3426"/>
              <a:ext cx="140" cy="119"/>
            </a:xfrm>
            <a:prstGeom prst="rect">
              <a:avLst/>
            </a:prstGeom>
            <a:solidFill>
              <a:srgbClr val="CC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99" name="Text Box 81"/>
            <p:cNvSpPr txBox="1">
              <a:spLocks noChangeArrowheads="1"/>
            </p:cNvSpPr>
            <p:nvPr/>
          </p:nvSpPr>
          <p:spPr bwMode="auto">
            <a:xfrm>
              <a:off x="3426" y="3354"/>
              <a:ext cx="291" cy="2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000">
                  <a:solidFill>
                    <a:srgbClr val="000000"/>
                  </a:solidFill>
                </a:rPr>
                <a:t>2a</a:t>
              </a:r>
            </a:p>
          </p:txBody>
        </p:sp>
      </p:grpSp>
      <p:sp>
        <p:nvSpPr>
          <p:cNvPr id="146462" name="Line 82"/>
          <p:cNvSpPr>
            <a:spLocks noChangeShapeType="1"/>
          </p:cNvSpPr>
          <p:nvPr/>
        </p:nvSpPr>
        <p:spPr bwMode="auto">
          <a:xfrm>
            <a:off x="6635750" y="5241925"/>
            <a:ext cx="857250" cy="1588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6463" name="Line 83"/>
          <p:cNvSpPr>
            <a:spLocks noChangeShapeType="1"/>
          </p:cNvSpPr>
          <p:nvPr/>
        </p:nvSpPr>
        <p:spPr bwMode="auto">
          <a:xfrm>
            <a:off x="6889750" y="5707063"/>
            <a:ext cx="735013" cy="1587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6464" name="Line 84"/>
          <p:cNvSpPr>
            <a:spLocks noChangeShapeType="1"/>
          </p:cNvSpPr>
          <p:nvPr/>
        </p:nvSpPr>
        <p:spPr bwMode="auto">
          <a:xfrm>
            <a:off x="5916613" y="5553075"/>
            <a:ext cx="488950" cy="152400"/>
          </a:xfrm>
          <a:prstGeom prst="line">
            <a:avLst/>
          </a:prstGeom>
          <a:noFill/>
          <a:ln w="12600" cap="sq">
            <a:solidFill>
              <a:srgbClr val="000000"/>
            </a:solidFill>
            <a:prstDash val="dash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6465" name="Line 85"/>
          <p:cNvSpPr>
            <a:spLocks noChangeShapeType="1"/>
          </p:cNvSpPr>
          <p:nvPr/>
        </p:nvSpPr>
        <p:spPr bwMode="auto">
          <a:xfrm>
            <a:off x="6530975" y="5351463"/>
            <a:ext cx="68263" cy="228600"/>
          </a:xfrm>
          <a:prstGeom prst="line">
            <a:avLst/>
          </a:prstGeom>
          <a:noFill/>
          <a:ln w="12600" cap="sq">
            <a:solidFill>
              <a:srgbClr val="000000"/>
            </a:solidFill>
            <a:prstDash val="dash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46466" name="Group 86"/>
          <p:cNvGrpSpPr>
            <a:grpSpLocks/>
          </p:cNvGrpSpPr>
          <p:nvPr/>
        </p:nvGrpSpPr>
        <p:grpSpPr bwMode="auto">
          <a:xfrm>
            <a:off x="6142038" y="5046663"/>
            <a:ext cx="500062" cy="396875"/>
            <a:chOff x="3869" y="3179"/>
            <a:chExt cx="315" cy="250"/>
          </a:xfrm>
        </p:grpSpPr>
        <p:sp>
          <p:nvSpPr>
            <p:cNvPr id="146486" name="Oval 87"/>
            <p:cNvSpPr>
              <a:spLocks noChangeArrowheads="1"/>
            </p:cNvSpPr>
            <p:nvPr/>
          </p:nvSpPr>
          <p:spPr bwMode="auto">
            <a:xfrm>
              <a:off x="3872" y="3297"/>
              <a:ext cx="312" cy="80"/>
            </a:xfrm>
            <a:prstGeom prst="ellipse">
              <a:avLst/>
            </a:prstGeom>
            <a:solidFill>
              <a:srgbClr val="CCCCFF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87" name="Line 88"/>
            <p:cNvSpPr>
              <a:spLocks noChangeShapeType="1"/>
            </p:cNvSpPr>
            <p:nvPr/>
          </p:nvSpPr>
          <p:spPr bwMode="auto">
            <a:xfrm>
              <a:off x="3872" y="3290"/>
              <a:ext cx="0" cy="49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488" name="Line 89"/>
            <p:cNvSpPr>
              <a:spLocks noChangeShapeType="1"/>
            </p:cNvSpPr>
            <p:nvPr/>
          </p:nvSpPr>
          <p:spPr bwMode="auto">
            <a:xfrm>
              <a:off x="4185" y="3290"/>
              <a:ext cx="0" cy="49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489" name="Rectangle 90"/>
            <p:cNvSpPr>
              <a:spLocks noChangeArrowheads="1"/>
            </p:cNvSpPr>
            <p:nvPr/>
          </p:nvSpPr>
          <p:spPr bwMode="auto">
            <a:xfrm>
              <a:off x="3872" y="3290"/>
              <a:ext cx="309" cy="48"/>
            </a:xfrm>
            <a:prstGeom prst="rect">
              <a:avLst/>
            </a:prstGeom>
            <a:solidFill>
              <a:srgbClr val="CC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90" name="Oval 91"/>
            <p:cNvSpPr>
              <a:spLocks noChangeArrowheads="1"/>
            </p:cNvSpPr>
            <p:nvPr/>
          </p:nvSpPr>
          <p:spPr bwMode="auto">
            <a:xfrm>
              <a:off x="3869" y="3231"/>
              <a:ext cx="312" cy="94"/>
            </a:xfrm>
            <a:prstGeom prst="ellipse">
              <a:avLst/>
            </a:prstGeom>
            <a:solidFill>
              <a:srgbClr val="CCCCFF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91" name="Rectangle 92"/>
            <p:cNvSpPr>
              <a:spLocks noChangeArrowheads="1"/>
            </p:cNvSpPr>
            <p:nvPr/>
          </p:nvSpPr>
          <p:spPr bwMode="auto">
            <a:xfrm>
              <a:off x="3956" y="3244"/>
              <a:ext cx="140" cy="117"/>
            </a:xfrm>
            <a:prstGeom prst="rect">
              <a:avLst/>
            </a:prstGeom>
            <a:solidFill>
              <a:srgbClr val="CC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92" name="Text Box 93"/>
            <p:cNvSpPr txBox="1">
              <a:spLocks noChangeArrowheads="1"/>
            </p:cNvSpPr>
            <p:nvPr/>
          </p:nvSpPr>
          <p:spPr bwMode="auto">
            <a:xfrm>
              <a:off x="3888" y="3179"/>
              <a:ext cx="283" cy="2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000">
                  <a:solidFill>
                    <a:srgbClr val="000000"/>
                  </a:solidFill>
                </a:rPr>
                <a:t>2c</a:t>
              </a:r>
            </a:p>
          </p:txBody>
        </p:sp>
      </p:grpSp>
      <p:grpSp>
        <p:nvGrpSpPr>
          <p:cNvPr id="146467" name="Group 94"/>
          <p:cNvGrpSpPr>
            <a:grpSpLocks/>
          </p:cNvGrpSpPr>
          <p:nvPr/>
        </p:nvGrpSpPr>
        <p:grpSpPr bwMode="auto">
          <a:xfrm>
            <a:off x="6405563" y="5502275"/>
            <a:ext cx="500062" cy="396875"/>
            <a:chOff x="4035" y="3466"/>
            <a:chExt cx="315" cy="250"/>
          </a:xfrm>
        </p:grpSpPr>
        <p:sp>
          <p:nvSpPr>
            <p:cNvPr id="146479" name="Oval 95"/>
            <p:cNvSpPr>
              <a:spLocks noChangeArrowheads="1"/>
            </p:cNvSpPr>
            <p:nvPr/>
          </p:nvSpPr>
          <p:spPr bwMode="auto">
            <a:xfrm>
              <a:off x="4038" y="3584"/>
              <a:ext cx="312" cy="80"/>
            </a:xfrm>
            <a:prstGeom prst="ellipse">
              <a:avLst/>
            </a:prstGeom>
            <a:solidFill>
              <a:srgbClr val="CCCCFF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80" name="Line 96"/>
            <p:cNvSpPr>
              <a:spLocks noChangeShapeType="1"/>
            </p:cNvSpPr>
            <p:nvPr/>
          </p:nvSpPr>
          <p:spPr bwMode="auto">
            <a:xfrm>
              <a:off x="4038" y="3577"/>
              <a:ext cx="0" cy="49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481" name="Line 97"/>
            <p:cNvSpPr>
              <a:spLocks noChangeShapeType="1"/>
            </p:cNvSpPr>
            <p:nvPr/>
          </p:nvSpPr>
          <p:spPr bwMode="auto">
            <a:xfrm>
              <a:off x="4351" y="3577"/>
              <a:ext cx="0" cy="49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482" name="Rectangle 98"/>
            <p:cNvSpPr>
              <a:spLocks noChangeArrowheads="1"/>
            </p:cNvSpPr>
            <p:nvPr/>
          </p:nvSpPr>
          <p:spPr bwMode="auto">
            <a:xfrm>
              <a:off x="4038" y="3577"/>
              <a:ext cx="309" cy="48"/>
            </a:xfrm>
            <a:prstGeom prst="rect">
              <a:avLst/>
            </a:prstGeom>
            <a:solidFill>
              <a:srgbClr val="CC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83" name="Oval 99"/>
            <p:cNvSpPr>
              <a:spLocks noChangeArrowheads="1"/>
            </p:cNvSpPr>
            <p:nvPr/>
          </p:nvSpPr>
          <p:spPr bwMode="auto">
            <a:xfrm>
              <a:off x="4035" y="3518"/>
              <a:ext cx="312" cy="94"/>
            </a:xfrm>
            <a:prstGeom prst="ellipse">
              <a:avLst/>
            </a:prstGeom>
            <a:solidFill>
              <a:srgbClr val="CCCCFF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84" name="Rectangle 100"/>
            <p:cNvSpPr>
              <a:spLocks noChangeArrowheads="1"/>
            </p:cNvSpPr>
            <p:nvPr/>
          </p:nvSpPr>
          <p:spPr bwMode="auto">
            <a:xfrm>
              <a:off x="4122" y="3531"/>
              <a:ext cx="141" cy="109"/>
            </a:xfrm>
            <a:prstGeom prst="rect">
              <a:avLst/>
            </a:prstGeom>
            <a:solidFill>
              <a:srgbClr val="CC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85" name="Text Box 101"/>
            <p:cNvSpPr txBox="1">
              <a:spLocks noChangeArrowheads="1"/>
            </p:cNvSpPr>
            <p:nvPr/>
          </p:nvSpPr>
          <p:spPr bwMode="auto">
            <a:xfrm>
              <a:off x="4050" y="3466"/>
              <a:ext cx="291" cy="2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000">
                  <a:solidFill>
                    <a:srgbClr val="000000"/>
                  </a:solidFill>
                </a:rPr>
                <a:t>2b</a:t>
              </a:r>
            </a:p>
          </p:txBody>
        </p:sp>
      </p:grpSp>
      <p:sp>
        <p:nvSpPr>
          <p:cNvPr id="146468" name="Text Box 102"/>
          <p:cNvSpPr txBox="1">
            <a:spLocks noChangeArrowheads="1"/>
          </p:cNvSpPr>
          <p:nvPr/>
        </p:nvSpPr>
        <p:spPr bwMode="auto">
          <a:xfrm>
            <a:off x="7654925" y="5159375"/>
            <a:ext cx="840593" cy="52540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other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networks</a:t>
            </a:r>
          </a:p>
        </p:txBody>
      </p:sp>
      <p:sp>
        <p:nvSpPr>
          <p:cNvPr id="146469" name="Freeform 103"/>
          <p:cNvSpPr>
            <a:spLocks noChangeArrowheads="1"/>
          </p:cNvSpPr>
          <p:nvPr/>
        </p:nvSpPr>
        <p:spPr bwMode="auto">
          <a:xfrm flipH="1">
            <a:off x="290513" y="4772025"/>
            <a:ext cx="1171575" cy="1758950"/>
          </a:xfrm>
          <a:custGeom>
            <a:avLst/>
            <a:gdLst>
              <a:gd name="T0" fmla="*/ 2147483647 w 738"/>
              <a:gd name="T1" fmla="*/ 2147483647 h 1108"/>
              <a:gd name="T2" fmla="*/ 2147483647 w 738"/>
              <a:gd name="T3" fmla="*/ 2147483647 h 1108"/>
              <a:gd name="T4" fmla="*/ 2147483647 w 738"/>
              <a:gd name="T5" fmla="*/ 2147483647 h 1108"/>
              <a:gd name="T6" fmla="*/ 2147483647 w 738"/>
              <a:gd name="T7" fmla="*/ 2147483647 h 1108"/>
              <a:gd name="T8" fmla="*/ 2147483647 w 738"/>
              <a:gd name="T9" fmla="*/ 2147483647 h 1108"/>
              <a:gd name="T10" fmla="*/ 2147483647 w 738"/>
              <a:gd name="T11" fmla="*/ 2147483647 h 1108"/>
              <a:gd name="T12" fmla="*/ 2147483647 w 738"/>
              <a:gd name="T13" fmla="*/ 2147483647 h 1108"/>
              <a:gd name="T14" fmla="*/ 2147483647 w 738"/>
              <a:gd name="T15" fmla="*/ 2147483647 h 110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738"/>
              <a:gd name="T25" fmla="*/ 0 h 1108"/>
              <a:gd name="T26" fmla="*/ 738 w 738"/>
              <a:gd name="T27" fmla="*/ 1108 h 110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738" h="1108">
                <a:moveTo>
                  <a:pt x="32" y="394"/>
                </a:moveTo>
                <a:cubicBezTo>
                  <a:pt x="66" y="301"/>
                  <a:pt x="108" y="228"/>
                  <a:pt x="213" y="172"/>
                </a:cubicBezTo>
                <a:cubicBezTo>
                  <a:pt x="318" y="116"/>
                  <a:pt x="588" y="0"/>
                  <a:pt x="663" y="56"/>
                </a:cubicBezTo>
                <a:cubicBezTo>
                  <a:pt x="738" y="112"/>
                  <a:pt x="659" y="346"/>
                  <a:pt x="661" y="509"/>
                </a:cubicBezTo>
                <a:cubicBezTo>
                  <a:pt x="663" y="672"/>
                  <a:pt x="731" y="956"/>
                  <a:pt x="677" y="1032"/>
                </a:cubicBezTo>
                <a:cubicBezTo>
                  <a:pt x="623" y="1108"/>
                  <a:pt x="442" y="999"/>
                  <a:pt x="338" y="962"/>
                </a:cubicBezTo>
                <a:cubicBezTo>
                  <a:pt x="234" y="925"/>
                  <a:pt x="102" y="904"/>
                  <a:pt x="51" y="809"/>
                </a:cubicBezTo>
                <a:cubicBezTo>
                  <a:pt x="0" y="715"/>
                  <a:pt x="36" y="481"/>
                  <a:pt x="32" y="394"/>
                </a:cubicBezTo>
                <a:close/>
              </a:path>
            </a:pathLst>
          </a:custGeom>
          <a:gradFill rotWithShape="0">
            <a:gsLst>
              <a:gs pos="0">
                <a:srgbClr val="66CCFF"/>
              </a:gs>
              <a:gs pos="100000">
                <a:srgbClr val="FFFFFF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6470" name="Text Box 104"/>
          <p:cNvSpPr txBox="1">
            <a:spLocks noChangeArrowheads="1"/>
          </p:cNvSpPr>
          <p:nvPr/>
        </p:nvSpPr>
        <p:spPr bwMode="auto">
          <a:xfrm>
            <a:off x="347663" y="5556250"/>
            <a:ext cx="840593" cy="52540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other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networks</a:t>
            </a:r>
          </a:p>
        </p:txBody>
      </p:sp>
      <p:sp>
        <p:nvSpPr>
          <p:cNvPr id="146471" name="Line 105"/>
          <p:cNvSpPr>
            <a:spLocks noChangeShapeType="1"/>
          </p:cNvSpPr>
          <p:nvPr/>
        </p:nvSpPr>
        <p:spPr bwMode="auto">
          <a:xfrm flipH="1">
            <a:off x="1147763" y="5118100"/>
            <a:ext cx="471487" cy="268288"/>
          </a:xfrm>
          <a:prstGeom prst="line">
            <a:avLst/>
          </a:prstGeom>
          <a:noFill/>
          <a:ln w="12600" cap="sq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6472" name="Freeform 106"/>
          <p:cNvSpPr>
            <a:spLocks noChangeArrowheads="1"/>
          </p:cNvSpPr>
          <p:nvPr/>
        </p:nvSpPr>
        <p:spPr bwMode="auto">
          <a:xfrm>
            <a:off x="4913313" y="5607050"/>
            <a:ext cx="523875" cy="261938"/>
          </a:xfrm>
          <a:custGeom>
            <a:avLst/>
            <a:gdLst>
              <a:gd name="T0" fmla="*/ 0 w 654"/>
              <a:gd name="T1" fmla="*/ 2147483647 h 420"/>
              <a:gd name="T2" fmla="*/ 2147483647 w 654"/>
              <a:gd name="T3" fmla="*/ 0 h 420"/>
              <a:gd name="T4" fmla="*/ 0 60000 65536"/>
              <a:gd name="T5" fmla="*/ 0 60000 65536"/>
              <a:gd name="T6" fmla="*/ 0 w 654"/>
              <a:gd name="T7" fmla="*/ 0 h 420"/>
              <a:gd name="T8" fmla="*/ 654 w 654"/>
              <a:gd name="T9" fmla="*/ 420 h 42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54" h="420">
                <a:moveTo>
                  <a:pt x="0" y="420"/>
                </a:moveTo>
                <a:lnTo>
                  <a:pt x="654" y="0"/>
                </a:lnTo>
              </a:path>
            </a:pathLst>
          </a:custGeom>
          <a:noFill/>
          <a:ln w="1908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6473" name="Text Box 107"/>
          <p:cNvSpPr txBox="1">
            <a:spLocks noChangeArrowheads="1"/>
          </p:cNvSpPr>
          <p:nvPr/>
        </p:nvSpPr>
        <p:spPr bwMode="auto">
          <a:xfrm>
            <a:off x="506413" y="1108075"/>
            <a:ext cx="7772400" cy="2370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41313" indent="-341313" algn="just">
              <a:lnSpc>
                <a:spcPct val="90000"/>
              </a:lnSpc>
              <a:spcBef>
                <a:spcPts val="600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sing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eBGP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session between 3a and 1c, AS3 sends prefix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reachability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info to AS1.</a:t>
            </a:r>
          </a:p>
          <a:p>
            <a:pPr marL="741363" lvl="1" indent="-284163" algn="just">
              <a:lnSpc>
                <a:spcPct val="90000"/>
              </a:lnSpc>
              <a:spcBef>
                <a:spcPts val="500"/>
              </a:spcBef>
              <a:buClr>
                <a:srgbClr val="000099"/>
              </a:buClr>
              <a:buFont typeface="Wingdings" pitchFamily="2" charset="2"/>
              <a:buChar char="q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1c can then use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iBGP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do distribute new prefix info to all routers in AS1</a:t>
            </a:r>
          </a:p>
          <a:p>
            <a:pPr marL="741363" lvl="1" indent="-284163" algn="just">
              <a:lnSpc>
                <a:spcPct val="90000"/>
              </a:lnSpc>
              <a:spcBef>
                <a:spcPts val="500"/>
              </a:spcBef>
              <a:buClr>
                <a:srgbClr val="000099"/>
              </a:buClr>
              <a:buFont typeface="Wingdings" pitchFamily="2" charset="2"/>
              <a:buChar char="q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1b can then re-advertise new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reachability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info to AS2 over 1b-to-2a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eBGP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session</a:t>
            </a:r>
          </a:p>
          <a:p>
            <a:pPr marL="341313" indent="-341313" algn="just">
              <a:lnSpc>
                <a:spcPct val="90000"/>
              </a:lnSpc>
              <a:spcBef>
                <a:spcPts val="600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hen 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router learns of new prefix, it creates entry for prefix in its forwarding table.</a:t>
            </a:r>
          </a:p>
        </p:txBody>
      </p:sp>
      <p:sp>
        <p:nvSpPr>
          <p:cNvPr id="146474" name="Line 108"/>
          <p:cNvSpPr>
            <a:spLocks noChangeShapeType="1"/>
          </p:cNvSpPr>
          <p:nvPr/>
        </p:nvSpPr>
        <p:spPr bwMode="auto">
          <a:xfrm>
            <a:off x="3322638" y="4725988"/>
            <a:ext cx="766762" cy="1587"/>
          </a:xfrm>
          <a:prstGeom prst="line">
            <a:avLst/>
          </a:prstGeom>
          <a:noFill/>
          <a:ln w="25560" cap="sq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6475" name="Line 109"/>
          <p:cNvSpPr>
            <a:spLocks noChangeShapeType="1"/>
          </p:cNvSpPr>
          <p:nvPr/>
        </p:nvSpPr>
        <p:spPr bwMode="auto">
          <a:xfrm>
            <a:off x="3341688" y="5040313"/>
            <a:ext cx="766762" cy="1587"/>
          </a:xfrm>
          <a:prstGeom prst="line">
            <a:avLst/>
          </a:prstGeom>
          <a:noFill/>
          <a:ln w="25560" cap="sq">
            <a:solidFill>
              <a:srgbClr val="000000"/>
            </a:solidFill>
            <a:prstDash val="dash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6476" name="Text Box 110"/>
          <p:cNvSpPr txBox="1">
            <a:spLocks noChangeArrowheads="1"/>
          </p:cNvSpPr>
          <p:nvPr/>
        </p:nvSpPr>
        <p:spPr bwMode="auto">
          <a:xfrm>
            <a:off x="4171950" y="4508500"/>
            <a:ext cx="1170555" cy="30995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eBGP</a:t>
            </a:r>
            <a:r>
              <a:rPr lang="en-US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session</a:t>
            </a:r>
          </a:p>
        </p:txBody>
      </p:sp>
      <p:sp>
        <p:nvSpPr>
          <p:cNvPr id="146477" name="Text Box 111"/>
          <p:cNvSpPr txBox="1">
            <a:spLocks noChangeArrowheads="1"/>
          </p:cNvSpPr>
          <p:nvPr/>
        </p:nvSpPr>
        <p:spPr bwMode="auto">
          <a:xfrm>
            <a:off x="4200525" y="4857750"/>
            <a:ext cx="1140097" cy="30995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iBGP</a:t>
            </a:r>
            <a:r>
              <a:rPr lang="en-US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session</a:t>
            </a:r>
          </a:p>
        </p:txBody>
      </p:sp>
      <p:sp>
        <p:nvSpPr>
          <p:cNvPr id="146478" name="Freeform 112"/>
          <p:cNvSpPr>
            <a:spLocks noChangeArrowheads="1"/>
          </p:cNvSpPr>
          <p:nvPr/>
        </p:nvSpPr>
        <p:spPr bwMode="auto">
          <a:xfrm>
            <a:off x="2800350" y="5014913"/>
            <a:ext cx="704850" cy="409575"/>
          </a:xfrm>
          <a:custGeom>
            <a:avLst/>
            <a:gdLst>
              <a:gd name="T0" fmla="*/ 0 w 444"/>
              <a:gd name="T1" fmla="*/ 0 h 258"/>
              <a:gd name="T2" fmla="*/ 2147483647 w 444"/>
              <a:gd name="T3" fmla="*/ 2147483647 h 258"/>
              <a:gd name="T4" fmla="*/ 0 60000 65536"/>
              <a:gd name="T5" fmla="*/ 0 60000 65536"/>
              <a:gd name="T6" fmla="*/ 0 w 444"/>
              <a:gd name="T7" fmla="*/ 0 h 258"/>
              <a:gd name="T8" fmla="*/ 444 w 444"/>
              <a:gd name="T9" fmla="*/ 258 h 25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44" h="258">
                <a:moveTo>
                  <a:pt x="0" y="0"/>
                </a:moveTo>
                <a:lnTo>
                  <a:pt x="444" y="258"/>
                </a:lnTo>
              </a:path>
            </a:pathLst>
          </a:custGeom>
          <a:noFill/>
          <a:ln w="1908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60" name="Text Box 3"/>
          <p:cNvSpPr txBox="1">
            <a:spLocks noChangeArrowheads="1"/>
          </p:cNvSpPr>
          <p:nvPr/>
        </p:nvSpPr>
        <p:spPr bwMode="auto">
          <a:xfrm>
            <a:off x="377825" y="150813"/>
            <a:ext cx="77724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Path 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Attributes </a:t>
            </a: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and BGP 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Routes</a:t>
            </a:r>
            <a:endParaRPr lang="en-US" sz="3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7461" name="Text Box 4"/>
          <p:cNvSpPr txBox="1">
            <a:spLocks noChangeArrowheads="1"/>
          </p:cNvSpPr>
          <p:nvPr/>
        </p:nvSpPr>
        <p:spPr bwMode="auto">
          <a:xfrm>
            <a:off x="466725" y="1422400"/>
            <a:ext cx="8247063" cy="4648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41313" indent="-341313" algn="just">
              <a:lnSpc>
                <a:spcPct val="85000"/>
              </a:lnSpc>
              <a:spcBef>
                <a:spcPts val="700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dvertised 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prefix includes BGP attributes </a:t>
            </a:r>
          </a:p>
          <a:p>
            <a:pPr marL="741363" lvl="1" indent="-284163" algn="just">
              <a:lnSpc>
                <a:spcPct val="85000"/>
              </a:lnSpc>
              <a:spcBef>
                <a:spcPts val="600"/>
              </a:spcBef>
              <a:buClr>
                <a:srgbClr val="000099"/>
              </a:buClr>
              <a:buFont typeface="Wingdings" pitchFamily="2" charset="2"/>
              <a:buChar char="q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prefix + attributes = </a:t>
            </a:r>
            <a:r>
              <a:rPr lang="ja-JP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route</a:t>
            </a:r>
            <a:r>
              <a:rPr lang="ja-JP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 marL="341313" indent="-341313" algn="just">
              <a:lnSpc>
                <a:spcPct val="85000"/>
              </a:lnSpc>
              <a:spcBef>
                <a:spcPts val="700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wo 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important attributes:</a:t>
            </a:r>
          </a:p>
          <a:p>
            <a:pPr marL="741363" lvl="1" indent="-284163" algn="just">
              <a:lnSpc>
                <a:spcPct val="85000"/>
              </a:lnSpc>
              <a:spcBef>
                <a:spcPts val="600"/>
              </a:spcBef>
              <a:buClr>
                <a:srgbClr val="000099"/>
              </a:buClr>
              <a:buFont typeface="Wingdings" pitchFamily="2" charset="2"/>
              <a:buChar char="q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AS-PATH: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contains ASs through which prefix advertisement has passed: e.g., AS 67, AS 17 </a:t>
            </a:r>
          </a:p>
          <a:p>
            <a:pPr marL="741363" lvl="1" indent="-284163" algn="just">
              <a:lnSpc>
                <a:spcPct val="85000"/>
              </a:lnSpc>
              <a:spcBef>
                <a:spcPts val="600"/>
              </a:spcBef>
              <a:buClr>
                <a:srgbClr val="000099"/>
              </a:buClr>
              <a:buFont typeface="Wingdings" pitchFamily="2" charset="2"/>
              <a:buChar char="q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NEXT-HOP: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indicates specific internal-AS router to next-hop AS. (may be multiple links from current AS to next-hop-AS)</a:t>
            </a:r>
          </a:p>
          <a:p>
            <a:pPr marL="341313" indent="-341313" algn="just">
              <a:lnSpc>
                <a:spcPct val="85000"/>
              </a:lnSpc>
              <a:spcBef>
                <a:spcPts val="700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ateway 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router receiving route advertisement uses </a:t>
            </a:r>
            <a:r>
              <a:rPr lang="en-US" sz="280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import policy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to accept/decline</a:t>
            </a:r>
          </a:p>
          <a:p>
            <a:pPr marL="741363" lvl="1" indent="-284163" algn="just">
              <a:lnSpc>
                <a:spcPct val="85000"/>
              </a:lnSpc>
              <a:spcBef>
                <a:spcPts val="600"/>
              </a:spcBef>
              <a:buClr>
                <a:srgbClr val="000099"/>
              </a:buClr>
              <a:buFont typeface="Wingdings" pitchFamily="2" charset="2"/>
              <a:buChar char="q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e.g., never route through AS x</a:t>
            </a:r>
          </a:p>
          <a:p>
            <a:pPr marL="741363" lvl="1" indent="-284163" algn="just">
              <a:lnSpc>
                <a:spcPct val="85000"/>
              </a:lnSpc>
              <a:spcBef>
                <a:spcPts val="600"/>
              </a:spcBef>
              <a:buClr>
                <a:srgbClr val="000099"/>
              </a:buClr>
              <a:buFont typeface="Wingdings" pitchFamily="2" charset="2"/>
              <a:buChar char="q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 i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800" i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olicy-based</a:t>
            </a:r>
            <a:r>
              <a:rPr lang="en-US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routing</a:t>
            </a:r>
          </a:p>
          <a:p>
            <a:pPr marL="741363" lvl="1" indent="-284163" algn="just">
              <a:lnSpc>
                <a:spcPct val="85000"/>
              </a:lnSpc>
              <a:spcBef>
                <a:spcPts val="600"/>
              </a:spcBef>
              <a:buClr>
                <a:srgbClr val="000099"/>
              </a:buClr>
              <a:buFont typeface="Wingdings" pitchFamily="2" charset="2"/>
              <a:buChar char="q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4" name="Text Box 3"/>
          <p:cNvSpPr txBox="1">
            <a:spLocks noChangeArrowheads="1"/>
          </p:cNvSpPr>
          <p:nvPr/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BGP 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Route </a:t>
            </a: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election</a:t>
            </a:r>
            <a:endParaRPr lang="en-US" sz="3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8485" name="Text Box 4"/>
          <p:cNvSpPr txBox="1">
            <a:spLocks noChangeArrowheads="1"/>
          </p:cNvSpPr>
          <p:nvPr/>
        </p:nvSpPr>
        <p:spPr bwMode="auto">
          <a:xfrm>
            <a:off x="522288" y="1433513"/>
            <a:ext cx="7772400" cy="4648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44488" indent="-344488" algn="just">
              <a:lnSpc>
                <a:spcPct val="85000"/>
              </a:lnSpc>
              <a:spcBef>
                <a:spcPts val="700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Router 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may learn about more than 1 route to destination AS, selects route based on:</a:t>
            </a:r>
          </a:p>
          <a:p>
            <a:pPr marL="1082675" lvl="1" indent="-457200" algn="just">
              <a:lnSpc>
                <a:spcPct val="85000"/>
              </a:lnSpc>
              <a:spcBef>
                <a:spcPts val="600"/>
              </a:spcBef>
              <a:buClr>
                <a:srgbClr val="000099"/>
              </a:buClr>
              <a:buFont typeface="Gill Sans MT" charset="0"/>
              <a:buAutoNum type="arabicPeriod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ocal 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preference value attribute: policy decision</a:t>
            </a:r>
          </a:p>
          <a:p>
            <a:pPr marL="1082675" lvl="1" indent="-457200" algn="just">
              <a:lnSpc>
                <a:spcPct val="85000"/>
              </a:lnSpc>
              <a:spcBef>
                <a:spcPts val="600"/>
              </a:spcBef>
              <a:buClr>
                <a:srgbClr val="000099"/>
              </a:buClr>
              <a:buFont typeface="Gill Sans MT" charset="0"/>
              <a:buAutoNum type="arabicPeriod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hortest 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AS-PATH </a:t>
            </a:r>
          </a:p>
          <a:p>
            <a:pPr marL="1082675" lvl="1" indent="-457200" algn="just">
              <a:lnSpc>
                <a:spcPct val="85000"/>
              </a:lnSpc>
              <a:spcBef>
                <a:spcPts val="600"/>
              </a:spcBef>
              <a:buClr>
                <a:srgbClr val="000099"/>
              </a:buClr>
              <a:buFont typeface="Gill Sans MT" charset="0"/>
              <a:buAutoNum type="arabicPeriod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losest 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NEXT-HOP router: hot potato routing</a:t>
            </a:r>
          </a:p>
          <a:p>
            <a:pPr marL="1082675" lvl="1" indent="-457200" algn="just">
              <a:lnSpc>
                <a:spcPct val="85000"/>
              </a:lnSpc>
              <a:spcBef>
                <a:spcPts val="600"/>
              </a:spcBef>
              <a:buClr>
                <a:srgbClr val="000099"/>
              </a:buClr>
              <a:buFont typeface="Gill Sans MT" charset="0"/>
              <a:buAutoNum type="arabicPeriod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dditional 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criteria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8" name="Text Box 3"/>
          <p:cNvSpPr txBox="1">
            <a:spLocks noChangeArrowheads="1"/>
          </p:cNvSpPr>
          <p:nvPr/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BGP 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Messages</a:t>
            </a:r>
            <a:endParaRPr lang="en-US" sz="3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9509" name="Text Box 4"/>
          <p:cNvSpPr txBox="1">
            <a:spLocks noChangeArrowheads="1"/>
          </p:cNvSpPr>
          <p:nvPr/>
        </p:nvSpPr>
        <p:spPr bwMode="auto">
          <a:xfrm>
            <a:off x="533400" y="1524000"/>
            <a:ext cx="8229600" cy="5029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41313" indent="-341313" algn="just">
              <a:lnSpc>
                <a:spcPct val="85000"/>
              </a:lnSpc>
              <a:spcBef>
                <a:spcPts val="600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BGP messages exchanged between peers over TCP connection</a:t>
            </a:r>
          </a:p>
          <a:p>
            <a:pPr marL="341313" indent="-341313" algn="just">
              <a:lnSpc>
                <a:spcPct val="85000"/>
              </a:lnSpc>
              <a:spcBef>
                <a:spcPts val="600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BGP messages:</a:t>
            </a:r>
          </a:p>
          <a:p>
            <a:pPr marL="741363" lvl="1" indent="-284163" algn="just">
              <a:lnSpc>
                <a:spcPct val="85000"/>
              </a:lnSpc>
              <a:spcBef>
                <a:spcPts val="600"/>
              </a:spcBef>
              <a:buClr>
                <a:srgbClr val="000099"/>
              </a:buClr>
              <a:buFont typeface="Wingdings" pitchFamily="2" charset="2"/>
              <a:buChar char="q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OPEN: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opens TCP connection to peer and authenticates sender</a:t>
            </a:r>
          </a:p>
          <a:p>
            <a:pPr marL="741363" lvl="1" indent="-284163" algn="just">
              <a:lnSpc>
                <a:spcPct val="85000"/>
              </a:lnSpc>
              <a:spcBef>
                <a:spcPts val="600"/>
              </a:spcBef>
              <a:buClr>
                <a:srgbClr val="000099"/>
              </a:buClr>
              <a:buFont typeface="Wingdings" pitchFamily="2" charset="2"/>
              <a:buChar char="q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UPDATE: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advertises new path (or withdraws old)</a:t>
            </a:r>
          </a:p>
          <a:p>
            <a:pPr marL="741363" lvl="1" indent="-284163" algn="just">
              <a:lnSpc>
                <a:spcPct val="85000"/>
              </a:lnSpc>
              <a:spcBef>
                <a:spcPts val="600"/>
              </a:spcBef>
              <a:buClr>
                <a:srgbClr val="000099"/>
              </a:buClr>
              <a:buFont typeface="Wingdings" pitchFamily="2" charset="2"/>
              <a:buChar char="q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KEEPALIVE: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keeps connection alive in absence of UPDATES; also ACKs OPEN request</a:t>
            </a:r>
          </a:p>
          <a:p>
            <a:pPr marL="741363" lvl="1" indent="-284163" algn="just">
              <a:lnSpc>
                <a:spcPct val="85000"/>
              </a:lnSpc>
              <a:spcBef>
                <a:spcPts val="600"/>
              </a:spcBef>
              <a:buClr>
                <a:srgbClr val="000099"/>
              </a:buClr>
              <a:buFont typeface="Wingdings" pitchFamily="2" charset="2"/>
              <a:buChar char="q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NOTIFICATION: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reports errors in previous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msg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; also used to close connection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7" name="Text Box 4"/>
          <p:cNvSpPr txBox="1">
            <a:spLocks noChangeArrowheads="1"/>
          </p:cNvSpPr>
          <p:nvPr/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VC 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Implementation</a:t>
            </a:r>
            <a:endParaRPr lang="en-US" sz="3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533400" y="1600200"/>
            <a:ext cx="7772400" cy="46482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/>
          <a:lstStyle/>
          <a:p>
            <a:pPr marL="533400" indent="-531813" algn="just">
              <a:lnSpc>
                <a:spcPct val="85000"/>
              </a:lnSpc>
              <a:spcBef>
                <a:spcPts val="700"/>
              </a:spcBef>
              <a:buClrTx/>
              <a:buSzPct val="65000"/>
              <a:buFont typeface="Wingdings" pitchFamily="2" charset="2"/>
              <a:buChar char="q"/>
              <a:tabLst>
                <a:tab pos="1103313" algn="l"/>
                <a:tab pos="2017713" algn="l"/>
                <a:tab pos="2932113" algn="l"/>
                <a:tab pos="3846513" algn="l"/>
                <a:tab pos="4760913" algn="l"/>
                <a:tab pos="5675313" algn="l"/>
                <a:tab pos="6589713" algn="l"/>
                <a:tab pos="7504113" algn="l"/>
                <a:tab pos="8418513" algn="l"/>
                <a:tab pos="9332913" algn="l"/>
                <a:tab pos="10247313" algn="l"/>
              </a:tabLst>
              <a:defRPr/>
            </a:pPr>
            <a:r>
              <a:rPr lang="en-US" sz="2800" i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i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VC consists of:</a:t>
            </a:r>
          </a:p>
          <a:p>
            <a:pPr marL="914400" lvl="1" indent="-457200" algn="just">
              <a:lnSpc>
                <a:spcPct val="85000"/>
              </a:lnSpc>
              <a:spcBef>
                <a:spcPts val="600"/>
              </a:spcBef>
              <a:buFont typeface="Wingdings" pitchFamily="2" charset="2"/>
              <a:buChar char="q"/>
              <a:tabLst>
                <a:tab pos="1103313" algn="l"/>
                <a:tab pos="2017713" algn="l"/>
                <a:tab pos="2932113" algn="l"/>
                <a:tab pos="3846513" algn="l"/>
                <a:tab pos="4760913" algn="l"/>
                <a:tab pos="5675313" algn="l"/>
                <a:tab pos="6589713" algn="l"/>
                <a:tab pos="7504113" algn="l"/>
                <a:tab pos="8418513" algn="l"/>
                <a:tab pos="9332913" algn="l"/>
                <a:tab pos="10247313" algn="l"/>
              </a:tabLst>
              <a:defRPr/>
            </a:pPr>
            <a:r>
              <a:rPr lang="en-US" sz="2800" i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800" i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ath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from source to destination</a:t>
            </a:r>
          </a:p>
          <a:p>
            <a:pPr marL="914400" lvl="1" indent="-457200" algn="just">
              <a:lnSpc>
                <a:spcPct val="85000"/>
              </a:lnSpc>
              <a:spcBef>
                <a:spcPts val="600"/>
              </a:spcBef>
              <a:buFont typeface="Wingdings" pitchFamily="2" charset="2"/>
              <a:buChar char="q"/>
              <a:tabLst>
                <a:tab pos="1103313" algn="l"/>
                <a:tab pos="2017713" algn="l"/>
                <a:tab pos="2932113" algn="l"/>
                <a:tab pos="3846513" algn="l"/>
                <a:tab pos="4760913" algn="l"/>
                <a:tab pos="5675313" algn="l"/>
                <a:tab pos="6589713" algn="l"/>
                <a:tab pos="7504113" algn="l"/>
                <a:tab pos="8418513" algn="l"/>
                <a:tab pos="9332913" algn="l"/>
                <a:tab pos="10247313" algn="l"/>
              </a:tabLst>
              <a:defRPr/>
            </a:pPr>
            <a:r>
              <a:rPr lang="en-US" sz="2800" i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VC numbers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one number for each link along path</a:t>
            </a:r>
          </a:p>
          <a:p>
            <a:pPr marL="914400" lvl="1" indent="-457200" algn="just">
              <a:lnSpc>
                <a:spcPct val="85000"/>
              </a:lnSpc>
              <a:spcBef>
                <a:spcPts val="600"/>
              </a:spcBef>
              <a:buFont typeface="Wingdings" pitchFamily="2" charset="2"/>
              <a:buChar char="q"/>
              <a:tabLst>
                <a:tab pos="1103313" algn="l"/>
                <a:tab pos="2017713" algn="l"/>
                <a:tab pos="2932113" algn="l"/>
                <a:tab pos="3846513" algn="l"/>
                <a:tab pos="4760913" algn="l"/>
                <a:tab pos="5675313" algn="l"/>
                <a:tab pos="6589713" algn="l"/>
                <a:tab pos="7504113" algn="l"/>
                <a:tab pos="8418513" algn="l"/>
                <a:tab pos="9332913" algn="l"/>
                <a:tab pos="10247313" algn="l"/>
              </a:tabLst>
              <a:defRPr/>
            </a:pPr>
            <a:r>
              <a:rPr lang="en-US" sz="2800" i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800" i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ntries </a:t>
            </a:r>
            <a:r>
              <a:rPr lang="en-US" sz="2800" i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in forwarding tables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in routers along path</a:t>
            </a:r>
          </a:p>
          <a:p>
            <a:pPr marL="531813" indent="-530225" algn="just">
              <a:lnSpc>
                <a:spcPct val="85000"/>
              </a:lnSpc>
              <a:spcBef>
                <a:spcPts val="700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1103313" algn="l"/>
                <a:tab pos="2017713" algn="l"/>
                <a:tab pos="2932113" algn="l"/>
                <a:tab pos="3846513" algn="l"/>
                <a:tab pos="4760913" algn="l"/>
                <a:tab pos="5675313" algn="l"/>
                <a:tab pos="6589713" algn="l"/>
                <a:tab pos="7504113" algn="l"/>
                <a:tab pos="8418513" algn="l"/>
                <a:tab pos="9332913" algn="l"/>
                <a:tab pos="10247313" algn="l"/>
              </a:tabLst>
              <a:defRPr/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acket 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belonging to VC carries VC number (rather than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dest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address)</a:t>
            </a:r>
          </a:p>
          <a:p>
            <a:pPr marL="531813" indent="-530225" algn="just">
              <a:lnSpc>
                <a:spcPct val="85000"/>
              </a:lnSpc>
              <a:spcBef>
                <a:spcPts val="700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1103313" algn="l"/>
                <a:tab pos="2017713" algn="l"/>
                <a:tab pos="2932113" algn="l"/>
                <a:tab pos="3846513" algn="l"/>
                <a:tab pos="4760913" algn="l"/>
                <a:tab pos="5675313" algn="l"/>
                <a:tab pos="6589713" algn="l"/>
                <a:tab pos="7504113" algn="l"/>
                <a:tab pos="8418513" algn="l"/>
                <a:tab pos="9332913" algn="l"/>
                <a:tab pos="10247313" algn="l"/>
              </a:tabLst>
              <a:defRPr/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VC number can be changed on each 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link</a:t>
            </a:r>
            <a:endParaRPr lang="en-US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914400" lvl="1" indent="-457200" algn="just">
              <a:lnSpc>
                <a:spcPct val="85000"/>
              </a:lnSpc>
              <a:spcBef>
                <a:spcPts val="600"/>
              </a:spcBef>
              <a:buClr>
                <a:srgbClr val="000099"/>
              </a:buClr>
              <a:buFont typeface="Wingdings" pitchFamily="2" charset="2"/>
              <a:buChar char="q"/>
              <a:tabLst>
                <a:tab pos="1103313" algn="l"/>
                <a:tab pos="2017713" algn="l"/>
                <a:tab pos="2932113" algn="l"/>
                <a:tab pos="3846513" algn="l"/>
                <a:tab pos="4760913" algn="l"/>
                <a:tab pos="5675313" algn="l"/>
                <a:tab pos="6589713" algn="l"/>
                <a:tab pos="7504113" algn="l"/>
                <a:tab pos="8418513" algn="l"/>
                <a:tab pos="9332913" algn="l"/>
                <a:tab pos="10247313" algn="l"/>
              </a:tabLst>
              <a:defRPr/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ew 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VC number comes from forwarding table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1" name="Text Box 4"/>
          <p:cNvSpPr txBox="1">
            <a:spLocks noChangeArrowheads="1"/>
          </p:cNvSpPr>
          <p:nvPr/>
        </p:nvSpPr>
        <p:spPr bwMode="auto">
          <a:xfrm>
            <a:off x="369888" y="223838"/>
            <a:ext cx="7772400" cy="1003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lnSpc>
                <a:spcPct val="85000"/>
              </a:lnSpc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VC 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Forwarding </a:t>
            </a: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able</a:t>
            </a:r>
            <a:endParaRPr lang="en-US" sz="3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42" name="Freeform 5"/>
          <p:cNvSpPr>
            <a:spLocks noChangeArrowheads="1"/>
          </p:cNvSpPr>
          <p:nvPr/>
        </p:nvSpPr>
        <p:spPr bwMode="auto">
          <a:xfrm>
            <a:off x="5492750" y="1230313"/>
            <a:ext cx="2847975" cy="1481137"/>
          </a:xfrm>
          <a:custGeom>
            <a:avLst/>
            <a:gdLst>
              <a:gd name="T0" fmla="*/ 2147483647 w 1794"/>
              <a:gd name="T1" fmla="*/ 2147483647 h 933"/>
              <a:gd name="T2" fmla="*/ 2147483647 w 1794"/>
              <a:gd name="T3" fmla="*/ 2147483647 h 933"/>
              <a:gd name="T4" fmla="*/ 2147483647 w 1794"/>
              <a:gd name="T5" fmla="*/ 2147483647 h 933"/>
              <a:gd name="T6" fmla="*/ 2147483647 w 1794"/>
              <a:gd name="T7" fmla="*/ 2147483647 h 933"/>
              <a:gd name="T8" fmla="*/ 2147483647 w 1794"/>
              <a:gd name="T9" fmla="*/ 2147483647 h 933"/>
              <a:gd name="T10" fmla="*/ 2147483647 w 1794"/>
              <a:gd name="T11" fmla="*/ 2147483647 h 933"/>
              <a:gd name="T12" fmla="*/ 2147483647 w 1794"/>
              <a:gd name="T13" fmla="*/ 2147483647 h 933"/>
              <a:gd name="T14" fmla="*/ 2147483647 w 1794"/>
              <a:gd name="T15" fmla="*/ 2147483647 h 933"/>
              <a:gd name="T16" fmla="*/ 2147483647 w 1794"/>
              <a:gd name="T17" fmla="*/ 2147483647 h 933"/>
              <a:gd name="T18" fmla="*/ 2147483647 w 1794"/>
              <a:gd name="T19" fmla="*/ 2147483647 h 933"/>
              <a:gd name="T20" fmla="*/ 2147483647 w 1794"/>
              <a:gd name="T21" fmla="*/ 2147483647 h 93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794"/>
              <a:gd name="T34" fmla="*/ 0 h 933"/>
              <a:gd name="T35" fmla="*/ 1794 w 1794"/>
              <a:gd name="T36" fmla="*/ 933 h 93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794" h="933">
                <a:moveTo>
                  <a:pt x="6" y="483"/>
                </a:moveTo>
                <a:cubicBezTo>
                  <a:pt x="0" y="365"/>
                  <a:pt x="16" y="189"/>
                  <a:pt x="108" y="125"/>
                </a:cubicBezTo>
                <a:cubicBezTo>
                  <a:pt x="200" y="61"/>
                  <a:pt x="389" y="116"/>
                  <a:pt x="559" y="100"/>
                </a:cubicBezTo>
                <a:cubicBezTo>
                  <a:pt x="729" y="84"/>
                  <a:pt x="935" y="0"/>
                  <a:pt x="1128" y="29"/>
                </a:cubicBezTo>
                <a:cubicBezTo>
                  <a:pt x="1321" y="58"/>
                  <a:pt x="1638" y="142"/>
                  <a:pt x="1716" y="275"/>
                </a:cubicBezTo>
                <a:cubicBezTo>
                  <a:pt x="1794" y="408"/>
                  <a:pt x="1652" y="721"/>
                  <a:pt x="1596" y="827"/>
                </a:cubicBezTo>
                <a:cubicBezTo>
                  <a:pt x="1540" y="933"/>
                  <a:pt x="1506" y="894"/>
                  <a:pt x="1380" y="911"/>
                </a:cubicBezTo>
                <a:cubicBezTo>
                  <a:pt x="1254" y="928"/>
                  <a:pt x="1001" y="929"/>
                  <a:pt x="840" y="929"/>
                </a:cubicBezTo>
                <a:cubicBezTo>
                  <a:pt x="679" y="929"/>
                  <a:pt x="530" y="927"/>
                  <a:pt x="414" y="911"/>
                </a:cubicBezTo>
                <a:cubicBezTo>
                  <a:pt x="298" y="895"/>
                  <a:pt x="211" y="903"/>
                  <a:pt x="143" y="832"/>
                </a:cubicBezTo>
                <a:cubicBezTo>
                  <a:pt x="75" y="761"/>
                  <a:pt x="4" y="624"/>
                  <a:pt x="6" y="483"/>
                </a:cubicBezTo>
                <a:close/>
              </a:path>
            </a:pathLst>
          </a:custGeom>
          <a:solidFill>
            <a:srgbClr val="66CC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43" name="Line 6"/>
          <p:cNvSpPr>
            <a:spLocks noChangeShapeType="1"/>
          </p:cNvSpPr>
          <p:nvPr/>
        </p:nvSpPr>
        <p:spPr bwMode="auto">
          <a:xfrm>
            <a:off x="6132513" y="1828800"/>
            <a:ext cx="1587" cy="361950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44" name="Line 7"/>
          <p:cNvSpPr>
            <a:spLocks noChangeShapeType="1"/>
          </p:cNvSpPr>
          <p:nvPr/>
        </p:nvSpPr>
        <p:spPr bwMode="auto">
          <a:xfrm>
            <a:off x="6427788" y="1700213"/>
            <a:ext cx="798512" cy="1587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45" name="Line 8"/>
          <p:cNvSpPr>
            <a:spLocks noChangeShapeType="1"/>
          </p:cNvSpPr>
          <p:nvPr/>
        </p:nvSpPr>
        <p:spPr bwMode="auto">
          <a:xfrm>
            <a:off x="6364288" y="2332038"/>
            <a:ext cx="823912" cy="1587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46" name="Line 9"/>
          <p:cNvSpPr>
            <a:spLocks noChangeShapeType="1"/>
          </p:cNvSpPr>
          <p:nvPr/>
        </p:nvSpPr>
        <p:spPr bwMode="auto">
          <a:xfrm>
            <a:off x="7445375" y="1816100"/>
            <a:ext cx="1588" cy="374650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47" name="Line 10"/>
          <p:cNvSpPr>
            <a:spLocks noChangeShapeType="1"/>
          </p:cNvSpPr>
          <p:nvPr/>
        </p:nvSpPr>
        <p:spPr bwMode="auto">
          <a:xfrm>
            <a:off x="5334000" y="1712913"/>
            <a:ext cx="554038" cy="1587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48" name="Line 11"/>
          <p:cNvSpPr>
            <a:spLocks noChangeShapeType="1"/>
          </p:cNvSpPr>
          <p:nvPr/>
        </p:nvSpPr>
        <p:spPr bwMode="auto">
          <a:xfrm>
            <a:off x="7704138" y="1712913"/>
            <a:ext cx="746125" cy="1587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49" name="Line 12"/>
          <p:cNvSpPr>
            <a:spLocks noChangeShapeType="1"/>
          </p:cNvSpPr>
          <p:nvPr/>
        </p:nvSpPr>
        <p:spPr bwMode="auto">
          <a:xfrm>
            <a:off x="7651750" y="2332038"/>
            <a:ext cx="374650" cy="12700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50" name="Line 13"/>
          <p:cNvSpPr>
            <a:spLocks noChangeShapeType="1"/>
          </p:cNvSpPr>
          <p:nvPr/>
        </p:nvSpPr>
        <p:spPr bwMode="auto">
          <a:xfrm>
            <a:off x="5681663" y="2344738"/>
            <a:ext cx="219075" cy="1587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51" name="Line 14"/>
          <p:cNvSpPr>
            <a:spLocks noChangeShapeType="1"/>
          </p:cNvSpPr>
          <p:nvPr/>
        </p:nvSpPr>
        <p:spPr bwMode="auto">
          <a:xfrm>
            <a:off x="5429250" y="1633538"/>
            <a:ext cx="411163" cy="1587"/>
          </a:xfrm>
          <a:prstGeom prst="line">
            <a:avLst/>
          </a:prstGeom>
          <a:noFill/>
          <a:ln w="38160" cap="sq">
            <a:solidFill>
              <a:srgbClr val="CC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52" name="Line 15"/>
          <p:cNvSpPr>
            <a:spLocks noChangeShapeType="1"/>
          </p:cNvSpPr>
          <p:nvPr/>
        </p:nvSpPr>
        <p:spPr bwMode="auto">
          <a:xfrm>
            <a:off x="7815263" y="1635125"/>
            <a:ext cx="582612" cy="1588"/>
          </a:xfrm>
          <a:prstGeom prst="line">
            <a:avLst/>
          </a:prstGeom>
          <a:noFill/>
          <a:ln w="38160" cap="sq">
            <a:solidFill>
              <a:srgbClr val="CC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53" name="Line 16"/>
          <p:cNvSpPr>
            <a:spLocks noChangeShapeType="1"/>
          </p:cNvSpPr>
          <p:nvPr/>
        </p:nvSpPr>
        <p:spPr bwMode="auto">
          <a:xfrm>
            <a:off x="6491288" y="1622425"/>
            <a:ext cx="681037" cy="1588"/>
          </a:xfrm>
          <a:prstGeom prst="line">
            <a:avLst/>
          </a:prstGeom>
          <a:noFill/>
          <a:ln w="38160" cap="sq">
            <a:solidFill>
              <a:srgbClr val="CC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54" name="Text Box 17"/>
          <p:cNvSpPr txBox="1">
            <a:spLocks noChangeArrowheads="1"/>
          </p:cNvSpPr>
          <p:nvPr/>
        </p:nvSpPr>
        <p:spPr bwMode="auto">
          <a:xfrm>
            <a:off x="5511800" y="1354138"/>
            <a:ext cx="379413" cy="3063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>
                <a:solidFill>
                  <a:srgbClr val="CC0000"/>
                </a:solidFill>
              </a:rPr>
              <a:t>12</a:t>
            </a:r>
          </a:p>
        </p:txBody>
      </p:sp>
      <p:sp>
        <p:nvSpPr>
          <p:cNvPr id="39955" name="Text Box 18"/>
          <p:cNvSpPr txBox="1">
            <a:spLocks noChangeArrowheads="1"/>
          </p:cNvSpPr>
          <p:nvPr/>
        </p:nvSpPr>
        <p:spPr bwMode="auto">
          <a:xfrm>
            <a:off x="6672263" y="1277938"/>
            <a:ext cx="379412" cy="3063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>
                <a:solidFill>
                  <a:srgbClr val="CC0000"/>
                </a:solidFill>
              </a:rPr>
              <a:t>22</a:t>
            </a:r>
          </a:p>
        </p:txBody>
      </p:sp>
      <p:sp>
        <p:nvSpPr>
          <p:cNvPr id="39956" name="Text Box 19"/>
          <p:cNvSpPr txBox="1">
            <a:spLocks noChangeArrowheads="1"/>
          </p:cNvSpPr>
          <p:nvPr/>
        </p:nvSpPr>
        <p:spPr bwMode="auto">
          <a:xfrm>
            <a:off x="7831138" y="1316038"/>
            <a:ext cx="379412" cy="3063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>
                <a:solidFill>
                  <a:srgbClr val="CC0000"/>
                </a:solidFill>
              </a:rPr>
              <a:t>32</a:t>
            </a:r>
          </a:p>
        </p:txBody>
      </p:sp>
      <p:sp>
        <p:nvSpPr>
          <p:cNvPr id="39957" name="Text Box 20"/>
          <p:cNvSpPr txBox="1">
            <a:spLocks noChangeArrowheads="1"/>
          </p:cNvSpPr>
          <p:nvPr/>
        </p:nvSpPr>
        <p:spPr bwMode="auto">
          <a:xfrm>
            <a:off x="5680075" y="1663700"/>
            <a:ext cx="293688" cy="336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39958" name="Text Box 21"/>
          <p:cNvSpPr txBox="1">
            <a:spLocks noChangeArrowheads="1"/>
          </p:cNvSpPr>
          <p:nvPr/>
        </p:nvSpPr>
        <p:spPr bwMode="auto">
          <a:xfrm>
            <a:off x="6067425" y="1778000"/>
            <a:ext cx="293688" cy="336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39959" name="Text Box 22"/>
          <p:cNvSpPr txBox="1">
            <a:spLocks noChangeArrowheads="1"/>
          </p:cNvSpPr>
          <p:nvPr/>
        </p:nvSpPr>
        <p:spPr bwMode="auto">
          <a:xfrm>
            <a:off x="6376988" y="1624013"/>
            <a:ext cx="293687" cy="336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39960" name="Text Box 23"/>
          <p:cNvSpPr txBox="1">
            <a:spLocks noChangeArrowheads="1"/>
          </p:cNvSpPr>
          <p:nvPr/>
        </p:nvSpPr>
        <p:spPr bwMode="auto">
          <a:xfrm>
            <a:off x="3984625" y="1963738"/>
            <a:ext cx="1335088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CC0000"/>
                </a:solidFill>
              </a:rPr>
              <a:t>VC number</a:t>
            </a:r>
          </a:p>
        </p:txBody>
      </p:sp>
      <p:sp>
        <p:nvSpPr>
          <p:cNvPr id="39961" name="Line 24"/>
          <p:cNvSpPr>
            <a:spLocks noChangeShapeType="1"/>
          </p:cNvSpPr>
          <p:nvPr/>
        </p:nvSpPr>
        <p:spPr bwMode="auto">
          <a:xfrm flipV="1">
            <a:off x="5268913" y="1520825"/>
            <a:ext cx="366712" cy="674688"/>
          </a:xfrm>
          <a:prstGeom prst="line">
            <a:avLst/>
          </a:prstGeom>
          <a:noFill/>
          <a:ln w="9360" cap="sq">
            <a:solidFill>
              <a:srgbClr val="CC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62" name="Text Box 25"/>
          <p:cNvSpPr txBox="1">
            <a:spLocks noChangeArrowheads="1"/>
          </p:cNvSpPr>
          <p:nvPr/>
        </p:nvSpPr>
        <p:spPr bwMode="auto">
          <a:xfrm>
            <a:off x="4471988" y="2320925"/>
            <a:ext cx="1055687" cy="601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85000"/>
              </a:lnSpc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</a:rPr>
              <a:t>interface</a:t>
            </a:r>
          </a:p>
          <a:p>
            <a:pPr>
              <a:lnSpc>
                <a:spcPct val="85000"/>
              </a:lnSpc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</a:rPr>
              <a:t>number</a:t>
            </a:r>
          </a:p>
        </p:txBody>
      </p:sp>
      <p:sp>
        <p:nvSpPr>
          <p:cNvPr id="39963" name="Line 26"/>
          <p:cNvSpPr>
            <a:spLocks noChangeShapeType="1"/>
          </p:cNvSpPr>
          <p:nvPr/>
        </p:nvSpPr>
        <p:spPr bwMode="auto">
          <a:xfrm flipV="1">
            <a:off x="5480050" y="1871663"/>
            <a:ext cx="325438" cy="619125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64" name="Text Box 27"/>
          <p:cNvSpPr txBox="1">
            <a:spLocks noChangeArrowheads="1"/>
          </p:cNvSpPr>
          <p:nvPr/>
        </p:nvSpPr>
        <p:spPr bwMode="auto">
          <a:xfrm>
            <a:off x="495300" y="3297238"/>
            <a:ext cx="7734300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</a:rPr>
              <a:t>Incoming interface    Incoming VC #     Outgoing interface    Outgoing VC #</a:t>
            </a:r>
          </a:p>
        </p:txBody>
      </p:sp>
      <p:sp>
        <p:nvSpPr>
          <p:cNvPr id="39965" name="Line 28"/>
          <p:cNvSpPr>
            <a:spLocks noChangeShapeType="1"/>
          </p:cNvSpPr>
          <p:nvPr/>
        </p:nvSpPr>
        <p:spPr bwMode="auto">
          <a:xfrm>
            <a:off x="2609850" y="3346450"/>
            <a:ext cx="1588" cy="2125663"/>
          </a:xfrm>
          <a:prstGeom prst="line">
            <a:avLst/>
          </a:prstGeom>
          <a:noFill/>
          <a:ln w="9360" cap="sq">
            <a:solidFill>
              <a:srgbClr val="3333CC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66" name="Line 29"/>
          <p:cNvSpPr>
            <a:spLocks noChangeShapeType="1"/>
          </p:cNvSpPr>
          <p:nvPr/>
        </p:nvSpPr>
        <p:spPr bwMode="auto">
          <a:xfrm>
            <a:off x="4414838" y="3384550"/>
            <a:ext cx="1587" cy="2112963"/>
          </a:xfrm>
          <a:prstGeom prst="line">
            <a:avLst/>
          </a:prstGeom>
          <a:noFill/>
          <a:ln w="9360" cap="sq">
            <a:solidFill>
              <a:srgbClr val="000099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67" name="Line 30"/>
          <p:cNvSpPr>
            <a:spLocks noChangeShapeType="1"/>
          </p:cNvSpPr>
          <p:nvPr/>
        </p:nvSpPr>
        <p:spPr bwMode="auto">
          <a:xfrm>
            <a:off x="6543675" y="3346450"/>
            <a:ext cx="1588" cy="2189163"/>
          </a:xfrm>
          <a:prstGeom prst="line">
            <a:avLst/>
          </a:prstGeom>
          <a:noFill/>
          <a:ln w="9360" cap="sq">
            <a:solidFill>
              <a:srgbClr val="3333CC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68" name="Text Box 31"/>
          <p:cNvSpPr txBox="1">
            <a:spLocks noChangeArrowheads="1"/>
          </p:cNvSpPr>
          <p:nvPr/>
        </p:nvSpPr>
        <p:spPr bwMode="auto">
          <a:xfrm>
            <a:off x="835025" y="3825875"/>
            <a:ext cx="7513638" cy="1465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marL="457200" indent="-455613">
              <a:buClrTx/>
              <a:buFontTx/>
              <a:buNone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</a:pPr>
            <a:r>
              <a:rPr lang="en-US" sz="1800">
                <a:solidFill>
                  <a:srgbClr val="000000"/>
                </a:solidFill>
              </a:rPr>
              <a:t>1                          12                               3                          22</a:t>
            </a:r>
          </a:p>
          <a:p>
            <a:pPr marL="457200" indent="-455613">
              <a:buClrTx/>
              <a:buFontTx/>
              <a:buNone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</a:pPr>
            <a:r>
              <a:rPr lang="en-US" sz="1800">
                <a:solidFill>
                  <a:srgbClr val="000000"/>
                </a:solidFill>
              </a:rPr>
              <a:t>2                          63                               1                          18 </a:t>
            </a:r>
          </a:p>
          <a:p>
            <a:pPr marL="457200" indent="-455613">
              <a:buClrTx/>
              <a:buFontTx/>
              <a:buNone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</a:pPr>
            <a:r>
              <a:rPr lang="en-US" sz="1800">
                <a:solidFill>
                  <a:srgbClr val="000000"/>
                </a:solidFill>
              </a:rPr>
              <a:t>3                           7                                2                          17</a:t>
            </a:r>
          </a:p>
          <a:p>
            <a:pPr marL="457200" indent="-455613">
              <a:buClrTx/>
              <a:buFontTx/>
              <a:buNone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</a:pPr>
            <a:r>
              <a:rPr lang="en-US" sz="1800">
                <a:solidFill>
                  <a:srgbClr val="000000"/>
                </a:solidFill>
              </a:rPr>
              <a:t>1                          97                               3                           87</a:t>
            </a:r>
          </a:p>
          <a:p>
            <a:pPr marL="457200" indent="-455613">
              <a:buClrTx/>
              <a:buFontTx/>
              <a:buNone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</a:pPr>
            <a:r>
              <a:rPr lang="en-US" sz="1800">
                <a:solidFill>
                  <a:srgbClr val="000000"/>
                </a:solidFill>
              </a:rPr>
              <a:t>…                          …                                …                            …</a:t>
            </a:r>
          </a:p>
        </p:txBody>
      </p:sp>
      <p:sp>
        <p:nvSpPr>
          <p:cNvPr id="39969" name="Text Box 32"/>
          <p:cNvSpPr txBox="1">
            <a:spLocks noChangeArrowheads="1"/>
          </p:cNvSpPr>
          <p:nvPr/>
        </p:nvSpPr>
        <p:spPr bwMode="auto">
          <a:xfrm>
            <a:off x="1289050" y="4237038"/>
            <a:ext cx="184150" cy="366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70" name="Text Box 33"/>
          <p:cNvSpPr txBox="1">
            <a:spLocks noChangeArrowheads="1"/>
          </p:cNvSpPr>
          <p:nvPr/>
        </p:nvSpPr>
        <p:spPr bwMode="auto">
          <a:xfrm>
            <a:off x="152400" y="2436813"/>
            <a:ext cx="2971800" cy="72237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85000"/>
              </a:lnSpc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i="1" dirty="0">
                <a:solidFill>
                  <a:srgbClr val="CC0000"/>
                </a:solidFill>
                <a:latin typeface="Gill Sans MT" charset="0"/>
              </a:rPr>
              <a:t>forwarding table in</a:t>
            </a:r>
          </a:p>
          <a:p>
            <a:pPr>
              <a:lnSpc>
                <a:spcPct val="85000"/>
              </a:lnSpc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i="1" dirty="0">
                <a:solidFill>
                  <a:srgbClr val="CC0000"/>
                </a:solidFill>
                <a:latin typeface="Gill Sans MT" charset="0"/>
              </a:rPr>
              <a:t>northwest router:</a:t>
            </a:r>
          </a:p>
        </p:txBody>
      </p:sp>
      <p:sp>
        <p:nvSpPr>
          <p:cNvPr id="39972" name="Line 35"/>
          <p:cNvSpPr>
            <a:spLocks noChangeShapeType="1"/>
          </p:cNvSpPr>
          <p:nvPr/>
        </p:nvSpPr>
        <p:spPr bwMode="auto">
          <a:xfrm>
            <a:off x="612775" y="3679825"/>
            <a:ext cx="7494588" cy="1588"/>
          </a:xfrm>
          <a:prstGeom prst="line">
            <a:avLst/>
          </a:prstGeom>
          <a:noFill/>
          <a:ln w="19080" cap="sq">
            <a:solidFill>
              <a:srgbClr val="000099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39973" name="Group 36"/>
          <p:cNvGrpSpPr>
            <a:grpSpLocks/>
          </p:cNvGrpSpPr>
          <p:nvPr/>
        </p:nvGrpSpPr>
        <p:grpSpPr bwMode="auto">
          <a:xfrm>
            <a:off x="4826000" y="1403350"/>
            <a:ext cx="541338" cy="536575"/>
            <a:chOff x="3040" y="884"/>
            <a:chExt cx="341" cy="338"/>
          </a:xfrm>
        </p:grpSpPr>
        <p:pic>
          <p:nvPicPr>
            <p:cNvPr id="40013" name="Picture 37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040" y="884"/>
              <a:ext cx="341" cy="3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40014" name="Freeform 38"/>
            <p:cNvSpPr>
              <a:spLocks noChangeArrowheads="1"/>
            </p:cNvSpPr>
            <p:nvPr/>
          </p:nvSpPr>
          <p:spPr bwMode="auto">
            <a:xfrm flipH="1">
              <a:off x="3185" y="916"/>
              <a:ext cx="165" cy="154"/>
            </a:xfrm>
            <a:custGeom>
              <a:avLst/>
              <a:gdLst>
                <a:gd name="T0" fmla="*/ 0 w 356"/>
                <a:gd name="T1" fmla="*/ 0 h 368"/>
                <a:gd name="T2" fmla="*/ 1936 w 356"/>
                <a:gd name="T3" fmla="*/ 104 h 368"/>
                <a:gd name="T4" fmla="*/ 2296 w 356"/>
                <a:gd name="T5" fmla="*/ 2165 h 368"/>
                <a:gd name="T6" fmla="*/ 506 w 356"/>
                <a:gd name="T7" fmla="*/ 270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9974" name="Group 39"/>
          <p:cNvGrpSpPr>
            <a:grpSpLocks/>
          </p:cNvGrpSpPr>
          <p:nvPr/>
        </p:nvGrpSpPr>
        <p:grpSpPr bwMode="auto">
          <a:xfrm>
            <a:off x="8367713" y="1433513"/>
            <a:ext cx="541337" cy="536575"/>
            <a:chOff x="5271" y="903"/>
            <a:chExt cx="341" cy="338"/>
          </a:xfrm>
        </p:grpSpPr>
        <p:pic>
          <p:nvPicPr>
            <p:cNvPr id="40011" name="Picture 40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271" y="903"/>
              <a:ext cx="341" cy="3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40012" name="Freeform 41"/>
            <p:cNvSpPr>
              <a:spLocks noChangeArrowheads="1"/>
            </p:cNvSpPr>
            <p:nvPr/>
          </p:nvSpPr>
          <p:spPr bwMode="auto">
            <a:xfrm>
              <a:off x="5301" y="935"/>
              <a:ext cx="165" cy="154"/>
            </a:xfrm>
            <a:custGeom>
              <a:avLst/>
              <a:gdLst>
                <a:gd name="T0" fmla="*/ 0 w 356"/>
                <a:gd name="T1" fmla="*/ 0 h 368"/>
                <a:gd name="T2" fmla="*/ 1936 w 356"/>
                <a:gd name="T3" fmla="*/ 104 h 368"/>
                <a:gd name="T4" fmla="*/ 2296 w 356"/>
                <a:gd name="T5" fmla="*/ 2165 h 368"/>
                <a:gd name="T6" fmla="*/ 506 w 356"/>
                <a:gd name="T7" fmla="*/ 270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9975" name="Group 42"/>
          <p:cNvGrpSpPr>
            <a:grpSpLocks/>
          </p:cNvGrpSpPr>
          <p:nvPr/>
        </p:nvGrpSpPr>
        <p:grpSpPr bwMode="auto">
          <a:xfrm>
            <a:off x="5864225" y="1552575"/>
            <a:ext cx="598488" cy="285750"/>
            <a:chOff x="3694" y="978"/>
            <a:chExt cx="377" cy="180"/>
          </a:xfrm>
        </p:grpSpPr>
        <p:sp>
          <p:nvSpPr>
            <p:cNvPr id="40003" name="Oval 43"/>
            <p:cNvSpPr>
              <a:spLocks noChangeArrowheads="1"/>
            </p:cNvSpPr>
            <p:nvPr/>
          </p:nvSpPr>
          <p:spPr bwMode="auto">
            <a:xfrm>
              <a:off x="3696" y="1058"/>
              <a:ext cx="373" cy="100"/>
            </a:xfrm>
            <a:prstGeom prst="ellipse">
              <a:avLst/>
            </a:prstGeom>
            <a:gradFill rotWithShape="0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8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004" name="Rectangle 44"/>
            <p:cNvSpPr>
              <a:spLocks noChangeArrowheads="1"/>
            </p:cNvSpPr>
            <p:nvPr/>
          </p:nvSpPr>
          <p:spPr bwMode="auto">
            <a:xfrm>
              <a:off x="3696" y="1047"/>
              <a:ext cx="375" cy="62"/>
            </a:xfrm>
            <a:prstGeom prst="rect">
              <a:avLst/>
            </a:prstGeom>
            <a:gradFill rotWithShape="0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005" name="Oval 45"/>
            <p:cNvSpPr>
              <a:spLocks noChangeArrowheads="1"/>
            </p:cNvSpPr>
            <p:nvPr/>
          </p:nvSpPr>
          <p:spPr bwMode="auto">
            <a:xfrm>
              <a:off x="3694" y="978"/>
              <a:ext cx="374" cy="117"/>
            </a:xfrm>
            <a:prstGeom prst="ellipse">
              <a:avLst/>
            </a:prstGeom>
            <a:gradFill rotWithShape="0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8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0006" name="Group 46"/>
            <p:cNvGrpSpPr>
              <a:grpSpLocks/>
            </p:cNvGrpSpPr>
            <p:nvPr/>
          </p:nvGrpSpPr>
          <p:grpSpPr bwMode="auto">
            <a:xfrm>
              <a:off x="3769" y="1008"/>
              <a:ext cx="211" cy="54"/>
              <a:chOff x="3769" y="1008"/>
              <a:chExt cx="211" cy="54"/>
            </a:xfrm>
          </p:grpSpPr>
          <p:sp>
            <p:nvSpPr>
              <p:cNvPr id="40009" name="Freeform 47"/>
              <p:cNvSpPr>
                <a:spLocks noChangeArrowheads="1"/>
              </p:cNvSpPr>
              <p:nvPr/>
            </p:nvSpPr>
            <p:spPr bwMode="auto">
              <a:xfrm>
                <a:off x="3769" y="1008"/>
                <a:ext cx="211" cy="54"/>
              </a:xfrm>
              <a:custGeom>
                <a:avLst/>
                <a:gdLst>
                  <a:gd name="T0" fmla="*/ 0 w 310"/>
                  <a:gd name="T1" fmla="*/ 54 h 60"/>
                  <a:gd name="T2" fmla="*/ 65 w 310"/>
                  <a:gd name="T3" fmla="*/ 54 h 60"/>
                  <a:gd name="T4" fmla="*/ 131 w 310"/>
                  <a:gd name="T5" fmla="*/ 0 h 60"/>
                  <a:gd name="T6" fmla="*/ 211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80" cap="sq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010" name="Freeform 48"/>
              <p:cNvSpPr>
                <a:spLocks noChangeArrowheads="1"/>
              </p:cNvSpPr>
              <p:nvPr/>
            </p:nvSpPr>
            <p:spPr bwMode="auto">
              <a:xfrm>
                <a:off x="3779" y="1008"/>
                <a:ext cx="192" cy="54"/>
              </a:xfrm>
              <a:custGeom>
                <a:avLst/>
                <a:gdLst>
                  <a:gd name="T0" fmla="*/ 0 w 282"/>
                  <a:gd name="T1" fmla="*/ 0 h 60"/>
                  <a:gd name="T2" fmla="*/ 65 w 282"/>
                  <a:gd name="T3" fmla="*/ 0 h 60"/>
                  <a:gd name="T4" fmla="*/ 131 w 282"/>
                  <a:gd name="T5" fmla="*/ 54 h 60"/>
                  <a:gd name="T6" fmla="*/ 192 w 282"/>
                  <a:gd name="T7" fmla="*/ 54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600" cap="sq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0007" name="Line 49"/>
            <p:cNvSpPr>
              <a:spLocks noChangeShapeType="1"/>
            </p:cNvSpPr>
            <p:nvPr/>
          </p:nvSpPr>
          <p:spPr bwMode="auto">
            <a:xfrm>
              <a:off x="3696" y="1033"/>
              <a:ext cx="0" cy="79"/>
            </a:xfrm>
            <a:prstGeom prst="line">
              <a:avLst/>
            </a:prstGeom>
            <a:noFill/>
            <a:ln w="1908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08" name="Line 50"/>
            <p:cNvSpPr>
              <a:spLocks noChangeShapeType="1"/>
            </p:cNvSpPr>
            <p:nvPr/>
          </p:nvSpPr>
          <p:spPr bwMode="auto">
            <a:xfrm>
              <a:off x="4069" y="1037"/>
              <a:ext cx="0" cy="77"/>
            </a:xfrm>
            <a:prstGeom prst="line">
              <a:avLst/>
            </a:prstGeom>
            <a:noFill/>
            <a:ln w="1908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9976" name="Group 51"/>
          <p:cNvGrpSpPr>
            <a:grpSpLocks/>
          </p:cNvGrpSpPr>
          <p:nvPr/>
        </p:nvGrpSpPr>
        <p:grpSpPr bwMode="auto">
          <a:xfrm>
            <a:off x="5880100" y="2209800"/>
            <a:ext cx="598488" cy="285750"/>
            <a:chOff x="3704" y="1392"/>
            <a:chExt cx="377" cy="180"/>
          </a:xfrm>
        </p:grpSpPr>
        <p:sp>
          <p:nvSpPr>
            <p:cNvPr id="39995" name="Oval 52"/>
            <p:cNvSpPr>
              <a:spLocks noChangeArrowheads="1"/>
            </p:cNvSpPr>
            <p:nvPr/>
          </p:nvSpPr>
          <p:spPr bwMode="auto">
            <a:xfrm>
              <a:off x="3706" y="1472"/>
              <a:ext cx="373" cy="100"/>
            </a:xfrm>
            <a:prstGeom prst="ellipse">
              <a:avLst/>
            </a:prstGeom>
            <a:gradFill rotWithShape="0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8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96" name="Rectangle 53"/>
            <p:cNvSpPr>
              <a:spLocks noChangeArrowheads="1"/>
            </p:cNvSpPr>
            <p:nvPr/>
          </p:nvSpPr>
          <p:spPr bwMode="auto">
            <a:xfrm>
              <a:off x="3706" y="1460"/>
              <a:ext cx="375" cy="62"/>
            </a:xfrm>
            <a:prstGeom prst="rect">
              <a:avLst/>
            </a:prstGeom>
            <a:gradFill rotWithShape="0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97" name="Oval 54"/>
            <p:cNvSpPr>
              <a:spLocks noChangeArrowheads="1"/>
            </p:cNvSpPr>
            <p:nvPr/>
          </p:nvSpPr>
          <p:spPr bwMode="auto">
            <a:xfrm>
              <a:off x="3704" y="1392"/>
              <a:ext cx="374" cy="117"/>
            </a:xfrm>
            <a:prstGeom prst="ellipse">
              <a:avLst/>
            </a:prstGeom>
            <a:gradFill rotWithShape="0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8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9998" name="Group 55"/>
            <p:cNvGrpSpPr>
              <a:grpSpLocks/>
            </p:cNvGrpSpPr>
            <p:nvPr/>
          </p:nvGrpSpPr>
          <p:grpSpPr bwMode="auto">
            <a:xfrm>
              <a:off x="3779" y="1422"/>
              <a:ext cx="211" cy="54"/>
              <a:chOff x="3779" y="1422"/>
              <a:chExt cx="211" cy="54"/>
            </a:xfrm>
          </p:grpSpPr>
          <p:sp>
            <p:nvSpPr>
              <p:cNvPr id="40001" name="Freeform 56"/>
              <p:cNvSpPr>
                <a:spLocks noChangeArrowheads="1"/>
              </p:cNvSpPr>
              <p:nvPr/>
            </p:nvSpPr>
            <p:spPr bwMode="auto">
              <a:xfrm>
                <a:off x="3779" y="1422"/>
                <a:ext cx="211" cy="54"/>
              </a:xfrm>
              <a:custGeom>
                <a:avLst/>
                <a:gdLst>
                  <a:gd name="T0" fmla="*/ 0 w 310"/>
                  <a:gd name="T1" fmla="*/ 54 h 60"/>
                  <a:gd name="T2" fmla="*/ 65 w 310"/>
                  <a:gd name="T3" fmla="*/ 54 h 60"/>
                  <a:gd name="T4" fmla="*/ 131 w 310"/>
                  <a:gd name="T5" fmla="*/ 0 h 60"/>
                  <a:gd name="T6" fmla="*/ 211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80" cap="sq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002" name="Freeform 57"/>
              <p:cNvSpPr>
                <a:spLocks noChangeArrowheads="1"/>
              </p:cNvSpPr>
              <p:nvPr/>
            </p:nvSpPr>
            <p:spPr bwMode="auto">
              <a:xfrm>
                <a:off x="3789" y="1422"/>
                <a:ext cx="192" cy="54"/>
              </a:xfrm>
              <a:custGeom>
                <a:avLst/>
                <a:gdLst>
                  <a:gd name="T0" fmla="*/ 0 w 282"/>
                  <a:gd name="T1" fmla="*/ 0 h 60"/>
                  <a:gd name="T2" fmla="*/ 65 w 282"/>
                  <a:gd name="T3" fmla="*/ 0 h 60"/>
                  <a:gd name="T4" fmla="*/ 131 w 282"/>
                  <a:gd name="T5" fmla="*/ 54 h 60"/>
                  <a:gd name="T6" fmla="*/ 192 w 282"/>
                  <a:gd name="T7" fmla="*/ 54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600" cap="sq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9999" name="Line 58"/>
            <p:cNvSpPr>
              <a:spLocks noChangeShapeType="1"/>
            </p:cNvSpPr>
            <p:nvPr/>
          </p:nvSpPr>
          <p:spPr bwMode="auto">
            <a:xfrm>
              <a:off x="3706" y="1447"/>
              <a:ext cx="0" cy="79"/>
            </a:xfrm>
            <a:prstGeom prst="line">
              <a:avLst/>
            </a:prstGeom>
            <a:noFill/>
            <a:ln w="1908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00" name="Line 59"/>
            <p:cNvSpPr>
              <a:spLocks noChangeShapeType="1"/>
            </p:cNvSpPr>
            <p:nvPr/>
          </p:nvSpPr>
          <p:spPr bwMode="auto">
            <a:xfrm>
              <a:off x="4079" y="1451"/>
              <a:ext cx="0" cy="77"/>
            </a:xfrm>
            <a:prstGeom prst="line">
              <a:avLst/>
            </a:prstGeom>
            <a:noFill/>
            <a:ln w="1908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9977" name="Group 60"/>
          <p:cNvGrpSpPr>
            <a:grpSpLocks/>
          </p:cNvGrpSpPr>
          <p:nvPr/>
        </p:nvGrpSpPr>
        <p:grpSpPr bwMode="auto">
          <a:xfrm>
            <a:off x="7188200" y="1565275"/>
            <a:ext cx="598488" cy="285750"/>
            <a:chOff x="4528" y="986"/>
            <a:chExt cx="377" cy="180"/>
          </a:xfrm>
        </p:grpSpPr>
        <p:sp>
          <p:nvSpPr>
            <p:cNvPr id="39987" name="Oval 61"/>
            <p:cNvSpPr>
              <a:spLocks noChangeArrowheads="1"/>
            </p:cNvSpPr>
            <p:nvPr/>
          </p:nvSpPr>
          <p:spPr bwMode="auto">
            <a:xfrm>
              <a:off x="4530" y="1066"/>
              <a:ext cx="374" cy="100"/>
            </a:xfrm>
            <a:prstGeom prst="ellipse">
              <a:avLst/>
            </a:prstGeom>
            <a:gradFill rotWithShape="0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8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88" name="Rectangle 62"/>
            <p:cNvSpPr>
              <a:spLocks noChangeArrowheads="1"/>
            </p:cNvSpPr>
            <p:nvPr/>
          </p:nvSpPr>
          <p:spPr bwMode="auto">
            <a:xfrm>
              <a:off x="4530" y="1054"/>
              <a:ext cx="375" cy="62"/>
            </a:xfrm>
            <a:prstGeom prst="rect">
              <a:avLst/>
            </a:prstGeom>
            <a:gradFill rotWithShape="0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89" name="Oval 63"/>
            <p:cNvSpPr>
              <a:spLocks noChangeArrowheads="1"/>
            </p:cNvSpPr>
            <p:nvPr/>
          </p:nvSpPr>
          <p:spPr bwMode="auto">
            <a:xfrm>
              <a:off x="4528" y="986"/>
              <a:ext cx="374" cy="117"/>
            </a:xfrm>
            <a:prstGeom prst="ellipse">
              <a:avLst/>
            </a:prstGeom>
            <a:gradFill rotWithShape="0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8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9990" name="Group 64"/>
            <p:cNvGrpSpPr>
              <a:grpSpLocks/>
            </p:cNvGrpSpPr>
            <p:nvPr/>
          </p:nvGrpSpPr>
          <p:grpSpPr bwMode="auto">
            <a:xfrm>
              <a:off x="4603" y="1016"/>
              <a:ext cx="211" cy="54"/>
              <a:chOff x="4603" y="1016"/>
              <a:chExt cx="211" cy="54"/>
            </a:xfrm>
          </p:grpSpPr>
          <p:sp>
            <p:nvSpPr>
              <p:cNvPr id="39993" name="Freeform 65"/>
              <p:cNvSpPr>
                <a:spLocks noChangeArrowheads="1"/>
              </p:cNvSpPr>
              <p:nvPr/>
            </p:nvSpPr>
            <p:spPr bwMode="auto">
              <a:xfrm>
                <a:off x="4603" y="1016"/>
                <a:ext cx="211" cy="54"/>
              </a:xfrm>
              <a:custGeom>
                <a:avLst/>
                <a:gdLst>
                  <a:gd name="T0" fmla="*/ 0 w 310"/>
                  <a:gd name="T1" fmla="*/ 54 h 60"/>
                  <a:gd name="T2" fmla="*/ 65 w 310"/>
                  <a:gd name="T3" fmla="*/ 54 h 60"/>
                  <a:gd name="T4" fmla="*/ 131 w 310"/>
                  <a:gd name="T5" fmla="*/ 0 h 60"/>
                  <a:gd name="T6" fmla="*/ 211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80" cap="sq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994" name="Freeform 66"/>
              <p:cNvSpPr>
                <a:spLocks noChangeArrowheads="1"/>
              </p:cNvSpPr>
              <p:nvPr/>
            </p:nvSpPr>
            <p:spPr bwMode="auto">
              <a:xfrm>
                <a:off x="4613" y="1016"/>
                <a:ext cx="192" cy="54"/>
              </a:xfrm>
              <a:custGeom>
                <a:avLst/>
                <a:gdLst>
                  <a:gd name="T0" fmla="*/ 0 w 282"/>
                  <a:gd name="T1" fmla="*/ 0 h 60"/>
                  <a:gd name="T2" fmla="*/ 65 w 282"/>
                  <a:gd name="T3" fmla="*/ 0 h 60"/>
                  <a:gd name="T4" fmla="*/ 131 w 282"/>
                  <a:gd name="T5" fmla="*/ 54 h 60"/>
                  <a:gd name="T6" fmla="*/ 192 w 282"/>
                  <a:gd name="T7" fmla="*/ 54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600" cap="sq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9991" name="Line 67"/>
            <p:cNvSpPr>
              <a:spLocks noChangeShapeType="1"/>
            </p:cNvSpPr>
            <p:nvPr/>
          </p:nvSpPr>
          <p:spPr bwMode="auto">
            <a:xfrm>
              <a:off x="4530" y="1041"/>
              <a:ext cx="0" cy="79"/>
            </a:xfrm>
            <a:prstGeom prst="line">
              <a:avLst/>
            </a:prstGeom>
            <a:noFill/>
            <a:ln w="1908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92" name="Line 68"/>
            <p:cNvSpPr>
              <a:spLocks noChangeShapeType="1"/>
            </p:cNvSpPr>
            <p:nvPr/>
          </p:nvSpPr>
          <p:spPr bwMode="auto">
            <a:xfrm>
              <a:off x="4903" y="1045"/>
              <a:ext cx="0" cy="77"/>
            </a:xfrm>
            <a:prstGeom prst="line">
              <a:avLst/>
            </a:prstGeom>
            <a:noFill/>
            <a:ln w="1908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9978" name="Group 69"/>
          <p:cNvGrpSpPr>
            <a:grpSpLocks/>
          </p:cNvGrpSpPr>
          <p:nvPr/>
        </p:nvGrpSpPr>
        <p:grpSpPr bwMode="auto">
          <a:xfrm>
            <a:off x="7188200" y="2178050"/>
            <a:ext cx="598488" cy="285750"/>
            <a:chOff x="4528" y="1372"/>
            <a:chExt cx="377" cy="180"/>
          </a:xfrm>
        </p:grpSpPr>
        <p:sp>
          <p:nvSpPr>
            <p:cNvPr id="39979" name="Oval 70"/>
            <p:cNvSpPr>
              <a:spLocks noChangeArrowheads="1"/>
            </p:cNvSpPr>
            <p:nvPr/>
          </p:nvSpPr>
          <p:spPr bwMode="auto">
            <a:xfrm>
              <a:off x="4530" y="1452"/>
              <a:ext cx="374" cy="100"/>
            </a:xfrm>
            <a:prstGeom prst="ellipse">
              <a:avLst/>
            </a:prstGeom>
            <a:gradFill rotWithShape="0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8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80" name="Rectangle 71"/>
            <p:cNvSpPr>
              <a:spLocks noChangeArrowheads="1"/>
            </p:cNvSpPr>
            <p:nvPr/>
          </p:nvSpPr>
          <p:spPr bwMode="auto">
            <a:xfrm>
              <a:off x="4530" y="1440"/>
              <a:ext cx="375" cy="62"/>
            </a:xfrm>
            <a:prstGeom prst="rect">
              <a:avLst/>
            </a:prstGeom>
            <a:gradFill rotWithShape="0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81" name="Oval 72"/>
            <p:cNvSpPr>
              <a:spLocks noChangeArrowheads="1"/>
            </p:cNvSpPr>
            <p:nvPr/>
          </p:nvSpPr>
          <p:spPr bwMode="auto">
            <a:xfrm>
              <a:off x="4528" y="1372"/>
              <a:ext cx="374" cy="117"/>
            </a:xfrm>
            <a:prstGeom prst="ellipse">
              <a:avLst/>
            </a:prstGeom>
            <a:gradFill rotWithShape="0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8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9982" name="Group 73"/>
            <p:cNvGrpSpPr>
              <a:grpSpLocks/>
            </p:cNvGrpSpPr>
            <p:nvPr/>
          </p:nvGrpSpPr>
          <p:grpSpPr bwMode="auto">
            <a:xfrm>
              <a:off x="4603" y="1402"/>
              <a:ext cx="211" cy="54"/>
              <a:chOff x="4603" y="1402"/>
              <a:chExt cx="211" cy="54"/>
            </a:xfrm>
          </p:grpSpPr>
          <p:sp>
            <p:nvSpPr>
              <p:cNvPr id="39985" name="Freeform 74"/>
              <p:cNvSpPr>
                <a:spLocks noChangeArrowheads="1"/>
              </p:cNvSpPr>
              <p:nvPr/>
            </p:nvSpPr>
            <p:spPr bwMode="auto">
              <a:xfrm>
                <a:off x="4603" y="1402"/>
                <a:ext cx="211" cy="54"/>
              </a:xfrm>
              <a:custGeom>
                <a:avLst/>
                <a:gdLst>
                  <a:gd name="T0" fmla="*/ 0 w 310"/>
                  <a:gd name="T1" fmla="*/ 54 h 60"/>
                  <a:gd name="T2" fmla="*/ 65 w 310"/>
                  <a:gd name="T3" fmla="*/ 54 h 60"/>
                  <a:gd name="T4" fmla="*/ 131 w 310"/>
                  <a:gd name="T5" fmla="*/ 0 h 60"/>
                  <a:gd name="T6" fmla="*/ 211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80" cap="sq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986" name="Freeform 75"/>
              <p:cNvSpPr>
                <a:spLocks noChangeArrowheads="1"/>
              </p:cNvSpPr>
              <p:nvPr/>
            </p:nvSpPr>
            <p:spPr bwMode="auto">
              <a:xfrm>
                <a:off x="4613" y="1402"/>
                <a:ext cx="192" cy="54"/>
              </a:xfrm>
              <a:custGeom>
                <a:avLst/>
                <a:gdLst>
                  <a:gd name="T0" fmla="*/ 0 w 282"/>
                  <a:gd name="T1" fmla="*/ 0 h 60"/>
                  <a:gd name="T2" fmla="*/ 65 w 282"/>
                  <a:gd name="T3" fmla="*/ 0 h 60"/>
                  <a:gd name="T4" fmla="*/ 131 w 282"/>
                  <a:gd name="T5" fmla="*/ 54 h 60"/>
                  <a:gd name="T6" fmla="*/ 192 w 282"/>
                  <a:gd name="T7" fmla="*/ 54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600" cap="sq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9983" name="Line 76"/>
            <p:cNvSpPr>
              <a:spLocks noChangeShapeType="1"/>
            </p:cNvSpPr>
            <p:nvPr/>
          </p:nvSpPr>
          <p:spPr bwMode="auto">
            <a:xfrm>
              <a:off x="4530" y="1427"/>
              <a:ext cx="0" cy="79"/>
            </a:xfrm>
            <a:prstGeom prst="line">
              <a:avLst/>
            </a:prstGeom>
            <a:noFill/>
            <a:ln w="1908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84" name="Line 77"/>
            <p:cNvSpPr>
              <a:spLocks noChangeShapeType="1"/>
            </p:cNvSpPr>
            <p:nvPr/>
          </p:nvSpPr>
          <p:spPr bwMode="auto">
            <a:xfrm>
              <a:off x="4903" y="1431"/>
              <a:ext cx="0" cy="77"/>
            </a:xfrm>
            <a:prstGeom prst="line">
              <a:avLst/>
            </a:prstGeom>
            <a:noFill/>
            <a:ln w="1908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Gill Sans MT"/>
        <a:ea typeface="ＭＳ Ｐゴシック"/>
        <a:cs typeface=""/>
      </a:majorFont>
      <a:minorFont>
        <a:latin typeface="Gill Sans MT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Gill Sans MT"/>
        <a:ea typeface="ＭＳ Ｐゴシック"/>
        <a:cs typeface=""/>
      </a:majorFont>
      <a:minorFont>
        <a:latin typeface="Gill Sans MT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2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Gill Sans MT"/>
        <a:ea typeface="ＭＳ Ｐゴシック"/>
        <a:cs typeface=""/>
      </a:majorFont>
      <a:minorFont>
        <a:latin typeface="Gill Sans MT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3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Gill Sans MT"/>
        <a:ea typeface="ＭＳ Ｐゴシック"/>
        <a:cs typeface=""/>
      </a:majorFont>
      <a:minorFont>
        <a:latin typeface="Gill Sans MT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4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Gill Sans MT"/>
        <a:ea typeface="ＭＳ Ｐゴシック"/>
        <a:cs typeface=""/>
      </a:majorFont>
      <a:minorFont>
        <a:latin typeface="Gill Sans MT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5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Gill Sans MT"/>
        <a:ea typeface="ＭＳ Ｐゴシック"/>
        <a:cs typeface=""/>
      </a:majorFont>
      <a:minorFont>
        <a:latin typeface="Gill Sans MT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6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Gill Sans MT"/>
        <a:ea typeface="ＭＳ Ｐゴシック"/>
        <a:cs typeface=""/>
      </a:majorFont>
      <a:minorFont>
        <a:latin typeface="Gill Sans MT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7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Gill Sans MT"/>
        <a:ea typeface="ＭＳ Ｐゴシック"/>
        <a:cs typeface=""/>
      </a:majorFont>
      <a:minorFont>
        <a:latin typeface="Gill Sans MT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8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Gill Sans MT"/>
        <a:ea typeface="ＭＳ Ｐゴシック"/>
        <a:cs typeface=""/>
      </a:majorFont>
      <a:minorFont>
        <a:latin typeface="Gill Sans MT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9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Gill Sans MT"/>
        <a:ea typeface="ＭＳ Ｐゴシック"/>
        <a:cs typeface=""/>
      </a:majorFont>
      <a:minorFont>
        <a:latin typeface="Gill Sans MT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20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Gill Sans MT"/>
        <a:ea typeface="ＭＳ Ｐゴシック"/>
        <a:cs typeface=""/>
      </a:majorFont>
      <a:minorFont>
        <a:latin typeface="Gill Sans MT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Gill Sans MT"/>
        <a:ea typeface="ＭＳ Ｐゴシック"/>
        <a:cs typeface=""/>
      </a:majorFont>
      <a:minorFont>
        <a:latin typeface="Gill Sans MT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2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Gill Sans MT"/>
        <a:ea typeface="ＭＳ Ｐゴシック"/>
        <a:cs typeface=""/>
      </a:majorFont>
      <a:minorFont>
        <a:latin typeface="Gill Sans MT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22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Gill Sans MT"/>
        <a:ea typeface="ＭＳ Ｐゴシック"/>
        <a:cs typeface=""/>
      </a:majorFont>
      <a:minorFont>
        <a:latin typeface="Gill Sans MT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23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Gill Sans MT"/>
        <a:ea typeface="ＭＳ Ｐゴシック"/>
        <a:cs typeface=""/>
      </a:majorFont>
      <a:minorFont>
        <a:latin typeface="Gill Sans MT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24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Gill Sans MT"/>
        <a:ea typeface="ＭＳ Ｐゴシック"/>
        <a:cs typeface=""/>
      </a:majorFont>
      <a:minorFont>
        <a:latin typeface="Gill Sans MT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Gill Sans MT"/>
        <a:ea typeface="ＭＳ Ｐゴシック"/>
        <a:cs typeface=""/>
      </a:majorFont>
      <a:minorFont>
        <a:latin typeface="Gill Sans MT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5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Gill Sans MT"/>
        <a:ea typeface="ＭＳ Ｐゴシック"/>
        <a:cs typeface=""/>
      </a:majorFont>
      <a:minorFont>
        <a:latin typeface="Gill Sans MT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6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Gill Sans MT"/>
        <a:ea typeface="ＭＳ Ｐゴシック"/>
        <a:cs typeface=""/>
      </a:majorFont>
      <a:minorFont>
        <a:latin typeface="Gill Sans MT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7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Gill Sans MT"/>
        <a:ea typeface="ＭＳ Ｐゴシック"/>
        <a:cs typeface=""/>
      </a:majorFont>
      <a:minorFont>
        <a:latin typeface="Gill Sans MT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8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Gill Sans MT"/>
        <a:ea typeface="ＭＳ Ｐゴシック"/>
        <a:cs typeface=""/>
      </a:majorFont>
      <a:minorFont>
        <a:latin typeface="Gill Sans MT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9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Gill Sans MT"/>
        <a:ea typeface="ＭＳ Ｐゴシック"/>
        <a:cs typeface=""/>
      </a:majorFont>
      <a:minorFont>
        <a:latin typeface="Gill Sans MT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0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Gill Sans MT"/>
        <a:ea typeface="ＭＳ Ｐゴシック"/>
        <a:cs typeface=""/>
      </a:majorFont>
      <a:minorFont>
        <a:latin typeface="Gill Sans MT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12020</TotalTime>
  <Words>5282</Words>
  <PresentationFormat>On-screen Show (4:3)</PresentationFormat>
  <Paragraphs>1595</Paragraphs>
  <Slides>76</Slides>
  <Notes>76</Notes>
  <HiddenSlides>0</HiddenSlides>
  <MMClips>0</MMClips>
  <ScaleCrop>false</ScaleCrop>
  <HeadingPairs>
    <vt:vector size="4" baseType="variant">
      <vt:variant>
        <vt:lpstr>Theme</vt:lpstr>
      </vt:variant>
      <vt:variant>
        <vt:i4>24</vt:i4>
      </vt:variant>
      <vt:variant>
        <vt:lpstr>Slide Titles</vt:lpstr>
      </vt:variant>
      <vt:variant>
        <vt:i4>76</vt:i4>
      </vt:variant>
    </vt:vector>
  </HeadingPairs>
  <TitlesOfParts>
    <vt:vector size="100" baseType="lpstr">
      <vt:lpstr>1_Office Theme</vt:lpstr>
      <vt:lpstr>2_Office Theme</vt:lpstr>
      <vt:lpstr>3_Office Theme</vt:lpstr>
      <vt:lpstr>5_Office Theme</vt:lpstr>
      <vt:lpstr>6_Office Theme</vt:lpstr>
      <vt:lpstr>7_Office Theme</vt:lpstr>
      <vt:lpstr>8_Office Theme</vt:lpstr>
      <vt:lpstr>9_Office Theme</vt:lpstr>
      <vt:lpstr>10_Office Theme</vt:lpstr>
      <vt:lpstr>11_Office Theme</vt:lpstr>
      <vt:lpstr>12_Office Theme</vt:lpstr>
      <vt:lpstr>13_Office Theme</vt:lpstr>
      <vt:lpstr>14_Office Theme</vt:lpstr>
      <vt:lpstr>15_Office Theme</vt:lpstr>
      <vt:lpstr>16_Office Theme</vt:lpstr>
      <vt:lpstr>17_Office Theme</vt:lpstr>
      <vt:lpstr>18_Office Theme</vt:lpstr>
      <vt:lpstr>19_Office Theme</vt:lpstr>
      <vt:lpstr>20_Office Theme</vt:lpstr>
      <vt:lpstr>21_Office Theme</vt:lpstr>
      <vt:lpstr>22_Office Theme</vt:lpstr>
      <vt:lpstr>23_Office Theme</vt:lpstr>
      <vt:lpstr>24_Office Theme</vt:lpstr>
      <vt:lpstr>Median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  <vt:lpstr>Slide 68</vt:lpstr>
      <vt:lpstr>Slide 69</vt:lpstr>
      <vt:lpstr>Slide 70</vt:lpstr>
      <vt:lpstr>Slide 71</vt:lpstr>
      <vt:lpstr>Slide 72</vt:lpstr>
      <vt:lpstr>Slide 73</vt:lpstr>
      <vt:lpstr>Slide 74</vt:lpstr>
      <vt:lpstr>Slide 75</vt:lpstr>
      <vt:lpstr>Slide 76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3rd Edition: Chapter 4</dc:title>
  <dc:creator>Jim Kurose and Keith Ross</dc:creator>
  <cp:lastModifiedBy>HP</cp:lastModifiedBy>
  <cp:revision>528</cp:revision>
  <cp:lastPrinted>1601-01-01T00:00:00Z</cp:lastPrinted>
  <dcterms:created xsi:type="dcterms:W3CDTF">1999-10-08T19:08:27Z</dcterms:created>
  <dcterms:modified xsi:type="dcterms:W3CDTF">2019-04-09T09:24:44Z</dcterms:modified>
</cp:coreProperties>
</file>