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8" r:id="rId1"/>
  </p:sldMasterIdLst>
  <p:notesMasterIdLst>
    <p:notesMasterId r:id="rId34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70" r:id="rId13"/>
    <p:sldId id="271" r:id="rId14"/>
    <p:sldId id="272" r:id="rId15"/>
    <p:sldId id="273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91" r:id="rId28"/>
    <p:sldId id="292" r:id="rId29"/>
    <p:sldId id="293" r:id="rId30"/>
    <p:sldId id="294" r:id="rId31"/>
    <p:sldId id="295" r:id="rId32"/>
    <p:sldId id="299" r:id="rId33"/>
  </p:sldIdLst>
  <p:sldSz cx="9144000" cy="6858000" type="screen4x3"/>
  <p:notesSz cx="7315200" cy="96012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Comic Sans MS" charset="0"/>
        <a:ea typeface="ＭＳ Ｐゴシック" charset="-128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Comic Sans MS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Comic Sans MS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Comic Sans MS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Comic Sans M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Comic Sans M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Comic Sans M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Comic Sans M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Comic Sans MS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74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9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598862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74725" y="4560888"/>
            <a:ext cx="5364163" cy="43195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6480" tIns="48240" rIns="96480" bIns="4824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144963" y="9120188"/>
            <a:ext cx="3168650" cy="4794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6480" tIns="48240" rIns="96480" bIns="4824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7EDEDF8E-FC8A-4EDE-A2B3-EE7A992A2A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94AEB25-15C3-4F0F-AC79-4612D587254D}" type="slidenum">
              <a:rPr lang="en-US"/>
              <a:pPr/>
              <a:t>1</a:t>
            </a:fld>
            <a:endParaRPr lang="en-US"/>
          </a:p>
        </p:txBody>
      </p:sp>
      <p:sp>
        <p:nvSpPr>
          <p:cNvPr id="4301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solidFill>
            <a:srgbClr val="FFFFFF"/>
          </a:solidFill>
          <a:ln/>
        </p:spPr>
      </p:sp>
      <p:sp>
        <p:nvSpPr>
          <p:cNvPr id="4301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92F6F4CA-6047-4A62-8622-BEAA0BBE5FED}" type="slidenum">
              <a:rPr lang="en-US"/>
              <a:pPr/>
              <a:t>10</a:t>
            </a:fld>
            <a:endParaRPr lang="en-US"/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480" tIns="48240" rIns="96480" bIns="4824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C367387B-F631-4B97-A517-DCB7B0A86D97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325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solidFill>
            <a:srgbClr val="FFFFFF"/>
          </a:solidFill>
          <a:ln/>
        </p:spPr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D773E284-A02A-47EB-AE15-E2B83C37A02A}" type="slidenum">
              <a:rPr lang="en-US"/>
              <a:pPr/>
              <a:t>11</a:t>
            </a:fld>
            <a:endParaRPr lang="en-US"/>
          </a:p>
        </p:txBody>
      </p:sp>
      <p:sp>
        <p:nvSpPr>
          <p:cNvPr id="54275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480" tIns="48240" rIns="96480" bIns="4824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C5F243B0-3A70-4915-9B31-46F2C3194DDC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427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solidFill>
            <a:srgbClr val="FFFFFF"/>
          </a:solidFill>
          <a:ln/>
        </p:spPr>
      </p:sp>
      <p:sp>
        <p:nvSpPr>
          <p:cNvPr id="54277" name="Text Box 3"/>
          <p:cNvSpPr txBox="1">
            <a:spLocks noChangeArrowheads="1"/>
          </p:cNvSpPr>
          <p:nvPr/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09B0C1EB-C534-4F98-98AE-8437452B2521}" type="slidenum">
              <a:rPr lang="en-US"/>
              <a:pPr/>
              <a:t>12</a:t>
            </a:fld>
            <a:endParaRPr lang="en-US"/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480" tIns="48240" rIns="96480" bIns="4824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11ED450-B4D1-42F4-A94B-FBE3A60603DE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632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solidFill>
            <a:srgbClr val="FFFFFF"/>
          </a:solidFill>
          <a:ln/>
        </p:spPr>
      </p:sp>
      <p:sp>
        <p:nvSpPr>
          <p:cNvPr id="56325" name="Text Box 3"/>
          <p:cNvSpPr txBox="1">
            <a:spLocks noChangeArrowheads="1"/>
          </p:cNvSpPr>
          <p:nvPr/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31B2508D-A48D-486F-9FB5-50674AA3EB63}" type="slidenum">
              <a:rPr lang="en-US"/>
              <a:pPr/>
              <a:t>13</a:t>
            </a:fld>
            <a:endParaRPr lang="en-US"/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480" tIns="48240" rIns="96480" bIns="4824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DA3C7D8-4707-4264-962F-2E9C0DFE8A46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13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734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solidFill>
            <a:srgbClr val="FFFFFF"/>
          </a:solidFill>
          <a:ln/>
        </p:spPr>
      </p:sp>
      <p:sp>
        <p:nvSpPr>
          <p:cNvPr id="57349" name="Text Box 3"/>
          <p:cNvSpPr txBox="1">
            <a:spLocks noChangeArrowheads="1"/>
          </p:cNvSpPr>
          <p:nvPr/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51E41F93-161D-4852-AEA6-F4A0B1094929}" type="slidenum">
              <a:rPr lang="en-US"/>
              <a:pPr/>
              <a:t>14</a:t>
            </a:fld>
            <a:endParaRPr lang="en-US"/>
          </a:p>
        </p:txBody>
      </p:sp>
      <p:sp>
        <p:nvSpPr>
          <p:cNvPr id="58371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480" tIns="48240" rIns="96480" bIns="4824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E1518AD-5C68-493C-959E-021B656EDAA4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14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837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solidFill>
            <a:srgbClr val="FFFFFF"/>
          </a:solidFill>
          <a:ln/>
        </p:spPr>
      </p:sp>
      <p:sp>
        <p:nvSpPr>
          <p:cNvPr id="58373" name="Text Box 3"/>
          <p:cNvSpPr txBox="1">
            <a:spLocks noChangeArrowheads="1"/>
          </p:cNvSpPr>
          <p:nvPr/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0A3FD2D4-B9B0-4E82-B23C-0A48CC3D3959}" type="slidenum">
              <a:rPr lang="en-US"/>
              <a:pPr/>
              <a:t>15</a:t>
            </a:fld>
            <a:endParaRPr lang="en-US"/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480" tIns="48240" rIns="96480" bIns="4824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E332385-E723-4E1B-866D-B05DF0E554FB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15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939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solidFill>
            <a:srgbClr val="FFFFFF"/>
          </a:solidFill>
          <a:ln/>
        </p:spPr>
      </p:sp>
      <p:sp>
        <p:nvSpPr>
          <p:cNvPr id="59397" name="Text Box 3"/>
          <p:cNvSpPr txBox="1">
            <a:spLocks noChangeArrowheads="1"/>
          </p:cNvSpPr>
          <p:nvPr/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CF952BD8-EA66-4781-8BD3-3BB7FB9A2083}" type="slidenum">
              <a:rPr lang="en-US"/>
              <a:pPr/>
              <a:t>16</a:t>
            </a:fld>
            <a:endParaRPr lang="en-US"/>
          </a:p>
        </p:txBody>
      </p:sp>
      <p:sp>
        <p:nvSpPr>
          <p:cNvPr id="60419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480" tIns="48240" rIns="96480" bIns="4824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002122AA-954B-4C65-98FE-235FC1CA2A98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16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042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solidFill>
            <a:srgbClr val="FFFFFF"/>
          </a:solidFill>
          <a:ln/>
        </p:spPr>
      </p:sp>
      <p:sp>
        <p:nvSpPr>
          <p:cNvPr id="60421" name="Text Box 3"/>
          <p:cNvSpPr txBox="1">
            <a:spLocks noChangeArrowheads="1"/>
          </p:cNvSpPr>
          <p:nvPr/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27A3587-7137-4BD2-A35C-FE29D650EF0B}" type="slidenum">
              <a:rPr lang="en-US"/>
              <a:pPr/>
              <a:t>17</a:t>
            </a:fld>
            <a:endParaRPr lang="en-US"/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480" tIns="48240" rIns="96480" bIns="4824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4E8437E-E5E6-4A39-B57F-37B98FE493D2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17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144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solidFill>
            <a:srgbClr val="FFFFFF"/>
          </a:solidFill>
          <a:ln/>
        </p:spPr>
      </p:sp>
      <p:sp>
        <p:nvSpPr>
          <p:cNvPr id="61445" name="Text Box 3"/>
          <p:cNvSpPr txBox="1">
            <a:spLocks noChangeArrowheads="1"/>
          </p:cNvSpPr>
          <p:nvPr/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56C2F9DB-ADD3-417F-978C-2BCB839651BC}" type="slidenum">
              <a:rPr lang="en-US"/>
              <a:pPr/>
              <a:t>18</a:t>
            </a:fld>
            <a:endParaRPr lang="en-US"/>
          </a:p>
        </p:txBody>
      </p:sp>
      <p:sp>
        <p:nvSpPr>
          <p:cNvPr id="62467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480" tIns="48240" rIns="96480" bIns="4824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0C332DF-E3B0-4BBA-88C6-D415A021A5DD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18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246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solidFill>
            <a:srgbClr val="FFFFFF"/>
          </a:solidFill>
          <a:ln/>
        </p:spPr>
      </p:sp>
      <p:sp>
        <p:nvSpPr>
          <p:cNvPr id="62469" name="Text Box 3"/>
          <p:cNvSpPr txBox="1">
            <a:spLocks noChangeArrowheads="1"/>
          </p:cNvSpPr>
          <p:nvPr/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9F4A492D-2442-480C-A482-FBEBDB222885}" type="slidenum">
              <a:rPr lang="en-US"/>
              <a:pPr/>
              <a:t>19</a:t>
            </a:fld>
            <a:endParaRPr lang="en-US"/>
          </a:p>
        </p:txBody>
      </p:sp>
      <p:sp>
        <p:nvSpPr>
          <p:cNvPr id="63491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480" tIns="48240" rIns="96480" bIns="4824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7724932-090F-428F-BDB9-DA41012CFCFB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19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349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solidFill>
            <a:srgbClr val="FFFFFF"/>
          </a:solidFill>
          <a:ln/>
        </p:spPr>
      </p:sp>
      <p:sp>
        <p:nvSpPr>
          <p:cNvPr id="63493" name="Text Box 3"/>
          <p:cNvSpPr txBox="1">
            <a:spLocks noChangeArrowheads="1"/>
          </p:cNvSpPr>
          <p:nvPr/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575705F8-88E1-4AF4-89CB-31994DD65FF2}" type="slidenum">
              <a:rPr lang="en-US"/>
              <a:pPr/>
              <a:t>2</a:t>
            </a:fld>
            <a:endParaRPr lang="en-US"/>
          </a:p>
        </p:txBody>
      </p:sp>
      <p:sp>
        <p:nvSpPr>
          <p:cNvPr id="44035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480" tIns="48240" rIns="96480" bIns="4824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F7B9415-A8A4-4193-82A9-BB581783DFE0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403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solidFill>
            <a:srgbClr val="FFFFFF"/>
          </a:solidFill>
          <a:ln/>
        </p:spPr>
      </p:sp>
      <p:sp>
        <p:nvSpPr>
          <p:cNvPr id="44037" name="Text Box 3"/>
          <p:cNvSpPr txBox="1">
            <a:spLocks noChangeArrowheads="1"/>
          </p:cNvSpPr>
          <p:nvPr/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26AE885A-C14A-42F8-9C0F-34EFE96EE329}" type="slidenum">
              <a:rPr lang="en-US"/>
              <a:pPr/>
              <a:t>20</a:t>
            </a:fld>
            <a:endParaRPr lang="en-US"/>
          </a:p>
        </p:txBody>
      </p:sp>
      <p:sp>
        <p:nvSpPr>
          <p:cNvPr id="64515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480" tIns="48240" rIns="96480" bIns="4824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54506CA-5D3A-4A31-B97A-2E9DD019FC21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20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451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solidFill>
            <a:srgbClr val="FFFFFF"/>
          </a:solidFill>
          <a:ln/>
        </p:spPr>
      </p:sp>
      <p:sp>
        <p:nvSpPr>
          <p:cNvPr id="64517" name="Text Box 3"/>
          <p:cNvSpPr txBox="1">
            <a:spLocks noChangeArrowheads="1"/>
          </p:cNvSpPr>
          <p:nvPr/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81082A8C-3B68-4990-901F-F4ACBD8C1485}" type="slidenum">
              <a:rPr lang="en-US"/>
              <a:pPr/>
              <a:t>21</a:t>
            </a:fld>
            <a:endParaRPr lang="en-US"/>
          </a:p>
        </p:txBody>
      </p:sp>
      <p:sp>
        <p:nvSpPr>
          <p:cNvPr id="65539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480" tIns="48240" rIns="96480" bIns="4824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01C5A8B6-2CE6-4827-9C89-EFE4BCF5D51E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21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554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solidFill>
            <a:srgbClr val="FFFFFF"/>
          </a:solidFill>
          <a:ln/>
        </p:spPr>
      </p:sp>
      <p:sp>
        <p:nvSpPr>
          <p:cNvPr id="65541" name="Text Box 3"/>
          <p:cNvSpPr txBox="1">
            <a:spLocks noChangeArrowheads="1"/>
          </p:cNvSpPr>
          <p:nvPr/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E29E6649-11ED-4DAA-BA09-30129347A16A}" type="slidenum">
              <a:rPr lang="en-US"/>
              <a:pPr/>
              <a:t>22</a:t>
            </a:fld>
            <a:endParaRPr lang="en-US"/>
          </a:p>
        </p:txBody>
      </p:sp>
      <p:sp>
        <p:nvSpPr>
          <p:cNvPr id="66563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480" tIns="48240" rIns="96480" bIns="4824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15664C4-7924-46A7-9325-C331D9F5F56D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22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656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solidFill>
            <a:srgbClr val="FFFFFF"/>
          </a:solidFill>
          <a:ln/>
        </p:spPr>
      </p:sp>
      <p:sp>
        <p:nvSpPr>
          <p:cNvPr id="66565" name="Text Box 3"/>
          <p:cNvSpPr txBox="1">
            <a:spLocks noChangeArrowheads="1"/>
          </p:cNvSpPr>
          <p:nvPr/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746D9CE7-692D-468B-BAE8-859281C735D5}" type="slidenum">
              <a:rPr lang="en-US"/>
              <a:pPr/>
              <a:t>23</a:t>
            </a:fld>
            <a:endParaRPr lang="en-US"/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480" tIns="48240" rIns="96480" bIns="4824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B159588-CCB1-4903-B3B3-6E847AB75423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23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758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solidFill>
            <a:srgbClr val="FFFFFF"/>
          </a:solidFill>
          <a:ln/>
        </p:spPr>
      </p:sp>
      <p:sp>
        <p:nvSpPr>
          <p:cNvPr id="67589" name="Text Box 3"/>
          <p:cNvSpPr txBox="1">
            <a:spLocks noChangeArrowheads="1"/>
          </p:cNvSpPr>
          <p:nvPr/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7BAC96ED-840E-4F2B-B954-42D4F8F9F181}" type="slidenum">
              <a:rPr lang="en-US"/>
              <a:pPr/>
              <a:t>24</a:t>
            </a:fld>
            <a:endParaRPr lang="en-US"/>
          </a:p>
        </p:txBody>
      </p:sp>
      <p:sp>
        <p:nvSpPr>
          <p:cNvPr id="68611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480" tIns="48240" rIns="96480" bIns="4824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C3184D98-4C13-48A5-886A-B83E09277312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24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861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solidFill>
            <a:srgbClr val="FFFFFF"/>
          </a:solidFill>
          <a:ln/>
        </p:spPr>
      </p:sp>
      <p:sp>
        <p:nvSpPr>
          <p:cNvPr id="68613" name="Text Box 3"/>
          <p:cNvSpPr txBox="1">
            <a:spLocks noChangeArrowheads="1"/>
          </p:cNvSpPr>
          <p:nvPr/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22773D0E-290D-4EA5-8CCB-7BC100A503E3}" type="slidenum">
              <a:rPr lang="en-US"/>
              <a:pPr/>
              <a:t>25</a:t>
            </a:fld>
            <a:endParaRPr lang="en-US"/>
          </a:p>
        </p:txBody>
      </p:sp>
      <p:sp>
        <p:nvSpPr>
          <p:cNvPr id="69635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480" tIns="48240" rIns="96480" bIns="4824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34B1DA1-185B-4258-87DB-E1443B116DFA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25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963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solidFill>
            <a:srgbClr val="FFFFFF"/>
          </a:solidFill>
          <a:ln/>
        </p:spPr>
      </p:sp>
      <p:sp>
        <p:nvSpPr>
          <p:cNvPr id="69637" name="Text Box 3"/>
          <p:cNvSpPr txBox="1">
            <a:spLocks noChangeArrowheads="1"/>
          </p:cNvSpPr>
          <p:nvPr/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CFA950C1-F71D-4882-96F8-DFCFD70BAE24}" type="slidenum">
              <a:rPr lang="en-US"/>
              <a:pPr/>
              <a:t>26</a:t>
            </a:fld>
            <a:endParaRPr lang="en-US"/>
          </a:p>
        </p:txBody>
      </p:sp>
      <p:sp>
        <p:nvSpPr>
          <p:cNvPr id="70659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480" tIns="48240" rIns="96480" bIns="4824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4FC1206-F99C-4082-AC65-FF487C084F1B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26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7066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solidFill>
            <a:srgbClr val="FFFFFF"/>
          </a:solidFill>
          <a:ln/>
        </p:spPr>
      </p:sp>
      <p:sp>
        <p:nvSpPr>
          <p:cNvPr id="70661" name="Text Box 3"/>
          <p:cNvSpPr txBox="1">
            <a:spLocks noChangeArrowheads="1"/>
          </p:cNvSpPr>
          <p:nvPr/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548A79A8-A6D5-4435-8ED6-4E16615D606E}" type="slidenum">
              <a:rPr lang="en-US"/>
              <a:pPr/>
              <a:t>27</a:t>
            </a:fld>
            <a:endParaRPr lang="en-US"/>
          </a:p>
        </p:txBody>
      </p:sp>
      <p:sp>
        <p:nvSpPr>
          <p:cNvPr id="74755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480" tIns="48240" rIns="96480" bIns="4824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78A062B-070D-47E0-8FC0-998B856F78EC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27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7475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solidFill>
            <a:srgbClr val="FFFFFF"/>
          </a:solidFill>
          <a:ln/>
        </p:spPr>
      </p:sp>
      <p:sp>
        <p:nvSpPr>
          <p:cNvPr id="74757" name="Text Box 3"/>
          <p:cNvSpPr txBox="1">
            <a:spLocks noChangeArrowheads="1"/>
          </p:cNvSpPr>
          <p:nvPr/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3DF2706B-C0F8-4FCE-8A46-F29775DE68B0}" type="slidenum">
              <a:rPr lang="en-US"/>
              <a:pPr/>
              <a:t>28</a:t>
            </a:fld>
            <a:endParaRPr lang="en-US"/>
          </a:p>
        </p:txBody>
      </p:sp>
      <p:sp>
        <p:nvSpPr>
          <p:cNvPr id="75779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480" tIns="48240" rIns="96480" bIns="4824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60D6014-8103-4758-B73E-8F687DB4B475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28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7578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solidFill>
            <a:srgbClr val="FFFFFF"/>
          </a:solidFill>
          <a:ln/>
        </p:spPr>
      </p:sp>
      <p:sp>
        <p:nvSpPr>
          <p:cNvPr id="75781" name="Text Box 3"/>
          <p:cNvSpPr txBox="1">
            <a:spLocks noChangeArrowheads="1"/>
          </p:cNvSpPr>
          <p:nvPr/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0DD4C5CC-A6E5-412B-A4D1-AE7D2452B265}" type="slidenum">
              <a:rPr lang="en-US"/>
              <a:pPr/>
              <a:t>29</a:t>
            </a:fld>
            <a:endParaRPr lang="en-US"/>
          </a:p>
        </p:txBody>
      </p:sp>
      <p:sp>
        <p:nvSpPr>
          <p:cNvPr id="7680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solidFill>
            <a:srgbClr val="FFFFFF"/>
          </a:solidFill>
          <a:ln/>
        </p:spPr>
      </p:sp>
      <p:sp>
        <p:nvSpPr>
          <p:cNvPr id="7680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67F7DD2A-DE36-4C41-9D04-483AD9826F7E}" type="slidenum">
              <a:rPr lang="en-US"/>
              <a:pPr/>
              <a:t>3</a:t>
            </a:fld>
            <a:endParaRPr lang="en-US"/>
          </a:p>
        </p:txBody>
      </p:sp>
      <p:sp>
        <p:nvSpPr>
          <p:cNvPr id="46083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480" tIns="48240" rIns="96480" bIns="4824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0D02CA56-00BC-4B4B-8EE3-46E838BFA16C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608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solidFill>
            <a:srgbClr val="FFFFFF"/>
          </a:solidFill>
          <a:ln/>
        </p:spPr>
      </p:sp>
      <p:sp>
        <p:nvSpPr>
          <p:cNvPr id="46085" name="Text Box 3"/>
          <p:cNvSpPr txBox="1">
            <a:spLocks noChangeArrowheads="1"/>
          </p:cNvSpPr>
          <p:nvPr/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B776DA51-4842-4B19-BD1A-8598201C23D0}" type="slidenum">
              <a:rPr lang="en-US"/>
              <a:pPr/>
              <a:t>30</a:t>
            </a:fld>
            <a:endParaRPr lang="en-US"/>
          </a:p>
        </p:txBody>
      </p:sp>
      <p:sp>
        <p:nvSpPr>
          <p:cNvPr id="7782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solidFill>
            <a:srgbClr val="FFFFFF"/>
          </a:solidFill>
          <a:ln/>
        </p:spPr>
      </p:sp>
      <p:sp>
        <p:nvSpPr>
          <p:cNvPr id="7782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52E0632-604D-49CD-85F4-141C0A8119E7}" type="slidenum">
              <a:rPr lang="en-US"/>
              <a:pPr/>
              <a:t>31</a:t>
            </a:fld>
            <a:endParaRPr lang="en-US"/>
          </a:p>
        </p:txBody>
      </p:sp>
      <p:sp>
        <p:nvSpPr>
          <p:cNvPr id="7885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solidFill>
            <a:srgbClr val="FFFFFF"/>
          </a:solidFill>
          <a:ln/>
        </p:spPr>
      </p:sp>
      <p:sp>
        <p:nvSpPr>
          <p:cNvPr id="7885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52E0632-604D-49CD-85F4-141C0A8119E7}" type="slidenum">
              <a:rPr lang="en-US"/>
              <a:pPr/>
              <a:t>32</a:t>
            </a:fld>
            <a:endParaRPr lang="en-US"/>
          </a:p>
        </p:txBody>
      </p:sp>
      <p:sp>
        <p:nvSpPr>
          <p:cNvPr id="7885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solidFill>
            <a:srgbClr val="FFFFFF"/>
          </a:solidFill>
          <a:ln/>
        </p:spPr>
      </p:sp>
      <p:sp>
        <p:nvSpPr>
          <p:cNvPr id="7885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826B7451-EA3F-4CFA-A0C0-3B4FDE8DC9B5}" type="slidenum">
              <a:rPr lang="en-US"/>
              <a:pPr/>
              <a:t>4</a:t>
            </a:fld>
            <a:endParaRPr lang="en-US"/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480" tIns="48240" rIns="96480" bIns="4824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29B4DDD-8FB4-4E71-8189-B303403A9372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710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solidFill>
            <a:srgbClr val="FFFFFF"/>
          </a:solidFill>
          <a:ln/>
        </p:spPr>
      </p:sp>
      <p:sp>
        <p:nvSpPr>
          <p:cNvPr id="47109" name="Text Box 3"/>
          <p:cNvSpPr txBox="1">
            <a:spLocks noChangeArrowheads="1"/>
          </p:cNvSpPr>
          <p:nvPr/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F1DAF559-3407-4A9D-B397-654109137763}" type="slidenum">
              <a:rPr lang="en-US"/>
              <a:pPr/>
              <a:t>5</a:t>
            </a:fld>
            <a:endParaRPr lang="en-US"/>
          </a:p>
        </p:txBody>
      </p:sp>
      <p:sp>
        <p:nvSpPr>
          <p:cNvPr id="48131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480" tIns="48240" rIns="96480" bIns="4824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E0104E-1CED-4E87-A51A-C94D4BCE898D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813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solidFill>
            <a:srgbClr val="FFFFFF"/>
          </a:solidFill>
          <a:ln/>
        </p:spPr>
      </p:sp>
      <p:sp>
        <p:nvSpPr>
          <p:cNvPr id="48133" name="Text Box 3"/>
          <p:cNvSpPr txBox="1">
            <a:spLocks noChangeArrowheads="1"/>
          </p:cNvSpPr>
          <p:nvPr/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FF1DEBAE-B965-41F1-AC3C-B3F505363653}" type="slidenum">
              <a:rPr lang="en-US"/>
              <a:pPr/>
              <a:t>6</a:t>
            </a:fld>
            <a:endParaRPr lang="en-US"/>
          </a:p>
        </p:txBody>
      </p:sp>
      <p:sp>
        <p:nvSpPr>
          <p:cNvPr id="49155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480" tIns="48240" rIns="96480" bIns="4824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74A89AE6-2A5D-40BF-BA37-CE4E5C937EB4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915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solidFill>
            <a:srgbClr val="FFFFFF"/>
          </a:solidFill>
          <a:ln/>
        </p:spPr>
      </p:sp>
      <p:sp>
        <p:nvSpPr>
          <p:cNvPr id="49157" name="Text Box 3"/>
          <p:cNvSpPr txBox="1">
            <a:spLocks noChangeArrowheads="1"/>
          </p:cNvSpPr>
          <p:nvPr/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CAB1D881-170B-4F92-9AE3-6C61179BDB3C}" type="slidenum">
              <a:rPr lang="en-US"/>
              <a:pPr/>
              <a:t>7</a:t>
            </a:fld>
            <a:endParaRPr lang="en-US"/>
          </a:p>
        </p:txBody>
      </p:sp>
      <p:sp>
        <p:nvSpPr>
          <p:cNvPr id="50179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480" tIns="48240" rIns="96480" bIns="4824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C887E5A-8CE2-44F4-8AF8-4A430E8045A6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018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solidFill>
            <a:srgbClr val="FFFFFF"/>
          </a:solidFill>
          <a:ln/>
        </p:spPr>
      </p:sp>
      <p:sp>
        <p:nvSpPr>
          <p:cNvPr id="50181" name="Text Box 3"/>
          <p:cNvSpPr txBox="1">
            <a:spLocks noChangeArrowheads="1"/>
          </p:cNvSpPr>
          <p:nvPr/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B96F4AA7-5EDF-4E26-A444-6FBB0BBA20C7}" type="slidenum">
              <a:rPr lang="en-US"/>
              <a:pPr/>
              <a:t>8</a:t>
            </a:fld>
            <a:endParaRPr lang="en-US"/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480" tIns="48240" rIns="96480" bIns="4824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315C32F-0346-4845-A709-F658A9AF51E0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120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solidFill>
            <a:srgbClr val="FFFFFF"/>
          </a:solidFill>
          <a:ln/>
        </p:spPr>
      </p:sp>
      <p:sp>
        <p:nvSpPr>
          <p:cNvPr id="51205" name="Text Box 3"/>
          <p:cNvSpPr txBox="1">
            <a:spLocks noChangeArrowheads="1"/>
          </p:cNvSpPr>
          <p:nvPr/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55731F8E-9F8A-459E-83DA-122D43FEC602}" type="slidenum">
              <a:rPr lang="en-US"/>
              <a:pPr/>
              <a:t>9</a:t>
            </a:fld>
            <a:endParaRPr lang="en-US"/>
          </a:p>
        </p:txBody>
      </p:sp>
      <p:sp>
        <p:nvSpPr>
          <p:cNvPr id="52227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480" tIns="48240" rIns="96480" bIns="4824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08C3BFBE-12FA-467E-9F24-E1FE98DC9E7C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222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solidFill>
            <a:srgbClr val="FFFFFF"/>
          </a:solidFill>
          <a:ln/>
        </p:spPr>
      </p:sp>
      <p:sp>
        <p:nvSpPr>
          <p:cNvPr id="52229" name="Text Box 3"/>
          <p:cNvSpPr txBox="1">
            <a:spLocks noChangeArrowheads="1"/>
          </p:cNvSpPr>
          <p:nvPr/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3/12/2019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Wireless, Mobile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6-</a:t>
            </a:r>
            <a:fld id="{4552E5EE-8107-472F-96F1-66A2DDF916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3/12/2019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Wireless, Mobile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6-</a:t>
            </a:r>
            <a:fld id="{EF806B7E-06D7-471B-8C13-E7C69E1A1E0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850" y="303213"/>
            <a:ext cx="2268538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3213"/>
            <a:ext cx="6653212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3/12/2019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Wireless, Mobile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6-</a:t>
            </a:r>
            <a:fld id="{0F4C3A8E-9FD8-451D-972B-A7825F4F3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3/12/2019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Wireless, Mobile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6-</a:t>
            </a:r>
            <a:fld id="{1B438E40-7001-4929-96D9-6CAD92D8551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0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2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6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8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3/12/2019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Wireless, Mobile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6-</a:t>
            </a:r>
            <a:fld id="{9C602AC4-E058-483F-8C2C-6AD571569F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40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5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3/12/2019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Wireless, Mobile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6-</a:t>
            </a:r>
            <a:fld id="{1E6BEF73-FC5D-482E-AACD-0BFDDF39D9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6" indent="0">
              <a:buNone/>
              <a:defRPr sz="2000" b="1"/>
            </a:lvl2pPr>
            <a:lvl3pPr marL="914210" indent="0">
              <a:buNone/>
              <a:defRPr sz="1800" b="1"/>
            </a:lvl3pPr>
            <a:lvl4pPr marL="1371316" indent="0">
              <a:buNone/>
              <a:defRPr sz="1600" b="1"/>
            </a:lvl4pPr>
            <a:lvl5pPr marL="1828421" indent="0">
              <a:buNone/>
              <a:defRPr sz="1600" b="1"/>
            </a:lvl5pPr>
            <a:lvl6pPr marL="2285526" indent="0">
              <a:buNone/>
              <a:defRPr sz="1600" b="1"/>
            </a:lvl6pPr>
            <a:lvl7pPr marL="2742630" indent="0">
              <a:buNone/>
              <a:defRPr sz="1600" b="1"/>
            </a:lvl7pPr>
            <a:lvl8pPr marL="3199736" indent="0">
              <a:buNone/>
              <a:defRPr sz="1600" b="1"/>
            </a:lvl8pPr>
            <a:lvl9pPr marL="365684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6" indent="0">
              <a:buNone/>
              <a:defRPr sz="2000" b="1"/>
            </a:lvl2pPr>
            <a:lvl3pPr marL="914210" indent="0">
              <a:buNone/>
              <a:defRPr sz="1800" b="1"/>
            </a:lvl3pPr>
            <a:lvl4pPr marL="1371316" indent="0">
              <a:buNone/>
              <a:defRPr sz="1600" b="1"/>
            </a:lvl4pPr>
            <a:lvl5pPr marL="1828421" indent="0">
              <a:buNone/>
              <a:defRPr sz="1600" b="1"/>
            </a:lvl5pPr>
            <a:lvl6pPr marL="2285526" indent="0">
              <a:buNone/>
              <a:defRPr sz="1600" b="1"/>
            </a:lvl6pPr>
            <a:lvl7pPr marL="2742630" indent="0">
              <a:buNone/>
              <a:defRPr sz="1600" b="1"/>
            </a:lvl7pPr>
            <a:lvl8pPr marL="3199736" indent="0">
              <a:buNone/>
              <a:defRPr sz="1600" b="1"/>
            </a:lvl8pPr>
            <a:lvl9pPr marL="365684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3/12/2019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Wireless, Mobile Networks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6-</a:t>
            </a:r>
            <a:fld id="{E93064ED-0E80-441E-AF4D-1F4AC2C31D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3/12/2019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Wireless, Mobile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6-</a:t>
            </a:r>
            <a:fld id="{005106D7-7063-48EF-9D22-5AA30F086B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3/12/2019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Wireless, Mobile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6-</a:t>
            </a:r>
            <a:fld id="{2C35E803-C9B6-42F5-9ED4-9513F3167CA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06" indent="0">
              <a:buNone/>
              <a:defRPr sz="1200"/>
            </a:lvl2pPr>
            <a:lvl3pPr marL="914210" indent="0">
              <a:buNone/>
              <a:defRPr sz="1000"/>
            </a:lvl3pPr>
            <a:lvl4pPr marL="1371316" indent="0">
              <a:buNone/>
              <a:defRPr sz="900"/>
            </a:lvl4pPr>
            <a:lvl5pPr marL="1828421" indent="0">
              <a:buNone/>
              <a:defRPr sz="900"/>
            </a:lvl5pPr>
            <a:lvl6pPr marL="2285526" indent="0">
              <a:buNone/>
              <a:defRPr sz="900"/>
            </a:lvl6pPr>
            <a:lvl7pPr marL="2742630" indent="0">
              <a:buNone/>
              <a:defRPr sz="900"/>
            </a:lvl7pPr>
            <a:lvl8pPr marL="3199736" indent="0">
              <a:buNone/>
              <a:defRPr sz="900"/>
            </a:lvl8pPr>
            <a:lvl9pPr marL="365684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3/12/2019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Wireless, Mobile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6-</a:t>
            </a:r>
            <a:fld id="{71D5F77E-6935-4850-9D16-BA47511F71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06" indent="0">
              <a:buNone/>
              <a:defRPr sz="2800"/>
            </a:lvl2pPr>
            <a:lvl3pPr marL="914210" indent="0">
              <a:buNone/>
              <a:defRPr sz="2400"/>
            </a:lvl3pPr>
            <a:lvl4pPr marL="1371316" indent="0">
              <a:buNone/>
              <a:defRPr sz="2000"/>
            </a:lvl4pPr>
            <a:lvl5pPr marL="1828421" indent="0">
              <a:buNone/>
              <a:defRPr sz="2000"/>
            </a:lvl5pPr>
            <a:lvl6pPr marL="2285526" indent="0">
              <a:buNone/>
              <a:defRPr sz="2000"/>
            </a:lvl6pPr>
            <a:lvl7pPr marL="2742630" indent="0">
              <a:buNone/>
              <a:defRPr sz="2000"/>
            </a:lvl7pPr>
            <a:lvl8pPr marL="3199736" indent="0">
              <a:buNone/>
              <a:defRPr sz="2000"/>
            </a:lvl8pPr>
            <a:lvl9pPr marL="3656841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06" indent="0">
              <a:buNone/>
              <a:defRPr sz="1200"/>
            </a:lvl2pPr>
            <a:lvl3pPr marL="914210" indent="0">
              <a:buNone/>
              <a:defRPr sz="1000"/>
            </a:lvl3pPr>
            <a:lvl4pPr marL="1371316" indent="0">
              <a:buNone/>
              <a:defRPr sz="900"/>
            </a:lvl4pPr>
            <a:lvl5pPr marL="1828421" indent="0">
              <a:buNone/>
              <a:defRPr sz="900"/>
            </a:lvl5pPr>
            <a:lvl6pPr marL="2285526" indent="0">
              <a:buNone/>
              <a:defRPr sz="900"/>
            </a:lvl6pPr>
            <a:lvl7pPr marL="2742630" indent="0">
              <a:buNone/>
              <a:defRPr sz="900"/>
            </a:lvl7pPr>
            <a:lvl8pPr marL="3199736" indent="0">
              <a:buNone/>
              <a:defRPr sz="900"/>
            </a:lvl8pPr>
            <a:lvl9pPr marL="365684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3/12/2019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Wireless, Mobile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6-</a:t>
            </a:r>
            <a:fld id="{A06BCBC6-E8AC-48F6-9958-AE6252F3A5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0" tIns="45711" rIns="91420" bIns="457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20" tIns="45711" rIns="91420" bIns="457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20" tIns="45711" rIns="91420" bIns="4571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3/12/2019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20" tIns="45711" rIns="91420" bIns="4571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Wireless, Mobile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20" tIns="45711" rIns="91420" bIns="4571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6-</a:t>
            </a:r>
            <a:fld id="{8775CA0B-ECB0-42E2-BC0F-F9B1A46243D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sldNum="0" hdr="0" ftr="0" dt="0"/>
  <p:txStyles>
    <p:titleStyle>
      <a:lvl1pPr algn="ctr" defTabSz="91421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29" indent="-342829" algn="l" defTabSz="9142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96" indent="-285690" algn="l" defTabSz="91421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64" indent="-228553" algn="l" defTabSz="91421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68" indent="-228553" algn="l" defTabSz="91421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74" indent="-228553" algn="l" defTabSz="91421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79" indent="-228553" algn="l" defTabSz="9142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84" indent="-228553" algn="l" defTabSz="9142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89" indent="-228553" algn="l" defTabSz="9142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94" indent="-228553" algn="l" defTabSz="9142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6" algn="l" defTabSz="9142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0" algn="l" defTabSz="9142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16" algn="l" defTabSz="9142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21" algn="l" defTabSz="9142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26" algn="l" defTabSz="9142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30" algn="l" defTabSz="9142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36" algn="l" defTabSz="9142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41" algn="l" defTabSz="9142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3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11" Type="http://schemas.openxmlformats.org/officeDocument/2006/relationships/image" Target="../media/image38.png"/><Relationship Id="rId5" Type="http://schemas.openxmlformats.org/officeDocument/2006/relationships/image" Target="../media/image34.png"/><Relationship Id="rId10" Type="http://schemas.openxmlformats.org/officeDocument/2006/relationships/image" Target="../media/image37.png"/><Relationship Id="rId4" Type="http://schemas.openxmlformats.org/officeDocument/2006/relationships/image" Target="../media/image4.png"/><Relationship Id="rId9" Type="http://schemas.openxmlformats.org/officeDocument/2006/relationships/image" Target="../media/image3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6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6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6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6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6.emf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8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3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1600200" y="2438400"/>
            <a:ext cx="6324600" cy="172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eaLnBrk="1" hangingPunct="1">
              <a:lnSpc>
                <a:spcPct val="85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Chapter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Wireless and Mobile Networks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Wireless Network Taxonomy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2719388" y="1584325"/>
            <a:ext cx="1574768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Single Hop</a:t>
            </a:r>
            <a:endParaRPr lang="en-US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5376863" y="1577975"/>
            <a:ext cx="1967503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Multiple Hops</a:t>
            </a:r>
            <a:endParaRPr lang="en-US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508000" y="2425700"/>
            <a:ext cx="1753471" cy="77162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Infrastructure</a:t>
            </a:r>
            <a:endParaRPr lang="en-US" sz="2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(e.g., APs)</a:t>
            </a:r>
          </a:p>
        </p:txBody>
      </p:sp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555625" y="4121150"/>
            <a:ext cx="1745455" cy="77162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endParaRPr lang="en-US" sz="2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Infrastructure</a:t>
            </a:r>
            <a:endParaRPr lang="en-US" sz="2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7" name="Text Box 8"/>
          <p:cNvSpPr txBox="1">
            <a:spLocks noChangeArrowheads="1"/>
          </p:cNvSpPr>
          <p:nvPr/>
        </p:nvSpPr>
        <p:spPr bwMode="auto">
          <a:xfrm>
            <a:off x="2613025" y="2179638"/>
            <a:ext cx="2127163" cy="163339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just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Host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connects to </a:t>
            </a:r>
          </a:p>
          <a:p>
            <a:pPr algn="just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base station (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WiFi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WiMAX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cellular) </a:t>
            </a:r>
          </a:p>
          <a:p>
            <a:pPr algn="just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which connects to </a:t>
            </a:r>
          </a:p>
          <a:p>
            <a:pPr algn="just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larger Internet</a:t>
            </a:r>
          </a:p>
        </p:txBody>
      </p:sp>
      <p:sp>
        <p:nvSpPr>
          <p:cNvPr id="15368" name="Text Box 9"/>
          <p:cNvSpPr txBox="1">
            <a:spLocks noChangeArrowheads="1"/>
          </p:cNvSpPr>
          <p:nvPr/>
        </p:nvSpPr>
        <p:spPr bwMode="auto">
          <a:xfrm>
            <a:off x="2522538" y="4121150"/>
            <a:ext cx="2288297" cy="132562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just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base station, no</a:t>
            </a:r>
          </a:p>
          <a:p>
            <a:pPr algn="just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connection to larger </a:t>
            </a:r>
          </a:p>
          <a:p>
            <a:pPr algn="just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Internet (Bluetooth, </a:t>
            </a:r>
          </a:p>
          <a:p>
            <a:pPr algn="just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ad hoc nets)</a:t>
            </a:r>
          </a:p>
        </p:txBody>
      </p:sp>
      <p:sp>
        <p:nvSpPr>
          <p:cNvPr id="15369" name="Text Box 10"/>
          <p:cNvSpPr txBox="1">
            <a:spLocks noChangeArrowheads="1"/>
          </p:cNvSpPr>
          <p:nvPr/>
        </p:nvSpPr>
        <p:spPr bwMode="auto">
          <a:xfrm>
            <a:off x="5230812" y="2133600"/>
            <a:ext cx="3074988" cy="132562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Host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may have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 relay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through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several wireless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nodes to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connect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larger 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Internet: </a:t>
            </a:r>
            <a:r>
              <a:rPr lang="en-US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mesh net</a:t>
            </a:r>
          </a:p>
        </p:txBody>
      </p:sp>
      <p:sp>
        <p:nvSpPr>
          <p:cNvPr id="15370" name="Text Box 11"/>
          <p:cNvSpPr txBox="1">
            <a:spLocks noChangeArrowheads="1"/>
          </p:cNvSpPr>
          <p:nvPr/>
        </p:nvSpPr>
        <p:spPr bwMode="auto">
          <a:xfrm>
            <a:off x="5241925" y="3716338"/>
            <a:ext cx="3063875" cy="194117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base station,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 connection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 larger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Internet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May have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 relay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 reach other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given wireless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node MANET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VANET</a:t>
            </a:r>
          </a:p>
        </p:txBody>
      </p:sp>
      <p:sp>
        <p:nvSpPr>
          <p:cNvPr id="15371" name="Rectangle 12"/>
          <p:cNvSpPr>
            <a:spLocks noChangeArrowheads="1"/>
          </p:cNvSpPr>
          <p:nvPr/>
        </p:nvSpPr>
        <p:spPr bwMode="auto">
          <a:xfrm>
            <a:off x="609600" y="1606550"/>
            <a:ext cx="7848600" cy="4032250"/>
          </a:xfrm>
          <a:prstGeom prst="rect">
            <a:avLst/>
          </a:prstGeom>
          <a:noFill/>
          <a:ln w="19080" cap="sq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3"/>
          <p:cNvSpPr>
            <a:spLocks noChangeShapeType="1"/>
          </p:cNvSpPr>
          <p:nvPr/>
        </p:nvSpPr>
        <p:spPr bwMode="auto">
          <a:xfrm>
            <a:off x="701675" y="2052638"/>
            <a:ext cx="7232650" cy="1587"/>
          </a:xfrm>
          <a:prstGeom prst="line">
            <a:avLst/>
          </a:prstGeom>
          <a:noFill/>
          <a:ln w="19080" cap="sq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3" name="Line 14"/>
          <p:cNvSpPr>
            <a:spLocks noChangeShapeType="1"/>
          </p:cNvSpPr>
          <p:nvPr/>
        </p:nvSpPr>
        <p:spPr bwMode="auto">
          <a:xfrm>
            <a:off x="2425700" y="1604963"/>
            <a:ext cx="1588" cy="3851275"/>
          </a:xfrm>
          <a:prstGeom prst="line">
            <a:avLst/>
          </a:prstGeom>
          <a:noFill/>
          <a:ln w="19080" cap="sq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4" name="Line 15"/>
          <p:cNvSpPr>
            <a:spLocks noChangeShapeType="1"/>
          </p:cNvSpPr>
          <p:nvPr/>
        </p:nvSpPr>
        <p:spPr bwMode="auto">
          <a:xfrm>
            <a:off x="5037138" y="1604963"/>
            <a:ext cx="1587" cy="3851275"/>
          </a:xfrm>
          <a:prstGeom prst="line">
            <a:avLst/>
          </a:prstGeom>
          <a:noFill/>
          <a:ln w="19080" cap="sq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533400" y="136525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Wireless Link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Characteristics</a:t>
            </a:r>
            <a:endParaRPr lang="en-US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33400" y="1314450"/>
            <a:ext cx="8213725" cy="51974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algn="just">
              <a:lnSpc>
                <a:spcPct val="80000"/>
              </a:lnSpc>
              <a:spcBef>
                <a:spcPts val="700"/>
              </a:spcBef>
              <a:buClrTx/>
              <a:buSzPct val="7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Important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differences from wired link ….</a:t>
            </a:r>
          </a:p>
          <a:p>
            <a:pPr marL="342900" indent="-341313" algn="just">
              <a:lnSpc>
                <a:spcPct val="80000"/>
              </a:lnSpc>
              <a:spcBef>
                <a:spcPts val="600"/>
              </a:spcBef>
              <a:buClrTx/>
              <a:buSzPct val="7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1363" lvl="1" indent="-284163" algn="just">
              <a:lnSpc>
                <a:spcPct val="80000"/>
              </a:lnSpc>
              <a:spcBef>
                <a:spcPts val="65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6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Decreased </a:t>
            </a:r>
            <a:r>
              <a:rPr lang="en-US" sz="26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signal strength: 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radio signal attenuates as it propagates through matter (path loss)</a:t>
            </a:r>
          </a:p>
          <a:p>
            <a:pPr marL="741363" lvl="1" indent="-284163" algn="just">
              <a:lnSpc>
                <a:spcPct val="80000"/>
              </a:lnSpc>
              <a:spcBef>
                <a:spcPts val="65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6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Interference </a:t>
            </a:r>
            <a:r>
              <a:rPr lang="en-US" sz="26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from other sources: 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standardized wireless network frequencies (e.g., 2.4 GHz) shared by other devices (e.g., phone); devices (motors) interfere as well</a:t>
            </a:r>
          </a:p>
          <a:p>
            <a:pPr marL="741363" lvl="1" indent="-284163" algn="just">
              <a:lnSpc>
                <a:spcPct val="80000"/>
              </a:lnSpc>
              <a:spcBef>
                <a:spcPts val="65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6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Multipath </a:t>
            </a:r>
            <a:r>
              <a:rPr lang="en-US" sz="26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propagation: 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radio signal reflects off objects ground, arriving </a:t>
            </a:r>
            <a:r>
              <a:rPr lang="en-US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destination at slightly different times</a:t>
            </a:r>
          </a:p>
          <a:p>
            <a:pPr marL="342900" indent="-341313" algn="just">
              <a:lnSpc>
                <a:spcPct val="80000"/>
              </a:lnSpc>
              <a:spcBef>
                <a:spcPts val="650"/>
              </a:spcBef>
              <a:buClrTx/>
              <a:buSzPct val="7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2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1313" algn="just">
              <a:lnSpc>
                <a:spcPct val="80000"/>
              </a:lnSpc>
              <a:spcBef>
                <a:spcPts val="650"/>
              </a:spcBef>
              <a:buClrTx/>
              <a:buSzPct val="7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…. make communication across (even a point to point) wireless link much more </a:t>
            </a:r>
            <a:r>
              <a:rPr lang="ja-JP" sz="2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difficult</a:t>
            </a:r>
            <a:r>
              <a:rPr lang="ja-JP" sz="26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en-US" sz="2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1"/>
          <p:cNvGrpSpPr>
            <a:grpSpLocks/>
          </p:cNvGrpSpPr>
          <p:nvPr/>
        </p:nvGrpSpPr>
        <p:grpSpPr bwMode="auto">
          <a:xfrm>
            <a:off x="2163763" y="2570163"/>
            <a:ext cx="625475" cy="641350"/>
            <a:chOff x="1363" y="1619"/>
            <a:chExt cx="394" cy="404"/>
          </a:xfrm>
        </p:grpSpPr>
        <p:pic>
          <p:nvPicPr>
            <p:cNvPr id="18474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363" y="1711"/>
              <a:ext cx="394" cy="3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8475" name="Picture 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370" y="1619"/>
              <a:ext cx="381" cy="25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18435" name="Text Box 6"/>
          <p:cNvSpPr txBox="1">
            <a:spLocks noChangeArrowheads="1"/>
          </p:cNvSpPr>
          <p:nvPr/>
        </p:nvSpPr>
        <p:spPr bwMode="auto">
          <a:xfrm>
            <a:off x="458788" y="130175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Wireless Network Characteristics</a:t>
            </a: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463550" y="1150938"/>
            <a:ext cx="7772400" cy="1117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41313" algn="just">
              <a:spcBef>
                <a:spcPts val="600"/>
              </a:spcBef>
              <a:buClrTx/>
              <a:buSzPct val="7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Multiple wireless senders and receivers create additional problems (beyond multiple access):</a:t>
            </a:r>
          </a:p>
        </p:txBody>
      </p:sp>
      <p:sp>
        <p:nvSpPr>
          <p:cNvPr id="18437" name="Freeform 8"/>
          <p:cNvSpPr>
            <a:spLocks noChangeArrowheads="1"/>
          </p:cNvSpPr>
          <p:nvPr/>
        </p:nvSpPr>
        <p:spPr bwMode="auto">
          <a:xfrm>
            <a:off x="698500" y="2413000"/>
            <a:ext cx="2020888" cy="1085850"/>
          </a:xfrm>
          <a:custGeom>
            <a:avLst/>
            <a:gdLst>
              <a:gd name="T0" fmla="*/ 2147483647 w 1273"/>
              <a:gd name="T1" fmla="*/ 2147483647 h 684"/>
              <a:gd name="T2" fmla="*/ 2147483647 w 1273"/>
              <a:gd name="T3" fmla="*/ 0 h 684"/>
              <a:gd name="T4" fmla="*/ 2147483647 w 1273"/>
              <a:gd name="T5" fmla="*/ 2147483647 h 684"/>
              <a:gd name="T6" fmla="*/ 2147483647 w 1273"/>
              <a:gd name="T7" fmla="*/ 2147483647 h 684"/>
              <a:gd name="T8" fmla="*/ 2147483647 w 1273"/>
              <a:gd name="T9" fmla="*/ 2147483647 h 684"/>
              <a:gd name="T10" fmla="*/ 2147483647 w 1273"/>
              <a:gd name="T11" fmla="*/ 2147483647 h 684"/>
              <a:gd name="T12" fmla="*/ 2147483647 w 1273"/>
              <a:gd name="T13" fmla="*/ 2147483647 h 684"/>
              <a:gd name="T14" fmla="*/ 2147483647 w 1273"/>
              <a:gd name="T15" fmla="*/ 2147483647 h 684"/>
              <a:gd name="T16" fmla="*/ 2147483647 w 1273"/>
              <a:gd name="T17" fmla="*/ 2147483647 h 684"/>
              <a:gd name="T18" fmla="*/ 0 w 1273"/>
              <a:gd name="T19" fmla="*/ 2147483647 h 68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73"/>
              <a:gd name="T31" fmla="*/ 0 h 684"/>
              <a:gd name="T32" fmla="*/ 1273 w 1273"/>
              <a:gd name="T33" fmla="*/ 684 h 68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73" h="684">
                <a:moveTo>
                  <a:pt x="9" y="675"/>
                </a:moveTo>
                <a:lnTo>
                  <a:pt x="316" y="0"/>
                </a:lnTo>
                <a:lnTo>
                  <a:pt x="461" y="228"/>
                </a:lnTo>
                <a:lnTo>
                  <a:pt x="510" y="119"/>
                </a:lnTo>
                <a:lnTo>
                  <a:pt x="631" y="467"/>
                </a:lnTo>
                <a:lnTo>
                  <a:pt x="667" y="391"/>
                </a:lnTo>
                <a:lnTo>
                  <a:pt x="739" y="464"/>
                </a:lnTo>
                <a:lnTo>
                  <a:pt x="1058" y="57"/>
                </a:lnTo>
                <a:lnTo>
                  <a:pt x="1273" y="684"/>
                </a:lnTo>
                <a:lnTo>
                  <a:pt x="0" y="674"/>
                </a:lnTo>
              </a:path>
            </a:pathLst>
          </a:custGeom>
          <a:gradFill rotWithShape="0">
            <a:gsLst>
              <a:gs pos="0">
                <a:srgbClr val="FFFFFF"/>
              </a:gs>
              <a:gs pos="100000">
                <a:srgbClr val="00CC66"/>
              </a:gs>
            </a:gsLst>
            <a:lin ang="5400000" scaled="1"/>
          </a:gra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Line 9"/>
          <p:cNvSpPr>
            <a:spLocks noChangeShapeType="1"/>
          </p:cNvSpPr>
          <p:nvPr/>
        </p:nvSpPr>
        <p:spPr bwMode="auto">
          <a:xfrm flipV="1">
            <a:off x="1971675" y="3625850"/>
            <a:ext cx="998538" cy="173038"/>
          </a:xfrm>
          <a:prstGeom prst="line">
            <a:avLst/>
          </a:prstGeom>
          <a:noFill/>
          <a:ln w="38160" cap="sq">
            <a:solidFill>
              <a:srgbClr val="FF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39" name="Line 10"/>
          <p:cNvSpPr>
            <a:spLocks noChangeShapeType="1"/>
          </p:cNvSpPr>
          <p:nvPr/>
        </p:nvSpPr>
        <p:spPr bwMode="auto">
          <a:xfrm>
            <a:off x="2644775" y="3148013"/>
            <a:ext cx="407988" cy="322262"/>
          </a:xfrm>
          <a:prstGeom prst="line">
            <a:avLst/>
          </a:prstGeom>
          <a:noFill/>
          <a:ln w="38160" cap="sq">
            <a:solidFill>
              <a:srgbClr val="FF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0" name="Text Box 11"/>
          <p:cNvSpPr txBox="1">
            <a:spLocks noChangeArrowheads="1"/>
          </p:cNvSpPr>
          <p:nvPr/>
        </p:nvSpPr>
        <p:spPr bwMode="auto">
          <a:xfrm>
            <a:off x="1100138" y="3519488"/>
            <a:ext cx="333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18441" name="Text Box 12"/>
          <p:cNvSpPr txBox="1">
            <a:spLocks noChangeArrowheads="1"/>
          </p:cNvSpPr>
          <p:nvPr/>
        </p:nvSpPr>
        <p:spPr bwMode="auto">
          <a:xfrm>
            <a:off x="3567113" y="3292475"/>
            <a:ext cx="333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18442" name="Text Box 13"/>
          <p:cNvSpPr txBox="1">
            <a:spLocks noChangeArrowheads="1"/>
          </p:cNvSpPr>
          <p:nvPr/>
        </p:nvSpPr>
        <p:spPr bwMode="auto">
          <a:xfrm>
            <a:off x="2744788" y="2587625"/>
            <a:ext cx="3444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471488" y="4175125"/>
            <a:ext cx="4148137" cy="2241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2900" indent="-341313">
              <a:lnSpc>
                <a:spcPct val="90000"/>
              </a:lnSpc>
              <a:spcBef>
                <a:spcPts val="600"/>
              </a:spcBef>
              <a:buClrTx/>
              <a:buSzPct val="75000"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n-US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Hidden </a:t>
            </a:r>
            <a:r>
              <a:rPr lang="en-US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Terminal Problem</a:t>
            </a:r>
            <a:endParaRPr lang="en-US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1313" indent="-339725">
              <a:lnSpc>
                <a:spcPct val="90000"/>
              </a:lnSpc>
              <a:spcBef>
                <a:spcPts val="55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n-US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B, A hear each other</a:t>
            </a:r>
          </a:p>
          <a:p>
            <a:pPr marL="341313" indent="-339725">
              <a:lnSpc>
                <a:spcPct val="90000"/>
              </a:lnSpc>
              <a:spcBef>
                <a:spcPts val="55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n-US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B, C hear each other</a:t>
            </a:r>
          </a:p>
          <a:p>
            <a:pPr marL="341313" indent="-339725">
              <a:lnSpc>
                <a:spcPct val="90000"/>
              </a:lnSpc>
              <a:spcBef>
                <a:spcPts val="55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n-US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A, C can not hear each other means A, C unaware of their interference at </a:t>
            </a:r>
            <a:r>
              <a:rPr lang="en-US" sz="2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4951413" y="2292350"/>
            <a:ext cx="333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FF0000"/>
                </a:solidFill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6853238" y="2289175"/>
            <a:ext cx="328612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8037513" y="2332038"/>
            <a:ext cx="3444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5011738" y="3119438"/>
            <a:ext cx="94615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ja-JP" sz="1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signal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strength</a:t>
            </a:r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5078413" y="4148138"/>
            <a:ext cx="3263900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>
            <a:off x="5024438" y="2968625"/>
            <a:ext cx="1587" cy="113823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9" name="Freeform 21"/>
          <p:cNvSpPr>
            <a:spLocks noChangeArrowheads="1"/>
          </p:cNvSpPr>
          <p:nvPr/>
        </p:nvSpPr>
        <p:spPr bwMode="auto">
          <a:xfrm>
            <a:off x="5106988" y="3024188"/>
            <a:ext cx="2995612" cy="1081087"/>
          </a:xfrm>
          <a:custGeom>
            <a:avLst/>
            <a:gdLst>
              <a:gd name="T0" fmla="*/ 0 w 1887"/>
              <a:gd name="T1" fmla="*/ 0 h 681"/>
              <a:gd name="T2" fmla="*/ 2147483647 w 1887"/>
              <a:gd name="T3" fmla="*/ 2147483647 h 681"/>
              <a:gd name="T4" fmla="*/ 2147483647 w 1887"/>
              <a:gd name="T5" fmla="*/ 2147483647 h 681"/>
              <a:gd name="T6" fmla="*/ 2147483647 w 1887"/>
              <a:gd name="T7" fmla="*/ 2147483647 h 681"/>
              <a:gd name="T8" fmla="*/ 0 60000 65536"/>
              <a:gd name="T9" fmla="*/ 0 60000 65536"/>
              <a:gd name="T10" fmla="*/ 0 60000 65536"/>
              <a:gd name="T11" fmla="*/ 0 60000 65536"/>
              <a:gd name="T12" fmla="*/ 0 w 1887"/>
              <a:gd name="T13" fmla="*/ 0 h 681"/>
              <a:gd name="T14" fmla="*/ 1887 w 1887"/>
              <a:gd name="T15" fmla="*/ 681 h 6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87" h="681">
                <a:moveTo>
                  <a:pt x="0" y="0"/>
                </a:moveTo>
                <a:cubicBezTo>
                  <a:pt x="161" y="25"/>
                  <a:pt x="737" y="52"/>
                  <a:pt x="966" y="151"/>
                </a:cubicBezTo>
                <a:cubicBezTo>
                  <a:pt x="1195" y="250"/>
                  <a:pt x="1220" y="507"/>
                  <a:pt x="1373" y="594"/>
                </a:cubicBezTo>
                <a:cubicBezTo>
                  <a:pt x="1526" y="681"/>
                  <a:pt x="1780" y="657"/>
                  <a:pt x="1887" y="673"/>
                </a:cubicBezTo>
              </a:path>
            </a:pathLst>
          </a:custGeom>
          <a:noFill/>
          <a:ln w="3816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6364288" y="4111625"/>
            <a:ext cx="588962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  <a:latin typeface="Arial" charset="0"/>
                <a:cs typeface="Arial" charset="0"/>
              </a:rPr>
              <a:t>space</a:t>
            </a:r>
          </a:p>
        </p:txBody>
      </p:sp>
      <p:sp>
        <p:nvSpPr>
          <p:cNvPr id="17431" name="Freeform 23"/>
          <p:cNvSpPr>
            <a:spLocks noChangeArrowheads="1"/>
          </p:cNvSpPr>
          <p:nvPr/>
        </p:nvSpPr>
        <p:spPr bwMode="auto">
          <a:xfrm flipH="1">
            <a:off x="5202238" y="2994025"/>
            <a:ext cx="2995612" cy="1081088"/>
          </a:xfrm>
          <a:custGeom>
            <a:avLst/>
            <a:gdLst>
              <a:gd name="T0" fmla="*/ 0 w 1887"/>
              <a:gd name="T1" fmla="*/ 0 h 681"/>
              <a:gd name="T2" fmla="*/ 2147483647 w 1887"/>
              <a:gd name="T3" fmla="*/ 2147483647 h 681"/>
              <a:gd name="T4" fmla="*/ 2147483647 w 1887"/>
              <a:gd name="T5" fmla="*/ 2147483647 h 681"/>
              <a:gd name="T6" fmla="*/ 2147483647 w 1887"/>
              <a:gd name="T7" fmla="*/ 2147483647 h 681"/>
              <a:gd name="T8" fmla="*/ 0 60000 65536"/>
              <a:gd name="T9" fmla="*/ 0 60000 65536"/>
              <a:gd name="T10" fmla="*/ 0 60000 65536"/>
              <a:gd name="T11" fmla="*/ 0 60000 65536"/>
              <a:gd name="T12" fmla="*/ 0 w 1887"/>
              <a:gd name="T13" fmla="*/ 0 h 681"/>
              <a:gd name="T14" fmla="*/ 1887 w 1887"/>
              <a:gd name="T15" fmla="*/ 681 h 6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87" h="681">
                <a:moveTo>
                  <a:pt x="0" y="0"/>
                </a:moveTo>
                <a:cubicBezTo>
                  <a:pt x="161" y="25"/>
                  <a:pt x="737" y="52"/>
                  <a:pt x="966" y="151"/>
                </a:cubicBezTo>
                <a:cubicBezTo>
                  <a:pt x="1195" y="250"/>
                  <a:pt x="1220" y="507"/>
                  <a:pt x="1373" y="594"/>
                </a:cubicBezTo>
                <a:cubicBezTo>
                  <a:pt x="1526" y="681"/>
                  <a:pt x="1780" y="657"/>
                  <a:pt x="1887" y="673"/>
                </a:cubicBezTo>
              </a:path>
            </a:pathLst>
          </a:custGeom>
          <a:noFill/>
          <a:ln w="38160">
            <a:solidFill>
              <a:srgbClr val="33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7645400" y="3048000"/>
            <a:ext cx="957263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ja-JP" sz="140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s signal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strength</a:t>
            </a:r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 flipH="1">
            <a:off x="5402263" y="2855913"/>
            <a:ext cx="30162" cy="1263650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4" name="Line 26"/>
          <p:cNvSpPr>
            <a:spLocks noChangeShapeType="1"/>
          </p:cNvSpPr>
          <p:nvPr/>
        </p:nvSpPr>
        <p:spPr bwMode="auto">
          <a:xfrm>
            <a:off x="6624638" y="2924175"/>
            <a:ext cx="1587" cy="1208088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7705725" y="2908300"/>
            <a:ext cx="1588" cy="1181100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6" name="Rectangle 28"/>
          <p:cNvSpPr>
            <a:spLocks noChangeArrowheads="1"/>
          </p:cNvSpPr>
          <p:nvPr/>
        </p:nvSpPr>
        <p:spPr bwMode="auto">
          <a:xfrm>
            <a:off x="4995863" y="4432300"/>
            <a:ext cx="4148137" cy="13335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2900" indent="-341313">
              <a:lnSpc>
                <a:spcPct val="90000"/>
              </a:lnSpc>
              <a:spcBef>
                <a:spcPts val="600"/>
              </a:spcBef>
              <a:buClrTx/>
              <a:buSzPct val="75000"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n-US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Signal attenuation:</a:t>
            </a:r>
          </a:p>
          <a:p>
            <a:pPr marL="341313" indent="-339725">
              <a:lnSpc>
                <a:spcPct val="90000"/>
              </a:lnSpc>
              <a:spcBef>
                <a:spcPts val="55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n-US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B, A hear each other</a:t>
            </a:r>
          </a:p>
          <a:p>
            <a:pPr marL="341313" indent="-339725">
              <a:lnSpc>
                <a:spcPct val="90000"/>
              </a:lnSpc>
              <a:spcBef>
                <a:spcPts val="55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n-US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B, C hear each other</a:t>
            </a:r>
          </a:p>
          <a:p>
            <a:pPr marL="341313" indent="-339725">
              <a:lnSpc>
                <a:spcPct val="90000"/>
              </a:lnSpc>
              <a:spcBef>
                <a:spcPts val="55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n-US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A, C can not hear each other interfering at B</a:t>
            </a:r>
          </a:p>
        </p:txBody>
      </p:sp>
      <p:grpSp>
        <p:nvGrpSpPr>
          <p:cNvPr id="18458" name="Group 29"/>
          <p:cNvGrpSpPr>
            <a:grpSpLocks/>
          </p:cNvGrpSpPr>
          <p:nvPr/>
        </p:nvGrpSpPr>
        <p:grpSpPr bwMode="auto">
          <a:xfrm>
            <a:off x="2925763" y="3119438"/>
            <a:ext cx="625475" cy="641350"/>
            <a:chOff x="1843" y="1965"/>
            <a:chExt cx="394" cy="404"/>
          </a:xfrm>
        </p:grpSpPr>
        <p:pic>
          <p:nvPicPr>
            <p:cNvPr id="18472" name="Picture 3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843" y="2057"/>
              <a:ext cx="394" cy="3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8473" name="Picture 3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850" y="1965"/>
              <a:ext cx="381" cy="25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8459" name="Group 32"/>
          <p:cNvGrpSpPr>
            <a:grpSpLocks/>
          </p:cNvGrpSpPr>
          <p:nvPr/>
        </p:nvGrpSpPr>
        <p:grpSpPr bwMode="auto">
          <a:xfrm>
            <a:off x="1401763" y="3260725"/>
            <a:ext cx="625475" cy="642938"/>
            <a:chOff x="883" y="2054"/>
            <a:chExt cx="394" cy="405"/>
          </a:xfrm>
        </p:grpSpPr>
        <p:pic>
          <p:nvPicPr>
            <p:cNvPr id="18470" name="Picture 3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83" y="2146"/>
              <a:ext cx="394" cy="3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8471" name="Picture 3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890" y="2054"/>
              <a:ext cx="381" cy="25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5130800" y="2154238"/>
            <a:ext cx="625475" cy="641350"/>
            <a:chOff x="3232" y="1357"/>
            <a:chExt cx="394" cy="404"/>
          </a:xfrm>
        </p:grpSpPr>
        <p:pic>
          <p:nvPicPr>
            <p:cNvPr id="18468" name="Picture 3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32" y="1449"/>
              <a:ext cx="394" cy="3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8469" name="Picture 3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239" y="1357"/>
              <a:ext cx="381" cy="25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6319838" y="2193925"/>
            <a:ext cx="625475" cy="642938"/>
            <a:chOff x="3981" y="1382"/>
            <a:chExt cx="394" cy="405"/>
          </a:xfrm>
        </p:grpSpPr>
        <p:pic>
          <p:nvPicPr>
            <p:cNvPr id="18466" name="Picture 3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981" y="1474"/>
              <a:ext cx="394" cy="3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8467" name="Picture 40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988" y="1382"/>
              <a:ext cx="381" cy="25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7" name="Group 41"/>
          <p:cNvGrpSpPr>
            <a:grpSpLocks/>
          </p:cNvGrpSpPr>
          <p:nvPr/>
        </p:nvGrpSpPr>
        <p:grpSpPr bwMode="auto">
          <a:xfrm>
            <a:off x="7396163" y="2124075"/>
            <a:ext cx="625475" cy="641350"/>
            <a:chOff x="4659" y="1338"/>
            <a:chExt cx="394" cy="404"/>
          </a:xfrm>
        </p:grpSpPr>
        <p:pic>
          <p:nvPicPr>
            <p:cNvPr id="18464" name="Picture 4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59" y="1430"/>
              <a:ext cx="394" cy="3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8465" name="Picture 4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666" y="1338"/>
              <a:ext cx="381" cy="25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0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3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6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5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5" dur="5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8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1" dur="5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4" dur="5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500"/>
                                        <p:tgtEl>
                                          <p:spTgt spid="17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0" dur="500"/>
                                        <p:tgtEl>
                                          <p:spTgt spid="17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3" dur="500"/>
                                        <p:tgtEl>
                                          <p:spTgt spid="17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6" dur="500"/>
                                        <p:tgtEl>
                                          <p:spTgt spid="17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7" grpId="0" animBg="1"/>
      <p:bldP spid="17428" grpId="0" animBg="1"/>
      <p:bldP spid="17429" grpId="0" animBg="1"/>
      <p:bldP spid="17431" grpId="0" animBg="1"/>
      <p:bldP spid="17433" grpId="0" animBg="1"/>
      <p:bldP spid="17434" grpId="0" animBg="1"/>
      <p:bldP spid="1743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284163" y="114300"/>
            <a:ext cx="8364537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Code Division Multiple Access (CDMA)</a:t>
            </a: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492125" y="1265238"/>
            <a:ext cx="7934325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just">
              <a:lnSpc>
                <a:spcPct val="80000"/>
              </a:lnSpc>
              <a:spcBef>
                <a:spcPts val="7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Unique </a:t>
            </a:r>
            <a:r>
              <a:rPr lang="ja-JP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code</a:t>
            </a:r>
            <a:r>
              <a:rPr lang="ja-JP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assigned to each user; i.e., code set partitioning</a:t>
            </a:r>
          </a:p>
          <a:p>
            <a:pPr marL="741363" lvl="1" indent="-284163" algn="just">
              <a:lnSpc>
                <a:spcPct val="80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users share same frequency, but each user has own </a:t>
            </a:r>
            <a:r>
              <a:rPr lang="ja-JP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chipping</a:t>
            </a:r>
            <a:r>
              <a:rPr lang="ja-JP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sequence (i.e., code) to encode data</a:t>
            </a:r>
          </a:p>
          <a:p>
            <a:pPr marL="741363" lvl="1" indent="-284163" algn="just">
              <a:lnSpc>
                <a:spcPct val="80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Allows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multiple users to </a:t>
            </a:r>
            <a:r>
              <a:rPr lang="ja-JP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coexist</a:t>
            </a:r>
            <a:r>
              <a:rPr lang="ja-JP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and transmit simultaneously with minimal interference (if codes are </a:t>
            </a:r>
            <a:r>
              <a:rPr lang="ja-JP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orthogonal</a:t>
            </a:r>
            <a:r>
              <a:rPr lang="ja-JP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1313" indent="-341313" algn="just">
              <a:lnSpc>
                <a:spcPct val="80000"/>
              </a:lnSpc>
              <a:spcBef>
                <a:spcPts val="7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Encoded Signal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(original data) X (chipping sequence)</a:t>
            </a:r>
          </a:p>
          <a:p>
            <a:pPr marL="341313" indent="-341313" algn="just">
              <a:lnSpc>
                <a:spcPct val="80000"/>
              </a:lnSpc>
              <a:spcBef>
                <a:spcPts val="7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Decoding</a:t>
            </a:r>
            <a:r>
              <a:rPr lang="en-US" sz="2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inner-product of encoded signal and chipping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sequence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320675" y="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CDMA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Encode/Decode</a:t>
            </a:r>
            <a:endParaRPr lang="en-US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Line 4"/>
          <p:cNvSpPr>
            <a:spLocks noChangeShapeType="1"/>
          </p:cNvSpPr>
          <p:nvPr/>
        </p:nvSpPr>
        <p:spPr bwMode="auto">
          <a:xfrm>
            <a:off x="3219450" y="1552575"/>
            <a:ext cx="1588" cy="1624013"/>
          </a:xfrm>
          <a:prstGeom prst="line">
            <a:avLst/>
          </a:prstGeom>
          <a:noFill/>
          <a:ln w="12600" cap="sq">
            <a:solidFill>
              <a:srgbClr val="3333CC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4" name="Line 5"/>
          <p:cNvSpPr>
            <a:spLocks noChangeShapeType="1"/>
          </p:cNvSpPr>
          <p:nvPr/>
        </p:nvSpPr>
        <p:spPr bwMode="auto">
          <a:xfrm>
            <a:off x="4276725" y="1528763"/>
            <a:ext cx="1588" cy="1624012"/>
          </a:xfrm>
          <a:prstGeom prst="line">
            <a:avLst/>
          </a:prstGeom>
          <a:noFill/>
          <a:ln w="12600" cap="sq">
            <a:solidFill>
              <a:srgbClr val="3333CC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2390775" y="2960688"/>
            <a:ext cx="6667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slot 1</a:t>
            </a:r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3409950" y="2965450"/>
            <a:ext cx="6667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slot 0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084388" y="1462088"/>
            <a:ext cx="1252537" cy="1622425"/>
            <a:chOff x="1313" y="921"/>
            <a:chExt cx="789" cy="1022"/>
          </a:xfrm>
        </p:grpSpPr>
        <p:sp>
          <p:nvSpPr>
            <p:cNvPr id="20739" name="Line 9"/>
            <p:cNvSpPr>
              <a:spLocks noChangeShapeType="1"/>
            </p:cNvSpPr>
            <p:nvPr/>
          </p:nvSpPr>
          <p:spPr bwMode="auto">
            <a:xfrm>
              <a:off x="1350" y="921"/>
              <a:ext cx="0" cy="1022"/>
            </a:xfrm>
            <a:prstGeom prst="line">
              <a:avLst/>
            </a:prstGeom>
            <a:noFill/>
            <a:ln w="12600" cap="sq">
              <a:solidFill>
                <a:srgbClr val="3333CC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40" name="Rectangle 10"/>
            <p:cNvSpPr>
              <a:spLocks noChangeArrowheads="1"/>
            </p:cNvSpPr>
            <p:nvPr/>
          </p:nvSpPr>
          <p:spPr bwMode="auto">
            <a:xfrm>
              <a:off x="1350" y="1218"/>
              <a:ext cx="677" cy="134"/>
            </a:xfrm>
            <a:prstGeom prst="rect">
              <a:avLst/>
            </a:prstGeom>
            <a:noFill/>
            <a:ln w="1908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41" name="Text Box 11"/>
            <p:cNvSpPr txBox="1">
              <a:spLocks noChangeArrowheads="1"/>
            </p:cNvSpPr>
            <p:nvPr/>
          </p:nvSpPr>
          <p:spPr bwMode="auto">
            <a:xfrm>
              <a:off x="1439" y="1194"/>
              <a:ext cx="392" cy="18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200">
                  <a:solidFill>
                    <a:srgbClr val="000000"/>
                  </a:solidFill>
                  <a:latin typeface="Arial" charset="0"/>
                  <a:cs typeface="Arial" charset="0"/>
                </a:rPr>
                <a:t>d</a:t>
              </a:r>
              <a:r>
                <a:rPr lang="en-US" sz="1200" baseline="-2500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  <a:r>
                <a:rPr lang="en-US" sz="1200">
                  <a:solidFill>
                    <a:srgbClr val="000000"/>
                  </a:solidFill>
                  <a:latin typeface="Arial" charset="0"/>
                  <a:cs typeface="Arial" charset="0"/>
                </a:rPr>
                <a:t> = -1</a:t>
              </a:r>
            </a:p>
          </p:txBody>
        </p:sp>
        <p:grpSp>
          <p:nvGrpSpPr>
            <p:cNvPr id="20742" name="Group 12"/>
            <p:cNvGrpSpPr>
              <a:grpSpLocks/>
            </p:cNvGrpSpPr>
            <p:nvPr/>
          </p:nvGrpSpPr>
          <p:grpSpPr bwMode="auto">
            <a:xfrm>
              <a:off x="1313" y="1534"/>
              <a:ext cx="789" cy="307"/>
              <a:chOff x="1313" y="1534"/>
              <a:chExt cx="789" cy="307"/>
            </a:xfrm>
          </p:grpSpPr>
          <p:sp>
            <p:nvSpPr>
              <p:cNvPr id="20743" name="Text Box 13"/>
              <p:cNvSpPr txBox="1">
                <a:spLocks noChangeArrowheads="1"/>
              </p:cNvSpPr>
              <p:nvPr/>
            </p:nvSpPr>
            <p:spPr bwMode="auto">
              <a:xfrm>
                <a:off x="1313" y="1534"/>
                <a:ext cx="195" cy="1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20744" name="Group 14"/>
              <p:cNvGrpSpPr>
                <a:grpSpLocks/>
              </p:cNvGrpSpPr>
              <p:nvPr/>
            </p:nvGrpSpPr>
            <p:grpSpPr bwMode="auto">
              <a:xfrm>
                <a:off x="1353" y="1539"/>
                <a:ext cx="257" cy="146"/>
                <a:chOff x="1353" y="1539"/>
                <a:chExt cx="257" cy="146"/>
              </a:xfrm>
            </p:grpSpPr>
            <p:sp>
              <p:nvSpPr>
                <p:cNvPr id="20766" name="Rectangle 15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7" cy="146"/>
                </a:xfrm>
                <a:prstGeom prst="rect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767" name="Line 16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4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68" name="Line 17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4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745" name="Group 18"/>
              <p:cNvGrpSpPr>
                <a:grpSpLocks/>
              </p:cNvGrpSpPr>
              <p:nvPr/>
            </p:nvGrpSpPr>
            <p:grpSpPr bwMode="auto">
              <a:xfrm>
                <a:off x="1773" y="1686"/>
                <a:ext cx="257" cy="143"/>
                <a:chOff x="1773" y="1686"/>
                <a:chExt cx="257" cy="143"/>
              </a:xfrm>
            </p:grpSpPr>
            <p:sp>
              <p:nvSpPr>
                <p:cNvPr id="20763" name="Rectangle 19"/>
                <p:cNvSpPr>
                  <a:spLocks noChangeArrowheads="1"/>
                </p:cNvSpPr>
                <p:nvPr/>
              </p:nvSpPr>
              <p:spPr bwMode="auto">
                <a:xfrm>
                  <a:off x="1773" y="1686"/>
                  <a:ext cx="257" cy="143"/>
                </a:xfrm>
                <a:prstGeom prst="rect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764" name="Line 20"/>
                <p:cNvSpPr>
                  <a:spLocks noChangeShapeType="1"/>
                </p:cNvSpPr>
                <p:nvPr/>
              </p:nvSpPr>
              <p:spPr bwMode="auto">
                <a:xfrm>
                  <a:off x="1941" y="1689"/>
                  <a:ext cx="0" cy="137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65" name="Line 21"/>
                <p:cNvSpPr>
                  <a:spLocks noChangeShapeType="1"/>
                </p:cNvSpPr>
                <p:nvPr/>
              </p:nvSpPr>
              <p:spPr bwMode="auto">
                <a:xfrm>
                  <a:off x="1857" y="1692"/>
                  <a:ext cx="0" cy="137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746" name="Rectangle 22"/>
              <p:cNvSpPr>
                <a:spLocks noChangeArrowheads="1"/>
              </p:cNvSpPr>
              <p:nvPr/>
            </p:nvSpPr>
            <p:spPr bwMode="auto">
              <a:xfrm>
                <a:off x="1611" y="1686"/>
                <a:ext cx="80" cy="143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47" name="Rectangle 23"/>
              <p:cNvSpPr>
                <a:spLocks noChangeArrowheads="1"/>
              </p:cNvSpPr>
              <p:nvPr/>
            </p:nvSpPr>
            <p:spPr bwMode="auto">
              <a:xfrm>
                <a:off x="1692" y="1536"/>
                <a:ext cx="80" cy="149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48" name="Text Box 24"/>
              <p:cNvSpPr txBox="1">
                <a:spLocks noChangeArrowheads="1"/>
              </p:cNvSpPr>
              <p:nvPr/>
            </p:nvSpPr>
            <p:spPr bwMode="auto">
              <a:xfrm>
                <a:off x="1391" y="1534"/>
                <a:ext cx="195" cy="1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20749" name="Text Box 25"/>
              <p:cNvSpPr txBox="1">
                <a:spLocks noChangeArrowheads="1"/>
              </p:cNvSpPr>
              <p:nvPr/>
            </p:nvSpPr>
            <p:spPr bwMode="auto">
              <a:xfrm>
                <a:off x="1478" y="1534"/>
                <a:ext cx="195" cy="1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20750" name="Text Box 26"/>
              <p:cNvSpPr txBox="1">
                <a:spLocks noChangeArrowheads="1"/>
              </p:cNvSpPr>
              <p:nvPr/>
            </p:nvSpPr>
            <p:spPr bwMode="auto">
              <a:xfrm>
                <a:off x="1652" y="1540"/>
                <a:ext cx="195" cy="1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20751" name="Group 27"/>
              <p:cNvGrpSpPr>
                <a:grpSpLocks/>
              </p:cNvGrpSpPr>
              <p:nvPr/>
            </p:nvGrpSpPr>
            <p:grpSpPr bwMode="auto">
              <a:xfrm>
                <a:off x="1565" y="1684"/>
                <a:ext cx="210" cy="157"/>
                <a:chOff x="1565" y="1684"/>
                <a:chExt cx="210" cy="157"/>
              </a:xfrm>
            </p:grpSpPr>
            <p:sp>
              <p:nvSpPr>
                <p:cNvPr id="20761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1580" y="1687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0762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1565" y="1684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20752" name="Group 30"/>
              <p:cNvGrpSpPr>
                <a:grpSpLocks/>
              </p:cNvGrpSpPr>
              <p:nvPr/>
            </p:nvGrpSpPr>
            <p:grpSpPr bwMode="auto">
              <a:xfrm>
                <a:off x="1730" y="1684"/>
                <a:ext cx="210" cy="157"/>
                <a:chOff x="1730" y="1684"/>
                <a:chExt cx="210" cy="157"/>
              </a:xfrm>
            </p:grpSpPr>
            <p:sp>
              <p:nvSpPr>
                <p:cNvPr id="20759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1745" y="1687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0760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1730" y="1684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20753" name="Group 33"/>
              <p:cNvGrpSpPr>
                <a:grpSpLocks/>
              </p:cNvGrpSpPr>
              <p:nvPr/>
            </p:nvGrpSpPr>
            <p:grpSpPr bwMode="auto">
              <a:xfrm>
                <a:off x="1808" y="1684"/>
                <a:ext cx="210" cy="157"/>
                <a:chOff x="1808" y="1684"/>
                <a:chExt cx="210" cy="157"/>
              </a:xfrm>
            </p:grpSpPr>
            <p:sp>
              <p:nvSpPr>
                <p:cNvPr id="20757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1823" y="1687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0758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1808" y="1684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20754" name="Group 36"/>
              <p:cNvGrpSpPr>
                <a:grpSpLocks/>
              </p:cNvGrpSpPr>
              <p:nvPr/>
            </p:nvGrpSpPr>
            <p:grpSpPr bwMode="auto">
              <a:xfrm>
                <a:off x="1892" y="1681"/>
                <a:ext cx="210" cy="157"/>
                <a:chOff x="1892" y="1681"/>
                <a:chExt cx="210" cy="157"/>
              </a:xfrm>
            </p:grpSpPr>
            <p:sp>
              <p:nvSpPr>
                <p:cNvPr id="20755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1907" y="1684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0756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1892" y="1681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</p:grpSp>
      </p:grpSp>
      <p:sp>
        <p:nvSpPr>
          <p:cNvPr id="20488" name="Oval 39"/>
          <p:cNvSpPr>
            <a:spLocks noChangeArrowheads="1"/>
          </p:cNvSpPr>
          <p:nvPr/>
        </p:nvSpPr>
        <p:spPr bwMode="auto">
          <a:xfrm>
            <a:off x="4672013" y="1855788"/>
            <a:ext cx="419100" cy="423862"/>
          </a:xfrm>
          <a:prstGeom prst="ellips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Text Box 40"/>
          <p:cNvSpPr txBox="1">
            <a:spLocks noChangeArrowheads="1"/>
          </p:cNvSpPr>
          <p:nvPr/>
        </p:nvSpPr>
        <p:spPr bwMode="auto">
          <a:xfrm>
            <a:off x="4329113" y="1444625"/>
            <a:ext cx="1122362" cy="48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Z</a:t>
            </a:r>
            <a:r>
              <a:rPr lang="en-US" sz="1800" baseline="-25000">
                <a:solidFill>
                  <a:srgbClr val="000000"/>
                </a:solidFill>
                <a:latin typeface="Arial" charset="0"/>
                <a:cs typeface="Arial" charset="0"/>
              </a:rPr>
              <a:t>i,m</a:t>
            </a: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= d</a:t>
            </a:r>
            <a:r>
              <a:rPr lang="en-US" sz="1800" baseline="-25000">
                <a:solidFill>
                  <a:srgbClr val="000000"/>
                </a:solidFill>
                <a:latin typeface="Arial" charset="0"/>
                <a:cs typeface="Arial" charset="0"/>
              </a:rPr>
              <a:t>i</a:t>
            </a:r>
            <a:r>
              <a:rPr lang="en-US" baseline="3000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c</a:t>
            </a:r>
            <a:r>
              <a:rPr lang="en-US" sz="1800" baseline="-25000">
                <a:solidFill>
                  <a:srgbClr val="000000"/>
                </a:solidFill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20490" name="Line 41"/>
          <p:cNvSpPr>
            <a:spLocks noChangeShapeType="1"/>
          </p:cNvSpPr>
          <p:nvPr/>
        </p:nvSpPr>
        <p:spPr bwMode="auto">
          <a:xfrm>
            <a:off x="4319588" y="1985963"/>
            <a:ext cx="319087" cy="4762"/>
          </a:xfrm>
          <a:prstGeom prst="line">
            <a:avLst/>
          </a:prstGeom>
          <a:noFill/>
          <a:ln w="3816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1" name="Line 42"/>
          <p:cNvSpPr>
            <a:spLocks noChangeShapeType="1"/>
          </p:cNvSpPr>
          <p:nvPr/>
        </p:nvSpPr>
        <p:spPr bwMode="auto">
          <a:xfrm flipV="1">
            <a:off x="4333875" y="2249488"/>
            <a:ext cx="403225" cy="433387"/>
          </a:xfrm>
          <a:prstGeom prst="line">
            <a:avLst/>
          </a:prstGeom>
          <a:noFill/>
          <a:ln w="3816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0" name="Group 43"/>
          <p:cNvGrpSpPr>
            <a:grpSpLocks/>
          </p:cNvGrpSpPr>
          <p:nvPr/>
        </p:nvGrpSpPr>
        <p:grpSpPr bwMode="auto">
          <a:xfrm>
            <a:off x="3141663" y="1695450"/>
            <a:ext cx="1252537" cy="1236663"/>
            <a:chOff x="1979" y="1068"/>
            <a:chExt cx="789" cy="779"/>
          </a:xfrm>
        </p:grpSpPr>
        <p:sp>
          <p:nvSpPr>
            <p:cNvPr id="20710" name="Rectangle 44"/>
            <p:cNvSpPr>
              <a:spLocks noChangeArrowheads="1"/>
            </p:cNvSpPr>
            <p:nvPr/>
          </p:nvSpPr>
          <p:spPr bwMode="auto">
            <a:xfrm>
              <a:off x="2028" y="1092"/>
              <a:ext cx="668" cy="134"/>
            </a:xfrm>
            <a:prstGeom prst="rect">
              <a:avLst/>
            </a:prstGeom>
            <a:noFill/>
            <a:ln w="1908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11" name="Text Box 45"/>
            <p:cNvSpPr txBox="1">
              <a:spLocks noChangeArrowheads="1"/>
            </p:cNvSpPr>
            <p:nvPr/>
          </p:nvSpPr>
          <p:spPr bwMode="auto">
            <a:xfrm>
              <a:off x="2189" y="1068"/>
              <a:ext cx="360" cy="18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200">
                  <a:solidFill>
                    <a:srgbClr val="000000"/>
                  </a:solidFill>
                  <a:latin typeface="Arial" charset="0"/>
                  <a:cs typeface="Arial" charset="0"/>
                </a:rPr>
                <a:t>d</a:t>
              </a:r>
              <a:r>
                <a:rPr lang="en-US" sz="1200" baseline="-25000">
                  <a:solidFill>
                    <a:srgbClr val="000000"/>
                  </a:solidFill>
                  <a:latin typeface="Arial" charset="0"/>
                  <a:cs typeface="Arial" charset="0"/>
                </a:rPr>
                <a:t>0</a:t>
              </a:r>
              <a:r>
                <a:rPr lang="en-US" sz="1200">
                  <a:solidFill>
                    <a:srgbClr val="000000"/>
                  </a:solidFill>
                  <a:latin typeface="Arial" charset="0"/>
                  <a:cs typeface="Arial" charset="0"/>
                </a:rPr>
                <a:t> = 1</a:t>
              </a:r>
            </a:p>
          </p:txBody>
        </p:sp>
        <p:grpSp>
          <p:nvGrpSpPr>
            <p:cNvPr id="20712" name="Group 46"/>
            <p:cNvGrpSpPr>
              <a:grpSpLocks/>
            </p:cNvGrpSpPr>
            <p:nvPr/>
          </p:nvGrpSpPr>
          <p:grpSpPr bwMode="auto">
            <a:xfrm>
              <a:off x="1979" y="1540"/>
              <a:ext cx="789" cy="307"/>
              <a:chOff x="1979" y="1540"/>
              <a:chExt cx="789" cy="307"/>
            </a:xfrm>
          </p:grpSpPr>
          <p:sp>
            <p:nvSpPr>
              <p:cNvPr id="20713" name="Text Box 47"/>
              <p:cNvSpPr txBox="1">
                <a:spLocks noChangeArrowheads="1"/>
              </p:cNvSpPr>
              <p:nvPr/>
            </p:nvSpPr>
            <p:spPr bwMode="auto">
              <a:xfrm>
                <a:off x="1979" y="1540"/>
                <a:ext cx="195" cy="1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20714" name="Group 48"/>
              <p:cNvGrpSpPr>
                <a:grpSpLocks/>
              </p:cNvGrpSpPr>
              <p:nvPr/>
            </p:nvGrpSpPr>
            <p:grpSpPr bwMode="auto">
              <a:xfrm>
                <a:off x="2019" y="1545"/>
                <a:ext cx="257" cy="146"/>
                <a:chOff x="2019" y="1545"/>
                <a:chExt cx="257" cy="146"/>
              </a:xfrm>
            </p:grpSpPr>
            <p:sp>
              <p:nvSpPr>
                <p:cNvPr id="20736" name="Rectangle 49"/>
                <p:cNvSpPr>
                  <a:spLocks noChangeArrowheads="1"/>
                </p:cNvSpPr>
                <p:nvPr/>
              </p:nvSpPr>
              <p:spPr bwMode="auto">
                <a:xfrm>
                  <a:off x="2019" y="1545"/>
                  <a:ext cx="257" cy="146"/>
                </a:xfrm>
                <a:prstGeom prst="rect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737" name="Line 50"/>
                <p:cNvSpPr>
                  <a:spLocks noChangeShapeType="1"/>
                </p:cNvSpPr>
                <p:nvPr/>
              </p:nvSpPr>
              <p:spPr bwMode="auto">
                <a:xfrm>
                  <a:off x="2187" y="1548"/>
                  <a:ext cx="0" cy="14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38" name="Line 51"/>
                <p:cNvSpPr>
                  <a:spLocks noChangeShapeType="1"/>
                </p:cNvSpPr>
                <p:nvPr/>
              </p:nvSpPr>
              <p:spPr bwMode="auto">
                <a:xfrm>
                  <a:off x="2103" y="1551"/>
                  <a:ext cx="0" cy="14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715" name="Group 52"/>
              <p:cNvGrpSpPr>
                <a:grpSpLocks/>
              </p:cNvGrpSpPr>
              <p:nvPr/>
            </p:nvGrpSpPr>
            <p:grpSpPr bwMode="auto">
              <a:xfrm>
                <a:off x="2439" y="1692"/>
                <a:ext cx="257" cy="143"/>
                <a:chOff x="2439" y="1692"/>
                <a:chExt cx="257" cy="143"/>
              </a:xfrm>
            </p:grpSpPr>
            <p:sp>
              <p:nvSpPr>
                <p:cNvPr id="20733" name="Rectangle 53"/>
                <p:cNvSpPr>
                  <a:spLocks noChangeArrowheads="1"/>
                </p:cNvSpPr>
                <p:nvPr/>
              </p:nvSpPr>
              <p:spPr bwMode="auto">
                <a:xfrm>
                  <a:off x="2439" y="1692"/>
                  <a:ext cx="257" cy="143"/>
                </a:xfrm>
                <a:prstGeom prst="rect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734" name="Line 54"/>
                <p:cNvSpPr>
                  <a:spLocks noChangeShapeType="1"/>
                </p:cNvSpPr>
                <p:nvPr/>
              </p:nvSpPr>
              <p:spPr bwMode="auto">
                <a:xfrm>
                  <a:off x="2607" y="1695"/>
                  <a:ext cx="0" cy="137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35" name="Line 55"/>
                <p:cNvSpPr>
                  <a:spLocks noChangeShapeType="1"/>
                </p:cNvSpPr>
                <p:nvPr/>
              </p:nvSpPr>
              <p:spPr bwMode="auto">
                <a:xfrm>
                  <a:off x="2523" y="1698"/>
                  <a:ext cx="0" cy="137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716" name="Rectangle 56"/>
              <p:cNvSpPr>
                <a:spLocks noChangeArrowheads="1"/>
              </p:cNvSpPr>
              <p:nvPr/>
            </p:nvSpPr>
            <p:spPr bwMode="auto">
              <a:xfrm>
                <a:off x="2277" y="1692"/>
                <a:ext cx="80" cy="143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17" name="Rectangle 57"/>
              <p:cNvSpPr>
                <a:spLocks noChangeArrowheads="1"/>
              </p:cNvSpPr>
              <p:nvPr/>
            </p:nvSpPr>
            <p:spPr bwMode="auto">
              <a:xfrm>
                <a:off x="2358" y="1542"/>
                <a:ext cx="80" cy="149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18" name="Text Box 58"/>
              <p:cNvSpPr txBox="1">
                <a:spLocks noChangeArrowheads="1"/>
              </p:cNvSpPr>
              <p:nvPr/>
            </p:nvSpPr>
            <p:spPr bwMode="auto">
              <a:xfrm>
                <a:off x="2057" y="1540"/>
                <a:ext cx="195" cy="1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20719" name="Text Box 59"/>
              <p:cNvSpPr txBox="1">
                <a:spLocks noChangeArrowheads="1"/>
              </p:cNvSpPr>
              <p:nvPr/>
            </p:nvSpPr>
            <p:spPr bwMode="auto">
              <a:xfrm>
                <a:off x="2144" y="1540"/>
                <a:ext cx="195" cy="1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20720" name="Text Box 60"/>
              <p:cNvSpPr txBox="1">
                <a:spLocks noChangeArrowheads="1"/>
              </p:cNvSpPr>
              <p:nvPr/>
            </p:nvSpPr>
            <p:spPr bwMode="auto">
              <a:xfrm>
                <a:off x="2318" y="1546"/>
                <a:ext cx="195" cy="1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20721" name="Group 61"/>
              <p:cNvGrpSpPr>
                <a:grpSpLocks/>
              </p:cNvGrpSpPr>
              <p:nvPr/>
            </p:nvGrpSpPr>
            <p:grpSpPr bwMode="auto">
              <a:xfrm>
                <a:off x="2231" y="1690"/>
                <a:ext cx="210" cy="157"/>
                <a:chOff x="2231" y="1690"/>
                <a:chExt cx="210" cy="157"/>
              </a:xfrm>
            </p:grpSpPr>
            <p:sp>
              <p:nvSpPr>
                <p:cNvPr id="20731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2246" y="1693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0732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2231" y="1690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20722" name="Group 64"/>
              <p:cNvGrpSpPr>
                <a:grpSpLocks/>
              </p:cNvGrpSpPr>
              <p:nvPr/>
            </p:nvGrpSpPr>
            <p:grpSpPr bwMode="auto">
              <a:xfrm>
                <a:off x="2396" y="1690"/>
                <a:ext cx="210" cy="157"/>
                <a:chOff x="2396" y="1690"/>
                <a:chExt cx="210" cy="157"/>
              </a:xfrm>
            </p:grpSpPr>
            <p:sp>
              <p:nvSpPr>
                <p:cNvPr id="20729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2411" y="1693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0730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2396" y="1690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20723" name="Group 67"/>
              <p:cNvGrpSpPr>
                <a:grpSpLocks/>
              </p:cNvGrpSpPr>
              <p:nvPr/>
            </p:nvGrpSpPr>
            <p:grpSpPr bwMode="auto">
              <a:xfrm>
                <a:off x="2474" y="1690"/>
                <a:ext cx="210" cy="157"/>
                <a:chOff x="2474" y="1690"/>
                <a:chExt cx="210" cy="157"/>
              </a:xfrm>
            </p:grpSpPr>
            <p:sp>
              <p:nvSpPr>
                <p:cNvPr id="20727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2489" y="1693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0728" name="Text Box 69"/>
                <p:cNvSpPr txBox="1">
                  <a:spLocks noChangeArrowheads="1"/>
                </p:cNvSpPr>
                <p:nvPr/>
              </p:nvSpPr>
              <p:spPr bwMode="auto">
                <a:xfrm>
                  <a:off x="2474" y="1690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20724" name="Group 70"/>
              <p:cNvGrpSpPr>
                <a:grpSpLocks/>
              </p:cNvGrpSpPr>
              <p:nvPr/>
            </p:nvGrpSpPr>
            <p:grpSpPr bwMode="auto">
              <a:xfrm>
                <a:off x="2558" y="1687"/>
                <a:ext cx="210" cy="157"/>
                <a:chOff x="2558" y="1687"/>
                <a:chExt cx="210" cy="157"/>
              </a:xfrm>
            </p:grpSpPr>
            <p:sp>
              <p:nvSpPr>
                <p:cNvPr id="20725" name="Text Box 71"/>
                <p:cNvSpPr txBox="1">
                  <a:spLocks noChangeArrowheads="1"/>
                </p:cNvSpPr>
                <p:nvPr/>
              </p:nvSpPr>
              <p:spPr bwMode="auto">
                <a:xfrm>
                  <a:off x="2573" y="1690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0726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2558" y="1687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</p:grpSp>
      </p:grpSp>
      <p:grpSp>
        <p:nvGrpSpPr>
          <p:cNvPr id="18" name="Group 73"/>
          <p:cNvGrpSpPr>
            <a:grpSpLocks/>
          </p:cNvGrpSpPr>
          <p:nvPr/>
        </p:nvGrpSpPr>
        <p:grpSpPr bwMode="auto">
          <a:xfrm>
            <a:off x="6461125" y="1830388"/>
            <a:ext cx="1250950" cy="487362"/>
            <a:chOff x="4070" y="1153"/>
            <a:chExt cx="788" cy="307"/>
          </a:xfrm>
        </p:grpSpPr>
        <p:sp>
          <p:nvSpPr>
            <p:cNvPr id="20684" name="Text Box 74"/>
            <p:cNvSpPr txBox="1">
              <a:spLocks noChangeArrowheads="1"/>
            </p:cNvSpPr>
            <p:nvPr/>
          </p:nvSpPr>
          <p:spPr bwMode="auto">
            <a:xfrm>
              <a:off x="4070" y="1153"/>
              <a:ext cx="195" cy="1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00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grpSp>
          <p:nvGrpSpPr>
            <p:cNvPr id="20685" name="Group 75"/>
            <p:cNvGrpSpPr>
              <a:grpSpLocks/>
            </p:cNvGrpSpPr>
            <p:nvPr/>
          </p:nvGrpSpPr>
          <p:grpSpPr bwMode="auto">
            <a:xfrm>
              <a:off x="4110" y="1158"/>
              <a:ext cx="257" cy="146"/>
              <a:chOff x="4110" y="1158"/>
              <a:chExt cx="257" cy="146"/>
            </a:xfrm>
          </p:grpSpPr>
          <p:sp>
            <p:nvSpPr>
              <p:cNvPr id="20707" name="Rectangle 76"/>
              <p:cNvSpPr>
                <a:spLocks noChangeArrowheads="1"/>
              </p:cNvSpPr>
              <p:nvPr/>
            </p:nvSpPr>
            <p:spPr bwMode="auto">
              <a:xfrm>
                <a:off x="4110" y="1158"/>
                <a:ext cx="257" cy="146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08" name="Line 77"/>
              <p:cNvSpPr>
                <a:spLocks noChangeShapeType="1"/>
              </p:cNvSpPr>
              <p:nvPr/>
            </p:nvSpPr>
            <p:spPr bwMode="auto">
              <a:xfrm>
                <a:off x="4278" y="1161"/>
                <a:ext cx="0" cy="14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09" name="Line 78"/>
              <p:cNvSpPr>
                <a:spLocks noChangeShapeType="1"/>
              </p:cNvSpPr>
              <p:nvPr/>
            </p:nvSpPr>
            <p:spPr bwMode="auto">
              <a:xfrm>
                <a:off x="4194" y="1164"/>
                <a:ext cx="0" cy="14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686" name="Group 79"/>
            <p:cNvGrpSpPr>
              <a:grpSpLocks/>
            </p:cNvGrpSpPr>
            <p:nvPr/>
          </p:nvGrpSpPr>
          <p:grpSpPr bwMode="auto">
            <a:xfrm>
              <a:off x="4530" y="1305"/>
              <a:ext cx="257" cy="143"/>
              <a:chOff x="4530" y="1305"/>
              <a:chExt cx="257" cy="143"/>
            </a:xfrm>
          </p:grpSpPr>
          <p:sp>
            <p:nvSpPr>
              <p:cNvPr id="20704" name="Rectangle 80"/>
              <p:cNvSpPr>
                <a:spLocks noChangeArrowheads="1"/>
              </p:cNvSpPr>
              <p:nvPr/>
            </p:nvSpPr>
            <p:spPr bwMode="auto">
              <a:xfrm>
                <a:off x="4530" y="1305"/>
                <a:ext cx="257" cy="143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05" name="Line 81"/>
              <p:cNvSpPr>
                <a:spLocks noChangeShapeType="1"/>
              </p:cNvSpPr>
              <p:nvPr/>
            </p:nvSpPr>
            <p:spPr bwMode="auto">
              <a:xfrm>
                <a:off x="4698" y="1308"/>
                <a:ext cx="0" cy="137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06" name="Line 82"/>
              <p:cNvSpPr>
                <a:spLocks noChangeShapeType="1"/>
              </p:cNvSpPr>
              <p:nvPr/>
            </p:nvSpPr>
            <p:spPr bwMode="auto">
              <a:xfrm>
                <a:off x="4614" y="1311"/>
                <a:ext cx="0" cy="137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687" name="Rectangle 83"/>
            <p:cNvSpPr>
              <a:spLocks noChangeArrowheads="1"/>
            </p:cNvSpPr>
            <p:nvPr/>
          </p:nvSpPr>
          <p:spPr bwMode="auto">
            <a:xfrm>
              <a:off x="4368" y="1305"/>
              <a:ext cx="80" cy="143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8" name="Rectangle 84"/>
            <p:cNvSpPr>
              <a:spLocks noChangeArrowheads="1"/>
            </p:cNvSpPr>
            <p:nvPr/>
          </p:nvSpPr>
          <p:spPr bwMode="auto">
            <a:xfrm>
              <a:off x="4449" y="1155"/>
              <a:ext cx="80" cy="149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9" name="Text Box 85"/>
            <p:cNvSpPr txBox="1">
              <a:spLocks noChangeArrowheads="1"/>
            </p:cNvSpPr>
            <p:nvPr/>
          </p:nvSpPr>
          <p:spPr bwMode="auto">
            <a:xfrm>
              <a:off x="4148" y="1153"/>
              <a:ext cx="195" cy="1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00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20690" name="Text Box 86"/>
            <p:cNvSpPr txBox="1">
              <a:spLocks noChangeArrowheads="1"/>
            </p:cNvSpPr>
            <p:nvPr/>
          </p:nvSpPr>
          <p:spPr bwMode="auto">
            <a:xfrm>
              <a:off x="4235" y="1153"/>
              <a:ext cx="195" cy="1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00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20691" name="Text Box 87"/>
            <p:cNvSpPr txBox="1">
              <a:spLocks noChangeArrowheads="1"/>
            </p:cNvSpPr>
            <p:nvPr/>
          </p:nvSpPr>
          <p:spPr bwMode="auto">
            <a:xfrm>
              <a:off x="4409" y="1159"/>
              <a:ext cx="195" cy="1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00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grpSp>
          <p:nvGrpSpPr>
            <p:cNvPr id="20692" name="Group 88"/>
            <p:cNvGrpSpPr>
              <a:grpSpLocks/>
            </p:cNvGrpSpPr>
            <p:nvPr/>
          </p:nvGrpSpPr>
          <p:grpSpPr bwMode="auto">
            <a:xfrm>
              <a:off x="4322" y="1303"/>
              <a:ext cx="210" cy="157"/>
              <a:chOff x="4322" y="1303"/>
              <a:chExt cx="210" cy="157"/>
            </a:xfrm>
          </p:grpSpPr>
          <p:sp>
            <p:nvSpPr>
              <p:cNvPr id="20702" name="Text Box 89"/>
              <p:cNvSpPr txBox="1">
                <a:spLocks noChangeArrowheads="1"/>
              </p:cNvSpPr>
              <p:nvPr/>
            </p:nvSpPr>
            <p:spPr bwMode="auto">
              <a:xfrm>
                <a:off x="4337" y="1306"/>
                <a:ext cx="195" cy="1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20703" name="Text Box 90"/>
              <p:cNvSpPr txBox="1">
                <a:spLocks noChangeArrowheads="1"/>
              </p:cNvSpPr>
              <p:nvPr/>
            </p:nvSpPr>
            <p:spPr bwMode="auto">
              <a:xfrm>
                <a:off x="4322" y="1303"/>
                <a:ext cx="195" cy="1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grpSp>
          <p:nvGrpSpPr>
            <p:cNvPr id="20693" name="Group 91"/>
            <p:cNvGrpSpPr>
              <a:grpSpLocks/>
            </p:cNvGrpSpPr>
            <p:nvPr/>
          </p:nvGrpSpPr>
          <p:grpSpPr bwMode="auto">
            <a:xfrm>
              <a:off x="4487" y="1303"/>
              <a:ext cx="209" cy="157"/>
              <a:chOff x="4487" y="1303"/>
              <a:chExt cx="209" cy="157"/>
            </a:xfrm>
          </p:grpSpPr>
          <p:sp>
            <p:nvSpPr>
              <p:cNvPr id="20700" name="Text Box 92"/>
              <p:cNvSpPr txBox="1">
                <a:spLocks noChangeArrowheads="1"/>
              </p:cNvSpPr>
              <p:nvPr/>
            </p:nvSpPr>
            <p:spPr bwMode="auto">
              <a:xfrm>
                <a:off x="4502" y="1306"/>
                <a:ext cx="195" cy="1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20701" name="Text Box 93"/>
              <p:cNvSpPr txBox="1">
                <a:spLocks noChangeArrowheads="1"/>
              </p:cNvSpPr>
              <p:nvPr/>
            </p:nvSpPr>
            <p:spPr bwMode="auto">
              <a:xfrm>
                <a:off x="4487" y="1303"/>
                <a:ext cx="194" cy="1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grpSp>
          <p:nvGrpSpPr>
            <p:cNvPr id="20694" name="Group 94"/>
            <p:cNvGrpSpPr>
              <a:grpSpLocks/>
            </p:cNvGrpSpPr>
            <p:nvPr/>
          </p:nvGrpSpPr>
          <p:grpSpPr bwMode="auto">
            <a:xfrm>
              <a:off x="4565" y="1303"/>
              <a:ext cx="209" cy="157"/>
              <a:chOff x="4565" y="1303"/>
              <a:chExt cx="209" cy="157"/>
            </a:xfrm>
          </p:grpSpPr>
          <p:sp>
            <p:nvSpPr>
              <p:cNvPr id="20698" name="Text Box 95"/>
              <p:cNvSpPr txBox="1">
                <a:spLocks noChangeArrowheads="1"/>
              </p:cNvSpPr>
              <p:nvPr/>
            </p:nvSpPr>
            <p:spPr bwMode="auto">
              <a:xfrm>
                <a:off x="4580" y="1306"/>
                <a:ext cx="195" cy="1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20699" name="Text Box 96"/>
              <p:cNvSpPr txBox="1">
                <a:spLocks noChangeArrowheads="1"/>
              </p:cNvSpPr>
              <p:nvPr/>
            </p:nvSpPr>
            <p:spPr bwMode="auto">
              <a:xfrm>
                <a:off x="4565" y="1303"/>
                <a:ext cx="194" cy="1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grpSp>
          <p:nvGrpSpPr>
            <p:cNvPr id="20695" name="Group 97"/>
            <p:cNvGrpSpPr>
              <a:grpSpLocks/>
            </p:cNvGrpSpPr>
            <p:nvPr/>
          </p:nvGrpSpPr>
          <p:grpSpPr bwMode="auto">
            <a:xfrm>
              <a:off x="4649" y="1300"/>
              <a:ext cx="210" cy="157"/>
              <a:chOff x="4649" y="1300"/>
              <a:chExt cx="210" cy="157"/>
            </a:xfrm>
          </p:grpSpPr>
          <p:sp>
            <p:nvSpPr>
              <p:cNvPr id="20696" name="Text Box 98"/>
              <p:cNvSpPr txBox="1">
                <a:spLocks noChangeArrowheads="1"/>
              </p:cNvSpPr>
              <p:nvPr/>
            </p:nvSpPr>
            <p:spPr bwMode="auto">
              <a:xfrm>
                <a:off x="4664" y="1303"/>
                <a:ext cx="195" cy="1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20697" name="Text Box 99"/>
              <p:cNvSpPr txBox="1">
                <a:spLocks noChangeArrowheads="1"/>
              </p:cNvSpPr>
              <p:nvPr/>
            </p:nvSpPr>
            <p:spPr bwMode="auto">
              <a:xfrm>
                <a:off x="4649" y="1300"/>
                <a:ext cx="195" cy="1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</p:grpSp>
      <p:grpSp>
        <p:nvGrpSpPr>
          <p:cNvPr id="25" name="Group 100"/>
          <p:cNvGrpSpPr>
            <a:grpSpLocks/>
          </p:cNvGrpSpPr>
          <p:nvPr/>
        </p:nvGrpSpPr>
        <p:grpSpPr bwMode="auto">
          <a:xfrm>
            <a:off x="5360988" y="1830388"/>
            <a:ext cx="1246187" cy="487362"/>
            <a:chOff x="3377" y="1153"/>
            <a:chExt cx="785" cy="307"/>
          </a:xfrm>
        </p:grpSpPr>
        <p:grpSp>
          <p:nvGrpSpPr>
            <p:cNvPr id="20653" name="Group 101"/>
            <p:cNvGrpSpPr>
              <a:grpSpLocks/>
            </p:cNvGrpSpPr>
            <p:nvPr/>
          </p:nvGrpSpPr>
          <p:grpSpPr bwMode="auto">
            <a:xfrm>
              <a:off x="3803" y="1153"/>
              <a:ext cx="360" cy="154"/>
              <a:chOff x="3803" y="1153"/>
              <a:chExt cx="360" cy="154"/>
            </a:xfrm>
          </p:grpSpPr>
          <p:sp>
            <p:nvSpPr>
              <p:cNvPr id="20677" name="Text Box 102"/>
              <p:cNvSpPr txBox="1">
                <a:spLocks noChangeArrowheads="1"/>
              </p:cNvSpPr>
              <p:nvPr/>
            </p:nvSpPr>
            <p:spPr bwMode="auto">
              <a:xfrm>
                <a:off x="3803" y="1153"/>
                <a:ext cx="195" cy="1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20678" name="Group 103"/>
              <p:cNvGrpSpPr>
                <a:grpSpLocks/>
              </p:cNvGrpSpPr>
              <p:nvPr/>
            </p:nvGrpSpPr>
            <p:grpSpPr bwMode="auto">
              <a:xfrm>
                <a:off x="3843" y="1158"/>
                <a:ext cx="257" cy="146"/>
                <a:chOff x="3843" y="1158"/>
                <a:chExt cx="257" cy="146"/>
              </a:xfrm>
            </p:grpSpPr>
            <p:sp>
              <p:nvSpPr>
                <p:cNvPr id="20681" name="Rectangle 104"/>
                <p:cNvSpPr>
                  <a:spLocks noChangeArrowheads="1"/>
                </p:cNvSpPr>
                <p:nvPr/>
              </p:nvSpPr>
              <p:spPr bwMode="auto">
                <a:xfrm>
                  <a:off x="3843" y="1158"/>
                  <a:ext cx="257" cy="146"/>
                </a:xfrm>
                <a:prstGeom prst="rect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682" name="Line 105"/>
                <p:cNvSpPr>
                  <a:spLocks noChangeShapeType="1"/>
                </p:cNvSpPr>
                <p:nvPr/>
              </p:nvSpPr>
              <p:spPr bwMode="auto">
                <a:xfrm>
                  <a:off x="4010" y="1161"/>
                  <a:ext cx="0" cy="14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83" name="Line 106"/>
                <p:cNvSpPr>
                  <a:spLocks noChangeShapeType="1"/>
                </p:cNvSpPr>
                <p:nvPr/>
              </p:nvSpPr>
              <p:spPr bwMode="auto">
                <a:xfrm>
                  <a:off x="3927" y="1164"/>
                  <a:ext cx="0" cy="14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679" name="Text Box 107"/>
              <p:cNvSpPr txBox="1">
                <a:spLocks noChangeArrowheads="1"/>
              </p:cNvSpPr>
              <p:nvPr/>
            </p:nvSpPr>
            <p:spPr bwMode="auto">
              <a:xfrm>
                <a:off x="3881" y="1153"/>
                <a:ext cx="195" cy="1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20680" name="Text Box 108"/>
              <p:cNvSpPr txBox="1">
                <a:spLocks noChangeArrowheads="1"/>
              </p:cNvSpPr>
              <p:nvPr/>
            </p:nvSpPr>
            <p:spPr bwMode="auto">
              <a:xfrm>
                <a:off x="3968" y="1153"/>
                <a:ext cx="195" cy="1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</p:grpSp>
        <p:grpSp>
          <p:nvGrpSpPr>
            <p:cNvPr id="20654" name="Group 109"/>
            <p:cNvGrpSpPr>
              <a:grpSpLocks/>
            </p:cNvGrpSpPr>
            <p:nvPr/>
          </p:nvGrpSpPr>
          <p:grpSpPr bwMode="auto">
            <a:xfrm>
              <a:off x="3377" y="1155"/>
              <a:ext cx="548" cy="305"/>
              <a:chOff x="3377" y="1155"/>
              <a:chExt cx="548" cy="305"/>
            </a:xfrm>
          </p:grpSpPr>
          <p:grpSp>
            <p:nvGrpSpPr>
              <p:cNvPr id="20655" name="Group 110"/>
              <p:cNvGrpSpPr>
                <a:grpSpLocks/>
              </p:cNvGrpSpPr>
              <p:nvPr/>
            </p:nvGrpSpPr>
            <p:grpSpPr bwMode="auto">
              <a:xfrm>
                <a:off x="3638" y="1155"/>
                <a:ext cx="195" cy="158"/>
                <a:chOff x="3638" y="1155"/>
                <a:chExt cx="195" cy="158"/>
              </a:xfrm>
            </p:grpSpPr>
            <p:sp>
              <p:nvSpPr>
                <p:cNvPr id="20675" name="Rectangle 111"/>
                <p:cNvSpPr>
                  <a:spLocks noChangeArrowheads="1"/>
                </p:cNvSpPr>
                <p:nvPr/>
              </p:nvSpPr>
              <p:spPr bwMode="auto">
                <a:xfrm>
                  <a:off x="3678" y="1155"/>
                  <a:ext cx="80" cy="149"/>
                </a:xfrm>
                <a:prstGeom prst="rect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676" name="Text Box 112"/>
                <p:cNvSpPr txBox="1">
                  <a:spLocks noChangeArrowheads="1"/>
                </p:cNvSpPr>
                <p:nvPr/>
              </p:nvSpPr>
              <p:spPr bwMode="auto">
                <a:xfrm>
                  <a:off x="3638" y="1159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</p:grpSp>
          <p:grpSp>
            <p:nvGrpSpPr>
              <p:cNvPr id="20656" name="Group 113"/>
              <p:cNvGrpSpPr>
                <a:grpSpLocks/>
              </p:cNvGrpSpPr>
              <p:nvPr/>
            </p:nvGrpSpPr>
            <p:grpSpPr bwMode="auto">
              <a:xfrm>
                <a:off x="3716" y="1303"/>
                <a:ext cx="210" cy="157"/>
                <a:chOff x="3716" y="1303"/>
                <a:chExt cx="210" cy="157"/>
              </a:xfrm>
            </p:grpSpPr>
            <p:sp>
              <p:nvSpPr>
                <p:cNvPr id="20671" name="Rectangle 114"/>
                <p:cNvSpPr>
                  <a:spLocks noChangeArrowheads="1"/>
                </p:cNvSpPr>
                <p:nvPr/>
              </p:nvSpPr>
              <p:spPr bwMode="auto">
                <a:xfrm>
                  <a:off x="3761" y="1305"/>
                  <a:ext cx="80" cy="143"/>
                </a:xfrm>
                <a:prstGeom prst="rect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20672" name="Group 115"/>
                <p:cNvGrpSpPr>
                  <a:grpSpLocks/>
                </p:cNvGrpSpPr>
                <p:nvPr/>
              </p:nvGrpSpPr>
              <p:grpSpPr bwMode="auto">
                <a:xfrm>
                  <a:off x="3716" y="1303"/>
                  <a:ext cx="210" cy="157"/>
                  <a:chOff x="3716" y="1303"/>
                  <a:chExt cx="210" cy="157"/>
                </a:xfrm>
              </p:grpSpPr>
              <p:sp>
                <p:nvSpPr>
                  <p:cNvPr id="20673" name="Text Box 1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30" y="1306"/>
                    <a:ext cx="195" cy="154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>
                      <a:buClrTx/>
                      <a:buFontTx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US" sz="100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rPr>
                      <a:t>1</a:t>
                    </a:r>
                  </a:p>
                </p:txBody>
              </p:sp>
              <p:sp>
                <p:nvSpPr>
                  <p:cNvPr id="20674" name="Text Box 1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16" y="1303"/>
                    <a:ext cx="195" cy="154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>
                      <a:buClrTx/>
                      <a:buFontTx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US" sz="100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rPr>
                      <a:t>-</a:t>
                    </a:r>
                  </a:p>
                </p:txBody>
              </p:sp>
            </p:grpSp>
          </p:grpSp>
          <p:grpSp>
            <p:nvGrpSpPr>
              <p:cNvPr id="20657" name="Group 118"/>
              <p:cNvGrpSpPr>
                <a:grpSpLocks/>
              </p:cNvGrpSpPr>
              <p:nvPr/>
            </p:nvGrpSpPr>
            <p:grpSpPr bwMode="auto">
              <a:xfrm>
                <a:off x="3377" y="1300"/>
                <a:ext cx="371" cy="160"/>
                <a:chOff x="3377" y="1300"/>
                <a:chExt cx="371" cy="160"/>
              </a:xfrm>
            </p:grpSpPr>
            <p:grpSp>
              <p:nvGrpSpPr>
                <p:cNvPr id="20658" name="Group 119"/>
                <p:cNvGrpSpPr>
                  <a:grpSpLocks/>
                </p:cNvGrpSpPr>
                <p:nvPr/>
              </p:nvGrpSpPr>
              <p:grpSpPr bwMode="auto">
                <a:xfrm>
                  <a:off x="3420" y="1305"/>
                  <a:ext cx="256" cy="143"/>
                  <a:chOff x="3420" y="1305"/>
                  <a:chExt cx="256" cy="143"/>
                </a:xfrm>
              </p:grpSpPr>
              <p:sp>
                <p:nvSpPr>
                  <p:cNvPr id="20668" name="Rectangle 120"/>
                  <p:cNvSpPr>
                    <a:spLocks noChangeArrowheads="1"/>
                  </p:cNvSpPr>
                  <p:nvPr/>
                </p:nvSpPr>
                <p:spPr bwMode="auto">
                  <a:xfrm>
                    <a:off x="3420" y="1305"/>
                    <a:ext cx="256" cy="143"/>
                  </a:xfrm>
                  <a:prstGeom prst="rect">
                    <a:avLst/>
                  </a:prstGeom>
                  <a:noFill/>
                  <a:ln w="936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669" name="Line 121"/>
                  <p:cNvSpPr>
                    <a:spLocks noChangeShapeType="1"/>
                  </p:cNvSpPr>
                  <p:nvPr/>
                </p:nvSpPr>
                <p:spPr bwMode="auto">
                  <a:xfrm>
                    <a:off x="3588" y="1308"/>
                    <a:ext cx="0" cy="137"/>
                  </a:xfrm>
                  <a:prstGeom prst="line">
                    <a:avLst/>
                  </a:prstGeom>
                  <a:noFill/>
                  <a:ln w="936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670" name="Line 122"/>
                  <p:cNvSpPr>
                    <a:spLocks noChangeShapeType="1"/>
                  </p:cNvSpPr>
                  <p:nvPr/>
                </p:nvSpPr>
                <p:spPr bwMode="auto">
                  <a:xfrm>
                    <a:off x="3504" y="1311"/>
                    <a:ext cx="0" cy="137"/>
                  </a:xfrm>
                  <a:prstGeom prst="line">
                    <a:avLst/>
                  </a:prstGeom>
                  <a:noFill/>
                  <a:ln w="936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59" name="Group 123"/>
                <p:cNvGrpSpPr>
                  <a:grpSpLocks/>
                </p:cNvGrpSpPr>
                <p:nvPr/>
              </p:nvGrpSpPr>
              <p:grpSpPr bwMode="auto">
                <a:xfrm>
                  <a:off x="3377" y="1303"/>
                  <a:ext cx="209" cy="157"/>
                  <a:chOff x="3377" y="1303"/>
                  <a:chExt cx="209" cy="157"/>
                </a:xfrm>
              </p:grpSpPr>
              <p:sp>
                <p:nvSpPr>
                  <p:cNvPr id="20666" name="Text Box 1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92" y="1306"/>
                    <a:ext cx="195" cy="154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>
                      <a:buClrTx/>
                      <a:buFontTx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US" sz="100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rPr>
                      <a:t>1</a:t>
                    </a:r>
                  </a:p>
                </p:txBody>
              </p:sp>
              <p:sp>
                <p:nvSpPr>
                  <p:cNvPr id="20667" name="Text Box 1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77" y="1303"/>
                    <a:ext cx="194" cy="154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>
                      <a:buClrTx/>
                      <a:buFontTx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US" sz="100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rPr>
                      <a:t>-</a:t>
                    </a:r>
                  </a:p>
                </p:txBody>
              </p:sp>
            </p:grpSp>
            <p:grpSp>
              <p:nvGrpSpPr>
                <p:cNvPr id="20660" name="Group 126"/>
                <p:cNvGrpSpPr>
                  <a:grpSpLocks/>
                </p:cNvGrpSpPr>
                <p:nvPr/>
              </p:nvGrpSpPr>
              <p:grpSpPr bwMode="auto">
                <a:xfrm>
                  <a:off x="3455" y="1303"/>
                  <a:ext cx="209" cy="157"/>
                  <a:chOff x="3455" y="1303"/>
                  <a:chExt cx="209" cy="157"/>
                </a:xfrm>
              </p:grpSpPr>
              <p:sp>
                <p:nvSpPr>
                  <p:cNvPr id="20664" name="Text Box 1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70" y="1306"/>
                    <a:ext cx="195" cy="154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>
                      <a:buClrTx/>
                      <a:buFontTx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US" sz="100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rPr>
                      <a:t>1</a:t>
                    </a:r>
                  </a:p>
                </p:txBody>
              </p:sp>
              <p:sp>
                <p:nvSpPr>
                  <p:cNvPr id="20665" name="Text Box 1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55" y="1303"/>
                    <a:ext cx="194" cy="154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>
                      <a:buClrTx/>
                      <a:buFontTx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US" sz="100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rPr>
                      <a:t>-</a:t>
                    </a:r>
                  </a:p>
                </p:txBody>
              </p:sp>
            </p:grpSp>
            <p:grpSp>
              <p:nvGrpSpPr>
                <p:cNvPr id="20661" name="Group 129"/>
                <p:cNvGrpSpPr>
                  <a:grpSpLocks/>
                </p:cNvGrpSpPr>
                <p:nvPr/>
              </p:nvGrpSpPr>
              <p:grpSpPr bwMode="auto">
                <a:xfrm>
                  <a:off x="3539" y="1300"/>
                  <a:ext cx="209" cy="157"/>
                  <a:chOff x="3539" y="1300"/>
                  <a:chExt cx="209" cy="157"/>
                </a:xfrm>
              </p:grpSpPr>
              <p:sp>
                <p:nvSpPr>
                  <p:cNvPr id="20662" name="Text Box 13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54" y="1303"/>
                    <a:ext cx="194" cy="154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>
                      <a:buClrTx/>
                      <a:buFontTx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US" sz="100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rPr>
                      <a:t>1</a:t>
                    </a:r>
                  </a:p>
                </p:txBody>
              </p:sp>
              <p:sp>
                <p:nvSpPr>
                  <p:cNvPr id="20663" name="Text Box 1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39" y="1300"/>
                    <a:ext cx="194" cy="154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>
                      <a:buClrTx/>
                      <a:buFontTx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US" sz="100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rPr>
                      <a:t>-</a:t>
                    </a:r>
                  </a:p>
                </p:txBody>
              </p:sp>
            </p:grpSp>
          </p:grpSp>
        </p:grpSp>
      </p:grpSp>
      <p:sp>
        <p:nvSpPr>
          <p:cNvPr id="20495" name="Text Box 132"/>
          <p:cNvSpPr txBox="1">
            <a:spLocks noChangeArrowheads="1"/>
          </p:cNvSpPr>
          <p:nvPr/>
        </p:nvSpPr>
        <p:spPr bwMode="auto">
          <a:xfrm>
            <a:off x="6556375" y="2308225"/>
            <a:ext cx="892175" cy="823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slot 0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channel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output</a:t>
            </a:r>
          </a:p>
        </p:txBody>
      </p:sp>
      <p:sp>
        <p:nvSpPr>
          <p:cNvPr id="20496" name="Text Box 133"/>
          <p:cNvSpPr txBox="1">
            <a:spLocks noChangeArrowheads="1"/>
          </p:cNvSpPr>
          <p:nvPr/>
        </p:nvSpPr>
        <p:spPr bwMode="auto">
          <a:xfrm>
            <a:off x="5513388" y="2327275"/>
            <a:ext cx="892175" cy="823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slot 1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channel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output</a:t>
            </a:r>
          </a:p>
        </p:txBody>
      </p:sp>
      <p:sp>
        <p:nvSpPr>
          <p:cNvPr id="20497" name="Line 134"/>
          <p:cNvSpPr>
            <a:spLocks noChangeShapeType="1"/>
          </p:cNvSpPr>
          <p:nvPr/>
        </p:nvSpPr>
        <p:spPr bwMode="auto">
          <a:xfrm flipH="1">
            <a:off x="5437188" y="1666875"/>
            <a:ext cx="12700" cy="947738"/>
          </a:xfrm>
          <a:prstGeom prst="line">
            <a:avLst/>
          </a:prstGeom>
          <a:noFill/>
          <a:ln w="12600" cap="sq">
            <a:solidFill>
              <a:srgbClr val="3333CC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8" name="Line 135"/>
          <p:cNvSpPr>
            <a:spLocks noChangeShapeType="1"/>
          </p:cNvSpPr>
          <p:nvPr/>
        </p:nvSpPr>
        <p:spPr bwMode="auto">
          <a:xfrm flipH="1">
            <a:off x="6508750" y="1647825"/>
            <a:ext cx="12700" cy="947738"/>
          </a:xfrm>
          <a:prstGeom prst="line">
            <a:avLst/>
          </a:prstGeom>
          <a:noFill/>
          <a:ln w="12600" cap="sq">
            <a:solidFill>
              <a:srgbClr val="3333CC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9" name="Line 136"/>
          <p:cNvSpPr>
            <a:spLocks noChangeShapeType="1"/>
          </p:cNvSpPr>
          <p:nvPr/>
        </p:nvSpPr>
        <p:spPr bwMode="auto">
          <a:xfrm flipH="1">
            <a:off x="7623175" y="1657350"/>
            <a:ext cx="12700" cy="947738"/>
          </a:xfrm>
          <a:prstGeom prst="line">
            <a:avLst/>
          </a:prstGeom>
          <a:noFill/>
          <a:ln w="12600" cap="sq">
            <a:solidFill>
              <a:srgbClr val="3333CC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0" name="Text Box 137"/>
          <p:cNvSpPr txBox="1">
            <a:spLocks noChangeArrowheads="1"/>
          </p:cNvSpPr>
          <p:nvPr/>
        </p:nvSpPr>
        <p:spPr bwMode="auto">
          <a:xfrm>
            <a:off x="5418138" y="1184275"/>
            <a:ext cx="2427287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channel output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baseline="-25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i,m</a:t>
            </a:r>
            <a:endParaRPr lang="en-US" sz="2000" baseline="-25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1" name="Text Box 138"/>
          <p:cNvSpPr txBox="1">
            <a:spLocks noChangeArrowheads="1"/>
          </p:cNvSpPr>
          <p:nvPr/>
        </p:nvSpPr>
        <p:spPr bwMode="auto">
          <a:xfrm>
            <a:off x="331788" y="2103438"/>
            <a:ext cx="984863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sender</a:t>
            </a:r>
          </a:p>
        </p:txBody>
      </p:sp>
      <p:sp>
        <p:nvSpPr>
          <p:cNvPr id="20502" name="Text Box 139"/>
          <p:cNvSpPr txBox="1">
            <a:spLocks noChangeArrowheads="1"/>
          </p:cNvSpPr>
          <p:nvPr/>
        </p:nvSpPr>
        <p:spPr bwMode="auto">
          <a:xfrm>
            <a:off x="1487488" y="2454275"/>
            <a:ext cx="6746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code</a:t>
            </a:r>
          </a:p>
        </p:txBody>
      </p:sp>
      <p:sp>
        <p:nvSpPr>
          <p:cNvPr id="20503" name="Text Box 140"/>
          <p:cNvSpPr txBox="1">
            <a:spLocks noChangeArrowheads="1"/>
          </p:cNvSpPr>
          <p:nvPr/>
        </p:nvSpPr>
        <p:spPr bwMode="auto">
          <a:xfrm>
            <a:off x="1527175" y="1679575"/>
            <a:ext cx="623888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data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bits</a:t>
            </a:r>
          </a:p>
        </p:txBody>
      </p:sp>
      <p:sp>
        <p:nvSpPr>
          <p:cNvPr id="20504" name="Line 141"/>
          <p:cNvSpPr>
            <a:spLocks noChangeShapeType="1"/>
          </p:cNvSpPr>
          <p:nvPr/>
        </p:nvSpPr>
        <p:spPr bwMode="auto">
          <a:xfrm>
            <a:off x="5132388" y="2054225"/>
            <a:ext cx="319087" cy="4763"/>
          </a:xfrm>
          <a:prstGeom prst="line">
            <a:avLst/>
          </a:prstGeom>
          <a:noFill/>
          <a:ln w="3816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5" name="Line 142"/>
          <p:cNvSpPr>
            <a:spLocks noChangeShapeType="1"/>
          </p:cNvSpPr>
          <p:nvPr/>
        </p:nvSpPr>
        <p:spPr bwMode="auto">
          <a:xfrm>
            <a:off x="4033838" y="4167188"/>
            <a:ext cx="1587" cy="1624012"/>
          </a:xfrm>
          <a:prstGeom prst="line">
            <a:avLst/>
          </a:prstGeom>
          <a:noFill/>
          <a:ln w="12600" cap="sq">
            <a:solidFill>
              <a:srgbClr val="3333CC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6" name="Line 143"/>
          <p:cNvSpPr>
            <a:spLocks noChangeShapeType="1"/>
          </p:cNvSpPr>
          <p:nvPr/>
        </p:nvSpPr>
        <p:spPr bwMode="auto">
          <a:xfrm>
            <a:off x="5110163" y="4143375"/>
            <a:ext cx="1587" cy="1624013"/>
          </a:xfrm>
          <a:prstGeom prst="line">
            <a:avLst/>
          </a:prstGeom>
          <a:noFill/>
          <a:ln w="12600" cap="sq">
            <a:solidFill>
              <a:srgbClr val="3333CC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7" name="Text Box 144"/>
          <p:cNvSpPr txBox="1">
            <a:spLocks noChangeArrowheads="1"/>
          </p:cNvSpPr>
          <p:nvPr/>
        </p:nvSpPr>
        <p:spPr bwMode="auto">
          <a:xfrm>
            <a:off x="3224213" y="5575300"/>
            <a:ext cx="6667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slot 1</a:t>
            </a:r>
          </a:p>
        </p:txBody>
      </p:sp>
      <p:sp>
        <p:nvSpPr>
          <p:cNvPr id="20508" name="Text Box 145"/>
          <p:cNvSpPr txBox="1">
            <a:spLocks noChangeArrowheads="1"/>
          </p:cNvSpPr>
          <p:nvPr/>
        </p:nvSpPr>
        <p:spPr bwMode="auto">
          <a:xfrm>
            <a:off x="4243388" y="5580063"/>
            <a:ext cx="6667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slot 0</a:t>
            </a:r>
          </a:p>
        </p:txBody>
      </p:sp>
      <p:sp>
        <p:nvSpPr>
          <p:cNvPr id="20509" name="Line 146"/>
          <p:cNvSpPr>
            <a:spLocks noChangeShapeType="1"/>
          </p:cNvSpPr>
          <p:nvPr/>
        </p:nvSpPr>
        <p:spPr bwMode="auto">
          <a:xfrm>
            <a:off x="2957513" y="4206875"/>
            <a:ext cx="1587" cy="1624013"/>
          </a:xfrm>
          <a:prstGeom prst="line">
            <a:avLst/>
          </a:prstGeom>
          <a:noFill/>
          <a:ln w="12600" cap="sq">
            <a:solidFill>
              <a:srgbClr val="3333CC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9470" name="Group 147"/>
          <p:cNvGrpSpPr>
            <a:grpSpLocks/>
          </p:cNvGrpSpPr>
          <p:nvPr/>
        </p:nvGrpSpPr>
        <p:grpSpPr bwMode="auto">
          <a:xfrm>
            <a:off x="6289675" y="4638675"/>
            <a:ext cx="1074738" cy="300038"/>
            <a:chOff x="3962" y="2922"/>
            <a:chExt cx="677" cy="189"/>
          </a:xfrm>
        </p:grpSpPr>
        <p:sp>
          <p:nvSpPr>
            <p:cNvPr id="20651" name="Rectangle 148"/>
            <p:cNvSpPr>
              <a:spLocks noChangeArrowheads="1"/>
            </p:cNvSpPr>
            <p:nvPr/>
          </p:nvSpPr>
          <p:spPr bwMode="auto">
            <a:xfrm>
              <a:off x="3962" y="2946"/>
              <a:ext cx="677" cy="134"/>
            </a:xfrm>
            <a:prstGeom prst="rect">
              <a:avLst/>
            </a:prstGeom>
            <a:noFill/>
            <a:ln w="1908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52" name="Text Box 149"/>
            <p:cNvSpPr txBox="1">
              <a:spLocks noChangeArrowheads="1"/>
            </p:cNvSpPr>
            <p:nvPr/>
          </p:nvSpPr>
          <p:spPr bwMode="auto">
            <a:xfrm>
              <a:off x="4052" y="2922"/>
              <a:ext cx="392" cy="18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200">
                  <a:solidFill>
                    <a:srgbClr val="000000"/>
                  </a:solidFill>
                  <a:latin typeface="Arial" charset="0"/>
                  <a:cs typeface="Arial" charset="0"/>
                </a:rPr>
                <a:t>d</a:t>
              </a:r>
              <a:r>
                <a:rPr lang="en-US" sz="1200" baseline="-2500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  <a:r>
                <a:rPr lang="en-US" sz="1200">
                  <a:solidFill>
                    <a:srgbClr val="000000"/>
                  </a:solidFill>
                  <a:latin typeface="Arial" charset="0"/>
                  <a:cs typeface="Arial" charset="0"/>
                </a:rPr>
                <a:t> = -1</a:t>
              </a:r>
            </a:p>
          </p:txBody>
        </p:sp>
      </p:grpSp>
      <p:sp>
        <p:nvSpPr>
          <p:cNvPr id="20511" name="Oval 150"/>
          <p:cNvSpPr>
            <a:spLocks noChangeArrowheads="1"/>
          </p:cNvSpPr>
          <p:nvPr/>
        </p:nvSpPr>
        <p:spPr bwMode="auto">
          <a:xfrm>
            <a:off x="5505450" y="4470400"/>
            <a:ext cx="419100" cy="423863"/>
          </a:xfrm>
          <a:prstGeom prst="ellips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2" name="Line 151"/>
          <p:cNvSpPr>
            <a:spLocks noChangeShapeType="1"/>
          </p:cNvSpPr>
          <p:nvPr/>
        </p:nvSpPr>
        <p:spPr bwMode="auto">
          <a:xfrm>
            <a:off x="5153025" y="4600575"/>
            <a:ext cx="319088" cy="4763"/>
          </a:xfrm>
          <a:prstGeom prst="line">
            <a:avLst/>
          </a:prstGeom>
          <a:noFill/>
          <a:ln w="3816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13" name="Line 152"/>
          <p:cNvSpPr>
            <a:spLocks noChangeShapeType="1"/>
          </p:cNvSpPr>
          <p:nvPr/>
        </p:nvSpPr>
        <p:spPr bwMode="auto">
          <a:xfrm flipV="1">
            <a:off x="5167313" y="4864100"/>
            <a:ext cx="403225" cy="433388"/>
          </a:xfrm>
          <a:prstGeom prst="line">
            <a:avLst/>
          </a:prstGeom>
          <a:noFill/>
          <a:ln w="3816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9474" name="Group 153"/>
          <p:cNvGrpSpPr>
            <a:grpSpLocks/>
          </p:cNvGrpSpPr>
          <p:nvPr/>
        </p:nvGrpSpPr>
        <p:grpSpPr bwMode="auto">
          <a:xfrm>
            <a:off x="7366000" y="4438650"/>
            <a:ext cx="1060450" cy="300038"/>
            <a:chOff x="4640" y="2796"/>
            <a:chExt cx="668" cy="189"/>
          </a:xfrm>
        </p:grpSpPr>
        <p:sp>
          <p:nvSpPr>
            <p:cNvPr id="20649" name="Rectangle 154"/>
            <p:cNvSpPr>
              <a:spLocks noChangeArrowheads="1"/>
            </p:cNvSpPr>
            <p:nvPr/>
          </p:nvSpPr>
          <p:spPr bwMode="auto">
            <a:xfrm>
              <a:off x="4640" y="2820"/>
              <a:ext cx="668" cy="134"/>
            </a:xfrm>
            <a:prstGeom prst="rect">
              <a:avLst/>
            </a:prstGeom>
            <a:noFill/>
            <a:ln w="1908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50" name="Text Box 155"/>
            <p:cNvSpPr txBox="1">
              <a:spLocks noChangeArrowheads="1"/>
            </p:cNvSpPr>
            <p:nvPr/>
          </p:nvSpPr>
          <p:spPr bwMode="auto">
            <a:xfrm>
              <a:off x="4801" y="2796"/>
              <a:ext cx="360" cy="18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200">
                  <a:solidFill>
                    <a:srgbClr val="000000"/>
                  </a:solidFill>
                  <a:latin typeface="Arial" charset="0"/>
                  <a:cs typeface="Arial" charset="0"/>
                </a:rPr>
                <a:t>d</a:t>
              </a:r>
              <a:r>
                <a:rPr lang="en-US" sz="1200" baseline="-25000">
                  <a:solidFill>
                    <a:srgbClr val="000000"/>
                  </a:solidFill>
                  <a:latin typeface="Arial" charset="0"/>
                  <a:cs typeface="Arial" charset="0"/>
                </a:rPr>
                <a:t>0</a:t>
              </a:r>
              <a:r>
                <a:rPr lang="en-US" sz="1200">
                  <a:solidFill>
                    <a:srgbClr val="000000"/>
                  </a:solidFill>
                  <a:latin typeface="Arial" charset="0"/>
                  <a:cs typeface="Arial" charset="0"/>
                </a:rPr>
                <a:t> = 1</a:t>
              </a:r>
            </a:p>
          </p:txBody>
        </p:sp>
      </p:grpSp>
      <p:grpSp>
        <p:nvGrpSpPr>
          <p:cNvPr id="19483" name="Group 156"/>
          <p:cNvGrpSpPr>
            <a:grpSpLocks/>
          </p:cNvGrpSpPr>
          <p:nvPr/>
        </p:nvGrpSpPr>
        <p:grpSpPr bwMode="auto">
          <a:xfrm>
            <a:off x="3965575" y="4362450"/>
            <a:ext cx="1262063" cy="1184275"/>
            <a:chOff x="2498" y="2748"/>
            <a:chExt cx="795" cy="746"/>
          </a:xfrm>
        </p:grpSpPr>
        <p:grpSp>
          <p:nvGrpSpPr>
            <p:cNvPr id="20595" name="Group 157"/>
            <p:cNvGrpSpPr>
              <a:grpSpLocks/>
            </p:cNvGrpSpPr>
            <p:nvPr/>
          </p:nvGrpSpPr>
          <p:grpSpPr bwMode="auto">
            <a:xfrm>
              <a:off x="2504" y="3187"/>
              <a:ext cx="789" cy="307"/>
              <a:chOff x="2504" y="3187"/>
              <a:chExt cx="789" cy="307"/>
            </a:xfrm>
          </p:grpSpPr>
          <p:sp>
            <p:nvSpPr>
              <p:cNvPr id="20623" name="Text Box 158"/>
              <p:cNvSpPr txBox="1">
                <a:spLocks noChangeArrowheads="1"/>
              </p:cNvSpPr>
              <p:nvPr/>
            </p:nvSpPr>
            <p:spPr bwMode="auto">
              <a:xfrm>
                <a:off x="2504" y="3187"/>
                <a:ext cx="195" cy="1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20624" name="Group 159"/>
              <p:cNvGrpSpPr>
                <a:grpSpLocks/>
              </p:cNvGrpSpPr>
              <p:nvPr/>
            </p:nvGrpSpPr>
            <p:grpSpPr bwMode="auto">
              <a:xfrm>
                <a:off x="2544" y="3192"/>
                <a:ext cx="257" cy="146"/>
                <a:chOff x="2544" y="3192"/>
                <a:chExt cx="257" cy="146"/>
              </a:xfrm>
            </p:grpSpPr>
            <p:sp>
              <p:nvSpPr>
                <p:cNvPr id="20646" name="Rectangle 160"/>
                <p:cNvSpPr>
                  <a:spLocks noChangeArrowheads="1"/>
                </p:cNvSpPr>
                <p:nvPr/>
              </p:nvSpPr>
              <p:spPr bwMode="auto">
                <a:xfrm>
                  <a:off x="2544" y="3192"/>
                  <a:ext cx="257" cy="146"/>
                </a:xfrm>
                <a:prstGeom prst="rect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647" name="Line 161"/>
                <p:cNvSpPr>
                  <a:spLocks noChangeShapeType="1"/>
                </p:cNvSpPr>
                <p:nvPr/>
              </p:nvSpPr>
              <p:spPr bwMode="auto">
                <a:xfrm>
                  <a:off x="2712" y="3195"/>
                  <a:ext cx="0" cy="14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48" name="Line 162"/>
                <p:cNvSpPr>
                  <a:spLocks noChangeShapeType="1"/>
                </p:cNvSpPr>
                <p:nvPr/>
              </p:nvSpPr>
              <p:spPr bwMode="auto">
                <a:xfrm>
                  <a:off x="2628" y="3198"/>
                  <a:ext cx="0" cy="14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625" name="Group 163"/>
              <p:cNvGrpSpPr>
                <a:grpSpLocks/>
              </p:cNvGrpSpPr>
              <p:nvPr/>
            </p:nvGrpSpPr>
            <p:grpSpPr bwMode="auto">
              <a:xfrm>
                <a:off x="2964" y="3339"/>
                <a:ext cx="257" cy="143"/>
                <a:chOff x="2964" y="3339"/>
                <a:chExt cx="257" cy="143"/>
              </a:xfrm>
            </p:grpSpPr>
            <p:sp>
              <p:nvSpPr>
                <p:cNvPr id="20643" name="Rectangle 164"/>
                <p:cNvSpPr>
                  <a:spLocks noChangeArrowheads="1"/>
                </p:cNvSpPr>
                <p:nvPr/>
              </p:nvSpPr>
              <p:spPr bwMode="auto">
                <a:xfrm>
                  <a:off x="2964" y="3339"/>
                  <a:ext cx="257" cy="143"/>
                </a:xfrm>
                <a:prstGeom prst="rect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644" name="Line 165"/>
                <p:cNvSpPr>
                  <a:spLocks noChangeShapeType="1"/>
                </p:cNvSpPr>
                <p:nvPr/>
              </p:nvSpPr>
              <p:spPr bwMode="auto">
                <a:xfrm>
                  <a:off x="3132" y="3342"/>
                  <a:ext cx="0" cy="137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45" name="Line 166"/>
                <p:cNvSpPr>
                  <a:spLocks noChangeShapeType="1"/>
                </p:cNvSpPr>
                <p:nvPr/>
              </p:nvSpPr>
              <p:spPr bwMode="auto">
                <a:xfrm>
                  <a:off x="3048" y="3345"/>
                  <a:ext cx="0" cy="137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626" name="Rectangle 167"/>
              <p:cNvSpPr>
                <a:spLocks noChangeArrowheads="1"/>
              </p:cNvSpPr>
              <p:nvPr/>
            </p:nvSpPr>
            <p:spPr bwMode="auto">
              <a:xfrm>
                <a:off x="2802" y="3339"/>
                <a:ext cx="80" cy="143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27" name="Rectangle 168"/>
              <p:cNvSpPr>
                <a:spLocks noChangeArrowheads="1"/>
              </p:cNvSpPr>
              <p:nvPr/>
            </p:nvSpPr>
            <p:spPr bwMode="auto">
              <a:xfrm>
                <a:off x="2883" y="3189"/>
                <a:ext cx="80" cy="149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28" name="Text Box 169"/>
              <p:cNvSpPr txBox="1">
                <a:spLocks noChangeArrowheads="1"/>
              </p:cNvSpPr>
              <p:nvPr/>
            </p:nvSpPr>
            <p:spPr bwMode="auto">
              <a:xfrm>
                <a:off x="2582" y="3187"/>
                <a:ext cx="195" cy="1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20629" name="Text Box 170"/>
              <p:cNvSpPr txBox="1">
                <a:spLocks noChangeArrowheads="1"/>
              </p:cNvSpPr>
              <p:nvPr/>
            </p:nvSpPr>
            <p:spPr bwMode="auto">
              <a:xfrm>
                <a:off x="2669" y="3187"/>
                <a:ext cx="195" cy="1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20630" name="Text Box 171"/>
              <p:cNvSpPr txBox="1">
                <a:spLocks noChangeArrowheads="1"/>
              </p:cNvSpPr>
              <p:nvPr/>
            </p:nvSpPr>
            <p:spPr bwMode="auto">
              <a:xfrm>
                <a:off x="2843" y="3193"/>
                <a:ext cx="195" cy="1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20631" name="Group 172"/>
              <p:cNvGrpSpPr>
                <a:grpSpLocks/>
              </p:cNvGrpSpPr>
              <p:nvPr/>
            </p:nvGrpSpPr>
            <p:grpSpPr bwMode="auto">
              <a:xfrm>
                <a:off x="2756" y="3337"/>
                <a:ext cx="210" cy="157"/>
                <a:chOff x="2756" y="3337"/>
                <a:chExt cx="210" cy="157"/>
              </a:xfrm>
            </p:grpSpPr>
            <p:sp>
              <p:nvSpPr>
                <p:cNvPr id="20641" name="Text Box 173"/>
                <p:cNvSpPr txBox="1">
                  <a:spLocks noChangeArrowheads="1"/>
                </p:cNvSpPr>
                <p:nvPr/>
              </p:nvSpPr>
              <p:spPr bwMode="auto">
                <a:xfrm>
                  <a:off x="2771" y="3340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0642" name="Text Box 174"/>
                <p:cNvSpPr txBox="1">
                  <a:spLocks noChangeArrowheads="1"/>
                </p:cNvSpPr>
                <p:nvPr/>
              </p:nvSpPr>
              <p:spPr bwMode="auto">
                <a:xfrm>
                  <a:off x="2756" y="3337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20632" name="Group 175"/>
              <p:cNvGrpSpPr>
                <a:grpSpLocks/>
              </p:cNvGrpSpPr>
              <p:nvPr/>
            </p:nvGrpSpPr>
            <p:grpSpPr bwMode="auto">
              <a:xfrm>
                <a:off x="2921" y="3337"/>
                <a:ext cx="210" cy="157"/>
                <a:chOff x="2921" y="3337"/>
                <a:chExt cx="210" cy="157"/>
              </a:xfrm>
            </p:grpSpPr>
            <p:sp>
              <p:nvSpPr>
                <p:cNvPr id="20639" name="Text Box 176"/>
                <p:cNvSpPr txBox="1">
                  <a:spLocks noChangeArrowheads="1"/>
                </p:cNvSpPr>
                <p:nvPr/>
              </p:nvSpPr>
              <p:spPr bwMode="auto">
                <a:xfrm>
                  <a:off x="2936" y="3340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0640" name="Text Box 177"/>
                <p:cNvSpPr txBox="1">
                  <a:spLocks noChangeArrowheads="1"/>
                </p:cNvSpPr>
                <p:nvPr/>
              </p:nvSpPr>
              <p:spPr bwMode="auto">
                <a:xfrm>
                  <a:off x="2921" y="3337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20633" name="Group 178"/>
              <p:cNvGrpSpPr>
                <a:grpSpLocks/>
              </p:cNvGrpSpPr>
              <p:nvPr/>
            </p:nvGrpSpPr>
            <p:grpSpPr bwMode="auto">
              <a:xfrm>
                <a:off x="2999" y="3337"/>
                <a:ext cx="210" cy="157"/>
                <a:chOff x="2999" y="3337"/>
                <a:chExt cx="210" cy="157"/>
              </a:xfrm>
            </p:grpSpPr>
            <p:sp>
              <p:nvSpPr>
                <p:cNvPr id="20637" name="Text Box 179"/>
                <p:cNvSpPr txBox="1">
                  <a:spLocks noChangeArrowheads="1"/>
                </p:cNvSpPr>
                <p:nvPr/>
              </p:nvSpPr>
              <p:spPr bwMode="auto">
                <a:xfrm>
                  <a:off x="3014" y="3340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0638" name="Text Box 180"/>
                <p:cNvSpPr txBox="1">
                  <a:spLocks noChangeArrowheads="1"/>
                </p:cNvSpPr>
                <p:nvPr/>
              </p:nvSpPr>
              <p:spPr bwMode="auto">
                <a:xfrm>
                  <a:off x="2999" y="3337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20634" name="Group 181"/>
              <p:cNvGrpSpPr>
                <a:grpSpLocks/>
              </p:cNvGrpSpPr>
              <p:nvPr/>
            </p:nvGrpSpPr>
            <p:grpSpPr bwMode="auto">
              <a:xfrm>
                <a:off x="3083" y="3334"/>
                <a:ext cx="210" cy="157"/>
                <a:chOff x="3083" y="3334"/>
                <a:chExt cx="210" cy="157"/>
              </a:xfrm>
            </p:grpSpPr>
            <p:sp>
              <p:nvSpPr>
                <p:cNvPr id="20635" name="Text Box 182"/>
                <p:cNvSpPr txBox="1">
                  <a:spLocks noChangeArrowheads="1"/>
                </p:cNvSpPr>
                <p:nvPr/>
              </p:nvSpPr>
              <p:spPr bwMode="auto">
                <a:xfrm>
                  <a:off x="3098" y="3337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0636" name="Text Box 183"/>
                <p:cNvSpPr txBox="1">
                  <a:spLocks noChangeArrowheads="1"/>
                </p:cNvSpPr>
                <p:nvPr/>
              </p:nvSpPr>
              <p:spPr bwMode="auto">
                <a:xfrm>
                  <a:off x="3083" y="3334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</p:grpSp>
        <p:grpSp>
          <p:nvGrpSpPr>
            <p:cNvPr id="20596" name="Group 184"/>
            <p:cNvGrpSpPr>
              <a:grpSpLocks/>
            </p:cNvGrpSpPr>
            <p:nvPr/>
          </p:nvGrpSpPr>
          <p:grpSpPr bwMode="auto">
            <a:xfrm>
              <a:off x="2498" y="2748"/>
              <a:ext cx="789" cy="307"/>
              <a:chOff x="2498" y="2748"/>
              <a:chExt cx="789" cy="307"/>
            </a:xfrm>
          </p:grpSpPr>
          <p:sp>
            <p:nvSpPr>
              <p:cNvPr id="20597" name="Text Box 185"/>
              <p:cNvSpPr txBox="1">
                <a:spLocks noChangeArrowheads="1"/>
              </p:cNvSpPr>
              <p:nvPr/>
            </p:nvSpPr>
            <p:spPr bwMode="auto">
              <a:xfrm>
                <a:off x="2498" y="2748"/>
                <a:ext cx="195" cy="1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20598" name="Group 186"/>
              <p:cNvGrpSpPr>
                <a:grpSpLocks/>
              </p:cNvGrpSpPr>
              <p:nvPr/>
            </p:nvGrpSpPr>
            <p:grpSpPr bwMode="auto">
              <a:xfrm>
                <a:off x="2538" y="2753"/>
                <a:ext cx="257" cy="146"/>
                <a:chOff x="2538" y="2753"/>
                <a:chExt cx="257" cy="146"/>
              </a:xfrm>
            </p:grpSpPr>
            <p:sp>
              <p:nvSpPr>
                <p:cNvPr id="20620" name="Rectangle 187"/>
                <p:cNvSpPr>
                  <a:spLocks noChangeArrowheads="1"/>
                </p:cNvSpPr>
                <p:nvPr/>
              </p:nvSpPr>
              <p:spPr bwMode="auto">
                <a:xfrm>
                  <a:off x="2538" y="2753"/>
                  <a:ext cx="257" cy="146"/>
                </a:xfrm>
                <a:prstGeom prst="rect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621" name="Line 188"/>
                <p:cNvSpPr>
                  <a:spLocks noChangeShapeType="1"/>
                </p:cNvSpPr>
                <p:nvPr/>
              </p:nvSpPr>
              <p:spPr bwMode="auto">
                <a:xfrm>
                  <a:off x="2706" y="2756"/>
                  <a:ext cx="0" cy="14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22" name="Line 189"/>
                <p:cNvSpPr>
                  <a:spLocks noChangeShapeType="1"/>
                </p:cNvSpPr>
                <p:nvPr/>
              </p:nvSpPr>
              <p:spPr bwMode="auto">
                <a:xfrm>
                  <a:off x="2622" y="2759"/>
                  <a:ext cx="0" cy="14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599" name="Group 190"/>
              <p:cNvGrpSpPr>
                <a:grpSpLocks/>
              </p:cNvGrpSpPr>
              <p:nvPr/>
            </p:nvGrpSpPr>
            <p:grpSpPr bwMode="auto">
              <a:xfrm>
                <a:off x="2958" y="2900"/>
                <a:ext cx="257" cy="143"/>
                <a:chOff x="2958" y="2900"/>
                <a:chExt cx="257" cy="143"/>
              </a:xfrm>
            </p:grpSpPr>
            <p:sp>
              <p:nvSpPr>
                <p:cNvPr id="20617" name="Rectangle 191"/>
                <p:cNvSpPr>
                  <a:spLocks noChangeArrowheads="1"/>
                </p:cNvSpPr>
                <p:nvPr/>
              </p:nvSpPr>
              <p:spPr bwMode="auto">
                <a:xfrm>
                  <a:off x="2958" y="2900"/>
                  <a:ext cx="257" cy="143"/>
                </a:xfrm>
                <a:prstGeom prst="rect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618" name="Line 192"/>
                <p:cNvSpPr>
                  <a:spLocks noChangeShapeType="1"/>
                </p:cNvSpPr>
                <p:nvPr/>
              </p:nvSpPr>
              <p:spPr bwMode="auto">
                <a:xfrm>
                  <a:off x="3126" y="2903"/>
                  <a:ext cx="0" cy="137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19" name="Line 193"/>
                <p:cNvSpPr>
                  <a:spLocks noChangeShapeType="1"/>
                </p:cNvSpPr>
                <p:nvPr/>
              </p:nvSpPr>
              <p:spPr bwMode="auto">
                <a:xfrm>
                  <a:off x="3042" y="2906"/>
                  <a:ext cx="0" cy="137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600" name="Rectangle 194"/>
              <p:cNvSpPr>
                <a:spLocks noChangeArrowheads="1"/>
              </p:cNvSpPr>
              <p:nvPr/>
            </p:nvSpPr>
            <p:spPr bwMode="auto">
              <a:xfrm>
                <a:off x="2796" y="2900"/>
                <a:ext cx="80" cy="143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01" name="Rectangle 195"/>
              <p:cNvSpPr>
                <a:spLocks noChangeArrowheads="1"/>
              </p:cNvSpPr>
              <p:nvPr/>
            </p:nvSpPr>
            <p:spPr bwMode="auto">
              <a:xfrm>
                <a:off x="2877" y="2750"/>
                <a:ext cx="80" cy="149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02" name="Text Box 196"/>
              <p:cNvSpPr txBox="1">
                <a:spLocks noChangeArrowheads="1"/>
              </p:cNvSpPr>
              <p:nvPr/>
            </p:nvSpPr>
            <p:spPr bwMode="auto">
              <a:xfrm>
                <a:off x="2576" y="2748"/>
                <a:ext cx="195" cy="1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20603" name="Text Box 197"/>
              <p:cNvSpPr txBox="1">
                <a:spLocks noChangeArrowheads="1"/>
              </p:cNvSpPr>
              <p:nvPr/>
            </p:nvSpPr>
            <p:spPr bwMode="auto">
              <a:xfrm>
                <a:off x="2663" y="2748"/>
                <a:ext cx="195" cy="1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20604" name="Text Box 198"/>
              <p:cNvSpPr txBox="1">
                <a:spLocks noChangeArrowheads="1"/>
              </p:cNvSpPr>
              <p:nvPr/>
            </p:nvSpPr>
            <p:spPr bwMode="auto">
              <a:xfrm>
                <a:off x="2837" y="2754"/>
                <a:ext cx="195" cy="1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20605" name="Group 199"/>
              <p:cNvGrpSpPr>
                <a:grpSpLocks/>
              </p:cNvGrpSpPr>
              <p:nvPr/>
            </p:nvGrpSpPr>
            <p:grpSpPr bwMode="auto">
              <a:xfrm>
                <a:off x="2750" y="2898"/>
                <a:ext cx="210" cy="157"/>
                <a:chOff x="2750" y="2898"/>
                <a:chExt cx="210" cy="157"/>
              </a:xfrm>
            </p:grpSpPr>
            <p:sp>
              <p:nvSpPr>
                <p:cNvPr id="20615" name="Text Box 200"/>
                <p:cNvSpPr txBox="1">
                  <a:spLocks noChangeArrowheads="1"/>
                </p:cNvSpPr>
                <p:nvPr/>
              </p:nvSpPr>
              <p:spPr bwMode="auto">
                <a:xfrm>
                  <a:off x="2765" y="2901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0616" name="Text Box 201"/>
                <p:cNvSpPr txBox="1">
                  <a:spLocks noChangeArrowheads="1"/>
                </p:cNvSpPr>
                <p:nvPr/>
              </p:nvSpPr>
              <p:spPr bwMode="auto">
                <a:xfrm>
                  <a:off x="2750" y="2898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20606" name="Group 202"/>
              <p:cNvGrpSpPr>
                <a:grpSpLocks/>
              </p:cNvGrpSpPr>
              <p:nvPr/>
            </p:nvGrpSpPr>
            <p:grpSpPr bwMode="auto">
              <a:xfrm>
                <a:off x="2915" y="2898"/>
                <a:ext cx="210" cy="157"/>
                <a:chOff x="2915" y="2898"/>
                <a:chExt cx="210" cy="157"/>
              </a:xfrm>
            </p:grpSpPr>
            <p:sp>
              <p:nvSpPr>
                <p:cNvPr id="20613" name="Text Box 203"/>
                <p:cNvSpPr txBox="1">
                  <a:spLocks noChangeArrowheads="1"/>
                </p:cNvSpPr>
                <p:nvPr/>
              </p:nvSpPr>
              <p:spPr bwMode="auto">
                <a:xfrm>
                  <a:off x="2930" y="2901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0614" name="Text Box 204"/>
                <p:cNvSpPr txBox="1">
                  <a:spLocks noChangeArrowheads="1"/>
                </p:cNvSpPr>
                <p:nvPr/>
              </p:nvSpPr>
              <p:spPr bwMode="auto">
                <a:xfrm>
                  <a:off x="2915" y="2898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20607" name="Group 205"/>
              <p:cNvGrpSpPr>
                <a:grpSpLocks/>
              </p:cNvGrpSpPr>
              <p:nvPr/>
            </p:nvGrpSpPr>
            <p:grpSpPr bwMode="auto">
              <a:xfrm>
                <a:off x="2993" y="2898"/>
                <a:ext cx="210" cy="157"/>
                <a:chOff x="2993" y="2898"/>
                <a:chExt cx="210" cy="157"/>
              </a:xfrm>
            </p:grpSpPr>
            <p:sp>
              <p:nvSpPr>
                <p:cNvPr id="20611" name="Text Box 206"/>
                <p:cNvSpPr txBox="1">
                  <a:spLocks noChangeArrowheads="1"/>
                </p:cNvSpPr>
                <p:nvPr/>
              </p:nvSpPr>
              <p:spPr bwMode="auto">
                <a:xfrm>
                  <a:off x="3008" y="2901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0612" name="Text Box 207"/>
                <p:cNvSpPr txBox="1">
                  <a:spLocks noChangeArrowheads="1"/>
                </p:cNvSpPr>
                <p:nvPr/>
              </p:nvSpPr>
              <p:spPr bwMode="auto">
                <a:xfrm>
                  <a:off x="2993" y="2898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20608" name="Group 208"/>
              <p:cNvGrpSpPr>
                <a:grpSpLocks/>
              </p:cNvGrpSpPr>
              <p:nvPr/>
            </p:nvGrpSpPr>
            <p:grpSpPr bwMode="auto">
              <a:xfrm>
                <a:off x="3077" y="2895"/>
                <a:ext cx="210" cy="157"/>
                <a:chOff x="3077" y="2895"/>
                <a:chExt cx="210" cy="157"/>
              </a:xfrm>
            </p:grpSpPr>
            <p:sp>
              <p:nvSpPr>
                <p:cNvPr id="20609" name="Text Box 209"/>
                <p:cNvSpPr txBox="1">
                  <a:spLocks noChangeArrowheads="1"/>
                </p:cNvSpPr>
                <p:nvPr/>
              </p:nvSpPr>
              <p:spPr bwMode="auto">
                <a:xfrm>
                  <a:off x="3092" y="2898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0610" name="Text Box 210"/>
                <p:cNvSpPr txBox="1">
                  <a:spLocks noChangeArrowheads="1"/>
                </p:cNvSpPr>
                <p:nvPr/>
              </p:nvSpPr>
              <p:spPr bwMode="auto">
                <a:xfrm>
                  <a:off x="3077" y="2895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</p:grpSp>
      </p:grpSp>
      <p:grpSp>
        <p:nvGrpSpPr>
          <p:cNvPr id="19544" name="Group 211"/>
          <p:cNvGrpSpPr>
            <a:grpSpLocks/>
          </p:cNvGrpSpPr>
          <p:nvPr/>
        </p:nvGrpSpPr>
        <p:grpSpPr bwMode="auto">
          <a:xfrm>
            <a:off x="2874963" y="4362450"/>
            <a:ext cx="1276350" cy="1174750"/>
            <a:chOff x="1811" y="2748"/>
            <a:chExt cx="804" cy="740"/>
          </a:xfrm>
        </p:grpSpPr>
        <p:grpSp>
          <p:nvGrpSpPr>
            <p:cNvPr id="20536" name="Group 212"/>
            <p:cNvGrpSpPr>
              <a:grpSpLocks/>
            </p:cNvGrpSpPr>
            <p:nvPr/>
          </p:nvGrpSpPr>
          <p:grpSpPr bwMode="auto">
            <a:xfrm>
              <a:off x="1826" y="3181"/>
              <a:ext cx="789" cy="307"/>
              <a:chOff x="1826" y="3181"/>
              <a:chExt cx="789" cy="307"/>
            </a:xfrm>
          </p:grpSpPr>
          <p:sp>
            <p:nvSpPr>
              <p:cNvPr id="20569" name="Text Box 213"/>
              <p:cNvSpPr txBox="1">
                <a:spLocks noChangeArrowheads="1"/>
              </p:cNvSpPr>
              <p:nvPr/>
            </p:nvSpPr>
            <p:spPr bwMode="auto">
              <a:xfrm>
                <a:off x="1826" y="3181"/>
                <a:ext cx="195" cy="1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20570" name="Group 214"/>
              <p:cNvGrpSpPr>
                <a:grpSpLocks/>
              </p:cNvGrpSpPr>
              <p:nvPr/>
            </p:nvGrpSpPr>
            <p:grpSpPr bwMode="auto">
              <a:xfrm>
                <a:off x="1866" y="3186"/>
                <a:ext cx="257" cy="146"/>
                <a:chOff x="1866" y="3186"/>
                <a:chExt cx="257" cy="146"/>
              </a:xfrm>
            </p:grpSpPr>
            <p:sp>
              <p:nvSpPr>
                <p:cNvPr id="20592" name="Rectangle 215"/>
                <p:cNvSpPr>
                  <a:spLocks noChangeArrowheads="1"/>
                </p:cNvSpPr>
                <p:nvPr/>
              </p:nvSpPr>
              <p:spPr bwMode="auto">
                <a:xfrm>
                  <a:off x="1866" y="3186"/>
                  <a:ext cx="257" cy="146"/>
                </a:xfrm>
                <a:prstGeom prst="rect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593" name="Line 216"/>
                <p:cNvSpPr>
                  <a:spLocks noChangeShapeType="1"/>
                </p:cNvSpPr>
                <p:nvPr/>
              </p:nvSpPr>
              <p:spPr bwMode="auto">
                <a:xfrm>
                  <a:off x="2034" y="3189"/>
                  <a:ext cx="0" cy="14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94" name="Line 217"/>
                <p:cNvSpPr>
                  <a:spLocks noChangeShapeType="1"/>
                </p:cNvSpPr>
                <p:nvPr/>
              </p:nvSpPr>
              <p:spPr bwMode="auto">
                <a:xfrm>
                  <a:off x="1950" y="3192"/>
                  <a:ext cx="0" cy="14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571" name="Group 218"/>
              <p:cNvGrpSpPr>
                <a:grpSpLocks/>
              </p:cNvGrpSpPr>
              <p:nvPr/>
            </p:nvGrpSpPr>
            <p:grpSpPr bwMode="auto">
              <a:xfrm>
                <a:off x="2286" y="3333"/>
                <a:ext cx="257" cy="143"/>
                <a:chOff x="2286" y="3333"/>
                <a:chExt cx="257" cy="143"/>
              </a:xfrm>
            </p:grpSpPr>
            <p:sp>
              <p:nvSpPr>
                <p:cNvPr id="20589" name="Rectangle 219"/>
                <p:cNvSpPr>
                  <a:spLocks noChangeArrowheads="1"/>
                </p:cNvSpPr>
                <p:nvPr/>
              </p:nvSpPr>
              <p:spPr bwMode="auto">
                <a:xfrm>
                  <a:off x="2286" y="3333"/>
                  <a:ext cx="257" cy="143"/>
                </a:xfrm>
                <a:prstGeom prst="rect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590" name="Line 220"/>
                <p:cNvSpPr>
                  <a:spLocks noChangeShapeType="1"/>
                </p:cNvSpPr>
                <p:nvPr/>
              </p:nvSpPr>
              <p:spPr bwMode="auto">
                <a:xfrm>
                  <a:off x="2454" y="3336"/>
                  <a:ext cx="0" cy="137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91" name="Line 221"/>
                <p:cNvSpPr>
                  <a:spLocks noChangeShapeType="1"/>
                </p:cNvSpPr>
                <p:nvPr/>
              </p:nvSpPr>
              <p:spPr bwMode="auto">
                <a:xfrm>
                  <a:off x="2370" y="3339"/>
                  <a:ext cx="0" cy="137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572" name="Rectangle 222"/>
              <p:cNvSpPr>
                <a:spLocks noChangeArrowheads="1"/>
              </p:cNvSpPr>
              <p:nvPr/>
            </p:nvSpPr>
            <p:spPr bwMode="auto">
              <a:xfrm>
                <a:off x="2124" y="3333"/>
                <a:ext cx="80" cy="143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73" name="Rectangle 223"/>
              <p:cNvSpPr>
                <a:spLocks noChangeArrowheads="1"/>
              </p:cNvSpPr>
              <p:nvPr/>
            </p:nvSpPr>
            <p:spPr bwMode="auto">
              <a:xfrm>
                <a:off x="2205" y="3183"/>
                <a:ext cx="80" cy="149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74" name="Text Box 224"/>
              <p:cNvSpPr txBox="1">
                <a:spLocks noChangeArrowheads="1"/>
              </p:cNvSpPr>
              <p:nvPr/>
            </p:nvSpPr>
            <p:spPr bwMode="auto">
              <a:xfrm>
                <a:off x="1904" y="3181"/>
                <a:ext cx="195" cy="1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20575" name="Text Box 225"/>
              <p:cNvSpPr txBox="1">
                <a:spLocks noChangeArrowheads="1"/>
              </p:cNvSpPr>
              <p:nvPr/>
            </p:nvSpPr>
            <p:spPr bwMode="auto">
              <a:xfrm>
                <a:off x="1991" y="3181"/>
                <a:ext cx="195" cy="1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20576" name="Text Box 226"/>
              <p:cNvSpPr txBox="1">
                <a:spLocks noChangeArrowheads="1"/>
              </p:cNvSpPr>
              <p:nvPr/>
            </p:nvSpPr>
            <p:spPr bwMode="auto">
              <a:xfrm>
                <a:off x="2165" y="3187"/>
                <a:ext cx="195" cy="15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20577" name="Group 227"/>
              <p:cNvGrpSpPr>
                <a:grpSpLocks/>
              </p:cNvGrpSpPr>
              <p:nvPr/>
            </p:nvGrpSpPr>
            <p:grpSpPr bwMode="auto">
              <a:xfrm>
                <a:off x="2078" y="3331"/>
                <a:ext cx="210" cy="157"/>
                <a:chOff x="2078" y="3331"/>
                <a:chExt cx="210" cy="157"/>
              </a:xfrm>
            </p:grpSpPr>
            <p:sp>
              <p:nvSpPr>
                <p:cNvPr id="20587" name="Text Box 228"/>
                <p:cNvSpPr txBox="1">
                  <a:spLocks noChangeArrowheads="1"/>
                </p:cNvSpPr>
                <p:nvPr/>
              </p:nvSpPr>
              <p:spPr bwMode="auto">
                <a:xfrm>
                  <a:off x="2093" y="3334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0588" name="Text Box 229"/>
                <p:cNvSpPr txBox="1">
                  <a:spLocks noChangeArrowheads="1"/>
                </p:cNvSpPr>
                <p:nvPr/>
              </p:nvSpPr>
              <p:spPr bwMode="auto">
                <a:xfrm>
                  <a:off x="2078" y="3331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20578" name="Group 230"/>
              <p:cNvGrpSpPr>
                <a:grpSpLocks/>
              </p:cNvGrpSpPr>
              <p:nvPr/>
            </p:nvGrpSpPr>
            <p:grpSpPr bwMode="auto">
              <a:xfrm>
                <a:off x="2243" y="3331"/>
                <a:ext cx="210" cy="157"/>
                <a:chOff x="2243" y="3331"/>
                <a:chExt cx="210" cy="157"/>
              </a:xfrm>
            </p:grpSpPr>
            <p:sp>
              <p:nvSpPr>
                <p:cNvPr id="20585" name="Text Box 231"/>
                <p:cNvSpPr txBox="1">
                  <a:spLocks noChangeArrowheads="1"/>
                </p:cNvSpPr>
                <p:nvPr/>
              </p:nvSpPr>
              <p:spPr bwMode="auto">
                <a:xfrm>
                  <a:off x="2258" y="3334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0586" name="Text Box 232"/>
                <p:cNvSpPr txBox="1">
                  <a:spLocks noChangeArrowheads="1"/>
                </p:cNvSpPr>
                <p:nvPr/>
              </p:nvSpPr>
              <p:spPr bwMode="auto">
                <a:xfrm>
                  <a:off x="2243" y="3331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20579" name="Group 233"/>
              <p:cNvGrpSpPr>
                <a:grpSpLocks/>
              </p:cNvGrpSpPr>
              <p:nvPr/>
            </p:nvGrpSpPr>
            <p:grpSpPr bwMode="auto">
              <a:xfrm>
                <a:off x="2321" y="3331"/>
                <a:ext cx="210" cy="157"/>
                <a:chOff x="2321" y="3331"/>
                <a:chExt cx="210" cy="157"/>
              </a:xfrm>
            </p:grpSpPr>
            <p:sp>
              <p:nvSpPr>
                <p:cNvPr id="20583" name="Text Box 234"/>
                <p:cNvSpPr txBox="1">
                  <a:spLocks noChangeArrowheads="1"/>
                </p:cNvSpPr>
                <p:nvPr/>
              </p:nvSpPr>
              <p:spPr bwMode="auto">
                <a:xfrm>
                  <a:off x="2336" y="3334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0584" name="Text Box 235"/>
                <p:cNvSpPr txBox="1">
                  <a:spLocks noChangeArrowheads="1"/>
                </p:cNvSpPr>
                <p:nvPr/>
              </p:nvSpPr>
              <p:spPr bwMode="auto">
                <a:xfrm>
                  <a:off x="2321" y="3331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20580" name="Group 236"/>
              <p:cNvGrpSpPr>
                <a:grpSpLocks/>
              </p:cNvGrpSpPr>
              <p:nvPr/>
            </p:nvGrpSpPr>
            <p:grpSpPr bwMode="auto">
              <a:xfrm>
                <a:off x="2405" y="3328"/>
                <a:ext cx="210" cy="157"/>
                <a:chOff x="2405" y="3328"/>
                <a:chExt cx="210" cy="157"/>
              </a:xfrm>
            </p:grpSpPr>
            <p:sp>
              <p:nvSpPr>
                <p:cNvPr id="20581" name="Text Box 237"/>
                <p:cNvSpPr txBox="1">
                  <a:spLocks noChangeArrowheads="1"/>
                </p:cNvSpPr>
                <p:nvPr/>
              </p:nvSpPr>
              <p:spPr bwMode="auto">
                <a:xfrm>
                  <a:off x="2420" y="3331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0582" name="Text Box 238"/>
                <p:cNvSpPr txBox="1">
                  <a:spLocks noChangeArrowheads="1"/>
                </p:cNvSpPr>
                <p:nvPr/>
              </p:nvSpPr>
              <p:spPr bwMode="auto">
                <a:xfrm>
                  <a:off x="2405" y="3328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</p:grpSp>
        <p:grpSp>
          <p:nvGrpSpPr>
            <p:cNvPr id="20537" name="Group 239"/>
            <p:cNvGrpSpPr>
              <a:grpSpLocks/>
            </p:cNvGrpSpPr>
            <p:nvPr/>
          </p:nvGrpSpPr>
          <p:grpSpPr bwMode="auto">
            <a:xfrm>
              <a:off x="1811" y="2748"/>
              <a:ext cx="785" cy="307"/>
              <a:chOff x="1811" y="2748"/>
              <a:chExt cx="785" cy="307"/>
            </a:xfrm>
          </p:grpSpPr>
          <p:grpSp>
            <p:nvGrpSpPr>
              <p:cNvPr id="20538" name="Group 240"/>
              <p:cNvGrpSpPr>
                <a:grpSpLocks/>
              </p:cNvGrpSpPr>
              <p:nvPr/>
            </p:nvGrpSpPr>
            <p:grpSpPr bwMode="auto">
              <a:xfrm>
                <a:off x="2237" y="2748"/>
                <a:ext cx="360" cy="154"/>
                <a:chOff x="2237" y="2748"/>
                <a:chExt cx="360" cy="154"/>
              </a:xfrm>
            </p:grpSpPr>
            <p:sp>
              <p:nvSpPr>
                <p:cNvPr id="20562" name="Text Box 241"/>
                <p:cNvSpPr txBox="1">
                  <a:spLocks noChangeArrowheads="1"/>
                </p:cNvSpPr>
                <p:nvPr/>
              </p:nvSpPr>
              <p:spPr bwMode="auto">
                <a:xfrm>
                  <a:off x="2237" y="2748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grpSp>
              <p:nvGrpSpPr>
                <p:cNvPr id="20563" name="Group 242"/>
                <p:cNvGrpSpPr>
                  <a:grpSpLocks/>
                </p:cNvGrpSpPr>
                <p:nvPr/>
              </p:nvGrpSpPr>
              <p:grpSpPr bwMode="auto">
                <a:xfrm>
                  <a:off x="2277" y="2753"/>
                  <a:ext cx="257" cy="146"/>
                  <a:chOff x="2277" y="2753"/>
                  <a:chExt cx="257" cy="146"/>
                </a:xfrm>
              </p:grpSpPr>
              <p:sp>
                <p:nvSpPr>
                  <p:cNvPr id="20566" name="Rectangle 243"/>
                  <p:cNvSpPr>
                    <a:spLocks noChangeArrowheads="1"/>
                  </p:cNvSpPr>
                  <p:nvPr/>
                </p:nvSpPr>
                <p:spPr bwMode="auto">
                  <a:xfrm>
                    <a:off x="2277" y="2753"/>
                    <a:ext cx="257" cy="146"/>
                  </a:xfrm>
                  <a:prstGeom prst="rect">
                    <a:avLst/>
                  </a:prstGeom>
                  <a:noFill/>
                  <a:ln w="936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67" name="Line 244"/>
                  <p:cNvSpPr>
                    <a:spLocks noChangeShapeType="1"/>
                  </p:cNvSpPr>
                  <p:nvPr/>
                </p:nvSpPr>
                <p:spPr bwMode="auto">
                  <a:xfrm>
                    <a:off x="2444" y="2756"/>
                    <a:ext cx="0" cy="140"/>
                  </a:xfrm>
                  <a:prstGeom prst="line">
                    <a:avLst/>
                  </a:prstGeom>
                  <a:noFill/>
                  <a:ln w="936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68" name="Line 245"/>
                  <p:cNvSpPr>
                    <a:spLocks noChangeShapeType="1"/>
                  </p:cNvSpPr>
                  <p:nvPr/>
                </p:nvSpPr>
                <p:spPr bwMode="auto">
                  <a:xfrm>
                    <a:off x="2361" y="2759"/>
                    <a:ext cx="0" cy="140"/>
                  </a:xfrm>
                  <a:prstGeom prst="line">
                    <a:avLst/>
                  </a:prstGeom>
                  <a:noFill/>
                  <a:ln w="936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564" name="Text Box 246"/>
                <p:cNvSpPr txBox="1">
                  <a:spLocks noChangeArrowheads="1"/>
                </p:cNvSpPr>
                <p:nvPr/>
              </p:nvSpPr>
              <p:spPr bwMode="auto">
                <a:xfrm>
                  <a:off x="2315" y="2748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0565" name="Text Box 247"/>
                <p:cNvSpPr txBox="1">
                  <a:spLocks noChangeArrowheads="1"/>
                </p:cNvSpPr>
                <p:nvPr/>
              </p:nvSpPr>
              <p:spPr bwMode="auto">
                <a:xfrm>
                  <a:off x="2402" y="2748"/>
                  <a:ext cx="195" cy="15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</p:grpSp>
          <p:grpSp>
            <p:nvGrpSpPr>
              <p:cNvPr id="20539" name="Group 248"/>
              <p:cNvGrpSpPr>
                <a:grpSpLocks/>
              </p:cNvGrpSpPr>
              <p:nvPr/>
            </p:nvGrpSpPr>
            <p:grpSpPr bwMode="auto">
              <a:xfrm>
                <a:off x="1811" y="2750"/>
                <a:ext cx="548" cy="305"/>
                <a:chOff x="1811" y="2750"/>
                <a:chExt cx="548" cy="305"/>
              </a:xfrm>
            </p:grpSpPr>
            <p:grpSp>
              <p:nvGrpSpPr>
                <p:cNvPr id="20540" name="Group 249"/>
                <p:cNvGrpSpPr>
                  <a:grpSpLocks/>
                </p:cNvGrpSpPr>
                <p:nvPr/>
              </p:nvGrpSpPr>
              <p:grpSpPr bwMode="auto">
                <a:xfrm>
                  <a:off x="2072" y="2750"/>
                  <a:ext cx="195" cy="158"/>
                  <a:chOff x="2072" y="2750"/>
                  <a:chExt cx="195" cy="158"/>
                </a:xfrm>
              </p:grpSpPr>
              <p:sp>
                <p:nvSpPr>
                  <p:cNvPr id="20560" name="Rectangle 250"/>
                  <p:cNvSpPr>
                    <a:spLocks noChangeArrowheads="1"/>
                  </p:cNvSpPr>
                  <p:nvPr/>
                </p:nvSpPr>
                <p:spPr bwMode="auto">
                  <a:xfrm>
                    <a:off x="2112" y="2750"/>
                    <a:ext cx="80" cy="149"/>
                  </a:xfrm>
                  <a:prstGeom prst="rect">
                    <a:avLst/>
                  </a:prstGeom>
                  <a:noFill/>
                  <a:ln w="936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61" name="Text Box 25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72" y="2754"/>
                    <a:ext cx="195" cy="154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>
                      <a:buClrTx/>
                      <a:buFontTx/>
                      <a:buNone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en-US" sz="1000">
                        <a:solidFill>
                          <a:srgbClr val="000000"/>
                        </a:solidFill>
                        <a:latin typeface="Arial" charset="0"/>
                        <a:cs typeface="Arial" charset="0"/>
                      </a:rPr>
                      <a:t>1</a:t>
                    </a:r>
                  </a:p>
                </p:txBody>
              </p:sp>
            </p:grpSp>
            <p:grpSp>
              <p:nvGrpSpPr>
                <p:cNvPr id="20541" name="Group 252"/>
                <p:cNvGrpSpPr>
                  <a:grpSpLocks/>
                </p:cNvGrpSpPr>
                <p:nvPr/>
              </p:nvGrpSpPr>
              <p:grpSpPr bwMode="auto">
                <a:xfrm>
                  <a:off x="2150" y="2898"/>
                  <a:ext cx="210" cy="157"/>
                  <a:chOff x="2150" y="2898"/>
                  <a:chExt cx="210" cy="157"/>
                </a:xfrm>
              </p:grpSpPr>
              <p:sp>
                <p:nvSpPr>
                  <p:cNvPr id="20556" name="Rectangle 253"/>
                  <p:cNvSpPr>
                    <a:spLocks noChangeArrowheads="1"/>
                  </p:cNvSpPr>
                  <p:nvPr/>
                </p:nvSpPr>
                <p:spPr bwMode="auto">
                  <a:xfrm>
                    <a:off x="2195" y="2900"/>
                    <a:ext cx="80" cy="143"/>
                  </a:xfrm>
                  <a:prstGeom prst="rect">
                    <a:avLst/>
                  </a:prstGeom>
                  <a:noFill/>
                  <a:ln w="936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20557" name="Group 254"/>
                  <p:cNvGrpSpPr>
                    <a:grpSpLocks/>
                  </p:cNvGrpSpPr>
                  <p:nvPr/>
                </p:nvGrpSpPr>
                <p:grpSpPr bwMode="auto">
                  <a:xfrm>
                    <a:off x="2150" y="2898"/>
                    <a:ext cx="210" cy="157"/>
                    <a:chOff x="2150" y="2898"/>
                    <a:chExt cx="210" cy="157"/>
                  </a:xfrm>
                </p:grpSpPr>
                <p:sp>
                  <p:nvSpPr>
                    <p:cNvPr id="20558" name="Text Box 25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164" y="2901"/>
                      <a:ext cx="195" cy="154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pPr>
                        <a:buClr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 charset="0"/>
                          <a:cs typeface="Arial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20559" name="Text Box 25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150" y="2898"/>
                      <a:ext cx="195" cy="154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pPr>
                        <a:buClr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 charset="0"/>
                          <a:cs typeface="Arial" charset="0"/>
                        </a:rPr>
                        <a:t>-</a:t>
                      </a:r>
                    </a:p>
                  </p:txBody>
                </p:sp>
              </p:grpSp>
            </p:grpSp>
            <p:grpSp>
              <p:nvGrpSpPr>
                <p:cNvPr id="20542" name="Group 257"/>
                <p:cNvGrpSpPr>
                  <a:grpSpLocks/>
                </p:cNvGrpSpPr>
                <p:nvPr/>
              </p:nvGrpSpPr>
              <p:grpSpPr bwMode="auto">
                <a:xfrm>
                  <a:off x="1811" y="2895"/>
                  <a:ext cx="371" cy="160"/>
                  <a:chOff x="1811" y="2895"/>
                  <a:chExt cx="371" cy="160"/>
                </a:xfrm>
              </p:grpSpPr>
              <p:grpSp>
                <p:nvGrpSpPr>
                  <p:cNvPr id="20543" name="Group 258"/>
                  <p:cNvGrpSpPr>
                    <a:grpSpLocks/>
                  </p:cNvGrpSpPr>
                  <p:nvPr/>
                </p:nvGrpSpPr>
                <p:grpSpPr bwMode="auto">
                  <a:xfrm>
                    <a:off x="1854" y="2900"/>
                    <a:ext cx="256" cy="143"/>
                    <a:chOff x="1854" y="2900"/>
                    <a:chExt cx="256" cy="143"/>
                  </a:xfrm>
                </p:grpSpPr>
                <p:sp>
                  <p:nvSpPr>
                    <p:cNvPr id="20553" name="Rectangle 2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54" y="2900"/>
                      <a:ext cx="256" cy="143"/>
                    </a:xfrm>
                    <a:prstGeom prst="rect">
                      <a:avLst/>
                    </a:prstGeom>
                    <a:noFill/>
                    <a:ln w="9360" cap="sq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554" name="Line 26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21" y="2903"/>
                      <a:ext cx="0" cy="137"/>
                    </a:xfrm>
                    <a:prstGeom prst="line">
                      <a:avLst/>
                    </a:prstGeom>
                    <a:noFill/>
                    <a:ln w="9360" cap="sq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555" name="Line 26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38" y="2906"/>
                      <a:ext cx="0" cy="137"/>
                    </a:xfrm>
                    <a:prstGeom prst="line">
                      <a:avLst/>
                    </a:prstGeom>
                    <a:noFill/>
                    <a:ln w="9360" cap="sq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0544" name="Group 262"/>
                  <p:cNvGrpSpPr>
                    <a:grpSpLocks/>
                  </p:cNvGrpSpPr>
                  <p:nvPr/>
                </p:nvGrpSpPr>
                <p:grpSpPr bwMode="auto">
                  <a:xfrm>
                    <a:off x="1811" y="2898"/>
                    <a:ext cx="209" cy="157"/>
                    <a:chOff x="1811" y="2898"/>
                    <a:chExt cx="209" cy="157"/>
                  </a:xfrm>
                </p:grpSpPr>
                <p:sp>
                  <p:nvSpPr>
                    <p:cNvPr id="20551" name="Text Box 26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26" y="2901"/>
                      <a:ext cx="195" cy="154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pPr>
                        <a:buClr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 charset="0"/>
                          <a:cs typeface="Arial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20552" name="Text Box 26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11" y="2898"/>
                      <a:ext cx="194" cy="154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pPr>
                        <a:buClr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 charset="0"/>
                          <a:cs typeface="Arial" charset="0"/>
                        </a:rPr>
                        <a:t>-</a:t>
                      </a:r>
                    </a:p>
                  </p:txBody>
                </p:sp>
              </p:grpSp>
              <p:grpSp>
                <p:nvGrpSpPr>
                  <p:cNvPr id="20545" name="Group 265"/>
                  <p:cNvGrpSpPr>
                    <a:grpSpLocks/>
                  </p:cNvGrpSpPr>
                  <p:nvPr/>
                </p:nvGrpSpPr>
                <p:grpSpPr bwMode="auto">
                  <a:xfrm>
                    <a:off x="1889" y="2898"/>
                    <a:ext cx="209" cy="157"/>
                    <a:chOff x="1889" y="2898"/>
                    <a:chExt cx="209" cy="157"/>
                  </a:xfrm>
                </p:grpSpPr>
                <p:sp>
                  <p:nvSpPr>
                    <p:cNvPr id="20549" name="Text Box 26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904" y="2901"/>
                      <a:ext cx="195" cy="154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pPr>
                        <a:buClr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 charset="0"/>
                          <a:cs typeface="Arial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20550" name="Text Box 26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89" y="2898"/>
                      <a:ext cx="194" cy="154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pPr>
                        <a:buClr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 charset="0"/>
                          <a:cs typeface="Arial" charset="0"/>
                        </a:rPr>
                        <a:t>-</a:t>
                      </a:r>
                    </a:p>
                  </p:txBody>
                </p:sp>
              </p:grpSp>
              <p:grpSp>
                <p:nvGrpSpPr>
                  <p:cNvPr id="20546" name="Group 268"/>
                  <p:cNvGrpSpPr>
                    <a:grpSpLocks/>
                  </p:cNvGrpSpPr>
                  <p:nvPr/>
                </p:nvGrpSpPr>
                <p:grpSpPr bwMode="auto">
                  <a:xfrm>
                    <a:off x="1973" y="2895"/>
                    <a:ext cx="209" cy="157"/>
                    <a:chOff x="1973" y="2895"/>
                    <a:chExt cx="209" cy="157"/>
                  </a:xfrm>
                </p:grpSpPr>
                <p:sp>
                  <p:nvSpPr>
                    <p:cNvPr id="20547" name="Text Box 26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988" y="2898"/>
                      <a:ext cx="194" cy="154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pPr>
                        <a:buClr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 charset="0"/>
                          <a:cs typeface="Arial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20548" name="Text Box 27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973" y="2895"/>
                      <a:ext cx="194" cy="154"/>
                    </a:xfrm>
                    <a:prstGeom prst="rect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pPr>
                        <a:buClr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 charset="0"/>
                          <a:cs typeface="Arial" charset="0"/>
                        </a:rPr>
                        <a:t>-</a:t>
                      </a:r>
                    </a:p>
                  </p:txBody>
                </p:sp>
              </p:grpSp>
            </p:grpSp>
          </p:grpSp>
        </p:grpSp>
      </p:grpSp>
      <p:sp>
        <p:nvSpPr>
          <p:cNvPr id="20517" name="Text Box 271"/>
          <p:cNvSpPr txBox="1">
            <a:spLocks noChangeArrowheads="1"/>
          </p:cNvSpPr>
          <p:nvPr/>
        </p:nvSpPr>
        <p:spPr bwMode="auto">
          <a:xfrm>
            <a:off x="7389813" y="4922838"/>
            <a:ext cx="892175" cy="823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slot 0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channel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output</a:t>
            </a:r>
          </a:p>
        </p:txBody>
      </p:sp>
      <p:sp>
        <p:nvSpPr>
          <p:cNvPr id="20518" name="Text Box 272"/>
          <p:cNvSpPr txBox="1">
            <a:spLocks noChangeArrowheads="1"/>
          </p:cNvSpPr>
          <p:nvPr/>
        </p:nvSpPr>
        <p:spPr bwMode="auto">
          <a:xfrm>
            <a:off x="6346825" y="4941888"/>
            <a:ext cx="892175" cy="823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slot 1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channel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output</a:t>
            </a:r>
          </a:p>
        </p:txBody>
      </p:sp>
      <p:sp>
        <p:nvSpPr>
          <p:cNvPr id="20519" name="Line 273"/>
          <p:cNvSpPr>
            <a:spLocks noChangeShapeType="1"/>
          </p:cNvSpPr>
          <p:nvPr/>
        </p:nvSpPr>
        <p:spPr bwMode="auto">
          <a:xfrm flipH="1">
            <a:off x="6270625" y="4281488"/>
            <a:ext cx="12700" cy="947737"/>
          </a:xfrm>
          <a:prstGeom prst="line">
            <a:avLst/>
          </a:prstGeom>
          <a:noFill/>
          <a:ln w="12600" cap="sq">
            <a:solidFill>
              <a:srgbClr val="3333CC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0" name="Line 274"/>
          <p:cNvSpPr>
            <a:spLocks noChangeShapeType="1"/>
          </p:cNvSpPr>
          <p:nvPr/>
        </p:nvSpPr>
        <p:spPr bwMode="auto">
          <a:xfrm flipH="1">
            <a:off x="7342188" y="4262438"/>
            <a:ext cx="12700" cy="947737"/>
          </a:xfrm>
          <a:prstGeom prst="line">
            <a:avLst/>
          </a:prstGeom>
          <a:noFill/>
          <a:ln w="12600" cap="sq">
            <a:solidFill>
              <a:srgbClr val="3333CC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1" name="Line 275"/>
          <p:cNvSpPr>
            <a:spLocks noChangeShapeType="1"/>
          </p:cNvSpPr>
          <p:nvPr/>
        </p:nvSpPr>
        <p:spPr bwMode="auto">
          <a:xfrm flipH="1">
            <a:off x="8456613" y="4271963"/>
            <a:ext cx="12700" cy="947737"/>
          </a:xfrm>
          <a:prstGeom prst="line">
            <a:avLst/>
          </a:prstGeom>
          <a:noFill/>
          <a:ln w="12600" cap="sq">
            <a:solidFill>
              <a:srgbClr val="3333CC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2" name="Text Box 276"/>
          <p:cNvSpPr txBox="1">
            <a:spLocks noChangeArrowheads="1"/>
          </p:cNvSpPr>
          <p:nvPr/>
        </p:nvSpPr>
        <p:spPr bwMode="auto">
          <a:xfrm>
            <a:off x="1236663" y="5446713"/>
            <a:ext cx="1170811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receiver</a:t>
            </a:r>
          </a:p>
        </p:txBody>
      </p:sp>
      <p:sp>
        <p:nvSpPr>
          <p:cNvPr id="20523" name="Text Box 277"/>
          <p:cNvSpPr txBox="1">
            <a:spLocks noChangeArrowheads="1"/>
          </p:cNvSpPr>
          <p:nvPr/>
        </p:nvSpPr>
        <p:spPr bwMode="auto">
          <a:xfrm>
            <a:off x="2320925" y="5068888"/>
            <a:ext cx="6746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code</a:t>
            </a:r>
          </a:p>
        </p:txBody>
      </p:sp>
      <p:sp>
        <p:nvSpPr>
          <p:cNvPr id="20524" name="Text Box 278"/>
          <p:cNvSpPr txBox="1">
            <a:spLocks noChangeArrowheads="1"/>
          </p:cNvSpPr>
          <p:nvPr/>
        </p:nvSpPr>
        <p:spPr bwMode="auto">
          <a:xfrm>
            <a:off x="1344613" y="4303713"/>
            <a:ext cx="1048983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received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input</a:t>
            </a:r>
          </a:p>
        </p:txBody>
      </p:sp>
      <p:sp>
        <p:nvSpPr>
          <p:cNvPr id="20525" name="Line 279"/>
          <p:cNvSpPr>
            <a:spLocks noChangeShapeType="1"/>
          </p:cNvSpPr>
          <p:nvPr/>
        </p:nvSpPr>
        <p:spPr bwMode="auto">
          <a:xfrm>
            <a:off x="5965825" y="4668838"/>
            <a:ext cx="319088" cy="4762"/>
          </a:xfrm>
          <a:prstGeom prst="line">
            <a:avLst/>
          </a:prstGeom>
          <a:noFill/>
          <a:ln w="3816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0526" name="Group 280"/>
          <p:cNvGrpSpPr>
            <a:grpSpLocks/>
          </p:cNvGrpSpPr>
          <p:nvPr/>
        </p:nvGrpSpPr>
        <p:grpSpPr bwMode="auto">
          <a:xfrm>
            <a:off x="5040313" y="3530600"/>
            <a:ext cx="1443037" cy="977900"/>
            <a:chOff x="3175" y="2224"/>
            <a:chExt cx="909" cy="616"/>
          </a:xfrm>
        </p:grpSpPr>
        <p:sp>
          <p:nvSpPr>
            <p:cNvPr id="20531" name="Text Box 281"/>
            <p:cNvSpPr txBox="1">
              <a:spLocks noChangeArrowheads="1"/>
            </p:cNvSpPr>
            <p:nvPr/>
          </p:nvSpPr>
          <p:spPr bwMode="auto">
            <a:xfrm>
              <a:off x="3175" y="2264"/>
              <a:ext cx="909" cy="3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  <a:cs typeface="Arial" charset="0"/>
                </a:rPr>
                <a:t>D</a:t>
              </a:r>
              <a:r>
                <a:rPr lang="en-US" sz="1800" baseline="-25000">
                  <a:solidFill>
                    <a:srgbClr val="000000"/>
                  </a:solidFill>
                  <a:latin typeface="Arial" charset="0"/>
                  <a:cs typeface="Arial" charset="0"/>
                </a:rPr>
                <a:t>i </a:t>
              </a:r>
              <a:r>
                <a:rPr lang="en-US" sz="1800">
                  <a:solidFill>
                    <a:srgbClr val="000000"/>
                  </a:solidFill>
                  <a:latin typeface="Arial" charset="0"/>
                  <a:cs typeface="Arial" charset="0"/>
                </a:rPr>
                <a:t>= </a:t>
              </a:r>
              <a:r>
                <a:rPr lang="en-US" sz="2800">
                  <a:solidFill>
                    <a:srgbClr val="000000"/>
                  </a:solidFill>
                  <a:latin typeface="Symbol" charset="2"/>
                </a:rPr>
                <a:t></a:t>
              </a:r>
              <a:r>
                <a:rPr lang="en-US" sz="1800" baseline="-25000">
                  <a:solidFill>
                    <a:srgbClr val="00000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sz="1800">
                  <a:solidFill>
                    <a:srgbClr val="000000"/>
                  </a:solidFill>
                  <a:latin typeface="Arial" charset="0"/>
                  <a:cs typeface="Arial" charset="0"/>
                </a:rPr>
                <a:t>Z</a:t>
              </a:r>
              <a:r>
                <a:rPr lang="en-US" sz="1800" baseline="-25000">
                  <a:solidFill>
                    <a:srgbClr val="000000"/>
                  </a:solidFill>
                  <a:latin typeface="Arial" charset="0"/>
                  <a:cs typeface="Arial" charset="0"/>
                </a:rPr>
                <a:t>i,m</a:t>
              </a:r>
              <a:r>
                <a:rPr lang="en-US" baseline="30000">
                  <a:solidFill>
                    <a:srgbClr val="000000"/>
                  </a:solidFill>
                  <a:latin typeface="Arial" charset="0"/>
                  <a:cs typeface="Arial" charset="0"/>
                </a:rPr>
                <a:t>.</a:t>
              </a:r>
              <a:r>
                <a:rPr lang="en-US" sz="1800">
                  <a:solidFill>
                    <a:srgbClr val="000000"/>
                  </a:solidFill>
                  <a:latin typeface="Arial" charset="0"/>
                  <a:cs typeface="Arial" charset="0"/>
                </a:rPr>
                <a:t>c</a:t>
              </a:r>
              <a:r>
                <a:rPr lang="en-US" sz="1800" baseline="-25000">
                  <a:solidFill>
                    <a:srgbClr val="000000"/>
                  </a:solidFill>
                  <a:latin typeface="Arial" charset="0"/>
                  <a:cs typeface="Arial" charset="0"/>
                </a:rPr>
                <a:t>m</a:t>
              </a:r>
            </a:p>
          </p:txBody>
        </p:sp>
        <p:sp>
          <p:nvSpPr>
            <p:cNvPr id="20532" name="Text Box 282"/>
            <p:cNvSpPr txBox="1">
              <a:spLocks noChangeArrowheads="1"/>
            </p:cNvSpPr>
            <p:nvPr/>
          </p:nvSpPr>
          <p:spPr bwMode="auto">
            <a:xfrm>
              <a:off x="3412" y="2475"/>
              <a:ext cx="302" cy="17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m=1</a:t>
              </a:r>
            </a:p>
          </p:txBody>
        </p:sp>
        <p:sp>
          <p:nvSpPr>
            <p:cNvPr id="20533" name="Text Box 283"/>
            <p:cNvSpPr txBox="1">
              <a:spLocks noChangeArrowheads="1"/>
            </p:cNvSpPr>
            <p:nvPr/>
          </p:nvSpPr>
          <p:spPr bwMode="auto">
            <a:xfrm>
              <a:off x="3455" y="2224"/>
              <a:ext cx="192" cy="17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M</a:t>
              </a:r>
            </a:p>
          </p:txBody>
        </p:sp>
        <p:sp>
          <p:nvSpPr>
            <p:cNvPr id="20534" name="Text Box 284"/>
            <p:cNvSpPr txBox="1">
              <a:spLocks noChangeArrowheads="1"/>
            </p:cNvSpPr>
            <p:nvPr/>
          </p:nvSpPr>
          <p:spPr bwMode="auto">
            <a:xfrm>
              <a:off x="3632" y="2609"/>
              <a:ext cx="233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M</a:t>
              </a:r>
            </a:p>
          </p:txBody>
        </p:sp>
        <p:sp>
          <p:nvSpPr>
            <p:cNvPr id="20535" name="Line 285"/>
            <p:cNvSpPr>
              <a:spLocks noChangeShapeType="1"/>
            </p:cNvSpPr>
            <p:nvPr/>
          </p:nvSpPr>
          <p:spPr bwMode="auto">
            <a:xfrm>
              <a:off x="3474" y="2627"/>
              <a:ext cx="557" cy="0"/>
            </a:xfrm>
            <a:prstGeom prst="line">
              <a:avLst/>
            </a:prstGeom>
            <a:noFill/>
            <a:ln w="1908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742" name="Freeform 286"/>
          <p:cNvSpPr>
            <a:spLocks/>
          </p:cNvSpPr>
          <p:nvPr/>
        </p:nvSpPr>
        <p:spPr bwMode="auto">
          <a:xfrm>
            <a:off x="7745413" y="2060575"/>
            <a:ext cx="341312" cy="1376363"/>
          </a:xfrm>
          <a:custGeom>
            <a:avLst/>
            <a:gdLst>
              <a:gd name="T0" fmla="*/ 0 w 215"/>
              <a:gd name="T1" fmla="*/ 0 h 819"/>
              <a:gd name="T2" fmla="*/ 2147483647 w 215"/>
              <a:gd name="T3" fmla="*/ 0 h 819"/>
              <a:gd name="T4" fmla="*/ 2147483647 w 215"/>
              <a:gd name="T5" fmla="*/ 2147483647 h 819"/>
              <a:gd name="T6" fmla="*/ 0 60000 65536"/>
              <a:gd name="T7" fmla="*/ 0 60000 65536"/>
              <a:gd name="T8" fmla="*/ 0 60000 65536"/>
              <a:gd name="T9" fmla="*/ 0 w 215"/>
              <a:gd name="T10" fmla="*/ 0 h 819"/>
              <a:gd name="T11" fmla="*/ 215 w 215"/>
              <a:gd name="T12" fmla="*/ 819 h 8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" h="819">
                <a:moveTo>
                  <a:pt x="0" y="0"/>
                </a:moveTo>
                <a:lnTo>
                  <a:pt x="215" y="0"/>
                </a:lnTo>
                <a:lnTo>
                  <a:pt x="215" y="819"/>
                </a:lnTo>
              </a:path>
            </a:pathLst>
          </a:custGeom>
          <a:noFill/>
          <a:ln w="19080">
            <a:solidFill>
              <a:srgbClr val="C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743" name="Line 287"/>
          <p:cNvSpPr>
            <a:spLocks noChangeShapeType="1"/>
          </p:cNvSpPr>
          <p:nvPr/>
        </p:nvSpPr>
        <p:spPr bwMode="auto">
          <a:xfrm flipH="1">
            <a:off x="2520950" y="3436938"/>
            <a:ext cx="5556250" cy="1587"/>
          </a:xfrm>
          <a:prstGeom prst="line">
            <a:avLst/>
          </a:prstGeom>
          <a:noFill/>
          <a:ln w="19080" cap="sq">
            <a:solidFill>
              <a:srgbClr val="C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744" name="Freeform 288"/>
          <p:cNvSpPr>
            <a:spLocks/>
          </p:cNvSpPr>
          <p:nvPr/>
        </p:nvSpPr>
        <p:spPr bwMode="auto">
          <a:xfrm>
            <a:off x="2522538" y="3436938"/>
            <a:ext cx="396875" cy="1157287"/>
          </a:xfrm>
          <a:custGeom>
            <a:avLst/>
            <a:gdLst>
              <a:gd name="T0" fmla="*/ 0 w 250"/>
              <a:gd name="T1" fmla="*/ 0 h 729"/>
              <a:gd name="T2" fmla="*/ 0 w 250"/>
              <a:gd name="T3" fmla="*/ 2147483647 h 729"/>
              <a:gd name="T4" fmla="*/ 2147483647 w 250"/>
              <a:gd name="T5" fmla="*/ 2147483647 h 729"/>
              <a:gd name="T6" fmla="*/ 0 60000 65536"/>
              <a:gd name="T7" fmla="*/ 0 60000 65536"/>
              <a:gd name="T8" fmla="*/ 0 60000 65536"/>
              <a:gd name="T9" fmla="*/ 0 w 250"/>
              <a:gd name="T10" fmla="*/ 0 h 729"/>
              <a:gd name="T11" fmla="*/ 250 w 250"/>
              <a:gd name="T12" fmla="*/ 729 h 7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0" h="729">
                <a:moveTo>
                  <a:pt x="0" y="0"/>
                </a:moveTo>
                <a:lnTo>
                  <a:pt x="0" y="729"/>
                </a:lnTo>
                <a:lnTo>
                  <a:pt x="250" y="729"/>
                </a:lnTo>
              </a:path>
            </a:pathLst>
          </a:custGeom>
          <a:noFill/>
          <a:ln w="19080">
            <a:solidFill>
              <a:srgbClr val="C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clickEffect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1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Effect">
                      <p:stCondLst>
                        <p:cond delay="indefinite"/>
                      </p:stCondLst>
                      <p:childTnLst>
                        <p:par>
                          <p:cTn id="13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clickEffect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2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Effect">
                      <p:stCondLst>
                        <p:cond delay="indefinite"/>
                      </p:stCondLst>
                      <p:childTnLst>
                        <p:par>
                          <p:cTn id="2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25" dur="1000"/>
                                        <p:tgtEl>
                                          <p:spTgt spid="19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clickEffect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29" dur="1000"/>
                                        <p:tgtEl>
                                          <p:spTgt spid="19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clickEffect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33" dur="1000"/>
                                        <p:tgtEl>
                                          <p:spTgt spid="19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Effect">
                      <p:stCondLst>
                        <p:cond delay="indefinite"/>
                      </p:stCondLst>
                      <p:childTnLst>
                        <p:par>
                          <p:cTn id="35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38" dur="20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clickEffect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42" dur="20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Effect">
                      <p:stCondLst>
                        <p:cond delay="indefinite"/>
                      </p:stCondLst>
                      <p:childTnLst>
                        <p:par>
                          <p:cTn id="4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47" dur="2000"/>
                                        <p:tgtEl>
                                          <p:spTgt spid="19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clickEffect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51" dur="2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42" grpId="0" animBg="1"/>
      <p:bldP spid="19743" grpId="0" animBg="1"/>
      <p:bldP spid="1974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330200" y="111125"/>
            <a:ext cx="7772400" cy="1036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CDMA: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Two-Sender </a:t>
            </a: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Interference</a:t>
            </a:r>
          </a:p>
        </p:txBody>
      </p:sp>
      <p:pic>
        <p:nvPicPr>
          <p:cNvPr id="2150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1450" y="1181100"/>
            <a:ext cx="5026025" cy="5322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1509" name="Text Box 7"/>
          <p:cNvSpPr txBox="1">
            <a:spLocks noChangeArrowheads="1"/>
          </p:cNvSpPr>
          <p:nvPr/>
        </p:nvSpPr>
        <p:spPr bwMode="auto">
          <a:xfrm>
            <a:off x="417513" y="1773238"/>
            <a:ext cx="2486025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Sender 1</a:t>
            </a:r>
          </a:p>
        </p:txBody>
      </p:sp>
      <p:sp>
        <p:nvSpPr>
          <p:cNvPr id="21510" name="Text Box 8"/>
          <p:cNvSpPr txBox="1">
            <a:spLocks noChangeArrowheads="1"/>
          </p:cNvSpPr>
          <p:nvPr/>
        </p:nvSpPr>
        <p:spPr bwMode="auto">
          <a:xfrm>
            <a:off x="423863" y="2840038"/>
            <a:ext cx="2486025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Sender 2</a:t>
            </a:r>
          </a:p>
        </p:txBody>
      </p:sp>
      <p:sp>
        <p:nvSpPr>
          <p:cNvPr id="21511" name="Text Box 9"/>
          <p:cNvSpPr txBox="1">
            <a:spLocks noChangeArrowheads="1"/>
          </p:cNvSpPr>
          <p:nvPr/>
        </p:nvSpPr>
        <p:spPr bwMode="auto">
          <a:xfrm>
            <a:off x="6399213" y="1076325"/>
            <a:ext cx="2484437" cy="101784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channel sums together transmissions by sender 1 and 2</a:t>
            </a:r>
          </a:p>
        </p:txBody>
      </p:sp>
      <p:sp>
        <p:nvSpPr>
          <p:cNvPr id="21512" name="Line 10"/>
          <p:cNvSpPr>
            <a:spLocks noChangeShapeType="1"/>
          </p:cNvSpPr>
          <p:nvPr/>
        </p:nvSpPr>
        <p:spPr bwMode="auto">
          <a:xfrm flipH="1">
            <a:off x="6013450" y="1316038"/>
            <a:ext cx="441325" cy="646112"/>
          </a:xfrm>
          <a:prstGeom prst="line">
            <a:avLst/>
          </a:prstGeom>
          <a:noFill/>
          <a:ln w="25560" cap="sq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IEEE 802.11 Wireless LAN</a:t>
            </a: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263525" y="1489075"/>
            <a:ext cx="4665663" cy="330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Tx/>
              <a:buSzPct val="75000"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802.11b</a:t>
            </a:r>
          </a:p>
          <a:p>
            <a:pPr>
              <a:spcBef>
                <a:spcPts val="6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2.4-5 GHz unlicensed spectrum</a:t>
            </a:r>
          </a:p>
          <a:p>
            <a:pPr>
              <a:spcBef>
                <a:spcPts val="6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Up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 11 Mbps</a:t>
            </a:r>
          </a:p>
          <a:p>
            <a:pPr>
              <a:spcBef>
                <a:spcPts val="6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Direct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sequence spread spectrum (DSSS) in physical layer</a:t>
            </a:r>
          </a:p>
          <a:p>
            <a:pPr marL="741363" lvl="1" indent="-284163"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hosts use same chipping code</a:t>
            </a: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4929188" y="1398588"/>
            <a:ext cx="4044950" cy="3519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Tx/>
              <a:buSzPct val="75000"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802.11a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1363" lvl="1" indent="-284163">
              <a:lnSpc>
                <a:spcPts val="2188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5-6 GHz range</a:t>
            </a:r>
          </a:p>
          <a:p>
            <a:pPr marL="741363" lvl="1" indent="-284163">
              <a:lnSpc>
                <a:spcPts val="2188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up to 54 Mbps</a:t>
            </a:r>
          </a:p>
          <a:p>
            <a:pPr>
              <a:spcBef>
                <a:spcPts val="600"/>
              </a:spcBef>
              <a:buClrTx/>
              <a:buSzPct val="75000"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802.11g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1363" lvl="1" indent="-284163">
              <a:lnSpc>
                <a:spcPts val="2188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2.4-5 GHz range</a:t>
            </a:r>
          </a:p>
          <a:p>
            <a:pPr marL="741363" lvl="1" indent="-284163">
              <a:lnSpc>
                <a:spcPts val="2188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up to 54 Mbps</a:t>
            </a:r>
          </a:p>
          <a:p>
            <a:pPr>
              <a:spcBef>
                <a:spcPts val="600"/>
              </a:spcBef>
              <a:buClrTx/>
              <a:buSzPct val="75000"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802.11n: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multiple antennae</a:t>
            </a:r>
          </a:p>
          <a:p>
            <a:pPr marL="741363" lvl="1" indent="-284163">
              <a:lnSpc>
                <a:spcPts val="2188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2.4-5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GHz range</a:t>
            </a:r>
          </a:p>
          <a:p>
            <a:pPr marL="741363" lvl="1" indent="-284163">
              <a:lnSpc>
                <a:spcPts val="2188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up 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 200 Mbps</a:t>
            </a: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782638" y="5456238"/>
            <a:ext cx="7383462" cy="105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1313" indent="-341313" algn="just">
              <a:spcBef>
                <a:spcPts val="6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use CSMA/CA for multiple access</a:t>
            </a:r>
          </a:p>
          <a:p>
            <a:pPr marL="341313" indent="-341313" algn="just">
              <a:spcBef>
                <a:spcPts val="6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have base-station and ad-hoc network versions</a:t>
            </a:r>
          </a:p>
        </p:txBody>
      </p:sp>
      <p:sp>
        <p:nvSpPr>
          <p:cNvPr id="22534" name="Line 7"/>
          <p:cNvSpPr>
            <a:spLocks noChangeShapeType="1"/>
          </p:cNvSpPr>
          <p:nvPr/>
        </p:nvSpPr>
        <p:spPr bwMode="auto">
          <a:xfrm>
            <a:off x="1712913" y="5180013"/>
            <a:ext cx="5264150" cy="1587"/>
          </a:xfrm>
          <a:prstGeom prst="line">
            <a:avLst/>
          </a:prstGeom>
          <a:noFill/>
          <a:ln w="28440" cap="sq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"/>
          <p:cNvSpPr txBox="1">
            <a:spLocks noChangeArrowheads="1"/>
          </p:cNvSpPr>
          <p:nvPr/>
        </p:nvSpPr>
        <p:spPr bwMode="auto">
          <a:xfrm>
            <a:off x="523875" y="147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802.11 LAN Architecture</a:t>
            </a:r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4876800" y="1390650"/>
            <a:ext cx="4073525" cy="4629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1313" indent="-341313">
              <a:spcBef>
                <a:spcPts val="6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Wireless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host 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communicates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with base station</a:t>
            </a:r>
          </a:p>
          <a:p>
            <a:pPr marL="741363" lvl="1" indent="-284163">
              <a:spcBef>
                <a:spcPts val="5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Base Station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Access Point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(AP)</a:t>
            </a:r>
          </a:p>
          <a:p>
            <a:pPr marL="341313" indent="-341313">
              <a:spcBef>
                <a:spcPts val="6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Basic Service Set (BSS)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(aka </a:t>
            </a:r>
            <a:r>
              <a:rPr lang="ja-JP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ja-JP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in 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Infrastructure Mode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contains:</a:t>
            </a:r>
          </a:p>
          <a:p>
            <a:pPr marL="741363" lvl="1" indent="-284163">
              <a:lnSpc>
                <a:spcPts val="1988"/>
              </a:lnSpc>
              <a:spcBef>
                <a:spcPts val="5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Wireless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hosts</a:t>
            </a:r>
          </a:p>
          <a:p>
            <a:pPr marL="741363" lvl="1" indent="-284163">
              <a:lnSpc>
                <a:spcPts val="1988"/>
              </a:lnSpc>
              <a:spcBef>
                <a:spcPts val="5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Access Point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(AP): base station</a:t>
            </a:r>
          </a:p>
          <a:p>
            <a:pPr marL="741363" lvl="1" indent="-284163">
              <a:lnSpc>
                <a:spcPts val="1988"/>
              </a:lnSpc>
              <a:spcBef>
                <a:spcPts val="5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hoc mode: hosts only</a:t>
            </a:r>
          </a:p>
        </p:txBody>
      </p:sp>
      <p:grpSp>
        <p:nvGrpSpPr>
          <p:cNvPr id="23556" name="Group 5"/>
          <p:cNvGrpSpPr>
            <a:grpSpLocks/>
          </p:cNvGrpSpPr>
          <p:nvPr/>
        </p:nvGrpSpPr>
        <p:grpSpPr bwMode="auto">
          <a:xfrm>
            <a:off x="3013075" y="3606800"/>
            <a:ext cx="415925" cy="190500"/>
            <a:chOff x="1898" y="2272"/>
            <a:chExt cx="262" cy="120"/>
          </a:xfrm>
        </p:grpSpPr>
        <p:sp>
          <p:nvSpPr>
            <p:cNvPr id="23602" name="Oval 6"/>
            <p:cNvSpPr>
              <a:spLocks noChangeArrowheads="1"/>
            </p:cNvSpPr>
            <p:nvPr/>
          </p:nvSpPr>
          <p:spPr bwMode="auto">
            <a:xfrm>
              <a:off x="1900" y="2326"/>
              <a:ext cx="260" cy="66"/>
            </a:xfrm>
            <a:prstGeom prst="ellipse">
              <a:avLst/>
            </a:prstGeom>
            <a:solidFill>
              <a:srgbClr val="CCCCFF"/>
            </a:solidFill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3" name="Line 7"/>
            <p:cNvSpPr>
              <a:spLocks noChangeShapeType="1"/>
            </p:cNvSpPr>
            <p:nvPr/>
          </p:nvSpPr>
          <p:spPr bwMode="auto">
            <a:xfrm>
              <a:off x="1900" y="2320"/>
              <a:ext cx="0" cy="4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04" name="Line 8"/>
            <p:cNvSpPr>
              <a:spLocks noChangeShapeType="1"/>
            </p:cNvSpPr>
            <p:nvPr/>
          </p:nvSpPr>
          <p:spPr bwMode="auto">
            <a:xfrm>
              <a:off x="2161" y="2320"/>
              <a:ext cx="0" cy="4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05" name="Rectangle 9"/>
            <p:cNvSpPr>
              <a:spLocks noChangeArrowheads="1"/>
            </p:cNvSpPr>
            <p:nvPr/>
          </p:nvSpPr>
          <p:spPr bwMode="auto">
            <a:xfrm>
              <a:off x="1900" y="2320"/>
              <a:ext cx="257" cy="40"/>
            </a:xfrm>
            <a:prstGeom prst="rect">
              <a:avLst/>
            </a:prstGeom>
            <a:solidFill>
              <a:srgbClr val="CC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6" name="Oval 10"/>
            <p:cNvSpPr>
              <a:spLocks noChangeArrowheads="1"/>
            </p:cNvSpPr>
            <p:nvPr/>
          </p:nvSpPr>
          <p:spPr bwMode="auto">
            <a:xfrm>
              <a:off x="1898" y="2272"/>
              <a:ext cx="260" cy="77"/>
            </a:xfrm>
            <a:prstGeom prst="ellipse">
              <a:avLst/>
            </a:prstGeom>
            <a:solidFill>
              <a:srgbClr val="CCCCFF"/>
            </a:solidFill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607" name="Group 11"/>
            <p:cNvGrpSpPr>
              <a:grpSpLocks/>
            </p:cNvGrpSpPr>
            <p:nvPr/>
          </p:nvGrpSpPr>
          <p:grpSpPr bwMode="auto">
            <a:xfrm>
              <a:off x="1961" y="2289"/>
              <a:ext cx="128" cy="45"/>
              <a:chOff x="1961" y="2289"/>
              <a:chExt cx="128" cy="45"/>
            </a:xfrm>
          </p:grpSpPr>
          <p:sp>
            <p:nvSpPr>
              <p:cNvPr id="23612" name="Line 12"/>
              <p:cNvSpPr>
                <a:spLocks noChangeShapeType="1"/>
              </p:cNvSpPr>
              <p:nvPr/>
            </p:nvSpPr>
            <p:spPr bwMode="auto">
              <a:xfrm flipV="1">
                <a:off x="1961" y="2288"/>
                <a:ext cx="45" cy="2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13" name="Line 13"/>
              <p:cNvSpPr>
                <a:spLocks noChangeShapeType="1"/>
              </p:cNvSpPr>
              <p:nvPr/>
            </p:nvSpPr>
            <p:spPr bwMode="auto">
              <a:xfrm>
                <a:off x="2049" y="2335"/>
                <a:ext cx="40" cy="0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14" name="Line 14"/>
              <p:cNvSpPr>
                <a:spLocks noChangeShapeType="1"/>
              </p:cNvSpPr>
              <p:nvPr/>
            </p:nvSpPr>
            <p:spPr bwMode="auto">
              <a:xfrm>
                <a:off x="2003" y="2290"/>
                <a:ext cx="47" cy="44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608" name="Group 15"/>
            <p:cNvGrpSpPr>
              <a:grpSpLocks/>
            </p:cNvGrpSpPr>
            <p:nvPr/>
          </p:nvGrpSpPr>
          <p:grpSpPr bwMode="auto">
            <a:xfrm>
              <a:off x="1961" y="2288"/>
              <a:ext cx="128" cy="45"/>
              <a:chOff x="1961" y="2288"/>
              <a:chExt cx="128" cy="45"/>
            </a:xfrm>
          </p:grpSpPr>
          <p:sp>
            <p:nvSpPr>
              <p:cNvPr id="23609" name="Line 16"/>
              <p:cNvSpPr>
                <a:spLocks noChangeShapeType="1"/>
              </p:cNvSpPr>
              <p:nvPr/>
            </p:nvSpPr>
            <p:spPr bwMode="auto">
              <a:xfrm>
                <a:off x="1961" y="2333"/>
                <a:ext cx="45" cy="0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10" name="Line 17"/>
              <p:cNvSpPr>
                <a:spLocks noChangeShapeType="1"/>
              </p:cNvSpPr>
              <p:nvPr/>
            </p:nvSpPr>
            <p:spPr bwMode="auto">
              <a:xfrm>
                <a:off x="2049" y="2288"/>
                <a:ext cx="40" cy="0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11" name="Line 18"/>
              <p:cNvSpPr>
                <a:spLocks noChangeShapeType="1"/>
              </p:cNvSpPr>
              <p:nvPr/>
            </p:nvSpPr>
            <p:spPr bwMode="auto">
              <a:xfrm flipV="1">
                <a:off x="2003" y="2287"/>
                <a:ext cx="47" cy="46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3557" name="Text Box 19"/>
          <p:cNvSpPr txBox="1">
            <a:spLocks noChangeArrowheads="1"/>
          </p:cNvSpPr>
          <p:nvPr/>
        </p:nvSpPr>
        <p:spPr bwMode="auto">
          <a:xfrm>
            <a:off x="917575" y="4652963"/>
            <a:ext cx="10541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BSS 1</a:t>
            </a:r>
          </a:p>
        </p:txBody>
      </p:sp>
      <p:sp>
        <p:nvSpPr>
          <p:cNvPr id="23558" name="Text Box 20"/>
          <p:cNvSpPr txBox="1">
            <a:spLocks noChangeArrowheads="1"/>
          </p:cNvSpPr>
          <p:nvPr/>
        </p:nvSpPr>
        <p:spPr bwMode="auto">
          <a:xfrm>
            <a:off x="3224213" y="6086475"/>
            <a:ext cx="765251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BSS 2</a:t>
            </a:r>
          </a:p>
        </p:txBody>
      </p:sp>
      <p:sp>
        <p:nvSpPr>
          <p:cNvPr id="23559" name="Line 21"/>
          <p:cNvSpPr>
            <a:spLocks noChangeShapeType="1"/>
          </p:cNvSpPr>
          <p:nvPr/>
        </p:nvSpPr>
        <p:spPr bwMode="auto">
          <a:xfrm flipV="1">
            <a:off x="3176588" y="2682875"/>
            <a:ext cx="214312" cy="91122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3560" name="Group 22"/>
          <p:cNvGrpSpPr>
            <a:grpSpLocks/>
          </p:cNvGrpSpPr>
          <p:nvPr/>
        </p:nvGrpSpPr>
        <p:grpSpPr bwMode="auto">
          <a:xfrm>
            <a:off x="2447925" y="1503363"/>
            <a:ext cx="1976438" cy="1443037"/>
            <a:chOff x="1542" y="947"/>
            <a:chExt cx="1245" cy="909"/>
          </a:xfrm>
        </p:grpSpPr>
        <p:sp>
          <p:nvSpPr>
            <p:cNvPr id="23600" name="Freeform 23"/>
            <p:cNvSpPr>
              <a:spLocks noChangeArrowheads="1"/>
            </p:cNvSpPr>
            <p:nvPr/>
          </p:nvSpPr>
          <p:spPr bwMode="auto">
            <a:xfrm>
              <a:off x="1542" y="947"/>
              <a:ext cx="1245" cy="909"/>
            </a:xfrm>
            <a:custGeom>
              <a:avLst/>
              <a:gdLst>
                <a:gd name="T0" fmla="*/ 2 w 2135"/>
                <a:gd name="T1" fmla="*/ 32 h 1662"/>
                <a:gd name="T2" fmla="*/ 7 w 2135"/>
                <a:gd name="T3" fmla="*/ 4 h 1662"/>
                <a:gd name="T4" fmla="*/ 44 w 2135"/>
                <a:gd name="T5" fmla="*/ 9 h 1662"/>
                <a:gd name="T6" fmla="*/ 81 w 2135"/>
                <a:gd name="T7" fmla="*/ 5 h 1662"/>
                <a:gd name="T8" fmla="*/ 134 w 2135"/>
                <a:gd name="T9" fmla="*/ 20 h 1662"/>
                <a:gd name="T10" fmla="*/ 135 w 2135"/>
                <a:gd name="T11" fmla="*/ 56 h 1662"/>
                <a:gd name="T12" fmla="*/ 106 w 2135"/>
                <a:gd name="T13" fmla="*/ 78 h 1662"/>
                <a:gd name="T14" fmla="*/ 54 w 2135"/>
                <a:gd name="T15" fmla="*/ 73 h 1662"/>
                <a:gd name="T16" fmla="*/ 33 w 2135"/>
                <a:gd name="T17" fmla="*/ 61 h 1662"/>
                <a:gd name="T18" fmla="*/ 12 w 2135"/>
                <a:gd name="T19" fmla="*/ 52 h 1662"/>
                <a:gd name="T20" fmla="*/ 2 w 2135"/>
                <a:gd name="T21" fmla="*/ 32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1" name="Text Box 24"/>
            <p:cNvSpPr txBox="1">
              <a:spLocks noChangeArrowheads="1"/>
            </p:cNvSpPr>
            <p:nvPr/>
          </p:nvSpPr>
          <p:spPr bwMode="auto">
            <a:xfrm>
              <a:off x="1868" y="1262"/>
              <a:ext cx="567" cy="23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Internet</a:t>
              </a:r>
            </a:p>
          </p:txBody>
        </p:sp>
      </p:grpSp>
      <p:sp>
        <p:nvSpPr>
          <p:cNvPr id="23561" name="Text Box 25"/>
          <p:cNvSpPr txBox="1">
            <a:spLocks noChangeArrowheads="1"/>
          </p:cNvSpPr>
          <p:nvPr/>
        </p:nvSpPr>
        <p:spPr bwMode="auto">
          <a:xfrm>
            <a:off x="3382963" y="3408363"/>
            <a:ext cx="1335920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Hub</a:t>
            </a: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Switch</a:t>
            </a:r>
            <a:endParaRPr lang="en-US" sz="1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 Router</a:t>
            </a:r>
            <a:endParaRPr lang="en-US" sz="1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62" name="Oval 26"/>
          <p:cNvSpPr>
            <a:spLocks noChangeArrowheads="1"/>
          </p:cNvSpPr>
          <p:nvPr/>
        </p:nvSpPr>
        <p:spPr bwMode="auto">
          <a:xfrm>
            <a:off x="487363" y="2874963"/>
            <a:ext cx="1960562" cy="1798637"/>
          </a:xfrm>
          <a:prstGeom prst="ellipse">
            <a:avLst/>
          </a:prstGeom>
          <a:solidFill>
            <a:srgbClr val="99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563" name="Group 27"/>
          <p:cNvGrpSpPr>
            <a:grpSpLocks/>
          </p:cNvGrpSpPr>
          <p:nvPr/>
        </p:nvGrpSpPr>
        <p:grpSpPr bwMode="auto">
          <a:xfrm>
            <a:off x="1554163" y="3302000"/>
            <a:ext cx="638175" cy="579438"/>
            <a:chOff x="979" y="2080"/>
            <a:chExt cx="402" cy="365"/>
          </a:xfrm>
        </p:grpSpPr>
        <p:pic>
          <p:nvPicPr>
            <p:cNvPr id="23598" name="Picture 2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02" y="2127"/>
              <a:ext cx="294" cy="31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3599" name="Picture 29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979" y="2080"/>
              <a:ext cx="402" cy="10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23564" name="Group 30"/>
          <p:cNvGrpSpPr>
            <a:grpSpLocks/>
          </p:cNvGrpSpPr>
          <p:nvPr/>
        </p:nvGrpSpPr>
        <p:grpSpPr bwMode="auto">
          <a:xfrm>
            <a:off x="1798638" y="3860800"/>
            <a:ext cx="434975" cy="496888"/>
            <a:chOff x="1133" y="2432"/>
            <a:chExt cx="274" cy="313"/>
          </a:xfrm>
        </p:grpSpPr>
        <p:pic>
          <p:nvPicPr>
            <p:cNvPr id="23596" name="Picture 31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133" y="2503"/>
              <a:ext cx="274" cy="24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3597" name="Picture 3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138" y="2432"/>
              <a:ext cx="265" cy="2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23565" name="Group 33"/>
          <p:cNvGrpSpPr>
            <a:grpSpLocks/>
          </p:cNvGrpSpPr>
          <p:nvPr/>
        </p:nvGrpSpPr>
        <p:grpSpPr bwMode="auto">
          <a:xfrm>
            <a:off x="1127125" y="3068638"/>
            <a:ext cx="444500" cy="381000"/>
            <a:chOff x="710" y="1933"/>
            <a:chExt cx="280" cy="240"/>
          </a:xfrm>
        </p:grpSpPr>
        <p:pic>
          <p:nvPicPr>
            <p:cNvPr id="23594" name="Picture 34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818" y="1969"/>
              <a:ext cx="91" cy="2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3595" name="Picture 35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710" y="1933"/>
              <a:ext cx="280" cy="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23566" name="Group 36"/>
          <p:cNvGrpSpPr>
            <a:grpSpLocks/>
          </p:cNvGrpSpPr>
          <p:nvPr/>
        </p:nvGrpSpPr>
        <p:grpSpPr bwMode="auto">
          <a:xfrm>
            <a:off x="1147763" y="3738563"/>
            <a:ext cx="434975" cy="496887"/>
            <a:chOff x="723" y="2355"/>
            <a:chExt cx="274" cy="313"/>
          </a:xfrm>
        </p:grpSpPr>
        <p:pic>
          <p:nvPicPr>
            <p:cNvPr id="23592" name="Picture 37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23" y="2426"/>
              <a:ext cx="274" cy="24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3593" name="Picture 38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728" y="2355"/>
              <a:ext cx="265" cy="2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23567" name="Group 39"/>
          <p:cNvGrpSpPr>
            <a:grpSpLocks/>
          </p:cNvGrpSpPr>
          <p:nvPr/>
        </p:nvGrpSpPr>
        <p:grpSpPr bwMode="auto">
          <a:xfrm>
            <a:off x="720725" y="3352800"/>
            <a:ext cx="436563" cy="496888"/>
            <a:chOff x="454" y="2112"/>
            <a:chExt cx="275" cy="313"/>
          </a:xfrm>
        </p:grpSpPr>
        <p:pic>
          <p:nvPicPr>
            <p:cNvPr id="23590" name="Picture 40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454" y="2183"/>
              <a:ext cx="275" cy="24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3591" name="Picture 41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59" y="2112"/>
              <a:ext cx="266" cy="2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23568" name="Line 42"/>
          <p:cNvSpPr>
            <a:spLocks noChangeShapeType="1"/>
          </p:cNvSpPr>
          <p:nvPr/>
        </p:nvSpPr>
        <p:spPr bwMode="auto">
          <a:xfrm>
            <a:off x="1990725" y="3732213"/>
            <a:ext cx="1022350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9" name="Oval 43"/>
          <p:cNvSpPr>
            <a:spLocks noChangeArrowheads="1"/>
          </p:cNvSpPr>
          <p:nvPr/>
        </p:nvSpPr>
        <p:spPr bwMode="auto">
          <a:xfrm>
            <a:off x="2682875" y="4195763"/>
            <a:ext cx="1960563" cy="1798637"/>
          </a:xfrm>
          <a:prstGeom prst="ellipse">
            <a:avLst/>
          </a:prstGeom>
          <a:solidFill>
            <a:srgbClr val="99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570" name="Group 44"/>
          <p:cNvGrpSpPr>
            <a:grpSpLocks/>
          </p:cNvGrpSpPr>
          <p:nvPr/>
        </p:nvGrpSpPr>
        <p:grpSpPr bwMode="auto">
          <a:xfrm>
            <a:off x="3749675" y="4622800"/>
            <a:ext cx="638175" cy="579438"/>
            <a:chOff x="2362" y="2912"/>
            <a:chExt cx="402" cy="365"/>
          </a:xfrm>
        </p:grpSpPr>
        <p:pic>
          <p:nvPicPr>
            <p:cNvPr id="23588" name="Picture 4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85" y="2959"/>
              <a:ext cx="294" cy="31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3589" name="Picture 46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362" y="2912"/>
              <a:ext cx="402" cy="10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23571" name="Group 47"/>
          <p:cNvGrpSpPr>
            <a:grpSpLocks/>
          </p:cNvGrpSpPr>
          <p:nvPr/>
        </p:nvGrpSpPr>
        <p:grpSpPr bwMode="auto">
          <a:xfrm>
            <a:off x="3992563" y="5181600"/>
            <a:ext cx="434975" cy="496888"/>
            <a:chOff x="2515" y="3264"/>
            <a:chExt cx="274" cy="313"/>
          </a:xfrm>
        </p:grpSpPr>
        <p:pic>
          <p:nvPicPr>
            <p:cNvPr id="23586" name="Picture 4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515" y="3335"/>
              <a:ext cx="274" cy="24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3587" name="Picture 49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520" y="3264"/>
              <a:ext cx="265" cy="2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23572" name="Group 50"/>
          <p:cNvGrpSpPr>
            <a:grpSpLocks/>
          </p:cNvGrpSpPr>
          <p:nvPr/>
        </p:nvGrpSpPr>
        <p:grpSpPr bwMode="auto">
          <a:xfrm>
            <a:off x="3535363" y="5172075"/>
            <a:ext cx="568325" cy="542925"/>
            <a:chOff x="2227" y="3258"/>
            <a:chExt cx="358" cy="342"/>
          </a:xfrm>
        </p:grpSpPr>
        <p:pic>
          <p:nvPicPr>
            <p:cNvPr id="23584" name="Picture 51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2365" y="3309"/>
              <a:ext cx="117" cy="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3585" name="Picture 52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2227" y="3258"/>
              <a:ext cx="358" cy="7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23573" name="Group 53"/>
          <p:cNvGrpSpPr>
            <a:grpSpLocks/>
          </p:cNvGrpSpPr>
          <p:nvPr/>
        </p:nvGrpSpPr>
        <p:grpSpPr bwMode="auto">
          <a:xfrm>
            <a:off x="3078163" y="5191125"/>
            <a:ext cx="434975" cy="496888"/>
            <a:chOff x="1939" y="3270"/>
            <a:chExt cx="274" cy="313"/>
          </a:xfrm>
        </p:grpSpPr>
        <p:pic>
          <p:nvPicPr>
            <p:cNvPr id="23582" name="Picture 5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939" y="3341"/>
              <a:ext cx="274" cy="24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3583" name="Picture 5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944" y="3270"/>
              <a:ext cx="265" cy="2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23574" name="Group 56"/>
          <p:cNvGrpSpPr>
            <a:grpSpLocks/>
          </p:cNvGrpSpPr>
          <p:nvPr/>
        </p:nvGrpSpPr>
        <p:grpSpPr bwMode="auto">
          <a:xfrm>
            <a:off x="3027363" y="4602163"/>
            <a:ext cx="434975" cy="496887"/>
            <a:chOff x="1907" y="2899"/>
            <a:chExt cx="274" cy="313"/>
          </a:xfrm>
        </p:grpSpPr>
        <p:pic>
          <p:nvPicPr>
            <p:cNvPr id="23580" name="Picture 57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907" y="2970"/>
              <a:ext cx="274" cy="24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3581" name="Picture 58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912" y="2899"/>
              <a:ext cx="265" cy="2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23575" name="Line 59"/>
          <p:cNvSpPr>
            <a:spLocks noChangeShapeType="1"/>
          </p:cNvSpPr>
          <p:nvPr/>
        </p:nvSpPr>
        <p:spPr bwMode="auto">
          <a:xfrm>
            <a:off x="3203575" y="3794125"/>
            <a:ext cx="738188" cy="10922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3576" name="Group 60"/>
          <p:cNvGrpSpPr>
            <a:grpSpLocks/>
          </p:cNvGrpSpPr>
          <p:nvPr/>
        </p:nvGrpSpPr>
        <p:grpSpPr bwMode="auto">
          <a:xfrm>
            <a:off x="3322638" y="4246563"/>
            <a:ext cx="566737" cy="542925"/>
            <a:chOff x="2093" y="2675"/>
            <a:chExt cx="357" cy="342"/>
          </a:xfrm>
        </p:grpSpPr>
        <p:pic>
          <p:nvPicPr>
            <p:cNvPr id="23578" name="Picture 61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2230" y="2726"/>
              <a:ext cx="117" cy="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3579" name="Picture 62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2093" y="2675"/>
              <a:ext cx="357" cy="7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533400" y="228600"/>
            <a:ext cx="7772400" cy="76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802.11: Channels, Association</a:t>
            </a: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533400" y="1143000"/>
            <a:ext cx="7772400" cy="556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just">
              <a:lnSpc>
                <a:spcPct val="90000"/>
              </a:lnSpc>
              <a:spcBef>
                <a:spcPts val="6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802.11b: 2.4GHz-2.485GHz spectrum divided into 11 channels at different frequencies</a:t>
            </a:r>
          </a:p>
          <a:p>
            <a:pPr marL="741363" lvl="1" indent="-284163" algn="just">
              <a:lnSpc>
                <a:spcPct val="90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AP admin chooses frequency for AP</a:t>
            </a:r>
          </a:p>
          <a:p>
            <a:pPr marL="741363" lvl="1" indent="-284163" algn="just">
              <a:lnSpc>
                <a:spcPct val="90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Interference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possible: channel can be same as that chosen by neighboring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AP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1313" indent="-341313" algn="just">
              <a:lnSpc>
                <a:spcPct val="90000"/>
              </a:lnSpc>
              <a:spcBef>
                <a:spcPts val="7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Host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must </a:t>
            </a:r>
            <a:r>
              <a:rPr lang="en-US" sz="2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associate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with an AP</a:t>
            </a:r>
          </a:p>
          <a:p>
            <a:pPr marL="741363" lvl="1" indent="-284163" algn="just">
              <a:lnSpc>
                <a:spcPct val="90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Scans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channels, listening for 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beacon frames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containing AP</a:t>
            </a:r>
            <a:r>
              <a:rPr lang="ja-JP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 name (SSID) and MAC address</a:t>
            </a:r>
          </a:p>
          <a:p>
            <a:pPr marL="741363" lvl="1" indent="-284163" algn="just">
              <a:lnSpc>
                <a:spcPct val="90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Selects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AP to associate with</a:t>
            </a:r>
          </a:p>
          <a:p>
            <a:pPr marL="741363" lvl="1" indent="-284163" algn="just">
              <a:lnSpc>
                <a:spcPct val="90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May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perform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authentication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1363" lvl="1" indent="-284163" algn="just">
              <a:lnSpc>
                <a:spcPct val="90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Will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typically run DHCP to get IP address in AP</a:t>
            </a:r>
            <a:r>
              <a:rPr lang="ja-JP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subnet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3"/>
          <p:cNvSpPr txBox="1">
            <a:spLocks noChangeArrowheads="1"/>
          </p:cNvSpPr>
          <p:nvPr/>
        </p:nvSpPr>
        <p:spPr bwMode="auto">
          <a:xfrm>
            <a:off x="533400" y="157163"/>
            <a:ext cx="8112125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802.11: Passive/Active Scanning</a:t>
            </a:r>
          </a:p>
        </p:txBody>
      </p:sp>
      <p:sp>
        <p:nvSpPr>
          <p:cNvPr id="25603" name="Oval 4"/>
          <p:cNvSpPr>
            <a:spLocks noChangeArrowheads="1"/>
          </p:cNvSpPr>
          <p:nvPr/>
        </p:nvSpPr>
        <p:spPr bwMode="auto">
          <a:xfrm>
            <a:off x="2208213" y="1484313"/>
            <a:ext cx="2335212" cy="2224087"/>
          </a:xfrm>
          <a:prstGeom prst="ellipse">
            <a:avLst/>
          </a:prstGeom>
          <a:solidFill>
            <a:srgbClr val="00CCFF">
              <a:alpha val="49019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Oval 5"/>
          <p:cNvSpPr>
            <a:spLocks noChangeArrowheads="1"/>
          </p:cNvSpPr>
          <p:nvPr/>
        </p:nvSpPr>
        <p:spPr bwMode="auto">
          <a:xfrm>
            <a:off x="352425" y="1419225"/>
            <a:ext cx="2335213" cy="2224088"/>
          </a:xfrm>
          <a:prstGeom prst="ellipse">
            <a:avLst/>
          </a:prstGeom>
          <a:solidFill>
            <a:srgbClr val="00CCFF">
              <a:alpha val="49019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Text Box 6"/>
          <p:cNvSpPr txBox="1">
            <a:spLocks noChangeArrowheads="1"/>
          </p:cNvSpPr>
          <p:nvPr/>
        </p:nvSpPr>
        <p:spPr bwMode="auto">
          <a:xfrm>
            <a:off x="3581400" y="2536825"/>
            <a:ext cx="6159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AP 2</a:t>
            </a:r>
          </a:p>
        </p:txBody>
      </p:sp>
      <p:sp>
        <p:nvSpPr>
          <p:cNvPr id="25606" name="Text Box 7"/>
          <p:cNvSpPr txBox="1">
            <a:spLocks noChangeArrowheads="1"/>
          </p:cNvSpPr>
          <p:nvPr/>
        </p:nvSpPr>
        <p:spPr bwMode="auto">
          <a:xfrm>
            <a:off x="1839913" y="2190750"/>
            <a:ext cx="1841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Text Box 8"/>
          <p:cNvSpPr txBox="1">
            <a:spLocks noChangeArrowheads="1"/>
          </p:cNvSpPr>
          <p:nvPr/>
        </p:nvSpPr>
        <p:spPr bwMode="auto">
          <a:xfrm>
            <a:off x="849313" y="2547938"/>
            <a:ext cx="6159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AP 1</a:t>
            </a:r>
          </a:p>
        </p:txBody>
      </p:sp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2208213" y="3206750"/>
            <a:ext cx="439737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H1</a:t>
            </a:r>
          </a:p>
        </p:txBody>
      </p:sp>
      <p:sp>
        <p:nvSpPr>
          <p:cNvPr id="25609" name="Text Box 10"/>
          <p:cNvSpPr txBox="1">
            <a:spLocks noChangeArrowheads="1"/>
          </p:cNvSpPr>
          <p:nvPr/>
        </p:nvSpPr>
        <p:spPr bwMode="auto">
          <a:xfrm>
            <a:off x="3000375" y="1541463"/>
            <a:ext cx="757238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BBS 2</a:t>
            </a:r>
          </a:p>
        </p:txBody>
      </p:sp>
      <p:sp>
        <p:nvSpPr>
          <p:cNvPr id="25610" name="Text Box 11"/>
          <p:cNvSpPr txBox="1">
            <a:spLocks noChangeArrowheads="1"/>
          </p:cNvSpPr>
          <p:nvPr/>
        </p:nvSpPr>
        <p:spPr bwMode="auto">
          <a:xfrm>
            <a:off x="1184275" y="1490663"/>
            <a:ext cx="757238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BBS 1</a:t>
            </a:r>
          </a:p>
        </p:txBody>
      </p:sp>
      <p:sp>
        <p:nvSpPr>
          <p:cNvPr id="25611" name="Line 12"/>
          <p:cNvSpPr>
            <a:spLocks noChangeShapeType="1"/>
          </p:cNvSpPr>
          <p:nvPr/>
        </p:nvSpPr>
        <p:spPr bwMode="auto">
          <a:xfrm>
            <a:off x="1701800" y="2571750"/>
            <a:ext cx="644525" cy="225425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2" name="Line 13"/>
          <p:cNvSpPr>
            <a:spLocks noChangeShapeType="1"/>
          </p:cNvSpPr>
          <p:nvPr/>
        </p:nvSpPr>
        <p:spPr bwMode="auto">
          <a:xfrm flipH="1">
            <a:off x="2587625" y="2587625"/>
            <a:ext cx="647700" cy="225425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3" name="Line 14"/>
          <p:cNvSpPr>
            <a:spLocks noChangeShapeType="1"/>
          </p:cNvSpPr>
          <p:nvPr/>
        </p:nvSpPr>
        <p:spPr bwMode="auto">
          <a:xfrm flipH="1">
            <a:off x="2786063" y="2919413"/>
            <a:ext cx="647700" cy="225425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4" name="Line 15"/>
          <p:cNvSpPr>
            <a:spLocks noChangeShapeType="1"/>
          </p:cNvSpPr>
          <p:nvPr/>
        </p:nvSpPr>
        <p:spPr bwMode="auto">
          <a:xfrm flipV="1">
            <a:off x="2743200" y="2738438"/>
            <a:ext cx="644525" cy="228600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5615" name="Group 16"/>
          <p:cNvGrpSpPr>
            <a:grpSpLocks/>
          </p:cNvGrpSpPr>
          <p:nvPr/>
        </p:nvGrpSpPr>
        <p:grpSpPr bwMode="auto">
          <a:xfrm>
            <a:off x="2900363" y="2489200"/>
            <a:ext cx="277812" cy="304800"/>
            <a:chOff x="1827" y="1568"/>
            <a:chExt cx="175" cy="192"/>
          </a:xfrm>
        </p:grpSpPr>
        <p:sp>
          <p:nvSpPr>
            <p:cNvPr id="25677" name="Oval 17"/>
            <p:cNvSpPr>
              <a:spLocks noChangeArrowheads="1"/>
            </p:cNvSpPr>
            <p:nvPr/>
          </p:nvSpPr>
          <p:spPr bwMode="auto">
            <a:xfrm>
              <a:off x="1845" y="1601"/>
              <a:ext cx="150" cy="132"/>
            </a:xfrm>
            <a:prstGeom prst="ellipse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78" name="Text Box 18"/>
            <p:cNvSpPr txBox="1">
              <a:spLocks noChangeArrowheads="1"/>
            </p:cNvSpPr>
            <p:nvPr/>
          </p:nvSpPr>
          <p:spPr bwMode="auto">
            <a:xfrm>
              <a:off x="1827" y="1568"/>
              <a:ext cx="175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</p:grpSp>
      <p:grpSp>
        <p:nvGrpSpPr>
          <p:cNvPr id="25616" name="Group 19"/>
          <p:cNvGrpSpPr>
            <a:grpSpLocks/>
          </p:cNvGrpSpPr>
          <p:nvPr/>
        </p:nvGrpSpPr>
        <p:grpSpPr bwMode="auto">
          <a:xfrm>
            <a:off x="2813050" y="2746375"/>
            <a:ext cx="277813" cy="304800"/>
            <a:chOff x="1772" y="1730"/>
            <a:chExt cx="175" cy="192"/>
          </a:xfrm>
        </p:grpSpPr>
        <p:sp>
          <p:nvSpPr>
            <p:cNvPr id="25675" name="Oval 20"/>
            <p:cNvSpPr>
              <a:spLocks noChangeArrowheads="1"/>
            </p:cNvSpPr>
            <p:nvPr/>
          </p:nvSpPr>
          <p:spPr bwMode="auto">
            <a:xfrm>
              <a:off x="1781" y="1754"/>
              <a:ext cx="150" cy="132"/>
            </a:xfrm>
            <a:prstGeom prst="ellipse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76" name="Text Box 21"/>
            <p:cNvSpPr txBox="1">
              <a:spLocks noChangeArrowheads="1"/>
            </p:cNvSpPr>
            <p:nvPr/>
          </p:nvSpPr>
          <p:spPr bwMode="auto">
            <a:xfrm>
              <a:off x="1772" y="1730"/>
              <a:ext cx="175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</p:grpSp>
      <p:grpSp>
        <p:nvGrpSpPr>
          <p:cNvPr id="25617" name="Group 22"/>
          <p:cNvGrpSpPr>
            <a:grpSpLocks/>
          </p:cNvGrpSpPr>
          <p:nvPr/>
        </p:nvGrpSpPr>
        <p:grpSpPr bwMode="auto">
          <a:xfrm>
            <a:off x="3098800" y="2852738"/>
            <a:ext cx="277813" cy="304800"/>
            <a:chOff x="1952" y="1797"/>
            <a:chExt cx="175" cy="192"/>
          </a:xfrm>
        </p:grpSpPr>
        <p:sp>
          <p:nvSpPr>
            <p:cNvPr id="25673" name="Oval 23"/>
            <p:cNvSpPr>
              <a:spLocks noChangeArrowheads="1"/>
            </p:cNvSpPr>
            <p:nvPr/>
          </p:nvSpPr>
          <p:spPr bwMode="auto">
            <a:xfrm>
              <a:off x="1961" y="1821"/>
              <a:ext cx="150" cy="132"/>
            </a:xfrm>
            <a:prstGeom prst="ellipse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74" name="Text Box 24"/>
            <p:cNvSpPr txBox="1">
              <a:spLocks noChangeArrowheads="1"/>
            </p:cNvSpPr>
            <p:nvPr/>
          </p:nvSpPr>
          <p:spPr bwMode="auto">
            <a:xfrm>
              <a:off x="1952" y="1797"/>
              <a:ext cx="175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>
                  <a:solidFill>
                    <a:srgbClr val="000000"/>
                  </a:solidFill>
                  <a:latin typeface="Arial" charset="0"/>
                </a:rPr>
                <a:t>3</a:t>
              </a:r>
            </a:p>
          </p:txBody>
        </p:sp>
      </p:grpSp>
      <p:grpSp>
        <p:nvGrpSpPr>
          <p:cNvPr id="25618" name="Group 25"/>
          <p:cNvGrpSpPr>
            <a:grpSpLocks/>
          </p:cNvGrpSpPr>
          <p:nvPr/>
        </p:nvGrpSpPr>
        <p:grpSpPr bwMode="auto">
          <a:xfrm>
            <a:off x="1733550" y="2462213"/>
            <a:ext cx="277813" cy="304800"/>
            <a:chOff x="1092" y="1551"/>
            <a:chExt cx="175" cy="192"/>
          </a:xfrm>
        </p:grpSpPr>
        <p:sp>
          <p:nvSpPr>
            <p:cNvPr id="25671" name="Oval 26"/>
            <p:cNvSpPr>
              <a:spLocks noChangeArrowheads="1"/>
            </p:cNvSpPr>
            <p:nvPr/>
          </p:nvSpPr>
          <p:spPr bwMode="auto">
            <a:xfrm>
              <a:off x="1110" y="1584"/>
              <a:ext cx="150" cy="132"/>
            </a:xfrm>
            <a:prstGeom prst="ellipse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72" name="Text Box 27"/>
            <p:cNvSpPr txBox="1">
              <a:spLocks noChangeArrowheads="1"/>
            </p:cNvSpPr>
            <p:nvPr/>
          </p:nvSpPr>
          <p:spPr bwMode="auto">
            <a:xfrm>
              <a:off x="1092" y="1551"/>
              <a:ext cx="175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</p:grp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265113" y="3703638"/>
            <a:ext cx="4230687" cy="231050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42900" indent="-341313" algn="just" eaLnBrk="1" hangingPunct="1">
              <a:buClrTx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n-US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Passive Scanning</a:t>
            </a:r>
            <a:r>
              <a:rPr lang="en-US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1313" indent="-339725" algn="just" eaLnBrk="1" hangingPunct="1">
              <a:buFont typeface="Times New Roman" pitchFamily="16" charset="0"/>
              <a:buAutoNum type="arabicParenBoth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Beacon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frames sent from APs</a:t>
            </a:r>
          </a:p>
          <a:p>
            <a:pPr marL="341313" indent="-339725" algn="just" eaLnBrk="1" hangingPunct="1">
              <a:buFont typeface="Times New Roman" pitchFamily="16" charset="0"/>
              <a:buAutoNum type="arabicParenBoth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Association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Request frame sent: H1 to selected AP </a:t>
            </a:r>
          </a:p>
          <a:p>
            <a:pPr marL="341313" indent="-339725" algn="just" eaLnBrk="1" hangingPunct="1">
              <a:buFont typeface="Times New Roman" pitchFamily="16" charset="0"/>
              <a:buAutoNum type="arabicParenBoth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Association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Response frame sent from  selected AP to H1</a:t>
            </a:r>
          </a:p>
        </p:txBody>
      </p:sp>
      <p:grpSp>
        <p:nvGrpSpPr>
          <p:cNvPr id="25620" name="Group 29"/>
          <p:cNvGrpSpPr>
            <a:grpSpLocks/>
          </p:cNvGrpSpPr>
          <p:nvPr/>
        </p:nvGrpSpPr>
        <p:grpSpPr bwMode="auto">
          <a:xfrm>
            <a:off x="1260475" y="2092325"/>
            <a:ext cx="647700" cy="560388"/>
            <a:chOff x="794" y="1318"/>
            <a:chExt cx="408" cy="353"/>
          </a:xfrm>
        </p:grpSpPr>
        <p:pic>
          <p:nvPicPr>
            <p:cNvPr id="2" name="Picture 3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17" y="1364"/>
              <a:ext cx="298" cy="30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5670" name="Picture 3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94" y="1318"/>
              <a:ext cx="408" cy="1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25621" name="Group 32"/>
          <p:cNvGrpSpPr>
            <a:grpSpLocks/>
          </p:cNvGrpSpPr>
          <p:nvPr/>
        </p:nvGrpSpPr>
        <p:grpSpPr bwMode="auto">
          <a:xfrm>
            <a:off x="3170238" y="2112963"/>
            <a:ext cx="647700" cy="560387"/>
            <a:chOff x="1997" y="1331"/>
            <a:chExt cx="408" cy="353"/>
          </a:xfrm>
        </p:grpSpPr>
        <p:pic>
          <p:nvPicPr>
            <p:cNvPr id="25667" name="Picture 3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020" y="1377"/>
              <a:ext cx="298" cy="30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5668" name="Picture 3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997" y="1331"/>
              <a:ext cx="408" cy="1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25622" name="Group 35"/>
          <p:cNvGrpSpPr>
            <a:grpSpLocks/>
          </p:cNvGrpSpPr>
          <p:nvPr/>
        </p:nvGrpSpPr>
        <p:grpSpPr bwMode="auto">
          <a:xfrm>
            <a:off x="2205038" y="2519363"/>
            <a:ext cx="434975" cy="496887"/>
            <a:chOff x="1389" y="1587"/>
            <a:chExt cx="274" cy="313"/>
          </a:xfrm>
        </p:grpSpPr>
        <p:pic>
          <p:nvPicPr>
            <p:cNvPr id="25665" name="Picture 36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389" y="1658"/>
              <a:ext cx="274" cy="24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5666" name="Picture 3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394" y="1587"/>
              <a:ext cx="265" cy="2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9" name="Group 38"/>
          <p:cNvGrpSpPr>
            <a:grpSpLocks/>
          </p:cNvGrpSpPr>
          <p:nvPr/>
        </p:nvGrpSpPr>
        <p:grpSpPr bwMode="auto">
          <a:xfrm>
            <a:off x="4618039" y="1390650"/>
            <a:ext cx="4297363" cy="5470525"/>
            <a:chOff x="2909" y="876"/>
            <a:chExt cx="2707" cy="3446"/>
          </a:xfrm>
        </p:grpSpPr>
        <p:sp>
          <p:nvSpPr>
            <p:cNvPr id="25625" name="Oval 39"/>
            <p:cNvSpPr>
              <a:spLocks noChangeArrowheads="1"/>
            </p:cNvSpPr>
            <p:nvPr/>
          </p:nvSpPr>
          <p:spPr bwMode="auto">
            <a:xfrm>
              <a:off x="4145" y="917"/>
              <a:ext cx="1470" cy="1400"/>
            </a:xfrm>
            <a:prstGeom prst="ellipse">
              <a:avLst/>
            </a:prstGeom>
            <a:solidFill>
              <a:srgbClr val="00CCFF">
                <a:alpha val="49019"/>
              </a:srgb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6" name="Oval 40"/>
            <p:cNvSpPr>
              <a:spLocks noChangeArrowheads="1"/>
            </p:cNvSpPr>
            <p:nvPr/>
          </p:nvSpPr>
          <p:spPr bwMode="auto">
            <a:xfrm>
              <a:off x="2976" y="876"/>
              <a:ext cx="1470" cy="1400"/>
            </a:xfrm>
            <a:prstGeom prst="ellipse">
              <a:avLst/>
            </a:prstGeom>
            <a:solidFill>
              <a:srgbClr val="00CCFF">
                <a:alpha val="49019"/>
              </a:srgb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7" name="Text Box 41"/>
            <p:cNvSpPr txBox="1">
              <a:spLocks noChangeArrowheads="1"/>
            </p:cNvSpPr>
            <p:nvPr/>
          </p:nvSpPr>
          <p:spPr bwMode="auto">
            <a:xfrm>
              <a:off x="5017" y="1516"/>
              <a:ext cx="387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  <a:cs typeface="Arial" charset="0"/>
                </a:rPr>
                <a:t>AP 2</a:t>
              </a:r>
            </a:p>
          </p:txBody>
        </p:sp>
        <p:sp>
          <p:nvSpPr>
            <p:cNvPr id="3" name="Text Box 42"/>
            <p:cNvSpPr txBox="1">
              <a:spLocks noChangeArrowheads="1"/>
            </p:cNvSpPr>
            <p:nvPr/>
          </p:nvSpPr>
          <p:spPr bwMode="auto">
            <a:xfrm>
              <a:off x="3913" y="1362"/>
              <a:ext cx="115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9" name="Text Box 43"/>
            <p:cNvSpPr txBox="1">
              <a:spLocks noChangeArrowheads="1"/>
            </p:cNvSpPr>
            <p:nvPr/>
          </p:nvSpPr>
          <p:spPr bwMode="auto">
            <a:xfrm>
              <a:off x="3334" y="1632"/>
              <a:ext cx="387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  <a:cs typeface="Arial" charset="0"/>
                </a:rPr>
                <a:t>AP 1</a:t>
              </a:r>
            </a:p>
          </p:txBody>
        </p:sp>
        <p:sp>
          <p:nvSpPr>
            <p:cNvPr id="25630" name="Text Box 44"/>
            <p:cNvSpPr txBox="1">
              <a:spLocks noChangeArrowheads="1"/>
            </p:cNvSpPr>
            <p:nvPr/>
          </p:nvSpPr>
          <p:spPr bwMode="auto">
            <a:xfrm>
              <a:off x="4145" y="2002"/>
              <a:ext cx="276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  <a:cs typeface="Arial" charset="0"/>
                </a:rPr>
                <a:t>H1</a:t>
              </a:r>
            </a:p>
          </p:txBody>
        </p:sp>
        <p:sp>
          <p:nvSpPr>
            <p:cNvPr id="25631" name="Text Box 45"/>
            <p:cNvSpPr txBox="1">
              <a:spLocks noChangeArrowheads="1"/>
            </p:cNvSpPr>
            <p:nvPr/>
          </p:nvSpPr>
          <p:spPr bwMode="auto">
            <a:xfrm>
              <a:off x="5177" y="1878"/>
              <a:ext cx="115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2" name="Text Box 46"/>
            <p:cNvSpPr txBox="1">
              <a:spLocks noChangeArrowheads="1"/>
            </p:cNvSpPr>
            <p:nvPr/>
          </p:nvSpPr>
          <p:spPr bwMode="auto">
            <a:xfrm>
              <a:off x="4644" y="953"/>
              <a:ext cx="476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  <a:cs typeface="Arial" charset="0"/>
                </a:rPr>
                <a:t>BBS 2</a:t>
              </a:r>
            </a:p>
          </p:txBody>
        </p:sp>
        <p:sp>
          <p:nvSpPr>
            <p:cNvPr id="25633" name="Text Box 47"/>
            <p:cNvSpPr txBox="1">
              <a:spLocks noChangeArrowheads="1"/>
            </p:cNvSpPr>
            <p:nvPr/>
          </p:nvSpPr>
          <p:spPr bwMode="auto">
            <a:xfrm>
              <a:off x="3500" y="921"/>
              <a:ext cx="476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  <a:cs typeface="Arial" charset="0"/>
                </a:rPr>
                <a:t>BBS 1</a:t>
              </a:r>
            </a:p>
          </p:txBody>
        </p:sp>
        <p:sp>
          <p:nvSpPr>
            <p:cNvPr id="25634" name="Freeform 48"/>
            <p:cNvSpPr>
              <a:spLocks/>
            </p:cNvSpPr>
            <p:nvPr/>
          </p:nvSpPr>
          <p:spPr bwMode="auto">
            <a:xfrm>
              <a:off x="4307" y="1554"/>
              <a:ext cx="547" cy="141"/>
            </a:xfrm>
            <a:custGeom>
              <a:avLst/>
              <a:gdLst>
                <a:gd name="T0" fmla="*/ 0 w 548"/>
                <a:gd name="T1" fmla="*/ 2132359099 h 142"/>
                <a:gd name="T2" fmla="*/ 0 w 548"/>
                <a:gd name="T3" fmla="*/ 0 h 142"/>
                <a:gd name="T4" fmla="*/ 2143563416 w 548"/>
                <a:gd name="T5" fmla="*/ 0 h 142"/>
                <a:gd name="T6" fmla="*/ 0 60000 65536"/>
                <a:gd name="T7" fmla="*/ 0 60000 65536"/>
                <a:gd name="T8" fmla="*/ 0 60000 65536"/>
                <a:gd name="T9" fmla="*/ 0 w 548"/>
                <a:gd name="T10" fmla="*/ 0 h 142"/>
                <a:gd name="T11" fmla="*/ 548 w 548"/>
                <a:gd name="T12" fmla="*/ 142 h 1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8" h="142">
                  <a:moveTo>
                    <a:pt x="0" y="142"/>
                  </a:moveTo>
                  <a:lnTo>
                    <a:pt x="0" y="0"/>
                  </a:lnTo>
                  <a:lnTo>
                    <a:pt x="548" y="0"/>
                  </a:lnTo>
                </a:path>
              </a:pathLst>
            </a:custGeom>
            <a:noFill/>
            <a:ln w="28440" cap="sq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5" name="Line 49"/>
            <p:cNvSpPr>
              <a:spLocks noChangeShapeType="1"/>
            </p:cNvSpPr>
            <p:nvPr/>
          </p:nvSpPr>
          <p:spPr bwMode="auto">
            <a:xfrm flipH="1">
              <a:off x="3786" y="1554"/>
              <a:ext cx="520" cy="0"/>
            </a:xfrm>
            <a:prstGeom prst="line">
              <a:avLst/>
            </a:prstGeom>
            <a:noFill/>
            <a:ln w="28440" cap="sq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6" name="Line 50"/>
            <p:cNvSpPr>
              <a:spLocks noChangeShapeType="1"/>
            </p:cNvSpPr>
            <p:nvPr/>
          </p:nvSpPr>
          <p:spPr bwMode="auto">
            <a:xfrm>
              <a:off x="3826" y="1602"/>
              <a:ext cx="405" cy="141"/>
            </a:xfrm>
            <a:prstGeom prst="line">
              <a:avLst/>
            </a:prstGeom>
            <a:noFill/>
            <a:ln w="28440" cap="sq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7" name="Line 51"/>
            <p:cNvSpPr>
              <a:spLocks noChangeShapeType="1"/>
            </p:cNvSpPr>
            <p:nvPr/>
          </p:nvSpPr>
          <p:spPr bwMode="auto">
            <a:xfrm flipH="1">
              <a:off x="4384" y="1612"/>
              <a:ext cx="407" cy="141"/>
            </a:xfrm>
            <a:prstGeom prst="line">
              <a:avLst/>
            </a:prstGeom>
            <a:noFill/>
            <a:ln w="28440" cap="sq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8" name="Line 52"/>
            <p:cNvSpPr>
              <a:spLocks noChangeShapeType="1"/>
            </p:cNvSpPr>
            <p:nvPr/>
          </p:nvSpPr>
          <p:spPr bwMode="auto">
            <a:xfrm flipH="1">
              <a:off x="4509" y="1821"/>
              <a:ext cx="407" cy="141"/>
            </a:xfrm>
            <a:prstGeom prst="line">
              <a:avLst/>
            </a:prstGeom>
            <a:noFill/>
            <a:ln w="28440" cap="sq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9" name="Line 53"/>
            <p:cNvSpPr>
              <a:spLocks noChangeShapeType="1"/>
            </p:cNvSpPr>
            <p:nvPr/>
          </p:nvSpPr>
          <p:spPr bwMode="auto">
            <a:xfrm flipV="1">
              <a:off x="4482" y="1707"/>
              <a:ext cx="405" cy="143"/>
            </a:xfrm>
            <a:prstGeom prst="line">
              <a:avLst/>
            </a:prstGeom>
            <a:noFill/>
            <a:ln w="28440" cap="sq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5640" name="Group 54"/>
            <p:cNvGrpSpPr>
              <a:grpSpLocks/>
            </p:cNvGrpSpPr>
            <p:nvPr/>
          </p:nvGrpSpPr>
          <p:grpSpPr bwMode="auto">
            <a:xfrm>
              <a:off x="4213" y="1446"/>
              <a:ext cx="175" cy="192"/>
              <a:chOff x="4213" y="1446"/>
              <a:chExt cx="175" cy="192"/>
            </a:xfrm>
          </p:grpSpPr>
          <p:sp>
            <p:nvSpPr>
              <p:cNvPr id="25663" name="Oval 55"/>
              <p:cNvSpPr>
                <a:spLocks noChangeArrowheads="1"/>
              </p:cNvSpPr>
              <p:nvPr/>
            </p:nvSpPr>
            <p:spPr bwMode="auto">
              <a:xfrm>
                <a:off x="4231" y="1479"/>
                <a:ext cx="150" cy="132"/>
              </a:xfrm>
              <a:prstGeom prst="ellipse">
                <a:avLst/>
              </a:prstGeom>
              <a:solidFill>
                <a:srgbClr val="FFFFFF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64" name="Text Box 56"/>
              <p:cNvSpPr txBox="1">
                <a:spLocks noChangeArrowheads="1"/>
              </p:cNvSpPr>
              <p:nvPr/>
            </p:nvSpPr>
            <p:spPr bwMode="auto">
              <a:xfrm>
                <a:off x="4213" y="1446"/>
                <a:ext cx="175" cy="19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400" b="1">
                    <a:solidFill>
                      <a:srgbClr val="000000"/>
                    </a:solidFill>
                    <a:latin typeface="Arial" charset="0"/>
                  </a:rPr>
                  <a:t>1</a:t>
                </a:r>
              </a:p>
            </p:txBody>
          </p:sp>
        </p:grpSp>
        <p:grpSp>
          <p:nvGrpSpPr>
            <p:cNvPr id="25641" name="Group 57"/>
            <p:cNvGrpSpPr>
              <a:grpSpLocks/>
            </p:cNvGrpSpPr>
            <p:nvPr/>
          </p:nvGrpSpPr>
          <p:grpSpPr bwMode="auto">
            <a:xfrm>
              <a:off x="4573" y="1570"/>
              <a:ext cx="175" cy="192"/>
              <a:chOff x="4573" y="1570"/>
              <a:chExt cx="175" cy="192"/>
            </a:xfrm>
          </p:grpSpPr>
          <p:sp>
            <p:nvSpPr>
              <p:cNvPr id="25661" name="Oval 58"/>
              <p:cNvSpPr>
                <a:spLocks noChangeArrowheads="1"/>
              </p:cNvSpPr>
              <p:nvPr/>
            </p:nvSpPr>
            <p:spPr bwMode="auto">
              <a:xfrm>
                <a:off x="4582" y="1594"/>
                <a:ext cx="150" cy="132"/>
              </a:xfrm>
              <a:prstGeom prst="ellipse">
                <a:avLst/>
              </a:prstGeom>
              <a:solidFill>
                <a:srgbClr val="FFFFFF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62" name="Text Box 59"/>
              <p:cNvSpPr txBox="1">
                <a:spLocks noChangeArrowheads="1"/>
              </p:cNvSpPr>
              <p:nvPr/>
            </p:nvSpPr>
            <p:spPr bwMode="auto">
              <a:xfrm>
                <a:off x="4573" y="1570"/>
                <a:ext cx="175" cy="19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400" b="1">
                    <a:solidFill>
                      <a:srgbClr val="000000"/>
                    </a:solidFill>
                    <a:latin typeface="Arial" charset="0"/>
                  </a:rPr>
                  <a:t>2</a:t>
                </a:r>
              </a:p>
            </p:txBody>
          </p:sp>
        </p:grpSp>
        <p:grpSp>
          <p:nvGrpSpPr>
            <p:cNvPr id="25642" name="Group 60"/>
            <p:cNvGrpSpPr>
              <a:grpSpLocks/>
            </p:cNvGrpSpPr>
            <p:nvPr/>
          </p:nvGrpSpPr>
          <p:grpSpPr bwMode="auto">
            <a:xfrm>
              <a:off x="3894" y="1581"/>
              <a:ext cx="175" cy="192"/>
              <a:chOff x="3894" y="1581"/>
              <a:chExt cx="175" cy="192"/>
            </a:xfrm>
          </p:grpSpPr>
          <p:sp>
            <p:nvSpPr>
              <p:cNvPr id="25659" name="Oval 61"/>
              <p:cNvSpPr>
                <a:spLocks noChangeArrowheads="1"/>
              </p:cNvSpPr>
              <p:nvPr/>
            </p:nvSpPr>
            <p:spPr bwMode="auto">
              <a:xfrm>
                <a:off x="3903" y="1605"/>
                <a:ext cx="150" cy="132"/>
              </a:xfrm>
              <a:prstGeom prst="ellipse">
                <a:avLst/>
              </a:prstGeom>
              <a:solidFill>
                <a:srgbClr val="FFFFFF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60" name="Text Box 62"/>
              <p:cNvSpPr txBox="1">
                <a:spLocks noChangeArrowheads="1"/>
              </p:cNvSpPr>
              <p:nvPr/>
            </p:nvSpPr>
            <p:spPr bwMode="auto">
              <a:xfrm>
                <a:off x="3894" y="1581"/>
                <a:ext cx="175" cy="19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400" b="1">
                    <a:solidFill>
                      <a:srgbClr val="000000"/>
                    </a:solidFill>
                    <a:latin typeface="Arial" charset="0"/>
                  </a:rPr>
                  <a:t>2</a:t>
                </a:r>
              </a:p>
            </p:txBody>
          </p:sp>
        </p:grpSp>
        <p:grpSp>
          <p:nvGrpSpPr>
            <p:cNvPr id="25643" name="Group 63"/>
            <p:cNvGrpSpPr>
              <a:grpSpLocks/>
            </p:cNvGrpSpPr>
            <p:nvPr/>
          </p:nvGrpSpPr>
          <p:grpSpPr bwMode="auto">
            <a:xfrm>
              <a:off x="4537" y="1723"/>
              <a:ext cx="175" cy="192"/>
              <a:chOff x="4537" y="1723"/>
              <a:chExt cx="175" cy="192"/>
            </a:xfrm>
          </p:grpSpPr>
          <p:sp>
            <p:nvSpPr>
              <p:cNvPr id="25657" name="Oval 64"/>
              <p:cNvSpPr>
                <a:spLocks noChangeArrowheads="1"/>
              </p:cNvSpPr>
              <p:nvPr/>
            </p:nvSpPr>
            <p:spPr bwMode="auto">
              <a:xfrm>
                <a:off x="4546" y="1747"/>
                <a:ext cx="150" cy="132"/>
              </a:xfrm>
              <a:prstGeom prst="ellipse">
                <a:avLst/>
              </a:prstGeom>
              <a:solidFill>
                <a:srgbClr val="FFFFFF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8" name="Text Box 65"/>
              <p:cNvSpPr txBox="1">
                <a:spLocks noChangeArrowheads="1"/>
              </p:cNvSpPr>
              <p:nvPr/>
            </p:nvSpPr>
            <p:spPr bwMode="auto">
              <a:xfrm>
                <a:off x="4537" y="1723"/>
                <a:ext cx="175" cy="19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400" b="1">
                    <a:solidFill>
                      <a:srgbClr val="000000"/>
                    </a:solidFill>
                    <a:latin typeface="Arial" charset="0"/>
                  </a:rPr>
                  <a:t>3</a:t>
                </a:r>
              </a:p>
            </p:txBody>
          </p:sp>
        </p:grpSp>
        <p:grpSp>
          <p:nvGrpSpPr>
            <p:cNvPr id="25644" name="Group 66"/>
            <p:cNvGrpSpPr>
              <a:grpSpLocks/>
            </p:cNvGrpSpPr>
            <p:nvPr/>
          </p:nvGrpSpPr>
          <p:grpSpPr bwMode="auto">
            <a:xfrm>
              <a:off x="4719" y="1781"/>
              <a:ext cx="175" cy="192"/>
              <a:chOff x="4719" y="1781"/>
              <a:chExt cx="175" cy="192"/>
            </a:xfrm>
          </p:grpSpPr>
          <p:sp>
            <p:nvSpPr>
              <p:cNvPr id="25655" name="Oval 67"/>
              <p:cNvSpPr>
                <a:spLocks noChangeArrowheads="1"/>
              </p:cNvSpPr>
              <p:nvPr/>
            </p:nvSpPr>
            <p:spPr bwMode="auto">
              <a:xfrm>
                <a:off x="4728" y="1805"/>
                <a:ext cx="150" cy="132"/>
              </a:xfrm>
              <a:prstGeom prst="ellipse">
                <a:avLst/>
              </a:prstGeom>
              <a:solidFill>
                <a:srgbClr val="FFFFFF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6" name="Text Box 68"/>
              <p:cNvSpPr txBox="1">
                <a:spLocks noChangeArrowheads="1"/>
              </p:cNvSpPr>
              <p:nvPr/>
            </p:nvSpPr>
            <p:spPr bwMode="auto">
              <a:xfrm>
                <a:off x="4719" y="1781"/>
                <a:ext cx="175" cy="19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400" b="1">
                    <a:solidFill>
                      <a:srgbClr val="000000"/>
                    </a:solidFill>
                    <a:latin typeface="Arial" charset="0"/>
                  </a:rPr>
                  <a:t>4</a:t>
                </a:r>
              </a:p>
            </p:txBody>
          </p:sp>
        </p:grpSp>
        <p:sp>
          <p:nvSpPr>
            <p:cNvPr id="25669" name="Text Box 69"/>
            <p:cNvSpPr txBox="1">
              <a:spLocks noChangeArrowheads="1"/>
            </p:cNvSpPr>
            <p:nvPr/>
          </p:nvSpPr>
          <p:spPr bwMode="auto">
            <a:xfrm>
              <a:off x="2909" y="2256"/>
              <a:ext cx="2707" cy="2066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square" lIns="90000" tIns="46800" rIns="90000" bIns="46800">
              <a:spAutoFit/>
            </a:bodyPr>
            <a:lstStyle/>
            <a:p>
              <a:pPr marL="342900" indent="-341313" algn="just" eaLnBrk="1" hangingPunct="1">
                <a:buClrTx/>
                <a:buFontTx/>
                <a:buNone/>
                <a:tabLst>
                  <a:tab pos="342900" algn="l"/>
                  <a:tab pos="1257300" algn="l"/>
                  <a:tab pos="2171700" algn="l"/>
                  <a:tab pos="3086100" algn="l"/>
                  <a:tab pos="4000500" algn="l"/>
                  <a:tab pos="4914900" algn="l"/>
                  <a:tab pos="5829300" algn="l"/>
                  <a:tab pos="6743700" algn="l"/>
                  <a:tab pos="7658100" algn="l"/>
                  <a:tab pos="8572500" algn="l"/>
                  <a:tab pos="9486900" algn="l"/>
                  <a:tab pos="10401300" algn="l"/>
                </a:tabLst>
                <a:defRPr/>
              </a:pPr>
              <a:r>
                <a:rPr lang="en-US" sz="2300" i="1" u="sng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Active  Scanning</a:t>
              </a:r>
              <a:r>
                <a:rPr lang="en-US" sz="23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: </a:t>
              </a:r>
            </a:p>
            <a:p>
              <a:pPr marL="341313" indent="-339725" algn="just" eaLnBrk="1" hangingPunct="1">
                <a:buFont typeface="Times New Roman" pitchFamily="16" charset="0"/>
                <a:buAutoNum type="arabicParenBoth"/>
                <a:tabLst>
                  <a:tab pos="342900" algn="l"/>
                  <a:tab pos="1257300" algn="l"/>
                  <a:tab pos="2171700" algn="l"/>
                  <a:tab pos="3086100" algn="l"/>
                  <a:tab pos="4000500" algn="l"/>
                  <a:tab pos="4914900" algn="l"/>
                  <a:tab pos="5829300" algn="l"/>
                  <a:tab pos="6743700" algn="l"/>
                  <a:tab pos="7658100" algn="l"/>
                  <a:tab pos="8572500" algn="l"/>
                  <a:tab pos="9486900" algn="l"/>
                  <a:tab pos="10401300" algn="l"/>
                </a:tabLst>
                <a:defRPr/>
              </a:pPr>
              <a:r>
                <a:rPr lang="en-US" sz="23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Probe Request frame broadcast from H1</a:t>
              </a:r>
            </a:p>
            <a:p>
              <a:pPr marL="341313" indent="-339725" algn="just" eaLnBrk="1" hangingPunct="1">
                <a:buFont typeface="Times New Roman" pitchFamily="16" charset="0"/>
                <a:buAutoNum type="arabicParenBoth"/>
                <a:tabLst>
                  <a:tab pos="342900" algn="l"/>
                  <a:tab pos="1257300" algn="l"/>
                  <a:tab pos="2171700" algn="l"/>
                  <a:tab pos="3086100" algn="l"/>
                  <a:tab pos="4000500" algn="l"/>
                  <a:tab pos="4914900" algn="l"/>
                  <a:tab pos="5829300" algn="l"/>
                  <a:tab pos="6743700" algn="l"/>
                  <a:tab pos="7658100" algn="l"/>
                  <a:tab pos="8572500" algn="l"/>
                  <a:tab pos="9486900" algn="l"/>
                  <a:tab pos="10401300" algn="l"/>
                </a:tabLst>
                <a:defRPr/>
              </a:pPr>
              <a:r>
                <a:rPr lang="en-US" sz="23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Probe Response frames sent from APs</a:t>
              </a:r>
            </a:p>
            <a:p>
              <a:pPr marL="341313" indent="-339725" algn="just" eaLnBrk="1" hangingPunct="1">
                <a:buFont typeface="Times New Roman" pitchFamily="16" charset="0"/>
                <a:buAutoNum type="arabicParenBoth"/>
                <a:tabLst>
                  <a:tab pos="342900" algn="l"/>
                  <a:tab pos="1257300" algn="l"/>
                  <a:tab pos="2171700" algn="l"/>
                  <a:tab pos="3086100" algn="l"/>
                  <a:tab pos="4000500" algn="l"/>
                  <a:tab pos="4914900" algn="l"/>
                  <a:tab pos="5829300" algn="l"/>
                  <a:tab pos="6743700" algn="l"/>
                  <a:tab pos="7658100" algn="l"/>
                  <a:tab pos="8572500" algn="l"/>
                  <a:tab pos="9486900" algn="l"/>
                  <a:tab pos="10401300" algn="l"/>
                </a:tabLst>
                <a:defRPr/>
              </a:pPr>
              <a:r>
                <a:rPr lang="en-US" sz="23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Association Request frame sent: H1 to selected AP </a:t>
              </a:r>
            </a:p>
            <a:p>
              <a:pPr marL="341313" indent="-339725" algn="just" eaLnBrk="1" hangingPunct="1">
                <a:buFont typeface="Times New Roman" pitchFamily="16" charset="0"/>
                <a:buAutoNum type="arabicParenBoth"/>
                <a:tabLst>
                  <a:tab pos="342900" algn="l"/>
                  <a:tab pos="1257300" algn="l"/>
                  <a:tab pos="2171700" algn="l"/>
                  <a:tab pos="3086100" algn="l"/>
                  <a:tab pos="4000500" algn="l"/>
                  <a:tab pos="4914900" algn="l"/>
                  <a:tab pos="5829300" algn="l"/>
                  <a:tab pos="6743700" algn="l"/>
                  <a:tab pos="7658100" algn="l"/>
                  <a:tab pos="8572500" algn="l"/>
                  <a:tab pos="9486900" algn="l"/>
                  <a:tab pos="10401300" algn="l"/>
                </a:tabLst>
                <a:defRPr/>
              </a:pPr>
              <a:r>
                <a:rPr lang="en-US" sz="23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Association Response frame sent from selected AP to H1</a:t>
              </a:r>
            </a:p>
          </p:txBody>
        </p:sp>
        <p:grpSp>
          <p:nvGrpSpPr>
            <p:cNvPr id="25646" name="Group 70"/>
            <p:cNvGrpSpPr>
              <a:grpSpLocks/>
            </p:cNvGrpSpPr>
            <p:nvPr/>
          </p:nvGrpSpPr>
          <p:grpSpPr bwMode="auto">
            <a:xfrm>
              <a:off x="3501" y="1299"/>
              <a:ext cx="409" cy="353"/>
              <a:chOff x="3501" y="1299"/>
              <a:chExt cx="409" cy="353"/>
            </a:xfrm>
          </p:grpSpPr>
          <p:pic>
            <p:nvPicPr>
              <p:cNvPr id="25653" name="Picture 71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524" y="1345"/>
                <a:ext cx="298" cy="30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25654" name="Picture 72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3501" y="1299"/>
                <a:ext cx="409" cy="10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</p:grpSp>
        <p:grpSp>
          <p:nvGrpSpPr>
            <p:cNvPr id="25647" name="Group 73"/>
            <p:cNvGrpSpPr>
              <a:grpSpLocks/>
            </p:cNvGrpSpPr>
            <p:nvPr/>
          </p:nvGrpSpPr>
          <p:grpSpPr bwMode="auto">
            <a:xfrm>
              <a:off x="4787" y="1261"/>
              <a:ext cx="409" cy="353"/>
              <a:chOff x="4787" y="1261"/>
              <a:chExt cx="409" cy="353"/>
            </a:xfrm>
          </p:grpSpPr>
          <p:pic>
            <p:nvPicPr>
              <p:cNvPr id="25651" name="Picture 74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810" y="1307"/>
                <a:ext cx="298" cy="30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25652" name="Picture 75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4787" y="1261"/>
                <a:ext cx="409" cy="10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</p:grpSp>
        <p:grpSp>
          <p:nvGrpSpPr>
            <p:cNvPr id="25648" name="Group 76"/>
            <p:cNvGrpSpPr>
              <a:grpSpLocks/>
            </p:cNvGrpSpPr>
            <p:nvPr/>
          </p:nvGrpSpPr>
          <p:grpSpPr bwMode="auto">
            <a:xfrm>
              <a:off x="4115" y="1632"/>
              <a:ext cx="274" cy="313"/>
              <a:chOff x="4115" y="1632"/>
              <a:chExt cx="274" cy="313"/>
            </a:xfrm>
          </p:grpSpPr>
          <p:pic>
            <p:nvPicPr>
              <p:cNvPr id="25649" name="Picture 77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4115" y="1703"/>
                <a:ext cx="274" cy="24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25650" name="Picture 78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4120" y="1632"/>
                <a:ext cx="265" cy="20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246063" y="255588"/>
            <a:ext cx="8736012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Wireless and Mobile Networks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533400" y="1371600"/>
            <a:ext cx="7391400" cy="5105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algn="just">
              <a:spcBef>
                <a:spcPts val="600"/>
              </a:spcBef>
              <a:buClrTx/>
              <a:buSzPct val="7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Background:</a:t>
            </a:r>
            <a:r>
              <a:rPr lang="en-US" sz="2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1313" indent="-339725" algn="just">
              <a:spcBef>
                <a:spcPts val="6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# wireless (mobile) phone subscribers now exceeds # wired phone subscribers (5-to-1)!</a:t>
            </a:r>
          </a:p>
          <a:p>
            <a:pPr marL="341313" indent="-339725" algn="just">
              <a:spcBef>
                <a:spcPts val="6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# wireless Internet-connected devices equals #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wireline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Internet-connected devices</a:t>
            </a:r>
          </a:p>
          <a:p>
            <a:pPr marL="741363" lvl="1" indent="-284163" algn="just">
              <a:spcBef>
                <a:spcPts val="5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Laptops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Internet-enabled phones promise anytime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untethered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Internet access</a:t>
            </a:r>
          </a:p>
          <a:p>
            <a:pPr marL="341313" indent="-339725" algn="just">
              <a:spcBef>
                <a:spcPts val="6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Two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important (but different) challenges</a:t>
            </a:r>
          </a:p>
          <a:p>
            <a:pPr marL="741363" lvl="1" indent="-284163" algn="just">
              <a:spcBef>
                <a:spcPts val="5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Wireless</a:t>
            </a:r>
            <a:r>
              <a:rPr lang="en-US" sz="2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communication over wireless link</a:t>
            </a:r>
          </a:p>
          <a:p>
            <a:pPr marL="741363" lvl="1" indent="-284163" algn="just">
              <a:spcBef>
                <a:spcPts val="5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Mobility</a:t>
            </a:r>
            <a:r>
              <a:rPr lang="en-US" sz="2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handling the mobile user who changes point of attachment to network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3"/>
          <p:cNvSpPr txBox="1">
            <a:spLocks noChangeArrowheads="1"/>
          </p:cNvSpPr>
          <p:nvPr/>
        </p:nvSpPr>
        <p:spPr bwMode="auto">
          <a:xfrm>
            <a:off x="509588" y="152400"/>
            <a:ext cx="77724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IEEE 802.11: Multiple Access</a:t>
            </a: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533400" y="1160463"/>
            <a:ext cx="8188325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just">
              <a:spcBef>
                <a:spcPts val="6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Avoid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collisions: 2</a:t>
            </a:r>
            <a:r>
              <a:rPr lang="en-US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nodes transmitting at same time</a:t>
            </a:r>
          </a:p>
          <a:p>
            <a:pPr marL="341313" indent="-341313" algn="just">
              <a:spcBef>
                <a:spcPts val="6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802.11: CSMA - sense before transmitting</a:t>
            </a:r>
          </a:p>
          <a:p>
            <a:pPr marL="741363" lvl="1" indent="-284163" algn="just">
              <a:spcBef>
                <a:spcPts val="5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Don</a:t>
            </a:r>
            <a:r>
              <a:rPr lang="ja-JP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 collide with ongoing transmission by other node</a:t>
            </a:r>
          </a:p>
          <a:p>
            <a:pPr marL="341313" indent="-341313" algn="just">
              <a:spcBef>
                <a:spcPts val="6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802.11: 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collision detection!</a:t>
            </a:r>
          </a:p>
          <a:p>
            <a:pPr marL="741363" lvl="1" indent="-284163" algn="just">
              <a:spcBef>
                <a:spcPts val="5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Difficult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 receive (sense collisions) when transmitting due to weak received signals (fading)</a:t>
            </a:r>
          </a:p>
          <a:p>
            <a:pPr marL="741363" lvl="1" indent="-284163" algn="just">
              <a:spcBef>
                <a:spcPts val="5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ja-JP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 sense all collisions in any case: hidden terminal, fading</a:t>
            </a:r>
          </a:p>
          <a:p>
            <a:pPr marL="741363" lvl="1" indent="-284163" algn="just">
              <a:spcBef>
                <a:spcPts val="5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Goal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avoid collisions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CSMA/CA(Collision Avoidance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5826125" y="6032500"/>
            <a:ext cx="694719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space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371600" y="4664075"/>
            <a:ext cx="2312988" cy="1068388"/>
            <a:chOff x="864" y="2938"/>
            <a:chExt cx="1457" cy="673"/>
          </a:xfrm>
        </p:grpSpPr>
        <p:grpSp>
          <p:nvGrpSpPr>
            <p:cNvPr id="26653" name="Group 7"/>
            <p:cNvGrpSpPr>
              <a:grpSpLocks/>
            </p:cNvGrpSpPr>
            <p:nvPr/>
          </p:nvGrpSpPr>
          <p:grpSpPr bwMode="auto">
            <a:xfrm>
              <a:off x="1526" y="3006"/>
              <a:ext cx="282" cy="278"/>
              <a:chOff x="1526" y="3006"/>
              <a:chExt cx="282" cy="278"/>
            </a:xfrm>
          </p:grpSpPr>
          <p:pic>
            <p:nvPicPr>
              <p:cNvPr id="26666" name="Picture 8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526" y="3070"/>
                <a:ext cx="282" cy="21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26667" name="Picture 9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531" y="3006"/>
                <a:ext cx="273" cy="1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</p:grpSp>
        <p:sp>
          <p:nvSpPr>
            <p:cNvPr id="26654" name="Freeform 10"/>
            <p:cNvSpPr>
              <a:spLocks noChangeArrowheads="1"/>
            </p:cNvSpPr>
            <p:nvPr/>
          </p:nvSpPr>
          <p:spPr bwMode="auto">
            <a:xfrm>
              <a:off x="864" y="2938"/>
              <a:ext cx="912" cy="471"/>
            </a:xfrm>
            <a:custGeom>
              <a:avLst/>
              <a:gdLst>
                <a:gd name="T0" fmla="*/ 1538494791 w 1273"/>
                <a:gd name="T1" fmla="*/ 1478748825 h 684"/>
                <a:gd name="T2" fmla="*/ 1538494791 w 1273"/>
                <a:gd name="T3" fmla="*/ 0 h 684"/>
                <a:gd name="T4" fmla="*/ 1538494791 w 1273"/>
                <a:gd name="T5" fmla="*/ 1478748825 h 684"/>
                <a:gd name="T6" fmla="*/ 1538494791 w 1273"/>
                <a:gd name="T7" fmla="*/ 1478748825 h 684"/>
                <a:gd name="T8" fmla="*/ 1538494791 w 1273"/>
                <a:gd name="T9" fmla="*/ 1478748825 h 684"/>
                <a:gd name="T10" fmla="*/ 1538494791 w 1273"/>
                <a:gd name="T11" fmla="*/ 1478748825 h 684"/>
                <a:gd name="T12" fmla="*/ 1538494791 w 1273"/>
                <a:gd name="T13" fmla="*/ 1478748825 h 684"/>
                <a:gd name="T14" fmla="*/ 1538494791 w 1273"/>
                <a:gd name="T15" fmla="*/ 1478748825 h 684"/>
                <a:gd name="T16" fmla="*/ 1538494791 w 1273"/>
                <a:gd name="T17" fmla="*/ 1478748825 h 684"/>
                <a:gd name="T18" fmla="*/ 0 w 1273"/>
                <a:gd name="T19" fmla="*/ 1478748825 h 68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73"/>
                <a:gd name="T31" fmla="*/ 0 h 684"/>
                <a:gd name="T32" fmla="*/ 1273 w 1273"/>
                <a:gd name="T33" fmla="*/ 684 h 68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73" h="684">
                  <a:moveTo>
                    <a:pt x="9" y="675"/>
                  </a:moveTo>
                  <a:lnTo>
                    <a:pt x="316" y="0"/>
                  </a:lnTo>
                  <a:lnTo>
                    <a:pt x="461" y="228"/>
                  </a:lnTo>
                  <a:lnTo>
                    <a:pt x="510" y="119"/>
                  </a:lnTo>
                  <a:lnTo>
                    <a:pt x="631" y="467"/>
                  </a:lnTo>
                  <a:lnTo>
                    <a:pt x="667" y="391"/>
                  </a:lnTo>
                  <a:lnTo>
                    <a:pt x="739" y="464"/>
                  </a:lnTo>
                  <a:lnTo>
                    <a:pt x="1058" y="57"/>
                  </a:lnTo>
                  <a:lnTo>
                    <a:pt x="1273" y="684"/>
                  </a:lnTo>
                  <a:lnTo>
                    <a:pt x="0" y="674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00CC66"/>
                </a:gs>
              </a:gsLst>
              <a:lin ang="54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5" name="Line 11"/>
            <p:cNvSpPr>
              <a:spLocks noChangeShapeType="1"/>
            </p:cNvSpPr>
            <p:nvPr/>
          </p:nvSpPr>
          <p:spPr bwMode="auto">
            <a:xfrm flipV="1">
              <a:off x="1439" y="3464"/>
              <a:ext cx="450" cy="75"/>
            </a:xfrm>
            <a:prstGeom prst="line">
              <a:avLst/>
            </a:prstGeom>
            <a:noFill/>
            <a:ln w="38160" cap="sq">
              <a:solidFill>
                <a:srgbClr val="FF0000"/>
              </a:solidFill>
              <a:miter lim="800000"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56" name="Line 12"/>
            <p:cNvSpPr>
              <a:spLocks noChangeShapeType="1"/>
            </p:cNvSpPr>
            <p:nvPr/>
          </p:nvSpPr>
          <p:spPr bwMode="auto">
            <a:xfrm>
              <a:off x="1743" y="3257"/>
              <a:ext cx="183" cy="139"/>
            </a:xfrm>
            <a:prstGeom prst="line">
              <a:avLst/>
            </a:prstGeom>
            <a:noFill/>
            <a:ln w="38160" cap="sq">
              <a:solidFill>
                <a:srgbClr val="FF0000"/>
              </a:solidFill>
              <a:miter lim="800000"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57" name="Text Box 13"/>
            <p:cNvSpPr txBox="1">
              <a:spLocks noChangeArrowheads="1"/>
            </p:cNvSpPr>
            <p:nvPr/>
          </p:nvSpPr>
          <p:spPr bwMode="auto">
            <a:xfrm>
              <a:off x="1016" y="3419"/>
              <a:ext cx="188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26658" name="Text Box 14"/>
            <p:cNvSpPr txBox="1">
              <a:spLocks noChangeArrowheads="1"/>
            </p:cNvSpPr>
            <p:nvPr/>
          </p:nvSpPr>
          <p:spPr bwMode="auto">
            <a:xfrm>
              <a:off x="2133" y="3320"/>
              <a:ext cx="188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26659" name="Text Box 15"/>
            <p:cNvSpPr txBox="1">
              <a:spLocks noChangeArrowheads="1"/>
            </p:cNvSpPr>
            <p:nvPr/>
          </p:nvSpPr>
          <p:spPr bwMode="auto">
            <a:xfrm>
              <a:off x="1760" y="3014"/>
              <a:ext cx="194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Arial" charset="0"/>
                  <a:cs typeface="Arial" charset="0"/>
                </a:rPr>
                <a:t>C</a:t>
              </a:r>
            </a:p>
          </p:txBody>
        </p:sp>
        <p:grpSp>
          <p:nvGrpSpPr>
            <p:cNvPr id="26660" name="Group 16"/>
            <p:cNvGrpSpPr>
              <a:grpSpLocks/>
            </p:cNvGrpSpPr>
            <p:nvPr/>
          </p:nvGrpSpPr>
          <p:grpSpPr bwMode="auto">
            <a:xfrm>
              <a:off x="1870" y="3245"/>
              <a:ext cx="282" cy="278"/>
              <a:chOff x="1870" y="3245"/>
              <a:chExt cx="282" cy="278"/>
            </a:xfrm>
          </p:grpSpPr>
          <p:pic>
            <p:nvPicPr>
              <p:cNvPr id="26664" name="Picture 17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870" y="3308"/>
                <a:ext cx="282" cy="21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26665" name="Picture 18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875" y="3245"/>
                <a:ext cx="273" cy="1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</p:grpSp>
        <p:grpSp>
          <p:nvGrpSpPr>
            <p:cNvPr id="26661" name="Group 19"/>
            <p:cNvGrpSpPr>
              <a:grpSpLocks/>
            </p:cNvGrpSpPr>
            <p:nvPr/>
          </p:nvGrpSpPr>
          <p:grpSpPr bwMode="auto">
            <a:xfrm>
              <a:off x="1182" y="3307"/>
              <a:ext cx="282" cy="278"/>
              <a:chOff x="1182" y="3307"/>
              <a:chExt cx="282" cy="278"/>
            </a:xfrm>
          </p:grpSpPr>
          <p:pic>
            <p:nvPicPr>
              <p:cNvPr id="26662" name="Picture 20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182" y="3370"/>
                <a:ext cx="282" cy="21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26663" name="Picture 21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187" y="3307"/>
                <a:ext cx="273" cy="1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</p:grpSp>
      </p:grpSp>
      <p:grpSp>
        <p:nvGrpSpPr>
          <p:cNvPr id="26630" name="Group 22"/>
          <p:cNvGrpSpPr>
            <a:grpSpLocks/>
          </p:cNvGrpSpPr>
          <p:nvPr/>
        </p:nvGrpSpPr>
        <p:grpSpPr bwMode="auto">
          <a:xfrm>
            <a:off x="4692652" y="4460876"/>
            <a:ext cx="3235326" cy="1536701"/>
            <a:chOff x="2956" y="2810"/>
            <a:chExt cx="2038" cy="968"/>
          </a:xfrm>
        </p:grpSpPr>
        <p:sp>
          <p:nvSpPr>
            <p:cNvPr id="26632" name="Text Box 23"/>
            <p:cNvSpPr txBox="1">
              <a:spLocks noChangeArrowheads="1"/>
            </p:cNvSpPr>
            <p:nvPr/>
          </p:nvSpPr>
          <p:spPr bwMode="auto">
            <a:xfrm>
              <a:off x="2958" y="2891"/>
              <a:ext cx="188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FF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26633" name="Text Box 24"/>
            <p:cNvSpPr txBox="1">
              <a:spLocks noChangeArrowheads="1"/>
            </p:cNvSpPr>
            <p:nvPr/>
          </p:nvSpPr>
          <p:spPr bwMode="auto">
            <a:xfrm>
              <a:off x="3929" y="2889"/>
              <a:ext cx="163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26634" name="Text Box 25"/>
            <p:cNvSpPr txBox="1">
              <a:spLocks noChangeArrowheads="1"/>
            </p:cNvSpPr>
            <p:nvPr/>
          </p:nvSpPr>
          <p:spPr bwMode="auto">
            <a:xfrm>
              <a:off x="4500" y="2909"/>
              <a:ext cx="194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26635" name="Text Box 26"/>
            <p:cNvSpPr txBox="1">
              <a:spLocks noChangeArrowheads="1"/>
            </p:cNvSpPr>
            <p:nvPr/>
          </p:nvSpPr>
          <p:spPr bwMode="auto">
            <a:xfrm>
              <a:off x="2956" y="3286"/>
              <a:ext cx="525" cy="2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200">
                  <a:solidFill>
                    <a:srgbClr val="FF0000"/>
                  </a:solidFill>
                  <a:latin typeface="Arial" charset="0"/>
                  <a:cs typeface="Arial" charset="0"/>
                </a:rPr>
                <a:t>A</a:t>
              </a:r>
              <a:r>
                <a:rPr lang="ja-JP" sz="1200">
                  <a:solidFill>
                    <a:srgbClr val="FF0000"/>
                  </a:solidFill>
                  <a:latin typeface="Arial" charset="0"/>
                  <a:cs typeface="Arial" charset="0"/>
                </a:rPr>
                <a:t>’</a:t>
              </a:r>
              <a:r>
                <a:rPr lang="en-US" sz="1200">
                  <a:solidFill>
                    <a:srgbClr val="FF0000"/>
                  </a:solidFill>
                  <a:latin typeface="Arial" charset="0"/>
                  <a:cs typeface="Arial" charset="0"/>
                </a:rPr>
                <a:t>s signal</a:t>
              </a:r>
            </a:p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200">
                  <a:solidFill>
                    <a:srgbClr val="FF0000"/>
                  </a:solidFill>
                  <a:latin typeface="Arial" charset="0"/>
                  <a:cs typeface="Arial" charset="0"/>
                </a:rPr>
                <a:t>strength</a:t>
              </a:r>
            </a:p>
          </p:txBody>
        </p:sp>
        <p:sp>
          <p:nvSpPr>
            <p:cNvPr id="26636" name="Line 27"/>
            <p:cNvSpPr>
              <a:spLocks noChangeShapeType="1"/>
            </p:cNvSpPr>
            <p:nvPr/>
          </p:nvSpPr>
          <p:spPr bwMode="auto">
            <a:xfrm>
              <a:off x="3043" y="3778"/>
              <a:ext cx="162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7" name="Line 28"/>
            <p:cNvSpPr>
              <a:spLocks noChangeShapeType="1"/>
            </p:cNvSpPr>
            <p:nvPr/>
          </p:nvSpPr>
          <p:spPr bwMode="auto">
            <a:xfrm>
              <a:off x="3016" y="3214"/>
              <a:ext cx="0" cy="54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8" name="Freeform 29"/>
            <p:cNvSpPr>
              <a:spLocks noChangeArrowheads="1"/>
            </p:cNvSpPr>
            <p:nvPr/>
          </p:nvSpPr>
          <p:spPr bwMode="auto">
            <a:xfrm>
              <a:off x="3058" y="3241"/>
              <a:ext cx="1495" cy="516"/>
            </a:xfrm>
            <a:custGeom>
              <a:avLst/>
              <a:gdLst>
                <a:gd name="T0" fmla="*/ 0 w 1887"/>
                <a:gd name="T1" fmla="*/ 0 h 681"/>
                <a:gd name="T2" fmla="*/ 1701370672 w 1887"/>
                <a:gd name="T3" fmla="*/ 1627167255 h 681"/>
                <a:gd name="T4" fmla="*/ 1701370672 w 1887"/>
                <a:gd name="T5" fmla="*/ 1627167255 h 681"/>
                <a:gd name="T6" fmla="*/ 1701370672 w 1887"/>
                <a:gd name="T7" fmla="*/ 1627167255 h 6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87"/>
                <a:gd name="T13" fmla="*/ 0 h 681"/>
                <a:gd name="T14" fmla="*/ 1887 w 1887"/>
                <a:gd name="T15" fmla="*/ 681 h 6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87" h="681">
                  <a:moveTo>
                    <a:pt x="0" y="0"/>
                  </a:moveTo>
                  <a:cubicBezTo>
                    <a:pt x="161" y="25"/>
                    <a:pt x="737" y="52"/>
                    <a:pt x="966" y="151"/>
                  </a:cubicBezTo>
                  <a:cubicBezTo>
                    <a:pt x="1195" y="250"/>
                    <a:pt x="1220" y="507"/>
                    <a:pt x="1373" y="594"/>
                  </a:cubicBezTo>
                  <a:cubicBezTo>
                    <a:pt x="1526" y="681"/>
                    <a:pt x="1780" y="657"/>
                    <a:pt x="1887" y="673"/>
                  </a:cubicBezTo>
                </a:path>
              </a:pathLst>
            </a:custGeom>
            <a:noFill/>
            <a:ln w="3816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9" name="Freeform 30"/>
            <p:cNvSpPr>
              <a:spLocks noChangeArrowheads="1"/>
            </p:cNvSpPr>
            <p:nvPr/>
          </p:nvSpPr>
          <p:spPr bwMode="auto">
            <a:xfrm flipH="1">
              <a:off x="3105" y="3226"/>
              <a:ext cx="1495" cy="516"/>
            </a:xfrm>
            <a:custGeom>
              <a:avLst/>
              <a:gdLst>
                <a:gd name="T0" fmla="*/ 0 w 1887"/>
                <a:gd name="T1" fmla="*/ 0 h 681"/>
                <a:gd name="T2" fmla="*/ 1701370672 w 1887"/>
                <a:gd name="T3" fmla="*/ 1627167255 h 681"/>
                <a:gd name="T4" fmla="*/ 1701370672 w 1887"/>
                <a:gd name="T5" fmla="*/ 1627167255 h 681"/>
                <a:gd name="T6" fmla="*/ 1701370672 w 1887"/>
                <a:gd name="T7" fmla="*/ 1627167255 h 6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87"/>
                <a:gd name="T13" fmla="*/ 0 h 681"/>
                <a:gd name="T14" fmla="*/ 1887 w 1887"/>
                <a:gd name="T15" fmla="*/ 681 h 6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87" h="681">
                  <a:moveTo>
                    <a:pt x="0" y="0"/>
                  </a:moveTo>
                  <a:cubicBezTo>
                    <a:pt x="161" y="25"/>
                    <a:pt x="737" y="52"/>
                    <a:pt x="966" y="151"/>
                  </a:cubicBezTo>
                  <a:cubicBezTo>
                    <a:pt x="1195" y="250"/>
                    <a:pt x="1220" y="507"/>
                    <a:pt x="1373" y="594"/>
                  </a:cubicBezTo>
                  <a:cubicBezTo>
                    <a:pt x="1526" y="681"/>
                    <a:pt x="1780" y="657"/>
                    <a:pt x="1887" y="673"/>
                  </a:cubicBezTo>
                </a:path>
              </a:pathLst>
            </a:custGeom>
            <a:noFill/>
            <a:ln w="38160">
              <a:solidFill>
                <a:srgbClr val="3333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0" name="Text Box 31"/>
            <p:cNvSpPr txBox="1">
              <a:spLocks noChangeArrowheads="1"/>
            </p:cNvSpPr>
            <p:nvPr/>
          </p:nvSpPr>
          <p:spPr bwMode="auto">
            <a:xfrm>
              <a:off x="4270" y="3252"/>
              <a:ext cx="724" cy="40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 dirty="0">
                  <a:solidFill>
                    <a:srgbClr val="3333CC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ja-JP" sz="1800">
                  <a:solidFill>
                    <a:srgbClr val="3333CC"/>
                  </a:solidFill>
                  <a:latin typeface="Times New Roman" pitchFamily="18" charset="0"/>
                  <a:cs typeface="Times New Roman" pitchFamily="18" charset="0"/>
                </a:rPr>
                <a:t>’</a:t>
              </a:r>
              <a:r>
                <a:rPr lang="en-US" sz="1800" dirty="0">
                  <a:solidFill>
                    <a:srgbClr val="3333CC"/>
                  </a:solidFill>
                  <a:latin typeface="Times New Roman" pitchFamily="18" charset="0"/>
                  <a:cs typeface="Times New Roman" pitchFamily="18" charset="0"/>
                </a:rPr>
                <a:t>s signal</a:t>
              </a:r>
            </a:p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 dirty="0">
                  <a:solidFill>
                    <a:srgbClr val="3333CC"/>
                  </a:solidFill>
                  <a:latin typeface="Times New Roman" pitchFamily="18" charset="0"/>
                  <a:cs typeface="Times New Roman" pitchFamily="18" charset="0"/>
                </a:rPr>
                <a:t>strength</a:t>
              </a:r>
            </a:p>
          </p:txBody>
        </p:sp>
        <p:sp>
          <p:nvSpPr>
            <p:cNvPr id="26641" name="Line 32"/>
            <p:cNvSpPr>
              <a:spLocks noChangeShapeType="1"/>
            </p:cNvSpPr>
            <p:nvPr/>
          </p:nvSpPr>
          <p:spPr bwMode="auto">
            <a:xfrm flipH="1">
              <a:off x="3205" y="3160"/>
              <a:ext cx="14" cy="60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2" name="Line 33"/>
            <p:cNvSpPr>
              <a:spLocks noChangeShapeType="1"/>
            </p:cNvSpPr>
            <p:nvPr/>
          </p:nvSpPr>
          <p:spPr bwMode="auto">
            <a:xfrm>
              <a:off x="3815" y="3193"/>
              <a:ext cx="0" cy="577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3" name="Line 34"/>
            <p:cNvSpPr>
              <a:spLocks noChangeShapeType="1"/>
            </p:cNvSpPr>
            <p:nvPr/>
          </p:nvSpPr>
          <p:spPr bwMode="auto">
            <a:xfrm>
              <a:off x="4355" y="3185"/>
              <a:ext cx="0" cy="564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6644" name="Group 35"/>
            <p:cNvGrpSpPr>
              <a:grpSpLocks/>
            </p:cNvGrpSpPr>
            <p:nvPr/>
          </p:nvGrpSpPr>
          <p:grpSpPr bwMode="auto">
            <a:xfrm>
              <a:off x="3069" y="2824"/>
              <a:ext cx="312" cy="306"/>
              <a:chOff x="3069" y="2824"/>
              <a:chExt cx="312" cy="306"/>
            </a:xfrm>
          </p:grpSpPr>
          <p:pic>
            <p:nvPicPr>
              <p:cNvPr id="26651" name="Picture 36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3069" y="2894"/>
                <a:ext cx="312" cy="23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26652" name="Picture 37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3075" y="2824"/>
                <a:ext cx="302" cy="196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</p:grpSp>
        <p:grpSp>
          <p:nvGrpSpPr>
            <p:cNvPr id="26645" name="Group 38"/>
            <p:cNvGrpSpPr>
              <a:grpSpLocks/>
            </p:cNvGrpSpPr>
            <p:nvPr/>
          </p:nvGrpSpPr>
          <p:grpSpPr bwMode="auto">
            <a:xfrm>
              <a:off x="3663" y="2844"/>
              <a:ext cx="312" cy="306"/>
              <a:chOff x="3663" y="2844"/>
              <a:chExt cx="312" cy="306"/>
            </a:xfrm>
          </p:grpSpPr>
          <p:pic>
            <p:nvPicPr>
              <p:cNvPr id="26649" name="Picture 39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3663" y="2913"/>
                <a:ext cx="312" cy="23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26650" name="Picture 40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3668" y="2844"/>
                <a:ext cx="302" cy="196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</p:grpSp>
        <p:grpSp>
          <p:nvGrpSpPr>
            <p:cNvPr id="26646" name="Group 41"/>
            <p:cNvGrpSpPr>
              <a:grpSpLocks/>
            </p:cNvGrpSpPr>
            <p:nvPr/>
          </p:nvGrpSpPr>
          <p:grpSpPr bwMode="auto">
            <a:xfrm>
              <a:off x="4200" y="2810"/>
              <a:ext cx="312" cy="306"/>
              <a:chOff x="4200" y="2810"/>
              <a:chExt cx="312" cy="306"/>
            </a:xfrm>
          </p:grpSpPr>
          <p:pic>
            <p:nvPicPr>
              <p:cNvPr id="26647" name="Picture 42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4200" y="2880"/>
                <a:ext cx="312" cy="23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26648" name="Picture 43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4206" y="2810"/>
                <a:ext cx="302" cy="196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0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3"/>
          <p:cNvSpPr txBox="1">
            <a:spLocks noChangeArrowheads="1"/>
          </p:cNvSpPr>
          <p:nvPr/>
        </p:nvSpPr>
        <p:spPr bwMode="auto">
          <a:xfrm>
            <a:off x="415925" y="157163"/>
            <a:ext cx="8220075" cy="950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IEEE 802.11 MAC Protocol: CSMA/CA</a:t>
            </a:r>
          </a:p>
        </p:txBody>
      </p:sp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450850" y="1222374"/>
            <a:ext cx="5630863" cy="5407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41313" algn="just">
              <a:spcBef>
                <a:spcPts val="600"/>
              </a:spcBef>
              <a:buClrTx/>
              <a:buSzPct val="7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802.11 </a:t>
            </a:r>
            <a:r>
              <a:rPr lang="en-US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Sender</a:t>
            </a:r>
            <a:endParaRPr lang="en-US" i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1313" algn="just">
              <a:spcBef>
                <a:spcPts val="500"/>
              </a:spcBef>
              <a:buClrTx/>
              <a:buSzPct val="7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 if sense channel idle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DIFS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indent="-284163" algn="just">
              <a:spcBef>
                <a:spcPts val="5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transmit entire frame (no CD)</a:t>
            </a:r>
          </a:p>
          <a:p>
            <a:pPr marL="342900" indent="-341313" algn="just">
              <a:spcBef>
                <a:spcPts val="500"/>
              </a:spcBef>
              <a:buClrTx/>
              <a:buSzPct val="7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 if sense channel busy then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indent="-284163" algn="just">
              <a:spcBef>
                <a:spcPts val="5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start random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backoff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time</a:t>
            </a:r>
          </a:p>
          <a:p>
            <a:pPr lvl="1" indent="-284163" algn="just">
              <a:spcBef>
                <a:spcPts val="5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timer counts down while channel idle</a:t>
            </a:r>
          </a:p>
          <a:p>
            <a:pPr lvl="1" indent="-284163" algn="just">
              <a:spcBef>
                <a:spcPts val="5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transmit when timer expires</a:t>
            </a:r>
          </a:p>
          <a:p>
            <a:pPr lvl="1" indent="-284163" algn="just">
              <a:spcBef>
                <a:spcPts val="5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if no ACK, increase random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backoff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interval, repeat 2</a:t>
            </a:r>
          </a:p>
          <a:p>
            <a:pPr marL="342900" indent="-341313" algn="just">
              <a:spcBef>
                <a:spcPts val="600"/>
              </a:spcBef>
              <a:buClrTx/>
              <a:buSzPct val="7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802.11 receiver</a:t>
            </a:r>
          </a:p>
          <a:p>
            <a:pPr marL="342900" indent="-341313" algn="just">
              <a:spcBef>
                <a:spcPts val="500"/>
              </a:spcBef>
              <a:buClrTx/>
              <a:buSzPct val="7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if frame received OK</a:t>
            </a:r>
          </a:p>
          <a:p>
            <a:pPr marL="342900" indent="-341313" algn="just">
              <a:spcBef>
                <a:spcPts val="500"/>
              </a:spcBef>
              <a:buClrTx/>
              <a:buSzPct val="7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return ACK after 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SIFS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(ACK needed due to hidden terminal problem) </a:t>
            </a:r>
          </a:p>
        </p:txBody>
      </p:sp>
      <p:sp>
        <p:nvSpPr>
          <p:cNvPr id="27652" name="Line 5"/>
          <p:cNvSpPr>
            <a:spLocks noChangeShapeType="1"/>
          </p:cNvSpPr>
          <p:nvPr/>
        </p:nvSpPr>
        <p:spPr bwMode="auto">
          <a:xfrm>
            <a:off x="6432550" y="2270125"/>
            <a:ext cx="1588" cy="3338513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3" name="Line 6"/>
          <p:cNvSpPr>
            <a:spLocks noChangeShapeType="1"/>
          </p:cNvSpPr>
          <p:nvPr/>
        </p:nvSpPr>
        <p:spPr bwMode="auto">
          <a:xfrm>
            <a:off x="8351838" y="2257425"/>
            <a:ext cx="1587" cy="3338513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4" name="Text Box 7"/>
          <p:cNvSpPr txBox="1">
            <a:spLocks noChangeArrowheads="1"/>
          </p:cNvSpPr>
          <p:nvPr/>
        </p:nvSpPr>
        <p:spPr bwMode="auto">
          <a:xfrm>
            <a:off x="6037263" y="1912938"/>
            <a:ext cx="801687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sender</a:t>
            </a:r>
          </a:p>
        </p:txBody>
      </p:sp>
      <p:sp>
        <p:nvSpPr>
          <p:cNvPr id="27655" name="Text Box 8"/>
          <p:cNvSpPr txBox="1">
            <a:spLocks noChangeArrowheads="1"/>
          </p:cNvSpPr>
          <p:nvPr/>
        </p:nvSpPr>
        <p:spPr bwMode="auto">
          <a:xfrm>
            <a:off x="7866063" y="1922463"/>
            <a:ext cx="903287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receiver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5740400" y="2566988"/>
            <a:ext cx="2611438" cy="1689100"/>
            <a:chOff x="3616" y="1617"/>
            <a:chExt cx="1645" cy="1064"/>
          </a:xfrm>
        </p:grpSpPr>
        <p:grpSp>
          <p:nvGrpSpPr>
            <p:cNvPr id="27664" name="Group 10"/>
            <p:cNvGrpSpPr>
              <a:grpSpLocks/>
            </p:cNvGrpSpPr>
            <p:nvPr/>
          </p:nvGrpSpPr>
          <p:grpSpPr bwMode="auto">
            <a:xfrm>
              <a:off x="3616" y="1617"/>
              <a:ext cx="421" cy="192"/>
              <a:chOff x="3616" y="1617"/>
              <a:chExt cx="421" cy="192"/>
            </a:xfrm>
          </p:grpSpPr>
          <p:sp>
            <p:nvSpPr>
              <p:cNvPr id="27668" name="AutoShape 11"/>
              <p:cNvSpPr>
                <a:spLocks/>
              </p:cNvSpPr>
              <p:nvPr/>
            </p:nvSpPr>
            <p:spPr bwMode="auto">
              <a:xfrm>
                <a:off x="3984" y="1620"/>
                <a:ext cx="53" cy="161"/>
              </a:xfrm>
              <a:prstGeom prst="leftBrace">
                <a:avLst>
                  <a:gd name="adj1" fmla="val 25314"/>
                  <a:gd name="adj2" fmla="val 50000"/>
                </a:avLst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9" name="Text Box 12"/>
              <p:cNvSpPr txBox="1">
                <a:spLocks noChangeArrowheads="1"/>
              </p:cNvSpPr>
              <p:nvPr/>
            </p:nvSpPr>
            <p:spPr bwMode="auto">
              <a:xfrm>
                <a:off x="3616" y="1617"/>
                <a:ext cx="369" cy="19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4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DIFS</a:t>
                </a:r>
              </a:p>
            </p:txBody>
          </p:sp>
        </p:grpSp>
        <p:grpSp>
          <p:nvGrpSpPr>
            <p:cNvPr id="27665" name="Group 13"/>
            <p:cNvGrpSpPr>
              <a:grpSpLocks/>
            </p:cNvGrpSpPr>
            <p:nvPr/>
          </p:nvGrpSpPr>
          <p:grpSpPr bwMode="auto">
            <a:xfrm>
              <a:off x="4050" y="1782"/>
              <a:ext cx="1211" cy="899"/>
              <a:chOff x="4050" y="1782"/>
              <a:chExt cx="1211" cy="899"/>
            </a:xfrm>
          </p:grpSpPr>
          <p:sp>
            <p:nvSpPr>
              <p:cNvPr id="27666" name="Freeform 14"/>
              <p:cNvSpPr>
                <a:spLocks noChangeArrowheads="1"/>
              </p:cNvSpPr>
              <p:nvPr/>
            </p:nvSpPr>
            <p:spPr bwMode="auto">
              <a:xfrm>
                <a:off x="4050" y="1782"/>
                <a:ext cx="1211" cy="899"/>
              </a:xfrm>
              <a:custGeom>
                <a:avLst/>
                <a:gdLst>
                  <a:gd name="T0" fmla="*/ 6 w 1212"/>
                  <a:gd name="T1" fmla="*/ 0 h 900"/>
                  <a:gd name="T2" fmla="*/ 1211 w 1212"/>
                  <a:gd name="T3" fmla="*/ 228 h 900"/>
                  <a:gd name="T4" fmla="*/ 1211 w 1212"/>
                  <a:gd name="T5" fmla="*/ 899 h 900"/>
                  <a:gd name="T6" fmla="*/ 0 w 1212"/>
                  <a:gd name="T7" fmla="*/ 659 h 900"/>
                  <a:gd name="T8" fmla="*/ 6 w 1212"/>
                  <a:gd name="T9" fmla="*/ 0 h 9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12"/>
                  <a:gd name="T16" fmla="*/ 0 h 900"/>
                  <a:gd name="T17" fmla="*/ 1212 w 1212"/>
                  <a:gd name="T18" fmla="*/ 900 h 9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12" h="900">
                    <a:moveTo>
                      <a:pt x="6" y="0"/>
                    </a:moveTo>
                    <a:lnTo>
                      <a:pt x="1212" y="228"/>
                    </a:lnTo>
                    <a:lnTo>
                      <a:pt x="1212" y="900"/>
                    </a:lnTo>
                    <a:lnTo>
                      <a:pt x="0" y="66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CC99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7" name="Text Box 15"/>
              <p:cNvSpPr txBox="1">
                <a:spLocks noChangeArrowheads="1"/>
              </p:cNvSpPr>
              <p:nvPr/>
            </p:nvSpPr>
            <p:spPr bwMode="auto">
              <a:xfrm>
                <a:off x="4397" y="2108"/>
                <a:ext cx="392" cy="23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80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data</a:t>
                </a:r>
              </a:p>
            </p:txBody>
          </p:sp>
        </p:grp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6419850" y="4267200"/>
            <a:ext cx="2506663" cy="922338"/>
            <a:chOff x="4044" y="2688"/>
            <a:chExt cx="1579" cy="581"/>
          </a:xfrm>
        </p:grpSpPr>
        <p:sp>
          <p:nvSpPr>
            <p:cNvPr id="27659" name="Text Box 17"/>
            <p:cNvSpPr txBox="1">
              <a:spLocks noChangeArrowheads="1"/>
            </p:cNvSpPr>
            <p:nvPr/>
          </p:nvSpPr>
          <p:spPr bwMode="auto">
            <a:xfrm>
              <a:off x="5260" y="2697"/>
              <a:ext cx="363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Arial" charset="0"/>
                  <a:cs typeface="Arial" charset="0"/>
                </a:rPr>
                <a:t>SIFS</a:t>
              </a:r>
            </a:p>
          </p:txBody>
        </p:sp>
        <p:sp>
          <p:nvSpPr>
            <p:cNvPr id="27660" name="AutoShape 18"/>
            <p:cNvSpPr>
              <a:spLocks/>
            </p:cNvSpPr>
            <p:nvPr/>
          </p:nvSpPr>
          <p:spPr bwMode="auto">
            <a:xfrm flipH="1">
              <a:off x="5262" y="2688"/>
              <a:ext cx="53" cy="161"/>
            </a:xfrm>
            <a:prstGeom prst="leftBrace">
              <a:avLst>
                <a:gd name="adj1" fmla="val 25314"/>
                <a:gd name="adj2" fmla="val 50000"/>
              </a:avLst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7661" name="Group 19"/>
            <p:cNvGrpSpPr>
              <a:grpSpLocks/>
            </p:cNvGrpSpPr>
            <p:nvPr/>
          </p:nvGrpSpPr>
          <p:grpSpPr bwMode="auto">
            <a:xfrm>
              <a:off x="4044" y="2856"/>
              <a:ext cx="1211" cy="413"/>
              <a:chOff x="4044" y="2856"/>
              <a:chExt cx="1211" cy="413"/>
            </a:xfrm>
          </p:grpSpPr>
          <p:sp>
            <p:nvSpPr>
              <p:cNvPr id="27662" name="Freeform 20"/>
              <p:cNvSpPr>
                <a:spLocks noChangeArrowheads="1"/>
              </p:cNvSpPr>
              <p:nvPr/>
            </p:nvSpPr>
            <p:spPr bwMode="auto">
              <a:xfrm flipV="1">
                <a:off x="4044" y="2856"/>
                <a:ext cx="1211" cy="413"/>
              </a:xfrm>
              <a:custGeom>
                <a:avLst/>
                <a:gdLst>
                  <a:gd name="T0" fmla="*/ 0 w 1212"/>
                  <a:gd name="T1" fmla="*/ 0 h 414"/>
                  <a:gd name="T2" fmla="*/ 1211 w 1212"/>
                  <a:gd name="T3" fmla="*/ 245 h 414"/>
                  <a:gd name="T4" fmla="*/ 1211 w 1212"/>
                  <a:gd name="T5" fmla="*/ 413 h 414"/>
                  <a:gd name="T6" fmla="*/ 6 w 1212"/>
                  <a:gd name="T7" fmla="*/ 174 h 414"/>
                  <a:gd name="T8" fmla="*/ 0 w 1212"/>
                  <a:gd name="T9" fmla="*/ 0 h 4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12"/>
                  <a:gd name="T16" fmla="*/ 0 h 414"/>
                  <a:gd name="T17" fmla="*/ 1212 w 1212"/>
                  <a:gd name="T18" fmla="*/ 414 h 4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12" h="414">
                    <a:moveTo>
                      <a:pt x="0" y="0"/>
                    </a:moveTo>
                    <a:lnTo>
                      <a:pt x="1212" y="246"/>
                    </a:lnTo>
                    <a:lnTo>
                      <a:pt x="1212" y="414"/>
                    </a:lnTo>
                    <a:lnTo>
                      <a:pt x="6" y="1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3" name="Text Box 21"/>
              <p:cNvSpPr txBox="1">
                <a:spLocks noChangeArrowheads="1"/>
              </p:cNvSpPr>
              <p:nvPr/>
            </p:nvSpPr>
            <p:spPr bwMode="auto">
              <a:xfrm>
                <a:off x="4439" y="2954"/>
                <a:ext cx="409" cy="23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80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ACK</a:t>
                </a: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clickEffect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3"/>
          <p:cNvSpPr txBox="1">
            <a:spLocks noChangeArrowheads="1"/>
          </p:cNvSpPr>
          <p:nvPr/>
        </p:nvSpPr>
        <p:spPr bwMode="auto">
          <a:xfrm>
            <a:off x="503238" y="212725"/>
            <a:ext cx="8370887" cy="854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Avoiding Collisions (more)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561975" y="1219200"/>
            <a:ext cx="7772400" cy="3832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algn="just">
              <a:spcBef>
                <a:spcPts val="600"/>
              </a:spcBef>
              <a:buClrTx/>
              <a:buSzPct val="7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Idea</a:t>
            </a:r>
            <a:r>
              <a:rPr lang="en-US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Allow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sender to </a:t>
            </a:r>
            <a:r>
              <a:rPr lang="ja-JP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reserve</a:t>
            </a:r>
            <a:r>
              <a:rPr lang="ja-JP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channel rather than random access of data frames: avoid  collisions of long  data frames</a:t>
            </a:r>
          </a:p>
          <a:p>
            <a:pPr marL="341313" indent="-339725" algn="just">
              <a:spcBef>
                <a:spcPts val="6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Sender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first transmits 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small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request-to-send (RTS) packets to BS using CSMA</a:t>
            </a:r>
          </a:p>
          <a:p>
            <a:pPr marL="741363" lvl="1" indent="-284163" algn="just">
              <a:spcBef>
                <a:spcPts val="5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RTSs may still collide with each other (but they</a:t>
            </a:r>
            <a:r>
              <a:rPr lang="ja-JP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 short)</a:t>
            </a:r>
          </a:p>
          <a:p>
            <a:pPr marL="341313" indent="-339725" algn="just">
              <a:spcBef>
                <a:spcPts val="6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BS broadcasts clear-to-send CTS in response to RTS</a:t>
            </a:r>
          </a:p>
          <a:p>
            <a:pPr marL="341313" indent="-339725" algn="just">
              <a:spcBef>
                <a:spcPts val="6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CTS heard by all nodes</a:t>
            </a:r>
          </a:p>
          <a:p>
            <a:pPr marL="741363" lvl="1" indent="-284163" algn="just">
              <a:lnSpc>
                <a:spcPts val="1988"/>
              </a:lnSpc>
              <a:spcBef>
                <a:spcPts val="5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Sender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transmits data frame</a:t>
            </a:r>
          </a:p>
          <a:p>
            <a:pPr marL="741363" lvl="1" indent="-284163" algn="just">
              <a:lnSpc>
                <a:spcPts val="1988"/>
              </a:lnSpc>
              <a:spcBef>
                <a:spcPts val="5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Other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stations defer transmissions </a:t>
            </a: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914400" y="5486400"/>
            <a:ext cx="7620000" cy="956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Avoid </a:t>
            </a:r>
            <a:r>
              <a:rPr lang="en-US" sz="28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data frame collisions </a:t>
            </a:r>
            <a:r>
              <a:rPr lang="en-US" sz="28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completely using </a:t>
            </a:r>
            <a:r>
              <a:rPr lang="en-US" sz="28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small reservation </a:t>
            </a:r>
            <a:r>
              <a:rPr lang="en-US" sz="28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packets</a:t>
            </a:r>
            <a:endParaRPr lang="en-US" sz="2800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3"/>
          <p:cNvSpPr txBox="1">
            <a:spLocks noChangeArrowheads="1"/>
          </p:cNvSpPr>
          <p:nvPr/>
        </p:nvSpPr>
        <p:spPr bwMode="auto">
          <a:xfrm>
            <a:off x="476250" y="115889"/>
            <a:ext cx="8286750" cy="79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Collision Avoidance: RTS-CTS Exchange</a:t>
            </a:r>
          </a:p>
        </p:txBody>
      </p:sp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3246438" y="746125"/>
            <a:ext cx="184150" cy="579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4770438" y="1393825"/>
            <a:ext cx="4857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AP</a:t>
            </a:r>
          </a:p>
        </p:txBody>
      </p:sp>
      <p:sp>
        <p:nvSpPr>
          <p:cNvPr id="29701" name="Text Box 6"/>
          <p:cNvSpPr txBox="1">
            <a:spLocks noChangeArrowheads="1"/>
          </p:cNvSpPr>
          <p:nvPr/>
        </p:nvSpPr>
        <p:spPr bwMode="auto">
          <a:xfrm>
            <a:off x="2082800" y="1243013"/>
            <a:ext cx="333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29702" name="Text Box 7"/>
          <p:cNvSpPr txBox="1">
            <a:spLocks noChangeArrowheads="1"/>
          </p:cNvSpPr>
          <p:nvPr/>
        </p:nvSpPr>
        <p:spPr bwMode="auto">
          <a:xfrm>
            <a:off x="7673975" y="1241425"/>
            <a:ext cx="333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29703" name="Line 8"/>
          <p:cNvSpPr>
            <a:spLocks noChangeShapeType="1"/>
          </p:cNvSpPr>
          <p:nvPr/>
        </p:nvSpPr>
        <p:spPr bwMode="auto">
          <a:xfrm>
            <a:off x="758825" y="1743075"/>
            <a:ext cx="41275" cy="3938588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04" name="Text Box 9"/>
          <p:cNvSpPr txBox="1">
            <a:spLocks noChangeArrowheads="1"/>
          </p:cNvSpPr>
          <p:nvPr/>
        </p:nvSpPr>
        <p:spPr bwMode="auto">
          <a:xfrm>
            <a:off x="193675" y="5378450"/>
            <a:ext cx="6127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time</a:t>
            </a:r>
          </a:p>
        </p:txBody>
      </p:sp>
      <p:sp>
        <p:nvSpPr>
          <p:cNvPr id="29705" name="Line 10"/>
          <p:cNvSpPr>
            <a:spLocks noChangeShapeType="1"/>
          </p:cNvSpPr>
          <p:nvPr/>
        </p:nvSpPr>
        <p:spPr bwMode="auto">
          <a:xfrm>
            <a:off x="744538" y="1728788"/>
            <a:ext cx="7835900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801813" y="1809750"/>
            <a:ext cx="6618287" cy="901700"/>
            <a:chOff x="1135" y="1140"/>
            <a:chExt cx="4169" cy="568"/>
          </a:xfrm>
        </p:grpSpPr>
        <p:grpSp>
          <p:nvGrpSpPr>
            <p:cNvPr id="29737" name="Group 12"/>
            <p:cNvGrpSpPr>
              <a:grpSpLocks/>
            </p:cNvGrpSpPr>
            <p:nvPr/>
          </p:nvGrpSpPr>
          <p:grpSpPr bwMode="auto">
            <a:xfrm>
              <a:off x="1135" y="1194"/>
              <a:ext cx="4162" cy="514"/>
              <a:chOff x="1135" y="1194"/>
              <a:chExt cx="4162" cy="514"/>
            </a:xfrm>
          </p:grpSpPr>
          <p:sp>
            <p:nvSpPr>
              <p:cNvPr id="29740" name="Freeform 13"/>
              <p:cNvSpPr>
                <a:spLocks noChangeArrowheads="1"/>
              </p:cNvSpPr>
              <p:nvPr/>
            </p:nvSpPr>
            <p:spPr bwMode="auto">
              <a:xfrm>
                <a:off x="1135" y="1248"/>
                <a:ext cx="3641" cy="460"/>
              </a:xfrm>
              <a:custGeom>
                <a:avLst/>
                <a:gdLst>
                  <a:gd name="T0" fmla="*/ 1 w 2996"/>
                  <a:gd name="T1" fmla="*/ 0 h 461"/>
                  <a:gd name="T2" fmla="*/ 11749 w 2996"/>
                  <a:gd name="T3" fmla="*/ 297 h 461"/>
                  <a:gd name="T4" fmla="*/ 11749 w 2996"/>
                  <a:gd name="T5" fmla="*/ 460 h 461"/>
                  <a:gd name="T6" fmla="*/ 0 w 2996"/>
                  <a:gd name="T7" fmla="*/ 160 h 461"/>
                  <a:gd name="T8" fmla="*/ 1 w 2996"/>
                  <a:gd name="T9" fmla="*/ 0 h 4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96"/>
                  <a:gd name="T16" fmla="*/ 0 h 461"/>
                  <a:gd name="T17" fmla="*/ 2996 w 2996"/>
                  <a:gd name="T18" fmla="*/ 461 h 46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96" h="461">
                    <a:moveTo>
                      <a:pt x="1" y="0"/>
                    </a:moveTo>
                    <a:lnTo>
                      <a:pt x="2996" y="298"/>
                    </a:lnTo>
                    <a:lnTo>
                      <a:pt x="2996" y="461"/>
                    </a:lnTo>
                    <a:lnTo>
                      <a:pt x="0" y="160"/>
                    </a:lnTo>
                    <a:lnTo>
                      <a:pt x="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CC99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41" name="Freeform 14"/>
              <p:cNvSpPr>
                <a:spLocks noChangeArrowheads="1"/>
              </p:cNvSpPr>
              <p:nvPr/>
            </p:nvSpPr>
            <p:spPr bwMode="auto">
              <a:xfrm flipH="1">
                <a:off x="1656" y="1194"/>
                <a:ext cx="3641" cy="460"/>
              </a:xfrm>
              <a:custGeom>
                <a:avLst/>
                <a:gdLst>
                  <a:gd name="T0" fmla="*/ 1 w 2996"/>
                  <a:gd name="T1" fmla="*/ 0 h 461"/>
                  <a:gd name="T2" fmla="*/ 11749 w 2996"/>
                  <a:gd name="T3" fmla="*/ 297 h 461"/>
                  <a:gd name="T4" fmla="*/ 11749 w 2996"/>
                  <a:gd name="T5" fmla="*/ 460 h 461"/>
                  <a:gd name="T6" fmla="*/ 0 w 2996"/>
                  <a:gd name="T7" fmla="*/ 160 h 461"/>
                  <a:gd name="T8" fmla="*/ 1 w 2996"/>
                  <a:gd name="T9" fmla="*/ 0 h 4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96"/>
                  <a:gd name="T16" fmla="*/ 0 h 461"/>
                  <a:gd name="T17" fmla="*/ 2996 w 2996"/>
                  <a:gd name="T18" fmla="*/ 461 h 46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96" h="461">
                    <a:moveTo>
                      <a:pt x="1" y="0"/>
                    </a:moveTo>
                    <a:lnTo>
                      <a:pt x="2996" y="298"/>
                    </a:lnTo>
                    <a:lnTo>
                      <a:pt x="2996" y="461"/>
                    </a:lnTo>
                    <a:lnTo>
                      <a:pt x="0" y="160"/>
                    </a:lnTo>
                    <a:lnTo>
                      <a:pt x="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CC99"/>
                  </a:gs>
                  <a:gs pos="100000">
                    <a:srgbClr val="FFFFFF">
                      <a:alpha val="6998"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9738" name="Text Box 15"/>
            <p:cNvSpPr txBox="1">
              <a:spLocks noChangeArrowheads="1"/>
            </p:cNvSpPr>
            <p:nvPr/>
          </p:nvSpPr>
          <p:spPr bwMode="auto">
            <a:xfrm rot="360000">
              <a:off x="1557" y="1278"/>
              <a:ext cx="590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  <a:cs typeface="Arial" charset="0"/>
                </a:rPr>
                <a:t>RTS(A)</a:t>
              </a:r>
            </a:p>
          </p:txBody>
        </p:sp>
        <p:sp>
          <p:nvSpPr>
            <p:cNvPr id="29739" name="Text Box 16"/>
            <p:cNvSpPr txBox="1">
              <a:spLocks noChangeArrowheads="1"/>
            </p:cNvSpPr>
            <p:nvPr/>
          </p:nvSpPr>
          <p:spPr bwMode="auto">
            <a:xfrm rot="-360000">
              <a:off x="4704" y="1170"/>
              <a:ext cx="590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  <a:cs typeface="Arial" charset="0"/>
                </a:rPr>
                <a:t>RTS(B)</a:t>
              </a: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800225" y="2693988"/>
            <a:ext cx="6470650" cy="1173162"/>
            <a:chOff x="1134" y="1697"/>
            <a:chExt cx="4076" cy="739"/>
          </a:xfrm>
        </p:grpSpPr>
        <p:sp>
          <p:nvSpPr>
            <p:cNvPr id="29731" name="Freeform 18"/>
            <p:cNvSpPr>
              <a:spLocks noChangeArrowheads="1"/>
            </p:cNvSpPr>
            <p:nvPr/>
          </p:nvSpPr>
          <p:spPr bwMode="auto">
            <a:xfrm>
              <a:off x="1134" y="1697"/>
              <a:ext cx="3641" cy="460"/>
            </a:xfrm>
            <a:custGeom>
              <a:avLst/>
              <a:gdLst>
                <a:gd name="T0" fmla="*/ 1 w 2996"/>
                <a:gd name="T1" fmla="*/ 0 h 461"/>
                <a:gd name="T2" fmla="*/ 11749 w 2996"/>
                <a:gd name="T3" fmla="*/ 297 h 461"/>
                <a:gd name="T4" fmla="*/ 11749 w 2996"/>
                <a:gd name="T5" fmla="*/ 460 h 461"/>
                <a:gd name="T6" fmla="*/ 0 w 2996"/>
                <a:gd name="T7" fmla="*/ 160 h 461"/>
                <a:gd name="T8" fmla="*/ 1 w 2996"/>
                <a:gd name="T9" fmla="*/ 0 h 4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96"/>
                <a:gd name="T16" fmla="*/ 0 h 461"/>
                <a:gd name="T17" fmla="*/ 2996 w 2996"/>
                <a:gd name="T18" fmla="*/ 461 h 4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96" h="461">
                  <a:moveTo>
                    <a:pt x="1" y="0"/>
                  </a:moveTo>
                  <a:lnTo>
                    <a:pt x="2996" y="298"/>
                  </a:lnTo>
                  <a:lnTo>
                    <a:pt x="2996" y="461"/>
                  </a:lnTo>
                  <a:lnTo>
                    <a:pt x="0" y="16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rgbClr val="00CC99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2" name="Text Box 19"/>
            <p:cNvSpPr txBox="1">
              <a:spLocks noChangeArrowheads="1"/>
            </p:cNvSpPr>
            <p:nvPr/>
          </p:nvSpPr>
          <p:spPr bwMode="auto">
            <a:xfrm rot="360000">
              <a:off x="1564" y="1737"/>
              <a:ext cx="590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RTS(A)</a:t>
              </a:r>
            </a:p>
          </p:txBody>
        </p:sp>
        <p:sp>
          <p:nvSpPr>
            <p:cNvPr id="29733" name="Freeform 20"/>
            <p:cNvSpPr>
              <a:spLocks noChangeArrowheads="1"/>
            </p:cNvSpPr>
            <p:nvPr/>
          </p:nvSpPr>
          <p:spPr bwMode="auto">
            <a:xfrm>
              <a:off x="2951" y="2082"/>
              <a:ext cx="2259" cy="354"/>
            </a:xfrm>
            <a:custGeom>
              <a:avLst/>
              <a:gdLst>
                <a:gd name="T0" fmla="*/ 0 w 2260"/>
                <a:gd name="T1" fmla="*/ 0 h 355"/>
                <a:gd name="T2" fmla="*/ 2259 w 2260"/>
                <a:gd name="T3" fmla="*/ 185 h 355"/>
                <a:gd name="T4" fmla="*/ 2259 w 2260"/>
                <a:gd name="T5" fmla="*/ 354 h 355"/>
                <a:gd name="T6" fmla="*/ 0 w 2260"/>
                <a:gd name="T7" fmla="*/ 151 h 355"/>
                <a:gd name="T8" fmla="*/ 0 w 2260"/>
                <a:gd name="T9" fmla="*/ 0 h 3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60"/>
                <a:gd name="T16" fmla="*/ 0 h 355"/>
                <a:gd name="T17" fmla="*/ 2260 w 2260"/>
                <a:gd name="T18" fmla="*/ 355 h 3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60" h="355">
                  <a:moveTo>
                    <a:pt x="0" y="0"/>
                  </a:moveTo>
                  <a:lnTo>
                    <a:pt x="2260" y="186"/>
                  </a:lnTo>
                  <a:lnTo>
                    <a:pt x="2260" y="355"/>
                  </a:lnTo>
                  <a:lnTo>
                    <a:pt x="0" y="1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4" name="Freeform 21"/>
            <p:cNvSpPr>
              <a:spLocks noChangeArrowheads="1"/>
            </p:cNvSpPr>
            <p:nvPr/>
          </p:nvSpPr>
          <p:spPr bwMode="auto">
            <a:xfrm>
              <a:off x="1134" y="2081"/>
              <a:ext cx="1859" cy="346"/>
            </a:xfrm>
            <a:custGeom>
              <a:avLst/>
              <a:gdLst>
                <a:gd name="T0" fmla="*/ 1859 w 1860"/>
                <a:gd name="T1" fmla="*/ 0 h 347"/>
                <a:gd name="T2" fmla="*/ 0 w 1860"/>
                <a:gd name="T3" fmla="*/ 178 h 347"/>
                <a:gd name="T4" fmla="*/ 0 w 1860"/>
                <a:gd name="T5" fmla="*/ 346 h 347"/>
                <a:gd name="T6" fmla="*/ 1859 w 1860"/>
                <a:gd name="T7" fmla="*/ 151 h 347"/>
                <a:gd name="T8" fmla="*/ 1859 w 1860"/>
                <a:gd name="T9" fmla="*/ 0 h 3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60"/>
                <a:gd name="T16" fmla="*/ 0 h 347"/>
                <a:gd name="T17" fmla="*/ 1860 w 1860"/>
                <a:gd name="T18" fmla="*/ 347 h 3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60" h="347">
                  <a:moveTo>
                    <a:pt x="1860" y="0"/>
                  </a:moveTo>
                  <a:lnTo>
                    <a:pt x="0" y="179"/>
                  </a:lnTo>
                  <a:lnTo>
                    <a:pt x="0" y="347"/>
                  </a:lnTo>
                  <a:lnTo>
                    <a:pt x="1860" y="151"/>
                  </a:lnTo>
                  <a:lnTo>
                    <a:pt x="1860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5" name="Text Box 22"/>
            <p:cNvSpPr txBox="1">
              <a:spLocks noChangeArrowheads="1"/>
            </p:cNvSpPr>
            <p:nvPr/>
          </p:nvSpPr>
          <p:spPr bwMode="auto">
            <a:xfrm rot="-420000">
              <a:off x="1592" y="2158"/>
              <a:ext cx="593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  <a:cs typeface="Arial" charset="0"/>
                </a:rPr>
                <a:t>CTS(A)</a:t>
              </a:r>
            </a:p>
          </p:txBody>
        </p:sp>
        <p:sp>
          <p:nvSpPr>
            <p:cNvPr id="29736" name="Text Box 23"/>
            <p:cNvSpPr txBox="1">
              <a:spLocks noChangeArrowheads="1"/>
            </p:cNvSpPr>
            <p:nvPr/>
          </p:nvSpPr>
          <p:spPr bwMode="auto">
            <a:xfrm rot="300000">
              <a:off x="3825" y="2146"/>
              <a:ext cx="593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  <a:cs typeface="Arial" charset="0"/>
                </a:rPr>
                <a:t>CTS(A)</a:t>
              </a:r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1825625" y="3956050"/>
            <a:ext cx="6470650" cy="2173288"/>
            <a:chOff x="1150" y="2492"/>
            <a:chExt cx="4076" cy="1369"/>
          </a:xfrm>
        </p:grpSpPr>
        <p:sp>
          <p:nvSpPr>
            <p:cNvPr id="29725" name="Freeform 25"/>
            <p:cNvSpPr>
              <a:spLocks noChangeArrowheads="1"/>
            </p:cNvSpPr>
            <p:nvPr/>
          </p:nvSpPr>
          <p:spPr bwMode="auto">
            <a:xfrm>
              <a:off x="1150" y="2492"/>
              <a:ext cx="3651" cy="1133"/>
            </a:xfrm>
            <a:custGeom>
              <a:avLst/>
              <a:gdLst>
                <a:gd name="T0" fmla="*/ 0 w 3652"/>
                <a:gd name="T1" fmla="*/ 0 h 1134"/>
                <a:gd name="T2" fmla="*/ 3651 w 3652"/>
                <a:gd name="T3" fmla="*/ 318 h 1134"/>
                <a:gd name="T4" fmla="*/ 3651 w 3652"/>
                <a:gd name="T5" fmla="*/ 1133 h 1134"/>
                <a:gd name="T6" fmla="*/ 1 w 3652"/>
                <a:gd name="T7" fmla="*/ 786 h 1134"/>
                <a:gd name="T8" fmla="*/ 0 w 3652"/>
                <a:gd name="T9" fmla="*/ 0 h 11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52"/>
                <a:gd name="T16" fmla="*/ 0 h 1134"/>
                <a:gd name="T17" fmla="*/ 3652 w 3652"/>
                <a:gd name="T18" fmla="*/ 1134 h 11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52" h="1134">
                  <a:moveTo>
                    <a:pt x="0" y="0"/>
                  </a:moveTo>
                  <a:lnTo>
                    <a:pt x="3652" y="318"/>
                  </a:lnTo>
                  <a:lnTo>
                    <a:pt x="3652" y="1134"/>
                  </a:lnTo>
                  <a:lnTo>
                    <a:pt x="1" y="787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3333CC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6" name="Text Box 26"/>
            <p:cNvSpPr txBox="1">
              <a:spLocks noChangeArrowheads="1"/>
            </p:cNvSpPr>
            <p:nvPr/>
          </p:nvSpPr>
          <p:spPr bwMode="auto">
            <a:xfrm>
              <a:off x="1594" y="2814"/>
              <a:ext cx="1134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125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  <a:cs typeface="Arial" charset="0"/>
                </a:rPr>
                <a:t>DATA (A)</a:t>
              </a:r>
            </a:p>
          </p:txBody>
        </p:sp>
        <p:sp>
          <p:nvSpPr>
            <p:cNvPr id="29727" name="Freeform 27"/>
            <p:cNvSpPr>
              <a:spLocks noChangeArrowheads="1"/>
            </p:cNvSpPr>
            <p:nvPr/>
          </p:nvSpPr>
          <p:spPr bwMode="auto">
            <a:xfrm>
              <a:off x="2967" y="3507"/>
              <a:ext cx="2259" cy="354"/>
            </a:xfrm>
            <a:custGeom>
              <a:avLst/>
              <a:gdLst>
                <a:gd name="T0" fmla="*/ 0 w 2260"/>
                <a:gd name="T1" fmla="*/ 0 h 355"/>
                <a:gd name="T2" fmla="*/ 2259 w 2260"/>
                <a:gd name="T3" fmla="*/ 185 h 355"/>
                <a:gd name="T4" fmla="*/ 2259 w 2260"/>
                <a:gd name="T5" fmla="*/ 354 h 355"/>
                <a:gd name="T6" fmla="*/ 0 w 2260"/>
                <a:gd name="T7" fmla="*/ 151 h 355"/>
                <a:gd name="T8" fmla="*/ 0 w 2260"/>
                <a:gd name="T9" fmla="*/ 0 h 3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60"/>
                <a:gd name="T16" fmla="*/ 0 h 355"/>
                <a:gd name="T17" fmla="*/ 2260 w 2260"/>
                <a:gd name="T18" fmla="*/ 355 h 3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60" h="355">
                  <a:moveTo>
                    <a:pt x="0" y="0"/>
                  </a:moveTo>
                  <a:lnTo>
                    <a:pt x="2260" y="186"/>
                  </a:lnTo>
                  <a:lnTo>
                    <a:pt x="2260" y="355"/>
                  </a:lnTo>
                  <a:lnTo>
                    <a:pt x="0" y="1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8" name="Freeform 28"/>
            <p:cNvSpPr>
              <a:spLocks noChangeArrowheads="1"/>
            </p:cNvSpPr>
            <p:nvPr/>
          </p:nvSpPr>
          <p:spPr bwMode="auto">
            <a:xfrm>
              <a:off x="1150" y="3506"/>
              <a:ext cx="1859" cy="346"/>
            </a:xfrm>
            <a:custGeom>
              <a:avLst/>
              <a:gdLst>
                <a:gd name="T0" fmla="*/ 1859 w 1860"/>
                <a:gd name="T1" fmla="*/ 0 h 347"/>
                <a:gd name="T2" fmla="*/ 0 w 1860"/>
                <a:gd name="T3" fmla="*/ 178 h 347"/>
                <a:gd name="T4" fmla="*/ 0 w 1860"/>
                <a:gd name="T5" fmla="*/ 346 h 347"/>
                <a:gd name="T6" fmla="*/ 1859 w 1860"/>
                <a:gd name="T7" fmla="*/ 151 h 347"/>
                <a:gd name="T8" fmla="*/ 1859 w 1860"/>
                <a:gd name="T9" fmla="*/ 0 h 3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60"/>
                <a:gd name="T16" fmla="*/ 0 h 347"/>
                <a:gd name="T17" fmla="*/ 1860 w 1860"/>
                <a:gd name="T18" fmla="*/ 347 h 3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60" h="347">
                  <a:moveTo>
                    <a:pt x="1860" y="0"/>
                  </a:moveTo>
                  <a:lnTo>
                    <a:pt x="0" y="179"/>
                  </a:lnTo>
                  <a:lnTo>
                    <a:pt x="0" y="347"/>
                  </a:lnTo>
                  <a:lnTo>
                    <a:pt x="1860" y="151"/>
                  </a:lnTo>
                  <a:lnTo>
                    <a:pt x="1860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9" name="Text Box 29"/>
            <p:cNvSpPr txBox="1">
              <a:spLocks noChangeArrowheads="1"/>
            </p:cNvSpPr>
            <p:nvPr/>
          </p:nvSpPr>
          <p:spPr bwMode="auto">
            <a:xfrm rot="-420000">
              <a:off x="1602" y="3583"/>
              <a:ext cx="601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  <a:cs typeface="Arial" charset="0"/>
                </a:rPr>
                <a:t>ACK(A)</a:t>
              </a:r>
            </a:p>
          </p:txBody>
        </p:sp>
        <p:sp>
          <p:nvSpPr>
            <p:cNvPr id="29730" name="Text Box 30"/>
            <p:cNvSpPr txBox="1">
              <a:spLocks noChangeArrowheads="1"/>
            </p:cNvSpPr>
            <p:nvPr/>
          </p:nvSpPr>
          <p:spPr bwMode="auto">
            <a:xfrm rot="300000">
              <a:off x="3835" y="3571"/>
              <a:ext cx="601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  <a:cs typeface="Arial" charset="0"/>
                </a:rPr>
                <a:t>ACK(A)</a:t>
              </a:r>
            </a:p>
          </p:txBody>
        </p:sp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4418013" y="2046287"/>
            <a:ext cx="3108325" cy="720724"/>
            <a:chOff x="2783" y="1289"/>
            <a:chExt cx="1958" cy="454"/>
          </a:xfrm>
        </p:grpSpPr>
        <p:sp>
          <p:nvSpPr>
            <p:cNvPr id="29723" name="AutoShape 32"/>
            <p:cNvSpPr>
              <a:spLocks noChangeArrowheads="1"/>
            </p:cNvSpPr>
            <p:nvPr/>
          </p:nvSpPr>
          <p:spPr bwMode="auto">
            <a:xfrm>
              <a:off x="2783" y="1289"/>
              <a:ext cx="682" cy="292"/>
            </a:xfrm>
            <a:prstGeom prst="irregularSeal1">
              <a:avLst/>
            </a:prstGeom>
            <a:solidFill>
              <a:srgbClr val="FFFF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4" name="Text Box 33"/>
            <p:cNvSpPr txBox="1">
              <a:spLocks noChangeArrowheads="1"/>
            </p:cNvSpPr>
            <p:nvPr/>
          </p:nvSpPr>
          <p:spPr bwMode="auto">
            <a:xfrm>
              <a:off x="2965" y="1509"/>
              <a:ext cx="1776" cy="23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reservation </a:t>
              </a:r>
              <a:r>
                <a:rPr lang="en-US" sz="18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collision</a:t>
              </a:r>
              <a:endPara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8020056" y="3671888"/>
            <a:ext cx="655638" cy="2422525"/>
            <a:chOff x="5052" y="2313"/>
            <a:chExt cx="413" cy="1526"/>
          </a:xfrm>
        </p:grpSpPr>
        <p:sp>
          <p:nvSpPr>
            <p:cNvPr id="29721" name="Line 35"/>
            <p:cNvSpPr>
              <a:spLocks noChangeShapeType="1"/>
            </p:cNvSpPr>
            <p:nvPr/>
          </p:nvSpPr>
          <p:spPr bwMode="auto">
            <a:xfrm>
              <a:off x="5309" y="2313"/>
              <a:ext cx="0" cy="1526"/>
            </a:xfrm>
            <a:prstGeom prst="line">
              <a:avLst/>
            </a:prstGeom>
            <a:noFill/>
            <a:ln w="28440" cap="sq">
              <a:solidFill>
                <a:srgbClr val="000000"/>
              </a:solidFill>
              <a:miter lim="800000"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2" name="Text Box 36"/>
            <p:cNvSpPr txBox="1">
              <a:spLocks noChangeArrowheads="1"/>
            </p:cNvSpPr>
            <p:nvPr/>
          </p:nvSpPr>
          <p:spPr bwMode="auto">
            <a:xfrm>
              <a:off x="5052" y="2954"/>
              <a:ext cx="413" cy="2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defer</a:t>
              </a:r>
            </a:p>
          </p:txBody>
        </p:sp>
      </p:grpSp>
      <p:grpSp>
        <p:nvGrpSpPr>
          <p:cNvPr id="29711" name="Group 37"/>
          <p:cNvGrpSpPr>
            <a:grpSpLocks/>
          </p:cNvGrpSpPr>
          <p:nvPr/>
        </p:nvGrpSpPr>
        <p:grpSpPr bwMode="auto">
          <a:xfrm>
            <a:off x="4327525" y="1117600"/>
            <a:ext cx="649288" cy="560388"/>
            <a:chOff x="2726" y="704"/>
            <a:chExt cx="409" cy="353"/>
          </a:xfrm>
        </p:grpSpPr>
        <p:pic>
          <p:nvPicPr>
            <p:cNvPr id="29719" name="Picture 3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49" y="750"/>
              <a:ext cx="299" cy="30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9720" name="Picture 39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726" y="704"/>
              <a:ext cx="409" cy="1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29712" name="Group 40"/>
          <p:cNvGrpSpPr>
            <a:grpSpLocks/>
          </p:cNvGrpSpPr>
          <p:nvPr/>
        </p:nvGrpSpPr>
        <p:grpSpPr bwMode="auto">
          <a:xfrm>
            <a:off x="1514475" y="1057275"/>
            <a:ext cx="608013" cy="596900"/>
            <a:chOff x="954" y="666"/>
            <a:chExt cx="383" cy="376"/>
          </a:xfrm>
        </p:grpSpPr>
        <p:pic>
          <p:nvPicPr>
            <p:cNvPr id="29717" name="Picture 41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954" y="752"/>
              <a:ext cx="383" cy="29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9718" name="Picture 4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961" y="666"/>
              <a:ext cx="370" cy="24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29713" name="Group 43"/>
          <p:cNvGrpSpPr>
            <a:grpSpLocks/>
          </p:cNvGrpSpPr>
          <p:nvPr/>
        </p:nvGrpSpPr>
        <p:grpSpPr bwMode="auto">
          <a:xfrm>
            <a:off x="7966075" y="1087438"/>
            <a:ext cx="608013" cy="596900"/>
            <a:chOff x="5018" y="685"/>
            <a:chExt cx="383" cy="376"/>
          </a:xfrm>
        </p:grpSpPr>
        <p:pic>
          <p:nvPicPr>
            <p:cNvPr id="29715" name="Picture 4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018" y="771"/>
              <a:ext cx="383" cy="29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9716" name="Picture 4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25" y="685"/>
              <a:ext cx="370" cy="24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clickEffect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Effect">
                      <p:stCondLst>
                        <p:cond delay="indefinite"/>
                      </p:stCondLst>
                      <p:childTnLst>
                        <p:par>
                          <p:cTn id="13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Effect">
                      <p:stCondLst>
                        <p:cond delay="indefinite"/>
                      </p:stCondLst>
                      <p:childTnLst>
                        <p:par>
                          <p:cTn id="1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3"/>
          <p:cNvGrpSpPr>
            <a:grpSpLocks/>
          </p:cNvGrpSpPr>
          <p:nvPr/>
        </p:nvGrpSpPr>
        <p:grpSpPr bwMode="auto">
          <a:xfrm>
            <a:off x="288925" y="1812925"/>
            <a:ext cx="8075613" cy="984250"/>
            <a:chOff x="182" y="1142"/>
            <a:chExt cx="5087" cy="620"/>
          </a:xfrm>
        </p:grpSpPr>
        <p:sp>
          <p:nvSpPr>
            <p:cNvPr id="30733" name="Rectangle 4"/>
            <p:cNvSpPr>
              <a:spLocks noChangeArrowheads="1"/>
            </p:cNvSpPr>
            <p:nvPr/>
          </p:nvSpPr>
          <p:spPr bwMode="auto">
            <a:xfrm>
              <a:off x="182" y="1359"/>
              <a:ext cx="527" cy="383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frame</a:t>
              </a:r>
            </a:p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control</a:t>
              </a:r>
            </a:p>
          </p:txBody>
        </p:sp>
        <p:sp>
          <p:nvSpPr>
            <p:cNvPr id="30734" name="Rectangle 5"/>
            <p:cNvSpPr>
              <a:spLocks noChangeArrowheads="1"/>
            </p:cNvSpPr>
            <p:nvPr/>
          </p:nvSpPr>
          <p:spPr bwMode="auto">
            <a:xfrm>
              <a:off x="710" y="1359"/>
              <a:ext cx="527" cy="383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duration</a:t>
              </a:r>
            </a:p>
          </p:txBody>
        </p:sp>
        <p:sp>
          <p:nvSpPr>
            <p:cNvPr id="30735" name="Rectangle 6"/>
            <p:cNvSpPr>
              <a:spLocks noChangeArrowheads="1"/>
            </p:cNvSpPr>
            <p:nvPr/>
          </p:nvSpPr>
          <p:spPr bwMode="auto">
            <a:xfrm>
              <a:off x="1238" y="1359"/>
              <a:ext cx="527" cy="383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address</a:t>
              </a:r>
            </a:p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0736" name="Rectangle 7"/>
            <p:cNvSpPr>
              <a:spLocks noChangeArrowheads="1"/>
            </p:cNvSpPr>
            <p:nvPr/>
          </p:nvSpPr>
          <p:spPr bwMode="auto">
            <a:xfrm>
              <a:off x="1766" y="1359"/>
              <a:ext cx="527" cy="383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address</a:t>
              </a:r>
            </a:p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0737" name="Rectangle 8"/>
            <p:cNvSpPr>
              <a:spLocks noChangeArrowheads="1"/>
            </p:cNvSpPr>
            <p:nvPr/>
          </p:nvSpPr>
          <p:spPr bwMode="auto">
            <a:xfrm>
              <a:off x="3350" y="1359"/>
              <a:ext cx="527" cy="383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address</a:t>
              </a:r>
            </a:p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30738" name="Rectangle 9"/>
            <p:cNvSpPr>
              <a:spLocks noChangeArrowheads="1"/>
            </p:cNvSpPr>
            <p:nvPr/>
          </p:nvSpPr>
          <p:spPr bwMode="auto">
            <a:xfrm>
              <a:off x="2294" y="1359"/>
              <a:ext cx="527" cy="383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address</a:t>
              </a:r>
            </a:p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30739" name="Rectangle 10"/>
            <p:cNvSpPr>
              <a:spLocks noChangeArrowheads="1"/>
            </p:cNvSpPr>
            <p:nvPr/>
          </p:nvSpPr>
          <p:spPr bwMode="auto">
            <a:xfrm>
              <a:off x="2822" y="1359"/>
              <a:ext cx="527" cy="383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0" name="Rectangle 11"/>
            <p:cNvSpPr>
              <a:spLocks noChangeArrowheads="1"/>
            </p:cNvSpPr>
            <p:nvPr/>
          </p:nvSpPr>
          <p:spPr bwMode="auto">
            <a:xfrm>
              <a:off x="3878" y="1359"/>
              <a:ext cx="863" cy="383"/>
            </a:xfrm>
            <a:prstGeom prst="rect">
              <a:avLst/>
            </a:prstGeom>
            <a:solidFill>
              <a:srgbClr val="FFFF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payload</a:t>
              </a:r>
            </a:p>
          </p:txBody>
        </p:sp>
        <p:sp>
          <p:nvSpPr>
            <p:cNvPr id="30741" name="Rectangle 12"/>
            <p:cNvSpPr>
              <a:spLocks noChangeArrowheads="1"/>
            </p:cNvSpPr>
            <p:nvPr/>
          </p:nvSpPr>
          <p:spPr bwMode="auto">
            <a:xfrm>
              <a:off x="4742" y="1359"/>
              <a:ext cx="527" cy="383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CRC</a:t>
              </a:r>
            </a:p>
          </p:txBody>
        </p:sp>
        <p:sp>
          <p:nvSpPr>
            <p:cNvPr id="30742" name="Text Box 13"/>
            <p:cNvSpPr txBox="1">
              <a:spLocks noChangeArrowheads="1"/>
            </p:cNvSpPr>
            <p:nvPr/>
          </p:nvSpPr>
          <p:spPr bwMode="auto">
            <a:xfrm>
              <a:off x="423" y="1167"/>
              <a:ext cx="192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0743" name="Text Box 14"/>
            <p:cNvSpPr txBox="1">
              <a:spLocks noChangeArrowheads="1"/>
            </p:cNvSpPr>
            <p:nvPr/>
          </p:nvSpPr>
          <p:spPr bwMode="auto">
            <a:xfrm>
              <a:off x="903" y="1167"/>
              <a:ext cx="192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0744" name="Text Box 15"/>
            <p:cNvSpPr txBox="1">
              <a:spLocks noChangeArrowheads="1"/>
            </p:cNvSpPr>
            <p:nvPr/>
          </p:nvSpPr>
          <p:spPr bwMode="auto">
            <a:xfrm>
              <a:off x="1479" y="1167"/>
              <a:ext cx="192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30745" name="Text Box 16"/>
            <p:cNvSpPr txBox="1">
              <a:spLocks noChangeArrowheads="1"/>
            </p:cNvSpPr>
            <p:nvPr/>
          </p:nvSpPr>
          <p:spPr bwMode="auto">
            <a:xfrm>
              <a:off x="1959" y="1167"/>
              <a:ext cx="192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30746" name="Text Box 17"/>
            <p:cNvSpPr txBox="1">
              <a:spLocks noChangeArrowheads="1"/>
            </p:cNvSpPr>
            <p:nvPr/>
          </p:nvSpPr>
          <p:spPr bwMode="auto">
            <a:xfrm>
              <a:off x="2487" y="1167"/>
              <a:ext cx="192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30747" name="Text Box 18"/>
            <p:cNvSpPr txBox="1">
              <a:spLocks noChangeArrowheads="1"/>
            </p:cNvSpPr>
            <p:nvPr/>
          </p:nvSpPr>
          <p:spPr bwMode="auto">
            <a:xfrm>
              <a:off x="3015" y="1167"/>
              <a:ext cx="192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0748" name="Text Box 19"/>
            <p:cNvSpPr txBox="1">
              <a:spLocks noChangeArrowheads="1"/>
            </p:cNvSpPr>
            <p:nvPr/>
          </p:nvSpPr>
          <p:spPr bwMode="auto">
            <a:xfrm>
              <a:off x="3581" y="1142"/>
              <a:ext cx="192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30749" name="Text Box 20"/>
            <p:cNvSpPr txBox="1">
              <a:spLocks noChangeArrowheads="1"/>
            </p:cNvSpPr>
            <p:nvPr/>
          </p:nvSpPr>
          <p:spPr bwMode="auto">
            <a:xfrm>
              <a:off x="3975" y="1167"/>
              <a:ext cx="640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0 - 2312</a:t>
              </a:r>
            </a:p>
          </p:txBody>
        </p:sp>
        <p:sp>
          <p:nvSpPr>
            <p:cNvPr id="30750" name="Text Box 21"/>
            <p:cNvSpPr txBox="1">
              <a:spLocks noChangeArrowheads="1"/>
            </p:cNvSpPr>
            <p:nvPr/>
          </p:nvSpPr>
          <p:spPr bwMode="auto">
            <a:xfrm>
              <a:off x="4925" y="1142"/>
              <a:ext cx="192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30751" name="Text Box 22"/>
            <p:cNvSpPr txBox="1">
              <a:spLocks noChangeArrowheads="1"/>
            </p:cNvSpPr>
            <p:nvPr/>
          </p:nvSpPr>
          <p:spPr bwMode="auto">
            <a:xfrm>
              <a:off x="2861" y="1397"/>
              <a:ext cx="497" cy="3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seq</a:t>
              </a:r>
            </a:p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control</a:t>
              </a:r>
            </a:p>
          </p:txBody>
        </p:sp>
      </p:grpSp>
      <p:sp>
        <p:nvSpPr>
          <p:cNvPr id="30723" name="Text Box 23"/>
          <p:cNvSpPr txBox="1">
            <a:spLocks noChangeArrowheads="1"/>
          </p:cNvSpPr>
          <p:nvPr/>
        </p:nvSpPr>
        <p:spPr bwMode="auto">
          <a:xfrm>
            <a:off x="533400" y="157163"/>
            <a:ext cx="6405563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802.11 Frame: Addressing</a:t>
            </a:r>
          </a:p>
        </p:txBody>
      </p:sp>
      <p:sp>
        <p:nvSpPr>
          <p:cNvPr id="30724" name="Text Box 24"/>
          <p:cNvSpPr txBox="1">
            <a:spLocks noChangeArrowheads="1"/>
          </p:cNvSpPr>
          <p:nvPr/>
        </p:nvSpPr>
        <p:spPr bwMode="auto">
          <a:xfrm>
            <a:off x="566738" y="4719638"/>
            <a:ext cx="2765799" cy="101784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just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Address 2: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MAC address</a:t>
            </a:r>
          </a:p>
          <a:p>
            <a:pPr algn="just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 wireless host or AP </a:t>
            </a:r>
          </a:p>
          <a:p>
            <a:pPr algn="just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transmitting this frame</a:t>
            </a:r>
          </a:p>
        </p:txBody>
      </p:sp>
      <p:sp>
        <p:nvSpPr>
          <p:cNvPr id="30725" name="Line 25"/>
          <p:cNvSpPr>
            <a:spLocks noChangeShapeType="1"/>
          </p:cNvSpPr>
          <p:nvPr/>
        </p:nvSpPr>
        <p:spPr bwMode="auto">
          <a:xfrm flipV="1">
            <a:off x="974725" y="2833688"/>
            <a:ext cx="1235075" cy="733425"/>
          </a:xfrm>
          <a:prstGeom prst="line">
            <a:avLst/>
          </a:prstGeom>
          <a:noFill/>
          <a:ln w="19080" cap="sq">
            <a:solidFill>
              <a:srgbClr val="C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6" name="Line 26"/>
          <p:cNvSpPr>
            <a:spLocks noChangeShapeType="1"/>
          </p:cNvSpPr>
          <p:nvPr/>
        </p:nvSpPr>
        <p:spPr bwMode="auto">
          <a:xfrm flipH="1" flipV="1">
            <a:off x="3184525" y="2847975"/>
            <a:ext cx="47625" cy="1876425"/>
          </a:xfrm>
          <a:prstGeom prst="line">
            <a:avLst/>
          </a:prstGeom>
          <a:noFill/>
          <a:ln w="19080" cap="sq">
            <a:solidFill>
              <a:srgbClr val="C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7" name="Text Box 27"/>
          <p:cNvSpPr txBox="1">
            <a:spLocks noChangeArrowheads="1"/>
          </p:cNvSpPr>
          <p:nvPr/>
        </p:nvSpPr>
        <p:spPr bwMode="auto">
          <a:xfrm>
            <a:off x="152399" y="3486150"/>
            <a:ext cx="2971801" cy="1008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Address 1: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MAC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address of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wireless host or AP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receive this frame</a:t>
            </a:r>
          </a:p>
        </p:txBody>
      </p:sp>
      <p:sp>
        <p:nvSpPr>
          <p:cNvPr id="30728" name="Line 28"/>
          <p:cNvSpPr>
            <a:spLocks noChangeShapeType="1"/>
          </p:cNvSpPr>
          <p:nvPr/>
        </p:nvSpPr>
        <p:spPr bwMode="auto">
          <a:xfrm flipH="1" flipV="1">
            <a:off x="3976688" y="2878138"/>
            <a:ext cx="612775" cy="839787"/>
          </a:xfrm>
          <a:prstGeom prst="line">
            <a:avLst/>
          </a:prstGeom>
          <a:noFill/>
          <a:ln w="19080" cap="sq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9" name="Text Box 29"/>
          <p:cNvSpPr txBox="1">
            <a:spLocks noChangeArrowheads="1"/>
          </p:cNvSpPr>
          <p:nvPr/>
        </p:nvSpPr>
        <p:spPr bwMode="auto">
          <a:xfrm>
            <a:off x="3598863" y="3851275"/>
            <a:ext cx="3049587" cy="101784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just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Address 3: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MAC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address of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router interface to which AP is attached</a:t>
            </a:r>
          </a:p>
        </p:txBody>
      </p:sp>
      <p:sp>
        <p:nvSpPr>
          <p:cNvPr id="30730" name="Text Box 30"/>
          <p:cNvSpPr txBox="1">
            <a:spLocks noChangeArrowheads="1"/>
          </p:cNvSpPr>
          <p:nvPr/>
        </p:nvSpPr>
        <p:spPr bwMode="auto">
          <a:xfrm>
            <a:off x="5838825" y="3071813"/>
            <a:ext cx="2606675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Address 4: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used only in ad hoc mode</a:t>
            </a:r>
          </a:p>
        </p:txBody>
      </p:sp>
      <p:sp>
        <p:nvSpPr>
          <p:cNvPr id="30731" name="Line 31"/>
          <p:cNvSpPr>
            <a:spLocks noChangeShapeType="1"/>
          </p:cNvSpPr>
          <p:nvPr/>
        </p:nvSpPr>
        <p:spPr bwMode="auto">
          <a:xfrm flipH="1" flipV="1">
            <a:off x="5592763" y="2832100"/>
            <a:ext cx="293687" cy="382588"/>
          </a:xfrm>
          <a:prstGeom prst="line">
            <a:avLst/>
          </a:prstGeom>
          <a:noFill/>
          <a:ln w="19080" cap="sq">
            <a:solidFill>
              <a:srgbClr val="C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Oval 3"/>
          <p:cNvSpPr>
            <a:spLocks noChangeArrowheads="1"/>
          </p:cNvSpPr>
          <p:nvPr/>
        </p:nvSpPr>
        <p:spPr bwMode="auto">
          <a:xfrm>
            <a:off x="1601788" y="1216025"/>
            <a:ext cx="2454275" cy="2374900"/>
          </a:xfrm>
          <a:prstGeom prst="ellipse">
            <a:avLst/>
          </a:pr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Line 4"/>
          <p:cNvSpPr>
            <a:spLocks noChangeShapeType="1"/>
          </p:cNvSpPr>
          <p:nvPr/>
        </p:nvSpPr>
        <p:spPr bwMode="auto">
          <a:xfrm>
            <a:off x="3581400" y="2728913"/>
            <a:ext cx="1219200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48" name="Line 5"/>
          <p:cNvSpPr>
            <a:spLocks noChangeShapeType="1"/>
          </p:cNvSpPr>
          <p:nvPr/>
        </p:nvSpPr>
        <p:spPr bwMode="auto">
          <a:xfrm flipV="1">
            <a:off x="5257800" y="2270125"/>
            <a:ext cx="914400" cy="3841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1749" name="Group 6"/>
          <p:cNvGrpSpPr>
            <a:grpSpLocks/>
          </p:cNvGrpSpPr>
          <p:nvPr/>
        </p:nvGrpSpPr>
        <p:grpSpPr bwMode="auto">
          <a:xfrm>
            <a:off x="6019800" y="1433513"/>
            <a:ext cx="2360613" cy="1760537"/>
            <a:chOff x="3792" y="903"/>
            <a:chExt cx="1487" cy="1109"/>
          </a:xfrm>
        </p:grpSpPr>
        <p:sp>
          <p:nvSpPr>
            <p:cNvPr id="31837" name="Freeform 7"/>
            <p:cNvSpPr>
              <a:spLocks noChangeArrowheads="1"/>
            </p:cNvSpPr>
            <p:nvPr/>
          </p:nvSpPr>
          <p:spPr bwMode="auto">
            <a:xfrm>
              <a:off x="3792" y="903"/>
              <a:ext cx="1487" cy="1109"/>
            </a:xfrm>
            <a:custGeom>
              <a:avLst/>
              <a:gdLst>
                <a:gd name="T0" fmla="*/ 2 w 2135"/>
                <a:gd name="T1" fmla="*/ 39 h 1662"/>
                <a:gd name="T2" fmla="*/ 8 w 2135"/>
                <a:gd name="T3" fmla="*/ 5 h 1662"/>
                <a:gd name="T4" fmla="*/ 52 w 2135"/>
                <a:gd name="T5" fmla="*/ 11 h 1662"/>
                <a:gd name="T6" fmla="*/ 97 w 2135"/>
                <a:gd name="T7" fmla="*/ 6 h 1662"/>
                <a:gd name="T8" fmla="*/ 159 w 2135"/>
                <a:gd name="T9" fmla="*/ 24 h 1662"/>
                <a:gd name="T10" fmla="*/ 161 w 2135"/>
                <a:gd name="T11" fmla="*/ 68 h 1662"/>
                <a:gd name="T12" fmla="*/ 126 w 2135"/>
                <a:gd name="T13" fmla="*/ 95 h 1662"/>
                <a:gd name="T14" fmla="*/ 65 w 2135"/>
                <a:gd name="T15" fmla="*/ 89 h 1662"/>
                <a:gd name="T16" fmla="*/ 40 w 2135"/>
                <a:gd name="T17" fmla="*/ 75 h 1662"/>
                <a:gd name="T18" fmla="*/ 15 w 2135"/>
                <a:gd name="T19" fmla="*/ 63 h 1662"/>
                <a:gd name="T20" fmla="*/ 2 w 2135"/>
                <a:gd name="T21" fmla="*/ 39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38" name="Text Box 8"/>
            <p:cNvSpPr txBox="1">
              <a:spLocks noChangeArrowheads="1"/>
            </p:cNvSpPr>
            <p:nvPr/>
          </p:nvSpPr>
          <p:spPr bwMode="auto">
            <a:xfrm>
              <a:off x="4179" y="1287"/>
              <a:ext cx="615" cy="25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Internet</a:t>
              </a:r>
            </a:p>
          </p:txBody>
        </p:sp>
      </p:grpSp>
      <p:grpSp>
        <p:nvGrpSpPr>
          <p:cNvPr id="31750" name="Group 9"/>
          <p:cNvGrpSpPr>
            <a:grpSpLocks/>
          </p:cNvGrpSpPr>
          <p:nvPr/>
        </p:nvGrpSpPr>
        <p:grpSpPr bwMode="auto">
          <a:xfrm>
            <a:off x="4703763" y="2284413"/>
            <a:ext cx="774700" cy="523875"/>
            <a:chOff x="2963" y="1439"/>
            <a:chExt cx="488" cy="330"/>
          </a:xfrm>
        </p:grpSpPr>
        <p:grpSp>
          <p:nvGrpSpPr>
            <p:cNvPr id="31822" name="Group 10"/>
            <p:cNvGrpSpPr>
              <a:grpSpLocks/>
            </p:cNvGrpSpPr>
            <p:nvPr/>
          </p:nvGrpSpPr>
          <p:grpSpPr bwMode="auto">
            <a:xfrm>
              <a:off x="3024" y="1623"/>
              <a:ext cx="314" cy="146"/>
              <a:chOff x="3024" y="1623"/>
              <a:chExt cx="314" cy="146"/>
            </a:xfrm>
          </p:grpSpPr>
          <p:sp>
            <p:nvSpPr>
              <p:cNvPr id="31824" name="Oval 11"/>
              <p:cNvSpPr>
                <a:spLocks noChangeArrowheads="1"/>
              </p:cNvSpPr>
              <p:nvPr/>
            </p:nvSpPr>
            <p:spPr bwMode="auto">
              <a:xfrm>
                <a:off x="3026" y="1689"/>
                <a:ext cx="311" cy="80"/>
              </a:xfrm>
              <a:prstGeom prst="ellipse">
                <a:avLst/>
              </a:prstGeom>
              <a:solidFill>
                <a:srgbClr val="CCCCFF"/>
              </a:solidFill>
              <a:ln w="1260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25" name="Line 12"/>
              <p:cNvSpPr>
                <a:spLocks noChangeShapeType="1"/>
              </p:cNvSpPr>
              <p:nvPr/>
            </p:nvSpPr>
            <p:spPr bwMode="auto">
              <a:xfrm>
                <a:off x="3026" y="1682"/>
                <a:ext cx="0" cy="49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26" name="Line 13"/>
              <p:cNvSpPr>
                <a:spLocks noChangeShapeType="1"/>
              </p:cNvSpPr>
              <p:nvPr/>
            </p:nvSpPr>
            <p:spPr bwMode="auto">
              <a:xfrm>
                <a:off x="3339" y="1682"/>
                <a:ext cx="0" cy="49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27" name="Rectangle 14"/>
              <p:cNvSpPr>
                <a:spLocks noChangeArrowheads="1"/>
              </p:cNvSpPr>
              <p:nvPr/>
            </p:nvSpPr>
            <p:spPr bwMode="auto">
              <a:xfrm>
                <a:off x="3026" y="1682"/>
                <a:ext cx="309" cy="49"/>
              </a:xfrm>
              <a:prstGeom prst="rect">
                <a:avLst/>
              </a:prstGeom>
              <a:solidFill>
                <a:srgbClr val="CCCC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28" name="Oval 15"/>
              <p:cNvSpPr>
                <a:spLocks noChangeArrowheads="1"/>
              </p:cNvSpPr>
              <p:nvPr/>
            </p:nvSpPr>
            <p:spPr bwMode="auto">
              <a:xfrm>
                <a:off x="3024" y="1623"/>
                <a:ext cx="311" cy="94"/>
              </a:xfrm>
              <a:prstGeom prst="ellipse">
                <a:avLst/>
              </a:prstGeom>
              <a:solidFill>
                <a:srgbClr val="CCCCFF"/>
              </a:solidFill>
              <a:ln w="1260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1829" name="Group 16"/>
              <p:cNvGrpSpPr>
                <a:grpSpLocks/>
              </p:cNvGrpSpPr>
              <p:nvPr/>
            </p:nvGrpSpPr>
            <p:grpSpPr bwMode="auto">
              <a:xfrm>
                <a:off x="3099" y="1644"/>
                <a:ext cx="154" cy="55"/>
                <a:chOff x="3099" y="1644"/>
                <a:chExt cx="154" cy="55"/>
              </a:xfrm>
            </p:grpSpPr>
            <p:sp>
              <p:nvSpPr>
                <p:cNvPr id="31834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3099" y="1643"/>
                  <a:ext cx="54" cy="2"/>
                </a:xfrm>
                <a:prstGeom prst="line">
                  <a:avLst/>
                </a:prstGeom>
                <a:noFill/>
                <a:ln w="2844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35" name="Line 18"/>
                <p:cNvSpPr>
                  <a:spLocks noChangeShapeType="1"/>
                </p:cNvSpPr>
                <p:nvPr/>
              </p:nvSpPr>
              <p:spPr bwMode="auto">
                <a:xfrm>
                  <a:off x="3205" y="1699"/>
                  <a:ext cx="48" cy="0"/>
                </a:xfrm>
                <a:prstGeom prst="line">
                  <a:avLst/>
                </a:prstGeom>
                <a:noFill/>
                <a:ln w="2844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36" name="Line 19"/>
                <p:cNvSpPr>
                  <a:spLocks noChangeShapeType="1"/>
                </p:cNvSpPr>
                <p:nvPr/>
              </p:nvSpPr>
              <p:spPr bwMode="auto">
                <a:xfrm>
                  <a:off x="3150" y="1645"/>
                  <a:ext cx="56" cy="53"/>
                </a:xfrm>
                <a:prstGeom prst="line">
                  <a:avLst/>
                </a:prstGeom>
                <a:noFill/>
                <a:ln w="2844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1830" name="Group 20"/>
              <p:cNvGrpSpPr>
                <a:grpSpLocks/>
              </p:cNvGrpSpPr>
              <p:nvPr/>
            </p:nvGrpSpPr>
            <p:grpSpPr bwMode="auto">
              <a:xfrm>
                <a:off x="3099" y="1643"/>
                <a:ext cx="154" cy="55"/>
                <a:chOff x="3099" y="1643"/>
                <a:chExt cx="154" cy="55"/>
              </a:xfrm>
            </p:grpSpPr>
            <p:sp>
              <p:nvSpPr>
                <p:cNvPr id="31831" name="Line 21"/>
                <p:cNvSpPr>
                  <a:spLocks noChangeShapeType="1"/>
                </p:cNvSpPr>
                <p:nvPr/>
              </p:nvSpPr>
              <p:spPr bwMode="auto">
                <a:xfrm>
                  <a:off x="3099" y="1698"/>
                  <a:ext cx="54" cy="0"/>
                </a:xfrm>
                <a:prstGeom prst="line">
                  <a:avLst/>
                </a:prstGeom>
                <a:noFill/>
                <a:ln w="2844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32" name="Line 22"/>
                <p:cNvSpPr>
                  <a:spLocks noChangeShapeType="1"/>
                </p:cNvSpPr>
                <p:nvPr/>
              </p:nvSpPr>
              <p:spPr bwMode="auto">
                <a:xfrm>
                  <a:off x="3205" y="1643"/>
                  <a:ext cx="48" cy="0"/>
                </a:xfrm>
                <a:prstGeom prst="line">
                  <a:avLst/>
                </a:prstGeom>
                <a:noFill/>
                <a:ln w="2844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33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3150" y="1642"/>
                  <a:ext cx="56" cy="55"/>
                </a:xfrm>
                <a:prstGeom prst="line">
                  <a:avLst/>
                </a:prstGeom>
                <a:noFill/>
                <a:ln w="2844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1823" name="Text Box 24"/>
            <p:cNvSpPr txBox="1">
              <a:spLocks noChangeArrowheads="1"/>
            </p:cNvSpPr>
            <p:nvPr/>
          </p:nvSpPr>
          <p:spPr bwMode="auto">
            <a:xfrm>
              <a:off x="2963" y="1439"/>
              <a:ext cx="488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  <a:cs typeface="Arial" charset="0"/>
                </a:rPr>
                <a:t>router</a:t>
              </a:r>
            </a:p>
          </p:txBody>
        </p:sp>
      </p:grpSp>
      <p:sp>
        <p:nvSpPr>
          <p:cNvPr id="31751" name="Text Box 25"/>
          <p:cNvSpPr txBox="1">
            <a:spLocks noChangeArrowheads="1"/>
          </p:cNvSpPr>
          <p:nvPr/>
        </p:nvSpPr>
        <p:spPr bwMode="auto">
          <a:xfrm>
            <a:off x="1730375" y="2347913"/>
            <a:ext cx="471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H1</a:t>
            </a:r>
          </a:p>
        </p:txBody>
      </p:sp>
      <p:sp>
        <p:nvSpPr>
          <p:cNvPr id="31752" name="Text Box 26"/>
          <p:cNvSpPr txBox="1">
            <a:spLocks noChangeArrowheads="1"/>
          </p:cNvSpPr>
          <p:nvPr/>
        </p:nvSpPr>
        <p:spPr bwMode="auto">
          <a:xfrm>
            <a:off x="4330700" y="2376488"/>
            <a:ext cx="471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R1</a:t>
            </a:r>
          </a:p>
        </p:txBody>
      </p: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349250" y="2392363"/>
            <a:ext cx="5354638" cy="3948111"/>
            <a:chOff x="220" y="1507"/>
            <a:chExt cx="3373" cy="2487"/>
          </a:xfrm>
        </p:grpSpPr>
        <p:sp>
          <p:nvSpPr>
            <p:cNvPr id="31793" name="Line 28"/>
            <p:cNvSpPr>
              <a:spLocks noChangeShapeType="1"/>
            </p:cNvSpPr>
            <p:nvPr/>
          </p:nvSpPr>
          <p:spPr bwMode="auto">
            <a:xfrm>
              <a:off x="1564" y="1507"/>
              <a:ext cx="565" cy="210"/>
            </a:xfrm>
            <a:prstGeom prst="line">
              <a:avLst/>
            </a:prstGeom>
            <a:noFill/>
            <a:ln w="57240" cap="sq">
              <a:solidFill>
                <a:srgbClr val="FF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4" name="Rectangle 29"/>
            <p:cNvSpPr>
              <a:spLocks noChangeArrowheads="1"/>
            </p:cNvSpPr>
            <p:nvPr/>
          </p:nvSpPr>
          <p:spPr bwMode="auto">
            <a:xfrm>
              <a:off x="310" y="3224"/>
              <a:ext cx="3279" cy="268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5" name="Freeform 30"/>
            <p:cNvSpPr>
              <a:spLocks noChangeArrowheads="1"/>
            </p:cNvSpPr>
            <p:nvPr/>
          </p:nvSpPr>
          <p:spPr bwMode="auto">
            <a:xfrm>
              <a:off x="220" y="1753"/>
              <a:ext cx="3373" cy="1667"/>
            </a:xfrm>
            <a:custGeom>
              <a:avLst/>
              <a:gdLst>
                <a:gd name="T0" fmla="*/ 1397 w 3374"/>
                <a:gd name="T1" fmla="*/ 0 h 1668"/>
                <a:gd name="T2" fmla="*/ 104 w 3374"/>
                <a:gd name="T3" fmla="*/ 1444 h 1668"/>
                <a:gd name="T4" fmla="*/ 1294 w 3374"/>
                <a:gd name="T5" fmla="*/ 1417 h 1668"/>
                <a:gd name="T6" fmla="*/ 3373 w 3374"/>
                <a:gd name="T7" fmla="*/ 1444 h 1668"/>
                <a:gd name="T8" fmla="*/ 1585 w 3374"/>
                <a:gd name="T9" fmla="*/ 75 h 1668"/>
                <a:gd name="T10" fmla="*/ 1397 w 3374"/>
                <a:gd name="T11" fmla="*/ 0 h 16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374"/>
                <a:gd name="T19" fmla="*/ 0 h 1668"/>
                <a:gd name="T20" fmla="*/ 3374 w 3374"/>
                <a:gd name="T21" fmla="*/ 1668 h 16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374" h="1668">
                  <a:moveTo>
                    <a:pt x="1397" y="0"/>
                  </a:moveTo>
                  <a:cubicBezTo>
                    <a:pt x="1255" y="557"/>
                    <a:pt x="999" y="1064"/>
                    <a:pt x="104" y="1445"/>
                  </a:cubicBezTo>
                  <a:cubicBezTo>
                    <a:pt x="0" y="1641"/>
                    <a:pt x="719" y="1436"/>
                    <a:pt x="1294" y="1418"/>
                  </a:cubicBezTo>
                  <a:cubicBezTo>
                    <a:pt x="1839" y="1418"/>
                    <a:pt x="3326" y="1668"/>
                    <a:pt x="3374" y="1445"/>
                  </a:cubicBezTo>
                  <a:cubicBezTo>
                    <a:pt x="1983" y="1002"/>
                    <a:pt x="1929" y="582"/>
                    <a:pt x="1585" y="75"/>
                  </a:cubicBezTo>
                  <a:cubicBezTo>
                    <a:pt x="1491" y="25"/>
                    <a:pt x="1529" y="67"/>
                    <a:pt x="1397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000000"/>
                </a:gs>
                <a:gs pos="100000">
                  <a:srgbClr val="FFFFFF">
                    <a:alpha val="18999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6" name="Rectangle 31"/>
            <p:cNvSpPr>
              <a:spLocks noChangeArrowheads="1"/>
            </p:cNvSpPr>
            <p:nvPr/>
          </p:nvSpPr>
          <p:spPr bwMode="auto">
            <a:xfrm rot="1260000">
              <a:off x="1573" y="1640"/>
              <a:ext cx="354" cy="114"/>
            </a:xfrm>
            <a:prstGeom prst="rect">
              <a:avLst/>
            </a:prstGeom>
            <a:solidFill>
              <a:srgbClr val="2626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7" name="Text Box 32"/>
            <p:cNvSpPr txBox="1">
              <a:spLocks noChangeArrowheads="1"/>
            </p:cNvSpPr>
            <p:nvPr/>
          </p:nvSpPr>
          <p:spPr bwMode="auto">
            <a:xfrm>
              <a:off x="520" y="3250"/>
              <a:ext cx="2852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  <a:cs typeface="Arial" charset="0"/>
                </a:rPr>
                <a:t>AP MAC addr  H1 MAC addr R1 MAC addr</a:t>
              </a:r>
            </a:p>
          </p:txBody>
        </p:sp>
        <p:sp>
          <p:nvSpPr>
            <p:cNvPr id="31798" name="Line 33"/>
            <p:cNvSpPr>
              <a:spLocks noChangeShapeType="1"/>
            </p:cNvSpPr>
            <p:nvPr/>
          </p:nvSpPr>
          <p:spPr bwMode="auto">
            <a:xfrm>
              <a:off x="512" y="3224"/>
              <a:ext cx="0" cy="26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9" name="Line 34"/>
            <p:cNvSpPr>
              <a:spLocks noChangeShapeType="1"/>
            </p:cNvSpPr>
            <p:nvPr/>
          </p:nvSpPr>
          <p:spPr bwMode="auto">
            <a:xfrm>
              <a:off x="1472" y="3224"/>
              <a:ext cx="0" cy="26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00" name="Line 35"/>
            <p:cNvSpPr>
              <a:spLocks noChangeShapeType="1"/>
            </p:cNvSpPr>
            <p:nvPr/>
          </p:nvSpPr>
          <p:spPr bwMode="auto">
            <a:xfrm>
              <a:off x="2432" y="3224"/>
              <a:ext cx="0" cy="26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801" name="Group 36"/>
            <p:cNvGrpSpPr>
              <a:grpSpLocks/>
            </p:cNvGrpSpPr>
            <p:nvPr/>
          </p:nvGrpSpPr>
          <p:grpSpPr bwMode="auto">
            <a:xfrm>
              <a:off x="348" y="3434"/>
              <a:ext cx="119" cy="113"/>
              <a:chOff x="348" y="3434"/>
              <a:chExt cx="119" cy="113"/>
            </a:xfrm>
          </p:grpSpPr>
          <p:sp>
            <p:nvSpPr>
              <p:cNvPr id="31819" name="Rectangle 37"/>
              <p:cNvSpPr>
                <a:spLocks noChangeArrowheads="1"/>
              </p:cNvSpPr>
              <p:nvPr/>
            </p:nvSpPr>
            <p:spPr bwMode="auto">
              <a:xfrm>
                <a:off x="348" y="3456"/>
                <a:ext cx="119" cy="5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20" name="Freeform 38"/>
              <p:cNvSpPr>
                <a:spLocks noChangeArrowheads="1"/>
              </p:cNvSpPr>
              <p:nvPr/>
            </p:nvSpPr>
            <p:spPr bwMode="auto">
              <a:xfrm>
                <a:off x="356" y="3434"/>
                <a:ext cx="47" cy="113"/>
              </a:xfrm>
              <a:custGeom>
                <a:avLst/>
                <a:gdLst>
                  <a:gd name="T0" fmla="*/ 12 w 60"/>
                  <a:gd name="T1" fmla="*/ 0 h 150"/>
                  <a:gd name="T2" fmla="*/ 2 w 60"/>
                  <a:gd name="T3" fmla="*/ 7 h 150"/>
                  <a:gd name="T4" fmla="*/ 9 w 60"/>
                  <a:gd name="T5" fmla="*/ 12 h 150"/>
                  <a:gd name="T6" fmla="*/ 0 w 60"/>
                  <a:gd name="T7" fmla="*/ 22 h 15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"/>
                  <a:gd name="T13" fmla="*/ 0 h 150"/>
                  <a:gd name="T14" fmla="*/ 60 w 60"/>
                  <a:gd name="T15" fmla="*/ 150 h 15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8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21" name="Freeform 39"/>
              <p:cNvSpPr>
                <a:spLocks noChangeArrowheads="1"/>
              </p:cNvSpPr>
              <p:nvPr/>
            </p:nvSpPr>
            <p:spPr bwMode="auto">
              <a:xfrm>
                <a:off x="406" y="3434"/>
                <a:ext cx="47" cy="113"/>
              </a:xfrm>
              <a:custGeom>
                <a:avLst/>
                <a:gdLst>
                  <a:gd name="T0" fmla="*/ 12 w 60"/>
                  <a:gd name="T1" fmla="*/ 0 h 150"/>
                  <a:gd name="T2" fmla="*/ 2 w 60"/>
                  <a:gd name="T3" fmla="*/ 7 h 150"/>
                  <a:gd name="T4" fmla="*/ 9 w 60"/>
                  <a:gd name="T5" fmla="*/ 12 h 150"/>
                  <a:gd name="T6" fmla="*/ 0 w 60"/>
                  <a:gd name="T7" fmla="*/ 22 h 15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"/>
                  <a:gd name="T13" fmla="*/ 0 h 150"/>
                  <a:gd name="T14" fmla="*/ 60 w 60"/>
                  <a:gd name="T15" fmla="*/ 150 h 15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8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802" name="Group 40"/>
            <p:cNvGrpSpPr>
              <a:grpSpLocks/>
            </p:cNvGrpSpPr>
            <p:nvPr/>
          </p:nvGrpSpPr>
          <p:grpSpPr bwMode="auto">
            <a:xfrm>
              <a:off x="364" y="3166"/>
              <a:ext cx="119" cy="113"/>
              <a:chOff x="364" y="3166"/>
              <a:chExt cx="119" cy="113"/>
            </a:xfrm>
          </p:grpSpPr>
          <p:sp>
            <p:nvSpPr>
              <p:cNvPr id="31816" name="Rectangle 41"/>
              <p:cNvSpPr>
                <a:spLocks noChangeArrowheads="1"/>
              </p:cNvSpPr>
              <p:nvPr/>
            </p:nvSpPr>
            <p:spPr bwMode="auto">
              <a:xfrm>
                <a:off x="364" y="3188"/>
                <a:ext cx="119" cy="5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17" name="Freeform 42"/>
              <p:cNvSpPr>
                <a:spLocks noChangeArrowheads="1"/>
              </p:cNvSpPr>
              <p:nvPr/>
            </p:nvSpPr>
            <p:spPr bwMode="auto">
              <a:xfrm>
                <a:off x="372" y="3166"/>
                <a:ext cx="47" cy="113"/>
              </a:xfrm>
              <a:custGeom>
                <a:avLst/>
                <a:gdLst>
                  <a:gd name="T0" fmla="*/ 12 w 60"/>
                  <a:gd name="T1" fmla="*/ 0 h 150"/>
                  <a:gd name="T2" fmla="*/ 2 w 60"/>
                  <a:gd name="T3" fmla="*/ 7 h 150"/>
                  <a:gd name="T4" fmla="*/ 9 w 60"/>
                  <a:gd name="T5" fmla="*/ 12 h 150"/>
                  <a:gd name="T6" fmla="*/ 0 w 60"/>
                  <a:gd name="T7" fmla="*/ 22 h 15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"/>
                  <a:gd name="T13" fmla="*/ 0 h 150"/>
                  <a:gd name="T14" fmla="*/ 60 w 60"/>
                  <a:gd name="T15" fmla="*/ 150 h 15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8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18" name="Freeform 43"/>
              <p:cNvSpPr>
                <a:spLocks noChangeArrowheads="1"/>
              </p:cNvSpPr>
              <p:nvPr/>
            </p:nvSpPr>
            <p:spPr bwMode="auto">
              <a:xfrm>
                <a:off x="422" y="3166"/>
                <a:ext cx="47" cy="113"/>
              </a:xfrm>
              <a:custGeom>
                <a:avLst/>
                <a:gdLst>
                  <a:gd name="T0" fmla="*/ 12 w 60"/>
                  <a:gd name="T1" fmla="*/ 0 h 150"/>
                  <a:gd name="T2" fmla="*/ 2 w 60"/>
                  <a:gd name="T3" fmla="*/ 7 h 150"/>
                  <a:gd name="T4" fmla="*/ 9 w 60"/>
                  <a:gd name="T5" fmla="*/ 12 h 150"/>
                  <a:gd name="T6" fmla="*/ 0 w 60"/>
                  <a:gd name="T7" fmla="*/ 22 h 15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"/>
                  <a:gd name="T13" fmla="*/ 0 h 150"/>
                  <a:gd name="T14" fmla="*/ 60 w 60"/>
                  <a:gd name="T15" fmla="*/ 150 h 15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8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803" name="Group 44"/>
            <p:cNvGrpSpPr>
              <a:grpSpLocks/>
            </p:cNvGrpSpPr>
            <p:nvPr/>
          </p:nvGrpSpPr>
          <p:grpSpPr bwMode="auto">
            <a:xfrm>
              <a:off x="3408" y="3178"/>
              <a:ext cx="119" cy="113"/>
              <a:chOff x="3408" y="3178"/>
              <a:chExt cx="119" cy="113"/>
            </a:xfrm>
          </p:grpSpPr>
          <p:sp>
            <p:nvSpPr>
              <p:cNvPr id="31813" name="Rectangle 45"/>
              <p:cNvSpPr>
                <a:spLocks noChangeArrowheads="1"/>
              </p:cNvSpPr>
              <p:nvPr/>
            </p:nvSpPr>
            <p:spPr bwMode="auto">
              <a:xfrm>
                <a:off x="3408" y="3200"/>
                <a:ext cx="119" cy="5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14" name="Freeform 46"/>
              <p:cNvSpPr>
                <a:spLocks noChangeArrowheads="1"/>
              </p:cNvSpPr>
              <p:nvPr/>
            </p:nvSpPr>
            <p:spPr bwMode="auto">
              <a:xfrm>
                <a:off x="3416" y="3178"/>
                <a:ext cx="47" cy="113"/>
              </a:xfrm>
              <a:custGeom>
                <a:avLst/>
                <a:gdLst>
                  <a:gd name="T0" fmla="*/ 12 w 60"/>
                  <a:gd name="T1" fmla="*/ 0 h 150"/>
                  <a:gd name="T2" fmla="*/ 2 w 60"/>
                  <a:gd name="T3" fmla="*/ 7 h 150"/>
                  <a:gd name="T4" fmla="*/ 9 w 60"/>
                  <a:gd name="T5" fmla="*/ 12 h 150"/>
                  <a:gd name="T6" fmla="*/ 0 w 60"/>
                  <a:gd name="T7" fmla="*/ 22 h 15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"/>
                  <a:gd name="T13" fmla="*/ 0 h 150"/>
                  <a:gd name="T14" fmla="*/ 60 w 60"/>
                  <a:gd name="T15" fmla="*/ 150 h 15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8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15" name="Freeform 47"/>
              <p:cNvSpPr>
                <a:spLocks noChangeArrowheads="1"/>
              </p:cNvSpPr>
              <p:nvPr/>
            </p:nvSpPr>
            <p:spPr bwMode="auto">
              <a:xfrm>
                <a:off x="3466" y="3178"/>
                <a:ext cx="47" cy="113"/>
              </a:xfrm>
              <a:custGeom>
                <a:avLst/>
                <a:gdLst>
                  <a:gd name="T0" fmla="*/ 12 w 60"/>
                  <a:gd name="T1" fmla="*/ 0 h 150"/>
                  <a:gd name="T2" fmla="*/ 2 w 60"/>
                  <a:gd name="T3" fmla="*/ 7 h 150"/>
                  <a:gd name="T4" fmla="*/ 9 w 60"/>
                  <a:gd name="T5" fmla="*/ 12 h 150"/>
                  <a:gd name="T6" fmla="*/ 0 w 60"/>
                  <a:gd name="T7" fmla="*/ 22 h 15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"/>
                  <a:gd name="T13" fmla="*/ 0 h 150"/>
                  <a:gd name="T14" fmla="*/ 60 w 60"/>
                  <a:gd name="T15" fmla="*/ 150 h 15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8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804" name="Line 48"/>
            <p:cNvSpPr>
              <a:spLocks noChangeShapeType="1"/>
            </p:cNvSpPr>
            <p:nvPr/>
          </p:nvSpPr>
          <p:spPr bwMode="auto">
            <a:xfrm>
              <a:off x="3356" y="3230"/>
              <a:ext cx="0" cy="26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805" name="Group 49"/>
            <p:cNvGrpSpPr>
              <a:grpSpLocks/>
            </p:cNvGrpSpPr>
            <p:nvPr/>
          </p:nvGrpSpPr>
          <p:grpSpPr bwMode="auto">
            <a:xfrm>
              <a:off x="3414" y="3430"/>
              <a:ext cx="119" cy="113"/>
              <a:chOff x="3414" y="3430"/>
              <a:chExt cx="119" cy="113"/>
            </a:xfrm>
          </p:grpSpPr>
          <p:sp>
            <p:nvSpPr>
              <p:cNvPr id="31810" name="Rectangle 50"/>
              <p:cNvSpPr>
                <a:spLocks noChangeArrowheads="1"/>
              </p:cNvSpPr>
              <p:nvPr/>
            </p:nvSpPr>
            <p:spPr bwMode="auto">
              <a:xfrm>
                <a:off x="3414" y="3452"/>
                <a:ext cx="119" cy="5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11" name="Freeform 51"/>
              <p:cNvSpPr>
                <a:spLocks noChangeArrowheads="1"/>
              </p:cNvSpPr>
              <p:nvPr/>
            </p:nvSpPr>
            <p:spPr bwMode="auto">
              <a:xfrm>
                <a:off x="3422" y="3430"/>
                <a:ext cx="47" cy="113"/>
              </a:xfrm>
              <a:custGeom>
                <a:avLst/>
                <a:gdLst>
                  <a:gd name="T0" fmla="*/ 12 w 60"/>
                  <a:gd name="T1" fmla="*/ 0 h 150"/>
                  <a:gd name="T2" fmla="*/ 2 w 60"/>
                  <a:gd name="T3" fmla="*/ 7 h 150"/>
                  <a:gd name="T4" fmla="*/ 9 w 60"/>
                  <a:gd name="T5" fmla="*/ 12 h 150"/>
                  <a:gd name="T6" fmla="*/ 0 w 60"/>
                  <a:gd name="T7" fmla="*/ 22 h 15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"/>
                  <a:gd name="T13" fmla="*/ 0 h 150"/>
                  <a:gd name="T14" fmla="*/ 60 w 60"/>
                  <a:gd name="T15" fmla="*/ 150 h 15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8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12" name="Freeform 52"/>
              <p:cNvSpPr>
                <a:spLocks noChangeArrowheads="1"/>
              </p:cNvSpPr>
              <p:nvPr/>
            </p:nvSpPr>
            <p:spPr bwMode="auto">
              <a:xfrm>
                <a:off x="3472" y="3430"/>
                <a:ext cx="47" cy="113"/>
              </a:xfrm>
              <a:custGeom>
                <a:avLst/>
                <a:gdLst>
                  <a:gd name="T0" fmla="*/ 12 w 60"/>
                  <a:gd name="T1" fmla="*/ 0 h 150"/>
                  <a:gd name="T2" fmla="*/ 2 w 60"/>
                  <a:gd name="T3" fmla="*/ 7 h 150"/>
                  <a:gd name="T4" fmla="*/ 9 w 60"/>
                  <a:gd name="T5" fmla="*/ 12 h 150"/>
                  <a:gd name="T6" fmla="*/ 0 w 60"/>
                  <a:gd name="T7" fmla="*/ 22 h 15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"/>
                  <a:gd name="T13" fmla="*/ 0 h 150"/>
                  <a:gd name="T14" fmla="*/ 60 w 60"/>
                  <a:gd name="T15" fmla="*/ 150 h 15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8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806" name="Text Box 53"/>
            <p:cNvSpPr txBox="1">
              <a:spLocks noChangeArrowheads="1"/>
            </p:cNvSpPr>
            <p:nvPr/>
          </p:nvSpPr>
          <p:spPr bwMode="auto">
            <a:xfrm>
              <a:off x="474" y="3509"/>
              <a:ext cx="607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Arial" charset="0"/>
                  <a:cs typeface="Arial" charset="0"/>
                </a:rPr>
                <a:t>address 1</a:t>
              </a:r>
            </a:p>
          </p:txBody>
        </p:sp>
        <p:sp>
          <p:nvSpPr>
            <p:cNvPr id="31807" name="Text Box 54"/>
            <p:cNvSpPr txBox="1">
              <a:spLocks noChangeArrowheads="1"/>
            </p:cNvSpPr>
            <p:nvPr/>
          </p:nvSpPr>
          <p:spPr bwMode="auto">
            <a:xfrm>
              <a:off x="1451" y="3507"/>
              <a:ext cx="607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Arial" charset="0"/>
                  <a:cs typeface="Arial" charset="0"/>
                </a:rPr>
                <a:t>address 2</a:t>
              </a:r>
            </a:p>
          </p:txBody>
        </p:sp>
        <p:sp>
          <p:nvSpPr>
            <p:cNvPr id="31808" name="Text Box 55"/>
            <p:cNvSpPr txBox="1">
              <a:spLocks noChangeArrowheads="1"/>
            </p:cNvSpPr>
            <p:nvPr/>
          </p:nvSpPr>
          <p:spPr bwMode="auto">
            <a:xfrm>
              <a:off x="2431" y="3498"/>
              <a:ext cx="607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Arial" charset="0"/>
                  <a:cs typeface="Arial" charset="0"/>
                </a:rPr>
                <a:t>address 3</a:t>
              </a:r>
            </a:p>
          </p:txBody>
        </p:sp>
        <p:sp>
          <p:nvSpPr>
            <p:cNvPr id="31809" name="Text Box 56"/>
            <p:cNvSpPr txBox="1">
              <a:spLocks noChangeArrowheads="1"/>
            </p:cNvSpPr>
            <p:nvPr/>
          </p:nvSpPr>
          <p:spPr bwMode="auto">
            <a:xfrm>
              <a:off x="2573" y="3741"/>
              <a:ext cx="966" cy="25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802.</a:t>
              </a:r>
              <a:r>
                <a:rPr lang="en-US" sz="20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11</a:t>
              </a:r>
              <a:r>
                <a:rPr lang="en-US" sz="20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frame</a:t>
              </a:r>
            </a:p>
          </p:txBody>
        </p:sp>
      </p:grpSp>
      <p:grpSp>
        <p:nvGrpSpPr>
          <p:cNvPr id="12" name="Group 57"/>
          <p:cNvGrpSpPr>
            <a:grpSpLocks/>
          </p:cNvGrpSpPr>
          <p:nvPr/>
        </p:nvGrpSpPr>
        <p:grpSpPr bwMode="auto">
          <a:xfrm>
            <a:off x="3811588" y="2811463"/>
            <a:ext cx="4175125" cy="2152650"/>
            <a:chOff x="2401" y="1771"/>
            <a:chExt cx="2630" cy="1356"/>
          </a:xfrm>
        </p:grpSpPr>
        <p:sp>
          <p:nvSpPr>
            <p:cNvPr id="31766" name="Freeform 58"/>
            <p:cNvSpPr>
              <a:spLocks noChangeArrowheads="1"/>
            </p:cNvSpPr>
            <p:nvPr/>
          </p:nvSpPr>
          <p:spPr bwMode="auto">
            <a:xfrm>
              <a:off x="2592" y="2002"/>
              <a:ext cx="2418" cy="440"/>
            </a:xfrm>
            <a:custGeom>
              <a:avLst/>
              <a:gdLst>
                <a:gd name="T0" fmla="*/ 54 w 2419"/>
                <a:gd name="T1" fmla="*/ 9 h 441"/>
                <a:gd name="T2" fmla="*/ 0 w 2419"/>
                <a:gd name="T3" fmla="*/ 436 h 441"/>
                <a:gd name="T4" fmla="*/ 2418 w 2419"/>
                <a:gd name="T5" fmla="*/ 368 h 441"/>
                <a:gd name="T6" fmla="*/ 336 w 2419"/>
                <a:gd name="T7" fmla="*/ 5 h 441"/>
                <a:gd name="T8" fmla="*/ 54 w 2419"/>
                <a:gd name="T9" fmla="*/ 9 h 4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19"/>
                <a:gd name="T16" fmla="*/ 0 h 441"/>
                <a:gd name="T17" fmla="*/ 2419 w 2419"/>
                <a:gd name="T18" fmla="*/ 441 h 4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19" h="441">
                  <a:moveTo>
                    <a:pt x="54" y="9"/>
                  </a:moveTo>
                  <a:cubicBezTo>
                    <a:pt x="45" y="275"/>
                    <a:pt x="38" y="312"/>
                    <a:pt x="0" y="437"/>
                  </a:cubicBezTo>
                  <a:cubicBezTo>
                    <a:pt x="499" y="418"/>
                    <a:pt x="2363" y="441"/>
                    <a:pt x="2419" y="369"/>
                  </a:cubicBezTo>
                  <a:cubicBezTo>
                    <a:pt x="921" y="148"/>
                    <a:pt x="719" y="337"/>
                    <a:pt x="336" y="5"/>
                  </a:cubicBezTo>
                  <a:cubicBezTo>
                    <a:pt x="205" y="9"/>
                    <a:pt x="231" y="0"/>
                    <a:pt x="54" y="9"/>
                  </a:cubicBezTo>
                  <a:close/>
                </a:path>
              </a:pathLst>
            </a:custGeom>
            <a:gradFill rotWithShape="0">
              <a:gsLst>
                <a:gs pos="0">
                  <a:srgbClr val="000000"/>
                </a:gs>
                <a:gs pos="100000">
                  <a:srgbClr val="FFFFFF">
                    <a:alpha val="18999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7" name="Line 59"/>
            <p:cNvSpPr>
              <a:spLocks noChangeShapeType="1"/>
            </p:cNvSpPr>
            <p:nvPr/>
          </p:nvSpPr>
          <p:spPr bwMode="auto">
            <a:xfrm>
              <a:off x="2401" y="1771"/>
              <a:ext cx="603" cy="0"/>
            </a:xfrm>
            <a:prstGeom prst="line">
              <a:avLst/>
            </a:prstGeom>
            <a:noFill/>
            <a:ln w="57240" cap="sq">
              <a:solidFill>
                <a:srgbClr val="FF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8" name="Rectangle 60"/>
            <p:cNvSpPr>
              <a:spLocks noChangeArrowheads="1"/>
            </p:cNvSpPr>
            <p:nvPr/>
          </p:nvSpPr>
          <p:spPr bwMode="auto">
            <a:xfrm>
              <a:off x="2620" y="2398"/>
              <a:ext cx="2384" cy="268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9" name="Rectangle 61"/>
            <p:cNvSpPr>
              <a:spLocks noChangeArrowheads="1"/>
            </p:cNvSpPr>
            <p:nvPr/>
          </p:nvSpPr>
          <p:spPr bwMode="auto">
            <a:xfrm>
              <a:off x="2563" y="1848"/>
              <a:ext cx="354" cy="114"/>
            </a:xfrm>
            <a:prstGeom prst="rect">
              <a:avLst/>
            </a:prstGeom>
            <a:solidFill>
              <a:srgbClr val="2626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0" name="Text Box 62"/>
            <p:cNvSpPr txBox="1">
              <a:spLocks noChangeArrowheads="1"/>
            </p:cNvSpPr>
            <p:nvPr/>
          </p:nvSpPr>
          <p:spPr bwMode="auto">
            <a:xfrm>
              <a:off x="2820" y="2424"/>
              <a:ext cx="1975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  <a:cs typeface="Arial" charset="0"/>
                </a:rPr>
                <a:t>R1 MAC addr  H1 MAC addr </a:t>
              </a:r>
            </a:p>
          </p:txBody>
        </p:sp>
        <p:sp>
          <p:nvSpPr>
            <p:cNvPr id="31771" name="Line 63"/>
            <p:cNvSpPr>
              <a:spLocks noChangeShapeType="1"/>
            </p:cNvSpPr>
            <p:nvPr/>
          </p:nvSpPr>
          <p:spPr bwMode="auto">
            <a:xfrm>
              <a:off x="2822" y="2398"/>
              <a:ext cx="0" cy="26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72" name="Line 64"/>
            <p:cNvSpPr>
              <a:spLocks noChangeShapeType="1"/>
            </p:cNvSpPr>
            <p:nvPr/>
          </p:nvSpPr>
          <p:spPr bwMode="auto">
            <a:xfrm>
              <a:off x="3782" y="2398"/>
              <a:ext cx="0" cy="26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73" name="Line 65"/>
            <p:cNvSpPr>
              <a:spLocks noChangeShapeType="1"/>
            </p:cNvSpPr>
            <p:nvPr/>
          </p:nvSpPr>
          <p:spPr bwMode="auto">
            <a:xfrm>
              <a:off x="4742" y="2398"/>
              <a:ext cx="0" cy="26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774" name="Group 66"/>
            <p:cNvGrpSpPr>
              <a:grpSpLocks/>
            </p:cNvGrpSpPr>
            <p:nvPr/>
          </p:nvGrpSpPr>
          <p:grpSpPr bwMode="auto">
            <a:xfrm>
              <a:off x="2658" y="2608"/>
              <a:ext cx="119" cy="113"/>
              <a:chOff x="2658" y="2608"/>
              <a:chExt cx="119" cy="113"/>
            </a:xfrm>
          </p:grpSpPr>
          <p:sp>
            <p:nvSpPr>
              <p:cNvPr id="31790" name="Rectangle 67"/>
              <p:cNvSpPr>
                <a:spLocks noChangeArrowheads="1"/>
              </p:cNvSpPr>
              <p:nvPr/>
            </p:nvSpPr>
            <p:spPr bwMode="auto">
              <a:xfrm>
                <a:off x="2658" y="2630"/>
                <a:ext cx="119" cy="5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91" name="Freeform 68"/>
              <p:cNvSpPr>
                <a:spLocks noChangeArrowheads="1"/>
              </p:cNvSpPr>
              <p:nvPr/>
            </p:nvSpPr>
            <p:spPr bwMode="auto">
              <a:xfrm>
                <a:off x="2666" y="2608"/>
                <a:ext cx="47" cy="113"/>
              </a:xfrm>
              <a:custGeom>
                <a:avLst/>
                <a:gdLst>
                  <a:gd name="T0" fmla="*/ 12 w 60"/>
                  <a:gd name="T1" fmla="*/ 0 h 150"/>
                  <a:gd name="T2" fmla="*/ 2 w 60"/>
                  <a:gd name="T3" fmla="*/ 7 h 150"/>
                  <a:gd name="T4" fmla="*/ 9 w 60"/>
                  <a:gd name="T5" fmla="*/ 12 h 150"/>
                  <a:gd name="T6" fmla="*/ 0 w 60"/>
                  <a:gd name="T7" fmla="*/ 22 h 15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"/>
                  <a:gd name="T13" fmla="*/ 0 h 150"/>
                  <a:gd name="T14" fmla="*/ 60 w 60"/>
                  <a:gd name="T15" fmla="*/ 150 h 15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8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92" name="Freeform 69"/>
              <p:cNvSpPr>
                <a:spLocks noChangeArrowheads="1"/>
              </p:cNvSpPr>
              <p:nvPr/>
            </p:nvSpPr>
            <p:spPr bwMode="auto">
              <a:xfrm>
                <a:off x="2716" y="2608"/>
                <a:ext cx="47" cy="113"/>
              </a:xfrm>
              <a:custGeom>
                <a:avLst/>
                <a:gdLst>
                  <a:gd name="T0" fmla="*/ 12 w 60"/>
                  <a:gd name="T1" fmla="*/ 0 h 150"/>
                  <a:gd name="T2" fmla="*/ 2 w 60"/>
                  <a:gd name="T3" fmla="*/ 7 h 150"/>
                  <a:gd name="T4" fmla="*/ 9 w 60"/>
                  <a:gd name="T5" fmla="*/ 12 h 150"/>
                  <a:gd name="T6" fmla="*/ 0 w 60"/>
                  <a:gd name="T7" fmla="*/ 22 h 15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"/>
                  <a:gd name="T13" fmla="*/ 0 h 150"/>
                  <a:gd name="T14" fmla="*/ 60 w 60"/>
                  <a:gd name="T15" fmla="*/ 150 h 15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8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775" name="Group 70"/>
            <p:cNvGrpSpPr>
              <a:grpSpLocks/>
            </p:cNvGrpSpPr>
            <p:nvPr/>
          </p:nvGrpSpPr>
          <p:grpSpPr bwMode="auto">
            <a:xfrm>
              <a:off x="2674" y="2340"/>
              <a:ext cx="119" cy="113"/>
              <a:chOff x="2674" y="2340"/>
              <a:chExt cx="119" cy="113"/>
            </a:xfrm>
          </p:grpSpPr>
          <p:sp>
            <p:nvSpPr>
              <p:cNvPr id="31787" name="Rectangle 71"/>
              <p:cNvSpPr>
                <a:spLocks noChangeArrowheads="1"/>
              </p:cNvSpPr>
              <p:nvPr/>
            </p:nvSpPr>
            <p:spPr bwMode="auto">
              <a:xfrm>
                <a:off x="2674" y="2362"/>
                <a:ext cx="119" cy="5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88" name="Freeform 72"/>
              <p:cNvSpPr>
                <a:spLocks noChangeArrowheads="1"/>
              </p:cNvSpPr>
              <p:nvPr/>
            </p:nvSpPr>
            <p:spPr bwMode="auto">
              <a:xfrm>
                <a:off x="2682" y="2340"/>
                <a:ext cx="47" cy="113"/>
              </a:xfrm>
              <a:custGeom>
                <a:avLst/>
                <a:gdLst>
                  <a:gd name="T0" fmla="*/ 12 w 60"/>
                  <a:gd name="T1" fmla="*/ 0 h 150"/>
                  <a:gd name="T2" fmla="*/ 2 w 60"/>
                  <a:gd name="T3" fmla="*/ 7 h 150"/>
                  <a:gd name="T4" fmla="*/ 9 w 60"/>
                  <a:gd name="T5" fmla="*/ 12 h 150"/>
                  <a:gd name="T6" fmla="*/ 0 w 60"/>
                  <a:gd name="T7" fmla="*/ 22 h 15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"/>
                  <a:gd name="T13" fmla="*/ 0 h 150"/>
                  <a:gd name="T14" fmla="*/ 60 w 60"/>
                  <a:gd name="T15" fmla="*/ 150 h 15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8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89" name="Freeform 73"/>
              <p:cNvSpPr>
                <a:spLocks noChangeArrowheads="1"/>
              </p:cNvSpPr>
              <p:nvPr/>
            </p:nvSpPr>
            <p:spPr bwMode="auto">
              <a:xfrm>
                <a:off x="2732" y="2340"/>
                <a:ext cx="47" cy="113"/>
              </a:xfrm>
              <a:custGeom>
                <a:avLst/>
                <a:gdLst>
                  <a:gd name="T0" fmla="*/ 12 w 60"/>
                  <a:gd name="T1" fmla="*/ 0 h 150"/>
                  <a:gd name="T2" fmla="*/ 2 w 60"/>
                  <a:gd name="T3" fmla="*/ 7 h 150"/>
                  <a:gd name="T4" fmla="*/ 9 w 60"/>
                  <a:gd name="T5" fmla="*/ 12 h 150"/>
                  <a:gd name="T6" fmla="*/ 0 w 60"/>
                  <a:gd name="T7" fmla="*/ 22 h 15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"/>
                  <a:gd name="T13" fmla="*/ 0 h 150"/>
                  <a:gd name="T14" fmla="*/ 60 w 60"/>
                  <a:gd name="T15" fmla="*/ 150 h 15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8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776" name="Group 74"/>
            <p:cNvGrpSpPr>
              <a:grpSpLocks/>
            </p:cNvGrpSpPr>
            <p:nvPr/>
          </p:nvGrpSpPr>
          <p:grpSpPr bwMode="auto">
            <a:xfrm>
              <a:off x="4814" y="2352"/>
              <a:ext cx="119" cy="113"/>
              <a:chOff x="4814" y="2352"/>
              <a:chExt cx="119" cy="113"/>
            </a:xfrm>
          </p:grpSpPr>
          <p:sp>
            <p:nvSpPr>
              <p:cNvPr id="31784" name="Rectangle 75"/>
              <p:cNvSpPr>
                <a:spLocks noChangeArrowheads="1"/>
              </p:cNvSpPr>
              <p:nvPr/>
            </p:nvSpPr>
            <p:spPr bwMode="auto">
              <a:xfrm>
                <a:off x="4814" y="2374"/>
                <a:ext cx="119" cy="5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85" name="Freeform 76"/>
              <p:cNvSpPr>
                <a:spLocks noChangeArrowheads="1"/>
              </p:cNvSpPr>
              <p:nvPr/>
            </p:nvSpPr>
            <p:spPr bwMode="auto">
              <a:xfrm>
                <a:off x="4822" y="2352"/>
                <a:ext cx="47" cy="113"/>
              </a:xfrm>
              <a:custGeom>
                <a:avLst/>
                <a:gdLst>
                  <a:gd name="T0" fmla="*/ 12 w 60"/>
                  <a:gd name="T1" fmla="*/ 0 h 150"/>
                  <a:gd name="T2" fmla="*/ 2 w 60"/>
                  <a:gd name="T3" fmla="*/ 7 h 150"/>
                  <a:gd name="T4" fmla="*/ 9 w 60"/>
                  <a:gd name="T5" fmla="*/ 12 h 150"/>
                  <a:gd name="T6" fmla="*/ 0 w 60"/>
                  <a:gd name="T7" fmla="*/ 22 h 15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"/>
                  <a:gd name="T13" fmla="*/ 0 h 150"/>
                  <a:gd name="T14" fmla="*/ 60 w 60"/>
                  <a:gd name="T15" fmla="*/ 150 h 15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8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86" name="Freeform 77"/>
              <p:cNvSpPr>
                <a:spLocks noChangeArrowheads="1"/>
              </p:cNvSpPr>
              <p:nvPr/>
            </p:nvSpPr>
            <p:spPr bwMode="auto">
              <a:xfrm>
                <a:off x="4872" y="2352"/>
                <a:ext cx="47" cy="113"/>
              </a:xfrm>
              <a:custGeom>
                <a:avLst/>
                <a:gdLst>
                  <a:gd name="T0" fmla="*/ 12 w 60"/>
                  <a:gd name="T1" fmla="*/ 0 h 150"/>
                  <a:gd name="T2" fmla="*/ 2 w 60"/>
                  <a:gd name="T3" fmla="*/ 7 h 150"/>
                  <a:gd name="T4" fmla="*/ 9 w 60"/>
                  <a:gd name="T5" fmla="*/ 12 h 150"/>
                  <a:gd name="T6" fmla="*/ 0 w 60"/>
                  <a:gd name="T7" fmla="*/ 22 h 15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"/>
                  <a:gd name="T13" fmla="*/ 0 h 150"/>
                  <a:gd name="T14" fmla="*/ 60 w 60"/>
                  <a:gd name="T15" fmla="*/ 150 h 15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8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777" name="Group 78"/>
            <p:cNvGrpSpPr>
              <a:grpSpLocks/>
            </p:cNvGrpSpPr>
            <p:nvPr/>
          </p:nvGrpSpPr>
          <p:grpSpPr bwMode="auto">
            <a:xfrm>
              <a:off x="4820" y="2604"/>
              <a:ext cx="119" cy="113"/>
              <a:chOff x="4820" y="2604"/>
              <a:chExt cx="119" cy="113"/>
            </a:xfrm>
          </p:grpSpPr>
          <p:sp>
            <p:nvSpPr>
              <p:cNvPr id="31781" name="Rectangle 79"/>
              <p:cNvSpPr>
                <a:spLocks noChangeArrowheads="1"/>
              </p:cNvSpPr>
              <p:nvPr/>
            </p:nvSpPr>
            <p:spPr bwMode="auto">
              <a:xfrm>
                <a:off x="4820" y="2626"/>
                <a:ext cx="119" cy="5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82" name="Freeform 80"/>
              <p:cNvSpPr>
                <a:spLocks noChangeArrowheads="1"/>
              </p:cNvSpPr>
              <p:nvPr/>
            </p:nvSpPr>
            <p:spPr bwMode="auto">
              <a:xfrm>
                <a:off x="4828" y="2604"/>
                <a:ext cx="47" cy="113"/>
              </a:xfrm>
              <a:custGeom>
                <a:avLst/>
                <a:gdLst>
                  <a:gd name="T0" fmla="*/ 12 w 60"/>
                  <a:gd name="T1" fmla="*/ 0 h 150"/>
                  <a:gd name="T2" fmla="*/ 2 w 60"/>
                  <a:gd name="T3" fmla="*/ 7 h 150"/>
                  <a:gd name="T4" fmla="*/ 9 w 60"/>
                  <a:gd name="T5" fmla="*/ 12 h 150"/>
                  <a:gd name="T6" fmla="*/ 0 w 60"/>
                  <a:gd name="T7" fmla="*/ 22 h 15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"/>
                  <a:gd name="T13" fmla="*/ 0 h 150"/>
                  <a:gd name="T14" fmla="*/ 60 w 60"/>
                  <a:gd name="T15" fmla="*/ 150 h 15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8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83" name="Freeform 81"/>
              <p:cNvSpPr>
                <a:spLocks noChangeArrowheads="1"/>
              </p:cNvSpPr>
              <p:nvPr/>
            </p:nvSpPr>
            <p:spPr bwMode="auto">
              <a:xfrm>
                <a:off x="4878" y="2604"/>
                <a:ext cx="47" cy="113"/>
              </a:xfrm>
              <a:custGeom>
                <a:avLst/>
                <a:gdLst>
                  <a:gd name="T0" fmla="*/ 12 w 60"/>
                  <a:gd name="T1" fmla="*/ 0 h 150"/>
                  <a:gd name="T2" fmla="*/ 2 w 60"/>
                  <a:gd name="T3" fmla="*/ 7 h 150"/>
                  <a:gd name="T4" fmla="*/ 9 w 60"/>
                  <a:gd name="T5" fmla="*/ 12 h 150"/>
                  <a:gd name="T6" fmla="*/ 0 w 60"/>
                  <a:gd name="T7" fmla="*/ 22 h 15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"/>
                  <a:gd name="T13" fmla="*/ 0 h 150"/>
                  <a:gd name="T14" fmla="*/ 60 w 60"/>
                  <a:gd name="T15" fmla="*/ 150 h 15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8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778" name="Text Box 82"/>
            <p:cNvSpPr txBox="1">
              <a:spLocks noChangeArrowheads="1"/>
            </p:cNvSpPr>
            <p:nvPr/>
          </p:nvSpPr>
          <p:spPr bwMode="auto">
            <a:xfrm>
              <a:off x="2782" y="2683"/>
              <a:ext cx="821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Arial" charset="0"/>
                  <a:cs typeface="Arial" charset="0"/>
                </a:rPr>
                <a:t>dest. address </a:t>
              </a:r>
            </a:p>
          </p:txBody>
        </p:sp>
        <p:sp>
          <p:nvSpPr>
            <p:cNvPr id="31779" name="Text Box 83"/>
            <p:cNvSpPr txBox="1">
              <a:spLocks noChangeArrowheads="1"/>
            </p:cNvSpPr>
            <p:nvPr/>
          </p:nvSpPr>
          <p:spPr bwMode="auto">
            <a:xfrm>
              <a:off x="3759" y="2681"/>
              <a:ext cx="914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Arial" charset="0"/>
                  <a:cs typeface="Arial" charset="0"/>
                </a:rPr>
                <a:t>source address </a:t>
              </a:r>
            </a:p>
          </p:txBody>
        </p:sp>
        <p:sp>
          <p:nvSpPr>
            <p:cNvPr id="31780" name="Text Box 84"/>
            <p:cNvSpPr txBox="1">
              <a:spLocks noChangeArrowheads="1"/>
            </p:cNvSpPr>
            <p:nvPr/>
          </p:nvSpPr>
          <p:spPr bwMode="auto">
            <a:xfrm>
              <a:off x="4152" y="2896"/>
              <a:ext cx="880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  <a:cs typeface="Arial" charset="0"/>
                </a:rPr>
                <a:t>802.</a:t>
              </a:r>
              <a:r>
                <a:rPr lang="en-US" sz="1800" b="1">
                  <a:solidFill>
                    <a:srgbClr val="C00000"/>
                  </a:solidFill>
                  <a:latin typeface="Arial" charset="0"/>
                  <a:cs typeface="Arial" charset="0"/>
                </a:rPr>
                <a:t>3</a:t>
              </a:r>
              <a:r>
                <a:rPr lang="en-US" sz="1800">
                  <a:solidFill>
                    <a:srgbClr val="FF000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sz="1800">
                  <a:solidFill>
                    <a:srgbClr val="000000"/>
                  </a:solidFill>
                  <a:latin typeface="Arial" charset="0"/>
                  <a:cs typeface="Arial" charset="0"/>
                </a:rPr>
                <a:t>frame</a:t>
              </a:r>
            </a:p>
          </p:txBody>
        </p:sp>
      </p:grpSp>
      <p:grpSp>
        <p:nvGrpSpPr>
          <p:cNvPr id="31755" name="Group 85"/>
          <p:cNvGrpSpPr>
            <a:grpSpLocks/>
          </p:cNvGrpSpPr>
          <p:nvPr/>
        </p:nvGrpSpPr>
        <p:grpSpPr bwMode="auto">
          <a:xfrm>
            <a:off x="3311525" y="2235200"/>
            <a:ext cx="760413" cy="661988"/>
            <a:chOff x="2086" y="1408"/>
            <a:chExt cx="479" cy="417"/>
          </a:xfrm>
        </p:grpSpPr>
        <p:pic>
          <p:nvPicPr>
            <p:cNvPr id="31764" name="Picture 8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13" y="1462"/>
              <a:ext cx="350" cy="36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31765" name="Picture 8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086" y="1408"/>
              <a:ext cx="479" cy="12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31756" name="Group 88"/>
          <p:cNvGrpSpPr>
            <a:grpSpLocks/>
          </p:cNvGrpSpPr>
          <p:nvPr/>
        </p:nvGrpSpPr>
        <p:grpSpPr bwMode="auto">
          <a:xfrm>
            <a:off x="1909763" y="1798638"/>
            <a:ext cx="608012" cy="596900"/>
            <a:chOff x="1203" y="1133"/>
            <a:chExt cx="383" cy="376"/>
          </a:xfrm>
        </p:grpSpPr>
        <p:pic>
          <p:nvPicPr>
            <p:cNvPr id="31762" name="Picture 8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203" y="1218"/>
              <a:ext cx="383" cy="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31763" name="Picture 90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210" y="1133"/>
              <a:ext cx="370" cy="24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31757" name="Group 91"/>
          <p:cNvGrpSpPr>
            <a:grpSpLocks/>
          </p:cNvGrpSpPr>
          <p:nvPr/>
        </p:nvGrpSpPr>
        <p:grpSpPr bwMode="auto">
          <a:xfrm>
            <a:off x="2874963" y="1493838"/>
            <a:ext cx="608012" cy="596900"/>
            <a:chOff x="1811" y="941"/>
            <a:chExt cx="383" cy="376"/>
          </a:xfrm>
        </p:grpSpPr>
        <p:pic>
          <p:nvPicPr>
            <p:cNvPr id="31760" name="Picture 9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811" y="1027"/>
              <a:ext cx="383" cy="29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31761" name="Picture 93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818" y="941"/>
              <a:ext cx="370" cy="24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31758" name="Text Box 94"/>
          <p:cNvSpPr txBox="1">
            <a:spLocks noChangeArrowheads="1"/>
          </p:cNvSpPr>
          <p:nvPr/>
        </p:nvSpPr>
        <p:spPr bwMode="auto">
          <a:xfrm>
            <a:off x="533400" y="157163"/>
            <a:ext cx="6405563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802.11 Frame: Addressing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Effect">
                      <p:stCondLst>
                        <p:cond delay="indefinite"/>
                      </p:stCondLst>
                      <p:childTnLst>
                        <p:par>
                          <p:cTn id="9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3"/>
          <p:cNvGrpSpPr>
            <a:grpSpLocks/>
          </p:cNvGrpSpPr>
          <p:nvPr/>
        </p:nvGrpSpPr>
        <p:grpSpPr bwMode="auto">
          <a:xfrm>
            <a:off x="519113" y="2179638"/>
            <a:ext cx="8075612" cy="984250"/>
            <a:chOff x="327" y="1373"/>
            <a:chExt cx="5087" cy="620"/>
          </a:xfrm>
        </p:grpSpPr>
        <p:sp>
          <p:nvSpPr>
            <p:cNvPr id="32803" name="Rectangle 4"/>
            <p:cNvSpPr>
              <a:spLocks noChangeArrowheads="1"/>
            </p:cNvSpPr>
            <p:nvPr/>
          </p:nvSpPr>
          <p:spPr bwMode="auto">
            <a:xfrm>
              <a:off x="327" y="1590"/>
              <a:ext cx="527" cy="383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frame</a:t>
              </a:r>
            </a:p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control</a:t>
              </a:r>
            </a:p>
          </p:txBody>
        </p:sp>
        <p:sp>
          <p:nvSpPr>
            <p:cNvPr id="32804" name="Rectangle 5"/>
            <p:cNvSpPr>
              <a:spLocks noChangeArrowheads="1"/>
            </p:cNvSpPr>
            <p:nvPr/>
          </p:nvSpPr>
          <p:spPr bwMode="auto">
            <a:xfrm>
              <a:off x="855" y="1590"/>
              <a:ext cx="527" cy="383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duration</a:t>
              </a:r>
            </a:p>
          </p:txBody>
        </p:sp>
        <p:sp>
          <p:nvSpPr>
            <p:cNvPr id="32805" name="Rectangle 6"/>
            <p:cNvSpPr>
              <a:spLocks noChangeArrowheads="1"/>
            </p:cNvSpPr>
            <p:nvPr/>
          </p:nvSpPr>
          <p:spPr bwMode="auto">
            <a:xfrm>
              <a:off x="1383" y="1590"/>
              <a:ext cx="527" cy="383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address</a:t>
              </a:r>
            </a:p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2806" name="Rectangle 7"/>
            <p:cNvSpPr>
              <a:spLocks noChangeArrowheads="1"/>
            </p:cNvSpPr>
            <p:nvPr/>
          </p:nvSpPr>
          <p:spPr bwMode="auto">
            <a:xfrm>
              <a:off x="1911" y="1590"/>
              <a:ext cx="527" cy="383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address</a:t>
              </a:r>
            </a:p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2807" name="Rectangle 8"/>
            <p:cNvSpPr>
              <a:spLocks noChangeArrowheads="1"/>
            </p:cNvSpPr>
            <p:nvPr/>
          </p:nvSpPr>
          <p:spPr bwMode="auto">
            <a:xfrm>
              <a:off x="3495" y="1590"/>
              <a:ext cx="527" cy="383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address</a:t>
              </a:r>
            </a:p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32808" name="Rectangle 9"/>
            <p:cNvSpPr>
              <a:spLocks noChangeArrowheads="1"/>
            </p:cNvSpPr>
            <p:nvPr/>
          </p:nvSpPr>
          <p:spPr bwMode="auto">
            <a:xfrm>
              <a:off x="2439" y="1590"/>
              <a:ext cx="527" cy="383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address</a:t>
              </a:r>
            </a:p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32809" name="Rectangle 10"/>
            <p:cNvSpPr>
              <a:spLocks noChangeArrowheads="1"/>
            </p:cNvSpPr>
            <p:nvPr/>
          </p:nvSpPr>
          <p:spPr bwMode="auto">
            <a:xfrm>
              <a:off x="2967" y="1590"/>
              <a:ext cx="527" cy="383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10" name="Rectangle 11"/>
            <p:cNvSpPr>
              <a:spLocks noChangeArrowheads="1"/>
            </p:cNvSpPr>
            <p:nvPr/>
          </p:nvSpPr>
          <p:spPr bwMode="auto">
            <a:xfrm>
              <a:off x="4023" y="1590"/>
              <a:ext cx="863" cy="383"/>
            </a:xfrm>
            <a:prstGeom prst="rect">
              <a:avLst/>
            </a:prstGeom>
            <a:solidFill>
              <a:srgbClr val="FFFF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payload</a:t>
              </a:r>
            </a:p>
          </p:txBody>
        </p:sp>
        <p:sp>
          <p:nvSpPr>
            <p:cNvPr id="32811" name="Rectangle 12"/>
            <p:cNvSpPr>
              <a:spLocks noChangeArrowheads="1"/>
            </p:cNvSpPr>
            <p:nvPr/>
          </p:nvSpPr>
          <p:spPr bwMode="auto">
            <a:xfrm>
              <a:off x="4887" y="1590"/>
              <a:ext cx="527" cy="383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CRC</a:t>
              </a:r>
            </a:p>
          </p:txBody>
        </p:sp>
        <p:sp>
          <p:nvSpPr>
            <p:cNvPr id="32812" name="Text Box 13"/>
            <p:cNvSpPr txBox="1">
              <a:spLocks noChangeArrowheads="1"/>
            </p:cNvSpPr>
            <p:nvPr/>
          </p:nvSpPr>
          <p:spPr bwMode="auto">
            <a:xfrm>
              <a:off x="568" y="1398"/>
              <a:ext cx="192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2813" name="Text Box 14"/>
            <p:cNvSpPr txBox="1">
              <a:spLocks noChangeArrowheads="1"/>
            </p:cNvSpPr>
            <p:nvPr/>
          </p:nvSpPr>
          <p:spPr bwMode="auto">
            <a:xfrm>
              <a:off x="1048" y="1398"/>
              <a:ext cx="192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2814" name="Text Box 15"/>
            <p:cNvSpPr txBox="1">
              <a:spLocks noChangeArrowheads="1"/>
            </p:cNvSpPr>
            <p:nvPr/>
          </p:nvSpPr>
          <p:spPr bwMode="auto">
            <a:xfrm>
              <a:off x="1624" y="1398"/>
              <a:ext cx="192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32815" name="Text Box 16"/>
            <p:cNvSpPr txBox="1">
              <a:spLocks noChangeArrowheads="1"/>
            </p:cNvSpPr>
            <p:nvPr/>
          </p:nvSpPr>
          <p:spPr bwMode="auto">
            <a:xfrm>
              <a:off x="2104" y="1398"/>
              <a:ext cx="192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32816" name="Text Box 17"/>
            <p:cNvSpPr txBox="1">
              <a:spLocks noChangeArrowheads="1"/>
            </p:cNvSpPr>
            <p:nvPr/>
          </p:nvSpPr>
          <p:spPr bwMode="auto">
            <a:xfrm>
              <a:off x="2632" y="1398"/>
              <a:ext cx="192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32817" name="Text Box 18"/>
            <p:cNvSpPr txBox="1">
              <a:spLocks noChangeArrowheads="1"/>
            </p:cNvSpPr>
            <p:nvPr/>
          </p:nvSpPr>
          <p:spPr bwMode="auto">
            <a:xfrm>
              <a:off x="3160" y="1398"/>
              <a:ext cx="192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2818" name="Text Box 19"/>
            <p:cNvSpPr txBox="1">
              <a:spLocks noChangeArrowheads="1"/>
            </p:cNvSpPr>
            <p:nvPr/>
          </p:nvSpPr>
          <p:spPr bwMode="auto">
            <a:xfrm>
              <a:off x="3726" y="1373"/>
              <a:ext cx="192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32819" name="Text Box 20"/>
            <p:cNvSpPr txBox="1">
              <a:spLocks noChangeArrowheads="1"/>
            </p:cNvSpPr>
            <p:nvPr/>
          </p:nvSpPr>
          <p:spPr bwMode="auto">
            <a:xfrm>
              <a:off x="4121" y="1398"/>
              <a:ext cx="640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0 - 2312</a:t>
              </a:r>
            </a:p>
          </p:txBody>
        </p:sp>
        <p:sp>
          <p:nvSpPr>
            <p:cNvPr id="32820" name="Text Box 21"/>
            <p:cNvSpPr txBox="1">
              <a:spLocks noChangeArrowheads="1"/>
            </p:cNvSpPr>
            <p:nvPr/>
          </p:nvSpPr>
          <p:spPr bwMode="auto">
            <a:xfrm>
              <a:off x="5070" y="1373"/>
              <a:ext cx="192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32821" name="Text Box 22"/>
            <p:cNvSpPr txBox="1">
              <a:spLocks noChangeArrowheads="1"/>
            </p:cNvSpPr>
            <p:nvPr/>
          </p:nvSpPr>
          <p:spPr bwMode="auto">
            <a:xfrm>
              <a:off x="3006" y="1628"/>
              <a:ext cx="497" cy="3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seq</a:t>
              </a:r>
            </a:p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control</a:t>
              </a:r>
            </a:p>
          </p:txBody>
        </p:sp>
      </p:grpSp>
      <p:grpSp>
        <p:nvGrpSpPr>
          <p:cNvPr id="32771" name="Group 23"/>
          <p:cNvGrpSpPr>
            <a:grpSpLocks/>
          </p:cNvGrpSpPr>
          <p:nvPr/>
        </p:nvGrpSpPr>
        <p:grpSpPr bwMode="auto">
          <a:xfrm>
            <a:off x="442913" y="3856038"/>
            <a:ext cx="8532812" cy="952500"/>
            <a:chOff x="279" y="2429"/>
            <a:chExt cx="5375" cy="600"/>
          </a:xfrm>
        </p:grpSpPr>
        <p:sp>
          <p:nvSpPr>
            <p:cNvPr id="32781" name="Rectangle 24"/>
            <p:cNvSpPr>
              <a:spLocks noChangeArrowheads="1"/>
            </p:cNvSpPr>
            <p:nvPr/>
          </p:nvSpPr>
          <p:spPr bwMode="auto">
            <a:xfrm>
              <a:off x="903" y="2646"/>
              <a:ext cx="623" cy="383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Type</a:t>
              </a:r>
            </a:p>
          </p:txBody>
        </p:sp>
        <p:sp>
          <p:nvSpPr>
            <p:cNvPr id="32782" name="Rectangle 25"/>
            <p:cNvSpPr>
              <a:spLocks noChangeArrowheads="1"/>
            </p:cNvSpPr>
            <p:nvPr/>
          </p:nvSpPr>
          <p:spPr bwMode="auto">
            <a:xfrm>
              <a:off x="2631" y="2646"/>
              <a:ext cx="431" cy="383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From</a:t>
              </a:r>
            </a:p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AP</a:t>
              </a:r>
            </a:p>
          </p:txBody>
        </p:sp>
        <p:sp>
          <p:nvSpPr>
            <p:cNvPr id="32783" name="Rectangle 26"/>
            <p:cNvSpPr>
              <a:spLocks noChangeArrowheads="1"/>
            </p:cNvSpPr>
            <p:nvPr/>
          </p:nvSpPr>
          <p:spPr bwMode="auto">
            <a:xfrm>
              <a:off x="1527" y="2646"/>
              <a:ext cx="671" cy="383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Subtype</a:t>
              </a:r>
            </a:p>
          </p:txBody>
        </p:sp>
        <p:sp>
          <p:nvSpPr>
            <p:cNvPr id="32784" name="Rectangle 27"/>
            <p:cNvSpPr>
              <a:spLocks noChangeArrowheads="1"/>
            </p:cNvSpPr>
            <p:nvPr/>
          </p:nvSpPr>
          <p:spPr bwMode="auto">
            <a:xfrm>
              <a:off x="2199" y="2646"/>
              <a:ext cx="431" cy="383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To</a:t>
              </a:r>
            </a:p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AP</a:t>
              </a:r>
            </a:p>
          </p:txBody>
        </p:sp>
        <p:sp>
          <p:nvSpPr>
            <p:cNvPr id="32785" name="Rectangle 28"/>
            <p:cNvSpPr>
              <a:spLocks noChangeArrowheads="1"/>
            </p:cNvSpPr>
            <p:nvPr/>
          </p:nvSpPr>
          <p:spPr bwMode="auto">
            <a:xfrm>
              <a:off x="3063" y="2646"/>
              <a:ext cx="431" cy="383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More </a:t>
              </a:r>
            </a:p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frag</a:t>
              </a:r>
            </a:p>
          </p:txBody>
        </p:sp>
        <p:sp>
          <p:nvSpPr>
            <p:cNvPr id="32786" name="Rectangle 29"/>
            <p:cNvSpPr>
              <a:spLocks noChangeArrowheads="1"/>
            </p:cNvSpPr>
            <p:nvPr/>
          </p:nvSpPr>
          <p:spPr bwMode="auto">
            <a:xfrm>
              <a:off x="4791" y="2646"/>
              <a:ext cx="431" cy="383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WEP</a:t>
              </a:r>
            </a:p>
          </p:txBody>
        </p:sp>
        <p:sp>
          <p:nvSpPr>
            <p:cNvPr id="32787" name="Rectangle 30"/>
            <p:cNvSpPr>
              <a:spLocks noChangeArrowheads="1"/>
            </p:cNvSpPr>
            <p:nvPr/>
          </p:nvSpPr>
          <p:spPr bwMode="auto">
            <a:xfrm>
              <a:off x="4359" y="2646"/>
              <a:ext cx="431" cy="383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More</a:t>
              </a:r>
            </a:p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data</a:t>
              </a:r>
            </a:p>
          </p:txBody>
        </p:sp>
        <p:sp>
          <p:nvSpPr>
            <p:cNvPr id="32788" name="Rectangle 31"/>
            <p:cNvSpPr>
              <a:spLocks noChangeArrowheads="1"/>
            </p:cNvSpPr>
            <p:nvPr/>
          </p:nvSpPr>
          <p:spPr bwMode="auto">
            <a:xfrm>
              <a:off x="3927" y="2646"/>
              <a:ext cx="431" cy="383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Power</a:t>
              </a:r>
            </a:p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mgt</a:t>
              </a:r>
            </a:p>
          </p:txBody>
        </p:sp>
        <p:sp>
          <p:nvSpPr>
            <p:cNvPr id="32789" name="Rectangle 32"/>
            <p:cNvSpPr>
              <a:spLocks noChangeArrowheads="1"/>
            </p:cNvSpPr>
            <p:nvPr/>
          </p:nvSpPr>
          <p:spPr bwMode="auto">
            <a:xfrm>
              <a:off x="3495" y="2646"/>
              <a:ext cx="431" cy="383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Retry</a:t>
              </a:r>
            </a:p>
          </p:txBody>
        </p:sp>
        <p:sp>
          <p:nvSpPr>
            <p:cNvPr id="32790" name="Rectangle 33"/>
            <p:cNvSpPr>
              <a:spLocks noChangeArrowheads="1"/>
            </p:cNvSpPr>
            <p:nvPr/>
          </p:nvSpPr>
          <p:spPr bwMode="auto">
            <a:xfrm>
              <a:off x="5223" y="2646"/>
              <a:ext cx="431" cy="383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Rsvd</a:t>
              </a:r>
            </a:p>
          </p:txBody>
        </p:sp>
        <p:sp>
          <p:nvSpPr>
            <p:cNvPr id="32791" name="Rectangle 34"/>
            <p:cNvSpPr>
              <a:spLocks noChangeArrowheads="1"/>
            </p:cNvSpPr>
            <p:nvPr/>
          </p:nvSpPr>
          <p:spPr bwMode="auto">
            <a:xfrm>
              <a:off x="279" y="2646"/>
              <a:ext cx="623" cy="383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Protocol</a:t>
              </a:r>
            </a:p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version</a:t>
              </a:r>
            </a:p>
          </p:txBody>
        </p:sp>
        <p:sp>
          <p:nvSpPr>
            <p:cNvPr id="32792" name="Text Box 35"/>
            <p:cNvSpPr txBox="1">
              <a:spLocks noChangeArrowheads="1"/>
            </p:cNvSpPr>
            <p:nvPr/>
          </p:nvSpPr>
          <p:spPr bwMode="auto">
            <a:xfrm>
              <a:off x="558" y="2429"/>
              <a:ext cx="192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2793" name="Text Box 36"/>
            <p:cNvSpPr txBox="1">
              <a:spLocks noChangeArrowheads="1"/>
            </p:cNvSpPr>
            <p:nvPr/>
          </p:nvSpPr>
          <p:spPr bwMode="auto">
            <a:xfrm>
              <a:off x="1144" y="2454"/>
              <a:ext cx="192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2794" name="Text Box 37"/>
            <p:cNvSpPr txBox="1">
              <a:spLocks noChangeArrowheads="1"/>
            </p:cNvSpPr>
            <p:nvPr/>
          </p:nvSpPr>
          <p:spPr bwMode="auto">
            <a:xfrm>
              <a:off x="1768" y="2454"/>
              <a:ext cx="192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32795" name="Text Box 38"/>
            <p:cNvSpPr txBox="1">
              <a:spLocks noChangeArrowheads="1"/>
            </p:cNvSpPr>
            <p:nvPr/>
          </p:nvSpPr>
          <p:spPr bwMode="auto">
            <a:xfrm>
              <a:off x="2344" y="2454"/>
              <a:ext cx="192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2796" name="Text Box 39"/>
            <p:cNvSpPr txBox="1">
              <a:spLocks noChangeArrowheads="1"/>
            </p:cNvSpPr>
            <p:nvPr/>
          </p:nvSpPr>
          <p:spPr bwMode="auto">
            <a:xfrm>
              <a:off x="2728" y="2454"/>
              <a:ext cx="192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2797" name="Text Box 40"/>
            <p:cNvSpPr txBox="1">
              <a:spLocks noChangeArrowheads="1"/>
            </p:cNvSpPr>
            <p:nvPr/>
          </p:nvSpPr>
          <p:spPr bwMode="auto">
            <a:xfrm>
              <a:off x="3160" y="2454"/>
              <a:ext cx="192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2798" name="Text Box 41"/>
            <p:cNvSpPr txBox="1">
              <a:spLocks noChangeArrowheads="1"/>
            </p:cNvSpPr>
            <p:nvPr/>
          </p:nvSpPr>
          <p:spPr bwMode="auto">
            <a:xfrm>
              <a:off x="4504" y="2454"/>
              <a:ext cx="192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2799" name="Text Box 42"/>
            <p:cNvSpPr txBox="1">
              <a:spLocks noChangeArrowheads="1"/>
            </p:cNvSpPr>
            <p:nvPr/>
          </p:nvSpPr>
          <p:spPr bwMode="auto">
            <a:xfrm>
              <a:off x="4936" y="2454"/>
              <a:ext cx="192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2800" name="Text Box 43"/>
            <p:cNvSpPr txBox="1">
              <a:spLocks noChangeArrowheads="1"/>
            </p:cNvSpPr>
            <p:nvPr/>
          </p:nvSpPr>
          <p:spPr bwMode="auto">
            <a:xfrm>
              <a:off x="5320" y="2454"/>
              <a:ext cx="192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2801" name="Text Box 44"/>
            <p:cNvSpPr txBox="1">
              <a:spLocks noChangeArrowheads="1"/>
            </p:cNvSpPr>
            <p:nvPr/>
          </p:nvSpPr>
          <p:spPr bwMode="auto">
            <a:xfrm>
              <a:off x="3640" y="2454"/>
              <a:ext cx="192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2802" name="Text Box 45"/>
            <p:cNvSpPr txBox="1">
              <a:spLocks noChangeArrowheads="1"/>
            </p:cNvSpPr>
            <p:nvPr/>
          </p:nvSpPr>
          <p:spPr bwMode="auto">
            <a:xfrm>
              <a:off x="4024" y="2454"/>
              <a:ext cx="192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</p:grpSp>
      <p:sp>
        <p:nvSpPr>
          <p:cNvPr id="32772" name="Freeform 46"/>
          <p:cNvSpPr>
            <a:spLocks noChangeArrowheads="1"/>
          </p:cNvSpPr>
          <p:nvPr/>
        </p:nvSpPr>
        <p:spPr bwMode="auto">
          <a:xfrm>
            <a:off x="430213" y="3144838"/>
            <a:ext cx="8713787" cy="1066800"/>
          </a:xfrm>
          <a:custGeom>
            <a:avLst/>
            <a:gdLst>
              <a:gd name="T0" fmla="*/ 2147483647 w 5489"/>
              <a:gd name="T1" fmla="*/ 0 h 672"/>
              <a:gd name="T2" fmla="*/ 0 w 5489"/>
              <a:gd name="T3" fmla="*/ 2147483647 h 672"/>
              <a:gd name="T4" fmla="*/ 2147483647 w 5489"/>
              <a:gd name="T5" fmla="*/ 2147483647 h 672"/>
              <a:gd name="T6" fmla="*/ 2147483647 w 5489"/>
              <a:gd name="T7" fmla="*/ 0 h 672"/>
              <a:gd name="T8" fmla="*/ 2147483647 w 5489"/>
              <a:gd name="T9" fmla="*/ 0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489"/>
              <a:gd name="T16" fmla="*/ 0 h 672"/>
              <a:gd name="T17" fmla="*/ 5489 w 5489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489" h="672">
                <a:moveTo>
                  <a:pt x="64" y="0"/>
                </a:moveTo>
                <a:lnTo>
                  <a:pt x="0" y="664"/>
                </a:lnTo>
                <a:lnTo>
                  <a:pt x="5392" y="672"/>
                </a:lnTo>
                <a:cubicBezTo>
                  <a:pt x="5489" y="561"/>
                  <a:pt x="976" y="408"/>
                  <a:pt x="584" y="0"/>
                </a:cubicBezTo>
                <a:cubicBezTo>
                  <a:pt x="152" y="0"/>
                  <a:pt x="172" y="0"/>
                  <a:pt x="64" y="0"/>
                </a:cubicBezTo>
                <a:close/>
              </a:path>
            </a:pathLst>
          </a:custGeom>
          <a:gradFill rotWithShape="0">
            <a:gsLst>
              <a:gs pos="0">
                <a:srgbClr val="000000"/>
              </a:gs>
              <a:gs pos="100000">
                <a:srgbClr val="FFFFFF">
                  <a:alpha val="18999"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Text Box 47"/>
          <p:cNvSpPr txBox="1">
            <a:spLocks noChangeArrowheads="1"/>
          </p:cNvSpPr>
          <p:nvPr/>
        </p:nvSpPr>
        <p:spPr bwMode="auto">
          <a:xfrm>
            <a:off x="2149475" y="1335088"/>
            <a:ext cx="3223296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Duration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 reserved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transmission time (RTS/CTS)</a:t>
            </a:r>
          </a:p>
        </p:txBody>
      </p:sp>
      <p:sp>
        <p:nvSpPr>
          <p:cNvPr id="32774" name="Line 48"/>
          <p:cNvSpPr>
            <a:spLocks noChangeShapeType="1"/>
          </p:cNvSpPr>
          <p:nvPr/>
        </p:nvSpPr>
        <p:spPr bwMode="auto">
          <a:xfrm flipH="1">
            <a:off x="1903413" y="1554163"/>
            <a:ext cx="261937" cy="639762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75" name="Text Box 49"/>
          <p:cNvSpPr txBox="1">
            <a:spLocks noChangeArrowheads="1"/>
          </p:cNvSpPr>
          <p:nvPr/>
        </p:nvSpPr>
        <p:spPr bwMode="auto">
          <a:xfrm>
            <a:off x="5934075" y="1196975"/>
            <a:ext cx="1476984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Frame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Seq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#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(for RDT)</a:t>
            </a:r>
          </a:p>
        </p:txBody>
      </p:sp>
      <p:sp>
        <p:nvSpPr>
          <p:cNvPr id="32776" name="Line 50"/>
          <p:cNvSpPr>
            <a:spLocks noChangeShapeType="1"/>
          </p:cNvSpPr>
          <p:nvPr/>
        </p:nvSpPr>
        <p:spPr bwMode="auto">
          <a:xfrm flipH="1">
            <a:off x="5408613" y="1493838"/>
            <a:ext cx="490537" cy="912812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77" name="Line 51"/>
          <p:cNvSpPr>
            <a:spLocks noChangeShapeType="1"/>
          </p:cNvSpPr>
          <p:nvPr/>
        </p:nvSpPr>
        <p:spPr bwMode="auto">
          <a:xfrm flipH="1" flipV="1">
            <a:off x="2011363" y="4906963"/>
            <a:ext cx="261937" cy="64293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78" name="Text Box 52"/>
          <p:cNvSpPr txBox="1">
            <a:spLocks noChangeArrowheads="1"/>
          </p:cNvSpPr>
          <p:nvPr/>
        </p:nvSpPr>
        <p:spPr bwMode="auto">
          <a:xfrm>
            <a:off x="2219325" y="5480050"/>
            <a:ext cx="2619220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just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Frame Type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(RTS, CTS, ACK, data)</a:t>
            </a:r>
          </a:p>
        </p:txBody>
      </p:sp>
      <p:sp>
        <p:nvSpPr>
          <p:cNvPr id="32779" name="Text Box 53"/>
          <p:cNvSpPr txBox="1"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802.11 Frame: more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3"/>
          <p:cNvGrpSpPr>
            <a:grpSpLocks/>
          </p:cNvGrpSpPr>
          <p:nvPr/>
        </p:nvGrpSpPr>
        <p:grpSpPr bwMode="auto">
          <a:xfrm>
            <a:off x="3314700" y="2635250"/>
            <a:ext cx="5316538" cy="3656013"/>
            <a:chOff x="2088" y="1660"/>
            <a:chExt cx="3349" cy="2303"/>
          </a:xfrm>
        </p:grpSpPr>
        <p:sp>
          <p:nvSpPr>
            <p:cNvPr id="36886" name="AutoShape 4"/>
            <p:cNvSpPr>
              <a:spLocks noChangeArrowheads="1"/>
            </p:cNvSpPr>
            <p:nvPr/>
          </p:nvSpPr>
          <p:spPr bwMode="auto">
            <a:xfrm>
              <a:off x="2088" y="1660"/>
              <a:ext cx="665" cy="575"/>
            </a:xfrm>
            <a:prstGeom prst="hexagon">
              <a:avLst>
                <a:gd name="adj" fmla="val 28913"/>
                <a:gd name="vf" fmla="val 115470"/>
              </a:avLst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7" name="AutoShape 5"/>
            <p:cNvSpPr>
              <a:spLocks noChangeArrowheads="1"/>
            </p:cNvSpPr>
            <p:nvPr/>
          </p:nvSpPr>
          <p:spPr bwMode="auto">
            <a:xfrm>
              <a:off x="2596" y="1947"/>
              <a:ext cx="665" cy="575"/>
            </a:xfrm>
            <a:prstGeom prst="hexagon">
              <a:avLst>
                <a:gd name="adj" fmla="val 28913"/>
                <a:gd name="vf" fmla="val 115470"/>
              </a:avLst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8" name="AutoShape 6"/>
            <p:cNvSpPr>
              <a:spLocks noChangeArrowheads="1"/>
            </p:cNvSpPr>
            <p:nvPr/>
          </p:nvSpPr>
          <p:spPr bwMode="auto">
            <a:xfrm>
              <a:off x="2108" y="2823"/>
              <a:ext cx="665" cy="575"/>
            </a:xfrm>
            <a:prstGeom prst="hexagon">
              <a:avLst>
                <a:gd name="adj" fmla="val 28913"/>
                <a:gd name="vf" fmla="val 115470"/>
              </a:avLst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9" name="AutoShape 7"/>
            <p:cNvSpPr>
              <a:spLocks noChangeArrowheads="1"/>
            </p:cNvSpPr>
            <p:nvPr/>
          </p:nvSpPr>
          <p:spPr bwMode="auto">
            <a:xfrm>
              <a:off x="2608" y="3095"/>
              <a:ext cx="665" cy="575"/>
            </a:xfrm>
            <a:prstGeom prst="hexagon">
              <a:avLst>
                <a:gd name="adj" fmla="val 28913"/>
                <a:gd name="vf" fmla="val 115470"/>
              </a:avLst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0" name="AutoShape 8"/>
            <p:cNvSpPr>
              <a:spLocks noChangeArrowheads="1"/>
            </p:cNvSpPr>
            <p:nvPr/>
          </p:nvSpPr>
          <p:spPr bwMode="auto">
            <a:xfrm>
              <a:off x="2097" y="2242"/>
              <a:ext cx="665" cy="575"/>
            </a:xfrm>
            <a:prstGeom prst="hexagon">
              <a:avLst>
                <a:gd name="adj" fmla="val 28913"/>
                <a:gd name="vf" fmla="val 115470"/>
              </a:avLst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1" name="AutoShape 9"/>
            <p:cNvSpPr>
              <a:spLocks noChangeArrowheads="1"/>
            </p:cNvSpPr>
            <p:nvPr/>
          </p:nvSpPr>
          <p:spPr bwMode="auto">
            <a:xfrm>
              <a:off x="2608" y="2521"/>
              <a:ext cx="665" cy="575"/>
            </a:xfrm>
            <a:prstGeom prst="hexagon">
              <a:avLst>
                <a:gd name="adj" fmla="val 28913"/>
                <a:gd name="vf" fmla="val 115470"/>
              </a:avLst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2" name="AutoShape 10"/>
            <p:cNvSpPr>
              <a:spLocks noChangeArrowheads="1"/>
            </p:cNvSpPr>
            <p:nvPr/>
          </p:nvSpPr>
          <p:spPr bwMode="auto">
            <a:xfrm>
              <a:off x="3113" y="3388"/>
              <a:ext cx="665" cy="575"/>
            </a:xfrm>
            <a:prstGeom prst="hexagon">
              <a:avLst>
                <a:gd name="adj" fmla="val 28913"/>
                <a:gd name="vf" fmla="val 115470"/>
              </a:avLst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6893" name="Group 11"/>
            <p:cNvGrpSpPr>
              <a:grpSpLocks/>
            </p:cNvGrpSpPr>
            <p:nvPr/>
          </p:nvGrpSpPr>
          <p:grpSpPr bwMode="auto">
            <a:xfrm>
              <a:off x="3376" y="3469"/>
              <a:ext cx="156" cy="306"/>
              <a:chOff x="3376" y="3469"/>
              <a:chExt cx="156" cy="306"/>
            </a:xfrm>
          </p:grpSpPr>
          <p:sp>
            <p:nvSpPr>
              <p:cNvPr id="37111" name="Line 12"/>
              <p:cNvSpPr>
                <a:spLocks noChangeShapeType="1"/>
              </p:cNvSpPr>
              <p:nvPr/>
            </p:nvSpPr>
            <p:spPr bwMode="auto">
              <a:xfrm flipH="1">
                <a:off x="3412" y="3578"/>
                <a:ext cx="42" cy="178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12" name="Line 13"/>
              <p:cNvSpPr>
                <a:spLocks noChangeShapeType="1"/>
              </p:cNvSpPr>
              <p:nvPr/>
            </p:nvSpPr>
            <p:spPr bwMode="auto">
              <a:xfrm>
                <a:off x="3454" y="3578"/>
                <a:ext cx="41" cy="177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13" name="Line 14"/>
              <p:cNvSpPr>
                <a:spLocks noChangeShapeType="1"/>
              </p:cNvSpPr>
              <p:nvPr/>
            </p:nvSpPr>
            <p:spPr bwMode="auto">
              <a:xfrm>
                <a:off x="3413" y="3756"/>
                <a:ext cx="40" cy="1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14" name="Line 15"/>
              <p:cNvSpPr>
                <a:spLocks noChangeShapeType="1"/>
              </p:cNvSpPr>
              <p:nvPr/>
            </p:nvSpPr>
            <p:spPr bwMode="auto">
              <a:xfrm flipH="1">
                <a:off x="3453" y="3756"/>
                <a:ext cx="43" cy="1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15" name="Line 16"/>
              <p:cNvSpPr>
                <a:spLocks noChangeShapeType="1"/>
              </p:cNvSpPr>
              <p:nvPr/>
            </p:nvSpPr>
            <p:spPr bwMode="auto">
              <a:xfrm>
                <a:off x="3454" y="3582"/>
                <a:ext cx="0" cy="193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16" name="Line 17"/>
              <p:cNvSpPr>
                <a:spLocks noChangeShapeType="1"/>
              </p:cNvSpPr>
              <p:nvPr/>
            </p:nvSpPr>
            <p:spPr bwMode="auto">
              <a:xfrm flipV="1">
                <a:off x="3413" y="3737"/>
                <a:ext cx="40" cy="2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17" name="Line 18"/>
              <p:cNvSpPr>
                <a:spLocks noChangeShapeType="1"/>
              </p:cNvSpPr>
              <p:nvPr/>
            </p:nvSpPr>
            <p:spPr bwMode="auto">
              <a:xfrm flipH="1" flipV="1">
                <a:off x="3453" y="3737"/>
                <a:ext cx="43" cy="1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18" name="Line 19"/>
              <p:cNvSpPr>
                <a:spLocks noChangeShapeType="1"/>
              </p:cNvSpPr>
              <p:nvPr/>
            </p:nvSpPr>
            <p:spPr bwMode="auto">
              <a:xfrm>
                <a:off x="3430" y="3680"/>
                <a:ext cx="23" cy="14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19" name="Line 20"/>
              <p:cNvSpPr>
                <a:spLocks noChangeShapeType="1"/>
              </p:cNvSpPr>
              <p:nvPr/>
            </p:nvSpPr>
            <p:spPr bwMode="auto">
              <a:xfrm flipV="1">
                <a:off x="3454" y="3678"/>
                <a:ext cx="24" cy="16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20" name="Line 21"/>
              <p:cNvSpPr>
                <a:spLocks noChangeShapeType="1"/>
              </p:cNvSpPr>
              <p:nvPr/>
            </p:nvSpPr>
            <p:spPr bwMode="auto">
              <a:xfrm>
                <a:off x="3422" y="3706"/>
                <a:ext cx="30" cy="1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21" name="Line 22"/>
              <p:cNvSpPr>
                <a:spLocks noChangeShapeType="1"/>
              </p:cNvSpPr>
              <p:nvPr/>
            </p:nvSpPr>
            <p:spPr bwMode="auto">
              <a:xfrm flipV="1">
                <a:off x="3454" y="3709"/>
                <a:ext cx="30" cy="18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22" name="Line 23"/>
              <p:cNvSpPr>
                <a:spLocks noChangeShapeType="1"/>
              </p:cNvSpPr>
              <p:nvPr/>
            </p:nvSpPr>
            <p:spPr bwMode="auto">
              <a:xfrm flipV="1">
                <a:off x="3454" y="3652"/>
                <a:ext cx="15" cy="8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23" name="Line 24"/>
              <p:cNvSpPr>
                <a:spLocks noChangeShapeType="1"/>
              </p:cNvSpPr>
              <p:nvPr/>
            </p:nvSpPr>
            <p:spPr bwMode="auto">
              <a:xfrm flipV="1">
                <a:off x="3454" y="3615"/>
                <a:ext cx="9" cy="6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24" name="Line 25"/>
              <p:cNvSpPr>
                <a:spLocks noChangeShapeType="1"/>
              </p:cNvSpPr>
              <p:nvPr/>
            </p:nvSpPr>
            <p:spPr bwMode="auto">
              <a:xfrm>
                <a:off x="3436" y="3650"/>
                <a:ext cx="18" cy="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25" name="Line 26"/>
              <p:cNvSpPr>
                <a:spLocks noChangeShapeType="1"/>
              </p:cNvSpPr>
              <p:nvPr/>
            </p:nvSpPr>
            <p:spPr bwMode="auto">
              <a:xfrm>
                <a:off x="3445" y="3614"/>
                <a:ext cx="10" cy="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7126" name="Group 27"/>
              <p:cNvGrpSpPr>
                <a:grpSpLocks/>
              </p:cNvGrpSpPr>
              <p:nvPr/>
            </p:nvGrpSpPr>
            <p:grpSpPr bwMode="auto">
              <a:xfrm>
                <a:off x="3462" y="3568"/>
                <a:ext cx="70" cy="24"/>
                <a:chOff x="3462" y="3568"/>
                <a:chExt cx="70" cy="24"/>
              </a:xfrm>
            </p:grpSpPr>
            <p:sp>
              <p:nvSpPr>
                <p:cNvPr id="37137" name="Line 28"/>
                <p:cNvSpPr>
                  <a:spLocks noChangeShapeType="1"/>
                </p:cNvSpPr>
                <p:nvPr/>
              </p:nvSpPr>
              <p:spPr bwMode="auto">
                <a:xfrm>
                  <a:off x="3462" y="3593"/>
                  <a:ext cx="0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138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3465" y="3566"/>
                  <a:ext cx="44" cy="13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139" name="Line 30"/>
                <p:cNvSpPr>
                  <a:spLocks noChangeShapeType="1"/>
                </p:cNvSpPr>
                <p:nvPr/>
              </p:nvSpPr>
              <p:spPr bwMode="auto">
                <a:xfrm flipH="1">
                  <a:off x="3487" y="3570"/>
                  <a:ext cx="23" cy="17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140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3488" y="3576"/>
                  <a:ext cx="44" cy="13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7127" name="Group 32"/>
              <p:cNvGrpSpPr>
                <a:grpSpLocks/>
              </p:cNvGrpSpPr>
              <p:nvPr/>
            </p:nvGrpSpPr>
            <p:grpSpPr bwMode="auto">
              <a:xfrm>
                <a:off x="3451" y="3469"/>
                <a:ext cx="14" cy="97"/>
                <a:chOff x="3451" y="3469"/>
                <a:chExt cx="14" cy="97"/>
              </a:xfrm>
            </p:grpSpPr>
            <p:sp>
              <p:nvSpPr>
                <p:cNvPr id="37133" name="Line 33"/>
                <p:cNvSpPr>
                  <a:spLocks noChangeShapeType="1"/>
                </p:cNvSpPr>
                <p:nvPr/>
              </p:nvSpPr>
              <p:spPr bwMode="auto">
                <a:xfrm>
                  <a:off x="3453" y="3469"/>
                  <a:ext cx="0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134" name="Line 34"/>
                <p:cNvSpPr>
                  <a:spLocks noChangeShapeType="1"/>
                </p:cNvSpPr>
                <p:nvPr/>
              </p:nvSpPr>
              <p:spPr bwMode="auto">
                <a:xfrm flipH="1">
                  <a:off x="3460" y="3478"/>
                  <a:ext cx="5" cy="57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135" name="Line 35"/>
                <p:cNvSpPr>
                  <a:spLocks noChangeShapeType="1"/>
                </p:cNvSpPr>
                <p:nvPr/>
              </p:nvSpPr>
              <p:spPr bwMode="auto">
                <a:xfrm flipH="1" flipV="1">
                  <a:off x="3454" y="3508"/>
                  <a:ext cx="8" cy="28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136" name="Line 36"/>
                <p:cNvSpPr>
                  <a:spLocks noChangeShapeType="1"/>
                </p:cNvSpPr>
                <p:nvPr/>
              </p:nvSpPr>
              <p:spPr bwMode="auto">
                <a:xfrm flipH="1">
                  <a:off x="3449" y="3509"/>
                  <a:ext cx="6" cy="57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7128" name="Group 37"/>
              <p:cNvGrpSpPr>
                <a:grpSpLocks/>
              </p:cNvGrpSpPr>
              <p:nvPr/>
            </p:nvGrpSpPr>
            <p:grpSpPr bwMode="auto">
              <a:xfrm>
                <a:off x="3376" y="3562"/>
                <a:ext cx="70" cy="24"/>
                <a:chOff x="3376" y="3562"/>
                <a:chExt cx="70" cy="24"/>
              </a:xfrm>
            </p:grpSpPr>
            <p:sp>
              <p:nvSpPr>
                <p:cNvPr id="37129" name="Line 38"/>
                <p:cNvSpPr>
                  <a:spLocks noChangeShapeType="1"/>
                </p:cNvSpPr>
                <p:nvPr/>
              </p:nvSpPr>
              <p:spPr bwMode="auto">
                <a:xfrm>
                  <a:off x="3447" y="3562"/>
                  <a:ext cx="0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130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3398" y="3575"/>
                  <a:ext cx="46" cy="11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131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3399" y="3566"/>
                  <a:ext cx="21" cy="19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132" name="Line 41"/>
                <p:cNvSpPr>
                  <a:spLocks noChangeShapeType="1"/>
                </p:cNvSpPr>
                <p:nvPr/>
              </p:nvSpPr>
              <p:spPr bwMode="auto">
                <a:xfrm flipH="1">
                  <a:off x="3375" y="3565"/>
                  <a:ext cx="46" cy="11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6894" name="Group 42"/>
            <p:cNvGrpSpPr>
              <a:grpSpLocks/>
            </p:cNvGrpSpPr>
            <p:nvPr/>
          </p:nvGrpSpPr>
          <p:grpSpPr bwMode="auto">
            <a:xfrm>
              <a:off x="2856" y="2632"/>
              <a:ext cx="156" cy="306"/>
              <a:chOff x="2856" y="2632"/>
              <a:chExt cx="156" cy="306"/>
            </a:xfrm>
          </p:grpSpPr>
          <p:sp>
            <p:nvSpPr>
              <p:cNvPr id="37081" name="Line 43"/>
              <p:cNvSpPr>
                <a:spLocks noChangeShapeType="1"/>
              </p:cNvSpPr>
              <p:nvPr/>
            </p:nvSpPr>
            <p:spPr bwMode="auto">
              <a:xfrm flipH="1">
                <a:off x="2892" y="2741"/>
                <a:ext cx="42" cy="178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82" name="Line 44"/>
              <p:cNvSpPr>
                <a:spLocks noChangeShapeType="1"/>
              </p:cNvSpPr>
              <p:nvPr/>
            </p:nvSpPr>
            <p:spPr bwMode="auto">
              <a:xfrm>
                <a:off x="2934" y="2741"/>
                <a:ext cx="41" cy="177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83" name="Line 45"/>
              <p:cNvSpPr>
                <a:spLocks noChangeShapeType="1"/>
              </p:cNvSpPr>
              <p:nvPr/>
            </p:nvSpPr>
            <p:spPr bwMode="auto">
              <a:xfrm>
                <a:off x="2893" y="2919"/>
                <a:ext cx="40" cy="1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84" name="Line 46"/>
              <p:cNvSpPr>
                <a:spLocks noChangeShapeType="1"/>
              </p:cNvSpPr>
              <p:nvPr/>
            </p:nvSpPr>
            <p:spPr bwMode="auto">
              <a:xfrm flipH="1">
                <a:off x="2933" y="2919"/>
                <a:ext cx="43" cy="1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85" name="Line 47"/>
              <p:cNvSpPr>
                <a:spLocks noChangeShapeType="1"/>
              </p:cNvSpPr>
              <p:nvPr/>
            </p:nvSpPr>
            <p:spPr bwMode="auto">
              <a:xfrm>
                <a:off x="2934" y="2745"/>
                <a:ext cx="0" cy="193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86" name="Line 48"/>
              <p:cNvSpPr>
                <a:spLocks noChangeShapeType="1"/>
              </p:cNvSpPr>
              <p:nvPr/>
            </p:nvSpPr>
            <p:spPr bwMode="auto">
              <a:xfrm flipV="1">
                <a:off x="2893" y="2900"/>
                <a:ext cx="40" cy="2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87" name="Line 49"/>
              <p:cNvSpPr>
                <a:spLocks noChangeShapeType="1"/>
              </p:cNvSpPr>
              <p:nvPr/>
            </p:nvSpPr>
            <p:spPr bwMode="auto">
              <a:xfrm flipH="1" flipV="1">
                <a:off x="2933" y="2900"/>
                <a:ext cx="43" cy="1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88" name="Line 50"/>
              <p:cNvSpPr>
                <a:spLocks noChangeShapeType="1"/>
              </p:cNvSpPr>
              <p:nvPr/>
            </p:nvSpPr>
            <p:spPr bwMode="auto">
              <a:xfrm>
                <a:off x="2910" y="2843"/>
                <a:ext cx="23" cy="14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89" name="Line 51"/>
              <p:cNvSpPr>
                <a:spLocks noChangeShapeType="1"/>
              </p:cNvSpPr>
              <p:nvPr/>
            </p:nvSpPr>
            <p:spPr bwMode="auto">
              <a:xfrm flipV="1">
                <a:off x="2934" y="2841"/>
                <a:ext cx="24" cy="16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90" name="Line 52"/>
              <p:cNvSpPr>
                <a:spLocks noChangeShapeType="1"/>
              </p:cNvSpPr>
              <p:nvPr/>
            </p:nvSpPr>
            <p:spPr bwMode="auto">
              <a:xfrm>
                <a:off x="2902" y="2869"/>
                <a:ext cx="30" cy="1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91" name="Line 53"/>
              <p:cNvSpPr>
                <a:spLocks noChangeShapeType="1"/>
              </p:cNvSpPr>
              <p:nvPr/>
            </p:nvSpPr>
            <p:spPr bwMode="auto">
              <a:xfrm flipV="1">
                <a:off x="2934" y="2872"/>
                <a:ext cx="30" cy="18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92" name="Line 54"/>
              <p:cNvSpPr>
                <a:spLocks noChangeShapeType="1"/>
              </p:cNvSpPr>
              <p:nvPr/>
            </p:nvSpPr>
            <p:spPr bwMode="auto">
              <a:xfrm flipV="1">
                <a:off x="2934" y="2815"/>
                <a:ext cx="15" cy="8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93" name="Line 55"/>
              <p:cNvSpPr>
                <a:spLocks noChangeShapeType="1"/>
              </p:cNvSpPr>
              <p:nvPr/>
            </p:nvSpPr>
            <p:spPr bwMode="auto">
              <a:xfrm flipV="1">
                <a:off x="2934" y="2778"/>
                <a:ext cx="9" cy="6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94" name="Line 56"/>
              <p:cNvSpPr>
                <a:spLocks noChangeShapeType="1"/>
              </p:cNvSpPr>
              <p:nvPr/>
            </p:nvSpPr>
            <p:spPr bwMode="auto">
              <a:xfrm>
                <a:off x="2916" y="2813"/>
                <a:ext cx="18" cy="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95" name="Line 57"/>
              <p:cNvSpPr>
                <a:spLocks noChangeShapeType="1"/>
              </p:cNvSpPr>
              <p:nvPr/>
            </p:nvSpPr>
            <p:spPr bwMode="auto">
              <a:xfrm>
                <a:off x="2925" y="2777"/>
                <a:ext cx="10" cy="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7096" name="Group 58"/>
              <p:cNvGrpSpPr>
                <a:grpSpLocks/>
              </p:cNvGrpSpPr>
              <p:nvPr/>
            </p:nvGrpSpPr>
            <p:grpSpPr bwMode="auto">
              <a:xfrm>
                <a:off x="2942" y="2731"/>
                <a:ext cx="70" cy="24"/>
                <a:chOff x="2942" y="2731"/>
                <a:chExt cx="70" cy="24"/>
              </a:xfrm>
            </p:grpSpPr>
            <p:sp>
              <p:nvSpPr>
                <p:cNvPr id="37107" name="Line 59"/>
                <p:cNvSpPr>
                  <a:spLocks noChangeShapeType="1"/>
                </p:cNvSpPr>
                <p:nvPr/>
              </p:nvSpPr>
              <p:spPr bwMode="auto">
                <a:xfrm>
                  <a:off x="2942" y="2756"/>
                  <a:ext cx="0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108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2945" y="2729"/>
                  <a:ext cx="44" cy="13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109" name="Line 61"/>
                <p:cNvSpPr>
                  <a:spLocks noChangeShapeType="1"/>
                </p:cNvSpPr>
                <p:nvPr/>
              </p:nvSpPr>
              <p:spPr bwMode="auto">
                <a:xfrm flipH="1">
                  <a:off x="2967" y="2733"/>
                  <a:ext cx="23" cy="17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110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2968" y="2739"/>
                  <a:ext cx="44" cy="13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7097" name="Group 63"/>
              <p:cNvGrpSpPr>
                <a:grpSpLocks/>
              </p:cNvGrpSpPr>
              <p:nvPr/>
            </p:nvGrpSpPr>
            <p:grpSpPr bwMode="auto">
              <a:xfrm>
                <a:off x="2931" y="2632"/>
                <a:ext cx="14" cy="97"/>
                <a:chOff x="2931" y="2632"/>
                <a:chExt cx="14" cy="97"/>
              </a:xfrm>
            </p:grpSpPr>
            <p:sp>
              <p:nvSpPr>
                <p:cNvPr id="37103" name="Line 64"/>
                <p:cNvSpPr>
                  <a:spLocks noChangeShapeType="1"/>
                </p:cNvSpPr>
                <p:nvPr/>
              </p:nvSpPr>
              <p:spPr bwMode="auto">
                <a:xfrm>
                  <a:off x="2933" y="2632"/>
                  <a:ext cx="0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104" name="Line 65"/>
                <p:cNvSpPr>
                  <a:spLocks noChangeShapeType="1"/>
                </p:cNvSpPr>
                <p:nvPr/>
              </p:nvSpPr>
              <p:spPr bwMode="auto">
                <a:xfrm flipH="1">
                  <a:off x="2940" y="2641"/>
                  <a:ext cx="5" cy="57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105" name="Line 66"/>
                <p:cNvSpPr>
                  <a:spLocks noChangeShapeType="1"/>
                </p:cNvSpPr>
                <p:nvPr/>
              </p:nvSpPr>
              <p:spPr bwMode="auto">
                <a:xfrm flipH="1" flipV="1">
                  <a:off x="2934" y="2671"/>
                  <a:ext cx="8" cy="28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106" name="Line 67"/>
                <p:cNvSpPr>
                  <a:spLocks noChangeShapeType="1"/>
                </p:cNvSpPr>
                <p:nvPr/>
              </p:nvSpPr>
              <p:spPr bwMode="auto">
                <a:xfrm flipH="1">
                  <a:off x="2929" y="2672"/>
                  <a:ext cx="6" cy="57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7098" name="Group 68"/>
              <p:cNvGrpSpPr>
                <a:grpSpLocks/>
              </p:cNvGrpSpPr>
              <p:nvPr/>
            </p:nvGrpSpPr>
            <p:grpSpPr bwMode="auto">
              <a:xfrm>
                <a:off x="2856" y="2725"/>
                <a:ext cx="70" cy="24"/>
                <a:chOff x="2856" y="2725"/>
                <a:chExt cx="70" cy="24"/>
              </a:xfrm>
            </p:grpSpPr>
            <p:sp>
              <p:nvSpPr>
                <p:cNvPr id="37099" name="Line 69"/>
                <p:cNvSpPr>
                  <a:spLocks noChangeShapeType="1"/>
                </p:cNvSpPr>
                <p:nvPr/>
              </p:nvSpPr>
              <p:spPr bwMode="auto">
                <a:xfrm>
                  <a:off x="2927" y="2725"/>
                  <a:ext cx="0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100" name="Line 70"/>
                <p:cNvSpPr>
                  <a:spLocks noChangeShapeType="1"/>
                </p:cNvSpPr>
                <p:nvPr/>
              </p:nvSpPr>
              <p:spPr bwMode="auto">
                <a:xfrm flipH="1">
                  <a:off x="2878" y="2738"/>
                  <a:ext cx="46" cy="11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101" name="Line 71"/>
                <p:cNvSpPr>
                  <a:spLocks noChangeShapeType="1"/>
                </p:cNvSpPr>
                <p:nvPr/>
              </p:nvSpPr>
              <p:spPr bwMode="auto">
                <a:xfrm flipV="1">
                  <a:off x="2879" y="2729"/>
                  <a:ext cx="21" cy="19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102" name="Line 72"/>
                <p:cNvSpPr>
                  <a:spLocks noChangeShapeType="1"/>
                </p:cNvSpPr>
                <p:nvPr/>
              </p:nvSpPr>
              <p:spPr bwMode="auto">
                <a:xfrm flipH="1">
                  <a:off x="2855" y="2728"/>
                  <a:ext cx="46" cy="11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6895" name="Group 73"/>
            <p:cNvGrpSpPr>
              <a:grpSpLocks/>
            </p:cNvGrpSpPr>
            <p:nvPr/>
          </p:nvGrpSpPr>
          <p:grpSpPr bwMode="auto">
            <a:xfrm>
              <a:off x="2862" y="3199"/>
              <a:ext cx="156" cy="306"/>
              <a:chOff x="2862" y="3199"/>
              <a:chExt cx="156" cy="306"/>
            </a:xfrm>
          </p:grpSpPr>
          <p:sp>
            <p:nvSpPr>
              <p:cNvPr id="37051" name="Line 74"/>
              <p:cNvSpPr>
                <a:spLocks noChangeShapeType="1"/>
              </p:cNvSpPr>
              <p:nvPr/>
            </p:nvSpPr>
            <p:spPr bwMode="auto">
              <a:xfrm flipH="1">
                <a:off x="2898" y="3308"/>
                <a:ext cx="42" cy="178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52" name="Line 75"/>
              <p:cNvSpPr>
                <a:spLocks noChangeShapeType="1"/>
              </p:cNvSpPr>
              <p:nvPr/>
            </p:nvSpPr>
            <p:spPr bwMode="auto">
              <a:xfrm>
                <a:off x="2940" y="3308"/>
                <a:ext cx="41" cy="177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53" name="Line 76"/>
              <p:cNvSpPr>
                <a:spLocks noChangeShapeType="1"/>
              </p:cNvSpPr>
              <p:nvPr/>
            </p:nvSpPr>
            <p:spPr bwMode="auto">
              <a:xfrm>
                <a:off x="2899" y="3487"/>
                <a:ext cx="40" cy="1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54" name="Line 77"/>
              <p:cNvSpPr>
                <a:spLocks noChangeShapeType="1"/>
              </p:cNvSpPr>
              <p:nvPr/>
            </p:nvSpPr>
            <p:spPr bwMode="auto">
              <a:xfrm flipH="1">
                <a:off x="2939" y="3487"/>
                <a:ext cx="43" cy="1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55" name="Line 78"/>
              <p:cNvSpPr>
                <a:spLocks noChangeShapeType="1"/>
              </p:cNvSpPr>
              <p:nvPr/>
            </p:nvSpPr>
            <p:spPr bwMode="auto">
              <a:xfrm>
                <a:off x="2940" y="3312"/>
                <a:ext cx="0" cy="193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56" name="Line 79"/>
              <p:cNvSpPr>
                <a:spLocks noChangeShapeType="1"/>
              </p:cNvSpPr>
              <p:nvPr/>
            </p:nvSpPr>
            <p:spPr bwMode="auto">
              <a:xfrm flipV="1">
                <a:off x="2899" y="3467"/>
                <a:ext cx="40" cy="2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57" name="Line 80"/>
              <p:cNvSpPr>
                <a:spLocks noChangeShapeType="1"/>
              </p:cNvSpPr>
              <p:nvPr/>
            </p:nvSpPr>
            <p:spPr bwMode="auto">
              <a:xfrm flipH="1" flipV="1">
                <a:off x="2939" y="3467"/>
                <a:ext cx="43" cy="1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58" name="Line 81"/>
              <p:cNvSpPr>
                <a:spLocks noChangeShapeType="1"/>
              </p:cNvSpPr>
              <p:nvPr/>
            </p:nvSpPr>
            <p:spPr bwMode="auto">
              <a:xfrm>
                <a:off x="2917" y="3410"/>
                <a:ext cx="23" cy="14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59" name="Line 82"/>
              <p:cNvSpPr>
                <a:spLocks noChangeShapeType="1"/>
              </p:cNvSpPr>
              <p:nvPr/>
            </p:nvSpPr>
            <p:spPr bwMode="auto">
              <a:xfrm flipV="1">
                <a:off x="2940" y="3408"/>
                <a:ext cx="24" cy="16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60" name="Line 83"/>
              <p:cNvSpPr>
                <a:spLocks noChangeShapeType="1"/>
              </p:cNvSpPr>
              <p:nvPr/>
            </p:nvSpPr>
            <p:spPr bwMode="auto">
              <a:xfrm>
                <a:off x="2908" y="3436"/>
                <a:ext cx="30" cy="1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61" name="Line 84"/>
              <p:cNvSpPr>
                <a:spLocks noChangeShapeType="1"/>
              </p:cNvSpPr>
              <p:nvPr/>
            </p:nvSpPr>
            <p:spPr bwMode="auto">
              <a:xfrm flipV="1">
                <a:off x="2940" y="3439"/>
                <a:ext cx="30" cy="18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62" name="Line 85"/>
              <p:cNvSpPr>
                <a:spLocks noChangeShapeType="1"/>
              </p:cNvSpPr>
              <p:nvPr/>
            </p:nvSpPr>
            <p:spPr bwMode="auto">
              <a:xfrm flipV="1">
                <a:off x="2940" y="3382"/>
                <a:ext cx="15" cy="8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63" name="Line 86"/>
              <p:cNvSpPr>
                <a:spLocks noChangeShapeType="1"/>
              </p:cNvSpPr>
              <p:nvPr/>
            </p:nvSpPr>
            <p:spPr bwMode="auto">
              <a:xfrm flipV="1">
                <a:off x="2940" y="3345"/>
                <a:ext cx="9" cy="6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64" name="Line 87"/>
              <p:cNvSpPr>
                <a:spLocks noChangeShapeType="1"/>
              </p:cNvSpPr>
              <p:nvPr/>
            </p:nvSpPr>
            <p:spPr bwMode="auto">
              <a:xfrm>
                <a:off x="2922" y="3380"/>
                <a:ext cx="18" cy="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65" name="Line 88"/>
              <p:cNvSpPr>
                <a:spLocks noChangeShapeType="1"/>
              </p:cNvSpPr>
              <p:nvPr/>
            </p:nvSpPr>
            <p:spPr bwMode="auto">
              <a:xfrm>
                <a:off x="2931" y="3344"/>
                <a:ext cx="10" cy="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7066" name="Group 89"/>
              <p:cNvGrpSpPr>
                <a:grpSpLocks/>
              </p:cNvGrpSpPr>
              <p:nvPr/>
            </p:nvGrpSpPr>
            <p:grpSpPr bwMode="auto">
              <a:xfrm>
                <a:off x="2948" y="3298"/>
                <a:ext cx="70" cy="24"/>
                <a:chOff x="2948" y="3298"/>
                <a:chExt cx="70" cy="24"/>
              </a:xfrm>
            </p:grpSpPr>
            <p:sp>
              <p:nvSpPr>
                <p:cNvPr id="37077" name="Line 90"/>
                <p:cNvSpPr>
                  <a:spLocks noChangeShapeType="1"/>
                </p:cNvSpPr>
                <p:nvPr/>
              </p:nvSpPr>
              <p:spPr bwMode="auto">
                <a:xfrm>
                  <a:off x="2948" y="3323"/>
                  <a:ext cx="0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078" name="Line 91"/>
                <p:cNvSpPr>
                  <a:spLocks noChangeShapeType="1"/>
                </p:cNvSpPr>
                <p:nvPr/>
              </p:nvSpPr>
              <p:spPr bwMode="auto">
                <a:xfrm flipV="1">
                  <a:off x="2951" y="3296"/>
                  <a:ext cx="44" cy="13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079" name="Line 92"/>
                <p:cNvSpPr>
                  <a:spLocks noChangeShapeType="1"/>
                </p:cNvSpPr>
                <p:nvPr/>
              </p:nvSpPr>
              <p:spPr bwMode="auto">
                <a:xfrm flipH="1">
                  <a:off x="2973" y="3300"/>
                  <a:ext cx="23" cy="17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080" name="Line 93"/>
                <p:cNvSpPr>
                  <a:spLocks noChangeShapeType="1"/>
                </p:cNvSpPr>
                <p:nvPr/>
              </p:nvSpPr>
              <p:spPr bwMode="auto">
                <a:xfrm flipV="1">
                  <a:off x="2974" y="3306"/>
                  <a:ext cx="44" cy="13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7067" name="Group 94"/>
              <p:cNvGrpSpPr>
                <a:grpSpLocks/>
              </p:cNvGrpSpPr>
              <p:nvPr/>
            </p:nvGrpSpPr>
            <p:grpSpPr bwMode="auto">
              <a:xfrm>
                <a:off x="2936" y="3199"/>
                <a:ext cx="14" cy="97"/>
                <a:chOff x="2936" y="3199"/>
                <a:chExt cx="14" cy="97"/>
              </a:xfrm>
            </p:grpSpPr>
            <p:sp>
              <p:nvSpPr>
                <p:cNvPr id="37073" name="Line 95"/>
                <p:cNvSpPr>
                  <a:spLocks noChangeShapeType="1"/>
                </p:cNvSpPr>
                <p:nvPr/>
              </p:nvSpPr>
              <p:spPr bwMode="auto">
                <a:xfrm>
                  <a:off x="2939" y="3199"/>
                  <a:ext cx="0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074" name="Line 96"/>
                <p:cNvSpPr>
                  <a:spLocks noChangeShapeType="1"/>
                </p:cNvSpPr>
                <p:nvPr/>
              </p:nvSpPr>
              <p:spPr bwMode="auto">
                <a:xfrm flipH="1">
                  <a:off x="2945" y="3208"/>
                  <a:ext cx="6" cy="58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075" name="Line 97"/>
                <p:cNvSpPr>
                  <a:spLocks noChangeShapeType="1"/>
                </p:cNvSpPr>
                <p:nvPr/>
              </p:nvSpPr>
              <p:spPr bwMode="auto">
                <a:xfrm flipH="1" flipV="1">
                  <a:off x="2940" y="3238"/>
                  <a:ext cx="8" cy="28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076" name="Line 98"/>
                <p:cNvSpPr>
                  <a:spLocks noChangeShapeType="1"/>
                </p:cNvSpPr>
                <p:nvPr/>
              </p:nvSpPr>
              <p:spPr bwMode="auto">
                <a:xfrm flipH="1">
                  <a:off x="2935" y="3239"/>
                  <a:ext cx="6" cy="58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7068" name="Group 99"/>
              <p:cNvGrpSpPr>
                <a:grpSpLocks/>
              </p:cNvGrpSpPr>
              <p:nvPr/>
            </p:nvGrpSpPr>
            <p:grpSpPr bwMode="auto">
              <a:xfrm>
                <a:off x="2862" y="3292"/>
                <a:ext cx="70" cy="24"/>
                <a:chOff x="2862" y="3292"/>
                <a:chExt cx="70" cy="24"/>
              </a:xfrm>
            </p:grpSpPr>
            <p:sp>
              <p:nvSpPr>
                <p:cNvPr id="37069" name="Line 100"/>
                <p:cNvSpPr>
                  <a:spLocks noChangeShapeType="1"/>
                </p:cNvSpPr>
                <p:nvPr/>
              </p:nvSpPr>
              <p:spPr bwMode="auto">
                <a:xfrm>
                  <a:off x="2933" y="3292"/>
                  <a:ext cx="0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070" name="Line 101"/>
                <p:cNvSpPr>
                  <a:spLocks noChangeShapeType="1"/>
                </p:cNvSpPr>
                <p:nvPr/>
              </p:nvSpPr>
              <p:spPr bwMode="auto">
                <a:xfrm flipH="1">
                  <a:off x="2883" y="3305"/>
                  <a:ext cx="46" cy="11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071" name="Line 102"/>
                <p:cNvSpPr>
                  <a:spLocks noChangeShapeType="1"/>
                </p:cNvSpPr>
                <p:nvPr/>
              </p:nvSpPr>
              <p:spPr bwMode="auto">
                <a:xfrm flipV="1">
                  <a:off x="2885" y="3295"/>
                  <a:ext cx="21" cy="19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072" name="Line 103"/>
                <p:cNvSpPr>
                  <a:spLocks noChangeShapeType="1"/>
                </p:cNvSpPr>
                <p:nvPr/>
              </p:nvSpPr>
              <p:spPr bwMode="auto">
                <a:xfrm flipH="1">
                  <a:off x="2861" y="3295"/>
                  <a:ext cx="46" cy="11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6896" name="Group 104"/>
            <p:cNvGrpSpPr>
              <a:grpSpLocks/>
            </p:cNvGrpSpPr>
            <p:nvPr/>
          </p:nvGrpSpPr>
          <p:grpSpPr bwMode="auto">
            <a:xfrm>
              <a:off x="2361" y="1772"/>
              <a:ext cx="156" cy="306"/>
              <a:chOff x="2361" y="1772"/>
              <a:chExt cx="156" cy="306"/>
            </a:xfrm>
          </p:grpSpPr>
          <p:sp>
            <p:nvSpPr>
              <p:cNvPr id="37021" name="Line 105"/>
              <p:cNvSpPr>
                <a:spLocks noChangeShapeType="1"/>
              </p:cNvSpPr>
              <p:nvPr/>
            </p:nvSpPr>
            <p:spPr bwMode="auto">
              <a:xfrm flipH="1">
                <a:off x="2397" y="1882"/>
                <a:ext cx="42" cy="178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22" name="Line 106"/>
              <p:cNvSpPr>
                <a:spLocks noChangeShapeType="1"/>
              </p:cNvSpPr>
              <p:nvPr/>
            </p:nvSpPr>
            <p:spPr bwMode="auto">
              <a:xfrm>
                <a:off x="2439" y="1882"/>
                <a:ext cx="41" cy="177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23" name="Line 107"/>
              <p:cNvSpPr>
                <a:spLocks noChangeShapeType="1"/>
              </p:cNvSpPr>
              <p:nvPr/>
            </p:nvSpPr>
            <p:spPr bwMode="auto">
              <a:xfrm>
                <a:off x="2398" y="2060"/>
                <a:ext cx="40" cy="1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24" name="Line 108"/>
              <p:cNvSpPr>
                <a:spLocks noChangeShapeType="1"/>
              </p:cNvSpPr>
              <p:nvPr/>
            </p:nvSpPr>
            <p:spPr bwMode="auto">
              <a:xfrm flipH="1">
                <a:off x="2438" y="2060"/>
                <a:ext cx="43" cy="1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25" name="Line 109"/>
              <p:cNvSpPr>
                <a:spLocks noChangeShapeType="1"/>
              </p:cNvSpPr>
              <p:nvPr/>
            </p:nvSpPr>
            <p:spPr bwMode="auto">
              <a:xfrm>
                <a:off x="2439" y="1885"/>
                <a:ext cx="0" cy="193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26" name="Line 110"/>
              <p:cNvSpPr>
                <a:spLocks noChangeShapeType="1"/>
              </p:cNvSpPr>
              <p:nvPr/>
            </p:nvSpPr>
            <p:spPr bwMode="auto">
              <a:xfrm flipV="1">
                <a:off x="2398" y="2040"/>
                <a:ext cx="40" cy="2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27" name="Line 111"/>
              <p:cNvSpPr>
                <a:spLocks noChangeShapeType="1"/>
              </p:cNvSpPr>
              <p:nvPr/>
            </p:nvSpPr>
            <p:spPr bwMode="auto">
              <a:xfrm flipH="1" flipV="1">
                <a:off x="2438" y="2040"/>
                <a:ext cx="43" cy="1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28" name="Line 112"/>
              <p:cNvSpPr>
                <a:spLocks noChangeShapeType="1"/>
              </p:cNvSpPr>
              <p:nvPr/>
            </p:nvSpPr>
            <p:spPr bwMode="auto">
              <a:xfrm>
                <a:off x="2415" y="1983"/>
                <a:ext cx="23" cy="14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29" name="Line 113"/>
              <p:cNvSpPr>
                <a:spLocks noChangeShapeType="1"/>
              </p:cNvSpPr>
              <p:nvPr/>
            </p:nvSpPr>
            <p:spPr bwMode="auto">
              <a:xfrm flipV="1">
                <a:off x="2439" y="1981"/>
                <a:ext cx="24" cy="16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30" name="Line 114"/>
              <p:cNvSpPr>
                <a:spLocks noChangeShapeType="1"/>
              </p:cNvSpPr>
              <p:nvPr/>
            </p:nvSpPr>
            <p:spPr bwMode="auto">
              <a:xfrm>
                <a:off x="2407" y="2009"/>
                <a:ext cx="30" cy="1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31" name="Line 115"/>
              <p:cNvSpPr>
                <a:spLocks noChangeShapeType="1"/>
              </p:cNvSpPr>
              <p:nvPr/>
            </p:nvSpPr>
            <p:spPr bwMode="auto">
              <a:xfrm flipV="1">
                <a:off x="2439" y="2012"/>
                <a:ext cx="30" cy="18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32" name="Line 116"/>
              <p:cNvSpPr>
                <a:spLocks noChangeShapeType="1"/>
              </p:cNvSpPr>
              <p:nvPr/>
            </p:nvSpPr>
            <p:spPr bwMode="auto">
              <a:xfrm flipV="1">
                <a:off x="2439" y="1955"/>
                <a:ext cx="15" cy="8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33" name="Line 117"/>
              <p:cNvSpPr>
                <a:spLocks noChangeShapeType="1"/>
              </p:cNvSpPr>
              <p:nvPr/>
            </p:nvSpPr>
            <p:spPr bwMode="auto">
              <a:xfrm flipV="1">
                <a:off x="2439" y="1918"/>
                <a:ext cx="9" cy="6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34" name="Line 118"/>
              <p:cNvSpPr>
                <a:spLocks noChangeShapeType="1"/>
              </p:cNvSpPr>
              <p:nvPr/>
            </p:nvSpPr>
            <p:spPr bwMode="auto">
              <a:xfrm>
                <a:off x="2421" y="1953"/>
                <a:ext cx="18" cy="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35" name="Line 119"/>
              <p:cNvSpPr>
                <a:spLocks noChangeShapeType="1"/>
              </p:cNvSpPr>
              <p:nvPr/>
            </p:nvSpPr>
            <p:spPr bwMode="auto">
              <a:xfrm>
                <a:off x="2430" y="1917"/>
                <a:ext cx="10" cy="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7036" name="Group 120"/>
              <p:cNvGrpSpPr>
                <a:grpSpLocks/>
              </p:cNvGrpSpPr>
              <p:nvPr/>
            </p:nvGrpSpPr>
            <p:grpSpPr bwMode="auto">
              <a:xfrm>
                <a:off x="2447" y="1871"/>
                <a:ext cx="70" cy="24"/>
                <a:chOff x="2447" y="1871"/>
                <a:chExt cx="70" cy="24"/>
              </a:xfrm>
            </p:grpSpPr>
            <p:sp>
              <p:nvSpPr>
                <p:cNvPr id="37047" name="Line 121"/>
                <p:cNvSpPr>
                  <a:spLocks noChangeShapeType="1"/>
                </p:cNvSpPr>
                <p:nvPr/>
              </p:nvSpPr>
              <p:spPr bwMode="auto">
                <a:xfrm>
                  <a:off x="2447" y="1896"/>
                  <a:ext cx="0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048" name="Line 122"/>
                <p:cNvSpPr>
                  <a:spLocks noChangeShapeType="1"/>
                </p:cNvSpPr>
                <p:nvPr/>
              </p:nvSpPr>
              <p:spPr bwMode="auto">
                <a:xfrm flipV="1">
                  <a:off x="2450" y="1869"/>
                  <a:ext cx="44" cy="13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049" name="Line 123"/>
                <p:cNvSpPr>
                  <a:spLocks noChangeShapeType="1"/>
                </p:cNvSpPr>
                <p:nvPr/>
              </p:nvSpPr>
              <p:spPr bwMode="auto">
                <a:xfrm flipH="1">
                  <a:off x="2472" y="1873"/>
                  <a:ext cx="23" cy="17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050" name="Line 124"/>
                <p:cNvSpPr>
                  <a:spLocks noChangeShapeType="1"/>
                </p:cNvSpPr>
                <p:nvPr/>
              </p:nvSpPr>
              <p:spPr bwMode="auto">
                <a:xfrm flipV="1">
                  <a:off x="2473" y="1879"/>
                  <a:ext cx="44" cy="13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7037" name="Group 125"/>
              <p:cNvGrpSpPr>
                <a:grpSpLocks/>
              </p:cNvGrpSpPr>
              <p:nvPr/>
            </p:nvGrpSpPr>
            <p:grpSpPr bwMode="auto">
              <a:xfrm>
                <a:off x="2436" y="1772"/>
                <a:ext cx="14" cy="97"/>
                <a:chOff x="2436" y="1772"/>
                <a:chExt cx="14" cy="97"/>
              </a:xfrm>
            </p:grpSpPr>
            <p:sp>
              <p:nvSpPr>
                <p:cNvPr id="37043" name="Line 126"/>
                <p:cNvSpPr>
                  <a:spLocks noChangeShapeType="1"/>
                </p:cNvSpPr>
                <p:nvPr/>
              </p:nvSpPr>
              <p:spPr bwMode="auto">
                <a:xfrm>
                  <a:off x="2438" y="1772"/>
                  <a:ext cx="0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044" name="Line 127"/>
                <p:cNvSpPr>
                  <a:spLocks noChangeShapeType="1"/>
                </p:cNvSpPr>
                <p:nvPr/>
              </p:nvSpPr>
              <p:spPr bwMode="auto">
                <a:xfrm flipH="1">
                  <a:off x="2445" y="1781"/>
                  <a:ext cx="5" cy="57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045" name="Line 128"/>
                <p:cNvSpPr>
                  <a:spLocks noChangeShapeType="1"/>
                </p:cNvSpPr>
                <p:nvPr/>
              </p:nvSpPr>
              <p:spPr bwMode="auto">
                <a:xfrm flipH="1" flipV="1">
                  <a:off x="2439" y="1811"/>
                  <a:ext cx="8" cy="28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046" name="Line 129"/>
                <p:cNvSpPr>
                  <a:spLocks noChangeShapeType="1"/>
                </p:cNvSpPr>
                <p:nvPr/>
              </p:nvSpPr>
              <p:spPr bwMode="auto">
                <a:xfrm flipH="1">
                  <a:off x="2434" y="1812"/>
                  <a:ext cx="6" cy="57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7038" name="Group 130"/>
              <p:cNvGrpSpPr>
                <a:grpSpLocks/>
              </p:cNvGrpSpPr>
              <p:nvPr/>
            </p:nvGrpSpPr>
            <p:grpSpPr bwMode="auto">
              <a:xfrm>
                <a:off x="2361" y="1865"/>
                <a:ext cx="70" cy="24"/>
                <a:chOff x="2361" y="1865"/>
                <a:chExt cx="70" cy="24"/>
              </a:xfrm>
            </p:grpSpPr>
            <p:sp>
              <p:nvSpPr>
                <p:cNvPr id="37039" name="Line 131"/>
                <p:cNvSpPr>
                  <a:spLocks noChangeShapeType="1"/>
                </p:cNvSpPr>
                <p:nvPr/>
              </p:nvSpPr>
              <p:spPr bwMode="auto">
                <a:xfrm>
                  <a:off x="2432" y="1865"/>
                  <a:ext cx="0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040" name="Line 132"/>
                <p:cNvSpPr>
                  <a:spLocks noChangeShapeType="1"/>
                </p:cNvSpPr>
                <p:nvPr/>
              </p:nvSpPr>
              <p:spPr bwMode="auto">
                <a:xfrm flipH="1">
                  <a:off x="2383" y="1878"/>
                  <a:ext cx="46" cy="11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041" name="Line 133"/>
                <p:cNvSpPr>
                  <a:spLocks noChangeShapeType="1"/>
                </p:cNvSpPr>
                <p:nvPr/>
              </p:nvSpPr>
              <p:spPr bwMode="auto">
                <a:xfrm flipV="1">
                  <a:off x="2384" y="1869"/>
                  <a:ext cx="21" cy="19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042" name="Line 134"/>
                <p:cNvSpPr>
                  <a:spLocks noChangeShapeType="1"/>
                </p:cNvSpPr>
                <p:nvPr/>
              </p:nvSpPr>
              <p:spPr bwMode="auto">
                <a:xfrm flipH="1">
                  <a:off x="2360" y="1868"/>
                  <a:ext cx="46" cy="11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6897" name="Group 135"/>
            <p:cNvGrpSpPr>
              <a:grpSpLocks/>
            </p:cNvGrpSpPr>
            <p:nvPr/>
          </p:nvGrpSpPr>
          <p:grpSpPr bwMode="auto">
            <a:xfrm>
              <a:off x="2845" y="2064"/>
              <a:ext cx="156" cy="306"/>
              <a:chOff x="2845" y="2064"/>
              <a:chExt cx="156" cy="306"/>
            </a:xfrm>
          </p:grpSpPr>
          <p:sp>
            <p:nvSpPr>
              <p:cNvPr id="36991" name="Line 136"/>
              <p:cNvSpPr>
                <a:spLocks noChangeShapeType="1"/>
              </p:cNvSpPr>
              <p:nvPr/>
            </p:nvSpPr>
            <p:spPr bwMode="auto">
              <a:xfrm flipH="1">
                <a:off x="2881" y="2173"/>
                <a:ext cx="42" cy="178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92" name="Line 137"/>
              <p:cNvSpPr>
                <a:spLocks noChangeShapeType="1"/>
              </p:cNvSpPr>
              <p:nvPr/>
            </p:nvSpPr>
            <p:spPr bwMode="auto">
              <a:xfrm>
                <a:off x="2923" y="2173"/>
                <a:ext cx="41" cy="177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93" name="Line 138"/>
              <p:cNvSpPr>
                <a:spLocks noChangeShapeType="1"/>
              </p:cNvSpPr>
              <p:nvPr/>
            </p:nvSpPr>
            <p:spPr bwMode="auto">
              <a:xfrm>
                <a:off x="2882" y="2352"/>
                <a:ext cx="40" cy="1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94" name="Line 139"/>
              <p:cNvSpPr>
                <a:spLocks noChangeShapeType="1"/>
              </p:cNvSpPr>
              <p:nvPr/>
            </p:nvSpPr>
            <p:spPr bwMode="auto">
              <a:xfrm flipH="1">
                <a:off x="2922" y="2352"/>
                <a:ext cx="43" cy="1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95" name="Line 140"/>
              <p:cNvSpPr>
                <a:spLocks noChangeShapeType="1"/>
              </p:cNvSpPr>
              <p:nvPr/>
            </p:nvSpPr>
            <p:spPr bwMode="auto">
              <a:xfrm>
                <a:off x="2923" y="2177"/>
                <a:ext cx="0" cy="193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96" name="Line 141"/>
              <p:cNvSpPr>
                <a:spLocks noChangeShapeType="1"/>
              </p:cNvSpPr>
              <p:nvPr/>
            </p:nvSpPr>
            <p:spPr bwMode="auto">
              <a:xfrm flipV="1">
                <a:off x="2882" y="2332"/>
                <a:ext cx="40" cy="2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97" name="Line 142"/>
              <p:cNvSpPr>
                <a:spLocks noChangeShapeType="1"/>
              </p:cNvSpPr>
              <p:nvPr/>
            </p:nvSpPr>
            <p:spPr bwMode="auto">
              <a:xfrm flipH="1" flipV="1">
                <a:off x="2922" y="2332"/>
                <a:ext cx="43" cy="1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98" name="Line 143"/>
              <p:cNvSpPr>
                <a:spLocks noChangeShapeType="1"/>
              </p:cNvSpPr>
              <p:nvPr/>
            </p:nvSpPr>
            <p:spPr bwMode="auto">
              <a:xfrm>
                <a:off x="2900" y="2275"/>
                <a:ext cx="23" cy="14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99" name="Line 144"/>
              <p:cNvSpPr>
                <a:spLocks noChangeShapeType="1"/>
              </p:cNvSpPr>
              <p:nvPr/>
            </p:nvSpPr>
            <p:spPr bwMode="auto">
              <a:xfrm flipV="1">
                <a:off x="2923" y="2273"/>
                <a:ext cx="24" cy="16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00" name="Line 145"/>
              <p:cNvSpPr>
                <a:spLocks noChangeShapeType="1"/>
              </p:cNvSpPr>
              <p:nvPr/>
            </p:nvSpPr>
            <p:spPr bwMode="auto">
              <a:xfrm>
                <a:off x="2891" y="2301"/>
                <a:ext cx="30" cy="1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01" name="Line 146"/>
              <p:cNvSpPr>
                <a:spLocks noChangeShapeType="1"/>
              </p:cNvSpPr>
              <p:nvPr/>
            </p:nvSpPr>
            <p:spPr bwMode="auto">
              <a:xfrm flipV="1">
                <a:off x="2923" y="2304"/>
                <a:ext cx="30" cy="18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02" name="Line 147"/>
              <p:cNvSpPr>
                <a:spLocks noChangeShapeType="1"/>
              </p:cNvSpPr>
              <p:nvPr/>
            </p:nvSpPr>
            <p:spPr bwMode="auto">
              <a:xfrm flipV="1">
                <a:off x="2923" y="2247"/>
                <a:ext cx="15" cy="8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03" name="Line 148"/>
              <p:cNvSpPr>
                <a:spLocks noChangeShapeType="1"/>
              </p:cNvSpPr>
              <p:nvPr/>
            </p:nvSpPr>
            <p:spPr bwMode="auto">
              <a:xfrm flipV="1">
                <a:off x="2923" y="2210"/>
                <a:ext cx="9" cy="6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04" name="Line 149"/>
              <p:cNvSpPr>
                <a:spLocks noChangeShapeType="1"/>
              </p:cNvSpPr>
              <p:nvPr/>
            </p:nvSpPr>
            <p:spPr bwMode="auto">
              <a:xfrm>
                <a:off x="2905" y="2245"/>
                <a:ext cx="18" cy="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05" name="Line 150"/>
              <p:cNvSpPr>
                <a:spLocks noChangeShapeType="1"/>
              </p:cNvSpPr>
              <p:nvPr/>
            </p:nvSpPr>
            <p:spPr bwMode="auto">
              <a:xfrm>
                <a:off x="2914" y="2209"/>
                <a:ext cx="10" cy="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7006" name="Group 151"/>
              <p:cNvGrpSpPr>
                <a:grpSpLocks/>
              </p:cNvGrpSpPr>
              <p:nvPr/>
            </p:nvGrpSpPr>
            <p:grpSpPr bwMode="auto">
              <a:xfrm>
                <a:off x="2931" y="2163"/>
                <a:ext cx="70" cy="24"/>
                <a:chOff x="2931" y="2163"/>
                <a:chExt cx="70" cy="24"/>
              </a:xfrm>
            </p:grpSpPr>
            <p:sp>
              <p:nvSpPr>
                <p:cNvPr id="37017" name="Line 152"/>
                <p:cNvSpPr>
                  <a:spLocks noChangeShapeType="1"/>
                </p:cNvSpPr>
                <p:nvPr/>
              </p:nvSpPr>
              <p:spPr bwMode="auto">
                <a:xfrm>
                  <a:off x="2931" y="2188"/>
                  <a:ext cx="0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018" name="Line 153"/>
                <p:cNvSpPr>
                  <a:spLocks noChangeShapeType="1"/>
                </p:cNvSpPr>
                <p:nvPr/>
              </p:nvSpPr>
              <p:spPr bwMode="auto">
                <a:xfrm flipV="1">
                  <a:off x="2934" y="2161"/>
                  <a:ext cx="44" cy="13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019" name="Line 154"/>
                <p:cNvSpPr>
                  <a:spLocks noChangeShapeType="1"/>
                </p:cNvSpPr>
                <p:nvPr/>
              </p:nvSpPr>
              <p:spPr bwMode="auto">
                <a:xfrm flipH="1">
                  <a:off x="2956" y="2165"/>
                  <a:ext cx="23" cy="17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020" name="Line 155"/>
                <p:cNvSpPr>
                  <a:spLocks noChangeShapeType="1"/>
                </p:cNvSpPr>
                <p:nvPr/>
              </p:nvSpPr>
              <p:spPr bwMode="auto">
                <a:xfrm flipV="1">
                  <a:off x="2957" y="2171"/>
                  <a:ext cx="44" cy="13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7007" name="Group 156"/>
              <p:cNvGrpSpPr>
                <a:grpSpLocks/>
              </p:cNvGrpSpPr>
              <p:nvPr/>
            </p:nvGrpSpPr>
            <p:grpSpPr bwMode="auto">
              <a:xfrm>
                <a:off x="2919" y="2064"/>
                <a:ext cx="14" cy="97"/>
                <a:chOff x="2919" y="2064"/>
                <a:chExt cx="14" cy="97"/>
              </a:xfrm>
            </p:grpSpPr>
            <p:sp>
              <p:nvSpPr>
                <p:cNvPr id="37013" name="Line 157"/>
                <p:cNvSpPr>
                  <a:spLocks noChangeShapeType="1"/>
                </p:cNvSpPr>
                <p:nvPr/>
              </p:nvSpPr>
              <p:spPr bwMode="auto">
                <a:xfrm>
                  <a:off x="2921" y="2064"/>
                  <a:ext cx="0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014" name="Line 158"/>
                <p:cNvSpPr>
                  <a:spLocks noChangeShapeType="1"/>
                </p:cNvSpPr>
                <p:nvPr/>
              </p:nvSpPr>
              <p:spPr bwMode="auto">
                <a:xfrm flipH="1">
                  <a:off x="2928" y="2073"/>
                  <a:ext cx="6" cy="58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015" name="Line 159"/>
                <p:cNvSpPr>
                  <a:spLocks noChangeShapeType="1"/>
                </p:cNvSpPr>
                <p:nvPr/>
              </p:nvSpPr>
              <p:spPr bwMode="auto">
                <a:xfrm flipH="1" flipV="1">
                  <a:off x="2923" y="2103"/>
                  <a:ext cx="8" cy="28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016" name="Line 160"/>
                <p:cNvSpPr>
                  <a:spLocks noChangeShapeType="1"/>
                </p:cNvSpPr>
                <p:nvPr/>
              </p:nvSpPr>
              <p:spPr bwMode="auto">
                <a:xfrm flipH="1">
                  <a:off x="2918" y="2104"/>
                  <a:ext cx="6" cy="58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7008" name="Group 161"/>
              <p:cNvGrpSpPr>
                <a:grpSpLocks/>
              </p:cNvGrpSpPr>
              <p:nvPr/>
            </p:nvGrpSpPr>
            <p:grpSpPr bwMode="auto">
              <a:xfrm>
                <a:off x="2845" y="2157"/>
                <a:ext cx="70" cy="24"/>
                <a:chOff x="2845" y="2157"/>
                <a:chExt cx="70" cy="24"/>
              </a:xfrm>
            </p:grpSpPr>
            <p:sp>
              <p:nvSpPr>
                <p:cNvPr id="37009" name="Line 162"/>
                <p:cNvSpPr>
                  <a:spLocks noChangeShapeType="1"/>
                </p:cNvSpPr>
                <p:nvPr/>
              </p:nvSpPr>
              <p:spPr bwMode="auto">
                <a:xfrm>
                  <a:off x="2916" y="2157"/>
                  <a:ext cx="0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010" name="Line 163"/>
                <p:cNvSpPr>
                  <a:spLocks noChangeShapeType="1"/>
                </p:cNvSpPr>
                <p:nvPr/>
              </p:nvSpPr>
              <p:spPr bwMode="auto">
                <a:xfrm flipH="1">
                  <a:off x="2866" y="2170"/>
                  <a:ext cx="46" cy="11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011" name="Line 164"/>
                <p:cNvSpPr>
                  <a:spLocks noChangeShapeType="1"/>
                </p:cNvSpPr>
                <p:nvPr/>
              </p:nvSpPr>
              <p:spPr bwMode="auto">
                <a:xfrm flipV="1">
                  <a:off x="2868" y="2161"/>
                  <a:ext cx="21" cy="19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012" name="Line 165"/>
                <p:cNvSpPr>
                  <a:spLocks noChangeShapeType="1"/>
                </p:cNvSpPr>
                <p:nvPr/>
              </p:nvSpPr>
              <p:spPr bwMode="auto">
                <a:xfrm flipH="1">
                  <a:off x="2844" y="2160"/>
                  <a:ext cx="46" cy="11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6898" name="Group 166"/>
            <p:cNvGrpSpPr>
              <a:grpSpLocks/>
            </p:cNvGrpSpPr>
            <p:nvPr/>
          </p:nvGrpSpPr>
          <p:grpSpPr bwMode="auto">
            <a:xfrm>
              <a:off x="2374" y="2913"/>
              <a:ext cx="156" cy="306"/>
              <a:chOff x="2374" y="2913"/>
              <a:chExt cx="156" cy="306"/>
            </a:xfrm>
          </p:grpSpPr>
          <p:sp>
            <p:nvSpPr>
              <p:cNvPr id="36961" name="Line 167"/>
              <p:cNvSpPr>
                <a:spLocks noChangeShapeType="1"/>
              </p:cNvSpPr>
              <p:nvPr/>
            </p:nvSpPr>
            <p:spPr bwMode="auto">
              <a:xfrm flipH="1">
                <a:off x="2410" y="3022"/>
                <a:ext cx="42" cy="178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62" name="Line 168"/>
              <p:cNvSpPr>
                <a:spLocks noChangeShapeType="1"/>
              </p:cNvSpPr>
              <p:nvPr/>
            </p:nvSpPr>
            <p:spPr bwMode="auto">
              <a:xfrm>
                <a:off x="2452" y="3022"/>
                <a:ext cx="41" cy="177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63" name="Line 169"/>
              <p:cNvSpPr>
                <a:spLocks noChangeShapeType="1"/>
              </p:cNvSpPr>
              <p:nvPr/>
            </p:nvSpPr>
            <p:spPr bwMode="auto">
              <a:xfrm>
                <a:off x="2411" y="3201"/>
                <a:ext cx="40" cy="1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64" name="Line 170"/>
              <p:cNvSpPr>
                <a:spLocks noChangeShapeType="1"/>
              </p:cNvSpPr>
              <p:nvPr/>
            </p:nvSpPr>
            <p:spPr bwMode="auto">
              <a:xfrm flipH="1">
                <a:off x="2451" y="3201"/>
                <a:ext cx="43" cy="1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65" name="Line 171"/>
              <p:cNvSpPr>
                <a:spLocks noChangeShapeType="1"/>
              </p:cNvSpPr>
              <p:nvPr/>
            </p:nvSpPr>
            <p:spPr bwMode="auto">
              <a:xfrm>
                <a:off x="2452" y="3026"/>
                <a:ext cx="0" cy="193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66" name="Line 172"/>
              <p:cNvSpPr>
                <a:spLocks noChangeShapeType="1"/>
              </p:cNvSpPr>
              <p:nvPr/>
            </p:nvSpPr>
            <p:spPr bwMode="auto">
              <a:xfrm flipV="1">
                <a:off x="2411" y="3181"/>
                <a:ext cx="40" cy="2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67" name="Line 173"/>
              <p:cNvSpPr>
                <a:spLocks noChangeShapeType="1"/>
              </p:cNvSpPr>
              <p:nvPr/>
            </p:nvSpPr>
            <p:spPr bwMode="auto">
              <a:xfrm flipH="1" flipV="1">
                <a:off x="2451" y="3181"/>
                <a:ext cx="43" cy="1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68" name="Line 174"/>
              <p:cNvSpPr>
                <a:spLocks noChangeShapeType="1"/>
              </p:cNvSpPr>
              <p:nvPr/>
            </p:nvSpPr>
            <p:spPr bwMode="auto">
              <a:xfrm>
                <a:off x="2428" y="3124"/>
                <a:ext cx="23" cy="14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69" name="Line 175"/>
              <p:cNvSpPr>
                <a:spLocks noChangeShapeType="1"/>
              </p:cNvSpPr>
              <p:nvPr/>
            </p:nvSpPr>
            <p:spPr bwMode="auto">
              <a:xfrm flipV="1">
                <a:off x="2452" y="3122"/>
                <a:ext cx="24" cy="16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70" name="Line 176"/>
              <p:cNvSpPr>
                <a:spLocks noChangeShapeType="1"/>
              </p:cNvSpPr>
              <p:nvPr/>
            </p:nvSpPr>
            <p:spPr bwMode="auto">
              <a:xfrm>
                <a:off x="2420" y="3150"/>
                <a:ext cx="30" cy="1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71" name="Line 177"/>
              <p:cNvSpPr>
                <a:spLocks noChangeShapeType="1"/>
              </p:cNvSpPr>
              <p:nvPr/>
            </p:nvSpPr>
            <p:spPr bwMode="auto">
              <a:xfrm flipV="1">
                <a:off x="2452" y="3153"/>
                <a:ext cx="30" cy="18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72" name="Line 178"/>
              <p:cNvSpPr>
                <a:spLocks noChangeShapeType="1"/>
              </p:cNvSpPr>
              <p:nvPr/>
            </p:nvSpPr>
            <p:spPr bwMode="auto">
              <a:xfrm flipV="1">
                <a:off x="2452" y="3096"/>
                <a:ext cx="15" cy="8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73" name="Line 179"/>
              <p:cNvSpPr>
                <a:spLocks noChangeShapeType="1"/>
              </p:cNvSpPr>
              <p:nvPr/>
            </p:nvSpPr>
            <p:spPr bwMode="auto">
              <a:xfrm flipV="1">
                <a:off x="2452" y="3059"/>
                <a:ext cx="9" cy="6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74" name="Line 180"/>
              <p:cNvSpPr>
                <a:spLocks noChangeShapeType="1"/>
              </p:cNvSpPr>
              <p:nvPr/>
            </p:nvSpPr>
            <p:spPr bwMode="auto">
              <a:xfrm>
                <a:off x="2434" y="3095"/>
                <a:ext cx="18" cy="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75" name="Line 181"/>
              <p:cNvSpPr>
                <a:spLocks noChangeShapeType="1"/>
              </p:cNvSpPr>
              <p:nvPr/>
            </p:nvSpPr>
            <p:spPr bwMode="auto">
              <a:xfrm>
                <a:off x="2443" y="3058"/>
                <a:ext cx="10" cy="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6976" name="Group 182"/>
              <p:cNvGrpSpPr>
                <a:grpSpLocks/>
              </p:cNvGrpSpPr>
              <p:nvPr/>
            </p:nvGrpSpPr>
            <p:grpSpPr bwMode="auto">
              <a:xfrm>
                <a:off x="2460" y="3012"/>
                <a:ext cx="70" cy="24"/>
                <a:chOff x="2460" y="3012"/>
                <a:chExt cx="70" cy="24"/>
              </a:xfrm>
            </p:grpSpPr>
            <p:sp>
              <p:nvSpPr>
                <p:cNvPr id="36987" name="Line 183"/>
                <p:cNvSpPr>
                  <a:spLocks noChangeShapeType="1"/>
                </p:cNvSpPr>
                <p:nvPr/>
              </p:nvSpPr>
              <p:spPr bwMode="auto">
                <a:xfrm>
                  <a:off x="2460" y="3037"/>
                  <a:ext cx="0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88" name="Line 184"/>
                <p:cNvSpPr>
                  <a:spLocks noChangeShapeType="1"/>
                </p:cNvSpPr>
                <p:nvPr/>
              </p:nvSpPr>
              <p:spPr bwMode="auto">
                <a:xfrm flipV="1">
                  <a:off x="2463" y="3010"/>
                  <a:ext cx="44" cy="13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89" name="Line 185"/>
                <p:cNvSpPr>
                  <a:spLocks noChangeShapeType="1"/>
                </p:cNvSpPr>
                <p:nvPr/>
              </p:nvSpPr>
              <p:spPr bwMode="auto">
                <a:xfrm flipH="1">
                  <a:off x="2485" y="3014"/>
                  <a:ext cx="23" cy="17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90" name="Line 186"/>
                <p:cNvSpPr>
                  <a:spLocks noChangeShapeType="1"/>
                </p:cNvSpPr>
                <p:nvPr/>
              </p:nvSpPr>
              <p:spPr bwMode="auto">
                <a:xfrm flipV="1">
                  <a:off x="2486" y="3020"/>
                  <a:ext cx="44" cy="13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6977" name="Group 187"/>
              <p:cNvGrpSpPr>
                <a:grpSpLocks/>
              </p:cNvGrpSpPr>
              <p:nvPr/>
            </p:nvGrpSpPr>
            <p:grpSpPr bwMode="auto">
              <a:xfrm>
                <a:off x="2448" y="2913"/>
                <a:ext cx="14" cy="97"/>
                <a:chOff x="2448" y="2913"/>
                <a:chExt cx="14" cy="97"/>
              </a:xfrm>
            </p:grpSpPr>
            <p:sp>
              <p:nvSpPr>
                <p:cNvPr id="36983" name="Line 188"/>
                <p:cNvSpPr>
                  <a:spLocks noChangeShapeType="1"/>
                </p:cNvSpPr>
                <p:nvPr/>
              </p:nvSpPr>
              <p:spPr bwMode="auto">
                <a:xfrm>
                  <a:off x="2450" y="2913"/>
                  <a:ext cx="0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84" name="Line 189"/>
                <p:cNvSpPr>
                  <a:spLocks noChangeShapeType="1"/>
                </p:cNvSpPr>
                <p:nvPr/>
              </p:nvSpPr>
              <p:spPr bwMode="auto">
                <a:xfrm flipH="1">
                  <a:off x="2457" y="2922"/>
                  <a:ext cx="6" cy="58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85" name="Line 190"/>
                <p:cNvSpPr>
                  <a:spLocks noChangeShapeType="1"/>
                </p:cNvSpPr>
                <p:nvPr/>
              </p:nvSpPr>
              <p:spPr bwMode="auto">
                <a:xfrm flipH="1" flipV="1">
                  <a:off x="2452" y="2952"/>
                  <a:ext cx="8" cy="28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86" name="Line 191"/>
                <p:cNvSpPr>
                  <a:spLocks noChangeShapeType="1"/>
                </p:cNvSpPr>
                <p:nvPr/>
              </p:nvSpPr>
              <p:spPr bwMode="auto">
                <a:xfrm flipH="1">
                  <a:off x="2447" y="2953"/>
                  <a:ext cx="6" cy="58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6978" name="Group 192"/>
              <p:cNvGrpSpPr>
                <a:grpSpLocks/>
              </p:cNvGrpSpPr>
              <p:nvPr/>
            </p:nvGrpSpPr>
            <p:grpSpPr bwMode="auto">
              <a:xfrm>
                <a:off x="2374" y="3006"/>
                <a:ext cx="70" cy="24"/>
                <a:chOff x="2374" y="3006"/>
                <a:chExt cx="70" cy="24"/>
              </a:xfrm>
            </p:grpSpPr>
            <p:sp>
              <p:nvSpPr>
                <p:cNvPr id="36979" name="Line 193"/>
                <p:cNvSpPr>
                  <a:spLocks noChangeShapeType="1"/>
                </p:cNvSpPr>
                <p:nvPr/>
              </p:nvSpPr>
              <p:spPr bwMode="auto">
                <a:xfrm>
                  <a:off x="2445" y="3006"/>
                  <a:ext cx="0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80" name="Line 194"/>
                <p:cNvSpPr>
                  <a:spLocks noChangeShapeType="1"/>
                </p:cNvSpPr>
                <p:nvPr/>
              </p:nvSpPr>
              <p:spPr bwMode="auto">
                <a:xfrm flipH="1">
                  <a:off x="2395" y="3019"/>
                  <a:ext cx="46" cy="11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81" name="Line 195"/>
                <p:cNvSpPr>
                  <a:spLocks noChangeShapeType="1"/>
                </p:cNvSpPr>
                <p:nvPr/>
              </p:nvSpPr>
              <p:spPr bwMode="auto">
                <a:xfrm flipV="1">
                  <a:off x="2397" y="3010"/>
                  <a:ext cx="21" cy="19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82" name="Line 196"/>
                <p:cNvSpPr>
                  <a:spLocks noChangeShapeType="1"/>
                </p:cNvSpPr>
                <p:nvPr/>
              </p:nvSpPr>
              <p:spPr bwMode="auto">
                <a:xfrm flipH="1">
                  <a:off x="2373" y="3009"/>
                  <a:ext cx="46" cy="11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6899" name="Group 197"/>
            <p:cNvGrpSpPr>
              <a:grpSpLocks/>
            </p:cNvGrpSpPr>
            <p:nvPr/>
          </p:nvGrpSpPr>
          <p:grpSpPr bwMode="auto">
            <a:xfrm>
              <a:off x="2357" y="2344"/>
              <a:ext cx="156" cy="306"/>
              <a:chOff x="2357" y="2344"/>
              <a:chExt cx="156" cy="306"/>
            </a:xfrm>
          </p:grpSpPr>
          <p:sp>
            <p:nvSpPr>
              <p:cNvPr id="36931" name="Line 198"/>
              <p:cNvSpPr>
                <a:spLocks noChangeShapeType="1"/>
              </p:cNvSpPr>
              <p:nvPr/>
            </p:nvSpPr>
            <p:spPr bwMode="auto">
              <a:xfrm flipH="1">
                <a:off x="2393" y="2453"/>
                <a:ext cx="42" cy="178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32" name="Line 199"/>
              <p:cNvSpPr>
                <a:spLocks noChangeShapeType="1"/>
              </p:cNvSpPr>
              <p:nvPr/>
            </p:nvSpPr>
            <p:spPr bwMode="auto">
              <a:xfrm>
                <a:off x="2435" y="2453"/>
                <a:ext cx="41" cy="177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33" name="Line 200"/>
              <p:cNvSpPr>
                <a:spLocks noChangeShapeType="1"/>
              </p:cNvSpPr>
              <p:nvPr/>
            </p:nvSpPr>
            <p:spPr bwMode="auto">
              <a:xfrm>
                <a:off x="2394" y="2631"/>
                <a:ext cx="40" cy="1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34" name="Line 201"/>
              <p:cNvSpPr>
                <a:spLocks noChangeShapeType="1"/>
              </p:cNvSpPr>
              <p:nvPr/>
            </p:nvSpPr>
            <p:spPr bwMode="auto">
              <a:xfrm flipH="1">
                <a:off x="2434" y="2631"/>
                <a:ext cx="43" cy="1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35" name="Line 202"/>
              <p:cNvSpPr>
                <a:spLocks noChangeShapeType="1"/>
              </p:cNvSpPr>
              <p:nvPr/>
            </p:nvSpPr>
            <p:spPr bwMode="auto">
              <a:xfrm>
                <a:off x="2435" y="2457"/>
                <a:ext cx="0" cy="193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36" name="Line 203"/>
              <p:cNvSpPr>
                <a:spLocks noChangeShapeType="1"/>
              </p:cNvSpPr>
              <p:nvPr/>
            </p:nvSpPr>
            <p:spPr bwMode="auto">
              <a:xfrm flipV="1">
                <a:off x="2394" y="2612"/>
                <a:ext cx="40" cy="2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37" name="Line 204"/>
              <p:cNvSpPr>
                <a:spLocks noChangeShapeType="1"/>
              </p:cNvSpPr>
              <p:nvPr/>
            </p:nvSpPr>
            <p:spPr bwMode="auto">
              <a:xfrm flipH="1" flipV="1">
                <a:off x="2434" y="2612"/>
                <a:ext cx="43" cy="1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38" name="Line 205"/>
              <p:cNvSpPr>
                <a:spLocks noChangeShapeType="1"/>
              </p:cNvSpPr>
              <p:nvPr/>
            </p:nvSpPr>
            <p:spPr bwMode="auto">
              <a:xfrm>
                <a:off x="2411" y="2555"/>
                <a:ext cx="23" cy="14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39" name="Line 206"/>
              <p:cNvSpPr>
                <a:spLocks noChangeShapeType="1"/>
              </p:cNvSpPr>
              <p:nvPr/>
            </p:nvSpPr>
            <p:spPr bwMode="auto">
              <a:xfrm flipV="1">
                <a:off x="2435" y="2553"/>
                <a:ext cx="24" cy="16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40" name="Line 207"/>
              <p:cNvSpPr>
                <a:spLocks noChangeShapeType="1"/>
              </p:cNvSpPr>
              <p:nvPr/>
            </p:nvSpPr>
            <p:spPr bwMode="auto">
              <a:xfrm>
                <a:off x="2403" y="2581"/>
                <a:ext cx="30" cy="1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41" name="Line 208"/>
              <p:cNvSpPr>
                <a:spLocks noChangeShapeType="1"/>
              </p:cNvSpPr>
              <p:nvPr/>
            </p:nvSpPr>
            <p:spPr bwMode="auto">
              <a:xfrm flipV="1">
                <a:off x="2435" y="2584"/>
                <a:ext cx="30" cy="18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42" name="Line 209"/>
              <p:cNvSpPr>
                <a:spLocks noChangeShapeType="1"/>
              </p:cNvSpPr>
              <p:nvPr/>
            </p:nvSpPr>
            <p:spPr bwMode="auto">
              <a:xfrm flipV="1">
                <a:off x="2435" y="2527"/>
                <a:ext cx="15" cy="8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43" name="Line 210"/>
              <p:cNvSpPr>
                <a:spLocks noChangeShapeType="1"/>
              </p:cNvSpPr>
              <p:nvPr/>
            </p:nvSpPr>
            <p:spPr bwMode="auto">
              <a:xfrm flipV="1">
                <a:off x="2435" y="2490"/>
                <a:ext cx="9" cy="6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44" name="Line 211"/>
              <p:cNvSpPr>
                <a:spLocks noChangeShapeType="1"/>
              </p:cNvSpPr>
              <p:nvPr/>
            </p:nvSpPr>
            <p:spPr bwMode="auto">
              <a:xfrm>
                <a:off x="2417" y="2525"/>
                <a:ext cx="18" cy="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45" name="Line 212"/>
              <p:cNvSpPr>
                <a:spLocks noChangeShapeType="1"/>
              </p:cNvSpPr>
              <p:nvPr/>
            </p:nvSpPr>
            <p:spPr bwMode="auto">
              <a:xfrm>
                <a:off x="2426" y="2489"/>
                <a:ext cx="10" cy="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6946" name="Group 213"/>
              <p:cNvGrpSpPr>
                <a:grpSpLocks/>
              </p:cNvGrpSpPr>
              <p:nvPr/>
            </p:nvGrpSpPr>
            <p:grpSpPr bwMode="auto">
              <a:xfrm>
                <a:off x="2443" y="2443"/>
                <a:ext cx="70" cy="24"/>
                <a:chOff x="2443" y="2443"/>
                <a:chExt cx="70" cy="24"/>
              </a:xfrm>
            </p:grpSpPr>
            <p:sp>
              <p:nvSpPr>
                <p:cNvPr id="36957" name="Line 214"/>
                <p:cNvSpPr>
                  <a:spLocks noChangeShapeType="1"/>
                </p:cNvSpPr>
                <p:nvPr/>
              </p:nvSpPr>
              <p:spPr bwMode="auto">
                <a:xfrm>
                  <a:off x="2443" y="2468"/>
                  <a:ext cx="0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58" name="Line 215"/>
                <p:cNvSpPr>
                  <a:spLocks noChangeShapeType="1"/>
                </p:cNvSpPr>
                <p:nvPr/>
              </p:nvSpPr>
              <p:spPr bwMode="auto">
                <a:xfrm flipV="1">
                  <a:off x="2446" y="2441"/>
                  <a:ext cx="44" cy="13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59" name="Line 216"/>
                <p:cNvSpPr>
                  <a:spLocks noChangeShapeType="1"/>
                </p:cNvSpPr>
                <p:nvPr/>
              </p:nvSpPr>
              <p:spPr bwMode="auto">
                <a:xfrm flipH="1">
                  <a:off x="2468" y="2445"/>
                  <a:ext cx="23" cy="17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60" name="Line 217"/>
                <p:cNvSpPr>
                  <a:spLocks noChangeShapeType="1"/>
                </p:cNvSpPr>
                <p:nvPr/>
              </p:nvSpPr>
              <p:spPr bwMode="auto">
                <a:xfrm flipV="1">
                  <a:off x="2469" y="2451"/>
                  <a:ext cx="44" cy="13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6947" name="Group 218"/>
              <p:cNvGrpSpPr>
                <a:grpSpLocks/>
              </p:cNvGrpSpPr>
              <p:nvPr/>
            </p:nvGrpSpPr>
            <p:grpSpPr bwMode="auto">
              <a:xfrm>
                <a:off x="2432" y="2344"/>
                <a:ext cx="14" cy="97"/>
                <a:chOff x="2432" y="2344"/>
                <a:chExt cx="14" cy="97"/>
              </a:xfrm>
            </p:grpSpPr>
            <p:sp>
              <p:nvSpPr>
                <p:cNvPr id="36953" name="Line 219"/>
                <p:cNvSpPr>
                  <a:spLocks noChangeShapeType="1"/>
                </p:cNvSpPr>
                <p:nvPr/>
              </p:nvSpPr>
              <p:spPr bwMode="auto">
                <a:xfrm>
                  <a:off x="2433" y="2344"/>
                  <a:ext cx="0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54" name="Line 220"/>
                <p:cNvSpPr>
                  <a:spLocks noChangeShapeType="1"/>
                </p:cNvSpPr>
                <p:nvPr/>
              </p:nvSpPr>
              <p:spPr bwMode="auto">
                <a:xfrm flipH="1">
                  <a:off x="2441" y="2353"/>
                  <a:ext cx="5" cy="57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55" name="Line 221"/>
                <p:cNvSpPr>
                  <a:spLocks noChangeShapeType="1"/>
                </p:cNvSpPr>
                <p:nvPr/>
              </p:nvSpPr>
              <p:spPr bwMode="auto">
                <a:xfrm flipH="1" flipV="1">
                  <a:off x="2435" y="2383"/>
                  <a:ext cx="8" cy="28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56" name="Line 222"/>
                <p:cNvSpPr>
                  <a:spLocks noChangeShapeType="1"/>
                </p:cNvSpPr>
                <p:nvPr/>
              </p:nvSpPr>
              <p:spPr bwMode="auto">
                <a:xfrm flipH="1">
                  <a:off x="2430" y="2384"/>
                  <a:ext cx="6" cy="57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6948" name="Group 223"/>
              <p:cNvGrpSpPr>
                <a:grpSpLocks/>
              </p:cNvGrpSpPr>
              <p:nvPr/>
            </p:nvGrpSpPr>
            <p:grpSpPr bwMode="auto">
              <a:xfrm>
                <a:off x="2357" y="2437"/>
                <a:ext cx="70" cy="24"/>
                <a:chOff x="2357" y="2437"/>
                <a:chExt cx="70" cy="24"/>
              </a:xfrm>
            </p:grpSpPr>
            <p:sp>
              <p:nvSpPr>
                <p:cNvPr id="36949" name="Line 224"/>
                <p:cNvSpPr>
                  <a:spLocks noChangeShapeType="1"/>
                </p:cNvSpPr>
                <p:nvPr/>
              </p:nvSpPr>
              <p:spPr bwMode="auto">
                <a:xfrm>
                  <a:off x="2428" y="2437"/>
                  <a:ext cx="0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50" name="Line 225"/>
                <p:cNvSpPr>
                  <a:spLocks noChangeShapeType="1"/>
                </p:cNvSpPr>
                <p:nvPr/>
              </p:nvSpPr>
              <p:spPr bwMode="auto">
                <a:xfrm flipH="1">
                  <a:off x="2378" y="2450"/>
                  <a:ext cx="46" cy="11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51" name="Line 226"/>
                <p:cNvSpPr>
                  <a:spLocks noChangeShapeType="1"/>
                </p:cNvSpPr>
                <p:nvPr/>
              </p:nvSpPr>
              <p:spPr bwMode="auto">
                <a:xfrm flipV="1">
                  <a:off x="2380" y="2441"/>
                  <a:ext cx="21" cy="19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52" name="Line 227"/>
                <p:cNvSpPr>
                  <a:spLocks noChangeShapeType="1"/>
                </p:cNvSpPr>
                <p:nvPr/>
              </p:nvSpPr>
              <p:spPr bwMode="auto">
                <a:xfrm flipH="1">
                  <a:off x="2356" y="2440"/>
                  <a:ext cx="46" cy="11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6900" name="Line 228"/>
            <p:cNvSpPr>
              <a:spLocks noChangeShapeType="1"/>
            </p:cNvSpPr>
            <p:nvPr/>
          </p:nvSpPr>
          <p:spPr bwMode="auto">
            <a:xfrm flipV="1">
              <a:off x="3491" y="3192"/>
              <a:ext cx="315" cy="52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01" name="Line 229"/>
            <p:cNvSpPr>
              <a:spLocks noChangeShapeType="1"/>
            </p:cNvSpPr>
            <p:nvPr/>
          </p:nvSpPr>
          <p:spPr bwMode="auto">
            <a:xfrm flipV="1">
              <a:off x="2980" y="3192"/>
              <a:ext cx="518" cy="29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02" name="Line 230"/>
            <p:cNvSpPr>
              <a:spLocks noChangeShapeType="1"/>
            </p:cNvSpPr>
            <p:nvPr/>
          </p:nvSpPr>
          <p:spPr bwMode="auto">
            <a:xfrm flipV="1">
              <a:off x="2493" y="3071"/>
              <a:ext cx="956" cy="114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03" name="Line 231"/>
            <p:cNvSpPr>
              <a:spLocks noChangeShapeType="1"/>
            </p:cNvSpPr>
            <p:nvPr/>
          </p:nvSpPr>
          <p:spPr bwMode="auto">
            <a:xfrm flipV="1">
              <a:off x="2972" y="2251"/>
              <a:ext cx="567" cy="62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04" name="Line 232"/>
            <p:cNvSpPr>
              <a:spLocks noChangeShapeType="1"/>
            </p:cNvSpPr>
            <p:nvPr/>
          </p:nvSpPr>
          <p:spPr bwMode="auto">
            <a:xfrm flipV="1">
              <a:off x="2461" y="2170"/>
              <a:ext cx="1078" cy="41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05" name="Line 233"/>
            <p:cNvSpPr>
              <a:spLocks noChangeShapeType="1"/>
            </p:cNvSpPr>
            <p:nvPr/>
          </p:nvSpPr>
          <p:spPr bwMode="auto">
            <a:xfrm flipV="1">
              <a:off x="2964" y="2073"/>
              <a:ext cx="583" cy="23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06" name="Line 234"/>
            <p:cNvSpPr>
              <a:spLocks noChangeShapeType="1"/>
            </p:cNvSpPr>
            <p:nvPr/>
          </p:nvSpPr>
          <p:spPr bwMode="auto">
            <a:xfrm>
              <a:off x="2477" y="2009"/>
              <a:ext cx="1078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6907" name="Group 235"/>
            <p:cNvGrpSpPr>
              <a:grpSpLocks/>
            </p:cNvGrpSpPr>
            <p:nvPr/>
          </p:nvGrpSpPr>
          <p:grpSpPr bwMode="auto">
            <a:xfrm>
              <a:off x="3442" y="2778"/>
              <a:ext cx="621" cy="467"/>
              <a:chOff x="3442" y="2778"/>
              <a:chExt cx="621" cy="467"/>
            </a:xfrm>
          </p:grpSpPr>
          <p:grpSp>
            <p:nvGrpSpPr>
              <p:cNvPr id="36927" name="Group 236"/>
              <p:cNvGrpSpPr>
                <a:grpSpLocks/>
              </p:cNvGrpSpPr>
              <p:nvPr/>
            </p:nvGrpSpPr>
            <p:grpSpPr bwMode="auto">
              <a:xfrm>
                <a:off x="3443" y="2799"/>
                <a:ext cx="620" cy="425"/>
                <a:chOff x="3443" y="2799"/>
                <a:chExt cx="620" cy="425"/>
              </a:xfrm>
            </p:grpSpPr>
            <p:sp>
              <p:nvSpPr>
                <p:cNvPr id="36929" name="Rectangle 237"/>
                <p:cNvSpPr>
                  <a:spLocks noChangeArrowheads="1"/>
                </p:cNvSpPr>
                <p:nvPr/>
              </p:nvSpPr>
              <p:spPr bwMode="auto">
                <a:xfrm>
                  <a:off x="3443" y="2799"/>
                  <a:ext cx="620" cy="425"/>
                </a:xfrm>
                <a:prstGeom prst="rect">
                  <a:avLst/>
                </a:prstGeom>
                <a:solidFill>
                  <a:srgbClr val="00CC99"/>
                </a:solidFill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930" name="Text Box 238"/>
                <p:cNvSpPr txBox="1">
                  <a:spLocks noChangeArrowheads="1"/>
                </p:cNvSpPr>
                <p:nvPr/>
              </p:nvSpPr>
              <p:spPr bwMode="auto">
                <a:xfrm>
                  <a:off x="3476" y="2820"/>
                  <a:ext cx="115" cy="229"/>
                </a:xfrm>
                <a:prstGeom prst="rect">
                  <a:avLst/>
                </a:prstGeom>
                <a:solidFill>
                  <a:srgbClr val="00CC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6928" name="Text Box 239"/>
              <p:cNvSpPr txBox="1">
                <a:spLocks noChangeArrowheads="1"/>
              </p:cNvSpPr>
              <p:nvPr/>
            </p:nvSpPr>
            <p:spPr bwMode="auto">
              <a:xfrm>
                <a:off x="3442" y="2778"/>
                <a:ext cx="615" cy="46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 algn="ctr"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Mobile </a:t>
                </a:r>
              </a:p>
              <a:p>
                <a:pPr algn="ctr"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Switching </a:t>
                </a:r>
              </a:p>
              <a:p>
                <a:pPr algn="ctr"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Center</a:t>
                </a:r>
              </a:p>
            </p:txBody>
          </p:sp>
        </p:grpSp>
        <p:sp>
          <p:nvSpPr>
            <p:cNvPr id="36908" name="Freeform 240"/>
            <p:cNvSpPr>
              <a:spLocks noChangeArrowheads="1"/>
            </p:cNvSpPr>
            <p:nvPr/>
          </p:nvSpPr>
          <p:spPr bwMode="auto">
            <a:xfrm>
              <a:off x="4360" y="1907"/>
              <a:ext cx="1077" cy="1429"/>
            </a:xfrm>
            <a:custGeom>
              <a:avLst/>
              <a:gdLst>
                <a:gd name="T0" fmla="*/ 68 w 1292"/>
                <a:gd name="T1" fmla="*/ 17 h 1255"/>
                <a:gd name="T2" fmla="*/ 10 w 1292"/>
                <a:gd name="T3" fmla="*/ 391 h 1255"/>
                <a:gd name="T4" fmla="*/ 8 w 1292"/>
                <a:gd name="T5" fmla="*/ 1304 h 1255"/>
                <a:gd name="T6" fmla="*/ 15 w 1292"/>
                <a:gd name="T7" fmla="*/ 2067 h 1255"/>
                <a:gd name="T8" fmla="*/ 68 w 1292"/>
                <a:gd name="T9" fmla="*/ 2170 h 1255"/>
                <a:gd name="T10" fmla="*/ 183 w 1292"/>
                <a:gd name="T11" fmla="*/ 2811 h 1255"/>
                <a:gd name="T12" fmla="*/ 279 w 1292"/>
                <a:gd name="T13" fmla="*/ 3081 h 1255"/>
                <a:gd name="T14" fmla="*/ 338 w 1292"/>
                <a:gd name="T15" fmla="*/ 2544 h 1255"/>
                <a:gd name="T16" fmla="*/ 358 w 1292"/>
                <a:gd name="T17" fmla="*/ 1110 h 1255"/>
                <a:gd name="T18" fmla="*/ 338 w 1292"/>
                <a:gd name="T19" fmla="*/ 523 h 1255"/>
                <a:gd name="T20" fmla="*/ 211 w 1292"/>
                <a:gd name="T21" fmla="*/ 287 h 1255"/>
                <a:gd name="T22" fmla="*/ 68 w 1292"/>
                <a:gd name="T23" fmla="*/ 17 h 125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2"/>
                <a:gd name="T37" fmla="*/ 0 h 1255"/>
                <a:gd name="T38" fmla="*/ 1292 w 1292"/>
                <a:gd name="T39" fmla="*/ 1255 h 125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2" h="1255">
                  <a:moveTo>
                    <a:pt x="239" y="7"/>
                  </a:moveTo>
                  <a:cubicBezTo>
                    <a:pt x="120" y="14"/>
                    <a:pt x="70" y="71"/>
                    <a:pt x="35" y="157"/>
                  </a:cubicBezTo>
                  <a:cubicBezTo>
                    <a:pt x="0" y="243"/>
                    <a:pt x="26" y="411"/>
                    <a:pt x="29" y="523"/>
                  </a:cubicBezTo>
                  <a:cubicBezTo>
                    <a:pt x="32" y="635"/>
                    <a:pt x="17" y="771"/>
                    <a:pt x="53" y="829"/>
                  </a:cubicBezTo>
                  <a:cubicBezTo>
                    <a:pt x="89" y="887"/>
                    <a:pt x="146" y="821"/>
                    <a:pt x="245" y="871"/>
                  </a:cubicBezTo>
                  <a:cubicBezTo>
                    <a:pt x="344" y="921"/>
                    <a:pt x="522" y="1068"/>
                    <a:pt x="647" y="1129"/>
                  </a:cubicBezTo>
                  <a:cubicBezTo>
                    <a:pt x="772" y="1190"/>
                    <a:pt x="903" y="1255"/>
                    <a:pt x="995" y="1237"/>
                  </a:cubicBezTo>
                  <a:cubicBezTo>
                    <a:pt x="1087" y="1219"/>
                    <a:pt x="1153" y="1153"/>
                    <a:pt x="1199" y="1021"/>
                  </a:cubicBezTo>
                  <a:cubicBezTo>
                    <a:pt x="1245" y="889"/>
                    <a:pt x="1270" y="580"/>
                    <a:pt x="1271" y="445"/>
                  </a:cubicBezTo>
                  <a:cubicBezTo>
                    <a:pt x="1272" y="310"/>
                    <a:pt x="1292" y="266"/>
                    <a:pt x="1205" y="211"/>
                  </a:cubicBezTo>
                  <a:cubicBezTo>
                    <a:pt x="1118" y="156"/>
                    <a:pt x="908" y="150"/>
                    <a:pt x="749" y="115"/>
                  </a:cubicBezTo>
                  <a:cubicBezTo>
                    <a:pt x="590" y="80"/>
                    <a:pt x="358" y="0"/>
                    <a:pt x="239" y="7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09" name="Text Box 241"/>
            <p:cNvSpPr txBox="1">
              <a:spLocks noChangeArrowheads="1"/>
            </p:cNvSpPr>
            <p:nvPr/>
          </p:nvSpPr>
          <p:spPr bwMode="auto">
            <a:xfrm>
              <a:off x="4393" y="2224"/>
              <a:ext cx="1013" cy="37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Public </a:t>
              </a:r>
              <a:r>
                <a:rPr lang="en-US" sz="16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Telephone</a:t>
              </a:r>
              <a:endPara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Network</a:t>
              </a:r>
              <a:endPara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36910" name="Picture 24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658" y="2163"/>
              <a:ext cx="158" cy="11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36911" name="Picture 24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54" y="2475"/>
              <a:ext cx="158" cy="11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36912" name="Picture 24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74" y="2675"/>
              <a:ext cx="158" cy="11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36913" name="Picture 24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650" y="2739"/>
              <a:ext cx="158" cy="11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36914" name="Picture 24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994" y="3211"/>
              <a:ext cx="158" cy="11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36915" name="Picture 24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666" y="3339"/>
              <a:ext cx="158" cy="11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grpSp>
          <p:nvGrpSpPr>
            <p:cNvPr id="36916" name="Group 248"/>
            <p:cNvGrpSpPr>
              <a:grpSpLocks/>
            </p:cNvGrpSpPr>
            <p:nvPr/>
          </p:nvGrpSpPr>
          <p:grpSpPr bwMode="auto">
            <a:xfrm>
              <a:off x="2517" y="2930"/>
              <a:ext cx="523" cy="113"/>
              <a:chOff x="2517" y="2930"/>
              <a:chExt cx="523" cy="113"/>
            </a:xfrm>
          </p:grpSpPr>
          <p:pic>
            <p:nvPicPr>
              <p:cNvPr id="36924" name="Picture 249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649" y="2930"/>
                <a:ext cx="390" cy="11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36925" name="Line 250"/>
              <p:cNvSpPr>
                <a:spLocks noChangeShapeType="1"/>
              </p:cNvSpPr>
              <p:nvPr/>
            </p:nvSpPr>
            <p:spPr bwMode="auto">
              <a:xfrm flipH="1">
                <a:off x="2541" y="2965"/>
                <a:ext cx="72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26" name="Line 251"/>
              <p:cNvSpPr>
                <a:spLocks noChangeShapeType="1"/>
              </p:cNvSpPr>
              <p:nvPr/>
            </p:nvSpPr>
            <p:spPr bwMode="auto">
              <a:xfrm flipH="1">
                <a:off x="2516" y="2946"/>
                <a:ext cx="117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6917" name="Group 252"/>
            <p:cNvGrpSpPr>
              <a:grpSpLocks/>
            </p:cNvGrpSpPr>
            <p:nvPr/>
          </p:nvGrpSpPr>
          <p:grpSpPr bwMode="auto">
            <a:xfrm>
              <a:off x="3538" y="1882"/>
              <a:ext cx="621" cy="467"/>
              <a:chOff x="3538" y="1882"/>
              <a:chExt cx="621" cy="467"/>
            </a:xfrm>
          </p:grpSpPr>
          <p:grpSp>
            <p:nvGrpSpPr>
              <p:cNvPr id="36920" name="Group 253"/>
              <p:cNvGrpSpPr>
                <a:grpSpLocks/>
              </p:cNvGrpSpPr>
              <p:nvPr/>
            </p:nvGrpSpPr>
            <p:grpSpPr bwMode="auto">
              <a:xfrm>
                <a:off x="3539" y="1903"/>
                <a:ext cx="620" cy="425"/>
                <a:chOff x="3539" y="1903"/>
                <a:chExt cx="620" cy="425"/>
              </a:xfrm>
            </p:grpSpPr>
            <p:sp>
              <p:nvSpPr>
                <p:cNvPr id="36922" name="Rectangle 254"/>
                <p:cNvSpPr>
                  <a:spLocks noChangeArrowheads="1"/>
                </p:cNvSpPr>
                <p:nvPr/>
              </p:nvSpPr>
              <p:spPr bwMode="auto">
                <a:xfrm>
                  <a:off x="3539" y="1903"/>
                  <a:ext cx="620" cy="425"/>
                </a:xfrm>
                <a:prstGeom prst="rect">
                  <a:avLst/>
                </a:prstGeom>
                <a:solidFill>
                  <a:srgbClr val="00CC99"/>
                </a:solidFill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923" name="Text Box 255"/>
                <p:cNvSpPr txBox="1">
                  <a:spLocks noChangeArrowheads="1"/>
                </p:cNvSpPr>
                <p:nvPr/>
              </p:nvSpPr>
              <p:spPr bwMode="auto">
                <a:xfrm>
                  <a:off x="3572" y="1924"/>
                  <a:ext cx="115" cy="229"/>
                </a:xfrm>
                <a:prstGeom prst="rect">
                  <a:avLst/>
                </a:prstGeom>
                <a:solidFill>
                  <a:srgbClr val="00CC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6921" name="Text Box 256"/>
              <p:cNvSpPr txBox="1">
                <a:spLocks noChangeArrowheads="1"/>
              </p:cNvSpPr>
              <p:nvPr/>
            </p:nvSpPr>
            <p:spPr bwMode="auto">
              <a:xfrm>
                <a:off x="3538" y="1882"/>
                <a:ext cx="615" cy="46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pPr algn="ctr"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Mobile </a:t>
                </a:r>
              </a:p>
              <a:p>
                <a:pPr algn="ctr"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Switching </a:t>
                </a:r>
              </a:p>
              <a:p>
                <a:pPr algn="ctr"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Center</a:t>
                </a:r>
              </a:p>
            </p:txBody>
          </p:sp>
        </p:grpSp>
        <p:sp>
          <p:nvSpPr>
            <p:cNvPr id="36918" name="Line 257"/>
            <p:cNvSpPr>
              <a:spLocks noChangeShapeType="1"/>
            </p:cNvSpPr>
            <p:nvPr/>
          </p:nvSpPr>
          <p:spPr bwMode="auto">
            <a:xfrm>
              <a:off x="4165" y="2135"/>
              <a:ext cx="231" cy="127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19" name="Line 258"/>
            <p:cNvSpPr>
              <a:spLocks noChangeShapeType="1"/>
            </p:cNvSpPr>
            <p:nvPr/>
          </p:nvSpPr>
          <p:spPr bwMode="auto">
            <a:xfrm flipV="1">
              <a:off x="4061" y="2838"/>
              <a:ext cx="319" cy="161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6867" name="Rectangle 259"/>
          <p:cNvSpPr>
            <a:spLocks noChangeArrowheads="1"/>
          </p:cNvSpPr>
          <p:nvPr/>
        </p:nvSpPr>
        <p:spPr bwMode="auto">
          <a:xfrm>
            <a:off x="228600" y="306388"/>
            <a:ext cx="8458200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Cellular </a:t>
            </a:r>
            <a:r>
              <a:rPr lang="en-US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Network </a:t>
            </a:r>
            <a:r>
              <a:rPr lang="en-US" sz="320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Architecture(1</a:t>
            </a:r>
            <a:r>
              <a:rPr lang="en-US" sz="3200" baseline="3000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320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G)</a:t>
            </a:r>
            <a:endParaRPr lang="en-US" sz="3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9011" name="Group 260"/>
          <p:cNvGrpSpPr>
            <a:grpSpLocks/>
          </p:cNvGrpSpPr>
          <p:nvPr/>
        </p:nvGrpSpPr>
        <p:grpSpPr bwMode="auto">
          <a:xfrm>
            <a:off x="4179888" y="914400"/>
            <a:ext cx="4337050" cy="2071688"/>
            <a:chOff x="2633" y="576"/>
            <a:chExt cx="2732" cy="1305"/>
          </a:xfrm>
        </p:grpSpPr>
        <p:sp>
          <p:nvSpPr>
            <p:cNvPr id="36880" name="Text Box 261"/>
            <p:cNvSpPr txBox="1">
              <a:spLocks noChangeArrowheads="1"/>
            </p:cNvSpPr>
            <p:nvPr/>
          </p:nvSpPr>
          <p:spPr bwMode="auto">
            <a:xfrm>
              <a:off x="2633" y="815"/>
              <a:ext cx="2599" cy="6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 algn="just">
                <a:buClr>
                  <a:srgbClr val="000099"/>
                </a:buClr>
                <a:buSzPct val="75000"/>
                <a:buFont typeface="Wingdings" pitchFamily="2" charset="2"/>
                <a:buChar char="q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2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connects cells to wired tel. net.</a:t>
              </a:r>
            </a:p>
            <a:p>
              <a:pPr algn="just">
                <a:buClr>
                  <a:srgbClr val="000099"/>
                </a:buClr>
                <a:buSzPct val="75000"/>
                <a:buFont typeface="Wingdings" pitchFamily="2" charset="2"/>
                <a:buChar char="q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2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manages call setup </a:t>
              </a:r>
            </a:p>
            <a:p>
              <a:pPr algn="just">
                <a:buClr>
                  <a:srgbClr val="000099"/>
                </a:buClr>
                <a:buSzPct val="75000"/>
                <a:buFont typeface="Wingdings" pitchFamily="2" charset="2"/>
                <a:buChar char="q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2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handles mobility </a:t>
              </a:r>
              <a:endParaRPr lang="en-US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881" name="Rectangle 262"/>
            <p:cNvSpPr>
              <a:spLocks noChangeArrowheads="1"/>
            </p:cNvSpPr>
            <p:nvPr/>
          </p:nvSpPr>
          <p:spPr bwMode="auto">
            <a:xfrm>
              <a:off x="2832" y="624"/>
              <a:ext cx="2533" cy="864"/>
            </a:xfrm>
            <a:prstGeom prst="rect">
              <a:avLst/>
            </a:prstGeom>
            <a:noFill/>
            <a:ln w="28440" cap="sq">
              <a:solidFill>
                <a:srgbClr val="C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6882" name="Group 263"/>
            <p:cNvGrpSpPr>
              <a:grpSpLocks/>
            </p:cNvGrpSpPr>
            <p:nvPr/>
          </p:nvGrpSpPr>
          <p:grpSpPr bwMode="auto">
            <a:xfrm>
              <a:off x="2976" y="576"/>
              <a:ext cx="566" cy="307"/>
              <a:chOff x="2976" y="576"/>
              <a:chExt cx="566" cy="307"/>
            </a:xfrm>
          </p:grpSpPr>
          <p:sp>
            <p:nvSpPr>
              <p:cNvPr id="36884" name="Rectangle 264"/>
              <p:cNvSpPr>
                <a:spLocks noChangeArrowheads="1"/>
              </p:cNvSpPr>
              <p:nvPr/>
            </p:nvSpPr>
            <p:spPr bwMode="auto">
              <a:xfrm>
                <a:off x="2996" y="662"/>
                <a:ext cx="546" cy="22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885" name="Text Box 265"/>
              <p:cNvSpPr txBox="1">
                <a:spLocks noChangeArrowheads="1"/>
              </p:cNvSpPr>
              <p:nvPr/>
            </p:nvSpPr>
            <p:spPr bwMode="auto">
              <a:xfrm>
                <a:off x="2976" y="576"/>
                <a:ext cx="524" cy="29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MSC</a:t>
                </a:r>
              </a:p>
            </p:txBody>
          </p:sp>
        </p:grpSp>
        <p:sp>
          <p:nvSpPr>
            <p:cNvPr id="36883" name="Line 266"/>
            <p:cNvSpPr>
              <a:spLocks noChangeShapeType="1"/>
            </p:cNvSpPr>
            <p:nvPr/>
          </p:nvSpPr>
          <p:spPr bwMode="auto">
            <a:xfrm>
              <a:off x="3745" y="1450"/>
              <a:ext cx="277" cy="431"/>
            </a:xfrm>
            <a:prstGeom prst="line">
              <a:avLst/>
            </a:prstGeom>
            <a:noFill/>
            <a:ln w="19080" cap="sq">
              <a:solidFill>
                <a:srgbClr val="C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9032" name="Group 267"/>
          <p:cNvGrpSpPr>
            <a:grpSpLocks/>
          </p:cNvGrpSpPr>
          <p:nvPr/>
        </p:nvGrpSpPr>
        <p:grpSpPr bwMode="auto">
          <a:xfrm>
            <a:off x="304801" y="2071688"/>
            <a:ext cx="3068638" cy="4149725"/>
            <a:chOff x="192" y="1305"/>
            <a:chExt cx="1933" cy="2614"/>
          </a:xfrm>
        </p:grpSpPr>
        <p:sp>
          <p:nvSpPr>
            <p:cNvPr id="36874" name="Text Box 268"/>
            <p:cNvSpPr txBox="1">
              <a:spLocks noChangeArrowheads="1"/>
            </p:cNvSpPr>
            <p:nvPr/>
          </p:nvSpPr>
          <p:spPr bwMode="auto">
            <a:xfrm>
              <a:off x="192" y="1514"/>
              <a:ext cx="1776" cy="24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 algn="just">
                <a:buClr>
                  <a:srgbClr val="000099"/>
                </a:buClr>
                <a:buSzPct val="75000"/>
                <a:buFont typeface="Wingdings" pitchFamily="2" charset="2"/>
                <a:buChar char="q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2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Covers geographical </a:t>
              </a:r>
              <a:r>
                <a:rPr lang="en-US" sz="22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region</a:t>
              </a:r>
            </a:p>
            <a:p>
              <a:pPr algn="just">
                <a:buClr>
                  <a:srgbClr val="000099"/>
                </a:buClr>
                <a:buSzPct val="75000"/>
                <a:buFont typeface="Wingdings" pitchFamily="2" charset="2"/>
                <a:buChar char="q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2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i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Base Station</a:t>
              </a:r>
              <a:r>
                <a:rPr lang="en-US" sz="22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(BS) analogous to 802.11 AP</a:t>
              </a:r>
            </a:p>
            <a:p>
              <a:pPr algn="just">
                <a:buClr>
                  <a:srgbClr val="000099"/>
                </a:buClr>
                <a:buSzPct val="75000"/>
                <a:buFont typeface="Wingdings" pitchFamily="2" charset="2"/>
                <a:buChar char="q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2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i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Mobile Users</a:t>
              </a:r>
              <a:r>
                <a:rPr lang="en-US" sz="22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attach to network through BS</a:t>
              </a:r>
            </a:p>
            <a:p>
              <a:pPr algn="just">
                <a:buClr>
                  <a:srgbClr val="000099"/>
                </a:buClr>
                <a:buSzPct val="75000"/>
                <a:buFont typeface="Wingdings" pitchFamily="2" charset="2"/>
                <a:buChar char="q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2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i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Air-interface</a:t>
              </a:r>
              <a:r>
                <a:rPr lang="en-US" sz="2200" i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  <a:r>
                <a:rPr lang="en-US" sz="22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physical and link layer protocol between mobile and BS</a:t>
              </a:r>
            </a:p>
          </p:txBody>
        </p:sp>
        <p:grpSp>
          <p:nvGrpSpPr>
            <p:cNvPr id="36876" name="Group 270"/>
            <p:cNvGrpSpPr>
              <a:grpSpLocks/>
            </p:cNvGrpSpPr>
            <p:nvPr/>
          </p:nvGrpSpPr>
          <p:grpSpPr bwMode="auto">
            <a:xfrm>
              <a:off x="312" y="1305"/>
              <a:ext cx="571" cy="292"/>
              <a:chOff x="312" y="1305"/>
              <a:chExt cx="571" cy="292"/>
            </a:xfrm>
          </p:grpSpPr>
          <p:sp>
            <p:nvSpPr>
              <p:cNvPr id="36878" name="Rectangle 271"/>
              <p:cNvSpPr>
                <a:spLocks noChangeArrowheads="1"/>
              </p:cNvSpPr>
              <p:nvPr/>
            </p:nvSpPr>
            <p:spPr bwMode="auto">
              <a:xfrm>
                <a:off x="337" y="1333"/>
                <a:ext cx="546" cy="22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879" name="Text Box 272"/>
              <p:cNvSpPr txBox="1">
                <a:spLocks noChangeArrowheads="1"/>
              </p:cNvSpPr>
              <p:nvPr/>
            </p:nvSpPr>
            <p:spPr bwMode="auto">
              <a:xfrm>
                <a:off x="312" y="1305"/>
                <a:ext cx="437" cy="29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Cell</a:t>
                </a:r>
                <a:endParaRPr lang="en-US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6877" name="Line 273"/>
            <p:cNvSpPr>
              <a:spLocks noChangeShapeType="1"/>
            </p:cNvSpPr>
            <p:nvPr/>
          </p:nvSpPr>
          <p:spPr bwMode="auto">
            <a:xfrm>
              <a:off x="1891" y="1622"/>
              <a:ext cx="234" cy="153"/>
            </a:xfrm>
            <a:prstGeom prst="line">
              <a:avLst/>
            </a:prstGeom>
            <a:noFill/>
            <a:ln w="28440" cap="sq">
              <a:solidFill>
                <a:srgbClr val="C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9042" name="Group 274"/>
          <p:cNvGrpSpPr>
            <a:grpSpLocks/>
          </p:cNvGrpSpPr>
          <p:nvPr/>
        </p:nvGrpSpPr>
        <p:grpSpPr bwMode="auto">
          <a:xfrm>
            <a:off x="6573840" y="4554539"/>
            <a:ext cx="2090738" cy="1409701"/>
            <a:chOff x="4141" y="2869"/>
            <a:chExt cx="1317" cy="888"/>
          </a:xfrm>
        </p:grpSpPr>
        <p:sp>
          <p:nvSpPr>
            <p:cNvPr id="36872" name="Text Box 275"/>
            <p:cNvSpPr txBox="1">
              <a:spLocks noChangeArrowheads="1"/>
            </p:cNvSpPr>
            <p:nvPr/>
          </p:nvSpPr>
          <p:spPr bwMode="auto">
            <a:xfrm>
              <a:off x="4141" y="3465"/>
              <a:ext cx="1317" cy="2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Wired Network</a:t>
              </a:r>
              <a:endPara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873" name="Line 276"/>
            <p:cNvSpPr>
              <a:spLocks noChangeShapeType="1"/>
            </p:cNvSpPr>
            <p:nvPr/>
          </p:nvSpPr>
          <p:spPr bwMode="auto">
            <a:xfrm flipV="1">
              <a:off x="4560" y="2869"/>
              <a:ext cx="383" cy="645"/>
            </a:xfrm>
            <a:prstGeom prst="line">
              <a:avLst/>
            </a:prstGeom>
            <a:noFill/>
            <a:ln w="28440" cap="sq">
              <a:solidFill>
                <a:srgbClr val="C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Effect">
                      <p:stCondLst>
                        <p:cond delay="indefinite"/>
                      </p:stCondLst>
                      <p:childTnLst>
                        <p:par>
                          <p:cTn id="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3"/>
          <p:cNvSpPr txBox="1">
            <a:spLocks noChangeArrowheads="1"/>
          </p:cNvSpPr>
          <p:nvPr/>
        </p:nvSpPr>
        <p:spPr bwMode="auto">
          <a:xfrm>
            <a:off x="533400" y="117475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Cellular Networks: the First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Generation</a:t>
            </a:r>
            <a:endParaRPr lang="en-US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547688" y="1447800"/>
            <a:ext cx="4435475" cy="4648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algn="just">
              <a:spcBef>
                <a:spcPts val="600"/>
              </a:spcBef>
              <a:buClrTx/>
              <a:buSzPct val="7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Two techniques for sharing mobile-to-BS radio spectrum</a:t>
            </a:r>
          </a:p>
          <a:p>
            <a:pPr marL="341313" indent="-339725" algn="just">
              <a:spcBef>
                <a:spcPts val="6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Combined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FDMA/TDMA: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divide spectrum in frequency channels, divide each channel into time slots</a:t>
            </a:r>
          </a:p>
          <a:p>
            <a:pPr marL="341313" indent="-339725" algn="just">
              <a:spcBef>
                <a:spcPts val="6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CDMA: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code division multiple access</a:t>
            </a:r>
          </a:p>
        </p:txBody>
      </p:sp>
      <p:grpSp>
        <p:nvGrpSpPr>
          <p:cNvPr id="37892" name="Group 5"/>
          <p:cNvGrpSpPr>
            <a:grpSpLocks/>
          </p:cNvGrpSpPr>
          <p:nvPr/>
        </p:nvGrpSpPr>
        <p:grpSpPr bwMode="auto">
          <a:xfrm>
            <a:off x="6005513" y="1484313"/>
            <a:ext cx="1847850" cy="1476375"/>
            <a:chOff x="3783" y="935"/>
            <a:chExt cx="1164" cy="930"/>
          </a:xfrm>
        </p:grpSpPr>
        <p:sp>
          <p:nvSpPr>
            <p:cNvPr id="37936" name="AutoShape 6"/>
            <p:cNvSpPr>
              <a:spLocks noChangeArrowheads="1"/>
            </p:cNvSpPr>
            <p:nvPr/>
          </p:nvSpPr>
          <p:spPr bwMode="auto">
            <a:xfrm>
              <a:off x="3783" y="935"/>
              <a:ext cx="1164" cy="930"/>
            </a:xfrm>
            <a:prstGeom prst="hexagon">
              <a:avLst>
                <a:gd name="adj" fmla="val 31290"/>
                <a:gd name="vf" fmla="val 115470"/>
              </a:avLst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7937" name="Group 7"/>
            <p:cNvGrpSpPr>
              <a:grpSpLocks/>
            </p:cNvGrpSpPr>
            <p:nvPr/>
          </p:nvGrpSpPr>
          <p:grpSpPr bwMode="auto">
            <a:xfrm>
              <a:off x="4284" y="1038"/>
              <a:ext cx="274" cy="495"/>
              <a:chOff x="4284" y="1038"/>
              <a:chExt cx="274" cy="495"/>
            </a:xfrm>
          </p:grpSpPr>
          <p:sp>
            <p:nvSpPr>
              <p:cNvPr id="37944" name="Line 8"/>
              <p:cNvSpPr>
                <a:spLocks noChangeShapeType="1"/>
              </p:cNvSpPr>
              <p:nvPr/>
            </p:nvSpPr>
            <p:spPr bwMode="auto">
              <a:xfrm flipH="1">
                <a:off x="4347" y="1214"/>
                <a:ext cx="74" cy="28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5" name="Line 9"/>
              <p:cNvSpPr>
                <a:spLocks noChangeShapeType="1"/>
              </p:cNvSpPr>
              <p:nvPr/>
            </p:nvSpPr>
            <p:spPr bwMode="auto">
              <a:xfrm>
                <a:off x="4422" y="1214"/>
                <a:ext cx="72" cy="287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6" name="Line 10"/>
              <p:cNvSpPr>
                <a:spLocks noChangeShapeType="1"/>
              </p:cNvSpPr>
              <p:nvPr/>
            </p:nvSpPr>
            <p:spPr bwMode="auto">
              <a:xfrm>
                <a:off x="4349" y="1503"/>
                <a:ext cx="72" cy="31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7" name="Line 11"/>
              <p:cNvSpPr>
                <a:spLocks noChangeShapeType="1"/>
              </p:cNvSpPr>
              <p:nvPr/>
            </p:nvSpPr>
            <p:spPr bwMode="auto">
              <a:xfrm flipH="1">
                <a:off x="4421" y="1503"/>
                <a:ext cx="74" cy="31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8" name="Line 12"/>
              <p:cNvSpPr>
                <a:spLocks noChangeShapeType="1"/>
              </p:cNvSpPr>
              <p:nvPr/>
            </p:nvSpPr>
            <p:spPr bwMode="auto">
              <a:xfrm>
                <a:off x="4422" y="1221"/>
                <a:ext cx="0" cy="312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9" name="Line 13"/>
              <p:cNvSpPr>
                <a:spLocks noChangeShapeType="1"/>
              </p:cNvSpPr>
              <p:nvPr/>
            </p:nvSpPr>
            <p:spPr bwMode="auto">
              <a:xfrm flipV="1">
                <a:off x="4349" y="1472"/>
                <a:ext cx="72" cy="32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0" name="Line 14"/>
              <p:cNvSpPr>
                <a:spLocks noChangeShapeType="1"/>
              </p:cNvSpPr>
              <p:nvPr/>
            </p:nvSpPr>
            <p:spPr bwMode="auto">
              <a:xfrm flipH="1" flipV="1">
                <a:off x="4421" y="1472"/>
                <a:ext cx="74" cy="3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1" name="Line 15"/>
              <p:cNvSpPr>
                <a:spLocks noChangeShapeType="1"/>
              </p:cNvSpPr>
              <p:nvPr/>
            </p:nvSpPr>
            <p:spPr bwMode="auto">
              <a:xfrm>
                <a:off x="4380" y="1378"/>
                <a:ext cx="41" cy="23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2" name="Line 16"/>
              <p:cNvSpPr>
                <a:spLocks noChangeShapeType="1"/>
              </p:cNvSpPr>
              <p:nvPr/>
            </p:nvSpPr>
            <p:spPr bwMode="auto">
              <a:xfrm flipV="1">
                <a:off x="4422" y="1377"/>
                <a:ext cx="43" cy="25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3" name="Line 17"/>
              <p:cNvSpPr>
                <a:spLocks noChangeShapeType="1"/>
              </p:cNvSpPr>
              <p:nvPr/>
            </p:nvSpPr>
            <p:spPr bwMode="auto">
              <a:xfrm>
                <a:off x="4366" y="1420"/>
                <a:ext cx="53" cy="31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4" name="Line 18"/>
              <p:cNvSpPr>
                <a:spLocks noChangeShapeType="1"/>
              </p:cNvSpPr>
              <p:nvPr/>
            </p:nvSpPr>
            <p:spPr bwMode="auto">
              <a:xfrm flipV="1">
                <a:off x="4422" y="1426"/>
                <a:ext cx="53" cy="2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5" name="Line 19"/>
              <p:cNvSpPr>
                <a:spLocks noChangeShapeType="1"/>
              </p:cNvSpPr>
              <p:nvPr/>
            </p:nvSpPr>
            <p:spPr bwMode="auto">
              <a:xfrm flipV="1">
                <a:off x="4422" y="1333"/>
                <a:ext cx="27" cy="13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6" name="Line 20"/>
              <p:cNvSpPr>
                <a:spLocks noChangeShapeType="1"/>
              </p:cNvSpPr>
              <p:nvPr/>
            </p:nvSpPr>
            <p:spPr bwMode="auto">
              <a:xfrm flipV="1">
                <a:off x="4422" y="1273"/>
                <a:ext cx="16" cy="1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7" name="Line 21"/>
              <p:cNvSpPr>
                <a:spLocks noChangeShapeType="1"/>
              </p:cNvSpPr>
              <p:nvPr/>
            </p:nvSpPr>
            <p:spPr bwMode="auto">
              <a:xfrm>
                <a:off x="4390" y="1331"/>
                <a:ext cx="33" cy="14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8" name="Line 22"/>
              <p:cNvSpPr>
                <a:spLocks noChangeShapeType="1"/>
              </p:cNvSpPr>
              <p:nvPr/>
            </p:nvSpPr>
            <p:spPr bwMode="auto">
              <a:xfrm>
                <a:off x="4405" y="1272"/>
                <a:ext cx="18" cy="14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7959" name="Group 23"/>
              <p:cNvGrpSpPr>
                <a:grpSpLocks/>
              </p:cNvGrpSpPr>
              <p:nvPr/>
            </p:nvGrpSpPr>
            <p:grpSpPr bwMode="auto">
              <a:xfrm>
                <a:off x="4435" y="1198"/>
                <a:ext cx="124" cy="38"/>
                <a:chOff x="4435" y="1198"/>
                <a:chExt cx="124" cy="38"/>
              </a:xfrm>
            </p:grpSpPr>
            <p:sp>
              <p:nvSpPr>
                <p:cNvPr id="37970" name="Line 24"/>
                <p:cNvSpPr>
                  <a:spLocks noChangeShapeType="1"/>
                </p:cNvSpPr>
                <p:nvPr/>
              </p:nvSpPr>
              <p:spPr bwMode="auto">
                <a:xfrm>
                  <a:off x="4435" y="1237"/>
                  <a:ext cx="0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1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4442" y="1197"/>
                  <a:ext cx="77" cy="18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2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4481" y="1201"/>
                  <a:ext cx="39" cy="28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3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4482" y="1214"/>
                  <a:ext cx="77" cy="18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7960" name="Group 28"/>
              <p:cNvGrpSpPr>
                <a:grpSpLocks/>
              </p:cNvGrpSpPr>
              <p:nvPr/>
            </p:nvGrpSpPr>
            <p:grpSpPr bwMode="auto">
              <a:xfrm>
                <a:off x="4417" y="1038"/>
                <a:ext cx="21" cy="158"/>
                <a:chOff x="4417" y="1038"/>
                <a:chExt cx="21" cy="158"/>
              </a:xfrm>
            </p:grpSpPr>
            <p:sp>
              <p:nvSpPr>
                <p:cNvPr id="37966" name="Line 29"/>
                <p:cNvSpPr>
                  <a:spLocks noChangeShapeType="1"/>
                </p:cNvSpPr>
                <p:nvPr/>
              </p:nvSpPr>
              <p:spPr bwMode="auto">
                <a:xfrm>
                  <a:off x="4418" y="1038"/>
                  <a:ext cx="0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7" name="Line 30"/>
                <p:cNvSpPr>
                  <a:spLocks noChangeShapeType="1"/>
                </p:cNvSpPr>
                <p:nvPr/>
              </p:nvSpPr>
              <p:spPr bwMode="auto">
                <a:xfrm flipH="1">
                  <a:off x="4433" y="1052"/>
                  <a:ext cx="6" cy="94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8" name="Line 31"/>
                <p:cNvSpPr>
                  <a:spLocks noChangeShapeType="1"/>
                </p:cNvSpPr>
                <p:nvPr/>
              </p:nvSpPr>
              <p:spPr bwMode="auto">
                <a:xfrm flipH="1" flipV="1">
                  <a:off x="4419" y="1101"/>
                  <a:ext cx="16" cy="46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9" name="Line 32"/>
                <p:cNvSpPr>
                  <a:spLocks noChangeShapeType="1"/>
                </p:cNvSpPr>
                <p:nvPr/>
              </p:nvSpPr>
              <p:spPr bwMode="auto">
                <a:xfrm flipH="1">
                  <a:off x="4416" y="1102"/>
                  <a:ext cx="6" cy="94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7961" name="Group 33"/>
              <p:cNvGrpSpPr>
                <a:grpSpLocks/>
              </p:cNvGrpSpPr>
              <p:nvPr/>
            </p:nvGrpSpPr>
            <p:grpSpPr bwMode="auto">
              <a:xfrm>
                <a:off x="4284" y="1188"/>
                <a:ext cx="124" cy="38"/>
                <a:chOff x="4284" y="1188"/>
                <a:chExt cx="124" cy="38"/>
              </a:xfrm>
            </p:grpSpPr>
            <p:sp>
              <p:nvSpPr>
                <p:cNvPr id="37962" name="Line 34"/>
                <p:cNvSpPr>
                  <a:spLocks noChangeShapeType="1"/>
                </p:cNvSpPr>
                <p:nvPr/>
              </p:nvSpPr>
              <p:spPr bwMode="auto">
                <a:xfrm>
                  <a:off x="4410" y="1188"/>
                  <a:ext cx="0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3" name="Line 35"/>
                <p:cNvSpPr>
                  <a:spLocks noChangeShapeType="1"/>
                </p:cNvSpPr>
                <p:nvPr/>
              </p:nvSpPr>
              <p:spPr bwMode="auto">
                <a:xfrm flipH="1">
                  <a:off x="4324" y="1209"/>
                  <a:ext cx="79" cy="17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4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4325" y="1195"/>
                  <a:ext cx="37" cy="30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5" name="Line 37"/>
                <p:cNvSpPr>
                  <a:spLocks noChangeShapeType="1"/>
                </p:cNvSpPr>
                <p:nvPr/>
              </p:nvSpPr>
              <p:spPr bwMode="auto">
                <a:xfrm flipH="1">
                  <a:off x="4283" y="1193"/>
                  <a:ext cx="79" cy="17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pic>
          <p:nvPicPr>
            <p:cNvPr id="37938" name="Picture 3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887" y="1155"/>
              <a:ext cx="277" cy="2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grpSp>
          <p:nvGrpSpPr>
            <p:cNvPr id="37939" name="Group 39"/>
            <p:cNvGrpSpPr>
              <a:grpSpLocks/>
            </p:cNvGrpSpPr>
            <p:nvPr/>
          </p:nvGrpSpPr>
          <p:grpSpPr bwMode="auto">
            <a:xfrm>
              <a:off x="4163" y="1629"/>
              <a:ext cx="523" cy="113"/>
              <a:chOff x="4163" y="1629"/>
              <a:chExt cx="523" cy="113"/>
            </a:xfrm>
          </p:grpSpPr>
          <p:pic>
            <p:nvPicPr>
              <p:cNvPr id="37941" name="Picture 40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4296" y="1629"/>
                <a:ext cx="390" cy="11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37942" name="Line 41"/>
              <p:cNvSpPr>
                <a:spLocks noChangeShapeType="1"/>
              </p:cNvSpPr>
              <p:nvPr/>
            </p:nvSpPr>
            <p:spPr bwMode="auto">
              <a:xfrm flipH="1">
                <a:off x="4187" y="1664"/>
                <a:ext cx="72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3" name="Line 42"/>
              <p:cNvSpPr>
                <a:spLocks noChangeShapeType="1"/>
              </p:cNvSpPr>
              <p:nvPr/>
            </p:nvSpPr>
            <p:spPr bwMode="auto">
              <a:xfrm flipH="1">
                <a:off x="4162" y="1645"/>
                <a:ext cx="117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37940" name="Picture 4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992" y="1433"/>
              <a:ext cx="277" cy="2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37893" name="Group 44"/>
          <p:cNvGrpSpPr>
            <a:grpSpLocks/>
          </p:cNvGrpSpPr>
          <p:nvPr/>
        </p:nvGrpSpPr>
        <p:grpSpPr bwMode="auto">
          <a:xfrm>
            <a:off x="4060825" y="3057525"/>
            <a:ext cx="4384676" cy="2408238"/>
            <a:chOff x="2558" y="1926"/>
            <a:chExt cx="2762" cy="1517"/>
          </a:xfrm>
        </p:grpSpPr>
        <p:grpSp>
          <p:nvGrpSpPr>
            <p:cNvPr id="37895" name="Group 45"/>
            <p:cNvGrpSpPr>
              <a:grpSpLocks/>
            </p:cNvGrpSpPr>
            <p:nvPr/>
          </p:nvGrpSpPr>
          <p:grpSpPr bwMode="auto">
            <a:xfrm>
              <a:off x="3308" y="2290"/>
              <a:ext cx="2012" cy="1149"/>
              <a:chOff x="3308" y="2290"/>
              <a:chExt cx="2012" cy="1149"/>
            </a:xfrm>
          </p:grpSpPr>
          <p:sp>
            <p:nvSpPr>
              <p:cNvPr id="37931" name="Rectangle 46"/>
              <p:cNvSpPr>
                <a:spLocks noChangeArrowheads="1"/>
              </p:cNvSpPr>
              <p:nvPr/>
            </p:nvSpPr>
            <p:spPr bwMode="auto">
              <a:xfrm>
                <a:off x="3310" y="2290"/>
                <a:ext cx="2001" cy="181"/>
              </a:xfrm>
              <a:prstGeom prst="rect">
                <a:avLst/>
              </a:prstGeom>
              <a:solidFill>
                <a:srgbClr val="00CC99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32" name="Rectangle 47"/>
              <p:cNvSpPr>
                <a:spLocks noChangeArrowheads="1"/>
              </p:cNvSpPr>
              <p:nvPr/>
            </p:nvSpPr>
            <p:spPr bwMode="auto">
              <a:xfrm>
                <a:off x="3311" y="2526"/>
                <a:ext cx="2009" cy="181"/>
              </a:xfrm>
              <a:prstGeom prst="rect">
                <a:avLst/>
              </a:prstGeom>
              <a:solidFill>
                <a:srgbClr val="00CC99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33" name="Rectangle 48"/>
              <p:cNvSpPr>
                <a:spLocks noChangeArrowheads="1"/>
              </p:cNvSpPr>
              <p:nvPr/>
            </p:nvSpPr>
            <p:spPr bwMode="auto">
              <a:xfrm>
                <a:off x="3308" y="2766"/>
                <a:ext cx="2009" cy="181"/>
              </a:xfrm>
              <a:prstGeom prst="rect">
                <a:avLst/>
              </a:prstGeom>
              <a:solidFill>
                <a:srgbClr val="00CC99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34" name="Rectangle 49"/>
              <p:cNvSpPr>
                <a:spLocks noChangeArrowheads="1"/>
              </p:cNvSpPr>
              <p:nvPr/>
            </p:nvSpPr>
            <p:spPr bwMode="auto">
              <a:xfrm>
                <a:off x="3309" y="3014"/>
                <a:ext cx="2009" cy="181"/>
              </a:xfrm>
              <a:prstGeom prst="rect">
                <a:avLst/>
              </a:prstGeom>
              <a:solidFill>
                <a:srgbClr val="00CC99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35" name="Rectangle 50"/>
              <p:cNvSpPr>
                <a:spLocks noChangeArrowheads="1"/>
              </p:cNvSpPr>
              <p:nvPr/>
            </p:nvSpPr>
            <p:spPr bwMode="auto">
              <a:xfrm>
                <a:off x="3310" y="3258"/>
                <a:ext cx="1997" cy="181"/>
              </a:xfrm>
              <a:prstGeom prst="rect">
                <a:avLst/>
              </a:prstGeom>
              <a:solidFill>
                <a:srgbClr val="00CC99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7896" name="Line 51"/>
            <p:cNvSpPr>
              <a:spLocks noChangeShapeType="1"/>
            </p:cNvSpPr>
            <p:nvPr/>
          </p:nvSpPr>
          <p:spPr bwMode="auto">
            <a:xfrm>
              <a:off x="3384" y="2288"/>
              <a:ext cx="0" cy="115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7" name="Line 52"/>
            <p:cNvSpPr>
              <a:spLocks noChangeShapeType="1"/>
            </p:cNvSpPr>
            <p:nvPr/>
          </p:nvSpPr>
          <p:spPr bwMode="auto">
            <a:xfrm>
              <a:off x="3456" y="2288"/>
              <a:ext cx="0" cy="115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8" name="Line 53"/>
            <p:cNvSpPr>
              <a:spLocks noChangeShapeType="1"/>
            </p:cNvSpPr>
            <p:nvPr/>
          </p:nvSpPr>
          <p:spPr bwMode="auto">
            <a:xfrm>
              <a:off x="3528" y="2288"/>
              <a:ext cx="0" cy="115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9" name="Line 54"/>
            <p:cNvSpPr>
              <a:spLocks noChangeShapeType="1"/>
            </p:cNvSpPr>
            <p:nvPr/>
          </p:nvSpPr>
          <p:spPr bwMode="auto">
            <a:xfrm>
              <a:off x="3600" y="2288"/>
              <a:ext cx="0" cy="115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0" name="Line 55"/>
            <p:cNvSpPr>
              <a:spLocks noChangeShapeType="1"/>
            </p:cNvSpPr>
            <p:nvPr/>
          </p:nvSpPr>
          <p:spPr bwMode="auto">
            <a:xfrm>
              <a:off x="3672" y="2288"/>
              <a:ext cx="0" cy="115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1" name="Line 56"/>
            <p:cNvSpPr>
              <a:spLocks noChangeShapeType="1"/>
            </p:cNvSpPr>
            <p:nvPr/>
          </p:nvSpPr>
          <p:spPr bwMode="auto">
            <a:xfrm>
              <a:off x="3744" y="2288"/>
              <a:ext cx="0" cy="115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2" name="Line 57"/>
            <p:cNvSpPr>
              <a:spLocks noChangeShapeType="1"/>
            </p:cNvSpPr>
            <p:nvPr/>
          </p:nvSpPr>
          <p:spPr bwMode="auto">
            <a:xfrm>
              <a:off x="3816" y="2288"/>
              <a:ext cx="0" cy="115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3" name="Line 58"/>
            <p:cNvSpPr>
              <a:spLocks noChangeShapeType="1"/>
            </p:cNvSpPr>
            <p:nvPr/>
          </p:nvSpPr>
          <p:spPr bwMode="auto">
            <a:xfrm>
              <a:off x="3888" y="2288"/>
              <a:ext cx="0" cy="115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4" name="Line 59"/>
            <p:cNvSpPr>
              <a:spLocks noChangeShapeType="1"/>
            </p:cNvSpPr>
            <p:nvPr/>
          </p:nvSpPr>
          <p:spPr bwMode="auto">
            <a:xfrm>
              <a:off x="3960" y="2288"/>
              <a:ext cx="0" cy="115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5" name="Line 60"/>
            <p:cNvSpPr>
              <a:spLocks noChangeShapeType="1"/>
            </p:cNvSpPr>
            <p:nvPr/>
          </p:nvSpPr>
          <p:spPr bwMode="auto">
            <a:xfrm>
              <a:off x="4032" y="2288"/>
              <a:ext cx="0" cy="115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6" name="Line 61"/>
            <p:cNvSpPr>
              <a:spLocks noChangeShapeType="1"/>
            </p:cNvSpPr>
            <p:nvPr/>
          </p:nvSpPr>
          <p:spPr bwMode="auto">
            <a:xfrm>
              <a:off x="4104" y="2288"/>
              <a:ext cx="0" cy="115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7" name="Line 62"/>
            <p:cNvSpPr>
              <a:spLocks noChangeShapeType="1"/>
            </p:cNvSpPr>
            <p:nvPr/>
          </p:nvSpPr>
          <p:spPr bwMode="auto">
            <a:xfrm>
              <a:off x="4176" y="2288"/>
              <a:ext cx="0" cy="115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8" name="Line 63"/>
            <p:cNvSpPr>
              <a:spLocks noChangeShapeType="1"/>
            </p:cNvSpPr>
            <p:nvPr/>
          </p:nvSpPr>
          <p:spPr bwMode="auto">
            <a:xfrm>
              <a:off x="4248" y="2288"/>
              <a:ext cx="0" cy="115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9" name="Line 64"/>
            <p:cNvSpPr>
              <a:spLocks noChangeShapeType="1"/>
            </p:cNvSpPr>
            <p:nvPr/>
          </p:nvSpPr>
          <p:spPr bwMode="auto">
            <a:xfrm>
              <a:off x="4320" y="2288"/>
              <a:ext cx="0" cy="115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0" name="Line 65"/>
            <p:cNvSpPr>
              <a:spLocks noChangeShapeType="1"/>
            </p:cNvSpPr>
            <p:nvPr/>
          </p:nvSpPr>
          <p:spPr bwMode="auto">
            <a:xfrm>
              <a:off x="4392" y="2288"/>
              <a:ext cx="0" cy="115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1" name="Line 66"/>
            <p:cNvSpPr>
              <a:spLocks noChangeShapeType="1"/>
            </p:cNvSpPr>
            <p:nvPr/>
          </p:nvSpPr>
          <p:spPr bwMode="auto">
            <a:xfrm>
              <a:off x="4464" y="2288"/>
              <a:ext cx="0" cy="115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2" name="Line 67"/>
            <p:cNvSpPr>
              <a:spLocks noChangeShapeType="1"/>
            </p:cNvSpPr>
            <p:nvPr/>
          </p:nvSpPr>
          <p:spPr bwMode="auto">
            <a:xfrm>
              <a:off x="4536" y="2288"/>
              <a:ext cx="0" cy="115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3" name="Line 68"/>
            <p:cNvSpPr>
              <a:spLocks noChangeShapeType="1"/>
            </p:cNvSpPr>
            <p:nvPr/>
          </p:nvSpPr>
          <p:spPr bwMode="auto">
            <a:xfrm>
              <a:off x="4608" y="2288"/>
              <a:ext cx="0" cy="115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4" name="Line 69"/>
            <p:cNvSpPr>
              <a:spLocks noChangeShapeType="1"/>
            </p:cNvSpPr>
            <p:nvPr/>
          </p:nvSpPr>
          <p:spPr bwMode="auto">
            <a:xfrm>
              <a:off x="4680" y="2288"/>
              <a:ext cx="0" cy="115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5" name="Line 70"/>
            <p:cNvSpPr>
              <a:spLocks noChangeShapeType="1"/>
            </p:cNvSpPr>
            <p:nvPr/>
          </p:nvSpPr>
          <p:spPr bwMode="auto">
            <a:xfrm>
              <a:off x="4752" y="2288"/>
              <a:ext cx="0" cy="115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6" name="Line 71"/>
            <p:cNvSpPr>
              <a:spLocks noChangeShapeType="1"/>
            </p:cNvSpPr>
            <p:nvPr/>
          </p:nvSpPr>
          <p:spPr bwMode="auto">
            <a:xfrm>
              <a:off x="4824" y="2288"/>
              <a:ext cx="0" cy="115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7" name="Line 72"/>
            <p:cNvSpPr>
              <a:spLocks noChangeShapeType="1"/>
            </p:cNvSpPr>
            <p:nvPr/>
          </p:nvSpPr>
          <p:spPr bwMode="auto">
            <a:xfrm>
              <a:off x="4896" y="2288"/>
              <a:ext cx="0" cy="115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8" name="Line 73"/>
            <p:cNvSpPr>
              <a:spLocks noChangeShapeType="1"/>
            </p:cNvSpPr>
            <p:nvPr/>
          </p:nvSpPr>
          <p:spPr bwMode="auto">
            <a:xfrm>
              <a:off x="4968" y="2288"/>
              <a:ext cx="0" cy="115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9" name="Line 74"/>
            <p:cNvSpPr>
              <a:spLocks noChangeShapeType="1"/>
            </p:cNvSpPr>
            <p:nvPr/>
          </p:nvSpPr>
          <p:spPr bwMode="auto">
            <a:xfrm>
              <a:off x="5040" y="2288"/>
              <a:ext cx="0" cy="115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20" name="Line 75"/>
            <p:cNvSpPr>
              <a:spLocks noChangeShapeType="1"/>
            </p:cNvSpPr>
            <p:nvPr/>
          </p:nvSpPr>
          <p:spPr bwMode="auto">
            <a:xfrm>
              <a:off x="5112" y="2288"/>
              <a:ext cx="0" cy="115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21" name="Line 76"/>
            <p:cNvSpPr>
              <a:spLocks noChangeShapeType="1"/>
            </p:cNvSpPr>
            <p:nvPr/>
          </p:nvSpPr>
          <p:spPr bwMode="auto">
            <a:xfrm>
              <a:off x="5184" y="2288"/>
              <a:ext cx="0" cy="115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22" name="Line 77"/>
            <p:cNvSpPr>
              <a:spLocks noChangeShapeType="1"/>
            </p:cNvSpPr>
            <p:nvPr/>
          </p:nvSpPr>
          <p:spPr bwMode="auto">
            <a:xfrm>
              <a:off x="5256" y="2288"/>
              <a:ext cx="0" cy="115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23" name="Rectangle 78"/>
            <p:cNvSpPr>
              <a:spLocks noChangeArrowheads="1"/>
            </p:cNvSpPr>
            <p:nvPr/>
          </p:nvSpPr>
          <p:spPr bwMode="auto">
            <a:xfrm>
              <a:off x="3308" y="2476"/>
              <a:ext cx="2007" cy="47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4" name="Rectangle 79"/>
            <p:cNvSpPr>
              <a:spLocks noChangeArrowheads="1"/>
            </p:cNvSpPr>
            <p:nvPr/>
          </p:nvSpPr>
          <p:spPr bwMode="auto">
            <a:xfrm>
              <a:off x="3304" y="2716"/>
              <a:ext cx="2007" cy="47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5" name="Rectangle 80"/>
            <p:cNvSpPr>
              <a:spLocks noChangeArrowheads="1"/>
            </p:cNvSpPr>
            <p:nvPr/>
          </p:nvSpPr>
          <p:spPr bwMode="auto">
            <a:xfrm>
              <a:off x="3300" y="2960"/>
              <a:ext cx="2007" cy="47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6" name="Rectangle 81"/>
            <p:cNvSpPr>
              <a:spLocks noChangeArrowheads="1"/>
            </p:cNvSpPr>
            <p:nvPr/>
          </p:nvSpPr>
          <p:spPr bwMode="auto">
            <a:xfrm>
              <a:off x="3296" y="3204"/>
              <a:ext cx="2007" cy="47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7" name="AutoShape 82"/>
            <p:cNvSpPr>
              <a:spLocks/>
            </p:cNvSpPr>
            <p:nvPr/>
          </p:nvSpPr>
          <p:spPr bwMode="auto">
            <a:xfrm>
              <a:off x="3180" y="2292"/>
              <a:ext cx="95" cy="1143"/>
            </a:xfrm>
            <a:prstGeom prst="leftBrace">
              <a:avLst>
                <a:gd name="adj1" fmla="val 100263"/>
                <a:gd name="adj2" fmla="val 50000"/>
              </a:avLst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8" name="AutoShape 83"/>
            <p:cNvSpPr>
              <a:spLocks/>
            </p:cNvSpPr>
            <p:nvPr/>
          </p:nvSpPr>
          <p:spPr bwMode="auto">
            <a:xfrm rot="5400000">
              <a:off x="4250" y="1195"/>
              <a:ext cx="95" cy="1987"/>
            </a:xfrm>
            <a:prstGeom prst="leftBrace">
              <a:avLst>
                <a:gd name="adj1" fmla="val 174298"/>
                <a:gd name="adj2" fmla="val 50000"/>
              </a:avLst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9" name="Text Box 84"/>
            <p:cNvSpPr txBox="1">
              <a:spLocks noChangeArrowheads="1"/>
            </p:cNvSpPr>
            <p:nvPr/>
          </p:nvSpPr>
          <p:spPr bwMode="auto">
            <a:xfrm>
              <a:off x="2558" y="2654"/>
              <a:ext cx="760" cy="44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frequency</a:t>
              </a:r>
            </a:p>
            <a:p>
              <a:pPr algn="ct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bands</a:t>
              </a:r>
            </a:p>
          </p:txBody>
        </p:sp>
        <p:sp>
          <p:nvSpPr>
            <p:cNvPr id="37930" name="Text Box 85"/>
            <p:cNvSpPr txBox="1">
              <a:spLocks noChangeArrowheads="1"/>
            </p:cNvSpPr>
            <p:nvPr/>
          </p:nvSpPr>
          <p:spPr bwMode="auto">
            <a:xfrm>
              <a:off x="3962" y="1926"/>
              <a:ext cx="735" cy="25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time slots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3"/>
          <p:cNvSpPr>
            <a:spLocks noChangeArrowheads="1"/>
          </p:cNvSpPr>
          <p:nvPr/>
        </p:nvSpPr>
        <p:spPr bwMode="auto">
          <a:xfrm>
            <a:off x="2266950" y="2952750"/>
            <a:ext cx="798513" cy="598488"/>
          </a:xfrm>
          <a:prstGeom prst="hexagon">
            <a:avLst>
              <a:gd name="adj" fmla="val 27648"/>
              <a:gd name="vf" fmla="val 115470"/>
            </a:avLst>
          </a:prstGeom>
          <a:solidFill>
            <a:srgbClr val="DDDDDD"/>
          </a:solidFill>
          <a:ln w="9360" cap="sq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AutoShape 4"/>
          <p:cNvSpPr>
            <a:spLocks noChangeArrowheads="1"/>
          </p:cNvSpPr>
          <p:nvPr/>
        </p:nvSpPr>
        <p:spPr bwMode="auto">
          <a:xfrm>
            <a:off x="2282825" y="3546475"/>
            <a:ext cx="798513" cy="598488"/>
          </a:xfrm>
          <a:prstGeom prst="hexagon">
            <a:avLst>
              <a:gd name="adj" fmla="val 27648"/>
              <a:gd name="vf" fmla="val 115470"/>
            </a:avLst>
          </a:prstGeom>
          <a:solidFill>
            <a:srgbClr val="DDDDDD"/>
          </a:solidFill>
          <a:ln w="9360" cap="sq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6" name="AutoShape 5"/>
          <p:cNvSpPr>
            <a:spLocks noChangeArrowheads="1"/>
          </p:cNvSpPr>
          <p:nvPr/>
        </p:nvSpPr>
        <p:spPr bwMode="auto">
          <a:xfrm>
            <a:off x="1631950" y="3281363"/>
            <a:ext cx="798513" cy="598487"/>
          </a:xfrm>
          <a:prstGeom prst="hexagon">
            <a:avLst>
              <a:gd name="adj" fmla="val 27648"/>
              <a:gd name="vf" fmla="val 115470"/>
            </a:avLst>
          </a:prstGeom>
          <a:solidFill>
            <a:srgbClr val="DDDDDD"/>
          </a:solidFill>
          <a:ln w="9360" cap="sq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AutoShape 6"/>
          <p:cNvSpPr>
            <a:spLocks noChangeArrowheads="1"/>
          </p:cNvSpPr>
          <p:nvPr/>
        </p:nvSpPr>
        <p:spPr bwMode="auto">
          <a:xfrm>
            <a:off x="1595438" y="2212975"/>
            <a:ext cx="798512" cy="598488"/>
          </a:xfrm>
          <a:prstGeom prst="hexagon">
            <a:avLst>
              <a:gd name="adj" fmla="val 27648"/>
              <a:gd name="vf" fmla="val 115470"/>
            </a:avLst>
          </a:prstGeom>
          <a:solidFill>
            <a:srgbClr val="DDDDDD"/>
          </a:solidFill>
          <a:ln w="9360" cap="sq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8" name="AutoShape 7"/>
          <p:cNvSpPr>
            <a:spLocks noChangeArrowheads="1"/>
          </p:cNvSpPr>
          <p:nvPr/>
        </p:nvSpPr>
        <p:spPr bwMode="auto">
          <a:xfrm>
            <a:off x="2209800" y="1936750"/>
            <a:ext cx="798513" cy="598488"/>
          </a:xfrm>
          <a:prstGeom prst="hexagon">
            <a:avLst>
              <a:gd name="adj" fmla="val 27648"/>
              <a:gd name="vf" fmla="val 115470"/>
            </a:avLst>
          </a:prstGeom>
          <a:solidFill>
            <a:srgbClr val="DDDDDD"/>
          </a:solidFill>
          <a:ln w="9360" cap="sq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9" name="AutoShape 8"/>
          <p:cNvSpPr>
            <a:spLocks noChangeArrowheads="1"/>
          </p:cNvSpPr>
          <p:nvPr/>
        </p:nvSpPr>
        <p:spPr bwMode="auto">
          <a:xfrm>
            <a:off x="1581150" y="1603375"/>
            <a:ext cx="798513" cy="598488"/>
          </a:xfrm>
          <a:prstGeom prst="hexagon">
            <a:avLst>
              <a:gd name="adj" fmla="val 27648"/>
              <a:gd name="vf" fmla="val 115470"/>
            </a:avLst>
          </a:prstGeom>
          <a:solidFill>
            <a:srgbClr val="DDDDDD"/>
          </a:solidFill>
          <a:ln w="9360" cap="sq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8920" name="Group 9"/>
          <p:cNvGrpSpPr>
            <a:grpSpLocks/>
          </p:cNvGrpSpPr>
          <p:nvPr/>
        </p:nvGrpSpPr>
        <p:grpSpPr bwMode="auto">
          <a:xfrm>
            <a:off x="2522538" y="2974975"/>
            <a:ext cx="247650" cy="485775"/>
            <a:chOff x="1589" y="1874"/>
            <a:chExt cx="156" cy="306"/>
          </a:xfrm>
        </p:grpSpPr>
        <p:sp>
          <p:nvSpPr>
            <p:cNvPr id="39210" name="Line 10"/>
            <p:cNvSpPr>
              <a:spLocks noChangeShapeType="1"/>
            </p:cNvSpPr>
            <p:nvPr/>
          </p:nvSpPr>
          <p:spPr bwMode="auto">
            <a:xfrm flipH="1">
              <a:off x="1625" y="1983"/>
              <a:ext cx="42" cy="17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211" name="Line 11"/>
            <p:cNvSpPr>
              <a:spLocks noChangeShapeType="1"/>
            </p:cNvSpPr>
            <p:nvPr/>
          </p:nvSpPr>
          <p:spPr bwMode="auto">
            <a:xfrm>
              <a:off x="1667" y="1983"/>
              <a:ext cx="41" cy="177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212" name="Line 12"/>
            <p:cNvSpPr>
              <a:spLocks noChangeShapeType="1"/>
            </p:cNvSpPr>
            <p:nvPr/>
          </p:nvSpPr>
          <p:spPr bwMode="auto">
            <a:xfrm>
              <a:off x="1626" y="2162"/>
              <a:ext cx="40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213" name="Line 13"/>
            <p:cNvSpPr>
              <a:spLocks noChangeShapeType="1"/>
            </p:cNvSpPr>
            <p:nvPr/>
          </p:nvSpPr>
          <p:spPr bwMode="auto">
            <a:xfrm flipH="1">
              <a:off x="1666" y="2162"/>
              <a:ext cx="43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214" name="Line 14"/>
            <p:cNvSpPr>
              <a:spLocks noChangeShapeType="1"/>
            </p:cNvSpPr>
            <p:nvPr/>
          </p:nvSpPr>
          <p:spPr bwMode="auto">
            <a:xfrm>
              <a:off x="1667" y="1987"/>
              <a:ext cx="0" cy="19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215" name="Line 15"/>
            <p:cNvSpPr>
              <a:spLocks noChangeShapeType="1"/>
            </p:cNvSpPr>
            <p:nvPr/>
          </p:nvSpPr>
          <p:spPr bwMode="auto">
            <a:xfrm flipV="1">
              <a:off x="1626" y="2142"/>
              <a:ext cx="40" cy="2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216" name="Line 16"/>
            <p:cNvSpPr>
              <a:spLocks noChangeShapeType="1"/>
            </p:cNvSpPr>
            <p:nvPr/>
          </p:nvSpPr>
          <p:spPr bwMode="auto">
            <a:xfrm flipH="1" flipV="1">
              <a:off x="1666" y="2142"/>
              <a:ext cx="43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217" name="Line 17"/>
            <p:cNvSpPr>
              <a:spLocks noChangeShapeType="1"/>
            </p:cNvSpPr>
            <p:nvPr/>
          </p:nvSpPr>
          <p:spPr bwMode="auto">
            <a:xfrm>
              <a:off x="1643" y="2084"/>
              <a:ext cx="23" cy="14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218" name="Line 18"/>
            <p:cNvSpPr>
              <a:spLocks noChangeShapeType="1"/>
            </p:cNvSpPr>
            <p:nvPr/>
          </p:nvSpPr>
          <p:spPr bwMode="auto">
            <a:xfrm flipV="1">
              <a:off x="1667" y="2083"/>
              <a:ext cx="24" cy="1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219" name="Line 19"/>
            <p:cNvSpPr>
              <a:spLocks noChangeShapeType="1"/>
            </p:cNvSpPr>
            <p:nvPr/>
          </p:nvSpPr>
          <p:spPr bwMode="auto">
            <a:xfrm>
              <a:off x="1635" y="2111"/>
              <a:ext cx="30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220" name="Line 20"/>
            <p:cNvSpPr>
              <a:spLocks noChangeShapeType="1"/>
            </p:cNvSpPr>
            <p:nvPr/>
          </p:nvSpPr>
          <p:spPr bwMode="auto">
            <a:xfrm flipV="1">
              <a:off x="1667" y="2114"/>
              <a:ext cx="30" cy="1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221" name="Line 21"/>
            <p:cNvSpPr>
              <a:spLocks noChangeShapeType="1"/>
            </p:cNvSpPr>
            <p:nvPr/>
          </p:nvSpPr>
          <p:spPr bwMode="auto">
            <a:xfrm flipV="1">
              <a:off x="1667" y="2057"/>
              <a:ext cx="15" cy="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222" name="Line 22"/>
            <p:cNvSpPr>
              <a:spLocks noChangeShapeType="1"/>
            </p:cNvSpPr>
            <p:nvPr/>
          </p:nvSpPr>
          <p:spPr bwMode="auto">
            <a:xfrm flipV="1">
              <a:off x="1667" y="2020"/>
              <a:ext cx="9" cy="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223" name="Line 23"/>
            <p:cNvSpPr>
              <a:spLocks noChangeShapeType="1"/>
            </p:cNvSpPr>
            <p:nvPr/>
          </p:nvSpPr>
          <p:spPr bwMode="auto">
            <a:xfrm>
              <a:off x="1649" y="2055"/>
              <a:ext cx="18" cy="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224" name="Line 24"/>
            <p:cNvSpPr>
              <a:spLocks noChangeShapeType="1"/>
            </p:cNvSpPr>
            <p:nvPr/>
          </p:nvSpPr>
          <p:spPr bwMode="auto">
            <a:xfrm>
              <a:off x="1658" y="2019"/>
              <a:ext cx="10" cy="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9225" name="Group 25"/>
            <p:cNvGrpSpPr>
              <a:grpSpLocks/>
            </p:cNvGrpSpPr>
            <p:nvPr/>
          </p:nvGrpSpPr>
          <p:grpSpPr bwMode="auto">
            <a:xfrm>
              <a:off x="1675" y="1973"/>
              <a:ext cx="70" cy="24"/>
              <a:chOff x="1675" y="1973"/>
              <a:chExt cx="70" cy="24"/>
            </a:xfrm>
          </p:grpSpPr>
          <p:sp>
            <p:nvSpPr>
              <p:cNvPr id="39236" name="Line 26"/>
              <p:cNvSpPr>
                <a:spLocks noChangeShapeType="1"/>
              </p:cNvSpPr>
              <p:nvPr/>
            </p:nvSpPr>
            <p:spPr bwMode="auto">
              <a:xfrm>
                <a:off x="1675" y="1998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237" name="Line 27"/>
              <p:cNvSpPr>
                <a:spLocks noChangeShapeType="1"/>
              </p:cNvSpPr>
              <p:nvPr/>
            </p:nvSpPr>
            <p:spPr bwMode="auto">
              <a:xfrm flipV="1">
                <a:off x="1678" y="1971"/>
                <a:ext cx="44" cy="13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238" name="Line 28"/>
              <p:cNvSpPr>
                <a:spLocks noChangeShapeType="1"/>
              </p:cNvSpPr>
              <p:nvPr/>
            </p:nvSpPr>
            <p:spPr bwMode="auto">
              <a:xfrm flipH="1">
                <a:off x="1700" y="1975"/>
                <a:ext cx="23" cy="17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239" name="Line 29"/>
              <p:cNvSpPr>
                <a:spLocks noChangeShapeType="1"/>
              </p:cNvSpPr>
              <p:nvPr/>
            </p:nvSpPr>
            <p:spPr bwMode="auto">
              <a:xfrm flipV="1">
                <a:off x="1701" y="1981"/>
                <a:ext cx="44" cy="13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9226" name="Group 30"/>
            <p:cNvGrpSpPr>
              <a:grpSpLocks/>
            </p:cNvGrpSpPr>
            <p:nvPr/>
          </p:nvGrpSpPr>
          <p:grpSpPr bwMode="auto">
            <a:xfrm>
              <a:off x="1663" y="1874"/>
              <a:ext cx="14" cy="97"/>
              <a:chOff x="1663" y="1874"/>
              <a:chExt cx="14" cy="97"/>
            </a:xfrm>
          </p:grpSpPr>
          <p:sp>
            <p:nvSpPr>
              <p:cNvPr id="39232" name="Line 31"/>
              <p:cNvSpPr>
                <a:spLocks noChangeShapeType="1"/>
              </p:cNvSpPr>
              <p:nvPr/>
            </p:nvSpPr>
            <p:spPr bwMode="auto">
              <a:xfrm>
                <a:off x="1666" y="1874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233" name="Line 32"/>
              <p:cNvSpPr>
                <a:spLocks noChangeShapeType="1"/>
              </p:cNvSpPr>
              <p:nvPr/>
            </p:nvSpPr>
            <p:spPr bwMode="auto">
              <a:xfrm flipH="1">
                <a:off x="1672" y="1883"/>
                <a:ext cx="6" cy="58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234" name="Line 33"/>
              <p:cNvSpPr>
                <a:spLocks noChangeShapeType="1"/>
              </p:cNvSpPr>
              <p:nvPr/>
            </p:nvSpPr>
            <p:spPr bwMode="auto">
              <a:xfrm flipH="1" flipV="1">
                <a:off x="1667" y="1913"/>
                <a:ext cx="8" cy="28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235" name="Line 34"/>
              <p:cNvSpPr>
                <a:spLocks noChangeShapeType="1"/>
              </p:cNvSpPr>
              <p:nvPr/>
            </p:nvSpPr>
            <p:spPr bwMode="auto">
              <a:xfrm flipH="1">
                <a:off x="1662" y="1914"/>
                <a:ext cx="6" cy="58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9227" name="Group 35"/>
            <p:cNvGrpSpPr>
              <a:grpSpLocks/>
            </p:cNvGrpSpPr>
            <p:nvPr/>
          </p:nvGrpSpPr>
          <p:grpSpPr bwMode="auto">
            <a:xfrm>
              <a:off x="1589" y="1967"/>
              <a:ext cx="70" cy="24"/>
              <a:chOff x="1589" y="1967"/>
              <a:chExt cx="70" cy="24"/>
            </a:xfrm>
          </p:grpSpPr>
          <p:sp>
            <p:nvSpPr>
              <p:cNvPr id="39228" name="Line 36"/>
              <p:cNvSpPr>
                <a:spLocks noChangeShapeType="1"/>
              </p:cNvSpPr>
              <p:nvPr/>
            </p:nvSpPr>
            <p:spPr bwMode="auto">
              <a:xfrm>
                <a:off x="1660" y="1967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229" name="Line 37"/>
              <p:cNvSpPr>
                <a:spLocks noChangeShapeType="1"/>
              </p:cNvSpPr>
              <p:nvPr/>
            </p:nvSpPr>
            <p:spPr bwMode="auto">
              <a:xfrm flipH="1">
                <a:off x="1611" y="1980"/>
                <a:ext cx="46" cy="11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230" name="Line 38"/>
              <p:cNvSpPr>
                <a:spLocks noChangeShapeType="1"/>
              </p:cNvSpPr>
              <p:nvPr/>
            </p:nvSpPr>
            <p:spPr bwMode="auto">
              <a:xfrm flipV="1">
                <a:off x="1612" y="1970"/>
                <a:ext cx="21" cy="19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231" name="Line 39"/>
              <p:cNvSpPr>
                <a:spLocks noChangeShapeType="1"/>
              </p:cNvSpPr>
              <p:nvPr/>
            </p:nvSpPr>
            <p:spPr bwMode="auto">
              <a:xfrm flipH="1">
                <a:off x="1588" y="1970"/>
                <a:ext cx="46" cy="11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8921" name="Group 40"/>
          <p:cNvGrpSpPr>
            <a:grpSpLocks/>
          </p:cNvGrpSpPr>
          <p:nvPr/>
        </p:nvGrpSpPr>
        <p:grpSpPr bwMode="auto">
          <a:xfrm>
            <a:off x="2514600" y="3587750"/>
            <a:ext cx="247650" cy="485775"/>
            <a:chOff x="1584" y="2260"/>
            <a:chExt cx="156" cy="306"/>
          </a:xfrm>
        </p:grpSpPr>
        <p:sp>
          <p:nvSpPr>
            <p:cNvPr id="39180" name="Line 41"/>
            <p:cNvSpPr>
              <a:spLocks noChangeShapeType="1"/>
            </p:cNvSpPr>
            <p:nvPr/>
          </p:nvSpPr>
          <p:spPr bwMode="auto">
            <a:xfrm flipH="1">
              <a:off x="1620" y="2369"/>
              <a:ext cx="42" cy="17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81" name="Line 42"/>
            <p:cNvSpPr>
              <a:spLocks noChangeShapeType="1"/>
            </p:cNvSpPr>
            <p:nvPr/>
          </p:nvSpPr>
          <p:spPr bwMode="auto">
            <a:xfrm>
              <a:off x="1662" y="2369"/>
              <a:ext cx="41" cy="177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82" name="Line 43"/>
            <p:cNvSpPr>
              <a:spLocks noChangeShapeType="1"/>
            </p:cNvSpPr>
            <p:nvPr/>
          </p:nvSpPr>
          <p:spPr bwMode="auto">
            <a:xfrm>
              <a:off x="1621" y="2548"/>
              <a:ext cx="40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83" name="Line 44"/>
            <p:cNvSpPr>
              <a:spLocks noChangeShapeType="1"/>
            </p:cNvSpPr>
            <p:nvPr/>
          </p:nvSpPr>
          <p:spPr bwMode="auto">
            <a:xfrm flipH="1">
              <a:off x="1661" y="2548"/>
              <a:ext cx="43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84" name="Line 45"/>
            <p:cNvSpPr>
              <a:spLocks noChangeShapeType="1"/>
            </p:cNvSpPr>
            <p:nvPr/>
          </p:nvSpPr>
          <p:spPr bwMode="auto">
            <a:xfrm>
              <a:off x="1662" y="2373"/>
              <a:ext cx="0" cy="19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85" name="Line 46"/>
            <p:cNvSpPr>
              <a:spLocks noChangeShapeType="1"/>
            </p:cNvSpPr>
            <p:nvPr/>
          </p:nvSpPr>
          <p:spPr bwMode="auto">
            <a:xfrm flipV="1">
              <a:off x="1621" y="2528"/>
              <a:ext cx="40" cy="2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86" name="Line 47"/>
            <p:cNvSpPr>
              <a:spLocks noChangeShapeType="1"/>
            </p:cNvSpPr>
            <p:nvPr/>
          </p:nvSpPr>
          <p:spPr bwMode="auto">
            <a:xfrm flipH="1" flipV="1">
              <a:off x="1661" y="2528"/>
              <a:ext cx="43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87" name="Line 48"/>
            <p:cNvSpPr>
              <a:spLocks noChangeShapeType="1"/>
            </p:cNvSpPr>
            <p:nvPr/>
          </p:nvSpPr>
          <p:spPr bwMode="auto">
            <a:xfrm>
              <a:off x="1638" y="2470"/>
              <a:ext cx="23" cy="14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88" name="Line 49"/>
            <p:cNvSpPr>
              <a:spLocks noChangeShapeType="1"/>
            </p:cNvSpPr>
            <p:nvPr/>
          </p:nvSpPr>
          <p:spPr bwMode="auto">
            <a:xfrm flipV="1">
              <a:off x="1662" y="2469"/>
              <a:ext cx="24" cy="1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89" name="Line 50"/>
            <p:cNvSpPr>
              <a:spLocks noChangeShapeType="1"/>
            </p:cNvSpPr>
            <p:nvPr/>
          </p:nvSpPr>
          <p:spPr bwMode="auto">
            <a:xfrm>
              <a:off x="1630" y="2497"/>
              <a:ext cx="30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90" name="Line 51"/>
            <p:cNvSpPr>
              <a:spLocks noChangeShapeType="1"/>
            </p:cNvSpPr>
            <p:nvPr/>
          </p:nvSpPr>
          <p:spPr bwMode="auto">
            <a:xfrm flipV="1">
              <a:off x="1662" y="2500"/>
              <a:ext cx="30" cy="1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91" name="Line 52"/>
            <p:cNvSpPr>
              <a:spLocks noChangeShapeType="1"/>
            </p:cNvSpPr>
            <p:nvPr/>
          </p:nvSpPr>
          <p:spPr bwMode="auto">
            <a:xfrm flipV="1">
              <a:off x="1662" y="2442"/>
              <a:ext cx="15" cy="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92" name="Line 53"/>
            <p:cNvSpPr>
              <a:spLocks noChangeShapeType="1"/>
            </p:cNvSpPr>
            <p:nvPr/>
          </p:nvSpPr>
          <p:spPr bwMode="auto">
            <a:xfrm flipV="1">
              <a:off x="1662" y="2406"/>
              <a:ext cx="9" cy="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93" name="Line 54"/>
            <p:cNvSpPr>
              <a:spLocks noChangeShapeType="1"/>
            </p:cNvSpPr>
            <p:nvPr/>
          </p:nvSpPr>
          <p:spPr bwMode="auto">
            <a:xfrm>
              <a:off x="1644" y="2441"/>
              <a:ext cx="18" cy="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94" name="Line 55"/>
            <p:cNvSpPr>
              <a:spLocks noChangeShapeType="1"/>
            </p:cNvSpPr>
            <p:nvPr/>
          </p:nvSpPr>
          <p:spPr bwMode="auto">
            <a:xfrm>
              <a:off x="1653" y="2405"/>
              <a:ext cx="10" cy="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9195" name="Group 56"/>
            <p:cNvGrpSpPr>
              <a:grpSpLocks/>
            </p:cNvGrpSpPr>
            <p:nvPr/>
          </p:nvGrpSpPr>
          <p:grpSpPr bwMode="auto">
            <a:xfrm>
              <a:off x="1670" y="2359"/>
              <a:ext cx="70" cy="24"/>
              <a:chOff x="1670" y="2359"/>
              <a:chExt cx="70" cy="24"/>
            </a:xfrm>
          </p:grpSpPr>
          <p:sp>
            <p:nvSpPr>
              <p:cNvPr id="39206" name="Line 57"/>
              <p:cNvSpPr>
                <a:spLocks noChangeShapeType="1"/>
              </p:cNvSpPr>
              <p:nvPr/>
            </p:nvSpPr>
            <p:spPr bwMode="auto">
              <a:xfrm>
                <a:off x="1670" y="2384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207" name="Line 58"/>
              <p:cNvSpPr>
                <a:spLocks noChangeShapeType="1"/>
              </p:cNvSpPr>
              <p:nvPr/>
            </p:nvSpPr>
            <p:spPr bwMode="auto">
              <a:xfrm flipV="1">
                <a:off x="1673" y="2357"/>
                <a:ext cx="44" cy="13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208" name="Line 59"/>
              <p:cNvSpPr>
                <a:spLocks noChangeShapeType="1"/>
              </p:cNvSpPr>
              <p:nvPr/>
            </p:nvSpPr>
            <p:spPr bwMode="auto">
              <a:xfrm flipH="1">
                <a:off x="1695" y="2361"/>
                <a:ext cx="23" cy="17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209" name="Line 60"/>
              <p:cNvSpPr>
                <a:spLocks noChangeShapeType="1"/>
              </p:cNvSpPr>
              <p:nvPr/>
            </p:nvSpPr>
            <p:spPr bwMode="auto">
              <a:xfrm flipV="1">
                <a:off x="1696" y="2367"/>
                <a:ext cx="44" cy="13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9196" name="Group 61"/>
            <p:cNvGrpSpPr>
              <a:grpSpLocks/>
            </p:cNvGrpSpPr>
            <p:nvPr/>
          </p:nvGrpSpPr>
          <p:grpSpPr bwMode="auto">
            <a:xfrm>
              <a:off x="1658" y="2260"/>
              <a:ext cx="14" cy="97"/>
              <a:chOff x="1658" y="2260"/>
              <a:chExt cx="14" cy="97"/>
            </a:xfrm>
          </p:grpSpPr>
          <p:sp>
            <p:nvSpPr>
              <p:cNvPr id="39202" name="Line 62"/>
              <p:cNvSpPr>
                <a:spLocks noChangeShapeType="1"/>
              </p:cNvSpPr>
              <p:nvPr/>
            </p:nvSpPr>
            <p:spPr bwMode="auto">
              <a:xfrm>
                <a:off x="1661" y="2260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203" name="Line 63"/>
              <p:cNvSpPr>
                <a:spLocks noChangeShapeType="1"/>
              </p:cNvSpPr>
              <p:nvPr/>
            </p:nvSpPr>
            <p:spPr bwMode="auto">
              <a:xfrm flipH="1">
                <a:off x="1667" y="2269"/>
                <a:ext cx="6" cy="58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204" name="Line 64"/>
              <p:cNvSpPr>
                <a:spLocks noChangeShapeType="1"/>
              </p:cNvSpPr>
              <p:nvPr/>
            </p:nvSpPr>
            <p:spPr bwMode="auto">
              <a:xfrm flipH="1" flipV="1">
                <a:off x="1662" y="2299"/>
                <a:ext cx="8" cy="28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205" name="Line 65"/>
              <p:cNvSpPr>
                <a:spLocks noChangeShapeType="1"/>
              </p:cNvSpPr>
              <p:nvPr/>
            </p:nvSpPr>
            <p:spPr bwMode="auto">
              <a:xfrm flipH="1">
                <a:off x="1657" y="2300"/>
                <a:ext cx="6" cy="58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9197" name="Group 66"/>
            <p:cNvGrpSpPr>
              <a:grpSpLocks/>
            </p:cNvGrpSpPr>
            <p:nvPr/>
          </p:nvGrpSpPr>
          <p:grpSpPr bwMode="auto">
            <a:xfrm>
              <a:off x="1584" y="2353"/>
              <a:ext cx="70" cy="24"/>
              <a:chOff x="1584" y="2353"/>
              <a:chExt cx="70" cy="24"/>
            </a:xfrm>
          </p:grpSpPr>
          <p:sp>
            <p:nvSpPr>
              <p:cNvPr id="39198" name="Line 67"/>
              <p:cNvSpPr>
                <a:spLocks noChangeShapeType="1"/>
              </p:cNvSpPr>
              <p:nvPr/>
            </p:nvSpPr>
            <p:spPr bwMode="auto">
              <a:xfrm>
                <a:off x="1655" y="2353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99" name="Line 68"/>
              <p:cNvSpPr>
                <a:spLocks noChangeShapeType="1"/>
              </p:cNvSpPr>
              <p:nvPr/>
            </p:nvSpPr>
            <p:spPr bwMode="auto">
              <a:xfrm flipH="1">
                <a:off x="1606" y="2366"/>
                <a:ext cx="46" cy="11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200" name="Line 69"/>
              <p:cNvSpPr>
                <a:spLocks noChangeShapeType="1"/>
              </p:cNvSpPr>
              <p:nvPr/>
            </p:nvSpPr>
            <p:spPr bwMode="auto">
              <a:xfrm flipV="1">
                <a:off x="1607" y="2356"/>
                <a:ext cx="21" cy="19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201" name="Line 70"/>
              <p:cNvSpPr>
                <a:spLocks noChangeShapeType="1"/>
              </p:cNvSpPr>
              <p:nvPr/>
            </p:nvSpPr>
            <p:spPr bwMode="auto">
              <a:xfrm flipH="1">
                <a:off x="1583" y="2356"/>
                <a:ext cx="46" cy="11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8922" name="Group 71"/>
          <p:cNvGrpSpPr>
            <a:grpSpLocks/>
          </p:cNvGrpSpPr>
          <p:nvPr/>
        </p:nvGrpSpPr>
        <p:grpSpPr bwMode="auto">
          <a:xfrm>
            <a:off x="1898650" y="1520825"/>
            <a:ext cx="247650" cy="485775"/>
            <a:chOff x="1196" y="958"/>
            <a:chExt cx="156" cy="306"/>
          </a:xfrm>
        </p:grpSpPr>
        <p:sp>
          <p:nvSpPr>
            <p:cNvPr id="39150" name="Line 72"/>
            <p:cNvSpPr>
              <a:spLocks noChangeShapeType="1"/>
            </p:cNvSpPr>
            <p:nvPr/>
          </p:nvSpPr>
          <p:spPr bwMode="auto">
            <a:xfrm flipH="1">
              <a:off x="1232" y="1067"/>
              <a:ext cx="42" cy="17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51" name="Line 73"/>
            <p:cNvSpPr>
              <a:spLocks noChangeShapeType="1"/>
            </p:cNvSpPr>
            <p:nvPr/>
          </p:nvSpPr>
          <p:spPr bwMode="auto">
            <a:xfrm>
              <a:off x="1274" y="1067"/>
              <a:ext cx="41" cy="177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52" name="Line 74"/>
            <p:cNvSpPr>
              <a:spLocks noChangeShapeType="1"/>
            </p:cNvSpPr>
            <p:nvPr/>
          </p:nvSpPr>
          <p:spPr bwMode="auto">
            <a:xfrm>
              <a:off x="1233" y="1245"/>
              <a:ext cx="40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53" name="Line 75"/>
            <p:cNvSpPr>
              <a:spLocks noChangeShapeType="1"/>
            </p:cNvSpPr>
            <p:nvPr/>
          </p:nvSpPr>
          <p:spPr bwMode="auto">
            <a:xfrm flipH="1">
              <a:off x="1273" y="1245"/>
              <a:ext cx="43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54" name="Line 76"/>
            <p:cNvSpPr>
              <a:spLocks noChangeShapeType="1"/>
            </p:cNvSpPr>
            <p:nvPr/>
          </p:nvSpPr>
          <p:spPr bwMode="auto">
            <a:xfrm>
              <a:off x="1274" y="1071"/>
              <a:ext cx="0" cy="19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55" name="Line 77"/>
            <p:cNvSpPr>
              <a:spLocks noChangeShapeType="1"/>
            </p:cNvSpPr>
            <p:nvPr/>
          </p:nvSpPr>
          <p:spPr bwMode="auto">
            <a:xfrm flipV="1">
              <a:off x="1233" y="1226"/>
              <a:ext cx="40" cy="2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56" name="Line 78"/>
            <p:cNvSpPr>
              <a:spLocks noChangeShapeType="1"/>
            </p:cNvSpPr>
            <p:nvPr/>
          </p:nvSpPr>
          <p:spPr bwMode="auto">
            <a:xfrm flipH="1" flipV="1">
              <a:off x="1273" y="1226"/>
              <a:ext cx="43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57" name="Line 79"/>
            <p:cNvSpPr>
              <a:spLocks noChangeShapeType="1"/>
            </p:cNvSpPr>
            <p:nvPr/>
          </p:nvSpPr>
          <p:spPr bwMode="auto">
            <a:xfrm>
              <a:off x="1250" y="1169"/>
              <a:ext cx="23" cy="14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58" name="Line 80"/>
            <p:cNvSpPr>
              <a:spLocks noChangeShapeType="1"/>
            </p:cNvSpPr>
            <p:nvPr/>
          </p:nvSpPr>
          <p:spPr bwMode="auto">
            <a:xfrm flipV="1">
              <a:off x="1274" y="1167"/>
              <a:ext cx="24" cy="1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59" name="Line 81"/>
            <p:cNvSpPr>
              <a:spLocks noChangeShapeType="1"/>
            </p:cNvSpPr>
            <p:nvPr/>
          </p:nvSpPr>
          <p:spPr bwMode="auto">
            <a:xfrm>
              <a:off x="1242" y="1195"/>
              <a:ext cx="30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60" name="Line 82"/>
            <p:cNvSpPr>
              <a:spLocks noChangeShapeType="1"/>
            </p:cNvSpPr>
            <p:nvPr/>
          </p:nvSpPr>
          <p:spPr bwMode="auto">
            <a:xfrm flipV="1">
              <a:off x="1274" y="1198"/>
              <a:ext cx="30" cy="1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61" name="Line 83"/>
            <p:cNvSpPr>
              <a:spLocks noChangeShapeType="1"/>
            </p:cNvSpPr>
            <p:nvPr/>
          </p:nvSpPr>
          <p:spPr bwMode="auto">
            <a:xfrm flipV="1">
              <a:off x="1274" y="1141"/>
              <a:ext cx="15" cy="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62" name="Line 84"/>
            <p:cNvSpPr>
              <a:spLocks noChangeShapeType="1"/>
            </p:cNvSpPr>
            <p:nvPr/>
          </p:nvSpPr>
          <p:spPr bwMode="auto">
            <a:xfrm flipV="1">
              <a:off x="1274" y="1104"/>
              <a:ext cx="9" cy="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63" name="Line 85"/>
            <p:cNvSpPr>
              <a:spLocks noChangeShapeType="1"/>
            </p:cNvSpPr>
            <p:nvPr/>
          </p:nvSpPr>
          <p:spPr bwMode="auto">
            <a:xfrm>
              <a:off x="1256" y="1139"/>
              <a:ext cx="18" cy="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64" name="Line 86"/>
            <p:cNvSpPr>
              <a:spLocks noChangeShapeType="1"/>
            </p:cNvSpPr>
            <p:nvPr/>
          </p:nvSpPr>
          <p:spPr bwMode="auto">
            <a:xfrm>
              <a:off x="1265" y="1103"/>
              <a:ext cx="10" cy="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9165" name="Group 87"/>
            <p:cNvGrpSpPr>
              <a:grpSpLocks/>
            </p:cNvGrpSpPr>
            <p:nvPr/>
          </p:nvGrpSpPr>
          <p:grpSpPr bwMode="auto">
            <a:xfrm>
              <a:off x="1282" y="1057"/>
              <a:ext cx="70" cy="24"/>
              <a:chOff x="1282" y="1057"/>
              <a:chExt cx="70" cy="24"/>
            </a:xfrm>
          </p:grpSpPr>
          <p:sp>
            <p:nvSpPr>
              <p:cNvPr id="39176" name="Line 88"/>
              <p:cNvSpPr>
                <a:spLocks noChangeShapeType="1"/>
              </p:cNvSpPr>
              <p:nvPr/>
            </p:nvSpPr>
            <p:spPr bwMode="auto">
              <a:xfrm>
                <a:off x="1282" y="1082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77" name="Line 89"/>
              <p:cNvSpPr>
                <a:spLocks noChangeShapeType="1"/>
              </p:cNvSpPr>
              <p:nvPr/>
            </p:nvSpPr>
            <p:spPr bwMode="auto">
              <a:xfrm flipV="1">
                <a:off x="1285" y="1055"/>
                <a:ext cx="44" cy="13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78" name="Line 90"/>
              <p:cNvSpPr>
                <a:spLocks noChangeShapeType="1"/>
              </p:cNvSpPr>
              <p:nvPr/>
            </p:nvSpPr>
            <p:spPr bwMode="auto">
              <a:xfrm flipH="1">
                <a:off x="1307" y="1059"/>
                <a:ext cx="23" cy="17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79" name="Line 91"/>
              <p:cNvSpPr>
                <a:spLocks noChangeShapeType="1"/>
              </p:cNvSpPr>
              <p:nvPr/>
            </p:nvSpPr>
            <p:spPr bwMode="auto">
              <a:xfrm flipV="1">
                <a:off x="1308" y="1065"/>
                <a:ext cx="44" cy="13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9166" name="Group 92"/>
            <p:cNvGrpSpPr>
              <a:grpSpLocks/>
            </p:cNvGrpSpPr>
            <p:nvPr/>
          </p:nvGrpSpPr>
          <p:grpSpPr bwMode="auto">
            <a:xfrm>
              <a:off x="1271" y="958"/>
              <a:ext cx="14" cy="97"/>
              <a:chOff x="1271" y="958"/>
              <a:chExt cx="14" cy="97"/>
            </a:xfrm>
          </p:grpSpPr>
          <p:sp>
            <p:nvSpPr>
              <p:cNvPr id="39172" name="Line 93"/>
              <p:cNvSpPr>
                <a:spLocks noChangeShapeType="1"/>
              </p:cNvSpPr>
              <p:nvPr/>
            </p:nvSpPr>
            <p:spPr bwMode="auto">
              <a:xfrm>
                <a:off x="1273" y="958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73" name="Line 94"/>
              <p:cNvSpPr>
                <a:spLocks noChangeShapeType="1"/>
              </p:cNvSpPr>
              <p:nvPr/>
            </p:nvSpPr>
            <p:spPr bwMode="auto">
              <a:xfrm flipH="1">
                <a:off x="1280" y="967"/>
                <a:ext cx="5" cy="57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74" name="Line 95"/>
              <p:cNvSpPr>
                <a:spLocks noChangeShapeType="1"/>
              </p:cNvSpPr>
              <p:nvPr/>
            </p:nvSpPr>
            <p:spPr bwMode="auto">
              <a:xfrm flipH="1" flipV="1">
                <a:off x="1274" y="997"/>
                <a:ext cx="8" cy="28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75" name="Line 96"/>
              <p:cNvSpPr>
                <a:spLocks noChangeShapeType="1"/>
              </p:cNvSpPr>
              <p:nvPr/>
            </p:nvSpPr>
            <p:spPr bwMode="auto">
              <a:xfrm flipH="1">
                <a:off x="1269" y="998"/>
                <a:ext cx="6" cy="57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9167" name="Group 97"/>
            <p:cNvGrpSpPr>
              <a:grpSpLocks/>
            </p:cNvGrpSpPr>
            <p:nvPr/>
          </p:nvGrpSpPr>
          <p:grpSpPr bwMode="auto">
            <a:xfrm>
              <a:off x="1196" y="1051"/>
              <a:ext cx="70" cy="24"/>
              <a:chOff x="1196" y="1051"/>
              <a:chExt cx="70" cy="24"/>
            </a:xfrm>
          </p:grpSpPr>
          <p:sp>
            <p:nvSpPr>
              <p:cNvPr id="39168" name="Line 98"/>
              <p:cNvSpPr>
                <a:spLocks noChangeShapeType="1"/>
              </p:cNvSpPr>
              <p:nvPr/>
            </p:nvSpPr>
            <p:spPr bwMode="auto">
              <a:xfrm>
                <a:off x="1267" y="1051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69" name="Line 99"/>
              <p:cNvSpPr>
                <a:spLocks noChangeShapeType="1"/>
              </p:cNvSpPr>
              <p:nvPr/>
            </p:nvSpPr>
            <p:spPr bwMode="auto">
              <a:xfrm flipH="1">
                <a:off x="1218" y="1064"/>
                <a:ext cx="46" cy="11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70" name="Line 100"/>
              <p:cNvSpPr>
                <a:spLocks noChangeShapeType="1"/>
              </p:cNvSpPr>
              <p:nvPr/>
            </p:nvSpPr>
            <p:spPr bwMode="auto">
              <a:xfrm flipV="1">
                <a:off x="1219" y="1055"/>
                <a:ext cx="21" cy="19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71" name="Line 101"/>
              <p:cNvSpPr>
                <a:spLocks noChangeShapeType="1"/>
              </p:cNvSpPr>
              <p:nvPr/>
            </p:nvSpPr>
            <p:spPr bwMode="auto">
              <a:xfrm flipH="1">
                <a:off x="1195" y="1054"/>
                <a:ext cx="46" cy="11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8923" name="Group 102"/>
          <p:cNvGrpSpPr>
            <a:grpSpLocks/>
          </p:cNvGrpSpPr>
          <p:nvPr/>
        </p:nvGrpSpPr>
        <p:grpSpPr bwMode="auto">
          <a:xfrm>
            <a:off x="2454275" y="1998663"/>
            <a:ext cx="247650" cy="485775"/>
            <a:chOff x="1546" y="1259"/>
            <a:chExt cx="156" cy="306"/>
          </a:xfrm>
        </p:grpSpPr>
        <p:sp>
          <p:nvSpPr>
            <p:cNvPr id="39120" name="Line 103"/>
            <p:cNvSpPr>
              <a:spLocks noChangeShapeType="1"/>
            </p:cNvSpPr>
            <p:nvPr/>
          </p:nvSpPr>
          <p:spPr bwMode="auto">
            <a:xfrm flipH="1">
              <a:off x="1582" y="1368"/>
              <a:ext cx="42" cy="17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21" name="Line 104"/>
            <p:cNvSpPr>
              <a:spLocks noChangeShapeType="1"/>
            </p:cNvSpPr>
            <p:nvPr/>
          </p:nvSpPr>
          <p:spPr bwMode="auto">
            <a:xfrm>
              <a:off x="1624" y="1368"/>
              <a:ext cx="41" cy="177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22" name="Line 105"/>
            <p:cNvSpPr>
              <a:spLocks noChangeShapeType="1"/>
            </p:cNvSpPr>
            <p:nvPr/>
          </p:nvSpPr>
          <p:spPr bwMode="auto">
            <a:xfrm>
              <a:off x="1583" y="1547"/>
              <a:ext cx="40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23" name="Line 106"/>
            <p:cNvSpPr>
              <a:spLocks noChangeShapeType="1"/>
            </p:cNvSpPr>
            <p:nvPr/>
          </p:nvSpPr>
          <p:spPr bwMode="auto">
            <a:xfrm flipH="1">
              <a:off x="1623" y="1547"/>
              <a:ext cx="43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24" name="Line 107"/>
            <p:cNvSpPr>
              <a:spLocks noChangeShapeType="1"/>
            </p:cNvSpPr>
            <p:nvPr/>
          </p:nvSpPr>
          <p:spPr bwMode="auto">
            <a:xfrm>
              <a:off x="1624" y="1372"/>
              <a:ext cx="0" cy="19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25" name="Line 108"/>
            <p:cNvSpPr>
              <a:spLocks noChangeShapeType="1"/>
            </p:cNvSpPr>
            <p:nvPr/>
          </p:nvSpPr>
          <p:spPr bwMode="auto">
            <a:xfrm flipV="1">
              <a:off x="1583" y="1527"/>
              <a:ext cx="40" cy="2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26" name="Line 109"/>
            <p:cNvSpPr>
              <a:spLocks noChangeShapeType="1"/>
            </p:cNvSpPr>
            <p:nvPr/>
          </p:nvSpPr>
          <p:spPr bwMode="auto">
            <a:xfrm flipH="1" flipV="1">
              <a:off x="1623" y="1527"/>
              <a:ext cx="43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27" name="Line 110"/>
            <p:cNvSpPr>
              <a:spLocks noChangeShapeType="1"/>
            </p:cNvSpPr>
            <p:nvPr/>
          </p:nvSpPr>
          <p:spPr bwMode="auto">
            <a:xfrm>
              <a:off x="1600" y="1469"/>
              <a:ext cx="23" cy="14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28" name="Line 111"/>
            <p:cNvSpPr>
              <a:spLocks noChangeShapeType="1"/>
            </p:cNvSpPr>
            <p:nvPr/>
          </p:nvSpPr>
          <p:spPr bwMode="auto">
            <a:xfrm flipV="1">
              <a:off x="1624" y="1468"/>
              <a:ext cx="24" cy="1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29" name="Line 112"/>
            <p:cNvSpPr>
              <a:spLocks noChangeShapeType="1"/>
            </p:cNvSpPr>
            <p:nvPr/>
          </p:nvSpPr>
          <p:spPr bwMode="auto">
            <a:xfrm>
              <a:off x="1592" y="1496"/>
              <a:ext cx="30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30" name="Line 113"/>
            <p:cNvSpPr>
              <a:spLocks noChangeShapeType="1"/>
            </p:cNvSpPr>
            <p:nvPr/>
          </p:nvSpPr>
          <p:spPr bwMode="auto">
            <a:xfrm flipV="1">
              <a:off x="1624" y="1499"/>
              <a:ext cx="30" cy="1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31" name="Line 114"/>
            <p:cNvSpPr>
              <a:spLocks noChangeShapeType="1"/>
            </p:cNvSpPr>
            <p:nvPr/>
          </p:nvSpPr>
          <p:spPr bwMode="auto">
            <a:xfrm flipV="1">
              <a:off x="1624" y="1442"/>
              <a:ext cx="15" cy="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32" name="Line 115"/>
            <p:cNvSpPr>
              <a:spLocks noChangeShapeType="1"/>
            </p:cNvSpPr>
            <p:nvPr/>
          </p:nvSpPr>
          <p:spPr bwMode="auto">
            <a:xfrm flipV="1">
              <a:off x="1624" y="1405"/>
              <a:ext cx="9" cy="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33" name="Line 116"/>
            <p:cNvSpPr>
              <a:spLocks noChangeShapeType="1"/>
            </p:cNvSpPr>
            <p:nvPr/>
          </p:nvSpPr>
          <p:spPr bwMode="auto">
            <a:xfrm>
              <a:off x="1606" y="1440"/>
              <a:ext cx="18" cy="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34" name="Line 117"/>
            <p:cNvSpPr>
              <a:spLocks noChangeShapeType="1"/>
            </p:cNvSpPr>
            <p:nvPr/>
          </p:nvSpPr>
          <p:spPr bwMode="auto">
            <a:xfrm>
              <a:off x="1615" y="1404"/>
              <a:ext cx="10" cy="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9135" name="Group 118"/>
            <p:cNvGrpSpPr>
              <a:grpSpLocks/>
            </p:cNvGrpSpPr>
            <p:nvPr/>
          </p:nvGrpSpPr>
          <p:grpSpPr bwMode="auto">
            <a:xfrm>
              <a:off x="1632" y="1358"/>
              <a:ext cx="70" cy="24"/>
              <a:chOff x="1632" y="1358"/>
              <a:chExt cx="70" cy="24"/>
            </a:xfrm>
          </p:grpSpPr>
          <p:sp>
            <p:nvSpPr>
              <p:cNvPr id="39146" name="Line 119"/>
              <p:cNvSpPr>
                <a:spLocks noChangeShapeType="1"/>
              </p:cNvSpPr>
              <p:nvPr/>
            </p:nvSpPr>
            <p:spPr bwMode="auto">
              <a:xfrm>
                <a:off x="1632" y="1383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47" name="Line 120"/>
              <p:cNvSpPr>
                <a:spLocks noChangeShapeType="1"/>
              </p:cNvSpPr>
              <p:nvPr/>
            </p:nvSpPr>
            <p:spPr bwMode="auto">
              <a:xfrm flipV="1">
                <a:off x="1635" y="1356"/>
                <a:ext cx="44" cy="13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48" name="Line 121"/>
              <p:cNvSpPr>
                <a:spLocks noChangeShapeType="1"/>
              </p:cNvSpPr>
              <p:nvPr/>
            </p:nvSpPr>
            <p:spPr bwMode="auto">
              <a:xfrm flipH="1">
                <a:off x="1657" y="1360"/>
                <a:ext cx="23" cy="17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49" name="Line 122"/>
              <p:cNvSpPr>
                <a:spLocks noChangeShapeType="1"/>
              </p:cNvSpPr>
              <p:nvPr/>
            </p:nvSpPr>
            <p:spPr bwMode="auto">
              <a:xfrm flipV="1">
                <a:off x="1658" y="1366"/>
                <a:ext cx="44" cy="13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9136" name="Group 123"/>
            <p:cNvGrpSpPr>
              <a:grpSpLocks/>
            </p:cNvGrpSpPr>
            <p:nvPr/>
          </p:nvGrpSpPr>
          <p:grpSpPr bwMode="auto">
            <a:xfrm>
              <a:off x="1620" y="1259"/>
              <a:ext cx="14" cy="97"/>
              <a:chOff x="1620" y="1259"/>
              <a:chExt cx="14" cy="97"/>
            </a:xfrm>
          </p:grpSpPr>
          <p:sp>
            <p:nvSpPr>
              <p:cNvPr id="39142" name="Line 124"/>
              <p:cNvSpPr>
                <a:spLocks noChangeShapeType="1"/>
              </p:cNvSpPr>
              <p:nvPr/>
            </p:nvSpPr>
            <p:spPr bwMode="auto">
              <a:xfrm>
                <a:off x="1623" y="1259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43" name="Line 125"/>
              <p:cNvSpPr>
                <a:spLocks noChangeShapeType="1"/>
              </p:cNvSpPr>
              <p:nvPr/>
            </p:nvSpPr>
            <p:spPr bwMode="auto">
              <a:xfrm flipH="1">
                <a:off x="1629" y="1268"/>
                <a:ext cx="6" cy="58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44" name="Line 126"/>
              <p:cNvSpPr>
                <a:spLocks noChangeShapeType="1"/>
              </p:cNvSpPr>
              <p:nvPr/>
            </p:nvSpPr>
            <p:spPr bwMode="auto">
              <a:xfrm flipH="1" flipV="1">
                <a:off x="1624" y="1298"/>
                <a:ext cx="8" cy="28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45" name="Line 127"/>
              <p:cNvSpPr>
                <a:spLocks noChangeShapeType="1"/>
              </p:cNvSpPr>
              <p:nvPr/>
            </p:nvSpPr>
            <p:spPr bwMode="auto">
              <a:xfrm flipH="1">
                <a:off x="1619" y="1299"/>
                <a:ext cx="6" cy="58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9137" name="Group 128"/>
            <p:cNvGrpSpPr>
              <a:grpSpLocks/>
            </p:cNvGrpSpPr>
            <p:nvPr/>
          </p:nvGrpSpPr>
          <p:grpSpPr bwMode="auto">
            <a:xfrm>
              <a:off x="1546" y="1352"/>
              <a:ext cx="70" cy="24"/>
              <a:chOff x="1546" y="1352"/>
              <a:chExt cx="70" cy="24"/>
            </a:xfrm>
          </p:grpSpPr>
          <p:sp>
            <p:nvSpPr>
              <p:cNvPr id="39138" name="Line 129"/>
              <p:cNvSpPr>
                <a:spLocks noChangeShapeType="1"/>
              </p:cNvSpPr>
              <p:nvPr/>
            </p:nvSpPr>
            <p:spPr bwMode="auto">
              <a:xfrm>
                <a:off x="1617" y="1352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39" name="Line 130"/>
              <p:cNvSpPr>
                <a:spLocks noChangeShapeType="1"/>
              </p:cNvSpPr>
              <p:nvPr/>
            </p:nvSpPr>
            <p:spPr bwMode="auto">
              <a:xfrm flipH="1">
                <a:off x="1568" y="1365"/>
                <a:ext cx="46" cy="11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40" name="Line 131"/>
              <p:cNvSpPr>
                <a:spLocks noChangeShapeType="1"/>
              </p:cNvSpPr>
              <p:nvPr/>
            </p:nvSpPr>
            <p:spPr bwMode="auto">
              <a:xfrm flipV="1">
                <a:off x="1569" y="1355"/>
                <a:ext cx="21" cy="19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41" name="Line 132"/>
              <p:cNvSpPr>
                <a:spLocks noChangeShapeType="1"/>
              </p:cNvSpPr>
              <p:nvPr/>
            </p:nvSpPr>
            <p:spPr bwMode="auto">
              <a:xfrm flipH="1">
                <a:off x="1545" y="1355"/>
                <a:ext cx="46" cy="11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8924" name="Group 133"/>
          <p:cNvGrpSpPr>
            <a:grpSpLocks/>
          </p:cNvGrpSpPr>
          <p:nvPr/>
        </p:nvGrpSpPr>
        <p:grpSpPr bwMode="auto">
          <a:xfrm>
            <a:off x="1919288" y="3346450"/>
            <a:ext cx="247650" cy="485775"/>
            <a:chOff x="1209" y="2108"/>
            <a:chExt cx="156" cy="306"/>
          </a:xfrm>
        </p:grpSpPr>
        <p:sp>
          <p:nvSpPr>
            <p:cNvPr id="39090" name="Line 134"/>
            <p:cNvSpPr>
              <a:spLocks noChangeShapeType="1"/>
            </p:cNvSpPr>
            <p:nvPr/>
          </p:nvSpPr>
          <p:spPr bwMode="auto">
            <a:xfrm flipH="1">
              <a:off x="1245" y="2217"/>
              <a:ext cx="42" cy="17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91" name="Line 135"/>
            <p:cNvSpPr>
              <a:spLocks noChangeShapeType="1"/>
            </p:cNvSpPr>
            <p:nvPr/>
          </p:nvSpPr>
          <p:spPr bwMode="auto">
            <a:xfrm>
              <a:off x="1287" y="2217"/>
              <a:ext cx="41" cy="177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92" name="Line 136"/>
            <p:cNvSpPr>
              <a:spLocks noChangeShapeType="1"/>
            </p:cNvSpPr>
            <p:nvPr/>
          </p:nvSpPr>
          <p:spPr bwMode="auto">
            <a:xfrm>
              <a:off x="1246" y="2395"/>
              <a:ext cx="40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93" name="Line 137"/>
            <p:cNvSpPr>
              <a:spLocks noChangeShapeType="1"/>
            </p:cNvSpPr>
            <p:nvPr/>
          </p:nvSpPr>
          <p:spPr bwMode="auto">
            <a:xfrm flipH="1">
              <a:off x="1286" y="2395"/>
              <a:ext cx="43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94" name="Line 138"/>
            <p:cNvSpPr>
              <a:spLocks noChangeShapeType="1"/>
            </p:cNvSpPr>
            <p:nvPr/>
          </p:nvSpPr>
          <p:spPr bwMode="auto">
            <a:xfrm>
              <a:off x="1287" y="2221"/>
              <a:ext cx="0" cy="19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95" name="Line 139"/>
            <p:cNvSpPr>
              <a:spLocks noChangeShapeType="1"/>
            </p:cNvSpPr>
            <p:nvPr/>
          </p:nvSpPr>
          <p:spPr bwMode="auto">
            <a:xfrm flipV="1">
              <a:off x="1246" y="2376"/>
              <a:ext cx="40" cy="2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96" name="Line 140"/>
            <p:cNvSpPr>
              <a:spLocks noChangeShapeType="1"/>
            </p:cNvSpPr>
            <p:nvPr/>
          </p:nvSpPr>
          <p:spPr bwMode="auto">
            <a:xfrm flipH="1" flipV="1">
              <a:off x="1286" y="2376"/>
              <a:ext cx="43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97" name="Line 141"/>
            <p:cNvSpPr>
              <a:spLocks noChangeShapeType="1"/>
            </p:cNvSpPr>
            <p:nvPr/>
          </p:nvSpPr>
          <p:spPr bwMode="auto">
            <a:xfrm>
              <a:off x="1263" y="2319"/>
              <a:ext cx="23" cy="14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98" name="Line 142"/>
            <p:cNvSpPr>
              <a:spLocks noChangeShapeType="1"/>
            </p:cNvSpPr>
            <p:nvPr/>
          </p:nvSpPr>
          <p:spPr bwMode="auto">
            <a:xfrm flipV="1">
              <a:off x="1287" y="2317"/>
              <a:ext cx="24" cy="1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99" name="Line 143"/>
            <p:cNvSpPr>
              <a:spLocks noChangeShapeType="1"/>
            </p:cNvSpPr>
            <p:nvPr/>
          </p:nvSpPr>
          <p:spPr bwMode="auto">
            <a:xfrm>
              <a:off x="1255" y="2345"/>
              <a:ext cx="30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00" name="Line 144"/>
            <p:cNvSpPr>
              <a:spLocks noChangeShapeType="1"/>
            </p:cNvSpPr>
            <p:nvPr/>
          </p:nvSpPr>
          <p:spPr bwMode="auto">
            <a:xfrm flipV="1">
              <a:off x="1287" y="2348"/>
              <a:ext cx="30" cy="1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01" name="Line 145"/>
            <p:cNvSpPr>
              <a:spLocks noChangeShapeType="1"/>
            </p:cNvSpPr>
            <p:nvPr/>
          </p:nvSpPr>
          <p:spPr bwMode="auto">
            <a:xfrm flipV="1">
              <a:off x="1287" y="2291"/>
              <a:ext cx="15" cy="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02" name="Line 146"/>
            <p:cNvSpPr>
              <a:spLocks noChangeShapeType="1"/>
            </p:cNvSpPr>
            <p:nvPr/>
          </p:nvSpPr>
          <p:spPr bwMode="auto">
            <a:xfrm flipV="1">
              <a:off x="1287" y="2254"/>
              <a:ext cx="9" cy="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03" name="Line 147"/>
            <p:cNvSpPr>
              <a:spLocks noChangeShapeType="1"/>
            </p:cNvSpPr>
            <p:nvPr/>
          </p:nvSpPr>
          <p:spPr bwMode="auto">
            <a:xfrm>
              <a:off x="1269" y="2289"/>
              <a:ext cx="18" cy="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04" name="Line 148"/>
            <p:cNvSpPr>
              <a:spLocks noChangeShapeType="1"/>
            </p:cNvSpPr>
            <p:nvPr/>
          </p:nvSpPr>
          <p:spPr bwMode="auto">
            <a:xfrm>
              <a:off x="1278" y="2253"/>
              <a:ext cx="10" cy="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9105" name="Group 149"/>
            <p:cNvGrpSpPr>
              <a:grpSpLocks/>
            </p:cNvGrpSpPr>
            <p:nvPr/>
          </p:nvGrpSpPr>
          <p:grpSpPr bwMode="auto">
            <a:xfrm>
              <a:off x="1295" y="2207"/>
              <a:ext cx="70" cy="24"/>
              <a:chOff x="1295" y="2207"/>
              <a:chExt cx="70" cy="24"/>
            </a:xfrm>
          </p:grpSpPr>
          <p:sp>
            <p:nvSpPr>
              <p:cNvPr id="39116" name="Line 150"/>
              <p:cNvSpPr>
                <a:spLocks noChangeShapeType="1"/>
              </p:cNvSpPr>
              <p:nvPr/>
            </p:nvSpPr>
            <p:spPr bwMode="auto">
              <a:xfrm>
                <a:off x="1295" y="2232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17" name="Line 151"/>
              <p:cNvSpPr>
                <a:spLocks noChangeShapeType="1"/>
              </p:cNvSpPr>
              <p:nvPr/>
            </p:nvSpPr>
            <p:spPr bwMode="auto">
              <a:xfrm flipV="1">
                <a:off x="1298" y="2205"/>
                <a:ext cx="44" cy="13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18" name="Line 152"/>
              <p:cNvSpPr>
                <a:spLocks noChangeShapeType="1"/>
              </p:cNvSpPr>
              <p:nvPr/>
            </p:nvSpPr>
            <p:spPr bwMode="auto">
              <a:xfrm flipH="1">
                <a:off x="1320" y="2209"/>
                <a:ext cx="23" cy="17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19" name="Line 153"/>
              <p:cNvSpPr>
                <a:spLocks noChangeShapeType="1"/>
              </p:cNvSpPr>
              <p:nvPr/>
            </p:nvSpPr>
            <p:spPr bwMode="auto">
              <a:xfrm flipV="1">
                <a:off x="1321" y="2215"/>
                <a:ext cx="44" cy="13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9106" name="Group 154"/>
            <p:cNvGrpSpPr>
              <a:grpSpLocks/>
            </p:cNvGrpSpPr>
            <p:nvPr/>
          </p:nvGrpSpPr>
          <p:grpSpPr bwMode="auto">
            <a:xfrm>
              <a:off x="1284" y="2108"/>
              <a:ext cx="14" cy="97"/>
              <a:chOff x="1284" y="2108"/>
              <a:chExt cx="14" cy="97"/>
            </a:xfrm>
          </p:grpSpPr>
          <p:sp>
            <p:nvSpPr>
              <p:cNvPr id="39112" name="Line 155"/>
              <p:cNvSpPr>
                <a:spLocks noChangeShapeType="1"/>
              </p:cNvSpPr>
              <p:nvPr/>
            </p:nvSpPr>
            <p:spPr bwMode="auto">
              <a:xfrm>
                <a:off x="1286" y="2108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13" name="Line 156"/>
              <p:cNvSpPr>
                <a:spLocks noChangeShapeType="1"/>
              </p:cNvSpPr>
              <p:nvPr/>
            </p:nvSpPr>
            <p:spPr bwMode="auto">
              <a:xfrm flipH="1">
                <a:off x="1293" y="2117"/>
                <a:ext cx="5" cy="57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14" name="Line 157"/>
              <p:cNvSpPr>
                <a:spLocks noChangeShapeType="1"/>
              </p:cNvSpPr>
              <p:nvPr/>
            </p:nvSpPr>
            <p:spPr bwMode="auto">
              <a:xfrm flipH="1" flipV="1">
                <a:off x="1287" y="2147"/>
                <a:ext cx="8" cy="28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15" name="Line 158"/>
              <p:cNvSpPr>
                <a:spLocks noChangeShapeType="1"/>
              </p:cNvSpPr>
              <p:nvPr/>
            </p:nvSpPr>
            <p:spPr bwMode="auto">
              <a:xfrm flipH="1">
                <a:off x="1282" y="2148"/>
                <a:ext cx="6" cy="57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9107" name="Group 159"/>
            <p:cNvGrpSpPr>
              <a:grpSpLocks/>
            </p:cNvGrpSpPr>
            <p:nvPr/>
          </p:nvGrpSpPr>
          <p:grpSpPr bwMode="auto">
            <a:xfrm>
              <a:off x="1209" y="2201"/>
              <a:ext cx="70" cy="24"/>
              <a:chOff x="1209" y="2201"/>
              <a:chExt cx="70" cy="24"/>
            </a:xfrm>
          </p:grpSpPr>
          <p:sp>
            <p:nvSpPr>
              <p:cNvPr id="39108" name="Line 160"/>
              <p:cNvSpPr>
                <a:spLocks noChangeShapeType="1"/>
              </p:cNvSpPr>
              <p:nvPr/>
            </p:nvSpPr>
            <p:spPr bwMode="auto">
              <a:xfrm>
                <a:off x="1280" y="2201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09" name="Line 161"/>
              <p:cNvSpPr>
                <a:spLocks noChangeShapeType="1"/>
              </p:cNvSpPr>
              <p:nvPr/>
            </p:nvSpPr>
            <p:spPr bwMode="auto">
              <a:xfrm flipH="1">
                <a:off x="1231" y="2214"/>
                <a:ext cx="46" cy="11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10" name="Line 162"/>
              <p:cNvSpPr>
                <a:spLocks noChangeShapeType="1"/>
              </p:cNvSpPr>
              <p:nvPr/>
            </p:nvSpPr>
            <p:spPr bwMode="auto">
              <a:xfrm flipV="1">
                <a:off x="1232" y="2204"/>
                <a:ext cx="21" cy="19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11" name="Line 163"/>
              <p:cNvSpPr>
                <a:spLocks noChangeShapeType="1"/>
              </p:cNvSpPr>
              <p:nvPr/>
            </p:nvSpPr>
            <p:spPr bwMode="auto">
              <a:xfrm flipH="1">
                <a:off x="1208" y="2204"/>
                <a:ext cx="46" cy="11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8925" name="Group 164"/>
          <p:cNvGrpSpPr>
            <a:grpSpLocks/>
          </p:cNvGrpSpPr>
          <p:nvPr/>
        </p:nvGrpSpPr>
        <p:grpSpPr bwMode="auto">
          <a:xfrm>
            <a:off x="1862138" y="2309813"/>
            <a:ext cx="247650" cy="485775"/>
            <a:chOff x="1173" y="1455"/>
            <a:chExt cx="156" cy="306"/>
          </a:xfrm>
        </p:grpSpPr>
        <p:sp>
          <p:nvSpPr>
            <p:cNvPr id="39060" name="Line 165"/>
            <p:cNvSpPr>
              <a:spLocks noChangeShapeType="1"/>
            </p:cNvSpPr>
            <p:nvPr/>
          </p:nvSpPr>
          <p:spPr bwMode="auto">
            <a:xfrm flipH="1">
              <a:off x="1209" y="1564"/>
              <a:ext cx="42" cy="17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61" name="Line 166"/>
            <p:cNvSpPr>
              <a:spLocks noChangeShapeType="1"/>
            </p:cNvSpPr>
            <p:nvPr/>
          </p:nvSpPr>
          <p:spPr bwMode="auto">
            <a:xfrm>
              <a:off x="1251" y="1564"/>
              <a:ext cx="41" cy="177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62" name="Line 167"/>
            <p:cNvSpPr>
              <a:spLocks noChangeShapeType="1"/>
            </p:cNvSpPr>
            <p:nvPr/>
          </p:nvSpPr>
          <p:spPr bwMode="auto">
            <a:xfrm>
              <a:off x="1210" y="1743"/>
              <a:ext cx="40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63" name="Line 168"/>
            <p:cNvSpPr>
              <a:spLocks noChangeShapeType="1"/>
            </p:cNvSpPr>
            <p:nvPr/>
          </p:nvSpPr>
          <p:spPr bwMode="auto">
            <a:xfrm flipH="1">
              <a:off x="1250" y="1743"/>
              <a:ext cx="43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64" name="Line 169"/>
            <p:cNvSpPr>
              <a:spLocks noChangeShapeType="1"/>
            </p:cNvSpPr>
            <p:nvPr/>
          </p:nvSpPr>
          <p:spPr bwMode="auto">
            <a:xfrm>
              <a:off x="1251" y="1568"/>
              <a:ext cx="0" cy="19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65" name="Line 170"/>
            <p:cNvSpPr>
              <a:spLocks noChangeShapeType="1"/>
            </p:cNvSpPr>
            <p:nvPr/>
          </p:nvSpPr>
          <p:spPr bwMode="auto">
            <a:xfrm flipV="1">
              <a:off x="1210" y="1723"/>
              <a:ext cx="40" cy="2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66" name="Line 171"/>
            <p:cNvSpPr>
              <a:spLocks noChangeShapeType="1"/>
            </p:cNvSpPr>
            <p:nvPr/>
          </p:nvSpPr>
          <p:spPr bwMode="auto">
            <a:xfrm flipH="1" flipV="1">
              <a:off x="1250" y="1723"/>
              <a:ext cx="43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67" name="Line 172"/>
            <p:cNvSpPr>
              <a:spLocks noChangeShapeType="1"/>
            </p:cNvSpPr>
            <p:nvPr/>
          </p:nvSpPr>
          <p:spPr bwMode="auto">
            <a:xfrm>
              <a:off x="1227" y="1666"/>
              <a:ext cx="23" cy="14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68" name="Line 173"/>
            <p:cNvSpPr>
              <a:spLocks noChangeShapeType="1"/>
            </p:cNvSpPr>
            <p:nvPr/>
          </p:nvSpPr>
          <p:spPr bwMode="auto">
            <a:xfrm flipV="1">
              <a:off x="1251" y="1664"/>
              <a:ext cx="24" cy="1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69" name="Line 174"/>
            <p:cNvSpPr>
              <a:spLocks noChangeShapeType="1"/>
            </p:cNvSpPr>
            <p:nvPr/>
          </p:nvSpPr>
          <p:spPr bwMode="auto">
            <a:xfrm>
              <a:off x="1219" y="1692"/>
              <a:ext cx="30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70" name="Line 175"/>
            <p:cNvSpPr>
              <a:spLocks noChangeShapeType="1"/>
            </p:cNvSpPr>
            <p:nvPr/>
          </p:nvSpPr>
          <p:spPr bwMode="auto">
            <a:xfrm flipV="1">
              <a:off x="1251" y="1695"/>
              <a:ext cx="30" cy="1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71" name="Line 176"/>
            <p:cNvSpPr>
              <a:spLocks noChangeShapeType="1"/>
            </p:cNvSpPr>
            <p:nvPr/>
          </p:nvSpPr>
          <p:spPr bwMode="auto">
            <a:xfrm flipV="1">
              <a:off x="1251" y="1638"/>
              <a:ext cx="15" cy="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72" name="Line 177"/>
            <p:cNvSpPr>
              <a:spLocks noChangeShapeType="1"/>
            </p:cNvSpPr>
            <p:nvPr/>
          </p:nvSpPr>
          <p:spPr bwMode="auto">
            <a:xfrm flipV="1">
              <a:off x="1251" y="1601"/>
              <a:ext cx="9" cy="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73" name="Line 178"/>
            <p:cNvSpPr>
              <a:spLocks noChangeShapeType="1"/>
            </p:cNvSpPr>
            <p:nvPr/>
          </p:nvSpPr>
          <p:spPr bwMode="auto">
            <a:xfrm>
              <a:off x="1233" y="1636"/>
              <a:ext cx="18" cy="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74" name="Line 179"/>
            <p:cNvSpPr>
              <a:spLocks noChangeShapeType="1"/>
            </p:cNvSpPr>
            <p:nvPr/>
          </p:nvSpPr>
          <p:spPr bwMode="auto">
            <a:xfrm>
              <a:off x="1242" y="1600"/>
              <a:ext cx="10" cy="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9075" name="Group 180"/>
            <p:cNvGrpSpPr>
              <a:grpSpLocks/>
            </p:cNvGrpSpPr>
            <p:nvPr/>
          </p:nvGrpSpPr>
          <p:grpSpPr bwMode="auto">
            <a:xfrm>
              <a:off x="1259" y="1554"/>
              <a:ext cx="70" cy="24"/>
              <a:chOff x="1259" y="1554"/>
              <a:chExt cx="70" cy="24"/>
            </a:xfrm>
          </p:grpSpPr>
          <p:sp>
            <p:nvSpPr>
              <p:cNvPr id="39086" name="Line 181"/>
              <p:cNvSpPr>
                <a:spLocks noChangeShapeType="1"/>
              </p:cNvSpPr>
              <p:nvPr/>
            </p:nvSpPr>
            <p:spPr bwMode="auto">
              <a:xfrm>
                <a:off x="1259" y="1579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87" name="Line 182"/>
              <p:cNvSpPr>
                <a:spLocks noChangeShapeType="1"/>
              </p:cNvSpPr>
              <p:nvPr/>
            </p:nvSpPr>
            <p:spPr bwMode="auto">
              <a:xfrm flipV="1">
                <a:off x="1262" y="1552"/>
                <a:ext cx="44" cy="13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88" name="Line 183"/>
              <p:cNvSpPr>
                <a:spLocks noChangeShapeType="1"/>
              </p:cNvSpPr>
              <p:nvPr/>
            </p:nvSpPr>
            <p:spPr bwMode="auto">
              <a:xfrm flipH="1">
                <a:off x="1284" y="1556"/>
                <a:ext cx="23" cy="17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89" name="Line 184"/>
              <p:cNvSpPr>
                <a:spLocks noChangeShapeType="1"/>
              </p:cNvSpPr>
              <p:nvPr/>
            </p:nvSpPr>
            <p:spPr bwMode="auto">
              <a:xfrm flipV="1">
                <a:off x="1285" y="1562"/>
                <a:ext cx="44" cy="13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9076" name="Group 185"/>
            <p:cNvGrpSpPr>
              <a:grpSpLocks/>
            </p:cNvGrpSpPr>
            <p:nvPr/>
          </p:nvGrpSpPr>
          <p:grpSpPr bwMode="auto">
            <a:xfrm>
              <a:off x="1248" y="1455"/>
              <a:ext cx="14" cy="97"/>
              <a:chOff x="1248" y="1455"/>
              <a:chExt cx="14" cy="97"/>
            </a:xfrm>
          </p:grpSpPr>
          <p:sp>
            <p:nvSpPr>
              <p:cNvPr id="39082" name="Line 186"/>
              <p:cNvSpPr>
                <a:spLocks noChangeShapeType="1"/>
              </p:cNvSpPr>
              <p:nvPr/>
            </p:nvSpPr>
            <p:spPr bwMode="auto">
              <a:xfrm>
                <a:off x="1250" y="1455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83" name="Line 187"/>
              <p:cNvSpPr>
                <a:spLocks noChangeShapeType="1"/>
              </p:cNvSpPr>
              <p:nvPr/>
            </p:nvSpPr>
            <p:spPr bwMode="auto">
              <a:xfrm flipH="1">
                <a:off x="1257" y="1464"/>
                <a:ext cx="5" cy="57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84" name="Line 188"/>
              <p:cNvSpPr>
                <a:spLocks noChangeShapeType="1"/>
              </p:cNvSpPr>
              <p:nvPr/>
            </p:nvSpPr>
            <p:spPr bwMode="auto">
              <a:xfrm flipH="1" flipV="1">
                <a:off x="1251" y="1494"/>
                <a:ext cx="8" cy="28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85" name="Line 189"/>
              <p:cNvSpPr>
                <a:spLocks noChangeShapeType="1"/>
              </p:cNvSpPr>
              <p:nvPr/>
            </p:nvSpPr>
            <p:spPr bwMode="auto">
              <a:xfrm flipH="1">
                <a:off x="1246" y="1495"/>
                <a:ext cx="6" cy="57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9077" name="Group 190"/>
            <p:cNvGrpSpPr>
              <a:grpSpLocks/>
            </p:cNvGrpSpPr>
            <p:nvPr/>
          </p:nvGrpSpPr>
          <p:grpSpPr bwMode="auto">
            <a:xfrm>
              <a:off x="1173" y="1548"/>
              <a:ext cx="70" cy="24"/>
              <a:chOff x="1173" y="1548"/>
              <a:chExt cx="70" cy="24"/>
            </a:xfrm>
          </p:grpSpPr>
          <p:sp>
            <p:nvSpPr>
              <p:cNvPr id="39078" name="Line 191"/>
              <p:cNvSpPr>
                <a:spLocks noChangeShapeType="1"/>
              </p:cNvSpPr>
              <p:nvPr/>
            </p:nvSpPr>
            <p:spPr bwMode="auto">
              <a:xfrm>
                <a:off x="1244" y="1548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79" name="Line 192"/>
              <p:cNvSpPr>
                <a:spLocks noChangeShapeType="1"/>
              </p:cNvSpPr>
              <p:nvPr/>
            </p:nvSpPr>
            <p:spPr bwMode="auto">
              <a:xfrm flipH="1">
                <a:off x="1195" y="1561"/>
                <a:ext cx="46" cy="11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80" name="Line 193"/>
              <p:cNvSpPr>
                <a:spLocks noChangeShapeType="1"/>
              </p:cNvSpPr>
              <p:nvPr/>
            </p:nvSpPr>
            <p:spPr bwMode="auto">
              <a:xfrm flipV="1">
                <a:off x="1196" y="1552"/>
                <a:ext cx="21" cy="19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81" name="Line 194"/>
              <p:cNvSpPr>
                <a:spLocks noChangeShapeType="1"/>
              </p:cNvSpPr>
              <p:nvPr/>
            </p:nvSpPr>
            <p:spPr bwMode="auto">
              <a:xfrm flipH="1">
                <a:off x="1172" y="1551"/>
                <a:ext cx="46" cy="11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8926" name="Line 195"/>
          <p:cNvSpPr>
            <a:spLocks noChangeShapeType="1"/>
          </p:cNvSpPr>
          <p:nvPr/>
        </p:nvSpPr>
        <p:spPr bwMode="auto">
          <a:xfrm flipV="1">
            <a:off x="2655888" y="3713163"/>
            <a:ext cx="1044575" cy="2825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7" name="Line 196"/>
          <p:cNvSpPr>
            <a:spLocks noChangeShapeType="1"/>
          </p:cNvSpPr>
          <p:nvPr/>
        </p:nvSpPr>
        <p:spPr bwMode="auto">
          <a:xfrm>
            <a:off x="2063750" y="3703638"/>
            <a:ext cx="1616075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8" name="Line 197"/>
          <p:cNvSpPr>
            <a:spLocks noChangeShapeType="1"/>
          </p:cNvSpPr>
          <p:nvPr/>
        </p:nvSpPr>
        <p:spPr bwMode="auto">
          <a:xfrm flipV="1">
            <a:off x="2012950" y="2290763"/>
            <a:ext cx="1695450" cy="417512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9" name="Line 198"/>
          <p:cNvSpPr>
            <a:spLocks noChangeShapeType="1"/>
          </p:cNvSpPr>
          <p:nvPr/>
        </p:nvSpPr>
        <p:spPr bwMode="auto">
          <a:xfrm>
            <a:off x="2574925" y="2284413"/>
            <a:ext cx="1109663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30" name="Line 199"/>
          <p:cNvSpPr>
            <a:spLocks noChangeShapeType="1"/>
          </p:cNvSpPr>
          <p:nvPr/>
        </p:nvSpPr>
        <p:spPr bwMode="auto">
          <a:xfrm>
            <a:off x="2082800" y="1911350"/>
            <a:ext cx="1624013" cy="3810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8931" name="Group 200"/>
          <p:cNvGrpSpPr>
            <a:grpSpLocks/>
          </p:cNvGrpSpPr>
          <p:nvPr/>
        </p:nvGrpSpPr>
        <p:grpSpPr bwMode="auto">
          <a:xfrm>
            <a:off x="3676650" y="1998663"/>
            <a:ext cx="549275" cy="409575"/>
            <a:chOff x="2316" y="1259"/>
            <a:chExt cx="346" cy="258"/>
          </a:xfrm>
        </p:grpSpPr>
        <p:sp>
          <p:nvSpPr>
            <p:cNvPr id="39051" name="Rectangle 201"/>
            <p:cNvSpPr>
              <a:spLocks noChangeArrowheads="1"/>
            </p:cNvSpPr>
            <p:nvPr/>
          </p:nvSpPr>
          <p:spPr bwMode="auto">
            <a:xfrm>
              <a:off x="2334" y="1332"/>
              <a:ext cx="259" cy="185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9052" name="Group 202"/>
            <p:cNvGrpSpPr>
              <a:grpSpLocks/>
            </p:cNvGrpSpPr>
            <p:nvPr/>
          </p:nvGrpSpPr>
          <p:grpSpPr bwMode="auto">
            <a:xfrm>
              <a:off x="2375" y="1379"/>
              <a:ext cx="172" cy="98"/>
              <a:chOff x="2375" y="1379"/>
              <a:chExt cx="172" cy="98"/>
            </a:xfrm>
          </p:grpSpPr>
          <p:sp>
            <p:nvSpPr>
              <p:cNvPr id="39058" name="Freeform 203"/>
              <p:cNvSpPr>
                <a:spLocks noChangeArrowheads="1"/>
              </p:cNvSpPr>
              <p:nvPr/>
            </p:nvSpPr>
            <p:spPr bwMode="auto">
              <a:xfrm>
                <a:off x="2375" y="1379"/>
                <a:ext cx="170" cy="98"/>
              </a:xfrm>
              <a:custGeom>
                <a:avLst/>
                <a:gdLst>
                  <a:gd name="T0" fmla="*/ 0 w 222"/>
                  <a:gd name="T1" fmla="*/ 98 h 110"/>
                  <a:gd name="T2" fmla="*/ 28 w 222"/>
                  <a:gd name="T3" fmla="*/ 98 h 110"/>
                  <a:gd name="T4" fmla="*/ 140 w 222"/>
                  <a:gd name="T5" fmla="*/ 0 h 110"/>
                  <a:gd name="T6" fmla="*/ 170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2"/>
                  <a:gd name="T13" fmla="*/ 0 h 110"/>
                  <a:gd name="T14" fmla="*/ 222 w 222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59" name="Freeform 204"/>
              <p:cNvSpPr>
                <a:spLocks noChangeArrowheads="1"/>
              </p:cNvSpPr>
              <p:nvPr/>
            </p:nvSpPr>
            <p:spPr bwMode="auto">
              <a:xfrm flipV="1">
                <a:off x="2376" y="1379"/>
                <a:ext cx="170" cy="98"/>
              </a:xfrm>
              <a:custGeom>
                <a:avLst/>
                <a:gdLst>
                  <a:gd name="T0" fmla="*/ 0 w 222"/>
                  <a:gd name="T1" fmla="*/ 98 h 110"/>
                  <a:gd name="T2" fmla="*/ 28 w 222"/>
                  <a:gd name="T3" fmla="*/ 98 h 110"/>
                  <a:gd name="T4" fmla="*/ 140 w 222"/>
                  <a:gd name="T5" fmla="*/ 0 h 110"/>
                  <a:gd name="T6" fmla="*/ 170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2"/>
                  <a:gd name="T13" fmla="*/ 0 h 110"/>
                  <a:gd name="T14" fmla="*/ 222 w 222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053" name="Freeform 205"/>
            <p:cNvSpPr>
              <a:spLocks noChangeArrowheads="1"/>
            </p:cNvSpPr>
            <p:nvPr/>
          </p:nvSpPr>
          <p:spPr bwMode="auto">
            <a:xfrm>
              <a:off x="2597" y="1269"/>
              <a:ext cx="47" cy="66"/>
            </a:xfrm>
            <a:custGeom>
              <a:avLst/>
              <a:gdLst>
                <a:gd name="T0" fmla="*/ 27 w 62"/>
                <a:gd name="T1" fmla="*/ 0 h 74"/>
                <a:gd name="T2" fmla="*/ 47 w 62"/>
                <a:gd name="T3" fmla="*/ 51 h 74"/>
                <a:gd name="T4" fmla="*/ 0 w 62"/>
                <a:gd name="T5" fmla="*/ 66 h 74"/>
                <a:gd name="T6" fmla="*/ 0 60000 65536"/>
                <a:gd name="T7" fmla="*/ 0 60000 65536"/>
                <a:gd name="T8" fmla="*/ 0 60000 65536"/>
                <a:gd name="T9" fmla="*/ 0 w 62"/>
                <a:gd name="T10" fmla="*/ 0 h 74"/>
                <a:gd name="T11" fmla="*/ 62 w 62"/>
                <a:gd name="T12" fmla="*/ 74 h 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54" name="Freeform 206"/>
            <p:cNvSpPr>
              <a:spLocks noChangeArrowheads="1"/>
            </p:cNvSpPr>
            <p:nvPr/>
          </p:nvSpPr>
          <p:spPr bwMode="auto">
            <a:xfrm>
              <a:off x="2595" y="1323"/>
              <a:ext cx="48" cy="194"/>
            </a:xfrm>
            <a:custGeom>
              <a:avLst/>
              <a:gdLst>
                <a:gd name="T0" fmla="*/ 2 w 63"/>
                <a:gd name="T1" fmla="*/ 10 h 225"/>
                <a:gd name="T2" fmla="*/ 0 w 63"/>
                <a:gd name="T3" fmla="*/ 152 h 225"/>
                <a:gd name="T4" fmla="*/ 47 w 63"/>
                <a:gd name="T5" fmla="*/ 136 h 225"/>
                <a:gd name="T6" fmla="*/ 48 w 63"/>
                <a:gd name="T7" fmla="*/ 0 h 225"/>
                <a:gd name="T8" fmla="*/ 2 w 63"/>
                <a:gd name="T9" fmla="*/ 10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225"/>
                <a:gd name="T17" fmla="*/ 63 w 63"/>
                <a:gd name="T18" fmla="*/ 225 h 2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55" name="Freeform 207"/>
            <p:cNvSpPr>
              <a:spLocks noChangeArrowheads="1"/>
            </p:cNvSpPr>
            <p:nvPr/>
          </p:nvSpPr>
          <p:spPr bwMode="auto">
            <a:xfrm>
              <a:off x="2627" y="1259"/>
              <a:ext cx="35" cy="69"/>
            </a:xfrm>
            <a:custGeom>
              <a:avLst/>
              <a:gdLst>
                <a:gd name="T0" fmla="*/ 9 w 47"/>
                <a:gd name="T1" fmla="*/ 0 h 78"/>
                <a:gd name="T2" fmla="*/ 35 w 47"/>
                <a:gd name="T3" fmla="*/ 69 h 78"/>
                <a:gd name="T4" fmla="*/ 11 w 47"/>
                <a:gd name="T5" fmla="*/ 68 h 78"/>
                <a:gd name="T6" fmla="*/ 0 w 47"/>
                <a:gd name="T7" fmla="*/ 31 h 78"/>
                <a:gd name="T8" fmla="*/ 9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78"/>
                <a:gd name="T17" fmla="*/ 47 w 47"/>
                <a:gd name="T18" fmla="*/ 78 h 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56" name="Freeform 208"/>
            <p:cNvSpPr>
              <a:spLocks noChangeArrowheads="1"/>
            </p:cNvSpPr>
            <p:nvPr/>
          </p:nvSpPr>
          <p:spPr bwMode="auto">
            <a:xfrm>
              <a:off x="2607" y="1290"/>
              <a:ext cx="33" cy="45"/>
            </a:xfrm>
            <a:custGeom>
              <a:avLst/>
              <a:gdLst>
                <a:gd name="T0" fmla="*/ 17 w 44"/>
                <a:gd name="T1" fmla="*/ 0 h 51"/>
                <a:gd name="T2" fmla="*/ 0 w 44"/>
                <a:gd name="T3" fmla="*/ 45 h 51"/>
                <a:gd name="T4" fmla="*/ 33 w 44"/>
                <a:gd name="T5" fmla="*/ 40 h 51"/>
                <a:gd name="T6" fmla="*/ 17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51"/>
                <a:gd name="T14" fmla="*/ 44 w 44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57" name="Freeform 209"/>
            <p:cNvSpPr>
              <a:spLocks noChangeArrowheads="1"/>
            </p:cNvSpPr>
            <p:nvPr/>
          </p:nvSpPr>
          <p:spPr bwMode="auto">
            <a:xfrm>
              <a:off x="2316" y="1261"/>
              <a:ext cx="321" cy="84"/>
            </a:xfrm>
            <a:custGeom>
              <a:avLst/>
              <a:gdLst>
                <a:gd name="T0" fmla="*/ 0 w 417"/>
                <a:gd name="T1" fmla="*/ 84 h 95"/>
                <a:gd name="T2" fmla="*/ 51 w 417"/>
                <a:gd name="T3" fmla="*/ 1 h 95"/>
                <a:gd name="T4" fmla="*/ 321 w 417"/>
                <a:gd name="T5" fmla="*/ 0 h 95"/>
                <a:gd name="T6" fmla="*/ 285 w 417"/>
                <a:gd name="T7" fmla="*/ 84 h 95"/>
                <a:gd name="T8" fmla="*/ 0 w 417"/>
                <a:gd name="T9" fmla="*/ 84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95"/>
                <a:gd name="T17" fmla="*/ 417 w 417"/>
                <a:gd name="T18" fmla="*/ 95 h 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8932" name="Group 210"/>
          <p:cNvGrpSpPr>
            <a:grpSpLocks/>
          </p:cNvGrpSpPr>
          <p:nvPr/>
        </p:nvGrpSpPr>
        <p:grpSpPr bwMode="auto">
          <a:xfrm>
            <a:off x="3671888" y="3403600"/>
            <a:ext cx="549275" cy="409575"/>
            <a:chOff x="2313" y="2144"/>
            <a:chExt cx="346" cy="258"/>
          </a:xfrm>
        </p:grpSpPr>
        <p:sp>
          <p:nvSpPr>
            <p:cNvPr id="39042" name="Rectangle 211"/>
            <p:cNvSpPr>
              <a:spLocks noChangeArrowheads="1"/>
            </p:cNvSpPr>
            <p:nvPr/>
          </p:nvSpPr>
          <p:spPr bwMode="auto">
            <a:xfrm>
              <a:off x="2331" y="2217"/>
              <a:ext cx="259" cy="185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9043" name="Group 212"/>
            <p:cNvGrpSpPr>
              <a:grpSpLocks/>
            </p:cNvGrpSpPr>
            <p:nvPr/>
          </p:nvGrpSpPr>
          <p:grpSpPr bwMode="auto">
            <a:xfrm>
              <a:off x="2372" y="2264"/>
              <a:ext cx="172" cy="98"/>
              <a:chOff x="2372" y="2264"/>
              <a:chExt cx="172" cy="98"/>
            </a:xfrm>
          </p:grpSpPr>
          <p:sp>
            <p:nvSpPr>
              <p:cNvPr id="39049" name="Freeform 213"/>
              <p:cNvSpPr>
                <a:spLocks noChangeArrowheads="1"/>
              </p:cNvSpPr>
              <p:nvPr/>
            </p:nvSpPr>
            <p:spPr bwMode="auto">
              <a:xfrm>
                <a:off x="2372" y="2264"/>
                <a:ext cx="170" cy="98"/>
              </a:xfrm>
              <a:custGeom>
                <a:avLst/>
                <a:gdLst>
                  <a:gd name="T0" fmla="*/ 0 w 222"/>
                  <a:gd name="T1" fmla="*/ 98 h 110"/>
                  <a:gd name="T2" fmla="*/ 28 w 222"/>
                  <a:gd name="T3" fmla="*/ 98 h 110"/>
                  <a:gd name="T4" fmla="*/ 140 w 222"/>
                  <a:gd name="T5" fmla="*/ 0 h 110"/>
                  <a:gd name="T6" fmla="*/ 170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2"/>
                  <a:gd name="T13" fmla="*/ 0 h 110"/>
                  <a:gd name="T14" fmla="*/ 222 w 222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50" name="Freeform 214"/>
              <p:cNvSpPr>
                <a:spLocks noChangeArrowheads="1"/>
              </p:cNvSpPr>
              <p:nvPr/>
            </p:nvSpPr>
            <p:spPr bwMode="auto">
              <a:xfrm flipV="1">
                <a:off x="2373" y="2264"/>
                <a:ext cx="170" cy="98"/>
              </a:xfrm>
              <a:custGeom>
                <a:avLst/>
                <a:gdLst>
                  <a:gd name="T0" fmla="*/ 0 w 222"/>
                  <a:gd name="T1" fmla="*/ 98 h 110"/>
                  <a:gd name="T2" fmla="*/ 28 w 222"/>
                  <a:gd name="T3" fmla="*/ 98 h 110"/>
                  <a:gd name="T4" fmla="*/ 140 w 222"/>
                  <a:gd name="T5" fmla="*/ 0 h 110"/>
                  <a:gd name="T6" fmla="*/ 170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2"/>
                  <a:gd name="T13" fmla="*/ 0 h 110"/>
                  <a:gd name="T14" fmla="*/ 222 w 222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044" name="Freeform 215"/>
            <p:cNvSpPr>
              <a:spLocks noChangeArrowheads="1"/>
            </p:cNvSpPr>
            <p:nvPr/>
          </p:nvSpPr>
          <p:spPr bwMode="auto">
            <a:xfrm>
              <a:off x="2594" y="2154"/>
              <a:ext cx="47" cy="66"/>
            </a:xfrm>
            <a:custGeom>
              <a:avLst/>
              <a:gdLst>
                <a:gd name="T0" fmla="*/ 27 w 62"/>
                <a:gd name="T1" fmla="*/ 0 h 74"/>
                <a:gd name="T2" fmla="*/ 47 w 62"/>
                <a:gd name="T3" fmla="*/ 51 h 74"/>
                <a:gd name="T4" fmla="*/ 0 w 62"/>
                <a:gd name="T5" fmla="*/ 66 h 74"/>
                <a:gd name="T6" fmla="*/ 0 60000 65536"/>
                <a:gd name="T7" fmla="*/ 0 60000 65536"/>
                <a:gd name="T8" fmla="*/ 0 60000 65536"/>
                <a:gd name="T9" fmla="*/ 0 w 62"/>
                <a:gd name="T10" fmla="*/ 0 h 74"/>
                <a:gd name="T11" fmla="*/ 62 w 62"/>
                <a:gd name="T12" fmla="*/ 74 h 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45" name="Freeform 216"/>
            <p:cNvSpPr>
              <a:spLocks noChangeArrowheads="1"/>
            </p:cNvSpPr>
            <p:nvPr/>
          </p:nvSpPr>
          <p:spPr bwMode="auto">
            <a:xfrm>
              <a:off x="2592" y="2208"/>
              <a:ext cx="48" cy="194"/>
            </a:xfrm>
            <a:custGeom>
              <a:avLst/>
              <a:gdLst>
                <a:gd name="T0" fmla="*/ 2 w 63"/>
                <a:gd name="T1" fmla="*/ 10 h 225"/>
                <a:gd name="T2" fmla="*/ 0 w 63"/>
                <a:gd name="T3" fmla="*/ 152 h 225"/>
                <a:gd name="T4" fmla="*/ 47 w 63"/>
                <a:gd name="T5" fmla="*/ 136 h 225"/>
                <a:gd name="T6" fmla="*/ 48 w 63"/>
                <a:gd name="T7" fmla="*/ 0 h 225"/>
                <a:gd name="T8" fmla="*/ 2 w 63"/>
                <a:gd name="T9" fmla="*/ 10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225"/>
                <a:gd name="T17" fmla="*/ 63 w 63"/>
                <a:gd name="T18" fmla="*/ 225 h 2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46" name="Freeform 217"/>
            <p:cNvSpPr>
              <a:spLocks noChangeArrowheads="1"/>
            </p:cNvSpPr>
            <p:nvPr/>
          </p:nvSpPr>
          <p:spPr bwMode="auto">
            <a:xfrm>
              <a:off x="2624" y="2144"/>
              <a:ext cx="35" cy="69"/>
            </a:xfrm>
            <a:custGeom>
              <a:avLst/>
              <a:gdLst>
                <a:gd name="T0" fmla="*/ 9 w 47"/>
                <a:gd name="T1" fmla="*/ 0 h 78"/>
                <a:gd name="T2" fmla="*/ 35 w 47"/>
                <a:gd name="T3" fmla="*/ 69 h 78"/>
                <a:gd name="T4" fmla="*/ 11 w 47"/>
                <a:gd name="T5" fmla="*/ 68 h 78"/>
                <a:gd name="T6" fmla="*/ 0 w 47"/>
                <a:gd name="T7" fmla="*/ 31 h 78"/>
                <a:gd name="T8" fmla="*/ 9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78"/>
                <a:gd name="T17" fmla="*/ 47 w 47"/>
                <a:gd name="T18" fmla="*/ 78 h 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47" name="Freeform 218"/>
            <p:cNvSpPr>
              <a:spLocks noChangeArrowheads="1"/>
            </p:cNvSpPr>
            <p:nvPr/>
          </p:nvSpPr>
          <p:spPr bwMode="auto">
            <a:xfrm>
              <a:off x="2604" y="2175"/>
              <a:ext cx="33" cy="45"/>
            </a:xfrm>
            <a:custGeom>
              <a:avLst/>
              <a:gdLst>
                <a:gd name="T0" fmla="*/ 17 w 44"/>
                <a:gd name="T1" fmla="*/ 0 h 51"/>
                <a:gd name="T2" fmla="*/ 0 w 44"/>
                <a:gd name="T3" fmla="*/ 45 h 51"/>
                <a:gd name="T4" fmla="*/ 33 w 44"/>
                <a:gd name="T5" fmla="*/ 40 h 51"/>
                <a:gd name="T6" fmla="*/ 17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51"/>
                <a:gd name="T14" fmla="*/ 44 w 44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48" name="Freeform 219"/>
            <p:cNvSpPr>
              <a:spLocks noChangeArrowheads="1"/>
            </p:cNvSpPr>
            <p:nvPr/>
          </p:nvSpPr>
          <p:spPr bwMode="auto">
            <a:xfrm>
              <a:off x="2313" y="2146"/>
              <a:ext cx="321" cy="85"/>
            </a:xfrm>
            <a:custGeom>
              <a:avLst/>
              <a:gdLst>
                <a:gd name="T0" fmla="*/ 0 w 417"/>
                <a:gd name="T1" fmla="*/ 85 h 95"/>
                <a:gd name="T2" fmla="*/ 51 w 417"/>
                <a:gd name="T3" fmla="*/ 1 h 95"/>
                <a:gd name="T4" fmla="*/ 321 w 417"/>
                <a:gd name="T5" fmla="*/ 0 h 95"/>
                <a:gd name="T6" fmla="*/ 285 w 417"/>
                <a:gd name="T7" fmla="*/ 85 h 95"/>
                <a:gd name="T8" fmla="*/ 0 w 417"/>
                <a:gd name="T9" fmla="*/ 8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95"/>
                <a:gd name="T17" fmla="*/ 417 w 417"/>
                <a:gd name="T18" fmla="*/ 95 h 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933" name="Line 220"/>
          <p:cNvSpPr>
            <a:spLocks noChangeShapeType="1"/>
          </p:cNvSpPr>
          <p:nvPr/>
        </p:nvSpPr>
        <p:spPr bwMode="auto">
          <a:xfrm>
            <a:off x="2584450" y="3373438"/>
            <a:ext cx="1095375" cy="3063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34" name="Line 221"/>
          <p:cNvSpPr>
            <a:spLocks noChangeShapeType="1"/>
          </p:cNvSpPr>
          <p:nvPr/>
        </p:nvSpPr>
        <p:spPr bwMode="auto">
          <a:xfrm>
            <a:off x="4203700" y="2239963"/>
            <a:ext cx="436563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35" name="Line 222"/>
          <p:cNvSpPr>
            <a:spLocks noChangeShapeType="1"/>
          </p:cNvSpPr>
          <p:nvPr/>
        </p:nvSpPr>
        <p:spPr bwMode="auto">
          <a:xfrm flipV="1">
            <a:off x="4187825" y="2209800"/>
            <a:ext cx="576263" cy="14493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36" name="Text Box 223"/>
          <p:cNvSpPr txBox="1">
            <a:spLocks noChangeArrowheads="1"/>
          </p:cNvSpPr>
          <p:nvPr/>
        </p:nvSpPr>
        <p:spPr bwMode="auto">
          <a:xfrm>
            <a:off x="3487738" y="1679575"/>
            <a:ext cx="6508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BSC</a:t>
            </a:r>
          </a:p>
        </p:txBody>
      </p:sp>
      <p:sp>
        <p:nvSpPr>
          <p:cNvPr id="38937" name="Text Box 224"/>
          <p:cNvSpPr txBox="1">
            <a:spLocks noChangeArrowheads="1"/>
          </p:cNvSpPr>
          <p:nvPr/>
        </p:nvSpPr>
        <p:spPr bwMode="auto">
          <a:xfrm>
            <a:off x="2066925" y="1643063"/>
            <a:ext cx="527050" cy="306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  <a:cs typeface="Arial" charset="0"/>
              </a:rPr>
              <a:t>BTS</a:t>
            </a:r>
          </a:p>
        </p:txBody>
      </p:sp>
      <p:pic>
        <p:nvPicPr>
          <p:cNvPr id="38938" name="Picture 22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5" y="1728788"/>
            <a:ext cx="252413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38939" name="Group 226"/>
          <p:cNvGrpSpPr>
            <a:grpSpLocks/>
          </p:cNvGrpSpPr>
          <p:nvPr/>
        </p:nvGrpSpPr>
        <p:grpSpPr bwMode="auto">
          <a:xfrm>
            <a:off x="223838" y="2135188"/>
            <a:ext cx="830262" cy="179387"/>
            <a:chOff x="141" y="1345"/>
            <a:chExt cx="523" cy="113"/>
          </a:xfrm>
        </p:grpSpPr>
        <p:pic>
          <p:nvPicPr>
            <p:cNvPr id="39039" name="Picture 22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73" y="1345"/>
              <a:ext cx="390" cy="1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39040" name="Line 228"/>
            <p:cNvSpPr>
              <a:spLocks noChangeShapeType="1"/>
            </p:cNvSpPr>
            <p:nvPr/>
          </p:nvSpPr>
          <p:spPr bwMode="auto">
            <a:xfrm flipH="1">
              <a:off x="165" y="1380"/>
              <a:ext cx="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41" name="Line 229"/>
            <p:cNvSpPr>
              <a:spLocks noChangeShapeType="1"/>
            </p:cNvSpPr>
            <p:nvPr/>
          </p:nvSpPr>
          <p:spPr bwMode="auto">
            <a:xfrm flipH="1">
              <a:off x="140" y="1361"/>
              <a:ext cx="117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940" name="Oval 230"/>
          <p:cNvSpPr>
            <a:spLocks noChangeArrowheads="1"/>
          </p:cNvSpPr>
          <p:nvPr/>
        </p:nvSpPr>
        <p:spPr bwMode="auto">
          <a:xfrm>
            <a:off x="1492250" y="2876550"/>
            <a:ext cx="3067050" cy="1576388"/>
          </a:xfrm>
          <a:prstGeom prst="ellipse">
            <a:avLst/>
          </a:prstGeom>
          <a:noFill/>
          <a:ln w="9360" cap="rnd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41" name="Oval 231"/>
          <p:cNvSpPr>
            <a:spLocks noChangeArrowheads="1"/>
          </p:cNvSpPr>
          <p:nvPr/>
        </p:nvSpPr>
        <p:spPr bwMode="auto">
          <a:xfrm>
            <a:off x="1184275" y="1406525"/>
            <a:ext cx="3170238" cy="1473200"/>
          </a:xfrm>
          <a:prstGeom prst="ellipse">
            <a:avLst/>
          </a:prstGeom>
          <a:noFill/>
          <a:ln w="9360" cap="rnd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8942" name="Picture 23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1650" y="2468563"/>
            <a:ext cx="252413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38943" name="Group 233"/>
          <p:cNvGrpSpPr>
            <a:grpSpLocks/>
          </p:cNvGrpSpPr>
          <p:nvPr/>
        </p:nvGrpSpPr>
        <p:grpSpPr bwMode="auto">
          <a:xfrm>
            <a:off x="5078414" y="4006850"/>
            <a:ext cx="3894138" cy="2036763"/>
            <a:chOff x="3199" y="2524"/>
            <a:chExt cx="2453" cy="1283"/>
          </a:xfrm>
        </p:grpSpPr>
        <p:grpSp>
          <p:nvGrpSpPr>
            <p:cNvPr id="38979" name="Group 234"/>
            <p:cNvGrpSpPr>
              <a:grpSpLocks/>
            </p:cNvGrpSpPr>
            <p:nvPr/>
          </p:nvGrpSpPr>
          <p:grpSpPr bwMode="auto">
            <a:xfrm>
              <a:off x="3552" y="2524"/>
              <a:ext cx="143" cy="262"/>
              <a:chOff x="3552" y="2524"/>
              <a:chExt cx="143" cy="262"/>
            </a:xfrm>
          </p:grpSpPr>
          <p:sp>
            <p:nvSpPr>
              <p:cNvPr id="39009" name="Line 235"/>
              <p:cNvSpPr>
                <a:spLocks noChangeShapeType="1"/>
              </p:cNvSpPr>
              <p:nvPr/>
            </p:nvSpPr>
            <p:spPr bwMode="auto">
              <a:xfrm flipH="1">
                <a:off x="3584" y="2618"/>
                <a:ext cx="39" cy="153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0" name="Line 236"/>
              <p:cNvSpPr>
                <a:spLocks noChangeShapeType="1"/>
              </p:cNvSpPr>
              <p:nvPr/>
            </p:nvSpPr>
            <p:spPr bwMode="auto">
              <a:xfrm>
                <a:off x="3624" y="2618"/>
                <a:ext cx="37" cy="152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1" name="Line 237"/>
              <p:cNvSpPr>
                <a:spLocks noChangeShapeType="1"/>
              </p:cNvSpPr>
              <p:nvPr/>
            </p:nvSpPr>
            <p:spPr bwMode="auto">
              <a:xfrm>
                <a:off x="3585" y="2771"/>
                <a:ext cx="37" cy="16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2" name="Line 238"/>
              <p:cNvSpPr>
                <a:spLocks noChangeShapeType="1"/>
              </p:cNvSpPr>
              <p:nvPr/>
            </p:nvSpPr>
            <p:spPr bwMode="auto">
              <a:xfrm flipH="1">
                <a:off x="3623" y="2771"/>
                <a:ext cx="39" cy="16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3" name="Line 239"/>
              <p:cNvSpPr>
                <a:spLocks noChangeShapeType="1"/>
              </p:cNvSpPr>
              <p:nvPr/>
            </p:nvSpPr>
            <p:spPr bwMode="auto">
              <a:xfrm>
                <a:off x="3624" y="2621"/>
                <a:ext cx="0" cy="165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4" name="Line 240"/>
              <p:cNvSpPr>
                <a:spLocks noChangeShapeType="1"/>
              </p:cNvSpPr>
              <p:nvPr/>
            </p:nvSpPr>
            <p:spPr bwMode="auto">
              <a:xfrm flipV="1">
                <a:off x="3585" y="2754"/>
                <a:ext cx="37" cy="18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5" name="Line 241"/>
              <p:cNvSpPr>
                <a:spLocks noChangeShapeType="1"/>
              </p:cNvSpPr>
              <p:nvPr/>
            </p:nvSpPr>
            <p:spPr bwMode="auto">
              <a:xfrm flipH="1" flipV="1">
                <a:off x="3623" y="2754"/>
                <a:ext cx="39" cy="17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6" name="Line 242"/>
              <p:cNvSpPr>
                <a:spLocks noChangeShapeType="1"/>
              </p:cNvSpPr>
              <p:nvPr/>
            </p:nvSpPr>
            <p:spPr bwMode="auto">
              <a:xfrm>
                <a:off x="3602" y="2705"/>
                <a:ext cx="21" cy="12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7" name="Line 243"/>
              <p:cNvSpPr>
                <a:spLocks noChangeShapeType="1"/>
              </p:cNvSpPr>
              <p:nvPr/>
            </p:nvSpPr>
            <p:spPr bwMode="auto">
              <a:xfrm flipV="1">
                <a:off x="3624" y="2704"/>
                <a:ext cx="22" cy="14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8" name="Line 244"/>
              <p:cNvSpPr>
                <a:spLocks noChangeShapeType="1"/>
              </p:cNvSpPr>
              <p:nvPr/>
            </p:nvSpPr>
            <p:spPr bwMode="auto">
              <a:xfrm>
                <a:off x="3594" y="2727"/>
                <a:ext cx="27" cy="16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9" name="Line 245"/>
              <p:cNvSpPr>
                <a:spLocks noChangeShapeType="1"/>
              </p:cNvSpPr>
              <p:nvPr/>
            </p:nvSpPr>
            <p:spPr bwMode="auto">
              <a:xfrm flipV="1">
                <a:off x="3624" y="2730"/>
                <a:ext cx="27" cy="16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0" name="Line 246"/>
              <p:cNvSpPr>
                <a:spLocks noChangeShapeType="1"/>
              </p:cNvSpPr>
              <p:nvPr/>
            </p:nvSpPr>
            <p:spPr bwMode="auto">
              <a:xfrm flipV="1">
                <a:off x="3624" y="2681"/>
                <a:ext cx="14" cy="7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1" name="Line 247"/>
              <p:cNvSpPr>
                <a:spLocks noChangeShapeType="1"/>
              </p:cNvSpPr>
              <p:nvPr/>
            </p:nvSpPr>
            <p:spPr bwMode="auto">
              <a:xfrm flipV="1">
                <a:off x="3624" y="2649"/>
                <a:ext cx="8" cy="6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2" name="Line 248"/>
              <p:cNvSpPr>
                <a:spLocks noChangeShapeType="1"/>
              </p:cNvSpPr>
              <p:nvPr/>
            </p:nvSpPr>
            <p:spPr bwMode="auto">
              <a:xfrm>
                <a:off x="3607" y="2680"/>
                <a:ext cx="16" cy="7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3" name="Line 249"/>
              <p:cNvSpPr>
                <a:spLocks noChangeShapeType="1"/>
              </p:cNvSpPr>
              <p:nvPr/>
            </p:nvSpPr>
            <p:spPr bwMode="auto">
              <a:xfrm>
                <a:off x="3615" y="2649"/>
                <a:ext cx="9" cy="7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9024" name="Group 250"/>
              <p:cNvGrpSpPr>
                <a:grpSpLocks/>
              </p:cNvGrpSpPr>
              <p:nvPr/>
            </p:nvGrpSpPr>
            <p:grpSpPr bwMode="auto">
              <a:xfrm>
                <a:off x="3630" y="2609"/>
                <a:ext cx="64" cy="20"/>
                <a:chOff x="3630" y="2609"/>
                <a:chExt cx="64" cy="20"/>
              </a:xfrm>
            </p:grpSpPr>
            <p:sp>
              <p:nvSpPr>
                <p:cNvPr id="39035" name="Line 251"/>
                <p:cNvSpPr>
                  <a:spLocks noChangeShapeType="1"/>
                </p:cNvSpPr>
                <p:nvPr/>
              </p:nvSpPr>
              <p:spPr bwMode="auto">
                <a:xfrm>
                  <a:off x="3630" y="2630"/>
                  <a:ext cx="0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036" name="Line 252"/>
                <p:cNvSpPr>
                  <a:spLocks noChangeShapeType="1"/>
                </p:cNvSpPr>
                <p:nvPr/>
              </p:nvSpPr>
              <p:spPr bwMode="auto">
                <a:xfrm flipV="1">
                  <a:off x="3634" y="2608"/>
                  <a:ext cx="40" cy="11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037" name="Line 253"/>
                <p:cNvSpPr>
                  <a:spLocks noChangeShapeType="1"/>
                </p:cNvSpPr>
                <p:nvPr/>
              </p:nvSpPr>
              <p:spPr bwMode="auto">
                <a:xfrm flipH="1">
                  <a:off x="3653" y="2611"/>
                  <a:ext cx="21" cy="14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038" name="Line 254"/>
                <p:cNvSpPr>
                  <a:spLocks noChangeShapeType="1"/>
                </p:cNvSpPr>
                <p:nvPr/>
              </p:nvSpPr>
              <p:spPr bwMode="auto">
                <a:xfrm flipV="1">
                  <a:off x="3655" y="2617"/>
                  <a:ext cx="40" cy="11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9025" name="Group 255"/>
              <p:cNvGrpSpPr>
                <a:grpSpLocks/>
              </p:cNvGrpSpPr>
              <p:nvPr/>
            </p:nvGrpSpPr>
            <p:grpSpPr bwMode="auto">
              <a:xfrm>
                <a:off x="3620" y="2524"/>
                <a:ext cx="11" cy="83"/>
                <a:chOff x="3620" y="2524"/>
                <a:chExt cx="11" cy="83"/>
              </a:xfrm>
            </p:grpSpPr>
            <p:sp>
              <p:nvSpPr>
                <p:cNvPr id="39031" name="Line 256"/>
                <p:cNvSpPr>
                  <a:spLocks noChangeShapeType="1"/>
                </p:cNvSpPr>
                <p:nvPr/>
              </p:nvSpPr>
              <p:spPr bwMode="auto">
                <a:xfrm>
                  <a:off x="3621" y="2524"/>
                  <a:ext cx="0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032" name="Line 257"/>
                <p:cNvSpPr>
                  <a:spLocks noChangeShapeType="1"/>
                </p:cNvSpPr>
                <p:nvPr/>
              </p:nvSpPr>
              <p:spPr bwMode="auto">
                <a:xfrm flipH="1">
                  <a:off x="3628" y="2531"/>
                  <a:ext cx="4" cy="50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033" name="Line 258"/>
                <p:cNvSpPr>
                  <a:spLocks noChangeShapeType="1"/>
                </p:cNvSpPr>
                <p:nvPr/>
              </p:nvSpPr>
              <p:spPr bwMode="auto">
                <a:xfrm flipH="1" flipV="1">
                  <a:off x="3622" y="2557"/>
                  <a:ext cx="8" cy="25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034" name="Line 259"/>
                <p:cNvSpPr>
                  <a:spLocks noChangeShapeType="1"/>
                </p:cNvSpPr>
                <p:nvPr/>
              </p:nvSpPr>
              <p:spPr bwMode="auto">
                <a:xfrm flipH="1">
                  <a:off x="3619" y="2558"/>
                  <a:ext cx="4" cy="50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9026" name="Group 260"/>
              <p:cNvGrpSpPr>
                <a:grpSpLocks/>
              </p:cNvGrpSpPr>
              <p:nvPr/>
            </p:nvGrpSpPr>
            <p:grpSpPr bwMode="auto">
              <a:xfrm>
                <a:off x="3552" y="2604"/>
                <a:ext cx="64" cy="20"/>
                <a:chOff x="3552" y="2604"/>
                <a:chExt cx="64" cy="20"/>
              </a:xfrm>
            </p:grpSpPr>
            <p:sp>
              <p:nvSpPr>
                <p:cNvPr id="39027" name="Line 261"/>
                <p:cNvSpPr>
                  <a:spLocks noChangeShapeType="1"/>
                </p:cNvSpPr>
                <p:nvPr/>
              </p:nvSpPr>
              <p:spPr bwMode="auto">
                <a:xfrm>
                  <a:off x="3617" y="2604"/>
                  <a:ext cx="0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028" name="Line 262"/>
                <p:cNvSpPr>
                  <a:spLocks noChangeShapeType="1"/>
                </p:cNvSpPr>
                <p:nvPr/>
              </p:nvSpPr>
              <p:spPr bwMode="auto">
                <a:xfrm flipH="1">
                  <a:off x="3571" y="2615"/>
                  <a:ext cx="42" cy="9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029" name="Line 263"/>
                <p:cNvSpPr>
                  <a:spLocks noChangeShapeType="1"/>
                </p:cNvSpPr>
                <p:nvPr/>
              </p:nvSpPr>
              <p:spPr bwMode="auto">
                <a:xfrm flipV="1">
                  <a:off x="3573" y="2608"/>
                  <a:ext cx="19" cy="16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030" name="Line 264"/>
                <p:cNvSpPr>
                  <a:spLocks noChangeShapeType="1"/>
                </p:cNvSpPr>
                <p:nvPr/>
              </p:nvSpPr>
              <p:spPr bwMode="auto">
                <a:xfrm flipH="1">
                  <a:off x="3551" y="2607"/>
                  <a:ext cx="42" cy="9"/>
                </a:xfrm>
                <a:prstGeom prst="line">
                  <a:avLst/>
                </a:prstGeom>
                <a:noFill/>
                <a:ln w="3168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8980" name="Text Box 265"/>
            <p:cNvSpPr txBox="1">
              <a:spLocks noChangeArrowheads="1"/>
            </p:cNvSpPr>
            <p:nvPr/>
          </p:nvSpPr>
          <p:spPr bwMode="auto">
            <a:xfrm>
              <a:off x="3846" y="2613"/>
              <a:ext cx="1759" cy="2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Base </a:t>
              </a:r>
              <a:r>
                <a:rPr lang="en-US" sz="16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Transceiver Station </a:t>
              </a:r>
              <a:r>
                <a:rPr lang="en-US" sz="16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(BTS)</a:t>
              </a:r>
            </a:p>
          </p:txBody>
        </p:sp>
        <p:grpSp>
          <p:nvGrpSpPr>
            <p:cNvPr id="38981" name="Group 266"/>
            <p:cNvGrpSpPr>
              <a:grpSpLocks/>
            </p:cNvGrpSpPr>
            <p:nvPr/>
          </p:nvGrpSpPr>
          <p:grpSpPr bwMode="auto">
            <a:xfrm>
              <a:off x="3489" y="2856"/>
              <a:ext cx="316" cy="221"/>
              <a:chOff x="3489" y="2856"/>
              <a:chExt cx="316" cy="221"/>
            </a:xfrm>
          </p:grpSpPr>
          <p:sp>
            <p:nvSpPr>
              <p:cNvPr id="39000" name="Rectangle 267"/>
              <p:cNvSpPr>
                <a:spLocks noChangeArrowheads="1"/>
              </p:cNvSpPr>
              <p:nvPr/>
            </p:nvSpPr>
            <p:spPr bwMode="auto">
              <a:xfrm>
                <a:off x="3506" y="2918"/>
                <a:ext cx="237" cy="158"/>
              </a:xfrm>
              <a:prstGeom prst="rect">
                <a:avLst/>
              </a:prstGeom>
              <a:solidFill>
                <a:srgbClr val="00CC99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9001" name="Group 268"/>
              <p:cNvGrpSpPr>
                <a:grpSpLocks/>
              </p:cNvGrpSpPr>
              <p:nvPr/>
            </p:nvGrpSpPr>
            <p:grpSpPr bwMode="auto">
              <a:xfrm>
                <a:off x="3543" y="2958"/>
                <a:ext cx="157" cy="84"/>
                <a:chOff x="3543" y="2958"/>
                <a:chExt cx="157" cy="84"/>
              </a:xfrm>
            </p:grpSpPr>
            <p:sp>
              <p:nvSpPr>
                <p:cNvPr id="39007" name="Freeform 269"/>
                <p:cNvSpPr>
                  <a:spLocks noChangeArrowheads="1"/>
                </p:cNvSpPr>
                <p:nvPr/>
              </p:nvSpPr>
              <p:spPr bwMode="auto">
                <a:xfrm>
                  <a:off x="3543" y="2958"/>
                  <a:ext cx="156" cy="84"/>
                </a:xfrm>
                <a:custGeom>
                  <a:avLst/>
                  <a:gdLst>
                    <a:gd name="T0" fmla="*/ 0 w 222"/>
                    <a:gd name="T1" fmla="*/ 84 h 110"/>
                    <a:gd name="T2" fmla="*/ 25 w 222"/>
                    <a:gd name="T3" fmla="*/ 84 h 110"/>
                    <a:gd name="T4" fmla="*/ 129 w 222"/>
                    <a:gd name="T5" fmla="*/ 0 h 110"/>
                    <a:gd name="T6" fmla="*/ 156 w 222"/>
                    <a:gd name="T7" fmla="*/ 0 h 11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2"/>
                    <a:gd name="T13" fmla="*/ 0 h 110"/>
                    <a:gd name="T14" fmla="*/ 222 w 222"/>
                    <a:gd name="T15" fmla="*/ 110 h 11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2" h="110">
                      <a:moveTo>
                        <a:pt x="0" y="110"/>
                      </a:moveTo>
                      <a:lnTo>
                        <a:pt x="36" y="110"/>
                      </a:lnTo>
                      <a:lnTo>
                        <a:pt x="183" y="0"/>
                      </a:lnTo>
                      <a:lnTo>
                        <a:pt x="222" y="0"/>
                      </a:lnTo>
                    </a:path>
                  </a:pathLst>
                </a:custGeom>
                <a:noFill/>
                <a:ln w="9360" cap="sq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008" name="Freeform 270"/>
                <p:cNvSpPr>
                  <a:spLocks noChangeArrowheads="1"/>
                </p:cNvSpPr>
                <p:nvPr/>
              </p:nvSpPr>
              <p:spPr bwMode="auto">
                <a:xfrm flipV="1">
                  <a:off x="3544" y="2958"/>
                  <a:ext cx="156" cy="84"/>
                </a:xfrm>
                <a:custGeom>
                  <a:avLst/>
                  <a:gdLst>
                    <a:gd name="T0" fmla="*/ 0 w 222"/>
                    <a:gd name="T1" fmla="*/ 84 h 110"/>
                    <a:gd name="T2" fmla="*/ 25 w 222"/>
                    <a:gd name="T3" fmla="*/ 84 h 110"/>
                    <a:gd name="T4" fmla="*/ 129 w 222"/>
                    <a:gd name="T5" fmla="*/ 0 h 110"/>
                    <a:gd name="T6" fmla="*/ 156 w 222"/>
                    <a:gd name="T7" fmla="*/ 0 h 11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2"/>
                    <a:gd name="T13" fmla="*/ 0 h 110"/>
                    <a:gd name="T14" fmla="*/ 222 w 222"/>
                    <a:gd name="T15" fmla="*/ 110 h 11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2" h="110">
                      <a:moveTo>
                        <a:pt x="0" y="110"/>
                      </a:moveTo>
                      <a:lnTo>
                        <a:pt x="36" y="110"/>
                      </a:lnTo>
                      <a:lnTo>
                        <a:pt x="183" y="0"/>
                      </a:lnTo>
                      <a:lnTo>
                        <a:pt x="222" y="0"/>
                      </a:lnTo>
                    </a:path>
                  </a:pathLst>
                </a:custGeom>
                <a:noFill/>
                <a:ln w="9360" cap="sq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9002" name="Freeform 271"/>
              <p:cNvSpPr>
                <a:spLocks noChangeArrowheads="1"/>
              </p:cNvSpPr>
              <p:nvPr/>
            </p:nvSpPr>
            <p:spPr bwMode="auto">
              <a:xfrm>
                <a:off x="3746" y="2864"/>
                <a:ext cx="43" cy="56"/>
              </a:xfrm>
              <a:custGeom>
                <a:avLst/>
                <a:gdLst>
                  <a:gd name="T0" fmla="*/ 25 w 62"/>
                  <a:gd name="T1" fmla="*/ 0 h 74"/>
                  <a:gd name="T2" fmla="*/ 43 w 62"/>
                  <a:gd name="T3" fmla="*/ 43 h 74"/>
                  <a:gd name="T4" fmla="*/ 0 w 62"/>
                  <a:gd name="T5" fmla="*/ 56 h 74"/>
                  <a:gd name="T6" fmla="*/ 0 60000 65536"/>
                  <a:gd name="T7" fmla="*/ 0 60000 65536"/>
                  <a:gd name="T8" fmla="*/ 0 60000 65536"/>
                  <a:gd name="T9" fmla="*/ 0 w 62"/>
                  <a:gd name="T10" fmla="*/ 0 h 74"/>
                  <a:gd name="T11" fmla="*/ 62 w 62"/>
                  <a:gd name="T12" fmla="*/ 74 h 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2" h="74">
                    <a:moveTo>
                      <a:pt x="36" y="0"/>
                    </a:moveTo>
                    <a:lnTo>
                      <a:pt x="62" y="57"/>
                    </a:lnTo>
                    <a:lnTo>
                      <a:pt x="0" y="74"/>
                    </a:lnTo>
                  </a:path>
                </a:pathLst>
              </a:custGeom>
              <a:noFill/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03" name="Freeform 272"/>
              <p:cNvSpPr>
                <a:spLocks noChangeArrowheads="1"/>
              </p:cNvSpPr>
              <p:nvPr/>
            </p:nvSpPr>
            <p:spPr bwMode="auto">
              <a:xfrm>
                <a:off x="3744" y="2910"/>
                <a:ext cx="43" cy="166"/>
              </a:xfrm>
              <a:custGeom>
                <a:avLst/>
                <a:gdLst>
                  <a:gd name="T0" fmla="*/ 1 w 63"/>
                  <a:gd name="T1" fmla="*/ 9 h 225"/>
                  <a:gd name="T2" fmla="*/ 0 w 63"/>
                  <a:gd name="T3" fmla="*/ 130 h 225"/>
                  <a:gd name="T4" fmla="*/ 42 w 63"/>
                  <a:gd name="T5" fmla="*/ 117 h 225"/>
                  <a:gd name="T6" fmla="*/ 43 w 63"/>
                  <a:gd name="T7" fmla="*/ 0 h 225"/>
                  <a:gd name="T8" fmla="*/ 1 w 63"/>
                  <a:gd name="T9" fmla="*/ 9 h 2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"/>
                  <a:gd name="T16" fmla="*/ 0 h 225"/>
                  <a:gd name="T17" fmla="*/ 63 w 63"/>
                  <a:gd name="T18" fmla="*/ 225 h 2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" h="225">
                    <a:moveTo>
                      <a:pt x="2" y="16"/>
                    </a:moveTo>
                    <a:lnTo>
                      <a:pt x="0" y="225"/>
                    </a:lnTo>
                    <a:lnTo>
                      <a:pt x="62" y="202"/>
                    </a:lnTo>
                    <a:lnTo>
                      <a:pt x="63" y="0"/>
                    </a:lnTo>
                    <a:lnTo>
                      <a:pt x="2" y="16"/>
                    </a:lnTo>
                    <a:close/>
                  </a:path>
                </a:pathLst>
              </a:custGeom>
              <a:solidFill>
                <a:srgbClr val="00CC99"/>
              </a:solidFill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04" name="Freeform 273"/>
              <p:cNvSpPr>
                <a:spLocks noChangeArrowheads="1"/>
              </p:cNvSpPr>
              <p:nvPr/>
            </p:nvSpPr>
            <p:spPr bwMode="auto">
              <a:xfrm>
                <a:off x="3773" y="2856"/>
                <a:ext cx="32" cy="59"/>
              </a:xfrm>
              <a:custGeom>
                <a:avLst/>
                <a:gdLst>
                  <a:gd name="T0" fmla="*/ 8 w 47"/>
                  <a:gd name="T1" fmla="*/ 0 h 78"/>
                  <a:gd name="T2" fmla="*/ 32 w 47"/>
                  <a:gd name="T3" fmla="*/ 59 h 78"/>
                  <a:gd name="T4" fmla="*/ 10 w 47"/>
                  <a:gd name="T5" fmla="*/ 58 h 78"/>
                  <a:gd name="T6" fmla="*/ 0 w 47"/>
                  <a:gd name="T7" fmla="*/ 26 h 78"/>
                  <a:gd name="T8" fmla="*/ 8 w 47"/>
                  <a:gd name="T9" fmla="*/ 0 h 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"/>
                  <a:gd name="T16" fmla="*/ 0 h 78"/>
                  <a:gd name="T17" fmla="*/ 47 w 47"/>
                  <a:gd name="T18" fmla="*/ 78 h 7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" h="78">
                    <a:moveTo>
                      <a:pt x="12" y="0"/>
                    </a:moveTo>
                    <a:lnTo>
                      <a:pt x="47" y="78"/>
                    </a:lnTo>
                    <a:lnTo>
                      <a:pt x="15" y="77"/>
                    </a:lnTo>
                    <a:lnTo>
                      <a:pt x="0" y="3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CC99"/>
              </a:solidFill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05" name="Freeform 274"/>
              <p:cNvSpPr>
                <a:spLocks noChangeArrowheads="1"/>
              </p:cNvSpPr>
              <p:nvPr/>
            </p:nvSpPr>
            <p:spPr bwMode="auto">
              <a:xfrm>
                <a:off x="3755" y="2882"/>
                <a:ext cx="30" cy="38"/>
              </a:xfrm>
              <a:custGeom>
                <a:avLst/>
                <a:gdLst>
                  <a:gd name="T0" fmla="*/ 16 w 44"/>
                  <a:gd name="T1" fmla="*/ 0 h 51"/>
                  <a:gd name="T2" fmla="*/ 0 w 44"/>
                  <a:gd name="T3" fmla="*/ 38 h 51"/>
                  <a:gd name="T4" fmla="*/ 30 w 44"/>
                  <a:gd name="T5" fmla="*/ 34 h 51"/>
                  <a:gd name="T6" fmla="*/ 16 w 44"/>
                  <a:gd name="T7" fmla="*/ 0 h 5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4"/>
                  <a:gd name="T13" fmla="*/ 0 h 51"/>
                  <a:gd name="T14" fmla="*/ 44 w 44"/>
                  <a:gd name="T15" fmla="*/ 51 h 5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4" h="51">
                    <a:moveTo>
                      <a:pt x="23" y="0"/>
                    </a:moveTo>
                    <a:lnTo>
                      <a:pt x="0" y="51"/>
                    </a:lnTo>
                    <a:lnTo>
                      <a:pt x="44" y="45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CC99"/>
              </a:solidFill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06" name="Freeform 275"/>
              <p:cNvSpPr>
                <a:spLocks noChangeArrowheads="1"/>
              </p:cNvSpPr>
              <p:nvPr/>
            </p:nvSpPr>
            <p:spPr bwMode="auto">
              <a:xfrm>
                <a:off x="3489" y="2857"/>
                <a:ext cx="294" cy="72"/>
              </a:xfrm>
              <a:custGeom>
                <a:avLst/>
                <a:gdLst>
                  <a:gd name="T0" fmla="*/ 0 w 417"/>
                  <a:gd name="T1" fmla="*/ 72 h 95"/>
                  <a:gd name="T2" fmla="*/ 47 w 417"/>
                  <a:gd name="T3" fmla="*/ 1 h 95"/>
                  <a:gd name="T4" fmla="*/ 294 w 417"/>
                  <a:gd name="T5" fmla="*/ 0 h 95"/>
                  <a:gd name="T6" fmla="*/ 261 w 417"/>
                  <a:gd name="T7" fmla="*/ 72 h 95"/>
                  <a:gd name="T8" fmla="*/ 0 w 417"/>
                  <a:gd name="T9" fmla="*/ 72 h 9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7"/>
                  <a:gd name="T16" fmla="*/ 0 h 95"/>
                  <a:gd name="T17" fmla="*/ 417 w 417"/>
                  <a:gd name="T18" fmla="*/ 95 h 9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7" h="95">
                    <a:moveTo>
                      <a:pt x="0" y="95"/>
                    </a:moveTo>
                    <a:lnTo>
                      <a:pt x="66" y="1"/>
                    </a:lnTo>
                    <a:lnTo>
                      <a:pt x="417" y="0"/>
                    </a:lnTo>
                    <a:lnTo>
                      <a:pt x="370" y="95"/>
                    </a:lnTo>
                    <a:lnTo>
                      <a:pt x="0" y="95"/>
                    </a:lnTo>
                    <a:close/>
                  </a:path>
                </a:pathLst>
              </a:custGeom>
              <a:solidFill>
                <a:srgbClr val="00CC99"/>
              </a:solidFill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8982" name="Text Box 276"/>
            <p:cNvSpPr txBox="1">
              <a:spLocks noChangeArrowheads="1"/>
            </p:cNvSpPr>
            <p:nvPr/>
          </p:nvSpPr>
          <p:spPr bwMode="auto">
            <a:xfrm>
              <a:off x="3842" y="2871"/>
              <a:ext cx="1694" cy="2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Base </a:t>
              </a:r>
              <a:r>
                <a:rPr lang="en-US" sz="16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Station Controller </a:t>
              </a:r>
              <a:r>
                <a:rPr lang="en-US" sz="16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(BSC)</a:t>
              </a:r>
            </a:p>
          </p:txBody>
        </p:sp>
        <p:grpSp>
          <p:nvGrpSpPr>
            <p:cNvPr id="38983" name="Group 277"/>
            <p:cNvGrpSpPr>
              <a:grpSpLocks/>
            </p:cNvGrpSpPr>
            <p:nvPr/>
          </p:nvGrpSpPr>
          <p:grpSpPr bwMode="auto">
            <a:xfrm>
              <a:off x="3517" y="3122"/>
              <a:ext cx="265" cy="437"/>
              <a:chOff x="3517" y="3122"/>
              <a:chExt cx="265" cy="437"/>
            </a:xfrm>
          </p:grpSpPr>
          <p:sp>
            <p:nvSpPr>
              <p:cNvPr id="38991" name="Rectangle 278"/>
              <p:cNvSpPr>
                <a:spLocks noChangeArrowheads="1"/>
              </p:cNvSpPr>
              <p:nvPr/>
            </p:nvSpPr>
            <p:spPr bwMode="auto">
              <a:xfrm>
                <a:off x="3531" y="3246"/>
                <a:ext cx="199" cy="314"/>
              </a:xfrm>
              <a:prstGeom prst="rect">
                <a:avLst/>
              </a:prstGeom>
              <a:solidFill>
                <a:srgbClr val="00CC99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8992" name="Group 279"/>
              <p:cNvGrpSpPr>
                <a:grpSpLocks/>
              </p:cNvGrpSpPr>
              <p:nvPr/>
            </p:nvGrpSpPr>
            <p:grpSpPr bwMode="auto">
              <a:xfrm>
                <a:off x="3561" y="3325"/>
                <a:ext cx="132" cy="167"/>
                <a:chOff x="3561" y="3325"/>
                <a:chExt cx="132" cy="167"/>
              </a:xfrm>
            </p:grpSpPr>
            <p:sp>
              <p:nvSpPr>
                <p:cNvPr id="38998" name="Freeform 280"/>
                <p:cNvSpPr>
                  <a:spLocks noChangeArrowheads="1"/>
                </p:cNvSpPr>
                <p:nvPr/>
              </p:nvSpPr>
              <p:spPr bwMode="auto">
                <a:xfrm>
                  <a:off x="3561" y="3326"/>
                  <a:ext cx="131" cy="167"/>
                </a:xfrm>
                <a:custGeom>
                  <a:avLst/>
                  <a:gdLst>
                    <a:gd name="T0" fmla="*/ 0 w 222"/>
                    <a:gd name="T1" fmla="*/ 167 h 110"/>
                    <a:gd name="T2" fmla="*/ 21 w 222"/>
                    <a:gd name="T3" fmla="*/ 167 h 110"/>
                    <a:gd name="T4" fmla="*/ 108 w 222"/>
                    <a:gd name="T5" fmla="*/ 0 h 110"/>
                    <a:gd name="T6" fmla="*/ 131 w 222"/>
                    <a:gd name="T7" fmla="*/ 0 h 11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2"/>
                    <a:gd name="T13" fmla="*/ 0 h 110"/>
                    <a:gd name="T14" fmla="*/ 222 w 222"/>
                    <a:gd name="T15" fmla="*/ 110 h 11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2" h="110">
                      <a:moveTo>
                        <a:pt x="0" y="110"/>
                      </a:moveTo>
                      <a:lnTo>
                        <a:pt x="36" y="110"/>
                      </a:lnTo>
                      <a:lnTo>
                        <a:pt x="183" y="0"/>
                      </a:lnTo>
                      <a:lnTo>
                        <a:pt x="222" y="0"/>
                      </a:lnTo>
                    </a:path>
                  </a:pathLst>
                </a:custGeom>
                <a:noFill/>
                <a:ln w="9360" cap="sq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999" name="Freeform 281"/>
                <p:cNvSpPr>
                  <a:spLocks noChangeArrowheads="1"/>
                </p:cNvSpPr>
                <p:nvPr/>
              </p:nvSpPr>
              <p:spPr bwMode="auto">
                <a:xfrm flipV="1">
                  <a:off x="3563" y="3325"/>
                  <a:ext cx="131" cy="167"/>
                </a:xfrm>
                <a:custGeom>
                  <a:avLst/>
                  <a:gdLst>
                    <a:gd name="T0" fmla="*/ 0 w 222"/>
                    <a:gd name="T1" fmla="*/ 167 h 110"/>
                    <a:gd name="T2" fmla="*/ 21 w 222"/>
                    <a:gd name="T3" fmla="*/ 167 h 110"/>
                    <a:gd name="T4" fmla="*/ 108 w 222"/>
                    <a:gd name="T5" fmla="*/ 0 h 110"/>
                    <a:gd name="T6" fmla="*/ 131 w 222"/>
                    <a:gd name="T7" fmla="*/ 0 h 11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2"/>
                    <a:gd name="T13" fmla="*/ 0 h 110"/>
                    <a:gd name="T14" fmla="*/ 222 w 222"/>
                    <a:gd name="T15" fmla="*/ 110 h 11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2" h="110">
                      <a:moveTo>
                        <a:pt x="0" y="110"/>
                      </a:moveTo>
                      <a:lnTo>
                        <a:pt x="36" y="110"/>
                      </a:lnTo>
                      <a:lnTo>
                        <a:pt x="183" y="0"/>
                      </a:lnTo>
                      <a:lnTo>
                        <a:pt x="222" y="0"/>
                      </a:lnTo>
                    </a:path>
                  </a:pathLst>
                </a:custGeom>
                <a:noFill/>
                <a:ln w="9360" cap="sq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8993" name="Freeform 282"/>
              <p:cNvSpPr>
                <a:spLocks noChangeArrowheads="1"/>
              </p:cNvSpPr>
              <p:nvPr/>
            </p:nvSpPr>
            <p:spPr bwMode="auto">
              <a:xfrm>
                <a:off x="3732" y="3139"/>
                <a:ext cx="36" cy="112"/>
              </a:xfrm>
              <a:custGeom>
                <a:avLst/>
                <a:gdLst>
                  <a:gd name="T0" fmla="*/ 21 w 62"/>
                  <a:gd name="T1" fmla="*/ 0 h 74"/>
                  <a:gd name="T2" fmla="*/ 36 w 62"/>
                  <a:gd name="T3" fmla="*/ 86 h 74"/>
                  <a:gd name="T4" fmla="*/ 0 w 62"/>
                  <a:gd name="T5" fmla="*/ 112 h 74"/>
                  <a:gd name="T6" fmla="*/ 0 60000 65536"/>
                  <a:gd name="T7" fmla="*/ 0 60000 65536"/>
                  <a:gd name="T8" fmla="*/ 0 60000 65536"/>
                  <a:gd name="T9" fmla="*/ 0 w 62"/>
                  <a:gd name="T10" fmla="*/ 0 h 74"/>
                  <a:gd name="T11" fmla="*/ 62 w 62"/>
                  <a:gd name="T12" fmla="*/ 74 h 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2" h="74">
                    <a:moveTo>
                      <a:pt x="36" y="0"/>
                    </a:moveTo>
                    <a:lnTo>
                      <a:pt x="62" y="57"/>
                    </a:lnTo>
                    <a:lnTo>
                      <a:pt x="0" y="74"/>
                    </a:lnTo>
                  </a:path>
                </a:pathLst>
              </a:custGeom>
              <a:noFill/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94" name="Freeform 283"/>
              <p:cNvSpPr>
                <a:spLocks noChangeArrowheads="1"/>
              </p:cNvSpPr>
              <p:nvPr/>
            </p:nvSpPr>
            <p:spPr bwMode="auto">
              <a:xfrm>
                <a:off x="3731" y="3231"/>
                <a:ext cx="36" cy="329"/>
              </a:xfrm>
              <a:custGeom>
                <a:avLst/>
                <a:gdLst>
                  <a:gd name="T0" fmla="*/ 1 w 63"/>
                  <a:gd name="T1" fmla="*/ 18 h 225"/>
                  <a:gd name="T2" fmla="*/ 0 w 63"/>
                  <a:gd name="T3" fmla="*/ 257 h 225"/>
                  <a:gd name="T4" fmla="*/ 35 w 63"/>
                  <a:gd name="T5" fmla="*/ 231 h 225"/>
                  <a:gd name="T6" fmla="*/ 36 w 63"/>
                  <a:gd name="T7" fmla="*/ 0 h 225"/>
                  <a:gd name="T8" fmla="*/ 1 w 63"/>
                  <a:gd name="T9" fmla="*/ 18 h 2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"/>
                  <a:gd name="T16" fmla="*/ 0 h 225"/>
                  <a:gd name="T17" fmla="*/ 63 w 63"/>
                  <a:gd name="T18" fmla="*/ 225 h 2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" h="225">
                    <a:moveTo>
                      <a:pt x="2" y="16"/>
                    </a:moveTo>
                    <a:lnTo>
                      <a:pt x="0" y="225"/>
                    </a:lnTo>
                    <a:lnTo>
                      <a:pt x="62" y="202"/>
                    </a:lnTo>
                    <a:lnTo>
                      <a:pt x="63" y="0"/>
                    </a:lnTo>
                    <a:lnTo>
                      <a:pt x="2" y="16"/>
                    </a:lnTo>
                    <a:close/>
                  </a:path>
                </a:pathLst>
              </a:custGeom>
              <a:solidFill>
                <a:srgbClr val="00CC99"/>
              </a:solidFill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95" name="Freeform 284"/>
              <p:cNvSpPr>
                <a:spLocks noChangeArrowheads="1"/>
              </p:cNvSpPr>
              <p:nvPr/>
            </p:nvSpPr>
            <p:spPr bwMode="auto">
              <a:xfrm>
                <a:off x="3755" y="3122"/>
                <a:ext cx="27" cy="118"/>
              </a:xfrm>
              <a:custGeom>
                <a:avLst/>
                <a:gdLst>
                  <a:gd name="T0" fmla="*/ 7 w 47"/>
                  <a:gd name="T1" fmla="*/ 0 h 78"/>
                  <a:gd name="T2" fmla="*/ 27 w 47"/>
                  <a:gd name="T3" fmla="*/ 118 h 78"/>
                  <a:gd name="T4" fmla="*/ 9 w 47"/>
                  <a:gd name="T5" fmla="*/ 116 h 78"/>
                  <a:gd name="T6" fmla="*/ 0 w 47"/>
                  <a:gd name="T7" fmla="*/ 53 h 78"/>
                  <a:gd name="T8" fmla="*/ 7 w 47"/>
                  <a:gd name="T9" fmla="*/ 0 h 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"/>
                  <a:gd name="T16" fmla="*/ 0 h 78"/>
                  <a:gd name="T17" fmla="*/ 47 w 47"/>
                  <a:gd name="T18" fmla="*/ 78 h 7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" h="78">
                    <a:moveTo>
                      <a:pt x="12" y="0"/>
                    </a:moveTo>
                    <a:lnTo>
                      <a:pt x="47" y="78"/>
                    </a:lnTo>
                    <a:lnTo>
                      <a:pt x="15" y="77"/>
                    </a:lnTo>
                    <a:lnTo>
                      <a:pt x="0" y="3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CC99"/>
              </a:solidFill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96" name="Freeform 285"/>
              <p:cNvSpPr>
                <a:spLocks noChangeArrowheads="1"/>
              </p:cNvSpPr>
              <p:nvPr/>
            </p:nvSpPr>
            <p:spPr bwMode="auto">
              <a:xfrm>
                <a:off x="3739" y="3176"/>
                <a:ext cx="25" cy="77"/>
              </a:xfrm>
              <a:custGeom>
                <a:avLst/>
                <a:gdLst>
                  <a:gd name="T0" fmla="*/ 13 w 44"/>
                  <a:gd name="T1" fmla="*/ 0 h 51"/>
                  <a:gd name="T2" fmla="*/ 0 w 44"/>
                  <a:gd name="T3" fmla="*/ 77 h 51"/>
                  <a:gd name="T4" fmla="*/ 25 w 44"/>
                  <a:gd name="T5" fmla="*/ 68 h 51"/>
                  <a:gd name="T6" fmla="*/ 13 w 44"/>
                  <a:gd name="T7" fmla="*/ 0 h 5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4"/>
                  <a:gd name="T13" fmla="*/ 0 h 51"/>
                  <a:gd name="T14" fmla="*/ 44 w 44"/>
                  <a:gd name="T15" fmla="*/ 51 h 5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4" h="51">
                    <a:moveTo>
                      <a:pt x="23" y="0"/>
                    </a:moveTo>
                    <a:lnTo>
                      <a:pt x="0" y="51"/>
                    </a:lnTo>
                    <a:lnTo>
                      <a:pt x="44" y="45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CC99"/>
              </a:solidFill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97" name="Freeform 286"/>
              <p:cNvSpPr>
                <a:spLocks noChangeArrowheads="1"/>
              </p:cNvSpPr>
              <p:nvPr/>
            </p:nvSpPr>
            <p:spPr bwMode="auto">
              <a:xfrm>
                <a:off x="3517" y="3125"/>
                <a:ext cx="246" cy="144"/>
              </a:xfrm>
              <a:custGeom>
                <a:avLst/>
                <a:gdLst>
                  <a:gd name="T0" fmla="*/ 0 w 417"/>
                  <a:gd name="T1" fmla="*/ 144 h 95"/>
                  <a:gd name="T2" fmla="*/ 39 w 417"/>
                  <a:gd name="T3" fmla="*/ 2 h 95"/>
                  <a:gd name="T4" fmla="*/ 246 w 417"/>
                  <a:gd name="T5" fmla="*/ 0 h 95"/>
                  <a:gd name="T6" fmla="*/ 218 w 417"/>
                  <a:gd name="T7" fmla="*/ 144 h 95"/>
                  <a:gd name="T8" fmla="*/ 0 w 417"/>
                  <a:gd name="T9" fmla="*/ 144 h 9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7"/>
                  <a:gd name="T16" fmla="*/ 0 h 95"/>
                  <a:gd name="T17" fmla="*/ 417 w 417"/>
                  <a:gd name="T18" fmla="*/ 95 h 9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7" h="95">
                    <a:moveTo>
                      <a:pt x="0" y="95"/>
                    </a:moveTo>
                    <a:lnTo>
                      <a:pt x="66" y="1"/>
                    </a:lnTo>
                    <a:lnTo>
                      <a:pt x="417" y="0"/>
                    </a:lnTo>
                    <a:lnTo>
                      <a:pt x="370" y="95"/>
                    </a:lnTo>
                    <a:lnTo>
                      <a:pt x="0" y="95"/>
                    </a:lnTo>
                    <a:close/>
                  </a:path>
                </a:pathLst>
              </a:custGeom>
              <a:solidFill>
                <a:srgbClr val="00CC99"/>
              </a:solidFill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8984" name="Text Box 287"/>
            <p:cNvSpPr txBox="1">
              <a:spLocks noChangeArrowheads="1"/>
            </p:cNvSpPr>
            <p:nvPr/>
          </p:nvSpPr>
          <p:spPr bwMode="auto">
            <a:xfrm>
              <a:off x="3836" y="3243"/>
              <a:ext cx="1816" cy="2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Mobile Switching Center (MSC)</a:t>
              </a:r>
            </a:p>
          </p:txBody>
        </p:sp>
        <p:grpSp>
          <p:nvGrpSpPr>
            <p:cNvPr id="38985" name="Group 288"/>
            <p:cNvGrpSpPr>
              <a:grpSpLocks/>
            </p:cNvGrpSpPr>
            <p:nvPr/>
          </p:nvGrpSpPr>
          <p:grpSpPr bwMode="auto">
            <a:xfrm>
              <a:off x="3199" y="3638"/>
              <a:ext cx="478" cy="97"/>
              <a:chOff x="3199" y="3638"/>
              <a:chExt cx="478" cy="97"/>
            </a:xfrm>
          </p:grpSpPr>
          <p:pic>
            <p:nvPicPr>
              <p:cNvPr id="38988" name="Picture 289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3320" y="3638"/>
                <a:ext cx="357" cy="9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38989" name="Line 290"/>
              <p:cNvSpPr>
                <a:spLocks noChangeShapeType="1"/>
              </p:cNvSpPr>
              <p:nvPr/>
            </p:nvSpPr>
            <p:spPr bwMode="auto">
              <a:xfrm flipH="1">
                <a:off x="3221" y="3668"/>
                <a:ext cx="66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90" name="Line 291"/>
              <p:cNvSpPr>
                <a:spLocks noChangeShapeType="1"/>
              </p:cNvSpPr>
              <p:nvPr/>
            </p:nvSpPr>
            <p:spPr bwMode="auto">
              <a:xfrm flipH="1">
                <a:off x="3198" y="3652"/>
                <a:ext cx="107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38986" name="Picture 29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08" y="3640"/>
              <a:ext cx="144" cy="9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38987" name="Text Box 293"/>
            <p:cNvSpPr txBox="1">
              <a:spLocks noChangeArrowheads="1"/>
            </p:cNvSpPr>
            <p:nvPr/>
          </p:nvSpPr>
          <p:spPr bwMode="auto">
            <a:xfrm>
              <a:off x="3858" y="3592"/>
              <a:ext cx="1126" cy="2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Mobile </a:t>
              </a:r>
              <a:r>
                <a:rPr lang="en-US" sz="16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Subscribers</a:t>
              </a:r>
              <a:endPara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8944" name="Text Box 294"/>
          <p:cNvSpPr txBox="1">
            <a:spLocks noChangeArrowheads="1"/>
          </p:cNvSpPr>
          <p:nvPr/>
        </p:nvSpPr>
        <p:spPr bwMode="auto">
          <a:xfrm>
            <a:off x="1600200" y="1066800"/>
            <a:ext cx="2977395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Base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Station System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(BSS)</a:t>
            </a:r>
          </a:p>
        </p:txBody>
      </p:sp>
      <p:sp>
        <p:nvSpPr>
          <p:cNvPr id="38945" name="Text Box 295"/>
          <p:cNvSpPr txBox="1">
            <a:spLocks noChangeArrowheads="1"/>
          </p:cNvSpPr>
          <p:nvPr/>
        </p:nvSpPr>
        <p:spPr bwMode="auto">
          <a:xfrm>
            <a:off x="5294313" y="3698875"/>
            <a:ext cx="951199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Legend</a:t>
            </a:r>
          </a:p>
        </p:txBody>
      </p:sp>
      <p:sp>
        <p:nvSpPr>
          <p:cNvPr id="38946" name="Rectangle 296"/>
          <p:cNvSpPr>
            <a:spLocks noChangeArrowheads="1"/>
          </p:cNvSpPr>
          <p:nvPr/>
        </p:nvSpPr>
        <p:spPr bwMode="auto">
          <a:xfrm>
            <a:off x="304799" y="244475"/>
            <a:ext cx="8153401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2G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(Voice</a:t>
            </a: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) Network Architecture </a:t>
            </a:r>
          </a:p>
        </p:txBody>
      </p:sp>
      <p:grpSp>
        <p:nvGrpSpPr>
          <p:cNvPr id="38947" name="Group 297"/>
          <p:cNvGrpSpPr>
            <a:grpSpLocks/>
          </p:cNvGrpSpPr>
          <p:nvPr/>
        </p:nvGrpSpPr>
        <p:grpSpPr bwMode="auto">
          <a:xfrm>
            <a:off x="4676775" y="1630363"/>
            <a:ext cx="549275" cy="998537"/>
            <a:chOff x="2946" y="1027"/>
            <a:chExt cx="346" cy="629"/>
          </a:xfrm>
        </p:grpSpPr>
        <p:sp>
          <p:nvSpPr>
            <p:cNvPr id="38970" name="Rectangle 298"/>
            <p:cNvSpPr>
              <a:spLocks noChangeArrowheads="1"/>
            </p:cNvSpPr>
            <p:nvPr/>
          </p:nvSpPr>
          <p:spPr bwMode="auto">
            <a:xfrm>
              <a:off x="2964" y="1205"/>
              <a:ext cx="259" cy="452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8971" name="Group 299"/>
            <p:cNvGrpSpPr>
              <a:grpSpLocks/>
            </p:cNvGrpSpPr>
            <p:nvPr/>
          </p:nvGrpSpPr>
          <p:grpSpPr bwMode="auto">
            <a:xfrm>
              <a:off x="3004" y="1319"/>
              <a:ext cx="172" cy="240"/>
              <a:chOff x="3004" y="1319"/>
              <a:chExt cx="172" cy="240"/>
            </a:xfrm>
          </p:grpSpPr>
          <p:sp>
            <p:nvSpPr>
              <p:cNvPr id="38977" name="Freeform 300"/>
              <p:cNvSpPr>
                <a:spLocks noChangeArrowheads="1"/>
              </p:cNvSpPr>
              <p:nvPr/>
            </p:nvSpPr>
            <p:spPr bwMode="auto">
              <a:xfrm>
                <a:off x="3004" y="1319"/>
                <a:ext cx="170" cy="240"/>
              </a:xfrm>
              <a:custGeom>
                <a:avLst/>
                <a:gdLst>
                  <a:gd name="T0" fmla="*/ 0 w 222"/>
                  <a:gd name="T1" fmla="*/ 240 h 110"/>
                  <a:gd name="T2" fmla="*/ 28 w 222"/>
                  <a:gd name="T3" fmla="*/ 240 h 110"/>
                  <a:gd name="T4" fmla="*/ 140 w 222"/>
                  <a:gd name="T5" fmla="*/ 0 h 110"/>
                  <a:gd name="T6" fmla="*/ 170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2"/>
                  <a:gd name="T13" fmla="*/ 0 h 110"/>
                  <a:gd name="T14" fmla="*/ 222 w 222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78" name="Freeform 301"/>
              <p:cNvSpPr>
                <a:spLocks noChangeArrowheads="1"/>
              </p:cNvSpPr>
              <p:nvPr/>
            </p:nvSpPr>
            <p:spPr bwMode="auto">
              <a:xfrm flipV="1">
                <a:off x="3006" y="1319"/>
                <a:ext cx="170" cy="240"/>
              </a:xfrm>
              <a:custGeom>
                <a:avLst/>
                <a:gdLst>
                  <a:gd name="T0" fmla="*/ 0 w 222"/>
                  <a:gd name="T1" fmla="*/ 240 h 110"/>
                  <a:gd name="T2" fmla="*/ 28 w 222"/>
                  <a:gd name="T3" fmla="*/ 240 h 110"/>
                  <a:gd name="T4" fmla="*/ 140 w 222"/>
                  <a:gd name="T5" fmla="*/ 0 h 110"/>
                  <a:gd name="T6" fmla="*/ 170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2"/>
                  <a:gd name="T13" fmla="*/ 0 h 110"/>
                  <a:gd name="T14" fmla="*/ 222 w 222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8972" name="Freeform 302"/>
            <p:cNvSpPr>
              <a:spLocks noChangeArrowheads="1"/>
            </p:cNvSpPr>
            <p:nvPr/>
          </p:nvSpPr>
          <p:spPr bwMode="auto">
            <a:xfrm>
              <a:off x="3227" y="1051"/>
              <a:ext cx="47" cy="161"/>
            </a:xfrm>
            <a:custGeom>
              <a:avLst/>
              <a:gdLst>
                <a:gd name="T0" fmla="*/ 27 w 62"/>
                <a:gd name="T1" fmla="*/ 0 h 74"/>
                <a:gd name="T2" fmla="*/ 47 w 62"/>
                <a:gd name="T3" fmla="*/ 124 h 74"/>
                <a:gd name="T4" fmla="*/ 0 w 62"/>
                <a:gd name="T5" fmla="*/ 161 h 74"/>
                <a:gd name="T6" fmla="*/ 0 60000 65536"/>
                <a:gd name="T7" fmla="*/ 0 60000 65536"/>
                <a:gd name="T8" fmla="*/ 0 60000 65536"/>
                <a:gd name="T9" fmla="*/ 0 w 62"/>
                <a:gd name="T10" fmla="*/ 0 h 74"/>
                <a:gd name="T11" fmla="*/ 62 w 62"/>
                <a:gd name="T12" fmla="*/ 74 h 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73" name="Freeform 303"/>
            <p:cNvSpPr>
              <a:spLocks noChangeArrowheads="1"/>
            </p:cNvSpPr>
            <p:nvPr/>
          </p:nvSpPr>
          <p:spPr bwMode="auto">
            <a:xfrm>
              <a:off x="3225" y="1183"/>
              <a:ext cx="48" cy="474"/>
            </a:xfrm>
            <a:custGeom>
              <a:avLst/>
              <a:gdLst>
                <a:gd name="T0" fmla="*/ 2 w 63"/>
                <a:gd name="T1" fmla="*/ 25 h 225"/>
                <a:gd name="T2" fmla="*/ 0 w 63"/>
                <a:gd name="T3" fmla="*/ 371 h 225"/>
                <a:gd name="T4" fmla="*/ 47 w 63"/>
                <a:gd name="T5" fmla="*/ 333 h 225"/>
                <a:gd name="T6" fmla="*/ 48 w 63"/>
                <a:gd name="T7" fmla="*/ 0 h 225"/>
                <a:gd name="T8" fmla="*/ 2 w 63"/>
                <a:gd name="T9" fmla="*/ 25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225"/>
                <a:gd name="T17" fmla="*/ 63 w 63"/>
                <a:gd name="T18" fmla="*/ 225 h 2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74" name="Freeform 304"/>
            <p:cNvSpPr>
              <a:spLocks noChangeArrowheads="1"/>
            </p:cNvSpPr>
            <p:nvPr/>
          </p:nvSpPr>
          <p:spPr bwMode="auto">
            <a:xfrm>
              <a:off x="3257" y="1027"/>
              <a:ext cx="35" cy="170"/>
            </a:xfrm>
            <a:custGeom>
              <a:avLst/>
              <a:gdLst>
                <a:gd name="T0" fmla="*/ 9 w 47"/>
                <a:gd name="T1" fmla="*/ 0 h 78"/>
                <a:gd name="T2" fmla="*/ 35 w 47"/>
                <a:gd name="T3" fmla="*/ 170 h 78"/>
                <a:gd name="T4" fmla="*/ 11 w 47"/>
                <a:gd name="T5" fmla="*/ 168 h 78"/>
                <a:gd name="T6" fmla="*/ 0 w 47"/>
                <a:gd name="T7" fmla="*/ 76 h 78"/>
                <a:gd name="T8" fmla="*/ 9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78"/>
                <a:gd name="T17" fmla="*/ 47 w 47"/>
                <a:gd name="T18" fmla="*/ 78 h 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75" name="Freeform 305"/>
            <p:cNvSpPr>
              <a:spLocks noChangeArrowheads="1"/>
            </p:cNvSpPr>
            <p:nvPr/>
          </p:nvSpPr>
          <p:spPr bwMode="auto">
            <a:xfrm>
              <a:off x="3236" y="1104"/>
              <a:ext cx="33" cy="111"/>
            </a:xfrm>
            <a:custGeom>
              <a:avLst/>
              <a:gdLst>
                <a:gd name="T0" fmla="*/ 17 w 44"/>
                <a:gd name="T1" fmla="*/ 0 h 51"/>
                <a:gd name="T2" fmla="*/ 0 w 44"/>
                <a:gd name="T3" fmla="*/ 111 h 51"/>
                <a:gd name="T4" fmla="*/ 33 w 44"/>
                <a:gd name="T5" fmla="*/ 98 h 51"/>
                <a:gd name="T6" fmla="*/ 17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51"/>
                <a:gd name="T14" fmla="*/ 44 w 44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76" name="Freeform 306"/>
            <p:cNvSpPr>
              <a:spLocks noChangeArrowheads="1"/>
            </p:cNvSpPr>
            <p:nvPr/>
          </p:nvSpPr>
          <p:spPr bwMode="auto">
            <a:xfrm>
              <a:off x="2946" y="1031"/>
              <a:ext cx="321" cy="208"/>
            </a:xfrm>
            <a:custGeom>
              <a:avLst/>
              <a:gdLst>
                <a:gd name="T0" fmla="*/ 0 w 417"/>
                <a:gd name="T1" fmla="*/ 208 h 95"/>
                <a:gd name="T2" fmla="*/ 51 w 417"/>
                <a:gd name="T3" fmla="*/ 2 h 95"/>
                <a:gd name="T4" fmla="*/ 321 w 417"/>
                <a:gd name="T5" fmla="*/ 0 h 95"/>
                <a:gd name="T6" fmla="*/ 285 w 417"/>
                <a:gd name="T7" fmla="*/ 208 h 95"/>
                <a:gd name="T8" fmla="*/ 0 w 417"/>
                <a:gd name="T9" fmla="*/ 208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95"/>
                <a:gd name="T17" fmla="*/ 417 w 417"/>
                <a:gd name="T18" fmla="*/ 95 h 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948" name="Text Box 307"/>
          <p:cNvSpPr txBox="1">
            <a:spLocks noChangeArrowheads="1"/>
          </p:cNvSpPr>
          <p:nvPr/>
        </p:nvSpPr>
        <p:spPr bwMode="auto">
          <a:xfrm>
            <a:off x="4614863" y="1335088"/>
            <a:ext cx="6889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MSC</a:t>
            </a:r>
          </a:p>
        </p:txBody>
      </p:sp>
      <p:sp>
        <p:nvSpPr>
          <p:cNvPr id="38949" name="Freeform 308"/>
          <p:cNvSpPr>
            <a:spLocks noChangeArrowheads="1"/>
          </p:cNvSpPr>
          <p:nvPr/>
        </p:nvSpPr>
        <p:spPr bwMode="auto">
          <a:xfrm>
            <a:off x="7177088" y="1381125"/>
            <a:ext cx="1235075" cy="1681163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92"/>
              <a:gd name="T37" fmla="*/ 0 h 1255"/>
              <a:gd name="T38" fmla="*/ 1292 w 1292"/>
              <a:gd name="T39" fmla="*/ 1255 h 125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50" name="Text Box 309"/>
          <p:cNvSpPr txBox="1">
            <a:spLocks noChangeArrowheads="1"/>
          </p:cNvSpPr>
          <p:nvPr/>
        </p:nvSpPr>
        <p:spPr bwMode="auto">
          <a:xfrm>
            <a:off x="7302500" y="1724025"/>
            <a:ext cx="1384300" cy="101784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Public 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elephone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Network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51" name="Line 310"/>
          <p:cNvSpPr>
            <a:spLocks noChangeShapeType="1"/>
          </p:cNvSpPr>
          <p:nvPr/>
        </p:nvSpPr>
        <p:spPr bwMode="auto">
          <a:xfrm>
            <a:off x="5151438" y="2255838"/>
            <a:ext cx="1284287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8952" name="Group 311"/>
          <p:cNvGrpSpPr>
            <a:grpSpLocks/>
          </p:cNvGrpSpPr>
          <p:nvPr/>
        </p:nvGrpSpPr>
        <p:grpSpPr bwMode="auto">
          <a:xfrm>
            <a:off x="6411913" y="1590675"/>
            <a:ext cx="549275" cy="998538"/>
            <a:chOff x="4039" y="1002"/>
            <a:chExt cx="346" cy="629"/>
          </a:xfrm>
        </p:grpSpPr>
        <p:sp>
          <p:nvSpPr>
            <p:cNvPr id="38961" name="Rectangle 312"/>
            <p:cNvSpPr>
              <a:spLocks noChangeArrowheads="1"/>
            </p:cNvSpPr>
            <p:nvPr/>
          </p:nvSpPr>
          <p:spPr bwMode="auto">
            <a:xfrm>
              <a:off x="4057" y="1180"/>
              <a:ext cx="259" cy="452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8962" name="Group 313"/>
            <p:cNvGrpSpPr>
              <a:grpSpLocks/>
            </p:cNvGrpSpPr>
            <p:nvPr/>
          </p:nvGrpSpPr>
          <p:grpSpPr bwMode="auto">
            <a:xfrm>
              <a:off x="4098" y="1294"/>
              <a:ext cx="172" cy="240"/>
              <a:chOff x="4098" y="1294"/>
              <a:chExt cx="172" cy="240"/>
            </a:xfrm>
          </p:grpSpPr>
          <p:sp>
            <p:nvSpPr>
              <p:cNvPr id="38968" name="Freeform 314"/>
              <p:cNvSpPr>
                <a:spLocks noChangeArrowheads="1"/>
              </p:cNvSpPr>
              <p:nvPr/>
            </p:nvSpPr>
            <p:spPr bwMode="auto">
              <a:xfrm>
                <a:off x="4098" y="1294"/>
                <a:ext cx="170" cy="240"/>
              </a:xfrm>
              <a:custGeom>
                <a:avLst/>
                <a:gdLst>
                  <a:gd name="T0" fmla="*/ 0 w 222"/>
                  <a:gd name="T1" fmla="*/ 240 h 110"/>
                  <a:gd name="T2" fmla="*/ 28 w 222"/>
                  <a:gd name="T3" fmla="*/ 240 h 110"/>
                  <a:gd name="T4" fmla="*/ 140 w 222"/>
                  <a:gd name="T5" fmla="*/ 0 h 110"/>
                  <a:gd name="T6" fmla="*/ 170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2"/>
                  <a:gd name="T13" fmla="*/ 0 h 110"/>
                  <a:gd name="T14" fmla="*/ 222 w 222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69" name="Freeform 315"/>
              <p:cNvSpPr>
                <a:spLocks noChangeArrowheads="1"/>
              </p:cNvSpPr>
              <p:nvPr/>
            </p:nvSpPr>
            <p:spPr bwMode="auto">
              <a:xfrm flipV="1">
                <a:off x="4099" y="1294"/>
                <a:ext cx="170" cy="240"/>
              </a:xfrm>
              <a:custGeom>
                <a:avLst/>
                <a:gdLst>
                  <a:gd name="T0" fmla="*/ 0 w 222"/>
                  <a:gd name="T1" fmla="*/ 240 h 110"/>
                  <a:gd name="T2" fmla="*/ 28 w 222"/>
                  <a:gd name="T3" fmla="*/ 240 h 110"/>
                  <a:gd name="T4" fmla="*/ 140 w 222"/>
                  <a:gd name="T5" fmla="*/ 0 h 110"/>
                  <a:gd name="T6" fmla="*/ 170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2"/>
                  <a:gd name="T13" fmla="*/ 0 h 110"/>
                  <a:gd name="T14" fmla="*/ 222 w 222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8963" name="Freeform 316"/>
            <p:cNvSpPr>
              <a:spLocks noChangeArrowheads="1"/>
            </p:cNvSpPr>
            <p:nvPr/>
          </p:nvSpPr>
          <p:spPr bwMode="auto">
            <a:xfrm>
              <a:off x="4320" y="1026"/>
              <a:ext cx="47" cy="161"/>
            </a:xfrm>
            <a:custGeom>
              <a:avLst/>
              <a:gdLst>
                <a:gd name="T0" fmla="*/ 27 w 62"/>
                <a:gd name="T1" fmla="*/ 0 h 74"/>
                <a:gd name="T2" fmla="*/ 47 w 62"/>
                <a:gd name="T3" fmla="*/ 124 h 74"/>
                <a:gd name="T4" fmla="*/ 0 w 62"/>
                <a:gd name="T5" fmla="*/ 161 h 74"/>
                <a:gd name="T6" fmla="*/ 0 60000 65536"/>
                <a:gd name="T7" fmla="*/ 0 60000 65536"/>
                <a:gd name="T8" fmla="*/ 0 60000 65536"/>
                <a:gd name="T9" fmla="*/ 0 w 62"/>
                <a:gd name="T10" fmla="*/ 0 h 74"/>
                <a:gd name="T11" fmla="*/ 62 w 62"/>
                <a:gd name="T12" fmla="*/ 74 h 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4" name="Freeform 317"/>
            <p:cNvSpPr>
              <a:spLocks noChangeArrowheads="1"/>
            </p:cNvSpPr>
            <p:nvPr/>
          </p:nvSpPr>
          <p:spPr bwMode="auto">
            <a:xfrm>
              <a:off x="4318" y="1158"/>
              <a:ext cx="48" cy="474"/>
            </a:xfrm>
            <a:custGeom>
              <a:avLst/>
              <a:gdLst>
                <a:gd name="T0" fmla="*/ 2 w 63"/>
                <a:gd name="T1" fmla="*/ 25 h 225"/>
                <a:gd name="T2" fmla="*/ 0 w 63"/>
                <a:gd name="T3" fmla="*/ 371 h 225"/>
                <a:gd name="T4" fmla="*/ 47 w 63"/>
                <a:gd name="T5" fmla="*/ 333 h 225"/>
                <a:gd name="T6" fmla="*/ 48 w 63"/>
                <a:gd name="T7" fmla="*/ 0 h 225"/>
                <a:gd name="T8" fmla="*/ 2 w 63"/>
                <a:gd name="T9" fmla="*/ 25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225"/>
                <a:gd name="T17" fmla="*/ 63 w 63"/>
                <a:gd name="T18" fmla="*/ 225 h 2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5" name="Freeform 318"/>
            <p:cNvSpPr>
              <a:spLocks noChangeArrowheads="1"/>
            </p:cNvSpPr>
            <p:nvPr/>
          </p:nvSpPr>
          <p:spPr bwMode="auto">
            <a:xfrm>
              <a:off x="4350" y="1002"/>
              <a:ext cx="35" cy="170"/>
            </a:xfrm>
            <a:custGeom>
              <a:avLst/>
              <a:gdLst>
                <a:gd name="T0" fmla="*/ 9 w 47"/>
                <a:gd name="T1" fmla="*/ 0 h 78"/>
                <a:gd name="T2" fmla="*/ 35 w 47"/>
                <a:gd name="T3" fmla="*/ 170 h 78"/>
                <a:gd name="T4" fmla="*/ 11 w 47"/>
                <a:gd name="T5" fmla="*/ 168 h 78"/>
                <a:gd name="T6" fmla="*/ 0 w 47"/>
                <a:gd name="T7" fmla="*/ 76 h 78"/>
                <a:gd name="T8" fmla="*/ 9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78"/>
                <a:gd name="T17" fmla="*/ 47 w 47"/>
                <a:gd name="T18" fmla="*/ 78 h 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6" name="Freeform 319"/>
            <p:cNvSpPr>
              <a:spLocks noChangeArrowheads="1"/>
            </p:cNvSpPr>
            <p:nvPr/>
          </p:nvSpPr>
          <p:spPr bwMode="auto">
            <a:xfrm>
              <a:off x="4330" y="1079"/>
              <a:ext cx="33" cy="111"/>
            </a:xfrm>
            <a:custGeom>
              <a:avLst/>
              <a:gdLst>
                <a:gd name="T0" fmla="*/ 17 w 44"/>
                <a:gd name="T1" fmla="*/ 0 h 51"/>
                <a:gd name="T2" fmla="*/ 0 w 44"/>
                <a:gd name="T3" fmla="*/ 111 h 51"/>
                <a:gd name="T4" fmla="*/ 33 w 44"/>
                <a:gd name="T5" fmla="*/ 98 h 51"/>
                <a:gd name="T6" fmla="*/ 17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51"/>
                <a:gd name="T14" fmla="*/ 44 w 44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7" name="Freeform 320"/>
            <p:cNvSpPr>
              <a:spLocks noChangeArrowheads="1"/>
            </p:cNvSpPr>
            <p:nvPr/>
          </p:nvSpPr>
          <p:spPr bwMode="auto">
            <a:xfrm>
              <a:off x="4039" y="1006"/>
              <a:ext cx="321" cy="208"/>
            </a:xfrm>
            <a:custGeom>
              <a:avLst/>
              <a:gdLst>
                <a:gd name="T0" fmla="*/ 0 w 417"/>
                <a:gd name="T1" fmla="*/ 208 h 95"/>
                <a:gd name="T2" fmla="*/ 51 w 417"/>
                <a:gd name="T3" fmla="*/ 2 h 95"/>
                <a:gd name="T4" fmla="*/ 321 w 417"/>
                <a:gd name="T5" fmla="*/ 0 h 95"/>
                <a:gd name="T6" fmla="*/ 285 w 417"/>
                <a:gd name="T7" fmla="*/ 208 h 95"/>
                <a:gd name="T8" fmla="*/ 0 w 417"/>
                <a:gd name="T9" fmla="*/ 208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95"/>
                <a:gd name="T17" fmla="*/ 417 w 417"/>
                <a:gd name="T18" fmla="*/ 95 h 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953" name="Text Box 321"/>
          <p:cNvSpPr txBox="1">
            <a:spLocks noChangeArrowheads="1"/>
          </p:cNvSpPr>
          <p:nvPr/>
        </p:nvSpPr>
        <p:spPr bwMode="auto">
          <a:xfrm>
            <a:off x="6361113" y="2573338"/>
            <a:ext cx="1093867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Gateway</a:t>
            </a:r>
          </a:p>
          <a:p>
            <a:pPr eaLnBrk="1" hangingPunct="1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MSC</a:t>
            </a:r>
          </a:p>
        </p:txBody>
      </p:sp>
      <p:sp>
        <p:nvSpPr>
          <p:cNvPr id="38954" name="Text Box 322"/>
          <p:cNvSpPr txBox="1">
            <a:spLocks noChangeArrowheads="1"/>
          </p:cNvSpPr>
          <p:nvPr/>
        </p:nvSpPr>
        <p:spPr bwMode="auto">
          <a:xfrm>
            <a:off x="6483350" y="1593850"/>
            <a:ext cx="3587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38955" name="Line 323"/>
          <p:cNvSpPr>
            <a:spLocks noChangeShapeType="1"/>
          </p:cNvSpPr>
          <p:nvPr/>
        </p:nvSpPr>
        <p:spPr bwMode="auto">
          <a:xfrm flipH="1">
            <a:off x="6199188" y="2325688"/>
            <a:ext cx="239712" cy="14605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56" name="Line 324"/>
          <p:cNvSpPr>
            <a:spLocks noChangeShapeType="1"/>
          </p:cNvSpPr>
          <p:nvPr/>
        </p:nvSpPr>
        <p:spPr bwMode="auto">
          <a:xfrm flipH="1" flipV="1">
            <a:off x="6210300" y="2041525"/>
            <a:ext cx="228600" cy="93663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57" name="Line 325"/>
          <p:cNvSpPr>
            <a:spLocks noChangeShapeType="1"/>
          </p:cNvSpPr>
          <p:nvPr/>
        </p:nvSpPr>
        <p:spPr bwMode="auto">
          <a:xfrm flipH="1">
            <a:off x="5832475" y="2500313"/>
            <a:ext cx="330200" cy="203200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58" name="Line 326"/>
          <p:cNvSpPr>
            <a:spLocks noChangeShapeType="1"/>
          </p:cNvSpPr>
          <p:nvPr/>
        </p:nvSpPr>
        <p:spPr bwMode="auto">
          <a:xfrm flipH="1" flipV="1">
            <a:off x="5927725" y="1951038"/>
            <a:ext cx="239713" cy="82550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59" name="Line 327"/>
          <p:cNvSpPr>
            <a:spLocks noChangeShapeType="1"/>
          </p:cNvSpPr>
          <p:nvPr/>
        </p:nvSpPr>
        <p:spPr bwMode="auto">
          <a:xfrm>
            <a:off x="6942138" y="2224088"/>
            <a:ext cx="304800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461963" y="193675"/>
            <a:ext cx="7772400" cy="954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Elements of a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Wireless Network</a:t>
            </a:r>
            <a:endParaRPr lang="en-US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Oval 4"/>
          <p:cNvSpPr>
            <a:spLocks noChangeArrowheads="1"/>
          </p:cNvSpPr>
          <p:nvPr/>
        </p:nvSpPr>
        <p:spPr bwMode="auto">
          <a:xfrm>
            <a:off x="4816475" y="4378325"/>
            <a:ext cx="2152650" cy="2093913"/>
          </a:xfrm>
          <a:prstGeom prst="ellipse">
            <a:avLst/>
          </a:prstGeom>
          <a:solidFill>
            <a:srgbClr val="99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Oval 5"/>
          <p:cNvSpPr>
            <a:spLocks noChangeArrowheads="1"/>
          </p:cNvSpPr>
          <p:nvPr/>
        </p:nvSpPr>
        <p:spPr bwMode="auto">
          <a:xfrm>
            <a:off x="650875" y="1290638"/>
            <a:ext cx="2252663" cy="2286000"/>
          </a:xfrm>
          <a:prstGeom prst="ellipse">
            <a:avLst/>
          </a:prstGeom>
          <a:solidFill>
            <a:srgbClr val="99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Line 6"/>
          <p:cNvSpPr>
            <a:spLocks noChangeShapeType="1"/>
          </p:cNvSpPr>
          <p:nvPr/>
        </p:nvSpPr>
        <p:spPr bwMode="auto">
          <a:xfrm>
            <a:off x="1798638" y="2447925"/>
            <a:ext cx="1277937" cy="65563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8" name="Oval 7"/>
          <p:cNvSpPr>
            <a:spLocks noChangeArrowheads="1"/>
          </p:cNvSpPr>
          <p:nvPr/>
        </p:nvSpPr>
        <p:spPr bwMode="auto">
          <a:xfrm>
            <a:off x="1524000" y="4033838"/>
            <a:ext cx="1038225" cy="1004887"/>
          </a:xfrm>
          <a:prstGeom prst="ellipse">
            <a:avLst/>
          </a:prstGeom>
          <a:solidFill>
            <a:srgbClr val="99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Oval 8"/>
          <p:cNvSpPr>
            <a:spLocks noChangeArrowheads="1"/>
          </p:cNvSpPr>
          <p:nvPr/>
        </p:nvSpPr>
        <p:spPr bwMode="auto">
          <a:xfrm>
            <a:off x="3108325" y="4440238"/>
            <a:ext cx="2278063" cy="2052637"/>
          </a:xfrm>
          <a:prstGeom prst="ellipse">
            <a:avLst/>
          </a:prstGeom>
          <a:solidFill>
            <a:srgbClr val="99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Line 9"/>
          <p:cNvSpPr>
            <a:spLocks noChangeShapeType="1"/>
          </p:cNvSpPr>
          <p:nvPr/>
        </p:nvSpPr>
        <p:spPr bwMode="auto">
          <a:xfrm>
            <a:off x="5360988" y="5424488"/>
            <a:ext cx="304800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1" name="Line 10"/>
          <p:cNvSpPr>
            <a:spLocks noChangeShapeType="1"/>
          </p:cNvSpPr>
          <p:nvPr/>
        </p:nvSpPr>
        <p:spPr bwMode="auto">
          <a:xfrm flipH="1">
            <a:off x="4872038" y="5327650"/>
            <a:ext cx="193675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2" name="Line 11"/>
          <p:cNvSpPr>
            <a:spLocks noChangeShapeType="1"/>
          </p:cNvSpPr>
          <p:nvPr/>
        </p:nvSpPr>
        <p:spPr bwMode="auto">
          <a:xfrm flipH="1">
            <a:off x="4886325" y="5403850"/>
            <a:ext cx="193675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3" name="Line 12"/>
          <p:cNvSpPr>
            <a:spLocks noChangeShapeType="1"/>
          </p:cNvSpPr>
          <p:nvPr/>
        </p:nvSpPr>
        <p:spPr bwMode="auto">
          <a:xfrm flipH="1">
            <a:off x="4829175" y="5470525"/>
            <a:ext cx="193675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4" name="Line 13"/>
          <p:cNvSpPr>
            <a:spLocks noChangeShapeType="1"/>
          </p:cNvSpPr>
          <p:nvPr/>
        </p:nvSpPr>
        <p:spPr bwMode="auto">
          <a:xfrm flipV="1">
            <a:off x="4308475" y="4143375"/>
            <a:ext cx="50800" cy="11207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205" name="Group 14"/>
          <p:cNvGrpSpPr>
            <a:grpSpLocks/>
          </p:cNvGrpSpPr>
          <p:nvPr/>
        </p:nvGrpSpPr>
        <p:grpSpPr bwMode="auto">
          <a:xfrm>
            <a:off x="6442075" y="4867275"/>
            <a:ext cx="330200" cy="366713"/>
            <a:chOff x="4058" y="3066"/>
            <a:chExt cx="208" cy="231"/>
          </a:xfrm>
        </p:grpSpPr>
        <p:pic>
          <p:nvPicPr>
            <p:cNvPr id="8314" name="Picture 1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058" y="3119"/>
              <a:ext cx="208" cy="17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8315" name="Picture 16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062" y="3066"/>
              <a:ext cx="201" cy="14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8206" name="Group 17"/>
          <p:cNvGrpSpPr>
            <a:grpSpLocks/>
          </p:cNvGrpSpPr>
          <p:nvPr/>
        </p:nvGrpSpPr>
        <p:grpSpPr bwMode="auto">
          <a:xfrm>
            <a:off x="2071688" y="4195763"/>
            <a:ext cx="395287" cy="387350"/>
            <a:chOff x="1305" y="2643"/>
            <a:chExt cx="249" cy="244"/>
          </a:xfrm>
        </p:grpSpPr>
        <p:pic>
          <p:nvPicPr>
            <p:cNvPr id="8312" name="Picture 1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319" y="2675"/>
              <a:ext cx="182" cy="2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8313" name="Picture 19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305" y="2643"/>
              <a:ext cx="249" cy="7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8207" name="Group 20"/>
          <p:cNvGrpSpPr>
            <a:grpSpLocks/>
          </p:cNvGrpSpPr>
          <p:nvPr/>
        </p:nvGrpSpPr>
        <p:grpSpPr bwMode="auto">
          <a:xfrm>
            <a:off x="5668963" y="4957763"/>
            <a:ext cx="457200" cy="619125"/>
            <a:chOff x="3571" y="3123"/>
            <a:chExt cx="288" cy="390"/>
          </a:xfrm>
        </p:grpSpPr>
        <p:grpSp>
          <p:nvGrpSpPr>
            <p:cNvPr id="8295" name="Group 21"/>
            <p:cNvGrpSpPr>
              <a:grpSpLocks/>
            </p:cNvGrpSpPr>
            <p:nvPr/>
          </p:nvGrpSpPr>
          <p:grpSpPr bwMode="auto">
            <a:xfrm>
              <a:off x="3616" y="3227"/>
              <a:ext cx="188" cy="286"/>
              <a:chOff x="3616" y="3227"/>
              <a:chExt cx="188" cy="286"/>
            </a:xfrm>
          </p:grpSpPr>
          <p:sp>
            <p:nvSpPr>
              <p:cNvPr id="8297" name="Line 22"/>
              <p:cNvSpPr>
                <a:spLocks noChangeShapeType="1"/>
              </p:cNvSpPr>
              <p:nvPr/>
            </p:nvSpPr>
            <p:spPr bwMode="auto">
              <a:xfrm flipH="1">
                <a:off x="3615" y="3227"/>
                <a:ext cx="95" cy="25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8" name="Line 23"/>
              <p:cNvSpPr>
                <a:spLocks noChangeShapeType="1"/>
              </p:cNvSpPr>
              <p:nvPr/>
            </p:nvSpPr>
            <p:spPr bwMode="auto">
              <a:xfrm>
                <a:off x="3710" y="3227"/>
                <a:ext cx="93" cy="25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9" name="Line 24"/>
              <p:cNvSpPr>
                <a:spLocks noChangeShapeType="1"/>
              </p:cNvSpPr>
              <p:nvPr/>
            </p:nvSpPr>
            <p:spPr bwMode="auto">
              <a:xfrm>
                <a:off x="3616" y="3486"/>
                <a:ext cx="93" cy="2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0" name="Line 25"/>
              <p:cNvSpPr>
                <a:spLocks noChangeShapeType="1"/>
              </p:cNvSpPr>
              <p:nvPr/>
            </p:nvSpPr>
            <p:spPr bwMode="auto">
              <a:xfrm flipH="1">
                <a:off x="3710" y="3486"/>
                <a:ext cx="95" cy="2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1" name="Line 26"/>
              <p:cNvSpPr>
                <a:spLocks noChangeShapeType="1"/>
              </p:cNvSpPr>
              <p:nvPr/>
            </p:nvSpPr>
            <p:spPr bwMode="auto">
              <a:xfrm>
                <a:off x="3710" y="3233"/>
                <a:ext cx="0" cy="280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2" name="Line 27"/>
              <p:cNvSpPr>
                <a:spLocks noChangeShapeType="1"/>
              </p:cNvSpPr>
              <p:nvPr/>
            </p:nvSpPr>
            <p:spPr bwMode="auto">
              <a:xfrm flipV="1">
                <a:off x="3616" y="3458"/>
                <a:ext cx="93" cy="2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3" name="Line 28"/>
              <p:cNvSpPr>
                <a:spLocks noChangeShapeType="1"/>
              </p:cNvSpPr>
              <p:nvPr/>
            </p:nvSpPr>
            <p:spPr bwMode="auto">
              <a:xfrm flipH="1" flipV="1">
                <a:off x="3710" y="3457"/>
                <a:ext cx="95" cy="2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4" name="Line 29"/>
              <p:cNvSpPr>
                <a:spLocks noChangeShapeType="1"/>
              </p:cNvSpPr>
              <p:nvPr/>
            </p:nvSpPr>
            <p:spPr bwMode="auto">
              <a:xfrm>
                <a:off x="3656" y="3374"/>
                <a:ext cx="53" cy="20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5" name="Line 30"/>
              <p:cNvSpPr>
                <a:spLocks noChangeShapeType="1"/>
              </p:cNvSpPr>
              <p:nvPr/>
            </p:nvSpPr>
            <p:spPr bwMode="auto">
              <a:xfrm flipV="1">
                <a:off x="3710" y="3373"/>
                <a:ext cx="56" cy="22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6" name="Line 31"/>
              <p:cNvSpPr>
                <a:spLocks noChangeShapeType="1"/>
              </p:cNvSpPr>
              <p:nvPr/>
            </p:nvSpPr>
            <p:spPr bwMode="auto">
              <a:xfrm>
                <a:off x="3638" y="3412"/>
                <a:ext cx="69" cy="2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7" name="Line 32"/>
              <p:cNvSpPr>
                <a:spLocks noChangeShapeType="1"/>
              </p:cNvSpPr>
              <p:nvPr/>
            </p:nvSpPr>
            <p:spPr bwMode="auto">
              <a:xfrm flipV="1">
                <a:off x="3710" y="3417"/>
                <a:ext cx="69" cy="26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8" name="Line 33"/>
              <p:cNvSpPr>
                <a:spLocks noChangeShapeType="1"/>
              </p:cNvSpPr>
              <p:nvPr/>
            </p:nvSpPr>
            <p:spPr bwMode="auto">
              <a:xfrm flipV="1">
                <a:off x="3710" y="3334"/>
                <a:ext cx="35" cy="11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9" name="Line 34"/>
              <p:cNvSpPr>
                <a:spLocks noChangeShapeType="1"/>
              </p:cNvSpPr>
              <p:nvPr/>
            </p:nvSpPr>
            <p:spPr bwMode="auto">
              <a:xfrm flipV="1">
                <a:off x="3710" y="3280"/>
                <a:ext cx="21" cy="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0" name="Line 35"/>
              <p:cNvSpPr>
                <a:spLocks noChangeShapeType="1"/>
              </p:cNvSpPr>
              <p:nvPr/>
            </p:nvSpPr>
            <p:spPr bwMode="auto">
              <a:xfrm>
                <a:off x="3670" y="3332"/>
                <a:ext cx="43" cy="13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1" name="Line 36"/>
              <p:cNvSpPr>
                <a:spLocks noChangeShapeType="1"/>
              </p:cNvSpPr>
              <p:nvPr/>
            </p:nvSpPr>
            <p:spPr bwMode="auto">
              <a:xfrm>
                <a:off x="3689" y="3279"/>
                <a:ext cx="24" cy="13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8296" name="Picture 37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571" y="3123"/>
              <a:ext cx="288" cy="2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8208" name="Group 38"/>
          <p:cNvGrpSpPr>
            <a:grpSpLocks/>
          </p:cNvGrpSpPr>
          <p:nvPr/>
        </p:nvGrpSpPr>
        <p:grpSpPr bwMode="auto">
          <a:xfrm>
            <a:off x="3403600" y="5354638"/>
            <a:ext cx="525463" cy="390525"/>
            <a:chOff x="2144" y="3373"/>
            <a:chExt cx="331" cy="246"/>
          </a:xfrm>
        </p:grpSpPr>
        <p:pic>
          <p:nvPicPr>
            <p:cNvPr id="8293" name="Picture 39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271" y="3410"/>
              <a:ext cx="108" cy="20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8294" name="Picture 40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144" y="3373"/>
              <a:ext cx="331" cy="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8209" name="Group 41"/>
          <p:cNvGrpSpPr>
            <a:grpSpLocks/>
          </p:cNvGrpSpPr>
          <p:nvPr/>
        </p:nvGrpSpPr>
        <p:grpSpPr bwMode="auto">
          <a:xfrm>
            <a:off x="4094163" y="4987925"/>
            <a:ext cx="457200" cy="619125"/>
            <a:chOff x="2579" y="3142"/>
            <a:chExt cx="288" cy="390"/>
          </a:xfrm>
        </p:grpSpPr>
        <p:grpSp>
          <p:nvGrpSpPr>
            <p:cNvPr id="8276" name="Group 42"/>
            <p:cNvGrpSpPr>
              <a:grpSpLocks/>
            </p:cNvGrpSpPr>
            <p:nvPr/>
          </p:nvGrpSpPr>
          <p:grpSpPr bwMode="auto">
            <a:xfrm>
              <a:off x="2624" y="3246"/>
              <a:ext cx="188" cy="286"/>
              <a:chOff x="2624" y="3246"/>
              <a:chExt cx="188" cy="286"/>
            </a:xfrm>
          </p:grpSpPr>
          <p:sp>
            <p:nvSpPr>
              <p:cNvPr id="8278" name="Line 43"/>
              <p:cNvSpPr>
                <a:spLocks noChangeShapeType="1"/>
              </p:cNvSpPr>
              <p:nvPr/>
            </p:nvSpPr>
            <p:spPr bwMode="auto">
              <a:xfrm flipH="1">
                <a:off x="2624" y="3246"/>
                <a:ext cx="95" cy="25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9" name="Line 44"/>
              <p:cNvSpPr>
                <a:spLocks noChangeShapeType="1"/>
              </p:cNvSpPr>
              <p:nvPr/>
            </p:nvSpPr>
            <p:spPr bwMode="auto">
              <a:xfrm>
                <a:off x="2719" y="3246"/>
                <a:ext cx="93" cy="25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0" name="Line 45"/>
              <p:cNvSpPr>
                <a:spLocks noChangeShapeType="1"/>
              </p:cNvSpPr>
              <p:nvPr/>
            </p:nvSpPr>
            <p:spPr bwMode="auto">
              <a:xfrm>
                <a:off x="2624" y="3505"/>
                <a:ext cx="93" cy="2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1" name="Line 46"/>
              <p:cNvSpPr>
                <a:spLocks noChangeShapeType="1"/>
              </p:cNvSpPr>
              <p:nvPr/>
            </p:nvSpPr>
            <p:spPr bwMode="auto">
              <a:xfrm flipH="1">
                <a:off x="2718" y="3505"/>
                <a:ext cx="95" cy="2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2" name="Line 47"/>
              <p:cNvSpPr>
                <a:spLocks noChangeShapeType="1"/>
              </p:cNvSpPr>
              <p:nvPr/>
            </p:nvSpPr>
            <p:spPr bwMode="auto">
              <a:xfrm>
                <a:off x="2719" y="3251"/>
                <a:ext cx="0" cy="281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3" name="Line 48"/>
              <p:cNvSpPr>
                <a:spLocks noChangeShapeType="1"/>
              </p:cNvSpPr>
              <p:nvPr/>
            </p:nvSpPr>
            <p:spPr bwMode="auto">
              <a:xfrm flipV="1">
                <a:off x="2624" y="3477"/>
                <a:ext cx="93" cy="2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4" name="Line 49"/>
              <p:cNvSpPr>
                <a:spLocks noChangeShapeType="1"/>
              </p:cNvSpPr>
              <p:nvPr/>
            </p:nvSpPr>
            <p:spPr bwMode="auto">
              <a:xfrm flipH="1" flipV="1">
                <a:off x="2718" y="3477"/>
                <a:ext cx="95" cy="2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5" name="Line 50"/>
              <p:cNvSpPr>
                <a:spLocks noChangeShapeType="1"/>
              </p:cNvSpPr>
              <p:nvPr/>
            </p:nvSpPr>
            <p:spPr bwMode="auto">
              <a:xfrm>
                <a:off x="2664" y="3393"/>
                <a:ext cx="53" cy="20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6" name="Line 51"/>
              <p:cNvSpPr>
                <a:spLocks noChangeShapeType="1"/>
              </p:cNvSpPr>
              <p:nvPr/>
            </p:nvSpPr>
            <p:spPr bwMode="auto">
              <a:xfrm flipV="1">
                <a:off x="2719" y="3392"/>
                <a:ext cx="56" cy="22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7" name="Line 52"/>
              <p:cNvSpPr>
                <a:spLocks noChangeShapeType="1"/>
              </p:cNvSpPr>
              <p:nvPr/>
            </p:nvSpPr>
            <p:spPr bwMode="auto">
              <a:xfrm>
                <a:off x="2646" y="3431"/>
                <a:ext cx="69" cy="2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8" name="Line 53"/>
              <p:cNvSpPr>
                <a:spLocks noChangeShapeType="1"/>
              </p:cNvSpPr>
              <p:nvPr/>
            </p:nvSpPr>
            <p:spPr bwMode="auto">
              <a:xfrm flipV="1">
                <a:off x="2719" y="3436"/>
                <a:ext cx="69" cy="26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9" name="Line 54"/>
              <p:cNvSpPr>
                <a:spLocks noChangeShapeType="1"/>
              </p:cNvSpPr>
              <p:nvPr/>
            </p:nvSpPr>
            <p:spPr bwMode="auto">
              <a:xfrm flipV="1">
                <a:off x="2719" y="3353"/>
                <a:ext cx="35" cy="11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0" name="Line 55"/>
              <p:cNvSpPr>
                <a:spLocks noChangeShapeType="1"/>
              </p:cNvSpPr>
              <p:nvPr/>
            </p:nvSpPr>
            <p:spPr bwMode="auto">
              <a:xfrm flipV="1">
                <a:off x="2719" y="3299"/>
                <a:ext cx="21" cy="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1" name="Line 56"/>
              <p:cNvSpPr>
                <a:spLocks noChangeShapeType="1"/>
              </p:cNvSpPr>
              <p:nvPr/>
            </p:nvSpPr>
            <p:spPr bwMode="auto">
              <a:xfrm>
                <a:off x="2678" y="3350"/>
                <a:ext cx="43" cy="13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2" name="Line 57"/>
              <p:cNvSpPr>
                <a:spLocks noChangeShapeType="1"/>
              </p:cNvSpPr>
              <p:nvPr/>
            </p:nvSpPr>
            <p:spPr bwMode="auto">
              <a:xfrm>
                <a:off x="2697" y="3297"/>
                <a:ext cx="24" cy="13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8277" name="Picture 58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579" y="3142"/>
              <a:ext cx="288" cy="2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8210" name="Group 59"/>
          <p:cNvGrpSpPr>
            <a:grpSpLocks/>
          </p:cNvGrpSpPr>
          <p:nvPr/>
        </p:nvGrpSpPr>
        <p:grpSpPr bwMode="auto">
          <a:xfrm>
            <a:off x="5781675" y="5791200"/>
            <a:ext cx="360363" cy="336550"/>
            <a:chOff x="3642" y="3648"/>
            <a:chExt cx="227" cy="212"/>
          </a:xfrm>
        </p:grpSpPr>
        <p:pic>
          <p:nvPicPr>
            <p:cNvPr id="8274" name="Picture 60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3642" y="3696"/>
              <a:ext cx="227" cy="16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8275" name="Picture 61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3646" y="3648"/>
              <a:ext cx="219" cy="1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8211" name="Group 62"/>
          <p:cNvGrpSpPr>
            <a:grpSpLocks/>
          </p:cNvGrpSpPr>
          <p:nvPr/>
        </p:nvGrpSpPr>
        <p:grpSpPr bwMode="auto">
          <a:xfrm>
            <a:off x="4551363" y="5811838"/>
            <a:ext cx="374650" cy="346075"/>
            <a:chOff x="2867" y="3661"/>
            <a:chExt cx="236" cy="218"/>
          </a:xfrm>
        </p:grpSpPr>
        <p:pic>
          <p:nvPicPr>
            <p:cNvPr id="8272" name="Picture 63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2867" y="3711"/>
              <a:ext cx="236" cy="16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8273" name="Picture 64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2871" y="3661"/>
              <a:ext cx="228" cy="13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8212" name="Group 65"/>
          <p:cNvGrpSpPr>
            <a:grpSpLocks/>
          </p:cNvGrpSpPr>
          <p:nvPr/>
        </p:nvGrpSpPr>
        <p:grpSpPr bwMode="auto">
          <a:xfrm>
            <a:off x="3830638" y="5832475"/>
            <a:ext cx="381000" cy="434975"/>
            <a:chOff x="2413" y="3674"/>
            <a:chExt cx="240" cy="274"/>
          </a:xfrm>
        </p:grpSpPr>
        <p:pic>
          <p:nvPicPr>
            <p:cNvPr id="8270" name="Picture 66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2413" y="3736"/>
              <a:ext cx="240" cy="2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8271" name="Picture 67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2417" y="3674"/>
              <a:ext cx="232" cy="1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8213" name="Group 68"/>
          <p:cNvGrpSpPr>
            <a:grpSpLocks/>
          </p:cNvGrpSpPr>
          <p:nvPr/>
        </p:nvGrpSpPr>
        <p:grpSpPr bwMode="auto">
          <a:xfrm>
            <a:off x="3729038" y="4673600"/>
            <a:ext cx="484187" cy="401638"/>
            <a:chOff x="2349" y="2944"/>
            <a:chExt cx="305" cy="253"/>
          </a:xfrm>
        </p:grpSpPr>
        <p:pic>
          <p:nvPicPr>
            <p:cNvPr id="8268" name="Picture 69"/>
            <p:cNvPicPr>
              <a:picLocks noChangeAspect="1" noChangeArrowheads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2466" y="2982"/>
              <a:ext cx="100" cy="2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8269" name="Picture 70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2349" y="2944"/>
              <a:ext cx="305" cy="5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8214" name="Group 71"/>
          <p:cNvGrpSpPr>
            <a:grpSpLocks/>
          </p:cNvGrpSpPr>
          <p:nvPr/>
        </p:nvGrpSpPr>
        <p:grpSpPr bwMode="auto">
          <a:xfrm>
            <a:off x="6289675" y="5334000"/>
            <a:ext cx="523875" cy="390525"/>
            <a:chOff x="3962" y="3360"/>
            <a:chExt cx="330" cy="246"/>
          </a:xfrm>
        </p:grpSpPr>
        <p:pic>
          <p:nvPicPr>
            <p:cNvPr id="8266" name="Picture 72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4089" y="3397"/>
              <a:ext cx="108" cy="20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8267" name="Picture 73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962" y="3360"/>
              <a:ext cx="330" cy="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8215" name="Group 74"/>
          <p:cNvGrpSpPr>
            <a:grpSpLocks/>
          </p:cNvGrpSpPr>
          <p:nvPr/>
        </p:nvGrpSpPr>
        <p:grpSpPr bwMode="auto">
          <a:xfrm>
            <a:off x="4987925" y="5191125"/>
            <a:ext cx="374650" cy="347663"/>
            <a:chOff x="3142" y="3270"/>
            <a:chExt cx="236" cy="219"/>
          </a:xfrm>
        </p:grpSpPr>
        <p:pic>
          <p:nvPicPr>
            <p:cNvPr id="8264" name="Picture 75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3142" y="3320"/>
              <a:ext cx="236" cy="16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8265" name="Picture 76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3146" y="3270"/>
              <a:ext cx="228" cy="1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8216" name="Group 77"/>
          <p:cNvGrpSpPr>
            <a:grpSpLocks/>
          </p:cNvGrpSpPr>
          <p:nvPr/>
        </p:nvGrpSpPr>
        <p:grpSpPr bwMode="auto">
          <a:xfrm>
            <a:off x="1909763" y="4643438"/>
            <a:ext cx="280987" cy="342900"/>
            <a:chOff x="1203" y="2925"/>
            <a:chExt cx="177" cy="216"/>
          </a:xfrm>
        </p:grpSpPr>
        <p:pic>
          <p:nvPicPr>
            <p:cNvPr id="8262" name="Picture 78"/>
            <p:cNvPicPr>
              <a:picLocks noChangeAspect="1" noChangeArrowheads="1"/>
            </p:cNvPicPr>
            <p:nvPr/>
          </p:nvPicPr>
          <p:blipFill>
            <a:blip r:embed="rId18"/>
            <a:srcRect/>
            <a:stretch>
              <a:fillRect/>
            </a:stretch>
          </p:blipFill>
          <p:spPr bwMode="auto">
            <a:xfrm>
              <a:off x="1203" y="2974"/>
              <a:ext cx="177" cy="1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8263" name="Picture 79"/>
            <p:cNvPicPr>
              <a:picLocks noChangeAspect="1" noChangeArrowheads="1"/>
            </p:cNvPicPr>
            <p:nvPr/>
          </p:nvPicPr>
          <p:blipFill>
            <a:blip r:embed="rId19"/>
            <a:srcRect/>
            <a:stretch>
              <a:fillRect/>
            </a:stretch>
          </p:blipFill>
          <p:spPr bwMode="auto">
            <a:xfrm>
              <a:off x="1206" y="2925"/>
              <a:ext cx="171" cy="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8217" name="Group 80"/>
          <p:cNvGrpSpPr>
            <a:grpSpLocks/>
          </p:cNvGrpSpPr>
          <p:nvPr/>
        </p:nvGrpSpPr>
        <p:grpSpPr bwMode="auto">
          <a:xfrm>
            <a:off x="1616075" y="4308475"/>
            <a:ext cx="442913" cy="379413"/>
            <a:chOff x="1018" y="2714"/>
            <a:chExt cx="279" cy="239"/>
          </a:xfrm>
        </p:grpSpPr>
        <p:pic>
          <p:nvPicPr>
            <p:cNvPr id="8260" name="Picture 81"/>
            <p:cNvPicPr>
              <a:picLocks noChangeAspect="1" noChangeArrowheads="1"/>
            </p:cNvPicPr>
            <p:nvPr/>
          </p:nvPicPr>
          <p:blipFill>
            <a:blip r:embed="rId20"/>
            <a:srcRect/>
            <a:stretch>
              <a:fillRect/>
            </a:stretch>
          </p:blipFill>
          <p:spPr bwMode="auto">
            <a:xfrm>
              <a:off x="1125" y="2750"/>
              <a:ext cx="91" cy="20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8261" name="Picture 82"/>
            <p:cNvPicPr>
              <a:picLocks noChangeAspect="1" noChangeArrowheads="1"/>
            </p:cNvPicPr>
            <p:nvPr/>
          </p:nvPicPr>
          <p:blipFill>
            <a:blip r:embed="rId21"/>
            <a:srcRect/>
            <a:stretch>
              <a:fillRect/>
            </a:stretch>
          </p:blipFill>
          <p:spPr bwMode="auto">
            <a:xfrm>
              <a:off x="1018" y="2714"/>
              <a:ext cx="279" cy="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8218" name="Group 83"/>
          <p:cNvGrpSpPr>
            <a:grpSpLocks/>
          </p:cNvGrpSpPr>
          <p:nvPr/>
        </p:nvGrpSpPr>
        <p:grpSpPr bwMode="auto">
          <a:xfrm>
            <a:off x="1574800" y="1971675"/>
            <a:ext cx="457200" cy="617538"/>
            <a:chOff x="992" y="1242"/>
            <a:chExt cx="288" cy="389"/>
          </a:xfrm>
        </p:grpSpPr>
        <p:grpSp>
          <p:nvGrpSpPr>
            <p:cNvPr id="8243" name="Group 84"/>
            <p:cNvGrpSpPr>
              <a:grpSpLocks/>
            </p:cNvGrpSpPr>
            <p:nvPr/>
          </p:nvGrpSpPr>
          <p:grpSpPr bwMode="auto">
            <a:xfrm>
              <a:off x="1037" y="1346"/>
              <a:ext cx="188" cy="285"/>
              <a:chOff x="1037" y="1346"/>
              <a:chExt cx="188" cy="285"/>
            </a:xfrm>
          </p:grpSpPr>
          <p:sp>
            <p:nvSpPr>
              <p:cNvPr id="8245" name="Line 85"/>
              <p:cNvSpPr>
                <a:spLocks noChangeShapeType="1"/>
              </p:cNvSpPr>
              <p:nvPr/>
            </p:nvSpPr>
            <p:spPr bwMode="auto">
              <a:xfrm flipH="1">
                <a:off x="1036" y="1346"/>
                <a:ext cx="95" cy="25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6" name="Line 86"/>
              <p:cNvSpPr>
                <a:spLocks noChangeShapeType="1"/>
              </p:cNvSpPr>
              <p:nvPr/>
            </p:nvSpPr>
            <p:spPr bwMode="auto">
              <a:xfrm>
                <a:off x="1131" y="1346"/>
                <a:ext cx="93" cy="25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7" name="Line 87"/>
              <p:cNvSpPr>
                <a:spLocks noChangeShapeType="1"/>
              </p:cNvSpPr>
              <p:nvPr/>
            </p:nvSpPr>
            <p:spPr bwMode="auto">
              <a:xfrm>
                <a:off x="1037" y="1604"/>
                <a:ext cx="93" cy="2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8" name="Line 88"/>
              <p:cNvSpPr>
                <a:spLocks noChangeShapeType="1"/>
              </p:cNvSpPr>
              <p:nvPr/>
            </p:nvSpPr>
            <p:spPr bwMode="auto">
              <a:xfrm flipH="1">
                <a:off x="1131" y="1604"/>
                <a:ext cx="95" cy="2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9" name="Line 89"/>
              <p:cNvSpPr>
                <a:spLocks noChangeShapeType="1"/>
              </p:cNvSpPr>
              <p:nvPr/>
            </p:nvSpPr>
            <p:spPr bwMode="auto">
              <a:xfrm>
                <a:off x="1131" y="1351"/>
                <a:ext cx="0" cy="280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0" name="Line 90"/>
              <p:cNvSpPr>
                <a:spLocks noChangeShapeType="1"/>
              </p:cNvSpPr>
              <p:nvPr/>
            </p:nvSpPr>
            <p:spPr bwMode="auto">
              <a:xfrm flipV="1">
                <a:off x="1037" y="1576"/>
                <a:ext cx="93" cy="2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1" name="Line 91"/>
              <p:cNvSpPr>
                <a:spLocks noChangeShapeType="1"/>
              </p:cNvSpPr>
              <p:nvPr/>
            </p:nvSpPr>
            <p:spPr bwMode="auto">
              <a:xfrm flipH="1" flipV="1">
                <a:off x="1131" y="1576"/>
                <a:ext cx="95" cy="2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2" name="Line 92"/>
              <p:cNvSpPr>
                <a:spLocks noChangeShapeType="1"/>
              </p:cNvSpPr>
              <p:nvPr/>
            </p:nvSpPr>
            <p:spPr bwMode="auto">
              <a:xfrm>
                <a:off x="1077" y="1492"/>
                <a:ext cx="53" cy="20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3" name="Line 93"/>
              <p:cNvSpPr>
                <a:spLocks noChangeShapeType="1"/>
              </p:cNvSpPr>
              <p:nvPr/>
            </p:nvSpPr>
            <p:spPr bwMode="auto">
              <a:xfrm flipV="1">
                <a:off x="1131" y="1491"/>
                <a:ext cx="56" cy="22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4" name="Line 94"/>
              <p:cNvSpPr>
                <a:spLocks noChangeShapeType="1"/>
              </p:cNvSpPr>
              <p:nvPr/>
            </p:nvSpPr>
            <p:spPr bwMode="auto">
              <a:xfrm>
                <a:off x="1059" y="1530"/>
                <a:ext cx="69" cy="2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5" name="Line 95"/>
              <p:cNvSpPr>
                <a:spLocks noChangeShapeType="1"/>
              </p:cNvSpPr>
              <p:nvPr/>
            </p:nvSpPr>
            <p:spPr bwMode="auto">
              <a:xfrm flipV="1">
                <a:off x="1131" y="1535"/>
                <a:ext cx="69" cy="26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6" name="Line 96"/>
              <p:cNvSpPr>
                <a:spLocks noChangeShapeType="1"/>
              </p:cNvSpPr>
              <p:nvPr/>
            </p:nvSpPr>
            <p:spPr bwMode="auto">
              <a:xfrm flipV="1">
                <a:off x="1131" y="1453"/>
                <a:ext cx="35" cy="11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7" name="Line 97"/>
              <p:cNvSpPr>
                <a:spLocks noChangeShapeType="1"/>
              </p:cNvSpPr>
              <p:nvPr/>
            </p:nvSpPr>
            <p:spPr bwMode="auto">
              <a:xfrm flipV="1">
                <a:off x="1131" y="1398"/>
                <a:ext cx="21" cy="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8" name="Line 98"/>
              <p:cNvSpPr>
                <a:spLocks noChangeShapeType="1"/>
              </p:cNvSpPr>
              <p:nvPr/>
            </p:nvSpPr>
            <p:spPr bwMode="auto">
              <a:xfrm>
                <a:off x="1091" y="1450"/>
                <a:ext cx="43" cy="13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9" name="Line 99"/>
              <p:cNvSpPr>
                <a:spLocks noChangeShapeType="1"/>
              </p:cNvSpPr>
              <p:nvPr/>
            </p:nvSpPr>
            <p:spPr bwMode="auto">
              <a:xfrm>
                <a:off x="1110" y="1397"/>
                <a:ext cx="24" cy="13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8244" name="Picture 100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992" y="1242"/>
              <a:ext cx="288" cy="2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8219" name="Group 101"/>
          <p:cNvGrpSpPr>
            <a:grpSpLocks/>
          </p:cNvGrpSpPr>
          <p:nvPr/>
        </p:nvGrpSpPr>
        <p:grpSpPr bwMode="auto">
          <a:xfrm>
            <a:off x="2112963" y="2103438"/>
            <a:ext cx="463550" cy="479425"/>
            <a:chOff x="1331" y="1325"/>
            <a:chExt cx="292" cy="302"/>
          </a:xfrm>
        </p:grpSpPr>
        <p:pic>
          <p:nvPicPr>
            <p:cNvPr id="8241" name="Picture 102"/>
            <p:cNvPicPr>
              <a:picLocks noChangeAspect="1" noChangeArrowheads="1"/>
            </p:cNvPicPr>
            <p:nvPr/>
          </p:nvPicPr>
          <p:blipFill>
            <a:blip r:embed="rId22"/>
            <a:srcRect/>
            <a:stretch>
              <a:fillRect/>
            </a:stretch>
          </p:blipFill>
          <p:spPr bwMode="auto">
            <a:xfrm>
              <a:off x="1331" y="1394"/>
              <a:ext cx="292" cy="23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8242" name="Picture 103"/>
            <p:cNvPicPr>
              <a:picLocks noChangeAspect="1" noChangeArrowheads="1"/>
            </p:cNvPicPr>
            <p:nvPr/>
          </p:nvPicPr>
          <p:blipFill>
            <a:blip r:embed="rId23"/>
            <a:srcRect/>
            <a:stretch>
              <a:fillRect/>
            </a:stretch>
          </p:blipFill>
          <p:spPr bwMode="auto">
            <a:xfrm>
              <a:off x="1336" y="1325"/>
              <a:ext cx="282" cy="19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8220" name="Group 104"/>
          <p:cNvGrpSpPr>
            <a:grpSpLocks/>
          </p:cNvGrpSpPr>
          <p:nvPr/>
        </p:nvGrpSpPr>
        <p:grpSpPr bwMode="auto">
          <a:xfrm>
            <a:off x="2005013" y="2901950"/>
            <a:ext cx="331787" cy="366713"/>
            <a:chOff x="1263" y="1828"/>
            <a:chExt cx="209" cy="231"/>
          </a:xfrm>
        </p:grpSpPr>
        <p:pic>
          <p:nvPicPr>
            <p:cNvPr id="8239" name="Picture 10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63" y="1881"/>
              <a:ext cx="209" cy="17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8240" name="Picture 106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267" y="1828"/>
              <a:ext cx="202" cy="14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8221" name="Group 107"/>
          <p:cNvGrpSpPr>
            <a:grpSpLocks/>
          </p:cNvGrpSpPr>
          <p:nvPr/>
        </p:nvGrpSpPr>
        <p:grpSpPr bwMode="auto">
          <a:xfrm>
            <a:off x="1482725" y="2987675"/>
            <a:ext cx="280988" cy="342900"/>
            <a:chOff x="934" y="1882"/>
            <a:chExt cx="177" cy="216"/>
          </a:xfrm>
        </p:grpSpPr>
        <p:pic>
          <p:nvPicPr>
            <p:cNvPr id="8237" name="Picture 108"/>
            <p:cNvPicPr>
              <a:picLocks noChangeAspect="1" noChangeArrowheads="1"/>
            </p:cNvPicPr>
            <p:nvPr/>
          </p:nvPicPr>
          <p:blipFill>
            <a:blip r:embed="rId18"/>
            <a:srcRect/>
            <a:stretch>
              <a:fillRect/>
            </a:stretch>
          </p:blipFill>
          <p:spPr bwMode="auto">
            <a:xfrm>
              <a:off x="934" y="1931"/>
              <a:ext cx="177" cy="1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8238" name="Picture 109"/>
            <p:cNvPicPr>
              <a:picLocks noChangeAspect="1" noChangeArrowheads="1"/>
            </p:cNvPicPr>
            <p:nvPr/>
          </p:nvPicPr>
          <p:blipFill>
            <a:blip r:embed="rId19"/>
            <a:srcRect/>
            <a:stretch>
              <a:fillRect/>
            </a:stretch>
          </p:blipFill>
          <p:spPr bwMode="auto">
            <a:xfrm>
              <a:off x="937" y="1882"/>
              <a:ext cx="171" cy="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8222" name="Group 110"/>
          <p:cNvGrpSpPr>
            <a:grpSpLocks/>
          </p:cNvGrpSpPr>
          <p:nvPr/>
        </p:nvGrpSpPr>
        <p:grpSpPr bwMode="auto">
          <a:xfrm>
            <a:off x="1189038" y="2651125"/>
            <a:ext cx="442912" cy="381000"/>
            <a:chOff x="749" y="1670"/>
            <a:chExt cx="279" cy="240"/>
          </a:xfrm>
        </p:grpSpPr>
        <p:pic>
          <p:nvPicPr>
            <p:cNvPr id="8235" name="Picture 111"/>
            <p:cNvPicPr>
              <a:picLocks noChangeAspect="1" noChangeArrowheads="1"/>
            </p:cNvPicPr>
            <p:nvPr/>
          </p:nvPicPr>
          <p:blipFill>
            <a:blip r:embed="rId20"/>
            <a:srcRect/>
            <a:stretch>
              <a:fillRect/>
            </a:stretch>
          </p:blipFill>
          <p:spPr bwMode="auto">
            <a:xfrm>
              <a:off x="856" y="1706"/>
              <a:ext cx="91" cy="2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8236" name="Picture 112"/>
            <p:cNvPicPr>
              <a:picLocks noChangeAspect="1" noChangeArrowheads="1"/>
            </p:cNvPicPr>
            <p:nvPr/>
          </p:nvPicPr>
          <p:blipFill>
            <a:blip r:embed="rId21"/>
            <a:srcRect/>
            <a:stretch>
              <a:fillRect/>
            </a:stretch>
          </p:blipFill>
          <p:spPr bwMode="auto">
            <a:xfrm>
              <a:off x="749" y="1670"/>
              <a:ext cx="279" cy="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8223" name="Group 113"/>
          <p:cNvGrpSpPr>
            <a:grpSpLocks/>
          </p:cNvGrpSpPr>
          <p:nvPr/>
        </p:nvGrpSpPr>
        <p:grpSpPr bwMode="auto">
          <a:xfrm>
            <a:off x="1565275" y="1401763"/>
            <a:ext cx="444500" cy="384175"/>
            <a:chOff x="986" y="883"/>
            <a:chExt cx="280" cy="242"/>
          </a:xfrm>
        </p:grpSpPr>
        <p:pic>
          <p:nvPicPr>
            <p:cNvPr id="8233" name="Picture 114"/>
            <p:cNvPicPr>
              <a:picLocks noChangeAspect="1" noChangeArrowheads="1"/>
            </p:cNvPicPr>
            <p:nvPr/>
          </p:nvPicPr>
          <p:blipFill>
            <a:blip r:embed="rId24"/>
            <a:srcRect/>
            <a:stretch>
              <a:fillRect/>
            </a:stretch>
          </p:blipFill>
          <p:spPr bwMode="auto">
            <a:xfrm>
              <a:off x="986" y="938"/>
              <a:ext cx="280" cy="1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8234" name="Picture 115"/>
            <p:cNvPicPr>
              <a:picLocks noChangeAspect="1" noChangeArrowheads="1"/>
            </p:cNvPicPr>
            <p:nvPr/>
          </p:nvPicPr>
          <p:blipFill>
            <a:blip r:embed="rId25"/>
            <a:srcRect/>
            <a:stretch>
              <a:fillRect/>
            </a:stretch>
          </p:blipFill>
          <p:spPr bwMode="auto">
            <a:xfrm>
              <a:off x="991" y="883"/>
              <a:ext cx="270" cy="15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8224" name="Group 116"/>
          <p:cNvGrpSpPr>
            <a:grpSpLocks/>
          </p:cNvGrpSpPr>
          <p:nvPr/>
        </p:nvGrpSpPr>
        <p:grpSpPr bwMode="auto">
          <a:xfrm>
            <a:off x="762000" y="2530475"/>
            <a:ext cx="444500" cy="379413"/>
            <a:chOff x="480" y="1594"/>
            <a:chExt cx="280" cy="239"/>
          </a:xfrm>
        </p:grpSpPr>
        <p:pic>
          <p:nvPicPr>
            <p:cNvPr id="8231" name="Picture 117"/>
            <p:cNvPicPr>
              <a:picLocks noChangeAspect="1" noChangeArrowheads="1"/>
            </p:cNvPicPr>
            <p:nvPr/>
          </p:nvPicPr>
          <p:blipFill>
            <a:blip r:embed="rId20"/>
            <a:srcRect/>
            <a:stretch>
              <a:fillRect/>
            </a:stretch>
          </p:blipFill>
          <p:spPr bwMode="auto">
            <a:xfrm>
              <a:off x="588" y="1630"/>
              <a:ext cx="91" cy="20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8232" name="Picture 118"/>
            <p:cNvPicPr>
              <a:picLocks noChangeAspect="1" noChangeArrowheads="1"/>
            </p:cNvPicPr>
            <p:nvPr/>
          </p:nvPicPr>
          <p:blipFill>
            <a:blip r:embed="rId21"/>
            <a:srcRect/>
            <a:stretch>
              <a:fillRect/>
            </a:stretch>
          </p:blipFill>
          <p:spPr bwMode="auto">
            <a:xfrm>
              <a:off x="480" y="1594"/>
              <a:ext cx="280" cy="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8226" name="Line 120"/>
          <p:cNvSpPr>
            <a:spLocks noChangeShapeType="1"/>
          </p:cNvSpPr>
          <p:nvPr/>
        </p:nvSpPr>
        <p:spPr bwMode="auto">
          <a:xfrm flipH="1" flipV="1">
            <a:off x="4865688" y="4103688"/>
            <a:ext cx="952500" cy="12969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7" name="Line 121"/>
          <p:cNvSpPr>
            <a:spLocks noChangeShapeType="1"/>
          </p:cNvSpPr>
          <p:nvPr/>
        </p:nvSpPr>
        <p:spPr bwMode="auto">
          <a:xfrm flipV="1">
            <a:off x="2197100" y="3635375"/>
            <a:ext cx="1257300" cy="8128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228" name="Group 122"/>
          <p:cNvGrpSpPr>
            <a:grpSpLocks/>
          </p:cNvGrpSpPr>
          <p:nvPr/>
        </p:nvGrpSpPr>
        <p:grpSpPr bwMode="auto">
          <a:xfrm>
            <a:off x="3038475" y="2557463"/>
            <a:ext cx="2360613" cy="1760537"/>
            <a:chOff x="1914" y="1611"/>
            <a:chExt cx="1487" cy="1109"/>
          </a:xfrm>
        </p:grpSpPr>
        <p:sp>
          <p:nvSpPr>
            <p:cNvPr id="8229" name="Freeform 123"/>
            <p:cNvSpPr>
              <a:spLocks noChangeArrowheads="1"/>
            </p:cNvSpPr>
            <p:nvPr/>
          </p:nvSpPr>
          <p:spPr bwMode="auto">
            <a:xfrm>
              <a:off x="1914" y="1611"/>
              <a:ext cx="1487" cy="1109"/>
            </a:xfrm>
            <a:custGeom>
              <a:avLst/>
              <a:gdLst>
                <a:gd name="T0" fmla="*/ 2 w 2135"/>
                <a:gd name="T1" fmla="*/ 39 h 1662"/>
                <a:gd name="T2" fmla="*/ 8 w 2135"/>
                <a:gd name="T3" fmla="*/ 5 h 1662"/>
                <a:gd name="T4" fmla="*/ 52 w 2135"/>
                <a:gd name="T5" fmla="*/ 11 h 1662"/>
                <a:gd name="T6" fmla="*/ 97 w 2135"/>
                <a:gd name="T7" fmla="*/ 6 h 1662"/>
                <a:gd name="T8" fmla="*/ 159 w 2135"/>
                <a:gd name="T9" fmla="*/ 24 h 1662"/>
                <a:gd name="T10" fmla="*/ 161 w 2135"/>
                <a:gd name="T11" fmla="*/ 68 h 1662"/>
                <a:gd name="T12" fmla="*/ 126 w 2135"/>
                <a:gd name="T13" fmla="*/ 95 h 1662"/>
                <a:gd name="T14" fmla="*/ 65 w 2135"/>
                <a:gd name="T15" fmla="*/ 89 h 1662"/>
                <a:gd name="T16" fmla="*/ 40 w 2135"/>
                <a:gd name="T17" fmla="*/ 75 h 1662"/>
                <a:gd name="T18" fmla="*/ 15 w 2135"/>
                <a:gd name="T19" fmla="*/ 63 h 1662"/>
                <a:gd name="T20" fmla="*/ 2 w 2135"/>
                <a:gd name="T21" fmla="*/ 39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0" name="Text Box 124"/>
            <p:cNvSpPr txBox="1">
              <a:spLocks noChangeArrowheads="1"/>
            </p:cNvSpPr>
            <p:nvPr/>
          </p:nvSpPr>
          <p:spPr bwMode="auto">
            <a:xfrm>
              <a:off x="2227" y="1904"/>
              <a:ext cx="991" cy="44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Network </a:t>
              </a:r>
              <a:endPara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Infrastructure</a:t>
              </a:r>
              <a:endPara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152400" y="230188"/>
            <a:ext cx="8494713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3G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Voice+Data</a:t>
            </a: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) Network Architecture</a:t>
            </a:r>
          </a:p>
        </p:txBody>
      </p:sp>
      <p:grpSp>
        <p:nvGrpSpPr>
          <p:cNvPr id="39939" name="Group 4"/>
          <p:cNvGrpSpPr>
            <a:grpSpLocks/>
          </p:cNvGrpSpPr>
          <p:nvPr/>
        </p:nvGrpSpPr>
        <p:grpSpPr bwMode="auto">
          <a:xfrm>
            <a:off x="1898650" y="1520825"/>
            <a:ext cx="247650" cy="485775"/>
            <a:chOff x="1196" y="958"/>
            <a:chExt cx="156" cy="306"/>
          </a:xfrm>
        </p:grpSpPr>
        <p:sp>
          <p:nvSpPr>
            <p:cNvPr id="40161" name="Line 5"/>
            <p:cNvSpPr>
              <a:spLocks noChangeShapeType="1"/>
            </p:cNvSpPr>
            <p:nvPr/>
          </p:nvSpPr>
          <p:spPr bwMode="auto">
            <a:xfrm flipH="1">
              <a:off x="1232" y="1067"/>
              <a:ext cx="42" cy="17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62" name="Line 6"/>
            <p:cNvSpPr>
              <a:spLocks noChangeShapeType="1"/>
            </p:cNvSpPr>
            <p:nvPr/>
          </p:nvSpPr>
          <p:spPr bwMode="auto">
            <a:xfrm>
              <a:off x="1274" y="1067"/>
              <a:ext cx="41" cy="177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63" name="Line 7"/>
            <p:cNvSpPr>
              <a:spLocks noChangeShapeType="1"/>
            </p:cNvSpPr>
            <p:nvPr/>
          </p:nvSpPr>
          <p:spPr bwMode="auto">
            <a:xfrm>
              <a:off x="1233" y="1245"/>
              <a:ext cx="40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64" name="Line 8"/>
            <p:cNvSpPr>
              <a:spLocks noChangeShapeType="1"/>
            </p:cNvSpPr>
            <p:nvPr/>
          </p:nvSpPr>
          <p:spPr bwMode="auto">
            <a:xfrm flipH="1">
              <a:off x="1273" y="1245"/>
              <a:ext cx="43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65" name="Line 9"/>
            <p:cNvSpPr>
              <a:spLocks noChangeShapeType="1"/>
            </p:cNvSpPr>
            <p:nvPr/>
          </p:nvSpPr>
          <p:spPr bwMode="auto">
            <a:xfrm>
              <a:off x="1274" y="1071"/>
              <a:ext cx="0" cy="19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66" name="Line 10"/>
            <p:cNvSpPr>
              <a:spLocks noChangeShapeType="1"/>
            </p:cNvSpPr>
            <p:nvPr/>
          </p:nvSpPr>
          <p:spPr bwMode="auto">
            <a:xfrm flipV="1">
              <a:off x="1233" y="1226"/>
              <a:ext cx="40" cy="2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67" name="Line 11"/>
            <p:cNvSpPr>
              <a:spLocks noChangeShapeType="1"/>
            </p:cNvSpPr>
            <p:nvPr/>
          </p:nvSpPr>
          <p:spPr bwMode="auto">
            <a:xfrm flipH="1" flipV="1">
              <a:off x="1273" y="1226"/>
              <a:ext cx="43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68" name="Line 12"/>
            <p:cNvSpPr>
              <a:spLocks noChangeShapeType="1"/>
            </p:cNvSpPr>
            <p:nvPr/>
          </p:nvSpPr>
          <p:spPr bwMode="auto">
            <a:xfrm>
              <a:off x="1250" y="1169"/>
              <a:ext cx="23" cy="14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69" name="Line 13"/>
            <p:cNvSpPr>
              <a:spLocks noChangeShapeType="1"/>
            </p:cNvSpPr>
            <p:nvPr/>
          </p:nvSpPr>
          <p:spPr bwMode="auto">
            <a:xfrm flipV="1">
              <a:off x="1274" y="1167"/>
              <a:ext cx="24" cy="1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70" name="Line 14"/>
            <p:cNvSpPr>
              <a:spLocks noChangeShapeType="1"/>
            </p:cNvSpPr>
            <p:nvPr/>
          </p:nvSpPr>
          <p:spPr bwMode="auto">
            <a:xfrm>
              <a:off x="1242" y="1195"/>
              <a:ext cx="30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71" name="Line 15"/>
            <p:cNvSpPr>
              <a:spLocks noChangeShapeType="1"/>
            </p:cNvSpPr>
            <p:nvPr/>
          </p:nvSpPr>
          <p:spPr bwMode="auto">
            <a:xfrm flipV="1">
              <a:off x="1274" y="1198"/>
              <a:ext cx="30" cy="1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72" name="Line 16"/>
            <p:cNvSpPr>
              <a:spLocks noChangeShapeType="1"/>
            </p:cNvSpPr>
            <p:nvPr/>
          </p:nvSpPr>
          <p:spPr bwMode="auto">
            <a:xfrm flipV="1">
              <a:off x="1274" y="1141"/>
              <a:ext cx="15" cy="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73" name="Line 17"/>
            <p:cNvSpPr>
              <a:spLocks noChangeShapeType="1"/>
            </p:cNvSpPr>
            <p:nvPr/>
          </p:nvSpPr>
          <p:spPr bwMode="auto">
            <a:xfrm flipV="1">
              <a:off x="1274" y="1104"/>
              <a:ext cx="9" cy="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74" name="Line 18"/>
            <p:cNvSpPr>
              <a:spLocks noChangeShapeType="1"/>
            </p:cNvSpPr>
            <p:nvPr/>
          </p:nvSpPr>
          <p:spPr bwMode="auto">
            <a:xfrm>
              <a:off x="1256" y="1139"/>
              <a:ext cx="18" cy="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75" name="Line 19"/>
            <p:cNvSpPr>
              <a:spLocks noChangeShapeType="1"/>
            </p:cNvSpPr>
            <p:nvPr/>
          </p:nvSpPr>
          <p:spPr bwMode="auto">
            <a:xfrm>
              <a:off x="1265" y="1103"/>
              <a:ext cx="10" cy="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0176" name="Group 20"/>
            <p:cNvGrpSpPr>
              <a:grpSpLocks/>
            </p:cNvGrpSpPr>
            <p:nvPr/>
          </p:nvGrpSpPr>
          <p:grpSpPr bwMode="auto">
            <a:xfrm>
              <a:off x="1282" y="1057"/>
              <a:ext cx="70" cy="24"/>
              <a:chOff x="1282" y="1057"/>
              <a:chExt cx="70" cy="24"/>
            </a:xfrm>
          </p:grpSpPr>
          <p:sp>
            <p:nvSpPr>
              <p:cNvPr id="40187" name="Line 21"/>
              <p:cNvSpPr>
                <a:spLocks noChangeShapeType="1"/>
              </p:cNvSpPr>
              <p:nvPr/>
            </p:nvSpPr>
            <p:spPr bwMode="auto">
              <a:xfrm>
                <a:off x="1282" y="1082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88" name="Line 22"/>
              <p:cNvSpPr>
                <a:spLocks noChangeShapeType="1"/>
              </p:cNvSpPr>
              <p:nvPr/>
            </p:nvSpPr>
            <p:spPr bwMode="auto">
              <a:xfrm flipV="1">
                <a:off x="1285" y="1055"/>
                <a:ext cx="44" cy="13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89" name="Line 23"/>
              <p:cNvSpPr>
                <a:spLocks noChangeShapeType="1"/>
              </p:cNvSpPr>
              <p:nvPr/>
            </p:nvSpPr>
            <p:spPr bwMode="auto">
              <a:xfrm flipH="1">
                <a:off x="1307" y="1059"/>
                <a:ext cx="23" cy="17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90" name="Line 24"/>
              <p:cNvSpPr>
                <a:spLocks noChangeShapeType="1"/>
              </p:cNvSpPr>
              <p:nvPr/>
            </p:nvSpPr>
            <p:spPr bwMode="auto">
              <a:xfrm flipV="1">
                <a:off x="1308" y="1065"/>
                <a:ext cx="44" cy="13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177" name="Group 25"/>
            <p:cNvGrpSpPr>
              <a:grpSpLocks/>
            </p:cNvGrpSpPr>
            <p:nvPr/>
          </p:nvGrpSpPr>
          <p:grpSpPr bwMode="auto">
            <a:xfrm>
              <a:off x="1271" y="958"/>
              <a:ext cx="14" cy="97"/>
              <a:chOff x="1271" y="958"/>
              <a:chExt cx="14" cy="97"/>
            </a:xfrm>
          </p:grpSpPr>
          <p:sp>
            <p:nvSpPr>
              <p:cNvPr id="40183" name="Line 26"/>
              <p:cNvSpPr>
                <a:spLocks noChangeShapeType="1"/>
              </p:cNvSpPr>
              <p:nvPr/>
            </p:nvSpPr>
            <p:spPr bwMode="auto">
              <a:xfrm>
                <a:off x="1273" y="958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84" name="Line 27"/>
              <p:cNvSpPr>
                <a:spLocks noChangeShapeType="1"/>
              </p:cNvSpPr>
              <p:nvPr/>
            </p:nvSpPr>
            <p:spPr bwMode="auto">
              <a:xfrm flipH="1">
                <a:off x="1280" y="967"/>
                <a:ext cx="5" cy="57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85" name="Line 28"/>
              <p:cNvSpPr>
                <a:spLocks noChangeShapeType="1"/>
              </p:cNvSpPr>
              <p:nvPr/>
            </p:nvSpPr>
            <p:spPr bwMode="auto">
              <a:xfrm flipH="1" flipV="1">
                <a:off x="1274" y="997"/>
                <a:ext cx="8" cy="28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86" name="Line 29"/>
              <p:cNvSpPr>
                <a:spLocks noChangeShapeType="1"/>
              </p:cNvSpPr>
              <p:nvPr/>
            </p:nvSpPr>
            <p:spPr bwMode="auto">
              <a:xfrm flipH="1">
                <a:off x="1269" y="998"/>
                <a:ext cx="6" cy="57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178" name="Group 30"/>
            <p:cNvGrpSpPr>
              <a:grpSpLocks/>
            </p:cNvGrpSpPr>
            <p:nvPr/>
          </p:nvGrpSpPr>
          <p:grpSpPr bwMode="auto">
            <a:xfrm>
              <a:off x="1196" y="1051"/>
              <a:ext cx="70" cy="24"/>
              <a:chOff x="1196" y="1051"/>
              <a:chExt cx="70" cy="24"/>
            </a:xfrm>
          </p:grpSpPr>
          <p:sp>
            <p:nvSpPr>
              <p:cNvPr id="40179" name="Line 31"/>
              <p:cNvSpPr>
                <a:spLocks noChangeShapeType="1"/>
              </p:cNvSpPr>
              <p:nvPr/>
            </p:nvSpPr>
            <p:spPr bwMode="auto">
              <a:xfrm>
                <a:off x="1267" y="1051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80" name="Line 32"/>
              <p:cNvSpPr>
                <a:spLocks noChangeShapeType="1"/>
              </p:cNvSpPr>
              <p:nvPr/>
            </p:nvSpPr>
            <p:spPr bwMode="auto">
              <a:xfrm flipH="1">
                <a:off x="1218" y="1064"/>
                <a:ext cx="46" cy="11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81" name="Line 33"/>
              <p:cNvSpPr>
                <a:spLocks noChangeShapeType="1"/>
              </p:cNvSpPr>
              <p:nvPr/>
            </p:nvSpPr>
            <p:spPr bwMode="auto">
              <a:xfrm flipV="1">
                <a:off x="1219" y="1055"/>
                <a:ext cx="21" cy="19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82" name="Line 34"/>
              <p:cNvSpPr>
                <a:spLocks noChangeShapeType="1"/>
              </p:cNvSpPr>
              <p:nvPr/>
            </p:nvSpPr>
            <p:spPr bwMode="auto">
              <a:xfrm flipH="1">
                <a:off x="1195" y="1054"/>
                <a:ext cx="46" cy="11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9940" name="Group 35"/>
          <p:cNvGrpSpPr>
            <a:grpSpLocks/>
          </p:cNvGrpSpPr>
          <p:nvPr/>
        </p:nvGrpSpPr>
        <p:grpSpPr bwMode="auto">
          <a:xfrm>
            <a:off x="2387600" y="1998663"/>
            <a:ext cx="247650" cy="485775"/>
            <a:chOff x="1504" y="1259"/>
            <a:chExt cx="156" cy="306"/>
          </a:xfrm>
        </p:grpSpPr>
        <p:sp>
          <p:nvSpPr>
            <p:cNvPr id="40131" name="Line 36"/>
            <p:cNvSpPr>
              <a:spLocks noChangeShapeType="1"/>
            </p:cNvSpPr>
            <p:nvPr/>
          </p:nvSpPr>
          <p:spPr bwMode="auto">
            <a:xfrm flipH="1">
              <a:off x="1540" y="1368"/>
              <a:ext cx="42" cy="17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32" name="Line 37"/>
            <p:cNvSpPr>
              <a:spLocks noChangeShapeType="1"/>
            </p:cNvSpPr>
            <p:nvPr/>
          </p:nvSpPr>
          <p:spPr bwMode="auto">
            <a:xfrm>
              <a:off x="1582" y="1368"/>
              <a:ext cx="41" cy="177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33" name="Line 38"/>
            <p:cNvSpPr>
              <a:spLocks noChangeShapeType="1"/>
            </p:cNvSpPr>
            <p:nvPr/>
          </p:nvSpPr>
          <p:spPr bwMode="auto">
            <a:xfrm>
              <a:off x="1541" y="1547"/>
              <a:ext cx="40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34" name="Line 39"/>
            <p:cNvSpPr>
              <a:spLocks noChangeShapeType="1"/>
            </p:cNvSpPr>
            <p:nvPr/>
          </p:nvSpPr>
          <p:spPr bwMode="auto">
            <a:xfrm flipH="1">
              <a:off x="1581" y="1547"/>
              <a:ext cx="43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35" name="Line 40"/>
            <p:cNvSpPr>
              <a:spLocks noChangeShapeType="1"/>
            </p:cNvSpPr>
            <p:nvPr/>
          </p:nvSpPr>
          <p:spPr bwMode="auto">
            <a:xfrm>
              <a:off x="1582" y="1372"/>
              <a:ext cx="0" cy="19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36" name="Line 41"/>
            <p:cNvSpPr>
              <a:spLocks noChangeShapeType="1"/>
            </p:cNvSpPr>
            <p:nvPr/>
          </p:nvSpPr>
          <p:spPr bwMode="auto">
            <a:xfrm flipV="1">
              <a:off x="1541" y="1527"/>
              <a:ext cx="40" cy="2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37" name="Line 42"/>
            <p:cNvSpPr>
              <a:spLocks noChangeShapeType="1"/>
            </p:cNvSpPr>
            <p:nvPr/>
          </p:nvSpPr>
          <p:spPr bwMode="auto">
            <a:xfrm flipH="1" flipV="1">
              <a:off x="1581" y="1527"/>
              <a:ext cx="43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38" name="Line 43"/>
            <p:cNvSpPr>
              <a:spLocks noChangeShapeType="1"/>
            </p:cNvSpPr>
            <p:nvPr/>
          </p:nvSpPr>
          <p:spPr bwMode="auto">
            <a:xfrm>
              <a:off x="1558" y="1469"/>
              <a:ext cx="23" cy="14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39" name="Line 44"/>
            <p:cNvSpPr>
              <a:spLocks noChangeShapeType="1"/>
            </p:cNvSpPr>
            <p:nvPr/>
          </p:nvSpPr>
          <p:spPr bwMode="auto">
            <a:xfrm flipV="1">
              <a:off x="1582" y="1468"/>
              <a:ext cx="24" cy="1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40" name="Line 45"/>
            <p:cNvSpPr>
              <a:spLocks noChangeShapeType="1"/>
            </p:cNvSpPr>
            <p:nvPr/>
          </p:nvSpPr>
          <p:spPr bwMode="auto">
            <a:xfrm>
              <a:off x="1550" y="1496"/>
              <a:ext cx="30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41" name="Line 46"/>
            <p:cNvSpPr>
              <a:spLocks noChangeShapeType="1"/>
            </p:cNvSpPr>
            <p:nvPr/>
          </p:nvSpPr>
          <p:spPr bwMode="auto">
            <a:xfrm flipV="1">
              <a:off x="1582" y="1499"/>
              <a:ext cx="30" cy="1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42" name="Line 47"/>
            <p:cNvSpPr>
              <a:spLocks noChangeShapeType="1"/>
            </p:cNvSpPr>
            <p:nvPr/>
          </p:nvSpPr>
          <p:spPr bwMode="auto">
            <a:xfrm flipV="1">
              <a:off x="1582" y="1442"/>
              <a:ext cx="15" cy="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43" name="Line 48"/>
            <p:cNvSpPr>
              <a:spLocks noChangeShapeType="1"/>
            </p:cNvSpPr>
            <p:nvPr/>
          </p:nvSpPr>
          <p:spPr bwMode="auto">
            <a:xfrm flipV="1">
              <a:off x="1582" y="1405"/>
              <a:ext cx="9" cy="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44" name="Line 49"/>
            <p:cNvSpPr>
              <a:spLocks noChangeShapeType="1"/>
            </p:cNvSpPr>
            <p:nvPr/>
          </p:nvSpPr>
          <p:spPr bwMode="auto">
            <a:xfrm>
              <a:off x="1564" y="1440"/>
              <a:ext cx="18" cy="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45" name="Line 50"/>
            <p:cNvSpPr>
              <a:spLocks noChangeShapeType="1"/>
            </p:cNvSpPr>
            <p:nvPr/>
          </p:nvSpPr>
          <p:spPr bwMode="auto">
            <a:xfrm>
              <a:off x="1573" y="1404"/>
              <a:ext cx="10" cy="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0146" name="Group 51"/>
            <p:cNvGrpSpPr>
              <a:grpSpLocks/>
            </p:cNvGrpSpPr>
            <p:nvPr/>
          </p:nvGrpSpPr>
          <p:grpSpPr bwMode="auto">
            <a:xfrm>
              <a:off x="1590" y="1358"/>
              <a:ext cx="70" cy="24"/>
              <a:chOff x="1590" y="1358"/>
              <a:chExt cx="70" cy="24"/>
            </a:xfrm>
          </p:grpSpPr>
          <p:sp>
            <p:nvSpPr>
              <p:cNvPr id="40157" name="Line 52"/>
              <p:cNvSpPr>
                <a:spLocks noChangeShapeType="1"/>
              </p:cNvSpPr>
              <p:nvPr/>
            </p:nvSpPr>
            <p:spPr bwMode="auto">
              <a:xfrm>
                <a:off x="1590" y="1383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58" name="Line 53"/>
              <p:cNvSpPr>
                <a:spLocks noChangeShapeType="1"/>
              </p:cNvSpPr>
              <p:nvPr/>
            </p:nvSpPr>
            <p:spPr bwMode="auto">
              <a:xfrm flipV="1">
                <a:off x="1593" y="1356"/>
                <a:ext cx="44" cy="13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59" name="Line 54"/>
              <p:cNvSpPr>
                <a:spLocks noChangeShapeType="1"/>
              </p:cNvSpPr>
              <p:nvPr/>
            </p:nvSpPr>
            <p:spPr bwMode="auto">
              <a:xfrm flipH="1">
                <a:off x="1615" y="1360"/>
                <a:ext cx="23" cy="17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60" name="Line 55"/>
              <p:cNvSpPr>
                <a:spLocks noChangeShapeType="1"/>
              </p:cNvSpPr>
              <p:nvPr/>
            </p:nvSpPr>
            <p:spPr bwMode="auto">
              <a:xfrm flipV="1">
                <a:off x="1616" y="1366"/>
                <a:ext cx="44" cy="13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147" name="Group 56"/>
            <p:cNvGrpSpPr>
              <a:grpSpLocks/>
            </p:cNvGrpSpPr>
            <p:nvPr/>
          </p:nvGrpSpPr>
          <p:grpSpPr bwMode="auto">
            <a:xfrm>
              <a:off x="1578" y="1259"/>
              <a:ext cx="14" cy="97"/>
              <a:chOff x="1578" y="1259"/>
              <a:chExt cx="14" cy="97"/>
            </a:xfrm>
          </p:grpSpPr>
          <p:sp>
            <p:nvSpPr>
              <p:cNvPr id="40153" name="Line 57"/>
              <p:cNvSpPr>
                <a:spLocks noChangeShapeType="1"/>
              </p:cNvSpPr>
              <p:nvPr/>
            </p:nvSpPr>
            <p:spPr bwMode="auto">
              <a:xfrm>
                <a:off x="1581" y="1259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54" name="Line 58"/>
              <p:cNvSpPr>
                <a:spLocks noChangeShapeType="1"/>
              </p:cNvSpPr>
              <p:nvPr/>
            </p:nvSpPr>
            <p:spPr bwMode="auto">
              <a:xfrm flipH="1">
                <a:off x="1587" y="1268"/>
                <a:ext cx="6" cy="58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55" name="Line 59"/>
              <p:cNvSpPr>
                <a:spLocks noChangeShapeType="1"/>
              </p:cNvSpPr>
              <p:nvPr/>
            </p:nvSpPr>
            <p:spPr bwMode="auto">
              <a:xfrm flipH="1" flipV="1">
                <a:off x="1582" y="1298"/>
                <a:ext cx="8" cy="28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56" name="Line 60"/>
              <p:cNvSpPr>
                <a:spLocks noChangeShapeType="1"/>
              </p:cNvSpPr>
              <p:nvPr/>
            </p:nvSpPr>
            <p:spPr bwMode="auto">
              <a:xfrm flipH="1">
                <a:off x="1577" y="1299"/>
                <a:ext cx="6" cy="58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148" name="Group 61"/>
            <p:cNvGrpSpPr>
              <a:grpSpLocks/>
            </p:cNvGrpSpPr>
            <p:nvPr/>
          </p:nvGrpSpPr>
          <p:grpSpPr bwMode="auto">
            <a:xfrm>
              <a:off x="1504" y="1352"/>
              <a:ext cx="70" cy="24"/>
              <a:chOff x="1504" y="1352"/>
              <a:chExt cx="70" cy="24"/>
            </a:xfrm>
          </p:grpSpPr>
          <p:sp>
            <p:nvSpPr>
              <p:cNvPr id="40149" name="Line 62"/>
              <p:cNvSpPr>
                <a:spLocks noChangeShapeType="1"/>
              </p:cNvSpPr>
              <p:nvPr/>
            </p:nvSpPr>
            <p:spPr bwMode="auto">
              <a:xfrm>
                <a:off x="1575" y="1352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50" name="Line 63"/>
              <p:cNvSpPr>
                <a:spLocks noChangeShapeType="1"/>
              </p:cNvSpPr>
              <p:nvPr/>
            </p:nvSpPr>
            <p:spPr bwMode="auto">
              <a:xfrm flipH="1">
                <a:off x="1526" y="1365"/>
                <a:ext cx="46" cy="11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51" name="Line 64"/>
              <p:cNvSpPr>
                <a:spLocks noChangeShapeType="1"/>
              </p:cNvSpPr>
              <p:nvPr/>
            </p:nvSpPr>
            <p:spPr bwMode="auto">
              <a:xfrm flipV="1">
                <a:off x="1527" y="1355"/>
                <a:ext cx="21" cy="19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52" name="Line 65"/>
              <p:cNvSpPr>
                <a:spLocks noChangeShapeType="1"/>
              </p:cNvSpPr>
              <p:nvPr/>
            </p:nvSpPr>
            <p:spPr bwMode="auto">
              <a:xfrm flipH="1">
                <a:off x="1503" y="1355"/>
                <a:ext cx="46" cy="11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9941" name="Group 66"/>
          <p:cNvGrpSpPr>
            <a:grpSpLocks/>
          </p:cNvGrpSpPr>
          <p:nvPr/>
        </p:nvGrpSpPr>
        <p:grpSpPr bwMode="auto">
          <a:xfrm>
            <a:off x="1862138" y="2309813"/>
            <a:ext cx="247650" cy="485775"/>
            <a:chOff x="1173" y="1455"/>
            <a:chExt cx="156" cy="306"/>
          </a:xfrm>
        </p:grpSpPr>
        <p:sp>
          <p:nvSpPr>
            <p:cNvPr id="40101" name="Line 67"/>
            <p:cNvSpPr>
              <a:spLocks noChangeShapeType="1"/>
            </p:cNvSpPr>
            <p:nvPr/>
          </p:nvSpPr>
          <p:spPr bwMode="auto">
            <a:xfrm flipH="1">
              <a:off x="1209" y="1564"/>
              <a:ext cx="42" cy="17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02" name="Line 68"/>
            <p:cNvSpPr>
              <a:spLocks noChangeShapeType="1"/>
            </p:cNvSpPr>
            <p:nvPr/>
          </p:nvSpPr>
          <p:spPr bwMode="auto">
            <a:xfrm>
              <a:off x="1251" y="1564"/>
              <a:ext cx="41" cy="177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03" name="Line 69"/>
            <p:cNvSpPr>
              <a:spLocks noChangeShapeType="1"/>
            </p:cNvSpPr>
            <p:nvPr/>
          </p:nvSpPr>
          <p:spPr bwMode="auto">
            <a:xfrm>
              <a:off x="1210" y="1743"/>
              <a:ext cx="40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04" name="Line 70"/>
            <p:cNvSpPr>
              <a:spLocks noChangeShapeType="1"/>
            </p:cNvSpPr>
            <p:nvPr/>
          </p:nvSpPr>
          <p:spPr bwMode="auto">
            <a:xfrm flipH="1">
              <a:off x="1250" y="1743"/>
              <a:ext cx="43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05" name="Line 71"/>
            <p:cNvSpPr>
              <a:spLocks noChangeShapeType="1"/>
            </p:cNvSpPr>
            <p:nvPr/>
          </p:nvSpPr>
          <p:spPr bwMode="auto">
            <a:xfrm>
              <a:off x="1251" y="1568"/>
              <a:ext cx="0" cy="19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06" name="Line 72"/>
            <p:cNvSpPr>
              <a:spLocks noChangeShapeType="1"/>
            </p:cNvSpPr>
            <p:nvPr/>
          </p:nvSpPr>
          <p:spPr bwMode="auto">
            <a:xfrm flipV="1">
              <a:off x="1210" y="1723"/>
              <a:ext cx="40" cy="2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07" name="Line 73"/>
            <p:cNvSpPr>
              <a:spLocks noChangeShapeType="1"/>
            </p:cNvSpPr>
            <p:nvPr/>
          </p:nvSpPr>
          <p:spPr bwMode="auto">
            <a:xfrm flipH="1" flipV="1">
              <a:off x="1250" y="1723"/>
              <a:ext cx="43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08" name="Line 74"/>
            <p:cNvSpPr>
              <a:spLocks noChangeShapeType="1"/>
            </p:cNvSpPr>
            <p:nvPr/>
          </p:nvSpPr>
          <p:spPr bwMode="auto">
            <a:xfrm>
              <a:off x="1227" y="1666"/>
              <a:ext cx="23" cy="14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09" name="Line 75"/>
            <p:cNvSpPr>
              <a:spLocks noChangeShapeType="1"/>
            </p:cNvSpPr>
            <p:nvPr/>
          </p:nvSpPr>
          <p:spPr bwMode="auto">
            <a:xfrm flipV="1">
              <a:off x="1251" y="1664"/>
              <a:ext cx="24" cy="1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10" name="Line 76"/>
            <p:cNvSpPr>
              <a:spLocks noChangeShapeType="1"/>
            </p:cNvSpPr>
            <p:nvPr/>
          </p:nvSpPr>
          <p:spPr bwMode="auto">
            <a:xfrm>
              <a:off x="1219" y="1692"/>
              <a:ext cx="30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11" name="Line 77"/>
            <p:cNvSpPr>
              <a:spLocks noChangeShapeType="1"/>
            </p:cNvSpPr>
            <p:nvPr/>
          </p:nvSpPr>
          <p:spPr bwMode="auto">
            <a:xfrm flipV="1">
              <a:off x="1251" y="1695"/>
              <a:ext cx="30" cy="1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12" name="Line 78"/>
            <p:cNvSpPr>
              <a:spLocks noChangeShapeType="1"/>
            </p:cNvSpPr>
            <p:nvPr/>
          </p:nvSpPr>
          <p:spPr bwMode="auto">
            <a:xfrm flipV="1">
              <a:off x="1251" y="1638"/>
              <a:ext cx="15" cy="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13" name="Line 79"/>
            <p:cNvSpPr>
              <a:spLocks noChangeShapeType="1"/>
            </p:cNvSpPr>
            <p:nvPr/>
          </p:nvSpPr>
          <p:spPr bwMode="auto">
            <a:xfrm flipV="1">
              <a:off x="1251" y="1601"/>
              <a:ext cx="9" cy="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14" name="Line 80"/>
            <p:cNvSpPr>
              <a:spLocks noChangeShapeType="1"/>
            </p:cNvSpPr>
            <p:nvPr/>
          </p:nvSpPr>
          <p:spPr bwMode="auto">
            <a:xfrm>
              <a:off x="1233" y="1636"/>
              <a:ext cx="18" cy="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15" name="Line 81"/>
            <p:cNvSpPr>
              <a:spLocks noChangeShapeType="1"/>
            </p:cNvSpPr>
            <p:nvPr/>
          </p:nvSpPr>
          <p:spPr bwMode="auto">
            <a:xfrm>
              <a:off x="1242" y="1600"/>
              <a:ext cx="10" cy="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0116" name="Group 82"/>
            <p:cNvGrpSpPr>
              <a:grpSpLocks/>
            </p:cNvGrpSpPr>
            <p:nvPr/>
          </p:nvGrpSpPr>
          <p:grpSpPr bwMode="auto">
            <a:xfrm>
              <a:off x="1259" y="1554"/>
              <a:ext cx="70" cy="24"/>
              <a:chOff x="1259" y="1554"/>
              <a:chExt cx="70" cy="24"/>
            </a:xfrm>
          </p:grpSpPr>
          <p:sp>
            <p:nvSpPr>
              <p:cNvPr id="40127" name="Line 83"/>
              <p:cNvSpPr>
                <a:spLocks noChangeShapeType="1"/>
              </p:cNvSpPr>
              <p:nvPr/>
            </p:nvSpPr>
            <p:spPr bwMode="auto">
              <a:xfrm>
                <a:off x="1259" y="1579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28" name="Line 84"/>
              <p:cNvSpPr>
                <a:spLocks noChangeShapeType="1"/>
              </p:cNvSpPr>
              <p:nvPr/>
            </p:nvSpPr>
            <p:spPr bwMode="auto">
              <a:xfrm flipV="1">
                <a:off x="1262" y="1552"/>
                <a:ext cx="44" cy="13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29" name="Line 85"/>
              <p:cNvSpPr>
                <a:spLocks noChangeShapeType="1"/>
              </p:cNvSpPr>
              <p:nvPr/>
            </p:nvSpPr>
            <p:spPr bwMode="auto">
              <a:xfrm flipH="1">
                <a:off x="1284" y="1556"/>
                <a:ext cx="23" cy="17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30" name="Line 86"/>
              <p:cNvSpPr>
                <a:spLocks noChangeShapeType="1"/>
              </p:cNvSpPr>
              <p:nvPr/>
            </p:nvSpPr>
            <p:spPr bwMode="auto">
              <a:xfrm flipV="1">
                <a:off x="1285" y="1562"/>
                <a:ext cx="44" cy="13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117" name="Group 87"/>
            <p:cNvGrpSpPr>
              <a:grpSpLocks/>
            </p:cNvGrpSpPr>
            <p:nvPr/>
          </p:nvGrpSpPr>
          <p:grpSpPr bwMode="auto">
            <a:xfrm>
              <a:off x="1248" y="1455"/>
              <a:ext cx="14" cy="97"/>
              <a:chOff x="1248" y="1455"/>
              <a:chExt cx="14" cy="97"/>
            </a:xfrm>
          </p:grpSpPr>
          <p:sp>
            <p:nvSpPr>
              <p:cNvPr id="40123" name="Line 88"/>
              <p:cNvSpPr>
                <a:spLocks noChangeShapeType="1"/>
              </p:cNvSpPr>
              <p:nvPr/>
            </p:nvSpPr>
            <p:spPr bwMode="auto">
              <a:xfrm>
                <a:off x="1250" y="1455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24" name="Line 89"/>
              <p:cNvSpPr>
                <a:spLocks noChangeShapeType="1"/>
              </p:cNvSpPr>
              <p:nvPr/>
            </p:nvSpPr>
            <p:spPr bwMode="auto">
              <a:xfrm flipH="1">
                <a:off x="1257" y="1464"/>
                <a:ext cx="5" cy="57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25" name="Line 90"/>
              <p:cNvSpPr>
                <a:spLocks noChangeShapeType="1"/>
              </p:cNvSpPr>
              <p:nvPr/>
            </p:nvSpPr>
            <p:spPr bwMode="auto">
              <a:xfrm flipH="1" flipV="1">
                <a:off x="1251" y="1494"/>
                <a:ext cx="8" cy="28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26" name="Line 91"/>
              <p:cNvSpPr>
                <a:spLocks noChangeShapeType="1"/>
              </p:cNvSpPr>
              <p:nvPr/>
            </p:nvSpPr>
            <p:spPr bwMode="auto">
              <a:xfrm flipH="1">
                <a:off x="1246" y="1495"/>
                <a:ext cx="6" cy="57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118" name="Group 92"/>
            <p:cNvGrpSpPr>
              <a:grpSpLocks/>
            </p:cNvGrpSpPr>
            <p:nvPr/>
          </p:nvGrpSpPr>
          <p:grpSpPr bwMode="auto">
            <a:xfrm>
              <a:off x="1173" y="1548"/>
              <a:ext cx="70" cy="24"/>
              <a:chOff x="1173" y="1548"/>
              <a:chExt cx="70" cy="24"/>
            </a:xfrm>
          </p:grpSpPr>
          <p:sp>
            <p:nvSpPr>
              <p:cNvPr id="40119" name="Line 93"/>
              <p:cNvSpPr>
                <a:spLocks noChangeShapeType="1"/>
              </p:cNvSpPr>
              <p:nvPr/>
            </p:nvSpPr>
            <p:spPr bwMode="auto">
              <a:xfrm>
                <a:off x="1244" y="1548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20" name="Line 94"/>
              <p:cNvSpPr>
                <a:spLocks noChangeShapeType="1"/>
              </p:cNvSpPr>
              <p:nvPr/>
            </p:nvSpPr>
            <p:spPr bwMode="auto">
              <a:xfrm flipH="1">
                <a:off x="1195" y="1561"/>
                <a:ext cx="46" cy="11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21" name="Line 95"/>
              <p:cNvSpPr>
                <a:spLocks noChangeShapeType="1"/>
              </p:cNvSpPr>
              <p:nvPr/>
            </p:nvSpPr>
            <p:spPr bwMode="auto">
              <a:xfrm flipV="1">
                <a:off x="1196" y="1552"/>
                <a:ext cx="21" cy="19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22" name="Line 96"/>
              <p:cNvSpPr>
                <a:spLocks noChangeShapeType="1"/>
              </p:cNvSpPr>
              <p:nvPr/>
            </p:nvSpPr>
            <p:spPr bwMode="auto">
              <a:xfrm flipH="1">
                <a:off x="1172" y="1551"/>
                <a:ext cx="46" cy="11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9942" name="Line 97"/>
          <p:cNvSpPr>
            <a:spLocks noChangeShapeType="1"/>
          </p:cNvSpPr>
          <p:nvPr/>
        </p:nvSpPr>
        <p:spPr bwMode="auto">
          <a:xfrm flipV="1">
            <a:off x="2012950" y="2290763"/>
            <a:ext cx="1695450" cy="417512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3" name="Line 98"/>
          <p:cNvSpPr>
            <a:spLocks noChangeShapeType="1"/>
          </p:cNvSpPr>
          <p:nvPr/>
        </p:nvSpPr>
        <p:spPr bwMode="auto">
          <a:xfrm>
            <a:off x="2574925" y="2284413"/>
            <a:ext cx="1109663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4" name="Line 99"/>
          <p:cNvSpPr>
            <a:spLocks noChangeShapeType="1"/>
          </p:cNvSpPr>
          <p:nvPr/>
        </p:nvSpPr>
        <p:spPr bwMode="auto">
          <a:xfrm>
            <a:off x="2082800" y="1911350"/>
            <a:ext cx="1624013" cy="3810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9945" name="Group 100"/>
          <p:cNvGrpSpPr>
            <a:grpSpLocks/>
          </p:cNvGrpSpPr>
          <p:nvPr/>
        </p:nvGrpSpPr>
        <p:grpSpPr bwMode="auto">
          <a:xfrm>
            <a:off x="3676650" y="1998663"/>
            <a:ext cx="549275" cy="409575"/>
            <a:chOff x="2316" y="1259"/>
            <a:chExt cx="346" cy="258"/>
          </a:xfrm>
        </p:grpSpPr>
        <p:sp>
          <p:nvSpPr>
            <p:cNvPr id="40092" name="Rectangle 101"/>
            <p:cNvSpPr>
              <a:spLocks noChangeArrowheads="1"/>
            </p:cNvSpPr>
            <p:nvPr/>
          </p:nvSpPr>
          <p:spPr bwMode="auto">
            <a:xfrm>
              <a:off x="2334" y="1332"/>
              <a:ext cx="259" cy="185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0093" name="Group 102"/>
            <p:cNvGrpSpPr>
              <a:grpSpLocks/>
            </p:cNvGrpSpPr>
            <p:nvPr/>
          </p:nvGrpSpPr>
          <p:grpSpPr bwMode="auto">
            <a:xfrm>
              <a:off x="2375" y="1379"/>
              <a:ext cx="172" cy="98"/>
              <a:chOff x="2375" y="1379"/>
              <a:chExt cx="172" cy="98"/>
            </a:xfrm>
          </p:grpSpPr>
          <p:sp>
            <p:nvSpPr>
              <p:cNvPr id="40099" name="Freeform 103"/>
              <p:cNvSpPr>
                <a:spLocks noChangeArrowheads="1"/>
              </p:cNvSpPr>
              <p:nvPr/>
            </p:nvSpPr>
            <p:spPr bwMode="auto">
              <a:xfrm>
                <a:off x="2375" y="1379"/>
                <a:ext cx="170" cy="98"/>
              </a:xfrm>
              <a:custGeom>
                <a:avLst/>
                <a:gdLst>
                  <a:gd name="T0" fmla="*/ 0 w 222"/>
                  <a:gd name="T1" fmla="*/ 98 h 110"/>
                  <a:gd name="T2" fmla="*/ 28 w 222"/>
                  <a:gd name="T3" fmla="*/ 98 h 110"/>
                  <a:gd name="T4" fmla="*/ 140 w 222"/>
                  <a:gd name="T5" fmla="*/ 0 h 110"/>
                  <a:gd name="T6" fmla="*/ 170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2"/>
                  <a:gd name="T13" fmla="*/ 0 h 110"/>
                  <a:gd name="T14" fmla="*/ 222 w 222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100" name="Freeform 104"/>
              <p:cNvSpPr>
                <a:spLocks noChangeArrowheads="1"/>
              </p:cNvSpPr>
              <p:nvPr/>
            </p:nvSpPr>
            <p:spPr bwMode="auto">
              <a:xfrm flipV="1">
                <a:off x="2376" y="1379"/>
                <a:ext cx="170" cy="98"/>
              </a:xfrm>
              <a:custGeom>
                <a:avLst/>
                <a:gdLst>
                  <a:gd name="T0" fmla="*/ 0 w 222"/>
                  <a:gd name="T1" fmla="*/ 98 h 110"/>
                  <a:gd name="T2" fmla="*/ 28 w 222"/>
                  <a:gd name="T3" fmla="*/ 98 h 110"/>
                  <a:gd name="T4" fmla="*/ 140 w 222"/>
                  <a:gd name="T5" fmla="*/ 0 h 110"/>
                  <a:gd name="T6" fmla="*/ 170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2"/>
                  <a:gd name="T13" fmla="*/ 0 h 110"/>
                  <a:gd name="T14" fmla="*/ 222 w 222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0094" name="Freeform 105"/>
            <p:cNvSpPr>
              <a:spLocks noChangeArrowheads="1"/>
            </p:cNvSpPr>
            <p:nvPr/>
          </p:nvSpPr>
          <p:spPr bwMode="auto">
            <a:xfrm>
              <a:off x="2597" y="1269"/>
              <a:ext cx="47" cy="66"/>
            </a:xfrm>
            <a:custGeom>
              <a:avLst/>
              <a:gdLst>
                <a:gd name="T0" fmla="*/ 27 w 62"/>
                <a:gd name="T1" fmla="*/ 0 h 74"/>
                <a:gd name="T2" fmla="*/ 47 w 62"/>
                <a:gd name="T3" fmla="*/ 51 h 74"/>
                <a:gd name="T4" fmla="*/ 0 w 62"/>
                <a:gd name="T5" fmla="*/ 66 h 74"/>
                <a:gd name="T6" fmla="*/ 0 60000 65536"/>
                <a:gd name="T7" fmla="*/ 0 60000 65536"/>
                <a:gd name="T8" fmla="*/ 0 60000 65536"/>
                <a:gd name="T9" fmla="*/ 0 w 62"/>
                <a:gd name="T10" fmla="*/ 0 h 74"/>
                <a:gd name="T11" fmla="*/ 62 w 62"/>
                <a:gd name="T12" fmla="*/ 74 h 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95" name="Freeform 106"/>
            <p:cNvSpPr>
              <a:spLocks noChangeArrowheads="1"/>
            </p:cNvSpPr>
            <p:nvPr/>
          </p:nvSpPr>
          <p:spPr bwMode="auto">
            <a:xfrm>
              <a:off x="2595" y="1323"/>
              <a:ext cx="48" cy="194"/>
            </a:xfrm>
            <a:custGeom>
              <a:avLst/>
              <a:gdLst>
                <a:gd name="T0" fmla="*/ 2 w 63"/>
                <a:gd name="T1" fmla="*/ 10 h 225"/>
                <a:gd name="T2" fmla="*/ 0 w 63"/>
                <a:gd name="T3" fmla="*/ 152 h 225"/>
                <a:gd name="T4" fmla="*/ 47 w 63"/>
                <a:gd name="T5" fmla="*/ 136 h 225"/>
                <a:gd name="T6" fmla="*/ 48 w 63"/>
                <a:gd name="T7" fmla="*/ 0 h 225"/>
                <a:gd name="T8" fmla="*/ 2 w 63"/>
                <a:gd name="T9" fmla="*/ 10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225"/>
                <a:gd name="T17" fmla="*/ 63 w 63"/>
                <a:gd name="T18" fmla="*/ 225 h 2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96" name="Freeform 107"/>
            <p:cNvSpPr>
              <a:spLocks noChangeArrowheads="1"/>
            </p:cNvSpPr>
            <p:nvPr/>
          </p:nvSpPr>
          <p:spPr bwMode="auto">
            <a:xfrm>
              <a:off x="2627" y="1259"/>
              <a:ext cx="35" cy="69"/>
            </a:xfrm>
            <a:custGeom>
              <a:avLst/>
              <a:gdLst>
                <a:gd name="T0" fmla="*/ 9 w 47"/>
                <a:gd name="T1" fmla="*/ 0 h 78"/>
                <a:gd name="T2" fmla="*/ 35 w 47"/>
                <a:gd name="T3" fmla="*/ 69 h 78"/>
                <a:gd name="T4" fmla="*/ 11 w 47"/>
                <a:gd name="T5" fmla="*/ 68 h 78"/>
                <a:gd name="T6" fmla="*/ 0 w 47"/>
                <a:gd name="T7" fmla="*/ 31 h 78"/>
                <a:gd name="T8" fmla="*/ 9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78"/>
                <a:gd name="T17" fmla="*/ 47 w 47"/>
                <a:gd name="T18" fmla="*/ 78 h 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97" name="Freeform 108"/>
            <p:cNvSpPr>
              <a:spLocks noChangeArrowheads="1"/>
            </p:cNvSpPr>
            <p:nvPr/>
          </p:nvSpPr>
          <p:spPr bwMode="auto">
            <a:xfrm>
              <a:off x="2607" y="1290"/>
              <a:ext cx="33" cy="45"/>
            </a:xfrm>
            <a:custGeom>
              <a:avLst/>
              <a:gdLst>
                <a:gd name="T0" fmla="*/ 17 w 44"/>
                <a:gd name="T1" fmla="*/ 0 h 51"/>
                <a:gd name="T2" fmla="*/ 0 w 44"/>
                <a:gd name="T3" fmla="*/ 45 h 51"/>
                <a:gd name="T4" fmla="*/ 33 w 44"/>
                <a:gd name="T5" fmla="*/ 40 h 51"/>
                <a:gd name="T6" fmla="*/ 17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51"/>
                <a:gd name="T14" fmla="*/ 44 w 44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98" name="Freeform 109"/>
            <p:cNvSpPr>
              <a:spLocks noChangeArrowheads="1"/>
            </p:cNvSpPr>
            <p:nvPr/>
          </p:nvSpPr>
          <p:spPr bwMode="auto">
            <a:xfrm>
              <a:off x="2316" y="1261"/>
              <a:ext cx="321" cy="84"/>
            </a:xfrm>
            <a:custGeom>
              <a:avLst/>
              <a:gdLst>
                <a:gd name="T0" fmla="*/ 0 w 417"/>
                <a:gd name="T1" fmla="*/ 84 h 95"/>
                <a:gd name="T2" fmla="*/ 51 w 417"/>
                <a:gd name="T3" fmla="*/ 1 h 95"/>
                <a:gd name="T4" fmla="*/ 321 w 417"/>
                <a:gd name="T5" fmla="*/ 0 h 95"/>
                <a:gd name="T6" fmla="*/ 285 w 417"/>
                <a:gd name="T7" fmla="*/ 84 h 95"/>
                <a:gd name="T8" fmla="*/ 0 w 417"/>
                <a:gd name="T9" fmla="*/ 84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95"/>
                <a:gd name="T17" fmla="*/ 417 w 417"/>
                <a:gd name="T18" fmla="*/ 95 h 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9946" name="Group 110"/>
          <p:cNvGrpSpPr>
            <a:grpSpLocks/>
          </p:cNvGrpSpPr>
          <p:nvPr/>
        </p:nvGrpSpPr>
        <p:grpSpPr bwMode="auto">
          <a:xfrm>
            <a:off x="4676775" y="1630363"/>
            <a:ext cx="549275" cy="998537"/>
            <a:chOff x="2946" y="1027"/>
            <a:chExt cx="346" cy="629"/>
          </a:xfrm>
        </p:grpSpPr>
        <p:sp>
          <p:nvSpPr>
            <p:cNvPr id="40083" name="Rectangle 111"/>
            <p:cNvSpPr>
              <a:spLocks noChangeArrowheads="1"/>
            </p:cNvSpPr>
            <p:nvPr/>
          </p:nvSpPr>
          <p:spPr bwMode="auto">
            <a:xfrm>
              <a:off x="2964" y="1205"/>
              <a:ext cx="259" cy="452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0084" name="Group 112"/>
            <p:cNvGrpSpPr>
              <a:grpSpLocks/>
            </p:cNvGrpSpPr>
            <p:nvPr/>
          </p:nvGrpSpPr>
          <p:grpSpPr bwMode="auto">
            <a:xfrm>
              <a:off x="3004" y="1319"/>
              <a:ext cx="172" cy="240"/>
              <a:chOff x="3004" y="1319"/>
              <a:chExt cx="172" cy="240"/>
            </a:xfrm>
          </p:grpSpPr>
          <p:sp>
            <p:nvSpPr>
              <p:cNvPr id="40090" name="Freeform 113"/>
              <p:cNvSpPr>
                <a:spLocks noChangeArrowheads="1"/>
              </p:cNvSpPr>
              <p:nvPr/>
            </p:nvSpPr>
            <p:spPr bwMode="auto">
              <a:xfrm>
                <a:off x="3004" y="1319"/>
                <a:ext cx="170" cy="240"/>
              </a:xfrm>
              <a:custGeom>
                <a:avLst/>
                <a:gdLst>
                  <a:gd name="T0" fmla="*/ 0 w 222"/>
                  <a:gd name="T1" fmla="*/ 240 h 110"/>
                  <a:gd name="T2" fmla="*/ 28 w 222"/>
                  <a:gd name="T3" fmla="*/ 240 h 110"/>
                  <a:gd name="T4" fmla="*/ 140 w 222"/>
                  <a:gd name="T5" fmla="*/ 0 h 110"/>
                  <a:gd name="T6" fmla="*/ 170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2"/>
                  <a:gd name="T13" fmla="*/ 0 h 110"/>
                  <a:gd name="T14" fmla="*/ 222 w 222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91" name="Freeform 114"/>
              <p:cNvSpPr>
                <a:spLocks noChangeArrowheads="1"/>
              </p:cNvSpPr>
              <p:nvPr/>
            </p:nvSpPr>
            <p:spPr bwMode="auto">
              <a:xfrm flipV="1">
                <a:off x="3006" y="1319"/>
                <a:ext cx="170" cy="240"/>
              </a:xfrm>
              <a:custGeom>
                <a:avLst/>
                <a:gdLst>
                  <a:gd name="T0" fmla="*/ 0 w 222"/>
                  <a:gd name="T1" fmla="*/ 240 h 110"/>
                  <a:gd name="T2" fmla="*/ 28 w 222"/>
                  <a:gd name="T3" fmla="*/ 240 h 110"/>
                  <a:gd name="T4" fmla="*/ 140 w 222"/>
                  <a:gd name="T5" fmla="*/ 0 h 110"/>
                  <a:gd name="T6" fmla="*/ 170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2"/>
                  <a:gd name="T13" fmla="*/ 0 h 110"/>
                  <a:gd name="T14" fmla="*/ 222 w 222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0085" name="Freeform 115"/>
            <p:cNvSpPr>
              <a:spLocks noChangeArrowheads="1"/>
            </p:cNvSpPr>
            <p:nvPr/>
          </p:nvSpPr>
          <p:spPr bwMode="auto">
            <a:xfrm>
              <a:off x="3227" y="1051"/>
              <a:ext cx="47" cy="161"/>
            </a:xfrm>
            <a:custGeom>
              <a:avLst/>
              <a:gdLst>
                <a:gd name="T0" fmla="*/ 27 w 62"/>
                <a:gd name="T1" fmla="*/ 0 h 74"/>
                <a:gd name="T2" fmla="*/ 47 w 62"/>
                <a:gd name="T3" fmla="*/ 124 h 74"/>
                <a:gd name="T4" fmla="*/ 0 w 62"/>
                <a:gd name="T5" fmla="*/ 161 h 74"/>
                <a:gd name="T6" fmla="*/ 0 60000 65536"/>
                <a:gd name="T7" fmla="*/ 0 60000 65536"/>
                <a:gd name="T8" fmla="*/ 0 60000 65536"/>
                <a:gd name="T9" fmla="*/ 0 w 62"/>
                <a:gd name="T10" fmla="*/ 0 h 74"/>
                <a:gd name="T11" fmla="*/ 62 w 62"/>
                <a:gd name="T12" fmla="*/ 74 h 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86" name="Freeform 116"/>
            <p:cNvSpPr>
              <a:spLocks noChangeArrowheads="1"/>
            </p:cNvSpPr>
            <p:nvPr/>
          </p:nvSpPr>
          <p:spPr bwMode="auto">
            <a:xfrm>
              <a:off x="3225" y="1183"/>
              <a:ext cx="48" cy="474"/>
            </a:xfrm>
            <a:custGeom>
              <a:avLst/>
              <a:gdLst>
                <a:gd name="T0" fmla="*/ 2 w 63"/>
                <a:gd name="T1" fmla="*/ 25 h 225"/>
                <a:gd name="T2" fmla="*/ 0 w 63"/>
                <a:gd name="T3" fmla="*/ 371 h 225"/>
                <a:gd name="T4" fmla="*/ 47 w 63"/>
                <a:gd name="T5" fmla="*/ 333 h 225"/>
                <a:gd name="T6" fmla="*/ 48 w 63"/>
                <a:gd name="T7" fmla="*/ 0 h 225"/>
                <a:gd name="T8" fmla="*/ 2 w 63"/>
                <a:gd name="T9" fmla="*/ 25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225"/>
                <a:gd name="T17" fmla="*/ 63 w 63"/>
                <a:gd name="T18" fmla="*/ 225 h 2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87" name="Freeform 117"/>
            <p:cNvSpPr>
              <a:spLocks noChangeArrowheads="1"/>
            </p:cNvSpPr>
            <p:nvPr/>
          </p:nvSpPr>
          <p:spPr bwMode="auto">
            <a:xfrm>
              <a:off x="3257" y="1027"/>
              <a:ext cx="35" cy="170"/>
            </a:xfrm>
            <a:custGeom>
              <a:avLst/>
              <a:gdLst>
                <a:gd name="T0" fmla="*/ 9 w 47"/>
                <a:gd name="T1" fmla="*/ 0 h 78"/>
                <a:gd name="T2" fmla="*/ 35 w 47"/>
                <a:gd name="T3" fmla="*/ 170 h 78"/>
                <a:gd name="T4" fmla="*/ 11 w 47"/>
                <a:gd name="T5" fmla="*/ 168 h 78"/>
                <a:gd name="T6" fmla="*/ 0 w 47"/>
                <a:gd name="T7" fmla="*/ 76 h 78"/>
                <a:gd name="T8" fmla="*/ 9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78"/>
                <a:gd name="T17" fmla="*/ 47 w 47"/>
                <a:gd name="T18" fmla="*/ 78 h 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88" name="Freeform 118"/>
            <p:cNvSpPr>
              <a:spLocks noChangeArrowheads="1"/>
            </p:cNvSpPr>
            <p:nvPr/>
          </p:nvSpPr>
          <p:spPr bwMode="auto">
            <a:xfrm>
              <a:off x="3236" y="1104"/>
              <a:ext cx="33" cy="111"/>
            </a:xfrm>
            <a:custGeom>
              <a:avLst/>
              <a:gdLst>
                <a:gd name="T0" fmla="*/ 17 w 44"/>
                <a:gd name="T1" fmla="*/ 0 h 51"/>
                <a:gd name="T2" fmla="*/ 0 w 44"/>
                <a:gd name="T3" fmla="*/ 111 h 51"/>
                <a:gd name="T4" fmla="*/ 33 w 44"/>
                <a:gd name="T5" fmla="*/ 98 h 51"/>
                <a:gd name="T6" fmla="*/ 17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51"/>
                <a:gd name="T14" fmla="*/ 44 w 44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89" name="Freeform 119"/>
            <p:cNvSpPr>
              <a:spLocks noChangeArrowheads="1"/>
            </p:cNvSpPr>
            <p:nvPr/>
          </p:nvSpPr>
          <p:spPr bwMode="auto">
            <a:xfrm>
              <a:off x="2946" y="1031"/>
              <a:ext cx="321" cy="208"/>
            </a:xfrm>
            <a:custGeom>
              <a:avLst/>
              <a:gdLst>
                <a:gd name="T0" fmla="*/ 0 w 417"/>
                <a:gd name="T1" fmla="*/ 208 h 95"/>
                <a:gd name="T2" fmla="*/ 51 w 417"/>
                <a:gd name="T3" fmla="*/ 2 h 95"/>
                <a:gd name="T4" fmla="*/ 321 w 417"/>
                <a:gd name="T5" fmla="*/ 0 h 95"/>
                <a:gd name="T6" fmla="*/ 285 w 417"/>
                <a:gd name="T7" fmla="*/ 208 h 95"/>
                <a:gd name="T8" fmla="*/ 0 w 417"/>
                <a:gd name="T9" fmla="*/ 208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95"/>
                <a:gd name="T17" fmla="*/ 417 w 417"/>
                <a:gd name="T18" fmla="*/ 95 h 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947" name="Line 120"/>
          <p:cNvSpPr>
            <a:spLocks noChangeShapeType="1"/>
          </p:cNvSpPr>
          <p:nvPr/>
        </p:nvSpPr>
        <p:spPr bwMode="auto">
          <a:xfrm flipV="1">
            <a:off x="4203700" y="2228850"/>
            <a:ext cx="447675" cy="127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8" name="Text Box 121"/>
          <p:cNvSpPr txBox="1">
            <a:spLocks noChangeArrowheads="1"/>
          </p:cNvSpPr>
          <p:nvPr/>
        </p:nvSpPr>
        <p:spPr bwMode="auto">
          <a:xfrm>
            <a:off x="3536950" y="2430463"/>
            <a:ext cx="1233328" cy="74853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just" eaLnBrk="1" hangingPunct="1">
              <a:lnSpc>
                <a:spcPts val="1688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Radio </a:t>
            </a:r>
          </a:p>
          <a:p>
            <a:pPr algn="just" eaLnBrk="1" hangingPunct="1">
              <a:lnSpc>
                <a:spcPts val="1688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Network </a:t>
            </a:r>
          </a:p>
          <a:p>
            <a:pPr algn="just" eaLnBrk="1" hangingPunct="1">
              <a:lnSpc>
                <a:spcPts val="1688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Controller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9" name="Text Box 122"/>
          <p:cNvSpPr txBox="1">
            <a:spLocks noChangeArrowheads="1"/>
          </p:cNvSpPr>
          <p:nvPr/>
        </p:nvSpPr>
        <p:spPr bwMode="auto">
          <a:xfrm>
            <a:off x="4648200" y="1219200"/>
            <a:ext cx="723573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MSC</a:t>
            </a:r>
          </a:p>
        </p:txBody>
      </p:sp>
      <p:pic>
        <p:nvPicPr>
          <p:cNvPr id="39950" name="Picture 12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5" y="1728788"/>
            <a:ext cx="252413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39951" name="Group 124"/>
          <p:cNvGrpSpPr>
            <a:grpSpLocks/>
          </p:cNvGrpSpPr>
          <p:nvPr/>
        </p:nvGrpSpPr>
        <p:grpSpPr bwMode="auto">
          <a:xfrm>
            <a:off x="223838" y="2135188"/>
            <a:ext cx="830262" cy="179387"/>
            <a:chOff x="141" y="1345"/>
            <a:chExt cx="523" cy="113"/>
          </a:xfrm>
        </p:grpSpPr>
        <p:pic>
          <p:nvPicPr>
            <p:cNvPr id="40080" name="Picture 12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73" y="1345"/>
              <a:ext cx="390" cy="1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40081" name="Line 126"/>
            <p:cNvSpPr>
              <a:spLocks noChangeShapeType="1"/>
            </p:cNvSpPr>
            <p:nvPr/>
          </p:nvSpPr>
          <p:spPr bwMode="auto">
            <a:xfrm flipH="1">
              <a:off x="165" y="1380"/>
              <a:ext cx="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82" name="Line 127"/>
            <p:cNvSpPr>
              <a:spLocks noChangeShapeType="1"/>
            </p:cNvSpPr>
            <p:nvPr/>
          </p:nvSpPr>
          <p:spPr bwMode="auto">
            <a:xfrm flipH="1">
              <a:off x="140" y="1361"/>
              <a:ext cx="117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952" name="Oval 128"/>
          <p:cNvSpPr>
            <a:spLocks noChangeArrowheads="1"/>
          </p:cNvSpPr>
          <p:nvPr/>
        </p:nvSpPr>
        <p:spPr bwMode="auto">
          <a:xfrm>
            <a:off x="1184275" y="1406525"/>
            <a:ext cx="3170238" cy="1473200"/>
          </a:xfrm>
          <a:prstGeom prst="ellipse">
            <a:avLst/>
          </a:prstGeom>
          <a:noFill/>
          <a:ln w="9360" cap="rnd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9953" name="Picture 12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1650" y="2468563"/>
            <a:ext cx="252413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39954" name="Group 130"/>
          <p:cNvGrpSpPr>
            <a:grpSpLocks/>
          </p:cNvGrpSpPr>
          <p:nvPr/>
        </p:nvGrpSpPr>
        <p:grpSpPr bwMode="auto">
          <a:xfrm>
            <a:off x="4660900" y="3173413"/>
            <a:ext cx="581025" cy="639762"/>
            <a:chOff x="2936" y="1999"/>
            <a:chExt cx="366" cy="403"/>
          </a:xfrm>
        </p:grpSpPr>
        <p:sp>
          <p:nvSpPr>
            <p:cNvPr id="40074" name="Rectangle 131"/>
            <p:cNvSpPr>
              <a:spLocks noChangeArrowheads="1"/>
            </p:cNvSpPr>
            <p:nvPr/>
          </p:nvSpPr>
          <p:spPr bwMode="auto">
            <a:xfrm>
              <a:off x="2956" y="2113"/>
              <a:ext cx="274" cy="289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75" name="Freeform 132"/>
            <p:cNvSpPr>
              <a:spLocks noChangeArrowheads="1"/>
            </p:cNvSpPr>
            <p:nvPr/>
          </p:nvSpPr>
          <p:spPr bwMode="auto">
            <a:xfrm>
              <a:off x="3233" y="2014"/>
              <a:ext cx="50" cy="103"/>
            </a:xfrm>
            <a:custGeom>
              <a:avLst/>
              <a:gdLst>
                <a:gd name="T0" fmla="*/ 6 w 62"/>
                <a:gd name="T1" fmla="*/ 0 h 74"/>
                <a:gd name="T2" fmla="*/ 10 w 62"/>
                <a:gd name="T3" fmla="*/ 9103 h 74"/>
                <a:gd name="T4" fmla="*/ 0 w 62"/>
                <a:gd name="T5" fmla="*/ 11764 h 74"/>
                <a:gd name="T6" fmla="*/ 0 60000 65536"/>
                <a:gd name="T7" fmla="*/ 0 60000 65536"/>
                <a:gd name="T8" fmla="*/ 0 60000 65536"/>
                <a:gd name="T9" fmla="*/ 0 w 62"/>
                <a:gd name="T10" fmla="*/ 0 h 74"/>
                <a:gd name="T11" fmla="*/ 62 w 62"/>
                <a:gd name="T12" fmla="*/ 74 h 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76" name="Freeform 133"/>
            <p:cNvSpPr>
              <a:spLocks noChangeArrowheads="1"/>
            </p:cNvSpPr>
            <p:nvPr/>
          </p:nvSpPr>
          <p:spPr bwMode="auto">
            <a:xfrm>
              <a:off x="3231" y="2099"/>
              <a:ext cx="51" cy="303"/>
            </a:xfrm>
            <a:custGeom>
              <a:avLst/>
              <a:gdLst>
                <a:gd name="T0" fmla="*/ 2 w 63"/>
                <a:gd name="T1" fmla="*/ 1927 h 225"/>
                <a:gd name="T2" fmla="*/ 0 w 63"/>
                <a:gd name="T3" fmla="*/ 26823 h 225"/>
                <a:gd name="T4" fmla="*/ 11 w 63"/>
                <a:gd name="T5" fmla="*/ 24049 h 225"/>
                <a:gd name="T6" fmla="*/ 11 w 63"/>
                <a:gd name="T7" fmla="*/ 0 h 225"/>
                <a:gd name="T8" fmla="*/ 2 w 63"/>
                <a:gd name="T9" fmla="*/ 1927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225"/>
                <a:gd name="T17" fmla="*/ 63 w 63"/>
                <a:gd name="T18" fmla="*/ 225 h 2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77" name="Freeform 134"/>
            <p:cNvSpPr>
              <a:spLocks noChangeArrowheads="1"/>
            </p:cNvSpPr>
            <p:nvPr/>
          </p:nvSpPr>
          <p:spPr bwMode="auto">
            <a:xfrm>
              <a:off x="3265" y="1999"/>
              <a:ext cx="37" cy="109"/>
            </a:xfrm>
            <a:custGeom>
              <a:avLst/>
              <a:gdLst>
                <a:gd name="T0" fmla="*/ 2 w 47"/>
                <a:gd name="T1" fmla="*/ 0 h 78"/>
                <a:gd name="T2" fmla="*/ 7 w 47"/>
                <a:gd name="T3" fmla="*/ 12105 h 78"/>
                <a:gd name="T4" fmla="*/ 2 w 47"/>
                <a:gd name="T5" fmla="*/ 11969 h 78"/>
                <a:gd name="T6" fmla="*/ 0 w 47"/>
                <a:gd name="T7" fmla="*/ 5460 h 78"/>
                <a:gd name="T8" fmla="*/ 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78"/>
                <a:gd name="T17" fmla="*/ 47 w 47"/>
                <a:gd name="T18" fmla="*/ 78 h 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78" name="Freeform 135"/>
            <p:cNvSpPr>
              <a:spLocks noChangeArrowheads="1"/>
            </p:cNvSpPr>
            <p:nvPr/>
          </p:nvSpPr>
          <p:spPr bwMode="auto">
            <a:xfrm>
              <a:off x="3244" y="2048"/>
              <a:ext cx="35" cy="71"/>
            </a:xfrm>
            <a:custGeom>
              <a:avLst/>
              <a:gdLst>
                <a:gd name="T0" fmla="*/ 4 w 44"/>
                <a:gd name="T1" fmla="*/ 0 h 51"/>
                <a:gd name="T2" fmla="*/ 0 w 44"/>
                <a:gd name="T3" fmla="*/ 7965 h 51"/>
                <a:gd name="T4" fmla="*/ 7 w 44"/>
                <a:gd name="T5" fmla="*/ 7035 h 51"/>
                <a:gd name="T6" fmla="*/ 4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51"/>
                <a:gd name="T14" fmla="*/ 44 w 44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79" name="Freeform 136"/>
            <p:cNvSpPr>
              <a:spLocks noChangeArrowheads="1"/>
            </p:cNvSpPr>
            <p:nvPr/>
          </p:nvSpPr>
          <p:spPr bwMode="auto">
            <a:xfrm>
              <a:off x="2936" y="2001"/>
              <a:ext cx="339" cy="133"/>
            </a:xfrm>
            <a:custGeom>
              <a:avLst/>
              <a:gdLst>
                <a:gd name="T0" fmla="*/ 0 w 417"/>
                <a:gd name="T1" fmla="*/ 15082 h 95"/>
                <a:gd name="T2" fmla="*/ 11 w 417"/>
                <a:gd name="T3" fmla="*/ 136 h 95"/>
                <a:gd name="T4" fmla="*/ 72 w 417"/>
                <a:gd name="T5" fmla="*/ 0 h 95"/>
                <a:gd name="T6" fmla="*/ 64 w 417"/>
                <a:gd name="T7" fmla="*/ 15082 h 95"/>
                <a:gd name="T8" fmla="*/ 0 w 417"/>
                <a:gd name="T9" fmla="*/ 15082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95"/>
                <a:gd name="T17" fmla="*/ 417 w 417"/>
                <a:gd name="T18" fmla="*/ 95 h 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955" name="Text Box 137"/>
          <p:cNvSpPr txBox="1">
            <a:spLocks noChangeArrowheads="1"/>
          </p:cNvSpPr>
          <p:nvPr/>
        </p:nvSpPr>
        <p:spPr bwMode="auto">
          <a:xfrm>
            <a:off x="4592638" y="3817938"/>
            <a:ext cx="838989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SGSN</a:t>
            </a:r>
          </a:p>
        </p:txBody>
      </p:sp>
      <p:sp>
        <p:nvSpPr>
          <p:cNvPr id="39956" name="Line 138"/>
          <p:cNvSpPr>
            <a:spLocks noChangeShapeType="1"/>
          </p:cNvSpPr>
          <p:nvPr/>
        </p:nvSpPr>
        <p:spPr bwMode="auto">
          <a:xfrm>
            <a:off x="5313363" y="3605213"/>
            <a:ext cx="685800" cy="24923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9957" name="Group 139"/>
          <p:cNvGrpSpPr>
            <a:grpSpLocks/>
          </p:cNvGrpSpPr>
          <p:nvPr/>
        </p:nvGrpSpPr>
        <p:grpSpPr bwMode="auto">
          <a:xfrm>
            <a:off x="4605338" y="3425825"/>
            <a:ext cx="692150" cy="312738"/>
            <a:chOff x="2901" y="2158"/>
            <a:chExt cx="436" cy="197"/>
          </a:xfrm>
        </p:grpSpPr>
        <p:sp>
          <p:nvSpPr>
            <p:cNvPr id="40061" name="Oval 140"/>
            <p:cNvSpPr>
              <a:spLocks noChangeArrowheads="1"/>
            </p:cNvSpPr>
            <p:nvPr/>
          </p:nvSpPr>
          <p:spPr bwMode="auto">
            <a:xfrm>
              <a:off x="2904" y="2246"/>
              <a:ext cx="432" cy="109"/>
            </a:xfrm>
            <a:prstGeom prst="ellipse">
              <a:avLst/>
            </a:prstGeom>
            <a:solidFill>
              <a:srgbClr val="CCCCFF"/>
            </a:solidFill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62" name="Line 141"/>
            <p:cNvSpPr>
              <a:spLocks noChangeShapeType="1"/>
            </p:cNvSpPr>
            <p:nvPr/>
          </p:nvSpPr>
          <p:spPr bwMode="auto">
            <a:xfrm>
              <a:off x="2904" y="2237"/>
              <a:ext cx="0" cy="67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63" name="Line 142"/>
            <p:cNvSpPr>
              <a:spLocks noChangeShapeType="1"/>
            </p:cNvSpPr>
            <p:nvPr/>
          </p:nvSpPr>
          <p:spPr bwMode="auto">
            <a:xfrm>
              <a:off x="3338" y="2237"/>
              <a:ext cx="0" cy="67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64" name="Rectangle 143"/>
            <p:cNvSpPr>
              <a:spLocks noChangeArrowheads="1"/>
            </p:cNvSpPr>
            <p:nvPr/>
          </p:nvSpPr>
          <p:spPr bwMode="auto">
            <a:xfrm>
              <a:off x="2904" y="2237"/>
              <a:ext cx="429" cy="66"/>
            </a:xfrm>
            <a:prstGeom prst="rect">
              <a:avLst/>
            </a:prstGeom>
            <a:solidFill>
              <a:srgbClr val="CC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65" name="Oval 144"/>
            <p:cNvSpPr>
              <a:spLocks noChangeArrowheads="1"/>
            </p:cNvSpPr>
            <p:nvPr/>
          </p:nvSpPr>
          <p:spPr bwMode="auto">
            <a:xfrm>
              <a:off x="2901" y="2158"/>
              <a:ext cx="432" cy="127"/>
            </a:xfrm>
            <a:prstGeom prst="ellipse">
              <a:avLst/>
            </a:prstGeom>
            <a:solidFill>
              <a:srgbClr val="CCCCFF"/>
            </a:solidFill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0066" name="Group 145"/>
            <p:cNvGrpSpPr>
              <a:grpSpLocks/>
            </p:cNvGrpSpPr>
            <p:nvPr/>
          </p:nvGrpSpPr>
          <p:grpSpPr bwMode="auto">
            <a:xfrm>
              <a:off x="3005" y="2186"/>
              <a:ext cx="213" cy="74"/>
              <a:chOff x="3005" y="2186"/>
              <a:chExt cx="213" cy="74"/>
            </a:xfrm>
          </p:grpSpPr>
          <p:sp>
            <p:nvSpPr>
              <p:cNvPr id="40071" name="Line 146"/>
              <p:cNvSpPr>
                <a:spLocks noChangeShapeType="1"/>
              </p:cNvSpPr>
              <p:nvPr/>
            </p:nvSpPr>
            <p:spPr bwMode="auto">
              <a:xfrm flipV="1">
                <a:off x="3005" y="2185"/>
                <a:ext cx="75" cy="2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72" name="Line 147"/>
              <p:cNvSpPr>
                <a:spLocks noChangeShapeType="1"/>
              </p:cNvSpPr>
              <p:nvPr/>
            </p:nvSpPr>
            <p:spPr bwMode="auto">
              <a:xfrm>
                <a:off x="3152" y="2261"/>
                <a:ext cx="66" cy="0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73" name="Line 148"/>
              <p:cNvSpPr>
                <a:spLocks noChangeShapeType="1"/>
              </p:cNvSpPr>
              <p:nvPr/>
            </p:nvSpPr>
            <p:spPr bwMode="auto">
              <a:xfrm>
                <a:off x="3076" y="2187"/>
                <a:ext cx="79" cy="72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067" name="Group 149"/>
            <p:cNvGrpSpPr>
              <a:grpSpLocks/>
            </p:cNvGrpSpPr>
            <p:nvPr/>
          </p:nvGrpSpPr>
          <p:grpSpPr bwMode="auto">
            <a:xfrm>
              <a:off x="3005" y="2185"/>
              <a:ext cx="213" cy="74"/>
              <a:chOff x="3005" y="2185"/>
              <a:chExt cx="213" cy="74"/>
            </a:xfrm>
          </p:grpSpPr>
          <p:sp>
            <p:nvSpPr>
              <p:cNvPr id="40068" name="Line 150"/>
              <p:cNvSpPr>
                <a:spLocks noChangeShapeType="1"/>
              </p:cNvSpPr>
              <p:nvPr/>
            </p:nvSpPr>
            <p:spPr bwMode="auto">
              <a:xfrm>
                <a:off x="3005" y="2258"/>
                <a:ext cx="75" cy="0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69" name="Line 151"/>
              <p:cNvSpPr>
                <a:spLocks noChangeShapeType="1"/>
              </p:cNvSpPr>
              <p:nvPr/>
            </p:nvSpPr>
            <p:spPr bwMode="auto">
              <a:xfrm>
                <a:off x="3152" y="2185"/>
                <a:ext cx="66" cy="0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70" name="Line 152"/>
              <p:cNvSpPr>
                <a:spLocks noChangeShapeType="1"/>
              </p:cNvSpPr>
              <p:nvPr/>
            </p:nvSpPr>
            <p:spPr bwMode="auto">
              <a:xfrm flipV="1">
                <a:off x="3076" y="2184"/>
                <a:ext cx="79" cy="74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9958" name="Line 153"/>
          <p:cNvSpPr>
            <a:spLocks noChangeShapeType="1"/>
          </p:cNvSpPr>
          <p:nvPr/>
        </p:nvSpPr>
        <p:spPr bwMode="auto">
          <a:xfrm>
            <a:off x="4187825" y="2241550"/>
            <a:ext cx="295275" cy="13843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9" name="Line 154"/>
          <p:cNvSpPr>
            <a:spLocks noChangeShapeType="1"/>
          </p:cNvSpPr>
          <p:nvPr/>
        </p:nvSpPr>
        <p:spPr bwMode="auto">
          <a:xfrm>
            <a:off x="4483100" y="3627438"/>
            <a:ext cx="222250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60" name="Freeform 155"/>
          <p:cNvSpPr>
            <a:spLocks noChangeArrowheads="1"/>
          </p:cNvSpPr>
          <p:nvPr/>
        </p:nvSpPr>
        <p:spPr bwMode="auto">
          <a:xfrm>
            <a:off x="7177088" y="1381125"/>
            <a:ext cx="1235075" cy="1681163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92"/>
              <a:gd name="T37" fmla="*/ 0 h 1255"/>
              <a:gd name="T38" fmla="*/ 1292 w 1292"/>
              <a:gd name="T39" fmla="*/ 1255 h 125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1" name="Text Box 156"/>
          <p:cNvSpPr txBox="1">
            <a:spLocks noChangeArrowheads="1"/>
          </p:cNvSpPr>
          <p:nvPr/>
        </p:nvSpPr>
        <p:spPr bwMode="auto">
          <a:xfrm>
            <a:off x="7302500" y="1724025"/>
            <a:ext cx="1308100" cy="101784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Public Telephone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Network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62" name="Line 157"/>
          <p:cNvSpPr>
            <a:spLocks noChangeShapeType="1"/>
          </p:cNvSpPr>
          <p:nvPr/>
        </p:nvSpPr>
        <p:spPr bwMode="auto">
          <a:xfrm>
            <a:off x="5151438" y="2255838"/>
            <a:ext cx="1284287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9963" name="Group 158"/>
          <p:cNvGrpSpPr>
            <a:grpSpLocks/>
          </p:cNvGrpSpPr>
          <p:nvPr/>
        </p:nvGrpSpPr>
        <p:grpSpPr bwMode="auto">
          <a:xfrm>
            <a:off x="6411913" y="1590675"/>
            <a:ext cx="549275" cy="998538"/>
            <a:chOff x="4039" y="1002"/>
            <a:chExt cx="346" cy="629"/>
          </a:xfrm>
        </p:grpSpPr>
        <p:sp>
          <p:nvSpPr>
            <p:cNvPr id="40052" name="Rectangle 159"/>
            <p:cNvSpPr>
              <a:spLocks noChangeArrowheads="1"/>
            </p:cNvSpPr>
            <p:nvPr/>
          </p:nvSpPr>
          <p:spPr bwMode="auto">
            <a:xfrm>
              <a:off x="4057" y="1180"/>
              <a:ext cx="259" cy="452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0053" name="Group 160"/>
            <p:cNvGrpSpPr>
              <a:grpSpLocks/>
            </p:cNvGrpSpPr>
            <p:nvPr/>
          </p:nvGrpSpPr>
          <p:grpSpPr bwMode="auto">
            <a:xfrm>
              <a:off x="4098" y="1294"/>
              <a:ext cx="172" cy="240"/>
              <a:chOff x="4098" y="1294"/>
              <a:chExt cx="172" cy="240"/>
            </a:xfrm>
          </p:grpSpPr>
          <p:sp>
            <p:nvSpPr>
              <p:cNvPr id="40059" name="Freeform 161"/>
              <p:cNvSpPr>
                <a:spLocks noChangeArrowheads="1"/>
              </p:cNvSpPr>
              <p:nvPr/>
            </p:nvSpPr>
            <p:spPr bwMode="auto">
              <a:xfrm>
                <a:off x="4098" y="1294"/>
                <a:ext cx="170" cy="240"/>
              </a:xfrm>
              <a:custGeom>
                <a:avLst/>
                <a:gdLst>
                  <a:gd name="T0" fmla="*/ 0 w 222"/>
                  <a:gd name="T1" fmla="*/ 240 h 110"/>
                  <a:gd name="T2" fmla="*/ 28 w 222"/>
                  <a:gd name="T3" fmla="*/ 240 h 110"/>
                  <a:gd name="T4" fmla="*/ 140 w 222"/>
                  <a:gd name="T5" fmla="*/ 0 h 110"/>
                  <a:gd name="T6" fmla="*/ 170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2"/>
                  <a:gd name="T13" fmla="*/ 0 h 110"/>
                  <a:gd name="T14" fmla="*/ 222 w 222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60" name="Freeform 162"/>
              <p:cNvSpPr>
                <a:spLocks noChangeArrowheads="1"/>
              </p:cNvSpPr>
              <p:nvPr/>
            </p:nvSpPr>
            <p:spPr bwMode="auto">
              <a:xfrm flipV="1">
                <a:off x="4099" y="1294"/>
                <a:ext cx="170" cy="240"/>
              </a:xfrm>
              <a:custGeom>
                <a:avLst/>
                <a:gdLst>
                  <a:gd name="T0" fmla="*/ 0 w 222"/>
                  <a:gd name="T1" fmla="*/ 240 h 110"/>
                  <a:gd name="T2" fmla="*/ 28 w 222"/>
                  <a:gd name="T3" fmla="*/ 240 h 110"/>
                  <a:gd name="T4" fmla="*/ 140 w 222"/>
                  <a:gd name="T5" fmla="*/ 0 h 110"/>
                  <a:gd name="T6" fmla="*/ 170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2"/>
                  <a:gd name="T13" fmla="*/ 0 h 110"/>
                  <a:gd name="T14" fmla="*/ 222 w 222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0054" name="Freeform 163"/>
            <p:cNvSpPr>
              <a:spLocks noChangeArrowheads="1"/>
            </p:cNvSpPr>
            <p:nvPr/>
          </p:nvSpPr>
          <p:spPr bwMode="auto">
            <a:xfrm>
              <a:off x="4320" y="1026"/>
              <a:ext cx="47" cy="161"/>
            </a:xfrm>
            <a:custGeom>
              <a:avLst/>
              <a:gdLst>
                <a:gd name="T0" fmla="*/ 27 w 62"/>
                <a:gd name="T1" fmla="*/ 0 h 74"/>
                <a:gd name="T2" fmla="*/ 47 w 62"/>
                <a:gd name="T3" fmla="*/ 124 h 74"/>
                <a:gd name="T4" fmla="*/ 0 w 62"/>
                <a:gd name="T5" fmla="*/ 161 h 74"/>
                <a:gd name="T6" fmla="*/ 0 60000 65536"/>
                <a:gd name="T7" fmla="*/ 0 60000 65536"/>
                <a:gd name="T8" fmla="*/ 0 60000 65536"/>
                <a:gd name="T9" fmla="*/ 0 w 62"/>
                <a:gd name="T10" fmla="*/ 0 h 74"/>
                <a:gd name="T11" fmla="*/ 62 w 62"/>
                <a:gd name="T12" fmla="*/ 74 h 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55" name="Freeform 164"/>
            <p:cNvSpPr>
              <a:spLocks noChangeArrowheads="1"/>
            </p:cNvSpPr>
            <p:nvPr/>
          </p:nvSpPr>
          <p:spPr bwMode="auto">
            <a:xfrm>
              <a:off x="4318" y="1158"/>
              <a:ext cx="48" cy="474"/>
            </a:xfrm>
            <a:custGeom>
              <a:avLst/>
              <a:gdLst>
                <a:gd name="T0" fmla="*/ 2 w 63"/>
                <a:gd name="T1" fmla="*/ 25 h 225"/>
                <a:gd name="T2" fmla="*/ 0 w 63"/>
                <a:gd name="T3" fmla="*/ 371 h 225"/>
                <a:gd name="T4" fmla="*/ 47 w 63"/>
                <a:gd name="T5" fmla="*/ 333 h 225"/>
                <a:gd name="T6" fmla="*/ 48 w 63"/>
                <a:gd name="T7" fmla="*/ 0 h 225"/>
                <a:gd name="T8" fmla="*/ 2 w 63"/>
                <a:gd name="T9" fmla="*/ 25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225"/>
                <a:gd name="T17" fmla="*/ 63 w 63"/>
                <a:gd name="T18" fmla="*/ 225 h 2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56" name="Freeform 165"/>
            <p:cNvSpPr>
              <a:spLocks noChangeArrowheads="1"/>
            </p:cNvSpPr>
            <p:nvPr/>
          </p:nvSpPr>
          <p:spPr bwMode="auto">
            <a:xfrm>
              <a:off x="4350" y="1002"/>
              <a:ext cx="35" cy="170"/>
            </a:xfrm>
            <a:custGeom>
              <a:avLst/>
              <a:gdLst>
                <a:gd name="T0" fmla="*/ 9 w 47"/>
                <a:gd name="T1" fmla="*/ 0 h 78"/>
                <a:gd name="T2" fmla="*/ 35 w 47"/>
                <a:gd name="T3" fmla="*/ 170 h 78"/>
                <a:gd name="T4" fmla="*/ 11 w 47"/>
                <a:gd name="T5" fmla="*/ 168 h 78"/>
                <a:gd name="T6" fmla="*/ 0 w 47"/>
                <a:gd name="T7" fmla="*/ 76 h 78"/>
                <a:gd name="T8" fmla="*/ 9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78"/>
                <a:gd name="T17" fmla="*/ 47 w 47"/>
                <a:gd name="T18" fmla="*/ 78 h 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57" name="Freeform 166"/>
            <p:cNvSpPr>
              <a:spLocks noChangeArrowheads="1"/>
            </p:cNvSpPr>
            <p:nvPr/>
          </p:nvSpPr>
          <p:spPr bwMode="auto">
            <a:xfrm>
              <a:off x="4330" y="1079"/>
              <a:ext cx="33" cy="111"/>
            </a:xfrm>
            <a:custGeom>
              <a:avLst/>
              <a:gdLst>
                <a:gd name="T0" fmla="*/ 17 w 44"/>
                <a:gd name="T1" fmla="*/ 0 h 51"/>
                <a:gd name="T2" fmla="*/ 0 w 44"/>
                <a:gd name="T3" fmla="*/ 111 h 51"/>
                <a:gd name="T4" fmla="*/ 33 w 44"/>
                <a:gd name="T5" fmla="*/ 98 h 51"/>
                <a:gd name="T6" fmla="*/ 17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51"/>
                <a:gd name="T14" fmla="*/ 44 w 44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58" name="Freeform 167"/>
            <p:cNvSpPr>
              <a:spLocks noChangeArrowheads="1"/>
            </p:cNvSpPr>
            <p:nvPr/>
          </p:nvSpPr>
          <p:spPr bwMode="auto">
            <a:xfrm>
              <a:off x="4039" y="1006"/>
              <a:ext cx="321" cy="208"/>
            </a:xfrm>
            <a:custGeom>
              <a:avLst/>
              <a:gdLst>
                <a:gd name="T0" fmla="*/ 0 w 417"/>
                <a:gd name="T1" fmla="*/ 208 h 95"/>
                <a:gd name="T2" fmla="*/ 51 w 417"/>
                <a:gd name="T3" fmla="*/ 2 h 95"/>
                <a:gd name="T4" fmla="*/ 321 w 417"/>
                <a:gd name="T5" fmla="*/ 0 h 95"/>
                <a:gd name="T6" fmla="*/ 285 w 417"/>
                <a:gd name="T7" fmla="*/ 208 h 95"/>
                <a:gd name="T8" fmla="*/ 0 w 417"/>
                <a:gd name="T9" fmla="*/ 208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95"/>
                <a:gd name="T17" fmla="*/ 417 w 417"/>
                <a:gd name="T18" fmla="*/ 95 h 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964" name="Text Box 168"/>
          <p:cNvSpPr txBox="1">
            <a:spLocks noChangeArrowheads="1"/>
          </p:cNvSpPr>
          <p:nvPr/>
        </p:nvSpPr>
        <p:spPr bwMode="auto">
          <a:xfrm>
            <a:off x="6361113" y="2573338"/>
            <a:ext cx="1093867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Gateway</a:t>
            </a:r>
          </a:p>
          <a:p>
            <a:pPr eaLnBrk="1" hangingPunct="1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MSC</a:t>
            </a:r>
          </a:p>
        </p:txBody>
      </p:sp>
      <p:sp>
        <p:nvSpPr>
          <p:cNvPr id="39965" name="Text Box 169"/>
          <p:cNvSpPr txBox="1">
            <a:spLocks noChangeArrowheads="1"/>
          </p:cNvSpPr>
          <p:nvPr/>
        </p:nvSpPr>
        <p:spPr bwMode="auto">
          <a:xfrm>
            <a:off x="6483350" y="1593850"/>
            <a:ext cx="3587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39966" name="Line 170"/>
          <p:cNvSpPr>
            <a:spLocks noChangeShapeType="1"/>
          </p:cNvSpPr>
          <p:nvPr/>
        </p:nvSpPr>
        <p:spPr bwMode="auto">
          <a:xfrm flipH="1">
            <a:off x="6199188" y="2325688"/>
            <a:ext cx="239712" cy="14605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67" name="Line 171"/>
          <p:cNvSpPr>
            <a:spLocks noChangeShapeType="1"/>
          </p:cNvSpPr>
          <p:nvPr/>
        </p:nvSpPr>
        <p:spPr bwMode="auto">
          <a:xfrm flipH="1" flipV="1">
            <a:off x="6210300" y="2041525"/>
            <a:ext cx="228600" cy="93663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68" name="Line 172"/>
          <p:cNvSpPr>
            <a:spLocks noChangeShapeType="1"/>
          </p:cNvSpPr>
          <p:nvPr/>
        </p:nvSpPr>
        <p:spPr bwMode="auto">
          <a:xfrm flipH="1">
            <a:off x="5832475" y="2500313"/>
            <a:ext cx="330200" cy="203200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69" name="Line 173"/>
          <p:cNvSpPr>
            <a:spLocks noChangeShapeType="1"/>
          </p:cNvSpPr>
          <p:nvPr/>
        </p:nvSpPr>
        <p:spPr bwMode="auto">
          <a:xfrm flipH="1" flipV="1">
            <a:off x="5927725" y="1951038"/>
            <a:ext cx="239713" cy="82550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70" name="Line 174"/>
          <p:cNvSpPr>
            <a:spLocks noChangeShapeType="1"/>
          </p:cNvSpPr>
          <p:nvPr/>
        </p:nvSpPr>
        <p:spPr bwMode="auto">
          <a:xfrm>
            <a:off x="4945063" y="2641600"/>
            <a:ext cx="1587" cy="4968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71" name="Line 175"/>
          <p:cNvSpPr>
            <a:spLocks noChangeShapeType="1"/>
          </p:cNvSpPr>
          <p:nvPr/>
        </p:nvSpPr>
        <p:spPr bwMode="auto">
          <a:xfrm>
            <a:off x="6942138" y="2224088"/>
            <a:ext cx="304800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9972" name="Group 176"/>
          <p:cNvGrpSpPr>
            <a:grpSpLocks/>
          </p:cNvGrpSpPr>
          <p:nvPr/>
        </p:nvGrpSpPr>
        <p:grpSpPr bwMode="auto">
          <a:xfrm>
            <a:off x="5102225" y="5075238"/>
            <a:ext cx="3973513" cy="1055687"/>
            <a:chOff x="3214" y="3197"/>
            <a:chExt cx="2503" cy="665"/>
          </a:xfrm>
        </p:grpSpPr>
        <p:sp>
          <p:nvSpPr>
            <p:cNvPr id="40008" name="Text Box 177"/>
            <p:cNvSpPr txBox="1">
              <a:spLocks noChangeArrowheads="1"/>
            </p:cNvSpPr>
            <p:nvPr/>
          </p:nvSpPr>
          <p:spPr bwMode="auto">
            <a:xfrm>
              <a:off x="3537" y="3280"/>
              <a:ext cx="2074" cy="2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Serving GPRS Support Node (SGSN)</a:t>
              </a:r>
            </a:p>
          </p:txBody>
        </p:sp>
        <p:grpSp>
          <p:nvGrpSpPr>
            <p:cNvPr id="40009" name="Group 178"/>
            <p:cNvGrpSpPr>
              <a:grpSpLocks/>
            </p:cNvGrpSpPr>
            <p:nvPr/>
          </p:nvGrpSpPr>
          <p:grpSpPr bwMode="auto">
            <a:xfrm>
              <a:off x="3214" y="3488"/>
              <a:ext cx="310" cy="374"/>
              <a:chOff x="3214" y="3488"/>
              <a:chExt cx="310" cy="374"/>
            </a:xfrm>
          </p:grpSpPr>
          <p:sp>
            <p:nvSpPr>
              <p:cNvPr id="40032" name="Rectangle 179"/>
              <p:cNvSpPr>
                <a:spLocks noChangeArrowheads="1"/>
              </p:cNvSpPr>
              <p:nvPr/>
            </p:nvSpPr>
            <p:spPr bwMode="auto">
              <a:xfrm>
                <a:off x="3248" y="3593"/>
                <a:ext cx="196" cy="268"/>
              </a:xfrm>
              <a:prstGeom prst="rect">
                <a:avLst/>
              </a:prstGeom>
              <a:solidFill>
                <a:srgbClr val="00CC99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33" name="Freeform 180"/>
              <p:cNvSpPr>
                <a:spLocks noChangeArrowheads="1"/>
              </p:cNvSpPr>
              <p:nvPr/>
            </p:nvSpPr>
            <p:spPr bwMode="auto">
              <a:xfrm>
                <a:off x="3448" y="3502"/>
                <a:ext cx="35" cy="95"/>
              </a:xfrm>
              <a:custGeom>
                <a:avLst/>
                <a:gdLst>
                  <a:gd name="T0" fmla="*/ 2 w 62"/>
                  <a:gd name="T1" fmla="*/ 0 h 74"/>
                  <a:gd name="T2" fmla="*/ 3 w 62"/>
                  <a:gd name="T3" fmla="*/ 2257 h 74"/>
                  <a:gd name="T4" fmla="*/ 0 w 62"/>
                  <a:gd name="T5" fmla="*/ 2930 h 74"/>
                  <a:gd name="T6" fmla="*/ 0 60000 65536"/>
                  <a:gd name="T7" fmla="*/ 0 60000 65536"/>
                  <a:gd name="T8" fmla="*/ 0 60000 65536"/>
                  <a:gd name="T9" fmla="*/ 0 w 62"/>
                  <a:gd name="T10" fmla="*/ 0 h 74"/>
                  <a:gd name="T11" fmla="*/ 62 w 62"/>
                  <a:gd name="T12" fmla="*/ 74 h 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2" h="74">
                    <a:moveTo>
                      <a:pt x="36" y="0"/>
                    </a:moveTo>
                    <a:lnTo>
                      <a:pt x="62" y="57"/>
                    </a:lnTo>
                    <a:lnTo>
                      <a:pt x="0" y="74"/>
                    </a:lnTo>
                  </a:path>
                </a:pathLst>
              </a:custGeom>
              <a:noFill/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34" name="Freeform 181"/>
              <p:cNvSpPr>
                <a:spLocks noChangeArrowheads="1"/>
              </p:cNvSpPr>
              <p:nvPr/>
            </p:nvSpPr>
            <p:spPr bwMode="auto">
              <a:xfrm>
                <a:off x="3446" y="3580"/>
                <a:ext cx="36" cy="282"/>
              </a:xfrm>
              <a:custGeom>
                <a:avLst/>
                <a:gdLst>
                  <a:gd name="T0" fmla="*/ 1 w 63"/>
                  <a:gd name="T1" fmla="*/ 495 h 225"/>
                  <a:gd name="T2" fmla="*/ 0 w 63"/>
                  <a:gd name="T3" fmla="*/ 7081 h 225"/>
                  <a:gd name="T4" fmla="*/ 3 w 63"/>
                  <a:gd name="T5" fmla="*/ 6358 h 225"/>
                  <a:gd name="T6" fmla="*/ 3 w 63"/>
                  <a:gd name="T7" fmla="*/ 0 h 225"/>
                  <a:gd name="T8" fmla="*/ 1 w 63"/>
                  <a:gd name="T9" fmla="*/ 495 h 2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"/>
                  <a:gd name="T16" fmla="*/ 0 h 225"/>
                  <a:gd name="T17" fmla="*/ 63 w 63"/>
                  <a:gd name="T18" fmla="*/ 225 h 2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" h="225">
                    <a:moveTo>
                      <a:pt x="2" y="16"/>
                    </a:moveTo>
                    <a:lnTo>
                      <a:pt x="0" y="225"/>
                    </a:lnTo>
                    <a:lnTo>
                      <a:pt x="62" y="202"/>
                    </a:lnTo>
                    <a:lnTo>
                      <a:pt x="63" y="0"/>
                    </a:lnTo>
                    <a:lnTo>
                      <a:pt x="2" y="16"/>
                    </a:lnTo>
                    <a:close/>
                  </a:path>
                </a:pathLst>
              </a:custGeom>
              <a:solidFill>
                <a:srgbClr val="00CC99"/>
              </a:solidFill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35" name="Freeform 182"/>
              <p:cNvSpPr>
                <a:spLocks noChangeArrowheads="1"/>
              </p:cNvSpPr>
              <p:nvPr/>
            </p:nvSpPr>
            <p:spPr bwMode="auto">
              <a:xfrm>
                <a:off x="3470" y="3488"/>
                <a:ext cx="26" cy="101"/>
              </a:xfrm>
              <a:custGeom>
                <a:avLst/>
                <a:gdLst>
                  <a:gd name="T0" fmla="*/ 1 w 47"/>
                  <a:gd name="T1" fmla="*/ 0 h 78"/>
                  <a:gd name="T2" fmla="*/ 2 w 47"/>
                  <a:gd name="T3" fmla="*/ 3240 h 78"/>
                  <a:gd name="T4" fmla="*/ 1 w 47"/>
                  <a:gd name="T5" fmla="*/ 3187 h 78"/>
                  <a:gd name="T6" fmla="*/ 0 w 47"/>
                  <a:gd name="T7" fmla="*/ 1435 h 78"/>
                  <a:gd name="T8" fmla="*/ 1 w 47"/>
                  <a:gd name="T9" fmla="*/ 0 h 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"/>
                  <a:gd name="T16" fmla="*/ 0 h 78"/>
                  <a:gd name="T17" fmla="*/ 47 w 47"/>
                  <a:gd name="T18" fmla="*/ 78 h 7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" h="78">
                    <a:moveTo>
                      <a:pt x="12" y="0"/>
                    </a:moveTo>
                    <a:lnTo>
                      <a:pt x="47" y="78"/>
                    </a:lnTo>
                    <a:lnTo>
                      <a:pt x="15" y="77"/>
                    </a:lnTo>
                    <a:lnTo>
                      <a:pt x="0" y="3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CC99"/>
              </a:solidFill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36" name="Freeform 183"/>
              <p:cNvSpPr>
                <a:spLocks noChangeArrowheads="1"/>
              </p:cNvSpPr>
              <p:nvPr/>
            </p:nvSpPr>
            <p:spPr bwMode="auto">
              <a:xfrm>
                <a:off x="3455" y="3533"/>
                <a:ext cx="24" cy="66"/>
              </a:xfrm>
              <a:custGeom>
                <a:avLst/>
                <a:gdLst>
                  <a:gd name="T0" fmla="*/ 1 w 44"/>
                  <a:gd name="T1" fmla="*/ 0 h 51"/>
                  <a:gd name="T2" fmla="*/ 0 w 44"/>
                  <a:gd name="T3" fmla="*/ 2126 h 51"/>
                  <a:gd name="T4" fmla="*/ 2 w 44"/>
                  <a:gd name="T5" fmla="*/ 1875 h 51"/>
                  <a:gd name="T6" fmla="*/ 1 w 44"/>
                  <a:gd name="T7" fmla="*/ 0 h 5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4"/>
                  <a:gd name="T13" fmla="*/ 0 h 51"/>
                  <a:gd name="T14" fmla="*/ 44 w 44"/>
                  <a:gd name="T15" fmla="*/ 51 h 5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4" h="51">
                    <a:moveTo>
                      <a:pt x="23" y="0"/>
                    </a:moveTo>
                    <a:lnTo>
                      <a:pt x="0" y="51"/>
                    </a:lnTo>
                    <a:lnTo>
                      <a:pt x="44" y="45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CC99"/>
              </a:solidFill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37" name="Freeform 184"/>
              <p:cNvSpPr>
                <a:spLocks noChangeArrowheads="1"/>
              </p:cNvSpPr>
              <p:nvPr/>
            </p:nvSpPr>
            <p:spPr bwMode="auto">
              <a:xfrm>
                <a:off x="3234" y="3491"/>
                <a:ext cx="243" cy="123"/>
              </a:xfrm>
              <a:custGeom>
                <a:avLst/>
                <a:gdLst>
                  <a:gd name="T0" fmla="*/ 0 w 417"/>
                  <a:gd name="T1" fmla="*/ 3902 h 95"/>
                  <a:gd name="T2" fmla="*/ 3 w 417"/>
                  <a:gd name="T3" fmla="*/ 48 h 95"/>
                  <a:gd name="T4" fmla="*/ 17 w 417"/>
                  <a:gd name="T5" fmla="*/ 0 h 95"/>
                  <a:gd name="T6" fmla="*/ 16 w 417"/>
                  <a:gd name="T7" fmla="*/ 3902 h 95"/>
                  <a:gd name="T8" fmla="*/ 0 w 417"/>
                  <a:gd name="T9" fmla="*/ 3902 h 9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7"/>
                  <a:gd name="T16" fmla="*/ 0 h 95"/>
                  <a:gd name="T17" fmla="*/ 417 w 417"/>
                  <a:gd name="T18" fmla="*/ 95 h 9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7" h="95">
                    <a:moveTo>
                      <a:pt x="0" y="95"/>
                    </a:moveTo>
                    <a:lnTo>
                      <a:pt x="66" y="1"/>
                    </a:lnTo>
                    <a:lnTo>
                      <a:pt x="417" y="0"/>
                    </a:lnTo>
                    <a:lnTo>
                      <a:pt x="370" y="95"/>
                    </a:lnTo>
                    <a:lnTo>
                      <a:pt x="0" y="95"/>
                    </a:lnTo>
                    <a:close/>
                  </a:path>
                </a:pathLst>
              </a:custGeom>
              <a:solidFill>
                <a:srgbClr val="00CC99"/>
              </a:solidFill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0038" name="Group 185"/>
              <p:cNvGrpSpPr>
                <a:grpSpLocks/>
              </p:cNvGrpSpPr>
              <p:nvPr/>
            </p:nvGrpSpPr>
            <p:grpSpPr bwMode="auto">
              <a:xfrm>
                <a:off x="3214" y="3671"/>
                <a:ext cx="310" cy="123"/>
                <a:chOff x="3214" y="3671"/>
                <a:chExt cx="310" cy="123"/>
              </a:xfrm>
            </p:grpSpPr>
            <p:sp>
              <p:nvSpPr>
                <p:cNvPr id="40039" name="Oval 186"/>
                <p:cNvSpPr>
                  <a:spLocks noChangeArrowheads="1"/>
                </p:cNvSpPr>
                <p:nvPr/>
              </p:nvSpPr>
              <p:spPr bwMode="auto">
                <a:xfrm>
                  <a:off x="3217" y="3726"/>
                  <a:ext cx="308" cy="68"/>
                </a:xfrm>
                <a:prstGeom prst="ellipse">
                  <a:avLst/>
                </a:prstGeom>
                <a:solidFill>
                  <a:srgbClr val="CCCCFF"/>
                </a:solidFill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0" name="Line 187"/>
                <p:cNvSpPr>
                  <a:spLocks noChangeShapeType="1"/>
                </p:cNvSpPr>
                <p:nvPr/>
              </p:nvSpPr>
              <p:spPr bwMode="auto">
                <a:xfrm>
                  <a:off x="3217" y="3720"/>
                  <a:ext cx="0" cy="42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041" name="Line 188"/>
                <p:cNvSpPr>
                  <a:spLocks noChangeShapeType="1"/>
                </p:cNvSpPr>
                <p:nvPr/>
              </p:nvSpPr>
              <p:spPr bwMode="auto">
                <a:xfrm>
                  <a:off x="3525" y="3720"/>
                  <a:ext cx="0" cy="42"/>
                </a:xfrm>
                <a:prstGeom prst="line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042" name="Rectangle 189"/>
                <p:cNvSpPr>
                  <a:spLocks noChangeArrowheads="1"/>
                </p:cNvSpPr>
                <p:nvPr/>
              </p:nvSpPr>
              <p:spPr bwMode="auto">
                <a:xfrm>
                  <a:off x="3217" y="3720"/>
                  <a:ext cx="305" cy="41"/>
                </a:xfrm>
                <a:prstGeom prst="rect">
                  <a:avLst/>
                </a:prstGeom>
                <a:solidFill>
                  <a:srgbClr val="CC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3" name="Oval 190"/>
                <p:cNvSpPr>
                  <a:spLocks noChangeArrowheads="1"/>
                </p:cNvSpPr>
                <p:nvPr/>
              </p:nvSpPr>
              <p:spPr bwMode="auto">
                <a:xfrm>
                  <a:off x="3214" y="3671"/>
                  <a:ext cx="308" cy="80"/>
                </a:xfrm>
                <a:prstGeom prst="ellipse">
                  <a:avLst/>
                </a:prstGeom>
                <a:solidFill>
                  <a:srgbClr val="CCCCFF"/>
                </a:solidFill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0044" name="Group 191"/>
                <p:cNvGrpSpPr>
                  <a:grpSpLocks/>
                </p:cNvGrpSpPr>
                <p:nvPr/>
              </p:nvGrpSpPr>
              <p:grpSpPr bwMode="auto">
                <a:xfrm>
                  <a:off x="3288" y="3688"/>
                  <a:ext cx="152" cy="46"/>
                  <a:chOff x="3288" y="3688"/>
                  <a:chExt cx="152" cy="46"/>
                </a:xfrm>
              </p:grpSpPr>
              <p:sp>
                <p:nvSpPr>
                  <p:cNvPr id="40049" name="Line 19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288" y="3687"/>
                    <a:ext cx="53" cy="2"/>
                  </a:xfrm>
                  <a:prstGeom prst="line">
                    <a:avLst/>
                  </a:prstGeom>
                  <a:noFill/>
                  <a:ln w="2844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050" name="Line 193"/>
                  <p:cNvSpPr>
                    <a:spLocks noChangeShapeType="1"/>
                  </p:cNvSpPr>
                  <p:nvPr/>
                </p:nvSpPr>
                <p:spPr bwMode="auto">
                  <a:xfrm>
                    <a:off x="3393" y="3735"/>
                    <a:ext cx="47" cy="0"/>
                  </a:xfrm>
                  <a:prstGeom prst="line">
                    <a:avLst/>
                  </a:prstGeom>
                  <a:noFill/>
                  <a:ln w="2844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051" name="Line 194"/>
                  <p:cNvSpPr>
                    <a:spLocks noChangeShapeType="1"/>
                  </p:cNvSpPr>
                  <p:nvPr/>
                </p:nvSpPr>
                <p:spPr bwMode="auto">
                  <a:xfrm>
                    <a:off x="3339" y="3689"/>
                    <a:ext cx="56" cy="45"/>
                  </a:xfrm>
                  <a:prstGeom prst="line">
                    <a:avLst/>
                  </a:prstGeom>
                  <a:noFill/>
                  <a:ln w="2844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045" name="Group 195"/>
                <p:cNvGrpSpPr>
                  <a:grpSpLocks/>
                </p:cNvGrpSpPr>
                <p:nvPr/>
              </p:nvGrpSpPr>
              <p:grpSpPr bwMode="auto">
                <a:xfrm>
                  <a:off x="3288" y="3687"/>
                  <a:ext cx="152" cy="46"/>
                  <a:chOff x="3288" y="3687"/>
                  <a:chExt cx="152" cy="46"/>
                </a:xfrm>
              </p:grpSpPr>
              <p:sp>
                <p:nvSpPr>
                  <p:cNvPr id="40046" name="Line 196"/>
                  <p:cNvSpPr>
                    <a:spLocks noChangeShapeType="1"/>
                  </p:cNvSpPr>
                  <p:nvPr/>
                </p:nvSpPr>
                <p:spPr bwMode="auto">
                  <a:xfrm>
                    <a:off x="3288" y="3733"/>
                    <a:ext cx="53" cy="0"/>
                  </a:xfrm>
                  <a:prstGeom prst="line">
                    <a:avLst/>
                  </a:prstGeom>
                  <a:noFill/>
                  <a:ln w="2844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047" name="Line 197"/>
                  <p:cNvSpPr>
                    <a:spLocks noChangeShapeType="1"/>
                  </p:cNvSpPr>
                  <p:nvPr/>
                </p:nvSpPr>
                <p:spPr bwMode="auto">
                  <a:xfrm>
                    <a:off x="3393" y="3687"/>
                    <a:ext cx="47" cy="0"/>
                  </a:xfrm>
                  <a:prstGeom prst="line">
                    <a:avLst/>
                  </a:prstGeom>
                  <a:noFill/>
                  <a:ln w="2844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048" name="Line 19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339" y="3686"/>
                    <a:ext cx="56" cy="47"/>
                  </a:xfrm>
                  <a:prstGeom prst="line">
                    <a:avLst/>
                  </a:prstGeom>
                  <a:noFill/>
                  <a:ln w="28440" cap="sq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40010" name="Group 199"/>
            <p:cNvGrpSpPr>
              <a:grpSpLocks/>
            </p:cNvGrpSpPr>
            <p:nvPr/>
          </p:nvGrpSpPr>
          <p:grpSpPr bwMode="auto">
            <a:xfrm>
              <a:off x="3244" y="3197"/>
              <a:ext cx="279" cy="238"/>
              <a:chOff x="3244" y="3197"/>
              <a:chExt cx="279" cy="238"/>
            </a:xfrm>
          </p:grpSpPr>
          <p:sp>
            <p:nvSpPr>
              <p:cNvPr id="40026" name="Rectangle 200"/>
              <p:cNvSpPr>
                <a:spLocks noChangeArrowheads="1"/>
              </p:cNvSpPr>
              <p:nvPr/>
            </p:nvSpPr>
            <p:spPr bwMode="auto">
              <a:xfrm>
                <a:off x="3259" y="3264"/>
                <a:ext cx="209" cy="171"/>
              </a:xfrm>
              <a:prstGeom prst="rect">
                <a:avLst/>
              </a:prstGeom>
              <a:solidFill>
                <a:srgbClr val="00CC99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27" name="Freeform 201"/>
              <p:cNvSpPr>
                <a:spLocks noChangeArrowheads="1"/>
              </p:cNvSpPr>
              <p:nvPr/>
            </p:nvSpPr>
            <p:spPr bwMode="auto">
              <a:xfrm>
                <a:off x="3471" y="3206"/>
                <a:ext cx="38" cy="61"/>
              </a:xfrm>
              <a:custGeom>
                <a:avLst/>
                <a:gdLst>
                  <a:gd name="T0" fmla="*/ 5 w 62"/>
                  <a:gd name="T1" fmla="*/ 0 h 74"/>
                  <a:gd name="T2" fmla="*/ 8 w 62"/>
                  <a:gd name="T3" fmla="*/ 5391 h 74"/>
                  <a:gd name="T4" fmla="*/ 0 w 62"/>
                  <a:gd name="T5" fmla="*/ 6967 h 74"/>
                  <a:gd name="T6" fmla="*/ 0 60000 65536"/>
                  <a:gd name="T7" fmla="*/ 0 60000 65536"/>
                  <a:gd name="T8" fmla="*/ 0 60000 65536"/>
                  <a:gd name="T9" fmla="*/ 0 w 62"/>
                  <a:gd name="T10" fmla="*/ 0 h 74"/>
                  <a:gd name="T11" fmla="*/ 62 w 62"/>
                  <a:gd name="T12" fmla="*/ 74 h 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2" h="74">
                    <a:moveTo>
                      <a:pt x="36" y="0"/>
                    </a:moveTo>
                    <a:lnTo>
                      <a:pt x="62" y="57"/>
                    </a:lnTo>
                    <a:lnTo>
                      <a:pt x="0" y="74"/>
                    </a:lnTo>
                  </a:path>
                </a:pathLst>
              </a:custGeom>
              <a:noFill/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28" name="Freeform 202"/>
              <p:cNvSpPr>
                <a:spLocks noChangeArrowheads="1"/>
              </p:cNvSpPr>
              <p:nvPr/>
            </p:nvSpPr>
            <p:spPr bwMode="auto">
              <a:xfrm>
                <a:off x="3469" y="3256"/>
                <a:ext cx="38" cy="179"/>
              </a:xfrm>
              <a:custGeom>
                <a:avLst/>
                <a:gdLst>
                  <a:gd name="T0" fmla="*/ 1 w 63"/>
                  <a:gd name="T1" fmla="*/ 1138 h 225"/>
                  <a:gd name="T2" fmla="*/ 0 w 63"/>
                  <a:gd name="T3" fmla="*/ 15846 h 225"/>
                  <a:gd name="T4" fmla="*/ 8 w 63"/>
                  <a:gd name="T5" fmla="*/ 14207 h 225"/>
                  <a:gd name="T6" fmla="*/ 8 w 63"/>
                  <a:gd name="T7" fmla="*/ 0 h 225"/>
                  <a:gd name="T8" fmla="*/ 1 w 63"/>
                  <a:gd name="T9" fmla="*/ 1138 h 2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"/>
                  <a:gd name="T16" fmla="*/ 0 h 225"/>
                  <a:gd name="T17" fmla="*/ 63 w 63"/>
                  <a:gd name="T18" fmla="*/ 225 h 2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" h="225">
                    <a:moveTo>
                      <a:pt x="2" y="16"/>
                    </a:moveTo>
                    <a:lnTo>
                      <a:pt x="0" y="225"/>
                    </a:lnTo>
                    <a:lnTo>
                      <a:pt x="62" y="202"/>
                    </a:lnTo>
                    <a:lnTo>
                      <a:pt x="63" y="0"/>
                    </a:lnTo>
                    <a:lnTo>
                      <a:pt x="2" y="16"/>
                    </a:lnTo>
                    <a:close/>
                  </a:path>
                </a:pathLst>
              </a:custGeom>
              <a:solidFill>
                <a:srgbClr val="00CC99"/>
              </a:solidFill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29" name="Freeform 203"/>
              <p:cNvSpPr>
                <a:spLocks noChangeArrowheads="1"/>
              </p:cNvSpPr>
              <p:nvPr/>
            </p:nvSpPr>
            <p:spPr bwMode="auto">
              <a:xfrm>
                <a:off x="3495" y="3197"/>
                <a:ext cx="28" cy="64"/>
              </a:xfrm>
              <a:custGeom>
                <a:avLst/>
                <a:gdLst>
                  <a:gd name="T0" fmla="*/ 1 w 47"/>
                  <a:gd name="T1" fmla="*/ 0 h 78"/>
                  <a:gd name="T2" fmla="*/ 5 w 47"/>
                  <a:gd name="T3" fmla="*/ 7107 h 78"/>
                  <a:gd name="T4" fmla="*/ 2 w 47"/>
                  <a:gd name="T5" fmla="*/ 7028 h 78"/>
                  <a:gd name="T6" fmla="*/ 0 w 47"/>
                  <a:gd name="T7" fmla="*/ 3206 h 78"/>
                  <a:gd name="T8" fmla="*/ 1 w 47"/>
                  <a:gd name="T9" fmla="*/ 0 h 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"/>
                  <a:gd name="T16" fmla="*/ 0 h 78"/>
                  <a:gd name="T17" fmla="*/ 47 w 47"/>
                  <a:gd name="T18" fmla="*/ 78 h 7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" h="78">
                    <a:moveTo>
                      <a:pt x="12" y="0"/>
                    </a:moveTo>
                    <a:lnTo>
                      <a:pt x="47" y="78"/>
                    </a:lnTo>
                    <a:lnTo>
                      <a:pt x="15" y="77"/>
                    </a:lnTo>
                    <a:lnTo>
                      <a:pt x="0" y="3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CC99"/>
              </a:solidFill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30" name="Freeform 204"/>
              <p:cNvSpPr>
                <a:spLocks noChangeArrowheads="1"/>
              </p:cNvSpPr>
              <p:nvPr/>
            </p:nvSpPr>
            <p:spPr bwMode="auto">
              <a:xfrm>
                <a:off x="3479" y="3226"/>
                <a:ext cx="26" cy="41"/>
              </a:xfrm>
              <a:custGeom>
                <a:avLst/>
                <a:gdLst>
                  <a:gd name="T0" fmla="*/ 3 w 44"/>
                  <a:gd name="T1" fmla="*/ 0 h 51"/>
                  <a:gd name="T2" fmla="*/ 0 w 44"/>
                  <a:gd name="T3" fmla="*/ 4599 h 51"/>
                  <a:gd name="T4" fmla="*/ 5 w 44"/>
                  <a:gd name="T5" fmla="*/ 4062 h 51"/>
                  <a:gd name="T6" fmla="*/ 3 w 44"/>
                  <a:gd name="T7" fmla="*/ 0 h 5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4"/>
                  <a:gd name="T13" fmla="*/ 0 h 51"/>
                  <a:gd name="T14" fmla="*/ 44 w 44"/>
                  <a:gd name="T15" fmla="*/ 51 h 5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4" h="51">
                    <a:moveTo>
                      <a:pt x="23" y="0"/>
                    </a:moveTo>
                    <a:lnTo>
                      <a:pt x="0" y="51"/>
                    </a:lnTo>
                    <a:lnTo>
                      <a:pt x="44" y="45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CC99"/>
              </a:solidFill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31" name="Freeform 205"/>
              <p:cNvSpPr>
                <a:spLocks noChangeArrowheads="1"/>
              </p:cNvSpPr>
              <p:nvPr/>
            </p:nvSpPr>
            <p:spPr bwMode="auto">
              <a:xfrm>
                <a:off x="3244" y="3198"/>
                <a:ext cx="259" cy="78"/>
              </a:xfrm>
              <a:custGeom>
                <a:avLst/>
                <a:gdLst>
                  <a:gd name="T0" fmla="*/ 0 w 417"/>
                  <a:gd name="T1" fmla="*/ 8845 h 95"/>
                  <a:gd name="T2" fmla="*/ 9 w 417"/>
                  <a:gd name="T3" fmla="*/ 80 h 95"/>
                  <a:gd name="T4" fmla="*/ 55 w 417"/>
                  <a:gd name="T5" fmla="*/ 0 h 95"/>
                  <a:gd name="T6" fmla="*/ 49 w 417"/>
                  <a:gd name="T7" fmla="*/ 8845 h 95"/>
                  <a:gd name="T8" fmla="*/ 0 w 417"/>
                  <a:gd name="T9" fmla="*/ 8845 h 9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7"/>
                  <a:gd name="T16" fmla="*/ 0 h 95"/>
                  <a:gd name="T17" fmla="*/ 417 w 417"/>
                  <a:gd name="T18" fmla="*/ 95 h 9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7" h="95">
                    <a:moveTo>
                      <a:pt x="0" y="95"/>
                    </a:moveTo>
                    <a:lnTo>
                      <a:pt x="66" y="1"/>
                    </a:lnTo>
                    <a:lnTo>
                      <a:pt x="417" y="0"/>
                    </a:lnTo>
                    <a:lnTo>
                      <a:pt x="370" y="95"/>
                    </a:lnTo>
                    <a:lnTo>
                      <a:pt x="0" y="95"/>
                    </a:lnTo>
                    <a:close/>
                  </a:path>
                </a:pathLst>
              </a:custGeom>
              <a:solidFill>
                <a:srgbClr val="00CC99"/>
              </a:solidFill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011" name="Group 206"/>
            <p:cNvGrpSpPr>
              <a:grpSpLocks/>
            </p:cNvGrpSpPr>
            <p:nvPr/>
          </p:nvGrpSpPr>
          <p:grpSpPr bwMode="auto">
            <a:xfrm>
              <a:off x="3217" y="3291"/>
              <a:ext cx="334" cy="116"/>
              <a:chOff x="3217" y="3291"/>
              <a:chExt cx="334" cy="116"/>
            </a:xfrm>
          </p:grpSpPr>
          <p:sp>
            <p:nvSpPr>
              <p:cNvPr id="40013" name="Oval 207"/>
              <p:cNvSpPr>
                <a:spLocks noChangeArrowheads="1"/>
              </p:cNvSpPr>
              <p:nvPr/>
            </p:nvSpPr>
            <p:spPr bwMode="auto">
              <a:xfrm>
                <a:off x="3219" y="3343"/>
                <a:ext cx="331" cy="64"/>
              </a:xfrm>
              <a:prstGeom prst="ellipse">
                <a:avLst/>
              </a:prstGeom>
              <a:solidFill>
                <a:srgbClr val="CCCCFF"/>
              </a:solidFill>
              <a:ln w="1260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14" name="Line 208"/>
              <p:cNvSpPr>
                <a:spLocks noChangeShapeType="1"/>
              </p:cNvSpPr>
              <p:nvPr/>
            </p:nvSpPr>
            <p:spPr bwMode="auto">
              <a:xfrm>
                <a:off x="3219" y="3337"/>
                <a:ext cx="0" cy="39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15" name="Line 209"/>
              <p:cNvSpPr>
                <a:spLocks noChangeShapeType="1"/>
              </p:cNvSpPr>
              <p:nvPr/>
            </p:nvSpPr>
            <p:spPr bwMode="auto">
              <a:xfrm>
                <a:off x="3551" y="3337"/>
                <a:ext cx="0" cy="39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16" name="Rectangle 210"/>
              <p:cNvSpPr>
                <a:spLocks noChangeArrowheads="1"/>
              </p:cNvSpPr>
              <p:nvPr/>
            </p:nvSpPr>
            <p:spPr bwMode="auto">
              <a:xfrm>
                <a:off x="3219" y="3337"/>
                <a:ext cx="328" cy="39"/>
              </a:xfrm>
              <a:prstGeom prst="rect">
                <a:avLst/>
              </a:prstGeom>
              <a:solidFill>
                <a:srgbClr val="CCCC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17" name="Oval 211"/>
              <p:cNvSpPr>
                <a:spLocks noChangeArrowheads="1"/>
              </p:cNvSpPr>
              <p:nvPr/>
            </p:nvSpPr>
            <p:spPr bwMode="auto">
              <a:xfrm>
                <a:off x="3217" y="3291"/>
                <a:ext cx="331" cy="75"/>
              </a:xfrm>
              <a:prstGeom prst="ellipse">
                <a:avLst/>
              </a:prstGeom>
              <a:solidFill>
                <a:srgbClr val="CCCCFF"/>
              </a:solidFill>
              <a:ln w="1260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0018" name="Group 212"/>
              <p:cNvGrpSpPr>
                <a:grpSpLocks/>
              </p:cNvGrpSpPr>
              <p:nvPr/>
            </p:nvGrpSpPr>
            <p:grpSpPr bwMode="auto">
              <a:xfrm>
                <a:off x="3296" y="3307"/>
                <a:ext cx="163" cy="43"/>
                <a:chOff x="3296" y="3307"/>
                <a:chExt cx="163" cy="43"/>
              </a:xfrm>
            </p:grpSpPr>
            <p:sp>
              <p:nvSpPr>
                <p:cNvPr id="40023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3296" y="3306"/>
                  <a:ext cx="58" cy="2"/>
                </a:xfrm>
                <a:prstGeom prst="line">
                  <a:avLst/>
                </a:prstGeom>
                <a:noFill/>
                <a:ln w="2844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024" name="Line 214"/>
                <p:cNvSpPr>
                  <a:spLocks noChangeShapeType="1"/>
                </p:cNvSpPr>
                <p:nvPr/>
              </p:nvSpPr>
              <p:spPr bwMode="auto">
                <a:xfrm>
                  <a:off x="3409" y="3351"/>
                  <a:ext cx="51" cy="0"/>
                </a:xfrm>
                <a:prstGeom prst="line">
                  <a:avLst/>
                </a:prstGeom>
                <a:noFill/>
                <a:ln w="2844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025" name="Line 215"/>
                <p:cNvSpPr>
                  <a:spLocks noChangeShapeType="1"/>
                </p:cNvSpPr>
                <p:nvPr/>
              </p:nvSpPr>
              <p:spPr bwMode="auto">
                <a:xfrm>
                  <a:off x="3350" y="3308"/>
                  <a:ext cx="60" cy="42"/>
                </a:xfrm>
                <a:prstGeom prst="line">
                  <a:avLst/>
                </a:prstGeom>
                <a:noFill/>
                <a:ln w="2844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0019" name="Group 216"/>
              <p:cNvGrpSpPr>
                <a:grpSpLocks/>
              </p:cNvGrpSpPr>
              <p:nvPr/>
            </p:nvGrpSpPr>
            <p:grpSpPr bwMode="auto">
              <a:xfrm>
                <a:off x="3296" y="3307"/>
                <a:ext cx="163" cy="43"/>
                <a:chOff x="3296" y="3307"/>
                <a:chExt cx="163" cy="43"/>
              </a:xfrm>
            </p:grpSpPr>
            <p:sp>
              <p:nvSpPr>
                <p:cNvPr id="40020" name="Line 217"/>
                <p:cNvSpPr>
                  <a:spLocks noChangeShapeType="1"/>
                </p:cNvSpPr>
                <p:nvPr/>
              </p:nvSpPr>
              <p:spPr bwMode="auto">
                <a:xfrm>
                  <a:off x="3296" y="3350"/>
                  <a:ext cx="58" cy="0"/>
                </a:xfrm>
                <a:prstGeom prst="line">
                  <a:avLst/>
                </a:prstGeom>
                <a:noFill/>
                <a:ln w="2844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021" name="Line 218"/>
                <p:cNvSpPr>
                  <a:spLocks noChangeShapeType="1"/>
                </p:cNvSpPr>
                <p:nvPr/>
              </p:nvSpPr>
              <p:spPr bwMode="auto">
                <a:xfrm>
                  <a:off x="3409" y="3307"/>
                  <a:ext cx="51" cy="0"/>
                </a:xfrm>
                <a:prstGeom prst="line">
                  <a:avLst/>
                </a:prstGeom>
                <a:noFill/>
                <a:ln w="2844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022" name="Line 219"/>
                <p:cNvSpPr>
                  <a:spLocks noChangeShapeType="1"/>
                </p:cNvSpPr>
                <p:nvPr/>
              </p:nvSpPr>
              <p:spPr bwMode="auto">
                <a:xfrm flipV="1">
                  <a:off x="3350" y="3306"/>
                  <a:ext cx="60" cy="44"/>
                </a:xfrm>
                <a:prstGeom prst="line">
                  <a:avLst/>
                </a:prstGeom>
                <a:noFill/>
                <a:ln w="28440" cap="sq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0012" name="Text Box 220"/>
            <p:cNvSpPr txBox="1">
              <a:spLocks noChangeArrowheads="1"/>
            </p:cNvSpPr>
            <p:nvPr/>
          </p:nvSpPr>
          <p:spPr bwMode="auto">
            <a:xfrm>
              <a:off x="3565" y="3637"/>
              <a:ext cx="2152" cy="2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Gateway GPRS Support Node (GGSN)</a:t>
              </a:r>
            </a:p>
          </p:txBody>
        </p:sp>
      </p:grpSp>
      <p:sp>
        <p:nvSpPr>
          <p:cNvPr id="39973" name="Freeform 221"/>
          <p:cNvSpPr>
            <a:spLocks noChangeArrowheads="1"/>
          </p:cNvSpPr>
          <p:nvPr/>
        </p:nvSpPr>
        <p:spPr bwMode="auto">
          <a:xfrm>
            <a:off x="7286625" y="3284538"/>
            <a:ext cx="1235075" cy="1681162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92"/>
              <a:gd name="T37" fmla="*/ 0 h 1255"/>
              <a:gd name="T38" fmla="*/ 1292 w 1292"/>
              <a:gd name="T39" fmla="*/ 1255 h 125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4" name="Text Box 222"/>
          <p:cNvSpPr txBox="1">
            <a:spLocks noChangeArrowheads="1"/>
          </p:cNvSpPr>
          <p:nvPr/>
        </p:nvSpPr>
        <p:spPr bwMode="auto">
          <a:xfrm>
            <a:off x="7400925" y="3627438"/>
            <a:ext cx="976847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Public 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Internet</a:t>
            </a:r>
          </a:p>
        </p:txBody>
      </p:sp>
      <p:grpSp>
        <p:nvGrpSpPr>
          <p:cNvPr id="39975" name="Group 223"/>
          <p:cNvGrpSpPr>
            <a:grpSpLocks/>
          </p:cNvGrpSpPr>
          <p:nvPr/>
        </p:nvGrpSpPr>
        <p:grpSpPr bwMode="auto">
          <a:xfrm>
            <a:off x="6521450" y="3494088"/>
            <a:ext cx="549275" cy="998537"/>
            <a:chOff x="4108" y="2201"/>
            <a:chExt cx="346" cy="629"/>
          </a:xfrm>
        </p:grpSpPr>
        <p:sp>
          <p:nvSpPr>
            <p:cNvPr id="39999" name="Rectangle 224"/>
            <p:cNvSpPr>
              <a:spLocks noChangeArrowheads="1"/>
            </p:cNvSpPr>
            <p:nvPr/>
          </p:nvSpPr>
          <p:spPr bwMode="auto">
            <a:xfrm>
              <a:off x="4126" y="2379"/>
              <a:ext cx="259" cy="452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0000" name="Group 225"/>
            <p:cNvGrpSpPr>
              <a:grpSpLocks/>
            </p:cNvGrpSpPr>
            <p:nvPr/>
          </p:nvGrpSpPr>
          <p:grpSpPr bwMode="auto">
            <a:xfrm>
              <a:off x="4166" y="2493"/>
              <a:ext cx="172" cy="240"/>
              <a:chOff x="4166" y="2493"/>
              <a:chExt cx="172" cy="240"/>
            </a:xfrm>
          </p:grpSpPr>
          <p:sp>
            <p:nvSpPr>
              <p:cNvPr id="40006" name="Freeform 226"/>
              <p:cNvSpPr>
                <a:spLocks noChangeArrowheads="1"/>
              </p:cNvSpPr>
              <p:nvPr/>
            </p:nvSpPr>
            <p:spPr bwMode="auto">
              <a:xfrm>
                <a:off x="4166" y="2493"/>
                <a:ext cx="170" cy="240"/>
              </a:xfrm>
              <a:custGeom>
                <a:avLst/>
                <a:gdLst>
                  <a:gd name="T0" fmla="*/ 0 w 222"/>
                  <a:gd name="T1" fmla="*/ 240 h 110"/>
                  <a:gd name="T2" fmla="*/ 28 w 222"/>
                  <a:gd name="T3" fmla="*/ 240 h 110"/>
                  <a:gd name="T4" fmla="*/ 140 w 222"/>
                  <a:gd name="T5" fmla="*/ 0 h 110"/>
                  <a:gd name="T6" fmla="*/ 170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2"/>
                  <a:gd name="T13" fmla="*/ 0 h 110"/>
                  <a:gd name="T14" fmla="*/ 222 w 222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07" name="Freeform 227"/>
              <p:cNvSpPr>
                <a:spLocks noChangeArrowheads="1"/>
              </p:cNvSpPr>
              <p:nvPr/>
            </p:nvSpPr>
            <p:spPr bwMode="auto">
              <a:xfrm flipV="1">
                <a:off x="4168" y="2493"/>
                <a:ext cx="170" cy="240"/>
              </a:xfrm>
              <a:custGeom>
                <a:avLst/>
                <a:gdLst>
                  <a:gd name="T0" fmla="*/ 0 w 222"/>
                  <a:gd name="T1" fmla="*/ 240 h 110"/>
                  <a:gd name="T2" fmla="*/ 28 w 222"/>
                  <a:gd name="T3" fmla="*/ 240 h 110"/>
                  <a:gd name="T4" fmla="*/ 140 w 222"/>
                  <a:gd name="T5" fmla="*/ 0 h 110"/>
                  <a:gd name="T6" fmla="*/ 170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2"/>
                  <a:gd name="T13" fmla="*/ 0 h 110"/>
                  <a:gd name="T14" fmla="*/ 222 w 222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0001" name="Freeform 228"/>
            <p:cNvSpPr>
              <a:spLocks noChangeArrowheads="1"/>
            </p:cNvSpPr>
            <p:nvPr/>
          </p:nvSpPr>
          <p:spPr bwMode="auto">
            <a:xfrm>
              <a:off x="4389" y="2225"/>
              <a:ext cx="47" cy="161"/>
            </a:xfrm>
            <a:custGeom>
              <a:avLst/>
              <a:gdLst>
                <a:gd name="T0" fmla="*/ 27 w 62"/>
                <a:gd name="T1" fmla="*/ 0 h 74"/>
                <a:gd name="T2" fmla="*/ 47 w 62"/>
                <a:gd name="T3" fmla="*/ 124 h 74"/>
                <a:gd name="T4" fmla="*/ 0 w 62"/>
                <a:gd name="T5" fmla="*/ 161 h 74"/>
                <a:gd name="T6" fmla="*/ 0 60000 65536"/>
                <a:gd name="T7" fmla="*/ 0 60000 65536"/>
                <a:gd name="T8" fmla="*/ 0 60000 65536"/>
                <a:gd name="T9" fmla="*/ 0 w 62"/>
                <a:gd name="T10" fmla="*/ 0 h 74"/>
                <a:gd name="T11" fmla="*/ 62 w 62"/>
                <a:gd name="T12" fmla="*/ 74 h 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02" name="Freeform 229"/>
            <p:cNvSpPr>
              <a:spLocks noChangeArrowheads="1"/>
            </p:cNvSpPr>
            <p:nvPr/>
          </p:nvSpPr>
          <p:spPr bwMode="auto">
            <a:xfrm>
              <a:off x="4387" y="2357"/>
              <a:ext cx="48" cy="474"/>
            </a:xfrm>
            <a:custGeom>
              <a:avLst/>
              <a:gdLst>
                <a:gd name="T0" fmla="*/ 2 w 63"/>
                <a:gd name="T1" fmla="*/ 25 h 225"/>
                <a:gd name="T2" fmla="*/ 0 w 63"/>
                <a:gd name="T3" fmla="*/ 371 h 225"/>
                <a:gd name="T4" fmla="*/ 47 w 63"/>
                <a:gd name="T5" fmla="*/ 333 h 225"/>
                <a:gd name="T6" fmla="*/ 48 w 63"/>
                <a:gd name="T7" fmla="*/ 0 h 225"/>
                <a:gd name="T8" fmla="*/ 2 w 63"/>
                <a:gd name="T9" fmla="*/ 25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225"/>
                <a:gd name="T17" fmla="*/ 63 w 63"/>
                <a:gd name="T18" fmla="*/ 225 h 2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03" name="Freeform 230"/>
            <p:cNvSpPr>
              <a:spLocks noChangeArrowheads="1"/>
            </p:cNvSpPr>
            <p:nvPr/>
          </p:nvSpPr>
          <p:spPr bwMode="auto">
            <a:xfrm>
              <a:off x="4419" y="2201"/>
              <a:ext cx="35" cy="170"/>
            </a:xfrm>
            <a:custGeom>
              <a:avLst/>
              <a:gdLst>
                <a:gd name="T0" fmla="*/ 9 w 47"/>
                <a:gd name="T1" fmla="*/ 0 h 78"/>
                <a:gd name="T2" fmla="*/ 35 w 47"/>
                <a:gd name="T3" fmla="*/ 170 h 78"/>
                <a:gd name="T4" fmla="*/ 11 w 47"/>
                <a:gd name="T5" fmla="*/ 168 h 78"/>
                <a:gd name="T6" fmla="*/ 0 w 47"/>
                <a:gd name="T7" fmla="*/ 76 h 78"/>
                <a:gd name="T8" fmla="*/ 9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78"/>
                <a:gd name="T17" fmla="*/ 47 w 47"/>
                <a:gd name="T18" fmla="*/ 78 h 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04" name="Freeform 231"/>
            <p:cNvSpPr>
              <a:spLocks noChangeArrowheads="1"/>
            </p:cNvSpPr>
            <p:nvPr/>
          </p:nvSpPr>
          <p:spPr bwMode="auto">
            <a:xfrm>
              <a:off x="4398" y="2278"/>
              <a:ext cx="33" cy="111"/>
            </a:xfrm>
            <a:custGeom>
              <a:avLst/>
              <a:gdLst>
                <a:gd name="T0" fmla="*/ 17 w 44"/>
                <a:gd name="T1" fmla="*/ 0 h 51"/>
                <a:gd name="T2" fmla="*/ 0 w 44"/>
                <a:gd name="T3" fmla="*/ 111 h 51"/>
                <a:gd name="T4" fmla="*/ 33 w 44"/>
                <a:gd name="T5" fmla="*/ 98 h 51"/>
                <a:gd name="T6" fmla="*/ 17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51"/>
                <a:gd name="T14" fmla="*/ 44 w 44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05" name="Freeform 232"/>
            <p:cNvSpPr>
              <a:spLocks noChangeArrowheads="1"/>
            </p:cNvSpPr>
            <p:nvPr/>
          </p:nvSpPr>
          <p:spPr bwMode="auto">
            <a:xfrm>
              <a:off x="4108" y="2205"/>
              <a:ext cx="321" cy="208"/>
            </a:xfrm>
            <a:custGeom>
              <a:avLst/>
              <a:gdLst>
                <a:gd name="T0" fmla="*/ 0 w 417"/>
                <a:gd name="T1" fmla="*/ 208 h 95"/>
                <a:gd name="T2" fmla="*/ 51 w 417"/>
                <a:gd name="T3" fmla="*/ 2 h 95"/>
                <a:gd name="T4" fmla="*/ 321 w 417"/>
                <a:gd name="T5" fmla="*/ 0 h 95"/>
                <a:gd name="T6" fmla="*/ 285 w 417"/>
                <a:gd name="T7" fmla="*/ 208 h 95"/>
                <a:gd name="T8" fmla="*/ 0 w 417"/>
                <a:gd name="T9" fmla="*/ 208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95"/>
                <a:gd name="T17" fmla="*/ 417 w 417"/>
                <a:gd name="T18" fmla="*/ 95 h 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976" name="Text Box 233"/>
          <p:cNvSpPr txBox="1">
            <a:spLocks noChangeArrowheads="1"/>
          </p:cNvSpPr>
          <p:nvPr/>
        </p:nvSpPr>
        <p:spPr bwMode="auto">
          <a:xfrm>
            <a:off x="6470650" y="4476750"/>
            <a:ext cx="882271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GGSN</a:t>
            </a:r>
          </a:p>
        </p:txBody>
      </p:sp>
      <p:sp>
        <p:nvSpPr>
          <p:cNvPr id="39977" name="Text Box 234"/>
          <p:cNvSpPr txBox="1">
            <a:spLocks noChangeArrowheads="1"/>
          </p:cNvSpPr>
          <p:nvPr/>
        </p:nvSpPr>
        <p:spPr bwMode="auto">
          <a:xfrm>
            <a:off x="6592888" y="3497263"/>
            <a:ext cx="3587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39978" name="Line 235"/>
          <p:cNvSpPr>
            <a:spLocks noChangeShapeType="1"/>
          </p:cNvSpPr>
          <p:nvPr/>
        </p:nvSpPr>
        <p:spPr bwMode="auto">
          <a:xfrm flipH="1">
            <a:off x="6308725" y="4229100"/>
            <a:ext cx="239713" cy="14605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79" name="Line 236"/>
          <p:cNvSpPr>
            <a:spLocks noChangeShapeType="1"/>
          </p:cNvSpPr>
          <p:nvPr/>
        </p:nvSpPr>
        <p:spPr bwMode="auto">
          <a:xfrm flipH="1" flipV="1">
            <a:off x="6319838" y="3944938"/>
            <a:ext cx="228600" cy="93662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80" name="Line 237"/>
          <p:cNvSpPr>
            <a:spLocks noChangeShapeType="1"/>
          </p:cNvSpPr>
          <p:nvPr/>
        </p:nvSpPr>
        <p:spPr bwMode="auto">
          <a:xfrm flipH="1">
            <a:off x="5942013" y="4403725"/>
            <a:ext cx="330200" cy="203200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81" name="Line 238"/>
          <p:cNvSpPr>
            <a:spLocks noChangeShapeType="1"/>
          </p:cNvSpPr>
          <p:nvPr/>
        </p:nvSpPr>
        <p:spPr bwMode="auto">
          <a:xfrm flipH="1" flipV="1">
            <a:off x="6037263" y="3854450"/>
            <a:ext cx="239712" cy="82550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82" name="Line 239"/>
          <p:cNvSpPr>
            <a:spLocks noChangeShapeType="1"/>
          </p:cNvSpPr>
          <p:nvPr/>
        </p:nvSpPr>
        <p:spPr bwMode="auto">
          <a:xfrm>
            <a:off x="7051675" y="4127500"/>
            <a:ext cx="3048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83" name="Text Box 240"/>
          <p:cNvSpPr txBox="1">
            <a:spLocks noChangeArrowheads="1"/>
          </p:cNvSpPr>
          <p:nvPr/>
        </p:nvSpPr>
        <p:spPr bwMode="auto">
          <a:xfrm>
            <a:off x="152400" y="3895725"/>
            <a:ext cx="4572000" cy="23105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Key Insight</a:t>
            </a:r>
            <a:r>
              <a:rPr lang="en-US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new cellular 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en-US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network operates 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parallel 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except at edge) with 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existing cellular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voice network</a:t>
            </a:r>
          </a:p>
          <a:p>
            <a:pPr algn="just">
              <a:buClr>
                <a:srgbClr val="000099"/>
              </a:buClr>
              <a:buSzPct val="70000"/>
              <a:buFont typeface="Wingdings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Voice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network unchanged in core</a:t>
            </a:r>
          </a:p>
          <a:p>
            <a:pPr algn="just">
              <a:buClr>
                <a:srgbClr val="000099"/>
              </a:buClr>
              <a:buSzPct val="70000"/>
              <a:buFont typeface="Wingdings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network operates in 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parallel</a:t>
            </a: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9984" name="Group 241"/>
          <p:cNvGrpSpPr>
            <a:grpSpLocks/>
          </p:cNvGrpSpPr>
          <p:nvPr/>
        </p:nvGrpSpPr>
        <p:grpSpPr bwMode="auto">
          <a:xfrm>
            <a:off x="6400800" y="3981450"/>
            <a:ext cx="692150" cy="312738"/>
            <a:chOff x="4032" y="2508"/>
            <a:chExt cx="436" cy="197"/>
          </a:xfrm>
        </p:grpSpPr>
        <p:sp>
          <p:nvSpPr>
            <p:cNvPr id="39986" name="Oval 242"/>
            <p:cNvSpPr>
              <a:spLocks noChangeArrowheads="1"/>
            </p:cNvSpPr>
            <p:nvPr/>
          </p:nvSpPr>
          <p:spPr bwMode="auto">
            <a:xfrm>
              <a:off x="4035" y="2596"/>
              <a:ext cx="432" cy="109"/>
            </a:xfrm>
            <a:prstGeom prst="ellipse">
              <a:avLst/>
            </a:prstGeom>
            <a:solidFill>
              <a:srgbClr val="CCCCFF"/>
            </a:solidFill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87" name="Line 243"/>
            <p:cNvSpPr>
              <a:spLocks noChangeShapeType="1"/>
            </p:cNvSpPr>
            <p:nvPr/>
          </p:nvSpPr>
          <p:spPr bwMode="auto">
            <a:xfrm>
              <a:off x="4035" y="2587"/>
              <a:ext cx="0" cy="67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88" name="Line 244"/>
            <p:cNvSpPr>
              <a:spLocks noChangeShapeType="1"/>
            </p:cNvSpPr>
            <p:nvPr/>
          </p:nvSpPr>
          <p:spPr bwMode="auto">
            <a:xfrm>
              <a:off x="4469" y="2587"/>
              <a:ext cx="0" cy="67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89" name="Rectangle 245"/>
            <p:cNvSpPr>
              <a:spLocks noChangeArrowheads="1"/>
            </p:cNvSpPr>
            <p:nvPr/>
          </p:nvSpPr>
          <p:spPr bwMode="auto">
            <a:xfrm>
              <a:off x="4035" y="2587"/>
              <a:ext cx="429" cy="66"/>
            </a:xfrm>
            <a:prstGeom prst="rect">
              <a:avLst/>
            </a:prstGeom>
            <a:solidFill>
              <a:srgbClr val="CC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90" name="Oval 246"/>
            <p:cNvSpPr>
              <a:spLocks noChangeArrowheads="1"/>
            </p:cNvSpPr>
            <p:nvPr/>
          </p:nvSpPr>
          <p:spPr bwMode="auto">
            <a:xfrm>
              <a:off x="4032" y="2508"/>
              <a:ext cx="432" cy="127"/>
            </a:xfrm>
            <a:prstGeom prst="ellipse">
              <a:avLst/>
            </a:prstGeom>
            <a:solidFill>
              <a:srgbClr val="CCCCFF"/>
            </a:solidFill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9991" name="Group 247"/>
            <p:cNvGrpSpPr>
              <a:grpSpLocks/>
            </p:cNvGrpSpPr>
            <p:nvPr/>
          </p:nvGrpSpPr>
          <p:grpSpPr bwMode="auto">
            <a:xfrm>
              <a:off x="4136" y="2536"/>
              <a:ext cx="213" cy="74"/>
              <a:chOff x="4136" y="2536"/>
              <a:chExt cx="213" cy="74"/>
            </a:xfrm>
          </p:grpSpPr>
          <p:sp>
            <p:nvSpPr>
              <p:cNvPr id="39996" name="Line 248"/>
              <p:cNvSpPr>
                <a:spLocks noChangeShapeType="1"/>
              </p:cNvSpPr>
              <p:nvPr/>
            </p:nvSpPr>
            <p:spPr bwMode="auto">
              <a:xfrm flipV="1">
                <a:off x="4136" y="2536"/>
                <a:ext cx="75" cy="2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97" name="Line 249"/>
              <p:cNvSpPr>
                <a:spLocks noChangeShapeType="1"/>
              </p:cNvSpPr>
              <p:nvPr/>
            </p:nvSpPr>
            <p:spPr bwMode="auto">
              <a:xfrm>
                <a:off x="4283" y="2611"/>
                <a:ext cx="66" cy="0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98" name="Line 250"/>
              <p:cNvSpPr>
                <a:spLocks noChangeShapeType="1"/>
              </p:cNvSpPr>
              <p:nvPr/>
            </p:nvSpPr>
            <p:spPr bwMode="auto">
              <a:xfrm>
                <a:off x="4207" y="2538"/>
                <a:ext cx="79" cy="72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9992" name="Group 251"/>
            <p:cNvGrpSpPr>
              <a:grpSpLocks/>
            </p:cNvGrpSpPr>
            <p:nvPr/>
          </p:nvGrpSpPr>
          <p:grpSpPr bwMode="auto">
            <a:xfrm>
              <a:off x="4136" y="2535"/>
              <a:ext cx="213" cy="74"/>
              <a:chOff x="4136" y="2535"/>
              <a:chExt cx="213" cy="74"/>
            </a:xfrm>
          </p:grpSpPr>
          <p:sp>
            <p:nvSpPr>
              <p:cNvPr id="39993" name="Line 252"/>
              <p:cNvSpPr>
                <a:spLocks noChangeShapeType="1"/>
              </p:cNvSpPr>
              <p:nvPr/>
            </p:nvSpPr>
            <p:spPr bwMode="auto">
              <a:xfrm>
                <a:off x="4136" y="2608"/>
                <a:ext cx="75" cy="0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94" name="Line 253"/>
              <p:cNvSpPr>
                <a:spLocks noChangeShapeType="1"/>
              </p:cNvSpPr>
              <p:nvPr/>
            </p:nvSpPr>
            <p:spPr bwMode="auto">
              <a:xfrm>
                <a:off x="4283" y="2535"/>
                <a:ext cx="66" cy="0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95" name="Line 254"/>
              <p:cNvSpPr>
                <a:spLocks noChangeShapeType="1"/>
              </p:cNvSpPr>
              <p:nvPr/>
            </p:nvSpPr>
            <p:spPr bwMode="auto">
              <a:xfrm flipV="1">
                <a:off x="4207" y="2534"/>
                <a:ext cx="79" cy="74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3"/>
          <p:cNvGrpSpPr>
            <a:grpSpLocks/>
          </p:cNvGrpSpPr>
          <p:nvPr/>
        </p:nvGrpSpPr>
        <p:grpSpPr bwMode="auto">
          <a:xfrm>
            <a:off x="1898650" y="1520825"/>
            <a:ext cx="247650" cy="485775"/>
            <a:chOff x="1196" y="958"/>
            <a:chExt cx="156" cy="306"/>
          </a:xfrm>
        </p:grpSpPr>
        <p:sp>
          <p:nvSpPr>
            <p:cNvPr id="41151" name="Line 4"/>
            <p:cNvSpPr>
              <a:spLocks noChangeShapeType="1"/>
            </p:cNvSpPr>
            <p:nvPr/>
          </p:nvSpPr>
          <p:spPr bwMode="auto">
            <a:xfrm flipH="1">
              <a:off x="1232" y="1067"/>
              <a:ext cx="42" cy="17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52" name="Line 5"/>
            <p:cNvSpPr>
              <a:spLocks noChangeShapeType="1"/>
            </p:cNvSpPr>
            <p:nvPr/>
          </p:nvSpPr>
          <p:spPr bwMode="auto">
            <a:xfrm>
              <a:off x="1274" y="1067"/>
              <a:ext cx="41" cy="177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53" name="Line 6"/>
            <p:cNvSpPr>
              <a:spLocks noChangeShapeType="1"/>
            </p:cNvSpPr>
            <p:nvPr/>
          </p:nvSpPr>
          <p:spPr bwMode="auto">
            <a:xfrm>
              <a:off x="1233" y="1245"/>
              <a:ext cx="40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54" name="Line 7"/>
            <p:cNvSpPr>
              <a:spLocks noChangeShapeType="1"/>
            </p:cNvSpPr>
            <p:nvPr/>
          </p:nvSpPr>
          <p:spPr bwMode="auto">
            <a:xfrm flipH="1">
              <a:off x="1273" y="1245"/>
              <a:ext cx="43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55" name="Line 8"/>
            <p:cNvSpPr>
              <a:spLocks noChangeShapeType="1"/>
            </p:cNvSpPr>
            <p:nvPr/>
          </p:nvSpPr>
          <p:spPr bwMode="auto">
            <a:xfrm>
              <a:off x="1274" y="1071"/>
              <a:ext cx="0" cy="19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56" name="Line 9"/>
            <p:cNvSpPr>
              <a:spLocks noChangeShapeType="1"/>
            </p:cNvSpPr>
            <p:nvPr/>
          </p:nvSpPr>
          <p:spPr bwMode="auto">
            <a:xfrm flipV="1">
              <a:off x="1233" y="1226"/>
              <a:ext cx="40" cy="2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57" name="Line 10"/>
            <p:cNvSpPr>
              <a:spLocks noChangeShapeType="1"/>
            </p:cNvSpPr>
            <p:nvPr/>
          </p:nvSpPr>
          <p:spPr bwMode="auto">
            <a:xfrm flipH="1" flipV="1">
              <a:off x="1273" y="1226"/>
              <a:ext cx="43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58" name="Line 11"/>
            <p:cNvSpPr>
              <a:spLocks noChangeShapeType="1"/>
            </p:cNvSpPr>
            <p:nvPr/>
          </p:nvSpPr>
          <p:spPr bwMode="auto">
            <a:xfrm>
              <a:off x="1250" y="1169"/>
              <a:ext cx="23" cy="14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59" name="Line 12"/>
            <p:cNvSpPr>
              <a:spLocks noChangeShapeType="1"/>
            </p:cNvSpPr>
            <p:nvPr/>
          </p:nvSpPr>
          <p:spPr bwMode="auto">
            <a:xfrm flipV="1">
              <a:off x="1274" y="1167"/>
              <a:ext cx="24" cy="1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60" name="Line 13"/>
            <p:cNvSpPr>
              <a:spLocks noChangeShapeType="1"/>
            </p:cNvSpPr>
            <p:nvPr/>
          </p:nvSpPr>
          <p:spPr bwMode="auto">
            <a:xfrm>
              <a:off x="1242" y="1195"/>
              <a:ext cx="30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61" name="Line 14"/>
            <p:cNvSpPr>
              <a:spLocks noChangeShapeType="1"/>
            </p:cNvSpPr>
            <p:nvPr/>
          </p:nvSpPr>
          <p:spPr bwMode="auto">
            <a:xfrm flipV="1">
              <a:off x="1274" y="1198"/>
              <a:ext cx="30" cy="1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62" name="Line 15"/>
            <p:cNvSpPr>
              <a:spLocks noChangeShapeType="1"/>
            </p:cNvSpPr>
            <p:nvPr/>
          </p:nvSpPr>
          <p:spPr bwMode="auto">
            <a:xfrm flipV="1">
              <a:off x="1274" y="1141"/>
              <a:ext cx="15" cy="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63" name="Line 16"/>
            <p:cNvSpPr>
              <a:spLocks noChangeShapeType="1"/>
            </p:cNvSpPr>
            <p:nvPr/>
          </p:nvSpPr>
          <p:spPr bwMode="auto">
            <a:xfrm flipV="1">
              <a:off x="1274" y="1104"/>
              <a:ext cx="9" cy="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64" name="Line 17"/>
            <p:cNvSpPr>
              <a:spLocks noChangeShapeType="1"/>
            </p:cNvSpPr>
            <p:nvPr/>
          </p:nvSpPr>
          <p:spPr bwMode="auto">
            <a:xfrm>
              <a:off x="1256" y="1139"/>
              <a:ext cx="18" cy="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65" name="Line 18"/>
            <p:cNvSpPr>
              <a:spLocks noChangeShapeType="1"/>
            </p:cNvSpPr>
            <p:nvPr/>
          </p:nvSpPr>
          <p:spPr bwMode="auto">
            <a:xfrm>
              <a:off x="1265" y="1103"/>
              <a:ext cx="10" cy="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166" name="Group 19"/>
            <p:cNvGrpSpPr>
              <a:grpSpLocks/>
            </p:cNvGrpSpPr>
            <p:nvPr/>
          </p:nvGrpSpPr>
          <p:grpSpPr bwMode="auto">
            <a:xfrm>
              <a:off x="1282" y="1057"/>
              <a:ext cx="70" cy="24"/>
              <a:chOff x="1282" y="1057"/>
              <a:chExt cx="70" cy="24"/>
            </a:xfrm>
          </p:grpSpPr>
          <p:sp>
            <p:nvSpPr>
              <p:cNvPr id="41177" name="Line 20"/>
              <p:cNvSpPr>
                <a:spLocks noChangeShapeType="1"/>
              </p:cNvSpPr>
              <p:nvPr/>
            </p:nvSpPr>
            <p:spPr bwMode="auto">
              <a:xfrm>
                <a:off x="1282" y="1082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8" name="Line 21"/>
              <p:cNvSpPr>
                <a:spLocks noChangeShapeType="1"/>
              </p:cNvSpPr>
              <p:nvPr/>
            </p:nvSpPr>
            <p:spPr bwMode="auto">
              <a:xfrm flipV="1">
                <a:off x="1285" y="1055"/>
                <a:ext cx="44" cy="13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9" name="Line 22"/>
              <p:cNvSpPr>
                <a:spLocks noChangeShapeType="1"/>
              </p:cNvSpPr>
              <p:nvPr/>
            </p:nvSpPr>
            <p:spPr bwMode="auto">
              <a:xfrm flipH="1">
                <a:off x="1307" y="1059"/>
                <a:ext cx="23" cy="17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80" name="Line 23"/>
              <p:cNvSpPr>
                <a:spLocks noChangeShapeType="1"/>
              </p:cNvSpPr>
              <p:nvPr/>
            </p:nvSpPr>
            <p:spPr bwMode="auto">
              <a:xfrm flipV="1">
                <a:off x="1308" y="1065"/>
                <a:ext cx="44" cy="13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67" name="Group 24"/>
            <p:cNvGrpSpPr>
              <a:grpSpLocks/>
            </p:cNvGrpSpPr>
            <p:nvPr/>
          </p:nvGrpSpPr>
          <p:grpSpPr bwMode="auto">
            <a:xfrm>
              <a:off x="1271" y="958"/>
              <a:ext cx="14" cy="97"/>
              <a:chOff x="1271" y="958"/>
              <a:chExt cx="14" cy="97"/>
            </a:xfrm>
          </p:grpSpPr>
          <p:sp>
            <p:nvSpPr>
              <p:cNvPr id="41173" name="Line 25"/>
              <p:cNvSpPr>
                <a:spLocks noChangeShapeType="1"/>
              </p:cNvSpPr>
              <p:nvPr/>
            </p:nvSpPr>
            <p:spPr bwMode="auto">
              <a:xfrm>
                <a:off x="1273" y="958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4" name="Line 26"/>
              <p:cNvSpPr>
                <a:spLocks noChangeShapeType="1"/>
              </p:cNvSpPr>
              <p:nvPr/>
            </p:nvSpPr>
            <p:spPr bwMode="auto">
              <a:xfrm flipH="1">
                <a:off x="1280" y="967"/>
                <a:ext cx="5" cy="57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5" name="Line 27"/>
              <p:cNvSpPr>
                <a:spLocks noChangeShapeType="1"/>
              </p:cNvSpPr>
              <p:nvPr/>
            </p:nvSpPr>
            <p:spPr bwMode="auto">
              <a:xfrm flipH="1" flipV="1">
                <a:off x="1274" y="997"/>
                <a:ext cx="8" cy="28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6" name="Line 28"/>
              <p:cNvSpPr>
                <a:spLocks noChangeShapeType="1"/>
              </p:cNvSpPr>
              <p:nvPr/>
            </p:nvSpPr>
            <p:spPr bwMode="auto">
              <a:xfrm flipH="1">
                <a:off x="1269" y="998"/>
                <a:ext cx="6" cy="57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68" name="Group 29"/>
            <p:cNvGrpSpPr>
              <a:grpSpLocks/>
            </p:cNvGrpSpPr>
            <p:nvPr/>
          </p:nvGrpSpPr>
          <p:grpSpPr bwMode="auto">
            <a:xfrm>
              <a:off x="1196" y="1051"/>
              <a:ext cx="70" cy="24"/>
              <a:chOff x="1196" y="1051"/>
              <a:chExt cx="70" cy="24"/>
            </a:xfrm>
          </p:grpSpPr>
          <p:sp>
            <p:nvSpPr>
              <p:cNvPr id="41169" name="Line 30"/>
              <p:cNvSpPr>
                <a:spLocks noChangeShapeType="1"/>
              </p:cNvSpPr>
              <p:nvPr/>
            </p:nvSpPr>
            <p:spPr bwMode="auto">
              <a:xfrm>
                <a:off x="1267" y="1051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0" name="Line 31"/>
              <p:cNvSpPr>
                <a:spLocks noChangeShapeType="1"/>
              </p:cNvSpPr>
              <p:nvPr/>
            </p:nvSpPr>
            <p:spPr bwMode="auto">
              <a:xfrm flipH="1">
                <a:off x="1218" y="1064"/>
                <a:ext cx="46" cy="11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1" name="Line 32"/>
              <p:cNvSpPr>
                <a:spLocks noChangeShapeType="1"/>
              </p:cNvSpPr>
              <p:nvPr/>
            </p:nvSpPr>
            <p:spPr bwMode="auto">
              <a:xfrm flipV="1">
                <a:off x="1219" y="1055"/>
                <a:ext cx="21" cy="19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2" name="Line 33"/>
              <p:cNvSpPr>
                <a:spLocks noChangeShapeType="1"/>
              </p:cNvSpPr>
              <p:nvPr/>
            </p:nvSpPr>
            <p:spPr bwMode="auto">
              <a:xfrm flipH="1">
                <a:off x="1195" y="1054"/>
                <a:ext cx="46" cy="11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0963" name="Group 34"/>
          <p:cNvGrpSpPr>
            <a:grpSpLocks/>
          </p:cNvGrpSpPr>
          <p:nvPr/>
        </p:nvGrpSpPr>
        <p:grpSpPr bwMode="auto">
          <a:xfrm>
            <a:off x="2387600" y="1998663"/>
            <a:ext cx="247650" cy="485775"/>
            <a:chOff x="1504" y="1259"/>
            <a:chExt cx="156" cy="306"/>
          </a:xfrm>
        </p:grpSpPr>
        <p:sp>
          <p:nvSpPr>
            <p:cNvPr id="41121" name="Line 35"/>
            <p:cNvSpPr>
              <a:spLocks noChangeShapeType="1"/>
            </p:cNvSpPr>
            <p:nvPr/>
          </p:nvSpPr>
          <p:spPr bwMode="auto">
            <a:xfrm flipH="1">
              <a:off x="1540" y="1368"/>
              <a:ext cx="42" cy="17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22" name="Line 36"/>
            <p:cNvSpPr>
              <a:spLocks noChangeShapeType="1"/>
            </p:cNvSpPr>
            <p:nvPr/>
          </p:nvSpPr>
          <p:spPr bwMode="auto">
            <a:xfrm>
              <a:off x="1582" y="1368"/>
              <a:ext cx="41" cy="177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23" name="Line 37"/>
            <p:cNvSpPr>
              <a:spLocks noChangeShapeType="1"/>
            </p:cNvSpPr>
            <p:nvPr/>
          </p:nvSpPr>
          <p:spPr bwMode="auto">
            <a:xfrm>
              <a:off x="1541" y="1547"/>
              <a:ext cx="40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24" name="Line 38"/>
            <p:cNvSpPr>
              <a:spLocks noChangeShapeType="1"/>
            </p:cNvSpPr>
            <p:nvPr/>
          </p:nvSpPr>
          <p:spPr bwMode="auto">
            <a:xfrm flipH="1">
              <a:off x="1581" y="1547"/>
              <a:ext cx="43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25" name="Line 39"/>
            <p:cNvSpPr>
              <a:spLocks noChangeShapeType="1"/>
            </p:cNvSpPr>
            <p:nvPr/>
          </p:nvSpPr>
          <p:spPr bwMode="auto">
            <a:xfrm>
              <a:off x="1582" y="1372"/>
              <a:ext cx="0" cy="19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26" name="Line 40"/>
            <p:cNvSpPr>
              <a:spLocks noChangeShapeType="1"/>
            </p:cNvSpPr>
            <p:nvPr/>
          </p:nvSpPr>
          <p:spPr bwMode="auto">
            <a:xfrm flipV="1">
              <a:off x="1541" y="1527"/>
              <a:ext cx="40" cy="2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27" name="Line 41"/>
            <p:cNvSpPr>
              <a:spLocks noChangeShapeType="1"/>
            </p:cNvSpPr>
            <p:nvPr/>
          </p:nvSpPr>
          <p:spPr bwMode="auto">
            <a:xfrm flipH="1" flipV="1">
              <a:off x="1581" y="1527"/>
              <a:ext cx="43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28" name="Line 42"/>
            <p:cNvSpPr>
              <a:spLocks noChangeShapeType="1"/>
            </p:cNvSpPr>
            <p:nvPr/>
          </p:nvSpPr>
          <p:spPr bwMode="auto">
            <a:xfrm>
              <a:off x="1558" y="1469"/>
              <a:ext cx="23" cy="14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29" name="Line 43"/>
            <p:cNvSpPr>
              <a:spLocks noChangeShapeType="1"/>
            </p:cNvSpPr>
            <p:nvPr/>
          </p:nvSpPr>
          <p:spPr bwMode="auto">
            <a:xfrm flipV="1">
              <a:off x="1582" y="1468"/>
              <a:ext cx="24" cy="1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30" name="Line 44"/>
            <p:cNvSpPr>
              <a:spLocks noChangeShapeType="1"/>
            </p:cNvSpPr>
            <p:nvPr/>
          </p:nvSpPr>
          <p:spPr bwMode="auto">
            <a:xfrm>
              <a:off x="1550" y="1496"/>
              <a:ext cx="30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31" name="Line 45"/>
            <p:cNvSpPr>
              <a:spLocks noChangeShapeType="1"/>
            </p:cNvSpPr>
            <p:nvPr/>
          </p:nvSpPr>
          <p:spPr bwMode="auto">
            <a:xfrm flipV="1">
              <a:off x="1582" y="1499"/>
              <a:ext cx="30" cy="1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32" name="Line 46"/>
            <p:cNvSpPr>
              <a:spLocks noChangeShapeType="1"/>
            </p:cNvSpPr>
            <p:nvPr/>
          </p:nvSpPr>
          <p:spPr bwMode="auto">
            <a:xfrm flipV="1">
              <a:off x="1582" y="1442"/>
              <a:ext cx="15" cy="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33" name="Line 47"/>
            <p:cNvSpPr>
              <a:spLocks noChangeShapeType="1"/>
            </p:cNvSpPr>
            <p:nvPr/>
          </p:nvSpPr>
          <p:spPr bwMode="auto">
            <a:xfrm flipV="1">
              <a:off x="1582" y="1405"/>
              <a:ext cx="9" cy="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34" name="Line 48"/>
            <p:cNvSpPr>
              <a:spLocks noChangeShapeType="1"/>
            </p:cNvSpPr>
            <p:nvPr/>
          </p:nvSpPr>
          <p:spPr bwMode="auto">
            <a:xfrm>
              <a:off x="1564" y="1440"/>
              <a:ext cx="18" cy="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35" name="Line 49"/>
            <p:cNvSpPr>
              <a:spLocks noChangeShapeType="1"/>
            </p:cNvSpPr>
            <p:nvPr/>
          </p:nvSpPr>
          <p:spPr bwMode="auto">
            <a:xfrm>
              <a:off x="1573" y="1404"/>
              <a:ext cx="10" cy="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136" name="Group 50"/>
            <p:cNvGrpSpPr>
              <a:grpSpLocks/>
            </p:cNvGrpSpPr>
            <p:nvPr/>
          </p:nvGrpSpPr>
          <p:grpSpPr bwMode="auto">
            <a:xfrm>
              <a:off x="1590" y="1358"/>
              <a:ext cx="70" cy="24"/>
              <a:chOff x="1590" y="1358"/>
              <a:chExt cx="70" cy="24"/>
            </a:xfrm>
          </p:grpSpPr>
          <p:sp>
            <p:nvSpPr>
              <p:cNvPr id="41147" name="Line 51"/>
              <p:cNvSpPr>
                <a:spLocks noChangeShapeType="1"/>
              </p:cNvSpPr>
              <p:nvPr/>
            </p:nvSpPr>
            <p:spPr bwMode="auto">
              <a:xfrm>
                <a:off x="1590" y="1383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48" name="Line 52"/>
              <p:cNvSpPr>
                <a:spLocks noChangeShapeType="1"/>
              </p:cNvSpPr>
              <p:nvPr/>
            </p:nvSpPr>
            <p:spPr bwMode="auto">
              <a:xfrm flipV="1">
                <a:off x="1593" y="1356"/>
                <a:ext cx="44" cy="13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49" name="Line 53"/>
              <p:cNvSpPr>
                <a:spLocks noChangeShapeType="1"/>
              </p:cNvSpPr>
              <p:nvPr/>
            </p:nvSpPr>
            <p:spPr bwMode="auto">
              <a:xfrm flipH="1">
                <a:off x="1615" y="1360"/>
                <a:ext cx="23" cy="17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50" name="Line 54"/>
              <p:cNvSpPr>
                <a:spLocks noChangeShapeType="1"/>
              </p:cNvSpPr>
              <p:nvPr/>
            </p:nvSpPr>
            <p:spPr bwMode="auto">
              <a:xfrm flipV="1">
                <a:off x="1616" y="1366"/>
                <a:ext cx="44" cy="13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37" name="Group 55"/>
            <p:cNvGrpSpPr>
              <a:grpSpLocks/>
            </p:cNvGrpSpPr>
            <p:nvPr/>
          </p:nvGrpSpPr>
          <p:grpSpPr bwMode="auto">
            <a:xfrm>
              <a:off x="1578" y="1259"/>
              <a:ext cx="14" cy="97"/>
              <a:chOff x="1578" y="1259"/>
              <a:chExt cx="14" cy="97"/>
            </a:xfrm>
          </p:grpSpPr>
          <p:sp>
            <p:nvSpPr>
              <p:cNvPr id="41143" name="Line 56"/>
              <p:cNvSpPr>
                <a:spLocks noChangeShapeType="1"/>
              </p:cNvSpPr>
              <p:nvPr/>
            </p:nvSpPr>
            <p:spPr bwMode="auto">
              <a:xfrm>
                <a:off x="1581" y="1259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44" name="Line 57"/>
              <p:cNvSpPr>
                <a:spLocks noChangeShapeType="1"/>
              </p:cNvSpPr>
              <p:nvPr/>
            </p:nvSpPr>
            <p:spPr bwMode="auto">
              <a:xfrm flipH="1">
                <a:off x="1587" y="1268"/>
                <a:ext cx="6" cy="58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45" name="Line 58"/>
              <p:cNvSpPr>
                <a:spLocks noChangeShapeType="1"/>
              </p:cNvSpPr>
              <p:nvPr/>
            </p:nvSpPr>
            <p:spPr bwMode="auto">
              <a:xfrm flipH="1" flipV="1">
                <a:off x="1582" y="1298"/>
                <a:ext cx="8" cy="28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46" name="Line 59"/>
              <p:cNvSpPr>
                <a:spLocks noChangeShapeType="1"/>
              </p:cNvSpPr>
              <p:nvPr/>
            </p:nvSpPr>
            <p:spPr bwMode="auto">
              <a:xfrm flipH="1">
                <a:off x="1577" y="1299"/>
                <a:ext cx="6" cy="58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38" name="Group 60"/>
            <p:cNvGrpSpPr>
              <a:grpSpLocks/>
            </p:cNvGrpSpPr>
            <p:nvPr/>
          </p:nvGrpSpPr>
          <p:grpSpPr bwMode="auto">
            <a:xfrm>
              <a:off x="1504" y="1352"/>
              <a:ext cx="70" cy="24"/>
              <a:chOff x="1504" y="1352"/>
              <a:chExt cx="70" cy="24"/>
            </a:xfrm>
          </p:grpSpPr>
          <p:sp>
            <p:nvSpPr>
              <p:cNvPr id="41139" name="Line 61"/>
              <p:cNvSpPr>
                <a:spLocks noChangeShapeType="1"/>
              </p:cNvSpPr>
              <p:nvPr/>
            </p:nvSpPr>
            <p:spPr bwMode="auto">
              <a:xfrm>
                <a:off x="1575" y="1352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40" name="Line 62"/>
              <p:cNvSpPr>
                <a:spLocks noChangeShapeType="1"/>
              </p:cNvSpPr>
              <p:nvPr/>
            </p:nvSpPr>
            <p:spPr bwMode="auto">
              <a:xfrm flipH="1">
                <a:off x="1526" y="1365"/>
                <a:ext cx="46" cy="11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41" name="Line 63"/>
              <p:cNvSpPr>
                <a:spLocks noChangeShapeType="1"/>
              </p:cNvSpPr>
              <p:nvPr/>
            </p:nvSpPr>
            <p:spPr bwMode="auto">
              <a:xfrm flipV="1">
                <a:off x="1527" y="1355"/>
                <a:ext cx="21" cy="19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42" name="Line 64"/>
              <p:cNvSpPr>
                <a:spLocks noChangeShapeType="1"/>
              </p:cNvSpPr>
              <p:nvPr/>
            </p:nvSpPr>
            <p:spPr bwMode="auto">
              <a:xfrm flipH="1">
                <a:off x="1503" y="1355"/>
                <a:ext cx="46" cy="11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0964" name="Group 65"/>
          <p:cNvGrpSpPr>
            <a:grpSpLocks/>
          </p:cNvGrpSpPr>
          <p:nvPr/>
        </p:nvGrpSpPr>
        <p:grpSpPr bwMode="auto">
          <a:xfrm>
            <a:off x="1862138" y="2309813"/>
            <a:ext cx="247650" cy="485775"/>
            <a:chOff x="1173" y="1455"/>
            <a:chExt cx="156" cy="306"/>
          </a:xfrm>
        </p:grpSpPr>
        <p:sp>
          <p:nvSpPr>
            <p:cNvPr id="41091" name="Line 66"/>
            <p:cNvSpPr>
              <a:spLocks noChangeShapeType="1"/>
            </p:cNvSpPr>
            <p:nvPr/>
          </p:nvSpPr>
          <p:spPr bwMode="auto">
            <a:xfrm flipH="1">
              <a:off x="1209" y="1564"/>
              <a:ext cx="42" cy="17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2" name="Line 67"/>
            <p:cNvSpPr>
              <a:spLocks noChangeShapeType="1"/>
            </p:cNvSpPr>
            <p:nvPr/>
          </p:nvSpPr>
          <p:spPr bwMode="auto">
            <a:xfrm>
              <a:off x="1251" y="1564"/>
              <a:ext cx="41" cy="177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3" name="Line 68"/>
            <p:cNvSpPr>
              <a:spLocks noChangeShapeType="1"/>
            </p:cNvSpPr>
            <p:nvPr/>
          </p:nvSpPr>
          <p:spPr bwMode="auto">
            <a:xfrm>
              <a:off x="1210" y="1743"/>
              <a:ext cx="40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4" name="Line 69"/>
            <p:cNvSpPr>
              <a:spLocks noChangeShapeType="1"/>
            </p:cNvSpPr>
            <p:nvPr/>
          </p:nvSpPr>
          <p:spPr bwMode="auto">
            <a:xfrm flipH="1">
              <a:off x="1250" y="1743"/>
              <a:ext cx="43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5" name="Line 70"/>
            <p:cNvSpPr>
              <a:spLocks noChangeShapeType="1"/>
            </p:cNvSpPr>
            <p:nvPr/>
          </p:nvSpPr>
          <p:spPr bwMode="auto">
            <a:xfrm>
              <a:off x="1251" y="1568"/>
              <a:ext cx="0" cy="19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6" name="Line 71"/>
            <p:cNvSpPr>
              <a:spLocks noChangeShapeType="1"/>
            </p:cNvSpPr>
            <p:nvPr/>
          </p:nvSpPr>
          <p:spPr bwMode="auto">
            <a:xfrm flipV="1">
              <a:off x="1210" y="1723"/>
              <a:ext cx="40" cy="2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7" name="Line 72"/>
            <p:cNvSpPr>
              <a:spLocks noChangeShapeType="1"/>
            </p:cNvSpPr>
            <p:nvPr/>
          </p:nvSpPr>
          <p:spPr bwMode="auto">
            <a:xfrm flipH="1" flipV="1">
              <a:off x="1250" y="1723"/>
              <a:ext cx="43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8" name="Line 73"/>
            <p:cNvSpPr>
              <a:spLocks noChangeShapeType="1"/>
            </p:cNvSpPr>
            <p:nvPr/>
          </p:nvSpPr>
          <p:spPr bwMode="auto">
            <a:xfrm>
              <a:off x="1227" y="1666"/>
              <a:ext cx="23" cy="14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9" name="Line 74"/>
            <p:cNvSpPr>
              <a:spLocks noChangeShapeType="1"/>
            </p:cNvSpPr>
            <p:nvPr/>
          </p:nvSpPr>
          <p:spPr bwMode="auto">
            <a:xfrm flipV="1">
              <a:off x="1251" y="1664"/>
              <a:ext cx="24" cy="1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0" name="Line 75"/>
            <p:cNvSpPr>
              <a:spLocks noChangeShapeType="1"/>
            </p:cNvSpPr>
            <p:nvPr/>
          </p:nvSpPr>
          <p:spPr bwMode="auto">
            <a:xfrm>
              <a:off x="1219" y="1692"/>
              <a:ext cx="30" cy="1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1" name="Line 76"/>
            <p:cNvSpPr>
              <a:spLocks noChangeShapeType="1"/>
            </p:cNvSpPr>
            <p:nvPr/>
          </p:nvSpPr>
          <p:spPr bwMode="auto">
            <a:xfrm flipV="1">
              <a:off x="1251" y="1695"/>
              <a:ext cx="30" cy="1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2" name="Line 77"/>
            <p:cNvSpPr>
              <a:spLocks noChangeShapeType="1"/>
            </p:cNvSpPr>
            <p:nvPr/>
          </p:nvSpPr>
          <p:spPr bwMode="auto">
            <a:xfrm flipV="1">
              <a:off x="1251" y="1638"/>
              <a:ext cx="15" cy="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3" name="Line 78"/>
            <p:cNvSpPr>
              <a:spLocks noChangeShapeType="1"/>
            </p:cNvSpPr>
            <p:nvPr/>
          </p:nvSpPr>
          <p:spPr bwMode="auto">
            <a:xfrm flipV="1">
              <a:off x="1251" y="1601"/>
              <a:ext cx="9" cy="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4" name="Line 79"/>
            <p:cNvSpPr>
              <a:spLocks noChangeShapeType="1"/>
            </p:cNvSpPr>
            <p:nvPr/>
          </p:nvSpPr>
          <p:spPr bwMode="auto">
            <a:xfrm>
              <a:off x="1233" y="1636"/>
              <a:ext cx="18" cy="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5" name="Line 80"/>
            <p:cNvSpPr>
              <a:spLocks noChangeShapeType="1"/>
            </p:cNvSpPr>
            <p:nvPr/>
          </p:nvSpPr>
          <p:spPr bwMode="auto">
            <a:xfrm>
              <a:off x="1242" y="1600"/>
              <a:ext cx="10" cy="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106" name="Group 81"/>
            <p:cNvGrpSpPr>
              <a:grpSpLocks/>
            </p:cNvGrpSpPr>
            <p:nvPr/>
          </p:nvGrpSpPr>
          <p:grpSpPr bwMode="auto">
            <a:xfrm>
              <a:off x="1259" y="1554"/>
              <a:ext cx="70" cy="24"/>
              <a:chOff x="1259" y="1554"/>
              <a:chExt cx="70" cy="24"/>
            </a:xfrm>
          </p:grpSpPr>
          <p:sp>
            <p:nvSpPr>
              <p:cNvPr id="41117" name="Line 82"/>
              <p:cNvSpPr>
                <a:spLocks noChangeShapeType="1"/>
              </p:cNvSpPr>
              <p:nvPr/>
            </p:nvSpPr>
            <p:spPr bwMode="auto">
              <a:xfrm>
                <a:off x="1259" y="1579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18" name="Line 83"/>
              <p:cNvSpPr>
                <a:spLocks noChangeShapeType="1"/>
              </p:cNvSpPr>
              <p:nvPr/>
            </p:nvSpPr>
            <p:spPr bwMode="auto">
              <a:xfrm flipV="1">
                <a:off x="1262" y="1552"/>
                <a:ext cx="44" cy="13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19" name="Line 84"/>
              <p:cNvSpPr>
                <a:spLocks noChangeShapeType="1"/>
              </p:cNvSpPr>
              <p:nvPr/>
            </p:nvSpPr>
            <p:spPr bwMode="auto">
              <a:xfrm flipH="1">
                <a:off x="1284" y="1556"/>
                <a:ext cx="23" cy="17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20" name="Line 85"/>
              <p:cNvSpPr>
                <a:spLocks noChangeShapeType="1"/>
              </p:cNvSpPr>
              <p:nvPr/>
            </p:nvSpPr>
            <p:spPr bwMode="auto">
              <a:xfrm flipV="1">
                <a:off x="1285" y="1562"/>
                <a:ext cx="44" cy="13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07" name="Group 86"/>
            <p:cNvGrpSpPr>
              <a:grpSpLocks/>
            </p:cNvGrpSpPr>
            <p:nvPr/>
          </p:nvGrpSpPr>
          <p:grpSpPr bwMode="auto">
            <a:xfrm>
              <a:off x="1248" y="1455"/>
              <a:ext cx="14" cy="97"/>
              <a:chOff x="1248" y="1455"/>
              <a:chExt cx="14" cy="97"/>
            </a:xfrm>
          </p:grpSpPr>
          <p:sp>
            <p:nvSpPr>
              <p:cNvPr id="41113" name="Line 87"/>
              <p:cNvSpPr>
                <a:spLocks noChangeShapeType="1"/>
              </p:cNvSpPr>
              <p:nvPr/>
            </p:nvSpPr>
            <p:spPr bwMode="auto">
              <a:xfrm>
                <a:off x="1250" y="1455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14" name="Line 88"/>
              <p:cNvSpPr>
                <a:spLocks noChangeShapeType="1"/>
              </p:cNvSpPr>
              <p:nvPr/>
            </p:nvSpPr>
            <p:spPr bwMode="auto">
              <a:xfrm flipH="1">
                <a:off x="1257" y="1464"/>
                <a:ext cx="5" cy="57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15" name="Line 89"/>
              <p:cNvSpPr>
                <a:spLocks noChangeShapeType="1"/>
              </p:cNvSpPr>
              <p:nvPr/>
            </p:nvSpPr>
            <p:spPr bwMode="auto">
              <a:xfrm flipH="1" flipV="1">
                <a:off x="1251" y="1494"/>
                <a:ext cx="8" cy="28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16" name="Line 90"/>
              <p:cNvSpPr>
                <a:spLocks noChangeShapeType="1"/>
              </p:cNvSpPr>
              <p:nvPr/>
            </p:nvSpPr>
            <p:spPr bwMode="auto">
              <a:xfrm flipH="1">
                <a:off x="1246" y="1495"/>
                <a:ext cx="6" cy="57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08" name="Group 91"/>
            <p:cNvGrpSpPr>
              <a:grpSpLocks/>
            </p:cNvGrpSpPr>
            <p:nvPr/>
          </p:nvGrpSpPr>
          <p:grpSpPr bwMode="auto">
            <a:xfrm>
              <a:off x="1173" y="1548"/>
              <a:ext cx="70" cy="24"/>
              <a:chOff x="1173" y="1548"/>
              <a:chExt cx="70" cy="24"/>
            </a:xfrm>
          </p:grpSpPr>
          <p:sp>
            <p:nvSpPr>
              <p:cNvPr id="41109" name="Line 92"/>
              <p:cNvSpPr>
                <a:spLocks noChangeShapeType="1"/>
              </p:cNvSpPr>
              <p:nvPr/>
            </p:nvSpPr>
            <p:spPr bwMode="auto">
              <a:xfrm>
                <a:off x="1244" y="1548"/>
                <a:ext cx="0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10" name="Line 93"/>
              <p:cNvSpPr>
                <a:spLocks noChangeShapeType="1"/>
              </p:cNvSpPr>
              <p:nvPr/>
            </p:nvSpPr>
            <p:spPr bwMode="auto">
              <a:xfrm flipH="1">
                <a:off x="1195" y="1561"/>
                <a:ext cx="46" cy="11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11" name="Line 94"/>
              <p:cNvSpPr>
                <a:spLocks noChangeShapeType="1"/>
              </p:cNvSpPr>
              <p:nvPr/>
            </p:nvSpPr>
            <p:spPr bwMode="auto">
              <a:xfrm flipV="1">
                <a:off x="1196" y="1552"/>
                <a:ext cx="21" cy="19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12" name="Line 95"/>
              <p:cNvSpPr>
                <a:spLocks noChangeShapeType="1"/>
              </p:cNvSpPr>
              <p:nvPr/>
            </p:nvSpPr>
            <p:spPr bwMode="auto">
              <a:xfrm flipH="1">
                <a:off x="1172" y="1551"/>
                <a:ext cx="46" cy="11"/>
              </a:xfrm>
              <a:prstGeom prst="line">
                <a:avLst/>
              </a:prstGeom>
              <a:noFill/>
              <a:ln w="316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0965" name="Line 96"/>
          <p:cNvSpPr>
            <a:spLocks noChangeShapeType="1"/>
          </p:cNvSpPr>
          <p:nvPr/>
        </p:nvSpPr>
        <p:spPr bwMode="auto">
          <a:xfrm flipV="1">
            <a:off x="2012950" y="2290763"/>
            <a:ext cx="1695450" cy="417512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66" name="Line 97"/>
          <p:cNvSpPr>
            <a:spLocks noChangeShapeType="1"/>
          </p:cNvSpPr>
          <p:nvPr/>
        </p:nvSpPr>
        <p:spPr bwMode="auto">
          <a:xfrm>
            <a:off x="2574925" y="2284413"/>
            <a:ext cx="1109663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67" name="Line 98"/>
          <p:cNvSpPr>
            <a:spLocks noChangeShapeType="1"/>
          </p:cNvSpPr>
          <p:nvPr/>
        </p:nvSpPr>
        <p:spPr bwMode="auto">
          <a:xfrm>
            <a:off x="2082800" y="1911350"/>
            <a:ext cx="1624013" cy="3810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0968" name="Group 99"/>
          <p:cNvGrpSpPr>
            <a:grpSpLocks/>
          </p:cNvGrpSpPr>
          <p:nvPr/>
        </p:nvGrpSpPr>
        <p:grpSpPr bwMode="auto">
          <a:xfrm>
            <a:off x="3676650" y="1998663"/>
            <a:ext cx="549275" cy="409575"/>
            <a:chOff x="2316" y="1259"/>
            <a:chExt cx="346" cy="258"/>
          </a:xfrm>
        </p:grpSpPr>
        <p:sp>
          <p:nvSpPr>
            <p:cNvPr id="41082" name="Rectangle 100"/>
            <p:cNvSpPr>
              <a:spLocks noChangeArrowheads="1"/>
            </p:cNvSpPr>
            <p:nvPr/>
          </p:nvSpPr>
          <p:spPr bwMode="auto">
            <a:xfrm>
              <a:off x="2334" y="1332"/>
              <a:ext cx="259" cy="185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1083" name="Group 101"/>
            <p:cNvGrpSpPr>
              <a:grpSpLocks/>
            </p:cNvGrpSpPr>
            <p:nvPr/>
          </p:nvGrpSpPr>
          <p:grpSpPr bwMode="auto">
            <a:xfrm>
              <a:off x="2375" y="1379"/>
              <a:ext cx="172" cy="98"/>
              <a:chOff x="2375" y="1379"/>
              <a:chExt cx="172" cy="98"/>
            </a:xfrm>
          </p:grpSpPr>
          <p:sp>
            <p:nvSpPr>
              <p:cNvPr id="41089" name="Freeform 102"/>
              <p:cNvSpPr>
                <a:spLocks noChangeArrowheads="1"/>
              </p:cNvSpPr>
              <p:nvPr/>
            </p:nvSpPr>
            <p:spPr bwMode="auto">
              <a:xfrm>
                <a:off x="2375" y="1379"/>
                <a:ext cx="170" cy="98"/>
              </a:xfrm>
              <a:custGeom>
                <a:avLst/>
                <a:gdLst>
                  <a:gd name="T0" fmla="*/ 0 w 222"/>
                  <a:gd name="T1" fmla="*/ 98 h 110"/>
                  <a:gd name="T2" fmla="*/ 28 w 222"/>
                  <a:gd name="T3" fmla="*/ 98 h 110"/>
                  <a:gd name="T4" fmla="*/ 140 w 222"/>
                  <a:gd name="T5" fmla="*/ 0 h 110"/>
                  <a:gd name="T6" fmla="*/ 170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2"/>
                  <a:gd name="T13" fmla="*/ 0 h 110"/>
                  <a:gd name="T14" fmla="*/ 222 w 222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90" name="Freeform 103"/>
              <p:cNvSpPr>
                <a:spLocks noChangeArrowheads="1"/>
              </p:cNvSpPr>
              <p:nvPr/>
            </p:nvSpPr>
            <p:spPr bwMode="auto">
              <a:xfrm flipV="1">
                <a:off x="2376" y="1379"/>
                <a:ext cx="170" cy="98"/>
              </a:xfrm>
              <a:custGeom>
                <a:avLst/>
                <a:gdLst>
                  <a:gd name="T0" fmla="*/ 0 w 222"/>
                  <a:gd name="T1" fmla="*/ 98 h 110"/>
                  <a:gd name="T2" fmla="*/ 28 w 222"/>
                  <a:gd name="T3" fmla="*/ 98 h 110"/>
                  <a:gd name="T4" fmla="*/ 140 w 222"/>
                  <a:gd name="T5" fmla="*/ 0 h 110"/>
                  <a:gd name="T6" fmla="*/ 170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2"/>
                  <a:gd name="T13" fmla="*/ 0 h 110"/>
                  <a:gd name="T14" fmla="*/ 222 w 222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084" name="Freeform 104"/>
            <p:cNvSpPr>
              <a:spLocks noChangeArrowheads="1"/>
            </p:cNvSpPr>
            <p:nvPr/>
          </p:nvSpPr>
          <p:spPr bwMode="auto">
            <a:xfrm>
              <a:off x="2597" y="1269"/>
              <a:ext cx="47" cy="66"/>
            </a:xfrm>
            <a:custGeom>
              <a:avLst/>
              <a:gdLst>
                <a:gd name="T0" fmla="*/ 27 w 62"/>
                <a:gd name="T1" fmla="*/ 0 h 74"/>
                <a:gd name="T2" fmla="*/ 47 w 62"/>
                <a:gd name="T3" fmla="*/ 51 h 74"/>
                <a:gd name="T4" fmla="*/ 0 w 62"/>
                <a:gd name="T5" fmla="*/ 66 h 74"/>
                <a:gd name="T6" fmla="*/ 0 60000 65536"/>
                <a:gd name="T7" fmla="*/ 0 60000 65536"/>
                <a:gd name="T8" fmla="*/ 0 60000 65536"/>
                <a:gd name="T9" fmla="*/ 0 w 62"/>
                <a:gd name="T10" fmla="*/ 0 h 74"/>
                <a:gd name="T11" fmla="*/ 62 w 62"/>
                <a:gd name="T12" fmla="*/ 74 h 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85" name="Freeform 105"/>
            <p:cNvSpPr>
              <a:spLocks noChangeArrowheads="1"/>
            </p:cNvSpPr>
            <p:nvPr/>
          </p:nvSpPr>
          <p:spPr bwMode="auto">
            <a:xfrm>
              <a:off x="2595" y="1323"/>
              <a:ext cx="48" cy="194"/>
            </a:xfrm>
            <a:custGeom>
              <a:avLst/>
              <a:gdLst>
                <a:gd name="T0" fmla="*/ 2 w 63"/>
                <a:gd name="T1" fmla="*/ 10 h 225"/>
                <a:gd name="T2" fmla="*/ 0 w 63"/>
                <a:gd name="T3" fmla="*/ 152 h 225"/>
                <a:gd name="T4" fmla="*/ 47 w 63"/>
                <a:gd name="T5" fmla="*/ 136 h 225"/>
                <a:gd name="T6" fmla="*/ 48 w 63"/>
                <a:gd name="T7" fmla="*/ 0 h 225"/>
                <a:gd name="T8" fmla="*/ 2 w 63"/>
                <a:gd name="T9" fmla="*/ 10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225"/>
                <a:gd name="T17" fmla="*/ 63 w 63"/>
                <a:gd name="T18" fmla="*/ 225 h 2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86" name="Freeform 106"/>
            <p:cNvSpPr>
              <a:spLocks noChangeArrowheads="1"/>
            </p:cNvSpPr>
            <p:nvPr/>
          </p:nvSpPr>
          <p:spPr bwMode="auto">
            <a:xfrm>
              <a:off x="2627" y="1259"/>
              <a:ext cx="35" cy="69"/>
            </a:xfrm>
            <a:custGeom>
              <a:avLst/>
              <a:gdLst>
                <a:gd name="T0" fmla="*/ 9 w 47"/>
                <a:gd name="T1" fmla="*/ 0 h 78"/>
                <a:gd name="T2" fmla="*/ 35 w 47"/>
                <a:gd name="T3" fmla="*/ 69 h 78"/>
                <a:gd name="T4" fmla="*/ 11 w 47"/>
                <a:gd name="T5" fmla="*/ 68 h 78"/>
                <a:gd name="T6" fmla="*/ 0 w 47"/>
                <a:gd name="T7" fmla="*/ 31 h 78"/>
                <a:gd name="T8" fmla="*/ 9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78"/>
                <a:gd name="T17" fmla="*/ 47 w 47"/>
                <a:gd name="T18" fmla="*/ 78 h 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87" name="Freeform 107"/>
            <p:cNvSpPr>
              <a:spLocks noChangeArrowheads="1"/>
            </p:cNvSpPr>
            <p:nvPr/>
          </p:nvSpPr>
          <p:spPr bwMode="auto">
            <a:xfrm>
              <a:off x="2607" y="1290"/>
              <a:ext cx="33" cy="45"/>
            </a:xfrm>
            <a:custGeom>
              <a:avLst/>
              <a:gdLst>
                <a:gd name="T0" fmla="*/ 17 w 44"/>
                <a:gd name="T1" fmla="*/ 0 h 51"/>
                <a:gd name="T2" fmla="*/ 0 w 44"/>
                <a:gd name="T3" fmla="*/ 45 h 51"/>
                <a:gd name="T4" fmla="*/ 33 w 44"/>
                <a:gd name="T5" fmla="*/ 40 h 51"/>
                <a:gd name="T6" fmla="*/ 17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51"/>
                <a:gd name="T14" fmla="*/ 44 w 44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88" name="Freeform 108"/>
            <p:cNvSpPr>
              <a:spLocks noChangeArrowheads="1"/>
            </p:cNvSpPr>
            <p:nvPr/>
          </p:nvSpPr>
          <p:spPr bwMode="auto">
            <a:xfrm>
              <a:off x="2316" y="1261"/>
              <a:ext cx="321" cy="84"/>
            </a:xfrm>
            <a:custGeom>
              <a:avLst/>
              <a:gdLst>
                <a:gd name="T0" fmla="*/ 0 w 417"/>
                <a:gd name="T1" fmla="*/ 84 h 95"/>
                <a:gd name="T2" fmla="*/ 51 w 417"/>
                <a:gd name="T3" fmla="*/ 1 h 95"/>
                <a:gd name="T4" fmla="*/ 321 w 417"/>
                <a:gd name="T5" fmla="*/ 0 h 95"/>
                <a:gd name="T6" fmla="*/ 285 w 417"/>
                <a:gd name="T7" fmla="*/ 84 h 95"/>
                <a:gd name="T8" fmla="*/ 0 w 417"/>
                <a:gd name="T9" fmla="*/ 84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95"/>
                <a:gd name="T17" fmla="*/ 417 w 417"/>
                <a:gd name="T18" fmla="*/ 95 h 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0969" name="Group 109"/>
          <p:cNvGrpSpPr>
            <a:grpSpLocks/>
          </p:cNvGrpSpPr>
          <p:nvPr/>
        </p:nvGrpSpPr>
        <p:grpSpPr bwMode="auto">
          <a:xfrm>
            <a:off x="4676775" y="1630363"/>
            <a:ext cx="549275" cy="998537"/>
            <a:chOff x="2946" y="1027"/>
            <a:chExt cx="346" cy="629"/>
          </a:xfrm>
        </p:grpSpPr>
        <p:sp>
          <p:nvSpPr>
            <p:cNvPr id="41073" name="Rectangle 110"/>
            <p:cNvSpPr>
              <a:spLocks noChangeArrowheads="1"/>
            </p:cNvSpPr>
            <p:nvPr/>
          </p:nvSpPr>
          <p:spPr bwMode="auto">
            <a:xfrm>
              <a:off x="2964" y="1205"/>
              <a:ext cx="259" cy="452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1074" name="Group 111"/>
            <p:cNvGrpSpPr>
              <a:grpSpLocks/>
            </p:cNvGrpSpPr>
            <p:nvPr/>
          </p:nvGrpSpPr>
          <p:grpSpPr bwMode="auto">
            <a:xfrm>
              <a:off x="3004" y="1319"/>
              <a:ext cx="172" cy="240"/>
              <a:chOff x="3004" y="1319"/>
              <a:chExt cx="172" cy="240"/>
            </a:xfrm>
          </p:grpSpPr>
          <p:sp>
            <p:nvSpPr>
              <p:cNvPr id="41080" name="Freeform 112"/>
              <p:cNvSpPr>
                <a:spLocks noChangeArrowheads="1"/>
              </p:cNvSpPr>
              <p:nvPr/>
            </p:nvSpPr>
            <p:spPr bwMode="auto">
              <a:xfrm>
                <a:off x="3004" y="1319"/>
                <a:ext cx="170" cy="240"/>
              </a:xfrm>
              <a:custGeom>
                <a:avLst/>
                <a:gdLst>
                  <a:gd name="T0" fmla="*/ 0 w 222"/>
                  <a:gd name="T1" fmla="*/ 240 h 110"/>
                  <a:gd name="T2" fmla="*/ 28 w 222"/>
                  <a:gd name="T3" fmla="*/ 240 h 110"/>
                  <a:gd name="T4" fmla="*/ 140 w 222"/>
                  <a:gd name="T5" fmla="*/ 0 h 110"/>
                  <a:gd name="T6" fmla="*/ 170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2"/>
                  <a:gd name="T13" fmla="*/ 0 h 110"/>
                  <a:gd name="T14" fmla="*/ 222 w 222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81" name="Freeform 113"/>
              <p:cNvSpPr>
                <a:spLocks noChangeArrowheads="1"/>
              </p:cNvSpPr>
              <p:nvPr/>
            </p:nvSpPr>
            <p:spPr bwMode="auto">
              <a:xfrm flipV="1">
                <a:off x="3006" y="1319"/>
                <a:ext cx="170" cy="240"/>
              </a:xfrm>
              <a:custGeom>
                <a:avLst/>
                <a:gdLst>
                  <a:gd name="T0" fmla="*/ 0 w 222"/>
                  <a:gd name="T1" fmla="*/ 240 h 110"/>
                  <a:gd name="T2" fmla="*/ 28 w 222"/>
                  <a:gd name="T3" fmla="*/ 240 h 110"/>
                  <a:gd name="T4" fmla="*/ 140 w 222"/>
                  <a:gd name="T5" fmla="*/ 0 h 110"/>
                  <a:gd name="T6" fmla="*/ 170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2"/>
                  <a:gd name="T13" fmla="*/ 0 h 110"/>
                  <a:gd name="T14" fmla="*/ 222 w 222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075" name="Freeform 114"/>
            <p:cNvSpPr>
              <a:spLocks noChangeArrowheads="1"/>
            </p:cNvSpPr>
            <p:nvPr/>
          </p:nvSpPr>
          <p:spPr bwMode="auto">
            <a:xfrm>
              <a:off x="3227" y="1051"/>
              <a:ext cx="47" cy="161"/>
            </a:xfrm>
            <a:custGeom>
              <a:avLst/>
              <a:gdLst>
                <a:gd name="T0" fmla="*/ 27 w 62"/>
                <a:gd name="T1" fmla="*/ 0 h 74"/>
                <a:gd name="T2" fmla="*/ 47 w 62"/>
                <a:gd name="T3" fmla="*/ 124 h 74"/>
                <a:gd name="T4" fmla="*/ 0 w 62"/>
                <a:gd name="T5" fmla="*/ 161 h 74"/>
                <a:gd name="T6" fmla="*/ 0 60000 65536"/>
                <a:gd name="T7" fmla="*/ 0 60000 65536"/>
                <a:gd name="T8" fmla="*/ 0 60000 65536"/>
                <a:gd name="T9" fmla="*/ 0 w 62"/>
                <a:gd name="T10" fmla="*/ 0 h 74"/>
                <a:gd name="T11" fmla="*/ 62 w 62"/>
                <a:gd name="T12" fmla="*/ 74 h 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76" name="Freeform 115"/>
            <p:cNvSpPr>
              <a:spLocks noChangeArrowheads="1"/>
            </p:cNvSpPr>
            <p:nvPr/>
          </p:nvSpPr>
          <p:spPr bwMode="auto">
            <a:xfrm>
              <a:off x="3225" y="1183"/>
              <a:ext cx="48" cy="474"/>
            </a:xfrm>
            <a:custGeom>
              <a:avLst/>
              <a:gdLst>
                <a:gd name="T0" fmla="*/ 2 w 63"/>
                <a:gd name="T1" fmla="*/ 25 h 225"/>
                <a:gd name="T2" fmla="*/ 0 w 63"/>
                <a:gd name="T3" fmla="*/ 371 h 225"/>
                <a:gd name="T4" fmla="*/ 47 w 63"/>
                <a:gd name="T5" fmla="*/ 333 h 225"/>
                <a:gd name="T6" fmla="*/ 48 w 63"/>
                <a:gd name="T7" fmla="*/ 0 h 225"/>
                <a:gd name="T8" fmla="*/ 2 w 63"/>
                <a:gd name="T9" fmla="*/ 25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225"/>
                <a:gd name="T17" fmla="*/ 63 w 63"/>
                <a:gd name="T18" fmla="*/ 225 h 2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77" name="Freeform 116"/>
            <p:cNvSpPr>
              <a:spLocks noChangeArrowheads="1"/>
            </p:cNvSpPr>
            <p:nvPr/>
          </p:nvSpPr>
          <p:spPr bwMode="auto">
            <a:xfrm>
              <a:off x="3257" y="1027"/>
              <a:ext cx="35" cy="170"/>
            </a:xfrm>
            <a:custGeom>
              <a:avLst/>
              <a:gdLst>
                <a:gd name="T0" fmla="*/ 9 w 47"/>
                <a:gd name="T1" fmla="*/ 0 h 78"/>
                <a:gd name="T2" fmla="*/ 35 w 47"/>
                <a:gd name="T3" fmla="*/ 170 h 78"/>
                <a:gd name="T4" fmla="*/ 11 w 47"/>
                <a:gd name="T5" fmla="*/ 168 h 78"/>
                <a:gd name="T6" fmla="*/ 0 w 47"/>
                <a:gd name="T7" fmla="*/ 76 h 78"/>
                <a:gd name="T8" fmla="*/ 9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78"/>
                <a:gd name="T17" fmla="*/ 47 w 47"/>
                <a:gd name="T18" fmla="*/ 78 h 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78" name="Freeform 117"/>
            <p:cNvSpPr>
              <a:spLocks noChangeArrowheads="1"/>
            </p:cNvSpPr>
            <p:nvPr/>
          </p:nvSpPr>
          <p:spPr bwMode="auto">
            <a:xfrm>
              <a:off x="3236" y="1104"/>
              <a:ext cx="33" cy="111"/>
            </a:xfrm>
            <a:custGeom>
              <a:avLst/>
              <a:gdLst>
                <a:gd name="T0" fmla="*/ 17 w 44"/>
                <a:gd name="T1" fmla="*/ 0 h 51"/>
                <a:gd name="T2" fmla="*/ 0 w 44"/>
                <a:gd name="T3" fmla="*/ 111 h 51"/>
                <a:gd name="T4" fmla="*/ 33 w 44"/>
                <a:gd name="T5" fmla="*/ 98 h 51"/>
                <a:gd name="T6" fmla="*/ 17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51"/>
                <a:gd name="T14" fmla="*/ 44 w 44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79" name="Freeform 118"/>
            <p:cNvSpPr>
              <a:spLocks noChangeArrowheads="1"/>
            </p:cNvSpPr>
            <p:nvPr/>
          </p:nvSpPr>
          <p:spPr bwMode="auto">
            <a:xfrm>
              <a:off x="2946" y="1031"/>
              <a:ext cx="321" cy="208"/>
            </a:xfrm>
            <a:custGeom>
              <a:avLst/>
              <a:gdLst>
                <a:gd name="T0" fmla="*/ 0 w 417"/>
                <a:gd name="T1" fmla="*/ 208 h 95"/>
                <a:gd name="T2" fmla="*/ 51 w 417"/>
                <a:gd name="T3" fmla="*/ 2 h 95"/>
                <a:gd name="T4" fmla="*/ 321 w 417"/>
                <a:gd name="T5" fmla="*/ 0 h 95"/>
                <a:gd name="T6" fmla="*/ 285 w 417"/>
                <a:gd name="T7" fmla="*/ 208 h 95"/>
                <a:gd name="T8" fmla="*/ 0 w 417"/>
                <a:gd name="T9" fmla="*/ 208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95"/>
                <a:gd name="T17" fmla="*/ 417 w 417"/>
                <a:gd name="T18" fmla="*/ 95 h 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970" name="Line 119"/>
          <p:cNvSpPr>
            <a:spLocks noChangeShapeType="1"/>
          </p:cNvSpPr>
          <p:nvPr/>
        </p:nvSpPr>
        <p:spPr bwMode="auto">
          <a:xfrm flipV="1">
            <a:off x="4203700" y="2228850"/>
            <a:ext cx="447675" cy="127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1" name="Text Box 120"/>
          <p:cNvSpPr txBox="1">
            <a:spLocks noChangeArrowheads="1"/>
          </p:cNvSpPr>
          <p:nvPr/>
        </p:nvSpPr>
        <p:spPr bwMode="auto">
          <a:xfrm>
            <a:off x="3536950" y="2430463"/>
            <a:ext cx="1130736" cy="74853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lnSpc>
                <a:spcPts val="1688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Radio</a:t>
            </a:r>
            <a:endParaRPr lang="en-US" sz="1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ts val="1688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Network </a:t>
            </a:r>
            <a:endParaRPr lang="en-US" sz="1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ts val="1688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Controller</a:t>
            </a:r>
            <a:endParaRPr lang="en-US" sz="1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72" name="Text Box 121"/>
          <p:cNvSpPr txBox="1">
            <a:spLocks noChangeArrowheads="1"/>
          </p:cNvSpPr>
          <p:nvPr/>
        </p:nvSpPr>
        <p:spPr bwMode="auto">
          <a:xfrm>
            <a:off x="4648200" y="1219200"/>
            <a:ext cx="669071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MSC</a:t>
            </a:r>
          </a:p>
        </p:txBody>
      </p:sp>
      <p:pic>
        <p:nvPicPr>
          <p:cNvPr id="40973" name="Picture 1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5" y="1728788"/>
            <a:ext cx="252413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40974" name="Group 123"/>
          <p:cNvGrpSpPr>
            <a:grpSpLocks/>
          </p:cNvGrpSpPr>
          <p:nvPr/>
        </p:nvGrpSpPr>
        <p:grpSpPr bwMode="auto">
          <a:xfrm>
            <a:off x="223838" y="2135188"/>
            <a:ext cx="830262" cy="179387"/>
            <a:chOff x="141" y="1345"/>
            <a:chExt cx="523" cy="113"/>
          </a:xfrm>
        </p:grpSpPr>
        <p:pic>
          <p:nvPicPr>
            <p:cNvPr id="41070" name="Picture 12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73" y="1345"/>
              <a:ext cx="390" cy="1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41071" name="Line 125"/>
            <p:cNvSpPr>
              <a:spLocks noChangeShapeType="1"/>
            </p:cNvSpPr>
            <p:nvPr/>
          </p:nvSpPr>
          <p:spPr bwMode="auto">
            <a:xfrm flipH="1">
              <a:off x="165" y="1380"/>
              <a:ext cx="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72" name="Line 126"/>
            <p:cNvSpPr>
              <a:spLocks noChangeShapeType="1"/>
            </p:cNvSpPr>
            <p:nvPr/>
          </p:nvSpPr>
          <p:spPr bwMode="auto">
            <a:xfrm flipH="1">
              <a:off x="140" y="1361"/>
              <a:ext cx="117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75" name="Oval 127"/>
          <p:cNvSpPr>
            <a:spLocks noChangeArrowheads="1"/>
          </p:cNvSpPr>
          <p:nvPr/>
        </p:nvSpPr>
        <p:spPr bwMode="auto">
          <a:xfrm>
            <a:off x="1184275" y="1406525"/>
            <a:ext cx="3170238" cy="1473200"/>
          </a:xfrm>
          <a:prstGeom prst="ellipse">
            <a:avLst/>
          </a:prstGeom>
          <a:noFill/>
          <a:ln w="9360" cap="rnd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40976" name="Picture 12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1650" y="2468563"/>
            <a:ext cx="252413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40977" name="Group 129"/>
          <p:cNvGrpSpPr>
            <a:grpSpLocks/>
          </p:cNvGrpSpPr>
          <p:nvPr/>
        </p:nvGrpSpPr>
        <p:grpSpPr bwMode="auto">
          <a:xfrm>
            <a:off x="4660900" y="3173413"/>
            <a:ext cx="581025" cy="639762"/>
            <a:chOff x="2936" y="1999"/>
            <a:chExt cx="366" cy="403"/>
          </a:xfrm>
        </p:grpSpPr>
        <p:sp>
          <p:nvSpPr>
            <p:cNvPr id="41064" name="Rectangle 130"/>
            <p:cNvSpPr>
              <a:spLocks noChangeArrowheads="1"/>
            </p:cNvSpPr>
            <p:nvPr/>
          </p:nvSpPr>
          <p:spPr bwMode="auto">
            <a:xfrm>
              <a:off x="2956" y="2113"/>
              <a:ext cx="274" cy="289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5" name="Freeform 131"/>
            <p:cNvSpPr>
              <a:spLocks noChangeArrowheads="1"/>
            </p:cNvSpPr>
            <p:nvPr/>
          </p:nvSpPr>
          <p:spPr bwMode="auto">
            <a:xfrm>
              <a:off x="3233" y="2014"/>
              <a:ext cx="50" cy="103"/>
            </a:xfrm>
            <a:custGeom>
              <a:avLst/>
              <a:gdLst>
                <a:gd name="T0" fmla="*/ 6 w 62"/>
                <a:gd name="T1" fmla="*/ 0 h 74"/>
                <a:gd name="T2" fmla="*/ 10 w 62"/>
                <a:gd name="T3" fmla="*/ 9103 h 74"/>
                <a:gd name="T4" fmla="*/ 0 w 62"/>
                <a:gd name="T5" fmla="*/ 11764 h 74"/>
                <a:gd name="T6" fmla="*/ 0 60000 65536"/>
                <a:gd name="T7" fmla="*/ 0 60000 65536"/>
                <a:gd name="T8" fmla="*/ 0 60000 65536"/>
                <a:gd name="T9" fmla="*/ 0 w 62"/>
                <a:gd name="T10" fmla="*/ 0 h 74"/>
                <a:gd name="T11" fmla="*/ 62 w 62"/>
                <a:gd name="T12" fmla="*/ 74 h 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6" name="Freeform 132"/>
            <p:cNvSpPr>
              <a:spLocks noChangeArrowheads="1"/>
            </p:cNvSpPr>
            <p:nvPr/>
          </p:nvSpPr>
          <p:spPr bwMode="auto">
            <a:xfrm>
              <a:off x="3231" y="2099"/>
              <a:ext cx="51" cy="303"/>
            </a:xfrm>
            <a:custGeom>
              <a:avLst/>
              <a:gdLst>
                <a:gd name="T0" fmla="*/ 2 w 63"/>
                <a:gd name="T1" fmla="*/ 1927 h 225"/>
                <a:gd name="T2" fmla="*/ 0 w 63"/>
                <a:gd name="T3" fmla="*/ 26823 h 225"/>
                <a:gd name="T4" fmla="*/ 11 w 63"/>
                <a:gd name="T5" fmla="*/ 24049 h 225"/>
                <a:gd name="T6" fmla="*/ 11 w 63"/>
                <a:gd name="T7" fmla="*/ 0 h 225"/>
                <a:gd name="T8" fmla="*/ 2 w 63"/>
                <a:gd name="T9" fmla="*/ 1927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225"/>
                <a:gd name="T17" fmla="*/ 63 w 63"/>
                <a:gd name="T18" fmla="*/ 225 h 2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7" name="Freeform 133"/>
            <p:cNvSpPr>
              <a:spLocks noChangeArrowheads="1"/>
            </p:cNvSpPr>
            <p:nvPr/>
          </p:nvSpPr>
          <p:spPr bwMode="auto">
            <a:xfrm>
              <a:off x="3265" y="1999"/>
              <a:ext cx="37" cy="109"/>
            </a:xfrm>
            <a:custGeom>
              <a:avLst/>
              <a:gdLst>
                <a:gd name="T0" fmla="*/ 2 w 47"/>
                <a:gd name="T1" fmla="*/ 0 h 78"/>
                <a:gd name="T2" fmla="*/ 7 w 47"/>
                <a:gd name="T3" fmla="*/ 12105 h 78"/>
                <a:gd name="T4" fmla="*/ 2 w 47"/>
                <a:gd name="T5" fmla="*/ 11969 h 78"/>
                <a:gd name="T6" fmla="*/ 0 w 47"/>
                <a:gd name="T7" fmla="*/ 5460 h 78"/>
                <a:gd name="T8" fmla="*/ 2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78"/>
                <a:gd name="T17" fmla="*/ 47 w 47"/>
                <a:gd name="T18" fmla="*/ 78 h 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8" name="Freeform 134"/>
            <p:cNvSpPr>
              <a:spLocks noChangeArrowheads="1"/>
            </p:cNvSpPr>
            <p:nvPr/>
          </p:nvSpPr>
          <p:spPr bwMode="auto">
            <a:xfrm>
              <a:off x="3244" y="2048"/>
              <a:ext cx="35" cy="71"/>
            </a:xfrm>
            <a:custGeom>
              <a:avLst/>
              <a:gdLst>
                <a:gd name="T0" fmla="*/ 4 w 44"/>
                <a:gd name="T1" fmla="*/ 0 h 51"/>
                <a:gd name="T2" fmla="*/ 0 w 44"/>
                <a:gd name="T3" fmla="*/ 7965 h 51"/>
                <a:gd name="T4" fmla="*/ 7 w 44"/>
                <a:gd name="T5" fmla="*/ 7035 h 51"/>
                <a:gd name="T6" fmla="*/ 4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51"/>
                <a:gd name="T14" fmla="*/ 44 w 44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9" name="Freeform 135"/>
            <p:cNvSpPr>
              <a:spLocks noChangeArrowheads="1"/>
            </p:cNvSpPr>
            <p:nvPr/>
          </p:nvSpPr>
          <p:spPr bwMode="auto">
            <a:xfrm>
              <a:off x="2936" y="2001"/>
              <a:ext cx="339" cy="133"/>
            </a:xfrm>
            <a:custGeom>
              <a:avLst/>
              <a:gdLst>
                <a:gd name="T0" fmla="*/ 0 w 417"/>
                <a:gd name="T1" fmla="*/ 15082 h 95"/>
                <a:gd name="T2" fmla="*/ 11 w 417"/>
                <a:gd name="T3" fmla="*/ 136 h 95"/>
                <a:gd name="T4" fmla="*/ 72 w 417"/>
                <a:gd name="T5" fmla="*/ 0 h 95"/>
                <a:gd name="T6" fmla="*/ 64 w 417"/>
                <a:gd name="T7" fmla="*/ 15082 h 95"/>
                <a:gd name="T8" fmla="*/ 0 w 417"/>
                <a:gd name="T9" fmla="*/ 15082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95"/>
                <a:gd name="T17" fmla="*/ 417 w 417"/>
                <a:gd name="T18" fmla="*/ 95 h 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978" name="Text Box 136"/>
          <p:cNvSpPr txBox="1">
            <a:spLocks noChangeArrowheads="1"/>
          </p:cNvSpPr>
          <p:nvPr/>
        </p:nvSpPr>
        <p:spPr bwMode="auto">
          <a:xfrm>
            <a:off x="4592638" y="3817938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SGSN</a:t>
            </a:r>
          </a:p>
        </p:txBody>
      </p:sp>
      <p:sp>
        <p:nvSpPr>
          <p:cNvPr id="40979" name="Line 137"/>
          <p:cNvSpPr>
            <a:spLocks noChangeShapeType="1"/>
          </p:cNvSpPr>
          <p:nvPr/>
        </p:nvSpPr>
        <p:spPr bwMode="auto">
          <a:xfrm>
            <a:off x="5313363" y="3605213"/>
            <a:ext cx="685800" cy="24923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0980" name="Group 138"/>
          <p:cNvGrpSpPr>
            <a:grpSpLocks/>
          </p:cNvGrpSpPr>
          <p:nvPr/>
        </p:nvGrpSpPr>
        <p:grpSpPr bwMode="auto">
          <a:xfrm>
            <a:off x="4605338" y="3425825"/>
            <a:ext cx="692150" cy="312738"/>
            <a:chOff x="2901" y="2158"/>
            <a:chExt cx="436" cy="197"/>
          </a:xfrm>
        </p:grpSpPr>
        <p:sp>
          <p:nvSpPr>
            <p:cNvPr id="41051" name="Oval 139"/>
            <p:cNvSpPr>
              <a:spLocks noChangeArrowheads="1"/>
            </p:cNvSpPr>
            <p:nvPr/>
          </p:nvSpPr>
          <p:spPr bwMode="auto">
            <a:xfrm>
              <a:off x="2904" y="2246"/>
              <a:ext cx="432" cy="109"/>
            </a:xfrm>
            <a:prstGeom prst="ellipse">
              <a:avLst/>
            </a:prstGeom>
            <a:solidFill>
              <a:srgbClr val="CCCCFF"/>
            </a:solidFill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52" name="Line 140"/>
            <p:cNvSpPr>
              <a:spLocks noChangeShapeType="1"/>
            </p:cNvSpPr>
            <p:nvPr/>
          </p:nvSpPr>
          <p:spPr bwMode="auto">
            <a:xfrm>
              <a:off x="2904" y="2237"/>
              <a:ext cx="0" cy="67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53" name="Line 141"/>
            <p:cNvSpPr>
              <a:spLocks noChangeShapeType="1"/>
            </p:cNvSpPr>
            <p:nvPr/>
          </p:nvSpPr>
          <p:spPr bwMode="auto">
            <a:xfrm>
              <a:off x="3338" y="2237"/>
              <a:ext cx="0" cy="67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54" name="Rectangle 142"/>
            <p:cNvSpPr>
              <a:spLocks noChangeArrowheads="1"/>
            </p:cNvSpPr>
            <p:nvPr/>
          </p:nvSpPr>
          <p:spPr bwMode="auto">
            <a:xfrm>
              <a:off x="2904" y="2237"/>
              <a:ext cx="429" cy="66"/>
            </a:xfrm>
            <a:prstGeom prst="rect">
              <a:avLst/>
            </a:prstGeom>
            <a:solidFill>
              <a:srgbClr val="CC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55" name="Oval 143"/>
            <p:cNvSpPr>
              <a:spLocks noChangeArrowheads="1"/>
            </p:cNvSpPr>
            <p:nvPr/>
          </p:nvSpPr>
          <p:spPr bwMode="auto">
            <a:xfrm>
              <a:off x="2901" y="2158"/>
              <a:ext cx="432" cy="127"/>
            </a:xfrm>
            <a:prstGeom prst="ellipse">
              <a:avLst/>
            </a:prstGeom>
            <a:solidFill>
              <a:srgbClr val="CCCCFF"/>
            </a:solidFill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1056" name="Group 144"/>
            <p:cNvGrpSpPr>
              <a:grpSpLocks/>
            </p:cNvGrpSpPr>
            <p:nvPr/>
          </p:nvGrpSpPr>
          <p:grpSpPr bwMode="auto">
            <a:xfrm>
              <a:off x="3005" y="2186"/>
              <a:ext cx="213" cy="74"/>
              <a:chOff x="3005" y="2186"/>
              <a:chExt cx="213" cy="74"/>
            </a:xfrm>
          </p:grpSpPr>
          <p:sp>
            <p:nvSpPr>
              <p:cNvPr id="41061" name="Line 145"/>
              <p:cNvSpPr>
                <a:spLocks noChangeShapeType="1"/>
              </p:cNvSpPr>
              <p:nvPr/>
            </p:nvSpPr>
            <p:spPr bwMode="auto">
              <a:xfrm flipV="1">
                <a:off x="3005" y="2185"/>
                <a:ext cx="75" cy="2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2" name="Line 146"/>
              <p:cNvSpPr>
                <a:spLocks noChangeShapeType="1"/>
              </p:cNvSpPr>
              <p:nvPr/>
            </p:nvSpPr>
            <p:spPr bwMode="auto">
              <a:xfrm>
                <a:off x="3152" y="2261"/>
                <a:ext cx="66" cy="0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3" name="Line 147"/>
              <p:cNvSpPr>
                <a:spLocks noChangeShapeType="1"/>
              </p:cNvSpPr>
              <p:nvPr/>
            </p:nvSpPr>
            <p:spPr bwMode="auto">
              <a:xfrm>
                <a:off x="3076" y="2187"/>
                <a:ext cx="79" cy="72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057" name="Group 148"/>
            <p:cNvGrpSpPr>
              <a:grpSpLocks/>
            </p:cNvGrpSpPr>
            <p:nvPr/>
          </p:nvGrpSpPr>
          <p:grpSpPr bwMode="auto">
            <a:xfrm>
              <a:off x="3005" y="2185"/>
              <a:ext cx="213" cy="74"/>
              <a:chOff x="3005" y="2185"/>
              <a:chExt cx="213" cy="74"/>
            </a:xfrm>
          </p:grpSpPr>
          <p:sp>
            <p:nvSpPr>
              <p:cNvPr id="41058" name="Line 149"/>
              <p:cNvSpPr>
                <a:spLocks noChangeShapeType="1"/>
              </p:cNvSpPr>
              <p:nvPr/>
            </p:nvSpPr>
            <p:spPr bwMode="auto">
              <a:xfrm>
                <a:off x="3005" y="2258"/>
                <a:ext cx="75" cy="0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9" name="Line 150"/>
              <p:cNvSpPr>
                <a:spLocks noChangeShapeType="1"/>
              </p:cNvSpPr>
              <p:nvPr/>
            </p:nvSpPr>
            <p:spPr bwMode="auto">
              <a:xfrm>
                <a:off x="3152" y="2185"/>
                <a:ext cx="66" cy="0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0" name="Line 151"/>
              <p:cNvSpPr>
                <a:spLocks noChangeShapeType="1"/>
              </p:cNvSpPr>
              <p:nvPr/>
            </p:nvSpPr>
            <p:spPr bwMode="auto">
              <a:xfrm flipV="1">
                <a:off x="3076" y="2184"/>
                <a:ext cx="79" cy="74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0981" name="Line 152"/>
          <p:cNvSpPr>
            <a:spLocks noChangeShapeType="1"/>
          </p:cNvSpPr>
          <p:nvPr/>
        </p:nvSpPr>
        <p:spPr bwMode="auto">
          <a:xfrm>
            <a:off x="4187825" y="2241550"/>
            <a:ext cx="295275" cy="13843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2" name="Line 153"/>
          <p:cNvSpPr>
            <a:spLocks noChangeShapeType="1"/>
          </p:cNvSpPr>
          <p:nvPr/>
        </p:nvSpPr>
        <p:spPr bwMode="auto">
          <a:xfrm>
            <a:off x="4483100" y="3627438"/>
            <a:ext cx="222250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3" name="Freeform 154"/>
          <p:cNvSpPr>
            <a:spLocks noChangeArrowheads="1"/>
          </p:cNvSpPr>
          <p:nvPr/>
        </p:nvSpPr>
        <p:spPr bwMode="auto">
          <a:xfrm>
            <a:off x="7177088" y="1381125"/>
            <a:ext cx="1235075" cy="1681163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92"/>
              <a:gd name="T37" fmla="*/ 0 h 1255"/>
              <a:gd name="T38" fmla="*/ 1292 w 1292"/>
              <a:gd name="T39" fmla="*/ 1255 h 125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4" name="Text Box 155"/>
          <p:cNvSpPr txBox="1">
            <a:spLocks noChangeArrowheads="1"/>
          </p:cNvSpPr>
          <p:nvPr/>
        </p:nvSpPr>
        <p:spPr bwMode="auto">
          <a:xfrm>
            <a:off x="7302500" y="1724025"/>
            <a:ext cx="1308100" cy="92551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Public </a:t>
            </a:r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Telephone</a:t>
            </a:r>
            <a:endParaRPr lang="en-US" sz="1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Network</a:t>
            </a:r>
            <a:endParaRPr lang="en-US" sz="1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5" name="Line 156"/>
          <p:cNvSpPr>
            <a:spLocks noChangeShapeType="1"/>
          </p:cNvSpPr>
          <p:nvPr/>
        </p:nvSpPr>
        <p:spPr bwMode="auto">
          <a:xfrm>
            <a:off x="5151438" y="2255838"/>
            <a:ext cx="1284287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0986" name="Group 157"/>
          <p:cNvGrpSpPr>
            <a:grpSpLocks/>
          </p:cNvGrpSpPr>
          <p:nvPr/>
        </p:nvGrpSpPr>
        <p:grpSpPr bwMode="auto">
          <a:xfrm>
            <a:off x="6411913" y="1590675"/>
            <a:ext cx="549275" cy="998538"/>
            <a:chOff x="4039" y="1002"/>
            <a:chExt cx="346" cy="629"/>
          </a:xfrm>
        </p:grpSpPr>
        <p:sp>
          <p:nvSpPr>
            <p:cNvPr id="41042" name="Rectangle 158"/>
            <p:cNvSpPr>
              <a:spLocks noChangeArrowheads="1"/>
            </p:cNvSpPr>
            <p:nvPr/>
          </p:nvSpPr>
          <p:spPr bwMode="auto">
            <a:xfrm>
              <a:off x="4057" y="1180"/>
              <a:ext cx="259" cy="452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1043" name="Group 159"/>
            <p:cNvGrpSpPr>
              <a:grpSpLocks/>
            </p:cNvGrpSpPr>
            <p:nvPr/>
          </p:nvGrpSpPr>
          <p:grpSpPr bwMode="auto">
            <a:xfrm>
              <a:off x="4098" y="1294"/>
              <a:ext cx="172" cy="240"/>
              <a:chOff x="4098" y="1294"/>
              <a:chExt cx="172" cy="240"/>
            </a:xfrm>
          </p:grpSpPr>
          <p:sp>
            <p:nvSpPr>
              <p:cNvPr id="41049" name="Freeform 160"/>
              <p:cNvSpPr>
                <a:spLocks noChangeArrowheads="1"/>
              </p:cNvSpPr>
              <p:nvPr/>
            </p:nvSpPr>
            <p:spPr bwMode="auto">
              <a:xfrm>
                <a:off x="4098" y="1294"/>
                <a:ext cx="170" cy="240"/>
              </a:xfrm>
              <a:custGeom>
                <a:avLst/>
                <a:gdLst>
                  <a:gd name="T0" fmla="*/ 0 w 222"/>
                  <a:gd name="T1" fmla="*/ 240 h 110"/>
                  <a:gd name="T2" fmla="*/ 28 w 222"/>
                  <a:gd name="T3" fmla="*/ 240 h 110"/>
                  <a:gd name="T4" fmla="*/ 140 w 222"/>
                  <a:gd name="T5" fmla="*/ 0 h 110"/>
                  <a:gd name="T6" fmla="*/ 170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2"/>
                  <a:gd name="T13" fmla="*/ 0 h 110"/>
                  <a:gd name="T14" fmla="*/ 222 w 222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50" name="Freeform 161"/>
              <p:cNvSpPr>
                <a:spLocks noChangeArrowheads="1"/>
              </p:cNvSpPr>
              <p:nvPr/>
            </p:nvSpPr>
            <p:spPr bwMode="auto">
              <a:xfrm flipV="1">
                <a:off x="4099" y="1294"/>
                <a:ext cx="170" cy="240"/>
              </a:xfrm>
              <a:custGeom>
                <a:avLst/>
                <a:gdLst>
                  <a:gd name="T0" fmla="*/ 0 w 222"/>
                  <a:gd name="T1" fmla="*/ 240 h 110"/>
                  <a:gd name="T2" fmla="*/ 28 w 222"/>
                  <a:gd name="T3" fmla="*/ 240 h 110"/>
                  <a:gd name="T4" fmla="*/ 140 w 222"/>
                  <a:gd name="T5" fmla="*/ 0 h 110"/>
                  <a:gd name="T6" fmla="*/ 170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2"/>
                  <a:gd name="T13" fmla="*/ 0 h 110"/>
                  <a:gd name="T14" fmla="*/ 222 w 222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044" name="Freeform 162"/>
            <p:cNvSpPr>
              <a:spLocks noChangeArrowheads="1"/>
            </p:cNvSpPr>
            <p:nvPr/>
          </p:nvSpPr>
          <p:spPr bwMode="auto">
            <a:xfrm>
              <a:off x="4320" y="1026"/>
              <a:ext cx="47" cy="161"/>
            </a:xfrm>
            <a:custGeom>
              <a:avLst/>
              <a:gdLst>
                <a:gd name="T0" fmla="*/ 27 w 62"/>
                <a:gd name="T1" fmla="*/ 0 h 74"/>
                <a:gd name="T2" fmla="*/ 47 w 62"/>
                <a:gd name="T3" fmla="*/ 124 h 74"/>
                <a:gd name="T4" fmla="*/ 0 w 62"/>
                <a:gd name="T5" fmla="*/ 161 h 74"/>
                <a:gd name="T6" fmla="*/ 0 60000 65536"/>
                <a:gd name="T7" fmla="*/ 0 60000 65536"/>
                <a:gd name="T8" fmla="*/ 0 60000 65536"/>
                <a:gd name="T9" fmla="*/ 0 w 62"/>
                <a:gd name="T10" fmla="*/ 0 h 74"/>
                <a:gd name="T11" fmla="*/ 62 w 62"/>
                <a:gd name="T12" fmla="*/ 74 h 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45" name="Freeform 163"/>
            <p:cNvSpPr>
              <a:spLocks noChangeArrowheads="1"/>
            </p:cNvSpPr>
            <p:nvPr/>
          </p:nvSpPr>
          <p:spPr bwMode="auto">
            <a:xfrm>
              <a:off x="4318" y="1158"/>
              <a:ext cx="48" cy="474"/>
            </a:xfrm>
            <a:custGeom>
              <a:avLst/>
              <a:gdLst>
                <a:gd name="T0" fmla="*/ 2 w 63"/>
                <a:gd name="T1" fmla="*/ 25 h 225"/>
                <a:gd name="T2" fmla="*/ 0 w 63"/>
                <a:gd name="T3" fmla="*/ 371 h 225"/>
                <a:gd name="T4" fmla="*/ 47 w 63"/>
                <a:gd name="T5" fmla="*/ 333 h 225"/>
                <a:gd name="T6" fmla="*/ 48 w 63"/>
                <a:gd name="T7" fmla="*/ 0 h 225"/>
                <a:gd name="T8" fmla="*/ 2 w 63"/>
                <a:gd name="T9" fmla="*/ 25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225"/>
                <a:gd name="T17" fmla="*/ 63 w 63"/>
                <a:gd name="T18" fmla="*/ 225 h 2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46" name="Freeform 164"/>
            <p:cNvSpPr>
              <a:spLocks noChangeArrowheads="1"/>
            </p:cNvSpPr>
            <p:nvPr/>
          </p:nvSpPr>
          <p:spPr bwMode="auto">
            <a:xfrm>
              <a:off x="4350" y="1002"/>
              <a:ext cx="35" cy="170"/>
            </a:xfrm>
            <a:custGeom>
              <a:avLst/>
              <a:gdLst>
                <a:gd name="T0" fmla="*/ 9 w 47"/>
                <a:gd name="T1" fmla="*/ 0 h 78"/>
                <a:gd name="T2" fmla="*/ 35 w 47"/>
                <a:gd name="T3" fmla="*/ 170 h 78"/>
                <a:gd name="T4" fmla="*/ 11 w 47"/>
                <a:gd name="T5" fmla="*/ 168 h 78"/>
                <a:gd name="T6" fmla="*/ 0 w 47"/>
                <a:gd name="T7" fmla="*/ 76 h 78"/>
                <a:gd name="T8" fmla="*/ 9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78"/>
                <a:gd name="T17" fmla="*/ 47 w 47"/>
                <a:gd name="T18" fmla="*/ 78 h 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47" name="Freeform 165"/>
            <p:cNvSpPr>
              <a:spLocks noChangeArrowheads="1"/>
            </p:cNvSpPr>
            <p:nvPr/>
          </p:nvSpPr>
          <p:spPr bwMode="auto">
            <a:xfrm>
              <a:off x="4330" y="1079"/>
              <a:ext cx="33" cy="111"/>
            </a:xfrm>
            <a:custGeom>
              <a:avLst/>
              <a:gdLst>
                <a:gd name="T0" fmla="*/ 17 w 44"/>
                <a:gd name="T1" fmla="*/ 0 h 51"/>
                <a:gd name="T2" fmla="*/ 0 w 44"/>
                <a:gd name="T3" fmla="*/ 111 h 51"/>
                <a:gd name="T4" fmla="*/ 33 w 44"/>
                <a:gd name="T5" fmla="*/ 98 h 51"/>
                <a:gd name="T6" fmla="*/ 17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51"/>
                <a:gd name="T14" fmla="*/ 44 w 44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48" name="Freeform 166"/>
            <p:cNvSpPr>
              <a:spLocks noChangeArrowheads="1"/>
            </p:cNvSpPr>
            <p:nvPr/>
          </p:nvSpPr>
          <p:spPr bwMode="auto">
            <a:xfrm>
              <a:off x="4039" y="1006"/>
              <a:ext cx="321" cy="208"/>
            </a:xfrm>
            <a:custGeom>
              <a:avLst/>
              <a:gdLst>
                <a:gd name="T0" fmla="*/ 0 w 417"/>
                <a:gd name="T1" fmla="*/ 208 h 95"/>
                <a:gd name="T2" fmla="*/ 51 w 417"/>
                <a:gd name="T3" fmla="*/ 2 h 95"/>
                <a:gd name="T4" fmla="*/ 321 w 417"/>
                <a:gd name="T5" fmla="*/ 0 h 95"/>
                <a:gd name="T6" fmla="*/ 285 w 417"/>
                <a:gd name="T7" fmla="*/ 208 h 95"/>
                <a:gd name="T8" fmla="*/ 0 w 417"/>
                <a:gd name="T9" fmla="*/ 208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95"/>
                <a:gd name="T17" fmla="*/ 417 w 417"/>
                <a:gd name="T18" fmla="*/ 95 h 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987" name="Text Box 167"/>
          <p:cNvSpPr txBox="1">
            <a:spLocks noChangeArrowheads="1"/>
          </p:cNvSpPr>
          <p:nvPr/>
        </p:nvSpPr>
        <p:spPr bwMode="auto">
          <a:xfrm>
            <a:off x="6361113" y="2573338"/>
            <a:ext cx="1002495" cy="537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Gateway</a:t>
            </a:r>
          </a:p>
          <a:p>
            <a:pPr eaLnBrk="1" hangingPunct="1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MSC</a:t>
            </a:r>
          </a:p>
        </p:txBody>
      </p:sp>
      <p:sp>
        <p:nvSpPr>
          <p:cNvPr id="40988" name="Text Box 168"/>
          <p:cNvSpPr txBox="1">
            <a:spLocks noChangeArrowheads="1"/>
          </p:cNvSpPr>
          <p:nvPr/>
        </p:nvSpPr>
        <p:spPr bwMode="auto">
          <a:xfrm>
            <a:off x="6483350" y="1593850"/>
            <a:ext cx="3587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40989" name="Line 169"/>
          <p:cNvSpPr>
            <a:spLocks noChangeShapeType="1"/>
          </p:cNvSpPr>
          <p:nvPr/>
        </p:nvSpPr>
        <p:spPr bwMode="auto">
          <a:xfrm flipH="1">
            <a:off x="6199188" y="2325688"/>
            <a:ext cx="239712" cy="14605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0" name="Line 170"/>
          <p:cNvSpPr>
            <a:spLocks noChangeShapeType="1"/>
          </p:cNvSpPr>
          <p:nvPr/>
        </p:nvSpPr>
        <p:spPr bwMode="auto">
          <a:xfrm flipH="1" flipV="1">
            <a:off x="6210300" y="2041525"/>
            <a:ext cx="228600" cy="93663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1" name="Line 171"/>
          <p:cNvSpPr>
            <a:spLocks noChangeShapeType="1"/>
          </p:cNvSpPr>
          <p:nvPr/>
        </p:nvSpPr>
        <p:spPr bwMode="auto">
          <a:xfrm flipH="1">
            <a:off x="5832475" y="2500313"/>
            <a:ext cx="330200" cy="203200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2" name="Line 172"/>
          <p:cNvSpPr>
            <a:spLocks noChangeShapeType="1"/>
          </p:cNvSpPr>
          <p:nvPr/>
        </p:nvSpPr>
        <p:spPr bwMode="auto">
          <a:xfrm flipH="1" flipV="1">
            <a:off x="5927725" y="1951038"/>
            <a:ext cx="239713" cy="82550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3" name="Line 173"/>
          <p:cNvSpPr>
            <a:spLocks noChangeShapeType="1"/>
          </p:cNvSpPr>
          <p:nvPr/>
        </p:nvSpPr>
        <p:spPr bwMode="auto">
          <a:xfrm>
            <a:off x="4945063" y="2641600"/>
            <a:ext cx="1587" cy="4968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94" name="Line 174"/>
          <p:cNvSpPr>
            <a:spLocks noChangeShapeType="1"/>
          </p:cNvSpPr>
          <p:nvPr/>
        </p:nvSpPr>
        <p:spPr bwMode="auto">
          <a:xfrm>
            <a:off x="6942138" y="2224088"/>
            <a:ext cx="304800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5" name="Freeform 175"/>
          <p:cNvSpPr>
            <a:spLocks noChangeArrowheads="1"/>
          </p:cNvSpPr>
          <p:nvPr/>
        </p:nvSpPr>
        <p:spPr bwMode="auto">
          <a:xfrm>
            <a:off x="7286625" y="3284538"/>
            <a:ext cx="1235075" cy="1681162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92"/>
              <a:gd name="T37" fmla="*/ 0 h 1255"/>
              <a:gd name="T38" fmla="*/ 1292 w 1292"/>
              <a:gd name="T39" fmla="*/ 1255 h 125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6" name="Text Box 176"/>
          <p:cNvSpPr txBox="1">
            <a:spLocks noChangeArrowheads="1"/>
          </p:cNvSpPr>
          <p:nvPr/>
        </p:nvSpPr>
        <p:spPr bwMode="auto">
          <a:xfrm>
            <a:off x="7400925" y="3627438"/>
            <a:ext cx="899903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Public 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Internet</a:t>
            </a:r>
          </a:p>
        </p:txBody>
      </p:sp>
      <p:grpSp>
        <p:nvGrpSpPr>
          <p:cNvPr id="40997" name="Group 177"/>
          <p:cNvGrpSpPr>
            <a:grpSpLocks/>
          </p:cNvGrpSpPr>
          <p:nvPr/>
        </p:nvGrpSpPr>
        <p:grpSpPr bwMode="auto">
          <a:xfrm>
            <a:off x="6521450" y="3494088"/>
            <a:ext cx="549275" cy="998537"/>
            <a:chOff x="4108" y="2201"/>
            <a:chExt cx="346" cy="629"/>
          </a:xfrm>
        </p:grpSpPr>
        <p:sp>
          <p:nvSpPr>
            <p:cNvPr id="41033" name="Rectangle 178"/>
            <p:cNvSpPr>
              <a:spLocks noChangeArrowheads="1"/>
            </p:cNvSpPr>
            <p:nvPr/>
          </p:nvSpPr>
          <p:spPr bwMode="auto">
            <a:xfrm>
              <a:off x="4126" y="2379"/>
              <a:ext cx="259" cy="452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1034" name="Group 179"/>
            <p:cNvGrpSpPr>
              <a:grpSpLocks/>
            </p:cNvGrpSpPr>
            <p:nvPr/>
          </p:nvGrpSpPr>
          <p:grpSpPr bwMode="auto">
            <a:xfrm>
              <a:off x="4166" y="2493"/>
              <a:ext cx="172" cy="240"/>
              <a:chOff x="4166" y="2493"/>
              <a:chExt cx="172" cy="240"/>
            </a:xfrm>
          </p:grpSpPr>
          <p:sp>
            <p:nvSpPr>
              <p:cNvPr id="41040" name="Freeform 180"/>
              <p:cNvSpPr>
                <a:spLocks noChangeArrowheads="1"/>
              </p:cNvSpPr>
              <p:nvPr/>
            </p:nvSpPr>
            <p:spPr bwMode="auto">
              <a:xfrm>
                <a:off x="4166" y="2493"/>
                <a:ext cx="170" cy="240"/>
              </a:xfrm>
              <a:custGeom>
                <a:avLst/>
                <a:gdLst>
                  <a:gd name="T0" fmla="*/ 0 w 222"/>
                  <a:gd name="T1" fmla="*/ 240 h 110"/>
                  <a:gd name="T2" fmla="*/ 28 w 222"/>
                  <a:gd name="T3" fmla="*/ 240 h 110"/>
                  <a:gd name="T4" fmla="*/ 140 w 222"/>
                  <a:gd name="T5" fmla="*/ 0 h 110"/>
                  <a:gd name="T6" fmla="*/ 170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2"/>
                  <a:gd name="T13" fmla="*/ 0 h 110"/>
                  <a:gd name="T14" fmla="*/ 222 w 222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41" name="Freeform 181"/>
              <p:cNvSpPr>
                <a:spLocks noChangeArrowheads="1"/>
              </p:cNvSpPr>
              <p:nvPr/>
            </p:nvSpPr>
            <p:spPr bwMode="auto">
              <a:xfrm flipV="1">
                <a:off x="4168" y="2493"/>
                <a:ext cx="170" cy="240"/>
              </a:xfrm>
              <a:custGeom>
                <a:avLst/>
                <a:gdLst>
                  <a:gd name="T0" fmla="*/ 0 w 222"/>
                  <a:gd name="T1" fmla="*/ 240 h 110"/>
                  <a:gd name="T2" fmla="*/ 28 w 222"/>
                  <a:gd name="T3" fmla="*/ 240 h 110"/>
                  <a:gd name="T4" fmla="*/ 140 w 222"/>
                  <a:gd name="T5" fmla="*/ 0 h 110"/>
                  <a:gd name="T6" fmla="*/ 170 w 222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2"/>
                  <a:gd name="T13" fmla="*/ 0 h 110"/>
                  <a:gd name="T14" fmla="*/ 222 w 222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2" h="110">
                    <a:moveTo>
                      <a:pt x="0" y="110"/>
                    </a:moveTo>
                    <a:lnTo>
                      <a:pt x="36" y="110"/>
                    </a:lnTo>
                    <a:lnTo>
                      <a:pt x="183" y="0"/>
                    </a:lnTo>
                    <a:lnTo>
                      <a:pt x="222" y="0"/>
                    </a:lnTo>
                  </a:path>
                </a:pathLst>
              </a:custGeom>
              <a:noFill/>
              <a:ln w="9360" cap="sq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035" name="Freeform 182"/>
            <p:cNvSpPr>
              <a:spLocks noChangeArrowheads="1"/>
            </p:cNvSpPr>
            <p:nvPr/>
          </p:nvSpPr>
          <p:spPr bwMode="auto">
            <a:xfrm>
              <a:off x="4389" y="2225"/>
              <a:ext cx="47" cy="161"/>
            </a:xfrm>
            <a:custGeom>
              <a:avLst/>
              <a:gdLst>
                <a:gd name="T0" fmla="*/ 27 w 62"/>
                <a:gd name="T1" fmla="*/ 0 h 74"/>
                <a:gd name="T2" fmla="*/ 47 w 62"/>
                <a:gd name="T3" fmla="*/ 124 h 74"/>
                <a:gd name="T4" fmla="*/ 0 w 62"/>
                <a:gd name="T5" fmla="*/ 161 h 74"/>
                <a:gd name="T6" fmla="*/ 0 60000 65536"/>
                <a:gd name="T7" fmla="*/ 0 60000 65536"/>
                <a:gd name="T8" fmla="*/ 0 60000 65536"/>
                <a:gd name="T9" fmla="*/ 0 w 62"/>
                <a:gd name="T10" fmla="*/ 0 h 74"/>
                <a:gd name="T11" fmla="*/ 62 w 62"/>
                <a:gd name="T12" fmla="*/ 74 h 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" h="74">
                  <a:moveTo>
                    <a:pt x="36" y="0"/>
                  </a:moveTo>
                  <a:lnTo>
                    <a:pt x="62" y="57"/>
                  </a:lnTo>
                  <a:lnTo>
                    <a:pt x="0" y="74"/>
                  </a:lnTo>
                </a:path>
              </a:pathLst>
            </a:custGeom>
            <a:noFill/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36" name="Freeform 183"/>
            <p:cNvSpPr>
              <a:spLocks noChangeArrowheads="1"/>
            </p:cNvSpPr>
            <p:nvPr/>
          </p:nvSpPr>
          <p:spPr bwMode="auto">
            <a:xfrm>
              <a:off x="4387" y="2357"/>
              <a:ext cx="48" cy="474"/>
            </a:xfrm>
            <a:custGeom>
              <a:avLst/>
              <a:gdLst>
                <a:gd name="T0" fmla="*/ 2 w 63"/>
                <a:gd name="T1" fmla="*/ 25 h 225"/>
                <a:gd name="T2" fmla="*/ 0 w 63"/>
                <a:gd name="T3" fmla="*/ 371 h 225"/>
                <a:gd name="T4" fmla="*/ 47 w 63"/>
                <a:gd name="T5" fmla="*/ 333 h 225"/>
                <a:gd name="T6" fmla="*/ 48 w 63"/>
                <a:gd name="T7" fmla="*/ 0 h 225"/>
                <a:gd name="T8" fmla="*/ 2 w 63"/>
                <a:gd name="T9" fmla="*/ 25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225"/>
                <a:gd name="T17" fmla="*/ 63 w 63"/>
                <a:gd name="T18" fmla="*/ 225 h 2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225">
                  <a:moveTo>
                    <a:pt x="2" y="16"/>
                  </a:moveTo>
                  <a:lnTo>
                    <a:pt x="0" y="225"/>
                  </a:lnTo>
                  <a:lnTo>
                    <a:pt x="62" y="202"/>
                  </a:lnTo>
                  <a:lnTo>
                    <a:pt x="63" y="0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37" name="Freeform 184"/>
            <p:cNvSpPr>
              <a:spLocks noChangeArrowheads="1"/>
            </p:cNvSpPr>
            <p:nvPr/>
          </p:nvSpPr>
          <p:spPr bwMode="auto">
            <a:xfrm>
              <a:off x="4419" y="2201"/>
              <a:ext cx="35" cy="170"/>
            </a:xfrm>
            <a:custGeom>
              <a:avLst/>
              <a:gdLst>
                <a:gd name="T0" fmla="*/ 9 w 47"/>
                <a:gd name="T1" fmla="*/ 0 h 78"/>
                <a:gd name="T2" fmla="*/ 35 w 47"/>
                <a:gd name="T3" fmla="*/ 170 h 78"/>
                <a:gd name="T4" fmla="*/ 11 w 47"/>
                <a:gd name="T5" fmla="*/ 168 h 78"/>
                <a:gd name="T6" fmla="*/ 0 w 47"/>
                <a:gd name="T7" fmla="*/ 76 h 78"/>
                <a:gd name="T8" fmla="*/ 9 w 47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78"/>
                <a:gd name="T17" fmla="*/ 47 w 47"/>
                <a:gd name="T18" fmla="*/ 78 h 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78">
                  <a:moveTo>
                    <a:pt x="12" y="0"/>
                  </a:moveTo>
                  <a:lnTo>
                    <a:pt x="47" y="78"/>
                  </a:lnTo>
                  <a:lnTo>
                    <a:pt x="15" y="77"/>
                  </a:lnTo>
                  <a:lnTo>
                    <a:pt x="0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38" name="Freeform 185"/>
            <p:cNvSpPr>
              <a:spLocks noChangeArrowheads="1"/>
            </p:cNvSpPr>
            <p:nvPr/>
          </p:nvSpPr>
          <p:spPr bwMode="auto">
            <a:xfrm>
              <a:off x="4398" y="2278"/>
              <a:ext cx="33" cy="111"/>
            </a:xfrm>
            <a:custGeom>
              <a:avLst/>
              <a:gdLst>
                <a:gd name="T0" fmla="*/ 17 w 44"/>
                <a:gd name="T1" fmla="*/ 0 h 51"/>
                <a:gd name="T2" fmla="*/ 0 w 44"/>
                <a:gd name="T3" fmla="*/ 111 h 51"/>
                <a:gd name="T4" fmla="*/ 33 w 44"/>
                <a:gd name="T5" fmla="*/ 98 h 51"/>
                <a:gd name="T6" fmla="*/ 17 w 4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51"/>
                <a:gd name="T14" fmla="*/ 44 w 44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51">
                  <a:moveTo>
                    <a:pt x="23" y="0"/>
                  </a:moveTo>
                  <a:lnTo>
                    <a:pt x="0" y="51"/>
                  </a:lnTo>
                  <a:lnTo>
                    <a:pt x="44" y="4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39" name="Freeform 186"/>
            <p:cNvSpPr>
              <a:spLocks noChangeArrowheads="1"/>
            </p:cNvSpPr>
            <p:nvPr/>
          </p:nvSpPr>
          <p:spPr bwMode="auto">
            <a:xfrm>
              <a:off x="4108" y="2205"/>
              <a:ext cx="321" cy="208"/>
            </a:xfrm>
            <a:custGeom>
              <a:avLst/>
              <a:gdLst>
                <a:gd name="T0" fmla="*/ 0 w 417"/>
                <a:gd name="T1" fmla="*/ 208 h 95"/>
                <a:gd name="T2" fmla="*/ 51 w 417"/>
                <a:gd name="T3" fmla="*/ 2 h 95"/>
                <a:gd name="T4" fmla="*/ 321 w 417"/>
                <a:gd name="T5" fmla="*/ 0 h 95"/>
                <a:gd name="T6" fmla="*/ 285 w 417"/>
                <a:gd name="T7" fmla="*/ 208 h 95"/>
                <a:gd name="T8" fmla="*/ 0 w 417"/>
                <a:gd name="T9" fmla="*/ 208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7"/>
                <a:gd name="T16" fmla="*/ 0 h 95"/>
                <a:gd name="T17" fmla="*/ 417 w 417"/>
                <a:gd name="T18" fmla="*/ 95 h 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7" h="95">
                  <a:moveTo>
                    <a:pt x="0" y="95"/>
                  </a:moveTo>
                  <a:lnTo>
                    <a:pt x="66" y="1"/>
                  </a:lnTo>
                  <a:lnTo>
                    <a:pt x="417" y="0"/>
                  </a:lnTo>
                  <a:lnTo>
                    <a:pt x="370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998" name="Text Box 187"/>
          <p:cNvSpPr txBox="1">
            <a:spLocks noChangeArrowheads="1"/>
          </p:cNvSpPr>
          <p:nvPr/>
        </p:nvSpPr>
        <p:spPr bwMode="auto">
          <a:xfrm>
            <a:off x="6470650" y="4476750"/>
            <a:ext cx="810135" cy="316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GGSN</a:t>
            </a:r>
          </a:p>
        </p:txBody>
      </p:sp>
      <p:sp>
        <p:nvSpPr>
          <p:cNvPr id="40999" name="Text Box 188"/>
          <p:cNvSpPr txBox="1">
            <a:spLocks noChangeArrowheads="1"/>
          </p:cNvSpPr>
          <p:nvPr/>
        </p:nvSpPr>
        <p:spPr bwMode="auto">
          <a:xfrm>
            <a:off x="6592888" y="3497263"/>
            <a:ext cx="3587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41000" name="Line 189"/>
          <p:cNvSpPr>
            <a:spLocks noChangeShapeType="1"/>
          </p:cNvSpPr>
          <p:nvPr/>
        </p:nvSpPr>
        <p:spPr bwMode="auto">
          <a:xfrm flipH="1">
            <a:off x="6308725" y="4229100"/>
            <a:ext cx="239713" cy="14605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01" name="Line 190"/>
          <p:cNvSpPr>
            <a:spLocks noChangeShapeType="1"/>
          </p:cNvSpPr>
          <p:nvPr/>
        </p:nvSpPr>
        <p:spPr bwMode="auto">
          <a:xfrm flipH="1" flipV="1">
            <a:off x="6319838" y="3944938"/>
            <a:ext cx="228600" cy="93662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02" name="Line 191"/>
          <p:cNvSpPr>
            <a:spLocks noChangeShapeType="1"/>
          </p:cNvSpPr>
          <p:nvPr/>
        </p:nvSpPr>
        <p:spPr bwMode="auto">
          <a:xfrm flipH="1">
            <a:off x="5942013" y="4403725"/>
            <a:ext cx="330200" cy="203200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03" name="Line 192"/>
          <p:cNvSpPr>
            <a:spLocks noChangeShapeType="1"/>
          </p:cNvSpPr>
          <p:nvPr/>
        </p:nvSpPr>
        <p:spPr bwMode="auto">
          <a:xfrm flipH="1" flipV="1">
            <a:off x="6037263" y="3854450"/>
            <a:ext cx="239712" cy="82550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04" name="Line 193"/>
          <p:cNvSpPr>
            <a:spLocks noChangeShapeType="1"/>
          </p:cNvSpPr>
          <p:nvPr/>
        </p:nvSpPr>
        <p:spPr bwMode="auto">
          <a:xfrm>
            <a:off x="7051675" y="4127500"/>
            <a:ext cx="3048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1005" name="Group 194"/>
          <p:cNvGrpSpPr>
            <a:grpSpLocks/>
          </p:cNvGrpSpPr>
          <p:nvPr/>
        </p:nvGrpSpPr>
        <p:grpSpPr bwMode="auto">
          <a:xfrm>
            <a:off x="6400800" y="3981450"/>
            <a:ext cx="692150" cy="312738"/>
            <a:chOff x="4032" y="2508"/>
            <a:chExt cx="436" cy="197"/>
          </a:xfrm>
        </p:grpSpPr>
        <p:sp>
          <p:nvSpPr>
            <p:cNvPr id="41020" name="Oval 195"/>
            <p:cNvSpPr>
              <a:spLocks noChangeArrowheads="1"/>
            </p:cNvSpPr>
            <p:nvPr/>
          </p:nvSpPr>
          <p:spPr bwMode="auto">
            <a:xfrm>
              <a:off x="4035" y="2596"/>
              <a:ext cx="432" cy="109"/>
            </a:xfrm>
            <a:prstGeom prst="ellipse">
              <a:avLst/>
            </a:prstGeom>
            <a:solidFill>
              <a:srgbClr val="CCCCFF"/>
            </a:solidFill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21" name="Line 196"/>
            <p:cNvSpPr>
              <a:spLocks noChangeShapeType="1"/>
            </p:cNvSpPr>
            <p:nvPr/>
          </p:nvSpPr>
          <p:spPr bwMode="auto">
            <a:xfrm>
              <a:off x="4035" y="2587"/>
              <a:ext cx="0" cy="67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2" name="Line 197"/>
            <p:cNvSpPr>
              <a:spLocks noChangeShapeType="1"/>
            </p:cNvSpPr>
            <p:nvPr/>
          </p:nvSpPr>
          <p:spPr bwMode="auto">
            <a:xfrm>
              <a:off x="4469" y="2587"/>
              <a:ext cx="0" cy="67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3" name="Rectangle 198"/>
            <p:cNvSpPr>
              <a:spLocks noChangeArrowheads="1"/>
            </p:cNvSpPr>
            <p:nvPr/>
          </p:nvSpPr>
          <p:spPr bwMode="auto">
            <a:xfrm>
              <a:off x="4035" y="2587"/>
              <a:ext cx="429" cy="66"/>
            </a:xfrm>
            <a:prstGeom prst="rect">
              <a:avLst/>
            </a:prstGeom>
            <a:solidFill>
              <a:srgbClr val="CC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24" name="Oval 199"/>
            <p:cNvSpPr>
              <a:spLocks noChangeArrowheads="1"/>
            </p:cNvSpPr>
            <p:nvPr/>
          </p:nvSpPr>
          <p:spPr bwMode="auto">
            <a:xfrm>
              <a:off x="4032" y="2508"/>
              <a:ext cx="432" cy="127"/>
            </a:xfrm>
            <a:prstGeom prst="ellipse">
              <a:avLst/>
            </a:prstGeom>
            <a:solidFill>
              <a:srgbClr val="CCCCFF"/>
            </a:solidFill>
            <a:ln w="1260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1025" name="Group 200"/>
            <p:cNvGrpSpPr>
              <a:grpSpLocks/>
            </p:cNvGrpSpPr>
            <p:nvPr/>
          </p:nvGrpSpPr>
          <p:grpSpPr bwMode="auto">
            <a:xfrm>
              <a:off x="4136" y="2536"/>
              <a:ext cx="213" cy="74"/>
              <a:chOff x="4136" y="2536"/>
              <a:chExt cx="213" cy="74"/>
            </a:xfrm>
          </p:grpSpPr>
          <p:sp>
            <p:nvSpPr>
              <p:cNvPr id="41030" name="Line 201"/>
              <p:cNvSpPr>
                <a:spLocks noChangeShapeType="1"/>
              </p:cNvSpPr>
              <p:nvPr/>
            </p:nvSpPr>
            <p:spPr bwMode="auto">
              <a:xfrm flipV="1">
                <a:off x="4136" y="2536"/>
                <a:ext cx="75" cy="2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1" name="Line 202"/>
              <p:cNvSpPr>
                <a:spLocks noChangeShapeType="1"/>
              </p:cNvSpPr>
              <p:nvPr/>
            </p:nvSpPr>
            <p:spPr bwMode="auto">
              <a:xfrm>
                <a:off x="4283" y="2611"/>
                <a:ext cx="66" cy="0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2" name="Line 203"/>
              <p:cNvSpPr>
                <a:spLocks noChangeShapeType="1"/>
              </p:cNvSpPr>
              <p:nvPr/>
            </p:nvSpPr>
            <p:spPr bwMode="auto">
              <a:xfrm>
                <a:off x="4207" y="2538"/>
                <a:ext cx="79" cy="72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026" name="Group 204"/>
            <p:cNvGrpSpPr>
              <a:grpSpLocks/>
            </p:cNvGrpSpPr>
            <p:nvPr/>
          </p:nvGrpSpPr>
          <p:grpSpPr bwMode="auto">
            <a:xfrm>
              <a:off x="4136" y="2535"/>
              <a:ext cx="213" cy="74"/>
              <a:chOff x="4136" y="2535"/>
              <a:chExt cx="213" cy="74"/>
            </a:xfrm>
          </p:grpSpPr>
          <p:sp>
            <p:nvSpPr>
              <p:cNvPr id="41027" name="Line 205"/>
              <p:cNvSpPr>
                <a:spLocks noChangeShapeType="1"/>
              </p:cNvSpPr>
              <p:nvPr/>
            </p:nvSpPr>
            <p:spPr bwMode="auto">
              <a:xfrm>
                <a:off x="4136" y="2608"/>
                <a:ext cx="75" cy="0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28" name="Line 206"/>
              <p:cNvSpPr>
                <a:spLocks noChangeShapeType="1"/>
              </p:cNvSpPr>
              <p:nvPr/>
            </p:nvSpPr>
            <p:spPr bwMode="auto">
              <a:xfrm>
                <a:off x="4283" y="2535"/>
                <a:ext cx="66" cy="0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29" name="Line 207"/>
              <p:cNvSpPr>
                <a:spLocks noChangeShapeType="1"/>
              </p:cNvSpPr>
              <p:nvPr/>
            </p:nvSpPr>
            <p:spPr bwMode="auto">
              <a:xfrm flipV="1">
                <a:off x="4207" y="2534"/>
                <a:ext cx="79" cy="74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1006" name="Line 208"/>
          <p:cNvSpPr>
            <a:spLocks noChangeShapeType="1"/>
          </p:cNvSpPr>
          <p:nvPr/>
        </p:nvSpPr>
        <p:spPr bwMode="auto">
          <a:xfrm>
            <a:off x="4329113" y="5365750"/>
            <a:ext cx="1587" cy="4953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07" name="Line 209"/>
          <p:cNvSpPr>
            <a:spLocks noChangeShapeType="1"/>
          </p:cNvSpPr>
          <p:nvPr/>
        </p:nvSpPr>
        <p:spPr bwMode="auto">
          <a:xfrm>
            <a:off x="1495425" y="5624513"/>
            <a:ext cx="2811463" cy="1587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008" name="Text Box 210"/>
          <p:cNvSpPr txBox="1">
            <a:spLocks noChangeArrowheads="1"/>
          </p:cNvSpPr>
          <p:nvPr/>
        </p:nvSpPr>
        <p:spPr bwMode="auto">
          <a:xfrm>
            <a:off x="1917700" y="5308600"/>
            <a:ext cx="1906589" cy="710067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radio access network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Universal Terrestrial Radio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Access Network (UTRAN)</a:t>
            </a:r>
          </a:p>
        </p:txBody>
      </p:sp>
      <p:sp>
        <p:nvSpPr>
          <p:cNvPr id="41009" name="Line 211"/>
          <p:cNvSpPr>
            <a:spLocks noChangeShapeType="1"/>
          </p:cNvSpPr>
          <p:nvPr/>
        </p:nvSpPr>
        <p:spPr bwMode="auto">
          <a:xfrm flipH="1">
            <a:off x="1511300" y="4970463"/>
            <a:ext cx="9525" cy="919162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10" name="Line 212"/>
          <p:cNvSpPr>
            <a:spLocks noChangeShapeType="1"/>
          </p:cNvSpPr>
          <p:nvPr/>
        </p:nvSpPr>
        <p:spPr bwMode="auto">
          <a:xfrm flipV="1">
            <a:off x="4346575" y="5611813"/>
            <a:ext cx="2533650" cy="9525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011" name="Text Box 213"/>
          <p:cNvSpPr txBox="1">
            <a:spLocks noChangeArrowheads="1"/>
          </p:cNvSpPr>
          <p:nvPr/>
        </p:nvSpPr>
        <p:spPr bwMode="auto">
          <a:xfrm>
            <a:off x="4460875" y="5280025"/>
            <a:ext cx="2068493" cy="710067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core network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General Packet Radio Service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(GPRS) Core Network</a:t>
            </a:r>
          </a:p>
        </p:txBody>
      </p:sp>
      <p:sp>
        <p:nvSpPr>
          <p:cNvPr id="41012" name="Line 214"/>
          <p:cNvSpPr>
            <a:spLocks noChangeShapeType="1"/>
          </p:cNvSpPr>
          <p:nvPr/>
        </p:nvSpPr>
        <p:spPr bwMode="auto">
          <a:xfrm>
            <a:off x="6908800" y="5348288"/>
            <a:ext cx="1588" cy="4968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41013" name="AutoShape 215"/>
          <p:cNvCxnSpPr>
            <a:cxnSpLocks noChangeShapeType="1"/>
          </p:cNvCxnSpPr>
          <p:nvPr/>
        </p:nvCxnSpPr>
        <p:spPr bwMode="auto">
          <a:xfrm flipH="1">
            <a:off x="6935788" y="5613400"/>
            <a:ext cx="428625" cy="1588"/>
          </a:xfrm>
          <a:prstGeom prst="straightConnector1">
            <a:avLst/>
          </a:prstGeom>
          <a:noFill/>
          <a:ln w="15840" cap="sq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41014" name="Text Box 216"/>
          <p:cNvSpPr txBox="1">
            <a:spLocks noChangeArrowheads="1"/>
          </p:cNvSpPr>
          <p:nvPr/>
        </p:nvSpPr>
        <p:spPr bwMode="auto">
          <a:xfrm>
            <a:off x="7224713" y="5297488"/>
            <a:ext cx="822959" cy="586957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Public</a:t>
            </a: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Internet</a:t>
            </a:r>
          </a:p>
        </p:txBody>
      </p:sp>
      <p:sp>
        <p:nvSpPr>
          <p:cNvPr id="41015" name="Line 217"/>
          <p:cNvSpPr>
            <a:spLocks noChangeShapeType="1"/>
          </p:cNvSpPr>
          <p:nvPr/>
        </p:nvSpPr>
        <p:spPr bwMode="auto">
          <a:xfrm flipH="1">
            <a:off x="3500438" y="4949825"/>
            <a:ext cx="11112" cy="31115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16" name="Line 218"/>
          <p:cNvSpPr>
            <a:spLocks noChangeShapeType="1"/>
          </p:cNvSpPr>
          <p:nvPr/>
        </p:nvSpPr>
        <p:spPr bwMode="auto">
          <a:xfrm flipV="1">
            <a:off x="1511300" y="5146675"/>
            <a:ext cx="1982788" cy="6350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017" name="Text Box 219"/>
          <p:cNvSpPr txBox="1">
            <a:spLocks noChangeArrowheads="1"/>
          </p:cNvSpPr>
          <p:nvPr/>
        </p:nvSpPr>
        <p:spPr bwMode="auto">
          <a:xfrm>
            <a:off x="1763713" y="4913313"/>
            <a:ext cx="1377598" cy="456793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ts val="1388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radio interface</a:t>
            </a:r>
          </a:p>
          <a:p>
            <a:pPr algn="ctr">
              <a:lnSpc>
                <a:spcPts val="1388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(WCDMA, HSPA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1018" name="Rectangle 220"/>
          <p:cNvSpPr>
            <a:spLocks noChangeArrowheads="1"/>
          </p:cNvSpPr>
          <p:nvPr/>
        </p:nvSpPr>
        <p:spPr bwMode="auto">
          <a:xfrm>
            <a:off x="381000" y="230188"/>
            <a:ext cx="8382000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3G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(Voice + Data</a:t>
            </a: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) Network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Architecture</a:t>
            </a:r>
            <a:endParaRPr lang="en-US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8" name="Rectangle 220"/>
          <p:cNvSpPr>
            <a:spLocks noChangeArrowheads="1"/>
          </p:cNvSpPr>
          <p:nvPr/>
        </p:nvSpPr>
        <p:spPr bwMode="auto">
          <a:xfrm>
            <a:off x="381000" y="230188"/>
            <a:ext cx="8382000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Brief Functions of Components of UMTS</a:t>
            </a:r>
            <a:endParaRPr lang="en-US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0" name="TextBox 219"/>
          <p:cNvSpPr txBox="1"/>
          <p:nvPr/>
        </p:nvSpPr>
        <p:spPr>
          <a:xfrm>
            <a:off x="762000" y="838200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BSC :</a:t>
            </a:r>
          </a:p>
          <a:p>
            <a:pPr marL="457200" indent="-457200" algn="just">
              <a:buFont typeface="Times New Roman" pitchFamily="16" charset="0"/>
              <a:buAutoNum type="arabicPeriod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Radio frequency control</a:t>
            </a:r>
          </a:p>
          <a:p>
            <a:pPr marL="457200" indent="-457200" algn="just">
              <a:buAutoNum type="arabicPeriod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Paging(finding the cell in which a mobile user is resident</a:t>
            </a:r>
          </a:p>
          <a:p>
            <a:pPr marL="457200" indent="-457200" algn="just">
              <a:buAutoNum type="arabicPeriod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Typically service several tens of BTS</a:t>
            </a:r>
          </a:p>
        </p:txBody>
      </p:sp>
      <p:sp>
        <p:nvSpPr>
          <p:cNvPr id="221" name="TextBox 220"/>
          <p:cNvSpPr txBox="1"/>
          <p:nvPr/>
        </p:nvSpPr>
        <p:spPr>
          <a:xfrm>
            <a:off x="762000" y="2438400"/>
            <a:ext cx="7772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MSC:</a:t>
            </a:r>
          </a:p>
          <a:p>
            <a:pPr marL="457200" indent="-457200" algn="just">
              <a:buAutoNum type="arabicPeriod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Call establishment, tear down and routing</a:t>
            </a:r>
          </a:p>
          <a:p>
            <a:pPr marL="457200" indent="-457200" algn="just">
              <a:buAutoNum type="arabicPeriod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User authorization and accounting</a:t>
            </a:r>
          </a:p>
          <a:p>
            <a:pPr marL="457200" indent="-457200" algn="just">
              <a:buAutoNum type="arabicPeriod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Handoff</a:t>
            </a:r>
          </a:p>
          <a:p>
            <a:pPr marL="457200" indent="-457200" algn="just">
              <a:buAutoNum type="arabicPeriod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May contain about five BSCs resulting in 200k subscribers per MSC.</a:t>
            </a:r>
          </a:p>
        </p:txBody>
      </p:sp>
      <p:sp>
        <p:nvSpPr>
          <p:cNvPr id="222" name="TextBox 221"/>
          <p:cNvSpPr txBox="1"/>
          <p:nvPr/>
        </p:nvSpPr>
        <p:spPr>
          <a:xfrm>
            <a:off x="838200" y="48006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GMSC: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Type of MSC used to route calls outside the mobile network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55626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GGSN:</a:t>
            </a:r>
          </a:p>
          <a:p>
            <a:pPr algn="just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To connect GPRS and other network s(internet, x.25, etc)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1"/>
          <p:cNvSpPr>
            <a:spLocks noChangeArrowheads="1"/>
          </p:cNvSpPr>
          <p:nvPr/>
        </p:nvSpPr>
        <p:spPr bwMode="auto">
          <a:xfrm>
            <a:off x="4816475" y="4378325"/>
            <a:ext cx="2152650" cy="2093913"/>
          </a:xfrm>
          <a:prstGeom prst="ellipse">
            <a:avLst/>
          </a:prstGeom>
          <a:solidFill>
            <a:srgbClr val="99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Oval 2"/>
          <p:cNvSpPr>
            <a:spLocks noChangeArrowheads="1"/>
          </p:cNvSpPr>
          <p:nvPr/>
        </p:nvSpPr>
        <p:spPr bwMode="auto">
          <a:xfrm>
            <a:off x="650875" y="1290638"/>
            <a:ext cx="2252663" cy="2286000"/>
          </a:xfrm>
          <a:prstGeom prst="ellipse">
            <a:avLst/>
          </a:prstGeom>
          <a:solidFill>
            <a:srgbClr val="99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Line 3"/>
          <p:cNvSpPr>
            <a:spLocks noChangeShapeType="1"/>
          </p:cNvSpPr>
          <p:nvPr/>
        </p:nvSpPr>
        <p:spPr bwMode="auto">
          <a:xfrm>
            <a:off x="1798638" y="2447925"/>
            <a:ext cx="1277937" cy="65563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1" name="Oval 4"/>
          <p:cNvSpPr>
            <a:spLocks noChangeArrowheads="1"/>
          </p:cNvSpPr>
          <p:nvPr/>
        </p:nvSpPr>
        <p:spPr bwMode="auto">
          <a:xfrm>
            <a:off x="1524000" y="4033838"/>
            <a:ext cx="1038225" cy="1004887"/>
          </a:xfrm>
          <a:prstGeom prst="ellipse">
            <a:avLst/>
          </a:prstGeom>
          <a:solidFill>
            <a:srgbClr val="99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Line 5"/>
          <p:cNvSpPr>
            <a:spLocks noChangeShapeType="1"/>
          </p:cNvSpPr>
          <p:nvPr/>
        </p:nvSpPr>
        <p:spPr bwMode="auto">
          <a:xfrm flipV="1">
            <a:off x="2197100" y="3635375"/>
            <a:ext cx="1257300" cy="8128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3" name="Oval 6"/>
          <p:cNvSpPr>
            <a:spLocks noChangeArrowheads="1"/>
          </p:cNvSpPr>
          <p:nvPr/>
        </p:nvSpPr>
        <p:spPr bwMode="auto">
          <a:xfrm>
            <a:off x="3108325" y="4440238"/>
            <a:ext cx="2278063" cy="2052637"/>
          </a:xfrm>
          <a:prstGeom prst="ellipse">
            <a:avLst/>
          </a:prstGeom>
          <a:solidFill>
            <a:srgbClr val="99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Line 7"/>
          <p:cNvSpPr>
            <a:spLocks noChangeShapeType="1"/>
          </p:cNvSpPr>
          <p:nvPr/>
        </p:nvSpPr>
        <p:spPr bwMode="auto">
          <a:xfrm>
            <a:off x="5360988" y="5424488"/>
            <a:ext cx="304800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25" name="Line 8"/>
          <p:cNvSpPr>
            <a:spLocks noChangeShapeType="1"/>
          </p:cNvSpPr>
          <p:nvPr/>
        </p:nvSpPr>
        <p:spPr bwMode="auto">
          <a:xfrm flipH="1">
            <a:off x="4872038" y="5327650"/>
            <a:ext cx="193675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6" name="Line 9"/>
          <p:cNvSpPr>
            <a:spLocks noChangeShapeType="1"/>
          </p:cNvSpPr>
          <p:nvPr/>
        </p:nvSpPr>
        <p:spPr bwMode="auto">
          <a:xfrm flipH="1">
            <a:off x="4886325" y="5403850"/>
            <a:ext cx="193675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7" name="Line 10"/>
          <p:cNvSpPr>
            <a:spLocks noChangeShapeType="1"/>
          </p:cNvSpPr>
          <p:nvPr/>
        </p:nvSpPr>
        <p:spPr bwMode="auto">
          <a:xfrm flipH="1">
            <a:off x="4829175" y="5470525"/>
            <a:ext cx="193675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8" name="Line 11"/>
          <p:cNvSpPr>
            <a:spLocks noChangeShapeType="1"/>
          </p:cNvSpPr>
          <p:nvPr/>
        </p:nvSpPr>
        <p:spPr bwMode="auto">
          <a:xfrm flipH="1" flipV="1">
            <a:off x="4865688" y="4103688"/>
            <a:ext cx="952500" cy="12969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9" name="Line 12"/>
          <p:cNvSpPr>
            <a:spLocks noChangeShapeType="1"/>
          </p:cNvSpPr>
          <p:nvPr/>
        </p:nvSpPr>
        <p:spPr bwMode="auto">
          <a:xfrm flipV="1">
            <a:off x="4308475" y="4143375"/>
            <a:ext cx="50800" cy="11207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9230" name="Group 13"/>
          <p:cNvGrpSpPr>
            <a:grpSpLocks/>
          </p:cNvGrpSpPr>
          <p:nvPr/>
        </p:nvGrpSpPr>
        <p:grpSpPr bwMode="auto">
          <a:xfrm>
            <a:off x="6442075" y="4867275"/>
            <a:ext cx="330200" cy="366713"/>
            <a:chOff x="4058" y="3066"/>
            <a:chExt cx="208" cy="231"/>
          </a:xfrm>
        </p:grpSpPr>
        <p:pic>
          <p:nvPicPr>
            <p:cNvPr id="9349" name="Picture 1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058" y="3119"/>
              <a:ext cx="208" cy="17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9350" name="Picture 1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062" y="3066"/>
              <a:ext cx="201" cy="14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9231" name="Group 16"/>
          <p:cNvGrpSpPr>
            <a:grpSpLocks/>
          </p:cNvGrpSpPr>
          <p:nvPr/>
        </p:nvGrpSpPr>
        <p:grpSpPr bwMode="auto">
          <a:xfrm>
            <a:off x="2071688" y="4195763"/>
            <a:ext cx="395287" cy="387350"/>
            <a:chOff x="1305" y="2643"/>
            <a:chExt cx="249" cy="244"/>
          </a:xfrm>
        </p:grpSpPr>
        <p:pic>
          <p:nvPicPr>
            <p:cNvPr id="9347" name="Picture 17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319" y="2675"/>
              <a:ext cx="182" cy="2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9348" name="Picture 18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305" y="2643"/>
              <a:ext cx="249" cy="7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9232" name="Group 19"/>
          <p:cNvGrpSpPr>
            <a:grpSpLocks/>
          </p:cNvGrpSpPr>
          <p:nvPr/>
        </p:nvGrpSpPr>
        <p:grpSpPr bwMode="auto">
          <a:xfrm>
            <a:off x="5668963" y="4957763"/>
            <a:ext cx="457200" cy="619125"/>
            <a:chOff x="3571" y="3123"/>
            <a:chExt cx="288" cy="390"/>
          </a:xfrm>
        </p:grpSpPr>
        <p:grpSp>
          <p:nvGrpSpPr>
            <p:cNvPr id="9330" name="Group 20"/>
            <p:cNvGrpSpPr>
              <a:grpSpLocks/>
            </p:cNvGrpSpPr>
            <p:nvPr/>
          </p:nvGrpSpPr>
          <p:grpSpPr bwMode="auto">
            <a:xfrm>
              <a:off x="3616" y="3227"/>
              <a:ext cx="188" cy="286"/>
              <a:chOff x="3616" y="3227"/>
              <a:chExt cx="188" cy="286"/>
            </a:xfrm>
          </p:grpSpPr>
          <p:sp>
            <p:nvSpPr>
              <p:cNvPr id="9332" name="Line 21"/>
              <p:cNvSpPr>
                <a:spLocks noChangeShapeType="1"/>
              </p:cNvSpPr>
              <p:nvPr/>
            </p:nvSpPr>
            <p:spPr bwMode="auto">
              <a:xfrm flipH="1">
                <a:off x="3615" y="3227"/>
                <a:ext cx="95" cy="25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33" name="Line 22"/>
              <p:cNvSpPr>
                <a:spLocks noChangeShapeType="1"/>
              </p:cNvSpPr>
              <p:nvPr/>
            </p:nvSpPr>
            <p:spPr bwMode="auto">
              <a:xfrm>
                <a:off x="3710" y="3227"/>
                <a:ext cx="93" cy="25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34" name="Line 23"/>
              <p:cNvSpPr>
                <a:spLocks noChangeShapeType="1"/>
              </p:cNvSpPr>
              <p:nvPr/>
            </p:nvSpPr>
            <p:spPr bwMode="auto">
              <a:xfrm>
                <a:off x="3616" y="3486"/>
                <a:ext cx="93" cy="2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35" name="Line 24"/>
              <p:cNvSpPr>
                <a:spLocks noChangeShapeType="1"/>
              </p:cNvSpPr>
              <p:nvPr/>
            </p:nvSpPr>
            <p:spPr bwMode="auto">
              <a:xfrm flipH="1">
                <a:off x="3710" y="3486"/>
                <a:ext cx="95" cy="2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36" name="Line 25"/>
              <p:cNvSpPr>
                <a:spLocks noChangeShapeType="1"/>
              </p:cNvSpPr>
              <p:nvPr/>
            </p:nvSpPr>
            <p:spPr bwMode="auto">
              <a:xfrm>
                <a:off x="3710" y="3233"/>
                <a:ext cx="0" cy="280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37" name="Line 26"/>
              <p:cNvSpPr>
                <a:spLocks noChangeShapeType="1"/>
              </p:cNvSpPr>
              <p:nvPr/>
            </p:nvSpPr>
            <p:spPr bwMode="auto">
              <a:xfrm flipV="1">
                <a:off x="3616" y="3458"/>
                <a:ext cx="93" cy="2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38" name="Line 27"/>
              <p:cNvSpPr>
                <a:spLocks noChangeShapeType="1"/>
              </p:cNvSpPr>
              <p:nvPr/>
            </p:nvSpPr>
            <p:spPr bwMode="auto">
              <a:xfrm flipH="1" flipV="1">
                <a:off x="3710" y="3457"/>
                <a:ext cx="95" cy="2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39" name="Line 28"/>
              <p:cNvSpPr>
                <a:spLocks noChangeShapeType="1"/>
              </p:cNvSpPr>
              <p:nvPr/>
            </p:nvSpPr>
            <p:spPr bwMode="auto">
              <a:xfrm>
                <a:off x="3656" y="3374"/>
                <a:ext cx="53" cy="20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40" name="Line 29"/>
              <p:cNvSpPr>
                <a:spLocks noChangeShapeType="1"/>
              </p:cNvSpPr>
              <p:nvPr/>
            </p:nvSpPr>
            <p:spPr bwMode="auto">
              <a:xfrm flipV="1">
                <a:off x="3710" y="3373"/>
                <a:ext cx="56" cy="22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41" name="Line 30"/>
              <p:cNvSpPr>
                <a:spLocks noChangeShapeType="1"/>
              </p:cNvSpPr>
              <p:nvPr/>
            </p:nvSpPr>
            <p:spPr bwMode="auto">
              <a:xfrm>
                <a:off x="3638" y="3412"/>
                <a:ext cx="69" cy="2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42" name="Line 31"/>
              <p:cNvSpPr>
                <a:spLocks noChangeShapeType="1"/>
              </p:cNvSpPr>
              <p:nvPr/>
            </p:nvSpPr>
            <p:spPr bwMode="auto">
              <a:xfrm flipV="1">
                <a:off x="3710" y="3417"/>
                <a:ext cx="69" cy="26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43" name="Line 32"/>
              <p:cNvSpPr>
                <a:spLocks noChangeShapeType="1"/>
              </p:cNvSpPr>
              <p:nvPr/>
            </p:nvSpPr>
            <p:spPr bwMode="auto">
              <a:xfrm flipV="1">
                <a:off x="3710" y="3334"/>
                <a:ext cx="35" cy="11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44" name="Line 33"/>
              <p:cNvSpPr>
                <a:spLocks noChangeShapeType="1"/>
              </p:cNvSpPr>
              <p:nvPr/>
            </p:nvSpPr>
            <p:spPr bwMode="auto">
              <a:xfrm flipV="1">
                <a:off x="3710" y="3280"/>
                <a:ext cx="21" cy="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45" name="Line 34"/>
              <p:cNvSpPr>
                <a:spLocks noChangeShapeType="1"/>
              </p:cNvSpPr>
              <p:nvPr/>
            </p:nvSpPr>
            <p:spPr bwMode="auto">
              <a:xfrm>
                <a:off x="3670" y="3332"/>
                <a:ext cx="43" cy="13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46" name="Line 35"/>
              <p:cNvSpPr>
                <a:spLocks noChangeShapeType="1"/>
              </p:cNvSpPr>
              <p:nvPr/>
            </p:nvSpPr>
            <p:spPr bwMode="auto">
              <a:xfrm>
                <a:off x="3689" y="3279"/>
                <a:ext cx="24" cy="13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9331" name="Picture 36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571" y="3123"/>
              <a:ext cx="288" cy="2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9233" name="Group 37"/>
          <p:cNvGrpSpPr>
            <a:grpSpLocks/>
          </p:cNvGrpSpPr>
          <p:nvPr/>
        </p:nvGrpSpPr>
        <p:grpSpPr bwMode="auto">
          <a:xfrm>
            <a:off x="3403600" y="5354638"/>
            <a:ext cx="525463" cy="390525"/>
            <a:chOff x="2144" y="3373"/>
            <a:chExt cx="331" cy="246"/>
          </a:xfrm>
        </p:grpSpPr>
        <p:pic>
          <p:nvPicPr>
            <p:cNvPr id="9328" name="Picture 38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271" y="3410"/>
              <a:ext cx="108" cy="20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9329" name="Picture 39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144" y="3373"/>
              <a:ext cx="331" cy="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9234" name="Group 40"/>
          <p:cNvGrpSpPr>
            <a:grpSpLocks/>
          </p:cNvGrpSpPr>
          <p:nvPr/>
        </p:nvGrpSpPr>
        <p:grpSpPr bwMode="auto">
          <a:xfrm>
            <a:off x="4094163" y="4987925"/>
            <a:ext cx="457200" cy="619125"/>
            <a:chOff x="2579" y="3142"/>
            <a:chExt cx="288" cy="390"/>
          </a:xfrm>
        </p:grpSpPr>
        <p:grpSp>
          <p:nvGrpSpPr>
            <p:cNvPr id="9311" name="Group 41"/>
            <p:cNvGrpSpPr>
              <a:grpSpLocks/>
            </p:cNvGrpSpPr>
            <p:nvPr/>
          </p:nvGrpSpPr>
          <p:grpSpPr bwMode="auto">
            <a:xfrm>
              <a:off x="2624" y="3246"/>
              <a:ext cx="188" cy="286"/>
              <a:chOff x="2624" y="3246"/>
              <a:chExt cx="188" cy="286"/>
            </a:xfrm>
          </p:grpSpPr>
          <p:sp>
            <p:nvSpPr>
              <p:cNvPr id="9313" name="Line 42"/>
              <p:cNvSpPr>
                <a:spLocks noChangeShapeType="1"/>
              </p:cNvSpPr>
              <p:nvPr/>
            </p:nvSpPr>
            <p:spPr bwMode="auto">
              <a:xfrm flipH="1">
                <a:off x="2624" y="3246"/>
                <a:ext cx="95" cy="25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4" name="Line 43"/>
              <p:cNvSpPr>
                <a:spLocks noChangeShapeType="1"/>
              </p:cNvSpPr>
              <p:nvPr/>
            </p:nvSpPr>
            <p:spPr bwMode="auto">
              <a:xfrm>
                <a:off x="2719" y="3246"/>
                <a:ext cx="93" cy="25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5" name="Line 44"/>
              <p:cNvSpPr>
                <a:spLocks noChangeShapeType="1"/>
              </p:cNvSpPr>
              <p:nvPr/>
            </p:nvSpPr>
            <p:spPr bwMode="auto">
              <a:xfrm>
                <a:off x="2624" y="3505"/>
                <a:ext cx="93" cy="2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6" name="Line 45"/>
              <p:cNvSpPr>
                <a:spLocks noChangeShapeType="1"/>
              </p:cNvSpPr>
              <p:nvPr/>
            </p:nvSpPr>
            <p:spPr bwMode="auto">
              <a:xfrm flipH="1">
                <a:off x="2718" y="3505"/>
                <a:ext cx="95" cy="2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7" name="Line 46"/>
              <p:cNvSpPr>
                <a:spLocks noChangeShapeType="1"/>
              </p:cNvSpPr>
              <p:nvPr/>
            </p:nvSpPr>
            <p:spPr bwMode="auto">
              <a:xfrm>
                <a:off x="2719" y="3251"/>
                <a:ext cx="0" cy="281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8" name="Line 47"/>
              <p:cNvSpPr>
                <a:spLocks noChangeShapeType="1"/>
              </p:cNvSpPr>
              <p:nvPr/>
            </p:nvSpPr>
            <p:spPr bwMode="auto">
              <a:xfrm flipV="1">
                <a:off x="2624" y="3477"/>
                <a:ext cx="93" cy="2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9" name="Line 48"/>
              <p:cNvSpPr>
                <a:spLocks noChangeShapeType="1"/>
              </p:cNvSpPr>
              <p:nvPr/>
            </p:nvSpPr>
            <p:spPr bwMode="auto">
              <a:xfrm flipH="1" flipV="1">
                <a:off x="2718" y="3477"/>
                <a:ext cx="95" cy="2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0" name="Line 49"/>
              <p:cNvSpPr>
                <a:spLocks noChangeShapeType="1"/>
              </p:cNvSpPr>
              <p:nvPr/>
            </p:nvSpPr>
            <p:spPr bwMode="auto">
              <a:xfrm>
                <a:off x="2664" y="3393"/>
                <a:ext cx="53" cy="20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1" name="Line 50"/>
              <p:cNvSpPr>
                <a:spLocks noChangeShapeType="1"/>
              </p:cNvSpPr>
              <p:nvPr/>
            </p:nvSpPr>
            <p:spPr bwMode="auto">
              <a:xfrm flipV="1">
                <a:off x="2719" y="3392"/>
                <a:ext cx="56" cy="22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2" name="Line 51"/>
              <p:cNvSpPr>
                <a:spLocks noChangeShapeType="1"/>
              </p:cNvSpPr>
              <p:nvPr/>
            </p:nvSpPr>
            <p:spPr bwMode="auto">
              <a:xfrm>
                <a:off x="2646" y="3431"/>
                <a:ext cx="69" cy="2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3" name="Line 52"/>
              <p:cNvSpPr>
                <a:spLocks noChangeShapeType="1"/>
              </p:cNvSpPr>
              <p:nvPr/>
            </p:nvSpPr>
            <p:spPr bwMode="auto">
              <a:xfrm flipV="1">
                <a:off x="2719" y="3436"/>
                <a:ext cx="69" cy="26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4" name="Line 53"/>
              <p:cNvSpPr>
                <a:spLocks noChangeShapeType="1"/>
              </p:cNvSpPr>
              <p:nvPr/>
            </p:nvSpPr>
            <p:spPr bwMode="auto">
              <a:xfrm flipV="1">
                <a:off x="2719" y="3353"/>
                <a:ext cx="35" cy="11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5" name="Line 54"/>
              <p:cNvSpPr>
                <a:spLocks noChangeShapeType="1"/>
              </p:cNvSpPr>
              <p:nvPr/>
            </p:nvSpPr>
            <p:spPr bwMode="auto">
              <a:xfrm flipV="1">
                <a:off x="2719" y="3299"/>
                <a:ext cx="21" cy="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6" name="Line 55"/>
              <p:cNvSpPr>
                <a:spLocks noChangeShapeType="1"/>
              </p:cNvSpPr>
              <p:nvPr/>
            </p:nvSpPr>
            <p:spPr bwMode="auto">
              <a:xfrm>
                <a:off x="2678" y="3350"/>
                <a:ext cx="43" cy="13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7" name="Line 56"/>
              <p:cNvSpPr>
                <a:spLocks noChangeShapeType="1"/>
              </p:cNvSpPr>
              <p:nvPr/>
            </p:nvSpPr>
            <p:spPr bwMode="auto">
              <a:xfrm>
                <a:off x="2697" y="3297"/>
                <a:ext cx="24" cy="13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9312" name="Picture 57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579" y="3142"/>
              <a:ext cx="288" cy="2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9235" name="Group 58"/>
          <p:cNvGrpSpPr>
            <a:grpSpLocks/>
          </p:cNvGrpSpPr>
          <p:nvPr/>
        </p:nvGrpSpPr>
        <p:grpSpPr bwMode="auto">
          <a:xfrm>
            <a:off x="5781675" y="5791200"/>
            <a:ext cx="360363" cy="336550"/>
            <a:chOff x="3642" y="3648"/>
            <a:chExt cx="227" cy="212"/>
          </a:xfrm>
        </p:grpSpPr>
        <p:pic>
          <p:nvPicPr>
            <p:cNvPr id="9309" name="Picture 59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3642" y="3696"/>
              <a:ext cx="227" cy="16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9310" name="Picture 60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3646" y="3648"/>
              <a:ext cx="219" cy="1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9236" name="Group 61"/>
          <p:cNvGrpSpPr>
            <a:grpSpLocks/>
          </p:cNvGrpSpPr>
          <p:nvPr/>
        </p:nvGrpSpPr>
        <p:grpSpPr bwMode="auto">
          <a:xfrm>
            <a:off x="4551363" y="5811838"/>
            <a:ext cx="374650" cy="346075"/>
            <a:chOff x="2867" y="3661"/>
            <a:chExt cx="236" cy="218"/>
          </a:xfrm>
        </p:grpSpPr>
        <p:pic>
          <p:nvPicPr>
            <p:cNvPr id="9307" name="Picture 62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2867" y="3711"/>
              <a:ext cx="236" cy="16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9308" name="Picture 63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2871" y="3661"/>
              <a:ext cx="228" cy="13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9237" name="Group 64"/>
          <p:cNvGrpSpPr>
            <a:grpSpLocks/>
          </p:cNvGrpSpPr>
          <p:nvPr/>
        </p:nvGrpSpPr>
        <p:grpSpPr bwMode="auto">
          <a:xfrm>
            <a:off x="3830638" y="5832475"/>
            <a:ext cx="381000" cy="434975"/>
            <a:chOff x="2413" y="3674"/>
            <a:chExt cx="240" cy="274"/>
          </a:xfrm>
        </p:grpSpPr>
        <p:pic>
          <p:nvPicPr>
            <p:cNvPr id="9305" name="Picture 65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2413" y="3736"/>
              <a:ext cx="240" cy="2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9306" name="Picture 66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2417" y="3674"/>
              <a:ext cx="232" cy="1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9238" name="Group 67"/>
          <p:cNvGrpSpPr>
            <a:grpSpLocks/>
          </p:cNvGrpSpPr>
          <p:nvPr/>
        </p:nvGrpSpPr>
        <p:grpSpPr bwMode="auto">
          <a:xfrm>
            <a:off x="3729038" y="4673600"/>
            <a:ext cx="484187" cy="401638"/>
            <a:chOff x="2349" y="2944"/>
            <a:chExt cx="305" cy="253"/>
          </a:xfrm>
        </p:grpSpPr>
        <p:pic>
          <p:nvPicPr>
            <p:cNvPr id="9303" name="Picture 68"/>
            <p:cNvPicPr>
              <a:picLocks noChangeAspect="1" noChangeArrowheads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2466" y="2982"/>
              <a:ext cx="100" cy="2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9304" name="Picture 69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2349" y="2944"/>
              <a:ext cx="305" cy="5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9239" name="Group 70"/>
          <p:cNvGrpSpPr>
            <a:grpSpLocks/>
          </p:cNvGrpSpPr>
          <p:nvPr/>
        </p:nvGrpSpPr>
        <p:grpSpPr bwMode="auto">
          <a:xfrm>
            <a:off x="6289675" y="5334000"/>
            <a:ext cx="523875" cy="390525"/>
            <a:chOff x="3962" y="3360"/>
            <a:chExt cx="330" cy="246"/>
          </a:xfrm>
        </p:grpSpPr>
        <p:pic>
          <p:nvPicPr>
            <p:cNvPr id="9301" name="Picture 71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4089" y="3397"/>
              <a:ext cx="108" cy="20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9302" name="Picture 72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962" y="3360"/>
              <a:ext cx="330" cy="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9240" name="Group 73"/>
          <p:cNvGrpSpPr>
            <a:grpSpLocks/>
          </p:cNvGrpSpPr>
          <p:nvPr/>
        </p:nvGrpSpPr>
        <p:grpSpPr bwMode="auto">
          <a:xfrm>
            <a:off x="4987925" y="5191125"/>
            <a:ext cx="374650" cy="347663"/>
            <a:chOff x="3142" y="3270"/>
            <a:chExt cx="236" cy="219"/>
          </a:xfrm>
        </p:grpSpPr>
        <p:pic>
          <p:nvPicPr>
            <p:cNvPr id="9299" name="Picture 74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3142" y="3320"/>
              <a:ext cx="236" cy="16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9300" name="Picture 75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3146" y="3270"/>
              <a:ext cx="228" cy="1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9241" name="Group 76"/>
          <p:cNvGrpSpPr>
            <a:grpSpLocks/>
          </p:cNvGrpSpPr>
          <p:nvPr/>
        </p:nvGrpSpPr>
        <p:grpSpPr bwMode="auto">
          <a:xfrm>
            <a:off x="1909763" y="4643438"/>
            <a:ext cx="280987" cy="342900"/>
            <a:chOff x="1203" y="2925"/>
            <a:chExt cx="177" cy="216"/>
          </a:xfrm>
        </p:grpSpPr>
        <p:pic>
          <p:nvPicPr>
            <p:cNvPr id="9297" name="Picture 77"/>
            <p:cNvPicPr>
              <a:picLocks noChangeAspect="1" noChangeArrowheads="1"/>
            </p:cNvPicPr>
            <p:nvPr/>
          </p:nvPicPr>
          <p:blipFill>
            <a:blip r:embed="rId18"/>
            <a:srcRect/>
            <a:stretch>
              <a:fillRect/>
            </a:stretch>
          </p:blipFill>
          <p:spPr bwMode="auto">
            <a:xfrm>
              <a:off x="1203" y="2974"/>
              <a:ext cx="177" cy="1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9298" name="Picture 78"/>
            <p:cNvPicPr>
              <a:picLocks noChangeAspect="1" noChangeArrowheads="1"/>
            </p:cNvPicPr>
            <p:nvPr/>
          </p:nvPicPr>
          <p:blipFill>
            <a:blip r:embed="rId19"/>
            <a:srcRect/>
            <a:stretch>
              <a:fillRect/>
            </a:stretch>
          </p:blipFill>
          <p:spPr bwMode="auto">
            <a:xfrm>
              <a:off x="1206" y="2925"/>
              <a:ext cx="171" cy="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9242" name="Group 79"/>
          <p:cNvGrpSpPr>
            <a:grpSpLocks/>
          </p:cNvGrpSpPr>
          <p:nvPr/>
        </p:nvGrpSpPr>
        <p:grpSpPr bwMode="auto">
          <a:xfrm>
            <a:off x="1616075" y="4308475"/>
            <a:ext cx="442913" cy="379413"/>
            <a:chOff x="1018" y="2714"/>
            <a:chExt cx="279" cy="239"/>
          </a:xfrm>
        </p:grpSpPr>
        <p:pic>
          <p:nvPicPr>
            <p:cNvPr id="9295" name="Picture 80"/>
            <p:cNvPicPr>
              <a:picLocks noChangeAspect="1" noChangeArrowheads="1"/>
            </p:cNvPicPr>
            <p:nvPr/>
          </p:nvPicPr>
          <p:blipFill>
            <a:blip r:embed="rId20"/>
            <a:srcRect/>
            <a:stretch>
              <a:fillRect/>
            </a:stretch>
          </p:blipFill>
          <p:spPr bwMode="auto">
            <a:xfrm>
              <a:off x="1125" y="2750"/>
              <a:ext cx="91" cy="20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9296" name="Picture 81"/>
            <p:cNvPicPr>
              <a:picLocks noChangeAspect="1" noChangeArrowheads="1"/>
            </p:cNvPicPr>
            <p:nvPr/>
          </p:nvPicPr>
          <p:blipFill>
            <a:blip r:embed="rId21"/>
            <a:srcRect/>
            <a:stretch>
              <a:fillRect/>
            </a:stretch>
          </p:blipFill>
          <p:spPr bwMode="auto">
            <a:xfrm>
              <a:off x="1018" y="2714"/>
              <a:ext cx="279" cy="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9243" name="Group 82"/>
          <p:cNvGrpSpPr>
            <a:grpSpLocks/>
          </p:cNvGrpSpPr>
          <p:nvPr/>
        </p:nvGrpSpPr>
        <p:grpSpPr bwMode="auto">
          <a:xfrm>
            <a:off x="1574800" y="1971675"/>
            <a:ext cx="457200" cy="617538"/>
            <a:chOff x="992" y="1242"/>
            <a:chExt cx="288" cy="389"/>
          </a:xfrm>
        </p:grpSpPr>
        <p:grpSp>
          <p:nvGrpSpPr>
            <p:cNvPr id="9278" name="Group 83"/>
            <p:cNvGrpSpPr>
              <a:grpSpLocks/>
            </p:cNvGrpSpPr>
            <p:nvPr/>
          </p:nvGrpSpPr>
          <p:grpSpPr bwMode="auto">
            <a:xfrm>
              <a:off x="1037" y="1346"/>
              <a:ext cx="188" cy="285"/>
              <a:chOff x="1037" y="1346"/>
              <a:chExt cx="188" cy="285"/>
            </a:xfrm>
          </p:grpSpPr>
          <p:sp>
            <p:nvSpPr>
              <p:cNvPr id="9280" name="Line 84"/>
              <p:cNvSpPr>
                <a:spLocks noChangeShapeType="1"/>
              </p:cNvSpPr>
              <p:nvPr/>
            </p:nvSpPr>
            <p:spPr bwMode="auto">
              <a:xfrm flipH="1">
                <a:off x="1036" y="1346"/>
                <a:ext cx="95" cy="25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81" name="Line 85"/>
              <p:cNvSpPr>
                <a:spLocks noChangeShapeType="1"/>
              </p:cNvSpPr>
              <p:nvPr/>
            </p:nvSpPr>
            <p:spPr bwMode="auto">
              <a:xfrm>
                <a:off x="1131" y="1346"/>
                <a:ext cx="93" cy="25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82" name="Line 86"/>
              <p:cNvSpPr>
                <a:spLocks noChangeShapeType="1"/>
              </p:cNvSpPr>
              <p:nvPr/>
            </p:nvSpPr>
            <p:spPr bwMode="auto">
              <a:xfrm>
                <a:off x="1037" y="1604"/>
                <a:ext cx="93" cy="2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83" name="Line 87"/>
              <p:cNvSpPr>
                <a:spLocks noChangeShapeType="1"/>
              </p:cNvSpPr>
              <p:nvPr/>
            </p:nvSpPr>
            <p:spPr bwMode="auto">
              <a:xfrm flipH="1">
                <a:off x="1131" y="1604"/>
                <a:ext cx="95" cy="2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84" name="Line 88"/>
              <p:cNvSpPr>
                <a:spLocks noChangeShapeType="1"/>
              </p:cNvSpPr>
              <p:nvPr/>
            </p:nvSpPr>
            <p:spPr bwMode="auto">
              <a:xfrm>
                <a:off x="1131" y="1351"/>
                <a:ext cx="0" cy="280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85" name="Line 89"/>
              <p:cNvSpPr>
                <a:spLocks noChangeShapeType="1"/>
              </p:cNvSpPr>
              <p:nvPr/>
            </p:nvSpPr>
            <p:spPr bwMode="auto">
              <a:xfrm flipV="1">
                <a:off x="1037" y="1576"/>
                <a:ext cx="93" cy="2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86" name="Line 90"/>
              <p:cNvSpPr>
                <a:spLocks noChangeShapeType="1"/>
              </p:cNvSpPr>
              <p:nvPr/>
            </p:nvSpPr>
            <p:spPr bwMode="auto">
              <a:xfrm flipH="1" flipV="1">
                <a:off x="1131" y="1576"/>
                <a:ext cx="95" cy="2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87" name="Line 91"/>
              <p:cNvSpPr>
                <a:spLocks noChangeShapeType="1"/>
              </p:cNvSpPr>
              <p:nvPr/>
            </p:nvSpPr>
            <p:spPr bwMode="auto">
              <a:xfrm>
                <a:off x="1077" y="1492"/>
                <a:ext cx="53" cy="20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88" name="Line 92"/>
              <p:cNvSpPr>
                <a:spLocks noChangeShapeType="1"/>
              </p:cNvSpPr>
              <p:nvPr/>
            </p:nvSpPr>
            <p:spPr bwMode="auto">
              <a:xfrm flipV="1">
                <a:off x="1131" y="1491"/>
                <a:ext cx="56" cy="22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89" name="Line 93"/>
              <p:cNvSpPr>
                <a:spLocks noChangeShapeType="1"/>
              </p:cNvSpPr>
              <p:nvPr/>
            </p:nvSpPr>
            <p:spPr bwMode="auto">
              <a:xfrm>
                <a:off x="1059" y="1530"/>
                <a:ext cx="69" cy="2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0" name="Line 94"/>
              <p:cNvSpPr>
                <a:spLocks noChangeShapeType="1"/>
              </p:cNvSpPr>
              <p:nvPr/>
            </p:nvSpPr>
            <p:spPr bwMode="auto">
              <a:xfrm flipV="1">
                <a:off x="1131" y="1535"/>
                <a:ext cx="69" cy="26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1" name="Line 95"/>
              <p:cNvSpPr>
                <a:spLocks noChangeShapeType="1"/>
              </p:cNvSpPr>
              <p:nvPr/>
            </p:nvSpPr>
            <p:spPr bwMode="auto">
              <a:xfrm flipV="1">
                <a:off x="1131" y="1453"/>
                <a:ext cx="35" cy="11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2" name="Line 96"/>
              <p:cNvSpPr>
                <a:spLocks noChangeShapeType="1"/>
              </p:cNvSpPr>
              <p:nvPr/>
            </p:nvSpPr>
            <p:spPr bwMode="auto">
              <a:xfrm flipV="1">
                <a:off x="1131" y="1398"/>
                <a:ext cx="21" cy="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3" name="Line 97"/>
              <p:cNvSpPr>
                <a:spLocks noChangeShapeType="1"/>
              </p:cNvSpPr>
              <p:nvPr/>
            </p:nvSpPr>
            <p:spPr bwMode="auto">
              <a:xfrm>
                <a:off x="1091" y="1450"/>
                <a:ext cx="43" cy="13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4" name="Line 98"/>
              <p:cNvSpPr>
                <a:spLocks noChangeShapeType="1"/>
              </p:cNvSpPr>
              <p:nvPr/>
            </p:nvSpPr>
            <p:spPr bwMode="auto">
              <a:xfrm>
                <a:off x="1110" y="1397"/>
                <a:ext cx="24" cy="13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9279" name="Picture 99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992" y="1242"/>
              <a:ext cx="288" cy="2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9244" name="Group 100"/>
          <p:cNvGrpSpPr>
            <a:grpSpLocks/>
          </p:cNvGrpSpPr>
          <p:nvPr/>
        </p:nvGrpSpPr>
        <p:grpSpPr bwMode="auto">
          <a:xfrm>
            <a:off x="2112963" y="2103438"/>
            <a:ext cx="463550" cy="479425"/>
            <a:chOff x="1331" y="1325"/>
            <a:chExt cx="292" cy="302"/>
          </a:xfrm>
        </p:grpSpPr>
        <p:pic>
          <p:nvPicPr>
            <p:cNvPr id="9276" name="Picture 101"/>
            <p:cNvPicPr>
              <a:picLocks noChangeAspect="1" noChangeArrowheads="1"/>
            </p:cNvPicPr>
            <p:nvPr/>
          </p:nvPicPr>
          <p:blipFill>
            <a:blip r:embed="rId22"/>
            <a:srcRect/>
            <a:stretch>
              <a:fillRect/>
            </a:stretch>
          </p:blipFill>
          <p:spPr bwMode="auto">
            <a:xfrm>
              <a:off x="1331" y="1394"/>
              <a:ext cx="292" cy="23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9277" name="Picture 102"/>
            <p:cNvPicPr>
              <a:picLocks noChangeAspect="1" noChangeArrowheads="1"/>
            </p:cNvPicPr>
            <p:nvPr/>
          </p:nvPicPr>
          <p:blipFill>
            <a:blip r:embed="rId23"/>
            <a:srcRect/>
            <a:stretch>
              <a:fillRect/>
            </a:stretch>
          </p:blipFill>
          <p:spPr bwMode="auto">
            <a:xfrm>
              <a:off x="1336" y="1325"/>
              <a:ext cx="282" cy="19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9245" name="Group 103"/>
          <p:cNvGrpSpPr>
            <a:grpSpLocks/>
          </p:cNvGrpSpPr>
          <p:nvPr/>
        </p:nvGrpSpPr>
        <p:grpSpPr bwMode="auto">
          <a:xfrm>
            <a:off x="2005013" y="2901950"/>
            <a:ext cx="331787" cy="366713"/>
            <a:chOff x="1263" y="1828"/>
            <a:chExt cx="209" cy="231"/>
          </a:xfrm>
        </p:grpSpPr>
        <p:pic>
          <p:nvPicPr>
            <p:cNvPr id="9274" name="Picture 10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63" y="1881"/>
              <a:ext cx="209" cy="17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9275" name="Picture 10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267" y="1828"/>
              <a:ext cx="202" cy="14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9246" name="Group 106"/>
          <p:cNvGrpSpPr>
            <a:grpSpLocks/>
          </p:cNvGrpSpPr>
          <p:nvPr/>
        </p:nvGrpSpPr>
        <p:grpSpPr bwMode="auto">
          <a:xfrm>
            <a:off x="1482725" y="2987675"/>
            <a:ext cx="280988" cy="342900"/>
            <a:chOff x="934" y="1882"/>
            <a:chExt cx="177" cy="216"/>
          </a:xfrm>
        </p:grpSpPr>
        <p:pic>
          <p:nvPicPr>
            <p:cNvPr id="9272" name="Picture 107"/>
            <p:cNvPicPr>
              <a:picLocks noChangeAspect="1" noChangeArrowheads="1"/>
            </p:cNvPicPr>
            <p:nvPr/>
          </p:nvPicPr>
          <p:blipFill>
            <a:blip r:embed="rId18"/>
            <a:srcRect/>
            <a:stretch>
              <a:fillRect/>
            </a:stretch>
          </p:blipFill>
          <p:spPr bwMode="auto">
            <a:xfrm>
              <a:off x="934" y="1931"/>
              <a:ext cx="177" cy="1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9273" name="Picture 108"/>
            <p:cNvPicPr>
              <a:picLocks noChangeAspect="1" noChangeArrowheads="1"/>
            </p:cNvPicPr>
            <p:nvPr/>
          </p:nvPicPr>
          <p:blipFill>
            <a:blip r:embed="rId19"/>
            <a:srcRect/>
            <a:stretch>
              <a:fillRect/>
            </a:stretch>
          </p:blipFill>
          <p:spPr bwMode="auto">
            <a:xfrm>
              <a:off x="937" y="1882"/>
              <a:ext cx="171" cy="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9247" name="Group 109"/>
          <p:cNvGrpSpPr>
            <a:grpSpLocks/>
          </p:cNvGrpSpPr>
          <p:nvPr/>
        </p:nvGrpSpPr>
        <p:grpSpPr bwMode="auto">
          <a:xfrm>
            <a:off x="1189038" y="2651125"/>
            <a:ext cx="442912" cy="381000"/>
            <a:chOff x="749" y="1670"/>
            <a:chExt cx="279" cy="240"/>
          </a:xfrm>
        </p:grpSpPr>
        <p:pic>
          <p:nvPicPr>
            <p:cNvPr id="9270" name="Picture 110"/>
            <p:cNvPicPr>
              <a:picLocks noChangeAspect="1" noChangeArrowheads="1"/>
            </p:cNvPicPr>
            <p:nvPr/>
          </p:nvPicPr>
          <p:blipFill>
            <a:blip r:embed="rId20"/>
            <a:srcRect/>
            <a:stretch>
              <a:fillRect/>
            </a:stretch>
          </p:blipFill>
          <p:spPr bwMode="auto">
            <a:xfrm>
              <a:off x="856" y="1706"/>
              <a:ext cx="91" cy="2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9271" name="Picture 111"/>
            <p:cNvPicPr>
              <a:picLocks noChangeAspect="1" noChangeArrowheads="1"/>
            </p:cNvPicPr>
            <p:nvPr/>
          </p:nvPicPr>
          <p:blipFill>
            <a:blip r:embed="rId21"/>
            <a:srcRect/>
            <a:stretch>
              <a:fillRect/>
            </a:stretch>
          </p:blipFill>
          <p:spPr bwMode="auto">
            <a:xfrm>
              <a:off x="749" y="1670"/>
              <a:ext cx="279" cy="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9248" name="Group 112"/>
          <p:cNvGrpSpPr>
            <a:grpSpLocks/>
          </p:cNvGrpSpPr>
          <p:nvPr/>
        </p:nvGrpSpPr>
        <p:grpSpPr bwMode="auto">
          <a:xfrm>
            <a:off x="1565275" y="1401763"/>
            <a:ext cx="444500" cy="384175"/>
            <a:chOff x="986" y="883"/>
            <a:chExt cx="280" cy="242"/>
          </a:xfrm>
        </p:grpSpPr>
        <p:pic>
          <p:nvPicPr>
            <p:cNvPr id="9268" name="Picture 113"/>
            <p:cNvPicPr>
              <a:picLocks noChangeAspect="1" noChangeArrowheads="1"/>
            </p:cNvPicPr>
            <p:nvPr/>
          </p:nvPicPr>
          <p:blipFill>
            <a:blip r:embed="rId24"/>
            <a:srcRect/>
            <a:stretch>
              <a:fillRect/>
            </a:stretch>
          </p:blipFill>
          <p:spPr bwMode="auto">
            <a:xfrm>
              <a:off x="986" y="938"/>
              <a:ext cx="280" cy="1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9269" name="Picture 114"/>
            <p:cNvPicPr>
              <a:picLocks noChangeAspect="1" noChangeArrowheads="1"/>
            </p:cNvPicPr>
            <p:nvPr/>
          </p:nvPicPr>
          <p:blipFill>
            <a:blip r:embed="rId25"/>
            <a:srcRect/>
            <a:stretch>
              <a:fillRect/>
            </a:stretch>
          </p:blipFill>
          <p:spPr bwMode="auto">
            <a:xfrm>
              <a:off x="991" y="883"/>
              <a:ext cx="270" cy="15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9249" name="Group 115"/>
          <p:cNvGrpSpPr>
            <a:grpSpLocks/>
          </p:cNvGrpSpPr>
          <p:nvPr/>
        </p:nvGrpSpPr>
        <p:grpSpPr bwMode="auto">
          <a:xfrm>
            <a:off x="762000" y="2530475"/>
            <a:ext cx="444500" cy="379413"/>
            <a:chOff x="480" y="1594"/>
            <a:chExt cx="280" cy="239"/>
          </a:xfrm>
        </p:grpSpPr>
        <p:pic>
          <p:nvPicPr>
            <p:cNvPr id="9266" name="Picture 116"/>
            <p:cNvPicPr>
              <a:picLocks noChangeAspect="1" noChangeArrowheads="1"/>
            </p:cNvPicPr>
            <p:nvPr/>
          </p:nvPicPr>
          <p:blipFill>
            <a:blip r:embed="rId20"/>
            <a:srcRect/>
            <a:stretch>
              <a:fillRect/>
            </a:stretch>
          </p:blipFill>
          <p:spPr bwMode="auto">
            <a:xfrm>
              <a:off x="588" y="1630"/>
              <a:ext cx="91" cy="20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9267" name="Picture 117"/>
            <p:cNvPicPr>
              <a:picLocks noChangeAspect="1" noChangeArrowheads="1"/>
            </p:cNvPicPr>
            <p:nvPr/>
          </p:nvPicPr>
          <p:blipFill>
            <a:blip r:embed="rId21"/>
            <a:srcRect/>
            <a:stretch>
              <a:fillRect/>
            </a:stretch>
          </p:blipFill>
          <p:spPr bwMode="auto">
            <a:xfrm>
              <a:off x="480" y="1594"/>
              <a:ext cx="280" cy="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9250" name="Rectangle 120"/>
          <p:cNvSpPr>
            <a:spLocks noChangeArrowheads="1"/>
          </p:cNvSpPr>
          <p:nvPr/>
        </p:nvSpPr>
        <p:spPr bwMode="auto">
          <a:xfrm>
            <a:off x="5500688" y="1785938"/>
            <a:ext cx="3376612" cy="2068512"/>
          </a:xfrm>
          <a:prstGeom prst="rect">
            <a:avLst/>
          </a:prstGeom>
          <a:noFill/>
          <a:ln w="28440" cap="sq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51" name="Rectangle 121"/>
          <p:cNvSpPr>
            <a:spLocks noChangeArrowheads="1"/>
          </p:cNvSpPr>
          <p:nvPr/>
        </p:nvSpPr>
        <p:spPr bwMode="auto">
          <a:xfrm>
            <a:off x="5584825" y="1631950"/>
            <a:ext cx="1912938" cy="2809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90" name="Rectangle 122"/>
          <p:cNvSpPr>
            <a:spLocks noChangeArrowheads="1"/>
          </p:cNvSpPr>
          <p:nvPr/>
        </p:nvSpPr>
        <p:spPr bwMode="auto">
          <a:xfrm>
            <a:off x="5573713" y="1560513"/>
            <a:ext cx="3308350" cy="25796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2900" indent="-341313" algn="just">
              <a:lnSpc>
                <a:spcPct val="90000"/>
              </a:lnSpc>
              <a:spcBef>
                <a:spcPts val="600"/>
              </a:spcBef>
              <a:buClrTx/>
              <a:buSzPct val="7500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Wireless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hosts</a:t>
            </a:r>
          </a:p>
          <a:p>
            <a:pPr marL="341313" indent="-339725" algn="just">
              <a:lnSpc>
                <a:spcPct val="90000"/>
              </a:lnSpc>
              <a:spcBef>
                <a:spcPts val="5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Laptop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smartphone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1313" indent="-339725" algn="just">
              <a:lnSpc>
                <a:spcPct val="90000"/>
              </a:lnSpc>
              <a:spcBef>
                <a:spcPts val="5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Run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applications</a:t>
            </a:r>
          </a:p>
          <a:p>
            <a:pPr marL="341313" indent="-339725" algn="just">
              <a:lnSpc>
                <a:spcPct val="90000"/>
              </a:lnSpc>
              <a:spcBef>
                <a:spcPts val="5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May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 stationary (non-mobile) or mobile</a:t>
            </a:r>
          </a:p>
          <a:p>
            <a:pPr marL="741363" lvl="1" indent="-284163" algn="just">
              <a:lnSpc>
                <a:spcPct val="90000"/>
              </a:lnSpc>
              <a:spcBef>
                <a:spcPts val="45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Wireless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does </a:t>
            </a:r>
            <a:r>
              <a:rPr lang="en-US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always mean mobility</a:t>
            </a:r>
          </a:p>
        </p:txBody>
      </p:sp>
      <p:sp>
        <p:nvSpPr>
          <p:cNvPr id="9253" name="Line 123"/>
          <p:cNvSpPr>
            <a:spLocks noChangeShapeType="1"/>
          </p:cNvSpPr>
          <p:nvPr/>
        </p:nvSpPr>
        <p:spPr bwMode="auto">
          <a:xfrm flipH="1">
            <a:off x="6188075" y="3911600"/>
            <a:ext cx="960438" cy="1884363"/>
          </a:xfrm>
          <a:prstGeom prst="line">
            <a:avLst/>
          </a:prstGeom>
          <a:noFill/>
          <a:ln w="9360" cap="sq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54" name="Line 124"/>
          <p:cNvSpPr>
            <a:spLocks noChangeShapeType="1"/>
          </p:cNvSpPr>
          <p:nvPr/>
        </p:nvSpPr>
        <p:spPr bwMode="auto">
          <a:xfrm flipH="1">
            <a:off x="5256213" y="3895725"/>
            <a:ext cx="1889125" cy="1363663"/>
          </a:xfrm>
          <a:prstGeom prst="line">
            <a:avLst/>
          </a:prstGeom>
          <a:noFill/>
          <a:ln w="9360" cap="sq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9255" name="Group 125"/>
          <p:cNvGrpSpPr>
            <a:grpSpLocks/>
          </p:cNvGrpSpPr>
          <p:nvPr/>
        </p:nvGrpSpPr>
        <p:grpSpPr bwMode="auto">
          <a:xfrm>
            <a:off x="7985125" y="1209675"/>
            <a:ext cx="760413" cy="769938"/>
            <a:chOff x="5030" y="762"/>
            <a:chExt cx="479" cy="485"/>
          </a:xfrm>
        </p:grpSpPr>
        <p:pic>
          <p:nvPicPr>
            <p:cNvPr id="9264" name="Picture 126"/>
            <p:cNvPicPr>
              <a:picLocks noChangeAspect="1" noChangeArrowheads="1"/>
            </p:cNvPicPr>
            <p:nvPr/>
          </p:nvPicPr>
          <p:blipFill>
            <a:blip r:embed="rId26"/>
            <a:srcRect/>
            <a:stretch>
              <a:fillRect/>
            </a:stretch>
          </p:blipFill>
          <p:spPr bwMode="auto">
            <a:xfrm>
              <a:off x="5030" y="872"/>
              <a:ext cx="479" cy="3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9265" name="Picture 127"/>
            <p:cNvPicPr>
              <a:picLocks noChangeAspect="1" noChangeArrowheads="1"/>
            </p:cNvPicPr>
            <p:nvPr/>
          </p:nvPicPr>
          <p:blipFill>
            <a:blip r:embed="rId27"/>
            <a:srcRect/>
            <a:stretch>
              <a:fillRect/>
            </a:stretch>
          </p:blipFill>
          <p:spPr bwMode="auto">
            <a:xfrm>
              <a:off x="5039" y="762"/>
              <a:ext cx="463" cy="3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9256" name="Group 128"/>
          <p:cNvGrpSpPr>
            <a:grpSpLocks/>
          </p:cNvGrpSpPr>
          <p:nvPr/>
        </p:nvGrpSpPr>
        <p:grpSpPr bwMode="auto">
          <a:xfrm>
            <a:off x="7416800" y="1371600"/>
            <a:ext cx="596900" cy="512763"/>
            <a:chOff x="4672" y="864"/>
            <a:chExt cx="376" cy="323"/>
          </a:xfrm>
        </p:grpSpPr>
        <p:pic>
          <p:nvPicPr>
            <p:cNvPr id="9262" name="Picture 129"/>
            <p:cNvPicPr>
              <a:picLocks noChangeAspect="1" noChangeArrowheads="1"/>
            </p:cNvPicPr>
            <p:nvPr/>
          </p:nvPicPr>
          <p:blipFill>
            <a:blip r:embed="rId28"/>
            <a:srcRect/>
            <a:stretch>
              <a:fillRect/>
            </a:stretch>
          </p:blipFill>
          <p:spPr bwMode="auto">
            <a:xfrm>
              <a:off x="4816" y="912"/>
              <a:ext cx="123" cy="2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9263" name="Picture 130"/>
            <p:cNvPicPr>
              <a:picLocks noChangeAspect="1" noChangeArrowheads="1"/>
            </p:cNvPicPr>
            <p:nvPr/>
          </p:nvPicPr>
          <p:blipFill>
            <a:blip r:embed="rId29"/>
            <a:srcRect/>
            <a:stretch>
              <a:fillRect/>
            </a:stretch>
          </p:blipFill>
          <p:spPr bwMode="auto">
            <a:xfrm>
              <a:off x="4672" y="864"/>
              <a:ext cx="376" cy="7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9257" name="Text Box 131"/>
          <p:cNvSpPr txBox="1">
            <a:spLocks noChangeArrowheads="1"/>
          </p:cNvSpPr>
          <p:nvPr/>
        </p:nvSpPr>
        <p:spPr bwMode="auto">
          <a:xfrm>
            <a:off x="461963" y="193675"/>
            <a:ext cx="7772400" cy="954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Elements of a Wireless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Network</a:t>
            </a:r>
            <a:endParaRPr lang="en-US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259" name="Group 133"/>
          <p:cNvGrpSpPr>
            <a:grpSpLocks/>
          </p:cNvGrpSpPr>
          <p:nvPr/>
        </p:nvGrpSpPr>
        <p:grpSpPr bwMode="auto">
          <a:xfrm>
            <a:off x="3038475" y="2557463"/>
            <a:ext cx="2360613" cy="1760537"/>
            <a:chOff x="1914" y="1611"/>
            <a:chExt cx="1487" cy="1109"/>
          </a:xfrm>
        </p:grpSpPr>
        <p:sp>
          <p:nvSpPr>
            <p:cNvPr id="9260" name="Freeform 134"/>
            <p:cNvSpPr>
              <a:spLocks noChangeArrowheads="1"/>
            </p:cNvSpPr>
            <p:nvPr/>
          </p:nvSpPr>
          <p:spPr bwMode="auto">
            <a:xfrm>
              <a:off x="1914" y="1611"/>
              <a:ext cx="1487" cy="1109"/>
            </a:xfrm>
            <a:custGeom>
              <a:avLst/>
              <a:gdLst>
                <a:gd name="T0" fmla="*/ 2 w 2135"/>
                <a:gd name="T1" fmla="*/ 39 h 1662"/>
                <a:gd name="T2" fmla="*/ 8 w 2135"/>
                <a:gd name="T3" fmla="*/ 5 h 1662"/>
                <a:gd name="T4" fmla="*/ 52 w 2135"/>
                <a:gd name="T5" fmla="*/ 11 h 1662"/>
                <a:gd name="T6" fmla="*/ 97 w 2135"/>
                <a:gd name="T7" fmla="*/ 6 h 1662"/>
                <a:gd name="T8" fmla="*/ 159 w 2135"/>
                <a:gd name="T9" fmla="*/ 24 h 1662"/>
                <a:gd name="T10" fmla="*/ 161 w 2135"/>
                <a:gd name="T11" fmla="*/ 68 h 1662"/>
                <a:gd name="T12" fmla="*/ 126 w 2135"/>
                <a:gd name="T13" fmla="*/ 95 h 1662"/>
                <a:gd name="T14" fmla="*/ 65 w 2135"/>
                <a:gd name="T15" fmla="*/ 89 h 1662"/>
                <a:gd name="T16" fmla="*/ 40 w 2135"/>
                <a:gd name="T17" fmla="*/ 75 h 1662"/>
                <a:gd name="T18" fmla="*/ 15 w 2135"/>
                <a:gd name="T19" fmla="*/ 63 h 1662"/>
                <a:gd name="T20" fmla="*/ 2 w 2135"/>
                <a:gd name="T21" fmla="*/ 39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1" name="Text Box 135"/>
            <p:cNvSpPr txBox="1">
              <a:spLocks noChangeArrowheads="1"/>
            </p:cNvSpPr>
            <p:nvPr/>
          </p:nvSpPr>
          <p:spPr bwMode="auto">
            <a:xfrm>
              <a:off x="2227" y="1904"/>
              <a:ext cx="1169" cy="52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Network </a:t>
              </a:r>
              <a:endPara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Infrastructure</a:t>
              </a:r>
              <a:endPara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val 1"/>
          <p:cNvSpPr>
            <a:spLocks noChangeArrowheads="1"/>
          </p:cNvSpPr>
          <p:nvPr/>
        </p:nvSpPr>
        <p:spPr bwMode="auto">
          <a:xfrm>
            <a:off x="4816475" y="4378325"/>
            <a:ext cx="2152650" cy="2093913"/>
          </a:xfrm>
          <a:prstGeom prst="ellipse">
            <a:avLst/>
          </a:prstGeom>
          <a:solidFill>
            <a:srgbClr val="99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Oval 2"/>
          <p:cNvSpPr>
            <a:spLocks noChangeArrowheads="1"/>
          </p:cNvSpPr>
          <p:nvPr/>
        </p:nvSpPr>
        <p:spPr bwMode="auto">
          <a:xfrm>
            <a:off x="650875" y="1290638"/>
            <a:ext cx="2252663" cy="2286000"/>
          </a:xfrm>
          <a:prstGeom prst="ellipse">
            <a:avLst/>
          </a:prstGeom>
          <a:solidFill>
            <a:srgbClr val="99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Line 3"/>
          <p:cNvSpPr>
            <a:spLocks noChangeShapeType="1"/>
          </p:cNvSpPr>
          <p:nvPr/>
        </p:nvSpPr>
        <p:spPr bwMode="auto">
          <a:xfrm>
            <a:off x="1798638" y="2447925"/>
            <a:ext cx="1277937" cy="65563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5" name="Oval 4"/>
          <p:cNvSpPr>
            <a:spLocks noChangeArrowheads="1"/>
          </p:cNvSpPr>
          <p:nvPr/>
        </p:nvSpPr>
        <p:spPr bwMode="auto">
          <a:xfrm>
            <a:off x="1524000" y="4033838"/>
            <a:ext cx="1038225" cy="1004887"/>
          </a:xfrm>
          <a:prstGeom prst="ellipse">
            <a:avLst/>
          </a:prstGeom>
          <a:solidFill>
            <a:srgbClr val="99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Line 5"/>
          <p:cNvSpPr>
            <a:spLocks noChangeShapeType="1"/>
          </p:cNvSpPr>
          <p:nvPr/>
        </p:nvSpPr>
        <p:spPr bwMode="auto">
          <a:xfrm flipV="1">
            <a:off x="2197100" y="3635375"/>
            <a:ext cx="1257300" cy="8128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Oval 6"/>
          <p:cNvSpPr>
            <a:spLocks noChangeArrowheads="1"/>
          </p:cNvSpPr>
          <p:nvPr/>
        </p:nvSpPr>
        <p:spPr bwMode="auto">
          <a:xfrm>
            <a:off x="3108325" y="4440238"/>
            <a:ext cx="2278063" cy="2052637"/>
          </a:xfrm>
          <a:prstGeom prst="ellipse">
            <a:avLst/>
          </a:prstGeom>
          <a:solidFill>
            <a:srgbClr val="99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Line 7"/>
          <p:cNvSpPr>
            <a:spLocks noChangeShapeType="1"/>
          </p:cNvSpPr>
          <p:nvPr/>
        </p:nvSpPr>
        <p:spPr bwMode="auto">
          <a:xfrm>
            <a:off x="5360988" y="5424488"/>
            <a:ext cx="304800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Line 8"/>
          <p:cNvSpPr>
            <a:spLocks noChangeShapeType="1"/>
          </p:cNvSpPr>
          <p:nvPr/>
        </p:nvSpPr>
        <p:spPr bwMode="auto">
          <a:xfrm flipH="1">
            <a:off x="4872038" y="5327650"/>
            <a:ext cx="193675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0" name="Line 9"/>
          <p:cNvSpPr>
            <a:spLocks noChangeShapeType="1"/>
          </p:cNvSpPr>
          <p:nvPr/>
        </p:nvSpPr>
        <p:spPr bwMode="auto">
          <a:xfrm flipH="1">
            <a:off x="4886325" y="5403850"/>
            <a:ext cx="193675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1" name="Line 10"/>
          <p:cNvSpPr>
            <a:spLocks noChangeShapeType="1"/>
          </p:cNvSpPr>
          <p:nvPr/>
        </p:nvSpPr>
        <p:spPr bwMode="auto">
          <a:xfrm flipH="1">
            <a:off x="4829175" y="5470525"/>
            <a:ext cx="193675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2" name="Line 11"/>
          <p:cNvSpPr>
            <a:spLocks noChangeShapeType="1"/>
          </p:cNvSpPr>
          <p:nvPr/>
        </p:nvSpPr>
        <p:spPr bwMode="auto">
          <a:xfrm flipH="1" flipV="1">
            <a:off x="4865688" y="4103688"/>
            <a:ext cx="952500" cy="12969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3" name="Line 12"/>
          <p:cNvSpPr>
            <a:spLocks noChangeShapeType="1"/>
          </p:cNvSpPr>
          <p:nvPr/>
        </p:nvSpPr>
        <p:spPr bwMode="auto">
          <a:xfrm flipV="1">
            <a:off x="4308475" y="4143375"/>
            <a:ext cx="50800" cy="11207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254" name="Group 13"/>
          <p:cNvGrpSpPr>
            <a:grpSpLocks/>
          </p:cNvGrpSpPr>
          <p:nvPr/>
        </p:nvGrpSpPr>
        <p:grpSpPr bwMode="auto">
          <a:xfrm>
            <a:off x="6442075" y="4867275"/>
            <a:ext cx="330200" cy="366713"/>
            <a:chOff x="4058" y="3066"/>
            <a:chExt cx="208" cy="231"/>
          </a:xfrm>
        </p:grpSpPr>
        <p:pic>
          <p:nvPicPr>
            <p:cNvPr id="10387" name="Picture 1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058" y="3119"/>
              <a:ext cx="208" cy="17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0388" name="Picture 1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062" y="3066"/>
              <a:ext cx="201" cy="14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0255" name="Group 16"/>
          <p:cNvGrpSpPr>
            <a:grpSpLocks/>
          </p:cNvGrpSpPr>
          <p:nvPr/>
        </p:nvGrpSpPr>
        <p:grpSpPr bwMode="auto">
          <a:xfrm>
            <a:off x="2071688" y="4195763"/>
            <a:ext cx="395287" cy="387350"/>
            <a:chOff x="1305" y="2643"/>
            <a:chExt cx="249" cy="244"/>
          </a:xfrm>
        </p:grpSpPr>
        <p:pic>
          <p:nvPicPr>
            <p:cNvPr id="10385" name="Picture 17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319" y="2675"/>
              <a:ext cx="182" cy="2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0386" name="Picture 18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305" y="2643"/>
              <a:ext cx="249" cy="7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0256" name="Group 19"/>
          <p:cNvGrpSpPr>
            <a:grpSpLocks/>
          </p:cNvGrpSpPr>
          <p:nvPr/>
        </p:nvGrpSpPr>
        <p:grpSpPr bwMode="auto">
          <a:xfrm>
            <a:off x="5668963" y="4957763"/>
            <a:ext cx="457200" cy="619125"/>
            <a:chOff x="3571" y="3123"/>
            <a:chExt cx="288" cy="390"/>
          </a:xfrm>
        </p:grpSpPr>
        <p:grpSp>
          <p:nvGrpSpPr>
            <p:cNvPr id="10368" name="Group 20"/>
            <p:cNvGrpSpPr>
              <a:grpSpLocks/>
            </p:cNvGrpSpPr>
            <p:nvPr/>
          </p:nvGrpSpPr>
          <p:grpSpPr bwMode="auto">
            <a:xfrm>
              <a:off x="3616" y="3227"/>
              <a:ext cx="188" cy="286"/>
              <a:chOff x="3616" y="3227"/>
              <a:chExt cx="188" cy="286"/>
            </a:xfrm>
          </p:grpSpPr>
          <p:sp>
            <p:nvSpPr>
              <p:cNvPr id="10370" name="Line 21"/>
              <p:cNvSpPr>
                <a:spLocks noChangeShapeType="1"/>
              </p:cNvSpPr>
              <p:nvPr/>
            </p:nvSpPr>
            <p:spPr bwMode="auto">
              <a:xfrm flipH="1">
                <a:off x="3615" y="3227"/>
                <a:ext cx="95" cy="25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1" name="Line 22"/>
              <p:cNvSpPr>
                <a:spLocks noChangeShapeType="1"/>
              </p:cNvSpPr>
              <p:nvPr/>
            </p:nvSpPr>
            <p:spPr bwMode="auto">
              <a:xfrm>
                <a:off x="3710" y="3227"/>
                <a:ext cx="93" cy="25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2" name="Line 23"/>
              <p:cNvSpPr>
                <a:spLocks noChangeShapeType="1"/>
              </p:cNvSpPr>
              <p:nvPr/>
            </p:nvSpPr>
            <p:spPr bwMode="auto">
              <a:xfrm>
                <a:off x="3616" y="3486"/>
                <a:ext cx="93" cy="2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3" name="Line 24"/>
              <p:cNvSpPr>
                <a:spLocks noChangeShapeType="1"/>
              </p:cNvSpPr>
              <p:nvPr/>
            </p:nvSpPr>
            <p:spPr bwMode="auto">
              <a:xfrm flipH="1">
                <a:off x="3710" y="3486"/>
                <a:ext cx="95" cy="2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4" name="Line 25"/>
              <p:cNvSpPr>
                <a:spLocks noChangeShapeType="1"/>
              </p:cNvSpPr>
              <p:nvPr/>
            </p:nvSpPr>
            <p:spPr bwMode="auto">
              <a:xfrm>
                <a:off x="3710" y="3233"/>
                <a:ext cx="0" cy="280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5" name="Line 26"/>
              <p:cNvSpPr>
                <a:spLocks noChangeShapeType="1"/>
              </p:cNvSpPr>
              <p:nvPr/>
            </p:nvSpPr>
            <p:spPr bwMode="auto">
              <a:xfrm flipV="1">
                <a:off x="3616" y="3458"/>
                <a:ext cx="93" cy="2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6" name="Line 27"/>
              <p:cNvSpPr>
                <a:spLocks noChangeShapeType="1"/>
              </p:cNvSpPr>
              <p:nvPr/>
            </p:nvSpPr>
            <p:spPr bwMode="auto">
              <a:xfrm flipH="1" flipV="1">
                <a:off x="3710" y="3457"/>
                <a:ext cx="95" cy="2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7" name="Line 28"/>
              <p:cNvSpPr>
                <a:spLocks noChangeShapeType="1"/>
              </p:cNvSpPr>
              <p:nvPr/>
            </p:nvSpPr>
            <p:spPr bwMode="auto">
              <a:xfrm>
                <a:off x="3656" y="3374"/>
                <a:ext cx="53" cy="20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8" name="Line 29"/>
              <p:cNvSpPr>
                <a:spLocks noChangeShapeType="1"/>
              </p:cNvSpPr>
              <p:nvPr/>
            </p:nvSpPr>
            <p:spPr bwMode="auto">
              <a:xfrm flipV="1">
                <a:off x="3710" y="3373"/>
                <a:ext cx="56" cy="22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9" name="Line 30"/>
              <p:cNvSpPr>
                <a:spLocks noChangeShapeType="1"/>
              </p:cNvSpPr>
              <p:nvPr/>
            </p:nvSpPr>
            <p:spPr bwMode="auto">
              <a:xfrm>
                <a:off x="3638" y="3412"/>
                <a:ext cx="69" cy="2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0" name="Line 31"/>
              <p:cNvSpPr>
                <a:spLocks noChangeShapeType="1"/>
              </p:cNvSpPr>
              <p:nvPr/>
            </p:nvSpPr>
            <p:spPr bwMode="auto">
              <a:xfrm flipV="1">
                <a:off x="3710" y="3417"/>
                <a:ext cx="69" cy="26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1" name="Line 32"/>
              <p:cNvSpPr>
                <a:spLocks noChangeShapeType="1"/>
              </p:cNvSpPr>
              <p:nvPr/>
            </p:nvSpPr>
            <p:spPr bwMode="auto">
              <a:xfrm flipV="1">
                <a:off x="3710" y="3334"/>
                <a:ext cx="35" cy="11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2" name="Line 33"/>
              <p:cNvSpPr>
                <a:spLocks noChangeShapeType="1"/>
              </p:cNvSpPr>
              <p:nvPr/>
            </p:nvSpPr>
            <p:spPr bwMode="auto">
              <a:xfrm flipV="1">
                <a:off x="3710" y="3280"/>
                <a:ext cx="21" cy="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3" name="Line 34"/>
              <p:cNvSpPr>
                <a:spLocks noChangeShapeType="1"/>
              </p:cNvSpPr>
              <p:nvPr/>
            </p:nvSpPr>
            <p:spPr bwMode="auto">
              <a:xfrm>
                <a:off x="3670" y="3332"/>
                <a:ext cx="43" cy="13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4" name="Line 35"/>
              <p:cNvSpPr>
                <a:spLocks noChangeShapeType="1"/>
              </p:cNvSpPr>
              <p:nvPr/>
            </p:nvSpPr>
            <p:spPr bwMode="auto">
              <a:xfrm>
                <a:off x="3689" y="3279"/>
                <a:ext cx="24" cy="13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10369" name="Picture 36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571" y="3123"/>
              <a:ext cx="288" cy="2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0257" name="Group 37"/>
          <p:cNvGrpSpPr>
            <a:grpSpLocks/>
          </p:cNvGrpSpPr>
          <p:nvPr/>
        </p:nvGrpSpPr>
        <p:grpSpPr bwMode="auto">
          <a:xfrm>
            <a:off x="3403600" y="5354638"/>
            <a:ext cx="525463" cy="390525"/>
            <a:chOff x="2144" y="3373"/>
            <a:chExt cx="331" cy="246"/>
          </a:xfrm>
        </p:grpSpPr>
        <p:pic>
          <p:nvPicPr>
            <p:cNvPr id="10366" name="Picture 38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271" y="3410"/>
              <a:ext cx="108" cy="20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0367" name="Picture 39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144" y="3373"/>
              <a:ext cx="331" cy="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0258" name="Group 40"/>
          <p:cNvGrpSpPr>
            <a:grpSpLocks/>
          </p:cNvGrpSpPr>
          <p:nvPr/>
        </p:nvGrpSpPr>
        <p:grpSpPr bwMode="auto">
          <a:xfrm>
            <a:off x="4094163" y="4987925"/>
            <a:ext cx="457200" cy="619125"/>
            <a:chOff x="2579" y="3142"/>
            <a:chExt cx="288" cy="390"/>
          </a:xfrm>
        </p:grpSpPr>
        <p:grpSp>
          <p:nvGrpSpPr>
            <p:cNvPr id="10349" name="Group 41"/>
            <p:cNvGrpSpPr>
              <a:grpSpLocks/>
            </p:cNvGrpSpPr>
            <p:nvPr/>
          </p:nvGrpSpPr>
          <p:grpSpPr bwMode="auto">
            <a:xfrm>
              <a:off x="2624" y="3246"/>
              <a:ext cx="188" cy="286"/>
              <a:chOff x="2624" y="3246"/>
              <a:chExt cx="188" cy="286"/>
            </a:xfrm>
          </p:grpSpPr>
          <p:sp>
            <p:nvSpPr>
              <p:cNvPr id="10351" name="Line 42"/>
              <p:cNvSpPr>
                <a:spLocks noChangeShapeType="1"/>
              </p:cNvSpPr>
              <p:nvPr/>
            </p:nvSpPr>
            <p:spPr bwMode="auto">
              <a:xfrm flipH="1">
                <a:off x="2624" y="3246"/>
                <a:ext cx="95" cy="25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2" name="Line 43"/>
              <p:cNvSpPr>
                <a:spLocks noChangeShapeType="1"/>
              </p:cNvSpPr>
              <p:nvPr/>
            </p:nvSpPr>
            <p:spPr bwMode="auto">
              <a:xfrm>
                <a:off x="2719" y="3246"/>
                <a:ext cx="93" cy="25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3" name="Line 44"/>
              <p:cNvSpPr>
                <a:spLocks noChangeShapeType="1"/>
              </p:cNvSpPr>
              <p:nvPr/>
            </p:nvSpPr>
            <p:spPr bwMode="auto">
              <a:xfrm>
                <a:off x="2624" y="3505"/>
                <a:ext cx="93" cy="2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4" name="Line 45"/>
              <p:cNvSpPr>
                <a:spLocks noChangeShapeType="1"/>
              </p:cNvSpPr>
              <p:nvPr/>
            </p:nvSpPr>
            <p:spPr bwMode="auto">
              <a:xfrm flipH="1">
                <a:off x="2718" y="3505"/>
                <a:ext cx="95" cy="2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5" name="Line 46"/>
              <p:cNvSpPr>
                <a:spLocks noChangeShapeType="1"/>
              </p:cNvSpPr>
              <p:nvPr/>
            </p:nvSpPr>
            <p:spPr bwMode="auto">
              <a:xfrm>
                <a:off x="2719" y="3251"/>
                <a:ext cx="0" cy="281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6" name="Line 47"/>
              <p:cNvSpPr>
                <a:spLocks noChangeShapeType="1"/>
              </p:cNvSpPr>
              <p:nvPr/>
            </p:nvSpPr>
            <p:spPr bwMode="auto">
              <a:xfrm flipV="1">
                <a:off x="2624" y="3477"/>
                <a:ext cx="93" cy="2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7" name="Line 48"/>
              <p:cNvSpPr>
                <a:spLocks noChangeShapeType="1"/>
              </p:cNvSpPr>
              <p:nvPr/>
            </p:nvSpPr>
            <p:spPr bwMode="auto">
              <a:xfrm flipH="1" flipV="1">
                <a:off x="2718" y="3477"/>
                <a:ext cx="95" cy="2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8" name="Line 49"/>
              <p:cNvSpPr>
                <a:spLocks noChangeShapeType="1"/>
              </p:cNvSpPr>
              <p:nvPr/>
            </p:nvSpPr>
            <p:spPr bwMode="auto">
              <a:xfrm>
                <a:off x="2664" y="3393"/>
                <a:ext cx="53" cy="20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9" name="Line 50"/>
              <p:cNvSpPr>
                <a:spLocks noChangeShapeType="1"/>
              </p:cNvSpPr>
              <p:nvPr/>
            </p:nvSpPr>
            <p:spPr bwMode="auto">
              <a:xfrm flipV="1">
                <a:off x="2719" y="3392"/>
                <a:ext cx="56" cy="22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0" name="Line 51"/>
              <p:cNvSpPr>
                <a:spLocks noChangeShapeType="1"/>
              </p:cNvSpPr>
              <p:nvPr/>
            </p:nvSpPr>
            <p:spPr bwMode="auto">
              <a:xfrm>
                <a:off x="2646" y="3431"/>
                <a:ext cx="69" cy="2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1" name="Line 52"/>
              <p:cNvSpPr>
                <a:spLocks noChangeShapeType="1"/>
              </p:cNvSpPr>
              <p:nvPr/>
            </p:nvSpPr>
            <p:spPr bwMode="auto">
              <a:xfrm flipV="1">
                <a:off x="2719" y="3436"/>
                <a:ext cx="69" cy="26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2" name="Line 53"/>
              <p:cNvSpPr>
                <a:spLocks noChangeShapeType="1"/>
              </p:cNvSpPr>
              <p:nvPr/>
            </p:nvSpPr>
            <p:spPr bwMode="auto">
              <a:xfrm flipV="1">
                <a:off x="2719" y="3353"/>
                <a:ext cx="35" cy="11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3" name="Line 54"/>
              <p:cNvSpPr>
                <a:spLocks noChangeShapeType="1"/>
              </p:cNvSpPr>
              <p:nvPr/>
            </p:nvSpPr>
            <p:spPr bwMode="auto">
              <a:xfrm flipV="1">
                <a:off x="2719" y="3299"/>
                <a:ext cx="21" cy="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4" name="Line 55"/>
              <p:cNvSpPr>
                <a:spLocks noChangeShapeType="1"/>
              </p:cNvSpPr>
              <p:nvPr/>
            </p:nvSpPr>
            <p:spPr bwMode="auto">
              <a:xfrm>
                <a:off x="2678" y="3350"/>
                <a:ext cx="43" cy="13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5" name="Line 56"/>
              <p:cNvSpPr>
                <a:spLocks noChangeShapeType="1"/>
              </p:cNvSpPr>
              <p:nvPr/>
            </p:nvSpPr>
            <p:spPr bwMode="auto">
              <a:xfrm>
                <a:off x="2697" y="3297"/>
                <a:ext cx="24" cy="13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10350" name="Picture 57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579" y="3142"/>
              <a:ext cx="288" cy="2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0259" name="Group 58"/>
          <p:cNvGrpSpPr>
            <a:grpSpLocks/>
          </p:cNvGrpSpPr>
          <p:nvPr/>
        </p:nvGrpSpPr>
        <p:grpSpPr bwMode="auto">
          <a:xfrm>
            <a:off x="5781675" y="5791200"/>
            <a:ext cx="360363" cy="336550"/>
            <a:chOff x="3642" y="3648"/>
            <a:chExt cx="227" cy="212"/>
          </a:xfrm>
        </p:grpSpPr>
        <p:pic>
          <p:nvPicPr>
            <p:cNvPr id="10347" name="Picture 59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3642" y="3696"/>
              <a:ext cx="227" cy="16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0348" name="Picture 60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3646" y="3648"/>
              <a:ext cx="219" cy="1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0260" name="Group 61"/>
          <p:cNvGrpSpPr>
            <a:grpSpLocks/>
          </p:cNvGrpSpPr>
          <p:nvPr/>
        </p:nvGrpSpPr>
        <p:grpSpPr bwMode="auto">
          <a:xfrm>
            <a:off x="4551363" y="5811838"/>
            <a:ext cx="374650" cy="346075"/>
            <a:chOff x="2867" y="3661"/>
            <a:chExt cx="236" cy="218"/>
          </a:xfrm>
        </p:grpSpPr>
        <p:pic>
          <p:nvPicPr>
            <p:cNvPr id="10345" name="Picture 62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2867" y="3711"/>
              <a:ext cx="236" cy="16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0346" name="Picture 63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2871" y="3661"/>
              <a:ext cx="228" cy="13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0261" name="Group 64"/>
          <p:cNvGrpSpPr>
            <a:grpSpLocks/>
          </p:cNvGrpSpPr>
          <p:nvPr/>
        </p:nvGrpSpPr>
        <p:grpSpPr bwMode="auto">
          <a:xfrm>
            <a:off x="3830638" y="5832475"/>
            <a:ext cx="381000" cy="434975"/>
            <a:chOff x="2413" y="3674"/>
            <a:chExt cx="240" cy="274"/>
          </a:xfrm>
        </p:grpSpPr>
        <p:pic>
          <p:nvPicPr>
            <p:cNvPr id="10343" name="Picture 65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2413" y="3736"/>
              <a:ext cx="240" cy="2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0344" name="Picture 66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2417" y="3674"/>
              <a:ext cx="232" cy="1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0262" name="Group 67"/>
          <p:cNvGrpSpPr>
            <a:grpSpLocks/>
          </p:cNvGrpSpPr>
          <p:nvPr/>
        </p:nvGrpSpPr>
        <p:grpSpPr bwMode="auto">
          <a:xfrm>
            <a:off x="3729038" y="4673600"/>
            <a:ext cx="484187" cy="401638"/>
            <a:chOff x="2349" y="2944"/>
            <a:chExt cx="305" cy="253"/>
          </a:xfrm>
        </p:grpSpPr>
        <p:pic>
          <p:nvPicPr>
            <p:cNvPr id="10341" name="Picture 68"/>
            <p:cNvPicPr>
              <a:picLocks noChangeAspect="1" noChangeArrowheads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2466" y="2982"/>
              <a:ext cx="100" cy="2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0342" name="Picture 69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2349" y="2944"/>
              <a:ext cx="305" cy="5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0263" name="Group 70"/>
          <p:cNvGrpSpPr>
            <a:grpSpLocks/>
          </p:cNvGrpSpPr>
          <p:nvPr/>
        </p:nvGrpSpPr>
        <p:grpSpPr bwMode="auto">
          <a:xfrm>
            <a:off x="6289675" y="5334000"/>
            <a:ext cx="523875" cy="390525"/>
            <a:chOff x="3962" y="3360"/>
            <a:chExt cx="330" cy="246"/>
          </a:xfrm>
        </p:grpSpPr>
        <p:pic>
          <p:nvPicPr>
            <p:cNvPr id="10339" name="Picture 71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4089" y="3397"/>
              <a:ext cx="108" cy="20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0340" name="Picture 72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962" y="3360"/>
              <a:ext cx="330" cy="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0264" name="Group 73"/>
          <p:cNvGrpSpPr>
            <a:grpSpLocks/>
          </p:cNvGrpSpPr>
          <p:nvPr/>
        </p:nvGrpSpPr>
        <p:grpSpPr bwMode="auto">
          <a:xfrm>
            <a:off x="4987925" y="5191125"/>
            <a:ext cx="374650" cy="347663"/>
            <a:chOff x="3142" y="3270"/>
            <a:chExt cx="236" cy="219"/>
          </a:xfrm>
        </p:grpSpPr>
        <p:pic>
          <p:nvPicPr>
            <p:cNvPr id="10337" name="Picture 74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3142" y="3320"/>
              <a:ext cx="236" cy="16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0338" name="Picture 75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3146" y="3270"/>
              <a:ext cx="228" cy="1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0265" name="Group 76"/>
          <p:cNvGrpSpPr>
            <a:grpSpLocks/>
          </p:cNvGrpSpPr>
          <p:nvPr/>
        </p:nvGrpSpPr>
        <p:grpSpPr bwMode="auto">
          <a:xfrm>
            <a:off x="1909763" y="4643438"/>
            <a:ext cx="280987" cy="342900"/>
            <a:chOff x="1203" y="2925"/>
            <a:chExt cx="177" cy="216"/>
          </a:xfrm>
        </p:grpSpPr>
        <p:pic>
          <p:nvPicPr>
            <p:cNvPr id="10335" name="Picture 77"/>
            <p:cNvPicPr>
              <a:picLocks noChangeAspect="1" noChangeArrowheads="1"/>
            </p:cNvPicPr>
            <p:nvPr/>
          </p:nvPicPr>
          <p:blipFill>
            <a:blip r:embed="rId18"/>
            <a:srcRect/>
            <a:stretch>
              <a:fillRect/>
            </a:stretch>
          </p:blipFill>
          <p:spPr bwMode="auto">
            <a:xfrm>
              <a:off x="1203" y="2974"/>
              <a:ext cx="177" cy="1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0336" name="Picture 78"/>
            <p:cNvPicPr>
              <a:picLocks noChangeAspect="1" noChangeArrowheads="1"/>
            </p:cNvPicPr>
            <p:nvPr/>
          </p:nvPicPr>
          <p:blipFill>
            <a:blip r:embed="rId19"/>
            <a:srcRect/>
            <a:stretch>
              <a:fillRect/>
            </a:stretch>
          </p:blipFill>
          <p:spPr bwMode="auto">
            <a:xfrm>
              <a:off x="1206" y="2925"/>
              <a:ext cx="171" cy="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0266" name="Group 79"/>
          <p:cNvGrpSpPr>
            <a:grpSpLocks/>
          </p:cNvGrpSpPr>
          <p:nvPr/>
        </p:nvGrpSpPr>
        <p:grpSpPr bwMode="auto">
          <a:xfrm>
            <a:off x="1616075" y="4308475"/>
            <a:ext cx="442913" cy="379413"/>
            <a:chOff x="1018" y="2714"/>
            <a:chExt cx="279" cy="239"/>
          </a:xfrm>
        </p:grpSpPr>
        <p:pic>
          <p:nvPicPr>
            <p:cNvPr id="10333" name="Picture 80"/>
            <p:cNvPicPr>
              <a:picLocks noChangeAspect="1" noChangeArrowheads="1"/>
            </p:cNvPicPr>
            <p:nvPr/>
          </p:nvPicPr>
          <p:blipFill>
            <a:blip r:embed="rId20"/>
            <a:srcRect/>
            <a:stretch>
              <a:fillRect/>
            </a:stretch>
          </p:blipFill>
          <p:spPr bwMode="auto">
            <a:xfrm>
              <a:off x="1125" y="2750"/>
              <a:ext cx="91" cy="20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0334" name="Picture 81"/>
            <p:cNvPicPr>
              <a:picLocks noChangeAspect="1" noChangeArrowheads="1"/>
            </p:cNvPicPr>
            <p:nvPr/>
          </p:nvPicPr>
          <p:blipFill>
            <a:blip r:embed="rId21"/>
            <a:srcRect/>
            <a:stretch>
              <a:fillRect/>
            </a:stretch>
          </p:blipFill>
          <p:spPr bwMode="auto">
            <a:xfrm>
              <a:off x="1018" y="2714"/>
              <a:ext cx="279" cy="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0267" name="Group 82"/>
          <p:cNvGrpSpPr>
            <a:grpSpLocks/>
          </p:cNvGrpSpPr>
          <p:nvPr/>
        </p:nvGrpSpPr>
        <p:grpSpPr bwMode="auto">
          <a:xfrm>
            <a:off x="1574800" y="1971675"/>
            <a:ext cx="457200" cy="617538"/>
            <a:chOff x="992" y="1242"/>
            <a:chExt cx="288" cy="389"/>
          </a:xfrm>
        </p:grpSpPr>
        <p:grpSp>
          <p:nvGrpSpPr>
            <p:cNvPr id="10316" name="Group 83"/>
            <p:cNvGrpSpPr>
              <a:grpSpLocks/>
            </p:cNvGrpSpPr>
            <p:nvPr/>
          </p:nvGrpSpPr>
          <p:grpSpPr bwMode="auto">
            <a:xfrm>
              <a:off x="1037" y="1346"/>
              <a:ext cx="188" cy="285"/>
              <a:chOff x="1037" y="1346"/>
              <a:chExt cx="188" cy="285"/>
            </a:xfrm>
          </p:grpSpPr>
          <p:sp>
            <p:nvSpPr>
              <p:cNvPr id="10318" name="Line 84"/>
              <p:cNvSpPr>
                <a:spLocks noChangeShapeType="1"/>
              </p:cNvSpPr>
              <p:nvPr/>
            </p:nvSpPr>
            <p:spPr bwMode="auto">
              <a:xfrm flipH="1">
                <a:off x="1036" y="1346"/>
                <a:ext cx="95" cy="25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9" name="Line 85"/>
              <p:cNvSpPr>
                <a:spLocks noChangeShapeType="1"/>
              </p:cNvSpPr>
              <p:nvPr/>
            </p:nvSpPr>
            <p:spPr bwMode="auto">
              <a:xfrm>
                <a:off x="1131" y="1346"/>
                <a:ext cx="93" cy="25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0" name="Line 86"/>
              <p:cNvSpPr>
                <a:spLocks noChangeShapeType="1"/>
              </p:cNvSpPr>
              <p:nvPr/>
            </p:nvSpPr>
            <p:spPr bwMode="auto">
              <a:xfrm>
                <a:off x="1037" y="1604"/>
                <a:ext cx="93" cy="2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1" name="Line 87"/>
              <p:cNvSpPr>
                <a:spLocks noChangeShapeType="1"/>
              </p:cNvSpPr>
              <p:nvPr/>
            </p:nvSpPr>
            <p:spPr bwMode="auto">
              <a:xfrm flipH="1">
                <a:off x="1131" y="1604"/>
                <a:ext cx="95" cy="2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2" name="Line 88"/>
              <p:cNvSpPr>
                <a:spLocks noChangeShapeType="1"/>
              </p:cNvSpPr>
              <p:nvPr/>
            </p:nvSpPr>
            <p:spPr bwMode="auto">
              <a:xfrm>
                <a:off x="1131" y="1351"/>
                <a:ext cx="0" cy="280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3" name="Line 89"/>
              <p:cNvSpPr>
                <a:spLocks noChangeShapeType="1"/>
              </p:cNvSpPr>
              <p:nvPr/>
            </p:nvSpPr>
            <p:spPr bwMode="auto">
              <a:xfrm flipV="1">
                <a:off x="1037" y="1576"/>
                <a:ext cx="93" cy="2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4" name="Line 90"/>
              <p:cNvSpPr>
                <a:spLocks noChangeShapeType="1"/>
              </p:cNvSpPr>
              <p:nvPr/>
            </p:nvSpPr>
            <p:spPr bwMode="auto">
              <a:xfrm flipH="1" flipV="1">
                <a:off x="1131" y="1576"/>
                <a:ext cx="95" cy="2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5" name="Line 91"/>
              <p:cNvSpPr>
                <a:spLocks noChangeShapeType="1"/>
              </p:cNvSpPr>
              <p:nvPr/>
            </p:nvSpPr>
            <p:spPr bwMode="auto">
              <a:xfrm>
                <a:off x="1077" y="1492"/>
                <a:ext cx="53" cy="20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6" name="Line 92"/>
              <p:cNvSpPr>
                <a:spLocks noChangeShapeType="1"/>
              </p:cNvSpPr>
              <p:nvPr/>
            </p:nvSpPr>
            <p:spPr bwMode="auto">
              <a:xfrm flipV="1">
                <a:off x="1131" y="1491"/>
                <a:ext cx="56" cy="22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7" name="Line 93"/>
              <p:cNvSpPr>
                <a:spLocks noChangeShapeType="1"/>
              </p:cNvSpPr>
              <p:nvPr/>
            </p:nvSpPr>
            <p:spPr bwMode="auto">
              <a:xfrm>
                <a:off x="1059" y="1530"/>
                <a:ext cx="69" cy="2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8" name="Line 94"/>
              <p:cNvSpPr>
                <a:spLocks noChangeShapeType="1"/>
              </p:cNvSpPr>
              <p:nvPr/>
            </p:nvSpPr>
            <p:spPr bwMode="auto">
              <a:xfrm flipV="1">
                <a:off x="1131" y="1535"/>
                <a:ext cx="69" cy="26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9" name="Line 95"/>
              <p:cNvSpPr>
                <a:spLocks noChangeShapeType="1"/>
              </p:cNvSpPr>
              <p:nvPr/>
            </p:nvSpPr>
            <p:spPr bwMode="auto">
              <a:xfrm flipV="1">
                <a:off x="1131" y="1453"/>
                <a:ext cx="35" cy="11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0" name="Line 96"/>
              <p:cNvSpPr>
                <a:spLocks noChangeShapeType="1"/>
              </p:cNvSpPr>
              <p:nvPr/>
            </p:nvSpPr>
            <p:spPr bwMode="auto">
              <a:xfrm flipV="1">
                <a:off x="1131" y="1398"/>
                <a:ext cx="21" cy="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1" name="Line 97"/>
              <p:cNvSpPr>
                <a:spLocks noChangeShapeType="1"/>
              </p:cNvSpPr>
              <p:nvPr/>
            </p:nvSpPr>
            <p:spPr bwMode="auto">
              <a:xfrm>
                <a:off x="1091" y="1450"/>
                <a:ext cx="43" cy="13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2" name="Line 98"/>
              <p:cNvSpPr>
                <a:spLocks noChangeShapeType="1"/>
              </p:cNvSpPr>
              <p:nvPr/>
            </p:nvSpPr>
            <p:spPr bwMode="auto">
              <a:xfrm>
                <a:off x="1110" y="1397"/>
                <a:ext cx="24" cy="13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10317" name="Picture 99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992" y="1242"/>
              <a:ext cx="288" cy="2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0268" name="Group 100"/>
          <p:cNvGrpSpPr>
            <a:grpSpLocks/>
          </p:cNvGrpSpPr>
          <p:nvPr/>
        </p:nvGrpSpPr>
        <p:grpSpPr bwMode="auto">
          <a:xfrm>
            <a:off x="2112963" y="2103438"/>
            <a:ext cx="463550" cy="479425"/>
            <a:chOff x="1331" y="1325"/>
            <a:chExt cx="292" cy="302"/>
          </a:xfrm>
        </p:grpSpPr>
        <p:pic>
          <p:nvPicPr>
            <p:cNvPr id="10314" name="Picture 101"/>
            <p:cNvPicPr>
              <a:picLocks noChangeAspect="1" noChangeArrowheads="1"/>
            </p:cNvPicPr>
            <p:nvPr/>
          </p:nvPicPr>
          <p:blipFill>
            <a:blip r:embed="rId22"/>
            <a:srcRect/>
            <a:stretch>
              <a:fillRect/>
            </a:stretch>
          </p:blipFill>
          <p:spPr bwMode="auto">
            <a:xfrm>
              <a:off x="1331" y="1394"/>
              <a:ext cx="292" cy="23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0315" name="Picture 102"/>
            <p:cNvPicPr>
              <a:picLocks noChangeAspect="1" noChangeArrowheads="1"/>
            </p:cNvPicPr>
            <p:nvPr/>
          </p:nvPicPr>
          <p:blipFill>
            <a:blip r:embed="rId23"/>
            <a:srcRect/>
            <a:stretch>
              <a:fillRect/>
            </a:stretch>
          </p:blipFill>
          <p:spPr bwMode="auto">
            <a:xfrm>
              <a:off x="1336" y="1325"/>
              <a:ext cx="282" cy="19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0269" name="Group 103"/>
          <p:cNvGrpSpPr>
            <a:grpSpLocks/>
          </p:cNvGrpSpPr>
          <p:nvPr/>
        </p:nvGrpSpPr>
        <p:grpSpPr bwMode="auto">
          <a:xfrm>
            <a:off x="2005013" y="2901950"/>
            <a:ext cx="331787" cy="366713"/>
            <a:chOff x="1263" y="1828"/>
            <a:chExt cx="209" cy="231"/>
          </a:xfrm>
        </p:grpSpPr>
        <p:pic>
          <p:nvPicPr>
            <p:cNvPr id="10312" name="Picture 10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63" y="1881"/>
              <a:ext cx="209" cy="17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0313" name="Picture 10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267" y="1828"/>
              <a:ext cx="202" cy="14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0270" name="Group 106"/>
          <p:cNvGrpSpPr>
            <a:grpSpLocks/>
          </p:cNvGrpSpPr>
          <p:nvPr/>
        </p:nvGrpSpPr>
        <p:grpSpPr bwMode="auto">
          <a:xfrm>
            <a:off x="1482725" y="2987675"/>
            <a:ext cx="280988" cy="342900"/>
            <a:chOff x="934" y="1882"/>
            <a:chExt cx="177" cy="216"/>
          </a:xfrm>
        </p:grpSpPr>
        <p:pic>
          <p:nvPicPr>
            <p:cNvPr id="10310" name="Picture 107"/>
            <p:cNvPicPr>
              <a:picLocks noChangeAspect="1" noChangeArrowheads="1"/>
            </p:cNvPicPr>
            <p:nvPr/>
          </p:nvPicPr>
          <p:blipFill>
            <a:blip r:embed="rId18"/>
            <a:srcRect/>
            <a:stretch>
              <a:fillRect/>
            </a:stretch>
          </p:blipFill>
          <p:spPr bwMode="auto">
            <a:xfrm>
              <a:off x="934" y="1931"/>
              <a:ext cx="177" cy="1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0311" name="Picture 108"/>
            <p:cNvPicPr>
              <a:picLocks noChangeAspect="1" noChangeArrowheads="1"/>
            </p:cNvPicPr>
            <p:nvPr/>
          </p:nvPicPr>
          <p:blipFill>
            <a:blip r:embed="rId19"/>
            <a:srcRect/>
            <a:stretch>
              <a:fillRect/>
            </a:stretch>
          </p:blipFill>
          <p:spPr bwMode="auto">
            <a:xfrm>
              <a:off x="937" y="1882"/>
              <a:ext cx="171" cy="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0271" name="Group 109"/>
          <p:cNvGrpSpPr>
            <a:grpSpLocks/>
          </p:cNvGrpSpPr>
          <p:nvPr/>
        </p:nvGrpSpPr>
        <p:grpSpPr bwMode="auto">
          <a:xfrm>
            <a:off x="1189038" y="2651125"/>
            <a:ext cx="442912" cy="381000"/>
            <a:chOff x="749" y="1670"/>
            <a:chExt cx="279" cy="240"/>
          </a:xfrm>
        </p:grpSpPr>
        <p:pic>
          <p:nvPicPr>
            <p:cNvPr id="10308" name="Picture 110"/>
            <p:cNvPicPr>
              <a:picLocks noChangeAspect="1" noChangeArrowheads="1"/>
            </p:cNvPicPr>
            <p:nvPr/>
          </p:nvPicPr>
          <p:blipFill>
            <a:blip r:embed="rId20"/>
            <a:srcRect/>
            <a:stretch>
              <a:fillRect/>
            </a:stretch>
          </p:blipFill>
          <p:spPr bwMode="auto">
            <a:xfrm>
              <a:off x="856" y="1706"/>
              <a:ext cx="91" cy="2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0309" name="Picture 111"/>
            <p:cNvPicPr>
              <a:picLocks noChangeAspect="1" noChangeArrowheads="1"/>
            </p:cNvPicPr>
            <p:nvPr/>
          </p:nvPicPr>
          <p:blipFill>
            <a:blip r:embed="rId21"/>
            <a:srcRect/>
            <a:stretch>
              <a:fillRect/>
            </a:stretch>
          </p:blipFill>
          <p:spPr bwMode="auto">
            <a:xfrm>
              <a:off x="749" y="1670"/>
              <a:ext cx="279" cy="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0272" name="Group 112"/>
          <p:cNvGrpSpPr>
            <a:grpSpLocks/>
          </p:cNvGrpSpPr>
          <p:nvPr/>
        </p:nvGrpSpPr>
        <p:grpSpPr bwMode="auto">
          <a:xfrm>
            <a:off x="1565275" y="1401763"/>
            <a:ext cx="444500" cy="384175"/>
            <a:chOff x="986" y="883"/>
            <a:chExt cx="280" cy="242"/>
          </a:xfrm>
        </p:grpSpPr>
        <p:pic>
          <p:nvPicPr>
            <p:cNvPr id="10306" name="Picture 113"/>
            <p:cNvPicPr>
              <a:picLocks noChangeAspect="1" noChangeArrowheads="1"/>
            </p:cNvPicPr>
            <p:nvPr/>
          </p:nvPicPr>
          <p:blipFill>
            <a:blip r:embed="rId24"/>
            <a:srcRect/>
            <a:stretch>
              <a:fillRect/>
            </a:stretch>
          </p:blipFill>
          <p:spPr bwMode="auto">
            <a:xfrm>
              <a:off x="986" y="938"/>
              <a:ext cx="280" cy="1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0307" name="Picture 114"/>
            <p:cNvPicPr>
              <a:picLocks noChangeAspect="1" noChangeArrowheads="1"/>
            </p:cNvPicPr>
            <p:nvPr/>
          </p:nvPicPr>
          <p:blipFill>
            <a:blip r:embed="rId25"/>
            <a:srcRect/>
            <a:stretch>
              <a:fillRect/>
            </a:stretch>
          </p:blipFill>
          <p:spPr bwMode="auto">
            <a:xfrm>
              <a:off x="991" y="883"/>
              <a:ext cx="270" cy="15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0273" name="Group 115"/>
          <p:cNvGrpSpPr>
            <a:grpSpLocks/>
          </p:cNvGrpSpPr>
          <p:nvPr/>
        </p:nvGrpSpPr>
        <p:grpSpPr bwMode="auto">
          <a:xfrm>
            <a:off x="762000" y="2530475"/>
            <a:ext cx="444500" cy="379413"/>
            <a:chOff x="480" y="1594"/>
            <a:chExt cx="280" cy="239"/>
          </a:xfrm>
        </p:grpSpPr>
        <p:pic>
          <p:nvPicPr>
            <p:cNvPr id="10304" name="Picture 116"/>
            <p:cNvPicPr>
              <a:picLocks noChangeAspect="1" noChangeArrowheads="1"/>
            </p:cNvPicPr>
            <p:nvPr/>
          </p:nvPicPr>
          <p:blipFill>
            <a:blip r:embed="rId20"/>
            <a:srcRect/>
            <a:stretch>
              <a:fillRect/>
            </a:stretch>
          </p:blipFill>
          <p:spPr bwMode="auto">
            <a:xfrm>
              <a:off x="588" y="1630"/>
              <a:ext cx="91" cy="20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0305" name="Picture 117"/>
            <p:cNvPicPr>
              <a:picLocks noChangeAspect="1" noChangeArrowheads="1"/>
            </p:cNvPicPr>
            <p:nvPr/>
          </p:nvPicPr>
          <p:blipFill>
            <a:blip r:embed="rId21"/>
            <a:srcRect/>
            <a:stretch>
              <a:fillRect/>
            </a:stretch>
          </p:blipFill>
          <p:spPr bwMode="auto">
            <a:xfrm>
              <a:off x="480" y="1594"/>
              <a:ext cx="280" cy="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10274" name="Rectangle 120"/>
          <p:cNvSpPr>
            <a:spLocks noChangeArrowheads="1"/>
          </p:cNvSpPr>
          <p:nvPr/>
        </p:nvSpPr>
        <p:spPr bwMode="auto">
          <a:xfrm>
            <a:off x="5484813" y="1557338"/>
            <a:ext cx="3346450" cy="2954337"/>
          </a:xfrm>
          <a:prstGeom prst="rect">
            <a:avLst/>
          </a:prstGeom>
          <a:noFill/>
          <a:ln w="28440" cap="sq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5" name="Rectangle 121"/>
          <p:cNvSpPr>
            <a:spLocks noChangeArrowheads="1"/>
          </p:cNvSpPr>
          <p:nvPr/>
        </p:nvSpPr>
        <p:spPr bwMode="auto">
          <a:xfrm>
            <a:off x="5538788" y="1403350"/>
            <a:ext cx="1912937" cy="2809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14" name="Rectangle 122"/>
          <p:cNvSpPr>
            <a:spLocks noChangeArrowheads="1"/>
          </p:cNvSpPr>
          <p:nvPr/>
        </p:nvSpPr>
        <p:spPr bwMode="auto">
          <a:xfrm>
            <a:off x="5537200" y="1362075"/>
            <a:ext cx="3149600" cy="25796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2900" indent="-341313">
              <a:lnSpc>
                <a:spcPct val="90000"/>
              </a:lnSpc>
              <a:spcBef>
                <a:spcPts val="600"/>
              </a:spcBef>
              <a:buClrTx/>
              <a:buSzPct val="7500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Base Station</a:t>
            </a: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Typically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connected to wired network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Relay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responsible for sending packets between wired network and wireless host(s) in its </a:t>
            </a:r>
            <a:r>
              <a:rPr lang="ja-JP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area</a:t>
            </a:r>
            <a:r>
              <a:rPr lang="ja-JP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e.g., cell towers,  802.11 access points </a:t>
            </a:r>
          </a:p>
        </p:txBody>
      </p:sp>
      <p:sp>
        <p:nvSpPr>
          <p:cNvPr id="10277" name="Line 123"/>
          <p:cNvSpPr>
            <a:spLocks noChangeShapeType="1"/>
          </p:cNvSpPr>
          <p:nvPr/>
        </p:nvSpPr>
        <p:spPr bwMode="auto">
          <a:xfrm flipH="1">
            <a:off x="6018213" y="4530725"/>
            <a:ext cx="312737" cy="863600"/>
          </a:xfrm>
          <a:prstGeom prst="line">
            <a:avLst/>
          </a:prstGeom>
          <a:noFill/>
          <a:ln w="9360" cap="sq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0278" name="Group 124"/>
          <p:cNvGrpSpPr>
            <a:grpSpLocks/>
          </p:cNvGrpSpPr>
          <p:nvPr/>
        </p:nvGrpSpPr>
        <p:grpSpPr bwMode="auto">
          <a:xfrm>
            <a:off x="8188325" y="1087438"/>
            <a:ext cx="457200" cy="619125"/>
            <a:chOff x="5158" y="685"/>
            <a:chExt cx="288" cy="390"/>
          </a:xfrm>
        </p:grpSpPr>
        <p:grpSp>
          <p:nvGrpSpPr>
            <p:cNvPr id="10287" name="Group 125"/>
            <p:cNvGrpSpPr>
              <a:grpSpLocks/>
            </p:cNvGrpSpPr>
            <p:nvPr/>
          </p:nvGrpSpPr>
          <p:grpSpPr bwMode="auto">
            <a:xfrm>
              <a:off x="5203" y="789"/>
              <a:ext cx="188" cy="286"/>
              <a:chOff x="5203" y="789"/>
              <a:chExt cx="188" cy="286"/>
            </a:xfrm>
          </p:grpSpPr>
          <p:sp>
            <p:nvSpPr>
              <p:cNvPr id="10289" name="Line 126"/>
              <p:cNvSpPr>
                <a:spLocks noChangeShapeType="1"/>
              </p:cNvSpPr>
              <p:nvPr/>
            </p:nvSpPr>
            <p:spPr bwMode="auto">
              <a:xfrm flipH="1">
                <a:off x="5202" y="789"/>
                <a:ext cx="95" cy="25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0" name="Line 127"/>
              <p:cNvSpPr>
                <a:spLocks noChangeShapeType="1"/>
              </p:cNvSpPr>
              <p:nvPr/>
            </p:nvSpPr>
            <p:spPr bwMode="auto">
              <a:xfrm>
                <a:off x="5297" y="789"/>
                <a:ext cx="93" cy="25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1" name="Line 128"/>
              <p:cNvSpPr>
                <a:spLocks noChangeShapeType="1"/>
              </p:cNvSpPr>
              <p:nvPr/>
            </p:nvSpPr>
            <p:spPr bwMode="auto">
              <a:xfrm>
                <a:off x="5203" y="1048"/>
                <a:ext cx="93" cy="2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2" name="Line 129"/>
              <p:cNvSpPr>
                <a:spLocks noChangeShapeType="1"/>
              </p:cNvSpPr>
              <p:nvPr/>
            </p:nvSpPr>
            <p:spPr bwMode="auto">
              <a:xfrm flipH="1">
                <a:off x="5297" y="1048"/>
                <a:ext cx="95" cy="2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3" name="Line 130"/>
              <p:cNvSpPr>
                <a:spLocks noChangeShapeType="1"/>
              </p:cNvSpPr>
              <p:nvPr/>
            </p:nvSpPr>
            <p:spPr bwMode="auto">
              <a:xfrm>
                <a:off x="5297" y="795"/>
                <a:ext cx="0" cy="280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4" name="Line 131"/>
              <p:cNvSpPr>
                <a:spLocks noChangeShapeType="1"/>
              </p:cNvSpPr>
              <p:nvPr/>
            </p:nvSpPr>
            <p:spPr bwMode="auto">
              <a:xfrm flipV="1">
                <a:off x="5203" y="1020"/>
                <a:ext cx="93" cy="2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5" name="Line 132"/>
              <p:cNvSpPr>
                <a:spLocks noChangeShapeType="1"/>
              </p:cNvSpPr>
              <p:nvPr/>
            </p:nvSpPr>
            <p:spPr bwMode="auto">
              <a:xfrm flipH="1" flipV="1">
                <a:off x="5297" y="1019"/>
                <a:ext cx="95" cy="2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6" name="Line 133"/>
              <p:cNvSpPr>
                <a:spLocks noChangeShapeType="1"/>
              </p:cNvSpPr>
              <p:nvPr/>
            </p:nvSpPr>
            <p:spPr bwMode="auto">
              <a:xfrm>
                <a:off x="5243" y="936"/>
                <a:ext cx="53" cy="20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7" name="Line 134"/>
              <p:cNvSpPr>
                <a:spLocks noChangeShapeType="1"/>
              </p:cNvSpPr>
              <p:nvPr/>
            </p:nvSpPr>
            <p:spPr bwMode="auto">
              <a:xfrm flipV="1">
                <a:off x="5297" y="935"/>
                <a:ext cx="56" cy="22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8" name="Line 135"/>
              <p:cNvSpPr>
                <a:spLocks noChangeShapeType="1"/>
              </p:cNvSpPr>
              <p:nvPr/>
            </p:nvSpPr>
            <p:spPr bwMode="auto">
              <a:xfrm>
                <a:off x="5225" y="974"/>
                <a:ext cx="69" cy="2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9" name="Line 136"/>
              <p:cNvSpPr>
                <a:spLocks noChangeShapeType="1"/>
              </p:cNvSpPr>
              <p:nvPr/>
            </p:nvSpPr>
            <p:spPr bwMode="auto">
              <a:xfrm flipV="1">
                <a:off x="5297" y="979"/>
                <a:ext cx="69" cy="26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0" name="Line 137"/>
              <p:cNvSpPr>
                <a:spLocks noChangeShapeType="1"/>
              </p:cNvSpPr>
              <p:nvPr/>
            </p:nvSpPr>
            <p:spPr bwMode="auto">
              <a:xfrm flipV="1">
                <a:off x="5297" y="896"/>
                <a:ext cx="35" cy="11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1" name="Line 138"/>
              <p:cNvSpPr>
                <a:spLocks noChangeShapeType="1"/>
              </p:cNvSpPr>
              <p:nvPr/>
            </p:nvSpPr>
            <p:spPr bwMode="auto">
              <a:xfrm flipV="1">
                <a:off x="5297" y="842"/>
                <a:ext cx="21" cy="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2" name="Line 139"/>
              <p:cNvSpPr>
                <a:spLocks noChangeShapeType="1"/>
              </p:cNvSpPr>
              <p:nvPr/>
            </p:nvSpPr>
            <p:spPr bwMode="auto">
              <a:xfrm>
                <a:off x="5257" y="893"/>
                <a:ext cx="43" cy="13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3" name="Line 140"/>
              <p:cNvSpPr>
                <a:spLocks noChangeShapeType="1"/>
              </p:cNvSpPr>
              <p:nvPr/>
            </p:nvSpPr>
            <p:spPr bwMode="auto">
              <a:xfrm>
                <a:off x="5276" y="841"/>
                <a:ext cx="24" cy="13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10288" name="Picture 141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158" y="685"/>
              <a:ext cx="288" cy="2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0279" name="Group 142"/>
          <p:cNvGrpSpPr>
            <a:grpSpLocks/>
          </p:cNvGrpSpPr>
          <p:nvPr/>
        </p:nvGrpSpPr>
        <p:grpSpPr bwMode="auto">
          <a:xfrm>
            <a:off x="7578725" y="1228725"/>
            <a:ext cx="588963" cy="500063"/>
            <a:chOff x="4774" y="774"/>
            <a:chExt cx="371" cy="315"/>
          </a:xfrm>
        </p:grpSpPr>
        <p:pic>
          <p:nvPicPr>
            <p:cNvPr id="10285" name="Picture 14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795" y="815"/>
              <a:ext cx="271" cy="27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0286" name="Picture 144"/>
            <p:cNvPicPr>
              <a:picLocks noChangeAspect="1" noChangeArrowheads="1"/>
            </p:cNvPicPr>
            <p:nvPr/>
          </p:nvPicPr>
          <p:blipFill>
            <a:blip r:embed="rId26"/>
            <a:srcRect/>
            <a:stretch>
              <a:fillRect/>
            </a:stretch>
          </p:blipFill>
          <p:spPr bwMode="auto">
            <a:xfrm>
              <a:off x="4774" y="774"/>
              <a:ext cx="371" cy="9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10280" name="Text Box 145"/>
          <p:cNvSpPr txBox="1">
            <a:spLocks noChangeArrowheads="1"/>
          </p:cNvSpPr>
          <p:nvPr/>
        </p:nvSpPr>
        <p:spPr bwMode="auto">
          <a:xfrm>
            <a:off x="461963" y="193675"/>
            <a:ext cx="7772400" cy="954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Elements of a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Wireless Network</a:t>
            </a:r>
            <a:endParaRPr lang="en-US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282" name="Group 147"/>
          <p:cNvGrpSpPr>
            <a:grpSpLocks/>
          </p:cNvGrpSpPr>
          <p:nvPr/>
        </p:nvGrpSpPr>
        <p:grpSpPr bwMode="auto">
          <a:xfrm>
            <a:off x="3038475" y="2557463"/>
            <a:ext cx="2360613" cy="1760537"/>
            <a:chOff x="1914" y="1611"/>
            <a:chExt cx="1487" cy="1109"/>
          </a:xfrm>
        </p:grpSpPr>
        <p:sp>
          <p:nvSpPr>
            <p:cNvPr id="10283" name="Freeform 148"/>
            <p:cNvSpPr>
              <a:spLocks noChangeArrowheads="1"/>
            </p:cNvSpPr>
            <p:nvPr/>
          </p:nvSpPr>
          <p:spPr bwMode="auto">
            <a:xfrm>
              <a:off x="1914" y="1611"/>
              <a:ext cx="1487" cy="1109"/>
            </a:xfrm>
            <a:custGeom>
              <a:avLst/>
              <a:gdLst>
                <a:gd name="T0" fmla="*/ 2 w 2135"/>
                <a:gd name="T1" fmla="*/ 39 h 1662"/>
                <a:gd name="T2" fmla="*/ 8 w 2135"/>
                <a:gd name="T3" fmla="*/ 5 h 1662"/>
                <a:gd name="T4" fmla="*/ 52 w 2135"/>
                <a:gd name="T5" fmla="*/ 11 h 1662"/>
                <a:gd name="T6" fmla="*/ 97 w 2135"/>
                <a:gd name="T7" fmla="*/ 6 h 1662"/>
                <a:gd name="T8" fmla="*/ 159 w 2135"/>
                <a:gd name="T9" fmla="*/ 24 h 1662"/>
                <a:gd name="T10" fmla="*/ 161 w 2135"/>
                <a:gd name="T11" fmla="*/ 68 h 1662"/>
                <a:gd name="T12" fmla="*/ 126 w 2135"/>
                <a:gd name="T13" fmla="*/ 95 h 1662"/>
                <a:gd name="T14" fmla="*/ 65 w 2135"/>
                <a:gd name="T15" fmla="*/ 89 h 1662"/>
                <a:gd name="T16" fmla="*/ 40 w 2135"/>
                <a:gd name="T17" fmla="*/ 75 h 1662"/>
                <a:gd name="T18" fmla="*/ 15 w 2135"/>
                <a:gd name="T19" fmla="*/ 63 h 1662"/>
                <a:gd name="T20" fmla="*/ 2 w 2135"/>
                <a:gd name="T21" fmla="*/ 39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4" name="Text Box 149"/>
            <p:cNvSpPr txBox="1">
              <a:spLocks noChangeArrowheads="1"/>
            </p:cNvSpPr>
            <p:nvPr/>
          </p:nvSpPr>
          <p:spPr bwMode="auto">
            <a:xfrm>
              <a:off x="2227" y="1904"/>
              <a:ext cx="991" cy="44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Network </a:t>
              </a:r>
              <a:endPara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Infrastructure</a:t>
              </a:r>
              <a:endPara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val 1"/>
          <p:cNvSpPr>
            <a:spLocks noChangeArrowheads="1"/>
          </p:cNvSpPr>
          <p:nvPr/>
        </p:nvSpPr>
        <p:spPr bwMode="auto">
          <a:xfrm>
            <a:off x="4816475" y="4378325"/>
            <a:ext cx="2152650" cy="2093913"/>
          </a:xfrm>
          <a:prstGeom prst="ellipse">
            <a:avLst/>
          </a:prstGeom>
          <a:solidFill>
            <a:srgbClr val="99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Oval 2"/>
          <p:cNvSpPr>
            <a:spLocks noChangeArrowheads="1"/>
          </p:cNvSpPr>
          <p:nvPr/>
        </p:nvSpPr>
        <p:spPr bwMode="auto">
          <a:xfrm>
            <a:off x="650875" y="1290638"/>
            <a:ext cx="2252663" cy="2286000"/>
          </a:xfrm>
          <a:prstGeom prst="ellipse">
            <a:avLst/>
          </a:prstGeom>
          <a:solidFill>
            <a:srgbClr val="99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Line 3"/>
          <p:cNvSpPr>
            <a:spLocks noChangeShapeType="1"/>
          </p:cNvSpPr>
          <p:nvPr/>
        </p:nvSpPr>
        <p:spPr bwMode="auto">
          <a:xfrm>
            <a:off x="1798638" y="2447925"/>
            <a:ext cx="1277937" cy="65563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9" name="Oval 4"/>
          <p:cNvSpPr>
            <a:spLocks noChangeArrowheads="1"/>
          </p:cNvSpPr>
          <p:nvPr/>
        </p:nvSpPr>
        <p:spPr bwMode="auto">
          <a:xfrm>
            <a:off x="1524000" y="4033838"/>
            <a:ext cx="1038225" cy="1004887"/>
          </a:xfrm>
          <a:prstGeom prst="ellipse">
            <a:avLst/>
          </a:prstGeom>
          <a:solidFill>
            <a:srgbClr val="99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Line 5"/>
          <p:cNvSpPr>
            <a:spLocks noChangeShapeType="1"/>
          </p:cNvSpPr>
          <p:nvPr/>
        </p:nvSpPr>
        <p:spPr bwMode="auto">
          <a:xfrm flipV="1">
            <a:off x="2197100" y="3635375"/>
            <a:ext cx="1257300" cy="8128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Oval 6"/>
          <p:cNvSpPr>
            <a:spLocks noChangeArrowheads="1"/>
          </p:cNvSpPr>
          <p:nvPr/>
        </p:nvSpPr>
        <p:spPr bwMode="auto">
          <a:xfrm>
            <a:off x="3108325" y="4440238"/>
            <a:ext cx="2278063" cy="2052637"/>
          </a:xfrm>
          <a:prstGeom prst="ellipse">
            <a:avLst/>
          </a:prstGeom>
          <a:solidFill>
            <a:srgbClr val="99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Line 7"/>
          <p:cNvSpPr>
            <a:spLocks noChangeShapeType="1"/>
          </p:cNvSpPr>
          <p:nvPr/>
        </p:nvSpPr>
        <p:spPr bwMode="auto">
          <a:xfrm>
            <a:off x="5360988" y="5424488"/>
            <a:ext cx="304800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3" name="Line 8"/>
          <p:cNvSpPr>
            <a:spLocks noChangeShapeType="1"/>
          </p:cNvSpPr>
          <p:nvPr/>
        </p:nvSpPr>
        <p:spPr bwMode="auto">
          <a:xfrm flipH="1">
            <a:off x="4872038" y="5327650"/>
            <a:ext cx="193675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4" name="Line 9"/>
          <p:cNvSpPr>
            <a:spLocks noChangeShapeType="1"/>
          </p:cNvSpPr>
          <p:nvPr/>
        </p:nvSpPr>
        <p:spPr bwMode="auto">
          <a:xfrm flipH="1">
            <a:off x="4886325" y="5403850"/>
            <a:ext cx="193675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5" name="Line 10"/>
          <p:cNvSpPr>
            <a:spLocks noChangeShapeType="1"/>
          </p:cNvSpPr>
          <p:nvPr/>
        </p:nvSpPr>
        <p:spPr bwMode="auto">
          <a:xfrm flipH="1">
            <a:off x="4829175" y="5470525"/>
            <a:ext cx="193675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6" name="Line 11"/>
          <p:cNvSpPr>
            <a:spLocks noChangeShapeType="1"/>
          </p:cNvSpPr>
          <p:nvPr/>
        </p:nvSpPr>
        <p:spPr bwMode="auto">
          <a:xfrm flipH="1" flipV="1">
            <a:off x="4865688" y="4103688"/>
            <a:ext cx="952500" cy="12969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7" name="Line 12"/>
          <p:cNvSpPr>
            <a:spLocks noChangeShapeType="1"/>
          </p:cNvSpPr>
          <p:nvPr/>
        </p:nvSpPr>
        <p:spPr bwMode="auto">
          <a:xfrm flipV="1">
            <a:off x="4308475" y="4143375"/>
            <a:ext cx="50800" cy="11207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1278" name="Group 13"/>
          <p:cNvGrpSpPr>
            <a:grpSpLocks/>
          </p:cNvGrpSpPr>
          <p:nvPr/>
        </p:nvGrpSpPr>
        <p:grpSpPr bwMode="auto">
          <a:xfrm>
            <a:off x="6442075" y="4867275"/>
            <a:ext cx="330200" cy="366713"/>
            <a:chOff x="4058" y="3066"/>
            <a:chExt cx="208" cy="231"/>
          </a:xfrm>
        </p:grpSpPr>
        <p:pic>
          <p:nvPicPr>
            <p:cNvPr id="11407" name="Picture 1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058" y="3119"/>
              <a:ext cx="208" cy="17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1408" name="Picture 1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062" y="3066"/>
              <a:ext cx="201" cy="14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1279" name="Group 16"/>
          <p:cNvGrpSpPr>
            <a:grpSpLocks/>
          </p:cNvGrpSpPr>
          <p:nvPr/>
        </p:nvGrpSpPr>
        <p:grpSpPr bwMode="auto">
          <a:xfrm>
            <a:off x="2071688" y="4195763"/>
            <a:ext cx="395287" cy="387350"/>
            <a:chOff x="1305" y="2643"/>
            <a:chExt cx="249" cy="244"/>
          </a:xfrm>
        </p:grpSpPr>
        <p:pic>
          <p:nvPicPr>
            <p:cNvPr id="11405" name="Picture 17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319" y="2675"/>
              <a:ext cx="182" cy="2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1406" name="Picture 18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305" y="2643"/>
              <a:ext cx="249" cy="7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1280" name="Group 19"/>
          <p:cNvGrpSpPr>
            <a:grpSpLocks/>
          </p:cNvGrpSpPr>
          <p:nvPr/>
        </p:nvGrpSpPr>
        <p:grpSpPr bwMode="auto">
          <a:xfrm>
            <a:off x="5668963" y="4957763"/>
            <a:ext cx="457200" cy="619125"/>
            <a:chOff x="3571" y="3123"/>
            <a:chExt cx="288" cy="390"/>
          </a:xfrm>
        </p:grpSpPr>
        <p:grpSp>
          <p:nvGrpSpPr>
            <p:cNvPr id="11388" name="Group 20"/>
            <p:cNvGrpSpPr>
              <a:grpSpLocks/>
            </p:cNvGrpSpPr>
            <p:nvPr/>
          </p:nvGrpSpPr>
          <p:grpSpPr bwMode="auto">
            <a:xfrm>
              <a:off x="3616" y="3227"/>
              <a:ext cx="188" cy="286"/>
              <a:chOff x="3616" y="3227"/>
              <a:chExt cx="188" cy="286"/>
            </a:xfrm>
          </p:grpSpPr>
          <p:sp>
            <p:nvSpPr>
              <p:cNvPr id="11390" name="Line 21"/>
              <p:cNvSpPr>
                <a:spLocks noChangeShapeType="1"/>
              </p:cNvSpPr>
              <p:nvPr/>
            </p:nvSpPr>
            <p:spPr bwMode="auto">
              <a:xfrm flipH="1">
                <a:off x="3615" y="3227"/>
                <a:ext cx="95" cy="25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91" name="Line 22"/>
              <p:cNvSpPr>
                <a:spLocks noChangeShapeType="1"/>
              </p:cNvSpPr>
              <p:nvPr/>
            </p:nvSpPr>
            <p:spPr bwMode="auto">
              <a:xfrm>
                <a:off x="3710" y="3227"/>
                <a:ext cx="93" cy="25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92" name="Line 23"/>
              <p:cNvSpPr>
                <a:spLocks noChangeShapeType="1"/>
              </p:cNvSpPr>
              <p:nvPr/>
            </p:nvSpPr>
            <p:spPr bwMode="auto">
              <a:xfrm>
                <a:off x="3616" y="3486"/>
                <a:ext cx="93" cy="2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93" name="Line 24"/>
              <p:cNvSpPr>
                <a:spLocks noChangeShapeType="1"/>
              </p:cNvSpPr>
              <p:nvPr/>
            </p:nvSpPr>
            <p:spPr bwMode="auto">
              <a:xfrm flipH="1">
                <a:off x="3710" y="3486"/>
                <a:ext cx="95" cy="2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94" name="Line 25"/>
              <p:cNvSpPr>
                <a:spLocks noChangeShapeType="1"/>
              </p:cNvSpPr>
              <p:nvPr/>
            </p:nvSpPr>
            <p:spPr bwMode="auto">
              <a:xfrm>
                <a:off x="3710" y="3233"/>
                <a:ext cx="0" cy="280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95" name="Line 26"/>
              <p:cNvSpPr>
                <a:spLocks noChangeShapeType="1"/>
              </p:cNvSpPr>
              <p:nvPr/>
            </p:nvSpPr>
            <p:spPr bwMode="auto">
              <a:xfrm flipV="1">
                <a:off x="3616" y="3458"/>
                <a:ext cx="93" cy="2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96" name="Line 27"/>
              <p:cNvSpPr>
                <a:spLocks noChangeShapeType="1"/>
              </p:cNvSpPr>
              <p:nvPr/>
            </p:nvSpPr>
            <p:spPr bwMode="auto">
              <a:xfrm flipH="1" flipV="1">
                <a:off x="3710" y="3457"/>
                <a:ext cx="95" cy="2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97" name="Line 28"/>
              <p:cNvSpPr>
                <a:spLocks noChangeShapeType="1"/>
              </p:cNvSpPr>
              <p:nvPr/>
            </p:nvSpPr>
            <p:spPr bwMode="auto">
              <a:xfrm>
                <a:off x="3656" y="3374"/>
                <a:ext cx="53" cy="20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98" name="Line 29"/>
              <p:cNvSpPr>
                <a:spLocks noChangeShapeType="1"/>
              </p:cNvSpPr>
              <p:nvPr/>
            </p:nvSpPr>
            <p:spPr bwMode="auto">
              <a:xfrm flipV="1">
                <a:off x="3710" y="3373"/>
                <a:ext cx="56" cy="22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99" name="Line 30"/>
              <p:cNvSpPr>
                <a:spLocks noChangeShapeType="1"/>
              </p:cNvSpPr>
              <p:nvPr/>
            </p:nvSpPr>
            <p:spPr bwMode="auto">
              <a:xfrm>
                <a:off x="3638" y="3412"/>
                <a:ext cx="69" cy="2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00" name="Line 31"/>
              <p:cNvSpPr>
                <a:spLocks noChangeShapeType="1"/>
              </p:cNvSpPr>
              <p:nvPr/>
            </p:nvSpPr>
            <p:spPr bwMode="auto">
              <a:xfrm flipV="1">
                <a:off x="3710" y="3417"/>
                <a:ext cx="69" cy="26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01" name="Line 32"/>
              <p:cNvSpPr>
                <a:spLocks noChangeShapeType="1"/>
              </p:cNvSpPr>
              <p:nvPr/>
            </p:nvSpPr>
            <p:spPr bwMode="auto">
              <a:xfrm flipV="1">
                <a:off x="3710" y="3334"/>
                <a:ext cx="35" cy="11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02" name="Line 33"/>
              <p:cNvSpPr>
                <a:spLocks noChangeShapeType="1"/>
              </p:cNvSpPr>
              <p:nvPr/>
            </p:nvSpPr>
            <p:spPr bwMode="auto">
              <a:xfrm flipV="1">
                <a:off x="3710" y="3280"/>
                <a:ext cx="21" cy="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03" name="Line 34"/>
              <p:cNvSpPr>
                <a:spLocks noChangeShapeType="1"/>
              </p:cNvSpPr>
              <p:nvPr/>
            </p:nvSpPr>
            <p:spPr bwMode="auto">
              <a:xfrm>
                <a:off x="3670" y="3332"/>
                <a:ext cx="43" cy="13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04" name="Line 35"/>
              <p:cNvSpPr>
                <a:spLocks noChangeShapeType="1"/>
              </p:cNvSpPr>
              <p:nvPr/>
            </p:nvSpPr>
            <p:spPr bwMode="auto">
              <a:xfrm>
                <a:off x="3689" y="3279"/>
                <a:ext cx="24" cy="13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11389" name="Picture 36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571" y="3123"/>
              <a:ext cx="288" cy="2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1281" name="Group 37"/>
          <p:cNvGrpSpPr>
            <a:grpSpLocks/>
          </p:cNvGrpSpPr>
          <p:nvPr/>
        </p:nvGrpSpPr>
        <p:grpSpPr bwMode="auto">
          <a:xfrm>
            <a:off x="3403600" y="5354638"/>
            <a:ext cx="525463" cy="390525"/>
            <a:chOff x="2144" y="3373"/>
            <a:chExt cx="331" cy="246"/>
          </a:xfrm>
        </p:grpSpPr>
        <p:pic>
          <p:nvPicPr>
            <p:cNvPr id="11386" name="Picture 38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271" y="3410"/>
              <a:ext cx="108" cy="20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1387" name="Picture 39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144" y="3373"/>
              <a:ext cx="331" cy="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1282" name="Group 40"/>
          <p:cNvGrpSpPr>
            <a:grpSpLocks/>
          </p:cNvGrpSpPr>
          <p:nvPr/>
        </p:nvGrpSpPr>
        <p:grpSpPr bwMode="auto">
          <a:xfrm>
            <a:off x="4094163" y="4987925"/>
            <a:ext cx="457200" cy="619125"/>
            <a:chOff x="2579" y="3142"/>
            <a:chExt cx="288" cy="390"/>
          </a:xfrm>
        </p:grpSpPr>
        <p:grpSp>
          <p:nvGrpSpPr>
            <p:cNvPr id="11369" name="Group 41"/>
            <p:cNvGrpSpPr>
              <a:grpSpLocks/>
            </p:cNvGrpSpPr>
            <p:nvPr/>
          </p:nvGrpSpPr>
          <p:grpSpPr bwMode="auto">
            <a:xfrm>
              <a:off x="2624" y="3246"/>
              <a:ext cx="188" cy="286"/>
              <a:chOff x="2624" y="3246"/>
              <a:chExt cx="188" cy="286"/>
            </a:xfrm>
          </p:grpSpPr>
          <p:sp>
            <p:nvSpPr>
              <p:cNvPr id="11371" name="Line 42"/>
              <p:cNvSpPr>
                <a:spLocks noChangeShapeType="1"/>
              </p:cNvSpPr>
              <p:nvPr/>
            </p:nvSpPr>
            <p:spPr bwMode="auto">
              <a:xfrm flipH="1">
                <a:off x="2624" y="3246"/>
                <a:ext cx="95" cy="25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72" name="Line 43"/>
              <p:cNvSpPr>
                <a:spLocks noChangeShapeType="1"/>
              </p:cNvSpPr>
              <p:nvPr/>
            </p:nvSpPr>
            <p:spPr bwMode="auto">
              <a:xfrm>
                <a:off x="2719" y="3246"/>
                <a:ext cx="93" cy="25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73" name="Line 44"/>
              <p:cNvSpPr>
                <a:spLocks noChangeShapeType="1"/>
              </p:cNvSpPr>
              <p:nvPr/>
            </p:nvSpPr>
            <p:spPr bwMode="auto">
              <a:xfrm>
                <a:off x="2624" y="3505"/>
                <a:ext cx="93" cy="2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74" name="Line 45"/>
              <p:cNvSpPr>
                <a:spLocks noChangeShapeType="1"/>
              </p:cNvSpPr>
              <p:nvPr/>
            </p:nvSpPr>
            <p:spPr bwMode="auto">
              <a:xfrm flipH="1">
                <a:off x="2718" y="3505"/>
                <a:ext cx="95" cy="2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75" name="Line 46"/>
              <p:cNvSpPr>
                <a:spLocks noChangeShapeType="1"/>
              </p:cNvSpPr>
              <p:nvPr/>
            </p:nvSpPr>
            <p:spPr bwMode="auto">
              <a:xfrm>
                <a:off x="2719" y="3251"/>
                <a:ext cx="0" cy="281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76" name="Line 47"/>
              <p:cNvSpPr>
                <a:spLocks noChangeShapeType="1"/>
              </p:cNvSpPr>
              <p:nvPr/>
            </p:nvSpPr>
            <p:spPr bwMode="auto">
              <a:xfrm flipV="1">
                <a:off x="2624" y="3477"/>
                <a:ext cx="93" cy="2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77" name="Line 48"/>
              <p:cNvSpPr>
                <a:spLocks noChangeShapeType="1"/>
              </p:cNvSpPr>
              <p:nvPr/>
            </p:nvSpPr>
            <p:spPr bwMode="auto">
              <a:xfrm flipH="1" flipV="1">
                <a:off x="2718" y="3477"/>
                <a:ext cx="95" cy="2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78" name="Line 49"/>
              <p:cNvSpPr>
                <a:spLocks noChangeShapeType="1"/>
              </p:cNvSpPr>
              <p:nvPr/>
            </p:nvSpPr>
            <p:spPr bwMode="auto">
              <a:xfrm>
                <a:off x="2664" y="3393"/>
                <a:ext cx="53" cy="20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79" name="Line 50"/>
              <p:cNvSpPr>
                <a:spLocks noChangeShapeType="1"/>
              </p:cNvSpPr>
              <p:nvPr/>
            </p:nvSpPr>
            <p:spPr bwMode="auto">
              <a:xfrm flipV="1">
                <a:off x="2719" y="3392"/>
                <a:ext cx="56" cy="22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80" name="Line 51"/>
              <p:cNvSpPr>
                <a:spLocks noChangeShapeType="1"/>
              </p:cNvSpPr>
              <p:nvPr/>
            </p:nvSpPr>
            <p:spPr bwMode="auto">
              <a:xfrm>
                <a:off x="2646" y="3431"/>
                <a:ext cx="69" cy="2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81" name="Line 52"/>
              <p:cNvSpPr>
                <a:spLocks noChangeShapeType="1"/>
              </p:cNvSpPr>
              <p:nvPr/>
            </p:nvSpPr>
            <p:spPr bwMode="auto">
              <a:xfrm flipV="1">
                <a:off x="2719" y="3436"/>
                <a:ext cx="69" cy="26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82" name="Line 53"/>
              <p:cNvSpPr>
                <a:spLocks noChangeShapeType="1"/>
              </p:cNvSpPr>
              <p:nvPr/>
            </p:nvSpPr>
            <p:spPr bwMode="auto">
              <a:xfrm flipV="1">
                <a:off x="2719" y="3353"/>
                <a:ext cx="35" cy="11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83" name="Line 54"/>
              <p:cNvSpPr>
                <a:spLocks noChangeShapeType="1"/>
              </p:cNvSpPr>
              <p:nvPr/>
            </p:nvSpPr>
            <p:spPr bwMode="auto">
              <a:xfrm flipV="1">
                <a:off x="2719" y="3299"/>
                <a:ext cx="21" cy="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84" name="Line 55"/>
              <p:cNvSpPr>
                <a:spLocks noChangeShapeType="1"/>
              </p:cNvSpPr>
              <p:nvPr/>
            </p:nvSpPr>
            <p:spPr bwMode="auto">
              <a:xfrm>
                <a:off x="2678" y="3350"/>
                <a:ext cx="43" cy="13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85" name="Line 56"/>
              <p:cNvSpPr>
                <a:spLocks noChangeShapeType="1"/>
              </p:cNvSpPr>
              <p:nvPr/>
            </p:nvSpPr>
            <p:spPr bwMode="auto">
              <a:xfrm>
                <a:off x="2697" y="3297"/>
                <a:ext cx="24" cy="13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11370" name="Picture 57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579" y="3142"/>
              <a:ext cx="288" cy="2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1283" name="Group 58"/>
          <p:cNvGrpSpPr>
            <a:grpSpLocks/>
          </p:cNvGrpSpPr>
          <p:nvPr/>
        </p:nvGrpSpPr>
        <p:grpSpPr bwMode="auto">
          <a:xfrm>
            <a:off x="5781675" y="5791200"/>
            <a:ext cx="360363" cy="336550"/>
            <a:chOff x="3642" y="3648"/>
            <a:chExt cx="227" cy="212"/>
          </a:xfrm>
        </p:grpSpPr>
        <p:pic>
          <p:nvPicPr>
            <p:cNvPr id="11367" name="Picture 59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3642" y="3696"/>
              <a:ext cx="227" cy="16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1368" name="Picture 60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3646" y="3648"/>
              <a:ext cx="219" cy="1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1284" name="Group 61"/>
          <p:cNvGrpSpPr>
            <a:grpSpLocks/>
          </p:cNvGrpSpPr>
          <p:nvPr/>
        </p:nvGrpSpPr>
        <p:grpSpPr bwMode="auto">
          <a:xfrm>
            <a:off x="4551363" y="5811838"/>
            <a:ext cx="374650" cy="346075"/>
            <a:chOff x="2867" y="3661"/>
            <a:chExt cx="236" cy="218"/>
          </a:xfrm>
        </p:grpSpPr>
        <p:pic>
          <p:nvPicPr>
            <p:cNvPr id="11365" name="Picture 62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2867" y="3711"/>
              <a:ext cx="236" cy="16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1366" name="Picture 63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2871" y="3661"/>
              <a:ext cx="228" cy="13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1285" name="Group 64"/>
          <p:cNvGrpSpPr>
            <a:grpSpLocks/>
          </p:cNvGrpSpPr>
          <p:nvPr/>
        </p:nvGrpSpPr>
        <p:grpSpPr bwMode="auto">
          <a:xfrm>
            <a:off x="3830638" y="5832475"/>
            <a:ext cx="381000" cy="434975"/>
            <a:chOff x="2413" y="3674"/>
            <a:chExt cx="240" cy="274"/>
          </a:xfrm>
        </p:grpSpPr>
        <p:pic>
          <p:nvPicPr>
            <p:cNvPr id="11363" name="Picture 65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2413" y="3736"/>
              <a:ext cx="240" cy="2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1364" name="Picture 66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2417" y="3674"/>
              <a:ext cx="232" cy="1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1286" name="Group 67"/>
          <p:cNvGrpSpPr>
            <a:grpSpLocks/>
          </p:cNvGrpSpPr>
          <p:nvPr/>
        </p:nvGrpSpPr>
        <p:grpSpPr bwMode="auto">
          <a:xfrm>
            <a:off x="3729038" y="4673600"/>
            <a:ext cx="484187" cy="401638"/>
            <a:chOff x="2349" y="2944"/>
            <a:chExt cx="305" cy="253"/>
          </a:xfrm>
        </p:grpSpPr>
        <p:pic>
          <p:nvPicPr>
            <p:cNvPr id="11361" name="Picture 68"/>
            <p:cNvPicPr>
              <a:picLocks noChangeAspect="1" noChangeArrowheads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2466" y="2982"/>
              <a:ext cx="100" cy="2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1362" name="Picture 69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2349" y="2944"/>
              <a:ext cx="305" cy="5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1287" name="Group 70"/>
          <p:cNvGrpSpPr>
            <a:grpSpLocks/>
          </p:cNvGrpSpPr>
          <p:nvPr/>
        </p:nvGrpSpPr>
        <p:grpSpPr bwMode="auto">
          <a:xfrm>
            <a:off x="6289675" y="5334000"/>
            <a:ext cx="523875" cy="390525"/>
            <a:chOff x="3962" y="3360"/>
            <a:chExt cx="330" cy="246"/>
          </a:xfrm>
        </p:grpSpPr>
        <p:pic>
          <p:nvPicPr>
            <p:cNvPr id="11359" name="Picture 71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4089" y="3397"/>
              <a:ext cx="108" cy="20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1360" name="Picture 72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962" y="3360"/>
              <a:ext cx="330" cy="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1288" name="Group 73"/>
          <p:cNvGrpSpPr>
            <a:grpSpLocks/>
          </p:cNvGrpSpPr>
          <p:nvPr/>
        </p:nvGrpSpPr>
        <p:grpSpPr bwMode="auto">
          <a:xfrm>
            <a:off x="4987925" y="5191125"/>
            <a:ext cx="374650" cy="347663"/>
            <a:chOff x="3142" y="3270"/>
            <a:chExt cx="236" cy="219"/>
          </a:xfrm>
        </p:grpSpPr>
        <p:pic>
          <p:nvPicPr>
            <p:cNvPr id="11357" name="Picture 74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3142" y="3320"/>
              <a:ext cx="236" cy="16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1358" name="Picture 75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3146" y="3270"/>
              <a:ext cx="228" cy="1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1289" name="Group 76"/>
          <p:cNvGrpSpPr>
            <a:grpSpLocks/>
          </p:cNvGrpSpPr>
          <p:nvPr/>
        </p:nvGrpSpPr>
        <p:grpSpPr bwMode="auto">
          <a:xfrm>
            <a:off x="1909763" y="4643438"/>
            <a:ext cx="280987" cy="342900"/>
            <a:chOff x="1203" y="2925"/>
            <a:chExt cx="177" cy="216"/>
          </a:xfrm>
        </p:grpSpPr>
        <p:pic>
          <p:nvPicPr>
            <p:cNvPr id="11355" name="Picture 77"/>
            <p:cNvPicPr>
              <a:picLocks noChangeAspect="1" noChangeArrowheads="1"/>
            </p:cNvPicPr>
            <p:nvPr/>
          </p:nvPicPr>
          <p:blipFill>
            <a:blip r:embed="rId18"/>
            <a:srcRect/>
            <a:stretch>
              <a:fillRect/>
            </a:stretch>
          </p:blipFill>
          <p:spPr bwMode="auto">
            <a:xfrm>
              <a:off x="1203" y="2974"/>
              <a:ext cx="177" cy="1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1356" name="Picture 78"/>
            <p:cNvPicPr>
              <a:picLocks noChangeAspect="1" noChangeArrowheads="1"/>
            </p:cNvPicPr>
            <p:nvPr/>
          </p:nvPicPr>
          <p:blipFill>
            <a:blip r:embed="rId19"/>
            <a:srcRect/>
            <a:stretch>
              <a:fillRect/>
            </a:stretch>
          </p:blipFill>
          <p:spPr bwMode="auto">
            <a:xfrm>
              <a:off x="1206" y="2925"/>
              <a:ext cx="171" cy="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1290" name="Group 79"/>
          <p:cNvGrpSpPr>
            <a:grpSpLocks/>
          </p:cNvGrpSpPr>
          <p:nvPr/>
        </p:nvGrpSpPr>
        <p:grpSpPr bwMode="auto">
          <a:xfrm>
            <a:off x="1616075" y="4308475"/>
            <a:ext cx="442913" cy="379413"/>
            <a:chOff x="1018" y="2714"/>
            <a:chExt cx="279" cy="239"/>
          </a:xfrm>
        </p:grpSpPr>
        <p:pic>
          <p:nvPicPr>
            <p:cNvPr id="11353" name="Picture 80"/>
            <p:cNvPicPr>
              <a:picLocks noChangeAspect="1" noChangeArrowheads="1"/>
            </p:cNvPicPr>
            <p:nvPr/>
          </p:nvPicPr>
          <p:blipFill>
            <a:blip r:embed="rId20"/>
            <a:srcRect/>
            <a:stretch>
              <a:fillRect/>
            </a:stretch>
          </p:blipFill>
          <p:spPr bwMode="auto">
            <a:xfrm>
              <a:off x="1125" y="2750"/>
              <a:ext cx="91" cy="20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1354" name="Picture 81"/>
            <p:cNvPicPr>
              <a:picLocks noChangeAspect="1" noChangeArrowheads="1"/>
            </p:cNvPicPr>
            <p:nvPr/>
          </p:nvPicPr>
          <p:blipFill>
            <a:blip r:embed="rId21"/>
            <a:srcRect/>
            <a:stretch>
              <a:fillRect/>
            </a:stretch>
          </p:blipFill>
          <p:spPr bwMode="auto">
            <a:xfrm>
              <a:off x="1018" y="2714"/>
              <a:ext cx="279" cy="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1291" name="Group 82"/>
          <p:cNvGrpSpPr>
            <a:grpSpLocks/>
          </p:cNvGrpSpPr>
          <p:nvPr/>
        </p:nvGrpSpPr>
        <p:grpSpPr bwMode="auto">
          <a:xfrm>
            <a:off x="1574800" y="1971675"/>
            <a:ext cx="457200" cy="617538"/>
            <a:chOff x="992" y="1242"/>
            <a:chExt cx="288" cy="389"/>
          </a:xfrm>
        </p:grpSpPr>
        <p:grpSp>
          <p:nvGrpSpPr>
            <p:cNvPr id="11336" name="Group 83"/>
            <p:cNvGrpSpPr>
              <a:grpSpLocks/>
            </p:cNvGrpSpPr>
            <p:nvPr/>
          </p:nvGrpSpPr>
          <p:grpSpPr bwMode="auto">
            <a:xfrm>
              <a:off x="1037" y="1346"/>
              <a:ext cx="188" cy="285"/>
              <a:chOff x="1037" y="1346"/>
              <a:chExt cx="188" cy="285"/>
            </a:xfrm>
          </p:grpSpPr>
          <p:sp>
            <p:nvSpPr>
              <p:cNvPr id="11338" name="Line 84"/>
              <p:cNvSpPr>
                <a:spLocks noChangeShapeType="1"/>
              </p:cNvSpPr>
              <p:nvPr/>
            </p:nvSpPr>
            <p:spPr bwMode="auto">
              <a:xfrm flipH="1">
                <a:off x="1036" y="1346"/>
                <a:ext cx="95" cy="25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9" name="Line 85"/>
              <p:cNvSpPr>
                <a:spLocks noChangeShapeType="1"/>
              </p:cNvSpPr>
              <p:nvPr/>
            </p:nvSpPr>
            <p:spPr bwMode="auto">
              <a:xfrm>
                <a:off x="1131" y="1346"/>
                <a:ext cx="93" cy="25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0" name="Line 86"/>
              <p:cNvSpPr>
                <a:spLocks noChangeShapeType="1"/>
              </p:cNvSpPr>
              <p:nvPr/>
            </p:nvSpPr>
            <p:spPr bwMode="auto">
              <a:xfrm>
                <a:off x="1037" y="1604"/>
                <a:ext cx="93" cy="2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1" name="Line 87"/>
              <p:cNvSpPr>
                <a:spLocks noChangeShapeType="1"/>
              </p:cNvSpPr>
              <p:nvPr/>
            </p:nvSpPr>
            <p:spPr bwMode="auto">
              <a:xfrm flipH="1">
                <a:off x="1131" y="1604"/>
                <a:ext cx="95" cy="2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2" name="Line 88"/>
              <p:cNvSpPr>
                <a:spLocks noChangeShapeType="1"/>
              </p:cNvSpPr>
              <p:nvPr/>
            </p:nvSpPr>
            <p:spPr bwMode="auto">
              <a:xfrm>
                <a:off x="1131" y="1351"/>
                <a:ext cx="0" cy="280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3" name="Line 89"/>
              <p:cNvSpPr>
                <a:spLocks noChangeShapeType="1"/>
              </p:cNvSpPr>
              <p:nvPr/>
            </p:nvSpPr>
            <p:spPr bwMode="auto">
              <a:xfrm flipV="1">
                <a:off x="1037" y="1576"/>
                <a:ext cx="93" cy="2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4" name="Line 90"/>
              <p:cNvSpPr>
                <a:spLocks noChangeShapeType="1"/>
              </p:cNvSpPr>
              <p:nvPr/>
            </p:nvSpPr>
            <p:spPr bwMode="auto">
              <a:xfrm flipH="1" flipV="1">
                <a:off x="1131" y="1576"/>
                <a:ext cx="95" cy="2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5" name="Line 91"/>
              <p:cNvSpPr>
                <a:spLocks noChangeShapeType="1"/>
              </p:cNvSpPr>
              <p:nvPr/>
            </p:nvSpPr>
            <p:spPr bwMode="auto">
              <a:xfrm>
                <a:off x="1077" y="1492"/>
                <a:ext cx="53" cy="20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6" name="Line 92"/>
              <p:cNvSpPr>
                <a:spLocks noChangeShapeType="1"/>
              </p:cNvSpPr>
              <p:nvPr/>
            </p:nvSpPr>
            <p:spPr bwMode="auto">
              <a:xfrm flipV="1">
                <a:off x="1131" y="1491"/>
                <a:ext cx="56" cy="22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7" name="Line 93"/>
              <p:cNvSpPr>
                <a:spLocks noChangeShapeType="1"/>
              </p:cNvSpPr>
              <p:nvPr/>
            </p:nvSpPr>
            <p:spPr bwMode="auto">
              <a:xfrm>
                <a:off x="1059" y="1530"/>
                <a:ext cx="69" cy="2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8" name="Line 94"/>
              <p:cNvSpPr>
                <a:spLocks noChangeShapeType="1"/>
              </p:cNvSpPr>
              <p:nvPr/>
            </p:nvSpPr>
            <p:spPr bwMode="auto">
              <a:xfrm flipV="1">
                <a:off x="1131" y="1535"/>
                <a:ext cx="69" cy="26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9" name="Line 95"/>
              <p:cNvSpPr>
                <a:spLocks noChangeShapeType="1"/>
              </p:cNvSpPr>
              <p:nvPr/>
            </p:nvSpPr>
            <p:spPr bwMode="auto">
              <a:xfrm flipV="1">
                <a:off x="1131" y="1453"/>
                <a:ext cx="35" cy="11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50" name="Line 96"/>
              <p:cNvSpPr>
                <a:spLocks noChangeShapeType="1"/>
              </p:cNvSpPr>
              <p:nvPr/>
            </p:nvSpPr>
            <p:spPr bwMode="auto">
              <a:xfrm flipV="1">
                <a:off x="1131" y="1398"/>
                <a:ext cx="21" cy="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51" name="Line 97"/>
              <p:cNvSpPr>
                <a:spLocks noChangeShapeType="1"/>
              </p:cNvSpPr>
              <p:nvPr/>
            </p:nvSpPr>
            <p:spPr bwMode="auto">
              <a:xfrm>
                <a:off x="1091" y="1450"/>
                <a:ext cx="43" cy="13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52" name="Line 98"/>
              <p:cNvSpPr>
                <a:spLocks noChangeShapeType="1"/>
              </p:cNvSpPr>
              <p:nvPr/>
            </p:nvSpPr>
            <p:spPr bwMode="auto">
              <a:xfrm>
                <a:off x="1110" y="1397"/>
                <a:ext cx="24" cy="13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11337" name="Picture 99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992" y="1242"/>
              <a:ext cx="288" cy="2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1292" name="Group 100"/>
          <p:cNvGrpSpPr>
            <a:grpSpLocks/>
          </p:cNvGrpSpPr>
          <p:nvPr/>
        </p:nvGrpSpPr>
        <p:grpSpPr bwMode="auto">
          <a:xfrm>
            <a:off x="2112963" y="2103438"/>
            <a:ext cx="463550" cy="479425"/>
            <a:chOff x="1331" y="1325"/>
            <a:chExt cx="292" cy="302"/>
          </a:xfrm>
        </p:grpSpPr>
        <p:pic>
          <p:nvPicPr>
            <p:cNvPr id="11334" name="Picture 101"/>
            <p:cNvPicPr>
              <a:picLocks noChangeAspect="1" noChangeArrowheads="1"/>
            </p:cNvPicPr>
            <p:nvPr/>
          </p:nvPicPr>
          <p:blipFill>
            <a:blip r:embed="rId22"/>
            <a:srcRect/>
            <a:stretch>
              <a:fillRect/>
            </a:stretch>
          </p:blipFill>
          <p:spPr bwMode="auto">
            <a:xfrm>
              <a:off x="1331" y="1394"/>
              <a:ext cx="292" cy="23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1335" name="Picture 102"/>
            <p:cNvPicPr>
              <a:picLocks noChangeAspect="1" noChangeArrowheads="1"/>
            </p:cNvPicPr>
            <p:nvPr/>
          </p:nvPicPr>
          <p:blipFill>
            <a:blip r:embed="rId23"/>
            <a:srcRect/>
            <a:stretch>
              <a:fillRect/>
            </a:stretch>
          </p:blipFill>
          <p:spPr bwMode="auto">
            <a:xfrm>
              <a:off x="1336" y="1325"/>
              <a:ext cx="282" cy="19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1293" name="Group 103"/>
          <p:cNvGrpSpPr>
            <a:grpSpLocks/>
          </p:cNvGrpSpPr>
          <p:nvPr/>
        </p:nvGrpSpPr>
        <p:grpSpPr bwMode="auto">
          <a:xfrm>
            <a:off x="2005013" y="2901950"/>
            <a:ext cx="331787" cy="366713"/>
            <a:chOff x="1263" y="1828"/>
            <a:chExt cx="209" cy="231"/>
          </a:xfrm>
        </p:grpSpPr>
        <p:pic>
          <p:nvPicPr>
            <p:cNvPr id="11332" name="Picture 10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63" y="1881"/>
              <a:ext cx="209" cy="17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1333" name="Picture 10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267" y="1828"/>
              <a:ext cx="202" cy="14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1294" name="Group 106"/>
          <p:cNvGrpSpPr>
            <a:grpSpLocks/>
          </p:cNvGrpSpPr>
          <p:nvPr/>
        </p:nvGrpSpPr>
        <p:grpSpPr bwMode="auto">
          <a:xfrm>
            <a:off x="1482725" y="2987675"/>
            <a:ext cx="280988" cy="342900"/>
            <a:chOff x="934" y="1882"/>
            <a:chExt cx="177" cy="216"/>
          </a:xfrm>
        </p:grpSpPr>
        <p:pic>
          <p:nvPicPr>
            <p:cNvPr id="11330" name="Picture 107"/>
            <p:cNvPicPr>
              <a:picLocks noChangeAspect="1" noChangeArrowheads="1"/>
            </p:cNvPicPr>
            <p:nvPr/>
          </p:nvPicPr>
          <p:blipFill>
            <a:blip r:embed="rId18"/>
            <a:srcRect/>
            <a:stretch>
              <a:fillRect/>
            </a:stretch>
          </p:blipFill>
          <p:spPr bwMode="auto">
            <a:xfrm>
              <a:off x="934" y="1931"/>
              <a:ext cx="177" cy="1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1331" name="Picture 108"/>
            <p:cNvPicPr>
              <a:picLocks noChangeAspect="1" noChangeArrowheads="1"/>
            </p:cNvPicPr>
            <p:nvPr/>
          </p:nvPicPr>
          <p:blipFill>
            <a:blip r:embed="rId19"/>
            <a:srcRect/>
            <a:stretch>
              <a:fillRect/>
            </a:stretch>
          </p:blipFill>
          <p:spPr bwMode="auto">
            <a:xfrm>
              <a:off x="937" y="1882"/>
              <a:ext cx="171" cy="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1295" name="Group 109"/>
          <p:cNvGrpSpPr>
            <a:grpSpLocks/>
          </p:cNvGrpSpPr>
          <p:nvPr/>
        </p:nvGrpSpPr>
        <p:grpSpPr bwMode="auto">
          <a:xfrm>
            <a:off x="1189038" y="2651125"/>
            <a:ext cx="442912" cy="381000"/>
            <a:chOff x="749" y="1670"/>
            <a:chExt cx="279" cy="240"/>
          </a:xfrm>
        </p:grpSpPr>
        <p:pic>
          <p:nvPicPr>
            <p:cNvPr id="11328" name="Picture 110"/>
            <p:cNvPicPr>
              <a:picLocks noChangeAspect="1" noChangeArrowheads="1"/>
            </p:cNvPicPr>
            <p:nvPr/>
          </p:nvPicPr>
          <p:blipFill>
            <a:blip r:embed="rId20"/>
            <a:srcRect/>
            <a:stretch>
              <a:fillRect/>
            </a:stretch>
          </p:blipFill>
          <p:spPr bwMode="auto">
            <a:xfrm>
              <a:off x="856" y="1706"/>
              <a:ext cx="91" cy="2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1329" name="Picture 111"/>
            <p:cNvPicPr>
              <a:picLocks noChangeAspect="1" noChangeArrowheads="1"/>
            </p:cNvPicPr>
            <p:nvPr/>
          </p:nvPicPr>
          <p:blipFill>
            <a:blip r:embed="rId21"/>
            <a:srcRect/>
            <a:stretch>
              <a:fillRect/>
            </a:stretch>
          </p:blipFill>
          <p:spPr bwMode="auto">
            <a:xfrm>
              <a:off x="749" y="1670"/>
              <a:ext cx="279" cy="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1296" name="Group 112"/>
          <p:cNvGrpSpPr>
            <a:grpSpLocks/>
          </p:cNvGrpSpPr>
          <p:nvPr/>
        </p:nvGrpSpPr>
        <p:grpSpPr bwMode="auto">
          <a:xfrm>
            <a:off x="1565275" y="1401763"/>
            <a:ext cx="444500" cy="384175"/>
            <a:chOff x="986" y="883"/>
            <a:chExt cx="280" cy="242"/>
          </a:xfrm>
        </p:grpSpPr>
        <p:pic>
          <p:nvPicPr>
            <p:cNvPr id="11326" name="Picture 113"/>
            <p:cNvPicPr>
              <a:picLocks noChangeAspect="1" noChangeArrowheads="1"/>
            </p:cNvPicPr>
            <p:nvPr/>
          </p:nvPicPr>
          <p:blipFill>
            <a:blip r:embed="rId24"/>
            <a:srcRect/>
            <a:stretch>
              <a:fillRect/>
            </a:stretch>
          </p:blipFill>
          <p:spPr bwMode="auto">
            <a:xfrm>
              <a:off x="986" y="938"/>
              <a:ext cx="280" cy="1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1327" name="Picture 114"/>
            <p:cNvPicPr>
              <a:picLocks noChangeAspect="1" noChangeArrowheads="1"/>
            </p:cNvPicPr>
            <p:nvPr/>
          </p:nvPicPr>
          <p:blipFill>
            <a:blip r:embed="rId25"/>
            <a:srcRect/>
            <a:stretch>
              <a:fillRect/>
            </a:stretch>
          </p:blipFill>
          <p:spPr bwMode="auto">
            <a:xfrm>
              <a:off x="991" y="883"/>
              <a:ext cx="270" cy="15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1297" name="Group 115"/>
          <p:cNvGrpSpPr>
            <a:grpSpLocks/>
          </p:cNvGrpSpPr>
          <p:nvPr/>
        </p:nvGrpSpPr>
        <p:grpSpPr bwMode="auto">
          <a:xfrm>
            <a:off x="762000" y="2530475"/>
            <a:ext cx="444500" cy="379413"/>
            <a:chOff x="480" y="1594"/>
            <a:chExt cx="280" cy="239"/>
          </a:xfrm>
        </p:grpSpPr>
        <p:pic>
          <p:nvPicPr>
            <p:cNvPr id="11324" name="Picture 116"/>
            <p:cNvPicPr>
              <a:picLocks noChangeAspect="1" noChangeArrowheads="1"/>
            </p:cNvPicPr>
            <p:nvPr/>
          </p:nvPicPr>
          <p:blipFill>
            <a:blip r:embed="rId20"/>
            <a:srcRect/>
            <a:stretch>
              <a:fillRect/>
            </a:stretch>
          </p:blipFill>
          <p:spPr bwMode="auto">
            <a:xfrm>
              <a:off x="588" y="1630"/>
              <a:ext cx="91" cy="20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1325" name="Picture 117"/>
            <p:cNvPicPr>
              <a:picLocks noChangeAspect="1" noChangeArrowheads="1"/>
            </p:cNvPicPr>
            <p:nvPr/>
          </p:nvPicPr>
          <p:blipFill>
            <a:blip r:embed="rId21"/>
            <a:srcRect/>
            <a:stretch>
              <a:fillRect/>
            </a:stretch>
          </p:blipFill>
          <p:spPr bwMode="auto">
            <a:xfrm>
              <a:off x="480" y="1594"/>
              <a:ext cx="280" cy="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11298" name="Rectangle 120"/>
          <p:cNvSpPr>
            <a:spLocks noChangeArrowheads="1"/>
          </p:cNvSpPr>
          <p:nvPr/>
        </p:nvSpPr>
        <p:spPr bwMode="auto">
          <a:xfrm>
            <a:off x="5484813" y="1557338"/>
            <a:ext cx="3346450" cy="2820987"/>
          </a:xfrm>
          <a:prstGeom prst="rect">
            <a:avLst/>
          </a:prstGeom>
          <a:noFill/>
          <a:ln w="28440" cap="sq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9" name="Rectangle 121"/>
          <p:cNvSpPr>
            <a:spLocks noChangeArrowheads="1"/>
          </p:cNvSpPr>
          <p:nvPr/>
        </p:nvSpPr>
        <p:spPr bwMode="auto">
          <a:xfrm>
            <a:off x="5538788" y="1403350"/>
            <a:ext cx="1912937" cy="2809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38" name="Rectangle 122"/>
          <p:cNvSpPr>
            <a:spLocks noChangeArrowheads="1"/>
          </p:cNvSpPr>
          <p:nvPr/>
        </p:nvSpPr>
        <p:spPr bwMode="auto">
          <a:xfrm>
            <a:off x="5537200" y="1362075"/>
            <a:ext cx="3149600" cy="25796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2900" indent="-341313" algn="just">
              <a:lnSpc>
                <a:spcPct val="90000"/>
              </a:lnSpc>
              <a:spcBef>
                <a:spcPts val="600"/>
              </a:spcBef>
              <a:buClrTx/>
              <a:buSzPct val="7500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Wireless Link</a:t>
            </a: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1313" indent="-339725" algn="just">
              <a:lnSpc>
                <a:spcPct val="90000"/>
              </a:lnSpc>
              <a:spcBef>
                <a:spcPts val="5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Typically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used to connect mobile(s) to base station</a:t>
            </a:r>
          </a:p>
          <a:p>
            <a:pPr marL="341313" indent="-339725" algn="just">
              <a:lnSpc>
                <a:spcPct val="90000"/>
              </a:lnSpc>
              <a:spcBef>
                <a:spcPts val="5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Also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used as backbone link </a:t>
            </a:r>
          </a:p>
          <a:p>
            <a:pPr marL="341313" indent="-339725" algn="just">
              <a:lnSpc>
                <a:spcPct val="90000"/>
              </a:lnSpc>
              <a:spcBef>
                <a:spcPts val="5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Multiple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access protocol coordinates link access </a:t>
            </a:r>
          </a:p>
          <a:p>
            <a:pPr marL="341313" indent="-339725" algn="just">
              <a:lnSpc>
                <a:spcPct val="90000"/>
              </a:lnSpc>
              <a:spcBef>
                <a:spcPts val="5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Various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data rates, transmission distance</a:t>
            </a:r>
          </a:p>
        </p:txBody>
      </p:sp>
      <p:sp>
        <p:nvSpPr>
          <p:cNvPr id="11301" name="Line 123"/>
          <p:cNvSpPr>
            <a:spLocks noChangeShapeType="1"/>
          </p:cNvSpPr>
          <p:nvPr/>
        </p:nvSpPr>
        <p:spPr bwMode="auto">
          <a:xfrm flipH="1">
            <a:off x="6205538" y="4378325"/>
            <a:ext cx="109537" cy="549275"/>
          </a:xfrm>
          <a:prstGeom prst="line">
            <a:avLst/>
          </a:prstGeom>
          <a:noFill/>
          <a:ln w="9360" cap="sq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302" name="Rectangle 124"/>
          <p:cNvSpPr>
            <a:spLocks noChangeArrowheads="1"/>
          </p:cNvSpPr>
          <p:nvPr/>
        </p:nvSpPr>
        <p:spPr bwMode="auto">
          <a:xfrm>
            <a:off x="7800975" y="1430338"/>
            <a:ext cx="735013" cy="220662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303" name="Group 125"/>
          <p:cNvGrpSpPr>
            <a:grpSpLocks/>
          </p:cNvGrpSpPr>
          <p:nvPr/>
        </p:nvGrpSpPr>
        <p:grpSpPr bwMode="auto">
          <a:xfrm>
            <a:off x="7815263" y="1347788"/>
            <a:ext cx="720725" cy="301625"/>
            <a:chOff x="4923" y="849"/>
            <a:chExt cx="454" cy="190"/>
          </a:xfrm>
        </p:grpSpPr>
        <p:sp>
          <p:nvSpPr>
            <p:cNvPr id="11309" name="Freeform 126"/>
            <p:cNvSpPr>
              <a:spLocks noChangeArrowheads="1"/>
            </p:cNvSpPr>
            <p:nvPr/>
          </p:nvSpPr>
          <p:spPr bwMode="auto">
            <a:xfrm>
              <a:off x="5045" y="883"/>
              <a:ext cx="81" cy="103"/>
            </a:xfrm>
            <a:custGeom>
              <a:avLst/>
              <a:gdLst>
                <a:gd name="T0" fmla="*/ 0 w 247"/>
                <a:gd name="T1" fmla="*/ 0 h 209"/>
                <a:gd name="T2" fmla="*/ 0 w 247"/>
                <a:gd name="T3" fmla="*/ 0 h 209"/>
                <a:gd name="T4" fmla="*/ 0 w 247"/>
                <a:gd name="T5" fmla="*/ 0 h 209"/>
                <a:gd name="T6" fmla="*/ 0 w 247"/>
                <a:gd name="T7" fmla="*/ 0 h 209"/>
                <a:gd name="T8" fmla="*/ 0 w 247"/>
                <a:gd name="T9" fmla="*/ 0 h 209"/>
                <a:gd name="T10" fmla="*/ 0 w 247"/>
                <a:gd name="T11" fmla="*/ 0 h 209"/>
                <a:gd name="T12" fmla="*/ 0 w 247"/>
                <a:gd name="T13" fmla="*/ 0 h 209"/>
                <a:gd name="T14" fmla="*/ 0 w 247"/>
                <a:gd name="T15" fmla="*/ 0 h 209"/>
                <a:gd name="T16" fmla="*/ 0 w 247"/>
                <a:gd name="T17" fmla="*/ 1 h 209"/>
                <a:gd name="T18" fmla="*/ 0 w 247"/>
                <a:gd name="T19" fmla="*/ 1 h 209"/>
                <a:gd name="T20" fmla="*/ 0 w 247"/>
                <a:gd name="T21" fmla="*/ 1 h 209"/>
                <a:gd name="T22" fmla="*/ 0 w 247"/>
                <a:gd name="T23" fmla="*/ 1 h 209"/>
                <a:gd name="T24" fmla="*/ 0 w 247"/>
                <a:gd name="T25" fmla="*/ 1 h 209"/>
                <a:gd name="T26" fmla="*/ 0 w 247"/>
                <a:gd name="T27" fmla="*/ 1 h 209"/>
                <a:gd name="T28" fmla="*/ 0 w 247"/>
                <a:gd name="T29" fmla="*/ 1 h 209"/>
                <a:gd name="T30" fmla="*/ 0 w 247"/>
                <a:gd name="T31" fmla="*/ 1 h 209"/>
                <a:gd name="T32" fmla="*/ 0 w 247"/>
                <a:gd name="T33" fmla="*/ 1 h 209"/>
                <a:gd name="T34" fmla="*/ 0 w 247"/>
                <a:gd name="T35" fmla="*/ 1 h 209"/>
                <a:gd name="T36" fmla="*/ 0 w 247"/>
                <a:gd name="T37" fmla="*/ 1 h 209"/>
                <a:gd name="T38" fmla="*/ 0 w 247"/>
                <a:gd name="T39" fmla="*/ 1 h 209"/>
                <a:gd name="T40" fmla="*/ 0 w 247"/>
                <a:gd name="T41" fmla="*/ 1 h 209"/>
                <a:gd name="T42" fmla="*/ 0 w 247"/>
                <a:gd name="T43" fmla="*/ 1 h 209"/>
                <a:gd name="T44" fmla="*/ 0 w 247"/>
                <a:gd name="T45" fmla="*/ 1 h 209"/>
                <a:gd name="T46" fmla="*/ 0 w 247"/>
                <a:gd name="T47" fmla="*/ 1 h 209"/>
                <a:gd name="T48" fmla="*/ 0 w 247"/>
                <a:gd name="T49" fmla="*/ 1 h 209"/>
                <a:gd name="T50" fmla="*/ 0 w 247"/>
                <a:gd name="T51" fmla="*/ 1 h 209"/>
                <a:gd name="T52" fmla="*/ 0 w 247"/>
                <a:gd name="T53" fmla="*/ 1 h 209"/>
                <a:gd name="T54" fmla="*/ 0 w 247"/>
                <a:gd name="T55" fmla="*/ 1 h 209"/>
                <a:gd name="T56" fmla="*/ 0 w 247"/>
                <a:gd name="T57" fmla="*/ 1 h 209"/>
                <a:gd name="T58" fmla="*/ 0 w 247"/>
                <a:gd name="T59" fmla="*/ 1 h 209"/>
                <a:gd name="T60" fmla="*/ 0 w 247"/>
                <a:gd name="T61" fmla="*/ 1 h 209"/>
                <a:gd name="T62" fmla="*/ 0 w 247"/>
                <a:gd name="T63" fmla="*/ 1 h 209"/>
                <a:gd name="T64" fmla="*/ 0 w 247"/>
                <a:gd name="T65" fmla="*/ 1 h 209"/>
                <a:gd name="T66" fmla="*/ 0 w 247"/>
                <a:gd name="T67" fmla="*/ 0 h 209"/>
                <a:gd name="T68" fmla="*/ 0 w 247"/>
                <a:gd name="T69" fmla="*/ 0 h 209"/>
                <a:gd name="T70" fmla="*/ 0 w 247"/>
                <a:gd name="T71" fmla="*/ 0 h 209"/>
                <a:gd name="T72" fmla="*/ 0 w 247"/>
                <a:gd name="T73" fmla="*/ 0 h 209"/>
                <a:gd name="T74" fmla="*/ 0 w 247"/>
                <a:gd name="T75" fmla="*/ 0 h 209"/>
                <a:gd name="T76" fmla="*/ 0 w 247"/>
                <a:gd name="T77" fmla="*/ 0 h 209"/>
                <a:gd name="T78" fmla="*/ 0 w 247"/>
                <a:gd name="T79" fmla="*/ 0 h 209"/>
                <a:gd name="T80" fmla="*/ 0 w 247"/>
                <a:gd name="T81" fmla="*/ 0 h 209"/>
                <a:gd name="T82" fmla="*/ 0 w 247"/>
                <a:gd name="T83" fmla="*/ 0 h 209"/>
                <a:gd name="T84" fmla="*/ 0 w 247"/>
                <a:gd name="T85" fmla="*/ 0 h 209"/>
                <a:gd name="T86" fmla="*/ 0 w 247"/>
                <a:gd name="T87" fmla="*/ 0 h 209"/>
                <a:gd name="T88" fmla="*/ 0 w 247"/>
                <a:gd name="T89" fmla="*/ 0 h 209"/>
                <a:gd name="T90" fmla="*/ 0 w 247"/>
                <a:gd name="T91" fmla="*/ 0 h 209"/>
                <a:gd name="T92" fmla="*/ 0 w 247"/>
                <a:gd name="T93" fmla="*/ 0 h 209"/>
                <a:gd name="T94" fmla="*/ 0 w 247"/>
                <a:gd name="T95" fmla="*/ 0 h 209"/>
                <a:gd name="T96" fmla="*/ 0 w 247"/>
                <a:gd name="T97" fmla="*/ 0 h 20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47"/>
                <a:gd name="T148" fmla="*/ 0 h 209"/>
                <a:gd name="T149" fmla="*/ 247 w 247"/>
                <a:gd name="T150" fmla="*/ 209 h 209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47" h="209">
                  <a:moveTo>
                    <a:pt x="87" y="27"/>
                  </a:moveTo>
                  <a:lnTo>
                    <a:pt x="68" y="35"/>
                  </a:lnTo>
                  <a:lnTo>
                    <a:pt x="52" y="46"/>
                  </a:lnTo>
                  <a:lnTo>
                    <a:pt x="37" y="57"/>
                  </a:lnTo>
                  <a:lnTo>
                    <a:pt x="24" y="69"/>
                  </a:lnTo>
                  <a:lnTo>
                    <a:pt x="14" y="83"/>
                  </a:lnTo>
                  <a:lnTo>
                    <a:pt x="7" y="97"/>
                  </a:lnTo>
                  <a:lnTo>
                    <a:pt x="2" y="113"/>
                  </a:lnTo>
                  <a:lnTo>
                    <a:pt x="0" y="128"/>
                  </a:lnTo>
                  <a:lnTo>
                    <a:pt x="2" y="150"/>
                  </a:lnTo>
                  <a:lnTo>
                    <a:pt x="14" y="167"/>
                  </a:lnTo>
                  <a:lnTo>
                    <a:pt x="32" y="183"/>
                  </a:lnTo>
                  <a:lnTo>
                    <a:pt x="55" y="194"/>
                  </a:lnTo>
                  <a:lnTo>
                    <a:pt x="81" y="203"/>
                  </a:lnTo>
                  <a:lnTo>
                    <a:pt x="109" y="208"/>
                  </a:lnTo>
                  <a:lnTo>
                    <a:pt x="138" y="209"/>
                  </a:lnTo>
                  <a:lnTo>
                    <a:pt x="165" y="206"/>
                  </a:lnTo>
                  <a:lnTo>
                    <a:pt x="171" y="206"/>
                  </a:lnTo>
                  <a:lnTo>
                    <a:pt x="177" y="203"/>
                  </a:lnTo>
                  <a:lnTo>
                    <a:pt x="181" y="200"/>
                  </a:lnTo>
                  <a:lnTo>
                    <a:pt x="183" y="196"/>
                  </a:lnTo>
                  <a:lnTo>
                    <a:pt x="180" y="191"/>
                  </a:lnTo>
                  <a:lnTo>
                    <a:pt x="174" y="187"/>
                  </a:lnTo>
                  <a:lnTo>
                    <a:pt x="167" y="183"/>
                  </a:lnTo>
                  <a:lnTo>
                    <a:pt x="159" y="181"/>
                  </a:lnTo>
                  <a:lnTo>
                    <a:pt x="145" y="178"/>
                  </a:lnTo>
                  <a:lnTo>
                    <a:pt x="130" y="176"/>
                  </a:lnTo>
                  <a:lnTo>
                    <a:pt x="116" y="174"/>
                  </a:lnTo>
                  <a:lnTo>
                    <a:pt x="103" y="171"/>
                  </a:lnTo>
                  <a:lnTo>
                    <a:pt x="90" y="168"/>
                  </a:lnTo>
                  <a:lnTo>
                    <a:pt x="77" y="164"/>
                  </a:lnTo>
                  <a:lnTo>
                    <a:pt x="65" y="159"/>
                  </a:lnTo>
                  <a:lnTo>
                    <a:pt x="53" y="151"/>
                  </a:lnTo>
                  <a:lnTo>
                    <a:pt x="49" y="116"/>
                  </a:lnTo>
                  <a:lnTo>
                    <a:pt x="61" y="87"/>
                  </a:lnTo>
                  <a:lnTo>
                    <a:pt x="84" y="64"/>
                  </a:lnTo>
                  <a:lnTo>
                    <a:pt x="116" y="46"/>
                  </a:lnTo>
                  <a:lnTo>
                    <a:pt x="151" y="31"/>
                  </a:lnTo>
                  <a:lnTo>
                    <a:pt x="187" y="20"/>
                  </a:lnTo>
                  <a:lnTo>
                    <a:pt x="220" y="12"/>
                  </a:lnTo>
                  <a:lnTo>
                    <a:pt x="247" y="5"/>
                  </a:lnTo>
                  <a:lnTo>
                    <a:pt x="231" y="1"/>
                  </a:lnTo>
                  <a:lnTo>
                    <a:pt x="213" y="0"/>
                  </a:lnTo>
                  <a:lnTo>
                    <a:pt x="193" y="2"/>
                  </a:lnTo>
                  <a:lnTo>
                    <a:pt x="171" y="5"/>
                  </a:lnTo>
                  <a:lnTo>
                    <a:pt x="149" y="10"/>
                  </a:lnTo>
                  <a:lnTo>
                    <a:pt x="127" y="15"/>
                  </a:lnTo>
                  <a:lnTo>
                    <a:pt x="106" y="21"/>
                  </a:lnTo>
                  <a:lnTo>
                    <a:pt x="87" y="27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Freeform 127"/>
            <p:cNvSpPr>
              <a:spLocks noChangeArrowheads="1"/>
            </p:cNvSpPr>
            <p:nvPr/>
          </p:nvSpPr>
          <p:spPr bwMode="auto">
            <a:xfrm>
              <a:off x="5185" y="882"/>
              <a:ext cx="52" cy="80"/>
            </a:xfrm>
            <a:custGeom>
              <a:avLst/>
              <a:gdLst>
                <a:gd name="T0" fmla="*/ 0 w 158"/>
                <a:gd name="T1" fmla="*/ 0 h 162"/>
                <a:gd name="T2" fmla="*/ 0 w 158"/>
                <a:gd name="T3" fmla="*/ 1 h 162"/>
                <a:gd name="T4" fmla="*/ 0 w 158"/>
                <a:gd name="T5" fmla="*/ 1 h 162"/>
                <a:gd name="T6" fmla="*/ 0 w 158"/>
                <a:gd name="T7" fmla="*/ 1 h 162"/>
                <a:gd name="T8" fmla="*/ 0 w 158"/>
                <a:gd name="T9" fmla="*/ 1 h 162"/>
                <a:gd name="T10" fmla="*/ 0 w 158"/>
                <a:gd name="T11" fmla="*/ 1 h 162"/>
                <a:gd name="T12" fmla="*/ 0 w 158"/>
                <a:gd name="T13" fmla="*/ 1 h 162"/>
                <a:gd name="T14" fmla="*/ 0 w 158"/>
                <a:gd name="T15" fmla="*/ 1 h 162"/>
                <a:gd name="T16" fmla="*/ 0 w 158"/>
                <a:gd name="T17" fmla="*/ 1 h 162"/>
                <a:gd name="T18" fmla="*/ 0 w 158"/>
                <a:gd name="T19" fmla="*/ 1 h 162"/>
                <a:gd name="T20" fmla="*/ 0 w 158"/>
                <a:gd name="T21" fmla="*/ 1 h 162"/>
                <a:gd name="T22" fmla="*/ 0 w 158"/>
                <a:gd name="T23" fmla="*/ 1 h 162"/>
                <a:gd name="T24" fmla="*/ 0 w 158"/>
                <a:gd name="T25" fmla="*/ 1 h 162"/>
                <a:gd name="T26" fmla="*/ 0 w 158"/>
                <a:gd name="T27" fmla="*/ 1 h 162"/>
                <a:gd name="T28" fmla="*/ 0 w 158"/>
                <a:gd name="T29" fmla="*/ 1 h 162"/>
                <a:gd name="T30" fmla="*/ 0 w 158"/>
                <a:gd name="T31" fmla="*/ 1 h 162"/>
                <a:gd name="T32" fmla="*/ 0 w 158"/>
                <a:gd name="T33" fmla="*/ 1 h 162"/>
                <a:gd name="T34" fmla="*/ 0 w 158"/>
                <a:gd name="T35" fmla="*/ 1 h 162"/>
                <a:gd name="T36" fmla="*/ 0 w 158"/>
                <a:gd name="T37" fmla="*/ 1 h 162"/>
                <a:gd name="T38" fmla="*/ 0 w 158"/>
                <a:gd name="T39" fmla="*/ 1 h 162"/>
                <a:gd name="T40" fmla="*/ 0 w 158"/>
                <a:gd name="T41" fmla="*/ 1 h 162"/>
                <a:gd name="T42" fmla="*/ 0 w 158"/>
                <a:gd name="T43" fmla="*/ 1 h 162"/>
                <a:gd name="T44" fmla="*/ 0 w 158"/>
                <a:gd name="T45" fmla="*/ 1 h 162"/>
                <a:gd name="T46" fmla="*/ 0 w 158"/>
                <a:gd name="T47" fmla="*/ 1 h 162"/>
                <a:gd name="T48" fmla="*/ 0 w 158"/>
                <a:gd name="T49" fmla="*/ 0 h 162"/>
                <a:gd name="T50" fmla="*/ 0 w 158"/>
                <a:gd name="T51" fmla="*/ 0 h 162"/>
                <a:gd name="T52" fmla="*/ 0 w 158"/>
                <a:gd name="T53" fmla="*/ 0 h 162"/>
                <a:gd name="T54" fmla="*/ 0 w 158"/>
                <a:gd name="T55" fmla="*/ 0 h 162"/>
                <a:gd name="T56" fmla="*/ 0 w 158"/>
                <a:gd name="T57" fmla="*/ 0 h 162"/>
                <a:gd name="T58" fmla="*/ 0 w 158"/>
                <a:gd name="T59" fmla="*/ 0 h 162"/>
                <a:gd name="T60" fmla="*/ 0 w 158"/>
                <a:gd name="T61" fmla="*/ 0 h 162"/>
                <a:gd name="T62" fmla="*/ 0 w 158"/>
                <a:gd name="T63" fmla="*/ 0 h 162"/>
                <a:gd name="T64" fmla="*/ 0 w 158"/>
                <a:gd name="T65" fmla="*/ 0 h 162"/>
                <a:gd name="T66" fmla="*/ 0 w 158"/>
                <a:gd name="T67" fmla="*/ 0 h 162"/>
                <a:gd name="T68" fmla="*/ 0 w 158"/>
                <a:gd name="T69" fmla="*/ 0 h 162"/>
                <a:gd name="T70" fmla="*/ 0 w 158"/>
                <a:gd name="T71" fmla="*/ 0 h 162"/>
                <a:gd name="T72" fmla="*/ 0 w 158"/>
                <a:gd name="T73" fmla="*/ 0 h 162"/>
                <a:gd name="T74" fmla="*/ 0 w 158"/>
                <a:gd name="T75" fmla="*/ 0 h 162"/>
                <a:gd name="T76" fmla="*/ 0 w 158"/>
                <a:gd name="T77" fmla="*/ 0 h 162"/>
                <a:gd name="T78" fmla="*/ 0 w 158"/>
                <a:gd name="T79" fmla="*/ 0 h 162"/>
                <a:gd name="T80" fmla="*/ 0 w 158"/>
                <a:gd name="T81" fmla="*/ 0 h 16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58"/>
                <a:gd name="T124" fmla="*/ 0 h 162"/>
                <a:gd name="T125" fmla="*/ 158 w 158"/>
                <a:gd name="T126" fmla="*/ 162 h 16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58" h="162">
                  <a:moveTo>
                    <a:pt x="134" y="53"/>
                  </a:moveTo>
                  <a:lnTo>
                    <a:pt x="140" y="69"/>
                  </a:lnTo>
                  <a:lnTo>
                    <a:pt x="138" y="85"/>
                  </a:lnTo>
                  <a:lnTo>
                    <a:pt x="128" y="97"/>
                  </a:lnTo>
                  <a:lnTo>
                    <a:pt x="113" y="109"/>
                  </a:lnTo>
                  <a:lnTo>
                    <a:pt x="96" y="119"/>
                  </a:lnTo>
                  <a:lnTo>
                    <a:pt x="76" y="129"/>
                  </a:lnTo>
                  <a:lnTo>
                    <a:pt x="55" y="138"/>
                  </a:lnTo>
                  <a:lnTo>
                    <a:pt x="38" y="148"/>
                  </a:lnTo>
                  <a:lnTo>
                    <a:pt x="35" y="151"/>
                  </a:lnTo>
                  <a:lnTo>
                    <a:pt x="33" y="153"/>
                  </a:lnTo>
                  <a:lnTo>
                    <a:pt x="33" y="156"/>
                  </a:lnTo>
                  <a:lnTo>
                    <a:pt x="35" y="159"/>
                  </a:lnTo>
                  <a:lnTo>
                    <a:pt x="39" y="161"/>
                  </a:lnTo>
                  <a:lnTo>
                    <a:pt x="44" y="162"/>
                  </a:lnTo>
                  <a:lnTo>
                    <a:pt x="46" y="162"/>
                  </a:lnTo>
                  <a:lnTo>
                    <a:pt x="51" y="161"/>
                  </a:lnTo>
                  <a:lnTo>
                    <a:pt x="74" y="152"/>
                  </a:lnTo>
                  <a:lnTo>
                    <a:pt x="96" y="142"/>
                  </a:lnTo>
                  <a:lnTo>
                    <a:pt x="116" y="130"/>
                  </a:lnTo>
                  <a:lnTo>
                    <a:pt x="135" y="117"/>
                  </a:lnTo>
                  <a:lnTo>
                    <a:pt x="148" y="102"/>
                  </a:lnTo>
                  <a:lnTo>
                    <a:pt x="157" y="86"/>
                  </a:lnTo>
                  <a:lnTo>
                    <a:pt x="158" y="68"/>
                  </a:lnTo>
                  <a:lnTo>
                    <a:pt x="153" y="50"/>
                  </a:lnTo>
                  <a:lnTo>
                    <a:pt x="140" y="35"/>
                  </a:lnTo>
                  <a:lnTo>
                    <a:pt x="121" y="23"/>
                  </a:lnTo>
                  <a:lnTo>
                    <a:pt x="97" y="14"/>
                  </a:lnTo>
                  <a:lnTo>
                    <a:pt x="71" y="6"/>
                  </a:lnTo>
                  <a:lnTo>
                    <a:pt x="45" y="2"/>
                  </a:lnTo>
                  <a:lnTo>
                    <a:pt x="23" y="0"/>
                  </a:lnTo>
                  <a:lnTo>
                    <a:pt x="7" y="0"/>
                  </a:lnTo>
                  <a:lnTo>
                    <a:pt x="0" y="3"/>
                  </a:lnTo>
                  <a:lnTo>
                    <a:pt x="17" y="9"/>
                  </a:lnTo>
                  <a:lnTo>
                    <a:pt x="36" y="13"/>
                  </a:lnTo>
                  <a:lnTo>
                    <a:pt x="57" y="17"/>
                  </a:lnTo>
                  <a:lnTo>
                    <a:pt x="76" y="21"/>
                  </a:lnTo>
                  <a:lnTo>
                    <a:pt x="94" y="26"/>
                  </a:lnTo>
                  <a:lnTo>
                    <a:pt x="110" y="33"/>
                  </a:lnTo>
                  <a:lnTo>
                    <a:pt x="124" y="42"/>
                  </a:lnTo>
                  <a:lnTo>
                    <a:pt x="134" y="53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1" name="Freeform 128"/>
            <p:cNvSpPr>
              <a:spLocks noChangeArrowheads="1"/>
            </p:cNvSpPr>
            <p:nvPr/>
          </p:nvSpPr>
          <p:spPr bwMode="auto">
            <a:xfrm>
              <a:off x="4993" y="863"/>
              <a:ext cx="132" cy="168"/>
            </a:xfrm>
            <a:custGeom>
              <a:avLst/>
              <a:gdLst>
                <a:gd name="T0" fmla="*/ 0 w 400"/>
                <a:gd name="T1" fmla="*/ 0 h 339"/>
                <a:gd name="T2" fmla="*/ 0 w 400"/>
                <a:gd name="T3" fmla="*/ 0 h 339"/>
                <a:gd name="T4" fmla="*/ 0 w 400"/>
                <a:gd name="T5" fmla="*/ 1 h 339"/>
                <a:gd name="T6" fmla="*/ 0 w 400"/>
                <a:gd name="T7" fmla="*/ 1 h 339"/>
                <a:gd name="T8" fmla="*/ 0 w 400"/>
                <a:gd name="T9" fmla="*/ 1 h 339"/>
                <a:gd name="T10" fmla="*/ 0 w 400"/>
                <a:gd name="T11" fmla="*/ 1 h 339"/>
                <a:gd name="T12" fmla="*/ 0 w 400"/>
                <a:gd name="T13" fmla="*/ 2 h 339"/>
                <a:gd name="T14" fmla="*/ 0 w 400"/>
                <a:gd name="T15" fmla="*/ 2 h 339"/>
                <a:gd name="T16" fmla="*/ 0 w 400"/>
                <a:gd name="T17" fmla="*/ 2 h 339"/>
                <a:gd name="T18" fmla="*/ 0 w 400"/>
                <a:gd name="T19" fmla="*/ 2 h 339"/>
                <a:gd name="T20" fmla="*/ 0 w 400"/>
                <a:gd name="T21" fmla="*/ 2 h 339"/>
                <a:gd name="T22" fmla="*/ 0 w 400"/>
                <a:gd name="T23" fmla="*/ 2 h 339"/>
                <a:gd name="T24" fmla="*/ 0 w 400"/>
                <a:gd name="T25" fmla="*/ 2 h 339"/>
                <a:gd name="T26" fmla="*/ 0 w 400"/>
                <a:gd name="T27" fmla="*/ 2 h 339"/>
                <a:gd name="T28" fmla="*/ 0 w 400"/>
                <a:gd name="T29" fmla="*/ 2 h 339"/>
                <a:gd name="T30" fmla="*/ 0 w 400"/>
                <a:gd name="T31" fmla="*/ 2 h 339"/>
                <a:gd name="T32" fmla="*/ 0 w 400"/>
                <a:gd name="T33" fmla="*/ 2 h 339"/>
                <a:gd name="T34" fmla="*/ 0 w 400"/>
                <a:gd name="T35" fmla="*/ 2 h 339"/>
                <a:gd name="T36" fmla="*/ 0 w 400"/>
                <a:gd name="T37" fmla="*/ 2 h 339"/>
                <a:gd name="T38" fmla="*/ 0 w 400"/>
                <a:gd name="T39" fmla="*/ 2 h 339"/>
                <a:gd name="T40" fmla="*/ 0 w 400"/>
                <a:gd name="T41" fmla="*/ 2 h 339"/>
                <a:gd name="T42" fmla="*/ 0 w 400"/>
                <a:gd name="T43" fmla="*/ 2 h 339"/>
                <a:gd name="T44" fmla="*/ 0 w 400"/>
                <a:gd name="T45" fmla="*/ 2 h 339"/>
                <a:gd name="T46" fmla="*/ 0 w 400"/>
                <a:gd name="T47" fmla="*/ 2 h 339"/>
                <a:gd name="T48" fmla="*/ 0 w 400"/>
                <a:gd name="T49" fmla="*/ 2 h 339"/>
                <a:gd name="T50" fmla="*/ 0 w 400"/>
                <a:gd name="T51" fmla="*/ 2 h 339"/>
                <a:gd name="T52" fmla="*/ 0 w 400"/>
                <a:gd name="T53" fmla="*/ 2 h 339"/>
                <a:gd name="T54" fmla="*/ 0 w 400"/>
                <a:gd name="T55" fmla="*/ 2 h 339"/>
                <a:gd name="T56" fmla="*/ 0 w 400"/>
                <a:gd name="T57" fmla="*/ 1 h 339"/>
                <a:gd name="T58" fmla="*/ 0 w 400"/>
                <a:gd name="T59" fmla="*/ 1 h 339"/>
                <a:gd name="T60" fmla="*/ 0 w 400"/>
                <a:gd name="T61" fmla="*/ 1 h 339"/>
                <a:gd name="T62" fmla="*/ 0 w 400"/>
                <a:gd name="T63" fmla="*/ 1 h 339"/>
                <a:gd name="T64" fmla="*/ 0 w 400"/>
                <a:gd name="T65" fmla="*/ 1 h 339"/>
                <a:gd name="T66" fmla="*/ 0 w 400"/>
                <a:gd name="T67" fmla="*/ 0 h 339"/>
                <a:gd name="T68" fmla="*/ 0 w 400"/>
                <a:gd name="T69" fmla="*/ 0 h 339"/>
                <a:gd name="T70" fmla="*/ 0 w 400"/>
                <a:gd name="T71" fmla="*/ 0 h 339"/>
                <a:gd name="T72" fmla="*/ 0 w 400"/>
                <a:gd name="T73" fmla="*/ 0 h 339"/>
                <a:gd name="T74" fmla="*/ 0 w 400"/>
                <a:gd name="T75" fmla="*/ 0 h 339"/>
                <a:gd name="T76" fmla="*/ 0 w 400"/>
                <a:gd name="T77" fmla="*/ 0 h 339"/>
                <a:gd name="T78" fmla="*/ 0 w 400"/>
                <a:gd name="T79" fmla="*/ 0 h 339"/>
                <a:gd name="T80" fmla="*/ 0 w 400"/>
                <a:gd name="T81" fmla="*/ 0 h 339"/>
                <a:gd name="T82" fmla="*/ 0 w 400"/>
                <a:gd name="T83" fmla="*/ 0 h 339"/>
                <a:gd name="T84" fmla="*/ 0 w 400"/>
                <a:gd name="T85" fmla="*/ 0 h 339"/>
                <a:gd name="T86" fmla="*/ 0 w 400"/>
                <a:gd name="T87" fmla="*/ 0 h 33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400"/>
                <a:gd name="T133" fmla="*/ 0 h 339"/>
                <a:gd name="T134" fmla="*/ 400 w 400"/>
                <a:gd name="T135" fmla="*/ 339 h 33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400" h="339">
                  <a:moveTo>
                    <a:pt x="156" y="44"/>
                  </a:moveTo>
                  <a:lnTo>
                    <a:pt x="125" y="63"/>
                  </a:lnTo>
                  <a:lnTo>
                    <a:pt x="95" y="82"/>
                  </a:lnTo>
                  <a:lnTo>
                    <a:pt x="67" y="103"/>
                  </a:lnTo>
                  <a:lnTo>
                    <a:pt x="42" y="126"/>
                  </a:lnTo>
                  <a:lnTo>
                    <a:pt x="22" y="150"/>
                  </a:lnTo>
                  <a:lnTo>
                    <a:pt x="7" y="175"/>
                  </a:lnTo>
                  <a:lnTo>
                    <a:pt x="0" y="203"/>
                  </a:lnTo>
                  <a:lnTo>
                    <a:pt x="2" y="232"/>
                  </a:lnTo>
                  <a:lnTo>
                    <a:pt x="4" y="239"/>
                  </a:lnTo>
                  <a:lnTo>
                    <a:pt x="7" y="248"/>
                  </a:lnTo>
                  <a:lnTo>
                    <a:pt x="12" y="254"/>
                  </a:lnTo>
                  <a:lnTo>
                    <a:pt x="18" y="261"/>
                  </a:lnTo>
                  <a:lnTo>
                    <a:pt x="25" y="267"/>
                  </a:lnTo>
                  <a:lnTo>
                    <a:pt x="33" y="273"/>
                  </a:lnTo>
                  <a:lnTo>
                    <a:pt x="41" y="278"/>
                  </a:lnTo>
                  <a:lnTo>
                    <a:pt x="51" y="283"/>
                  </a:lnTo>
                  <a:lnTo>
                    <a:pt x="70" y="291"/>
                  </a:lnTo>
                  <a:lnTo>
                    <a:pt x="89" y="298"/>
                  </a:lnTo>
                  <a:lnTo>
                    <a:pt x="108" y="304"/>
                  </a:lnTo>
                  <a:lnTo>
                    <a:pt x="128" y="309"/>
                  </a:lnTo>
                  <a:lnTo>
                    <a:pt x="148" y="315"/>
                  </a:lnTo>
                  <a:lnTo>
                    <a:pt x="169" y="319"/>
                  </a:lnTo>
                  <a:lnTo>
                    <a:pt x="189" y="323"/>
                  </a:lnTo>
                  <a:lnTo>
                    <a:pt x="209" y="326"/>
                  </a:lnTo>
                  <a:lnTo>
                    <a:pt x="231" y="329"/>
                  </a:lnTo>
                  <a:lnTo>
                    <a:pt x="251" y="331"/>
                  </a:lnTo>
                  <a:lnTo>
                    <a:pt x="273" y="333"/>
                  </a:lnTo>
                  <a:lnTo>
                    <a:pt x="295" y="335"/>
                  </a:lnTo>
                  <a:lnTo>
                    <a:pt x="315" y="336"/>
                  </a:lnTo>
                  <a:lnTo>
                    <a:pt x="337" y="337"/>
                  </a:lnTo>
                  <a:lnTo>
                    <a:pt x="359" y="338"/>
                  </a:lnTo>
                  <a:lnTo>
                    <a:pt x="379" y="339"/>
                  </a:lnTo>
                  <a:lnTo>
                    <a:pt x="387" y="339"/>
                  </a:lnTo>
                  <a:lnTo>
                    <a:pt x="392" y="337"/>
                  </a:lnTo>
                  <a:lnTo>
                    <a:pt x="397" y="333"/>
                  </a:lnTo>
                  <a:lnTo>
                    <a:pt x="400" y="329"/>
                  </a:lnTo>
                  <a:lnTo>
                    <a:pt x="400" y="324"/>
                  </a:lnTo>
                  <a:lnTo>
                    <a:pt x="397" y="320"/>
                  </a:lnTo>
                  <a:lnTo>
                    <a:pt x="391" y="317"/>
                  </a:lnTo>
                  <a:lnTo>
                    <a:pt x="384" y="315"/>
                  </a:lnTo>
                  <a:lnTo>
                    <a:pt x="365" y="311"/>
                  </a:lnTo>
                  <a:lnTo>
                    <a:pt x="346" y="309"/>
                  </a:lnTo>
                  <a:lnTo>
                    <a:pt x="327" y="306"/>
                  </a:lnTo>
                  <a:lnTo>
                    <a:pt x="307" y="304"/>
                  </a:lnTo>
                  <a:lnTo>
                    <a:pt x="288" y="302"/>
                  </a:lnTo>
                  <a:lnTo>
                    <a:pt x="269" y="300"/>
                  </a:lnTo>
                  <a:lnTo>
                    <a:pt x="249" y="298"/>
                  </a:lnTo>
                  <a:lnTo>
                    <a:pt x="230" y="295"/>
                  </a:lnTo>
                  <a:lnTo>
                    <a:pt x="211" y="293"/>
                  </a:lnTo>
                  <a:lnTo>
                    <a:pt x="192" y="290"/>
                  </a:lnTo>
                  <a:lnTo>
                    <a:pt x="173" y="286"/>
                  </a:lnTo>
                  <a:lnTo>
                    <a:pt x="154" y="283"/>
                  </a:lnTo>
                  <a:lnTo>
                    <a:pt x="137" y="277"/>
                  </a:lnTo>
                  <a:lnTo>
                    <a:pt x="118" y="272"/>
                  </a:lnTo>
                  <a:lnTo>
                    <a:pt x="100" y="267"/>
                  </a:lnTo>
                  <a:lnTo>
                    <a:pt x="83" y="260"/>
                  </a:lnTo>
                  <a:lnTo>
                    <a:pt x="68" y="253"/>
                  </a:lnTo>
                  <a:lnTo>
                    <a:pt x="57" y="243"/>
                  </a:lnTo>
                  <a:lnTo>
                    <a:pt x="48" y="233"/>
                  </a:lnTo>
                  <a:lnTo>
                    <a:pt x="44" y="221"/>
                  </a:lnTo>
                  <a:lnTo>
                    <a:pt x="42" y="208"/>
                  </a:lnTo>
                  <a:lnTo>
                    <a:pt x="44" y="194"/>
                  </a:lnTo>
                  <a:lnTo>
                    <a:pt x="48" y="180"/>
                  </a:lnTo>
                  <a:lnTo>
                    <a:pt x="54" y="168"/>
                  </a:lnTo>
                  <a:lnTo>
                    <a:pt x="64" y="153"/>
                  </a:lnTo>
                  <a:lnTo>
                    <a:pt x="76" y="137"/>
                  </a:lnTo>
                  <a:lnTo>
                    <a:pt x="89" y="124"/>
                  </a:lnTo>
                  <a:lnTo>
                    <a:pt x="103" y="111"/>
                  </a:lnTo>
                  <a:lnTo>
                    <a:pt x="118" y="99"/>
                  </a:lnTo>
                  <a:lnTo>
                    <a:pt x="134" y="87"/>
                  </a:lnTo>
                  <a:lnTo>
                    <a:pt x="153" y="74"/>
                  </a:lnTo>
                  <a:lnTo>
                    <a:pt x="172" y="62"/>
                  </a:lnTo>
                  <a:lnTo>
                    <a:pt x="190" y="52"/>
                  </a:lnTo>
                  <a:lnTo>
                    <a:pt x="215" y="42"/>
                  </a:lnTo>
                  <a:lnTo>
                    <a:pt x="243" y="34"/>
                  </a:lnTo>
                  <a:lnTo>
                    <a:pt x="270" y="26"/>
                  </a:lnTo>
                  <a:lnTo>
                    <a:pt x="295" y="19"/>
                  </a:lnTo>
                  <a:lnTo>
                    <a:pt x="315" y="13"/>
                  </a:lnTo>
                  <a:lnTo>
                    <a:pt x="328" y="6"/>
                  </a:lnTo>
                  <a:lnTo>
                    <a:pt x="333" y="2"/>
                  </a:lnTo>
                  <a:lnTo>
                    <a:pt x="318" y="0"/>
                  </a:lnTo>
                  <a:lnTo>
                    <a:pt x="298" y="1"/>
                  </a:lnTo>
                  <a:lnTo>
                    <a:pt x="275" y="4"/>
                  </a:lnTo>
                  <a:lnTo>
                    <a:pt x="250" y="9"/>
                  </a:lnTo>
                  <a:lnTo>
                    <a:pt x="224" y="17"/>
                  </a:lnTo>
                  <a:lnTo>
                    <a:pt x="199" y="25"/>
                  </a:lnTo>
                  <a:lnTo>
                    <a:pt x="176" y="34"/>
                  </a:lnTo>
                  <a:lnTo>
                    <a:pt x="156" y="44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2" name="Freeform 129"/>
            <p:cNvSpPr>
              <a:spLocks noChangeArrowheads="1"/>
            </p:cNvSpPr>
            <p:nvPr/>
          </p:nvSpPr>
          <p:spPr bwMode="auto">
            <a:xfrm>
              <a:off x="5180" y="857"/>
              <a:ext cx="116" cy="112"/>
            </a:xfrm>
            <a:custGeom>
              <a:avLst/>
              <a:gdLst>
                <a:gd name="T0" fmla="*/ 0 w 351"/>
                <a:gd name="T1" fmla="*/ 1 h 226"/>
                <a:gd name="T2" fmla="*/ 0 w 351"/>
                <a:gd name="T3" fmla="*/ 1 h 226"/>
                <a:gd name="T4" fmla="*/ 0 w 351"/>
                <a:gd name="T5" fmla="*/ 1 h 226"/>
                <a:gd name="T6" fmla="*/ 0 w 351"/>
                <a:gd name="T7" fmla="*/ 1 h 226"/>
                <a:gd name="T8" fmla="*/ 0 w 351"/>
                <a:gd name="T9" fmla="*/ 1 h 226"/>
                <a:gd name="T10" fmla="*/ 0 w 351"/>
                <a:gd name="T11" fmla="*/ 1 h 226"/>
                <a:gd name="T12" fmla="*/ 0 w 351"/>
                <a:gd name="T13" fmla="*/ 1 h 226"/>
                <a:gd name="T14" fmla="*/ 0 w 351"/>
                <a:gd name="T15" fmla="*/ 1 h 226"/>
                <a:gd name="T16" fmla="*/ 0 w 351"/>
                <a:gd name="T17" fmla="*/ 1 h 226"/>
                <a:gd name="T18" fmla="*/ 0 w 351"/>
                <a:gd name="T19" fmla="*/ 1 h 226"/>
                <a:gd name="T20" fmla="*/ 0 w 351"/>
                <a:gd name="T21" fmla="*/ 1 h 226"/>
                <a:gd name="T22" fmla="*/ 0 w 351"/>
                <a:gd name="T23" fmla="*/ 2 h 226"/>
                <a:gd name="T24" fmla="*/ 0 w 351"/>
                <a:gd name="T25" fmla="*/ 2 h 226"/>
                <a:gd name="T26" fmla="*/ 0 w 351"/>
                <a:gd name="T27" fmla="*/ 2 h 226"/>
                <a:gd name="T28" fmla="*/ 0 w 351"/>
                <a:gd name="T29" fmla="*/ 2 h 226"/>
                <a:gd name="T30" fmla="*/ 0 w 351"/>
                <a:gd name="T31" fmla="*/ 2 h 226"/>
                <a:gd name="T32" fmla="*/ 0 w 351"/>
                <a:gd name="T33" fmla="*/ 2 h 226"/>
                <a:gd name="T34" fmla="*/ 0 w 351"/>
                <a:gd name="T35" fmla="*/ 2 h 226"/>
                <a:gd name="T36" fmla="*/ 0 w 351"/>
                <a:gd name="T37" fmla="*/ 2 h 226"/>
                <a:gd name="T38" fmla="*/ 0 w 351"/>
                <a:gd name="T39" fmla="*/ 2 h 226"/>
                <a:gd name="T40" fmla="*/ 0 w 351"/>
                <a:gd name="T41" fmla="*/ 2 h 226"/>
                <a:gd name="T42" fmla="*/ 0 w 351"/>
                <a:gd name="T43" fmla="*/ 2 h 226"/>
                <a:gd name="T44" fmla="*/ 0 w 351"/>
                <a:gd name="T45" fmla="*/ 1 h 226"/>
                <a:gd name="T46" fmla="*/ 0 w 351"/>
                <a:gd name="T47" fmla="*/ 1 h 226"/>
                <a:gd name="T48" fmla="*/ 0 w 351"/>
                <a:gd name="T49" fmla="*/ 1 h 226"/>
                <a:gd name="T50" fmla="*/ 0 w 351"/>
                <a:gd name="T51" fmla="*/ 1 h 226"/>
                <a:gd name="T52" fmla="*/ 0 w 351"/>
                <a:gd name="T53" fmla="*/ 1 h 226"/>
                <a:gd name="T54" fmla="*/ 0 w 351"/>
                <a:gd name="T55" fmla="*/ 1 h 226"/>
                <a:gd name="T56" fmla="*/ 0 w 351"/>
                <a:gd name="T57" fmla="*/ 0 h 226"/>
                <a:gd name="T58" fmla="*/ 0 w 351"/>
                <a:gd name="T59" fmla="*/ 0 h 226"/>
                <a:gd name="T60" fmla="*/ 0 w 351"/>
                <a:gd name="T61" fmla="*/ 0 h 226"/>
                <a:gd name="T62" fmla="*/ 0 w 351"/>
                <a:gd name="T63" fmla="*/ 0 h 226"/>
                <a:gd name="T64" fmla="*/ 0 w 351"/>
                <a:gd name="T65" fmla="*/ 0 h 226"/>
                <a:gd name="T66" fmla="*/ 0 w 351"/>
                <a:gd name="T67" fmla="*/ 0 h 226"/>
                <a:gd name="T68" fmla="*/ 0 w 351"/>
                <a:gd name="T69" fmla="*/ 0 h 226"/>
                <a:gd name="T70" fmla="*/ 0 w 351"/>
                <a:gd name="T71" fmla="*/ 0 h 226"/>
                <a:gd name="T72" fmla="*/ 0 w 351"/>
                <a:gd name="T73" fmla="*/ 0 h 226"/>
                <a:gd name="T74" fmla="*/ 0 w 351"/>
                <a:gd name="T75" fmla="*/ 0 h 226"/>
                <a:gd name="T76" fmla="*/ 0 w 351"/>
                <a:gd name="T77" fmla="*/ 0 h 226"/>
                <a:gd name="T78" fmla="*/ 0 w 351"/>
                <a:gd name="T79" fmla="*/ 0 h 226"/>
                <a:gd name="T80" fmla="*/ 0 w 351"/>
                <a:gd name="T81" fmla="*/ 0 h 226"/>
                <a:gd name="T82" fmla="*/ 0 w 351"/>
                <a:gd name="T83" fmla="*/ 0 h 226"/>
                <a:gd name="T84" fmla="*/ 0 w 351"/>
                <a:gd name="T85" fmla="*/ 0 h 226"/>
                <a:gd name="T86" fmla="*/ 0 w 351"/>
                <a:gd name="T87" fmla="*/ 0 h 226"/>
                <a:gd name="T88" fmla="*/ 0 w 351"/>
                <a:gd name="T89" fmla="*/ 0 h 226"/>
                <a:gd name="T90" fmla="*/ 0 w 351"/>
                <a:gd name="T91" fmla="*/ 0 h 226"/>
                <a:gd name="T92" fmla="*/ 0 w 351"/>
                <a:gd name="T93" fmla="*/ 0 h 226"/>
                <a:gd name="T94" fmla="*/ 0 w 351"/>
                <a:gd name="T95" fmla="*/ 0 h 226"/>
                <a:gd name="T96" fmla="*/ 0 w 351"/>
                <a:gd name="T97" fmla="*/ 0 h 226"/>
                <a:gd name="T98" fmla="*/ 0 w 351"/>
                <a:gd name="T99" fmla="*/ 0 h 226"/>
                <a:gd name="T100" fmla="*/ 0 w 351"/>
                <a:gd name="T101" fmla="*/ 0 h 226"/>
                <a:gd name="T102" fmla="*/ 0 w 351"/>
                <a:gd name="T103" fmla="*/ 0 h 226"/>
                <a:gd name="T104" fmla="*/ 0 w 351"/>
                <a:gd name="T105" fmla="*/ 0 h 226"/>
                <a:gd name="T106" fmla="*/ 0 w 351"/>
                <a:gd name="T107" fmla="*/ 0 h 226"/>
                <a:gd name="T108" fmla="*/ 0 w 351"/>
                <a:gd name="T109" fmla="*/ 0 h 226"/>
                <a:gd name="T110" fmla="*/ 0 w 351"/>
                <a:gd name="T111" fmla="*/ 0 h 226"/>
                <a:gd name="T112" fmla="*/ 0 w 351"/>
                <a:gd name="T113" fmla="*/ 0 h 226"/>
                <a:gd name="T114" fmla="*/ 0 w 351"/>
                <a:gd name="T115" fmla="*/ 0 h 226"/>
                <a:gd name="T116" fmla="*/ 0 w 351"/>
                <a:gd name="T117" fmla="*/ 0 h 226"/>
                <a:gd name="T118" fmla="*/ 0 w 351"/>
                <a:gd name="T119" fmla="*/ 0 h 226"/>
                <a:gd name="T120" fmla="*/ 0 w 351"/>
                <a:gd name="T121" fmla="*/ 1 h 22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51"/>
                <a:gd name="T184" fmla="*/ 0 h 226"/>
                <a:gd name="T185" fmla="*/ 351 w 351"/>
                <a:gd name="T186" fmla="*/ 226 h 22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51" h="226">
                  <a:moveTo>
                    <a:pt x="291" y="69"/>
                  </a:moveTo>
                  <a:lnTo>
                    <a:pt x="307" y="81"/>
                  </a:lnTo>
                  <a:lnTo>
                    <a:pt x="317" y="96"/>
                  </a:lnTo>
                  <a:lnTo>
                    <a:pt x="322" y="111"/>
                  </a:lnTo>
                  <a:lnTo>
                    <a:pt x="322" y="128"/>
                  </a:lnTo>
                  <a:lnTo>
                    <a:pt x="319" y="141"/>
                  </a:lnTo>
                  <a:lnTo>
                    <a:pt x="313" y="152"/>
                  </a:lnTo>
                  <a:lnTo>
                    <a:pt x="303" y="164"/>
                  </a:lnTo>
                  <a:lnTo>
                    <a:pt x="293" y="173"/>
                  </a:lnTo>
                  <a:lnTo>
                    <a:pt x="279" y="183"/>
                  </a:lnTo>
                  <a:lnTo>
                    <a:pt x="266" y="192"/>
                  </a:lnTo>
                  <a:lnTo>
                    <a:pt x="253" y="201"/>
                  </a:lnTo>
                  <a:lnTo>
                    <a:pt x="240" y="210"/>
                  </a:lnTo>
                  <a:lnTo>
                    <a:pt x="237" y="213"/>
                  </a:lnTo>
                  <a:lnTo>
                    <a:pt x="237" y="216"/>
                  </a:lnTo>
                  <a:lnTo>
                    <a:pt x="237" y="219"/>
                  </a:lnTo>
                  <a:lnTo>
                    <a:pt x="240" y="222"/>
                  </a:lnTo>
                  <a:lnTo>
                    <a:pt x="245" y="225"/>
                  </a:lnTo>
                  <a:lnTo>
                    <a:pt x="250" y="226"/>
                  </a:lnTo>
                  <a:lnTo>
                    <a:pt x="255" y="225"/>
                  </a:lnTo>
                  <a:lnTo>
                    <a:pt x="259" y="222"/>
                  </a:lnTo>
                  <a:lnTo>
                    <a:pt x="288" y="209"/>
                  </a:lnTo>
                  <a:lnTo>
                    <a:pt x="313" y="192"/>
                  </a:lnTo>
                  <a:lnTo>
                    <a:pt x="332" y="172"/>
                  </a:lnTo>
                  <a:lnTo>
                    <a:pt x="345" y="149"/>
                  </a:lnTo>
                  <a:lnTo>
                    <a:pt x="351" y="127"/>
                  </a:lnTo>
                  <a:lnTo>
                    <a:pt x="348" y="103"/>
                  </a:lnTo>
                  <a:lnTo>
                    <a:pt x="336" y="81"/>
                  </a:lnTo>
                  <a:lnTo>
                    <a:pt x="313" y="62"/>
                  </a:lnTo>
                  <a:lnTo>
                    <a:pt x="295" y="51"/>
                  </a:lnTo>
                  <a:lnTo>
                    <a:pt x="275" y="43"/>
                  </a:lnTo>
                  <a:lnTo>
                    <a:pt x="253" y="35"/>
                  </a:lnTo>
                  <a:lnTo>
                    <a:pt x="229" y="28"/>
                  </a:lnTo>
                  <a:lnTo>
                    <a:pt x="204" y="20"/>
                  </a:lnTo>
                  <a:lnTo>
                    <a:pt x="179" y="15"/>
                  </a:lnTo>
                  <a:lnTo>
                    <a:pt x="153" y="11"/>
                  </a:lnTo>
                  <a:lnTo>
                    <a:pt x="128" y="7"/>
                  </a:lnTo>
                  <a:lnTo>
                    <a:pt x="104" y="4"/>
                  </a:lnTo>
                  <a:lnTo>
                    <a:pt x="82" y="2"/>
                  </a:lnTo>
                  <a:lnTo>
                    <a:pt x="60" y="0"/>
                  </a:lnTo>
                  <a:lnTo>
                    <a:pt x="43" y="0"/>
                  </a:lnTo>
                  <a:lnTo>
                    <a:pt x="27" y="0"/>
                  </a:lnTo>
                  <a:lnTo>
                    <a:pt x="14" y="0"/>
                  </a:lnTo>
                  <a:lnTo>
                    <a:pt x="5" y="2"/>
                  </a:lnTo>
                  <a:lnTo>
                    <a:pt x="0" y="4"/>
                  </a:lnTo>
                  <a:lnTo>
                    <a:pt x="15" y="6"/>
                  </a:lnTo>
                  <a:lnTo>
                    <a:pt x="30" y="7"/>
                  </a:lnTo>
                  <a:lnTo>
                    <a:pt x="47" y="9"/>
                  </a:lnTo>
                  <a:lnTo>
                    <a:pt x="64" y="11"/>
                  </a:lnTo>
                  <a:lnTo>
                    <a:pt x="82" y="14"/>
                  </a:lnTo>
                  <a:lnTo>
                    <a:pt x="102" y="16"/>
                  </a:lnTo>
                  <a:lnTo>
                    <a:pt x="121" y="19"/>
                  </a:lnTo>
                  <a:lnTo>
                    <a:pt x="141" y="23"/>
                  </a:lnTo>
                  <a:lnTo>
                    <a:pt x="160" y="27"/>
                  </a:lnTo>
                  <a:lnTo>
                    <a:pt x="181" y="31"/>
                  </a:lnTo>
                  <a:lnTo>
                    <a:pt x="201" y="35"/>
                  </a:lnTo>
                  <a:lnTo>
                    <a:pt x="220" y="40"/>
                  </a:lnTo>
                  <a:lnTo>
                    <a:pt x="239" y="46"/>
                  </a:lnTo>
                  <a:lnTo>
                    <a:pt x="258" y="53"/>
                  </a:lnTo>
                  <a:lnTo>
                    <a:pt x="275" y="61"/>
                  </a:lnTo>
                  <a:lnTo>
                    <a:pt x="291" y="69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3" name="Freeform 130"/>
            <p:cNvSpPr>
              <a:spLocks noChangeArrowheads="1"/>
            </p:cNvSpPr>
            <p:nvPr/>
          </p:nvSpPr>
          <p:spPr bwMode="auto">
            <a:xfrm>
              <a:off x="4942" y="909"/>
              <a:ext cx="47" cy="106"/>
            </a:xfrm>
            <a:custGeom>
              <a:avLst/>
              <a:gdLst>
                <a:gd name="T0" fmla="*/ 0 w 142"/>
                <a:gd name="T1" fmla="*/ 1 h 213"/>
                <a:gd name="T2" fmla="*/ 0 w 142"/>
                <a:gd name="T3" fmla="*/ 1 h 213"/>
                <a:gd name="T4" fmla="*/ 0 w 142"/>
                <a:gd name="T5" fmla="*/ 1 h 213"/>
                <a:gd name="T6" fmla="*/ 0 w 142"/>
                <a:gd name="T7" fmla="*/ 1 h 213"/>
                <a:gd name="T8" fmla="*/ 0 w 142"/>
                <a:gd name="T9" fmla="*/ 1 h 213"/>
                <a:gd name="T10" fmla="*/ 0 w 142"/>
                <a:gd name="T11" fmla="*/ 1 h 213"/>
                <a:gd name="T12" fmla="*/ 0 w 142"/>
                <a:gd name="T13" fmla="*/ 2 h 213"/>
                <a:gd name="T14" fmla="*/ 0 w 142"/>
                <a:gd name="T15" fmla="*/ 2 h 213"/>
                <a:gd name="T16" fmla="*/ 0 w 142"/>
                <a:gd name="T17" fmla="*/ 2 h 213"/>
                <a:gd name="T18" fmla="*/ 0 w 142"/>
                <a:gd name="T19" fmla="*/ 2 h 213"/>
                <a:gd name="T20" fmla="*/ 0 w 142"/>
                <a:gd name="T21" fmla="*/ 2 h 213"/>
                <a:gd name="T22" fmla="*/ 0 w 142"/>
                <a:gd name="T23" fmla="*/ 2 h 213"/>
                <a:gd name="T24" fmla="*/ 0 w 142"/>
                <a:gd name="T25" fmla="*/ 2 h 213"/>
                <a:gd name="T26" fmla="*/ 0 w 142"/>
                <a:gd name="T27" fmla="*/ 2 h 213"/>
                <a:gd name="T28" fmla="*/ 0 w 142"/>
                <a:gd name="T29" fmla="*/ 2 h 213"/>
                <a:gd name="T30" fmla="*/ 0 w 142"/>
                <a:gd name="T31" fmla="*/ 1 h 213"/>
                <a:gd name="T32" fmla="*/ 0 w 142"/>
                <a:gd name="T33" fmla="*/ 1 h 213"/>
                <a:gd name="T34" fmla="*/ 0 w 142"/>
                <a:gd name="T35" fmla="*/ 1 h 213"/>
                <a:gd name="T36" fmla="*/ 0 w 142"/>
                <a:gd name="T37" fmla="*/ 1 h 213"/>
                <a:gd name="T38" fmla="*/ 0 w 142"/>
                <a:gd name="T39" fmla="*/ 1 h 213"/>
                <a:gd name="T40" fmla="*/ 0 w 142"/>
                <a:gd name="T41" fmla="*/ 1 h 213"/>
                <a:gd name="T42" fmla="*/ 0 w 142"/>
                <a:gd name="T43" fmla="*/ 1 h 213"/>
                <a:gd name="T44" fmla="*/ 0 w 142"/>
                <a:gd name="T45" fmla="*/ 1 h 213"/>
                <a:gd name="T46" fmla="*/ 0 w 142"/>
                <a:gd name="T47" fmla="*/ 1 h 213"/>
                <a:gd name="T48" fmla="*/ 0 w 142"/>
                <a:gd name="T49" fmla="*/ 1 h 213"/>
                <a:gd name="T50" fmla="*/ 0 w 142"/>
                <a:gd name="T51" fmla="*/ 1 h 213"/>
                <a:gd name="T52" fmla="*/ 0 w 142"/>
                <a:gd name="T53" fmla="*/ 0 h 213"/>
                <a:gd name="T54" fmla="*/ 0 w 142"/>
                <a:gd name="T55" fmla="*/ 0 h 213"/>
                <a:gd name="T56" fmla="*/ 0 w 142"/>
                <a:gd name="T57" fmla="*/ 0 h 213"/>
                <a:gd name="T58" fmla="*/ 0 w 142"/>
                <a:gd name="T59" fmla="*/ 0 h 213"/>
                <a:gd name="T60" fmla="*/ 0 w 142"/>
                <a:gd name="T61" fmla="*/ 0 h 213"/>
                <a:gd name="T62" fmla="*/ 0 w 142"/>
                <a:gd name="T63" fmla="*/ 0 h 213"/>
                <a:gd name="T64" fmla="*/ 0 w 142"/>
                <a:gd name="T65" fmla="*/ 0 h 213"/>
                <a:gd name="T66" fmla="*/ 0 w 142"/>
                <a:gd name="T67" fmla="*/ 0 h 213"/>
                <a:gd name="T68" fmla="*/ 0 w 142"/>
                <a:gd name="T69" fmla="*/ 0 h 213"/>
                <a:gd name="T70" fmla="*/ 0 w 142"/>
                <a:gd name="T71" fmla="*/ 0 h 213"/>
                <a:gd name="T72" fmla="*/ 0 w 142"/>
                <a:gd name="T73" fmla="*/ 0 h 213"/>
                <a:gd name="T74" fmla="*/ 0 w 142"/>
                <a:gd name="T75" fmla="*/ 0 h 213"/>
                <a:gd name="T76" fmla="*/ 0 w 142"/>
                <a:gd name="T77" fmla="*/ 1 h 213"/>
                <a:gd name="T78" fmla="*/ 0 w 142"/>
                <a:gd name="T79" fmla="*/ 1 h 213"/>
                <a:gd name="T80" fmla="*/ 0 w 142"/>
                <a:gd name="T81" fmla="*/ 1 h 21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42"/>
                <a:gd name="T124" fmla="*/ 0 h 213"/>
                <a:gd name="T125" fmla="*/ 142 w 142"/>
                <a:gd name="T126" fmla="*/ 213 h 21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42" h="213">
                  <a:moveTo>
                    <a:pt x="0" y="116"/>
                  </a:moveTo>
                  <a:lnTo>
                    <a:pt x="0" y="134"/>
                  </a:lnTo>
                  <a:lnTo>
                    <a:pt x="6" y="150"/>
                  </a:lnTo>
                  <a:lnTo>
                    <a:pt x="16" y="166"/>
                  </a:lnTo>
                  <a:lnTo>
                    <a:pt x="30" y="179"/>
                  </a:lnTo>
                  <a:lnTo>
                    <a:pt x="48" y="191"/>
                  </a:lnTo>
                  <a:lnTo>
                    <a:pt x="68" y="201"/>
                  </a:lnTo>
                  <a:lnTo>
                    <a:pt x="91" y="208"/>
                  </a:lnTo>
                  <a:lnTo>
                    <a:pt x="115" y="212"/>
                  </a:lnTo>
                  <a:lnTo>
                    <a:pt x="122" y="213"/>
                  </a:lnTo>
                  <a:lnTo>
                    <a:pt x="129" y="211"/>
                  </a:lnTo>
                  <a:lnTo>
                    <a:pt x="135" y="208"/>
                  </a:lnTo>
                  <a:lnTo>
                    <a:pt x="138" y="204"/>
                  </a:lnTo>
                  <a:lnTo>
                    <a:pt x="138" y="199"/>
                  </a:lnTo>
                  <a:lnTo>
                    <a:pt x="137" y="194"/>
                  </a:lnTo>
                  <a:lnTo>
                    <a:pt x="132" y="190"/>
                  </a:lnTo>
                  <a:lnTo>
                    <a:pt x="125" y="188"/>
                  </a:lnTo>
                  <a:lnTo>
                    <a:pt x="102" y="181"/>
                  </a:lnTo>
                  <a:lnTo>
                    <a:pt x="80" y="173"/>
                  </a:lnTo>
                  <a:lnTo>
                    <a:pt x="62" y="162"/>
                  </a:lnTo>
                  <a:lnTo>
                    <a:pt x="49" y="149"/>
                  </a:lnTo>
                  <a:lnTo>
                    <a:pt x="41" y="134"/>
                  </a:lnTo>
                  <a:lnTo>
                    <a:pt x="36" y="117"/>
                  </a:lnTo>
                  <a:lnTo>
                    <a:pt x="36" y="100"/>
                  </a:lnTo>
                  <a:lnTo>
                    <a:pt x="44" y="81"/>
                  </a:lnTo>
                  <a:lnTo>
                    <a:pt x="52" y="68"/>
                  </a:lnTo>
                  <a:lnTo>
                    <a:pt x="64" y="56"/>
                  </a:lnTo>
                  <a:lnTo>
                    <a:pt x="77" y="44"/>
                  </a:lnTo>
                  <a:lnTo>
                    <a:pt x="91" y="34"/>
                  </a:lnTo>
                  <a:lnTo>
                    <a:pt x="105" y="25"/>
                  </a:lnTo>
                  <a:lnTo>
                    <a:pt x="119" y="16"/>
                  </a:lnTo>
                  <a:lnTo>
                    <a:pt x="132" y="8"/>
                  </a:lnTo>
                  <a:lnTo>
                    <a:pt x="142" y="1"/>
                  </a:lnTo>
                  <a:lnTo>
                    <a:pt x="132" y="0"/>
                  </a:lnTo>
                  <a:lnTo>
                    <a:pt x="116" y="5"/>
                  </a:lnTo>
                  <a:lnTo>
                    <a:pt x="94" y="16"/>
                  </a:lnTo>
                  <a:lnTo>
                    <a:pt x="70" y="32"/>
                  </a:lnTo>
                  <a:lnTo>
                    <a:pt x="46" y="51"/>
                  </a:lnTo>
                  <a:lnTo>
                    <a:pt x="25" y="72"/>
                  </a:lnTo>
                  <a:lnTo>
                    <a:pt x="9" y="95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4" name="Freeform 131"/>
            <p:cNvSpPr>
              <a:spLocks noChangeArrowheads="1"/>
            </p:cNvSpPr>
            <p:nvPr/>
          </p:nvSpPr>
          <p:spPr bwMode="auto">
            <a:xfrm>
              <a:off x="5277" y="849"/>
              <a:ext cx="100" cy="138"/>
            </a:xfrm>
            <a:custGeom>
              <a:avLst/>
              <a:gdLst>
                <a:gd name="T0" fmla="*/ 0 w 305"/>
                <a:gd name="T1" fmla="*/ 0 h 279"/>
                <a:gd name="T2" fmla="*/ 0 w 305"/>
                <a:gd name="T3" fmla="*/ 1 h 279"/>
                <a:gd name="T4" fmla="*/ 0 w 305"/>
                <a:gd name="T5" fmla="*/ 1 h 279"/>
                <a:gd name="T6" fmla="*/ 0 w 305"/>
                <a:gd name="T7" fmla="*/ 1 h 279"/>
                <a:gd name="T8" fmla="*/ 0 w 305"/>
                <a:gd name="T9" fmla="*/ 1 h 279"/>
                <a:gd name="T10" fmla="*/ 0 w 305"/>
                <a:gd name="T11" fmla="*/ 1 h 279"/>
                <a:gd name="T12" fmla="*/ 0 w 305"/>
                <a:gd name="T13" fmla="*/ 1 h 279"/>
                <a:gd name="T14" fmla="*/ 0 w 305"/>
                <a:gd name="T15" fmla="*/ 1 h 279"/>
                <a:gd name="T16" fmla="*/ 0 w 305"/>
                <a:gd name="T17" fmla="*/ 1 h 279"/>
                <a:gd name="T18" fmla="*/ 0 w 305"/>
                <a:gd name="T19" fmla="*/ 2 h 279"/>
                <a:gd name="T20" fmla="*/ 0 w 305"/>
                <a:gd name="T21" fmla="*/ 2 h 279"/>
                <a:gd name="T22" fmla="*/ 0 w 305"/>
                <a:gd name="T23" fmla="*/ 2 h 279"/>
                <a:gd name="T24" fmla="*/ 0 w 305"/>
                <a:gd name="T25" fmla="*/ 2 h 279"/>
                <a:gd name="T26" fmla="*/ 0 w 305"/>
                <a:gd name="T27" fmla="*/ 2 h 279"/>
                <a:gd name="T28" fmla="*/ 0 w 305"/>
                <a:gd name="T29" fmla="*/ 2 h 279"/>
                <a:gd name="T30" fmla="*/ 0 w 305"/>
                <a:gd name="T31" fmla="*/ 1 h 279"/>
                <a:gd name="T32" fmla="*/ 0 w 305"/>
                <a:gd name="T33" fmla="*/ 1 h 279"/>
                <a:gd name="T34" fmla="*/ 0 w 305"/>
                <a:gd name="T35" fmla="*/ 1 h 279"/>
                <a:gd name="T36" fmla="*/ 0 w 305"/>
                <a:gd name="T37" fmla="*/ 1 h 279"/>
                <a:gd name="T38" fmla="*/ 0 w 305"/>
                <a:gd name="T39" fmla="*/ 1 h 279"/>
                <a:gd name="T40" fmla="*/ 0 w 305"/>
                <a:gd name="T41" fmla="*/ 0 h 279"/>
                <a:gd name="T42" fmla="*/ 0 w 305"/>
                <a:gd name="T43" fmla="*/ 0 h 279"/>
                <a:gd name="T44" fmla="*/ 0 w 305"/>
                <a:gd name="T45" fmla="*/ 0 h 279"/>
                <a:gd name="T46" fmla="*/ 0 w 305"/>
                <a:gd name="T47" fmla="*/ 0 h 279"/>
                <a:gd name="T48" fmla="*/ 0 w 305"/>
                <a:gd name="T49" fmla="*/ 0 h 279"/>
                <a:gd name="T50" fmla="*/ 0 w 305"/>
                <a:gd name="T51" fmla="*/ 0 h 279"/>
                <a:gd name="T52" fmla="*/ 0 w 305"/>
                <a:gd name="T53" fmla="*/ 0 h 279"/>
                <a:gd name="T54" fmla="*/ 0 w 305"/>
                <a:gd name="T55" fmla="*/ 0 h 279"/>
                <a:gd name="T56" fmla="*/ 0 w 305"/>
                <a:gd name="T57" fmla="*/ 0 h 279"/>
                <a:gd name="T58" fmla="*/ 0 w 305"/>
                <a:gd name="T59" fmla="*/ 0 h 279"/>
                <a:gd name="T60" fmla="*/ 0 w 305"/>
                <a:gd name="T61" fmla="*/ 0 h 279"/>
                <a:gd name="T62" fmla="*/ 0 w 305"/>
                <a:gd name="T63" fmla="*/ 0 h 279"/>
                <a:gd name="T64" fmla="*/ 0 w 305"/>
                <a:gd name="T65" fmla="*/ 0 h 279"/>
                <a:gd name="T66" fmla="*/ 0 w 305"/>
                <a:gd name="T67" fmla="*/ 0 h 279"/>
                <a:gd name="T68" fmla="*/ 0 w 305"/>
                <a:gd name="T69" fmla="*/ 0 h 279"/>
                <a:gd name="T70" fmla="*/ 0 w 305"/>
                <a:gd name="T71" fmla="*/ 0 h 279"/>
                <a:gd name="T72" fmla="*/ 0 w 305"/>
                <a:gd name="T73" fmla="*/ 0 h 279"/>
                <a:gd name="T74" fmla="*/ 0 w 305"/>
                <a:gd name="T75" fmla="*/ 0 h 27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305"/>
                <a:gd name="T115" fmla="*/ 0 h 279"/>
                <a:gd name="T116" fmla="*/ 305 w 305"/>
                <a:gd name="T117" fmla="*/ 279 h 27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305" h="279">
                  <a:moveTo>
                    <a:pt x="247" y="104"/>
                  </a:moveTo>
                  <a:lnTo>
                    <a:pt x="257" y="112"/>
                  </a:lnTo>
                  <a:lnTo>
                    <a:pt x="266" y="120"/>
                  </a:lnTo>
                  <a:lnTo>
                    <a:pt x="271" y="129"/>
                  </a:lnTo>
                  <a:lnTo>
                    <a:pt x="277" y="138"/>
                  </a:lnTo>
                  <a:lnTo>
                    <a:pt x="279" y="148"/>
                  </a:lnTo>
                  <a:lnTo>
                    <a:pt x="279" y="158"/>
                  </a:lnTo>
                  <a:lnTo>
                    <a:pt x="274" y="168"/>
                  </a:lnTo>
                  <a:lnTo>
                    <a:pt x="268" y="178"/>
                  </a:lnTo>
                  <a:lnTo>
                    <a:pt x="258" y="188"/>
                  </a:lnTo>
                  <a:lnTo>
                    <a:pt x="247" y="197"/>
                  </a:lnTo>
                  <a:lnTo>
                    <a:pt x="234" y="205"/>
                  </a:lnTo>
                  <a:lnTo>
                    <a:pt x="219" y="214"/>
                  </a:lnTo>
                  <a:lnTo>
                    <a:pt x="206" y="221"/>
                  </a:lnTo>
                  <a:lnTo>
                    <a:pt x="191" y="229"/>
                  </a:lnTo>
                  <a:lnTo>
                    <a:pt x="177" y="237"/>
                  </a:lnTo>
                  <a:lnTo>
                    <a:pt x="164" y="247"/>
                  </a:lnTo>
                  <a:lnTo>
                    <a:pt x="160" y="250"/>
                  </a:lnTo>
                  <a:lnTo>
                    <a:pt x="157" y="254"/>
                  </a:lnTo>
                  <a:lnTo>
                    <a:pt x="154" y="258"/>
                  </a:lnTo>
                  <a:lnTo>
                    <a:pt x="151" y="262"/>
                  </a:lnTo>
                  <a:lnTo>
                    <a:pt x="149" y="266"/>
                  </a:lnTo>
                  <a:lnTo>
                    <a:pt x="149" y="270"/>
                  </a:lnTo>
                  <a:lnTo>
                    <a:pt x="151" y="275"/>
                  </a:lnTo>
                  <a:lnTo>
                    <a:pt x="155" y="278"/>
                  </a:lnTo>
                  <a:lnTo>
                    <a:pt x="161" y="279"/>
                  </a:lnTo>
                  <a:lnTo>
                    <a:pt x="167" y="279"/>
                  </a:lnTo>
                  <a:lnTo>
                    <a:pt x="173" y="278"/>
                  </a:lnTo>
                  <a:lnTo>
                    <a:pt x="177" y="275"/>
                  </a:lnTo>
                  <a:lnTo>
                    <a:pt x="191" y="263"/>
                  </a:lnTo>
                  <a:lnTo>
                    <a:pt x="207" y="252"/>
                  </a:lnTo>
                  <a:lnTo>
                    <a:pt x="223" y="242"/>
                  </a:lnTo>
                  <a:lnTo>
                    <a:pt x="241" y="231"/>
                  </a:lnTo>
                  <a:lnTo>
                    <a:pt x="257" y="221"/>
                  </a:lnTo>
                  <a:lnTo>
                    <a:pt x="271" y="210"/>
                  </a:lnTo>
                  <a:lnTo>
                    <a:pt x="286" y="197"/>
                  </a:lnTo>
                  <a:lnTo>
                    <a:pt x="296" y="184"/>
                  </a:lnTo>
                  <a:lnTo>
                    <a:pt x="303" y="168"/>
                  </a:lnTo>
                  <a:lnTo>
                    <a:pt x="305" y="153"/>
                  </a:lnTo>
                  <a:lnTo>
                    <a:pt x="300" y="137"/>
                  </a:lnTo>
                  <a:lnTo>
                    <a:pt x="293" y="123"/>
                  </a:lnTo>
                  <a:lnTo>
                    <a:pt x="282" y="109"/>
                  </a:lnTo>
                  <a:lnTo>
                    <a:pt x="267" y="96"/>
                  </a:lnTo>
                  <a:lnTo>
                    <a:pt x="250" y="85"/>
                  </a:lnTo>
                  <a:lnTo>
                    <a:pt x="232" y="75"/>
                  </a:lnTo>
                  <a:lnTo>
                    <a:pt x="219" y="67"/>
                  </a:lnTo>
                  <a:lnTo>
                    <a:pt x="205" y="61"/>
                  </a:lnTo>
                  <a:lnTo>
                    <a:pt x="189" y="54"/>
                  </a:lnTo>
                  <a:lnTo>
                    <a:pt x="173" y="47"/>
                  </a:lnTo>
                  <a:lnTo>
                    <a:pt x="157" y="40"/>
                  </a:lnTo>
                  <a:lnTo>
                    <a:pt x="139" y="32"/>
                  </a:lnTo>
                  <a:lnTo>
                    <a:pt x="122" y="26"/>
                  </a:lnTo>
                  <a:lnTo>
                    <a:pt x="106" y="20"/>
                  </a:lnTo>
                  <a:lnTo>
                    <a:pt x="90" y="15"/>
                  </a:lnTo>
                  <a:lnTo>
                    <a:pt x="74" y="10"/>
                  </a:lnTo>
                  <a:lnTo>
                    <a:pt x="58" y="7"/>
                  </a:lnTo>
                  <a:lnTo>
                    <a:pt x="43" y="3"/>
                  </a:lnTo>
                  <a:lnTo>
                    <a:pt x="30" y="1"/>
                  </a:lnTo>
                  <a:lnTo>
                    <a:pt x="19" y="0"/>
                  </a:lnTo>
                  <a:lnTo>
                    <a:pt x="8" y="1"/>
                  </a:lnTo>
                  <a:lnTo>
                    <a:pt x="0" y="3"/>
                  </a:lnTo>
                  <a:lnTo>
                    <a:pt x="10" y="6"/>
                  </a:lnTo>
                  <a:lnTo>
                    <a:pt x="21" y="9"/>
                  </a:lnTo>
                  <a:lnTo>
                    <a:pt x="35" y="13"/>
                  </a:lnTo>
                  <a:lnTo>
                    <a:pt x="48" y="17"/>
                  </a:lnTo>
                  <a:lnTo>
                    <a:pt x="64" y="22"/>
                  </a:lnTo>
                  <a:lnTo>
                    <a:pt x="80" y="27"/>
                  </a:lnTo>
                  <a:lnTo>
                    <a:pt x="97" y="33"/>
                  </a:lnTo>
                  <a:lnTo>
                    <a:pt x="114" y="40"/>
                  </a:lnTo>
                  <a:lnTo>
                    <a:pt x="132" y="47"/>
                  </a:lnTo>
                  <a:lnTo>
                    <a:pt x="149" y="54"/>
                  </a:lnTo>
                  <a:lnTo>
                    <a:pt x="167" y="62"/>
                  </a:lnTo>
                  <a:lnTo>
                    <a:pt x="184" y="70"/>
                  </a:lnTo>
                  <a:lnTo>
                    <a:pt x="202" y="79"/>
                  </a:lnTo>
                  <a:lnTo>
                    <a:pt x="218" y="87"/>
                  </a:lnTo>
                  <a:lnTo>
                    <a:pt x="232" y="95"/>
                  </a:lnTo>
                  <a:lnTo>
                    <a:pt x="247" y="104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5" name="Freeform 132"/>
            <p:cNvSpPr>
              <a:spLocks noChangeArrowheads="1"/>
            </p:cNvSpPr>
            <p:nvPr/>
          </p:nvSpPr>
          <p:spPr bwMode="auto">
            <a:xfrm>
              <a:off x="5149" y="967"/>
              <a:ext cx="17" cy="41"/>
            </a:xfrm>
            <a:custGeom>
              <a:avLst/>
              <a:gdLst>
                <a:gd name="T0" fmla="*/ 0 w 54"/>
                <a:gd name="T1" fmla="*/ 0 h 85"/>
                <a:gd name="T2" fmla="*/ 0 w 54"/>
                <a:gd name="T3" fmla="*/ 0 h 85"/>
                <a:gd name="T4" fmla="*/ 0 w 54"/>
                <a:gd name="T5" fmla="*/ 0 h 85"/>
                <a:gd name="T6" fmla="*/ 0 w 54"/>
                <a:gd name="T7" fmla="*/ 0 h 85"/>
                <a:gd name="T8" fmla="*/ 0 w 54"/>
                <a:gd name="T9" fmla="*/ 0 h 85"/>
                <a:gd name="T10" fmla="*/ 0 w 54"/>
                <a:gd name="T11" fmla="*/ 0 h 85"/>
                <a:gd name="T12" fmla="*/ 0 w 54"/>
                <a:gd name="T13" fmla="*/ 0 h 85"/>
                <a:gd name="T14" fmla="*/ 0 w 54"/>
                <a:gd name="T15" fmla="*/ 0 h 85"/>
                <a:gd name="T16" fmla="*/ 0 w 54"/>
                <a:gd name="T17" fmla="*/ 0 h 85"/>
                <a:gd name="T18" fmla="*/ 0 w 54"/>
                <a:gd name="T19" fmla="*/ 0 h 85"/>
                <a:gd name="T20" fmla="*/ 0 w 54"/>
                <a:gd name="T21" fmla="*/ 0 h 85"/>
                <a:gd name="T22" fmla="*/ 0 w 54"/>
                <a:gd name="T23" fmla="*/ 0 h 85"/>
                <a:gd name="T24" fmla="*/ 0 w 54"/>
                <a:gd name="T25" fmla="*/ 0 h 85"/>
                <a:gd name="T26" fmla="*/ 0 w 54"/>
                <a:gd name="T27" fmla="*/ 0 h 85"/>
                <a:gd name="T28" fmla="*/ 0 w 54"/>
                <a:gd name="T29" fmla="*/ 0 h 85"/>
                <a:gd name="T30" fmla="*/ 0 w 54"/>
                <a:gd name="T31" fmla="*/ 0 h 85"/>
                <a:gd name="T32" fmla="*/ 0 w 54"/>
                <a:gd name="T33" fmla="*/ 0 h 85"/>
                <a:gd name="T34" fmla="*/ 0 w 54"/>
                <a:gd name="T35" fmla="*/ 0 h 85"/>
                <a:gd name="T36" fmla="*/ 0 w 54"/>
                <a:gd name="T37" fmla="*/ 0 h 85"/>
                <a:gd name="T38" fmla="*/ 0 w 54"/>
                <a:gd name="T39" fmla="*/ 0 h 85"/>
                <a:gd name="T40" fmla="*/ 0 w 54"/>
                <a:gd name="T41" fmla="*/ 0 h 8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4"/>
                <a:gd name="T64" fmla="*/ 0 h 85"/>
                <a:gd name="T65" fmla="*/ 54 w 54"/>
                <a:gd name="T66" fmla="*/ 85 h 8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4" h="85">
                  <a:moveTo>
                    <a:pt x="28" y="10"/>
                  </a:moveTo>
                  <a:lnTo>
                    <a:pt x="27" y="6"/>
                  </a:lnTo>
                  <a:lnTo>
                    <a:pt x="22" y="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8" y="1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22"/>
                  </a:lnTo>
                  <a:lnTo>
                    <a:pt x="5" y="34"/>
                  </a:lnTo>
                  <a:lnTo>
                    <a:pt x="11" y="47"/>
                  </a:lnTo>
                  <a:lnTo>
                    <a:pt x="18" y="59"/>
                  </a:lnTo>
                  <a:lnTo>
                    <a:pt x="27" y="70"/>
                  </a:lnTo>
                  <a:lnTo>
                    <a:pt x="35" y="79"/>
                  </a:lnTo>
                  <a:lnTo>
                    <a:pt x="46" y="84"/>
                  </a:lnTo>
                  <a:lnTo>
                    <a:pt x="53" y="85"/>
                  </a:lnTo>
                  <a:lnTo>
                    <a:pt x="54" y="68"/>
                  </a:lnTo>
                  <a:lnTo>
                    <a:pt x="47" y="49"/>
                  </a:lnTo>
                  <a:lnTo>
                    <a:pt x="38" y="29"/>
                  </a:lnTo>
                  <a:lnTo>
                    <a:pt x="28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6" name="Freeform 133"/>
            <p:cNvSpPr>
              <a:spLocks noChangeArrowheads="1"/>
            </p:cNvSpPr>
            <p:nvPr/>
          </p:nvSpPr>
          <p:spPr bwMode="auto">
            <a:xfrm>
              <a:off x="5135" y="936"/>
              <a:ext cx="14" cy="23"/>
            </a:xfrm>
            <a:custGeom>
              <a:avLst/>
              <a:gdLst>
                <a:gd name="T0" fmla="*/ 0 w 46"/>
                <a:gd name="T1" fmla="*/ 0 h 48"/>
                <a:gd name="T2" fmla="*/ 0 w 46"/>
                <a:gd name="T3" fmla="*/ 0 h 48"/>
                <a:gd name="T4" fmla="*/ 0 w 46"/>
                <a:gd name="T5" fmla="*/ 0 h 48"/>
                <a:gd name="T6" fmla="*/ 0 w 46"/>
                <a:gd name="T7" fmla="*/ 0 h 48"/>
                <a:gd name="T8" fmla="*/ 0 w 46"/>
                <a:gd name="T9" fmla="*/ 0 h 48"/>
                <a:gd name="T10" fmla="*/ 0 w 46"/>
                <a:gd name="T11" fmla="*/ 0 h 48"/>
                <a:gd name="T12" fmla="*/ 0 w 46"/>
                <a:gd name="T13" fmla="*/ 0 h 48"/>
                <a:gd name="T14" fmla="*/ 0 w 46"/>
                <a:gd name="T15" fmla="*/ 0 h 48"/>
                <a:gd name="T16" fmla="*/ 0 w 46"/>
                <a:gd name="T17" fmla="*/ 0 h 48"/>
                <a:gd name="T18" fmla="*/ 0 w 46"/>
                <a:gd name="T19" fmla="*/ 0 h 48"/>
                <a:gd name="T20" fmla="*/ 0 w 46"/>
                <a:gd name="T21" fmla="*/ 0 h 48"/>
                <a:gd name="T22" fmla="*/ 0 w 46"/>
                <a:gd name="T23" fmla="*/ 0 h 48"/>
                <a:gd name="T24" fmla="*/ 0 w 46"/>
                <a:gd name="T25" fmla="*/ 0 h 48"/>
                <a:gd name="T26" fmla="*/ 0 w 46"/>
                <a:gd name="T27" fmla="*/ 0 h 48"/>
                <a:gd name="T28" fmla="*/ 0 w 46"/>
                <a:gd name="T29" fmla="*/ 0 h 48"/>
                <a:gd name="T30" fmla="*/ 0 w 46"/>
                <a:gd name="T31" fmla="*/ 0 h 48"/>
                <a:gd name="T32" fmla="*/ 0 w 46"/>
                <a:gd name="T33" fmla="*/ 0 h 48"/>
                <a:gd name="T34" fmla="*/ 0 w 46"/>
                <a:gd name="T35" fmla="*/ 0 h 48"/>
                <a:gd name="T36" fmla="*/ 0 w 46"/>
                <a:gd name="T37" fmla="*/ 0 h 48"/>
                <a:gd name="T38" fmla="*/ 0 w 46"/>
                <a:gd name="T39" fmla="*/ 0 h 48"/>
                <a:gd name="T40" fmla="*/ 0 w 46"/>
                <a:gd name="T41" fmla="*/ 0 h 48"/>
                <a:gd name="T42" fmla="*/ 0 w 46"/>
                <a:gd name="T43" fmla="*/ 0 h 48"/>
                <a:gd name="T44" fmla="*/ 0 w 46"/>
                <a:gd name="T45" fmla="*/ 0 h 48"/>
                <a:gd name="T46" fmla="*/ 0 w 46"/>
                <a:gd name="T47" fmla="*/ 0 h 48"/>
                <a:gd name="T48" fmla="*/ 0 w 46"/>
                <a:gd name="T49" fmla="*/ 0 h 4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6"/>
                <a:gd name="T76" fmla="*/ 0 h 48"/>
                <a:gd name="T77" fmla="*/ 46 w 46"/>
                <a:gd name="T78" fmla="*/ 48 h 4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6" h="48">
                  <a:moveTo>
                    <a:pt x="25" y="6"/>
                  </a:moveTo>
                  <a:lnTo>
                    <a:pt x="25" y="7"/>
                  </a:lnTo>
                  <a:lnTo>
                    <a:pt x="23" y="4"/>
                  </a:lnTo>
                  <a:lnTo>
                    <a:pt x="19" y="1"/>
                  </a:lnTo>
                  <a:lnTo>
                    <a:pt x="14" y="0"/>
                  </a:lnTo>
                  <a:lnTo>
                    <a:pt x="9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1" y="15"/>
                  </a:lnTo>
                  <a:lnTo>
                    <a:pt x="4" y="21"/>
                  </a:lnTo>
                  <a:lnTo>
                    <a:pt x="10" y="28"/>
                  </a:lnTo>
                  <a:lnTo>
                    <a:pt x="17" y="35"/>
                  </a:lnTo>
                  <a:lnTo>
                    <a:pt x="25" y="41"/>
                  </a:lnTo>
                  <a:lnTo>
                    <a:pt x="33" y="45"/>
                  </a:lnTo>
                  <a:lnTo>
                    <a:pt x="41" y="48"/>
                  </a:lnTo>
                  <a:lnTo>
                    <a:pt x="46" y="48"/>
                  </a:lnTo>
                  <a:lnTo>
                    <a:pt x="45" y="38"/>
                  </a:lnTo>
                  <a:lnTo>
                    <a:pt x="39" y="25"/>
                  </a:lnTo>
                  <a:lnTo>
                    <a:pt x="30" y="14"/>
                  </a:lnTo>
                  <a:lnTo>
                    <a:pt x="2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7" name="Freeform 134"/>
            <p:cNvSpPr>
              <a:spLocks noChangeArrowheads="1"/>
            </p:cNvSpPr>
            <p:nvPr/>
          </p:nvSpPr>
          <p:spPr bwMode="auto">
            <a:xfrm>
              <a:off x="5122" y="916"/>
              <a:ext cx="20" cy="15"/>
            </a:xfrm>
            <a:custGeom>
              <a:avLst/>
              <a:gdLst>
                <a:gd name="T0" fmla="*/ 0 w 64"/>
                <a:gd name="T1" fmla="*/ 0 h 32"/>
                <a:gd name="T2" fmla="*/ 0 w 64"/>
                <a:gd name="T3" fmla="*/ 0 h 32"/>
                <a:gd name="T4" fmla="*/ 0 w 64"/>
                <a:gd name="T5" fmla="*/ 0 h 32"/>
                <a:gd name="T6" fmla="*/ 0 w 64"/>
                <a:gd name="T7" fmla="*/ 0 h 32"/>
                <a:gd name="T8" fmla="*/ 0 w 64"/>
                <a:gd name="T9" fmla="*/ 0 h 32"/>
                <a:gd name="T10" fmla="*/ 0 w 64"/>
                <a:gd name="T11" fmla="*/ 0 h 32"/>
                <a:gd name="T12" fmla="*/ 0 w 64"/>
                <a:gd name="T13" fmla="*/ 0 h 32"/>
                <a:gd name="T14" fmla="*/ 0 w 64"/>
                <a:gd name="T15" fmla="*/ 0 h 32"/>
                <a:gd name="T16" fmla="*/ 0 w 64"/>
                <a:gd name="T17" fmla="*/ 0 h 32"/>
                <a:gd name="T18" fmla="*/ 0 w 64"/>
                <a:gd name="T19" fmla="*/ 0 h 32"/>
                <a:gd name="T20" fmla="*/ 0 w 64"/>
                <a:gd name="T21" fmla="*/ 0 h 32"/>
                <a:gd name="T22" fmla="*/ 0 w 64"/>
                <a:gd name="T23" fmla="*/ 0 h 32"/>
                <a:gd name="T24" fmla="*/ 0 w 64"/>
                <a:gd name="T25" fmla="*/ 0 h 32"/>
                <a:gd name="T26" fmla="*/ 0 w 64"/>
                <a:gd name="T27" fmla="*/ 0 h 32"/>
                <a:gd name="T28" fmla="*/ 0 w 64"/>
                <a:gd name="T29" fmla="*/ 0 h 32"/>
                <a:gd name="T30" fmla="*/ 0 w 64"/>
                <a:gd name="T31" fmla="*/ 0 h 32"/>
                <a:gd name="T32" fmla="*/ 0 w 64"/>
                <a:gd name="T33" fmla="*/ 0 h 32"/>
                <a:gd name="T34" fmla="*/ 0 w 64"/>
                <a:gd name="T35" fmla="*/ 0 h 32"/>
                <a:gd name="T36" fmla="*/ 0 w 64"/>
                <a:gd name="T37" fmla="*/ 0 h 32"/>
                <a:gd name="T38" fmla="*/ 0 w 64"/>
                <a:gd name="T39" fmla="*/ 0 h 32"/>
                <a:gd name="T40" fmla="*/ 0 w 64"/>
                <a:gd name="T41" fmla="*/ 0 h 32"/>
                <a:gd name="T42" fmla="*/ 0 w 64"/>
                <a:gd name="T43" fmla="*/ 0 h 32"/>
                <a:gd name="T44" fmla="*/ 0 w 64"/>
                <a:gd name="T45" fmla="*/ 0 h 32"/>
                <a:gd name="T46" fmla="*/ 0 w 64"/>
                <a:gd name="T47" fmla="*/ 0 h 32"/>
                <a:gd name="T48" fmla="*/ 0 w 64"/>
                <a:gd name="T49" fmla="*/ 0 h 3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4"/>
                <a:gd name="T76" fmla="*/ 0 h 32"/>
                <a:gd name="T77" fmla="*/ 64 w 64"/>
                <a:gd name="T78" fmla="*/ 32 h 3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4" h="32">
                  <a:moveTo>
                    <a:pt x="50" y="24"/>
                  </a:moveTo>
                  <a:lnTo>
                    <a:pt x="56" y="22"/>
                  </a:lnTo>
                  <a:lnTo>
                    <a:pt x="62" y="19"/>
                  </a:lnTo>
                  <a:lnTo>
                    <a:pt x="64" y="15"/>
                  </a:lnTo>
                  <a:lnTo>
                    <a:pt x="64" y="11"/>
                  </a:lnTo>
                  <a:lnTo>
                    <a:pt x="61" y="6"/>
                  </a:lnTo>
                  <a:lnTo>
                    <a:pt x="56" y="2"/>
                  </a:lnTo>
                  <a:lnTo>
                    <a:pt x="50" y="0"/>
                  </a:lnTo>
                  <a:lnTo>
                    <a:pt x="43" y="0"/>
                  </a:lnTo>
                  <a:lnTo>
                    <a:pt x="40" y="0"/>
                  </a:lnTo>
                  <a:lnTo>
                    <a:pt x="35" y="1"/>
                  </a:lnTo>
                  <a:lnTo>
                    <a:pt x="26" y="3"/>
                  </a:lnTo>
                  <a:lnTo>
                    <a:pt x="16" y="8"/>
                  </a:lnTo>
                  <a:lnTo>
                    <a:pt x="7" y="14"/>
                  </a:lnTo>
                  <a:lnTo>
                    <a:pt x="3" y="20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4" y="30"/>
                  </a:lnTo>
                  <a:lnTo>
                    <a:pt x="10" y="32"/>
                  </a:lnTo>
                  <a:lnTo>
                    <a:pt x="16" y="32"/>
                  </a:lnTo>
                  <a:lnTo>
                    <a:pt x="21" y="32"/>
                  </a:lnTo>
                  <a:lnTo>
                    <a:pt x="29" y="30"/>
                  </a:lnTo>
                  <a:lnTo>
                    <a:pt x="36" y="29"/>
                  </a:lnTo>
                  <a:lnTo>
                    <a:pt x="43" y="27"/>
                  </a:lnTo>
                  <a:lnTo>
                    <a:pt x="50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8" name="Freeform 135"/>
            <p:cNvSpPr>
              <a:spLocks noChangeArrowheads="1"/>
            </p:cNvSpPr>
            <p:nvPr/>
          </p:nvSpPr>
          <p:spPr bwMode="auto">
            <a:xfrm>
              <a:off x="5022" y="889"/>
              <a:ext cx="81" cy="105"/>
            </a:xfrm>
            <a:custGeom>
              <a:avLst/>
              <a:gdLst>
                <a:gd name="T0" fmla="*/ 0 w 246"/>
                <a:gd name="T1" fmla="*/ 0 h 211"/>
                <a:gd name="T2" fmla="*/ 0 w 246"/>
                <a:gd name="T3" fmla="*/ 0 h 211"/>
                <a:gd name="T4" fmla="*/ 0 w 246"/>
                <a:gd name="T5" fmla="*/ 0 h 211"/>
                <a:gd name="T6" fmla="*/ 0 w 246"/>
                <a:gd name="T7" fmla="*/ 0 h 211"/>
                <a:gd name="T8" fmla="*/ 0 w 246"/>
                <a:gd name="T9" fmla="*/ 1 h 211"/>
                <a:gd name="T10" fmla="*/ 0 w 246"/>
                <a:gd name="T11" fmla="*/ 1 h 211"/>
                <a:gd name="T12" fmla="*/ 0 w 246"/>
                <a:gd name="T13" fmla="*/ 1 h 211"/>
                <a:gd name="T14" fmla="*/ 0 w 246"/>
                <a:gd name="T15" fmla="*/ 1 h 211"/>
                <a:gd name="T16" fmla="*/ 0 w 246"/>
                <a:gd name="T17" fmla="*/ 1 h 211"/>
                <a:gd name="T18" fmla="*/ 0 w 246"/>
                <a:gd name="T19" fmla="*/ 1 h 211"/>
                <a:gd name="T20" fmla="*/ 0 w 246"/>
                <a:gd name="T21" fmla="*/ 1 h 211"/>
                <a:gd name="T22" fmla="*/ 0 w 246"/>
                <a:gd name="T23" fmla="*/ 1 h 211"/>
                <a:gd name="T24" fmla="*/ 0 w 246"/>
                <a:gd name="T25" fmla="*/ 2 h 211"/>
                <a:gd name="T26" fmla="*/ 0 w 246"/>
                <a:gd name="T27" fmla="*/ 2 h 211"/>
                <a:gd name="T28" fmla="*/ 0 w 246"/>
                <a:gd name="T29" fmla="*/ 2 h 211"/>
                <a:gd name="T30" fmla="*/ 0 w 246"/>
                <a:gd name="T31" fmla="*/ 2 h 211"/>
                <a:gd name="T32" fmla="*/ 0 w 246"/>
                <a:gd name="T33" fmla="*/ 2 h 211"/>
                <a:gd name="T34" fmla="*/ 0 w 246"/>
                <a:gd name="T35" fmla="*/ 2 h 211"/>
                <a:gd name="T36" fmla="*/ 0 w 246"/>
                <a:gd name="T37" fmla="*/ 2 h 211"/>
                <a:gd name="T38" fmla="*/ 0 w 246"/>
                <a:gd name="T39" fmla="*/ 2 h 211"/>
                <a:gd name="T40" fmla="*/ 0 w 246"/>
                <a:gd name="T41" fmla="*/ 2 h 211"/>
                <a:gd name="T42" fmla="*/ 0 w 246"/>
                <a:gd name="T43" fmla="*/ 2 h 211"/>
                <a:gd name="T44" fmla="*/ 0 w 246"/>
                <a:gd name="T45" fmla="*/ 2 h 211"/>
                <a:gd name="T46" fmla="*/ 0 w 246"/>
                <a:gd name="T47" fmla="*/ 2 h 211"/>
                <a:gd name="T48" fmla="*/ 0 w 246"/>
                <a:gd name="T49" fmla="*/ 2 h 211"/>
                <a:gd name="T50" fmla="*/ 0 w 246"/>
                <a:gd name="T51" fmla="*/ 2 h 211"/>
                <a:gd name="T52" fmla="*/ 0 w 246"/>
                <a:gd name="T53" fmla="*/ 2 h 211"/>
                <a:gd name="T54" fmla="*/ 0 w 246"/>
                <a:gd name="T55" fmla="*/ 2 h 211"/>
                <a:gd name="T56" fmla="*/ 0 w 246"/>
                <a:gd name="T57" fmla="*/ 2 h 211"/>
                <a:gd name="T58" fmla="*/ 0 w 246"/>
                <a:gd name="T59" fmla="*/ 2 h 211"/>
                <a:gd name="T60" fmla="*/ 0 w 246"/>
                <a:gd name="T61" fmla="*/ 2 h 211"/>
                <a:gd name="T62" fmla="*/ 0 w 246"/>
                <a:gd name="T63" fmla="*/ 1 h 211"/>
                <a:gd name="T64" fmla="*/ 0 w 246"/>
                <a:gd name="T65" fmla="*/ 1 h 211"/>
                <a:gd name="T66" fmla="*/ 0 w 246"/>
                <a:gd name="T67" fmla="*/ 1 h 211"/>
                <a:gd name="T68" fmla="*/ 0 w 246"/>
                <a:gd name="T69" fmla="*/ 1 h 211"/>
                <a:gd name="T70" fmla="*/ 0 w 246"/>
                <a:gd name="T71" fmla="*/ 1 h 211"/>
                <a:gd name="T72" fmla="*/ 0 w 246"/>
                <a:gd name="T73" fmla="*/ 1 h 211"/>
                <a:gd name="T74" fmla="*/ 0 w 246"/>
                <a:gd name="T75" fmla="*/ 1 h 211"/>
                <a:gd name="T76" fmla="*/ 0 w 246"/>
                <a:gd name="T77" fmla="*/ 1 h 211"/>
                <a:gd name="T78" fmla="*/ 0 w 246"/>
                <a:gd name="T79" fmla="*/ 1 h 211"/>
                <a:gd name="T80" fmla="*/ 0 w 246"/>
                <a:gd name="T81" fmla="*/ 1 h 211"/>
                <a:gd name="T82" fmla="*/ 0 w 246"/>
                <a:gd name="T83" fmla="*/ 1 h 211"/>
                <a:gd name="T84" fmla="*/ 0 w 246"/>
                <a:gd name="T85" fmla="*/ 1 h 211"/>
                <a:gd name="T86" fmla="*/ 0 w 246"/>
                <a:gd name="T87" fmla="*/ 0 h 211"/>
                <a:gd name="T88" fmla="*/ 0 w 246"/>
                <a:gd name="T89" fmla="*/ 0 h 211"/>
                <a:gd name="T90" fmla="*/ 0 w 246"/>
                <a:gd name="T91" fmla="*/ 0 h 211"/>
                <a:gd name="T92" fmla="*/ 0 w 246"/>
                <a:gd name="T93" fmla="*/ 0 h 211"/>
                <a:gd name="T94" fmla="*/ 0 w 246"/>
                <a:gd name="T95" fmla="*/ 0 h 211"/>
                <a:gd name="T96" fmla="*/ 0 w 246"/>
                <a:gd name="T97" fmla="*/ 0 h 211"/>
                <a:gd name="T98" fmla="*/ 0 w 246"/>
                <a:gd name="T99" fmla="*/ 0 h 211"/>
                <a:gd name="T100" fmla="*/ 0 w 246"/>
                <a:gd name="T101" fmla="*/ 0 h 211"/>
                <a:gd name="T102" fmla="*/ 0 w 246"/>
                <a:gd name="T103" fmla="*/ 0 h 211"/>
                <a:gd name="T104" fmla="*/ 0 w 246"/>
                <a:gd name="T105" fmla="*/ 0 h 211"/>
                <a:gd name="T106" fmla="*/ 0 w 246"/>
                <a:gd name="T107" fmla="*/ 0 h 211"/>
                <a:gd name="T108" fmla="*/ 0 w 246"/>
                <a:gd name="T109" fmla="*/ 0 h 211"/>
                <a:gd name="T110" fmla="*/ 0 w 246"/>
                <a:gd name="T111" fmla="*/ 0 h 211"/>
                <a:gd name="T112" fmla="*/ 0 w 246"/>
                <a:gd name="T113" fmla="*/ 0 h 211"/>
                <a:gd name="T114" fmla="*/ 0 w 246"/>
                <a:gd name="T115" fmla="*/ 0 h 211"/>
                <a:gd name="T116" fmla="*/ 0 w 246"/>
                <a:gd name="T117" fmla="*/ 0 h 211"/>
                <a:gd name="T118" fmla="*/ 0 w 246"/>
                <a:gd name="T119" fmla="*/ 0 h 211"/>
                <a:gd name="T120" fmla="*/ 0 w 246"/>
                <a:gd name="T121" fmla="*/ 0 h 21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46"/>
                <a:gd name="T184" fmla="*/ 0 h 211"/>
                <a:gd name="T185" fmla="*/ 246 w 246"/>
                <a:gd name="T186" fmla="*/ 211 h 211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46" h="211">
                  <a:moveTo>
                    <a:pt x="90" y="32"/>
                  </a:moveTo>
                  <a:lnTo>
                    <a:pt x="73" y="41"/>
                  </a:lnTo>
                  <a:lnTo>
                    <a:pt x="57" y="51"/>
                  </a:lnTo>
                  <a:lnTo>
                    <a:pt x="41" y="64"/>
                  </a:lnTo>
                  <a:lnTo>
                    <a:pt x="28" y="76"/>
                  </a:lnTo>
                  <a:lnTo>
                    <a:pt x="18" y="89"/>
                  </a:lnTo>
                  <a:lnTo>
                    <a:pt x="9" y="103"/>
                  </a:lnTo>
                  <a:lnTo>
                    <a:pt x="3" y="116"/>
                  </a:lnTo>
                  <a:lnTo>
                    <a:pt x="0" y="131"/>
                  </a:lnTo>
                  <a:lnTo>
                    <a:pt x="3" y="152"/>
                  </a:lnTo>
                  <a:lnTo>
                    <a:pt x="15" y="170"/>
                  </a:lnTo>
                  <a:lnTo>
                    <a:pt x="32" y="185"/>
                  </a:lnTo>
                  <a:lnTo>
                    <a:pt x="54" y="197"/>
                  </a:lnTo>
                  <a:lnTo>
                    <a:pt x="80" y="205"/>
                  </a:lnTo>
                  <a:lnTo>
                    <a:pt x="109" y="210"/>
                  </a:lnTo>
                  <a:lnTo>
                    <a:pt x="137" y="211"/>
                  </a:lnTo>
                  <a:lnTo>
                    <a:pt x="164" y="208"/>
                  </a:lnTo>
                  <a:lnTo>
                    <a:pt x="170" y="208"/>
                  </a:lnTo>
                  <a:lnTo>
                    <a:pt x="176" y="206"/>
                  </a:lnTo>
                  <a:lnTo>
                    <a:pt x="180" y="202"/>
                  </a:lnTo>
                  <a:lnTo>
                    <a:pt x="182" y="198"/>
                  </a:lnTo>
                  <a:lnTo>
                    <a:pt x="180" y="196"/>
                  </a:lnTo>
                  <a:lnTo>
                    <a:pt x="176" y="196"/>
                  </a:lnTo>
                  <a:lnTo>
                    <a:pt x="170" y="195"/>
                  </a:lnTo>
                  <a:lnTo>
                    <a:pt x="163" y="195"/>
                  </a:lnTo>
                  <a:lnTo>
                    <a:pt x="154" y="195"/>
                  </a:lnTo>
                  <a:lnTo>
                    <a:pt x="147" y="195"/>
                  </a:lnTo>
                  <a:lnTo>
                    <a:pt x="140" y="195"/>
                  </a:lnTo>
                  <a:lnTo>
                    <a:pt x="135" y="195"/>
                  </a:lnTo>
                  <a:lnTo>
                    <a:pt x="121" y="194"/>
                  </a:lnTo>
                  <a:lnTo>
                    <a:pt x="108" y="193"/>
                  </a:lnTo>
                  <a:lnTo>
                    <a:pt x="93" y="191"/>
                  </a:lnTo>
                  <a:lnTo>
                    <a:pt x="79" y="188"/>
                  </a:lnTo>
                  <a:lnTo>
                    <a:pt x="64" y="185"/>
                  </a:lnTo>
                  <a:lnTo>
                    <a:pt x="50" y="178"/>
                  </a:lnTo>
                  <a:lnTo>
                    <a:pt x="37" y="169"/>
                  </a:lnTo>
                  <a:lnTo>
                    <a:pt x="22" y="155"/>
                  </a:lnTo>
                  <a:lnTo>
                    <a:pt x="19" y="140"/>
                  </a:lnTo>
                  <a:lnTo>
                    <a:pt x="21" y="126"/>
                  </a:lnTo>
                  <a:lnTo>
                    <a:pt x="26" y="111"/>
                  </a:lnTo>
                  <a:lnTo>
                    <a:pt x="35" y="98"/>
                  </a:lnTo>
                  <a:lnTo>
                    <a:pt x="48" y="85"/>
                  </a:lnTo>
                  <a:lnTo>
                    <a:pt x="63" y="73"/>
                  </a:lnTo>
                  <a:lnTo>
                    <a:pt x="79" y="63"/>
                  </a:lnTo>
                  <a:lnTo>
                    <a:pt x="98" y="52"/>
                  </a:lnTo>
                  <a:lnTo>
                    <a:pt x="117" y="43"/>
                  </a:lnTo>
                  <a:lnTo>
                    <a:pt x="137" y="35"/>
                  </a:lnTo>
                  <a:lnTo>
                    <a:pt x="157" y="28"/>
                  </a:lnTo>
                  <a:lnTo>
                    <a:pt x="176" y="21"/>
                  </a:lnTo>
                  <a:lnTo>
                    <a:pt x="196" y="16"/>
                  </a:lnTo>
                  <a:lnTo>
                    <a:pt x="214" y="11"/>
                  </a:lnTo>
                  <a:lnTo>
                    <a:pt x="231" y="8"/>
                  </a:lnTo>
                  <a:lnTo>
                    <a:pt x="246" y="6"/>
                  </a:lnTo>
                  <a:lnTo>
                    <a:pt x="236" y="2"/>
                  </a:lnTo>
                  <a:lnTo>
                    <a:pt x="220" y="0"/>
                  </a:lnTo>
                  <a:lnTo>
                    <a:pt x="201" y="2"/>
                  </a:lnTo>
                  <a:lnTo>
                    <a:pt x="179" y="5"/>
                  </a:lnTo>
                  <a:lnTo>
                    <a:pt x="154" y="10"/>
                  </a:lnTo>
                  <a:lnTo>
                    <a:pt x="131" y="16"/>
                  </a:lnTo>
                  <a:lnTo>
                    <a:pt x="109" y="24"/>
                  </a:lnTo>
                  <a:lnTo>
                    <a:pt x="90" y="3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9" name="Freeform 136"/>
            <p:cNvSpPr>
              <a:spLocks noChangeArrowheads="1"/>
            </p:cNvSpPr>
            <p:nvPr/>
          </p:nvSpPr>
          <p:spPr bwMode="auto">
            <a:xfrm>
              <a:off x="5162" y="888"/>
              <a:ext cx="52" cy="81"/>
            </a:xfrm>
            <a:custGeom>
              <a:avLst/>
              <a:gdLst>
                <a:gd name="T0" fmla="*/ 0 w 158"/>
                <a:gd name="T1" fmla="*/ 0 h 164"/>
                <a:gd name="T2" fmla="*/ 0 w 158"/>
                <a:gd name="T3" fmla="*/ 1 h 164"/>
                <a:gd name="T4" fmla="*/ 0 w 158"/>
                <a:gd name="T5" fmla="*/ 1 h 164"/>
                <a:gd name="T6" fmla="*/ 0 w 158"/>
                <a:gd name="T7" fmla="*/ 1 h 164"/>
                <a:gd name="T8" fmla="*/ 0 w 158"/>
                <a:gd name="T9" fmla="*/ 1 h 164"/>
                <a:gd name="T10" fmla="*/ 0 w 158"/>
                <a:gd name="T11" fmla="*/ 1 h 164"/>
                <a:gd name="T12" fmla="*/ 0 w 158"/>
                <a:gd name="T13" fmla="*/ 1 h 164"/>
                <a:gd name="T14" fmla="*/ 0 w 158"/>
                <a:gd name="T15" fmla="*/ 1 h 164"/>
                <a:gd name="T16" fmla="*/ 0 w 158"/>
                <a:gd name="T17" fmla="*/ 1 h 164"/>
                <a:gd name="T18" fmla="*/ 0 w 158"/>
                <a:gd name="T19" fmla="*/ 1 h 164"/>
                <a:gd name="T20" fmla="*/ 0 w 158"/>
                <a:gd name="T21" fmla="*/ 1 h 164"/>
                <a:gd name="T22" fmla="*/ 0 w 158"/>
                <a:gd name="T23" fmla="*/ 1 h 164"/>
                <a:gd name="T24" fmla="*/ 0 w 158"/>
                <a:gd name="T25" fmla="*/ 1 h 164"/>
                <a:gd name="T26" fmla="*/ 0 w 158"/>
                <a:gd name="T27" fmla="*/ 1 h 164"/>
                <a:gd name="T28" fmla="*/ 0 w 158"/>
                <a:gd name="T29" fmla="*/ 1 h 164"/>
                <a:gd name="T30" fmla="*/ 0 w 158"/>
                <a:gd name="T31" fmla="*/ 1 h 164"/>
                <a:gd name="T32" fmla="*/ 0 w 158"/>
                <a:gd name="T33" fmla="*/ 1 h 164"/>
                <a:gd name="T34" fmla="*/ 0 w 158"/>
                <a:gd name="T35" fmla="*/ 1 h 164"/>
                <a:gd name="T36" fmla="*/ 0 w 158"/>
                <a:gd name="T37" fmla="*/ 1 h 164"/>
                <a:gd name="T38" fmla="*/ 0 w 158"/>
                <a:gd name="T39" fmla="*/ 1 h 164"/>
                <a:gd name="T40" fmla="*/ 0 w 158"/>
                <a:gd name="T41" fmla="*/ 1 h 164"/>
                <a:gd name="T42" fmla="*/ 0 w 158"/>
                <a:gd name="T43" fmla="*/ 1 h 164"/>
                <a:gd name="T44" fmla="*/ 0 w 158"/>
                <a:gd name="T45" fmla="*/ 1 h 164"/>
                <a:gd name="T46" fmla="*/ 0 w 158"/>
                <a:gd name="T47" fmla="*/ 1 h 164"/>
                <a:gd name="T48" fmla="*/ 0 w 158"/>
                <a:gd name="T49" fmla="*/ 0 h 164"/>
                <a:gd name="T50" fmla="*/ 0 w 158"/>
                <a:gd name="T51" fmla="*/ 0 h 164"/>
                <a:gd name="T52" fmla="*/ 0 w 158"/>
                <a:gd name="T53" fmla="*/ 0 h 164"/>
                <a:gd name="T54" fmla="*/ 0 w 158"/>
                <a:gd name="T55" fmla="*/ 0 h 164"/>
                <a:gd name="T56" fmla="*/ 0 w 158"/>
                <a:gd name="T57" fmla="*/ 0 h 164"/>
                <a:gd name="T58" fmla="*/ 0 w 158"/>
                <a:gd name="T59" fmla="*/ 0 h 164"/>
                <a:gd name="T60" fmla="*/ 0 w 158"/>
                <a:gd name="T61" fmla="*/ 0 h 164"/>
                <a:gd name="T62" fmla="*/ 0 w 158"/>
                <a:gd name="T63" fmla="*/ 0 h 164"/>
                <a:gd name="T64" fmla="*/ 0 w 158"/>
                <a:gd name="T65" fmla="*/ 0 h 164"/>
                <a:gd name="T66" fmla="*/ 0 w 158"/>
                <a:gd name="T67" fmla="*/ 0 h 164"/>
                <a:gd name="T68" fmla="*/ 0 w 158"/>
                <a:gd name="T69" fmla="*/ 0 h 164"/>
                <a:gd name="T70" fmla="*/ 0 w 158"/>
                <a:gd name="T71" fmla="*/ 0 h 164"/>
                <a:gd name="T72" fmla="*/ 0 w 158"/>
                <a:gd name="T73" fmla="*/ 0 h 164"/>
                <a:gd name="T74" fmla="*/ 0 w 158"/>
                <a:gd name="T75" fmla="*/ 0 h 164"/>
                <a:gd name="T76" fmla="*/ 0 w 158"/>
                <a:gd name="T77" fmla="*/ 0 h 164"/>
                <a:gd name="T78" fmla="*/ 0 w 158"/>
                <a:gd name="T79" fmla="*/ 0 h 164"/>
                <a:gd name="T80" fmla="*/ 0 w 158"/>
                <a:gd name="T81" fmla="*/ 0 h 16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58"/>
                <a:gd name="T124" fmla="*/ 0 h 164"/>
                <a:gd name="T125" fmla="*/ 158 w 158"/>
                <a:gd name="T126" fmla="*/ 164 h 16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58" h="164">
                  <a:moveTo>
                    <a:pt x="133" y="54"/>
                  </a:moveTo>
                  <a:lnTo>
                    <a:pt x="138" y="72"/>
                  </a:lnTo>
                  <a:lnTo>
                    <a:pt x="135" y="86"/>
                  </a:lnTo>
                  <a:lnTo>
                    <a:pt x="125" y="99"/>
                  </a:lnTo>
                  <a:lnTo>
                    <a:pt x="110" y="110"/>
                  </a:lnTo>
                  <a:lnTo>
                    <a:pt x="93" y="120"/>
                  </a:lnTo>
                  <a:lnTo>
                    <a:pt x="74" y="130"/>
                  </a:lnTo>
                  <a:lnTo>
                    <a:pt x="53" y="140"/>
                  </a:lnTo>
                  <a:lnTo>
                    <a:pt x="36" y="149"/>
                  </a:lnTo>
                  <a:lnTo>
                    <a:pt x="33" y="152"/>
                  </a:lnTo>
                  <a:lnTo>
                    <a:pt x="32" y="154"/>
                  </a:lnTo>
                  <a:lnTo>
                    <a:pt x="32" y="157"/>
                  </a:lnTo>
                  <a:lnTo>
                    <a:pt x="35" y="160"/>
                  </a:lnTo>
                  <a:lnTo>
                    <a:pt x="37" y="163"/>
                  </a:lnTo>
                  <a:lnTo>
                    <a:pt x="42" y="164"/>
                  </a:lnTo>
                  <a:lnTo>
                    <a:pt x="46" y="164"/>
                  </a:lnTo>
                  <a:lnTo>
                    <a:pt x="51" y="163"/>
                  </a:lnTo>
                  <a:lnTo>
                    <a:pt x="72" y="153"/>
                  </a:lnTo>
                  <a:lnTo>
                    <a:pt x="94" y="143"/>
                  </a:lnTo>
                  <a:lnTo>
                    <a:pt x="114" y="132"/>
                  </a:lnTo>
                  <a:lnTo>
                    <a:pt x="133" y="118"/>
                  </a:lnTo>
                  <a:lnTo>
                    <a:pt x="146" y="104"/>
                  </a:lnTo>
                  <a:lnTo>
                    <a:pt x="155" y="87"/>
                  </a:lnTo>
                  <a:lnTo>
                    <a:pt x="158" y="70"/>
                  </a:lnTo>
                  <a:lnTo>
                    <a:pt x="152" y="51"/>
                  </a:lnTo>
                  <a:lnTo>
                    <a:pt x="139" y="37"/>
                  </a:lnTo>
                  <a:lnTo>
                    <a:pt x="122" y="24"/>
                  </a:lnTo>
                  <a:lnTo>
                    <a:pt x="99" y="14"/>
                  </a:lnTo>
                  <a:lnTo>
                    <a:pt x="75" y="7"/>
                  </a:lnTo>
                  <a:lnTo>
                    <a:pt x="51" y="2"/>
                  </a:lnTo>
                  <a:lnTo>
                    <a:pt x="29" y="0"/>
                  </a:lnTo>
                  <a:lnTo>
                    <a:pt x="11" y="1"/>
                  </a:lnTo>
                  <a:lnTo>
                    <a:pt x="0" y="5"/>
                  </a:lnTo>
                  <a:lnTo>
                    <a:pt x="20" y="9"/>
                  </a:lnTo>
                  <a:lnTo>
                    <a:pt x="40" y="12"/>
                  </a:lnTo>
                  <a:lnTo>
                    <a:pt x="59" y="15"/>
                  </a:lnTo>
                  <a:lnTo>
                    <a:pt x="78" y="19"/>
                  </a:lnTo>
                  <a:lnTo>
                    <a:pt x="96" y="24"/>
                  </a:lnTo>
                  <a:lnTo>
                    <a:pt x="112" y="32"/>
                  </a:lnTo>
                  <a:lnTo>
                    <a:pt x="125" y="41"/>
                  </a:lnTo>
                  <a:lnTo>
                    <a:pt x="133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0" name="Freeform 137"/>
            <p:cNvSpPr>
              <a:spLocks noChangeArrowheads="1"/>
            </p:cNvSpPr>
            <p:nvPr/>
          </p:nvSpPr>
          <p:spPr bwMode="auto">
            <a:xfrm>
              <a:off x="4969" y="870"/>
              <a:ext cx="133" cy="169"/>
            </a:xfrm>
            <a:custGeom>
              <a:avLst/>
              <a:gdLst>
                <a:gd name="T0" fmla="*/ 0 w 400"/>
                <a:gd name="T1" fmla="*/ 0 h 340"/>
                <a:gd name="T2" fmla="*/ 0 w 400"/>
                <a:gd name="T3" fmla="*/ 1 h 340"/>
                <a:gd name="T4" fmla="*/ 0 w 400"/>
                <a:gd name="T5" fmla="*/ 1 h 340"/>
                <a:gd name="T6" fmla="*/ 0 w 400"/>
                <a:gd name="T7" fmla="*/ 2 h 340"/>
                <a:gd name="T8" fmla="*/ 0 w 400"/>
                <a:gd name="T9" fmla="*/ 2 h 340"/>
                <a:gd name="T10" fmla="*/ 0 w 400"/>
                <a:gd name="T11" fmla="*/ 2 h 340"/>
                <a:gd name="T12" fmla="*/ 0 w 400"/>
                <a:gd name="T13" fmla="*/ 2 h 340"/>
                <a:gd name="T14" fmla="*/ 0 w 400"/>
                <a:gd name="T15" fmla="*/ 2 h 340"/>
                <a:gd name="T16" fmla="*/ 0 w 400"/>
                <a:gd name="T17" fmla="*/ 2 h 340"/>
                <a:gd name="T18" fmla="*/ 0 w 400"/>
                <a:gd name="T19" fmla="*/ 2 h 340"/>
                <a:gd name="T20" fmla="*/ 0 w 400"/>
                <a:gd name="T21" fmla="*/ 2 h 340"/>
                <a:gd name="T22" fmla="*/ 0 w 400"/>
                <a:gd name="T23" fmla="*/ 3 h 340"/>
                <a:gd name="T24" fmla="*/ 0 w 400"/>
                <a:gd name="T25" fmla="*/ 3 h 340"/>
                <a:gd name="T26" fmla="*/ 0 w 400"/>
                <a:gd name="T27" fmla="*/ 3 h 340"/>
                <a:gd name="T28" fmla="*/ 0 w 400"/>
                <a:gd name="T29" fmla="*/ 3 h 340"/>
                <a:gd name="T30" fmla="*/ 0 w 400"/>
                <a:gd name="T31" fmla="*/ 3 h 340"/>
                <a:gd name="T32" fmla="*/ 0 w 400"/>
                <a:gd name="T33" fmla="*/ 3 h 340"/>
                <a:gd name="T34" fmla="*/ 0 w 400"/>
                <a:gd name="T35" fmla="*/ 3 h 340"/>
                <a:gd name="T36" fmla="*/ 0 w 400"/>
                <a:gd name="T37" fmla="*/ 3 h 340"/>
                <a:gd name="T38" fmla="*/ 0 w 400"/>
                <a:gd name="T39" fmla="*/ 2 h 340"/>
                <a:gd name="T40" fmla="*/ 0 w 400"/>
                <a:gd name="T41" fmla="*/ 2 h 340"/>
                <a:gd name="T42" fmla="*/ 0 w 400"/>
                <a:gd name="T43" fmla="*/ 2 h 340"/>
                <a:gd name="T44" fmla="*/ 0 w 400"/>
                <a:gd name="T45" fmla="*/ 2 h 340"/>
                <a:gd name="T46" fmla="*/ 0 w 400"/>
                <a:gd name="T47" fmla="*/ 2 h 340"/>
                <a:gd name="T48" fmla="*/ 0 w 400"/>
                <a:gd name="T49" fmla="*/ 2 h 340"/>
                <a:gd name="T50" fmla="*/ 0 w 400"/>
                <a:gd name="T51" fmla="*/ 2 h 340"/>
                <a:gd name="T52" fmla="*/ 0 w 400"/>
                <a:gd name="T53" fmla="*/ 2 h 340"/>
                <a:gd name="T54" fmla="*/ 0 w 400"/>
                <a:gd name="T55" fmla="*/ 2 h 340"/>
                <a:gd name="T56" fmla="*/ 0 w 400"/>
                <a:gd name="T57" fmla="*/ 2 h 340"/>
                <a:gd name="T58" fmla="*/ 0 w 400"/>
                <a:gd name="T59" fmla="*/ 2 h 340"/>
                <a:gd name="T60" fmla="*/ 0 w 400"/>
                <a:gd name="T61" fmla="*/ 2 h 340"/>
                <a:gd name="T62" fmla="*/ 0 w 400"/>
                <a:gd name="T63" fmla="*/ 1 h 340"/>
                <a:gd name="T64" fmla="*/ 0 w 400"/>
                <a:gd name="T65" fmla="*/ 1 h 340"/>
                <a:gd name="T66" fmla="*/ 0 w 400"/>
                <a:gd name="T67" fmla="*/ 1 h 340"/>
                <a:gd name="T68" fmla="*/ 0 w 400"/>
                <a:gd name="T69" fmla="*/ 1 h 340"/>
                <a:gd name="T70" fmla="*/ 0 w 400"/>
                <a:gd name="T71" fmla="*/ 1 h 340"/>
                <a:gd name="T72" fmla="*/ 0 w 400"/>
                <a:gd name="T73" fmla="*/ 0 h 340"/>
                <a:gd name="T74" fmla="*/ 0 w 400"/>
                <a:gd name="T75" fmla="*/ 0 h 340"/>
                <a:gd name="T76" fmla="*/ 0 w 400"/>
                <a:gd name="T77" fmla="*/ 0 h 340"/>
                <a:gd name="T78" fmla="*/ 0 w 400"/>
                <a:gd name="T79" fmla="*/ 0 h 340"/>
                <a:gd name="T80" fmla="*/ 0 w 400"/>
                <a:gd name="T81" fmla="*/ 0 h 340"/>
                <a:gd name="T82" fmla="*/ 0 w 400"/>
                <a:gd name="T83" fmla="*/ 0 h 340"/>
                <a:gd name="T84" fmla="*/ 0 w 400"/>
                <a:gd name="T85" fmla="*/ 0 h 340"/>
                <a:gd name="T86" fmla="*/ 0 w 400"/>
                <a:gd name="T87" fmla="*/ 0 h 34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400"/>
                <a:gd name="T133" fmla="*/ 0 h 340"/>
                <a:gd name="T134" fmla="*/ 400 w 400"/>
                <a:gd name="T135" fmla="*/ 340 h 34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400" h="340">
                  <a:moveTo>
                    <a:pt x="156" y="45"/>
                  </a:moveTo>
                  <a:lnTo>
                    <a:pt x="125" y="62"/>
                  </a:lnTo>
                  <a:lnTo>
                    <a:pt x="95" y="82"/>
                  </a:lnTo>
                  <a:lnTo>
                    <a:pt x="67" y="103"/>
                  </a:lnTo>
                  <a:lnTo>
                    <a:pt x="42" y="125"/>
                  </a:lnTo>
                  <a:lnTo>
                    <a:pt x="22" y="150"/>
                  </a:lnTo>
                  <a:lnTo>
                    <a:pt x="8" y="176"/>
                  </a:lnTo>
                  <a:lnTo>
                    <a:pt x="0" y="204"/>
                  </a:lnTo>
                  <a:lnTo>
                    <a:pt x="2" y="233"/>
                  </a:lnTo>
                  <a:lnTo>
                    <a:pt x="5" y="240"/>
                  </a:lnTo>
                  <a:lnTo>
                    <a:pt x="9" y="248"/>
                  </a:lnTo>
                  <a:lnTo>
                    <a:pt x="13" y="254"/>
                  </a:lnTo>
                  <a:lnTo>
                    <a:pt x="19" y="261"/>
                  </a:lnTo>
                  <a:lnTo>
                    <a:pt x="26" y="268"/>
                  </a:lnTo>
                  <a:lnTo>
                    <a:pt x="34" y="274"/>
                  </a:lnTo>
                  <a:lnTo>
                    <a:pt x="42" y="279"/>
                  </a:lnTo>
                  <a:lnTo>
                    <a:pt x="51" y="283"/>
                  </a:lnTo>
                  <a:lnTo>
                    <a:pt x="70" y="291"/>
                  </a:lnTo>
                  <a:lnTo>
                    <a:pt x="89" y="298"/>
                  </a:lnTo>
                  <a:lnTo>
                    <a:pt x="108" y="305"/>
                  </a:lnTo>
                  <a:lnTo>
                    <a:pt x="128" y="310"/>
                  </a:lnTo>
                  <a:lnTo>
                    <a:pt x="149" y="315"/>
                  </a:lnTo>
                  <a:lnTo>
                    <a:pt x="169" y="319"/>
                  </a:lnTo>
                  <a:lnTo>
                    <a:pt x="189" y="323"/>
                  </a:lnTo>
                  <a:lnTo>
                    <a:pt x="210" y="326"/>
                  </a:lnTo>
                  <a:lnTo>
                    <a:pt x="231" y="329"/>
                  </a:lnTo>
                  <a:lnTo>
                    <a:pt x="253" y="331"/>
                  </a:lnTo>
                  <a:lnTo>
                    <a:pt x="274" y="334"/>
                  </a:lnTo>
                  <a:lnTo>
                    <a:pt x="295" y="336"/>
                  </a:lnTo>
                  <a:lnTo>
                    <a:pt x="317" y="337"/>
                  </a:lnTo>
                  <a:lnTo>
                    <a:pt x="339" y="338"/>
                  </a:lnTo>
                  <a:lnTo>
                    <a:pt x="359" y="339"/>
                  </a:lnTo>
                  <a:lnTo>
                    <a:pt x="381" y="340"/>
                  </a:lnTo>
                  <a:lnTo>
                    <a:pt x="387" y="340"/>
                  </a:lnTo>
                  <a:lnTo>
                    <a:pt x="393" y="337"/>
                  </a:lnTo>
                  <a:lnTo>
                    <a:pt x="397" y="334"/>
                  </a:lnTo>
                  <a:lnTo>
                    <a:pt x="400" y="328"/>
                  </a:lnTo>
                  <a:lnTo>
                    <a:pt x="400" y="323"/>
                  </a:lnTo>
                  <a:lnTo>
                    <a:pt x="397" y="319"/>
                  </a:lnTo>
                  <a:lnTo>
                    <a:pt x="391" y="316"/>
                  </a:lnTo>
                  <a:lnTo>
                    <a:pt x="385" y="315"/>
                  </a:lnTo>
                  <a:lnTo>
                    <a:pt x="365" y="315"/>
                  </a:lnTo>
                  <a:lnTo>
                    <a:pt x="346" y="315"/>
                  </a:lnTo>
                  <a:lnTo>
                    <a:pt x="326" y="314"/>
                  </a:lnTo>
                  <a:lnTo>
                    <a:pt x="307" y="313"/>
                  </a:lnTo>
                  <a:lnTo>
                    <a:pt x="287" y="312"/>
                  </a:lnTo>
                  <a:lnTo>
                    <a:pt x="266" y="310"/>
                  </a:lnTo>
                  <a:lnTo>
                    <a:pt x="247" y="308"/>
                  </a:lnTo>
                  <a:lnTo>
                    <a:pt x="227" y="306"/>
                  </a:lnTo>
                  <a:lnTo>
                    <a:pt x="208" y="303"/>
                  </a:lnTo>
                  <a:lnTo>
                    <a:pt x="188" y="300"/>
                  </a:lnTo>
                  <a:lnTo>
                    <a:pt x="169" y="295"/>
                  </a:lnTo>
                  <a:lnTo>
                    <a:pt x="150" y="291"/>
                  </a:lnTo>
                  <a:lnTo>
                    <a:pt x="131" y="287"/>
                  </a:lnTo>
                  <a:lnTo>
                    <a:pt x="114" y="281"/>
                  </a:lnTo>
                  <a:lnTo>
                    <a:pt x="95" y="275"/>
                  </a:lnTo>
                  <a:lnTo>
                    <a:pt x="77" y="269"/>
                  </a:lnTo>
                  <a:lnTo>
                    <a:pt x="63" y="261"/>
                  </a:lnTo>
                  <a:lnTo>
                    <a:pt x="51" y="251"/>
                  </a:lnTo>
                  <a:lnTo>
                    <a:pt x="44" y="241"/>
                  </a:lnTo>
                  <a:lnTo>
                    <a:pt x="38" y="228"/>
                  </a:lnTo>
                  <a:lnTo>
                    <a:pt x="38" y="214"/>
                  </a:lnTo>
                  <a:lnTo>
                    <a:pt x="41" y="195"/>
                  </a:lnTo>
                  <a:lnTo>
                    <a:pt x="47" y="177"/>
                  </a:lnTo>
                  <a:lnTo>
                    <a:pt x="53" y="163"/>
                  </a:lnTo>
                  <a:lnTo>
                    <a:pt x="63" y="148"/>
                  </a:lnTo>
                  <a:lnTo>
                    <a:pt x="74" y="135"/>
                  </a:lnTo>
                  <a:lnTo>
                    <a:pt x="85" y="122"/>
                  </a:lnTo>
                  <a:lnTo>
                    <a:pt x="98" y="111"/>
                  </a:lnTo>
                  <a:lnTo>
                    <a:pt x="111" y="100"/>
                  </a:lnTo>
                  <a:lnTo>
                    <a:pt x="125" y="89"/>
                  </a:lnTo>
                  <a:lnTo>
                    <a:pt x="141" y="79"/>
                  </a:lnTo>
                  <a:lnTo>
                    <a:pt x="160" y="68"/>
                  </a:lnTo>
                  <a:lnTo>
                    <a:pt x="179" y="57"/>
                  </a:lnTo>
                  <a:lnTo>
                    <a:pt x="201" y="47"/>
                  </a:lnTo>
                  <a:lnTo>
                    <a:pt x="224" y="37"/>
                  </a:lnTo>
                  <a:lnTo>
                    <a:pt x="249" y="27"/>
                  </a:lnTo>
                  <a:lnTo>
                    <a:pt x="272" y="19"/>
                  </a:lnTo>
                  <a:lnTo>
                    <a:pt x="294" y="12"/>
                  </a:lnTo>
                  <a:lnTo>
                    <a:pt x="314" y="6"/>
                  </a:lnTo>
                  <a:lnTo>
                    <a:pt x="332" y="1"/>
                  </a:lnTo>
                  <a:lnTo>
                    <a:pt x="316" y="0"/>
                  </a:lnTo>
                  <a:lnTo>
                    <a:pt x="295" y="1"/>
                  </a:lnTo>
                  <a:lnTo>
                    <a:pt x="274" y="5"/>
                  </a:lnTo>
                  <a:lnTo>
                    <a:pt x="249" y="10"/>
                  </a:lnTo>
                  <a:lnTo>
                    <a:pt x="224" y="17"/>
                  </a:lnTo>
                  <a:lnTo>
                    <a:pt x="199" y="25"/>
                  </a:lnTo>
                  <a:lnTo>
                    <a:pt x="176" y="35"/>
                  </a:lnTo>
                  <a:lnTo>
                    <a:pt x="156" y="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1" name="Freeform 138"/>
            <p:cNvSpPr>
              <a:spLocks noChangeArrowheads="1"/>
            </p:cNvSpPr>
            <p:nvPr/>
          </p:nvSpPr>
          <p:spPr bwMode="auto">
            <a:xfrm>
              <a:off x="5157" y="864"/>
              <a:ext cx="116" cy="113"/>
            </a:xfrm>
            <a:custGeom>
              <a:avLst/>
              <a:gdLst>
                <a:gd name="T0" fmla="*/ 0 w 349"/>
                <a:gd name="T1" fmla="*/ 1 h 227"/>
                <a:gd name="T2" fmla="*/ 0 w 349"/>
                <a:gd name="T3" fmla="*/ 1 h 227"/>
                <a:gd name="T4" fmla="*/ 0 w 349"/>
                <a:gd name="T5" fmla="*/ 1 h 227"/>
                <a:gd name="T6" fmla="*/ 0 w 349"/>
                <a:gd name="T7" fmla="*/ 1 h 227"/>
                <a:gd name="T8" fmla="*/ 0 w 349"/>
                <a:gd name="T9" fmla="*/ 1 h 227"/>
                <a:gd name="T10" fmla="*/ 0 w 349"/>
                <a:gd name="T11" fmla="*/ 1 h 227"/>
                <a:gd name="T12" fmla="*/ 0 w 349"/>
                <a:gd name="T13" fmla="*/ 1 h 227"/>
                <a:gd name="T14" fmla="*/ 0 w 349"/>
                <a:gd name="T15" fmla="*/ 1 h 227"/>
                <a:gd name="T16" fmla="*/ 0 w 349"/>
                <a:gd name="T17" fmla="*/ 1 h 227"/>
                <a:gd name="T18" fmla="*/ 0 w 349"/>
                <a:gd name="T19" fmla="*/ 1 h 227"/>
                <a:gd name="T20" fmla="*/ 0 w 349"/>
                <a:gd name="T21" fmla="*/ 2 h 227"/>
                <a:gd name="T22" fmla="*/ 0 w 349"/>
                <a:gd name="T23" fmla="*/ 2 h 227"/>
                <a:gd name="T24" fmla="*/ 0 w 349"/>
                <a:gd name="T25" fmla="*/ 2 h 227"/>
                <a:gd name="T26" fmla="*/ 0 w 349"/>
                <a:gd name="T27" fmla="*/ 2 h 227"/>
                <a:gd name="T28" fmla="*/ 0 w 349"/>
                <a:gd name="T29" fmla="*/ 2 h 227"/>
                <a:gd name="T30" fmla="*/ 0 w 349"/>
                <a:gd name="T31" fmla="*/ 2 h 227"/>
                <a:gd name="T32" fmla="*/ 0 w 349"/>
                <a:gd name="T33" fmla="*/ 2 h 227"/>
                <a:gd name="T34" fmla="*/ 0 w 349"/>
                <a:gd name="T35" fmla="*/ 2 h 227"/>
                <a:gd name="T36" fmla="*/ 0 w 349"/>
                <a:gd name="T37" fmla="*/ 2 h 227"/>
                <a:gd name="T38" fmla="*/ 0 w 349"/>
                <a:gd name="T39" fmla="*/ 2 h 227"/>
                <a:gd name="T40" fmla="*/ 0 w 349"/>
                <a:gd name="T41" fmla="*/ 2 h 227"/>
                <a:gd name="T42" fmla="*/ 0 w 349"/>
                <a:gd name="T43" fmla="*/ 2 h 227"/>
                <a:gd name="T44" fmla="*/ 0 w 349"/>
                <a:gd name="T45" fmla="*/ 2 h 227"/>
                <a:gd name="T46" fmla="*/ 0 w 349"/>
                <a:gd name="T47" fmla="*/ 1 h 227"/>
                <a:gd name="T48" fmla="*/ 0 w 349"/>
                <a:gd name="T49" fmla="*/ 1 h 227"/>
                <a:gd name="T50" fmla="*/ 0 w 349"/>
                <a:gd name="T51" fmla="*/ 1 h 227"/>
                <a:gd name="T52" fmla="*/ 0 w 349"/>
                <a:gd name="T53" fmla="*/ 1 h 227"/>
                <a:gd name="T54" fmla="*/ 0 w 349"/>
                <a:gd name="T55" fmla="*/ 1 h 227"/>
                <a:gd name="T56" fmla="*/ 0 w 349"/>
                <a:gd name="T57" fmla="*/ 0 h 227"/>
                <a:gd name="T58" fmla="*/ 0 w 349"/>
                <a:gd name="T59" fmla="*/ 0 h 227"/>
                <a:gd name="T60" fmla="*/ 0 w 349"/>
                <a:gd name="T61" fmla="*/ 0 h 227"/>
                <a:gd name="T62" fmla="*/ 0 w 349"/>
                <a:gd name="T63" fmla="*/ 0 h 227"/>
                <a:gd name="T64" fmla="*/ 0 w 349"/>
                <a:gd name="T65" fmla="*/ 0 h 227"/>
                <a:gd name="T66" fmla="*/ 0 w 349"/>
                <a:gd name="T67" fmla="*/ 0 h 227"/>
                <a:gd name="T68" fmla="*/ 0 w 349"/>
                <a:gd name="T69" fmla="*/ 0 h 227"/>
                <a:gd name="T70" fmla="*/ 0 w 349"/>
                <a:gd name="T71" fmla="*/ 0 h 227"/>
                <a:gd name="T72" fmla="*/ 0 w 349"/>
                <a:gd name="T73" fmla="*/ 0 h 227"/>
                <a:gd name="T74" fmla="*/ 0 w 349"/>
                <a:gd name="T75" fmla="*/ 0 h 227"/>
                <a:gd name="T76" fmla="*/ 0 w 349"/>
                <a:gd name="T77" fmla="*/ 0 h 227"/>
                <a:gd name="T78" fmla="*/ 0 w 349"/>
                <a:gd name="T79" fmla="*/ 0 h 227"/>
                <a:gd name="T80" fmla="*/ 0 w 349"/>
                <a:gd name="T81" fmla="*/ 0 h 227"/>
                <a:gd name="T82" fmla="*/ 0 w 349"/>
                <a:gd name="T83" fmla="*/ 0 h 227"/>
                <a:gd name="T84" fmla="*/ 0 w 349"/>
                <a:gd name="T85" fmla="*/ 0 h 227"/>
                <a:gd name="T86" fmla="*/ 0 w 349"/>
                <a:gd name="T87" fmla="*/ 0 h 227"/>
                <a:gd name="T88" fmla="*/ 0 w 349"/>
                <a:gd name="T89" fmla="*/ 0 h 227"/>
                <a:gd name="T90" fmla="*/ 0 w 349"/>
                <a:gd name="T91" fmla="*/ 0 h 227"/>
                <a:gd name="T92" fmla="*/ 0 w 349"/>
                <a:gd name="T93" fmla="*/ 0 h 227"/>
                <a:gd name="T94" fmla="*/ 0 w 349"/>
                <a:gd name="T95" fmla="*/ 0 h 227"/>
                <a:gd name="T96" fmla="*/ 0 w 349"/>
                <a:gd name="T97" fmla="*/ 0 h 227"/>
                <a:gd name="T98" fmla="*/ 0 w 349"/>
                <a:gd name="T99" fmla="*/ 0 h 227"/>
                <a:gd name="T100" fmla="*/ 0 w 349"/>
                <a:gd name="T101" fmla="*/ 0 h 227"/>
                <a:gd name="T102" fmla="*/ 0 w 349"/>
                <a:gd name="T103" fmla="*/ 0 h 227"/>
                <a:gd name="T104" fmla="*/ 0 w 349"/>
                <a:gd name="T105" fmla="*/ 0 h 227"/>
                <a:gd name="T106" fmla="*/ 0 w 349"/>
                <a:gd name="T107" fmla="*/ 0 h 227"/>
                <a:gd name="T108" fmla="*/ 0 w 349"/>
                <a:gd name="T109" fmla="*/ 0 h 227"/>
                <a:gd name="T110" fmla="*/ 0 w 349"/>
                <a:gd name="T111" fmla="*/ 0 h 227"/>
                <a:gd name="T112" fmla="*/ 0 w 349"/>
                <a:gd name="T113" fmla="*/ 0 h 227"/>
                <a:gd name="T114" fmla="*/ 0 w 349"/>
                <a:gd name="T115" fmla="*/ 0 h 227"/>
                <a:gd name="T116" fmla="*/ 0 w 349"/>
                <a:gd name="T117" fmla="*/ 0 h 227"/>
                <a:gd name="T118" fmla="*/ 0 w 349"/>
                <a:gd name="T119" fmla="*/ 0 h 227"/>
                <a:gd name="T120" fmla="*/ 0 w 349"/>
                <a:gd name="T121" fmla="*/ 1 h 22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49"/>
                <a:gd name="T184" fmla="*/ 0 h 227"/>
                <a:gd name="T185" fmla="*/ 349 w 349"/>
                <a:gd name="T186" fmla="*/ 227 h 22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49" h="227">
                  <a:moveTo>
                    <a:pt x="291" y="70"/>
                  </a:moveTo>
                  <a:lnTo>
                    <a:pt x="307" y="83"/>
                  </a:lnTo>
                  <a:lnTo>
                    <a:pt x="316" y="97"/>
                  </a:lnTo>
                  <a:lnTo>
                    <a:pt x="321" y="113"/>
                  </a:lnTo>
                  <a:lnTo>
                    <a:pt x="321" y="129"/>
                  </a:lnTo>
                  <a:lnTo>
                    <a:pt x="318" y="142"/>
                  </a:lnTo>
                  <a:lnTo>
                    <a:pt x="313" y="154"/>
                  </a:lnTo>
                  <a:lnTo>
                    <a:pt x="302" y="165"/>
                  </a:lnTo>
                  <a:lnTo>
                    <a:pt x="292" y="174"/>
                  </a:lnTo>
                  <a:lnTo>
                    <a:pt x="279" y="185"/>
                  </a:lnTo>
                  <a:lnTo>
                    <a:pt x="266" y="193"/>
                  </a:lnTo>
                  <a:lnTo>
                    <a:pt x="253" y="202"/>
                  </a:lnTo>
                  <a:lnTo>
                    <a:pt x="240" y="212"/>
                  </a:lnTo>
                  <a:lnTo>
                    <a:pt x="237" y="215"/>
                  </a:lnTo>
                  <a:lnTo>
                    <a:pt x="236" y="218"/>
                  </a:lnTo>
                  <a:lnTo>
                    <a:pt x="237" y="221"/>
                  </a:lnTo>
                  <a:lnTo>
                    <a:pt x="240" y="224"/>
                  </a:lnTo>
                  <a:lnTo>
                    <a:pt x="244" y="226"/>
                  </a:lnTo>
                  <a:lnTo>
                    <a:pt x="249" y="227"/>
                  </a:lnTo>
                  <a:lnTo>
                    <a:pt x="254" y="226"/>
                  </a:lnTo>
                  <a:lnTo>
                    <a:pt x="259" y="224"/>
                  </a:lnTo>
                  <a:lnTo>
                    <a:pt x="288" y="211"/>
                  </a:lnTo>
                  <a:lnTo>
                    <a:pt x="311" y="193"/>
                  </a:lnTo>
                  <a:lnTo>
                    <a:pt x="331" y="172"/>
                  </a:lnTo>
                  <a:lnTo>
                    <a:pt x="345" y="151"/>
                  </a:lnTo>
                  <a:lnTo>
                    <a:pt x="349" y="127"/>
                  </a:lnTo>
                  <a:lnTo>
                    <a:pt x="346" y="104"/>
                  </a:lnTo>
                  <a:lnTo>
                    <a:pt x="334" y="83"/>
                  </a:lnTo>
                  <a:lnTo>
                    <a:pt x="311" y="63"/>
                  </a:lnTo>
                  <a:lnTo>
                    <a:pt x="294" y="53"/>
                  </a:lnTo>
                  <a:lnTo>
                    <a:pt x="273" y="44"/>
                  </a:lnTo>
                  <a:lnTo>
                    <a:pt x="250" y="35"/>
                  </a:lnTo>
                  <a:lnTo>
                    <a:pt x="227" y="28"/>
                  </a:lnTo>
                  <a:lnTo>
                    <a:pt x="202" y="22"/>
                  </a:lnTo>
                  <a:lnTo>
                    <a:pt x="176" y="17"/>
                  </a:lnTo>
                  <a:lnTo>
                    <a:pt x="151" y="12"/>
                  </a:lnTo>
                  <a:lnTo>
                    <a:pt x="125" y="7"/>
                  </a:lnTo>
                  <a:lnTo>
                    <a:pt x="102" y="4"/>
                  </a:lnTo>
                  <a:lnTo>
                    <a:pt x="79" y="2"/>
                  </a:lnTo>
                  <a:lnTo>
                    <a:pt x="58" y="0"/>
                  </a:lnTo>
                  <a:lnTo>
                    <a:pt x="39" y="0"/>
                  </a:lnTo>
                  <a:lnTo>
                    <a:pt x="23" y="0"/>
                  </a:lnTo>
                  <a:lnTo>
                    <a:pt x="12" y="1"/>
                  </a:lnTo>
                  <a:lnTo>
                    <a:pt x="5" y="3"/>
                  </a:lnTo>
                  <a:lnTo>
                    <a:pt x="0" y="5"/>
                  </a:lnTo>
                  <a:lnTo>
                    <a:pt x="15" y="7"/>
                  </a:lnTo>
                  <a:lnTo>
                    <a:pt x="31" y="9"/>
                  </a:lnTo>
                  <a:lnTo>
                    <a:pt x="47" y="11"/>
                  </a:lnTo>
                  <a:lnTo>
                    <a:pt x="64" y="13"/>
                  </a:lnTo>
                  <a:lnTo>
                    <a:pt x="83" y="15"/>
                  </a:lnTo>
                  <a:lnTo>
                    <a:pt x="102" y="17"/>
                  </a:lnTo>
                  <a:lnTo>
                    <a:pt x="121" y="20"/>
                  </a:lnTo>
                  <a:lnTo>
                    <a:pt x="141" y="23"/>
                  </a:lnTo>
                  <a:lnTo>
                    <a:pt x="160" y="27"/>
                  </a:lnTo>
                  <a:lnTo>
                    <a:pt x="180" y="31"/>
                  </a:lnTo>
                  <a:lnTo>
                    <a:pt x="201" y="36"/>
                  </a:lnTo>
                  <a:lnTo>
                    <a:pt x="220" y="41"/>
                  </a:lnTo>
                  <a:lnTo>
                    <a:pt x="238" y="48"/>
                  </a:lnTo>
                  <a:lnTo>
                    <a:pt x="257" y="54"/>
                  </a:lnTo>
                  <a:lnTo>
                    <a:pt x="275" y="62"/>
                  </a:lnTo>
                  <a:lnTo>
                    <a:pt x="291" y="7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2" name="Freeform 139"/>
            <p:cNvSpPr>
              <a:spLocks noChangeArrowheads="1"/>
            </p:cNvSpPr>
            <p:nvPr/>
          </p:nvSpPr>
          <p:spPr bwMode="auto">
            <a:xfrm>
              <a:off x="4923" y="925"/>
              <a:ext cx="47" cy="106"/>
            </a:xfrm>
            <a:custGeom>
              <a:avLst/>
              <a:gdLst>
                <a:gd name="T0" fmla="*/ 0 w 143"/>
                <a:gd name="T1" fmla="*/ 1 h 212"/>
                <a:gd name="T2" fmla="*/ 0 w 143"/>
                <a:gd name="T3" fmla="*/ 2 h 212"/>
                <a:gd name="T4" fmla="*/ 0 w 143"/>
                <a:gd name="T5" fmla="*/ 2 h 212"/>
                <a:gd name="T6" fmla="*/ 0 w 143"/>
                <a:gd name="T7" fmla="*/ 2 h 212"/>
                <a:gd name="T8" fmla="*/ 0 w 143"/>
                <a:gd name="T9" fmla="*/ 2 h 212"/>
                <a:gd name="T10" fmla="*/ 0 w 143"/>
                <a:gd name="T11" fmla="*/ 2 h 212"/>
                <a:gd name="T12" fmla="*/ 0 w 143"/>
                <a:gd name="T13" fmla="*/ 2 h 212"/>
                <a:gd name="T14" fmla="*/ 0 w 143"/>
                <a:gd name="T15" fmla="*/ 2 h 212"/>
                <a:gd name="T16" fmla="*/ 0 w 143"/>
                <a:gd name="T17" fmla="*/ 2 h 212"/>
                <a:gd name="T18" fmla="*/ 0 w 143"/>
                <a:gd name="T19" fmla="*/ 2 h 212"/>
                <a:gd name="T20" fmla="*/ 0 w 143"/>
                <a:gd name="T21" fmla="*/ 2 h 212"/>
                <a:gd name="T22" fmla="*/ 0 w 143"/>
                <a:gd name="T23" fmla="*/ 2 h 212"/>
                <a:gd name="T24" fmla="*/ 0 w 143"/>
                <a:gd name="T25" fmla="*/ 2 h 212"/>
                <a:gd name="T26" fmla="*/ 0 w 143"/>
                <a:gd name="T27" fmla="*/ 2 h 212"/>
                <a:gd name="T28" fmla="*/ 0 w 143"/>
                <a:gd name="T29" fmla="*/ 2 h 212"/>
                <a:gd name="T30" fmla="*/ 0 w 143"/>
                <a:gd name="T31" fmla="*/ 2 h 212"/>
                <a:gd name="T32" fmla="*/ 0 w 143"/>
                <a:gd name="T33" fmla="*/ 2 h 212"/>
                <a:gd name="T34" fmla="*/ 0 w 143"/>
                <a:gd name="T35" fmla="*/ 2 h 212"/>
                <a:gd name="T36" fmla="*/ 0 w 143"/>
                <a:gd name="T37" fmla="*/ 2 h 212"/>
                <a:gd name="T38" fmla="*/ 0 w 143"/>
                <a:gd name="T39" fmla="*/ 2 h 212"/>
                <a:gd name="T40" fmla="*/ 0 w 143"/>
                <a:gd name="T41" fmla="*/ 2 h 212"/>
                <a:gd name="T42" fmla="*/ 0 w 143"/>
                <a:gd name="T43" fmla="*/ 2 h 212"/>
                <a:gd name="T44" fmla="*/ 0 w 143"/>
                <a:gd name="T45" fmla="*/ 1 h 212"/>
                <a:gd name="T46" fmla="*/ 0 w 143"/>
                <a:gd name="T47" fmla="*/ 1 h 212"/>
                <a:gd name="T48" fmla="*/ 0 w 143"/>
                <a:gd name="T49" fmla="*/ 1 h 212"/>
                <a:gd name="T50" fmla="*/ 0 w 143"/>
                <a:gd name="T51" fmla="*/ 1 h 212"/>
                <a:gd name="T52" fmla="*/ 0 w 143"/>
                <a:gd name="T53" fmla="*/ 1 h 212"/>
                <a:gd name="T54" fmla="*/ 0 w 143"/>
                <a:gd name="T55" fmla="*/ 1 h 212"/>
                <a:gd name="T56" fmla="*/ 0 w 143"/>
                <a:gd name="T57" fmla="*/ 1 h 212"/>
                <a:gd name="T58" fmla="*/ 0 w 143"/>
                <a:gd name="T59" fmla="*/ 1 h 212"/>
                <a:gd name="T60" fmla="*/ 0 w 143"/>
                <a:gd name="T61" fmla="*/ 1 h 212"/>
                <a:gd name="T62" fmla="*/ 0 w 143"/>
                <a:gd name="T63" fmla="*/ 1 h 212"/>
                <a:gd name="T64" fmla="*/ 0 w 143"/>
                <a:gd name="T65" fmla="*/ 0 h 212"/>
                <a:gd name="T66" fmla="*/ 0 w 143"/>
                <a:gd name="T67" fmla="*/ 1 h 212"/>
                <a:gd name="T68" fmla="*/ 0 w 143"/>
                <a:gd name="T69" fmla="*/ 1 h 212"/>
                <a:gd name="T70" fmla="*/ 0 w 143"/>
                <a:gd name="T71" fmla="*/ 1 h 212"/>
                <a:gd name="T72" fmla="*/ 0 w 143"/>
                <a:gd name="T73" fmla="*/ 1 h 212"/>
                <a:gd name="T74" fmla="*/ 0 w 143"/>
                <a:gd name="T75" fmla="*/ 1 h 212"/>
                <a:gd name="T76" fmla="*/ 0 w 143"/>
                <a:gd name="T77" fmla="*/ 1 h 212"/>
                <a:gd name="T78" fmla="*/ 0 w 143"/>
                <a:gd name="T79" fmla="*/ 1 h 212"/>
                <a:gd name="T80" fmla="*/ 0 w 143"/>
                <a:gd name="T81" fmla="*/ 1 h 21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43"/>
                <a:gd name="T124" fmla="*/ 0 h 212"/>
                <a:gd name="T125" fmla="*/ 143 w 143"/>
                <a:gd name="T126" fmla="*/ 212 h 21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43" h="212">
                  <a:moveTo>
                    <a:pt x="0" y="115"/>
                  </a:moveTo>
                  <a:lnTo>
                    <a:pt x="0" y="133"/>
                  </a:lnTo>
                  <a:lnTo>
                    <a:pt x="6" y="149"/>
                  </a:lnTo>
                  <a:lnTo>
                    <a:pt x="16" y="165"/>
                  </a:lnTo>
                  <a:lnTo>
                    <a:pt x="31" y="178"/>
                  </a:lnTo>
                  <a:lnTo>
                    <a:pt x="48" y="190"/>
                  </a:lnTo>
                  <a:lnTo>
                    <a:pt x="69" y="200"/>
                  </a:lnTo>
                  <a:lnTo>
                    <a:pt x="92" y="207"/>
                  </a:lnTo>
                  <a:lnTo>
                    <a:pt x="115" y="211"/>
                  </a:lnTo>
                  <a:lnTo>
                    <a:pt x="122" y="212"/>
                  </a:lnTo>
                  <a:lnTo>
                    <a:pt x="130" y="210"/>
                  </a:lnTo>
                  <a:lnTo>
                    <a:pt x="135" y="207"/>
                  </a:lnTo>
                  <a:lnTo>
                    <a:pt x="138" y="203"/>
                  </a:lnTo>
                  <a:lnTo>
                    <a:pt x="138" y="198"/>
                  </a:lnTo>
                  <a:lnTo>
                    <a:pt x="137" y="193"/>
                  </a:lnTo>
                  <a:lnTo>
                    <a:pt x="133" y="189"/>
                  </a:lnTo>
                  <a:lnTo>
                    <a:pt x="125" y="186"/>
                  </a:lnTo>
                  <a:lnTo>
                    <a:pt x="102" y="180"/>
                  </a:lnTo>
                  <a:lnTo>
                    <a:pt x="80" y="172"/>
                  </a:lnTo>
                  <a:lnTo>
                    <a:pt x="63" y="161"/>
                  </a:lnTo>
                  <a:lnTo>
                    <a:pt x="50" y="148"/>
                  </a:lnTo>
                  <a:lnTo>
                    <a:pt x="41" y="133"/>
                  </a:lnTo>
                  <a:lnTo>
                    <a:pt x="37" y="116"/>
                  </a:lnTo>
                  <a:lnTo>
                    <a:pt x="37" y="99"/>
                  </a:lnTo>
                  <a:lnTo>
                    <a:pt x="44" y="80"/>
                  </a:lnTo>
                  <a:lnTo>
                    <a:pt x="54" y="67"/>
                  </a:lnTo>
                  <a:lnTo>
                    <a:pt x="70" y="54"/>
                  </a:lnTo>
                  <a:lnTo>
                    <a:pt x="87" y="41"/>
                  </a:lnTo>
                  <a:lnTo>
                    <a:pt x="106" y="30"/>
                  </a:lnTo>
                  <a:lnTo>
                    <a:pt x="122" y="21"/>
                  </a:lnTo>
                  <a:lnTo>
                    <a:pt x="135" y="11"/>
                  </a:lnTo>
                  <a:lnTo>
                    <a:pt x="143" y="5"/>
                  </a:lnTo>
                  <a:lnTo>
                    <a:pt x="143" y="0"/>
                  </a:lnTo>
                  <a:lnTo>
                    <a:pt x="127" y="4"/>
                  </a:lnTo>
                  <a:lnTo>
                    <a:pt x="106" y="11"/>
                  </a:lnTo>
                  <a:lnTo>
                    <a:pt x="85" y="24"/>
                  </a:lnTo>
                  <a:lnTo>
                    <a:pt x="61" y="38"/>
                  </a:lnTo>
                  <a:lnTo>
                    <a:pt x="40" y="55"/>
                  </a:lnTo>
                  <a:lnTo>
                    <a:pt x="22" y="74"/>
                  </a:lnTo>
                  <a:lnTo>
                    <a:pt x="8" y="95"/>
                  </a:lnTo>
                  <a:lnTo>
                    <a:pt x="0" y="1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3" name="Freeform 140"/>
            <p:cNvSpPr>
              <a:spLocks noChangeArrowheads="1"/>
            </p:cNvSpPr>
            <p:nvPr/>
          </p:nvSpPr>
          <p:spPr bwMode="auto">
            <a:xfrm>
              <a:off x="5254" y="857"/>
              <a:ext cx="100" cy="138"/>
            </a:xfrm>
            <a:custGeom>
              <a:avLst/>
              <a:gdLst>
                <a:gd name="T0" fmla="*/ 0 w 304"/>
                <a:gd name="T1" fmla="*/ 1 h 278"/>
                <a:gd name="T2" fmla="*/ 0 w 304"/>
                <a:gd name="T3" fmla="*/ 1 h 278"/>
                <a:gd name="T4" fmla="*/ 0 w 304"/>
                <a:gd name="T5" fmla="*/ 1 h 278"/>
                <a:gd name="T6" fmla="*/ 0 w 304"/>
                <a:gd name="T7" fmla="*/ 1 h 278"/>
                <a:gd name="T8" fmla="*/ 0 w 304"/>
                <a:gd name="T9" fmla="*/ 1 h 278"/>
                <a:gd name="T10" fmla="*/ 0 w 304"/>
                <a:gd name="T11" fmla="*/ 2 h 278"/>
                <a:gd name="T12" fmla="*/ 0 w 304"/>
                <a:gd name="T13" fmla="*/ 2 h 278"/>
                <a:gd name="T14" fmla="*/ 0 w 304"/>
                <a:gd name="T15" fmla="*/ 2 h 278"/>
                <a:gd name="T16" fmla="*/ 0 w 304"/>
                <a:gd name="T17" fmla="*/ 2 h 278"/>
                <a:gd name="T18" fmla="*/ 0 w 304"/>
                <a:gd name="T19" fmla="*/ 2 h 278"/>
                <a:gd name="T20" fmla="*/ 0 w 304"/>
                <a:gd name="T21" fmla="*/ 2 h 278"/>
                <a:gd name="T22" fmla="*/ 0 w 304"/>
                <a:gd name="T23" fmla="*/ 2 h 278"/>
                <a:gd name="T24" fmla="*/ 0 w 304"/>
                <a:gd name="T25" fmla="*/ 2 h 278"/>
                <a:gd name="T26" fmla="*/ 0 w 304"/>
                <a:gd name="T27" fmla="*/ 2 h 278"/>
                <a:gd name="T28" fmla="*/ 0 w 304"/>
                <a:gd name="T29" fmla="*/ 2 h 278"/>
                <a:gd name="T30" fmla="*/ 0 w 304"/>
                <a:gd name="T31" fmla="*/ 2 h 278"/>
                <a:gd name="T32" fmla="*/ 0 w 304"/>
                <a:gd name="T33" fmla="*/ 2 h 278"/>
                <a:gd name="T34" fmla="*/ 0 w 304"/>
                <a:gd name="T35" fmla="*/ 2 h 278"/>
                <a:gd name="T36" fmla="*/ 0 w 304"/>
                <a:gd name="T37" fmla="*/ 1 h 278"/>
                <a:gd name="T38" fmla="*/ 0 w 304"/>
                <a:gd name="T39" fmla="*/ 1 h 278"/>
                <a:gd name="T40" fmla="*/ 0 w 304"/>
                <a:gd name="T41" fmla="*/ 1 h 278"/>
                <a:gd name="T42" fmla="*/ 0 w 304"/>
                <a:gd name="T43" fmla="*/ 1 h 278"/>
                <a:gd name="T44" fmla="*/ 0 w 304"/>
                <a:gd name="T45" fmla="*/ 1 h 278"/>
                <a:gd name="T46" fmla="*/ 0 w 304"/>
                <a:gd name="T47" fmla="*/ 0 h 278"/>
                <a:gd name="T48" fmla="*/ 0 w 304"/>
                <a:gd name="T49" fmla="*/ 0 h 278"/>
                <a:gd name="T50" fmla="*/ 0 w 304"/>
                <a:gd name="T51" fmla="*/ 0 h 278"/>
                <a:gd name="T52" fmla="*/ 0 w 304"/>
                <a:gd name="T53" fmla="*/ 0 h 278"/>
                <a:gd name="T54" fmla="*/ 0 w 304"/>
                <a:gd name="T55" fmla="*/ 0 h 278"/>
                <a:gd name="T56" fmla="*/ 0 w 304"/>
                <a:gd name="T57" fmla="*/ 0 h 278"/>
                <a:gd name="T58" fmla="*/ 0 w 304"/>
                <a:gd name="T59" fmla="*/ 0 h 278"/>
                <a:gd name="T60" fmla="*/ 0 w 304"/>
                <a:gd name="T61" fmla="*/ 0 h 278"/>
                <a:gd name="T62" fmla="*/ 0 w 304"/>
                <a:gd name="T63" fmla="*/ 0 h 278"/>
                <a:gd name="T64" fmla="*/ 0 w 304"/>
                <a:gd name="T65" fmla="*/ 0 h 278"/>
                <a:gd name="T66" fmla="*/ 0 w 304"/>
                <a:gd name="T67" fmla="*/ 0 h 278"/>
                <a:gd name="T68" fmla="*/ 0 w 304"/>
                <a:gd name="T69" fmla="*/ 0 h 278"/>
                <a:gd name="T70" fmla="*/ 0 w 304"/>
                <a:gd name="T71" fmla="*/ 0 h 278"/>
                <a:gd name="T72" fmla="*/ 0 w 304"/>
                <a:gd name="T73" fmla="*/ 1 h 278"/>
                <a:gd name="T74" fmla="*/ 0 w 304"/>
                <a:gd name="T75" fmla="*/ 1 h 2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304"/>
                <a:gd name="T115" fmla="*/ 0 h 278"/>
                <a:gd name="T116" fmla="*/ 304 w 304"/>
                <a:gd name="T117" fmla="*/ 278 h 2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304" h="278">
                  <a:moveTo>
                    <a:pt x="247" y="104"/>
                  </a:moveTo>
                  <a:lnTo>
                    <a:pt x="258" y="111"/>
                  </a:lnTo>
                  <a:lnTo>
                    <a:pt x="265" y="119"/>
                  </a:lnTo>
                  <a:lnTo>
                    <a:pt x="272" y="129"/>
                  </a:lnTo>
                  <a:lnTo>
                    <a:pt x="276" y="138"/>
                  </a:lnTo>
                  <a:lnTo>
                    <a:pt x="279" y="147"/>
                  </a:lnTo>
                  <a:lnTo>
                    <a:pt x="278" y="158"/>
                  </a:lnTo>
                  <a:lnTo>
                    <a:pt x="275" y="168"/>
                  </a:lnTo>
                  <a:lnTo>
                    <a:pt x="268" y="177"/>
                  </a:lnTo>
                  <a:lnTo>
                    <a:pt x="258" y="187"/>
                  </a:lnTo>
                  <a:lnTo>
                    <a:pt x="246" y="197"/>
                  </a:lnTo>
                  <a:lnTo>
                    <a:pt x="233" y="205"/>
                  </a:lnTo>
                  <a:lnTo>
                    <a:pt x="220" y="213"/>
                  </a:lnTo>
                  <a:lnTo>
                    <a:pt x="205" y="220"/>
                  </a:lnTo>
                  <a:lnTo>
                    <a:pt x="191" y="229"/>
                  </a:lnTo>
                  <a:lnTo>
                    <a:pt x="176" y="237"/>
                  </a:lnTo>
                  <a:lnTo>
                    <a:pt x="163" y="246"/>
                  </a:lnTo>
                  <a:lnTo>
                    <a:pt x="159" y="249"/>
                  </a:lnTo>
                  <a:lnTo>
                    <a:pt x="156" y="253"/>
                  </a:lnTo>
                  <a:lnTo>
                    <a:pt x="153" y="258"/>
                  </a:lnTo>
                  <a:lnTo>
                    <a:pt x="150" y="262"/>
                  </a:lnTo>
                  <a:lnTo>
                    <a:pt x="149" y="266"/>
                  </a:lnTo>
                  <a:lnTo>
                    <a:pt x="149" y="270"/>
                  </a:lnTo>
                  <a:lnTo>
                    <a:pt x="151" y="274"/>
                  </a:lnTo>
                  <a:lnTo>
                    <a:pt x="156" y="277"/>
                  </a:lnTo>
                  <a:lnTo>
                    <a:pt x="162" y="278"/>
                  </a:lnTo>
                  <a:lnTo>
                    <a:pt x="167" y="278"/>
                  </a:lnTo>
                  <a:lnTo>
                    <a:pt x="172" y="277"/>
                  </a:lnTo>
                  <a:lnTo>
                    <a:pt x="176" y="274"/>
                  </a:lnTo>
                  <a:lnTo>
                    <a:pt x="191" y="262"/>
                  </a:lnTo>
                  <a:lnTo>
                    <a:pt x="207" y="251"/>
                  </a:lnTo>
                  <a:lnTo>
                    <a:pt x="223" y="241"/>
                  </a:lnTo>
                  <a:lnTo>
                    <a:pt x="240" y="231"/>
                  </a:lnTo>
                  <a:lnTo>
                    <a:pt x="256" y="220"/>
                  </a:lnTo>
                  <a:lnTo>
                    <a:pt x="272" y="209"/>
                  </a:lnTo>
                  <a:lnTo>
                    <a:pt x="285" y="197"/>
                  </a:lnTo>
                  <a:lnTo>
                    <a:pt x="295" y="183"/>
                  </a:lnTo>
                  <a:lnTo>
                    <a:pt x="303" y="167"/>
                  </a:lnTo>
                  <a:lnTo>
                    <a:pt x="304" y="151"/>
                  </a:lnTo>
                  <a:lnTo>
                    <a:pt x="301" y="136"/>
                  </a:lnTo>
                  <a:lnTo>
                    <a:pt x="294" y="120"/>
                  </a:lnTo>
                  <a:lnTo>
                    <a:pt x="282" y="107"/>
                  </a:lnTo>
                  <a:lnTo>
                    <a:pt x="269" y="94"/>
                  </a:lnTo>
                  <a:lnTo>
                    <a:pt x="252" y="83"/>
                  </a:lnTo>
                  <a:lnTo>
                    <a:pt x="233" y="74"/>
                  </a:lnTo>
                  <a:lnTo>
                    <a:pt x="218" y="68"/>
                  </a:lnTo>
                  <a:lnTo>
                    <a:pt x="202" y="62"/>
                  </a:lnTo>
                  <a:lnTo>
                    <a:pt x="186" y="54"/>
                  </a:lnTo>
                  <a:lnTo>
                    <a:pt x="169" y="48"/>
                  </a:lnTo>
                  <a:lnTo>
                    <a:pt x="151" y="41"/>
                  </a:lnTo>
                  <a:lnTo>
                    <a:pt x="133" y="35"/>
                  </a:lnTo>
                  <a:lnTo>
                    <a:pt x="115" y="28"/>
                  </a:lnTo>
                  <a:lnTo>
                    <a:pt x="98" y="21"/>
                  </a:lnTo>
                  <a:lnTo>
                    <a:pt x="82" y="16"/>
                  </a:lnTo>
                  <a:lnTo>
                    <a:pt x="66" y="11"/>
                  </a:lnTo>
                  <a:lnTo>
                    <a:pt x="50" y="7"/>
                  </a:lnTo>
                  <a:lnTo>
                    <a:pt x="37" y="4"/>
                  </a:lnTo>
                  <a:lnTo>
                    <a:pt x="25" y="1"/>
                  </a:lnTo>
                  <a:lnTo>
                    <a:pt x="15" y="0"/>
                  </a:lnTo>
                  <a:lnTo>
                    <a:pt x="6" y="0"/>
                  </a:lnTo>
                  <a:lnTo>
                    <a:pt x="0" y="2"/>
                  </a:lnTo>
                  <a:lnTo>
                    <a:pt x="13" y="7"/>
                  </a:lnTo>
                  <a:lnTo>
                    <a:pt x="28" y="12"/>
                  </a:lnTo>
                  <a:lnTo>
                    <a:pt x="44" y="17"/>
                  </a:lnTo>
                  <a:lnTo>
                    <a:pt x="58" y="23"/>
                  </a:lnTo>
                  <a:lnTo>
                    <a:pt x="74" y="28"/>
                  </a:lnTo>
                  <a:lnTo>
                    <a:pt x="90" y="33"/>
                  </a:lnTo>
                  <a:lnTo>
                    <a:pt x="106" y="39"/>
                  </a:lnTo>
                  <a:lnTo>
                    <a:pt x="122" y="45"/>
                  </a:lnTo>
                  <a:lnTo>
                    <a:pt x="140" y="51"/>
                  </a:lnTo>
                  <a:lnTo>
                    <a:pt x="156" y="58"/>
                  </a:lnTo>
                  <a:lnTo>
                    <a:pt x="172" y="64"/>
                  </a:lnTo>
                  <a:lnTo>
                    <a:pt x="188" y="71"/>
                  </a:lnTo>
                  <a:lnTo>
                    <a:pt x="204" y="79"/>
                  </a:lnTo>
                  <a:lnTo>
                    <a:pt x="218" y="86"/>
                  </a:lnTo>
                  <a:lnTo>
                    <a:pt x="233" y="95"/>
                  </a:lnTo>
                  <a:lnTo>
                    <a:pt x="247" y="10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04" name="Text Box 141"/>
          <p:cNvSpPr txBox="1">
            <a:spLocks noChangeArrowheads="1"/>
          </p:cNvSpPr>
          <p:nvPr/>
        </p:nvSpPr>
        <p:spPr bwMode="auto">
          <a:xfrm>
            <a:off x="461963" y="193675"/>
            <a:ext cx="7772400" cy="954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Elements of a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Wireless Network</a:t>
            </a:r>
            <a:endParaRPr lang="en-US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306" name="Group 143"/>
          <p:cNvGrpSpPr>
            <a:grpSpLocks/>
          </p:cNvGrpSpPr>
          <p:nvPr/>
        </p:nvGrpSpPr>
        <p:grpSpPr bwMode="auto">
          <a:xfrm>
            <a:off x="3038475" y="2557463"/>
            <a:ext cx="2360613" cy="1760537"/>
            <a:chOff x="1914" y="1611"/>
            <a:chExt cx="1487" cy="1109"/>
          </a:xfrm>
        </p:grpSpPr>
        <p:sp>
          <p:nvSpPr>
            <p:cNvPr id="11307" name="Freeform 144"/>
            <p:cNvSpPr>
              <a:spLocks noChangeArrowheads="1"/>
            </p:cNvSpPr>
            <p:nvPr/>
          </p:nvSpPr>
          <p:spPr bwMode="auto">
            <a:xfrm>
              <a:off x="1914" y="1611"/>
              <a:ext cx="1487" cy="1109"/>
            </a:xfrm>
            <a:custGeom>
              <a:avLst/>
              <a:gdLst>
                <a:gd name="T0" fmla="*/ 2 w 2135"/>
                <a:gd name="T1" fmla="*/ 39 h 1662"/>
                <a:gd name="T2" fmla="*/ 8 w 2135"/>
                <a:gd name="T3" fmla="*/ 5 h 1662"/>
                <a:gd name="T4" fmla="*/ 52 w 2135"/>
                <a:gd name="T5" fmla="*/ 11 h 1662"/>
                <a:gd name="T6" fmla="*/ 97 w 2135"/>
                <a:gd name="T7" fmla="*/ 6 h 1662"/>
                <a:gd name="T8" fmla="*/ 159 w 2135"/>
                <a:gd name="T9" fmla="*/ 24 h 1662"/>
                <a:gd name="T10" fmla="*/ 161 w 2135"/>
                <a:gd name="T11" fmla="*/ 68 h 1662"/>
                <a:gd name="T12" fmla="*/ 126 w 2135"/>
                <a:gd name="T13" fmla="*/ 95 h 1662"/>
                <a:gd name="T14" fmla="*/ 65 w 2135"/>
                <a:gd name="T15" fmla="*/ 89 h 1662"/>
                <a:gd name="T16" fmla="*/ 40 w 2135"/>
                <a:gd name="T17" fmla="*/ 75 h 1662"/>
                <a:gd name="T18" fmla="*/ 15 w 2135"/>
                <a:gd name="T19" fmla="*/ 63 h 1662"/>
                <a:gd name="T20" fmla="*/ 2 w 2135"/>
                <a:gd name="T21" fmla="*/ 39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Text Box 145"/>
            <p:cNvSpPr txBox="1">
              <a:spLocks noChangeArrowheads="1"/>
            </p:cNvSpPr>
            <p:nvPr/>
          </p:nvSpPr>
          <p:spPr bwMode="auto">
            <a:xfrm>
              <a:off x="2227" y="1904"/>
              <a:ext cx="991" cy="44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Network </a:t>
              </a:r>
              <a:endPara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Infrastructure</a:t>
              </a:r>
              <a:endPara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203200" y="228600"/>
            <a:ext cx="8664575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Characteristics of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Selected Wireless Links</a:t>
            </a:r>
            <a:endParaRPr lang="en-US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1327150" y="1955800"/>
            <a:ext cx="6567488" cy="3467100"/>
          </a:xfrm>
          <a:prstGeom prst="rect">
            <a:avLst/>
          </a:prstGeom>
          <a:gradFill rotWithShape="0">
            <a:gsLst>
              <a:gs pos="0">
                <a:srgbClr val="7B7B90"/>
              </a:gs>
              <a:gs pos="100000">
                <a:srgbClr val="D4D4F7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Line 5"/>
          <p:cNvSpPr>
            <a:spLocks noChangeShapeType="1"/>
          </p:cNvSpPr>
          <p:nvPr/>
        </p:nvSpPr>
        <p:spPr bwMode="auto">
          <a:xfrm>
            <a:off x="1327150" y="5422900"/>
            <a:ext cx="6626225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1708150" y="5413375"/>
            <a:ext cx="827088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Indoor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10-30m</a:t>
            </a:r>
          </a:p>
        </p:txBody>
      </p:sp>
      <p:sp>
        <p:nvSpPr>
          <p:cNvPr id="12294" name="Text Box 7"/>
          <p:cNvSpPr txBox="1">
            <a:spLocks noChangeArrowheads="1"/>
          </p:cNvSpPr>
          <p:nvPr/>
        </p:nvSpPr>
        <p:spPr bwMode="auto">
          <a:xfrm>
            <a:off x="3219450" y="5416550"/>
            <a:ext cx="1004888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Outdoor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000000"/>
                </a:solidFill>
                <a:latin typeface="Arial" charset="0"/>
              </a:rPr>
              <a:t>50-200m</a:t>
            </a:r>
          </a:p>
        </p:txBody>
      </p:sp>
      <p:sp>
        <p:nvSpPr>
          <p:cNvPr id="12295" name="Text Box 8"/>
          <p:cNvSpPr txBox="1">
            <a:spLocks noChangeArrowheads="1"/>
          </p:cNvSpPr>
          <p:nvPr/>
        </p:nvSpPr>
        <p:spPr bwMode="auto">
          <a:xfrm>
            <a:off x="4694238" y="5421313"/>
            <a:ext cx="1241425" cy="85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Mid-range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outdoor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200m – 4 Km</a:t>
            </a:r>
          </a:p>
        </p:txBody>
      </p:sp>
      <p:sp>
        <p:nvSpPr>
          <p:cNvPr id="12296" name="Text Box 9"/>
          <p:cNvSpPr txBox="1">
            <a:spLocks noChangeArrowheads="1"/>
          </p:cNvSpPr>
          <p:nvPr/>
        </p:nvSpPr>
        <p:spPr bwMode="auto">
          <a:xfrm>
            <a:off x="6203950" y="5421313"/>
            <a:ext cx="1344613" cy="85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Long-range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outdoor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5Km – 20 Km</a:t>
            </a:r>
          </a:p>
        </p:txBody>
      </p:sp>
      <p:sp>
        <p:nvSpPr>
          <p:cNvPr id="12297" name="Text Box 10"/>
          <p:cNvSpPr txBox="1">
            <a:spLocks noChangeArrowheads="1"/>
          </p:cNvSpPr>
          <p:nvPr/>
        </p:nvSpPr>
        <p:spPr bwMode="auto">
          <a:xfrm>
            <a:off x="681038" y="4800600"/>
            <a:ext cx="6238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.056</a:t>
            </a:r>
          </a:p>
        </p:txBody>
      </p:sp>
      <p:sp>
        <p:nvSpPr>
          <p:cNvPr id="12298" name="Text Box 11"/>
          <p:cNvSpPr txBox="1">
            <a:spLocks noChangeArrowheads="1"/>
          </p:cNvSpPr>
          <p:nvPr/>
        </p:nvSpPr>
        <p:spPr bwMode="auto">
          <a:xfrm>
            <a:off x="684213" y="4368800"/>
            <a:ext cx="6238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.384</a:t>
            </a:r>
          </a:p>
        </p:txBody>
      </p:sp>
      <p:sp>
        <p:nvSpPr>
          <p:cNvPr id="12299" name="Text Box 12"/>
          <p:cNvSpPr txBox="1">
            <a:spLocks noChangeArrowheads="1"/>
          </p:cNvSpPr>
          <p:nvPr/>
        </p:nvSpPr>
        <p:spPr bwMode="auto">
          <a:xfrm>
            <a:off x="925513" y="3678238"/>
            <a:ext cx="3063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12300" name="Text Box 13"/>
          <p:cNvSpPr txBox="1">
            <a:spLocks noChangeArrowheads="1"/>
          </p:cNvSpPr>
          <p:nvPr/>
        </p:nvSpPr>
        <p:spPr bwMode="auto">
          <a:xfrm>
            <a:off x="923925" y="3246438"/>
            <a:ext cx="3063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12301" name="Text Box 14"/>
          <p:cNvSpPr txBox="1">
            <a:spLocks noChangeArrowheads="1"/>
          </p:cNvSpPr>
          <p:nvPr/>
        </p:nvSpPr>
        <p:spPr bwMode="auto">
          <a:xfrm>
            <a:off x="627063" y="2851150"/>
            <a:ext cx="6365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5-11</a:t>
            </a:r>
          </a:p>
        </p:txBody>
      </p:sp>
      <p:sp>
        <p:nvSpPr>
          <p:cNvPr id="12302" name="Text Box 15"/>
          <p:cNvSpPr txBox="1">
            <a:spLocks noChangeArrowheads="1"/>
          </p:cNvSpPr>
          <p:nvPr/>
        </p:nvSpPr>
        <p:spPr bwMode="auto">
          <a:xfrm>
            <a:off x="815975" y="2435225"/>
            <a:ext cx="4333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54</a:t>
            </a:r>
          </a:p>
        </p:txBody>
      </p:sp>
      <p:sp>
        <p:nvSpPr>
          <p:cNvPr id="12303" name="Rectangle 16"/>
          <p:cNvSpPr>
            <a:spLocks noChangeArrowheads="1"/>
          </p:cNvSpPr>
          <p:nvPr/>
        </p:nvSpPr>
        <p:spPr bwMode="auto">
          <a:xfrm>
            <a:off x="2662238" y="4852988"/>
            <a:ext cx="4676775" cy="284162"/>
          </a:xfrm>
          <a:prstGeom prst="rect">
            <a:avLst/>
          </a:prstGeom>
          <a:solidFill>
            <a:srgbClr val="3333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Text Box 17"/>
          <p:cNvSpPr txBox="1">
            <a:spLocks noChangeArrowheads="1"/>
          </p:cNvSpPr>
          <p:nvPr/>
        </p:nvSpPr>
        <p:spPr bwMode="auto">
          <a:xfrm>
            <a:off x="3952875" y="4845050"/>
            <a:ext cx="209867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FFFFFF"/>
                </a:solidFill>
                <a:latin typeface="Arial" charset="0"/>
              </a:rPr>
              <a:t>2G: IS-95, CDMA, GSM</a:t>
            </a:r>
          </a:p>
        </p:txBody>
      </p:sp>
      <p:sp>
        <p:nvSpPr>
          <p:cNvPr id="12305" name="Rectangle 18"/>
          <p:cNvSpPr>
            <a:spLocks noChangeArrowheads="1"/>
          </p:cNvSpPr>
          <p:nvPr/>
        </p:nvSpPr>
        <p:spPr bwMode="auto">
          <a:xfrm>
            <a:off x="2651125" y="4435475"/>
            <a:ext cx="4676775" cy="284163"/>
          </a:xfrm>
          <a:prstGeom prst="rect">
            <a:avLst/>
          </a:prstGeom>
          <a:solidFill>
            <a:srgbClr val="3333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Text Box 19"/>
          <p:cNvSpPr txBox="1">
            <a:spLocks noChangeArrowheads="1"/>
          </p:cNvSpPr>
          <p:nvPr/>
        </p:nvSpPr>
        <p:spPr bwMode="auto">
          <a:xfrm>
            <a:off x="3687763" y="4413250"/>
            <a:ext cx="2970212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FFFFFF"/>
                </a:solidFill>
                <a:latin typeface="Arial" charset="0"/>
              </a:rPr>
              <a:t>2.5G: UMTS/WCDMA, CDMA2000</a:t>
            </a:r>
          </a:p>
        </p:txBody>
      </p:sp>
      <p:sp>
        <p:nvSpPr>
          <p:cNvPr id="12307" name="Rectangle 20"/>
          <p:cNvSpPr>
            <a:spLocks noChangeArrowheads="1"/>
          </p:cNvSpPr>
          <p:nvPr/>
        </p:nvSpPr>
        <p:spPr bwMode="auto">
          <a:xfrm>
            <a:off x="1339850" y="3703638"/>
            <a:ext cx="928688" cy="284162"/>
          </a:xfrm>
          <a:prstGeom prst="rect">
            <a:avLst/>
          </a:prstGeom>
          <a:solidFill>
            <a:srgbClr val="3333CC"/>
          </a:solidFill>
          <a:ln w="9360" cap="sq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Text Box 21"/>
          <p:cNvSpPr txBox="1">
            <a:spLocks noChangeArrowheads="1"/>
          </p:cNvSpPr>
          <p:nvPr/>
        </p:nvSpPr>
        <p:spPr bwMode="auto">
          <a:xfrm>
            <a:off x="1422400" y="3711575"/>
            <a:ext cx="72707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FFFFFF"/>
                </a:solidFill>
                <a:latin typeface="Arial" charset="0"/>
              </a:rPr>
              <a:t>802.15</a:t>
            </a:r>
          </a:p>
        </p:txBody>
      </p:sp>
      <p:sp>
        <p:nvSpPr>
          <p:cNvPr id="12309" name="Rectangle 22"/>
          <p:cNvSpPr>
            <a:spLocks noChangeArrowheads="1"/>
          </p:cNvSpPr>
          <p:nvPr/>
        </p:nvSpPr>
        <p:spPr bwMode="auto">
          <a:xfrm>
            <a:off x="1354138" y="2865438"/>
            <a:ext cx="1724025" cy="315912"/>
          </a:xfrm>
          <a:prstGeom prst="rect">
            <a:avLst/>
          </a:prstGeom>
          <a:solidFill>
            <a:srgbClr val="3333CC"/>
          </a:solidFill>
          <a:ln w="9360" cap="sq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0" name="Text Box 23"/>
          <p:cNvSpPr txBox="1">
            <a:spLocks noChangeArrowheads="1"/>
          </p:cNvSpPr>
          <p:nvPr/>
        </p:nvSpPr>
        <p:spPr bwMode="auto">
          <a:xfrm>
            <a:off x="1724025" y="2890838"/>
            <a:ext cx="835025" cy="306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FFFFFF"/>
                </a:solidFill>
                <a:latin typeface="Arial" charset="0"/>
              </a:rPr>
              <a:t>802.11b</a:t>
            </a:r>
          </a:p>
        </p:txBody>
      </p:sp>
      <p:sp>
        <p:nvSpPr>
          <p:cNvPr id="12311" name="Rectangle 24"/>
          <p:cNvSpPr>
            <a:spLocks noChangeArrowheads="1"/>
          </p:cNvSpPr>
          <p:nvPr/>
        </p:nvSpPr>
        <p:spPr bwMode="auto">
          <a:xfrm>
            <a:off x="1357313" y="2432050"/>
            <a:ext cx="1724025" cy="315913"/>
          </a:xfrm>
          <a:prstGeom prst="rect">
            <a:avLst/>
          </a:prstGeom>
          <a:solidFill>
            <a:srgbClr val="3333CC"/>
          </a:solidFill>
          <a:ln w="9360" cap="sq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Text Box 25"/>
          <p:cNvSpPr txBox="1">
            <a:spLocks noChangeArrowheads="1"/>
          </p:cNvSpPr>
          <p:nvPr/>
        </p:nvSpPr>
        <p:spPr bwMode="auto">
          <a:xfrm>
            <a:off x="1725613" y="2457450"/>
            <a:ext cx="98425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FFFFFF"/>
                </a:solidFill>
                <a:latin typeface="Arial" charset="0"/>
              </a:rPr>
              <a:t>802.11a,g</a:t>
            </a:r>
          </a:p>
        </p:txBody>
      </p:sp>
      <p:sp>
        <p:nvSpPr>
          <p:cNvPr id="12313" name="Line 26"/>
          <p:cNvSpPr>
            <a:spLocks noChangeShapeType="1"/>
          </p:cNvSpPr>
          <p:nvPr/>
        </p:nvSpPr>
        <p:spPr bwMode="auto">
          <a:xfrm flipV="1">
            <a:off x="1328738" y="2393950"/>
            <a:ext cx="1587" cy="303053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14" name="Rectangle 27"/>
          <p:cNvSpPr>
            <a:spLocks noChangeArrowheads="1"/>
          </p:cNvSpPr>
          <p:nvPr/>
        </p:nvSpPr>
        <p:spPr bwMode="auto">
          <a:xfrm>
            <a:off x="2717800" y="2744788"/>
            <a:ext cx="5078413" cy="596900"/>
          </a:xfrm>
          <a:prstGeom prst="rect">
            <a:avLst/>
          </a:prstGeom>
          <a:solidFill>
            <a:srgbClr val="3333CC"/>
          </a:solidFill>
          <a:ln w="9360" cap="sq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Rectangle 28"/>
          <p:cNvSpPr>
            <a:spLocks noChangeArrowheads="1"/>
          </p:cNvSpPr>
          <p:nvPr/>
        </p:nvSpPr>
        <p:spPr bwMode="auto">
          <a:xfrm>
            <a:off x="2654300" y="3297238"/>
            <a:ext cx="4676775" cy="284162"/>
          </a:xfrm>
          <a:prstGeom prst="rect">
            <a:avLst/>
          </a:prstGeom>
          <a:solidFill>
            <a:srgbClr val="3333CC"/>
          </a:solidFill>
          <a:ln w="9360" cap="sq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Text Box 29"/>
          <p:cNvSpPr txBox="1">
            <a:spLocks noChangeArrowheads="1"/>
          </p:cNvSpPr>
          <p:nvPr/>
        </p:nvSpPr>
        <p:spPr bwMode="auto">
          <a:xfrm>
            <a:off x="2976563" y="3305175"/>
            <a:ext cx="427037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FFFFFF"/>
                </a:solidFill>
                <a:latin typeface="Arial" charset="0"/>
              </a:rPr>
              <a:t>3G: UMTS/WCDMA-HSPDA, CDMA2000-1xEVDO</a:t>
            </a:r>
          </a:p>
        </p:txBody>
      </p:sp>
      <p:sp>
        <p:nvSpPr>
          <p:cNvPr id="12317" name="Text Box 30"/>
          <p:cNvSpPr txBox="1">
            <a:spLocks noChangeArrowheads="1"/>
          </p:cNvSpPr>
          <p:nvPr/>
        </p:nvSpPr>
        <p:spPr bwMode="auto">
          <a:xfrm>
            <a:off x="5019675" y="2922588"/>
            <a:ext cx="1681163" cy="306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FFFFFF"/>
                </a:solidFill>
                <a:latin typeface="Arial" charset="0"/>
              </a:rPr>
              <a:t>4G: LTWE WIMAX</a:t>
            </a:r>
          </a:p>
        </p:txBody>
      </p:sp>
      <p:sp>
        <p:nvSpPr>
          <p:cNvPr id="12318" name="Rectangle 31"/>
          <p:cNvSpPr>
            <a:spLocks noChangeArrowheads="1"/>
          </p:cNvSpPr>
          <p:nvPr/>
        </p:nvSpPr>
        <p:spPr bwMode="auto">
          <a:xfrm>
            <a:off x="3133725" y="2536825"/>
            <a:ext cx="4062413" cy="284163"/>
          </a:xfrm>
          <a:prstGeom prst="rect">
            <a:avLst/>
          </a:prstGeom>
          <a:solidFill>
            <a:srgbClr val="3333CC"/>
          </a:solidFill>
          <a:ln w="9360" cap="sq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9" name="Text Box 32"/>
          <p:cNvSpPr txBox="1">
            <a:spLocks noChangeArrowheads="1"/>
          </p:cNvSpPr>
          <p:nvPr/>
        </p:nvSpPr>
        <p:spPr bwMode="auto">
          <a:xfrm>
            <a:off x="4157663" y="2514600"/>
            <a:ext cx="2189162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FFFFFF"/>
                </a:solidFill>
                <a:latin typeface="Arial" charset="0"/>
              </a:rPr>
              <a:t>802.11a,g point-to-point</a:t>
            </a:r>
          </a:p>
        </p:txBody>
      </p:sp>
      <p:sp>
        <p:nvSpPr>
          <p:cNvPr id="12320" name="Line 33"/>
          <p:cNvSpPr>
            <a:spLocks noChangeShapeType="1"/>
          </p:cNvSpPr>
          <p:nvPr/>
        </p:nvSpPr>
        <p:spPr bwMode="auto">
          <a:xfrm flipH="1">
            <a:off x="7899400" y="2700338"/>
            <a:ext cx="257175" cy="1587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21" name="Text Box 34"/>
          <p:cNvSpPr txBox="1">
            <a:spLocks noChangeArrowheads="1"/>
          </p:cNvSpPr>
          <p:nvPr/>
        </p:nvSpPr>
        <p:spPr bwMode="auto">
          <a:xfrm>
            <a:off x="717550" y="2022475"/>
            <a:ext cx="5603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200</a:t>
            </a:r>
          </a:p>
        </p:txBody>
      </p:sp>
      <p:sp>
        <p:nvSpPr>
          <p:cNvPr id="12322" name="Rectangle 35"/>
          <p:cNvSpPr>
            <a:spLocks noChangeArrowheads="1"/>
          </p:cNvSpPr>
          <p:nvPr/>
        </p:nvSpPr>
        <p:spPr bwMode="auto">
          <a:xfrm>
            <a:off x="1344613" y="2036763"/>
            <a:ext cx="1522412" cy="315912"/>
          </a:xfrm>
          <a:prstGeom prst="rect">
            <a:avLst/>
          </a:prstGeom>
          <a:solidFill>
            <a:srgbClr val="3333CC"/>
          </a:solidFill>
          <a:ln w="9360" cap="sq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3" name="Text Box 36"/>
          <p:cNvSpPr txBox="1">
            <a:spLocks noChangeArrowheads="1"/>
          </p:cNvSpPr>
          <p:nvPr/>
        </p:nvSpPr>
        <p:spPr bwMode="auto">
          <a:xfrm>
            <a:off x="1714500" y="2036763"/>
            <a:ext cx="835025" cy="306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FFFFFF"/>
                </a:solidFill>
                <a:latin typeface="Arial" charset="0"/>
              </a:rPr>
              <a:t>802.11n</a:t>
            </a:r>
          </a:p>
        </p:txBody>
      </p:sp>
      <p:sp>
        <p:nvSpPr>
          <p:cNvPr id="12324" name="Text Box 37"/>
          <p:cNvSpPr txBox="1">
            <a:spLocks noChangeArrowheads="1"/>
          </p:cNvSpPr>
          <p:nvPr/>
        </p:nvSpPr>
        <p:spPr bwMode="auto">
          <a:xfrm rot="-5400000">
            <a:off x="-443706" y="3415507"/>
            <a:ext cx="18938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Data rate (Mbps)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1"/>
          <p:cNvSpPr>
            <a:spLocks noChangeArrowheads="1"/>
          </p:cNvSpPr>
          <p:nvPr/>
        </p:nvSpPr>
        <p:spPr bwMode="auto">
          <a:xfrm>
            <a:off x="4816475" y="4378325"/>
            <a:ext cx="2152650" cy="2093913"/>
          </a:xfrm>
          <a:prstGeom prst="ellipse">
            <a:avLst/>
          </a:prstGeom>
          <a:solidFill>
            <a:srgbClr val="99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Oval 2"/>
          <p:cNvSpPr>
            <a:spLocks noChangeArrowheads="1"/>
          </p:cNvSpPr>
          <p:nvPr/>
        </p:nvSpPr>
        <p:spPr bwMode="auto">
          <a:xfrm>
            <a:off x="650875" y="1290638"/>
            <a:ext cx="2252663" cy="2286000"/>
          </a:xfrm>
          <a:prstGeom prst="ellipse">
            <a:avLst/>
          </a:prstGeom>
          <a:solidFill>
            <a:srgbClr val="99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Line 3"/>
          <p:cNvSpPr>
            <a:spLocks noChangeShapeType="1"/>
          </p:cNvSpPr>
          <p:nvPr/>
        </p:nvSpPr>
        <p:spPr bwMode="auto">
          <a:xfrm>
            <a:off x="1798638" y="2447925"/>
            <a:ext cx="1277937" cy="65563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7" name="Oval 4"/>
          <p:cNvSpPr>
            <a:spLocks noChangeArrowheads="1"/>
          </p:cNvSpPr>
          <p:nvPr/>
        </p:nvSpPr>
        <p:spPr bwMode="auto">
          <a:xfrm>
            <a:off x="1524000" y="4033838"/>
            <a:ext cx="1038225" cy="1004887"/>
          </a:xfrm>
          <a:prstGeom prst="ellipse">
            <a:avLst/>
          </a:prstGeom>
          <a:solidFill>
            <a:srgbClr val="99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5"/>
          <p:cNvSpPr>
            <a:spLocks noChangeShapeType="1"/>
          </p:cNvSpPr>
          <p:nvPr/>
        </p:nvSpPr>
        <p:spPr bwMode="auto">
          <a:xfrm flipV="1">
            <a:off x="2197100" y="3635375"/>
            <a:ext cx="1257300" cy="8128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9" name="Oval 6"/>
          <p:cNvSpPr>
            <a:spLocks noChangeArrowheads="1"/>
          </p:cNvSpPr>
          <p:nvPr/>
        </p:nvSpPr>
        <p:spPr bwMode="auto">
          <a:xfrm>
            <a:off x="3108325" y="4440238"/>
            <a:ext cx="2278063" cy="2052637"/>
          </a:xfrm>
          <a:prstGeom prst="ellipse">
            <a:avLst/>
          </a:prstGeom>
          <a:solidFill>
            <a:srgbClr val="99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7"/>
          <p:cNvSpPr>
            <a:spLocks noChangeShapeType="1"/>
          </p:cNvSpPr>
          <p:nvPr/>
        </p:nvSpPr>
        <p:spPr bwMode="auto">
          <a:xfrm>
            <a:off x="5360988" y="5424488"/>
            <a:ext cx="304800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1" name="Line 8"/>
          <p:cNvSpPr>
            <a:spLocks noChangeShapeType="1"/>
          </p:cNvSpPr>
          <p:nvPr/>
        </p:nvSpPr>
        <p:spPr bwMode="auto">
          <a:xfrm flipH="1">
            <a:off x="4872038" y="5327650"/>
            <a:ext cx="193675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2" name="Line 9"/>
          <p:cNvSpPr>
            <a:spLocks noChangeShapeType="1"/>
          </p:cNvSpPr>
          <p:nvPr/>
        </p:nvSpPr>
        <p:spPr bwMode="auto">
          <a:xfrm flipH="1">
            <a:off x="4886325" y="5403850"/>
            <a:ext cx="193675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3" name="Line 10"/>
          <p:cNvSpPr>
            <a:spLocks noChangeShapeType="1"/>
          </p:cNvSpPr>
          <p:nvPr/>
        </p:nvSpPr>
        <p:spPr bwMode="auto">
          <a:xfrm flipH="1">
            <a:off x="4829175" y="5470525"/>
            <a:ext cx="193675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4" name="Line 11"/>
          <p:cNvSpPr>
            <a:spLocks noChangeShapeType="1"/>
          </p:cNvSpPr>
          <p:nvPr/>
        </p:nvSpPr>
        <p:spPr bwMode="auto">
          <a:xfrm flipH="1" flipV="1">
            <a:off x="4865688" y="4103688"/>
            <a:ext cx="952500" cy="12969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5" name="Line 12"/>
          <p:cNvSpPr>
            <a:spLocks noChangeShapeType="1"/>
          </p:cNvSpPr>
          <p:nvPr/>
        </p:nvSpPr>
        <p:spPr bwMode="auto">
          <a:xfrm flipV="1">
            <a:off x="4308475" y="4143375"/>
            <a:ext cx="50800" cy="11207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326" name="Group 13"/>
          <p:cNvGrpSpPr>
            <a:grpSpLocks/>
          </p:cNvGrpSpPr>
          <p:nvPr/>
        </p:nvGrpSpPr>
        <p:grpSpPr bwMode="auto">
          <a:xfrm>
            <a:off x="6442075" y="4867275"/>
            <a:ext cx="330200" cy="366713"/>
            <a:chOff x="4058" y="3066"/>
            <a:chExt cx="208" cy="231"/>
          </a:xfrm>
        </p:grpSpPr>
        <p:pic>
          <p:nvPicPr>
            <p:cNvPr id="13441" name="Picture 1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058" y="3119"/>
              <a:ext cx="208" cy="17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3442" name="Picture 1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062" y="3066"/>
              <a:ext cx="201" cy="14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3327" name="Group 16"/>
          <p:cNvGrpSpPr>
            <a:grpSpLocks/>
          </p:cNvGrpSpPr>
          <p:nvPr/>
        </p:nvGrpSpPr>
        <p:grpSpPr bwMode="auto">
          <a:xfrm>
            <a:off x="2071688" y="4195763"/>
            <a:ext cx="395287" cy="387350"/>
            <a:chOff x="1305" y="2643"/>
            <a:chExt cx="249" cy="244"/>
          </a:xfrm>
        </p:grpSpPr>
        <p:pic>
          <p:nvPicPr>
            <p:cNvPr id="13439" name="Picture 17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319" y="2675"/>
              <a:ext cx="182" cy="2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3440" name="Picture 18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305" y="2643"/>
              <a:ext cx="249" cy="7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3328" name="Group 19"/>
          <p:cNvGrpSpPr>
            <a:grpSpLocks/>
          </p:cNvGrpSpPr>
          <p:nvPr/>
        </p:nvGrpSpPr>
        <p:grpSpPr bwMode="auto">
          <a:xfrm>
            <a:off x="5668963" y="4957763"/>
            <a:ext cx="457200" cy="619125"/>
            <a:chOff x="3571" y="3123"/>
            <a:chExt cx="288" cy="390"/>
          </a:xfrm>
        </p:grpSpPr>
        <p:grpSp>
          <p:nvGrpSpPr>
            <p:cNvPr id="13422" name="Group 20"/>
            <p:cNvGrpSpPr>
              <a:grpSpLocks/>
            </p:cNvGrpSpPr>
            <p:nvPr/>
          </p:nvGrpSpPr>
          <p:grpSpPr bwMode="auto">
            <a:xfrm>
              <a:off x="3616" y="3227"/>
              <a:ext cx="188" cy="286"/>
              <a:chOff x="3616" y="3227"/>
              <a:chExt cx="188" cy="286"/>
            </a:xfrm>
          </p:grpSpPr>
          <p:sp>
            <p:nvSpPr>
              <p:cNvPr id="13424" name="Line 21"/>
              <p:cNvSpPr>
                <a:spLocks noChangeShapeType="1"/>
              </p:cNvSpPr>
              <p:nvPr/>
            </p:nvSpPr>
            <p:spPr bwMode="auto">
              <a:xfrm flipH="1">
                <a:off x="3615" y="3227"/>
                <a:ext cx="95" cy="25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25" name="Line 22"/>
              <p:cNvSpPr>
                <a:spLocks noChangeShapeType="1"/>
              </p:cNvSpPr>
              <p:nvPr/>
            </p:nvSpPr>
            <p:spPr bwMode="auto">
              <a:xfrm>
                <a:off x="3710" y="3227"/>
                <a:ext cx="93" cy="25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26" name="Line 23"/>
              <p:cNvSpPr>
                <a:spLocks noChangeShapeType="1"/>
              </p:cNvSpPr>
              <p:nvPr/>
            </p:nvSpPr>
            <p:spPr bwMode="auto">
              <a:xfrm>
                <a:off x="3616" y="3486"/>
                <a:ext cx="93" cy="2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27" name="Line 24"/>
              <p:cNvSpPr>
                <a:spLocks noChangeShapeType="1"/>
              </p:cNvSpPr>
              <p:nvPr/>
            </p:nvSpPr>
            <p:spPr bwMode="auto">
              <a:xfrm flipH="1">
                <a:off x="3710" y="3486"/>
                <a:ext cx="95" cy="2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28" name="Line 25"/>
              <p:cNvSpPr>
                <a:spLocks noChangeShapeType="1"/>
              </p:cNvSpPr>
              <p:nvPr/>
            </p:nvSpPr>
            <p:spPr bwMode="auto">
              <a:xfrm>
                <a:off x="3710" y="3233"/>
                <a:ext cx="0" cy="280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29" name="Line 26"/>
              <p:cNvSpPr>
                <a:spLocks noChangeShapeType="1"/>
              </p:cNvSpPr>
              <p:nvPr/>
            </p:nvSpPr>
            <p:spPr bwMode="auto">
              <a:xfrm flipV="1">
                <a:off x="3616" y="3458"/>
                <a:ext cx="93" cy="2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30" name="Line 27"/>
              <p:cNvSpPr>
                <a:spLocks noChangeShapeType="1"/>
              </p:cNvSpPr>
              <p:nvPr/>
            </p:nvSpPr>
            <p:spPr bwMode="auto">
              <a:xfrm flipH="1" flipV="1">
                <a:off x="3710" y="3457"/>
                <a:ext cx="95" cy="2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31" name="Line 28"/>
              <p:cNvSpPr>
                <a:spLocks noChangeShapeType="1"/>
              </p:cNvSpPr>
              <p:nvPr/>
            </p:nvSpPr>
            <p:spPr bwMode="auto">
              <a:xfrm>
                <a:off x="3656" y="3374"/>
                <a:ext cx="53" cy="20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32" name="Line 29"/>
              <p:cNvSpPr>
                <a:spLocks noChangeShapeType="1"/>
              </p:cNvSpPr>
              <p:nvPr/>
            </p:nvSpPr>
            <p:spPr bwMode="auto">
              <a:xfrm flipV="1">
                <a:off x="3710" y="3373"/>
                <a:ext cx="56" cy="22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33" name="Line 30"/>
              <p:cNvSpPr>
                <a:spLocks noChangeShapeType="1"/>
              </p:cNvSpPr>
              <p:nvPr/>
            </p:nvSpPr>
            <p:spPr bwMode="auto">
              <a:xfrm>
                <a:off x="3638" y="3412"/>
                <a:ext cx="69" cy="2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34" name="Line 31"/>
              <p:cNvSpPr>
                <a:spLocks noChangeShapeType="1"/>
              </p:cNvSpPr>
              <p:nvPr/>
            </p:nvSpPr>
            <p:spPr bwMode="auto">
              <a:xfrm flipV="1">
                <a:off x="3710" y="3417"/>
                <a:ext cx="69" cy="26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35" name="Line 32"/>
              <p:cNvSpPr>
                <a:spLocks noChangeShapeType="1"/>
              </p:cNvSpPr>
              <p:nvPr/>
            </p:nvSpPr>
            <p:spPr bwMode="auto">
              <a:xfrm flipV="1">
                <a:off x="3710" y="3334"/>
                <a:ext cx="35" cy="11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36" name="Line 33"/>
              <p:cNvSpPr>
                <a:spLocks noChangeShapeType="1"/>
              </p:cNvSpPr>
              <p:nvPr/>
            </p:nvSpPr>
            <p:spPr bwMode="auto">
              <a:xfrm flipV="1">
                <a:off x="3710" y="3280"/>
                <a:ext cx="21" cy="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37" name="Line 34"/>
              <p:cNvSpPr>
                <a:spLocks noChangeShapeType="1"/>
              </p:cNvSpPr>
              <p:nvPr/>
            </p:nvSpPr>
            <p:spPr bwMode="auto">
              <a:xfrm>
                <a:off x="3670" y="3332"/>
                <a:ext cx="43" cy="13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38" name="Line 35"/>
              <p:cNvSpPr>
                <a:spLocks noChangeShapeType="1"/>
              </p:cNvSpPr>
              <p:nvPr/>
            </p:nvSpPr>
            <p:spPr bwMode="auto">
              <a:xfrm>
                <a:off x="3689" y="3279"/>
                <a:ext cx="24" cy="13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13423" name="Picture 36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571" y="3123"/>
              <a:ext cx="288" cy="2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3329" name="Group 37"/>
          <p:cNvGrpSpPr>
            <a:grpSpLocks/>
          </p:cNvGrpSpPr>
          <p:nvPr/>
        </p:nvGrpSpPr>
        <p:grpSpPr bwMode="auto">
          <a:xfrm>
            <a:off x="3403600" y="5354638"/>
            <a:ext cx="525463" cy="390525"/>
            <a:chOff x="2144" y="3373"/>
            <a:chExt cx="331" cy="246"/>
          </a:xfrm>
        </p:grpSpPr>
        <p:pic>
          <p:nvPicPr>
            <p:cNvPr id="13420" name="Picture 38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271" y="3410"/>
              <a:ext cx="108" cy="20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3421" name="Picture 39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144" y="3373"/>
              <a:ext cx="331" cy="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3330" name="Group 40"/>
          <p:cNvGrpSpPr>
            <a:grpSpLocks/>
          </p:cNvGrpSpPr>
          <p:nvPr/>
        </p:nvGrpSpPr>
        <p:grpSpPr bwMode="auto">
          <a:xfrm>
            <a:off x="4094163" y="4987925"/>
            <a:ext cx="457200" cy="619125"/>
            <a:chOff x="2579" y="3142"/>
            <a:chExt cx="288" cy="390"/>
          </a:xfrm>
        </p:grpSpPr>
        <p:grpSp>
          <p:nvGrpSpPr>
            <p:cNvPr id="13403" name="Group 41"/>
            <p:cNvGrpSpPr>
              <a:grpSpLocks/>
            </p:cNvGrpSpPr>
            <p:nvPr/>
          </p:nvGrpSpPr>
          <p:grpSpPr bwMode="auto">
            <a:xfrm>
              <a:off x="2624" y="3246"/>
              <a:ext cx="188" cy="286"/>
              <a:chOff x="2624" y="3246"/>
              <a:chExt cx="188" cy="286"/>
            </a:xfrm>
          </p:grpSpPr>
          <p:sp>
            <p:nvSpPr>
              <p:cNvPr id="13405" name="Line 42"/>
              <p:cNvSpPr>
                <a:spLocks noChangeShapeType="1"/>
              </p:cNvSpPr>
              <p:nvPr/>
            </p:nvSpPr>
            <p:spPr bwMode="auto">
              <a:xfrm flipH="1">
                <a:off x="2624" y="3246"/>
                <a:ext cx="95" cy="25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06" name="Line 43"/>
              <p:cNvSpPr>
                <a:spLocks noChangeShapeType="1"/>
              </p:cNvSpPr>
              <p:nvPr/>
            </p:nvSpPr>
            <p:spPr bwMode="auto">
              <a:xfrm>
                <a:off x="2719" y="3246"/>
                <a:ext cx="93" cy="25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07" name="Line 44"/>
              <p:cNvSpPr>
                <a:spLocks noChangeShapeType="1"/>
              </p:cNvSpPr>
              <p:nvPr/>
            </p:nvSpPr>
            <p:spPr bwMode="auto">
              <a:xfrm>
                <a:off x="2624" y="3505"/>
                <a:ext cx="93" cy="2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08" name="Line 45"/>
              <p:cNvSpPr>
                <a:spLocks noChangeShapeType="1"/>
              </p:cNvSpPr>
              <p:nvPr/>
            </p:nvSpPr>
            <p:spPr bwMode="auto">
              <a:xfrm flipH="1">
                <a:off x="2718" y="3505"/>
                <a:ext cx="95" cy="2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09" name="Line 46"/>
              <p:cNvSpPr>
                <a:spLocks noChangeShapeType="1"/>
              </p:cNvSpPr>
              <p:nvPr/>
            </p:nvSpPr>
            <p:spPr bwMode="auto">
              <a:xfrm>
                <a:off x="2719" y="3251"/>
                <a:ext cx="0" cy="281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10" name="Line 47"/>
              <p:cNvSpPr>
                <a:spLocks noChangeShapeType="1"/>
              </p:cNvSpPr>
              <p:nvPr/>
            </p:nvSpPr>
            <p:spPr bwMode="auto">
              <a:xfrm flipV="1">
                <a:off x="2624" y="3477"/>
                <a:ext cx="93" cy="2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11" name="Line 48"/>
              <p:cNvSpPr>
                <a:spLocks noChangeShapeType="1"/>
              </p:cNvSpPr>
              <p:nvPr/>
            </p:nvSpPr>
            <p:spPr bwMode="auto">
              <a:xfrm flipH="1" flipV="1">
                <a:off x="2718" y="3477"/>
                <a:ext cx="95" cy="2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12" name="Line 49"/>
              <p:cNvSpPr>
                <a:spLocks noChangeShapeType="1"/>
              </p:cNvSpPr>
              <p:nvPr/>
            </p:nvSpPr>
            <p:spPr bwMode="auto">
              <a:xfrm>
                <a:off x="2664" y="3393"/>
                <a:ext cx="53" cy="20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13" name="Line 50"/>
              <p:cNvSpPr>
                <a:spLocks noChangeShapeType="1"/>
              </p:cNvSpPr>
              <p:nvPr/>
            </p:nvSpPr>
            <p:spPr bwMode="auto">
              <a:xfrm flipV="1">
                <a:off x="2719" y="3392"/>
                <a:ext cx="56" cy="22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14" name="Line 51"/>
              <p:cNvSpPr>
                <a:spLocks noChangeShapeType="1"/>
              </p:cNvSpPr>
              <p:nvPr/>
            </p:nvSpPr>
            <p:spPr bwMode="auto">
              <a:xfrm>
                <a:off x="2646" y="3431"/>
                <a:ext cx="69" cy="2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15" name="Line 52"/>
              <p:cNvSpPr>
                <a:spLocks noChangeShapeType="1"/>
              </p:cNvSpPr>
              <p:nvPr/>
            </p:nvSpPr>
            <p:spPr bwMode="auto">
              <a:xfrm flipV="1">
                <a:off x="2719" y="3436"/>
                <a:ext cx="69" cy="26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16" name="Line 53"/>
              <p:cNvSpPr>
                <a:spLocks noChangeShapeType="1"/>
              </p:cNvSpPr>
              <p:nvPr/>
            </p:nvSpPr>
            <p:spPr bwMode="auto">
              <a:xfrm flipV="1">
                <a:off x="2719" y="3353"/>
                <a:ext cx="35" cy="11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17" name="Line 54"/>
              <p:cNvSpPr>
                <a:spLocks noChangeShapeType="1"/>
              </p:cNvSpPr>
              <p:nvPr/>
            </p:nvSpPr>
            <p:spPr bwMode="auto">
              <a:xfrm flipV="1">
                <a:off x="2719" y="3299"/>
                <a:ext cx="21" cy="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18" name="Line 55"/>
              <p:cNvSpPr>
                <a:spLocks noChangeShapeType="1"/>
              </p:cNvSpPr>
              <p:nvPr/>
            </p:nvSpPr>
            <p:spPr bwMode="auto">
              <a:xfrm>
                <a:off x="2678" y="3350"/>
                <a:ext cx="43" cy="13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19" name="Line 56"/>
              <p:cNvSpPr>
                <a:spLocks noChangeShapeType="1"/>
              </p:cNvSpPr>
              <p:nvPr/>
            </p:nvSpPr>
            <p:spPr bwMode="auto">
              <a:xfrm>
                <a:off x="2697" y="3297"/>
                <a:ext cx="24" cy="13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13404" name="Picture 57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579" y="3142"/>
              <a:ext cx="288" cy="2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3331" name="Group 58"/>
          <p:cNvGrpSpPr>
            <a:grpSpLocks/>
          </p:cNvGrpSpPr>
          <p:nvPr/>
        </p:nvGrpSpPr>
        <p:grpSpPr bwMode="auto">
          <a:xfrm>
            <a:off x="5781675" y="5791200"/>
            <a:ext cx="360363" cy="336550"/>
            <a:chOff x="3642" y="3648"/>
            <a:chExt cx="227" cy="212"/>
          </a:xfrm>
        </p:grpSpPr>
        <p:pic>
          <p:nvPicPr>
            <p:cNvPr id="13401" name="Picture 59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3642" y="3696"/>
              <a:ext cx="227" cy="16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3402" name="Picture 60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3646" y="3648"/>
              <a:ext cx="219" cy="1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3332" name="Group 61"/>
          <p:cNvGrpSpPr>
            <a:grpSpLocks/>
          </p:cNvGrpSpPr>
          <p:nvPr/>
        </p:nvGrpSpPr>
        <p:grpSpPr bwMode="auto">
          <a:xfrm>
            <a:off x="4551363" y="5811838"/>
            <a:ext cx="374650" cy="346075"/>
            <a:chOff x="2867" y="3661"/>
            <a:chExt cx="236" cy="218"/>
          </a:xfrm>
        </p:grpSpPr>
        <p:pic>
          <p:nvPicPr>
            <p:cNvPr id="13399" name="Picture 62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2867" y="3711"/>
              <a:ext cx="236" cy="16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3400" name="Picture 63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2871" y="3661"/>
              <a:ext cx="228" cy="13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3333" name="Group 64"/>
          <p:cNvGrpSpPr>
            <a:grpSpLocks/>
          </p:cNvGrpSpPr>
          <p:nvPr/>
        </p:nvGrpSpPr>
        <p:grpSpPr bwMode="auto">
          <a:xfrm>
            <a:off x="3830638" y="5832475"/>
            <a:ext cx="381000" cy="434975"/>
            <a:chOff x="2413" y="3674"/>
            <a:chExt cx="240" cy="274"/>
          </a:xfrm>
        </p:grpSpPr>
        <p:pic>
          <p:nvPicPr>
            <p:cNvPr id="13397" name="Picture 65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2413" y="3736"/>
              <a:ext cx="240" cy="2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3398" name="Picture 66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2417" y="3674"/>
              <a:ext cx="232" cy="1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3334" name="Group 67"/>
          <p:cNvGrpSpPr>
            <a:grpSpLocks/>
          </p:cNvGrpSpPr>
          <p:nvPr/>
        </p:nvGrpSpPr>
        <p:grpSpPr bwMode="auto">
          <a:xfrm>
            <a:off x="3729038" y="4673600"/>
            <a:ext cx="484187" cy="401638"/>
            <a:chOff x="2349" y="2944"/>
            <a:chExt cx="305" cy="253"/>
          </a:xfrm>
        </p:grpSpPr>
        <p:pic>
          <p:nvPicPr>
            <p:cNvPr id="13395" name="Picture 68"/>
            <p:cNvPicPr>
              <a:picLocks noChangeAspect="1" noChangeArrowheads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2466" y="2982"/>
              <a:ext cx="100" cy="2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3396" name="Picture 69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2349" y="2944"/>
              <a:ext cx="305" cy="5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3335" name="Group 70"/>
          <p:cNvGrpSpPr>
            <a:grpSpLocks/>
          </p:cNvGrpSpPr>
          <p:nvPr/>
        </p:nvGrpSpPr>
        <p:grpSpPr bwMode="auto">
          <a:xfrm>
            <a:off x="6289675" y="5334000"/>
            <a:ext cx="523875" cy="390525"/>
            <a:chOff x="3962" y="3360"/>
            <a:chExt cx="330" cy="246"/>
          </a:xfrm>
        </p:grpSpPr>
        <p:pic>
          <p:nvPicPr>
            <p:cNvPr id="13393" name="Picture 71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4089" y="3397"/>
              <a:ext cx="108" cy="20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3394" name="Picture 72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962" y="3360"/>
              <a:ext cx="330" cy="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3336" name="Group 73"/>
          <p:cNvGrpSpPr>
            <a:grpSpLocks/>
          </p:cNvGrpSpPr>
          <p:nvPr/>
        </p:nvGrpSpPr>
        <p:grpSpPr bwMode="auto">
          <a:xfrm>
            <a:off x="4987925" y="5191125"/>
            <a:ext cx="374650" cy="347663"/>
            <a:chOff x="3142" y="3270"/>
            <a:chExt cx="236" cy="219"/>
          </a:xfrm>
        </p:grpSpPr>
        <p:pic>
          <p:nvPicPr>
            <p:cNvPr id="13391" name="Picture 74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3142" y="3320"/>
              <a:ext cx="236" cy="16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3392" name="Picture 75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3146" y="3270"/>
              <a:ext cx="228" cy="1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3337" name="Group 76"/>
          <p:cNvGrpSpPr>
            <a:grpSpLocks/>
          </p:cNvGrpSpPr>
          <p:nvPr/>
        </p:nvGrpSpPr>
        <p:grpSpPr bwMode="auto">
          <a:xfrm>
            <a:off x="1909763" y="4643438"/>
            <a:ext cx="280987" cy="342900"/>
            <a:chOff x="1203" y="2925"/>
            <a:chExt cx="177" cy="216"/>
          </a:xfrm>
        </p:grpSpPr>
        <p:pic>
          <p:nvPicPr>
            <p:cNvPr id="13389" name="Picture 77"/>
            <p:cNvPicPr>
              <a:picLocks noChangeAspect="1" noChangeArrowheads="1"/>
            </p:cNvPicPr>
            <p:nvPr/>
          </p:nvPicPr>
          <p:blipFill>
            <a:blip r:embed="rId18"/>
            <a:srcRect/>
            <a:stretch>
              <a:fillRect/>
            </a:stretch>
          </p:blipFill>
          <p:spPr bwMode="auto">
            <a:xfrm>
              <a:off x="1203" y="2974"/>
              <a:ext cx="177" cy="1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3390" name="Picture 78"/>
            <p:cNvPicPr>
              <a:picLocks noChangeAspect="1" noChangeArrowheads="1"/>
            </p:cNvPicPr>
            <p:nvPr/>
          </p:nvPicPr>
          <p:blipFill>
            <a:blip r:embed="rId19"/>
            <a:srcRect/>
            <a:stretch>
              <a:fillRect/>
            </a:stretch>
          </p:blipFill>
          <p:spPr bwMode="auto">
            <a:xfrm>
              <a:off x="1206" y="2925"/>
              <a:ext cx="171" cy="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3338" name="Group 79"/>
          <p:cNvGrpSpPr>
            <a:grpSpLocks/>
          </p:cNvGrpSpPr>
          <p:nvPr/>
        </p:nvGrpSpPr>
        <p:grpSpPr bwMode="auto">
          <a:xfrm>
            <a:off x="1616075" y="4308475"/>
            <a:ext cx="442913" cy="379413"/>
            <a:chOff x="1018" y="2714"/>
            <a:chExt cx="279" cy="239"/>
          </a:xfrm>
        </p:grpSpPr>
        <p:pic>
          <p:nvPicPr>
            <p:cNvPr id="13387" name="Picture 80"/>
            <p:cNvPicPr>
              <a:picLocks noChangeAspect="1" noChangeArrowheads="1"/>
            </p:cNvPicPr>
            <p:nvPr/>
          </p:nvPicPr>
          <p:blipFill>
            <a:blip r:embed="rId20"/>
            <a:srcRect/>
            <a:stretch>
              <a:fillRect/>
            </a:stretch>
          </p:blipFill>
          <p:spPr bwMode="auto">
            <a:xfrm>
              <a:off x="1125" y="2750"/>
              <a:ext cx="91" cy="20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3388" name="Picture 81"/>
            <p:cNvPicPr>
              <a:picLocks noChangeAspect="1" noChangeArrowheads="1"/>
            </p:cNvPicPr>
            <p:nvPr/>
          </p:nvPicPr>
          <p:blipFill>
            <a:blip r:embed="rId21"/>
            <a:srcRect/>
            <a:stretch>
              <a:fillRect/>
            </a:stretch>
          </p:blipFill>
          <p:spPr bwMode="auto">
            <a:xfrm>
              <a:off x="1018" y="2714"/>
              <a:ext cx="279" cy="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3339" name="Group 82"/>
          <p:cNvGrpSpPr>
            <a:grpSpLocks/>
          </p:cNvGrpSpPr>
          <p:nvPr/>
        </p:nvGrpSpPr>
        <p:grpSpPr bwMode="auto">
          <a:xfrm>
            <a:off x="1574800" y="1971675"/>
            <a:ext cx="457200" cy="617538"/>
            <a:chOff x="992" y="1242"/>
            <a:chExt cx="288" cy="389"/>
          </a:xfrm>
        </p:grpSpPr>
        <p:grpSp>
          <p:nvGrpSpPr>
            <p:cNvPr id="13370" name="Group 83"/>
            <p:cNvGrpSpPr>
              <a:grpSpLocks/>
            </p:cNvGrpSpPr>
            <p:nvPr/>
          </p:nvGrpSpPr>
          <p:grpSpPr bwMode="auto">
            <a:xfrm>
              <a:off x="1037" y="1346"/>
              <a:ext cx="188" cy="285"/>
              <a:chOff x="1037" y="1346"/>
              <a:chExt cx="188" cy="285"/>
            </a:xfrm>
          </p:grpSpPr>
          <p:sp>
            <p:nvSpPr>
              <p:cNvPr id="13372" name="Line 84"/>
              <p:cNvSpPr>
                <a:spLocks noChangeShapeType="1"/>
              </p:cNvSpPr>
              <p:nvPr/>
            </p:nvSpPr>
            <p:spPr bwMode="auto">
              <a:xfrm flipH="1">
                <a:off x="1036" y="1346"/>
                <a:ext cx="95" cy="25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73" name="Line 85"/>
              <p:cNvSpPr>
                <a:spLocks noChangeShapeType="1"/>
              </p:cNvSpPr>
              <p:nvPr/>
            </p:nvSpPr>
            <p:spPr bwMode="auto">
              <a:xfrm>
                <a:off x="1131" y="1346"/>
                <a:ext cx="93" cy="25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74" name="Line 86"/>
              <p:cNvSpPr>
                <a:spLocks noChangeShapeType="1"/>
              </p:cNvSpPr>
              <p:nvPr/>
            </p:nvSpPr>
            <p:spPr bwMode="auto">
              <a:xfrm>
                <a:off x="1037" y="1604"/>
                <a:ext cx="93" cy="2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75" name="Line 87"/>
              <p:cNvSpPr>
                <a:spLocks noChangeShapeType="1"/>
              </p:cNvSpPr>
              <p:nvPr/>
            </p:nvSpPr>
            <p:spPr bwMode="auto">
              <a:xfrm flipH="1">
                <a:off x="1131" y="1604"/>
                <a:ext cx="95" cy="27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76" name="Line 88"/>
              <p:cNvSpPr>
                <a:spLocks noChangeShapeType="1"/>
              </p:cNvSpPr>
              <p:nvPr/>
            </p:nvSpPr>
            <p:spPr bwMode="auto">
              <a:xfrm>
                <a:off x="1131" y="1351"/>
                <a:ext cx="0" cy="280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77" name="Line 89"/>
              <p:cNvSpPr>
                <a:spLocks noChangeShapeType="1"/>
              </p:cNvSpPr>
              <p:nvPr/>
            </p:nvSpPr>
            <p:spPr bwMode="auto">
              <a:xfrm flipV="1">
                <a:off x="1037" y="1576"/>
                <a:ext cx="93" cy="2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78" name="Line 90"/>
              <p:cNvSpPr>
                <a:spLocks noChangeShapeType="1"/>
              </p:cNvSpPr>
              <p:nvPr/>
            </p:nvSpPr>
            <p:spPr bwMode="auto">
              <a:xfrm flipH="1" flipV="1">
                <a:off x="1131" y="1576"/>
                <a:ext cx="95" cy="2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79" name="Line 91"/>
              <p:cNvSpPr>
                <a:spLocks noChangeShapeType="1"/>
              </p:cNvSpPr>
              <p:nvPr/>
            </p:nvSpPr>
            <p:spPr bwMode="auto">
              <a:xfrm>
                <a:off x="1077" y="1492"/>
                <a:ext cx="53" cy="20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80" name="Line 92"/>
              <p:cNvSpPr>
                <a:spLocks noChangeShapeType="1"/>
              </p:cNvSpPr>
              <p:nvPr/>
            </p:nvSpPr>
            <p:spPr bwMode="auto">
              <a:xfrm flipV="1">
                <a:off x="1131" y="1491"/>
                <a:ext cx="56" cy="22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81" name="Line 93"/>
              <p:cNvSpPr>
                <a:spLocks noChangeShapeType="1"/>
              </p:cNvSpPr>
              <p:nvPr/>
            </p:nvSpPr>
            <p:spPr bwMode="auto">
              <a:xfrm>
                <a:off x="1059" y="1530"/>
                <a:ext cx="69" cy="28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82" name="Line 94"/>
              <p:cNvSpPr>
                <a:spLocks noChangeShapeType="1"/>
              </p:cNvSpPr>
              <p:nvPr/>
            </p:nvSpPr>
            <p:spPr bwMode="auto">
              <a:xfrm flipV="1">
                <a:off x="1131" y="1535"/>
                <a:ext cx="69" cy="26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83" name="Line 95"/>
              <p:cNvSpPr>
                <a:spLocks noChangeShapeType="1"/>
              </p:cNvSpPr>
              <p:nvPr/>
            </p:nvSpPr>
            <p:spPr bwMode="auto">
              <a:xfrm flipV="1">
                <a:off x="1131" y="1453"/>
                <a:ext cx="35" cy="11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84" name="Line 96"/>
              <p:cNvSpPr>
                <a:spLocks noChangeShapeType="1"/>
              </p:cNvSpPr>
              <p:nvPr/>
            </p:nvSpPr>
            <p:spPr bwMode="auto">
              <a:xfrm flipV="1">
                <a:off x="1131" y="1398"/>
                <a:ext cx="21" cy="9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85" name="Line 97"/>
              <p:cNvSpPr>
                <a:spLocks noChangeShapeType="1"/>
              </p:cNvSpPr>
              <p:nvPr/>
            </p:nvSpPr>
            <p:spPr bwMode="auto">
              <a:xfrm>
                <a:off x="1091" y="1450"/>
                <a:ext cx="43" cy="13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86" name="Line 98"/>
              <p:cNvSpPr>
                <a:spLocks noChangeShapeType="1"/>
              </p:cNvSpPr>
              <p:nvPr/>
            </p:nvSpPr>
            <p:spPr bwMode="auto">
              <a:xfrm>
                <a:off x="1110" y="1397"/>
                <a:ext cx="24" cy="13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13371" name="Picture 99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992" y="1242"/>
              <a:ext cx="288" cy="2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3340" name="Group 100"/>
          <p:cNvGrpSpPr>
            <a:grpSpLocks/>
          </p:cNvGrpSpPr>
          <p:nvPr/>
        </p:nvGrpSpPr>
        <p:grpSpPr bwMode="auto">
          <a:xfrm>
            <a:off x="2112963" y="2103438"/>
            <a:ext cx="463550" cy="479425"/>
            <a:chOff x="1331" y="1325"/>
            <a:chExt cx="292" cy="302"/>
          </a:xfrm>
        </p:grpSpPr>
        <p:pic>
          <p:nvPicPr>
            <p:cNvPr id="13368" name="Picture 101"/>
            <p:cNvPicPr>
              <a:picLocks noChangeAspect="1" noChangeArrowheads="1"/>
            </p:cNvPicPr>
            <p:nvPr/>
          </p:nvPicPr>
          <p:blipFill>
            <a:blip r:embed="rId22"/>
            <a:srcRect/>
            <a:stretch>
              <a:fillRect/>
            </a:stretch>
          </p:blipFill>
          <p:spPr bwMode="auto">
            <a:xfrm>
              <a:off x="1331" y="1394"/>
              <a:ext cx="292" cy="23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3369" name="Picture 102"/>
            <p:cNvPicPr>
              <a:picLocks noChangeAspect="1" noChangeArrowheads="1"/>
            </p:cNvPicPr>
            <p:nvPr/>
          </p:nvPicPr>
          <p:blipFill>
            <a:blip r:embed="rId23"/>
            <a:srcRect/>
            <a:stretch>
              <a:fillRect/>
            </a:stretch>
          </p:blipFill>
          <p:spPr bwMode="auto">
            <a:xfrm>
              <a:off x="1336" y="1325"/>
              <a:ext cx="282" cy="19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3341" name="Group 103"/>
          <p:cNvGrpSpPr>
            <a:grpSpLocks/>
          </p:cNvGrpSpPr>
          <p:nvPr/>
        </p:nvGrpSpPr>
        <p:grpSpPr bwMode="auto">
          <a:xfrm>
            <a:off x="2005013" y="2901950"/>
            <a:ext cx="331787" cy="366713"/>
            <a:chOff x="1263" y="1828"/>
            <a:chExt cx="209" cy="231"/>
          </a:xfrm>
        </p:grpSpPr>
        <p:pic>
          <p:nvPicPr>
            <p:cNvPr id="13366" name="Picture 10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63" y="1881"/>
              <a:ext cx="209" cy="17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3367" name="Picture 10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267" y="1828"/>
              <a:ext cx="202" cy="14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3342" name="Group 106"/>
          <p:cNvGrpSpPr>
            <a:grpSpLocks/>
          </p:cNvGrpSpPr>
          <p:nvPr/>
        </p:nvGrpSpPr>
        <p:grpSpPr bwMode="auto">
          <a:xfrm>
            <a:off x="1482725" y="2987675"/>
            <a:ext cx="280988" cy="342900"/>
            <a:chOff x="934" y="1882"/>
            <a:chExt cx="177" cy="216"/>
          </a:xfrm>
        </p:grpSpPr>
        <p:pic>
          <p:nvPicPr>
            <p:cNvPr id="13364" name="Picture 107"/>
            <p:cNvPicPr>
              <a:picLocks noChangeAspect="1" noChangeArrowheads="1"/>
            </p:cNvPicPr>
            <p:nvPr/>
          </p:nvPicPr>
          <p:blipFill>
            <a:blip r:embed="rId18"/>
            <a:srcRect/>
            <a:stretch>
              <a:fillRect/>
            </a:stretch>
          </p:blipFill>
          <p:spPr bwMode="auto">
            <a:xfrm>
              <a:off x="934" y="1931"/>
              <a:ext cx="177" cy="1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3365" name="Picture 108"/>
            <p:cNvPicPr>
              <a:picLocks noChangeAspect="1" noChangeArrowheads="1"/>
            </p:cNvPicPr>
            <p:nvPr/>
          </p:nvPicPr>
          <p:blipFill>
            <a:blip r:embed="rId19"/>
            <a:srcRect/>
            <a:stretch>
              <a:fillRect/>
            </a:stretch>
          </p:blipFill>
          <p:spPr bwMode="auto">
            <a:xfrm>
              <a:off x="937" y="1882"/>
              <a:ext cx="171" cy="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3343" name="Group 109"/>
          <p:cNvGrpSpPr>
            <a:grpSpLocks/>
          </p:cNvGrpSpPr>
          <p:nvPr/>
        </p:nvGrpSpPr>
        <p:grpSpPr bwMode="auto">
          <a:xfrm>
            <a:off x="1189038" y="2651125"/>
            <a:ext cx="442912" cy="381000"/>
            <a:chOff x="749" y="1670"/>
            <a:chExt cx="279" cy="240"/>
          </a:xfrm>
        </p:grpSpPr>
        <p:pic>
          <p:nvPicPr>
            <p:cNvPr id="13362" name="Picture 110"/>
            <p:cNvPicPr>
              <a:picLocks noChangeAspect="1" noChangeArrowheads="1"/>
            </p:cNvPicPr>
            <p:nvPr/>
          </p:nvPicPr>
          <p:blipFill>
            <a:blip r:embed="rId20"/>
            <a:srcRect/>
            <a:stretch>
              <a:fillRect/>
            </a:stretch>
          </p:blipFill>
          <p:spPr bwMode="auto">
            <a:xfrm>
              <a:off x="856" y="1706"/>
              <a:ext cx="91" cy="2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3363" name="Picture 111"/>
            <p:cNvPicPr>
              <a:picLocks noChangeAspect="1" noChangeArrowheads="1"/>
            </p:cNvPicPr>
            <p:nvPr/>
          </p:nvPicPr>
          <p:blipFill>
            <a:blip r:embed="rId21"/>
            <a:srcRect/>
            <a:stretch>
              <a:fillRect/>
            </a:stretch>
          </p:blipFill>
          <p:spPr bwMode="auto">
            <a:xfrm>
              <a:off x="749" y="1670"/>
              <a:ext cx="279" cy="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3344" name="Group 112"/>
          <p:cNvGrpSpPr>
            <a:grpSpLocks/>
          </p:cNvGrpSpPr>
          <p:nvPr/>
        </p:nvGrpSpPr>
        <p:grpSpPr bwMode="auto">
          <a:xfrm>
            <a:off x="1565275" y="1401763"/>
            <a:ext cx="444500" cy="384175"/>
            <a:chOff x="986" y="883"/>
            <a:chExt cx="280" cy="242"/>
          </a:xfrm>
        </p:grpSpPr>
        <p:pic>
          <p:nvPicPr>
            <p:cNvPr id="13360" name="Picture 113"/>
            <p:cNvPicPr>
              <a:picLocks noChangeAspect="1" noChangeArrowheads="1"/>
            </p:cNvPicPr>
            <p:nvPr/>
          </p:nvPicPr>
          <p:blipFill>
            <a:blip r:embed="rId24"/>
            <a:srcRect/>
            <a:stretch>
              <a:fillRect/>
            </a:stretch>
          </p:blipFill>
          <p:spPr bwMode="auto">
            <a:xfrm>
              <a:off x="986" y="938"/>
              <a:ext cx="280" cy="1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3361" name="Picture 114"/>
            <p:cNvPicPr>
              <a:picLocks noChangeAspect="1" noChangeArrowheads="1"/>
            </p:cNvPicPr>
            <p:nvPr/>
          </p:nvPicPr>
          <p:blipFill>
            <a:blip r:embed="rId25"/>
            <a:srcRect/>
            <a:stretch>
              <a:fillRect/>
            </a:stretch>
          </p:blipFill>
          <p:spPr bwMode="auto">
            <a:xfrm>
              <a:off x="991" y="883"/>
              <a:ext cx="270" cy="15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3345" name="Group 115"/>
          <p:cNvGrpSpPr>
            <a:grpSpLocks/>
          </p:cNvGrpSpPr>
          <p:nvPr/>
        </p:nvGrpSpPr>
        <p:grpSpPr bwMode="auto">
          <a:xfrm>
            <a:off x="762000" y="2530475"/>
            <a:ext cx="444500" cy="379413"/>
            <a:chOff x="480" y="1594"/>
            <a:chExt cx="280" cy="239"/>
          </a:xfrm>
        </p:grpSpPr>
        <p:pic>
          <p:nvPicPr>
            <p:cNvPr id="13358" name="Picture 116"/>
            <p:cNvPicPr>
              <a:picLocks noChangeAspect="1" noChangeArrowheads="1"/>
            </p:cNvPicPr>
            <p:nvPr/>
          </p:nvPicPr>
          <p:blipFill>
            <a:blip r:embed="rId20"/>
            <a:srcRect/>
            <a:stretch>
              <a:fillRect/>
            </a:stretch>
          </p:blipFill>
          <p:spPr bwMode="auto">
            <a:xfrm>
              <a:off x="588" y="1630"/>
              <a:ext cx="91" cy="20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3359" name="Picture 117"/>
            <p:cNvPicPr>
              <a:picLocks noChangeAspect="1" noChangeArrowheads="1"/>
            </p:cNvPicPr>
            <p:nvPr/>
          </p:nvPicPr>
          <p:blipFill>
            <a:blip r:embed="rId21"/>
            <a:srcRect/>
            <a:stretch>
              <a:fillRect/>
            </a:stretch>
          </p:blipFill>
          <p:spPr bwMode="auto">
            <a:xfrm>
              <a:off x="480" y="1594"/>
              <a:ext cx="280" cy="5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3346" name="Group 120"/>
          <p:cNvGrpSpPr>
            <a:grpSpLocks/>
          </p:cNvGrpSpPr>
          <p:nvPr/>
        </p:nvGrpSpPr>
        <p:grpSpPr bwMode="auto">
          <a:xfrm>
            <a:off x="4597400" y="1362075"/>
            <a:ext cx="4232275" cy="4062413"/>
            <a:chOff x="2896" y="858"/>
            <a:chExt cx="2666" cy="2559"/>
          </a:xfrm>
        </p:grpSpPr>
        <p:sp>
          <p:nvSpPr>
            <p:cNvPr id="13352" name="Rectangle 121"/>
            <p:cNvSpPr>
              <a:spLocks noChangeArrowheads="1"/>
            </p:cNvSpPr>
            <p:nvPr/>
          </p:nvSpPr>
          <p:spPr bwMode="auto">
            <a:xfrm>
              <a:off x="3455" y="981"/>
              <a:ext cx="2107" cy="1463"/>
            </a:xfrm>
            <a:prstGeom prst="rect">
              <a:avLst/>
            </a:prstGeom>
            <a:noFill/>
            <a:ln w="28440" cap="sq">
              <a:solidFill>
                <a:srgbClr val="C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53" name="Rectangle 122"/>
            <p:cNvSpPr>
              <a:spLocks noChangeArrowheads="1"/>
            </p:cNvSpPr>
            <p:nvPr/>
          </p:nvSpPr>
          <p:spPr bwMode="auto">
            <a:xfrm>
              <a:off x="3489" y="884"/>
              <a:ext cx="1718" cy="158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87" name="Rectangle 123"/>
            <p:cNvSpPr>
              <a:spLocks noChangeArrowheads="1"/>
            </p:cNvSpPr>
            <p:nvPr/>
          </p:nvSpPr>
          <p:spPr bwMode="auto">
            <a:xfrm>
              <a:off x="3488" y="858"/>
              <a:ext cx="1983" cy="162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marL="342900" indent="-341313" algn="just">
                <a:lnSpc>
                  <a:spcPct val="90000"/>
                </a:lnSpc>
                <a:spcBef>
                  <a:spcPts val="600"/>
                </a:spcBef>
                <a:buClrTx/>
                <a:buSzPct val="75000"/>
                <a:buFontTx/>
                <a:buNone/>
                <a:tabLst>
                  <a:tab pos="342900" algn="l"/>
                  <a:tab pos="1257300" algn="l"/>
                  <a:tab pos="2171700" algn="l"/>
                  <a:tab pos="3086100" algn="l"/>
                  <a:tab pos="4000500" algn="l"/>
                  <a:tab pos="4914900" algn="l"/>
                  <a:tab pos="5829300" algn="l"/>
                  <a:tab pos="6743700" algn="l"/>
                  <a:tab pos="7658100" algn="l"/>
                  <a:tab pos="8572500" algn="l"/>
                  <a:tab pos="9486900" algn="l"/>
                  <a:tab pos="10401300" algn="l"/>
                </a:tabLst>
                <a:defRPr/>
              </a:pPr>
              <a:r>
                <a:rPr lang="en-US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Infrastructure Mode</a:t>
              </a:r>
              <a:endPara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341313" indent="-339725" algn="just">
                <a:lnSpc>
                  <a:spcPct val="90000"/>
                </a:lnSpc>
                <a:spcBef>
                  <a:spcPts val="5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q"/>
                <a:tabLst>
                  <a:tab pos="342900" algn="l"/>
                  <a:tab pos="1257300" algn="l"/>
                  <a:tab pos="2171700" algn="l"/>
                  <a:tab pos="3086100" algn="l"/>
                  <a:tab pos="4000500" algn="l"/>
                  <a:tab pos="4914900" algn="l"/>
                  <a:tab pos="5829300" algn="l"/>
                  <a:tab pos="6743700" algn="l"/>
                  <a:tab pos="7658100" algn="l"/>
                  <a:tab pos="8572500" algn="l"/>
                  <a:tab pos="9486900" algn="l"/>
                  <a:tab pos="10401300" algn="l"/>
                </a:tabLst>
                <a:defRPr/>
              </a:pPr>
              <a:r>
                <a:rPr lang="en-US" sz="20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Base Station </a:t>
              </a:r>
              <a:r>
                <a:rPr lang="en-US" sz="2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connects mobiles into wired network</a:t>
              </a:r>
            </a:p>
            <a:p>
              <a:pPr marL="341313" indent="-339725" algn="just">
                <a:lnSpc>
                  <a:spcPct val="90000"/>
                </a:lnSpc>
                <a:spcBef>
                  <a:spcPts val="5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q"/>
                <a:tabLst>
                  <a:tab pos="342900" algn="l"/>
                  <a:tab pos="1257300" algn="l"/>
                  <a:tab pos="2171700" algn="l"/>
                  <a:tab pos="3086100" algn="l"/>
                  <a:tab pos="4000500" algn="l"/>
                  <a:tab pos="4914900" algn="l"/>
                  <a:tab pos="5829300" algn="l"/>
                  <a:tab pos="6743700" algn="l"/>
                  <a:tab pos="7658100" algn="l"/>
                  <a:tab pos="8572500" algn="l"/>
                  <a:tab pos="9486900" algn="l"/>
                  <a:tab pos="10401300" algn="l"/>
                </a:tabLst>
                <a:defRPr/>
              </a:pPr>
              <a:r>
                <a:rPr lang="en-US" sz="20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Handoff</a:t>
              </a:r>
              <a:r>
                <a:rPr lang="en-US" sz="2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en-US" sz="20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Mobile </a:t>
              </a:r>
              <a:r>
                <a:rPr lang="en-US" sz="2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changes base station providing connection into wired network</a:t>
              </a:r>
            </a:p>
          </p:txBody>
        </p:sp>
        <p:sp>
          <p:nvSpPr>
            <p:cNvPr id="13355" name="Line 124"/>
            <p:cNvSpPr>
              <a:spLocks noChangeShapeType="1"/>
            </p:cNvSpPr>
            <p:nvPr/>
          </p:nvSpPr>
          <p:spPr bwMode="auto">
            <a:xfrm flipH="1">
              <a:off x="3313" y="2446"/>
              <a:ext cx="1073" cy="885"/>
            </a:xfrm>
            <a:prstGeom prst="line">
              <a:avLst/>
            </a:prstGeom>
            <a:noFill/>
            <a:ln w="9360" cap="sq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6" name="Line 125"/>
            <p:cNvSpPr>
              <a:spLocks noChangeShapeType="1"/>
            </p:cNvSpPr>
            <p:nvPr/>
          </p:nvSpPr>
          <p:spPr bwMode="auto">
            <a:xfrm flipH="1">
              <a:off x="3746" y="2445"/>
              <a:ext cx="638" cy="902"/>
            </a:xfrm>
            <a:prstGeom prst="line">
              <a:avLst/>
            </a:prstGeom>
            <a:noFill/>
            <a:ln w="9360" cap="sq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7" name="Line 126"/>
            <p:cNvSpPr>
              <a:spLocks noChangeShapeType="1"/>
            </p:cNvSpPr>
            <p:nvPr/>
          </p:nvSpPr>
          <p:spPr bwMode="auto">
            <a:xfrm flipH="1">
              <a:off x="2895" y="2453"/>
              <a:ext cx="1471" cy="964"/>
            </a:xfrm>
            <a:prstGeom prst="line">
              <a:avLst/>
            </a:prstGeom>
            <a:noFill/>
            <a:ln w="9360" cap="sq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47" name="Text Box 127"/>
          <p:cNvSpPr txBox="1">
            <a:spLocks noChangeArrowheads="1"/>
          </p:cNvSpPr>
          <p:nvPr/>
        </p:nvSpPr>
        <p:spPr bwMode="auto">
          <a:xfrm>
            <a:off x="461963" y="193675"/>
            <a:ext cx="7772400" cy="954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Elements of a Wireless Network</a:t>
            </a:r>
          </a:p>
        </p:txBody>
      </p:sp>
      <p:grpSp>
        <p:nvGrpSpPr>
          <p:cNvPr id="13349" name="Group 129"/>
          <p:cNvGrpSpPr>
            <a:grpSpLocks/>
          </p:cNvGrpSpPr>
          <p:nvPr/>
        </p:nvGrpSpPr>
        <p:grpSpPr bwMode="auto">
          <a:xfrm>
            <a:off x="3038475" y="2557463"/>
            <a:ext cx="2360613" cy="1760537"/>
            <a:chOff x="1914" y="1611"/>
            <a:chExt cx="1487" cy="1109"/>
          </a:xfrm>
        </p:grpSpPr>
        <p:sp>
          <p:nvSpPr>
            <p:cNvPr id="13350" name="Freeform 130"/>
            <p:cNvSpPr>
              <a:spLocks noChangeArrowheads="1"/>
            </p:cNvSpPr>
            <p:nvPr/>
          </p:nvSpPr>
          <p:spPr bwMode="auto">
            <a:xfrm>
              <a:off x="1914" y="1611"/>
              <a:ext cx="1487" cy="1109"/>
            </a:xfrm>
            <a:custGeom>
              <a:avLst/>
              <a:gdLst>
                <a:gd name="T0" fmla="*/ 2 w 2135"/>
                <a:gd name="T1" fmla="*/ 39 h 1662"/>
                <a:gd name="T2" fmla="*/ 8 w 2135"/>
                <a:gd name="T3" fmla="*/ 5 h 1662"/>
                <a:gd name="T4" fmla="*/ 52 w 2135"/>
                <a:gd name="T5" fmla="*/ 11 h 1662"/>
                <a:gd name="T6" fmla="*/ 97 w 2135"/>
                <a:gd name="T7" fmla="*/ 6 h 1662"/>
                <a:gd name="T8" fmla="*/ 159 w 2135"/>
                <a:gd name="T9" fmla="*/ 24 h 1662"/>
                <a:gd name="T10" fmla="*/ 161 w 2135"/>
                <a:gd name="T11" fmla="*/ 68 h 1662"/>
                <a:gd name="T12" fmla="*/ 126 w 2135"/>
                <a:gd name="T13" fmla="*/ 95 h 1662"/>
                <a:gd name="T14" fmla="*/ 65 w 2135"/>
                <a:gd name="T15" fmla="*/ 89 h 1662"/>
                <a:gd name="T16" fmla="*/ 40 w 2135"/>
                <a:gd name="T17" fmla="*/ 75 h 1662"/>
                <a:gd name="T18" fmla="*/ 15 w 2135"/>
                <a:gd name="T19" fmla="*/ 63 h 1662"/>
                <a:gd name="T20" fmla="*/ 2 w 2135"/>
                <a:gd name="T21" fmla="*/ 39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51" name="Text Box 131"/>
            <p:cNvSpPr txBox="1">
              <a:spLocks noChangeArrowheads="1"/>
            </p:cNvSpPr>
            <p:nvPr/>
          </p:nvSpPr>
          <p:spPr bwMode="auto">
            <a:xfrm>
              <a:off x="2227" y="1904"/>
              <a:ext cx="991" cy="44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Network </a:t>
              </a:r>
              <a:endPara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Infrastructure</a:t>
              </a:r>
              <a:endPara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5484813" y="1557338"/>
            <a:ext cx="3346450" cy="3451225"/>
          </a:xfrm>
          <a:prstGeom prst="rect">
            <a:avLst/>
          </a:prstGeom>
          <a:noFill/>
          <a:ln w="28440" cap="sq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5562600" y="1384300"/>
            <a:ext cx="1752600" cy="3175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876300" y="1717675"/>
            <a:ext cx="1754188" cy="1624013"/>
            <a:chOff x="552" y="1082"/>
            <a:chExt cx="1105" cy="1023"/>
          </a:xfrm>
        </p:grpSpPr>
        <p:sp>
          <p:nvSpPr>
            <p:cNvPr id="14385" name="Oval 6"/>
            <p:cNvSpPr>
              <a:spLocks noChangeArrowheads="1"/>
            </p:cNvSpPr>
            <p:nvPr/>
          </p:nvSpPr>
          <p:spPr bwMode="auto">
            <a:xfrm>
              <a:off x="552" y="1082"/>
              <a:ext cx="1105" cy="1023"/>
            </a:xfrm>
            <a:prstGeom prst="ellipse">
              <a:avLst/>
            </a:prstGeom>
            <a:gradFill rotWithShape="0">
              <a:gsLst>
                <a:gs pos="0">
                  <a:srgbClr val="66CCFF"/>
                </a:gs>
                <a:gs pos="100000">
                  <a:srgbClr val="CCFFFF">
                    <a:alpha val="51999"/>
                  </a:srgbClr>
                </a:gs>
              </a:gsLst>
              <a:path path="shape">
                <a:fillToRect l="50000" t="50000" r="50000" b="50000"/>
              </a:path>
            </a:gradFill>
            <a:ln w="12600" cap="sq">
              <a:solidFill>
                <a:srgbClr val="33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86" name="Group 7"/>
            <p:cNvGrpSpPr>
              <a:grpSpLocks/>
            </p:cNvGrpSpPr>
            <p:nvPr/>
          </p:nvGrpSpPr>
          <p:grpSpPr bwMode="auto">
            <a:xfrm>
              <a:off x="932" y="1442"/>
              <a:ext cx="251" cy="287"/>
              <a:chOff x="932" y="1442"/>
              <a:chExt cx="251" cy="287"/>
            </a:xfrm>
          </p:grpSpPr>
          <p:pic>
            <p:nvPicPr>
              <p:cNvPr id="14387" name="Picture 8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932" y="1442"/>
                <a:ext cx="233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14388" name="Picture 9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969" y="1517"/>
                <a:ext cx="214" cy="21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</p:grpSp>
      </p:grp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5537200" y="1362075"/>
            <a:ext cx="3149600" cy="25796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2900" indent="-341313" algn="just">
              <a:lnSpc>
                <a:spcPct val="90000"/>
              </a:lnSpc>
              <a:spcBef>
                <a:spcPts val="600"/>
              </a:spcBef>
              <a:buClrTx/>
              <a:buSzPct val="75000"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hoc 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Mode</a:t>
            </a: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1313" indent="-339725" algn="just">
              <a:lnSpc>
                <a:spcPct val="90000"/>
              </a:lnSpc>
              <a:spcBef>
                <a:spcPts val="6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base stations</a:t>
            </a:r>
          </a:p>
          <a:p>
            <a:pPr marL="341313" indent="-339725" algn="just">
              <a:lnSpc>
                <a:spcPct val="90000"/>
              </a:lnSpc>
              <a:spcBef>
                <a:spcPts val="6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Nodes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can only transmit to other nodes within link coverage</a:t>
            </a:r>
          </a:p>
          <a:p>
            <a:pPr marL="341313" indent="-339725" algn="just">
              <a:lnSpc>
                <a:spcPct val="90000"/>
              </a:lnSpc>
              <a:spcBef>
                <a:spcPts val="600"/>
              </a:spcBef>
              <a:buClr>
                <a:srgbClr val="000099"/>
              </a:buClr>
              <a:buSzPct val="75000"/>
              <a:buFont typeface="Wingdings" pitchFamily="2" charset="2"/>
              <a:buChar char="q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Nodes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organize themselves into a network: route among themselves</a:t>
            </a: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2181225" y="3041650"/>
            <a:ext cx="1754188" cy="1624013"/>
            <a:chOff x="1374" y="1916"/>
            <a:chExt cx="1105" cy="1023"/>
          </a:xfrm>
        </p:grpSpPr>
        <p:sp>
          <p:nvSpPr>
            <p:cNvPr id="14381" name="Oval 12"/>
            <p:cNvSpPr>
              <a:spLocks noChangeArrowheads="1"/>
            </p:cNvSpPr>
            <p:nvPr/>
          </p:nvSpPr>
          <p:spPr bwMode="auto">
            <a:xfrm>
              <a:off x="1374" y="1916"/>
              <a:ext cx="1105" cy="1023"/>
            </a:xfrm>
            <a:prstGeom prst="ellipse">
              <a:avLst/>
            </a:prstGeom>
            <a:gradFill rotWithShape="0">
              <a:gsLst>
                <a:gs pos="0">
                  <a:srgbClr val="66CCFF"/>
                </a:gs>
                <a:gs pos="100000">
                  <a:srgbClr val="CCFFFF">
                    <a:alpha val="51999"/>
                  </a:srgbClr>
                </a:gs>
              </a:gsLst>
              <a:path path="shape">
                <a:fillToRect l="50000" t="50000" r="50000" b="50000"/>
              </a:path>
            </a:gradFill>
            <a:ln w="12600" cap="sq">
              <a:solidFill>
                <a:srgbClr val="33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82" name="Group 13"/>
            <p:cNvGrpSpPr>
              <a:grpSpLocks/>
            </p:cNvGrpSpPr>
            <p:nvPr/>
          </p:nvGrpSpPr>
          <p:grpSpPr bwMode="auto">
            <a:xfrm>
              <a:off x="1754" y="2276"/>
              <a:ext cx="251" cy="287"/>
              <a:chOff x="1754" y="2276"/>
              <a:chExt cx="251" cy="287"/>
            </a:xfrm>
          </p:grpSpPr>
          <p:pic>
            <p:nvPicPr>
              <p:cNvPr id="14383" name="Picture 14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754" y="2276"/>
                <a:ext cx="233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14384" name="Picture 15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791" y="2351"/>
                <a:ext cx="214" cy="21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</p:grp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1933575" y="4765675"/>
            <a:ext cx="1754188" cy="1624013"/>
            <a:chOff x="1218" y="3002"/>
            <a:chExt cx="1105" cy="1023"/>
          </a:xfrm>
        </p:grpSpPr>
        <p:sp>
          <p:nvSpPr>
            <p:cNvPr id="14377" name="Oval 17"/>
            <p:cNvSpPr>
              <a:spLocks noChangeArrowheads="1"/>
            </p:cNvSpPr>
            <p:nvPr/>
          </p:nvSpPr>
          <p:spPr bwMode="auto">
            <a:xfrm>
              <a:off x="1218" y="3002"/>
              <a:ext cx="1105" cy="1023"/>
            </a:xfrm>
            <a:prstGeom prst="ellipse">
              <a:avLst/>
            </a:prstGeom>
            <a:gradFill rotWithShape="0">
              <a:gsLst>
                <a:gs pos="0">
                  <a:srgbClr val="66CCFF"/>
                </a:gs>
                <a:gs pos="100000">
                  <a:srgbClr val="CCFFFF">
                    <a:alpha val="51999"/>
                  </a:srgbClr>
                </a:gs>
              </a:gsLst>
              <a:path path="shape">
                <a:fillToRect l="50000" t="50000" r="50000" b="50000"/>
              </a:path>
            </a:gradFill>
            <a:ln w="12600" cap="sq">
              <a:solidFill>
                <a:srgbClr val="33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78" name="Group 18"/>
            <p:cNvGrpSpPr>
              <a:grpSpLocks/>
            </p:cNvGrpSpPr>
            <p:nvPr/>
          </p:nvGrpSpPr>
          <p:grpSpPr bwMode="auto">
            <a:xfrm>
              <a:off x="1598" y="3362"/>
              <a:ext cx="251" cy="287"/>
              <a:chOff x="1598" y="3362"/>
              <a:chExt cx="251" cy="287"/>
            </a:xfrm>
          </p:grpSpPr>
          <p:pic>
            <p:nvPicPr>
              <p:cNvPr id="14379" name="Picture 19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598" y="3362"/>
                <a:ext cx="233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14380" name="Picture 20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635" y="3437"/>
                <a:ext cx="214" cy="21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</p:grp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1047750" y="2317750"/>
            <a:ext cx="1754188" cy="1624013"/>
            <a:chOff x="660" y="1460"/>
            <a:chExt cx="1105" cy="1023"/>
          </a:xfrm>
        </p:grpSpPr>
        <p:sp>
          <p:nvSpPr>
            <p:cNvPr id="14373" name="Oval 22"/>
            <p:cNvSpPr>
              <a:spLocks noChangeArrowheads="1"/>
            </p:cNvSpPr>
            <p:nvPr/>
          </p:nvSpPr>
          <p:spPr bwMode="auto">
            <a:xfrm>
              <a:off x="660" y="1460"/>
              <a:ext cx="1105" cy="1023"/>
            </a:xfrm>
            <a:prstGeom prst="ellipse">
              <a:avLst/>
            </a:prstGeom>
            <a:gradFill rotWithShape="0">
              <a:gsLst>
                <a:gs pos="0">
                  <a:srgbClr val="66CCFF"/>
                </a:gs>
                <a:gs pos="100000">
                  <a:srgbClr val="CCFFFF">
                    <a:alpha val="51999"/>
                  </a:srgbClr>
                </a:gs>
              </a:gsLst>
              <a:path path="shape">
                <a:fillToRect l="50000" t="50000" r="50000" b="50000"/>
              </a:path>
            </a:gradFill>
            <a:ln w="12600" cap="sq">
              <a:solidFill>
                <a:srgbClr val="33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74" name="Group 23"/>
            <p:cNvGrpSpPr>
              <a:grpSpLocks/>
            </p:cNvGrpSpPr>
            <p:nvPr/>
          </p:nvGrpSpPr>
          <p:grpSpPr bwMode="auto">
            <a:xfrm>
              <a:off x="1040" y="1820"/>
              <a:ext cx="251" cy="287"/>
              <a:chOff x="1040" y="1820"/>
              <a:chExt cx="251" cy="287"/>
            </a:xfrm>
          </p:grpSpPr>
          <p:pic>
            <p:nvPicPr>
              <p:cNvPr id="14375" name="Picture 24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040" y="1820"/>
                <a:ext cx="233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14376" name="Picture 25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077" y="1895"/>
                <a:ext cx="214" cy="21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</p:grpSp>
      </p:grpSp>
      <p:grpSp>
        <p:nvGrpSpPr>
          <p:cNvPr id="10" name="Group 26"/>
          <p:cNvGrpSpPr>
            <a:grpSpLocks/>
          </p:cNvGrpSpPr>
          <p:nvPr/>
        </p:nvGrpSpPr>
        <p:grpSpPr bwMode="auto">
          <a:xfrm>
            <a:off x="1620838" y="2741613"/>
            <a:ext cx="1754187" cy="1624012"/>
            <a:chOff x="1021" y="1727"/>
            <a:chExt cx="1105" cy="1023"/>
          </a:xfrm>
        </p:grpSpPr>
        <p:sp>
          <p:nvSpPr>
            <p:cNvPr id="14369" name="Oval 27"/>
            <p:cNvSpPr>
              <a:spLocks noChangeArrowheads="1"/>
            </p:cNvSpPr>
            <p:nvPr/>
          </p:nvSpPr>
          <p:spPr bwMode="auto">
            <a:xfrm>
              <a:off x="1021" y="1727"/>
              <a:ext cx="1105" cy="1023"/>
            </a:xfrm>
            <a:prstGeom prst="ellipse">
              <a:avLst/>
            </a:prstGeom>
            <a:gradFill rotWithShape="0">
              <a:gsLst>
                <a:gs pos="0">
                  <a:srgbClr val="CCECFF"/>
                </a:gs>
                <a:gs pos="100000">
                  <a:srgbClr val="CCFFFF">
                    <a:alpha val="51999"/>
                  </a:srgbClr>
                </a:gs>
              </a:gsLst>
              <a:path path="shape">
                <a:fillToRect l="50000" t="50000" r="50000" b="50000"/>
              </a:path>
            </a:gradFill>
            <a:ln w="12600" cap="sq">
              <a:solidFill>
                <a:srgbClr val="33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70" name="Group 28"/>
            <p:cNvGrpSpPr>
              <a:grpSpLocks/>
            </p:cNvGrpSpPr>
            <p:nvPr/>
          </p:nvGrpSpPr>
          <p:grpSpPr bwMode="auto">
            <a:xfrm>
              <a:off x="1401" y="2087"/>
              <a:ext cx="251" cy="287"/>
              <a:chOff x="1401" y="2087"/>
              <a:chExt cx="251" cy="287"/>
            </a:xfrm>
          </p:grpSpPr>
          <p:pic>
            <p:nvPicPr>
              <p:cNvPr id="14371" name="Picture 29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01" y="2087"/>
                <a:ext cx="233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14372" name="Picture 30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438" y="2162"/>
                <a:ext cx="214" cy="21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</p:grpSp>
      </p:grpSp>
      <p:sp>
        <p:nvSpPr>
          <p:cNvPr id="14346" name="Rectangle 31"/>
          <p:cNvSpPr>
            <a:spLocks noChangeArrowheads="1"/>
          </p:cNvSpPr>
          <p:nvPr/>
        </p:nvSpPr>
        <p:spPr bwMode="auto">
          <a:xfrm>
            <a:off x="2693988" y="1468438"/>
            <a:ext cx="1728787" cy="238125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Oval 32"/>
          <p:cNvSpPr>
            <a:spLocks noChangeArrowheads="1"/>
          </p:cNvSpPr>
          <p:nvPr/>
        </p:nvSpPr>
        <p:spPr bwMode="auto">
          <a:xfrm>
            <a:off x="879475" y="1730375"/>
            <a:ext cx="1755775" cy="1625600"/>
          </a:xfrm>
          <a:prstGeom prst="ellipse">
            <a:avLst/>
          </a:pr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Oval 33"/>
          <p:cNvSpPr>
            <a:spLocks noChangeArrowheads="1"/>
          </p:cNvSpPr>
          <p:nvPr/>
        </p:nvSpPr>
        <p:spPr bwMode="auto">
          <a:xfrm>
            <a:off x="2184400" y="3054350"/>
            <a:ext cx="1755775" cy="1625600"/>
          </a:xfrm>
          <a:prstGeom prst="ellipse">
            <a:avLst/>
          </a:pr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Oval 34"/>
          <p:cNvSpPr>
            <a:spLocks noChangeArrowheads="1"/>
          </p:cNvSpPr>
          <p:nvPr/>
        </p:nvSpPr>
        <p:spPr bwMode="auto">
          <a:xfrm>
            <a:off x="1050925" y="2330450"/>
            <a:ext cx="1755775" cy="1625600"/>
          </a:xfrm>
          <a:prstGeom prst="ellipse">
            <a:avLst/>
          </a:pr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Oval 35"/>
          <p:cNvSpPr>
            <a:spLocks noChangeArrowheads="1"/>
          </p:cNvSpPr>
          <p:nvPr/>
        </p:nvSpPr>
        <p:spPr bwMode="auto">
          <a:xfrm>
            <a:off x="1624013" y="2754313"/>
            <a:ext cx="1755775" cy="1625600"/>
          </a:xfrm>
          <a:prstGeom prst="ellipse">
            <a:avLst/>
          </a:pr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1" name="Oval 36"/>
          <p:cNvSpPr>
            <a:spLocks noChangeArrowheads="1"/>
          </p:cNvSpPr>
          <p:nvPr/>
        </p:nvSpPr>
        <p:spPr bwMode="auto">
          <a:xfrm>
            <a:off x="1936750" y="4778375"/>
            <a:ext cx="1755775" cy="1625600"/>
          </a:xfrm>
          <a:prstGeom prst="ellipse">
            <a:avLst/>
          </a:pr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352" name="Group 37"/>
          <p:cNvGrpSpPr>
            <a:grpSpLocks/>
          </p:cNvGrpSpPr>
          <p:nvPr/>
        </p:nvGrpSpPr>
        <p:grpSpPr bwMode="auto">
          <a:xfrm>
            <a:off x="1554163" y="2184400"/>
            <a:ext cx="463550" cy="479425"/>
            <a:chOff x="979" y="1376"/>
            <a:chExt cx="292" cy="302"/>
          </a:xfrm>
        </p:grpSpPr>
        <p:pic>
          <p:nvPicPr>
            <p:cNvPr id="14367" name="Picture 3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979" y="1445"/>
              <a:ext cx="292" cy="23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4368" name="Picture 39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984" y="1376"/>
              <a:ext cx="282" cy="19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4353" name="Group 40"/>
          <p:cNvGrpSpPr>
            <a:grpSpLocks/>
          </p:cNvGrpSpPr>
          <p:nvPr/>
        </p:nvGrpSpPr>
        <p:grpSpPr bwMode="auto">
          <a:xfrm>
            <a:off x="2530475" y="5273675"/>
            <a:ext cx="461963" cy="477838"/>
            <a:chOff x="1594" y="3322"/>
            <a:chExt cx="291" cy="301"/>
          </a:xfrm>
        </p:grpSpPr>
        <p:pic>
          <p:nvPicPr>
            <p:cNvPr id="14365" name="Picture 41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594" y="3390"/>
              <a:ext cx="291" cy="23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4366" name="Picture 4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599" y="3322"/>
              <a:ext cx="281" cy="19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4354" name="Group 43"/>
          <p:cNvGrpSpPr>
            <a:grpSpLocks/>
          </p:cNvGrpSpPr>
          <p:nvPr/>
        </p:nvGrpSpPr>
        <p:grpSpPr bwMode="auto">
          <a:xfrm>
            <a:off x="2814638" y="3576638"/>
            <a:ext cx="463550" cy="479425"/>
            <a:chOff x="1773" y="2253"/>
            <a:chExt cx="292" cy="302"/>
          </a:xfrm>
        </p:grpSpPr>
        <p:pic>
          <p:nvPicPr>
            <p:cNvPr id="14363" name="Picture 4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773" y="2322"/>
              <a:ext cx="292" cy="23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4364" name="Picture 4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778" y="2253"/>
              <a:ext cx="282" cy="19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4355" name="Group 46"/>
          <p:cNvGrpSpPr>
            <a:grpSpLocks/>
          </p:cNvGrpSpPr>
          <p:nvPr/>
        </p:nvGrpSpPr>
        <p:grpSpPr bwMode="auto">
          <a:xfrm>
            <a:off x="1655763" y="2936875"/>
            <a:ext cx="463550" cy="477838"/>
            <a:chOff x="1043" y="1850"/>
            <a:chExt cx="292" cy="301"/>
          </a:xfrm>
        </p:grpSpPr>
        <p:pic>
          <p:nvPicPr>
            <p:cNvPr id="14361" name="Picture 47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043" y="1918"/>
              <a:ext cx="292" cy="23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4362" name="Picture 48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048" y="1850"/>
              <a:ext cx="282" cy="19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4356" name="Group 49"/>
          <p:cNvGrpSpPr>
            <a:grpSpLocks/>
          </p:cNvGrpSpPr>
          <p:nvPr/>
        </p:nvGrpSpPr>
        <p:grpSpPr bwMode="auto">
          <a:xfrm>
            <a:off x="2295525" y="3260725"/>
            <a:ext cx="463550" cy="479425"/>
            <a:chOff x="1446" y="2054"/>
            <a:chExt cx="292" cy="302"/>
          </a:xfrm>
        </p:grpSpPr>
        <p:pic>
          <p:nvPicPr>
            <p:cNvPr id="14359" name="Picture 50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446" y="2123"/>
              <a:ext cx="292" cy="23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4360" name="Picture 51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451" y="2054"/>
              <a:ext cx="282" cy="19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14357" name="Text Box 52"/>
          <p:cNvSpPr txBox="1">
            <a:spLocks noChangeArrowheads="1"/>
          </p:cNvSpPr>
          <p:nvPr/>
        </p:nvSpPr>
        <p:spPr bwMode="auto">
          <a:xfrm>
            <a:off x="461963" y="193675"/>
            <a:ext cx="7772400" cy="954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Elements of a Wireless Network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0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clickEffect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clickEffect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clickEffect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clickEffect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10354</TotalTime>
  <Words>2035</Words>
  <PresentationFormat>On-screen Show (4:3)</PresentationFormat>
  <Paragraphs>655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 slides, Computer Networking, 3rd edition</dc:title>
  <dc:creator>Jim Kurose and Keith Ross</dc:creator>
  <cp:lastModifiedBy>HP</cp:lastModifiedBy>
  <cp:revision>326</cp:revision>
  <cp:lastPrinted>2011-11-16T01:40:55Z</cp:lastPrinted>
  <dcterms:created xsi:type="dcterms:W3CDTF">1999-10-08T19:08:27Z</dcterms:created>
  <dcterms:modified xsi:type="dcterms:W3CDTF">2019-04-02T04:18:35Z</dcterms:modified>
</cp:coreProperties>
</file>