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B596-290B-4A57-926C-0634F13A2704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E98C6-1203-4375-BAA8-3C4D19C5B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B596-290B-4A57-926C-0634F13A2704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E98C6-1203-4375-BAA8-3C4D19C5B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B596-290B-4A57-926C-0634F13A2704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E98C6-1203-4375-BAA8-3C4D19C5B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B596-290B-4A57-926C-0634F13A2704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E98C6-1203-4375-BAA8-3C4D19C5B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B596-290B-4A57-926C-0634F13A2704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E98C6-1203-4375-BAA8-3C4D19C5B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B596-290B-4A57-926C-0634F13A2704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E98C6-1203-4375-BAA8-3C4D19C5B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B596-290B-4A57-926C-0634F13A2704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E98C6-1203-4375-BAA8-3C4D19C5B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B596-290B-4A57-926C-0634F13A2704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E98C6-1203-4375-BAA8-3C4D19C5B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B596-290B-4A57-926C-0634F13A2704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E98C6-1203-4375-BAA8-3C4D19C5B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B596-290B-4A57-926C-0634F13A2704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E98C6-1203-4375-BAA8-3C4D19C5B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B596-290B-4A57-926C-0634F13A2704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61E98C6-1203-4375-BAA8-3C4D19C5B2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7AAB596-290B-4A57-926C-0634F13A2704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61E98C6-1203-4375-BAA8-3C4D19C5B29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Chapter Eight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SQL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Injection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7.2. Solutions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Whitelisting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over Blacklisting</a:t>
            </a:r>
          </a:p>
          <a:p>
            <a:pPr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Input Validation &amp; Escaping</a:t>
            </a:r>
          </a:p>
          <a:p>
            <a:pPr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Mitigate Impact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7.2.1. Why Blacklisting Does Not Work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0000"/>
          </a:blip>
          <a:srcRect/>
          <a:stretch>
            <a:fillRect/>
          </a:stretch>
        </p:blipFill>
        <p:spPr bwMode="auto">
          <a:xfrm>
            <a:off x="676551" y="1524000"/>
            <a:ext cx="7790898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7.2.1. Pitfalls of Blacklisting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Filter quotes, semicolons, whitespace, and…?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Could always miss a dangerous character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Blacklisting not comprehensive solution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Ex: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kill_quotes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()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can’t prevent attacks against numeric parameters</a:t>
            </a:r>
          </a:p>
          <a:p>
            <a:pPr lvl="1"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May conflict with functional requirements</a:t>
            </a:r>
          </a:p>
          <a:p>
            <a:pPr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How to store O’Brien in DB if quotes blacklisted?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7.2.2.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Whitelisting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-Based Input Validation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Whitelisting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– only allow input within well-defined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set of safe values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set implicitly defined through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regular expressions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RegExp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– pattern to match strings against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Ex: month parameter: non-negative integer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RegExp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^[0-9]*$ - 0 or more digits, safe subset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^, $ match beginning and end of string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[0-9] matches a digit, * specifies 0 or more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7.2.3. Escaping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0000"/>
          </a:blip>
          <a:srcRect/>
          <a:stretch>
            <a:fillRect/>
          </a:stretch>
        </p:blipFill>
        <p:spPr bwMode="auto">
          <a:xfrm>
            <a:off x="457200" y="1447800"/>
            <a:ext cx="8229600" cy="4788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7.2.4. Second-Order SQL Injection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Second-Order SQL Injection: data stored 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database is later used to conduct SQL injection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 example, what is you define your username</a:t>
            </a:r>
          </a:p>
          <a:p>
            <a:pPr algn="just">
              <a:buNone/>
            </a:pPr>
            <a:r>
              <a:rPr lang="en-US" sz="2800" i="1" dirty="0" err="1" smtClean="0">
                <a:latin typeface="+mj-lt"/>
                <a:cs typeface="Times New Roman" pitchFamily="18" charset="0"/>
              </a:rPr>
              <a:t>uname</a:t>
            </a:r>
            <a:r>
              <a:rPr lang="en-US" sz="2800" i="1" dirty="0" smtClean="0">
                <a:latin typeface="+mj-lt"/>
                <a:cs typeface="Times New Roman" pitchFamily="18" charset="0"/>
              </a:rPr>
              <a:t>=admin'-- !?</a:t>
            </a:r>
          </a:p>
          <a:p>
            <a:pPr algn="just">
              <a:buNone/>
            </a:pPr>
            <a:r>
              <a:rPr lang="en-US" sz="2800" i="1" dirty="0" smtClean="0">
                <a:latin typeface="+mj-lt"/>
              </a:rPr>
              <a:t>UPDATE USERS SET </a:t>
            </a:r>
            <a:r>
              <a:rPr lang="en-US" sz="2800" i="1" dirty="0" err="1" smtClean="0">
                <a:latin typeface="+mj-lt"/>
              </a:rPr>
              <a:t>passwd</a:t>
            </a:r>
            <a:r>
              <a:rPr lang="en-US" sz="2800" i="1" dirty="0" smtClean="0">
                <a:latin typeface="+mj-lt"/>
              </a:rPr>
              <a:t>='cracked' WHERE </a:t>
            </a:r>
            <a:r>
              <a:rPr lang="en-US" sz="2800" i="1" dirty="0" err="1" smtClean="0">
                <a:latin typeface="+mj-lt"/>
              </a:rPr>
              <a:t>uname</a:t>
            </a:r>
            <a:r>
              <a:rPr lang="en-US" sz="2800" i="1" dirty="0" smtClean="0">
                <a:latin typeface="+mj-lt"/>
              </a:rPr>
              <a:t>='admin' --‘</a:t>
            </a:r>
            <a:endParaRPr lang="en-US" sz="2800" i="1" dirty="0" smtClean="0">
              <a:latin typeface="+mj-lt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Attacker changes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admin’s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password to cracked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Has full access to admin account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Username avoids collision with real admin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-- comments out trailing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quote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7.2.6. Mitigating the Impact of SQL Injection Attacks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Prevent Schema &amp; Information Leaks</a:t>
            </a:r>
          </a:p>
          <a:p>
            <a:pPr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Limit Privileges </a:t>
            </a:r>
          </a:p>
          <a:p>
            <a:pPr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Encrypt Sensitive Data stored in Database</a:t>
            </a:r>
          </a:p>
          <a:p>
            <a:pPr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Apply Input Validation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7.2.6. Prevent Schema &amp; Information Leaks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Knowing database schema makes attacker’s job Easier</a:t>
            </a:r>
          </a:p>
          <a:p>
            <a:pPr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Blind SQL Injection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: attacker attempts to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interrogate system to figure out schema</a:t>
            </a:r>
          </a:p>
          <a:p>
            <a:pPr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Prevent leakages of schema information</a:t>
            </a:r>
          </a:p>
          <a:p>
            <a:pPr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Don’t display detailed error messages and stack traces to external users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7.2.6. Limiting Privileges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Apply Principle of Least Privilege! Limit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Read access, tables/views user can query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Commands (are updates/inserts ok?)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 more privileges than typical user needs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Ex: could prevent attacker from executing INSERT and DROP statements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But could still be able do SELECT attacks and compromise user data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Not a complete fix, but less damage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7.2.6. Encrypting Sensitive Data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Encrypt data stored in the database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second line of defense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w/o key, attacker can’t read sensitive info</a:t>
            </a:r>
          </a:p>
          <a:p>
            <a:pPr lvl="1"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Key management precautions: don’t store key in DB, attacker just SQL injects again to get it</a:t>
            </a:r>
          </a:p>
          <a:p>
            <a:pPr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Some databases allow automatic encryption, but these still return plaintext queries!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Agenda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Command injection vulnerability -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untrusted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input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inserted into query or command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Attack string alters intended semantics of command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Ex: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SQL Injection -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unsanitized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data used in query to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back-end database (DB)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SQL Injection Examples &amp; Solutions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Type 1: compromises user data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Type 2: modifies critical data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Whitelisting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over Blacklisting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Escaping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7.2.6. Applying Input Validation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Validation of query parameters not enough</a:t>
            </a:r>
          </a:p>
          <a:p>
            <a:pPr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Validate all input early at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entry point into code</a:t>
            </a:r>
          </a:p>
          <a:p>
            <a:pPr algn="just">
              <a:buNone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Reject overly long input (could prevent unknown buffer overflow exploit in SQL parser)</a:t>
            </a:r>
          </a:p>
          <a:p>
            <a:pPr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Redundancy helps protect systems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E.g. if programmer forgets to apply validation for query input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Two lines of defense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SQL Injection Impact in the Real World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CardSystems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credit card payment processing</a:t>
            </a:r>
          </a:p>
          <a:p>
            <a:pPr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Ruined by SQL Injection attack in June 2005</a:t>
            </a:r>
          </a:p>
          <a:p>
            <a:pPr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263,000 credit card #s stolen from its DB</a:t>
            </a:r>
          </a:p>
          <a:p>
            <a:pPr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Awareness Increasing: # of reported SQL injection vulnerabilities tripled from 2004 to 2005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7.1. Attack Scenario (1)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0000"/>
          </a:blip>
          <a:srcRect/>
          <a:stretch>
            <a:fillRect/>
          </a:stretch>
        </p:blipFill>
        <p:spPr bwMode="auto">
          <a:xfrm>
            <a:off x="541382" y="1524001"/>
            <a:ext cx="8061236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7.1. Attack Scenario (2)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0000"/>
          </a:blip>
          <a:srcRect/>
          <a:stretch>
            <a:fillRect/>
          </a:stretch>
        </p:blipFill>
        <p:spPr bwMode="auto">
          <a:xfrm>
            <a:off x="457200" y="1828800"/>
            <a:ext cx="8229600" cy="4474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7.1. Attack Scenario (3)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0000"/>
          </a:blip>
          <a:srcRect/>
          <a:stretch>
            <a:fillRect/>
          </a:stretch>
        </p:blipFill>
        <p:spPr bwMode="auto">
          <a:xfrm>
            <a:off x="503103" y="1676400"/>
            <a:ext cx="8137794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7.1. Attack Scenario (4)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0000"/>
          </a:blip>
          <a:srcRect/>
          <a:stretch>
            <a:fillRect/>
          </a:stretch>
        </p:blipFill>
        <p:spPr bwMode="auto">
          <a:xfrm>
            <a:off x="539289" y="1600201"/>
            <a:ext cx="8065421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7.1. Attack Scenario (4)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Even worse, attacker sets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Then DB executes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Type 2 Attack:</a:t>
            </a:r>
          </a:p>
          <a:p>
            <a:pPr lvl="2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Removes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creditcards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from </a:t>
            </a:r>
          </a:p>
          <a:p>
            <a:pPr lvl="2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schema!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Future orders fail: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DoS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lvl="1"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Problematic Statements: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Modifiers: INSERT INTO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admin_users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VALUES ('hacker',...)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Administrative: shut down DB, control OS…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lum bright="-20000"/>
          </a:blip>
          <a:srcRect/>
          <a:stretch>
            <a:fillRect/>
          </a:stretch>
        </p:blipFill>
        <p:spPr bwMode="auto">
          <a:xfrm>
            <a:off x="5257800" y="1371600"/>
            <a:ext cx="3581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7.1. Attack Scenario (5)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0000"/>
          </a:blip>
          <a:srcRect/>
          <a:stretch>
            <a:fillRect/>
          </a:stretch>
        </p:blipFill>
        <p:spPr bwMode="auto">
          <a:xfrm>
            <a:off x="522345" y="1935163"/>
            <a:ext cx="8099309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85</TotalTime>
  <Words>637</Words>
  <Application>Microsoft Office PowerPoint</Application>
  <PresentationFormat>On-screen Show (4:3)</PresentationFormat>
  <Paragraphs>111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Chapter Eight</vt:lpstr>
      <vt:lpstr>Agenda</vt:lpstr>
      <vt:lpstr>SQL Injection Impact in the Real World</vt:lpstr>
      <vt:lpstr>7.1. Attack Scenario (1)</vt:lpstr>
      <vt:lpstr>7.1. Attack Scenario (2)</vt:lpstr>
      <vt:lpstr>7.1. Attack Scenario (3)</vt:lpstr>
      <vt:lpstr>7.1. Attack Scenario (4)</vt:lpstr>
      <vt:lpstr>7.1. Attack Scenario (4)</vt:lpstr>
      <vt:lpstr>7.1. Attack Scenario (5)</vt:lpstr>
      <vt:lpstr>7.2. Solutions</vt:lpstr>
      <vt:lpstr>7.2.1. Why Blacklisting Does Not Work</vt:lpstr>
      <vt:lpstr>7.2.1. Pitfalls of Blacklisting</vt:lpstr>
      <vt:lpstr>7.2.2. Whitelisting-Based Input Validation</vt:lpstr>
      <vt:lpstr>7.2.3. Escaping</vt:lpstr>
      <vt:lpstr>7.2.4. Second-Order SQL Injection</vt:lpstr>
      <vt:lpstr>7.2.6. Mitigating the Impact of SQL Injection Attacks</vt:lpstr>
      <vt:lpstr>7.2.6. Prevent Schema &amp; Information Leaks</vt:lpstr>
      <vt:lpstr>7.2.6. Limiting Privileges</vt:lpstr>
      <vt:lpstr>7.2.6. Encrypting Sensitive Data</vt:lpstr>
      <vt:lpstr>7.2.6. Applying Input Validation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Eight</dc:title>
  <dc:creator>hp-6570b</dc:creator>
  <cp:lastModifiedBy>hp-6570b</cp:lastModifiedBy>
  <cp:revision>63</cp:revision>
  <dcterms:created xsi:type="dcterms:W3CDTF">2015-02-19T12:15:49Z</dcterms:created>
  <dcterms:modified xsi:type="dcterms:W3CDTF">2015-02-23T03:43:09Z</dcterms:modified>
</cp:coreProperties>
</file>