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76D2-3A72-40D7-B614-A416C9334CB7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DB48-3771-48C4-8B8B-EE63005E4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1DB48-3771-48C4-8B8B-EE63005E46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81EAE1-A70A-4829-B898-B52D756B68F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74EA8-ADA2-4C18-8430-4CE4DD6BA3C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5-Chapter Five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Worms and Other Malware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describes the class of malware that appears to perform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desirable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function but in fact performs undisclosed malicious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functions that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allow unauthorized access to the victim computer</a:t>
            </a: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rootkit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root kit is a component that uses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stealth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 a persistent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undetectable presence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machine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Symantec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Almost 30 years of Malware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Cost of worm attacks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Morris worm, 1988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Infected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approximately 6,000 machines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% of computers connected to the Internet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~ $10 million in downtime and cleanup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 worm, July 16 2001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descendant of Morris’ worm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Infected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more than 500,000 servers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Programmed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go into infinite sleep mode July 28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Caused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~ $2.6 Billion in damages,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Love Bug worm: $8.75 billion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6300" y="1295400"/>
            <a:ext cx="6477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 historical worms of note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4940" y="1935163"/>
            <a:ext cx="703411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 Morris Worm: What It Did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Damage: 6000 computers in just few hours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network traffic by worm propagating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just copied itself; didn’t touch data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Exploited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used: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buffer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overflow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fingerd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(UNIX)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sendmail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debug mode (execute arbitrary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commands such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copying worm to another machine)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dictionary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432 frequently used passwords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login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remotely execute commands via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rexec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rsh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Morris’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sendmail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attack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Worm used debug feature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Opens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TCP connection to machine's SMTP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port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Invokes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debug mode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Sends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RCPT TO that pipes data through shell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Shell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script retrieves worm main program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40-line C program in temporary file called x$$,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l1.c where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$$ is current process ID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Compiles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and executes this program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Opens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socket to machine that sent script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Retrieves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worm main program, compiles it and runs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Morris’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fingerd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attack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in C and runs continuously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Array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bounds attack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Fingerd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expects an input string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writes long string to internal 512-byte buffer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string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machine instructions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Overwrites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return address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Invokes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remote shell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Executes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privileged commands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Morris’ remote shell attack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Unix trust information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etc/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host.equiv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– system wide trusted hosts file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/.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rhosts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~/.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rhosts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– users’ trusted hosts file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Worm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exploited trust information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Examining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files that listed trusted machines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reciprocal trust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X trusts Y, then maybe Y trusts X</a:t>
            </a:r>
          </a:p>
          <a:p>
            <a:pPr algn="just">
              <a:buFont typeface="Wingdings" pitchFamily="2" charset="2"/>
              <a:buChar char="q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Password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cracking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Worm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was running as daemon (not root) so needed to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break into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accounts to use .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rhosts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feature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Dictionary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attack, used ~400 common password strings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Morris worm itself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 is called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‘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Clobbers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array so a '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 will not show its name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files, then unlinks (deletes) them so can't be found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files are open, worm can still access their contents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infect as many other hosts as possible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worm successfully connects, forks a child to continue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infection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 parent keeps trying new hosts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did not: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Delete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system's files, modify existing files, install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horses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record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transmit decrypted passwords, capture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superuser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privileges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, propagate over UUCP, X.25, DECNET, or BITNET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Worms spreading across Internet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through vulnerabilities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software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Worms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Morris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Worm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Nimda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Blaster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 SQL Slammer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Rootkits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Botnets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Spyware, and more Malware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Detecting Morris’ Internet Worm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files appeared in infected systems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log messages for certain programs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 load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generates a number of processes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reinfected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=&gt; number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processes grew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systems became overloaded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Apparently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 intended by worm’s creator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Thousands of systems were shut down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Morris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 </a:t>
            </a:r>
            <a:r>
              <a:rPr lang="en-US" dirty="0" err="1" smtClean="0"/>
              <a:t>admins</a:t>
            </a:r>
            <a:r>
              <a:rPr lang="en-US" dirty="0" smtClean="0"/>
              <a:t> busy for several days</a:t>
            </a:r>
          </a:p>
          <a:p>
            <a:r>
              <a:rPr lang="en-US" dirty="0" smtClean="0"/>
              <a:t> Devised, distributed, installed modifications</a:t>
            </a:r>
          </a:p>
          <a:p>
            <a:r>
              <a:rPr lang="en-US" dirty="0" smtClean="0"/>
              <a:t> Perpetrator</a:t>
            </a:r>
          </a:p>
          <a:p>
            <a:r>
              <a:rPr lang="en-US" dirty="0" smtClean="0"/>
              <a:t> Student at Cornell; discovered quickly and charged</a:t>
            </a:r>
          </a:p>
          <a:p>
            <a:r>
              <a:rPr lang="en-US" dirty="0" smtClean="0"/>
              <a:t> Sentence: community service and $10,000 fine</a:t>
            </a:r>
          </a:p>
          <a:p>
            <a:r>
              <a:rPr lang="en-US" dirty="0" smtClean="0"/>
              <a:t> Program did not cause deliberate damage</a:t>
            </a:r>
          </a:p>
          <a:p>
            <a:r>
              <a:rPr lang="en-US" dirty="0" smtClean="0"/>
              <a:t> Tried (failed) to control # of processes on host machines</a:t>
            </a:r>
          </a:p>
          <a:p>
            <a:r>
              <a:rPr lang="en-US" dirty="0" smtClean="0"/>
              <a:t> Lessons?</a:t>
            </a:r>
          </a:p>
          <a:p>
            <a:r>
              <a:rPr lang="en-US" dirty="0" smtClean="0"/>
              <a:t> Security vulnerabilities come from system flaws</a:t>
            </a:r>
          </a:p>
          <a:p>
            <a:r>
              <a:rPr lang="en-US" dirty="0" smtClean="0"/>
              <a:t> Diversity is useful for resisting attack</a:t>
            </a:r>
          </a:p>
          <a:p>
            <a:r>
              <a:rPr lang="en-US" dirty="0" smtClean="0"/>
              <a:t> “Experiments” can be dangerous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5.2.2. The Morris Worm:</a:t>
            </a:r>
            <a:br>
              <a:rPr lang="en-US" dirty="0" smtClean="0"/>
            </a:br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Diversity is good: </a:t>
            </a:r>
            <a:r>
              <a:rPr lang="en-US" dirty="0" err="1" smtClean="0"/>
              <a:t>Homogenity</a:t>
            </a:r>
            <a:r>
              <a:rPr lang="en-US" dirty="0" smtClean="0"/>
              <a:t> of </a:t>
            </a:r>
            <a:r>
              <a:rPr lang="en-US" dirty="0" err="1" smtClean="0"/>
              <a:t>OSes</a:t>
            </a:r>
            <a:r>
              <a:rPr lang="en-US" dirty="0" smtClean="0"/>
              <a:t> on</a:t>
            </a:r>
          </a:p>
          <a:p>
            <a:r>
              <a:rPr lang="en-US" dirty="0" smtClean="0"/>
              <a:t>network -&gt; attacker can exploit vulnerabilities</a:t>
            </a:r>
          </a:p>
          <a:p>
            <a:r>
              <a:rPr lang="en-US" dirty="0" smtClean="0"/>
              <a:t>common to most machines</a:t>
            </a:r>
          </a:p>
          <a:p>
            <a:r>
              <a:rPr lang="en-US" dirty="0" smtClean="0"/>
              <a:t> Large programs more vulnerable to attack</a:t>
            </a:r>
          </a:p>
          <a:p>
            <a:r>
              <a:rPr lang="en-US" dirty="0" smtClean="0"/>
              <a:t> </a:t>
            </a:r>
            <a:r>
              <a:rPr lang="en-US" dirty="0" err="1" smtClean="0"/>
              <a:t>sendmail</a:t>
            </a:r>
            <a:r>
              <a:rPr lang="en-US" dirty="0" smtClean="0"/>
              <a:t> was large, more bug-prone</a:t>
            </a:r>
          </a:p>
          <a:p>
            <a:r>
              <a:rPr lang="en-US" dirty="0" smtClean="0"/>
              <a:t> </a:t>
            </a:r>
            <a:r>
              <a:rPr lang="en-US" dirty="0" err="1" smtClean="0"/>
              <a:t>fingerd</a:t>
            </a:r>
            <a:r>
              <a:rPr lang="en-US" dirty="0" smtClean="0"/>
              <a:t> was small, but still buggy</a:t>
            </a:r>
          </a:p>
          <a:p>
            <a:r>
              <a:rPr lang="en-US" dirty="0" smtClean="0"/>
              <a:t> Limiting features limits holes: </a:t>
            </a:r>
            <a:r>
              <a:rPr lang="en-US" dirty="0" err="1" smtClean="0"/>
              <a:t>sendmail</a:t>
            </a:r>
            <a:r>
              <a:rPr lang="en-US" dirty="0" smtClean="0"/>
              <a:t> debug</a:t>
            </a:r>
          </a:p>
          <a:p>
            <a:r>
              <a:rPr lang="en-US" dirty="0" smtClean="0"/>
              <a:t>feature should have been turned off</a:t>
            </a:r>
          </a:p>
          <a:p>
            <a:r>
              <a:rPr lang="en-US" dirty="0" smtClean="0"/>
              <a:t> Users should choose good passwords:</a:t>
            </a:r>
          </a:p>
          <a:p>
            <a:r>
              <a:rPr lang="en-US" dirty="0" smtClean="0"/>
              <a:t>dictionary attack would have been harder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5.2.3. The Creation of 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Emergency Response Team (CERT)</a:t>
            </a:r>
          </a:p>
          <a:p>
            <a:r>
              <a:rPr lang="en-US" dirty="0" smtClean="0"/>
              <a:t>created due to damage and disruption caused</a:t>
            </a:r>
          </a:p>
          <a:p>
            <a:r>
              <a:rPr lang="en-US" dirty="0" smtClean="0"/>
              <a:t>by Morris worm</a:t>
            </a:r>
          </a:p>
          <a:p>
            <a:r>
              <a:rPr lang="en-US" dirty="0" smtClean="0"/>
              <a:t> Has become a leading center on worm activity</a:t>
            </a:r>
          </a:p>
          <a:p>
            <a:r>
              <a:rPr lang="en-US" dirty="0" smtClean="0"/>
              <a:t>and software vulnerability announcements</a:t>
            </a:r>
          </a:p>
          <a:p>
            <a:r>
              <a:rPr lang="en-US" dirty="0" smtClean="0"/>
              <a:t> Raises awareness bout cyber-security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5.2.4. The Code Red Worm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</a:t>
            </a:r>
          </a:p>
          <a:p>
            <a:r>
              <a:rPr lang="en-US" dirty="0" smtClean="0"/>
              <a:t> Microsoft IIS web server buffer overflow</a:t>
            </a:r>
          </a:p>
          <a:p>
            <a:r>
              <a:rPr lang="en-US" dirty="0" smtClean="0"/>
              <a:t> “indexing server” feature: randomly scanned IP</a:t>
            </a:r>
          </a:p>
          <a:p>
            <a:r>
              <a:rPr lang="en-US" dirty="0" smtClean="0"/>
              <a:t>addresses to connect to other IIS servers</a:t>
            </a:r>
          </a:p>
          <a:p>
            <a:r>
              <a:rPr lang="en-US" dirty="0" smtClean="0"/>
              <a:t> Spread rapidly: &gt; 2,000 hosts/min</a:t>
            </a:r>
          </a:p>
          <a:p>
            <a:r>
              <a:rPr lang="en-US" dirty="0" smtClean="0"/>
              <a:t> Evaded automated detection</a:t>
            </a:r>
          </a:p>
          <a:p>
            <a:r>
              <a:rPr lang="en-US" dirty="0" smtClean="0"/>
              <a:t> Detectable more easily by humans than scanners</a:t>
            </a:r>
          </a:p>
          <a:p>
            <a:r>
              <a:rPr lang="en-US" dirty="0" smtClean="0"/>
              <a:t> Resident only in memory, no disk writes</a:t>
            </a:r>
          </a:p>
          <a:p>
            <a:r>
              <a:rPr lang="en-US" dirty="0" smtClean="0"/>
              <a:t> Defaced home page of infected server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5.2.4. The Code Red Worm (2)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844" y="1935163"/>
            <a:ext cx="763831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995" y="1935163"/>
            <a:ext cx="61320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Defacement…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781" y="1935163"/>
            <a:ext cx="70584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Defacement…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5031" y="1935163"/>
            <a:ext cx="51539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Defacement…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867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Malware Zoo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Backdoor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Trojan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horse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Rootkit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Scareware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Adware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1752600"/>
            <a:ext cx="6105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Defacement…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658269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Initial version released July 13, 2001</a:t>
            </a:r>
          </a:p>
          <a:p>
            <a:r>
              <a:rPr lang="en-US" dirty="0" smtClean="0"/>
              <a:t> Sends its code as an HTTP request</a:t>
            </a:r>
          </a:p>
          <a:p>
            <a:r>
              <a:rPr lang="en-US" dirty="0" smtClean="0"/>
              <a:t> HTTP request exploits buffer overflow</a:t>
            </a:r>
          </a:p>
          <a:p>
            <a:r>
              <a:rPr lang="en-US" dirty="0" smtClean="0"/>
              <a:t> Malicious code is not stored in a file</a:t>
            </a:r>
          </a:p>
          <a:p>
            <a:r>
              <a:rPr lang="en-US" dirty="0" smtClean="0"/>
              <a:t> Placed in memory and then run</a:t>
            </a:r>
          </a:p>
          <a:p>
            <a:r>
              <a:rPr lang="en-US" dirty="0" smtClean="0"/>
              <a:t> When executed,</a:t>
            </a:r>
          </a:p>
          <a:p>
            <a:r>
              <a:rPr lang="en-US" dirty="0" smtClean="0"/>
              <a:t> Worm checks for the file C:\Notworm</a:t>
            </a:r>
          </a:p>
          <a:p>
            <a:r>
              <a:rPr lang="en-US" dirty="0" smtClean="0"/>
              <a:t> If file exists, the worm thread goes into infinite sleep state</a:t>
            </a:r>
          </a:p>
          <a:p>
            <a:r>
              <a:rPr lang="en-US" dirty="0" smtClean="0"/>
              <a:t> Creates new threads</a:t>
            </a:r>
          </a:p>
          <a:p>
            <a:r>
              <a:rPr lang="en-US" dirty="0" smtClean="0"/>
              <a:t> If the date is before the 20th of the month, the next 99</a:t>
            </a:r>
          </a:p>
          <a:p>
            <a:r>
              <a:rPr lang="en-US" dirty="0" smtClean="0"/>
              <a:t>threads attempt to exploit more computers by targeting</a:t>
            </a:r>
          </a:p>
          <a:p>
            <a:r>
              <a:rPr lang="en-US" dirty="0" smtClean="0"/>
              <a:t>random IP addresses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Red of July 13 and July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Initial release of July 13</a:t>
            </a:r>
          </a:p>
          <a:p>
            <a:r>
              <a:rPr lang="en-US" dirty="0" smtClean="0"/>
              <a:t> 1st through 20th month: Spread</a:t>
            </a:r>
          </a:p>
          <a:p>
            <a:r>
              <a:rPr lang="en-US" dirty="0" smtClean="0"/>
              <a:t> via random scan of 32-bit IP </a:t>
            </a:r>
            <a:r>
              <a:rPr lang="en-US" dirty="0" err="1" smtClean="0"/>
              <a:t>addr</a:t>
            </a:r>
            <a:r>
              <a:rPr lang="en-US" dirty="0" smtClean="0"/>
              <a:t> space</a:t>
            </a:r>
          </a:p>
          <a:p>
            <a:r>
              <a:rPr lang="en-US" dirty="0" smtClean="0"/>
              <a:t> 20th through end of each month: attack.</a:t>
            </a:r>
          </a:p>
          <a:p>
            <a:r>
              <a:rPr lang="en-US" dirty="0" smtClean="0"/>
              <a:t> Flooding attack against 198.137.240.91 (</a:t>
            </a:r>
            <a:r>
              <a:rPr lang="en-US" i="1" dirty="0" smtClean="0"/>
              <a:t>www.whitehouse.gov)</a:t>
            </a:r>
          </a:p>
          <a:p>
            <a:r>
              <a:rPr lang="en-US" dirty="0" smtClean="0"/>
              <a:t> Failure to seed random number generator  </a:t>
            </a:r>
            <a:r>
              <a:rPr lang="en-US" i="1" dirty="0" smtClean="0"/>
              <a:t>linear growth</a:t>
            </a:r>
          </a:p>
          <a:p>
            <a:r>
              <a:rPr lang="en-US" dirty="0" smtClean="0"/>
              <a:t> Revision released July 19, 2001.</a:t>
            </a:r>
          </a:p>
          <a:p>
            <a:r>
              <a:rPr lang="en-US" dirty="0" smtClean="0"/>
              <a:t> White House responds to threat of flooding attack by</a:t>
            </a:r>
          </a:p>
          <a:p>
            <a:r>
              <a:rPr lang="en-US" dirty="0" smtClean="0"/>
              <a:t>changing the address of </a:t>
            </a:r>
            <a:r>
              <a:rPr lang="en-US" i="1" dirty="0" smtClean="0"/>
              <a:t>www.whitehouse.gov</a:t>
            </a:r>
          </a:p>
          <a:p>
            <a:r>
              <a:rPr lang="en-US" dirty="0" smtClean="0"/>
              <a:t> Causes Code Red to die for date ≥ 20th of the month.</a:t>
            </a:r>
          </a:p>
          <a:p>
            <a:r>
              <a:rPr lang="en-US" dirty="0" smtClean="0"/>
              <a:t> But: this time random number generator correctly seeded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Code Red worm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8543" y="1935163"/>
            <a:ext cx="562691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worms: network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Monitor cross-section of Internet address space, measure traffic</a:t>
            </a:r>
          </a:p>
          <a:p>
            <a:r>
              <a:rPr lang="en-US" dirty="0" smtClean="0"/>
              <a:t> “Backscatter” from DOS floods</a:t>
            </a:r>
          </a:p>
          <a:p>
            <a:r>
              <a:rPr lang="en-US" dirty="0" smtClean="0"/>
              <a:t> Attackers probing blindly</a:t>
            </a:r>
          </a:p>
          <a:p>
            <a:r>
              <a:rPr lang="en-US" dirty="0" smtClean="0"/>
              <a:t> Random scanning from worms</a:t>
            </a:r>
          </a:p>
          <a:p>
            <a:r>
              <a:rPr lang="en-US" dirty="0" smtClean="0"/>
              <a:t> LBNL’s cross-section: 1/32,768 of Internet</a:t>
            </a:r>
          </a:p>
          <a:p>
            <a:r>
              <a:rPr lang="en-US" dirty="0" smtClean="0"/>
              <a:t> UCSD, </a:t>
            </a:r>
            <a:r>
              <a:rPr lang="en-US" dirty="0" err="1" smtClean="0"/>
              <a:t>UWisc’s</a:t>
            </a:r>
            <a:r>
              <a:rPr lang="en-US" dirty="0" smtClean="0"/>
              <a:t> cross-section: 1/256.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Code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 telescopes estimate of # infected hosts: 360K.</a:t>
            </a:r>
          </a:p>
          <a:p>
            <a:r>
              <a:rPr lang="en-US" dirty="0" smtClean="0"/>
              <a:t>(Beware DHCP &amp; NAT)</a:t>
            </a:r>
          </a:p>
          <a:p>
            <a:r>
              <a:rPr lang="en-US" dirty="0" smtClean="0"/>
              <a:t> Course of infection fits classic </a:t>
            </a:r>
            <a:r>
              <a:rPr lang="en-US" i="1" dirty="0" smtClean="0"/>
              <a:t>logistic.</a:t>
            </a:r>
          </a:p>
          <a:p>
            <a:r>
              <a:rPr lang="en-US" dirty="0" smtClean="0"/>
              <a:t> Note: larger the vulnerable population, </a:t>
            </a:r>
            <a:r>
              <a:rPr lang="en-US" i="1" dirty="0" smtClean="0"/>
              <a:t>faster the worm</a:t>
            </a:r>
          </a:p>
          <a:p>
            <a:r>
              <a:rPr lang="en-US" dirty="0" smtClean="0"/>
              <a:t>spreads.</a:t>
            </a:r>
          </a:p>
          <a:p>
            <a:r>
              <a:rPr lang="en-US" dirty="0" smtClean="0"/>
              <a:t> That night ( 20th), worm dies …</a:t>
            </a:r>
          </a:p>
          <a:p>
            <a:r>
              <a:rPr lang="en-US" dirty="0" smtClean="0"/>
              <a:t>… except for hosts with inaccurate clocks!</a:t>
            </a:r>
          </a:p>
          <a:p>
            <a:r>
              <a:rPr lang="en-US" dirty="0" smtClean="0"/>
              <a:t> It just takes one of these to restart the worm on August</a:t>
            </a:r>
          </a:p>
          <a:p>
            <a:r>
              <a:rPr lang="en-US" dirty="0" smtClean="0"/>
              <a:t>1st …</a:t>
            </a:r>
          </a:p>
          <a:p>
            <a:r>
              <a:rPr lang="en-US" dirty="0" smtClean="0"/>
              <a:t>Slides: Vern </a:t>
            </a:r>
            <a:r>
              <a:rPr lang="en-US" dirty="0" err="1" smtClean="0"/>
              <a:t>Paxson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108" y="1935163"/>
            <a:ext cx="68017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August 4, 2001.</a:t>
            </a:r>
          </a:p>
          <a:p>
            <a:r>
              <a:rPr lang="fr-FR" dirty="0" smtClean="0"/>
              <a:t> Comment in code: “Code </a:t>
            </a:r>
            <a:r>
              <a:rPr lang="fr-FR" dirty="0" err="1" smtClean="0"/>
              <a:t>Red</a:t>
            </a:r>
            <a:r>
              <a:rPr lang="fr-FR" dirty="0" smtClean="0"/>
              <a:t> 2.”</a:t>
            </a:r>
          </a:p>
          <a:p>
            <a:r>
              <a:rPr lang="en-US" dirty="0" smtClean="0"/>
              <a:t> But in fact completely different code base.</a:t>
            </a:r>
          </a:p>
          <a:p>
            <a:r>
              <a:rPr lang="en-US" dirty="0" smtClean="0"/>
              <a:t> Payload: a root backdoor, resilient to reboots.</a:t>
            </a:r>
          </a:p>
          <a:p>
            <a:r>
              <a:rPr lang="en-US" dirty="0" smtClean="0"/>
              <a:t> Bug: crashes NT, only works on Windows 2000.</a:t>
            </a:r>
          </a:p>
          <a:p>
            <a:r>
              <a:rPr lang="en-US" dirty="0" smtClean="0"/>
              <a:t> </a:t>
            </a:r>
            <a:r>
              <a:rPr lang="en-US" i="1" dirty="0" smtClean="0"/>
              <a:t>Localized scanning: prefers nearby addresses.</a:t>
            </a:r>
          </a:p>
          <a:p>
            <a:r>
              <a:rPr lang="en-US" dirty="0" smtClean="0"/>
              <a:t> Kills Code Red 1.</a:t>
            </a:r>
          </a:p>
          <a:p>
            <a:r>
              <a:rPr lang="en-US" dirty="0" smtClean="0"/>
              <a:t> Safety valve: programmed to die Oct 1, 2001.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Striving for Greater Virulence: Nimda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Released September 18, 2001.</a:t>
            </a:r>
          </a:p>
          <a:p>
            <a:r>
              <a:rPr lang="en-US" dirty="0" smtClean="0"/>
              <a:t> Multi-mode spreading:</a:t>
            </a:r>
          </a:p>
          <a:p>
            <a:r>
              <a:rPr lang="en-US" dirty="0" smtClean="0"/>
              <a:t> attack IIS servers via infected clients</a:t>
            </a:r>
          </a:p>
          <a:p>
            <a:r>
              <a:rPr lang="en-US" dirty="0" smtClean="0"/>
              <a:t> email itself to address book as a virus</a:t>
            </a:r>
          </a:p>
          <a:p>
            <a:r>
              <a:rPr lang="en-US" dirty="0" smtClean="0"/>
              <a:t> copy itself across open network shares</a:t>
            </a:r>
          </a:p>
          <a:p>
            <a:r>
              <a:rPr lang="en-US" dirty="0" smtClean="0"/>
              <a:t> modifying Web pages on infected servers w/ client exploit</a:t>
            </a:r>
          </a:p>
          <a:p>
            <a:r>
              <a:rPr lang="en-US" dirty="0" smtClean="0"/>
              <a:t> scanning for Code Red II backdoors (!)</a:t>
            </a:r>
          </a:p>
          <a:p>
            <a:r>
              <a:rPr lang="en-US" dirty="0" smtClean="0"/>
              <a:t> worms form an </a:t>
            </a:r>
            <a:r>
              <a:rPr lang="en-US" i="1" dirty="0" smtClean="0"/>
              <a:t>ecosystem!</a:t>
            </a:r>
          </a:p>
          <a:p>
            <a:r>
              <a:rPr lang="en-US" dirty="0" smtClean="0"/>
              <a:t> Leaped across firewalls.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565" y="1935163"/>
            <a:ext cx="678087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a Virus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program that can infect other programs by modifying them to include a, possibly evolved, version of itself</a:t>
            </a:r>
          </a:p>
          <a:p>
            <a:pPr algn="r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Cohen 1983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3333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5.2.6. SQL Slammer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Exploited another buffer overflow</a:t>
            </a:r>
          </a:p>
          <a:p>
            <a:r>
              <a:rPr lang="en-US" dirty="0" smtClean="0"/>
              <a:t> Took a single 376-byte UDP packet</a:t>
            </a:r>
          </a:p>
          <a:p>
            <a:r>
              <a:rPr lang="en-US" dirty="0" smtClean="0"/>
              <a:t> UDP connectionless -&gt; spread quickly</a:t>
            </a:r>
          </a:p>
          <a:p>
            <a:r>
              <a:rPr lang="en-US" dirty="0" smtClean="0"/>
              <a:t> Infected 75,000, 90% w/in 10 </a:t>
            </a:r>
            <a:r>
              <a:rPr lang="en-US" dirty="0" err="1" smtClean="0"/>
              <a:t>mins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 Attacked Microsoft SQL Server DB App</a:t>
            </a:r>
          </a:p>
          <a:p>
            <a:r>
              <a:rPr lang="en-US" dirty="0" smtClean="0"/>
              <a:t> Disabled server, scanned random IPs to infect</a:t>
            </a:r>
          </a:p>
          <a:p>
            <a:r>
              <a:rPr lang="en-US" dirty="0" smtClean="0"/>
              <a:t> Impact</a:t>
            </a:r>
          </a:p>
          <a:p>
            <a:r>
              <a:rPr lang="en-US" dirty="0" smtClean="0"/>
              <a:t> Excessive traffic due to the worm propagating caused</a:t>
            </a:r>
          </a:p>
          <a:p>
            <a:r>
              <a:rPr lang="en-US" dirty="0" smtClean="0"/>
              <a:t>outages in 13,000 </a:t>
            </a:r>
            <a:r>
              <a:rPr lang="en-US" dirty="0" err="1" smtClean="0"/>
              <a:t>BofA</a:t>
            </a:r>
            <a:r>
              <a:rPr lang="en-US" dirty="0" smtClean="0"/>
              <a:t> ATMs</a:t>
            </a:r>
          </a:p>
          <a:p>
            <a:r>
              <a:rPr lang="en-US" dirty="0" smtClean="0"/>
              <a:t> Phone network overloaded (no 911!)</a:t>
            </a:r>
          </a:p>
          <a:p>
            <a:r>
              <a:rPr lang="en-US" dirty="0" smtClean="0"/>
              <a:t> 5 DNS root down</a:t>
            </a:r>
          </a:p>
          <a:p>
            <a:r>
              <a:rPr lang="en-US" dirty="0" smtClean="0"/>
              <a:t> Airline flights were cancelled &amp; delayed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Slammer propagation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6475" y="2248694"/>
            <a:ext cx="45910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scan/sec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474" y="1935163"/>
            <a:ext cx="532905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34406"/>
            <a:ext cx="54864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server view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010694"/>
            <a:ext cx="4762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Detection and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Detect via </a:t>
            </a:r>
            <a:r>
              <a:rPr lang="en-US" i="1" dirty="0" err="1" smtClean="0"/>
              <a:t>honeyfarms</a:t>
            </a:r>
            <a:r>
              <a:rPr lang="en-US" i="1" dirty="0" smtClean="0"/>
              <a:t>: collections of “</a:t>
            </a:r>
            <a:r>
              <a:rPr lang="en-US" i="1" dirty="0" err="1" smtClean="0"/>
              <a:t>honeypots</a:t>
            </a:r>
            <a:r>
              <a:rPr lang="en-US" i="1" dirty="0" smtClean="0"/>
              <a:t>” fed</a:t>
            </a:r>
          </a:p>
          <a:p>
            <a:r>
              <a:rPr lang="en-US" dirty="0" smtClean="0"/>
              <a:t>by a network telescope.</a:t>
            </a:r>
          </a:p>
          <a:p>
            <a:r>
              <a:rPr lang="en-US" dirty="0" smtClean="0"/>
              <a:t> Any outbound connection from </a:t>
            </a:r>
            <a:r>
              <a:rPr lang="en-US" dirty="0" err="1" smtClean="0"/>
              <a:t>honeyfarm</a:t>
            </a:r>
            <a:r>
              <a:rPr lang="en-US" dirty="0" smtClean="0"/>
              <a:t> = worm.</a:t>
            </a:r>
          </a:p>
          <a:p>
            <a:r>
              <a:rPr lang="en-US" dirty="0" smtClean="0"/>
              <a:t>(at least, that’s the theory)</a:t>
            </a:r>
          </a:p>
          <a:p>
            <a:r>
              <a:rPr lang="en-US" dirty="0" smtClean="0"/>
              <a:t> Distill </a:t>
            </a:r>
            <a:r>
              <a:rPr lang="en-US" i="1" dirty="0" smtClean="0"/>
              <a:t>signature from inbound/outbound traffic.</a:t>
            </a:r>
          </a:p>
          <a:p>
            <a:r>
              <a:rPr lang="en-US" dirty="0" smtClean="0"/>
              <a:t> If telescope covers N addresses, expect detection when</a:t>
            </a:r>
          </a:p>
          <a:p>
            <a:r>
              <a:rPr lang="en-US" dirty="0" smtClean="0"/>
              <a:t>worm has infected 1/N of population.</a:t>
            </a:r>
          </a:p>
          <a:p>
            <a:r>
              <a:rPr lang="en-US" dirty="0" smtClean="0"/>
              <a:t> Thwart via </a:t>
            </a:r>
            <a:r>
              <a:rPr lang="en-US" i="1" dirty="0" smtClean="0"/>
              <a:t>scan suppressors: network elements that</a:t>
            </a:r>
          </a:p>
          <a:p>
            <a:r>
              <a:rPr lang="en-US" dirty="0" smtClean="0"/>
              <a:t>block traffic from hosts that make failed connection</a:t>
            </a:r>
          </a:p>
          <a:p>
            <a:r>
              <a:rPr lang="en-US" dirty="0" smtClean="0"/>
              <a:t>attempts to too many other hosts</a:t>
            </a:r>
          </a:p>
          <a:p>
            <a:r>
              <a:rPr lang="en-US" dirty="0" smtClean="0"/>
              <a:t> 5 minutes to several weeks to write a signature</a:t>
            </a:r>
          </a:p>
          <a:p>
            <a:r>
              <a:rPr lang="en-US" dirty="0" smtClean="0"/>
              <a:t> Several hours or more for testing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5.3. More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Rootkits</a:t>
            </a:r>
            <a:r>
              <a:rPr lang="en-US" i="1" dirty="0" smtClean="0"/>
              <a:t>: imposter OS tools used by attacker to</a:t>
            </a:r>
          </a:p>
          <a:p>
            <a:r>
              <a:rPr lang="en-US" dirty="0" smtClean="0"/>
              <a:t>hide his tracks</a:t>
            </a:r>
          </a:p>
          <a:p>
            <a:r>
              <a:rPr lang="en-US" dirty="0" smtClean="0"/>
              <a:t> </a:t>
            </a:r>
            <a:r>
              <a:rPr lang="en-US" i="1" dirty="0" err="1" smtClean="0"/>
              <a:t>Botnets</a:t>
            </a:r>
            <a:r>
              <a:rPr lang="en-US" i="1" dirty="0" smtClean="0"/>
              <a:t>: network of software robots attacker</a:t>
            </a:r>
          </a:p>
          <a:p>
            <a:r>
              <a:rPr lang="en-US" dirty="0" smtClean="0"/>
              <a:t>uses to control many machines at once to</a:t>
            </a:r>
          </a:p>
          <a:p>
            <a:r>
              <a:rPr lang="en-US" dirty="0" smtClean="0"/>
              <a:t>launch attacks (e.g. </a:t>
            </a:r>
            <a:r>
              <a:rPr lang="en-US" dirty="0" err="1" smtClean="0"/>
              <a:t>DDoS</a:t>
            </a:r>
            <a:r>
              <a:rPr lang="en-US" dirty="0" smtClean="0"/>
              <a:t> through packet</a:t>
            </a:r>
          </a:p>
          <a:p>
            <a:r>
              <a:rPr lang="en-US" dirty="0" smtClean="0"/>
              <a:t>flooding, click fraud)</a:t>
            </a:r>
          </a:p>
          <a:p>
            <a:r>
              <a:rPr lang="en-US" dirty="0" smtClean="0"/>
              <a:t> </a:t>
            </a:r>
            <a:r>
              <a:rPr lang="en-US" i="1" dirty="0" smtClean="0"/>
              <a:t>Spyware: software that monitors activity of a</a:t>
            </a:r>
          </a:p>
          <a:p>
            <a:r>
              <a:rPr lang="en-US" dirty="0" smtClean="0"/>
              <a:t>system or its users without their consent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5.3. More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Keyloggers</a:t>
            </a:r>
            <a:r>
              <a:rPr lang="en-US" i="1" dirty="0" smtClean="0"/>
              <a:t>: spyware that monitors user</a:t>
            </a:r>
          </a:p>
          <a:p>
            <a:r>
              <a:rPr lang="en-US" dirty="0" smtClean="0"/>
              <a:t>keyboard or mouse input, used to steal</a:t>
            </a:r>
          </a:p>
          <a:p>
            <a:r>
              <a:rPr lang="en-US" dirty="0" smtClean="0"/>
              <a:t>usernames, passwords, credit card #s, etc…</a:t>
            </a:r>
          </a:p>
          <a:p>
            <a:r>
              <a:rPr lang="en-US" dirty="0" smtClean="0"/>
              <a:t> </a:t>
            </a:r>
            <a:r>
              <a:rPr lang="en-US" i="1" dirty="0" smtClean="0"/>
              <a:t>Trojan Horses: software performs additional or</a:t>
            </a:r>
          </a:p>
          <a:p>
            <a:r>
              <a:rPr lang="en-US" dirty="0" smtClean="0"/>
              <a:t>different functions than advertised</a:t>
            </a:r>
          </a:p>
          <a:p>
            <a:r>
              <a:rPr lang="en-US" dirty="0" smtClean="0"/>
              <a:t> </a:t>
            </a:r>
            <a:r>
              <a:rPr lang="en-US" i="1" dirty="0" smtClean="0"/>
              <a:t>Adware: shows ads to users w/o their consent</a:t>
            </a:r>
          </a:p>
          <a:p>
            <a:r>
              <a:rPr lang="en-US" dirty="0" smtClean="0"/>
              <a:t> </a:t>
            </a:r>
            <a:r>
              <a:rPr lang="en-US" i="1" dirty="0" err="1" smtClean="0"/>
              <a:t>Clickbots</a:t>
            </a:r>
            <a:r>
              <a:rPr lang="en-US" i="1" dirty="0" smtClean="0"/>
              <a:t>: </a:t>
            </a:r>
            <a:r>
              <a:rPr lang="en-US" i="1" dirty="0" err="1" smtClean="0"/>
              <a:t>bot</a:t>
            </a:r>
            <a:r>
              <a:rPr lang="en-US" i="1" dirty="0" smtClean="0"/>
              <a:t> that clicks on ads, leads to click</a:t>
            </a:r>
          </a:p>
          <a:p>
            <a:r>
              <a:rPr lang="en-US" dirty="0" smtClean="0"/>
              <a:t>fraud (against cost-per-click or CPC ad models)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Ransomware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Trj</a:t>
            </a:r>
            <a:r>
              <a:rPr lang="en-US" dirty="0" smtClean="0"/>
              <a:t>/</a:t>
            </a:r>
            <a:r>
              <a:rPr lang="en-US" dirty="0" err="1" smtClean="0"/>
              <a:t>SMSlock.A</a:t>
            </a:r>
            <a:endParaRPr lang="en-US" dirty="0" smtClean="0"/>
          </a:p>
          <a:p>
            <a:r>
              <a:rPr lang="en-US" dirty="0" smtClean="0"/>
              <a:t> Russian</a:t>
            </a:r>
          </a:p>
          <a:p>
            <a:r>
              <a:rPr lang="en-US" dirty="0" err="1" smtClean="0"/>
              <a:t>ransomware</a:t>
            </a:r>
            <a:endParaRPr lang="en-US" dirty="0" smtClean="0"/>
          </a:p>
          <a:p>
            <a:r>
              <a:rPr lang="en-US" dirty="0" smtClean="0"/>
              <a:t> April 2009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76400"/>
            <a:ext cx="45148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5695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Subverting the Kernel with </a:t>
            </a:r>
            <a:r>
              <a:rPr lang="en-US" dirty="0" err="1" smtClean="0"/>
              <a:t>Rootkits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task</a:t>
            </a:r>
          </a:p>
          <a:p>
            <a:r>
              <a:rPr lang="en-US" dirty="0" smtClean="0"/>
              <a:t> Process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 File access</a:t>
            </a:r>
          </a:p>
          <a:p>
            <a:r>
              <a:rPr lang="en-US" dirty="0" smtClean="0"/>
              <a:t> Memory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 Network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438400"/>
            <a:ext cx="3781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Aggregate statistics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229600" cy="26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8001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patch</a:t>
            </a:r>
          </a:p>
          <a:p>
            <a:r>
              <a:rPr lang="en-US" dirty="0" smtClean="0"/>
              <a:t> Loadable Kernel Module</a:t>
            </a:r>
          </a:p>
          <a:p>
            <a:r>
              <a:rPr lang="en-US" dirty="0" smtClean="0"/>
              <a:t> Kernel memory patching (/dev/</a:t>
            </a:r>
            <a:r>
              <a:rPr lang="en-US" dirty="0" err="1" smtClean="0"/>
              <a:t>kmem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 Hypervisor-based code injection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</a:t>
            </a:r>
            <a:r>
              <a:rPr lang="en-US" dirty="0" err="1" smtClean="0"/>
              <a:t>rootkit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2856"/>
            <a:ext cx="8229600" cy="33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Hypervisor </a:t>
            </a:r>
            <a:r>
              <a:rPr lang="en-US" dirty="0" err="1" smtClean="0"/>
              <a:t>rootkit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089" y="1935163"/>
            <a:ext cx="797782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 Virus Types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Polymorphic : uses a polymorphic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engine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mutate while keeping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original algorithm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intact (packer)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Metamorpic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Change after each infection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86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Distributing Virus and Other Malware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Most malware distribution through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drive-by downloads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(i.e. automatic installation of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binary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visiting website)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Uses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pull-based model (e.g. links)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Maximizes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exposure by getting as many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links     as possible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to malware distribution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site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Search engines such as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Google mark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pages as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potentially malicious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to prevent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066800"/>
            <a:ext cx="182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a worm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computer worm is a self-replicating computer program. It uses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 network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to send copies of itself to other nodes and do so without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any user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intervention.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733800"/>
            <a:ext cx="43529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5.1. Virus vs. Worm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Virus: program that copies itself into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programs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transferred through infected disks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dependent on human use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Worm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a virus that uses the network to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itself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onto other computers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propagate faster than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viruses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Large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# of computers to infect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fast (milliseconds)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1954</Words>
  <Application>Microsoft Office PowerPoint</Application>
  <PresentationFormat>On-screen Show (4:3)</PresentationFormat>
  <Paragraphs>308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Flow</vt:lpstr>
      <vt:lpstr>5-Chapter Five </vt:lpstr>
      <vt:lpstr>Agenda</vt:lpstr>
      <vt:lpstr>The Malware Zoo</vt:lpstr>
      <vt:lpstr>What is a Virus ?</vt:lpstr>
      <vt:lpstr>Aggregate statistics</vt:lpstr>
      <vt:lpstr>Some Virus Types</vt:lpstr>
      <vt:lpstr>Distributing Virus and Other Malware</vt:lpstr>
      <vt:lpstr>What is a worm</vt:lpstr>
      <vt:lpstr>5.1. Virus vs. Worm</vt:lpstr>
      <vt:lpstr>What is a trojan</vt:lpstr>
      <vt:lpstr>What is rootkit</vt:lpstr>
      <vt:lpstr>Almost 30 years of Malware </vt:lpstr>
      <vt:lpstr>Cost of worm attacks</vt:lpstr>
      <vt:lpstr>Some historical worms of note</vt:lpstr>
      <vt:lpstr>2 Morris Worm: What It Did</vt:lpstr>
      <vt:lpstr>Morris’ sendmail attack</vt:lpstr>
      <vt:lpstr>Morris’ fingerd attack</vt:lpstr>
      <vt:lpstr>Morris’ remote shell attack</vt:lpstr>
      <vt:lpstr>The Morris worm itself</vt:lpstr>
      <vt:lpstr>Detecting Morris’ Internet Worm</vt:lpstr>
      <vt:lpstr>Stopping the Morris worm</vt:lpstr>
      <vt:lpstr>5.2.2. The Morris Worm: What We Learned</vt:lpstr>
      <vt:lpstr>5.2.3. The Creation of CERT</vt:lpstr>
      <vt:lpstr>5.2.4. The Code Red Worm (1)</vt:lpstr>
      <vt:lpstr>5.2.4. The Code Red Worm (2)</vt:lpstr>
      <vt:lpstr>Website Defacement…</vt:lpstr>
      <vt:lpstr>Website Defacement…</vt:lpstr>
      <vt:lpstr>Website Defacement…</vt:lpstr>
      <vt:lpstr>Website Defacement…</vt:lpstr>
      <vt:lpstr>Website Defacement…</vt:lpstr>
      <vt:lpstr>Code Red</vt:lpstr>
      <vt:lpstr>Code Red of July 13 and July 19</vt:lpstr>
      <vt:lpstr>Growth of Code Red worm</vt:lpstr>
      <vt:lpstr>Measuring worms: network telescope</vt:lpstr>
      <vt:lpstr>Spread of Code Red</vt:lpstr>
      <vt:lpstr>Slide 36</vt:lpstr>
      <vt:lpstr>Code Red 2</vt:lpstr>
      <vt:lpstr>Striving for Greater Virulence: Nimda</vt:lpstr>
      <vt:lpstr>Slide 39</vt:lpstr>
      <vt:lpstr>5.2.6. SQL Slammer Worm</vt:lpstr>
      <vt:lpstr>Slammer propagation</vt:lpstr>
      <vt:lpstr>Number of scan/sec</vt:lpstr>
      <vt:lpstr>Packet loss</vt:lpstr>
      <vt:lpstr>A server view</vt:lpstr>
      <vt:lpstr>Worm Detection and Defense</vt:lpstr>
      <vt:lpstr>5.3. More Malware</vt:lpstr>
      <vt:lpstr>5.3. More Malware</vt:lpstr>
      <vt:lpstr>Ransomware</vt:lpstr>
      <vt:lpstr>Subverting the Kernel with Rootkits</vt:lpstr>
      <vt:lpstr>Subverting techniques</vt:lpstr>
      <vt:lpstr>Hypervisor rootkit</vt:lpstr>
      <vt:lpstr>Hypervisor rootkit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5-Chapter Five </dc:title>
  <dc:creator>hp-6570b</dc:creator>
  <cp:lastModifiedBy>hp-6570b</cp:lastModifiedBy>
  <cp:revision>45</cp:revision>
  <dcterms:created xsi:type="dcterms:W3CDTF">2015-02-17T08:40:33Z</dcterms:created>
  <dcterms:modified xsi:type="dcterms:W3CDTF">2015-02-17T15:44:45Z</dcterms:modified>
</cp:coreProperties>
</file>