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5" r:id="rId17"/>
    <p:sldId id="280" r:id="rId18"/>
    <p:sldId id="281" r:id="rId19"/>
    <p:sldId id="285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417CD7-416C-4DC6-B136-D2C4AA637982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296993-4CB0-4EC0-898C-F60C912C8A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Lecture Four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Secure Design Principles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3.3. Diversity-in-Defense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Using multiple heterogeneous systems that do the same thing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 variety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defend against virus attacks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Second firewall (different vendor) between server &amp; DB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Cost: IT staff need to be experts in and apply to patches for many technologies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Weigh extra security against extra overhead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3.4. Securing the Weakest Link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“An information system is only as strong as its weakest link.”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Common Weak Links: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Unsecured Dial-In Hosts: War Dialers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Weak Passwords: easy to crack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People: Social Engineering Attacks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Buffer Overflows: from garbage input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3.4.1. Weak Passwords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One-third of users choose a password that could be found in the dictionary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Attacker can employ a dictionary attack and will eventually succeed in guessing someone’s password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using Least Privilege, can at least mitigate damage from compromised accounts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3.4.2. People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Employees could fall for phishing attacks (e.g. someone calls them pretending to be the “sys admin” and asks for their password)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Especially a problem for larger companies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Malicious Programmers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Can put back doors into their programs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Should employ code review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Keep employees happy, less incentive for them to defraud company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Also distribute info on need-to-know basis, perform background checks on hires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3.4.3. Implementation Vulnerabilities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Correct Design can have bugs in implementation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Misuse of encryption can allow attacker to bypass it and access protected data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Inadvertent mixing of control and data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Attacker feeds input data that’s interpreted as a command to hijack control of program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buffer overflows, SQL injection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Weak input checking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General problem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Lots of programs have input</a:t>
            </a:r>
          </a:p>
          <a:p>
            <a:pPr lvl="2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User input, function calls from other modules, configuration files, network packets, web forms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Many web site examples</a:t>
            </a:r>
          </a:p>
          <a:p>
            <a:pPr lvl="2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Scripting languages with string input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Extensible systems also have serious problems</a:t>
            </a:r>
          </a:p>
          <a:p>
            <a:pPr lvl="2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Modules assuming calls come from trusted code</a:t>
            </a:r>
          </a:p>
          <a:p>
            <a:pPr lvl="2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Extend system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untrusted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code can call trusted module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3.5. Fail-Safe Stance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Expect &amp; Plan for System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Failure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If firewall fails, let no traffic in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Deny access by default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Don’t accept all (including malicious), because that gives attacker additional incentive to cause failure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3.6. Secure By Default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Only enable 20% of products features that are used by 80% of user population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“Hardening” a system: All unnecessary services off by default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More enabled features means more potential exploits and decreased security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Example: Windows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features turned on to make users hooked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were lot of viruses like Code Red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Nimda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which exploited IIS vulnerability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3.7. Simplicity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Security holes likely in complex software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Simpler design is easier to understand and audit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Choke point: centralized piece of code through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which all control must pass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keeps security checks localized, easier to test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Less functionality = Less security exposure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3.8. Usability for Security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Definition: (Whitten-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Tygar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Secure software is usable if the people who are expected to use it: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reliably made aware of security tasks they need to perform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able to figure out how to successfully perform those tasks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 not make dangerous errors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sufficiently comfortable with the interface to continue using it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Agenda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Principle of Least Privilege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Defense-in-Depth &amp; Diversity-in-Defense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Secure the Weakest Link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Fail-Safe Stance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Secure by Default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Simplicity &amp; Usability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3.9. Security Features Do Not Imply Security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one or more security algorithms/protocols will not solve all your problems!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Using encryption doesn’t protect against weak passwords.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Using SSL doesn’t protect against buffer overflows.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Schneier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“Security is a process, not a product!”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Can never be completely secure, just provide a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risk assessment (more testing lessening risk)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Attacker only needs to find one flaw, designers have to try and cover all possible flaws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Security features can help, but can’t stop bugs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3.1. Principle of Least Privilege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Just enough authority to get the job done.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Common world ex: Valet Keys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Valets can only start car and drive to parking lot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Highly elevated privileges unnecessary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Ex: valet key shouldn’t open glove compartment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 server Ex: can read, not modify, html file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Attacker gets more power, system more vulnerable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SimpleWebServer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Example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SWS run under root account, clients could access all files on system!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serveFile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() method creates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FileReader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object for arbitrary pathname provided by user</a:t>
            </a:r>
          </a:p>
          <a:p>
            <a:pPr marL="880110" lvl="1" indent="-514350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GET ../../../../etc/shadow HTTP/1.0</a:t>
            </a:r>
          </a:p>
          <a:p>
            <a:pPr marL="880110" lvl="1" indent="-514350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Traverses up to root, /etc/shadow on UNIX contains list of usernames &amp; encrypted passwords!</a:t>
            </a:r>
          </a:p>
          <a:p>
            <a:pPr marL="880110" lvl="1" indent="-514350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Attacker can use this to launch a dictionary attack</a:t>
            </a:r>
          </a:p>
          <a:p>
            <a:pPr marL="880110" lvl="1" indent="-514350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canonicalize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validate pathname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Obey Least Privilege: Don’t run server under root!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Canonicalizing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Pathnames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checkPath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() method: ensure target path is below current path and no .. in pathname</a:t>
            </a:r>
          </a:p>
          <a:p>
            <a:pPr lvl="1">
              <a:buNone/>
            </a:pP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String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checkPath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(String pathname) throws Exception {</a:t>
            </a:r>
          </a:p>
          <a:p>
            <a:pPr lvl="2">
              <a:buNone/>
            </a:pP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File target = new File(pathname);</a:t>
            </a:r>
          </a:p>
          <a:p>
            <a:pPr lvl="2">
              <a:buNone/>
            </a:pP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File </a:t>
            </a:r>
            <a:r>
              <a:rPr lang="en-US" sz="1900" b="1" i="1" dirty="0" err="1" smtClean="0">
                <a:latin typeface="Times New Roman" pitchFamily="18" charset="0"/>
                <a:cs typeface="Times New Roman" pitchFamily="18" charset="0"/>
              </a:rPr>
              <a:t>cwd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 = new File(</a:t>
            </a:r>
            <a:r>
              <a:rPr lang="en-US" sz="1900" b="1" i="1" dirty="0" err="1" smtClean="0">
                <a:latin typeface="Times New Roman" pitchFamily="18" charset="0"/>
                <a:cs typeface="Times New Roman" pitchFamily="18" charset="0"/>
              </a:rPr>
              <a:t>System.getProperty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("user.dir"));</a:t>
            </a:r>
          </a:p>
          <a:p>
            <a:pPr lvl="2">
              <a:buNone/>
            </a:pP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/* User's current working directory stored in </a:t>
            </a:r>
            <a:r>
              <a:rPr lang="en-US" sz="1900" b="1" i="1" dirty="0" err="1" smtClean="0">
                <a:latin typeface="Times New Roman" pitchFamily="18" charset="0"/>
                <a:cs typeface="Times New Roman" pitchFamily="18" charset="0"/>
              </a:rPr>
              <a:t>cwd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 */</a:t>
            </a:r>
          </a:p>
          <a:p>
            <a:pPr lvl="2">
              <a:buNone/>
            </a:pP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String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targetStr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target.getCanonicalPath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lvl="2">
              <a:buNone/>
            </a:pP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String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cwdStr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cwd.getCanonicalPath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lvl="2">
              <a:buNone/>
            </a:pP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if (!</a:t>
            </a:r>
            <a:r>
              <a:rPr lang="en-US" sz="1900" b="1" i="1" dirty="0" err="1" smtClean="0">
                <a:latin typeface="Times New Roman" pitchFamily="18" charset="0"/>
                <a:cs typeface="Times New Roman" pitchFamily="18" charset="0"/>
              </a:rPr>
              <a:t>targetStr.startsWith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900" b="1" i="1" dirty="0" err="1" smtClean="0">
                <a:latin typeface="Times New Roman" pitchFamily="18" charset="0"/>
                <a:cs typeface="Times New Roman" pitchFamily="18" charset="0"/>
              </a:rPr>
              <a:t>cwdStr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pPr lvl="2">
              <a:buNone/>
            </a:pP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throw new Exception("File Not Found");</a:t>
            </a:r>
          </a:p>
          <a:p>
            <a:pPr lvl="2">
              <a:buNone/>
            </a:pP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else return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targetStr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>
              <a:buNone/>
            </a:pP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Font typeface="Wingdings" pitchFamily="2" charset="2"/>
              <a:buChar char="q"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serveFile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() uses normalized path:</a:t>
            </a:r>
          </a:p>
          <a:p>
            <a:pPr>
              <a:buFont typeface="Wingdings" pitchFamily="2" charset="2"/>
              <a:buChar char="q"/>
            </a:pP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= new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FileReader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checkPath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(pathname));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3.2. Defense-in-Depth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Also called redundancy/diversity: layers of defense, don’t rely on any one for security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Banks: Security Guards, Bullet-Proof, Teller Window, Dye 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3.2.1. Prevent, Detect, Contain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Recover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Should have mechanisms for preventing attacks, detecting breaches, containing attacks in progress, and recovering from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them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Detection particularly important for network security since it may not be clear when an attack is occurring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3.2.2. Don’t Forget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Containment and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Recovery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Preventive techniques not perfect; treat malicious traffic as a fact, not exceptional condition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Should have containment procedures planned out in advance to mitigate damage of an attack that escapes preventive measures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Design, practice, and test containment plan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If a thief removes a painting at a museum, the gallery is locked down to trap him.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3.2.3. Password Security Example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Prevent: sys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Admins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can require users to choose strong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passwords to prevent guessing attacks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Detect: monitor server logs for large # of failed logins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coming from an IP address and mark it as suspicious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Contain: deny logins from suspicious IPs or require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additional checks (e.g. cookies)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Recover: monitor accounts that may have been hacked,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deny suspicious transactions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1104</Words>
  <Application>Microsoft Office PowerPoint</Application>
  <PresentationFormat>On-screen Show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Lecture Four</vt:lpstr>
      <vt:lpstr>Agenda</vt:lpstr>
      <vt:lpstr>3.1. Principle of Least Privilege</vt:lpstr>
      <vt:lpstr>3.1. SimpleWebServer Example</vt:lpstr>
      <vt:lpstr>3.1. Canonicalizing Pathnames</vt:lpstr>
      <vt:lpstr>3.2. Defense-in-Depth</vt:lpstr>
      <vt:lpstr>3.2.1. Prevent, Detect, Contain, and Recover</vt:lpstr>
      <vt:lpstr>3.2.2. Don’t Forget Containment and Recovery</vt:lpstr>
      <vt:lpstr>3.2.3. Password Security Example</vt:lpstr>
      <vt:lpstr>3.3. Diversity-in-Defense</vt:lpstr>
      <vt:lpstr>3.4. Securing the Weakest Link</vt:lpstr>
      <vt:lpstr>3.4.1. Weak Passwords</vt:lpstr>
      <vt:lpstr>3.4.2. People</vt:lpstr>
      <vt:lpstr>3.4.3. Implementation Vulnerabilities</vt:lpstr>
      <vt:lpstr>Weak input checking</vt:lpstr>
      <vt:lpstr>3.5. Fail-Safe Stance</vt:lpstr>
      <vt:lpstr>3.6. Secure By Default</vt:lpstr>
      <vt:lpstr>3.7. Simplicity</vt:lpstr>
      <vt:lpstr>3.8. Usability for Security</vt:lpstr>
      <vt:lpstr>3.9. Security Features Do Not Imply Security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Four</dc:title>
  <dc:creator>hp-6570b</dc:creator>
  <cp:lastModifiedBy>hp-6570b</cp:lastModifiedBy>
  <cp:revision>84</cp:revision>
  <dcterms:created xsi:type="dcterms:W3CDTF">2015-02-17T08:10:43Z</dcterms:created>
  <dcterms:modified xsi:type="dcterms:W3CDTF">2015-02-17T19:20:39Z</dcterms:modified>
</cp:coreProperties>
</file>