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6"/>
  </p:notesMasterIdLst>
  <p:handoutMasterIdLst>
    <p:handoutMasterId r:id="rId27"/>
  </p:handoutMasterIdLst>
  <p:sldIdLst>
    <p:sldId id="256" r:id="rId2"/>
    <p:sldId id="279" r:id="rId3"/>
    <p:sldId id="278" r:id="rId4"/>
    <p:sldId id="280" r:id="rId5"/>
    <p:sldId id="257" r:id="rId6"/>
    <p:sldId id="281" r:id="rId7"/>
    <p:sldId id="270" r:id="rId8"/>
    <p:sldId id="282" r:id="rId9"/>
    <p:sldId id="259" r:id="rId10"/>
    <p:sldId id="283" r:id="rId11"/>
    <p:sldId id="258" r:id="rId12"/>
    <p:sldId id="284" r:id="rId13"/>
    <p:sldId id="260" r:id="rId14"/>
    <p:sldId id="261" r:id="rId15"/>
    <p:sldId id="262" r:id="rId16"/>
    <p:sldId id="263" r:id="rId17"/>
    <p:sldId id="264" r:id="rId18"/>
    <p:sldId id="265" r:id="rId19"/>
    <p:sldId id="266" r:id="rId20"/>
    <p:sldId id="267" r:id="rId21"/>
    <p:sldId id="268" r:id="rId22"/>
    <p:sldId id="275" r:id="rId23"/>
    <p:sldId id="276"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assTad" initials="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C880C0-5221-418F-A56C-3C6850C20CA8}" type="datetimeFigureOut">
              <a:rPr lang="en-US" smtClean="0"/>
              <a:pPr/>
              <a:t>5/2/2020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tasstad@gmail.com             BDU, Institute of Technology, Bahir Dar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E335FC-2731-4B90-AFF5-E0F644D66927}" type="slidenum">
              <a:rPr lang="en-US" smtClean="0"/>
              <a:pPr/>
              <a:t>‹#›</a:t>
            </a:fld>
            <a:endParaRPr lang="en-US"/>
          </a:p>
        </p:txBody>
      </p:sp>
    </p:spTree>
    <p:extLst>
      <p:ext uri="{BB962C8B-B14F-4D97-AF65-F5344CB8AC3E}">
        <p14:creationId xmlns:p14="http://schemas.microsoft.com/office/powerpoint/2010/main" val="201831335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BD7C2D-71FE-475C-BDDC-CAABC5AA45B1}" type="datetimeFigureOut">
              <a:rPr lang="en-US" smtClean="0"/>
              <a:pPr/>
              <a:t>5/2/2020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tasstad@gmail.com             BDU, Institute of Technology, Bahir Dar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5D655-0C06-4EA1-A543-C804734ED3FF}" type="slidenum">
              <a:rPr lang="en-US" smtClean="0"/>
              <a:pPr/>
              <a:t>‹#›</a:t>
            </a:fld>
            <a:endParaRPr lang="en-US"/>
          </a:p>
        </p:txBody>
      </p:sp>
    </p:spTree>
    <p:extLst>
      <p:ext uri="{BB962C8B-B14F-4D97-AF65-F5344CB8AC3E}">
        <p14:creationId xmlns:p14="http://schemas.microsoft.com/office/powerpoint/2010/main" val="22645304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17</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18</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19</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21</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22</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23</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D5D655-0C06-4EA1-A543-C804734ED3FF}" type="slidenum">
              <a:rPr lang="en-US" smtClean="0"/>
              <a:pPr/>
              <a:t>24</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5</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7</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D5D655-0C06-4EA1-A543-C804734ED3FF}"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D5D655-0C06-4EA1-A543-C804734ED3FF}" type="slidenum">
              <a:rPr lang="en-US" smtClean="0"/>
              <a:pPr/>
              <a:t>15</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AD5D655-0C06-4EA1-A543-C804734ED3FF}" type="slidenum">
              <a:rPr lang="en-US" smtClean="0"/>
              <a:pPr/>
              <a:t>16</a:t>
            </a:fld>
            <a:endParaRPr lang="en-US"/>
          </a:p>
        </p:txBody>
      </p:sp>
      <p:sp>
        <p:nvSpPr>
          <p:cNvPr id="5" name="Footer Placeholder 4"/>
          <p:cNvSpPr>
            <a:spLocks noGrp="1"/>
          </p:cNvSpPr>
          <p:nvPr>
            <p:ph type="ftr" sz="quarter" idx="11"/>
          </p:nvPr>
        </p:nvSpPr>
        <p:spPr/>
        <p:txBody>
          <a:bodyPr/>
          <a:lstStyle/>
          <a:p>
            <a:r>
              <a:rPr lang="en-US" smtClean="0"/>
              <a:t>© tasstad@gmail.com             BDU, Institute of Technology, Bahir Dar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369334-86AF-455C-A718-9FF632F77C33}" type="datetime1">
              <a:rPr lang="en-US" smtClean="0"/>
              <a:pPr/>
              <a:t>5/2/2020</a:t>
            </a:fld>
            <a:endParaRPr lang="en-US"/>
          </a:p>
        </p:txBody>
      </p:sp>
      <p:sp>
        <p:nvSpPr>
          <p:cNvPr id="5" name="Footer Placeholder 4"/>
          <p:cNvSpPr>
            <a:spLocks noGrp="1"/>
          </p:cNvSpPr>
          <p:nvPr>
            <p:ph type="ftr" sz="quarter" idx="11"/>
          </p:nvPr>
        </p:nvSpPr>
        <p:spPr/>
        <p:txBody>
          <a:bodyPr/>
          <a:lstStyle/>
          <a:p>
            <a:r>
              <a:rPr lang="en-US" smtClean="0"/>
              <a:t>© tasstad@gmail.com       </a:t>
            </a:r>
            <a:endParaRPr lang="en-US"/>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E2DBAB3F-31A9-425C-8DAC-E53AFE934A5D}" type="slidenum">
              <a:rPr lang="en-US" smtClean="0"/>
              <a:pPr/>
              <a:t>‹#›</a:t>
            </a:fld>
            <a:endParaRPr lang="en-US"/>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730E17-EBA3-4859-9369-8E4C35BCC4BC}" type="datetime1">
              <a:rPr lang="en-US" smtClean="0"/>
              <a:pPr/>
              <a:t>5/2/2020</a:t>
            </a:fld>
            <a:endParaRPr lang="en-US"/>
          </a:p>
        </p:txBody>
      </p:sp>
      <p:sp>
        <p:nvSpPr>
          <p:cNvPr id="5" name="Footer Placeholder 4"/>
          <p:cNvSpPr>
            <a:spLocks noGrp="1"/>
          </p:cNvSpPr>
          <p:nvPr>
            <p:ph type="ftr" sz="quarter" idx="11"/>
          </p:nvPr>
        </p:nvSpPr>
        <p:spPr/>
        <p:txBody>
          <a:bodyPr/>
          <a:lstStyle/>
          <a:p>
            <a:r>
              <a:rPr lang="en-US" smtClean="0"/>
              <a:t>© tasstad@gmail.com       </a:t>
            </a:r>
            <a:endParaRPr lang="en-US"/>
          </a:p>
        </p:txBody>
      </p:sp>
      <p:sp>
        <p:nvSpPr>
          <p:cNvPr id="6" name="Slide Number Placeholder 5"/>
          <p:cNvSpPr>
            <a:spLocks noGrp="1"/>
          </p:cNvSpPr>
          <p:nvPr>
            <p:ph type="sldNum" sz="quarter" idx="12"/>
          </p:nvPr>
        </p:nvSpPr>
        <p:spPr/>
        <p:txBody>
          <a:bodyPr/>
          <a:lstStyle/>
          <a:p>
            <a:fld id="{E2DBAB3F-31A9-425C-8DAC-E53AFE934A5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943D-EF14-4541-8909-78F996BB248C}" type="datetime1">
              <a:rPr lang="en-US" smtClean="0"/>
              <a:pPr/>
              <a:t>5/2/2020</a:t>
            </a:fld>
            <a:endParaRPr lang="en-US"/>
          </a:p>
        </p:txBody>
      </p:sp>
      <p:sp>
        <p:nvSpPr>
          <p:cNvPr id="5" name="Footer Placeholder 4"/>
          <p:cNvSpPr>
            <a:spLocks noGrp="1"/>
          </p:cNvSpPr>
          <p:nvPr>
            <p:ph type="ftr" sz="quarter" idx="11"/>
          </p:nvPr>
        </p:nvSpPr>
        <p:spPr/>
        <p:txBody>
          <a:bodyPr/>
          <a:lstStyle/>
          <a:p>
            <a:r>
              <a:rPr lang="en-US" smtClean="0"/>
              <a:t>© tasstad@gmail.com       </a:t>
            </a:r>
            <a:endParaRPr lang="en-US"/>
          </a:p>
        </p:txBody>
      </p:sp>
      <p:sp>
        <p:nvSpPr>
          <p:cNvPr id="6" name="Slide Number Placeholder 5"/>
          <p:cNvSpPr>
            <a:spLocks noGrp="1"/>
          </p:cNvSpPr>
          <p:nvPr>
            <p:ph type="sldNum" sz="quarter" idx="12"/>
          </p:nvPr>
        </p:nvSpPr>
        <p:spPr/>
        <p:txBody>
          <a:bodyPr/>
          <a:lstStyle/>
          <a:p>
            <a:fld id="{E2DBAB3F-31A9-425C-8DAC-E53AFE934A5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803635-2093-4228-87C9-E6E8CCDBA2D5}" type="datetime1">
              <a:rPr lang="en-US" smtClean="0"/>
              <a:pPr/>
              <a:t>5/2/2020</a:t>
            </a:fld>
            <a:endParaRPr lang="en-US"/>
          </a:p>
        </p:txBody>
      </p:sp>
      <p:sp>
        <p:nvSpPr>
          <p:cNvPr id="10" name="Slide Number Placeholder 9"/>
          <p:cNvSpPr>
            <a:spLocks noGrp="1"/>
          </p:cNvSpPr>
          <p:nvPr>
            <p:ph type="sldNum" sz="quarter" idx="11"/>
          </p:nvPr>
        </p:nvSpPr>
        <p:spPr/>
        <p:txBody>
          <a:bodyPr/>
          <a:lstStyle/>
          <a:p>
            <a:fld id="{E2DBAB3F-31A9-425C-8DAC-E53AFE934A5D}" type="slidenum">
              <a:rPr lang="en-US" smtClean="0"/>
              <a:pPr/>
              <a:t>‹#›</a:t>
            </a:fld>
            <a:endParaRPr lang="en-US"/>
          </a:p>
        </p:txBody>
      </p:sp>
      <p:sp>
        <p:nvSpPr>
          <p:cNvPr id="12" name="Footer Placeholder 11"/>
          <p:cNvSpPr>
            <a:spLocks noGrp="1"/>
          </p:cNvSpPr>
          <p:nvPr>
            <p:ph type="ftr" sz="quarter" idx="12"/>
          </p:nvPr>
        </p:nvSpPr>
        <p:spPr/>
        <p:txBody>
          <a:bodyPr/>
          <a:lstStyle/>
          <a:p>
            <a:r>
              <a:rPr lang="en-US" smtClean="0"/>
              <a:t>© tasstad@gmail.com       </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51F4DBBD-1B4E-433E-968C-43A2FABEE12D}" type="datetime1">
              <a:rPr lang="en-US" smtClean="0"/>
              <a:pPr/>
              <a:t>5/2/2020</a:t>
            </a:fld>
            <a:endParaRPr lang="en-US"/>
          </a:p>
        </p:txBody>
      </p:sp>
      <p:sp>
        <p:nvSpPr>
          <p:cNvPr id="20" name="Slide Number Placeholder 19"/>
          <p:cNvSpPr>
            <a:spLocks noGrp="1"/>
          </p:cNvSpPr>
          <p:nvPr>
            <p:ph type="sldNum" sz="quarter" idx="11"/>
          </p:nvPr>
        </p:nvSpPr>
        <p:spPr/>
        <p:txBody>
          <a:bodyPr/>
          <a:lstStyle/>
          <a:p>
            <a:fld id="{E2DBAB3F-31A9-425C-8DAC-E53AFE934A5D}" type="slidenum">
              <a:rPr lang="en-US" smtClean="0"/>
              <a:pPr/>
              <a:t>‹#›</a:t>
            </a:fld>
            <a:endParaRPr lang="en-US"/>
          </a:p>
        </p:txBody>
      </p:sp>
      <p:sp>
        <p:nvSpPr>
          <p:cNvPr id="21" name="Footer Placeholder 20"/>
          <p:cNvSpPr>
            <a:spLocks noGrp="1"/>
          </p:cNvSpPr>
          <p:nvPr>
            <p:ph type="ftr" sz="quarter" idx="12"/>
          </p:nvPr>
        </p:nvSpPr>
        <p:spPr/>
        <p:txBody>
          <a:bodyPr/>
          <a:lstStyle/>
          <a:p>
            <a:r>
              <a:rPr lang="en-US" smtClean="0"/>
              <a:t>© tasstad@gmail.com       </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AD4FEC78-5565-4440-ADA6-90731A93FC11}" type="datetime1">
              <a:rPr lang="en-US" smtClean="0"/>
              <a:pPr/>
              <a:t>5/2/2020</a:t>
            </a:fld>
            <a:endParaRPr lang="en-US"/>
          </a:p>
        </p:txBody>
      </p:sp>
      <p:sp>
        <p:nvSpPr>
          <p:cNvPr id="6" name="Footer Placeholder 5"/>
          <p:cNvSpPr>
            <a:spLocks noGrp="1"/>
          </p:cNvSpPr>
          <p:nvPr>
            <p:ph type="ftr" sz="quarter" idx="11"/>
          </p:nvPr>
        </p:nvSpPr>
        <p:spPr/>
        <p:txBody>
          <a:bodyPr/>
          <a:lstStyle/>
          <a:p>
            <a:r>
              <a:rPr lang="en-US" smtClean="0"/>
              <a:t>© tasstad@gmail.com       </a:t>
            </a:r>
            <a:endParaRPr lang="en-US"/>
          </a:p>
        </p:txBody>
      </p:sp>
      <p:sp>
        <p:nvSpPr>
          <p:cNvPr id="7" name="Slide Number Placeholder 6"/>
          <p:cNvSpPr>
            <a:spLocks noGrp="1"/>
          </p:cNvSpPr>
          <p:nvPr>
            <p:ph type="sldNum" sz="quarter" idx="12"/>
          </p:nvPr>
        </p:nvSpPr>
        <p:spPr/>
        <p:txBody>
          <a:bodyPr/>
          <a:lstStyle/>
          <a:p>
            <a:fld id="{E2DBAB3F-31A9-425C-8DAC-E53AFE934A5D}" type="slidenum">
              <a:rPr lang="en-US" smtClean="0"/>
              <a:pPr/>
              <a:t>‹#›</a:t>
            </a:fld>
            <a:endParaRPr lang="en-US"/>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9AE6704-9598-4994-81A1-6C16C4405B2E}" type="datetime1">
              <a:rPr lang="en-US" smtClean="0"/>
              <a:pPr/>
              <a:t>5/2/2020</a:t>
            </a:fld>
            <a:endParaRPr lang="en-US"/>
          </a:p>
        </p:txBody>
      </p:sp>
      <p:sp>
        <p:nvSpPr>
          <p:cNvPr id="8" name="Footer Placeholder 7"/>
          <p:cNvSpPr>
            <a:spLocks noGrp="1"/>
          </p:cNvSpPr>
          <p:nvPr>
            <p:ph type="ftr" sz="quarter" idx="11"/>
          </p:nvPr>
        </p:nvSpPr>
        <p:spPr/>
        <p:txBody>
          <a:bodyPr/>
          <a:lstStyle/>
          <a:p>
            <a:r>
              <a:rPr lang="en-US" smtClean="0"/>
              <a:t>© tasstad@gmail.com       </a:t>
            </a:r>
            <a:endParaRPr lang="en-US"/>
          </a:p>
        </p:txBody>
      </p:sp>
      <p:sp>
        <p:nvSpPr>
          <p:cNvPr id="9" name="Slide Number Placeholder 8"/>
          <p:cNvSpPr>
            <a:spLocks noGrp="1"/>
          </p:cNvSpPr>
          <p:nvPr>
            <p:ph type="sldNum" sz="quarter" idx="12"/>
          </p:nvPr>
        </p:nvSpPr>
        <p:spPr/>
        <p:txBody>
          <a:bodyPr/>
          <a:lstStyle/>
          <a:p>
            <a:fld id="{E2DBAB3F-31A9-425C-8DAC-E53AFE934A5D}" type="slidenum">
              <a:rPr lang="en-US" smtClean="0"/>
              <a:pPr/>
              <a:t>‹#›</a:t>
            </a:fld>
            <a:endParaRPr lang="en-US"/>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E395EE-953E-4F28-9134-AEE1285DC58D}" type="datetime1">
              <a:rPr lang="en-US" smtClean="0"/>
              <a:pPr/>
              <a:t>5/2/2020</a:t>
            </a:fld>
            <a:endParaRPr lang="en-US"/>
          </a:p>
        </p:txBody>
      </p:sp>
      <p:sp>
        <p:nvSpPr>
          <p:cNvPr id="4" name="Footer Placeholder 3"/>
          <p:cNvSpPr>
            <a:spLocks noGrp="1"/>
          </p:cNvSpPr>
          <p:nvPr>
            <p:ph type="ftr" sz="quarter" idx="11"/>
          </p:nvPr>
        </p:nvSpPr>
        <p:spPr/>
        <p:txBody>
          <a:bodyPr/>
          <a:lstStyle/>
          <a:p>
            <a:r>
              <a:rPr lang="en-US" smtClean="0"/>
              <a:t>© tasstad@gmail.com       </a:t>
            </a:r>
            <a:endParaRPr lang="en-US"/>
          </a:p>
        </p:txBody>
      </p:sp>
      <p:sp>
        <p:nvSpPr>
          <p:cNvPr id="5" name="Slide Number Placeholder 4"/>
          <p:cNvSpPr>
            <a:spLocks noGrp="1"/>
          </p:cNvSpPr>
          <p:nvPr>
            <p:ph type="sldNum" sz="quarter" idx="12"/>
          </p:nvPr>
        </p:nvSpPr>
        <p:spPr/>
        <p:txBody>
          <a:bodyPr/>
          <a:lstStyle/>
          <a:p>
            <a:fld id="{E2DBAB3F-31A9-425C-8DAC-E53AFE934A5D}"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21EC6EC-A6EF-4B74-95DD-CF8F74FF9B13}" type="datetime1">
              <a:rPr lang="en-US" smtClean="0"/>
              <a:pPr/>
              <a:t>5/2/2020</a:t>
            </a:fld>
            <a:endParaRPr lang="en-US"/>
          </a:p>
        </p:txBody>
      </p:sp>
      <p:sp>
        <p:nvSpPr>
          <p:cNvPr id="6" name="Slide Number Placeholder 5"/>
          <p:cNvSpPr>
            <a:spLocks noGrp="1"/>
          </p:cNvSpPr>
          <p:nvPr>
            <p:ph type="sldNum" sz="quarter" idx="11"/>
          </p:nvPr>
        </p:nvSpPr>
        <p:spPr/>
        <p:txBody>
          <a:bodyPr/>
          <a:lstStyle/>
          <a:p>
            <a:fld id="{E2DBAB3F-31A9-425C-8DAC-E53AFE934A5D}" type="slidenum">
              <a:rPr lang="en-US" smtClean="0"/>
              <a:pPr/>
              <a:t>‹#›</a:t>
            </a:fld>
            <a:endParaRPr lang="en-US"/>
          </a:p>
        </p:txBody>
      </p:sp>
      <p:sp>
        <p:nvSpPr>
          <p:cNvPr id="7" name="Footer Placeholder 6"/>
          <p:cNvSpPr>
            <a:spLocks noGrp="1"/>
          </p:cNvSpPr>
          <p:nvPr>
            <p:ph type="ftr" sz="quarter" idx="12"/>
          </p:nvPr>
        </p:nvSpPr>
        <p:spPr/>
        <p:txBody>
          <a:bodyPr/>
          <a:lstStyle/>
          <a:p>
            <a:r>
              <a:rPr lang="en-US" smtClean="0"/>
              <a:t>© tasstad@gmail.com       </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D61C9F5B-AEDF-4EA6-AFA4-21E830E14E50}" type="datetime1">
              <a:rPr lang="en-US" smtClean="0"/>
              <a:pPr/>
              <a:t>5/2/2020</a:t>
            </a:fld>
            <a:endParaRPr lang="en-US"/>
          </a:p>
        </p:txBody>
      </p:sp>
      <p:sp>
        <p:nvSpPr>
          <p:cNvPr id="10" name="Slide Number Placeholder 9"/>
          <p:cNvSpPr>
            <a:spLocks noGrp="1"/>
          </p:cNvSpPr>
          <p:nvPr>
            <p:ph type="sldNum" sz="quarter" idx="15"/>
          </p:nvPr>
        </p:nvSpPr>
        <p:spPr/>
        <p:txBody>
          <a:bodyPr/>
          <a:lstStyle/>
          <a:p>
            <a:fld id="{E2DBAB3F-31A9-425C-8DAC-E53AFE934A5D}" type="slidenum">
              <a:rPr lang="en-US" smtClean="0"/>
              <a:pPr/>
              <a:t>‹#›</a:t>
            </a:fld>
            <a:endParaRPr lang="en-US"/>
          </a:p>
        </p:txBody>
      </p:sp>
      <p:sp>
        <p:nvSpPr>
          <p:cNvPr id="13" name="Footer Placeholder 12"/>
          <p:cNvSpPr>
            <a:spLocks noGrp="1"/>
          </p:cNvSpPr>
          <p:nvPr>
            <p:ph type="ftr" sz="quarter" idx="16"/>
          </p:nvPr>
        </p:nvSpPr>
        <p:spPr/>
        <p:txBody>
          <a:bodyPr/>
          <a:lstStyle/>
          <a:p>
            <a:r>
              <a:rPr lang="en-US" smtClean="0"/>
              <a:t>© tasstad@gmail.com       </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7EFD6-981E-4A4D-8B48-2356CC9AFBCC}" type="datetime1">
              <a:rPr lang="en-US" smtClean="0"/>
              <a:pPr/>
              <a:t>5/2/2020</a:t>
            </a:fld>
            <a:endParaRPr lang="en-US"/>
          </a:p>
        </p:txBody>
      </p:sp>
      <p:sp>
        <p:nvSpPr>
          <p:cNvPr id="6" name="Footer Placeholder 5"/>
          <p:cNvSpPr>
            <a:spLocks noGrp="1"/>
          </p:cNvSpPr>
          <p:nvPr>
            <p:ph type="ftr" sz="quarter" idx="11"/>
          </p:nvPr>
        </p:nvSpPr>
        <p:spPr/>
        <p:txBody>
          <a:bodyPr/>
          <a:lstStyle/>
          <a:p>
            <a:r>
              <a:rPr lang="en-US" smtClean="0"/>
              <a:t>© tasstad@gmail.com       </a:t>
            </a:r>
            <a:endParaRPr lang="en-US"/>
          </a:p>
        </p:txBody>
      </p:sp>
      <p:sp>
        <p:nvSpPr>
          <p:cNvPr id="7" name="Slide Number Placeholder 6"/>
          <p:cNvSpPr>
            <a:spLocks noGrp="1"/>
          </p:cNvSpPr>
          <p:nvPr>
            <p:ph type="sldNum" sz="quarter" idx="12"/>
          </p:nvPr>
        </p:nvSpPr>
        <p:spPr/>
        <p:txBody>
          <a:bodyPr/>
          <a:lstStyle/>
          <a:p>
            <a:fld id="{E2DBAB3F-31A9-425C-8DAC-E53AFE934A5D}"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r>
              <a:rPr lang="en-US" smtClean="0"/>
              <a:t>© tasstad@gmail.com       </a:t>
            </a:r>
            <a:endParaRPr lang="en-US"/>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E2DBAB3F-31A9-425C-8DAC-E53AFE934A5D}" type="slidenum">
              <a:rPr lang="en-US" smtClean="0"/>
              <a:pPr/>
              <a:t>‹#›</a:t>
            </a:fld>
            <a:endParaRPr lang="en-US"/>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C9A358E9-0DB9-40BF-A396-365BC214258D}" type="datetime1">
              <a:rPr lang="en-US" smtClean="0"/>
              <a:pPr/>
              <a:t>5/2/2020</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hdr="0"/>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fig.2./" TargetMode="Externa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9.xml"/><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8.wmf"/><Relationship Id="rId5" Type="http://schemas.openxmlformats.org/officeDocument/2006/relationships/image" Target="../media/image5.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7.wmf"/></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10.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11.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7.wmf"/><Relationship Id="rId3" Type="http://schemas.openxmlformats.org/officeDocument/2006/relationships/notesSlide" Target="../notesSlides/notesSlide11.xml"/><Relationship Id="rId7" Type="http://schemas.openxmlformats.org/officeDocument/2006/relationships/image" Target="../media/image14.wmf"/><Relationship Id="rId12" Type="http://schemas.openxmlformats.org/officeDocument/2006/relationships/oleObject" Target="../embeddings/oleObject14.bin"/><Relationship Id="rId17" Type="http://schemas.openxmlformats.org/officeDocument/2006/relationships/image" Target="../media/image19.wmf"/><Relationship Id="rId2" Type="http://schemas.openxmlformats.org/officeDocument/2006/relationships/slideLayout" Target="../slideLayouts/slideLayout2.xml"/><Relationship Id="rId16" Type="http://schemas.openxmlformats.org/officeDocument/2006/relationships/oleObject" Target="../embeddings/oleObject16.bin"/><Relationship Id="rId1" Type="http://schemas.openxmlformats.org/officeDocument/2006/relationships/vmlDrawing" Target="../drawings/vmlDrawing4.vml"/><Relationship Id="rId6" Type="http://schemas.openxmlformats.org/officeDocument/2006/relationships/oleObject" Target="../embeddings/oleObject11.bin"/><Relationship Id="rId11" Type="http://schemas.openxmlformats.org/officeDocument/2006/relationships/image" Target="../media/image16.wmf"/><Relationship Id="rId5" Type="http://schemas.openxmlformats.org/officeDocument/2006/relationships/image" Target="../media/image13.wmf"/><Relationship Id="rId15" Type="http://schemas.openxmlformats.org/officeDocument/2006/relationships/image" Target="../media/image18.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5.wmf"/><Relationship Id="rId14"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0.wmf"/><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3"/>
          <p:cNvGrpSpPr/>
          <p:nvPr/>
        </p:nvGrpSpPr>
        <p:grpSpPr>
          <a:xfrm>
            <a:off x="594822" y="0"/>
            <a:ext cx="8549178" cy="427035"/>
            <a:chOff x="533400" y="0"/>
            <a:chExt cx="8664213" cy="387399"/>
          </a:xfrm>
        </p:grpSpPr>
        <p:sp>
          <p:nvSpPr>
            <p:cNvPr id="21" name="Rectangle 2"/>
            <p:cNvSpPr>
              <a:spLocks noChangeArrowheads="1"/>
            </p:cNvSpPr>
            <p:nvPr/>
          </p:nvSpPr>
          <p:spPr bwMode="auto">
            <a:xfrm>
              <a:off x="533400" y="0"/>
              <a:ext cx="8610600" cy="2652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endParaRPr lang="en-US" sz="1300" b="1" i="1" dirty="0" smtClean="0">
                <a:solidFill>
                  <a:srgbClr val="002060"/>
                </a:solidFill>
                <a:latin typeface="Times New Roman" pitchFamily="18" charset="0"/>
                <a:cs typeface="Times New Roman" pitchFamily="18" charset="0"/>
              </a:endParaRPr>
            </a:p>
          </p:txBody>
        </p:sp>
        <p:cxnSp>
          <p:nvCxnSpPr>
            <p:cNvPr id="22" name="Straight Connector 21"/>
            <p:cNvCxnSpPr/>
            <p:nvPr/>
          </p:nvCxnSpPr>
          <p:spPr>
            <a:xfrm flipV="1">
              <a:off x="663212" y="387398"/>
              <a:ext cx="8534401" cy="1"/>
            </a:xfrm>
            <a:prstGeom prst="line">
              <a:avLst/>
            </a:prstGeom>
            <a:ln w="76200" cmpd="thickThi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7" name="Slide Number Placeholder 26"/>
          <p:cNvSpPr>
            <a:spLocks noGrp="1"/>
          </p:cNvSpPr>
          <p:nvPr>
            <p:ph type="sldNum" sz="quarter" idx="12"/>
          </p:nvPr>
        </p:nvSpPr>
        <p:spPr/>
        <p:txBody>
          <a:bodyPr/>
          <a:lstStyle/>
          <a:p>
            <a:fld id="{E2DBAB3F-31A9-425C-8DAC-E53AFE934A5D}" type="slidenum">
              <a:rPr lang="en-US" smtClean="0"/>
              <a:pPr/>
              <a:t>1</a:t>
            </a:fld>
            <a:endParaRPr lang="en-US"/>
          </a:p>
        </p:txBody>
      </p:sp>
      <p:sp>
        <p:nvSpPr>
          <p:cNvPr id="16" name="Title 1"/>
          <p:cNvSpPr txBox="1">
            <a:spLocks/>
          </p:cNvSpPr>
          <p:nvPr/>
        </p:nvSpPr>
        <p:spPr>
          <a:xfrm>
            <a:off x="1301750" y="609600"/>
            <a:ext cx="7537450" cy="1143000"/>
          </a:xfrm>
          <a:prstGeom prst="rect">
            <a:avLst/>
          </a:prstGeom>
        </p:spPr>
        <p:txBody>
          <a:bodyPr vert="horz" lIns="91440" tIns="45720" rIns="91440" bIns="45720" rtlCol="0" anchor="ctr">
            <a:normAutofit fontScale="85000" lnSpcReduction="20000"/>
          </a:bodyPr>
          <a:lstStyle/>
          <a:p>
            <a:pPr algn="ctr">
              <a:spcBef>
                <a:spcPct val="0"/>
              </a:spcBef>
              <a:defRPr/>
            </a:pPr>
            <a:r>
              <a:rPr lang="en-US" sz="3200" dirty="0" smtClean="0">
                <a:solidFill>
                  <a:prstClr val="black"/>
                </a:solidFill>
                <a:latin typeface="Lucida Handwriting" pitchFamily="66" charset="0"/>
              </a:rPr>
              <a:t>Lecture  4</a:t>
            </a:r>
          </a:p>
          <a:p>
            <a:pPr algn="ctr">
              <a:spcBef>
                <a:spcPct val="0"/>
              </a:spcBef>
              <a:defRPr/>
            </a:pPr>
            <a:r>
              <a:rPr lang="en-US" sz="3200" dirty="0" smtClean="0">
                <a:solidFill>
                  <a:prstClr val="black"/>
                </a:solidFill>
                <a:latin typeface="Lucida Handwriting" pitchFamily="66" charset="0"/>
              </a:rPr>
              <a:t/>
            </a:r>
            <a:br>
              <a:rPr lang="en-US" sz="3200" dirty="0" smtClean="0">
                <a:solidFill>
                  <a:prstClr val="black"/>
                </a:solidFill>
                <a:latin typeface="Lucida Handwriting" pitchFamily="66" charset="0"/>
              </a:rPr>
            </a:br>
            <a:r>
              <a:rPr lang="en-US" sz="3200" dirty="0" smtClean="0">
                <a:solidFill>
                  <a:prstClr val="black"/>
                </a:solidFill>
                <a:latin typeface="Lucida Handwriting" pitchFamily="66" charset="0"/>
              </a:rPr>
              <a:t>Generation Cost analysis </a:t>
            </a:r>
            <a:endParaRPr lang="en-US" sz="3200" dirty="0" smtClean="0">
              <a:solidFill>
                <a:prstClr val="black"/>
              </a:solidFill>
              <a:latin typeface="Arial Rounded MT Bold" pitchFamily="34" charset="0"/>
            </a:endParaRP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981200"/>
            <a:ext cx="7010399"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609600"/>
          </a:xfrm>
        </p:spPr>
        <p:txBody>
          <a:bodyPr/>
          <a:lstStyle/>
          <a:p>
            <a:pPr algn="r"/>
            <a:r>
              <a:rPr lang="en-US" sz="2800" dirty="0" smtClean="0">
                <a:latin typeface="Times New Roman" panose="02020603050405020304" pitchFamily="18" charset="0"/>
                <a:cs typeface="Times New Roman" panose="02020603050405020304" pitchFamily="18" charset="0"/>
              </a:rPr>
              <a:t>Cont’d…</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762000"/>
            <a:ext cx="8686800" cy="5867400"/>
          </a:xfrm>
        </p:spPr>
        <p:txBody>
          <a:bodyPr>
            <a:normAutofit/>
          </a:bodyPr>
          <a:lstStyle/>
          <a:p>
            <a:pPr marL="0" lvl="0" indent="0" algn="just">
              <a:spcBef>
                <a:spcPts val="72"/>
              </a:spcBef>
              <a:buNone/>
              <a:tabLst>
                <a:tab pos="5628640" algn="r"/>
              </a:tabLst>
              <a:defRPr/>
            </a:pPr>
            <a:r>
              <a:rPr lang="en-US" sz="2100" b="1" dirty="0">
                <a:solidFill>
                  <a:srgbClr val="EB008B"/>
                </a:solidFill>
                <a:latin typeface="Times New Roman" panose="02020603050405020304" pitchFamily="18" charset="0"/>
                <a:cs typeface="Times New Roman" pitchFamily="18" charset="0"/>
              </a:rPr>
              <a:t>(</a:t>
            </a:r>
            <a:r>
              <a:rPr lang="en-US" sz="2100" b="1" i="1" dirty="0">
                <a:solidFill>
                  <a:srgbClr val="EB008B"/>
                </a:solidFill>
                <a:latin typeface="Times New Roman" pitchFamily="18" charset="0"/>
                <a:cs typeface="Times New Roman" pitchFamily="18" charset="0"/>
              </a:rPr>
              <a:t>ii</a:t>
            </a:r>
            <a:r>
              <a:rPr lang="en-US" sz="2100" b="1" dirty="0">
                <a:solidFill>
                  <a:srgbClr val="EB008B"/>
                </a:solidFill>
                <a:latin typeface="Times New Roman" pitchFamily="18" charset="0"/>
                <a:cs typeface="Times New Roman" pitchFamily="18" charset="0"/>
              </a:rPr>
              <a:t>). Two part form:- </a:t>
            </a:r>
            <a:r>
              <a:rPr lang="en-US" sz="2100" dirty="0">
                <a:solidFill>
                  <a:srgbClr val="000000"/>
                </a:solidFill>
                <a:latin typeface="Times New Roman" pitchFamily="18" charset="0"/>
                <a:cs typeface="Times New Roman" pitchFamily="18" charset="0"/>
              </a:rPr>
              <a:t> It is sometimes convenient to give the annual cost of energy in two part form. </a:t>
            </a:r>
          </a:p>
          <a:p>
            <a:pPr lvl="0" algn="just">
              <a:spcBef>
                <a:spcPts val="72"/>
              </a:spcBef>
              <a:buFont typeface="Wingdings" panose="05000000000000000000" pitchFamily="2" charset="2"/>
              <a:buChar char="v"/>
              <a:tabLst>
                <a:tab pos="5628640" algn="r"/>
              </a:tabLst>
              <a:defRPr/>
            </a:pPr>
            <a:r>
              <a:rPr lang="en-US" sz="2100" dirty="0">
                <a:solidFill>
                  <a:srgbClr val="000000"/>
                </a:solidFill>
                <a:latin typeface="Times New Roman" pitchFamily="18" charset="0"/>
                <a:cs typeface="Times New Roman" pitchFamily="18" charset="0"/>
              </a:rPr>
              <a:t>In this case, the annual cost of energy is divided into two </a:t>
            </a:r>
            <a:r>
              <a:rPr lang="en-US" sz="2100" i="1" dirty="0">
                <a:solidFill>
                  <a:srgbClr val="000000"/>
                </a:solidFill>
                <a:latin typeface="Times New Roman" pitchFamily="18" charset="0"/>
                <a:cs typeface="Times New Roman" pitchFamily="18" charset="0"/>
              </a:rPr>
              <a:t>viz., </a:t>
            </a:r>
            <a:r>
              <a:rPr lang="en-US" sz="2100" dirty="0">
                <a:solidFill>
                  <a:srgbClr val="000000"/>
                </a:solidFill>
                <a:latin typeface="Times New Roman" pitchFamily="18" charset="0"/>
                <a:cs typeface="Times New Roman" pitchFamily="18" charset="0"/>
              </a:rPr>
              <a:t>parts fixed sum per kW of maximum demand </a:t>
            </a:r>
            <a:r>
              <a:rPr lang="en-US" sz="2100" i="1" dirty="0">
                <a:solidFill>
                  <a:srgbClr val="000000"/>
                </a:solidFill>
                <a:latin typeface="Times New Roman" pitchFamily="18" charset="0"/>
                <a:cs typeface="Times New Roman" pitchFamily="18" charset="0"/>
              </a:rPr>
              <a:t>plus</a:t>
            </a:r>
            <a:r>
              <a:rPr lang="en-US" sz="2100" dirty="0">
                <a:solidFill>
                  <a:srgbClr val="000000"/>
                </a:solidFill>
                <a:latin typeface="Times New Roman" pitchFamily="18" charset="0"/>
                <a:cs typeface="Times New Roman" pitchFamily="18" charset="0"/>
              </a:rPr>
              <a:t> a running charge per unit of energy. The expression for the annual cost of energy then becomes </a:t>
            </a:r>
            <a:r>
              <a:rPr lang="en-US" sz="2100" dirty="0" smtClean="0">
                <a:solidFill>
                  <a:srgbClr val="000000"/>
                </a:solidFill>
                <a:latin typeface="Times New Roman" pitchFamily="18" charset="0"/>
                <a:cs typeface="Times New Roman" pitchFamily="18" charset="0"/>
              </a:rPr>
              <a:t>:</a:t>
            </a:r>
          </a:p>
          <a:p>
            <a:pPr marL="0" lvl="0" indent="0" algn="just">
              <a:spcBef>
                <a:spcPts val="72"/>
              </a:spcBef>
              <a:buNone/>
              <a:tabLst>
                <a:tab pos="5628640" algn="r"/>
              </a:tabLst>
              <a:defRPr/>
            </a:pPr>
            <a:r>
              <a:rPr lang="en-US" sz="2100" dirty="0">
                <a:solidFill>
                  <a:srgbClr val="000000"/>
                </a:solidFill>
                <a:latin typeface="Times New Roman" pitchFamily="18" charset="0"/>
                <a:cs typeface="Times New Roman" pitchFamily="18" charset="0"/>
              </a:rPr>
              <a:t> </a:t>
            </a:r>
            <a:r>
              <a:rPr lang="en-US" sz="2100" dirty="0" smtClean="0">
                <a:solidFill>
                  <a:srgbClr val="000000"/>
                </a:solidFill>
                <a:latin typeface="Times New Roman" pitchFamily="18" charset="0"/>
                <a:cs typeface="Times New Roman" pitchFamily="18" charset="0"/>
              </a:rPr>
              <a:t>                  </a:t>
            </a:r>
            <a:r>
              <a:rPr lang="en-US" sz="2100" dirty="0">
                <a:solidFill>
                  <a:srgbClr val="000000"/>
                </a:solidFill>
                <a:latin typeface="Times New Roman" pitchFamily="18" charset="0"/>
                <a:cs typeface="Times New Roman" pitchFamily="18" charset="0"/>
              </a:rPr>
              <a:t>	</a:t>
            </a:r>
            <a:r>
              <a:rPr lang="en-US" sz="2100" b="1" dirty="0">
                <a:solidFill>
                  <a:srgbClr val="7030A0"/>
                </a:solidFill>
                <a:latin typeface="Times New Roman" pitchFamily="18" charset="0"/>
                <a:cs typeface="Times New Roman" pitchFamily="18" charset="0"/>
              </a:rPr>
              <a:t>Total annual cost of energy = </a:t>
            </a:r>
            <a:r>
              <a:rPr lang="en-US" sz="2100" b="1" i="1" dirty="0">
                <a:solidFill>
                  <a:srgbClr val="7030A0"/>
                </a:solidFill>
                <a:latin typeface="Times New Roman" pitchFamily="18" charset="0"/>
                <a:cs typeface="Times New Roman" pitchFamily="18" charset="0"/>
              </a:rPr>
              <a:t>A</a:t>
            </a:r>
            <a:r>
              <a:rPr lang="en-US" sz="2100" b="1" dirty="0">
                <a:solidFill>
                  <a:srgbClr val="7030A0"/>
                </a:solidFill>
                <a:latin typeface="Times New Roman" pitchFamily="18" charset="0"/>
                <a:cs typeface="Times New Roman" pitchFamily="18" charset="0"/>
              </a:rPr>
              <a:t> (kW + </a:t>
            </a:r>
            <a:r>
              <a:rPr lang="en-US" sz="2100" b="1" i="1" dirty="0">
                <a:solidFill>
                  <a:srgbClr val="7030A0"/>
                </a:solidFill>
                <a:latin typeface="Times New Roman" pitchFamily="18" charset="0"/>
                <a:cs typeface="Times New Roman" pitchFamily="18" charset="0"/>
              </a:rPr>
              <a:t>B</a:t>
            </a:r>
            <a:r>
              <a:rPr lang="en-US" sz="2100" b="1" dirty="0">
                <a:solidFill>
                  <a:srgbClr val="7030A0"/>
                </a:solidFill>
                <a:latin typeface="Times New Roman" pitchFamily="18" charset="0"/>
                <a:cs typeface="Times New Roman" pitchFamily="18" charset="0"/>
              </a:rPr>
              <a:t> kWh); $.</a:t>
            </a:r>
            <a:r>
              <a:rPr lang="en-US" sz="2100" dirty="0">
                <a:solidFill>
                  <a:srgbClr val="000000"/>
                </a:solidFill>
                <a:latin typeface="Times New Roman" pitchFamily="18" charset="0"/>
                <a:cs typeface="Times New Roman" pitchFamily="18" charset="0"/>
              </a:rPr>
              <a:t>
 </a:t>
            </a:r>
            <a:r>
              <a:rPr lang="en-US" sz="2100" dirty="0" smtClean="0">
                <a:solidFill>
                  <a:srgbClr val="000000"/>
                </a:solidFill>
                <a:latin typeface="Times New Roman" pitchFamily="18" charset="0"/>
                <a:cs typeface="Times New Roman" pitchFamily="18" charset="0"/>
              </a:rPr>
              <a:t>Where:</a:t>
            </a:r>
            <a:endParaRPr lang="en-US" sz="2100" dirty="0">
              <a:solidFill>
                <a:srgbClr val="000000"/>
              </a:solidFill>
              <a:latin typeface="Times New Roman" pitchFamily="18" charset="0"/>
              <a:cs typeface="Times New Roman" pitchFamily="18" charset="0"/>
            </a:endParaRPr>
          </a:p>
          <a:p>
            <a:pPr marL="0" lvl="0" indent="0" algn="just">
              <a:spcBef>
                <a:spcPts val="72"/>
              </a:spcBef>
              <a:buNone/>
              <a:tabLst>
                <a:tab pos="6015990" algn="r"/>
              </a:tabLst>
              <a:defRPr/>
            </a:pPr>
            <a:r>
              <a:rPr lang="en-US" sz="2100" i="1" dirty="0">
                <a:solidFill>
                  <a:srgbClr val="000000"/>
                </a:solidFill>
                <a:latin typeface="Times New Roman" pitchFamily="18" charset="0"/>
                <a:cs typeface="Times New Roman" pitchFamily="18" charset="0"/>
              </a:rPr>
              <a:t>             A</a:t>
            </a:r>
            <a:r>
              <a:rPr lang="en-US" sz="2100" dirty="0">
                <a:solidFill>
                  <a:srgbClr val="000000"/>
                </a:solidFill>
                <a:latin typeface="Times New Roman" pitchFamily="18" charset="0"/>
                <a:cs typeface="Times New Roman" pitchFamily="18" charset="0"/>
              </a:rPr>
              <a:t> = a constant which when multiplied by </a:t>
            </a:r>
            <a:r>
              <a:rPr lang="en-US" sz="2100" dirty="0">
                <a:solidFill>
                  <a:srgbClr val="7030A0"/>
                </a:solidFill>
                <a:latin typeface="Times New Roman" pitchFamily="18" charset="0"/>
                <a:cs typeface="Times New Roman" pitchFamily="18" charset="0"/>
              </a:rPr>
              <a:t>maximum kW </a:t>
            </a:r>
            <a:r>
              <a:rPr lang="en-US" sz="2100" dirty="0">
                <a:solidFill>
                  <a:srgbClr val="000000"/>
                </a:solidFill>
                <a:latin typeface="Times New Roman" pitchFamily="18" charset="0"/>
                <a:cs typeface="Times New Roman" pitchFamily="18" charset="0"/>
              </a:rPr>
              <a:t>demand on the station gives the </a:t>
            </a:r>
            <a:r>
              <a:rPr lang="en-US" sz="2100" dirty="0" smtClean="0">
                <a:solidFill>
                  <a:srgbClr val="000000"/>
                </a:solidFill>
                <a:latin typeface="Times New Roman" pitchFamily="18" charset="0"/>
                <a:cs typeface="Times New Roman" pitchFamily="18" charset="0"/>
              </a:rPr>
              <a:t> annual </a:t>
            </a:r>
            <a:r>
              <a:rPr lang="en-US" sz="2100" dirty="0">
                <a:solidFill>
                  <a:srgbClr val="000000"/>
                </a:solidFill>
                <a:latin typeface="Times New Roman" pitchFamily="18" charset="0"/>
                <a:cs typeface="Times New Roman" pitchFamily="18" charset="0"/>
              </a:rPr>
              <a:t>cost of the first part.
</a:t>
            </a:r>
            <a:r>
              <a:rPr lang="en-US" sz="2100" i="1" dirty="0">
                <a:solidFill>
                  <a:srgbClr val="000000"/>
                </a:solidFill>
                <a:latin typeface="Times New Roman" pitchFamily="18" charset="0"/>
                <a:cs typeface="Times New Roman" pitchFamily="18" charset="0"/>
              </a:rPr>
              <a:t>            B</a:t>
            </a:r>
            <a:r>
              <a:rPr lang="en-US" sz="2100" dirty="0">
                <a:solidFill>
                  <a:srgbClr val="000000"/>
                </a:solidFill>
                <a:latin typeface="Times New Roman" pitchFamily="18" charset="0"/>
                <a:cs typeface="Times New Roman" pitchFamily="18" charset="0"/>
              </a:rPr>
              <a:t> = a constant which when multiplied by </a:t>
            </a:r>
            <a:r>
              <a:rPr lang="en-US" sz="2100" dirty="0">
                <a:solidFill>
                  <a:srgbClr val="7030A0"/>
                </a:solidFill>
                <a:latin typeface="Times New Roman" pitchFamily="18" charset="0"/>
                <a:cs typeface="Times New Roman" pitchFamily="18" charset="0"/>
              </a:rPr>
              <a:t>the annual kWh </a:t>
            </a:r>
            <a:r>
              <a:rPr lang="en-US" sz="2100" dirty="0">
                <a:solidFill>
                  <a:srgbClr val="000000"/>
                </a:solidFill>
                <a:latin typeface="Times New Roman" pitchFamily="18" charset="0"/>
                <a:cs typeface="Times New Roman" pitchFamily="18" charset="0"/>
              </a:rPr>
              <a:t>generated gives the annual running </a:t>
            </a:r>
            <a:r>
              <a:rPr lang="en-US" sz="2100" dirty="0" smtClean="0">
                <a:solidFill>
                  <a:srgbClr val="000000"/>
                </a:solidFill>
                <a:latin typeface="Times New Roman" pitchFamily="18" charset="0"/>
                <a:cs typeface="Times New Roman" pitchFamily="18" charset="0"/>
              </a:rPr>
              <a:t>cost.</a:t>
            </a:r>
          </a:p>
          <a:p>
            <a:pPr marL="0" lvl="0" indent="0" algn="just">
              <a:spcBef>
                <a:spcPts val="72"/>
              </a:spcBef>
              <a:buNone/>
              <a:tabLst>
                <a:tab pos="6015990" algn="r"/>
              </a:tabLst>
              <a:defRPr/>
            </a:pPr>
            <a:r>
              <a:rPr lang="en-US" sz="2100" dirty="0" smtClean="0">
                <a:solidFill>
                  <a:srgbClr val="000000"/>
                </a:solidFill>
                <a:latin typeface="Times New Roman" pitchFamily="18" charset="0"/>
                <a:cs typeface="Times New Roman" pitchFamily="18" charset="0"/>
              </a:rPr>
              <a:t>It </a:t>
            </a:r>
            <a:r>
              <a:rPr lang="en-US" sz="2100" dirty="0">
                <a:solidFill>
                  <a:srgbClr val="000000"/>
                </a:solidFill>
                <a:latin typeface="Times New Roman" pitchFamily="18" charset="0"/>
                <a:cs typeface="Times New Roman" pitchFamily="18" charset="0"/>
              </a:rPr>
              <a:t>is interesting to see here </a:t>
            </a:r>
            <a:r>
              <a:rPr lang="en-US" sz="2100" dirty="0">
                <a:solidFill>
                  <a:srgbClr val="7030A0"/>
                </a:solidFill>
                <a:latin typeface="Times New Roman" pitchFamily="18" charset="0"/>
                <a:cs typeface="Times New Roman" pitchFamily="18" charset="0"/>
              </a:rPr>
              <a:t>that two-part form is a simplification of three-part form</a:t>
            </a:r>
            <a:r>
              <a:rPr lang="en-US" sz="2100" dirty="0">
                <a:solidFill>
                  <a:srgbClr val="000000"/>
                </a:solidFill>
                <a:latin typeface="Times New Roman" pitchFamily="18" charset="0"/>
                <a:cs typeface="Times New Roman" pitchFamily="18" charset="0"/>
              </a:rPr>
              <a:t>. </a:t>
            </a:r>
            <a:endParaRPr lang="en-US" sz="2100" dirty="0" smtClean="0">
              <a:solidFill>
                <a:srgbClr val="000000"/>
              </a:solidFill>
              <a:latin typeface="Times New Roman" pitchFamily="18" charset="0"/>
              <a:cs typeface="Times New Roman" pitchFamily="18" charset="0"/>
            </a:endParaRPr>
          </a:p>
          <a:p>
            <a:pPr lvl="0" algn="just">
              <a:spcBef>
                <a:spcPts val="72"/>
              </a:spcBef>
              <a:buFont typeface="Wingdings" panose="05000000000000000000" pitchFamily="2" charset="2"/>
              <a:buChar char="v"/>
              <a:tabLst>
                <a:tab pos="6015990" algn="r"/>
              </a:tabLst>
              <a:defRPr/>
            </a:pPr>
            <a:r>
              <a:rPr lang="en-US" sz="2100" dirty="0" smtClean="0">
                <a:solidFill>
                  <a:srgbClr val="000000"/>
                </a:solidFill>
                <a:latin typeface="Times New Roman" pitchFamily="18" charset="0"/>
                <a:cs typeface="Times New Roman" pitchFamily="18" charset="0"/>
              </a:rPr>
              <a:t>A </a:t>
            </a:r>
            <a:r>
              <a:rPr lang="en-US" sz="2100" dirty="0">
                <a:solidFill>
                  <a:srgbClr val="000000"/>
                </a:solidFill>
                <a:latin typeface="Times New Roman" pitchFamily="18" charset="0"/>
                <a:cs typeface="Times New Roman" pitchFamily="18" charset="0"/>
              </a:rPr>
              <a:t>little reflection shows that constant </a:t>
            </a:r>
            <a:r>
              <a:rPr lang="en-US" sz="2100" dirty="0" smtClean="0">
                <a:solidFill>
                  <a:srgbClr val="000000"/>
                </a:solidFill>
                <a:latin typeface="Times New Roman" pitchFamily="18" charset="0"/>
                <a:cs typeface="Times New Roman" pitchFamily="18" charset="0"/>
              </a:rPr>
              <a:t>“</a:t>
            </a:r>
            <a:r>
              <a:rPr lang="en-US" sz="2100" i="1" dirty="0" smtClean="0">
                <a:solidFill>
                  <a:srgbClr val="000000"/>
                </a:solidFill>
                <a:latin typeface="Times New Roman" pitchFamily="18" charset="0"/>
                <a:cs typeface="Times New Roman" pitchFamily="18" charset="0"/>
              </a:rPr>
              <a:t>a</a:t>
            </a:r>
            <a:r>
              <a:rPr lang="en-US" sz="2100" dirty="0" smtClean="0">
                <a:solidFill>
                  <a:srgbClr val="000000"/>
                </a:solidFill>
                <a:latin typeface="Times New Roman" pitchFamily="18" charset="0"/>
                <a:cs typeface="Times New Roman" pitchFamily="18" charset="0"/>
              </a:rPr>
              <a:t>” of </a:t>
            </a:r>
            <a:r>
              <a:rPr lang="en-US" sz="2100" dirty="0">
                <a:solidFill>
                  <a:srgbClr val="000000"/>
                </a:solidFill>
                <a:latin typeface="Times New Roman" pitchFamily="18" charset="0"/>
                <a:cs typeface="Times New Roman" pitchFamily="18" charset="0"/>
              </a:rPr>
              <a:t>the three part form has been merged in fixed sum per kW maximum demand (</a:t>
            </a:r>
            <a:r>
              <a:rPr lang="en-US" sz="2100" i="1" dirty="0">
                <a:solidFill>
                  <a:srgbClr val="000000"/>
                </a:solidFill>
                <a:latin typeface="Times New Roman" pitchFamily="18" charset="0"/>
                <a:cs typeface="Times New Roman" pitchFamily="18" charset="0"/>
              </a:rPr>
              <a:t>i.e.</a:t>
            </a:r>
            <a:r>
              <a:rPr lang="en-US" sz="2100" dirty="0">
                <a:solidFill>
                  <a:srgbClr val="000000"/>
                </a:solidFill>
                <a:latin typeface="Times New Roman" pitchFamily="18" charset="0"/>
                <a:cs typeface="Times New Roman" pitchFamily="18" charset="0"/>
              </a:rPr>
              <a:t> constant </a:t>
            </a:r>
            <a:r>
              <a:rPr lang="en-US" sz="2100" i="1" dirty="0">
                <a:solidFill>
                  <a:srgbClr val="000000"/>
                </a:solidFill>
                <a:latin typeface="Times New Roman" pitchFamily="18" charset="0"/>
                <a:cs typeface="Times New Roman" pitchFamily="18" charset="0"/>
              </a:rPr>
              <a:t>A</a:t>
            </a:r>
            <a:r>
              <a:rPr lang="en-US" sz="2100" dirty="0">
                <a:solidFill>
                  <a:srgbClr val="000000"/>
                </a:solidFill>
                <a:latin typeface="Times New Roman" pitchFamily="18" charset="0"/>
                <a:cs typeface="Times New Roman" pitchFamily="18" charset="0"/>
              </a:rPr>
              <a:t>) in the two-part form</a:t>
            </a:r>
            <a:r>
              <a:rPr lang="en-US" sz="2100" dirty="0" smtClean="0">
                <a:solidFill>
                  <a:srgbClr val="000000"/>
                </a:solidFill>
                <a:latin typeface="Times New Roman" pitchFamily="18" charset="0"/>
                <a:cs typeface="Times New Roman" pitchFamily="18" charset="0"/>
              </a:rPr>
              <a:t>.</a:t>
            </a:r>
            <a:endParaRPr lang="en-US" sz="2100" dirty="0">
              <a:solidFill>
                <a:srgbClr val="000000"/>
              </a:solidFill>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fld id="{E2DBAB3F-31A9-425C-8DAC-E53AFE934A5D}" type="slidenum">
              <a:rPr lang="en-US" smtClean="0"/>
              <a:pPr/>
              <a:t>10</a:t>
            </a:fld>
            <a:endParaRPr lang="en-US"/>
          </a:p>
        </p:txBody>
      </p:sp>
    </p:spTree>
    <p:extLst>
      <p:ext uri="{BB962C8B-B14F-4D97-AF65-F5344CB8AC3E}">
        <p14:creationId xmlns:p14="http://schemas.microsoft.com/office/powerpoint/2010/main" val="2198734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32678"/>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7724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Rectangle 8"/>
          <p:cNvSpPr/>
          <p:nvPr/>
        </p:nvSpPr>
        <p:spPr>
          <a:xfrm>
            <a:off x="495300" y="381000"/>
            <a:ext cx="8458200" cy="5837495"/>
          </a:xfrm>
          <a:prstGeom prst="rect">
            <a:avLst/>
          </a:prstGeom>
        </p:spPr>
        <p:txBody>
          <a:bodyPr wrap="square">
            <a:spAutoFit/>
          </a:bodyPr>
          <a:lstStyle/>
          <a:p>
            <a:pPr lvl="0" algn="just">
              <a:spcBef>
                <a:spcPts val="144"/>
              </a:spcBef>
              <a:defRPr/>
            </a:pPr>
            <a:r>
              <a:rPr lang="en-US" sz="2000" b="1" dirty="0" smtClean="0">
                <a:solidFill>
                  <a:srgbClr val="005AAA"/>
                </a:solidFill>
                <a:latin typeface="Times New Roman" panose="02020603050405020304" pitchFamily="18" charset="0"/>
                <a:cs typeface="Times New Roman" pitchFamily="18" charset="0"/>
              </a:rPr>
              <a:t>4. Methods of Determining Depreciation</a:t>
            </a:r>
            <a:r>
              <a:rPr lang="en-US" sz="2000" dirty="0" smtClean="0">
                <a:solidFill>
                  <a:srgbClr val="005AAA"/>
                </a:solidFill>
                <a:latin typeface="Times New Roman" pitchFamily="18" charset="0"/>
                <a:cs typeface="Times New Roman" pitchFamily="18" charset="0"/>
              </a:rPr>
              <a:t>
</a:t>
            </a:r>
            <a:r>
              <a:rPr lang="en-US" sz="2000" dirty="0" smtClean="0">
                <a:solidFill>
                  <a:srgbClr val="000000"/>
                </a:solidFill>
                <a:latin typeface="Times New Roman" pitchFamily="18" charset="0"/>
                <a:cs typeface="Times New Roman" pitchFamily="18" charset="0"/>
              </a:rPr>
              <a:t>There </a:t>
            </a:r>
            <a:r>
              <a:rPr lang="en-US" sz="2000" dirty="0" smtClean="0">
                <a:solidFill>
                  <a:srgbClr val="000000"/>
                </a:solidFill>
                <a:latin typeface="Times New Roman" pitchFamily="18" charset="0"/>
                <a:cs typeface="Times New Roman" pitchFamily="18" charset="0"/>
              </a:rPr>
              <a:t>is reduction in the value of the equipment and other property of the plant every year due to depreciation. Therefore, a suitable amount (known as </a:t>
            </a:r>
            <a:r>
              <a:rPr lang="en-US" sz="2000" i="1" dirty="0" smtClean="0">
                <a:solidFill>
                  <a:srgbClr val="000000"/>
                </a:solidFill>
                <a:latin typeface="Times New Roman" pitchFamily="18" charset="0"/>
                <a:cs typeface="Times New Roman" pitchFamily="18" charset="0"/>
              </a:rPr>
              <a:t>depreciation charge</a:t>
            </a:r>
            <a:r>
              <a:rPr lang="en-US" sz="2000" dirty="0" smtClean="0">
                <a:solidFill>
                  <a:srgbClr val="000000"/>
                </a:solidFill>
                <a:latin typeface="Times New Roman" pitchFamily="18" charset="0"/>
                <a:cs typeface="Times New Roman" pitchFamily="18" charset="0"/>
              </a:rPr>
              <a:t>) must be set aside annually so that by the time the life span of the plant is over, the collected amount equals </a:t>
            </a:r>
            <a:r>
              <a:rPr lang="en-US" sz="2000" dirty="0" smtClean="0">
                <a:solidFill>
                  <a:srgbClr val="7030A0"/>
                </a:solidFill>
                <a:latin typeface="Times New Roman" pitchFamily="18" charset="0"/>
                <a:cs typeface="Times New Roman" pitchFamily="18" charset="0"/>
              </a:rPr>
              <a:t>the cost of replacement of the plant</a:t>
            </a:r>
            <a:r>
              <a:rPr lang="en-US" sz="2000" dirty="0" smtClean="0">
                <a:solidFill>
                  <a:srgbClr val="000000"/>
                </a:solidFill>
                <a:latin typeface="Times New Roman" pitchFamily="18" charset="0"/>
                <a:cs typeface="Times New Roman" pitchFamily="18" charset="0"/>
              </a:rPr>
              <a:t>.</a:t>
            </a:r>
            <a:r>
              <a:rPr lang="en-US" sz="2000" dirty="0" smtClean="0">
                <a:solidFill>
                  <a:srgbClr val="000000"/>
                </a:solidFill>
                <a:latin typeface="Times New Roman" pitchFamily="18" charset="0"/>
                <a:cs typeface="Times New Roman" pitchFamily="18" charset="0"/>
              </a:rPr>
              <a:t>
The following are the commonly used methods for determining the annual depreciation charge</a:t>
            </a:r>
            <a:r>
              <a:rPr lang="en-US" sz="2000" dirty="0" smtClean="0">
                <a:solidFill>
                  <a:srgbClr val="000000"/>
                </a:solidFill>
                <a:latin typeface="Times New Roman" pitchFamily="18" charset="0"/>
                <a:cs typeface="Times New Roman" pitchFamily="18" charset="0"/>
              </a:rPr>
              <a:t>:</a:t>
            </a:r>
            <a:endParaRPr lang="en-US" sz="2000" dirty="0" smtClean="0">
              <a:solidFill>
                <a:srgbClr val="000000"/>
              </a:solidFill>
              <a:latin typeface="Times New Roman" pitchFamily="18" charset="0"/>
              <a:cs typeface="Times New Roman" pitchFamily="18" charset="0"/>
            </a:endParaRPr>
          </a:p>
          <a:p>
            <a:pPr lvl="3" algn="just">
              <a:lnSpc>
                <a:spcPct val="150000"/>
              </a:lnSpc>
              <a:spcBef>
                <a:spcPts val="72"/>
              </a:spcBef>
              <a:buFont typeface="Arial"/>
              <a:buAutoNum type="romanLcPeriod"/>
              <a:defRPr/>
            </a:pPr>
            <a:r>
              <a:rPr lang="en-US" sz="2000" b="1" dirty="0" smtClean="0">
                <a:solidFill>
                  <a:srgbClr val="0070C0"/>
                </a:solidFill>
                <a:latin typeface="Times New Roman" pitchFamily="18" charset="0"/>
                <a:cs typeface="Times New Roman" pitchFamily="18" charset="0"/>
              </a:rPr>
              <a:t>    Straight line method;</a:t>
            </a:r>
          </a:p>
          <a:p>
            <a:pPr lvl="3" algn="just">
              <a:lnSpc>
                <a:spcPct val="150000"/>
              </a:lnSpc>
              <a:spcBef>
                <a:spcPts val="36"/>
              </a:spcBef>
              <a:buFont typeface="Arial"/>
              <a:buAutoNum type="romanLcPeriod"/>
              <a:defRPr/>
            </a:pPr>
            <a:r>
              <a:rPr lang="en-US" sz="2000" b="1" dirty="0" smtClean="0">
                <a:solidFill>
                  <a:srgbClr val="0070C0"/>
                </a:solidFill>
                <a:latin typeface="Times New Roman" pitchFamily="18" charset="0"/>
                <a:cs typeface="Times New Roman" pitchFamily="18" charset="0"/>
              </a:rPr>
              <a:t>   Diminishing value method;</a:t>
            </a:r>
          </a:p>
          <a:p>
            <a:pPr lvl="3" algn="just">
              <a:lnSpc>
                <a:spcPct val="150000"/>
              </a:lnSpc>
              <a:spcBef>
                <a:spcPts val="36"/>
              </a:spcBef>
              <a:buFont typeface="Arial"/>
              <a:buAutoNum type="romanLcPeriod"/>
            </a:pPr>
            <a:r>
              <a:rPr lang="en-US" sz="2000" b="1" dirty="0" smtClean="0">
                <a:solidFill>
                  <a:srgbClr val="0070C0"/>
                </a:solidFill>
                <a:latin typeface="Times New Roman" pitchFamily="18" charset="0"/>
                <a:cs typeface="Times New Roman" pitchFamily="18" charset="0"/>
              </a:rPr>
              <a:t>  Sinking fund method</a:t>
            </a:r>
            <a:r>
              <a:rPr lang="en-US" sz="2000" dirty="0" smtClean="0">
                <a:solidFill>
                  <a:srgbClr val="0070C0"/>
                </a:solidFill>
                <a:latin typeface="Times New Roman" pitchFamily="18" charset="0"/>
                <a:cs typeface="Times New Roman" pitchFamily="18" charset="0"/>
              </a:rPr>
              <a:t>;</a:t>
            </a:r>
          </a:p>
          <a:p>
            <a:pPr lvl="0" algn="just">
              <a:spcBef>
                <a:spcPts val="72"/>
              </a:spcBef>
              <a:defRPr/>
            </a:pPr>
            <a:r>
              <a:rPr lang="en-US" sz="2000" b="1" dirty="0" smtClean="0">
                <a:solidFill>
                  <a:srgbClr val="FF0066"/>
                </a:solidFill>
                <a:latin typeface="Times New Roman" pitchFamily="18" charset="0"/>
                <a:cs typeface="Times New Roman" pitchFamily="18" charset="0"/>
              </a:rPr>
              <a:t>(</a:t>
            </a:r>
            <a:r>
              <a:rPr lang="en-US" sz="2000" b="1" dirty="0" err="1" smtClean="0">
                <a:solidFill>
                  <a:srgbClr val="FF0066"/>
                </a:solidFill>
                <a:latin typeface="Times New Roman" pitchFamily="18" charset="0"/>
                <a:cs typeface="Times New Roman" pitchFamily="18" charset="0"/>
              </a:rPr>
              <a:t>i</a:t>
            </a:r>
            <a:r>
              <a:rPr lang="en-US" sz="2000" b="1" dirty="0" smtClean="0">
                <a:solidFill>
                  <a:srgbClr val="FF0066"/>
                </a:solidFill>
                <a:latin typeface="Times New Roman" pitchFamily="18" charset="0"/>
                <a:cs typeface="Times New Roman" pitchFamily="18" charset="0"/>
              </a:rPr>
              <a:t>). </a:t>
            </a:r>
            <a:r>
              <a:rPr lang="en-US" sz="2000" b="1" dirty="0" smtClean="0">
                <a:solidFill>
                  <a:srgbClr val="EB008B"/>
                </a:solidFill>
                <a:latin typeface="Times New Roman" pitchFamily="18" charset="0"/>
                <a:cs typeface="Times New Roman" pitchFamily="18" charset="0"/>
              </a:rPr>
              <a:t>Straight line method. </a:t>
            </a:r>
          </a:p>
          <a:p>
            <a:pPr lvl="0" indent="228600" algn="just">
              <a:spcAft>
                <a:spcPts val="144"/>
              </a:spcAft>
              <a:defRPr/>
            </a:pPr>
            <a:r>
              <a:rPr lang="en-US" sz="2000" dirty="0" smtClean="0">
                <a:solidFill>
                  <a:srgbClr val="000000"/>
                </a:solidFill>
                <a:latin typeface="Times New Roman" pitchFamily="18" charset="0"/>
                <a:cs typeface="Times New Roman" pitchFamily="18" charset="0"/>
              </a:rPr>
              <a:t>In </a:t>
            </a:r>
            <a:r>
              <a:rPr lang="en-US" sz="2000" dirty="0" smtClean="0">
                <a:solidFill>
                  <a:srgbClr val="000000"/>
                </a:solidFill>
                <a:latin typeface="Times New Roman" pitchFamily="18" charset="0"/>
                <a:cs typeface="Times New Roman" pitchFamily="18" charset="0"/>
              </a:rPr>
              <a:t>this method, a constant depreciation charge is made every year on the basis of </a:t>
            </a:r>
            <a:r>
              <a:rPr lang="en-US" sz="2000" dirty="0" smtClean="0">
                <a:solidFill>
                  <a:srgbClr val="7030A0"/>
                </a:solidFill>
                <a:latin typeface="Times New Roman" pitchFamily="18" charset="0"/>
                <a:cs typeface="Times New Roman" pitchFamily="18" charset="0"/>
              </a:rPr>
              <a:t>total depreciation </a:t>
            </a:r>
            <a:r>
              <a:rPr lang="en-US" sz="2000" dirty="0" smtClean="0">
                <a:solidFill>
                  <a:srgbClr val="000000"/>
                </a:solidFill>
                <a:latin typeface="Times New Roman" pitchFamily="18" charset="0"/>
                <a:cs typeface="Times New Roman" pitchFamily="18" charset="0"/>
              </a:rPr>
              <a:t>and the </a:t>
            </a:r>
            <a:r>
              <a:rPr lang="en-US" sz="2000" dirty="0" smtClean="0">
                <a:solidFill>
                  <a:srgbClr val="7030A0"/>
                </a:solidFill>
                <a:latin typeface="Times New Roman" pitchFamily="18" charset="0"/>
                <a:cs typeface="Times New Roman" pitchFamily="18" charset="0"/>
              </a:rPr>
              <a:t>useful life </a:t>
            </a:r>
            <a:r>
              <a:rPr lang="en-US" sz="2000" dirty="0" smtClean="0">
                <a:solidFill>
                  <a:srgbClr val="000000"/>
                </a:solidFill>
                <a:latin typeface="Times New Roman" pitchFamily="18" charset="0"/>
                <a:cs typeface="Times New Roman" pitchFamily="18" charset="0"/>
              </a:rPr>
              <a:t>of the property. Obviously, annual depreciation charge will be equal to the total depreciation divided by the useful life of the property. Thus, if the initial cost of equipment is $100,000 and its scrap value is  $10,000 after a useful life of 20 years, then,</a:t>
            </a:r>
            <a:endParaRPr lang="en-US" sz="2000" dirty="0">
              <a:latin typeface="Times New Roman" pitchFamily="18" charset="0"/>
              <a:cs typeface="Times New Roman" pitchFamily="18" charset="0"/>
            </a:endParaRPr>
          </a:p>
        </p:txBody>
      </p:sp>
      <p:sp>
        <p:nvSpPr>
          <p:cNvPr id="14" name="Slide Number Placeholder 13"/>
          <p:cNvSpPr>
            <a:spLocks noGrp="1"/>
          </p:cNvSpPr>
          <p:nvPr>
            <p:ph type="sldNum" sz="quarter" idx="11"/>
          </p:nvPr>
        </p:nvSpPr>
        <p:spPr/>
        <p:txBody>
          <a:bodyPr/>
          <a:lstStyle/>
          <a:p>
            <a:fld id="{E2DBAB3F-31A9-425C-8DAC-E53AFE934A5D}" type="slidenum">
              <a:rPr lang="en-US" smtClean="0">
                <a:solidFill>
                  <a:srgbClr val="7030A0"/>
                </a:solidFill>
              </a:rPr>
              <a:pPr/>
              <a:t>11</a:t>
            </a:fld>
            <a:endParaRPr lang="en-US" dirty="0">
              <a:solidFill>
                <a:srgbClr val="7030A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803635-2093-4228-87C9-E6E8CCDBA2D5}" type="datetime1">
              <a:rPr lang="en-US" smtClean="0"/>
              <a:pPr/>
              <a:t>5/2/2020</a:t>
            </a:fld>
            <a:endParaRPr lang="en-US"/>
          </a:p>
        </p:txBody>
      </p:sp>
      <p:sp>
        <p:nvSpPr>
          <p:cNvPr id="5" name="Slide Number Placeholder 4"/>
          <p:cNvSpPr>
            <a:spLocks noGrp="1"/>
          </p:cNvSpPr>
          <p:nvPr>
            <p:ph type="sldNum" sz="quarter" idx="11"/>
          </p:nvPr>
        </p:nvSpPr>
        <p:spPr/>
        <p:txBody>
          <a:bodyPr/>
          <a:lstStyle/>
          <a:p>
            <a:fld id="{E2DBAB3F-31A9-425C-8DAC-E53AFE934A5D}" type="slidenum">
              <a:rPr lang="en-US" smtClean="0"/>
              <a:pPr/>
              <a:t>12</a:t>
            </a:fld>
            <a:endParaRPr lang="en-US"/>
          </a:p>
        </p:txBody>
      </p:sp>
      <mc:AlternateContent xmlns:mc="http://schemas.openxmlformats.org/markup-compatibility/2006">
        <mc:Choice xmlns:a14="http://schemas.microsoft.com/office/drawing/2010/main" Requires="a14">
          <p:sp>
            <p:nvSpPr>
              <p:cNvPr id="8" name="Content Placeholder 7"/>
              <p:cNvSpPr>
                <a:spLocks noGrp="1"/>
              </p:cNvSpPr>
              <p:nvPr>
                <p:ph idx="1"/>
              </p:nvPr>
            </p:nvSpPr>
            <p:spPr>
              <a:xfrm>
                <a:off x="304800" y="838200"/>
                <a:ext cx="8839200" cy="5638800"/>
              </a:xfrm>
            </p:spPr>
            <p:txBody>
              <a:bodyPr/>
              <a:lstStyle/>
              <a:p>
                <a:r>
                  <a:rPr lang="en-US" sz="2400" dirty="0" smtClean="0"/>
                  <a:t>Annual depreciation charge =</a:t>
                </a:r>
                <a14:m>
                  <m:oMath xmlns:m="http://schemas.openxmlformats.org/officeDocument/2006/math">
                    <m:f>
                      <m:fPr>
                        <m:ctrlPr>
                          <a:rPr lang="en-US" sz="2400" i="1" smtClean="0">
                            <a:latin typeface="Cambria Math"/>
                          </a:rPr>
                        </m:ctrlPr>
                      </m:fPr>
                      <m:num>
                        <m:r>
                          <a:rPr lang="en-US" sz="2400" b="0" i="1" smtClean="0">
                            <a:latin typeface="Cambria Math"/>
                          </a:rPr>
                          <m:t>𝑇𝑜𝑡𝑎𝑙</m:t>
                        </m:r>
                        <m:r>
                          <a:rPr lang="en-US" sz="2400" b="0" i="1" smtClean="0">
                            <a:latin typeface="Cambria Math"/>
                          </a:rPr>
                          <m:t> </m:t>
                        </m:r>
                        <m:r>
                          <a:rPr lang="en-US" sz="2400" b="0" i="1" smtClean="0">
                            <a:latin typeface="Cambria Math"/>
                          </a:rPr>
                          <m:t>𝑑𝑒𝑝𝑟𝑒𝑐𝑖𝑎𝑡𝑖𝑜𝑛</m:t>
                        </m:r>
                      </m:num>
                      <m:den>
                        <m:r>
                          <a:rPr lang="en-US" sz="2400" b="0" i="1" smtClean="0">
                            <a:latin typeface="Cambria Math"/>
                          </a:rPr>
                          <m:t>𝑢𝑠𝑒𝑓𝑢𝑙</m:t>
                        </m:r>
                        <m:r>
                          <a:rPr lang="en-US" sz="2400" b="0" i="1" smtClean="0">
                            <a:latin typeface="Cambria Math"/>
                          </a:rPr>
                          <m:t> </m:t>
                        </m:r>
                        <m:r>
                          <a:rPr lang="en-US" sz="2400" b="0" i="1" smtClean="0">
                            <a:latin typeface="Cambria Math"/>
                          </a:rPr>
                          <m:t>𝑙𝑖𝑓𝑒</m:t>
                        </m:r>
                        <m:r>
                          <a:rPr lang="en-US" sz="2400" b="0" i="1" smtClean="0">
                            <a:latin typeface="Cambria Math"/>
                          </a:rPr>
                          <m:t> </m:t>
                        </m:r>
                      </m:den>
                    </m:f>
                    <m:r>
                      <a:rPr lang="en-US" sz="2400" b="0" i="1" smtClean="0">
                        <a:latin typeface="Cambria Math"/>
                      </a:rPr>
                      <m:t>=</m:t>
                    </m:r>
                    <m:f>
                      <m:fPr>
                        <m:ctrlPr>
                          <a:rPr lang="en-US" sz="2400" b="0" i="1" smtClean="0">
                            <a:latin typeface="Cambria Math"/>
                          </a:rPr>
                        </m:ctrlPr>
                      </m:fPr>
                      <m:num>
                        <m:r>
                          <a:rPr lang="en-US" sz="2400" b="0" i="1" smtClean="0">
                            <a:latin typeface="Cambria Math"/>
                          </a:rPr>
                          <m:t>10000−1000</m:t>
                        </m:r>
                      </m:num>
                      <m:den>
                        <m:r>
                          <a:rPr lang="en-US" sz="2400" b="0" i="1" smtClean="0">
                            <a:latin typeface="Cambria Math"/>
                          </a:rPr>
                          <m:t>20</m:t>
                        </m:r>
                      </m:den>
                    </m:f>
                  </m:oMath>
                </a14:m>
                <a:endParaRPr lang="en-US" sz="2400" b="0" i="1" dirty="0" smtClean="0">
                  <a:latin typeface="Cambria Math"/>
                </a:endParaRPr>
              </a:p>
              <a:p>
                <a:r>
                  <a:rPr lang="en-US" sz="2400" b="0" dirty="0" smtClean="0"/>
                  <a:t>                                                                                    </a:t>
                </a:r>
                <a14:m>
                  <m:oMath xmlns:m="http://schemas.openxmlformats.org/officeDocument/2006/math">
                    <m:r>
                      <a:rPr lang="en-US" sz="2400" b="0" i="1" smtClean="0">
                        <a:latin typeface="Cambria Math"/>
                      </a:rPr>
                      <m:t>=</m:t>
                    </m:r>
                    <m:r>
                      <a:rPr lang="en-US" sz="2400" b="0" i="1" smtClean="0">
                        <a:latin typeface="Cambria Math"/>
                      </a:rPr>
                      <m:t>𝑅𝑠</m:t>
                    </m:r>
                    <m:r>
                      <a:rPr lang="en-US" sz="2400" b="0" i="1" smtClean="0">
                        <a:latin typeface="Cambria Math"/>
                      </a:rPr>
                      <m:t> 4,500</m:t>
                    </m:r>
                  </m:oMath>
                </a14:m>
                <a:endParaRPr lang="en-US" sz="2400" dirty="0" smtClean="0"/>
              </a:p>
              <a:p>
                <a:endParaRPr lang="en-US" dirty="0"/>
              </a:p>
              <a:p>
                <a:pPr marL="0" indent="0">
                  <a:buNone/>
                </a:pPr>
                <a:endParaRPr lang="en-US" dirty="0"/>
              </a:p>
            </p:txBody>
          </p:sp>
        </mc:Choice>
        <mc:Fallback>
          <p:sp>
            <p:nvSpPr>
              <p:cNvPr id="8" name="Content Placeholder 7"/>
              <p:cNvSpPr>
                <a:spLocks noGrp="1" noRot="1" noChangeAspect="1" noMove="1" noResize="1" noEditPoints="1" noAdjustHandles="1" noChangeArrowheads="1" noChangeShapeType="1" noTextEdit="1"/>
              </p:cNvSpPr>
              <p:nvPr>
                <p:ph idx="1"/>
              </p:nvPr>
            </p:nvSpPr>
            <p:spPr>
              <a:xfrm>
                <a:off x="304800" y="838200"/>
                <a:ext cx="8839200" cy="5638800"/>
              </a:xfrm>
              <a:blipFill rotWithShape="1">
                <a:blip r:embed="rId3"/>
                <a:stretch>
                  <a:fillRect l="-897"/>
                </a:stretch>
              </a:blipFill>
            </p:spPr>
            <p:txBody>
              <a:bodyPr/>
              <a:lstStyle/>
              <a:p>
                <a:r>
                  <a:rPr lang="en-US">
                    <a:noFill/>
                  </a:rPr>
                  <a:t> </a:t>
                </a:r>
              </a:p>
            </p:txBody>
          </p:sp>
        </mc:Fallback>
      </mc:AlternateContent>
      <p:sp>
        <p:nvSpPr>
          <p:cNvPr id="9" name="Rectangle 8"/>
          <p:cNvSpPr/>
          <p:nvPr/>
        </p:nvSpPr>
        <p:spPr>
          <a:xfrm>
            <a:off x="587477" y="2057400"/>
            <a:ext cx="8534400" cy="1828706"/>
          </a:xfrm>
          <a:prstGeom prst="rect">
            <a:avLst/>
          </a:prstGeom>
        </p:spPr>
        <p:txBody>
          <a:bodyPr wrap="square">
            <a:spAutoFit/>
          </a:bodyPr>
          <a:lstStyle/>
          <a:p>
            <a:pPr lvl="0"/>
            <a:r>
              <a:rPr lang="en-US" sz="1600" dirty="0">
                <a:solidFill>
                  <a:srgbClr val="4D5B6B"/>
                </a:solidFill>
                <a:latin typeface="Times New Roman" pitchFamily="18" charset="0"/>
                <a:cs typeface="Times New Roman" pitchFamily="18" charset="0"/>
              </a:rPr>
              <a:t>In general, the annual depreciation charge on the straight line method may be expressed as :</a:t>
            </a:r>
          </a:p>
          <a:p>
            <a:pPr lvl="0"/>
            <a:endParaRPr lang="en-US" sz="1600" dirty="0">
              <a:solidFill>
                <a:srgbClr val="4D5B6B"/>
              </a:solidFill>
              <a:latin typeface="Times New Roman" pitchFamily="18" charset="0"/>
              <a:cs typeface="Times New Roman" pitchFamily="18" charset="0"/>
            </a:endParaRPr>
          </a:p>
          <a:p>
            <a:pPr lvl="0"/>
            <a:endParaRPr lang="en-US" sz="1600" dirty="0">
              <a:solidFill>
                <a:srgbClr val="4D5B6B"/>
              </a:solidFill>
              <a:latin typeface="Times New Roman" pitchFamily="18" charset="0"/>
              <a:cs typeface="Times New Roman" pitchFamily="18" charset="0"/>
            </a:endParaRPr>
          </a:p>
          <a:p>
            <a:pPr lvl="0">
              <a:tabLst>
                <a:tab pos="3122930" algn="r"/>
              </a:tabLst>
              <a:defRPr/>
            </a:pPr>
            <a:r>
              <a:rPr lang="en-US" sz="1600" dirty="0">
                <a:solidFill>
                  <a:srgbClr val="000000"/>
                </a:solidFill>
                <a:latin typeface="Times New Roman" pitchFamily="18" charset="0"/>
                <a:cs typeface="Times New Roman" pitchFamily="18" charset="0"/>
              </a:rPr>
              <a:t>            </a:t>
            </a:r>
            <a:endParaRPr lang="en-US" sz="1600" dirty="0" smtClean="0">
              <a:solidFill>
                <a:srgbClr val="000000"/>
              </a:solidFill>
              <a:latin typeface="Times New Roman" pitchFamily="18" charset="0"/>
              <a:cs typeface="Times New Roman" pitchFamily="18" charset="0"/>
            </a:endParaRPr>
          </a:p>
          <a:p>
            <a:pPr lvl="0">
              <a:tabLst>
                <a:tab pos="3122930" algn="r"/>
              </a:tabLst>
              <a:defRPr/>
            </a:pPr>
            <a:r>
              <a:rPr lang="en-US" sz="1600" dirty="0" smtClean="0">
                <a:solidFill>
                  <a:srgbClr val="000000"/>
                </a:solidFill>
                <a:latin typeface="Times New Roman" pitchFamily="18" charset="0"/>
                <a:cs typeface="Times New Roman" pitchFamily="18" charset="0"/>
              </a:rPr>
              <a:t>Where: </a:t>
            </a:r>
            <a:r>
              <a:rPr lang="en-US" sz="1600" i="1" dirty="0" smtClean="0">
                <a:solidFill>
                  <a:srgbClr val="000000"/>
                </a:solidFill>
                <a:latin typeface="Times New Roman" pitchFamily="18" charset="0"/>
                <a:cs typeface="Times New Roman" pitchFamily="18" charset="0"/>
              </a:rPr>
              <a:t> </a:t>
            </a:r>
            <a:r>
              <a:rPr lang="en-US" sz="1600" i="1" dirty="0">
                <a:solidFill>
                  <a:srgbClr val="000000"/>
                </a:solidFill>
                <a:latin typeface="Times New Roman" pitchFamily="18" charset="0"/>
                <a:cs typeface="Times New Roman" pitchFamily="18" charset="0"/>
              </a:rPr>
              <a:t>P</a:t>
            </a:r>
            <a:r>
              <a:rPr lang="en-US" sz="1600" dirty="0">
                <a:solidFill>
                  <a:srgbClr val="000000"/>
                </a:solidFill>
                <a:latin typeface="Times New Roman" pitchFamily="18" charset="0"/>
                <a:cs typeface="Times New Roman" pitchFamily="18" charset="0"/>
              </a:rPr>
              <a:t> = Initial cost of equipment</a:t>
            </a:r>
          </a:p>
          <a:p>
            <a:pPr lvl="0">
              <a:spcBef>
                <a:spcPts val="36"/>
              </a:spcBef>
              <a:defRPr/>
            </a:pPr>
            <a:r>
              <a:rPr lang="en-US" sz="1600" i="1" dirty="0">
                <a:solidFill>
                  <a:srgbClr val="000000"/>
                </a:solidFill>
                <a:latin typeface="Times New Roman" pitchFamily="18" charset="0"/>
                <a:cs typeface="Times New Roman" pitchFamily="18" charset="0"/>
              </a:rPr>
              <a:t>             </a:t>
            </a:r>
            <a:r>
              <a:rPr lang="en-US" sz="1600" i="1" dirty="0" smtClean="0">
                <a:solidFill>
                  <a:srgbClr val="000000"/>
                </a:solidFill>
                <a:latin typeface="Times New Roman" pitchFamily="18" charset="0"/>
                <a:cs typeface="Times New Roman" pitchFamily="18" charset="0"/>
              </a:rPr>
              <a:t> </a:t>
            </a:r>
            <a:r>
              <a:rPr lang="en-US" sz="1600" i="1" dirty="0">
                <a:solidFill>
                  <a:srgbClr val="000000"/>
                </a:solidFill>
                <a:latin typeface="Times New Roman" pitchFamily="18" charset="0"/>
                <a:cs typeface="Times New Roman" pitchFamily="18" charset="0"/>
              </a:rPr>
              <a:t>n</a:t>
            </a:r>
            <a:r>
              <a:rPr lang="en-US" sz="1600" dirty="0">
                <a:solidFill>
                  <a:srgbClr val="000000"/>
                </a:solidFill>
                <a:latin typeface="Times New Roman" pitchFamily="18" charset="0"/>
                <a:cs typeface="Times New Roman" pitchFamily="18" charset="0"/>
              </a:rPr>
              <a:t> = Useful life of equipment in years</a:t>
            </a:r>
          </a:p>
          <a:p>
            <a:pPr lvl="0">
              <a:spcBef>
                <a:spcPts val="72"/>
              </a:spcBef>
              <a:defRPr/>
            </a:pPr>
            <a:r>
              <a:rPr lang="en-US" sz="1600" i="1" dirty="0">
                <a:solidFill>
                  <a:srgbClr val="000000"/>
                </a:solidFill>
                <a:latin typeface="Times New Roman" pitchFamily="18" charset="0"/>
                <a:cs typeface="Times New Roman" pitchFamily="18" charset="0"/>
              </a:rPr>
              <a:t>             </a:t>
            </a:r>
            <a:r>
              <a:rPr lang="en-US" sz="1600" i="1" dirty="0" smtClean="0">
                <a:solidFill>
                  <a:srgbClr val="000000"/>
                </a:solidFill>
                <a:latin typeface="Times New Roman" pitchFamily="18" charset="0"/>
                <a:cs typeface="Times New Roman" pitchFamily="18" charset="0"/>
              </a:rPr>
              <a:t>S</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  Scrap or salvage value after the useful life of the plant.</a:t>
            </a:r>
            <a:endParaRPr lang="en-US" sz="1600" dirty="0">
              <a:solidFill>
                <a:srgbClr val="4D5B6B"/>
              </a:solidFill>
              <a:latin typeface="Times New Roman" pitchFamily="18" charset="0"/>
              <a:cs typeface="Times New Roman" pitchFamily="18" charset="0"/>
            </a:endParaRPr>
          </a:p>
        </p:txBody>
      </p:sp>
      <p:graphicFrame>
        <p:nvGraphicFramePr>
          <p:cNvPr id="10" name="Object 2"/>
          <p:cNvGraphicFramePr>
            <a:graphicFrameLocks noChangeAspect="1"/>
          </p:cNvGraphicFramePr>
          <p:nvPr>
            <p:extLst>
              <p:ext uri="{D42A27DB-BD31-4B8C-83A1-F6EECF244321}">
                <p14:modId xmlns:p14="http://schemas.microsoft.com/office/powerpoint/2010/main" val="1224143350"/>
              </p:ext>
            </p:extLst>
          </p:nvPr>
        </p:nvGraphicFramePr>
        <p:xfrm>
          <a:off x="2057400" y="2567519"/>
          <a:ext cx="3464719" cy="533400"/>
        </p:xfrm>
        <a:graphic>
          <a:graphicData uri="http://schemas.openxmlformats.org/presentationml/2006/ole">
            <mc:AlternateContent xmlns:mc="http://schemas.openxmlformats.org/markup-compatibility/2006">
              <mc:Choice xmlns:v="urn:schemas-microsoft-com:vml" Requires="v">
                <p:oleObj spid="_x0000_s9224" name="Equation" r:id="rId4" imgW="2273040" imgH="393480" progId="Equation.DSMT4">
                  <p:embed/>
                </p:oleObj>
              </mc:Choice>
              <mc:Fallback>
                <p:oleObj name="Equation" r:id="rId4" imgW="227304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2567519"/>
                        <a:ext cx="3464719"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05675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8486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Rectangle 8"/>
          <p:cNvSpPr/>
          <p:nvPr/>
        </p:nvSpPr>
        <p:spPr>
          <a:xfrm>
            <a:off x="381000" y="533400"/>
            <a:ext cx="8229600" cy="307777"/>
          </a:xfrm>
          <a:prstGeom prst="rect">
            <a:avLst/>
          </a:prstGeom>
        </p:spPr>
        <p:txBody>
          <a:bodyPr wrap="square">
            <a:spAutoFit/>
          </a:bodyPr>
          <a:lstStyle/>
          <a:p>
            <a:endParaRPr lang="en-US" sz="1400" dirty="0">
              <a:latin typeface="Times New Roman" pitchFamily="18" charset="0"/>
              <a:cs typeface="Times New Roman" pitchFamily="18" charset="0"/>
            </a:endParaRPr>
          </a:p>
        </p:txBody>
      </p:sp>
      <p:sp>
        <p:nvSpPr>
          <p:cNvPr id="11" name="Rectangle 10"/>
          <p:cNvSpPr/>
          <p:nvPr/>
        </p:nvSpPr>
        <p:spPr>
          <a:xfrm>
            <a:off x="533400" y="533400"/>
            <a:ext cx="8610600" cy="3046988"/>
          </a:xfrm>
          <a:prstGeom prst="rect">
            <a:avLst/>
          </a:prstGeom>
          <a:noFill/>
        </p:spPr>
        <p:txBody>
          <a:bodyPr wrap="square">
            <a:spAutoFit/>
          </a:bodyPr>
          <a:lstStyle/>
          <a:p>
            <a:pPr algn="just">
              <a:lnSpc>
                <a:spcPct val="150000"/>
              </a:lnSpc>
            </a:pPr>
            <a:r>
              <a:rPr lang="en-US" sz="1600" dirty="0" smtClean="0">
                <a:latin typeface="Times New Roman" pitchFamily="18" charset="0"/>
                <a:cs typeface="Times New Roman" pitchFamily="18" charset="0"/>
              </a:rPr>
              <a:t>The straight line method is extremely simple and is easy to apply as the annual depreciation charge can be readily calculated from the total depreciation and useful life of the equipment. </a:t>
            </a:r>
            <a:r>
              <a:rPr lang="en-US" sz="1600" b="1" i="1" dirty="0" smtClean="0">
                <a:latin typeface="Times New Roman" pitchFamily="18" charset="0"/>
                <a:cs typeface="Times New Roman" pitchFamily="18" charset="0"/>
                <a:hlinkClick r:id="rId3" action="ppaction://hlinksldjump"/>
              </a:rPr>
              <a:t>Fig.1.</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shows the graphical </a:t>
            </a:r>
            <a:r>
              <a:rPr lang="en-US" sz="1600" dirty="0" smtClean="0">
                <a:latin typeface="Times New Roman" pitchFamily="18" charset="0"/>
                <a:cs typeface="Times New Roman" pitchFamily="18" charset="0"/>
              </a:rPr>
              <a:t>representation of </a:t>
            </a:r>
            <a:r>
              <a:rPr lang="en-US" sz="1600" dirty="0">
                <a:latin typeface="Times New Roman" pitchFamily="18" charset="0"/>
                <a:cs typeface="Times New Roman" pitchFamily="18" charset="0"/>
              </a:rPr>
              <a:t>the method. It is clear that initial value </a:t>
            </a:r>
            <a:r>
              <a:rPr lang="en-US" sz="1600" b="1" i="1" dirty="0">
                <a:latin typeface="Times New Roman" pitchFamily="18" charset="0"/>
                <a:cs typeface="Times New Roman" pitchFamily="18" charset="0"/>
              </a:rPr>
              <a:t>P </a:t>
            </a:r>
            <a:r>
              <a:rPr lang="en-US" sz="1600" i="1" dirty="0" smtClean="0">
                <a:latin typeface="Times New Roman" pitchFamily="18" charset="0"/>
                <a:cs typeface="Times New Roman" pitchFamily="18" charset="0"/>
              </a:rPr>
              <a:t>of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equipment reduces uniformly, through depreciation</a:t>
            </a:r>
            <a:r>
              <a:rPr lang="en-US" sz="1600" dirty="0" smtClean="0">
                <a:latin typeface="Times New Roman" pitchFamily="18" charset="0"/>
                <a:cs typeface="Times New Roman" pitchFamily="18" charset="0"/>
              </a:rPr>
              <a:t>, to </a:t>
            </a:r>
            <a:r>
              <a:rPr lang="en-US" sz="1600" dirty="0">
                <a:latin typeface="Times New Roman" pitchFamily="18" charset="0"/>
                <a:cs typeface="Times New Roman" pitchFamily="18" charset="0"/>
              </a:rPr>
              <a:t>the scrap value </a:t>
            </a:r>
            <a:r>
              <a:rPr lang="en-US" sz="1600" b="1" i="1" dirty="0">
                <a:latin typeface="Times New Roman" pitchFamily="18" charset="0"/>
                <a:cs typeface="Times New Roman" pitchFamily="18" charset="0"/>
              </a:rPr>
              <a:t>S </a:t>
            </a:r>
            <a:r>
              <a:rPr lang="en-US" sz="1600" i="1" dirty="0">
                <a:latin typeface="Times New Roman" pitchFamily="18" charset="0"/>
                <a:cs typeface="Times New Roman" pitchFamily="18" charset="0"/>
              </a:rPr>
              <a:t>in the useful life of the equipment.</a:t>
            </a:r>
          </a:p>
          <a:p>
            <a:pPr algn="just">
              <a:lnSpc>
                <a:spcPct val="150000"/>
              </a:lnSpc>
            </a:pPr>
            <a:r>
              <a:rPr lang="en-US" sz="1600" dirty="0">
                <a:latin typeface="Times New Roman" pitchFamily="18" charset="0"/>
                <a:cs typeface="Times New Roman" pitchFamily="18" charset="0"/>
              </a:rPr>
              <a:t>The depreciation curve (</a:t>
            </a:r>
            <a:r>
              <a:rPr lang="en-US" sz="1600" i="1" dirty="0">
                <a:latin typeface="Times New Roman" pitchFamily="18" charset="0"/>
                <a:cs typeface="Times New Roman" pitchFamily="18" charset="0"/>
              </a:rPr>
              <a:t>PA) follows a straight line path</a:t>
            </a:r>
            <a:r>
              <a:rPr lang="en-US" sz="1600" i="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indicating </a:t>
            </a:r>
            <a:r>
              <a:rPr lang="en-US" sz="1600" dirty="0">
                <a:latin typeface="Times New Roman" pitchFamily="18" charset="0"/>
                <a:cs typeface="Times New Roman" pitchFamily="18" charset="0"/>
              </a:rPr>
              <a:t>constant annual depreciation charge. However</a:t>
            </a:r>
            <a:r>
              <a:rPr lang="en-US" sz="1600" dirty="0" smtClean="0">
                <a:latin typeface="Times New Roman" pitchFamily="18" charset="0"/>
                <a:cs typeface="Times New Roman" pitchFamily="18" charset="0"/>
              </a:rPr>
              <a:t>, this </a:t>
            </a:r>
            <a:r>
              <a:rPr lang="en-US" sz="1600" dirty="0">
                <a:latin typeface="Times New Roman" pitchFamily="18" charset="0"/>
                <a:cs typeface="Times New Roman" pitchFamily="18" charset="0"/>
              </a:rPr>
              <a:t>method suffers from two defects. Firstly, the </a:t>
            </a:r>
            <a:r>
              <a:rPr lang="en-US" sz="1600" dirty="0" smtClean="0">
                <a:latin typeface="Times New Roman" pitchFamily="18" charset="0"/>
                <a:cs typeface="Times New Roman" pitchFamily="18" charset="0"/>
              </a:rPr>
              <a:t>assumption of </a:t>
            </a:r>
            <a:r>
              <a:rPr lang="en-US" sz="1600" dirty="0">
                <a:latin typeface="Times New Roman" pitchFamily="18" charset="0"/>
                <a:cs typeface="Times New Roman" pitchFamily="18" charset="0"/>
              </a:rPr>
              <a:t>constant depreciation charge every year is not correct</a:t>
            </a:r>
            <a:r>
              <a:rPr lang="en-US" sz="1600" dirty="0" smtClean="0">
                <a:latin typeface="Times New Roman" pitchFamily="18" charset="0"/>
                <a:cs typeface="Times New Roman" pitchFamily="18" charset="0"/>
              </a:rPr>
              <a:t>. Secondly</a:t>
            </a:r>
            <a:r>
              <a:rPr lang="en-US" sz="1600" dirty="0">
                <a:latin typeface="Times New Roman" pitchFamily="18" charset="0"/>
                <a:cs typeface="Times New Roman" pitchFamily="18" charset="0"/>
              </a:rPr>
              <a:t>, it does not account for the interest </a:t>
            </a:r>
            <a:r>
              <a:rPr lang="en-US" sz="1600" dirty="0" smtClean="0">
                <a:latin typeface="Times New Roman" pitchFamily="18" charset="0"/>
                <a:cs typeface="Times New Roman" pitchFamily="18" charset="0"/>
              </a:rPr>
              <a:t>which may </a:t>
            </a:r>
            <a:r>
              <a:rPr lang="en-US" sz="1600" dirty="0">
                <a:latin typeface="Times New Roman" pitchFamily="18" charset="0"/>
                <a:cs typeface="Times New Roman" pitchFamily="18" charset="0"/>
              </a:rPr>
              <a:t>be drawn during accumulation.</a:t>
            </a:r>
          </a:p>
        </p:txBody>
      </p:sp>
      <p:sp>
        <p:nvSpPr>
          <p:cNvPr id="12" name="Text Placeholder 1575"/>
          <p:cNvSpPr txBox="1">
            <a:spLocks/>
          </p:cNvSpPr>
          <p:nvPr/>
        </p:nvSpPr>
        <p:spPr>
          <a:xfrm>
            <a:off x="533400" y="3598493"/>
            <a:ext cx="8610599" cy="3644587"/>
          </a:xfrm>
          <a:prstGeom prst="rect">
            <a:avLst/>
          </a:prstGeom>
        </p:spPr>
        <p:txBody>
          <a:bodyPr wrap="square" anchor="t">
            <a:spAutoFit/>
          </a:bodyPr>
          <a:lstStyle/>
          <a:p>
            <a:pPr lvl="0" algn="just">
              <a:lnSpc>
                <a:spcPct val="150000"/>
              </a:lnSpc>
              <a:spcBef>
                <a:spcPts val="72"/>
              </a:spcBef>
              <a:defRPr/>
            </a:pPr>
            <a:r>
              <a:rPr kumimoji="0" lang="en-US" sz="16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600" b="1"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ii</a:t>
            </a:r>
            <a:r>
              <a:rPr kumimoji="0" lang="en-US" sz="16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Diminishing value method. </a:t>
            </a:r>
            <a:r>
              <a:rPr kumimoji="0" lang="en-US" sz="1600" i="0" u="none" strike="noStrike" kern="1200" cap="none" spc="0" normalizeH="0" baseline="0" noProof="0" dirty="0" smtClean="0">
                <a:ln>
                  <a:noFill/>
                </a:ln>
                <a:effectLst/>
                <a:uLnTx/>
                <a:uFillTx/>
                <a:latin typeface="Times New Roman" pitchFamily="18" charset="0"/>
                <a:cs typeface="Times New Roman" pitchFamily="18" charset="0"/>
              </a:rPr>
              <a:t>In</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this method, depreciation charge is made every year at a fixed rate on the diminished value of the equipment. In other words, depreciation charge is first applied to the initial cost of equipment and then to its diminished value. As an example, suppose the initial cost of equipment is </a:t>
            </a:r>
            <a:r>
              <a:rPr lang="en-US" sz="1600" dirty="0" smtClean="0">
                <a:solidFill>
                  <a:srgbClr val="000000"/>
                </a:solidFill>
                <a:latin typeface="Times New Roman" pitchFamily="18" charset="0"/>
                <a:cs typeface="Times New Roman" pitchFamily="18" charset="0"/>
              </a:rPr>
              <a:t>$</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10,000 and its scrap value after the useful life is zero. If the annual rate of depreciations 10%, then depreciation charge for the first year will be </a:t>
            </a:r>
            <a:r>
              <a:rPr lang="en-US" sz="1600" dirty="0" smtClean="0">
                <a:solidFill>
                  <a:srgbClr val="000000"/>
                </a:solidFill>
                <a:latin typeface="Times New Roman" pitchFamily="18" charset="0"/>
                <a:cs typeface="Times New Roman" pitchFamily="18" charset="0"/>
              </a:rPr>
              <a:t>0·1×</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10,000 = $1,000. The value of the equipment is diminished by $1,000 and becomes $9,000. For the second year, the depreciation charge will be made on the diminished value </a:t>
            </a:r>
            <a:r>
              <a:rPr kumimoji="0" lang="en-US" sz="16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i.e.</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($9,000) and becomes </a:t>
            </a:r>
            <a:r>
              <a:rPr lang="en-US" sz="1600" dirty="0" smtClean="0">
                <a:solidFill>
                  <a:srgbClr val="000000"/>
                </a:solidFill>
                <a:latin typeface="Times New Roman" pitchFamily="18" charset="0"/>
                <a:cs typeface="Times New Roman" pitchFamily="18" charset="0"/>
              </a:rPr>
              <a:t>0·1×</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9,000 = $900. The value of the equipment now becomes </a:t>
            </a:r>
            <a:r>
              <a:rPr lang="en-US" sz="1600" dirty="0" smtClean="0">
                <a:solidFill>
                  <a:srgbClr val="000000"/>
                </a:solidFill>
                <a:latin typeface="Times New Roman" pitchFamily="18" charset="0"/>
                <a:cs typeface="Times New Roman" pitchFamily="18" charset="0"/>
              </a:rPr>
              <a:t>9000− </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900 = $8100. </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For </a:t>
            </a:r>
            <a:r>
              <a:rPr kumimoji="0" lang="en-US" sz="16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the third year, the depreciation charge will be 0· 1× 8100 = $810 and so on.</a:t>
            </a:r>
          </a:p>
          <a:p>
            <a:pPr marL="0" marR="0" lvl="0" indent="0" algn="l" defTabSz="914400" rtl="0" eaLnBrk="1" fontAlgn="auto" latinLnBrk="0" hangingPunct="1">
              <a:spcBef>
                <a:spcPts val="36"/>
              </a:spcBef>
              <a:spcAft>
                <a:spcPts val="0"/>
              </a:spcAft>
              <a:buClrTx/>
              <a:buSzTx/>
              <a:buFontTx/>
              <a:buNone/>
              <a:tabLst/>
              <a:defRPr/>
            </a:pPr>
            <a:endParaRPr kumimoji="0" lang="en-US" sz="1400" b="1" i="1"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sp>
        <p:nvSpPr>
          <p:cNvPr id="16" name="Slide Number Placeholder 15"/>
          <p:cNvSpPr>
            <a:spLocks noGrp="1"/>
          </p:cNvSpPr>
          <p:nvPr>
            <p:ph type="sldNum" sz="quarter" idx="11"/>
          </p:nvPr>
        </p:nvSpPr>
        <p:spPr/>
        <p:txBody>
          <a:bodyPr/>
          <a:lstStyle/>
          <a:p>
            <a:fld id="{E2DBAB3F-31A9-425C-8DAC-E53AFE934A5D}"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Text Placeholder 1577"/>
          <p:cNvSpPr txBox="1">
            <a:spLocks/>
          </p:cNvSpPr>
          <p:nvPr/>
        </p:nvSpPr>
        <p:spPr>
          <a:xfrm>
            <a:off x="4495800" y="609600"/>
            <a:ext cx="4648200" cy="2700739"/>
          </a:xfrm>
          <a:prstGeom prst="rect">
            <a:avLst/>
          </a:prstGeom>
        </p:spPr>
        <p:txBody>
          <a:bodyPr wrap="square" anchor="t">
            <a:spAutoFit/>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Value of equipment after one year
</a:t>
            </a:r>
          </a:p>
          <a:p>
            <a:pPr marL="0" marR="0" lvl="0" indent="0" algn="l" defTabSz="914400" rtl="0" eaLnBrk="1" fontAlgn="auto" latinLnBrk="0" hangingPunct="1">
              <a:lnSpc>
                <a:spcPts val="1000"/>
              </a:lnSpc>
              <a:spcBef>
                <a:spcPts val="72"/>
              </a:spcBef>
              <a:spcAft>
                <a:spcPts val="0"/>
              </a:spcAft>
              <a:buClrTx/>
              <a:buSzTx/>
              <a:buFontTx/>
              <a:buNone/>
              <a:tabLst/>
              <a:defRPr/>
            </a:pP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kumimoji="0" lang="en-US"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P</a:t>
            </a: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 </a:t>
            </a:r>
            <a:r>
              <a:rPr kumimoji="0" lang="en-US"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kumimoji="0" lang="en-US" sz="1400" b="1" i="1" u="none" strike="noStrike" kern="1200" cap="none" spc="0" normalizeH="0" baseline="0" noProof="0" dirty="0" err="1" smtClean="0">
                <a:ln>
                  <a:noFill/>
                </a:ln>
                <a:solidFill>
                  <a:srgbClr val="002060"/>
                </a:solidFill>
                <a:effectLst/>
                <a:uLnTx/>
                <a:uFillTx/>
                <a:latin typeface="Times New Roman" pitchFamily="18" charset="0"/>
                <a:cs typeface="Times New Roman" pitchFamily="18" charset="0"/>
              </a:rPr>
              <a:t>Px</a:t>
            </a:r>
            <a:r>
              <a:rPr kumimoji="0" lang="en-US"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 </a:t>
            </a:r>
            <a:r>
              <a:rPr kumimoji="0" lang="en-US"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P</a:t>
            </a: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(1 −</a:t>
            </a:r>
            <a:r>
              <a:rPr kumimoji="0" lang="en-US"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x</a:t>
            </a: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72"/>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Value of equipment after 2 years
</a:t>
            </a:r>
          </a:p>
          <a:p>
            <a:pPr marL="0" marR="0" lvl="0" indent="0" algn="l" defTabSz="914400" rtl="0" eaLnBrk="1" fontAlgn="auto" latinLnBrk="0" hangingPunct="1">
              <a:lnSpc>
                <a:spcPts val="1000"/>
              </a:lnSpc>
              <a:spcBef>
                <a:spcPts val="108"/>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Diminished value − Annual depreciation
</a:t>
            </a:r>
          </a:p>
          <a:p>
            <a:pPr marL="0" marR="0" lvl="0" indent="0" algn="l" defTabSz="914400" rtl="0" eaLnBrk="1" fontAlgn="auto" latinLnBrk="0" hangingPunct="1">
              <a:lnSpc>
                <a:spcPts val="1000"/>
              </a:lnSpc>
              <a:spcBef>
                <a:spcPts val="72"/>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Px</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Px</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x</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72"/>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P</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Px</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Px</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Px</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2</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72"/>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x</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2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2</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x</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+ 1)               </a:t>
            </a:r>
          </a:p>
          <a:p>
            <a:pPr marL="0" marR="0" lvl="0" indent="0" algn="l" defTabSz="914400" rtl="0" eaLnBrk="1" fontAlgn="auto" latinLnBrk="0" hangingPunct="1">
              <a:lnSpc>
                <a:spcPct val="150000"/>
              </a:lnSpc>
              <a:spcBef>
                <a:spcPts val="36"/>
              </a:spcBef>
              <a:spcAft>
                <a:spcPts val="0"/>
              </a:spcAft>
              <a:buClrTx/>
              <a:buSzTx/>
              <a:buFontTx/>
              <a:buNone/>
              <a:tabLst/>
              <a:defRPr/>
            </a:pPr>
            <a:r>
              <a:rPr lang="en-US" sz="1400" dirty="0" smtClean="0">
                <a:solidFill>
                  <a:srgbClr val="000000"/>
                </a:solidFill>
                <a:latin typeface="Times New Roman" pitchFamily="18" charset="0"/>
                <a:cs typeface="Times New Roman" pitchFamily="18" charset="0"/>
              </a:rPr>
              <a:t>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P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x</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2</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Value of equipment after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n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years     </a:t>
            </a: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a:t>
            </a:r>
            <a:r>
              <a:rPr kumimoji="0" lang="en-US"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P </a:t>
            </a: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(1 −</a:t>
            </a:r>
            <a:r>
              <a:rPr kumimoji="0" lang="en-US"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x</a:t>
            </a:r>
            <a:r>
              <a:rPr kumimoji="0" lang="en-US"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a:t>
            </a:r>
            <a:r>
              <a:rPr kumimoji="0" lang="en-US" sz="1400" b="1" i="1" u="none" strike="noStrike" kern="1200" cap="none" spc="0" normalizeH="0" baseline="30000" noProof="0" dirty="0" smtClean="0">
                <a:ln>
                  <a:noFill/>
                </a:ln>
                <a:solidFill>
                  <a:srgbClr val="002060"/>
                </a:solidFill>
                <a:effectLst/>
                <a:uLnTx/>
                <a:uFillTx/>
                <a:latin typeface="Times New Roman" pitchFamily="18" charset="0"/>
                <a:cs typeface="Times New Roman" pitchFamily="18" charset="0"/>
              </a:rPr>
              <a:t>n</a:t>
            </a:r>
          </a:p>
          <a:p>
            <a:pPr marL="0" marR="0" lvl="0" indent="0" algn="l" defTabSz="914400" rtl="0" eaLnBrk="1" fontAlgn="auto" latinLnBrk="0" hangingPunct="1">
              <a:lnSpc>
                <a:spcPts val="1200"/>
              </a:lnSpc>
              <a:spcBef>
                <a:spcPts val="0"/>
              </a:spcBef>
              <a:spcAft>
                <a:spcPts val="144"/>
              </a:spcAft>
              <a:buClrTx/>
              <a:buSzTx/>
              <a:buFontTx/>
              <a:buNone/>
              <a:tabLst/>
              <a:defRPr/>
            </a:pPr>
            <a:endParaRPr kumimoji="0" lang="en-US" sz="14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sp>
        <p:nvSpPr>
          <p:cNvPr id="11" name="Text Placeholder 1592"/>
          <p:cNvSpPr txBox="1">
            <a:spLocks/>
          </p:cNvSpPr>
          <p:nvPr/>
        </p:nvSpPr>
        <p:spPr>
          <a:xfrm>
            <a:off x="1447800" y="3429000"/>
            <a:ext cx="6502400" cy="1669688"/>
          </a:xfrm>
          <a:prstGeom prst="rect">
            <a:avLst/>
          </a:prstGeom>
        </p:spPr>
        <p:txBody>
          <a:bodyPr anchor="t">
            <a:spAutoFit/>
          </a:bodyPr>
          <a:lstStyle/>
          <a:p>
            <a:pPr lvl="0">
              <a:lnSpc>
                <a:spcPts val="1200"/>
              </a:lnSpc>
              <a:tabLst>
                <a:tab pos="3168650" algn="r"/>
              </a:tabLst>
            </a:pPr>
            <a:r>
              <a:rPr lang="en-US" sz="1400" dirty="0">
                <a:latin typeface="Times New Roman" pitchFamily="18" charset="0"/>
                <a:cs typeface="Times New Roman" pitchFamily="18" charset="0"/>
              </a:rPr>
              <a:t>But the value of equipment after </a:t>
            </a:r>
            <a:r>
              <a:rPr lang="en-US" sz="1400" b="1" i="1" dirty="0">
                <a:latin typeface="Times New Roman" pitchFamily="18" charset="0"/>
                <a:cs typeface="Times New Roman" pitchFamily="18" charset="0"/>
              </a:rPr>
              <a:t>n</a:t>
            </a:r>
            <a:r>
              <a:rPr lang="en-US" sz="1400" i="1" dirty="0">
                <a:latin typeface="Times New Roman" pitchFamily="18" charset="0"/>
                <a:cs typeface="Times New Roman" pitchFamily="18" charset="0"/>
              </a:rPr>
              <a:t> years (i.e., useful life) is equal to the scrap value </a:t>
            </a:r>
            <a:r>
              <a:rPr lang="en-US" sz="1400" b="1" i="1" dirty="0">
                <a:latin typeface="Times New Roman" pitchFamily="18" charset="0"/>
                <a:cs typeface="Times New Roman" pitchFamily="18" charset="0"/>
              </a:rPr>
              <a:t>S</a:t>
            </a:r>
            <a:r>
              <a:rPr lang="en-US" sz="1400" b="1" i="1" dirty="0" smtClean="0">
                <a:latin typeface="Times New Roman" pitchFamily="18" charset="0"/>
                <a:cs typeface="Times New Roman" pitchFamily="18" charset="0"/>
              </a:rPr>
              <a:t>.</a:t>
            </a:r>
          </a:p>
          <a:p>
            <a:pPr lvl="0">
              <a:lnSpc>
                <a:spcPts val="1200"/>
              </a:lnSpc>
              <a:tabLst>
                <a:tab pos="3168650" algn="r"/>
              </a:tabLst>
            </a:pPr>
            <a:endParaRPr kumimoji="0" lang="en-US" sz="14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a:p>
            <a:pPr lvl="0">
              <a:lnSpc>
                <a:spcPts val="1200"/>
              </a:lnSpc>
              <a:tabLst>
                <a:tab pos="3168650" algn="r"/>
              </a:tabLst>
            </a:pP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pt-BR"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S</a:t>
            </a:r>
            <a:r>
              <a:rPr kumimoji="0" lang="pt-BR"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a:t>
            </a:r>
            <a:r>
              <a:rPr kumimoji="0" lang="pt-BR"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P</a:t>
            </a:r>
            <a:r>
              <a:rPr kumimoji="0" lang="pt-BR"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(1 –</a:t>
            </a:r>
            <a:r>
              <a:rPr kumimoji="0" lang="pt-BR" sz="1400" b="1" i="1"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 x</a:t>
            </a:r>
            <a:r>
              <a:rPr kumimoji="0" lang="pt-BR" sz="1400" b="1" i="0" u="none"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a:t>
            </a:r>
            <a:r>
              <a:rPr kumimoji="0" lang="pt-BR" sz="1400" b="1" i="1" u="none" strike="noStrike" kern="1200" cap="none" spc="0" normalizeH="0" baseline="30000" noProof="0" dirty="0" smtClean="0">
                <a:ln>
                  <a:noFill/>
                </a:ln>
                <a:solidFill>
                  <a:srgbClr val="002060"/>
                </a:solidFill>
                <a:effectLst/>
                <a:uLnTx/>
                <a:uFillTx/>
                <a:latin typeface="Times New Roman" pitchFamily="18" charset="0"/>
                <a:cs typeface="Times New Roman" pitchFamily="18" charset="0"/>
              </a:rPr>
              <a:t>n </a:t>
            </a:r>
            <a:r>
              <a:rPr kumimoji="0" lang="pt-BR"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200"/>
              </a:lnSpc>
              <a:spcBef>
                <a:spcPts val="0"/>
              </a:spcBef>
              <a:spcAft>
                <a:spcPts val="0"/>
              </a:spcAft>
              <a:buClrTx/>
              <a:buSzTx/>
              <a:buFontTx/>
              <a:buNone/>
              <a:tabLst>
                <a:tab pos="2900680" algn="r"/>
              </a:tabLst>
              <a:defRPr/>
            </a:pP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or	(1-x)</a:t>
            </a:r>
            <a:r>
              <a:rPr kumimoji="0" lang="pt-BR"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pt-BR"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S</a:t>
            </a: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pt-BR"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200"/>
              </a:lnSpc>
              <a:spcBef>
                <a:spcPts val="0"/>
              </a:spcBef>
              <a:spcAft>
                <a:spcPts val="72"/>
              </a:spcAft>
              <a:buClrTx/>
              <a:buSzTx/>
              <a:buFontTx/>
              <a:buNone/>
              <a:tabLst>
                <a:tab pos="3080385" algn="r"/>
              </a:tabLst>
              <a:defRPr/>
            </a:pP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or	1-</a:t>
            </a:r>
            <a:r>
              <a:rPr kumimoji="0" lang="pt-BR"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x</a:t>
            </a: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pt-BR"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t>
            </a: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pt-BR"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lang="pt-BR" sz="1400" dirty="0" smtClean="0">
                <a:solidFill>
                  <a:srgbClr val="000000"/>
                </a:solidFill>
                <a:latin typeface="Times New Roman" pitchFamily="18" charset="0"/>
                <a:cs typeface="Times New Roman" pitchFamily="18" charset="0"/>
              </a:rPr>
              <a:t>)</a:t>
            </a:r>
            <a:r>
              <a:rPr lang="pt-BR" sz="1400" baseline="30000" dirty="0" smtClean="0">
                <a:solidFill>
                  <a:srgbClr val="000000"/>
                </a:solidFill>
                <a:latin typeface="Times New Roman" pitchFamily="18" charset="0"/>
                <a:cs typeface="Times New Roman" pitchFamily="18" charset="0"/>
              </a:rPr>
              <a:t>1/n</a:t>
            </a:r>
          </a:p>
          <a:p>
            <a:pPr marL="0" marR="0" lvl="0" indent="0" algn="l" defTabSz="914400" rtl="0" eaLnBrk="1" fontAlgn="auto" latinLnBrk="0" hangingPunct="1">
              <a:lnSpc>
                <a:spcPts val="1200"/>
              </a:lnSpc>
              <a:spcBef>
                <a:spcPts val="0"/>
              </a:spcBef>
              <a:spcAft>
                <a:spcPts val="72"/>
              </a:spcAft>
              <a:buClrTx/>
              <a:buSzTx/>
              <a:buFontTx/>
              <a:buNone/>
              <a:tabLst>
                <a:tab pos="3080385" algn="r"/>
              </a:tabLst>
              <a:defRPr/>
            </a:pPr>
            <a:endParaRPr lang="pt-BR" sz="1400" baseline="30000" dirty="0" smtClean="0">
              <a:solidFill>
                <a:srgbClr val="000000"/>
              </a:solidFill>
              <a:latin typeface="Times New Roman" pitchFamily="18" charset="0"/>
              <a:cs typeface="Times New Roman" pitchFamily="18" charset="0"/>
            </a:endParaRPr>
          </a:p>
          <a:p>
            <a:pPr lvl="0">
              <a:lnSpc>
                <a:spcPts val="1200"/>
              </a:lnSpc>
              <a:spcAft>
                <a:spcPts val="72"/>
              </a:spcAft>
              <a:tabLst>
                <a:tab pos="3080385" algn="r"/>
              </a:tabLst>
            </a:pPr>
            <a:r>
              <a:rPr lang="pt-BR" sz="1400" dirty="0">
                <a:solidFill>
                  <a:srgbClr val="000000"/>
                </a:solidFill>
                <a:latin typeface="Times New Roman" pitchFamily="18" charset="0"/>
                <a:cs typeface="Times New Roman" pitchFamily="18" charset="0"/>
              </a:rPr>
              <a:t>or </a:t>
            </a:r>
            <a:r>
              <a:rPr lang="en-US" sz="1400" dirty="0">
                <a:solidFill>
                  <a:srgbClr val="000000"/>
                </a:solidFill>
                <a:latin typeface="Times New Roman" pitchFamily="18" charset="0"/>
                <a:cs typeface="Times New Roman" pitchFamily="18" charset="0"/>
              </a:rPr>
              <a:t>	</a:t>
            </a:r>
            <a:r>
              <a:rPr lang="en-US" sz="1400" b="1" i="1" dirty="0">
                <a:solidFill>
                  <a:srgbClr val="002060"/>
                </a:solidFill>
                <a:latin typeface="Times New Roman" pitchFamily="18" charset="0"/>
                <a:cs typeface="Times New Roman" pitchFamily="18" charset="0"/>
              </a:rPr>
              <a:t>x </a:t>
            </a:r>
            <a:r>
              <a:rPr lang="en-US" sz="1400" b="1" dirty="0">
                <a:solidFill>
                  <a:srgbClr val="002060"/>
                </a:solidFill>
                <a:latin typeface="Times New Roman" pitchFamily="18" charset="0"/>
                <a:cs typeface="Times New Roman" pitchFamily="18" charset="0"/>
              </a:rPr>
              <a:t>= 1 - (</a:t>
            </a:r>
            <a:r>
              <a:rPr lang="en-US" sz="1400" b="1" i="1" dirty="0" smtClean="0">
                <a:solidFill>
                  <a:srgbClr val="002060"/>
                </a:solidFill>
                <a:latin typeface="Times New Roman" pitchFamily="18" charset="0"/>
                <a:cs typeface="Times New Roman" pitchFamily="18" charset="0"/>
              </a:rPr>
              <a:t>S</a:t>
            </a:r>
            <a:r>
              <a:rPr lang="en-US" sz="1400" b="1" dirty="0" smtClean="0">
                <a:solidFill>
                  <a:srgbClr val="002060"/>
                </a:solidFill>
                <a:latin typeface="Times New Roman" pitchFamily="18" charset="0"/>
                <a:cs typeface="Times New Roman" pitchFamily="18" charset="0"/>
              </a:rPr>
              <a:t>/</a:t>
            </a:r>
            <a:r>
              <a:rPr lang="en-US" sz="1400" b="1" i="1" dirty="0" smtClean="0">
                <a:solidFill>
                  <a:srgbClr val="002060"/>
                </a:solidFill>
                <a:latin typeface="Times New Roman" pitchFamily="18" charset="0"/>
                <a:cs typeface="Times New Roman" pitchFamily="18" charset="0"/>
              </a:rPr>
              <a:t>P</a:t>
            </a:r>
            <a:r>
              <a:rPr lang="en-US" sz="1400" b="1" dirty="0" smtClean="0">
                <a:solidFill>
                  <a:srgbClr val="002060"/>
                </a:solidFill>
                <a:latin typeface="Times New Roman" pitchFamily="18" charset="0"/>
                <a:cs typeface="Times New Roman" pitchFamily="18" charset="0"/>
              </a:rPr>
              <a:t>)</a:t>
            </a:r>
            <a:r>
              <a:rPr lang="pt-BR" sz="1400" b="1" baseline="30000" dirty="0" smtClean="0">
                <a:solidFill>
                  <a:srgbClr val="002060"/>
                </a:solidFill>
                <a:latin typeface="Times New Roman" pitchFamily="18" charset="0"/>
                <a:cs typeface="Times New Roman" pitchFamily="18" charset="0"/>
              </a:rPr>
              <a:t>1/n</a:t>
            </a:r>
            <a:r>
              <a:rPr lang="en-US" sz="1400" b="1" dirty="0">
                <a:solidFill>
                  <a:srgbClr val="00206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a:t>
            </a:r>
            <a:r>
              <a:rPr lang="en-US" sz="1400" i="1" dirty="0" err="1">
                <a:solidFill>
                  <a:srgbClr val="000000"/>
                </a:solidFill>
                <a:latin typeface="Times New Roman" pitchFamily="18" charset="0"/>
                <a:cs typeface="Times New Roman" pitchFamily="18" charset="0"/>
              </a:rPr>
              <a:t>i</a:t>
            </a:r>
            <a:r>
              <a:rPr lang="en-US" sz="1400" dirty="0">
                <a:solidFill>
                  <a:srgbClr val="000000"/>
                </a:solidFill>
                <a:latin typeface="Times New Roman" pitchFamily="18" charset="0"/>
                <a:cs typeface="Times New Roman" pitchFamily="18" charset="0"/>
              </a:rPr>
              <a:t>) </a:t>
            </a:r>
            <a:r>
              <a:rPr kumimoji="0" lang="pt-BR"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endParaRPr kumimoji="0" lang="pt-BR" sz="14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sp>
        <p:nvSpPr>
          <p:cNvPr id="12" name="Text Placeholder 1593"/>
          <p:cNvSpPr txBox="1">
            <a:spLocks/>
          </p:cNvSpPr>
          <p:nvPr/>
        </p:nvSpPr>
        <p:spPr>
          <a:xfrm>
            <a:off x="1219200" y="5029200"/>
            <a:ext cx="7772400" cy="1384995"/>
          </a:xfrm>
          <a:prstGeom prst="rect">
            <a:avLst/>
          </a:prstGeom>
          <a:ln>
            <a:noFill/>
          </a:ln>
        </p:spPr>
        <p:txBody>
          <a:bodyPr wrap="square" anchor="t">
            <a:spAutoFit/>
          </a:bodyPr>
          <a:lstStyle/>
          <a:p>
            <a:pPr lvl="0">
              <a:tabLst>
                <a:tab pos="2417445" algn="l"/>
                <a:tab pos="5759450" algn="r"/>
              </a:tabLst>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From exp. (</a:t>
            </a:r>
            <a:r>
              <a:rPr kumimoji="0" lang="en-US" sz="1400"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i</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the annual depreciation can be easily found. Thus depreciation to be made for the first year is given by :
                          </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Depreciation for the </a:t>
            </a:r>
            <a:r>
              <a:rPr lang="en-US" sz="1400" b="1" dirty="0">
                <a:solidFill>
                  <a:srgbClr val="000000"/>
                </a:solidFill>
                <a:latin typeface="Times New Roman" pitchFamily="18" charset="0"/>
                <a:cs typeface="Times New Roman" pitchFamily="18" charset="0"/>
              </a:rPr>
              <a:t>first </a:t>
            </a:r>
            <a:r>
              <a:rPr lang="en-US" sz="1400" b="1" dirty="0" smtClean="0">
                <a:solidFill>
                  <a:srgbClr val="000000"/>
                </a:solidFill>
                <a:latin typeface="Times New Roman" pitchFamily="18" charset="0"/>
                <a:cs typeface="Times New Roman" pitchFamily="18" charset="0"/>
              </a:rPr>
              <a:t>year   =   </a:t>
            </a:r>
            <a:r>
              <a:rPr kumimoji="0" lang="en-US" sz="1400" b="1"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xP</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400" b="1"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1/</a:t>
            </a:r>
            <a:r>
              <a:rPr kumimoji="0" lang="en-US" sz="1400" b="1"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p>
          <a:p>
            <a:pPr lvl="0" algn="ctr">
              <a:tabLst>
                <a:tab pos="2417445" algn="l"/>
                <a:tab pos="5759450" algn="r"/>
              </a:tabLst>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Similarly, annual depreciation charge for the subsequent years can be calculated.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This method is more rational than the straight line method.</a:t>
            </a:r>
            <a:endParaRPr kumimoji="0" lang="en-US" sz="14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sp>
        <p:nvSpPr>
          <p:cNvPr id="14" name="Date Placeholder 13"/>
          <p:cNvSpPr>
            <a:spLocks noGrp="1"/>
          </p:cNvSpPr>
          <p:nvPr>
            <p:ph type="dt" sz="half" idx="10"/>
          </p:nvPr>
        </p:nvSpPr>
        <p:spPr>
          <a:xfrm>
            <a:off x="3276600" y="6381750"/>
            <a:ext cx="2133600" cy="476250"/>
          </a:xfrm>
        </p:spPr>
        <p:txBody>
          <a:bodyPr/>
          <a:lstStyle/>
          <a:p>
            <a:fld id="{2ED59143-C21B-4526-B21B-7F2DF30334BD}" type="datetime1">
              <a:rPr lang="en-US" smtClean="0"/>
              <a:pPr/>
              <a:t>5/2/2020</a:t>
            </a:fld>
            <a:endParaRPr lang="en-US"/>
          </a:p>
        </p:txBody>
      </p:sp>
      <p:sp>
        <p:nvSpPr>
          <p:cNvPr id="15" name="Slide Number Placeholder 14"/>
          <p:cNvSpPr>
            <a:spLocks noGrp="1"/>
          </p:cNvSpPr>
          <p:nvPr>
            <p:ph type="sldNum" sz="quarter" idx="11"/>
          </p:nvPr>
        </p:nvSpPr>
        <p:spPr/>
        <p:txBody>
          <a:bodyPr/>
          <a:lstStyle/>
          <a:p>
            <a:fld id="{E2DBAB3F-31A9-425C-8DAC-E53AFE934A5D}" type="slidenum">
              <a:rPr lang="en-US" smtClean="0"/>
              <a:pPr/>
              <a:t>14</a:t>
            </a:fld>
            <a:endParaRPr lang="en-US"/>
          </a:p>
        </p:txBody>
      </p:sp>
      <p:sp>
        <p:nvSpPr>
          <p:cNvPr id="16" name="Rectangle 15"/>
          <p:cNvSpPr/>
          <p:nvPr/>
        </p:nvSpPr>
        <p:spPr>
          <a:xfrm>
            <a:off x="1066800" y="533400"/>
            <a:ext cx="4114800" cy="2003112"/>
          </a:xfrm>
          <a:prstGeom prst="rect">
            <a:avLst/>
          </a:prstGeom>
        </p:spPr>
        <p:txBody>
          <a:bodyPr wrap="square">
            <a:spAutoFit/>
          </a:bodyPr>
          <a:lstStyle/>
          <a:p>
            <a:pPr lvl="0">
              <a:spcBef>
                <a:spcPts val="36"/>
              </a:spcBef>
              <a:defRPr/>
            </a:pPr>
            <a:r>
              <a:rPr lang="en-US" b="1" dirty="0" smtClean="0">
                <a:solidFill>
                  <a:srgbClr val="EB008B"/>
                </a:solidFill>
                <a:latin typeface="Times New Roman" pitchFamily="18" charset="0"/>
                <a:cs typeface="Times New Roman" pitchFamily="18" charset="0"/>
              </a:rPr>
              <a:t>Mathematical treatment</a:t>
            </a:r>
          </a:p>
          <a:p>
            <a:pPr lvl="0">
              <a:spcBef>
                <a:spcPts val="108"/>
              </a:spcBef>
              <a:tabLst>
                <a:tab pos="3681095" algn="r"/>
              </a:tabLst>
              <a:defRPr/>
            </a:pPr>
            <a:r>
              <a:rPr lang="en-US" dirty="0" smtClean="0">
                <a:solidFill>
                  <a:srgbClr val="000000"/>
                </a:solidFill>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Let       </a:t>
            </a:r>
          </a:p>
          <a:p>
            <a:pPr lvl="0">
              <a:spcBef>
                <a:spcPts val="108"/>
              </a:spcBef>
              <a:tabLst>
                <a:tab pos="3681095" algn="r"/>
              </a:tabLst>
              <a:defRPr/>
            </a:pPr>
            <a:r>
              <a:rPr lang="en-US" sz="1400" dirty="0" smtClean="0">
                <a:solidFill>
                  <a:srgbClr val="000000"/>
                </a:solidFill>
                <a:latin typeface="Times New Roman" pitchFamily="18" charset="0"/>
                <a:cs typeface="Times New Roman" pitchFamily="18" charset="0"/>
              </a:rPr>
              <a:t> </a:t>
            </a:r>
            <a:r>
              <a:rPr lang="en-US" sz="1400" b="1" i="1" dirty="0" smtClean="0">
                <a:solidFill>
                  <a:srgbClr val="0070C0"/>
                </a:solidFill>
                <a:latin typeface="Times New Roman" pitchFamily="18" charset="0"/>
                <a:cs typeface="Times New Roman" pitchFamily="18" charset="0"/>
              </a:rPr>
              <a:t>P</a:t>
            </a:r>
            <a:r>
              <a:rPr lang="en-US" sz="1400" b="1" dirty="0" smtClean="0">
                <a:solidFill>
                  <a:srgbClr val="0070C0"/>
                </a:solidFill>
                <a:latin typeface="Times New Roman" pitchFamily="18" charset="0"/>
                <a:cs typeface="Times New Roman" pitchFamily="18" charset="0"/>
              </a:rPr>
              <a:t> </a:t>
            </a:r>
            <a:r>
              <a:rPr lang="en-US" sz="1400" dirty="0" smtClean="0">
                <a:solidFill>
                  <a:srgbClr val="0070C0"/>
                </a:solidFill>
                <a:latin typeface="Times New Roman" pitchFamily="18" charset="0"/>
                <a:cs typeface="Times New Roman" pitchFamily="18" charset="0"/>
              </a:rPr>
              <a:t>= Capital cost of equipment;  </a:t>
            </a:r>
          </a:p>
          <a:p>
            <a:pPr lvl="0">
              <a:spcBef>
                <a:spcPts val="108"/>
              </a:spcBef>
              <a:tabLst>
                <a:tab pos="3681095" algn="r"/>
              </a:tabLst>
              <a:defRPr/>
            </a:pPr>
            <a:r>
              <a:rPr lang="en-US" sz="1400" dirty="0" smtClean="0">
                <a:solidFill>
                  <a:srgbClr val="0070C0"/>
                </a:solidFill>
                <a:latin typeface="Times New Roman" pitchFamily="18" charset="0"/>
                <a:cs typeface="Times New Roman" pitchFamily="18" charset="0"/>
              </a:rPr>
              <a:t> </a:t>
            </a:r>
            <a:r>
              <a:rPr lang="en-US" sz="1400" b="1" i="1" dirty="0" smtClean="0">
                <a:solidFill>
                  <a:srgbClr val="0070C0"/>
                </a:solidFill>
                <a:latin typeface="Times New Roman" pitchFamily="18" charset="0"/>
                <a:cs typeface="Times New Roman" pitchFamily="18" charset="0"/>
              </a:rPr>
              <a:t>n</a:t>
            </a:r>
            <a:r>
              <a:rPr lang="en-US" sz="1400" dirty="0" smtClean="0">
                <a:solidFill>
                  <a:srgbClr val="0070C0"/>
                </a:solidFill>
                <a:latin typeface="Times New Roman" pitchFamily="18" charset="0"/>
                <a:cs typeface="Times New Roman" pitchFamily="18" charset="0"/>
              </a:rPr>
              <a:t> = Useful life of equipment in years;        </a:t>
            </a:r>
          </a:p>
          <a:p>
            <a:pPr lvl="0">
              <a:spcBef>
                <a:spcPts val="108"/>
              </a:spcBef>
              <a:tabLst>
                <a:tab pos="3681095" algn="r"/>
              </a:tabLst>
              <a:defRPr/>
            </a:pPr>
            <a:r>
              <a:rPr lang="en-US" sz="1400" b="1" i="1" dirty="0" smtClean="0">
                <a:solidFill>
                  <a:srgbClr val="0070C0"/>
                </a:solidFill>
                <a:latin typeface="Times New Roman" pitchFamily="18" charset="0"/>
                <a:cs typeface="Times New Roman" pitchFamily="18" charset="0"/>
              </a:rPr>
              <a:t> S</a:t>
            </a:r>
            <a:r>
              <a:rPr lang="en-US" sz="1400" dirty="0" smtClean="0">
                <a:solidFill>
                  <a:srgbClr val="0070C0"/>
                </a:solidFill>
                <a:latin typeface="Times New Roman" pitchFamily="18" charset="0"/>
                <a:cs typeface="Times New Roman" pitchFamily="18" charset="0"/>
              </a:rPr>
              <a:t> = Scrap value after useful life.</a:t>
            </a:r>
          </a:p>
          <a:p>
            <a:pPr lvl="0">
              <a:spcBef>
                <a:spcPts val="108"/>
              </a:spcBef>
              <a:tabLst>
                <a:tab pos="3681095" algn="r"/>
              </a:tabLst>
              <a:defRPr/>
            </a:pPr>
            <a:endParaRPr lang="en-US" sz="1400" dirty="0" smtClean="0">
              <a:solidFill>
                <a:srgbClr val="0070C0"/>
              </a:solidFill>
              <a:latin typeface="Times New Roman" pitchFamily="18" charset="0"/>
              <a:cs typeface="Times New Roman" pitchFamily="18" charset="0"/>
            </a:endParaRPr>
          </a:p>
          <a:p>
            <a:pPr lvl="0">
              <a:spcBef>
                <a:spcPts val="36"/>
              </a:spcBef>
              <a:spcAft>
                <a:spcPts val="108"/>
              </a:spcAft>
              <a:defRPr/>
            </a:pPr>
            <a:r>
              <a:rPr lang="en-US" sz="1400" dirty="0" smtClean="0">
                <a:solidFill>
                  <a:srgbClr val="000000"/>
                </a:solidFill>
                <a:latin typeface="Times New Roman" pitchFamily="18" charset="0"/>
                <a:cs typeface="Times New Roman" pitchFamily="18" charset="0"/>
              </a:rPr>
              <a:t>Suppose the annual unit</a:t>
            </a:r>
            <a:r>
              <a:rPr lang="en-US" sz="1400" dirty="0" smtClean="0">
                <a:solidFill>
                  <a:srgbClr val="0070C0"/>
                </a:solidFill>
                <a:latin typeface="Times New Roman" pitchFamily="18" charset="0"/>
                <a:cs typeface="Times New Roman" pitchFamily="18" charset="0"/>
              </a:rPr>
              <a:t>*</a:t>
            </a:r>
            <a:r>
              <a:rPr lang="en-US" sz="1400" dirty="0" smtClean="0">
                <a:solidFill>
                  <a:srgbClr val="000000"/>
                </a:solidFill>
                <a:latin typeface="Times New Roman" pitchFamily="18" charset="0"/>
                <a:cs typeface="Times New Roman" pitchFamily="18" charset="0"/>
              </a:rPr>
              <a:t> depreciation  is </a:t>
            </a:r>
            <a:r>
              <a:rPr lang="en-US" sz="1400" b="1" i="1" dirty="0" smtClean="0">
                <a:solidFill>
                  <a:srgbClr val="000000"/>
                </a:solidFill>
                <a:latin typeface="Times New Roman" pitchFamily="18" charset="0"/>
                <a:cs typeface="Times New Roman" pitchFamily="18" charset="0"/>
              </a:rPr>
              <a:t>x</a:t>
            </a:r>
            <a:r>
              <a:rPr lang="en-US" sz="1400" dirty="0" smtClean="0">
                <a:solidFill>
                  <a:srgbClr val="000000"/>
                </a:solidFill>
                <a:latin typeface="Times New Roman" pitchFamily="18" charset="0"/>
                <a:cs typeface="Times New Roman" pitchFamily="18" charset="0"/>
              </a:rPr>
              <a:t>. It is desired to find the value of </a:t>
            </a:r>
            <a:r>
              <a:rPr lang="en-US" sz="1400" i="1" dirty="0" smtClean="0">
                <a:solidFill>
                  <a:srgbClr val="000000"/>
                </a:solidFill>
                <a:latin typeface="Times New Roman" pitchFamily="18" charset="0"/>
                <a:cs typeface="Times New Roman" pitchFamily="18" charset="0"/>
              </a:rPr>
              <a:t>x</a:t>
            </a:r>
            <a:r>
              <a:rPr lang="en-US" sz="1400" dirty="0" smtClean="0">
                <a:solidFill>
                  <a:srgbClr val="000000"/>
                </a:solidFill>
                <a:latin typeface="Times New Roman" pitchFamily="18" charset="0"/>
                <a:cs typeface="Times New Roman" pitchFamily="18" charset="0"/>
              </a:rPr>
              <a:t> in terms of </a:t>
            </a:r>
            <a:r>
              <a:rPr lang="en-US" sz="1400" b="1" i="1" dirty="0" smtClean="0">
                <a:solidFill>
                  <a:srgbClr val="000000"/>
                </a:solidFill>
                <a:latin typeface="Times New Roman" pitchFamily="18" charset="0"/>
                <a:cs typeface="Times New Roman" pitchFamily="18" charset="0"/>
              </a:rPr>
              <a:t>P</a:t>
            </a:r>
            <a:r>
              <a:rPr lang="en-US" sz="1400" b="1" dirty="0" smtClean="0">
                <a:solidFill>
                  <a:srgbClr val="000000"/>
                </a:solidFill>
                <a:latin typeface="Times New Roman" pitchFamily="18" charset="0"/>
                <a:cs typeface="Times New Roman" pitchFamily="18" charset="0"/>
              </a:rPr>
              <a:t>, </a:t>
            </a:r>
            <a:r>
              <a:rPr lang="en-US" sz="1400" b="1" i="1" dirty="0" smtClean="0">
                <a:solidFill>
                  <a:srgbClr val="000000"/>
                </a:solidFill>
                <a:latin typeface="Times New Roman" pitchFamily="18" charset="0"/>
                <a:cs typeface="Times New Roman" pitchFamily="18" charset="0"/>
              </a:rPr>
              <a:t>n</a:t>
            </a:r>
            <a:r>
              <a:rPr lang="en-US" sz="1400" b="1" dirty="0" smtClean="0">
                <a:solidFill>
                  <a:srgbClr val="000000"/>
                </a:solidFill>
                <a:latin typeface="Times New Roman" pitchFamily="18" charset="0"/>
                <a:cs typeface="Times New Roman" pitchFamily="18" charset="0"/>
              </a:rPr>
              <a:t> and </a:t>
            </a:r>
            <a:r>
              <a:rPr lang="en-US" sz="1400" b="1" i="1" dirty="0" smtClean="0">
                <a:solidFill>
                  <a:srgbClr val="000000"/>
                </a:solidFill>
                <a:latin typeface="Times New Roman" pitchFamily="18" charset="0"/>
                <a:cs typeface="Times New Roman" pitchFamily="18" charset="0"/>
              </a:rPr>
              <a:t>S.</a:t>
            </a:r>
            <a:endParaRPr lang="en-US" sz="1400" dirty="0"/>
          </a:p>
        </p:txBody>
      </p:sp>
      <p:sp>
        <p:nvSpPr>
          <p:cNvPr id="17" name="Rectangle 16"/>
          <p:cNvSpPr/>
          <p:nvPr/>
        </p:nvSpPr>
        <p:spPr>
          <a:xfrm>
            <a:off x="990600" y="6400800"/>
            <a:ext cx="5638800" cy="276999"/>
          </a:xfrm>
          <a:prstGeom prst="rect">
            <a:avLst/>
          </a:prstGeom>
        </p:spPr>
        <p:txBody>
          <a:bodyPr wrap="square">
            <a:spAutoFit/>
          </a:bodyPr>
          <a:lstStyle/>
          <a:p>
            <a:r>
              <a:rPr lang="en-US" sz="1200" i="1" dirty="0" smtClean="0">
                <a:solidFill>
                  <a:srgbClr val="0070C0"/>
                </a:solidFill>
                <a:latin typeface="Times New Roman" pitchFamily="18" charset="0"/>
                <a:cs typeface="Times New Roman" pitchFamily="18" charset="0"/>
              </a:rPr>
              <a:t>* If annual depreciation is 10%, then, we can say that annual unit depreciation is 0·1. </a:t>
            </a:r>
            <a:endParaRPr lang="en-US" sz="1200"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Text Placeholder 1594"/>
          <p:cNvSpPr txBox="1">
            <a:spLocks/>
          </p:cNvSpPr>
          <p:nvPr/>
        </p:nvSpPr>
        <p:spPr>
          <a:xfrm>
            <a:off x="533400" y="484962"/>
            <a:ext cx="8610600" cy="5047536"/>
          </a:xfrm>
          <a:prstGeom prst="rect">
            <a:avLst/>
          </a:prstGeom>
        </p:spPr>
        <p:txBody>
          <a:bodyPr wrap="square" anchor="t">
            <a:spAutoFit/>
          </a:bodyPr>
          <a:lstStyle/>
          <a:p>
            <a:pPr marL="0" marR="0" lvl="0" indent="0" algn="just" defTabSz="914400" rtl="0" eaLnBrk="1" fontAlgn="auto" latinLnBrk="0" hangingPunct="1">
              <a:spcBef>
                <a:spcPts val="0"/>
              </a:spcBef>
              <a:spcAft>
                <a:spcPts val="0"/>
              </a:spcAft>
              <a:buClrTx/>
              <a:buSzTx/>
              <a:buFontTx/>
              <a:buNone/>
              <a:tabLst/>
              <a:defRPr/>
            </a:pPr>
            <a:r>
              <a:rPr kumimoji="0" lang="en-US" sz="1400" b="1" i="1"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hlinkClick r:id="rId3" action="ppaction://hlinksldjump"/>
              </a:rPr>
              <a:t>Fig.2.</a:t>
            </a:r>
            <a:r>
              <a:rPr kumimoji="0" lang="en-US" sz="1400" b="0" i="1"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hlinkClick r:id="rId3" action="ppaction://hlinksldjump"/>
                <a:hlinkMouseOver r:id="rId4"/>
              </a:rPr>
              <a:t>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shows the graphical representation of diminishing value method. The initial value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of the equipment reduces, through depreciation, to the scrap value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over the useful life
</a:t>
            </a:r>
          </a:p>
          <a:p>
            <a:pPr marL="0" marR="0" lvl="0" indent="0" algn="just" defTabSz="914400" rtl="0" eaLnBrk="1" fontAlgn="auto" latinLnBrk="0" hangingPunct="1">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of the equipment. The depreciation curve follows the path </a:t>
            </a:r>
            <a:r>
              <a:rPr kumimoji="0" lang="en-US" sz="1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PA</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It is clear from the curve that depreciation charges are heavy in the early years but decrease to a low value in the later years. This method has two drawbacks. Firstly, low depreciation charges are made in the late years when the maintenance and repair charges are quite heavy. Secondly, the depreciation charge is independent of the rate of interest which it may draw during accumulation. Such interest moneys, if earned, are to be treated as income.
</a:t>
            </a:r>
            <a:r>
              <a:rPr kumimoji="0" lang="en-US" sz="14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400" b="1"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iii</a:t>
            </a:r>
            <a:r>
              <a:rPr kumimoji="0" lang="en-US" sz="14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Sinking fund method.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In this method, a fixed depreciation charge is made every year and interest compounded on it annually. The constant depreciation charge is such that total of annual installments plus the interest accumulations equal to the cost of replacement of equipment after its useful life.
Let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Initial value of equipment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n</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Useful life of equipment in years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Scrap value after useful life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Annual rate of interest expressed as a decimal
                                     </a:t>
            </a:r>
            <a:r>
              <a:rPr kumimoji="0" lang="en-US" sz="1400" b="1" i="0" u="none" strike="noStrike" kern="1200" cap="none" spc="0" normalizeH="0" baseline="0" noProof="0" dirty="0" smtClean="0">
                <a:ln>
                  <a:noFill/>
                </a:ln>
                <a:solidFill>
                  <a:srgbClr val="FF0066"/>
                </a:solidFill>
                <a:effectLst/>
                <a:uLnTx/>
                <a:uFillTx/>
                <a:latin typeface="Times New Roman" pitchFamily="18" charset="0"/>
                <a:cs typeface="Times New Roman" pitchFamily="18" charset="0"/>
              </a:rPr>
              <a:t>Cost of replacement =  </a:t>
            </a:r>
            <a:r>
              <a:rPr kumimoji="0" lang="en-US" sz="1400" b="1" i="1" u="none" strike="noStrike" kern="1200" cap="none" spc="0" normalizeH="0" baseline="0" noProof="0" dirty="0" smtClean="0">
                <a:ln>
                  <a:noFill/>
                </a:ln>
                <a:solidFill>
                  <a:srgbClr val="FF0066"/>
                </a:solidFill>
                <a:effectLst/>
                <a:uLnTx/>
                <a:uFillTx/>
                <a:latin typeface="Times New Roman" pitchFamily="18" charset="0"/>
                <a:cs typeface="Times New Roman" pitchFamily="18" charset="0"/>
              </a:rPr>
              <a:t>P</a:t>
            </a:r>
            <a:r>
              <a:rPr kumimoji="0" lang="en-US" sz="1400" b="1" i="0" u="none" strike="noStrike" kern="1200" cap="none" spc="0" normalizeH="0" baseline="0" noProof="0" dirty="0" smtClean="0">
                <a:ln>
                  <a:noFill/>
                </a:ln>
                <a:solidFill>
                  <a:srgbClr val="FF0066"/>
                </a:solidFill>
                <a:effectLst/>
                <a:uLnTx/>
                <a:uFillTx/>
                <a:latin typeface="Times New Roman" pitchFamily="18" charset="0"/>
                <a:cs typeface="Times New Roman" pitchFamily="18" charset="0"/>
              </a:rPr>
              <a:t> − </a:t>
            </a:r>
            <a:r>
              <a:rPr kumimoji="0" lang="en-US" sz="1400" b="1" i="1" u="none" strike="noStrike" kern="1200" cap="none" spc="0" normalizeH="0" baseline="0" noProof="0" dirty="0" smtClean="0">
                <a:ln>
                  <a:noFill/>
                </a:ln>
                <a:solidFill>
                  <a:srgbClr val="FF0066"/>
                </a:solidFill>
                <a:effectLst/>
                <a:uLnTx/>
                <a:uFillTx/>
                <a:latin typeface="Times New Roman" pitchFamily="18" charset="0"/>
                <a:cs typeface="Times New Roman" pitchFamily="18" charset="0"/>
              </a:rPr>
              <a:t> S</a:t>
            </a:r>
            <a:endParaRPr lang="en-US" sz="1400" dirty="0" smtClean="0">
              <a:solidFill>
                <a:srgbClr val="FF0066"/>
              </a:solidFill>
              <a:latin typeface="Times New Roman" pitchFamily="18" charset="0"/>
              <a:cs typeface="Times New Roman" pitchFamily="18" charset="0"/>
            </a:endParaRPr>
          </a:p>
          <a:p>
            <a:pPr marL="0" marR="0" lvl="0" indent="182880" algn="just" defTabSz="914400" rtl="0" eaLnBrk="1" fontAlgn="auto" latinLnBrk="0" hangingPunct="1">
              <a:spcBef>
                <a:spcPts val="0"/>
              </a:spcBef>
              <a:spcAft>
                <a:spcPts val="0"/>
              </a:spcAft>
              <a:buClrTx/>
              <a:buSzTx/>
              <a:buFontTx/>
              <a:buNone/>
              <a:tabLst/>
              <a:defRPr/>
            </a:pPr>
            <a:r>
              <a:rPr lang="en-US" sz="1400" dirty="0" smtClean="0">
                <a:solidFill>
                  <a:srgbClr val="000000"/>
                </a:solidFill>
                <a:latin typeface="Times New Roman" pitchFamily="18" charset="0"/>
                <a:cs typeface="Times New Roman" pitchFamily="18" charset="0"/>
              </a:rPr>
              <a:t>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Let us suppose that an </a:t>
            </a:r>
            <a:r>
              <a:rPr lang="en-US" sz="1400" dirty="0">
                <a:solidFill>
                  <a:srgbClr val="000000"/>
                </a:solidFill>
                <a:latin typeface="Times New Roman" pitchFamily="18" charset="0"/>
                <a:cs typeface="Times New Roman" pitchFamily="18" charset="0"/>
              </a:rPr>
              <a:t>amount </a:t>
            </a:r>
            <a:r>
              <a:rPr lang="en-US" sz="1400" dirty="0" smtClean="0">
                <a:solidFill>
                  <a:srgbClr val="000000"/>
                </a:solidFill>
                <a:latin typeface="Times New Roman" pitchFamily="18" charset="0"/>
                <a:cs typeface="Times New Roman" pitchFamily="18" charset="0"/>
              </a:rPr>
              <a:t>of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is set aside as depreciation charge every year and interest compounded on it so that an </a:t>
            </a:r>
            <a:r>
              <a:rPr lang="en-US" sz="1400" dirty="0">
                <a:solidFill>
                  <a:srgbClr val="000000"/>
                </a:solidFill>
                <a:latin typeface="Times New Roman" pitchFamily="18" charset="0"/>
                <a:cs typeface="Times New Roman" pitchFamily="18" charset="0"/>
              </a:rPr>
              <a:t>amount of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 </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is available after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years. An amount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annual interest  rate of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will become</a:t>
            </a:r>
            <a:r>
              <a:rPr kumimoji="0" lang="en-US" sz="1400" b="0" i="0" u="none" strike="noStrike" kern="1200" cap="none" spc="0" normalizeH="0" baseline="0" noProof="0" dirty="0" smtClean="0">
                <a:ln>
                  <a:noFill/>
                </a:ln>
                <a:solidFill>
                  <a:srgbClr val="005AAA"/>
                </a:solidFill>
                <a:effectLst/>
                <a:uLnTx/>
                <a:uFillTx/>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q</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(1 +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r</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t>
            </a:r>
            <a:r>
              <a:rPr kumimoji="0" lang="en-US" sz="1400" b="1" i="1" u="none" strike="noStrike" kern="1200" cap="none" spc="0" normalizeH="0" baseline="30000" noProof="0" dirty="0" smtClean="0">
                <a:ln>
                  <a:noFill/>
                </a:ln>
                <a:solidFill>
                  <a:srgbClr val="0070C0"/>
                </a:solidFill>
                <a:effectLst/>
                <a:uLnTx/>
                <a:uFillTx/>
                <a:latin typeface="Times New Roman" pitchFamily="18" charset="0"/>
                <a:cs typeface="Times New Roman" pitchFamily="18" charset="0"/>
              </a:rPr>
              <a:t>n</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r>
              <a:rPr kumimoji="0" lang="en-US" sz="1400" b="0" i="0" u="none" strike="noStrike" kern="1200" cap="none" spc="0" normalizeH="0" baseline="0" noProof="0" dirty="0" smtClean="0">
                <a:ln>
                  <a:noFill/>
                </a:ln>
                <a:effectLst/>
                <a:uLnTx/>
                <a:uFillTx/>
                <a:latin typeface="Times New Roman" pitchFamily="18" charset="0"/>
                <a:cs typeface="Times New Roman" pitchFamily="18" charset="0"/>
              </a:rPr>
              <a:t>at the end of </a:t>
            </a:r>
            <a:r>
              <a:rPr kumimoji="0" lang="en-US" sz="1400" b="1" i="1" u="none" strike="noStrike" kern="1200" cap="none" spc="0" normalizeH="0" baseline="0" noProof="0" dirty="0" smtClean="0">
                <a:ln>
                  <a:noFill/>
                </a:ln>
                <a:effectLst/>
                <a:uLnTx/>
                <a:uFillTx/>
                <a:latin typeface="Times New Roman" pitchFamily="18" charset="0"/>
                <a:cs typeface="Times New Roman" pitchFamily="18" charset="0"/>
              </a:rPr>
              <a:t>n</a:t>
            </a:r>
            <a:r>
              <a:rPr kumimoji="0" lang="en-US" sz="1400" b="0" i="0" u="none" strike="noStrike" kern="1200" cap="none" spc="0" normalizeH="0" baseline="0" noProof="0" dirty="0" smtClean="0">
                <a:ln>
                  <a:noFill/>
                </a:ln>
                <a:effectLst/>
                <a:uLnTx/>
                <a:uFillTx/>
                <a:latin typeface="Times New Roman" pitchFamily="18" charset="0"/>
                <a:cs typeface="Times New Roman" pitchFamily="18" charset="0"/>
              </a:rPr>
              <a:t> years.</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Now, the amount </a:t>
            </a:r>
            <a:r>
              <a:rPr kumimoji="0" lang="en-US" sz="1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deposited at the end of first year will earn compound </a:t>
            </a:r>
            <a:r>
              <a:rPr lang="en-US" sz="1400" dirty="0">
                <a:solidFill>
                  <a:srgbClr val="000000"/>
                </a:solidFill>
                <a:latin typeface="Times New Roman" pitchFamily="18" charset="0"/>
                <a:cs typeface="Times New Roman" pitchFamily="18" charset="0"/>
              </a:rPr>
              <a:t>interest </a:t>
            </a:r>
            <a:r>
              <a:rPr lang="en-US" sz="1400" dirty="0" smtClean="0">
                <a:solidFill>
                  <a:srgbClr val="000000"/>
                </a:solidFill>
                <a:latin typeface="Times New Roman" pitchFamily="18" charset="0"/>
                <a:cs typeface="Times New Roman" pitchFamily="18" charset="0"/>
              </a:rPr>
              <a:t>for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n</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− 1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years
and shall become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(1 +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r</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r>
              <a:rPr kumimoji="0" lang="en-US" sz="1400" b="1" i="1" u="none" strike="noStrike" kern="1200" cap="none" spc="0" normalizeH="0" baseline="30000" noProof="0" dirty="0" smtClean="0">
                <a:ln>
                  <a:noFill/>
                </a:ln>
                <a:solidFill>
                  <a:srgbClr val="0070C0"/>
                </a:solidFill>
                <a:effectLst/>
                <a:uLnTx/>
                <a:uFillTx/>
                <a:latin typeface="Times New Roman" pitchFamily="18" charset="0"/>
                <a:cs typeface="Times New Roman" pitchFamily="18" charset="0"/>
              </a:rPr>
              <a:t>n</a:t>
            </a:r>
            <a:r>
              <a:rPr kumimoji="0" lang="en-US" sz="1400" b="1" i="0" u="none" strike="noStrike" kern="1200" cap="none" spc="0" normalizeH="0" baseline="30000" noProof="0" dirty="0" smtClean="0">
                <a:ln>
                  <a:noFill/>
                </a:ln>
                <a:solidFill>
                  <a:srgbClr val="0070C0"/>
                </a:solidFill>
                <a:effectLst/>
                <a:uLnTx/>
                <a:uFillTx/>
                <a:latin typeface="Times New Roman" pitchFamily="18" charset="0"/>
                <a:cs typeface="Times New Roman" pitchFamily="18" charset="0"/>
              </a:rPr>
              <a:t> − 1</a:t>
            </a:r>
            <a:r>
              <a:rPr kumimoji="0" lang="en-US" sz="1400" b="1" i="1" u="none" strike="noStrike" kern="1200" cap="none" spc="0" normalizeH="0" baseline="30000" noProof="0" dirty="0" smtClean="0">
                <a:ln>
                  <a:noFill/>
                </a:ln>
                <a:solidFill>
                  <a:srgbClr val="0070C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70C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i.e.,</a:t>
            </a:r>
            <a:r>
              <a:rPr kumimoji="0" lang="en-US" sz="1400" b="0" i="0"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Amount</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deposited at the end of first year becomes
</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182880" algn="just" defTabSz="914400" rtl="0" eaLnBrk="1" fontAlgn="auto" latinLnBrk="0" hangingPunct="1">
              <a:spcBef>
                <a:spcPts val="0"/>
              </a:spcBef>
              <a:spcAft>
                <a:spcPts val="0"/>
              </a:spcAft>
              <a:buClrTx/>
              <a:buSzTx/>
              <a:buFontTx/>
              <a:buNone/>
              <a:tabLst/>
              <a:defRPr/>
            </a:pPr>
            <a:r>
              <a:rPr lang="en-US" sz="1400" b="1" dirty="0" smtClean="0">
                <a:solidFill>
                  <a:srgbClr val="000000"/>
                </a:solidFill>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 </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(1 +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r</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r>
              <a:rPr kumimoji="0" lang="en-US" sz="1400" b="1" i="1" u="none" strike="noStrike" kern="1200" cap="none" spc="0" normalizeH="0" baseline="30000" noProof="0" dirty="0" smtClean="0">
                <a:ln>
                  <a:noFill/>
                </a:ln>
                <a:solidFill>
                  <a:srgbClr val="0070C0"/>
                </a:solidFill>
                <a:effectLst/>
                <a:uLnTx/>
                <a:uFillTx/>
                <a:latin typeface="Times New Roman" pitchFamily="18" charset="0"/>
                <a:cs typeface="Times New Roman" pitchFamily="18" charset="0"/>
              </a:rPr>
              <a:t>n</a:t>
            </a:r>
            <a:r>
              <a:rPr kumimoji="0" lang="en-US" sz="1400" b="1" i="0" u="none" strike="noStrike" kern="1200" cap="none" spc="0" normalizeH="0" baseline="30000" noProof="0" dirty="0" smtClean="0">
                <a:ln>
                  <a:noFill/>
                </a:ln>
                <a:solidFill>
                  <a:srgbClr val="0070C0"/>
                </a:solidFill>
                <a:effectLst/>
                <a:uLnTx/>
                <a:uFillTx/>
                <a:latin typeface="Times New Roman" pitchFamily="18" charset="0"/>
                <a:cs typeface="Times New Roman" pitchFamily="18" charset="0"/>
              </a:rPr>
              <a:t>−1</a:t>
            </a:r>
            <a:endParaRPr kumimoji="0" lang="en-US" sz="1400" b="1" i="0" u="none" strike="noStrike" kern="1200" cap="none" spc="0" normalizeH="0" baseline="0" noProof="0" dirty="0">
              <a:ln>
                <a:noFill/>
              </a:ln>
              <a:solidFill>
                <a:srgbClr val="0070C0"/>
              </a:solidFill>
              <a:effectLst/>
              <a:uLnTx/>
              <a:uFillTx/>
              <a:latin typeface="Times New Roman" pitchFamily="18" charset="0"/>
              <a:cs typeface="Times New Roman" pitchFamily="18" charset="0"/>
            </a:endParaRPr>
          </a:p>
        </p:txBody>
      </p:sp>
      <p:sp>
        <p:nvSpPr>
          <p:cNvPr id="10" name="Text Placeholder 1595"/>
          <p:cNvSpPr txBox="1">
            <a:spLocks/>
          </p:cNvSpPr>
          <p:nvPr/>
        </p:nvSpPr>
        <p:spPr>
          <a:xfrm>
            <a:off x="990600" y="5544788"/>
            <a:ext cx="6019800" cy="1238801"/>
          </a:xfrm>
          <a:prstGeom prst="rect">
            <a:avLst/>
          </a:prstGeom>
        </p:spPr>
        <p:txBody>
          <a:bodyPr wrap="square" anchor="t">
            <a:spAutoFit/>
          </a:bodyPr>
          <a:lstStyle/>
          <a:p>
            <a:pPr lvl="0">
              <a:lnSpc>
                <a:spcPct val="150000"/>
              </a:lnSpc>
              <a:spcBef>
                <a:spcPts val="72"/>
              </a:spcBef>
            </a:pPr>
            <a:r>
              <a:rPr kumimoji="0" lang="en-US" sz="1200" b="0" i="0" u="none" strike="noStrike" kern="1200" cap="none" spc="0" normalizeH="0" baseline="0" noProof="0" dirty="0" smtClean="0">
                <a:ln>
                  <a:noFill/>
                </a:ln>
                <a:solidFill>
                  <a:srgbClr val="005AAA"/>
                </a:solidFill>
                <a:effectLst/>
                <a:uLnTx/>
                <a:uFillTx/>
                <a:latin typeface="Times New Roman" panose="02020603050405020304" pitchFamily="18" charset="0"/>
                <a:cs typeface="Times New Roman" pitchFamily="18" charset="0"/>
              </a:rPr>
              <a:t> * This can be easily proved.</a:t>
            </a:r>
            <a:r>
              <a:rPr lang="en-US" sz="1200" dirty="0" smtClean="0">
                <a:solidFill>
                  <a:srgbClr val="005AAA"/>
                </a:solidFill>
                <a:latin typeface="Times New Roman" pitchFamily="18" charset="0"/>
                <a:cs typeface="Times New Roman" pitchFamily="18" charset="0"/>
              </a:rPr>
              <a:t>
          At </a:t>
            </a:r>
            <a:r>
              <a:rPr lang="en-US" sz="1200" dirty="0">
                <a:solidFill>
                  <a:srgbClr val="005AAA"/>
                </a:solidFill>
                <a:latin typeface="Times New Roman" pitchFamily="18" charset="0"/>
                <a:cs typeface="Times New Roman" pitchFamily="18" charset="0"/>
              </a:rPr>
              <a:t>the end of first year, amount is = </a:t>
            </a:r>
            <a:r>
              <a:rPr lang="en-US" sz="1200" i="1" dirty="0">
                <a:solidFill>
                  <a:srgbClr val="005AAA"/>
                </a:solidFill>
                <a:latin typeface="Times New Roman" pitchFamily="18" charset="0"/>
                <a:cs typeface="Times New Roman" pitchFamily="18" charset="0"/>
              </a:rPr>
              <a:t>q</a:t>
            </a:r>
            <a:r>
              <a:rPr lang="en-US" sz="1200" dirty="0">
                <a:solidFill>
                  <a:srgbClr val="005AAA"/>
                </a:solidFill>
                <a:latin typeface="Times New Roman" pitchFamily="18" charset="0"/>
                <a:cs typeface="Times New Roman" pitchFamily="18" charset="0"/>
              </a:rPr>
              <a:t> + </a:t>
            </a:r>
            <a:r>
              <a:rPr lang="en-US" sz="1200" i="1" dirty="0" err="1">
                <a:solidFill>
                  <a:srgbClr val="005AAA"/>
                </a:solidFill>
                <a:latin typeface="Times New Roman" pitchFamily="18" charset="0"/>
                <a:cs typeface="Times New Roman" pitchFamily="18" charset="0"/>
              </a:rPr>
              <a:t>rq</a:t>
            </a:r>
            <a:r>
              <a:rPr lang="en-US" sz="1200" dirty="0">
                <a:solidFill>
                  <a:srgbClr val="005AAA"/>
                </a:solidFill>
                <a:latin typeface="Times New Roman" pitchFamily="18" charset="0"/>
                <a:cs typeface="Times New Roman" pitchFamily="18" charset="0"/>
              </a:rPr>
              <a:t> = </a:t>
            </a:r>
            <a:r>
              <a:rPr lang="en-US" sz="1200" i="1" dirty="0">
                <a:solidFill>
                  <a:srgbClr val="005AAA"/>
                </a:solidFill>
                <a:latin typeface="Times New Roman" pitchFamily="18" charset="0"/>
                <a:cs typeface="Times New Roman" pitchFamily="18" charset="0"/>
              </a:rPr>
              <a:t>q</a:t>
            </a:r>
            <a:r>
              <a:rPr lang="en-US" sz="1200" dirty="0">
                <a:solidFill>
                  <a:srgbClr val="005AAA"/>
                </a:solidFill>
                <a:latin typeface="Times New Roman" pitchFamily="18" charset="0"/>
                <a:cs typeface="Times New Roman" pitchFamily="18" charset="0"/>
              </a:rPr>
              <a:t>(1 + </a:t>
            </a:r>
            <a:r>
              <a:rPr lang="en-US" sz="1200" i="1" dirty="0">
                <a:solidFill>
                  <a:srgbClr val="005AAA"/>
                </a:solidFill>
                <a:latin typeface="Times New Roman" pitchFamily="18" charset="0"/>
                <a:cs typeface="Times New Roman" pitchFamily="18" charset="0"/>
              </a:rPr>
              <a:t>r</a:t>
            </a:r>
            <a:r>
              <a:rPr lang="en-US" sz="1200" dirty="0" smtClean="0">
                <a:solidFill>
                  <a:srgbClr val="005AAA"/>
                </a:solidFill>
                <a:latin typeface="Times New Roman" pitchFamily="18" charset="0"/>
                <a:cs typeface="Times New Roman" pitchFamily="18" charset="0"/>
              </a:rPr>
              <a:t>)</a:t>
            </a:r>
            <a:r>
              <a:rPr lang="en-US" sz="1200" i="1" dirty="0">
                <a:solidFill>
                  <a:srgbClr val="005AAA"/>
                </a:solidFill>
                <a:latin typeface="Times New Roman" pitchFamily="18" charset="0"/>
                <a:cs typeface="Times New Roman" pitchFamily="18" charset="0"/>
              </a:rPr>
              <a:t>
          </a:t>
            </a:r>
            <a:r>
              <a:rPr lang="en-US" sz="1200" dirty="0">
                <a:solidFill>
                  <a:srgbClr val="005AAA"/>
                </a:solidFill>
                <a:latin typeface="Times New Roman" pitchFamily="18" charset="0"/>
                <a:cs typeface="Times New Roman" pitchFamily="18" charset="0"/>
              </a:rPr>
              <a:t>At the end of second year, amount is</a:t>
            </a:r>
            <a:r>
              <a:rPr lang="en-US" sz="1200" i="1" dirty="0">
                <a:solidFill>
                  <a:srgbClr val="005AAA"/>
                </a:solidFill>
                <a:latin typeface="Times New Roman" pitchFamily="18" charset="0"/>
                <a:cs typeface="Times New Roman" pitchFamily="18" charset="0"/>
              </a:rPr>
              <a:t> </a:t>
            </a:r>
            <a:r>
              <a:rPr lang="en-US" sz="1200" dirty="0">
                <a:solidFill>
                  <a:srgbClr val="005AAA"/>
                </a:solidFill>
                <a:latin typeface="Times New Roman" pitchFamily="18" charset="0"/>
                <a:cs typeface="Times New Roman" pitchFamily="18" charset="0"/>
              </a:rPr>
              <a:t>= (</a:t>
            </a:r>
            <a:r>
              <a:rPr lang="en-US" sz="1200" i="1" dirty="0" smtClean="0">
                <a:solidFill>
                  <a:srgbClr val="005AAA"/>
                </a:solidFill>
                <a:latin typeface="Times New Roman" pitchFamily="18" charset="0"/>
                <a:cs typeface="Times New Roman" pitchFamily="18" charset="0"/>
              </a:rPr>
              <a:t>q</a:t>
            </a:r>
            <a:r>
              <a:rPr lang="en-US" sz="1200" dirty="0">
                <a:solidFill>
                  <a:srgbClr val="005AAA"/>
                </a:solidFill>
                <a:latin typeface="Times New Roman" pitchFamily="18" charset="0"/>
                <a:cs typeface="Times New Roman" pitchFamily="18" charset="0"/>
              </a:rPr>
              <a:t> + (</a:t>
            </a:r>
            <a:r>
              <a:rPr lang="en-US" sz="1200" i="1" dirty="0" err="1">
                <a:solidFill>
                  <a:srgbClr val="005AAA"/>
                </a:solidFill>
                <a:latin typeface="Times New Roman" pitchFamily="18" charset="0"/>
                <a:cs typeface="Times New Roman" pitchFamily="18" charset="0"/>
              </a:rPr>
              <a:t>rq</a:t>
            </a:r>
            <a:r>
              <a:rPr lang="en-US" sz="1200" dirty="0">
                <a:solidFill>
                  <a:srgbClr val="005AAA"/>
                </a:solidFill>
                <a:latin typeface="Times New Roman" pitchFamily="18" charset="0"/>
                <a:cs typeface="Times New Roman" pitchFamily="18" charset="0"/>
              </a:rPr>
              <a:t>) + </a:t>
            </a:r>
            <a:r>
              <a:rPr lang="en-US" sz="1200" i="1" dirty="0">
                <a:solidFill>
                  <a:srgbClr val="005AAA"/>
                </a:solidFill>
                <a:latin typeface="Times New Roman" pitchFamily="18" charset="0"/>
                <a:cs typeface="Times New Roman" pitchFamily="18" charset="0"/>
              </a:rPr>
              <a:t>r</a:t>
            </a:r>
            <a:r>
              <a:rPr lang="en-US" sz="1200" dirty="0">
                <a:solidFill>
                  <a:srgbClr val="005AAA"/>
                </a:solidFill>
                <a:latin typeface="Times New Roman" pitchFamily="18" charset="0"/>
                <a:cs typeface="Times New Roman" pitchFamily="18" charset="0"/>
              </a:rPr>
              <a:t>(</a:t>
            </a:r>
            <a:r>
              <a:rPr lang="en-US" sz="1200" i="1" dirty="0">
                <a:solidFill>
                  <a:srgbClr val="005AAA"/>
                </a:solidFill>
                <a:latin typeface="Times New Roman" pitchFamily="18" charset="0"/>
                <a:cs typeface="Times New Roman" pitchFamily="18" charset="0"/>
              </a:rPr>
              <a:t>q</a:t>
            </a:r>
            <a:r>
              <a:rPr lang="en-US" sz="1200" dirty="0">
                <a:solidFill>
                  <a:srgbClr val="005AAA"/>
                </a:solidFill>
                <a:latin typeface="Times New Roman" pitchFamily="18" charset="0"/>
                <a:cs typeface="Times New Roman" pitchFamily="18" charset="0"/>
              </a:rPr>
              <a:t> + </a:t>
            </a:r>
            <a:r>
              <a:rPr lang="en-US" sz="1200" i="1" dirty="0" err="1">
                <a:solidFill>
                  <a:srgbClr val="005AAA"/>
                </a:solidFill>
                <a:latin typeface="Times New Roman" pitchFamily="18" charset="0"/>
                <a:cs typeface="Times New Roman" pitchFamily="18" charset="0"/>
              </a:rPr>
              <a:t>rq</a:t>
            </a:r>
            <a:r>
              <a:rPr lang="en-US" sz="1200" dirty="0">
                <a:solidFill>
                  <a:srgbClr val="005AAA"/>
                </a:solidFill>
                <a:latin typeface="Times New Roman" pitchFamily="18" charset="0"/>
                <a:cs typeface="Times New Roman" pitchFamily="18" charset="0"/>
              </a:rPr>
              <a:t>) = </a:t>
            </a:r>
            <a:r>
              <a:rPr lang="en-US" sz="1200" i="1" dirty="0">
                <a:solidFill>
                  <a:srgbClr val="005AAA"/>
                </a:solidFill>
                <a:latin typeface="Times New Roman" pitchFamily="18" charset="0"/>
                <a:cs typeface="Times New Roman" pitchFamily="18" charset="0"/>
              </a:rPr>
              <a:t>q</a:t>
            </a:r>
            <a:r>
              <a:rPr lang="en-US" sz="1200" dirty="0">
                <a:solidFill>
                  <a:srgbClr val="005AAA"/>
                </a:solidFill>
                <a:latin typeface="Times New Roman" pitchFamily="18" charset="0"/>
                <a:cs typeface="Times New Roman" pitchFamily="18" charset="0"/>
              </a:rPr>
              <a:t> + </a:t>
            </a:r>
            <a:r>
              <a:rPr lang="en-US" sz="1200" i="1" dirty="0" err="1">
                <a:solidFill>
                  <a:srgbClr val="005AAA"/>
                </a:solidFill>
                <a:latin typeface="Times New Roman" pitchFamily="18" charset="0"/>
                <a:cs typeface="Times New Roman" pitchFamily="18" charset="0"/>
              </a:rPr>
              <a:t>rq</a:t>
            </a:r>
            <a:r>
              <a:rPr lang="en-US" sz="1200" dirty="0">
                <a:solidFill>
                  <a:srgbClr val="005AAA"/>
                </a:solidFill>
                <a:latin typeface="Times New Roman" pitchFamily="18" charset="0"/>
                <a:cs typeface="Times New Roman" pitchFamily="18" charset="0"/>
              </a:rPr>
              <a:t> + </a:t>
            </a:r>
            <a:r>
              <a:rPr lang="en-US" sz="1200" i="1" dirty="0" err="1">
                <a:solidFill>
                  <a:srgbClr val="005AAA"/>
                </a:solidFill>
                <a:latin typeface="Times New Roman" pitchFamily="18" charset="0"/>
                <a:cs typeface="Times New Roman" pitchFamily="18" charset="0"/>
              </a:rPr>
              <a:t>rq</a:t>
            </a:r>
            <a:r>
              <a:rPr lang="en-US" sz="1200" dirty="0">
                <a:solidFill>
                  <a:srgbClr val="005AAA"/>
                </a:solidFill>
                <a:latin typeface="Times New Roman" pitchFamily="18" charset="0"/>
                <a:cs typeface="Times New Roman" pitchFamily="18" charset="0"/>
              </a:rPr>
              <a:t> + </a:t>
            </a:r>
            <a:r>
              <a:rPr lang="en-US" sz="1200" i="1" dirty="0">
                <a:solidFill>
                  <a:srgbClr val="005AAA"/>
                </a:solidFill>
                <a:latin typeface="Times New Roman" pitchFamily="18" charset="0"/>
                <a:cs typeface="Times New Roman" pitchFamily="18" charset="0"/>
              </a:rPr>
              <a:t>r</a:t>
            </a:r>
            <a:r>
              <a:rPr lang="en-US" sz="1200" baseline="30000" dirty="0">
                <a:solidFill>
                  <a:srgbClr val="005AAA"/>
                </a:solidFill>
                <a:latin typeface="Times New Roman" pitchFamily="18" charset="0"/>
                <a:cs typeface="Times New Roman" pitchFamily="18" charset="0"/>
              </a:rPr>
              <a:t>2</a:t>
            </a:r>
            <a:r>
              <a:rPr lang="en-US" sz="1200" i="1" dirty="0">
                <a:solidFill>
                  <a:srgbClr val="005AAA"/>
                </a:solidFill>
                <a:latin typeface="Times New Roman" pitchFamily="18" charset="0"/>
                <a:cs typeface="Times New Roman" pitchFamily="18" charset="0"/>
              </a:rPr>
              <a:t>q</a:t>
            </a:r>
          </a:p>
          <a:p>
            <a:pPr lvl="0">
              <a:lnSpc>
                <a:spcPct val="150000"/>
              </a:lnSpc>
              <a:spcBef>
                <a:spcPts val="72"/>
              </a:spcBef>
              <a:defRPr/>
            </a:pPr>
            <a:r>
              <a:rPr lang="en-US" sz="1200" i="1" dirty="0">
                <a:solidFill>
                  <a:srgbClr val="005AAA"/>
                </a:solidFill>
                <a:latin typeface="Times New Roman" pitchFamily="18" charset="0"/>
                <a:cs typeface="Times New Roman" pitchFamily="18" charset="0"/>
              </a:rPr>
              <a:t>          </a:t>
            </a:r>
            <a:r>
              <a:rPr lang="en-US" sz="1200" dirty="0">
                <a:solidFill>
                  <a:srgbClr val="005AAA"/>
                </a:solidFill>
                <a:latin typeface="Times New Roman" pitchFamily="18" charset="0"/>
                <a:cs typeface="Times New Roman" pitchFamily="18" charset="0"/>
              </a:rPr>
              <a:t>Similarly, at the end of </a:t>
            </a:r>
            <a:r>
              <a:rPr lang="en-US" sz="1200" i="1" dirty="0">
                <a:solidFill>
                  <a:srgbClr val="005AAA"/>
                </a:solidFill>
                <a:latin typeface="Times New Roman" pitchFamily="18" charset="0"/>
                <a:cs typeface="Times New Roman" pitchFamily="18" charset="0"/>
              </a:rPr>
              <a:t>n</a:t>
            </a:r>
            <a:r>
              <a:rPr lang="en-US" sz="1200" dirty="0">
                <a:solidFill>
                  <a:srgbClr val="005AAA"/>
                </a:solidFill>
                <a:latin typeface="Times New Roman" pitchFamily="18" charset="0"/>
                <a:cs typeface="Times New Roman" pitchFamily="18" charset="0"/>
              </a:rPr>
              <a:t> years, amount is = </a:t>
            </a:r>
            <a:r>
              <a:rPr lang="en-US" sz="1200" i="1" dirty="0">
                <a:solidFill>
                  <a:srgbClr val="005AAA"/>
                </a:solidFill>
                <a:latin typeface="Times New Roman" pitchFamily="18" charset="0"/>
                <a:cs typeface="Times New Roman" pitchFamily="18" charset="0"/>
              </a:rPr>
              <a:t>q</a:t>
            </a:r>
            <a:r>
              <a:rPr lang="en-US" sz="1200" dirty="0">
                <a:solidFill>
                  <a:srgbClr val="005AAA"/>
                </a:solidFill>
                <a:latin typeface="Times New Roman" pitchFamily="18" charset="0"/>
                <a:cs typeface="Times New Roman" pitchFamily="18" charset="0"/>
              </a:rPr>
              <a:t>(1 + </a:t>
            </a:r>
            <a:r>
              <a:rPr lang="en-US" sz="1200" i="1" dirty="0" smtClean="0">
                <a:solidFill>
                  <a:srgbClr val="005AAA"/>
                </a:solidFill>
                <a:latin typeface="Times New Roman" pitchFamily="18" charset="0"/>
                <a:cs typeface="Times New Roman" pitchFamily="18" charset="0"/>
              </a:rPr>
              <a:t>r</a:t>
            </a:r>
            <a:r>
              <a:rPr lang="en-US" sz="1200" dirty="0" smtClean="0">
                <a:solidFill>
                  <a:srgbClr val="005AAA"/>
                </a:solidFill>
                <a:latin typeface="Times New Roman" pitchFamily="18" charset="0"/>
                <a:cs typeface="Times New Roman" pitchFamily="18" charset="0"/>
              </a:rPr>
              <a:t>)</a:t>
            </a:r>
            <a:r>
              <a:rPr lang="en-US" sz="1200" i="1" baseline="30000" dirty="0" smtClean="0">
                <a:solidFill>
                  <a:srgbClr val="005AAA"/>
                </a:solidFill>
                <a:latin typeface="Times New Roman" pitchFamily="18" charset="0"/>
                <a:cs typeface="Times New Roman" pitchFamily="18" charset="0"/>
              </a:rPr>
              <a:t>n</a:t>
            </a:r>
            <a:r>
              <a:rPr kumimoji="0" lang="en-US" sz="1200" b="0" i="1" u="none" strike="noStrike" kern="1200" cap="none" spc="0" normalizeH="0" baseline="0" noProof="0" dirty="0" smtClean="0">
                <a:ln>
                  <a:noFill/>
                </a:ln>
                <a:solidFill>
                  <a:srgbClr val="005AAA"/>
                </a:solidFill>
                <a:effectLst/>
                <a:uLnTx/>
                <a:uFillTx/>
                <a:latin typeface="Times New Roman" pitchFamily="18" charset="0"/>
                <a:cs typeface="Times New Roman" pitchFamily="18" charset="0"/>
              </a:rPr>
              <a:t>  </a:t>
            </a:r>
            <a:endParaRPr kumimoji="0" lang="en-US" sz="1200" b="0" i="1" u="none" strike="noStrike" kern="1200" cap="none" spc="0" normalizeH="0" baseline="0" noProof="0" dirty="0">
              <a:ln>
                <a:noFill/>
              </a:ln>
              <a:solidFill>
                <a:srgbClr val="005AAA"/>
              </a:solidFill>
              <a:effectLst/>
              <a:uLnTx/>
              <a:uFillTx/>
              <a:latin typeface="Times New Roman" pitchFamily="18" charset="0"/>
              <a:cs typeface="Times New Roman" pitchFamily="18" charset="0"/>
            </a:endParaRPr>
          </a:p>
        </p:txBody>
      </p:sp>
      <p:sp>
        <p:nvSpPr>
          <p:cNvPr id="12" name="Date Placeholder 11"/>
          <p:cNvSpPr>
            <a:spLocks noGrp="1"/>
          </p:cNvSpPr>
          <p:nvPr>
            <p:ph type="dt" sz="half" idx="10"/>
          </p:nvPr>
        </p:nvSpPr>
        <p:spPr>
          <a:xfrm>
            <a:off x="3429000" y="6381750"/>
            <a:ext cx="2133600" cy="476250"/>
          </a:xfrm>
        </p:spPr>
        <p:txBody>
          <a:bodyPr/>
          <a:lstStyle/>
          <a:p>
            <a:fld id="{9C065F12-7780-4937-BF43-23FBA7E946BE}" type="datetime1">
              <a:rPr lang="en-US" smtClean="0"/>
              <a:pPr/>
              <a:t>5/2/2020</a:t>
            </a:fld>
            <a:endParaRPr lang="en-US" dirty="0"/>
          </a:p>
        </p:txBody>
      </p:sp>
      <p:sp>
        <p:nvSpPr>
          <p:cNvPr id="13" name="Slide Number Placeholder 12"/>
          <p:cNvSpPr>
            <a:spLocks noGrp="1"/>
          </p:cNvSpPr>
          <p:nvPr>
            <p:ph type="sldNum" sz="quarter" idx="11"/>
          </p:nvPr>
        </p:nvSpPr>
        <p:spPr/>
        <p:txBody>
          <a:bodyPr/>
          <a:lstStyle/>
          <a:p>
            <a:fld id="{E2DBAB3F-31A9-425C-8DAC-E53AFE934A5D}"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7620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048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10" name="Text Placeholder 1611"/>
          <p:cNvSpPr txBox="1">
            <a:spLocks/>
          </p:cNvSpPr>
          <p:nvPr/>
        </p:nvSpPr>
        <p:spPr>
          <a:xfrm>
            <a:off x="1981200" y="4800600"/>
            <a:ext cx="2707005" cy="374461"/>
          </a:xfrm>
          <a:prstGeom prst="rect">
            <a:avLst/>
          </a:prstGeom>
        </p:spPr>
        <p:txBody>
          <a:bodyPr anchor="t">
            <a:spAutoFit/>
          </a:bodyPr>
          <a:lstStyle/>
          <a:p>
            <a:pPr marL="0" marR="0" lvl="0" indent="0" algn="l" defTabSz="914400" rtl="0" eaLnBrk="1" fontAlgn="auto" latinLnBrk="0" hangingPunct="1">
              <a:lnSpc>
                <a:spcPts val="1000"/>
              </a:lnSpc>
              <a:spcBef>
                <a:spcPts val="0"/>
              </a:spcBef>
              <a:spcAft>
                <a:spcPts val="180"/>
              </a:spcAft>
              <a:buClrTx/>
              <a:buSzTx/>
              <a:buFontTx/>
              <a:buNone/>
              <a:tabLst>
                <a:tab pos="2365375" algn="r"/>
              </a:tabLst>
              <a:defRPr/>
            </a:pPr>
            <a:r>
              <a:rPr kumimoji="0" lang="en-US" sz="300" b="0" i="0" u="none" strike="noStrike" kern="1200" cap="none" spc="0" normalizeH="0" baseline="0" noProof="0" dirty="0" smtClean="0">
                <a:ln>
                  <a:noFill/>
                </a:ln>
                <a:solidFill>
                  <a:srgbClr val="000000"/>
                </a:solidFill>
                <a:effectLst/>
                <a:uLnTx/>
                <a:uFillTx/>
                <a:latin typeface="Bookman Old Style" panose="22635452000000000000" pitchFamily="1" charset="0"/>
                <a:ea typeface="+mn-ea"/>
                <a:cs typeface="+mn-cs"/>
              </a:rPr>
              <a:t>
</a:t>
            </a:r>
            <a:endParaRPr kumimoji="0" lang="en-US" sz="300" b="0" i="0" u="none" strike="noStrike" kern="1200" cap="none" spc="0" normalizeH="0" baseline="0" noProof="0" dirty="0">
              <a:ln>
                <a:noFill/>
              </a:ln>
              <a:solidFill>
                <a:srgbClr val="000000"/>
              </a:solidFill>
              <a:effectLst/>
              <a:uLnTx/>
              <a:uFillTx/>
              <a:latin typeface="Bookman Old Style" panose="22635452000000000000" pitchFamily="1" charset="0"/>
              <a:ea typeface="+mn-ea"/>
              <a:cs typeface="+mn-cs"/>
            </a:endParaRPr>
          </a:p>
        </p:txBody>
      </p:sp>
      <p:sp>
        <p:nvSpPr>
          <p:cNvPr id="11" name="Text Placeholder 1607"/>
          <p:cNvSpPr txBox="1">
            <a:spLocks/>
          </p:cNvSpPr>
          <p:nvPr/>
        </p:nvSpPr>
        <p:spPr>
          <a:xfrm>
            <a:off x="914400" y="6651533"/>
            <a:ext cx="7391400" cy="412934"/>
          </a:xfrm>
          <a:prstGeom prst="rect">
            <a:avLst/>
          </a:prstGeom>
        </p:spPr>
        <p:txBody>
          <a:bodyPr wrap="square" anchor="t">
            <a:spAutoFit/>
          </a:bodyPr>
          <a:lstStyle/>
          <a:p>
            <a:pPr lvl="0" indent="228600">
              <a:lnSpc>
                <a:spcPts val="1200"/>
              </a:lnSpc>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200"/>
              </a:lnSpc>
              <a:spcBef>
                <a:spcPts val="144"/>
              </a:spcBef>
              <a:spcAft>
                <a:spcPts val="0"/>
              </a:spcAft>
              <a:buClrTx/>
              <a:buSzTx/>
              <a:buFontTx/>
              <a:buNone/>
              <a:tabLst>
                <a:tab pos="788670" algn="l"/>
                <a:tab pos="2377440" algn="r"/>
              </a:tabLst>
              <a:defRPr/>
            </a:pPr>
            <a:endParaRPr lang="en-US" sz="1200" dirty="0">
              <a:solidFill>
                <a:srgbClr val="000000"/>
              </a:solidFill>
              <a:latin typeface="Times New Roman" pitchFamily="18" charset="0"/>
              <a:cs typeface="Times New Roman" pitchFamily="18" charset="0"/>
            </a:endParaRPr>
          </a:p>
        </p:txBody>
      </p:sp>
      <p:grpSp>
        <p:nvGrpSpPr>
          <p:cNvPr id="18" name="Group 17"/>
          <p:cNvGrpSpPr/>
          <p:nvPr/>
        </p:nvGrpSpPr>
        <p:grpSpPr>
          <a:xfrm>
            <a:off x="457200" y="789672"/>
            <a:ext cx="8305800" cy="5616922"/>
            <a:chOff x="2286000" y="685800"/>
            <a:chExt cx="7086600" cy="5616922"/>
          </a:xfrm>
        </p:grpSpPr>
        <p:grpSp>
          <p:nvGrpSpPr>
            <p:cNvPr id="17" name="Group 16"/>
            <p:cNvGrpSpPr/>
            <p:nvPr/>
          </p:nvGrpSpPr>
          <p:grpSpPr>
            <a:xfrm>
              <a:off x="2286000" y="685800"/>
              <a:ext cx="7086600" cy="5616922"/>
              <a:chOff x="2286000" y="685800"/>
              <a:chExt cx="7086600" cy="5616922"/>
            </a:xfrm>
          </p:grpSpPr>
          <p:grpSp>
            <p:nvGrpSpPr>
              <p:cNvPr id="14" name="Group 13"/>
              <p:cNvGrpSpPr/>
              <p:nvPr/>
            </p:nvGrpSpPr>
            <p:grpSpPr>
              <a:xfrm>
                <a:off x="2286000" y="685800"/>
                <a:ext cx="7086600" cy="5616922"/>
                <a:chOff x="1676400" y="838200"/>
                <a:chExt cx="7086600" cy="5616922"/>
              </a:xfrm>
            </p:grpSpPr>
            <p:sp>
              <p:nvSpPr>
                <p:cNvPr id="9" name="Text Placeholder 1602"/>
                <p:cNvSpPr txBox="1">
                  <a:spLocks/>
                </p:cNvSpPr>
                <p:nvPr/>
              </p:nvSpPr>
              <p:spPr>
                <a:xfrm>
                  <a:off x="1676400" y="838200"/>
                  <a:ext cx="7086600" cy="5616922"/>
                </a:xfrm>
                <a:prstGeom prst="rect">
                  <a:avLst/>
                </a:prstGeom>
              </p:spPr>
              <p:txBody>
                <a:bodyPr wrap="square" anchor="t">
                  <a:spAutoFit/>
                </a:bodyPr>
                <a:lstStyle/>
                <a:p>
                  <a:pPr marL="0" marR="0" lvl="0" indent="0" algn="l" defTabSz="914400" rtl="0" eaLnBrk="1" fontAlgn="auto" latinLnBrk="0" hangingPunct="1">
                    <a:lnSpc>
                      <a:spcPts val="1000"/>
                    </a:lnSpc>
                    <a:spcBef>
                      <a:spcPts val="108"/>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Amount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deposited at the end of  2</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nd</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year becomes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−2</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108"/>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Amount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deposited at the end of  3</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rd</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year becomes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−3</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108"/>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Similarly amount </a:t>
                  </a:r>
                  <a:r>
                    <a:rPr kumimoji="0" lang="en-US" sz="1400" b="1"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q</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deposited at the end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of − 1 year becomes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−1)</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144"/>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p>
                <a:p>
                  <a:pPr marL="0" marR="0" lvl="0" indent="0" algn="l" defTabSz="914400" rtl="0" eaLnBrk="1" fontAlgn="auto" latinLnBrk="0" hangingPunct="1">
                    <a:lnSpc>
                      <a:spcPts val="1000"/>
                    </a:lnSpc>
                    <a:spcBef>
                      <a:spcPts val="144"/>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200"/>
                    </a:lnSpc>
                    <a:spcBef>
                      <a:spcPts val="0"/>
                    </a:spcBef>
                    <a:spcAft>
                      <a:spcPts val="0"/>
                    </a:spcAft>
                    <a:buClrTx/>
                    <a:buSzTx/>
                    <a:buFontTx/>
                    <a:buNone/>
                    <a:tabLst>
                      <a:tab pos="4175760" algn="r"/>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Total fund after </a:t>
                  </a:r>
                  <a:r>
                    <a:rPr kumimoji="0" lang="en-US" sz="1400" b="1"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years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−1</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−2</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200"/>
                    </a:lnSpc>
                    <a:spcBef>
                      <a:spcPts val="36"/>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q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−1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n</a:t>
                  </a:r>
                  <a:r>
                    <a:rPr kumimoji="0" lang="en-US" sz="14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−2</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 (1 +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p>
                <a:p>
                  <a:pPr marL="0" marR="0" lvl="0" indent="0" algn="l" defTabSz="914400" rtl="0" eaLnBrk="1" fontAlgn="auto" latinLnBrk="0" hangingPunct="1">
                    <a:lnSpc>
                      <a:spcPts val="1200"/>
                    </a:lnSpc>
                    <a:spcBef>
                      <a:spcPts val="36"/>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lvl="0">
                    <a:lnSpc>
                      <a:spcPts val="1000"/>
                    </a:lnSpc>
                    <a:spcBef>
                      <a:spcPts val="108"/>
                    </a:spcBef>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This is a G.P. series and its sum is given by </a:t>
                  </a:r>
                  <a:r>
                    <a:rPr lang="en-US" sz="1400" dirty="0" smtClean="0">
                      <a:solidFill>
                        <a:srgbClr val="000000"/>
                      </a:solidFill>
                      <a:latin typeface="Times New Roman" pitchFamily="18" charset="0"/>
                      <a:cs typeface="Times New Roman" pitchFamily="18" charset="0"/>
                    </a:rPr>
                    <a:t>:     Total fund   =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This total fund must be equal to the cost of replacement of equipment  </a:t>
                  </a:r>
                  <a:r>
                    <a:rPr kumimoji="0" lang="en-US" sz="1400"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i</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.e., P</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p>
                <a:p>
                  <a:pPr marL="0" marR="0" lvl="0" indent="0" algn="l" defTabSz="914400" rtl="0" eaLnBrk="1" fontAlgn="auto" latinLnBrk="0" hangingPunct="1">
                    <a:lnSpc>
                      <a:spcPts val="1000"/>
                    </a:lnSpc>
                    <a:spcBef>
                      <a:spcPts val="0"/>
                    </a:spcBef>
                    <a:spcAft>
                      <a:spcPts val="0"/>
                    </a:spcAft>
                    <a:buClrTx/>
                    <a:buSzTx/>
                    <a:buFontTx/>
                    <a:buNone/>
                    <a:tabLst/>
                    <a:defRPr/>
                  </a:pPr>
                  <a:endParaRPr lang="en-US" sz="1400" dirty="0">
                    <a:solidFill>
                      <a:srgbClr val="000000"/>
                    </a:solidFill>
                    <a:latin typeface="Times New Roman" pitchFamily="18" charset="0"/>
                    <a:cs typeface="Times New Roman"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endParaRPr lang="en-US" sz="1400" dirty="0" smtClean="0">
                    <a:solidFill>
                      <a:srgbClr val="000000"/>
                    </a:solidFill>
                    <a:latin typeface="Times New Roman" pitchFamily="18" charset="0"/>
                    <a:cs typeface="Times New Roman"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endParaRPr lang="en-US" sz="1400" dirty="0">
                    <a:solidFill>
                      <a:srgbClr val="000000"/>
                    </a:solidFill>
                    <a:latin typeface="Times New Roman" pitchFamily="18" charset="0"/>
                    <a:cs typeface="Times New Roman"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ts val="1000"/>
                    </a:lnSpc>
                    <a:spcBef>
                      <a:spcPts val="0"/>
                    </a:spcBef>
                    <a:spcAft>
                      <a:spcPts val="0"/>
                    </a:spcAft>
                    <a:buClrTx/>
                    <a:buSzTx/>
                    <a:buFontTx/>
                    <a:buNone/>
                    <a:tabLst/>
                    <a:defRPr/>
                  </a:pPr>
                  <a:endParaRPr lang="en-US" sz="1400" dirty="0">
                    <a:solidFill>
                      <a:srgbClr val="000000"/>
                    </a:solidFill>
                    <a:latin typeface="Times New Roman" pitchFamily="18" charset="0"/>
                    <a:cs typeface="Times New Roman" pitchFamily="18" charset="0"/>
                  </a:endParaRPr>
                </a:p>
                <a:p>
                  <a:pPr lvl="0">
                    <a:lnSpc>
                      <a:spcPts val="1000"/>
                    </a:lnSpc>
                  </a:pPr>
                  <a:r>
                    <a:rPr lang="en-US" sz="1400" dirty="0" smtClean="0">
                      <a:solidFill>
                        <a:srgbClr val="000000"/>
                      </a:solidFill>
                      <a:latin typeface="Times New Roman" pitchFamily="18" charset="0"/>
                      <a:cs typeface="Times New Roman" pitchFamily="18" charset="0"/>
                    </a:rPr>
                    <a:t>or	Sinking </a:t>
                  </a:r>
                  <a:r>
                    <a:rPr lang="en-US" sz="1400" dirty="0">
                      <a:solidFill>
                        <a:srgbClr val="000000"/>
                      </a:solidFill>
                      <a:latin typeface="Times New Roman" pitchFamily="18" charset="0"/>
                      <a:cs typeface="Times New Roman" pitchFamily="18" charset="0"/>
                    </a:rPr>
                    <a:t>fund, </a:t>
                  </a:r>
                  <a:r>
                    <a:rPr lang="en-US" sz="1400" dirty="0" smtClean="0">
                      <a:solidFill>
                        <a:srgbClr val="000000"/>
                      </a:solidFill>
                      <a:latin typeface="Times New Roman" pitchFamily="18" charset="0"/>
                      <a:cs typeface="Times New Roman" pitchFamily="18" charset="0"/>
                    </a:rPr>
                    <a:t>                                                                …..(</a:t>
                  </a:r>
                  <a:r>
                    <a:rPr lang="en-US" sz="1400" i="1" dirty="0" err="1" smtClean="0">
                      <a:solidFill>
                        <a:srgbClr val="000000"/>
                      </a:solidFill>
                      <a:latin typeface="Times New Roman" pitchFamily="18" charset="0"/>
                      <a:cs typeface="Times New Roman" pitchFamily="18" charset="0"/>
                    </a:rPr>
                    <a:t>i</a:t>
                  </a:r>
                  <a:r>
                    <a:rPr lang="en-US" sz="1400" dirty="0" smtClean="0">
                      <a:solidFill>
                        <a:srgbClr val="000000"/>
                      </a:solidFill>
                      <a:latin typeface="Times New Roman" pitchFamily="18" charset="0"/>
                      <a:cs typeface="Times New Roman" pitchFamily="18" charset="0"/>
                    </a:rPr>
                    <a:t>)</a:t>
                  </a:r>
                </a:p>
                <a:p>
                  <a:pPr lvl="0">
                    <a:lnSpc>
                      <a:spcPts val="1000"/>
                    </a:lnSpc>
                  </a:pPr>
                  <a:endParaRPr lang="en-US" sz="1400" i="1" dirty="0">
                    <a:solidFill>
                      <a:srgbClr val="000000"/>
                    </a:solidFill>
                    <a:latin typeface="Times New Roman" pitchFamily="18" charset="0"/>
                    <a:cs typeface="Times New Roman" pitchFamily="18" charset="0"/>
                  </a:endParaRPr>
                </a:p>
                <a:p>
                  <a:pPr lvl="0">
                    <a:lnSpc>
                      <a:spcPts val="1000"/>
                    </a:lnSpc>
                  </a:pPr>
                  <a:endParaRPr lang="en-US" sz="1400" i="1" dirty="0" smtClean="0">
                    <a:solidFill>
                      <a:srgbClr val="000000"/>
                    </a:solidFill>
                    <a:latin typeface="Times New Roman" pitchFamily="18" charset="0"/>
                    <a:cs typeface="Times New Roman" pitchFamily="18" charset="0"/>
                  </a:endParaRPr>
                </a:p>
                <a:p>
                  <a:pPr lvl="0" indent="228600"/>
                  <a:endParaRPr lang="en-US" sz="1400" dirty="0" smtClean="0">
                    <a:solidFill>
                      <a:srgbClr val="000000"/>
                    </a:solidFill>
                    <a:latin typeface="Times New Roman" pitchFamily="18" charset="0"/>
                    <a:cs typeface="Times New Roman" pitchFamily="18" charset="0"/>
                  </a:endParaRPr>
                </a:p>
                <a:p>
                  <a:pPr lvl="0" indent="228600"/>
                  <a:r>
                    <a:rPr lang="en-US" sz="1400" dirty="0" smtClean="0">
                      <a:solidFill>
                        <a:srgbClr val="000000"/>
                      </a:solidFill>
                      <a:latin typeface="Times New Roman" pitchFamily="18" charset="0"/>
                      <a:cs typeface="Times New Roman" pitchFamily="18" charset="0"/>
                    </a:rPr>
                    <a:t>The </a:t>
                  </a:r>
                  <a:r>
                    <a:rPr lang="en-US" sz="1400" dirty="0">
                      <a:solidFill>
                        <a:srgbClr val="000000"/>
                      </a:solidFill>
                      <a:latin typeface="Times New Roman" pitchFamily="18" charset="0"/>
                      <a:cs typeface="Times New Roman" pitchFamily="18" charset="0"/>
                    </a:rPr>
                    <a:t>value of </a:t>
                  </a:r>
                  <a:r>
                    <a:rPr lang="en-US" sz="1400" b="1" i="1" dirty="0">
                      <a:solidFill>
                        <a:srgbClr val="0070C0"/>
                      </a:solidFill>
                      <a:latin typeface="Times New Roman" pitchFamily="18" charset="0"/>
                      <a:cs typeface="Times New Roman" pitchFamily="18" charset="0"/>
                    </a:rPr>
                    <a:t>q</a:t>
                  </a:r>
                  <a:r>
                    <a:rPr lang="en-US" sz="1400" dirty="0">
                      <a:solidFill>
                        <a:srgbClr val="0070C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 gives the uniform annual depreciation charge. The parenthetical  term </a:t>
                  </a:r>
                  <a:r>
                    <a:rPr lang="en-US" sz="1400" dirty="0" smtClean="0">
                      <a:solidFill>
                        <a:srgbClr val="000000"/>
                      </a:solidFill>
                      <a:latin typeface="Times New Roman" pitchFamily="18" charset="0"/>
                      <a:cs typeface="Times New Roman" pitchFamily="18" charset="0"/>
                    </a:rPr>
                    <a:t>in eq.  </a:t>
                  </a:r>
                  <a:r>
                    <a:rPr lang="en-US" sz="1400" b="1" dirty="0" smtClean="0">
                      <a:solidFill>
                        <a:srgbClr val="000000"/>
                      </a:solidFill>
                      <a:latin typeface="Times New Roman" pitchFamily="18" charset="0"/>
                      <a:cs typeface="Times New Roman" pitchFamily="18" charset="0"/>
                    </a:rPr>
                    <a:t>(</a:t>
                  </a:r>
                  <a:r>
                    <a:rPr lang="en-US" sz="1400" b="1" i="1" dirty="0" err="1" smtClean="0">
                      <a:solidFill>
                        <a:srgbClr val="000000"/>
                      </a:solidFill>
                      <a:latin typeface="Times New Roman" pitchFamily="18" charset="0"/>
                      <a:cs typeface="Times New Roman" pitchFamily="18" charset="0"/>
                    </a:rPr>
                    <a:t>i</a:t>
                  </a:r>
                  <a:r>
                    <a:rPr lang="en-US" sz="1400" b="1" dirty="0" smtClean="0">
                      <a:solidFill>
                        <a:srgbClr val="000000"/>
                      </a:solidFill>
                      <a:latin typeface="Times New Roman" pitchFamily="18" charset="0"/>
                      <a:cs typeface="Times New Roman" pitchFamily="18" charset="0"/>
                    </a:rPr>
                    <a:t>)</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is frequently referred to as the “sinking fund factor</a:t>
                  </a:r>
                  <a:r>
                    <a:rPr lang="en-US" sz="1400" dirty="0" smtClean="0">
                      <a:solidFill>
                        <a:srgbClr val="000000"/>
                      </a:solidFill>
                      <a:latin typeface="Times New Roman" pitchFamily="18" charset="0"/>
                      <a:cs typeface="Times New Roman" pitchFamily="18" charset="0"/>
                    </a:rPr>
                    <a:t>”.</a:t>
                  </a:r>
                </a:p>
                <a:p>
                  <a:pPr lvl="0" indent="228600"/>
                  <a:endParaRPr lang="en-US" sz="1400" dirty="0">
                    <a:solidFill>
                      <a:srgbClr val="000000"/>
                    </a:solidFill>
                    <a:latin typeface="Times New Roman" pitchFamily="18" charset="0"/>
                    <a:cs typeface="Times New Roman" pitchFamily="18" charset="0"/>
                  </a:endParaRPr>
                </a:p>
                <a:p>
                  <a:pPr lvl="0" indent="228600">
                    <a:lnSpc>
                      <a:spcPts val="1200"/>
                    </a:lnSpc>
                    <a:defRPr/>
                  </a:pPr>
                  <a:endParaRPr lang="en-US" sz="1400" dirty="0">
                    <a:solidFill>
                      <a:srgbClr val="000000"/>
                    </a:solidFill>
                    <a:latin typeface="Times New Roman" pitchFamily="18" charset="0"/>
                    <a:cs typeface="Times New Roman" pitchFamily="18" charset="0"/>
                  </a:endParaRPr>
                </a:p>
                <a:p>
                  <a:pPr lvl="0">
                    <a:lnSpc>
                      <a:spcPts val="1200"/>
                    </a:lnSpc>
                    <a:spcBef>
                      <a:spcPts val="144"/>
                    </a:spcBef>
                    <a:tabLst>
                      <a:tab pos="788670" algn="l"/>
                      <a:tab pos="2377440" algn="r"/>
                    </a:tabLst>
                    <a:defRPr/>
                  </a:pPr>
                  <a:r>
                    <a:rPr lang="en-US" sz="1400" dirty="0">
                      <a:solidFill>
                        <a:srgbClr val="000000"/>
                      </a:solidFill>
                      <a:latin typeface="Times New Roman" pitchFamily="18" charset="0"/>
                      <a:cs typeface="Times New Roman" pitchFamily="18" charset="0"/>
                    </a:rPr>
                    <a:t>∴	</a:t>
                  </a:r>
                  <a:r>
                    <a:rPr lang="en-US" sz="1600" b="1" dirty="0">
                      <a:solidFill>
                        <a:srgbClr val="0070C0"/>
                      </a:solidFill>
                      <a:latin typeface="Times New Roman" pitchFamily="18" charset="0"/>
                      <a:cs typeface="Times New Roman" pitchFamily="18" charset="0"/>
                    </a:rPr>
                    <a:t>Sinking fund factor  </a:t>
                  </a:r>
                  <a:r>
                    <a:rPr lang="en-US" sz="1600" b="1" dirty="0" smtClean="0">
                      <a:solidFill>
                        <a:srgbClr val="0070C0"/>
                      </a:solidFill>
                      <a:latin typeface="Times New Roman" pitchFamily="18" charset="0"/>
                      <a:cs typeface="Times New Roman" pitchFamily="18" charset="0"/>
                    </a:rPr>
                    <a:t>=</a:t>
                  </a:r>
                </a:p>
                <a:p>
                  <a:pPr lvl="0">
                    <a:lnSpc>
                      <a:spcPts val="1200"/>
                    </a:lnSpc>
                    <a:spcBef>
                      <a:spcPts val="144"/>
                    </a:spcBef>
                    <a:tabLst>
                      <a:tab pos="788670" algn="l"/>
                      <a:tab pos="2377440" algn="r"/>
                    </a:tabLst>
                    <a:defRPr/>
                  </a:pPr>
                  <a:endParaRPr kumimoji="0" lang="en-US" sz="14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a:p>
                  <a:pPr>
                    <a:spcBef>
                      <a:spcPts val="144"/>
                    </a:spcBef>
                    <a:tabLst>
                      <a:tab pos="788670" algn="l"/>
                      <a:tab pos="2377440" algn="r"/>
                    </a:tabLst>
                    <a:defRPr/>
                  </a:pPr>
                  <a:r>
                    <a:rPr lang="en-US" sz="1400" dirty="0" smtClean="0">
                      <a:solidFill>
                        <a:srgbClr val="000000"/>
                      </a:solidFill>
                      <a:latin typeface="Times New Roman" pitchFamily="18" charset="0"/>
                      <a:cs typeface="Times New Roman" pitchFamily="18" charset="0"/>
                    </a:rPr>
                    <a:t>Though </a:t>
                  </a:r>
                  <a:r>
                    <a:rPr lang="en-US" sz="1400" dirty="0">
                      <a:solidFill>
                        <a:srgbClr val="000000"/>
                      </a:solidFill>
                      <a:latin typeface="Times New Roman" pitchFamily="18" charset="0"/>
                      <a:cs typeface="Times New Roman" pitchFamily="18" charset="0"/>
                    </a:rPr>
                    <a:t>this method does not find very frequent application in practical depreciation </a:t>
                  </a:r>
                  <a:r>
                    <a:rPr lang="en-US" sz="1400" dirty="0" smtClean="0">
                      <a:solidFill>
                        <a:srgbClr val="000000"/>
                      </a:solidFill>
                      <a:latin typeface="Times New Roman" pitchFamily="18" charset="0"/>
                      <a:cs typeface="Times New Roman" pitchFamily="18" charset="0"/>
                    </a:rPr>
                    <a:t>accounting, it </a:t>
                  </a:r>
                  <a:r>
                    <a:rPr lang="en-US" sz="1400" dirty="0">
                      <a:solidFill>
                        <a:srgbClr val="000000"/>
                      </a:solidFill>
                      <a:latin typeface="Times New Roman" pitchFamily="18" charset="0"/>
                      <a:cs typeface="Times New Roman" pitchFamily="18" charset="0"/>
                    </a:rPr>
                    <a:t>is the fundamental method in making economy studies</a:t>
                  </a:r>
                  <a:r>
                    <a:rPr lang="en-US" sz="1400" dirty="0" smtClean="0">
                      <a:solidFill>
                        <a:srgbClr val="000000"/>
                      </a:solidFill>
                      <a:latin typeface="Times New Roman" pitchFamily="18" charset="0"/>
                      <a:cs typeface="Times New Roman" pitchFamily="18" charset="0"/>
                    </a:rPr>
                    <a:t>.</a:t>
                  </a:r>
                  <a:endParaRPr kumimoji="0" lang="en-US" sz="14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graphicFrame>
              <p:nvGraphicFramePr>
                <p:cNvPr id="4098" name="Object 2"/>
                <p:cNvGraphicFramePr>
                  <a:graphicFrameLocks noChangeAspect="1"/>
                </p:cNvGraphicFramePr>
                <p:nvPr/>
              </p:nvGraphicFramePr>
              <p:xfrm>
                <a:off x="3733800" y="3553728"/>
                <a:ext cx="1455738" cy="495300"/>
              </p:xfrm>
              <a:graphic>
                <a:graphicData uri="http://schemas.openxmlformats.org/presentationml/2006/ole">
                  <mc:AlternateContent xmlns:mc="http://schemas.openxmlformats.org/markup-compatibility/2006">
                    <mc:Choice xmlns:v="urn:schemas-microsoft-com:vml" Requires="v">
                      <p:oleObj spid="_x0000_s4187" name="Equation" r:id="rId4" imgW="1231560" imgH="419040" progId="Equation.DSMT4">
                        <p:embed/>
                      </p:oleObj>
                    </mc:Choice>
                    <mc:Fallback>
                      <p:oleObj name="Equation" r:id="rId4" imgW="1231560" imgH="419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3553728"/>
                              <a:ext cx="1455738"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4100" name="Object 4"/>
              <p:cNvGraphicFramePr>
                <a:graphicFrameLocks noChangeAspect="1"/>
              </p:cNvGraphicFramePr>
              <p:nvPr/>
            </p:nvGraphicFramePr>
            <p:xfrm>
              <a:off x="4419600" y="4010928"/>
              <a:ext cx="1763183" cy="533400"/>
            </p:xfrm>
            <a:graphic>
              <a:graphicData uri="http://schemas.openxmlformats.org/presentationml/2006/ole">
                <mc:AlternateContent xmlns:mc="http://schemas.openxmlformats.org/markup-compatibility/2006">
                  <mc:Choice xmlns:v="urn:schemas-microsoft-com:vml" Requires="v">
                    <p:oleObj spid="_x0000_s4188" name="Equation" r:id="rId6" imgW="1511280" imgH="457200" progId="Equation.DSMT4">
                      <p:embed/>
                    </p:oleObj>
                  </mc:Choice>
                  <mc:Fallback>
                    <p:oleObj name="Equation" r:id="rId6" imgW="1511280" imgH="45720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4010928"/>
                            <a:ext cx="176318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4101" name="Object 5"/>
            <p:cNvGraphicFramePr>
              <a:graphicFrameLocks noChangeAspect="1"/>
            </p:cNvGraphicFramePr>
            <p:nvPr>
              <p:extLst>
                <p:ext uri="{D42A27DB-BD31-4B8C-83A1-F6EECF244321}">
                  <p14:modId xmlns:p14="http://schemas.microsoft.com/office/powerpoint/2010/main" val="3702714471"/>
                </p:ext>
              </p:extLst>
            </p:nvPr>
          </p:nvGraphicFramePr>
          <p:xfrm>
            <a:off x="5146646" y="4897084"/>
            <a:ext cx="1125537" cy="728852"/>
          </p:xfrm>
          <a:graphic>
            <a:graphicData uri="http://schemas.openxmlformats.org/presentationml/2006/ole">
              <mc:AlternateContent xmlns:mc="http://schemas.openxmlformats.org/markup-compatibility/2006">
                <mc:Choice xmlns:v="urn:schemas-microsoft-com:vml" Requires="v">
                  <p:oleObj spid="_x0000_s4189" name="Equation" r:id="rId8" imgW="749160" imgH="431640" progId="Equation.DSMT4">
                    <p:embed/>
                  </p:oleObj>
                </mc:Choice>
                <mc:Fallback>
                  <p:oleObj name="Equation" r:id="rId8" imgW="749160" imgH="431640" progId="Equation.DSMT4">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46646" y="4897084"/>
                          <a:ext cx="1125537" cy="728852"/>
                        </a:xfrm>
                        <a:prstGeom prst="rect">
                          <a:avLst/>
                        </a:prstGeom>
                        <a:noFill/>
                        <a:ln>
                          <a:noFill/>
                        </a:ln>
                        <a:effectLst/>
                      </p:spPr>
                    </p:pic>
                  </p:oleObj>
                </mc:Fallback>
              </mc:AlternateContent>
            </a:graphicData>
          </a:graphic>
        </p:graphicFrame>
      </p:grpSp>
      <p:graphicFrame>
        <p:nvGraphicFramePr>
          <p:cNvPr id="4102" name="Object 6"/>
          <p:cNvGraphicFramePr>
            <a:graphicFrameLocks noChangeAspect="1"/>
          </p:cNvGraphicFramePr>
          <p:nvPr>
            <p:extLst>
              <p:ext uri="{D42A27DB-BD31-4B8C-83A1-F6EECF244321}">
                <p14:modId xmlns:p14="http://schemas.microsoft.com/office/powerpoint/2010/main" val="4098051823"/>
              </p:ext>
            </p:extLst>
          </p:nvPr>
        </p:nvGraphicFramePr>
        <p:xfrm>
          <a:off x="5486400" y="2667000"/>
          <a:ext cx="787400" cy="419100"/>
        </p:xfrm>
        <a:graphic>
          <a:graphicData uri="http://schemas.openxmlformats.org/presentationml/2006/ole">
            <mc:AlternateContent xmlns:mc="http://schemas.openxmlformats.org/markup-compatibility/2006">
              <mc:Choice xmlns:v="urn:schemas-microsoft-com:vml" Requires="v">
                <p:oleObj spid="_x0000_s4190" name="Equation" r:id="rId10" imgW="787320" imgH="419040" progId="Equation.DSMT4">
                  <p:embed/>
                </p:oleObj>
              </mc:Choice>
              <mc:Fallback>
                <p:oleObj name="Equation" r:id="rId10" imgW="787320" imgH="419040" progId="Equation.DSMT4">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486400" y="2667000"/>
                        <a:ext cx="78740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 name="Date Placeholder 19"/>
          <p:cNvSpPr>
            <a:spLocks noGrp="1"/>
          </p:cNvSpPr>
          <p:nvPr>
            <p:ph type="dt" sz="half" idx="10"/>
          </p:nvPr>
        </p:nvSpPr>
        <p:spPr>
          <a:xfrm>
            <a:off x="2667000" y="6381750"/>
            <a:ext cx="2133600" cy="476250"/>
          </a:xfrm>
        </p:spPr>
        <p:txBody>
          <a:bodyPr/>
          <a:lstStyle/>
          <a:p>
            <a:fld id="{7FB6B7F3-9E85-46AD-BACA-C1A336F9D482}" type="datetime1">
              <a:rPr lang="en-US" smtClean="0"/>
              <a:pPr/>
              <a:t>5/2/2020</a:t>
            </a:fld>
            <a:endParaRPr lang="en-US" dirty="0"/>
          </a:p>
        </p:txBody>
      </p:sp>
      <p:sp>
        <p:nvSpPr>
          <p:cNvPr id="21" name="Slide Number Placeholder 20"/>
          <p:cNvSpPr>
            <a:spLocks noGrp="1"/>
          </p:cNvSpPr>
          <p:nvPr>
            <p:ph type="sldNum" sz="quarter" idx="11"/>
          </p:nvPr>
        </p:nvSpPr>
        <p:spPr/>
        <p:txBody>
          <a:bodyPr/>
          <a:lstStyle/>
          <a:p>
            <a:fld id="{E2DBAB3F-31A9-425C-8DAC-E53AFE934A5D}"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Text Placeholder 1608"/>
          <p:cNvSpPr txBox="1">
            <a:spLocks/>
          </p:cNvSpPr>
          <p:nvPr/>
        </p:nvSpPr>
        <p:spPr>
          <a:xfrm>
            <a:off x="1524000" y="990600"/>
            <a:ext cx="7086600" cy="461665"/>
          </a:xfrm>
          <a:prstGeom prst="rect">
            <a:avLst/>
          </a:prstGeom>
        </p:spPr>
        <p:txBody>
          <a:bodyPr wrap="square" anchor="t">
            <a:spAutoFit/>
          </a:bodyPr>
          <a:lstStyle/>
          <a:p>
            <a:pPr marL="0" marR="0" lvl="0" indent="0" algn="ctr" defTabSz="914400" rtl="0" eaLnBrk="1" fontAlgn="auto" latinLnBrk="0" hangingPunct="1">
              <a:spcBef>
                <a:spcPts val="0"/>
              </a:spcBef>
              <a:spcAft>
                <a:spcPts val="0"/>
              </a:spcAft>
              <a:buClrTx/>
              <a:buSzTx/>
              <a:buFontTx/>
              <a:buNone/>
              <a:tabLst/>
              <a:defRPr/>
            </a:pP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endParaRPr kumimoji="0" lang="en-US" sz="1200" b="0" i="1"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grpSp>
        <p:nvGrpSpPr>
          <p:cNvPr id="19" name="Group 18"/>
          <p:cNvGrpSpPr/>
          <p:nvPr/>
        </p:nvGrpSpPr>
        <p:grpSpPr>
          <a:xfrm>
            <a:off x="457200" y="489878"/>
            <a:ext cx="8534400" cy="6181864"/>
            <a:chOff x="1141506" y="838200"/>
            <a:chExt cx="8002494" cy="5825239"/>
          </a:xfrm>
        </p:grpSpPr>
        <p:sp>
          <p:nvSpPr>
            <p:cNvPr id="13" name="Rectangle 12"/>
            <p:cNvSpPr/>
            <p:nvPr/>
          </p:nvSpPr>
          <p:spPr>
            <a:xfrm>
              <a:off x="1219200" y="838200"/>
              <a:ext cx="7924800" cy="738664"/>
            </a:xfrm>
            <a:prstGeom prst="rect">
              <a:avLst/>
            </a:prstGeom>
          </p:spPr>
          <p:txBody>
            <a:bodyPr wrap="square">
              <a:spAutoFit/>
            </a:bodyPr>
            <a:lstStyle/>
            <a:p>
              <a:r>
                <a:rPr lang="en-US" sz="1400" b="1" dirty="0" smtClean="0">
                  <a:solidFill>
                    <a:srgbClr val="EB008B"/>
                  </a:solidFill>
                  <a:latin typeface="Times New Roman" pitchFamily="18" charset="0"/>
                  <a:cs typeface="Times New Roman" pitchFamily="18" charset="0"/>
                </a:rPr>
                <a:t>   Example.1</a:t>
              </a:r>
              <a:r>
                <a:rPr lang="en-US" sz="1400" b="1" dirty="0">
                  <a:solidFill>
                    <a:srgbClr val="EB008B"/>
                  </a:solidFill>
                  <a:latin typeface="Times New Roman" pitchFamily="18" charset="0"/>
                  <a:cs typeface="Times New Roman" pitchFamily="18" charset="0"/>
                </a:rPr>
                <a:t>.   </a:t>
              </a:r>
              <a:r>
                <a:rPr lang="en-US" sz="1400" i="1" dirty="0">
                  <a:solidFill>
                    <a:prstClr val="black"/>
                  </a:solidFill>
                  <a:latin typeface="Times New Roman" pitchFamily="18" charset="0"/>
                  <a:cs typeface="Times New Roman" pitchFamily="18" charset="0"/>
                </a:rPr>
                <a:t>A</a:t>
              </a:r>
              <a:r>
                <a:rPr lang="en-US" sz="1400" i="1" dirty="0">
                  <a:solidFill>
                    <a:srgbClr val="000000"/>
                  </a:solidFill>
                  <a:latin typeface="Times New Roman" pitchFamily="18" charset="0"/>
                  <a:cs typeface="Times New Roman" pitchFamily="18" charset="0"/>
                </a:rPr>
                <a:t> transformer costing </a:t>
              </a:r>
              <a:r>
                <a:rPr lang="en-US" sz="1400" i="1" dirty="0" smtClean="0">
                  <a:solidFill>
                    <a:srgbClr val="000000"/>
                  </a:solidFill>
                  <a:latin typeface="Times New Roman" pitchFamily="18" charset="0"/>
                  <a:cs typeface="Times New Roman" pitchFamily="18" charset="0"/>
                </a:rPr>
                <a:t>$90,000 </a:t>
              </a:r>
              <a:r>
                <a:rPr lang="en-US" sz="1400" i="1" dirty="0">
                  <a:solidFill>
                    <a:srgbClr val="000000"/>
                  </a:solidFill>
                  <a:latin typeface="Times New Roman" pitchFamily="18" charset="0"/>
                  <a:cs typeface="Times New Roman" pitchFamily="18" charset="0"/>
                </a:rPr>
                <a:t>has a useful life of 20 </a:t>
              </a:r>
              <a:r>
                <a:rPr lang="en-US" sz="1400" i="1" dirty="0" smtClean="0">
                  <a:solidFill>
                    <a:srgbClr val="000000"/>
                  </a:solidFill>
                  <a:latin typeface="Times New Roman" pitchFamily="18" charset="0"/>
                  <a:cs typeface="Times New Roman" pitchFamily="18" charset="0"/>
                </a:rPr>
                <a:t>years. Determine the  annual </a:t>
              </a:r>
            </a:p>
            <a:p>
              <a:r>
                <a:rPr lang="en-US" sz="1400" i="1" dirty="0" smtClean="0">
                  <a:solidFill>
                    <a:srgbClr val="000000"/>
                  </a:solidFill>
                  <a:latin typeface="Times New Roman" pitchFamily="18" charset="0"/>
                  <a:cs typeface="Times New Roman" pitchFamily="18" charset="0"/>
                </a:rPr>
                <a:t>                        depreciation  charge using straight line method . Assume the salvage value of the</a:t>
              </a:r>
            </a:p>
            <a:p>
              <a:r>
                <a:rPr lang="en-US" sz="1400" i="1" dirty="0" smtClean="0">
                  <a:solidFill>
                    <a:srgbClr val="000000"/>
                  </a:solidFill>
                  <a:latin typeface="Times New Roman" pitchFamily="18" charset="0"/>
                  <a:cs typeface="Times New Roman" pitchFamily="18" charset="0"/>
                </a:rPr>
                <a:t>                        equipment </a:t>
              </a:r>
              <a:r>
                <a:rPr lang="en-US" sz="1400" i="1" dirty="0" smtClean="0">
                  <a:latin typeface="Times New Roman" pitchFamily="18" charset="0"/>
                  <a:cs typeface="Times New Roman" pitchFamily="18" charset="0"/>
                </a:rPr>
                <a:t>to be  $10,000</a:t>
              </a:r>
              <a:endParaRPr lang="en-US" sz="1400" dirty="0"/>
            </a:p>
          </p:txBody>
        </p:sp>
        <p:grpSp>
          <p:nvGrpSpPr>
            <p:cNvPr id="14" name="Group 13"/>
            <p:cNvGrpSpPr/>
            <p:nvPr/>
          </p:nvGrpSpPr>
          <p:grpSpPr>
            <a:xfrm>
              <a:off x="1840753" y="1524000"/>
              <a:ext cx="7201274" cy="1559401"/>
              <a:chOff x="1840753" y="1524000"/>
              <a:chExt cx="7201274" cy="1559401"/>
            </a:xfrm>
          </p:grpSpPr>
          <p:sp>
            <p:nvSpPr>
              <p:cNvPr id="10" name="Text Placeholder 1610"/>
              <p:cNvSpPr txBox="1">
                <a:spLocks/>
              </p:cNvSpPr>
              <p:nvPr/>
            </p:nvSpPr>
            <p:spPr>
              <a:xfrm>
                <a:off x="1840753" y="1524000"/>
                <a:ext cx="7147859" cy="1559401"/>
              </a:xfrm>
              <a:prstGeom prst="rect">
                <a:avLst/>
              </a:prstGeom>
            </p:spPr>
            <p:txBody>
              <a:bodyPr wrap="square" anchor="t">
                <a:spAutoFit/>
              </a:bodyPr>
              <a:lstStyle/>
              <a:p>
                <a:pPr marL="0" marR="0" lvl="0" indent="0" algn="l" defTabSz="914400" rtl="0" eaLnBrk="1" fontAlgn="auto" latinLnBrk="0" hangingPunct="1">
                  <a:lnSpc>
                    <a:spcPts val="800"/>
                  </a:lnSpc>
                  <a:spcBef>
                    <a:spcPts val="36"/>
                  </a:spcBef>
                  <a:spcAft>
                    <a:spcPts val="0"/>
                  </a:spcAft>
                  <a:buClrTx/>
                  <a:buSzTx/>
                  <a:buFontTx/>
                  <a:buNone/>
                  <a:tabLst/>
                  <a:defRPr/>
                </a:pP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Solution</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p>
              <a:p>
                <a:pPr marL="0" marR="0" lvl="0" indent="0" algn="l" defTabSz="914400" rtl="0" eaLnBrk="1" fontAlgn="auto" latinLnBrk="0" hangingPunct="1">
                  <a:spcBef>
                    <a:spcPts val="0"/>
                  </a:spcBef>
                  <a:spcAft>
                    <a:spcPts val="0"/>
                  </a:spcAft>
                  <a:buClrTx/>
                  <a:buSzTx/>
                  <a:buFontTx/>
                  <a:buNone/>
                  <a:tabLst>
                    <a:tab pos="2472055" algn="r"/>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Initial cost of transformer,</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P</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$ 90,000</a:t>
                </a:r>
              </a:p>
              <a:p>
                <a:pPr marL="0" marR="0" lvl="0" indent="0" algn="l" defTabSz="914400" rtl="0" eaLnBrk="1" fontAlgn="auto" latinLnBrk="0" hangingPunct="1">
                  <a:spcBef>
                    <a:spcPts val="0"/>
                  </a:spcBef>
                  <a:spcAft>
                    <a:spcPts val="0"/>
                  </a:spcAft>
                  <a:buClrTx/>
                  <a:buSzTx/>
                  <a:buFontTx/>
                  <a:buNone/>
                  <a:tabLst>
                    <a:tab pos="2472055" algn="r"/>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Useful life,</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n</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20 years
Salvage value,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S</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$10,000</a:t>
                </a:r>
                <a:r>
                  <a:rPr kumimoji="0" lang="en-US" sz="1400" b="0" i="0" u="none" strike="noStrike" kern="1200" cap="none" spc="0" normalizeH="0" baseline="0" noProof="0" dirty="0" smtClean="0">
                    <a:ln>
                      <a:noFill/>
                    </a:ln>
                    <a:solidFill>
                      <a:schemeClr val="bg2">
                        <a:shade val="50000"/>
                        <a:satMod val="200000"/>
                      </a:schemeClr>
                    </a:solidFill>
                    <a:effectLst/>
                    <a:uLnTx/>
                    <a:uFillTx/>
                    <a:latin typeface="Times New Roman" pitchFamily="18" charset="0"/>
                    <a:cs typeface="Times New Roman" pitchFamily="18" charset="0"/>
                  </a:rPr>
                  <a:t/>
                </a:r>
                <a:br>
                  <a:rPr kumimoji="0" lang="en-US" sz="1400" b="0" i="0" u="none" strike="noStrike" kern="1200" cap="none" spc="0" normalizeH="0" baseline="0" noProof="0" dirty="0" smtClean="0">
                    <a:ln>
                      <a:noFill/>
                    </a:ln>
                    <a:solidFill>
                      <a:schemeClr val="bg2">
                        <a:shade val="50000"/>
                        <a:satMod val="200000"/>
                      </a:schemeClr>
                    </a:solidFill>
                    <a:effectLst/>
                    <a:uLnTx/>
                    <a:uFillTx/>
                    <a:latin typeface="Times New Roman" pitchFamily="18" charset="0"/>
                    <a:cs typeface="Times New Roman" pitchFamily="18" charset="0"/>
                  </a:rPr>
                </a:b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Using straight line method,</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Annual depreciation charge </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p>
            </p:txBody>
          </p:sp>
          <p:graphicFrame>
            <p:nvGraphicFramePr>
              <p:cNvPr id="5122" name="Object 2"/>
              <p:cNvGraphicFramePr>
                <a:graphicFrameLocks noChangeAspect="1"/>
              </p:cNvGraphicFramePr>
              <p:nvPr/>
            </p:nvGraphicFramePr>
            <p:xfrm>
              <a:off x="6654551" y="2552700"/>
              <a:ext cx="2387476" cy="393700"/>
            </p:xfrm>
            <a:graphic>
              <a:graphicData uri="http://schemas.openxmlformats.org/presentationml/2006/ole">
                <mc:AlternateContent xmlns:mc="http://schemas.openxmlformats.org/markup-compatibility/2006">
                  <mc:Choice xmlns:v="urn:schemas-microsoft-com:vml" Requires="v">
                    <p:oleObj spid="_x0000_s5210" name="Equation" r:id="rId4" imgW="2387520" imgH="393480" progId="Equation.DSMT4">
                      <p:embed/>
                    </p:oleObj>
                  </mc:Choice>
                  <mc:Fallback>
                    <p:oleObj name="Equation" r:id="rId4" imgW="2387520" imgH="393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54551" y="2552700"/>
                            <a:ext cx="2387476"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17" name="Group 16"/>
            <p:cNvGrpSpPr/>
            <p:nvPr/>
          </p:nvGrpSpPr>
          <p:grpSpPr>
            <a:xfrm>
              <a:off x="1141506" y="3048000"/>
              <a:ext cx="7924800" cy="3615439"/>
              <a:chOff x="1141506" y="3048000"/>
              <a:chExt cx="7924800" cy="3615439"/>
            </a:xfrm>
          </p:grpSpPr>
          <p:sp>
            <p:nvSpPr>
              <p:cNvPr id="11" name="Rectangle 10"/>
              <p:cNvSpPr/>
              <p:nvPr/>
            </p:nvSpPr>
            <p:spPr>
              <a:xfrm>
                <a:off x="1141506" y="3048000"/>
                <a:ext cx="7924800" cy="3108543"/>
              </a:xfrm>
              <a:prstGeom prst="rect">
                <a:avLst/>
              </a:prstGeom>
            </p:spPr>
            <p:txBody>
              <a:bodyPr wrap="square">
                <a:spAutoFit/>
              </a:bodyPr>
              <a:lstStyle/>
              <a:p>
                <a:pPr lvl="0" indent="228600">
                  <a:defRPr/>
                </a:pPr>
                <a:r>
                  <a:rPr lang="en-US" sz="1400" b="1" dirty="0" smtClean="0">
                    <a:solidFill>
                      <a:srgbClr val="EB008B"/>
                    </a:solidFill>
                    <a:latin typeface="Times New Roman" pitchFamily="18" charset="0"/>
                    <a:cs typeface="Times New Roman" pitchFamily="18" charset="0"/>
                  </a:rPr>
                  <a:t>Example.2.  </a:t>
                </a:r>
                <a:r>
                  <a:rPr lang="en-US" sz="1400" i="1" dirty="0" smtClean="0">
                    <a:solidFill>
                      <a:srgbClr val="000000"/>
                    </a:solidFill>
                    <a:latin typeface="Times New Roman" pitchFamily="18" charset="0"/>
                    <a:cs typeface="Times New Roman" pitchFamily="18" charset="0"/>
                  </a:rPr>
                  <a:t>A </a:t>
                </a:r>
                <a:r>
                  <a:rPr lang="en-US" sz="1400" i="1" dirty="0">
                    <a:solidFill>
                      <a:srgbClr val="000000"/>
                    </a:solidFill>
                    <a:latin typeface="Times New Roman" pitchFamily="18" charset="0"/>
                    <a:cs typeface="Times New Roman" pitchFamily="18" charset="0"/>
                  </a:rPr>
                  <a:t>distribution transformer costs </a:t>
                </a:r>
                <a:r>
                  <a:rPr lang="en-US" sz="1400" i="1" dirty="0" smtClean="0">
                    <a:solidFill>
                      <a:srgbClr val="000000"/>
                    </a:solidFill>
                    <a:latin typeface="Times New Roman" pitchFamily="18" charset="0"/>
                    <a:cs typeface="Times New Roman" pitchFamily="18" charset="0"/>
                  </a:rPr>
                  <a:t>$2,00,000 </a:t>
                </a:r>
                <a:r>
                  <a:rPr lang="en-US" sz="1400" i="1" dirty="0">
                    <a:solidFill>
                      <a:srgbClr val="000000"/>
                    </a:solidFill>
                    <a:latin typeface="Times New Roman" pitchFamily="18" charset="0"/>
                    <a:cs typeface="Times New Roman" pitchFamily="18" charset="0"/>
                  </a:rPr>
                  <a:t>and has a useful life of 20 years. </a:t>
                </a:r>
                <a:r>
                  <a:rPr lang="en-US" sz="1400" i="1" dirty="0" smtClean="0">
                    <a:solidFill>
                      <a:srgbClr val="000000"/>
                    </a:solidFill>
                    <a:latin typeface="Times New Roman" pitchFamily="18" charset="0"/>
                    <a:cs typeface="Times New Roman" pitchFamily="18" charset="0"/>
                  </a:rPr>
                  <a:t> I f the </a:t>
                </a:r>
              </a:p>
              <a:p>
                <a:pPr lvl="0" indent="228600" algn="just">
                  <a:defRPr/>
                </a:pPr>
                <a:r>
                  <a:rPr lang="en-US" sz="1400" i="1" dirty="0" smtClean="0">
                    <a:solidFill>
                      <a:srgbClr val="000000"/>
                    </a:solidFill>
                    <a:latin typeface="Times New Roman" pitchFamily="18" charset="0"/>
                    <a:cs typeface="Times New Roman" pitchFamily="18" charset="0"/>
                  </a:rPr>
                  <a:t>                     salvage value </a:t>
                </a:r>
                <a:r>
                  <a:rPr lang="en-US" sz="1400" i="1" dirty="0">
                    <a:solidFill>
                      <a:srgbClr val="000000"/>
                    </a:solidFill>
                    <a:latin typeface="Times New Roman" pitchFamily="18" charset="0"/>
                    <a:cs typeface="Times New Roman" pitchFamily="18" charset="0"/>
                  </a:rPr>
                  <a:t>is </a:t>
                </a:r>
                <a:r>
                  <a:rPr lang="en-US" sz="1400" i="1" dirty="0" smtClean="0">
                    <a:solidFill>
                      <a:srgbClr val="000000"/>
                    </a:solidFill>
                    <a:latin typeface="Times New Roman" pitchFamily="18" charset="0"/>
                    <a:cs typeface="Times New Roman" pitchFamily="18" charset="0"/>
                  </a:rPr>
                  <a:t>$10,000 </a:t>
                </a:r>
                <a:r>
                  <a:rPr lang="en-US" sz="1400" i="1" dirty="0">
                    <a:solidFill>
                      <a:srgbClr val="000000"/>
                    </a:solidFill>
                    <a:latin typeface="Times New Roman" pitchFamily="18" charset="0"/>
                    <a:cs typeface="Times New Roman" pitchFamily="18" charset="0"/>
                  </a:rPr>
                  <a:t>and rate of annual compound interest is 8%, calculate </a:t>
                </a:r>
                <a:r>
                  <a:rPr lang="en-US" sz="1400" i="1" dirty="0" smtClean="0">
                    <a:solidFill>
                      <a:srgbClr val="000000"/>
                    </a:solidFill>
                    <a:latin typeface="Times New Roman" pitchFamily="18" charset="0"/>
                    <a:cs typeface="Times New Roman" pitchFamily="18" charset="0"/>
                  </a:rPr>
                  <a:t>the</a:t>
                </a:r>
              </a:p>
              <a:p>
                <a:pPr lvl="0" indent="228600">
                  <a:defRPr/>
                </a:pPr>
                <a:r>
                  <a:rPr lang="en-US" sz="1400" i="1" dirty="0" smtClean="0">
                    <a:solidFill>
                      <a:srgbClr val="000000"/>
                    </a:solidFill>
                    <a:latin typeface="Times New Roman" pitchFamily="18" charset="0"/>
                    <a:cs typeface="Times New Roman" pitchFamily="18" charset="0"/>
                  </a:rPr>
                  <a:t>                     </a:t>
                </a:r>
                <a:r>
                  <a:rPr lang="en-US" sz="1400" i="1" dirty="0">
                    <a:solidFill>
                      <a:srgbClr val="000000"/>
                    </a:solidFill>
                    <a:latin typeface="Times New Roman" pitchFamily="18" charset="0"/>
                    <a:cs typeface="Times New Roman" pitchFamily="18" charset="0"/>
                  </a:rPr>
                  <a:t>amount </a:t>
                </a:r>
                <a:r>
                  <a:rPr lang="en-US" sz="1400" i="1" dirty="0" smtClean="0">
                    <a:solidFill>
                      <a:srgbClr val="000000"/>
                    </a:solidFill>
                    <a:latin typeface="Times New Roman" pitchFamily="18" charset="0"/>
                    <a:cs typeface="Times New Roman" pitchFamily="18" charset="0"/>
                  </a:rPr>
                  <a:t>to be saved </a:t>
                </a:r>
                <a:r>
                  <a:rPr lang="en-US" sz="1400" i="1" dirty="0">
                    <a:solidFill>
                      <a:srgbClr val="000000"/>
                    </a:solidFill>
                    <a:latin typeface="Times New Roman" pitchFamily="18" charset="0"/>
                    <a:cs typeface="Times New Roman" pitchFamily="18" charset="0"/>
                  </a:rPr>
                  <a:t>annually for replacement of the transformer after the end of 20 </a:t>
                </a:r>
                <a:r>
                  <a:rPr lang="en-US" sz="1400" i="1" dirty="0" smtClean="0">
                    <a:solidFill>
                      <a:srgbClr val="000000"/>
                    </a:solidFill>
                    <a:latin typeface="Times New Roman" pitchFamily="18" charset="0"/>
                    <a:cs typeface="Times New Roman" pitchFamily="18" charset="0"/>
                  </a:rPr>
                  <a:t>years</a:t>
                </a:r>
              </a:p>
              <a:p>
                <a:pPr lvl="0" indent="228600">
                  <a:defRPr/>
                </a:pPr>
                <a:r>
                  <a:rPr lang="en-US" sz="1400" i="1" dirty="0" smtClean="0">
                    <a:solidFill>
                      <a:srgbClr val="000000"/>
                    </a:solidFill>
                    <a:latin typeface="Times New Roman" pitchFamily="18" charset="0"/>
                    <a:cs typeface="Times New Roman" pitchFamily="18" charset="0"/>
                  </a:rPr>
                  <a:t>                     </a:t>
                </a:r>
                <a:r>
                  <a:rPr lang="en-US" sz="1400" i="1" dirty="0">
                    <a:solidFill>
                      <a:srgbClr val="000000"/>
                    </a:solidFill>
                    <a:latin typeface="Times New Roman" pitchFamily="18" charset="0"/>
                    <a:cs typeface="Times New Roman" pitchFamily="18" charset="0"/>
                  </a:rPr>
                  <a:t>by sinking </a:t>
                </a:r>
                <a:r>
                  <a:rPr lang="en-US" sz="1400" i="1" dirty="0" smtClean="0">
                    <a:solidFill>
                      <a:srgbClr val="000000"/>
                    </a:solidFill>
                    <a:latin typeface="Times New Roman" pitchFamily="18" charset="0"/>
                    <a:cs typeface="Times New Roman" pitchFamily="18" charset="0"/>
                  </a:rPr>
                  <a:t>fund  method.</a:t>
                </a:r>
                <a:r>
                  <a:rPr lang="en-US" sz="1400" i="1" dirty="0">
                    <a:solidFill>
                      <a:srgbClr val="000000"/>
                    </a:solidFill>
                    <a:latin typeface="Times New Roman" pitchFamily="18" charset="0"/>
                    <a:cs typeface="Times New Roman" pitchFamily="18" charset="0"/>
                  </a:rPr>
                  <a:t>
</a:t>
                </a:r>
              </a:p>
              <a:p>
                <a:pPr lvl="0">
                  <a:defRPr/>
                </a:pPr>
                <a:r>
                  <a:rPr lang="en-US" sz="1400" b="1" dirty="0" smtClean="0">
                    <a:solidFill>
                      <a:srgbClr val="EB008B"/>
                    </a:solidFill>
                    <a:latin typeface="Times New Roman" pitchFamily="18" charset="0"/>
                    <a:cs typeface="Times New Roman" pitchFamily="18" charset="0"/>
                  </a:rPr>
                  <a:t>              Solution </a:t>
                </a:r>
                <a:r>
                  <a:rPr lang="en-US" sz="1400" b="1" dirty="0">
                    <a:solidFill>
                      <a:srgbClr val="EB008B"/>
                    </a:solidFill>
                    <a:latin typeface="Times New Roman" pitchFamily="18" charset="0"/>
                    <a:cs typeface="Times New Roman" pitchFamily="18" charset="0"/>
                  </a:rPr>
                  <a:t>:</a:t>
                </a:r>
                <a:r>
                  <a:rPr lang="en-US" sz="1400" dirty="0">
                    <a:solidFill>
                      <a:srgbClr val="EB008B"/>
                    </a:solidFill>
                    <a:latin typeface="Times New Roman" pitchFamily="18" charset="0"/>
                    <a:cs typeface="Times New Roman" pitchFamily="18" charset="0"/>
                  </a:rPr>
                  <a:t>
</a:t>
                </a:r>
              </a:p>
              <a:p>
                <a:pPr lvl="0">
                  <a:tabLst>
                    <a:tab pos="2563495" algn="r"/>
                  </a:tabLst>
                  <a:defRPr/>
                </a:pPr>
                <a:r>
                  <a:rPr lang="en-US" sz="1400" dirty="0" smtClean="0">
                    <a:solidFill>
                      <a:srgbClr val="000000"/>
                    </a:solidFill>
                    <a:latin typeface="Times New Roman" pitchFamily="18" charset="0"/>
                    <a:cs typeface="Times New Roman" pitchFamily="18" charset="0"/>
                  </a:rPr>
                  <a:t>               Initial </a:t>
                </a:r>
                <a:r>
                  <a:rPr lang="en-US" sz="1400" dirty="0">
                    <a:solidFill>
                      <a:srgbClr val="000000"/>
                    </a:solidFill>
                    <a:latin typeface="Times New Roman" pitchFamily="18" charset="0"/>
                    <a:cs typeface="Times New Roman" pitchFamily="18" charset="0"/>
                  </a:rPr>
                  <a:t>cost of transformer,</a:t>
                </a:r>
                <a:r>
                  <a:rPr lang="en-US" sz="1400" i="1" dirty="0">
                    <a:solidFill>
                      <a:srgbClr val="000000"/>
                    </a:solidFill>
                    <a:latin typeface="Times New Roman" pitchFamily="18" charset="0"/>
                    <a:cs typeface="Times New Roman" pitchFamily="18" charset="0"/>
                  </a:rPr>
                  <a:t> </a:t>
                </a:r>
                <a:r>
                  <a:rPr lang="en-US" sz="1400" i="1" dirty="0" smtClean="0">
                    <a:solidFill>
                      <a:srgbClr val="000000"/>
                    </a:solidFill>
                    <a:latin typeface="Times New Roman" pitchFamily="18" charset="0"/>
                    <a:cs typeface="Times New Roman" pitchFamily="18" charset="0"/>
                  </a:rPr>
                  <a:t>           P</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$2,00,000</a:t>
                </a:r>
              </a:p>
              <a:p>
                <a:pPr lvl="0">
                  <a:tabLst>
                    <a:tab pos="2563495" algn="r"/>
                  </a:tabLst>
                  <a:defRPr/>
                </a:pPr>
                <a:r>
                  <a:rPr lang="en-US" sz="1400" dirty="0">
                    <a:solidFill>
                      <a:srgbClr val="000000"/>
                    </a:solidFill>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              Salvage </a:t>
                </a:r>
                <a:r>
                  <a:rPr lang="en-US" sz="1400" dirty="0">
                    <a:solidFill>
                      <a:srgbClr val="000000"/>
                    </a:solidFill>
                    <a:latin typeface="Times New Roman" pitchFamily="18" charset="0"/>
                    <a:cs typeface="Times New Roman" pitchFamily="18" charset="0"/>
                  </a:rPr>
                  <a:t>value of </a:t>
                </a:r>
                <a:r>
                  <a:rPr lang="en-US" sz="1400" dirty="0" smtClean="0">
                    <a:solidFill>
                      <a:srgbClr val="000000"/>
                    </a:solidFill>
                    <a:latin typeface="Times New Roman" pitchFamily="18" charset="0"/>
                    <a:cs typeface="Times New Roman" pitchFamily="18" charset="0"/>
                  </a:rPr>
                  <a:t> transformer,      </a:t>
                </a:r>
                <a:r>
                  <a:rPr lang="en-US" sz="1400" i="1" dirty="0" smtClean="0">
                    <a:solidFill>
                      <a:srgbClr val="000000"/>
                    </a:solidFill>
                    <a:latin typeface="Times New Roman" pitchFamily="18" charset="0"/>
                    <a:cs typeface="Times New Roman" pitchFamily="18" charset="0"/>
                  </a:rPr>
                  <a:t>S</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$10,000</a:t>
                </a:r>
              </a:p>
              <a:p>
                <a:pPr lvl="0">
                  <a:tabLst>
                    <a:tab pos="2563495" algn="r"/>
                  </a:tabLst>
                  <a:defRPr/>
                </a:pPr>
                <a:r>
                  <a:rPr lang="en-US" sz="1400" dirty="0">
                    <a:solidFill>
                      <a:srgbClr val="000000"/>
                    </a:solidFill>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              Useful life,                                    </a:t>
                </a:r>
                <a:r>
                  <a:rPr lang="en-US" sz="1400" i="1" dirty="0" smtClean="0">
                    <a:solidFill>
                      <a:srgbClr val="000000"/>
                    </a:solidFill>
                    <a:latin typeface="Times New Roman" pitchFamily="18" charset="0"/>
                    <a:cs typeface="Times New Roman" pitchFamily="18" charset="0"/>
                  </a:rPr>
                  <a:t>n</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 20 years
</a:t>
                </a:r>
                <a:r>
                  <a:rPr lang="en-US" sz="1400" dirty="0" smtClean="0">
                    <a:solidFill>
                      <a:srgbClr val="000000"/>
                    </a:solidFill>
                    <a:latin typeface="Times New Roman" pitchFamily="18" charset="0"/>
                    <a:cs typeface="Times New Roman" pitchFamily="18" charset="0"/>
                  </a:rPr>
                  <a:t>               Annual </a:t>
                </a:r>
                <a:r>
                  <a:rPr lang="en-US" sz="1400" dirty="0">
                    <a:solidFill>
                      <a:srgbClr val="000000"/>
                    </a:solidFill>
                    <a:latin typeface="Times New Roman" pitchFamily="18" charset="0"/>
                    <a:cs typeface="Times New Roman" pitchFamily="18" charset="0"/>
                  </a:rPr>
                  <a:t>interest rate</a:t>
                </a:r>
                <a:r>
                  <a:rPr lang="en-US" sz="1400" dirty="0" smtClean="0">
                    <a:solidFill>
                      <a:srgbClr val="000000"/>
                    </a:solidFill>
                    <a:latin typeface="Times New Roman" pitchFamily="18" charset="0"/>
                    <a:cs typeface="Times New Roman" pitchFamily="18" charset="0"/>
                  </a:rPr>
                  <a:t>,                      </a:t>
                </a:r>
                <a:r>
                  <a:rPr lang="en-US" sz="1400" i="1" dirty="0" smtClean="0">
                    <a:solidFill>
                      <a:srgbClr val="000000"/>
                    </a:solidFill>
                    <a:latin typeface="Times New Roman" pitchFamily="18" charset="0"/>
                    <a:cs typeface="Times New Roman" pitchFamily="18" charset="0"/>
                  </a:rPr>
                  <a:t>r</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 8% = 0·08</a:t>
                </a:r>
                <a:r>
                  <a:rPr lang="en-US" sz="1400" dirty="0">
                    <a:solidFill>
                      <a:schemeClr val="bg2">
                        <a:shade val="50000"/>
                        <a:satMod val="200000"/>
                      </a:schemeClr>
                    </a:solidFill>
                    <a:latin typeface="Times New Roman" pitchFamily="18" charset="0"/>
                    <a:cs typeface="Times New Roman" pitchFamily="18" charset="0"/>
                  </a:rPr>
                  <a:t/>
                </a:r>
                <a:br>
                  <a:rPr lang="en-US" sz="1400" dirty="0">
                    <a:solidFill>
                      <a:schemeClr val="bg2">
                        <a:shade val="50000"/>
                        <a:satMod val="200000"/>
                      </a:schemeClr>
                    </a:solidFill>
                    <a:latin typeface="Times New Roman" pitchFamily="18" charset="0"/>
                    <a:cs typeface="Times New Roman" pitchFamily="18" charset="0"/>
                  </a:rPr>
                </a:br>
                <a:r>
                  <a:rPr lang="en-US" sz="1400" dirty="0" smtClean="0">
                    <a:solidFill>
                      <a:schemeClr val="bg2">
                        <a:shade val="50000"/>
                        <a:satMod val="200000"/>
                      </a:schemeClr>
                    </a:solidFill>
                    <a:latin typeface="Times New Roman" pitchFamily="18" charset="0"/>
                    <a:cs typeface="Times New Roman" pitchFamily="18" charset="0"/>
                  </a:rPr>
                  <a:t>               </a:t>
                </a:r>
              </a:p>
              <a:p>
                <a:pPr lvl="0">
                  <a:tabLst>
                    <a:tab pos="2563495" algn="r"/>
                  </a:tabLst>
                  <a:defRPr/>
                </a:pPr>
                <a:r>
                  <a:rPr lang="en-US" sz="1400" b="1" dirty="0" smtClean="0">
                    <a:solidFill>
                      <a:srgbClr val="0070C0"/>
                    </a:solidFill>
                    <a:latin typeface="Times New Roman" pitchFamily="18" charset="0"/>
                    <a:cs typeface="Times New Roman" pitchFamily="18" charset="0"/>
                  </a:rPr>
                  <a:t>Annual </a:t>
                </a:r>
                <a:r>
                  <a:rPr lang="en-US" sz="1400" b="1" dirty="0">
                    <a:solidFill>
                      <a:srgbClr val="0070C0"/>
                    </a:solidFill>
                    <a:latin typeface="Times New Roman" pitchFamily="18" charset="0"/>
                    <a:cs typeface="Times New Roman" pitchFamily="18" charset="0"/>
                  </a:rPr>
                  <a:t>payment for sinking </a:t>
                </a:r>
                <a:r>
                  <a:rPr lang="en-US" sz="1400" b="1" dirty="0" smtClean="0">
                    <a:solidFill>
                      <a:srgbClr val="0070C0"/>
                    </a:solidFill>
                    <a:latin typeface="Times New Roman" pitchFamily="18" charset="0"/>
                    <a:cs typeface="Times New Roman" pitchFamily="18" charset="0"/>
                  </a:rPr>
                  <a:t>fund =                                                                         =  </a:t>
                </a:r>
                <a:r>
                  <a:rPr lang="en-US" sz="1400" dirty="0">
                    <a:solidFill>
                      <a:srgbClr val="000000"/>
                    </a:solidFill>
                    <a:latin typeface="Times New Roman" pitchFamily="18" charset="0"/>
                    <a:cs typeface="Times New Roman" pitchFamily="18" charset="0"/>
                  </a:rPr>
                  <a:t>
</a:t>
                </a:r>
              </a:p>
            </p:txBody>
          </p:sp>
          <p:graphicFrame>
            <p:nvGraphicFramePr>
              <p:cNvPr id="5123" name="Object 3"/>
              <p:cNvGraphicFramePr>
                <a:graphicFrameLocks noChangeAspect="1"/>
              </p:cNvGraphicFramePr>
              <p:nvPr>
                <p:extLst>
                  <p:ext uri="{D42A27DB-BD31-4B8C-83A1-F6EECF244321}">
                    <p14:modId xmlns:p14="http://schemas.microsoft.com/office/powerpoint/2010/main" val="3051765180"/>
                  </p:ext>
                </p:extLst>
              </p:nvPr>
            </p:nvGraphicFramePr>
            <p:xfrm>
              <a:off x="3895022" y="5259261"/>
              <a:ext cx="3138519" cy="576263"/>
            </p:xfrm>
            <a:graphic>
              <a:graphicData uri="http://schemas.openxmlformats.org/presentationml/2006/ole">
                <mc:AlternateContent xmlns:mc="http://schemas.openxmlformats.org/markup-compatibility/2006">
                  <mc:Choice xmlns:v="urn:schemas-microsoft-com:vml" Requires="v">
                    <p:oleObj spid="_x0000_s5211" name="Equation" r:id="rId6" imgW="2489040" imgH="457200" progId="Equation.DSMT4">
                      <p:embed/>
                    </p:oleObj>
                  </mc:Choice>
                  <mc:Fallback>
                    <p:oleObj name="Equation" r:id="rId6" imgW="2489040" imgH="45720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95022" y="5259261"/>
                            <a:ext cx="3138519"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4" name="Object 4"/>
              <p:cNvGraphicFramePr>
                <a:graphicFrameLocks noChangeAspect="1"/>
              </p:cNvGraphicFramePr>
              <p:nvPr>
                <p:extLst>
                  <p:ext uri="{D42A27DB-BD31-4B8C-83A1-F6EECF244321}">
                    <p14:modId xmlns:p14="http://schemas.microsoft.com/office/powerpoint/2010/main" val="3311660232"/>
                  </p:ext>
                </p:extLst>
              </p:nvPr>
            </p:nvGraphicFramePr>
            <p:xfrm>
              <a:off x="2999228" y="6156543"/>
              <a:ext cx="2590800" cy="506896"/>
            </p:xfrm>
            <a:graphic>
              <a:graphicData uri="http://schemas.openxmlformats.org/presentationml/2006/ole">
                <mc:AlternateContent xmlns:mc="http://schemas.openxmlformats.org/markup-compatibility/2006">
                  <mc:Choice xmlns:v="urn:schemas-microsoft-com:vml" Requires="v">
                    <p:oleObj spid="_x0000_s5212" name="Equation" r:id="rId8" imgW="2336760" imgH="457200" progId="Equation.DSMT4">
                      <p:embed/>
                    </p:oleObj>
                  </mc:Choice>
                  <mc:Fallback>
                    <p:oleObj name="Equation" r:id="rId8" imgW="2336760" imgH="45720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99228" y="6156543"/>
                            <a:ext cx="2590800" cy="506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5" name="Object 5"/>
              <p:cNvGraphicFramePr>
                <a:graphicFrameLocks noChangeAspect="1"/>
              </p:cNvGraphicFramePr>
              <p:nvPr>
                <p:extLst>
                  <p:ext uri="{D42A27DB-BD31-4B8C-83A1-F6EECF244321}">
                    <p14:modId xmlns:p14="http://schemas.microsoft.com/office/powerpoint/2010/main" val="1125401904"/>
                  </p:ext>
                </p:extLst>
              </p:nvPr>
            </p:nvGraphicFramePr>
            <p:xfrm>
              <a:off x="5642909" y="6156543"/>
              <a:ext cx="1866278" cy="431800"/>
            </p:xfrm>
            <a:graphic>
              <a:graphicData uri="http://schemas.openxmlformats.org/presentationml/2006/ole">
                <mc:AlternateContent xmlns:mc="http://schemas.openxmlformats.org/markup-compatibility/2006">
                  <mc:Choice xmlns:v="urn:schemas-microsoft-com:vml" Requires="v">
                    <p:oleObj spid="_x0000_s5213" name="Equation" r:id="rId10" imgW="1866600" imgH="431640" progId="Equation.DSMT4">
                      <p:embed/>
                    </p:oleObj>
                  </mc:Choice>
                  <mc:Fallback>
                    <p:oleObj name="Equation" r:id="rId10" imgW="1866600" imgH="43164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42909" y="6156543"/>
                            <a:ext cx="186627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sp>
        <p:nvSpPr>
          <p:cNvPr id="20" name="Date Placeholder 19"/>
          <p:cNvSpPr>
            <a:spLocks noGrp="1"/>
          </p:cNvSpPr>
          <p:nvPr>
            <p:ph type="dt" sz="half" idx="10"/>
          </p:nvPr>
        </p:nvSpPr>
        <p:spPr>
          <a:xfrm>
            <a:off x="4800600" y="6381750"/>
            <a:ext cx="2133600" cy="476250"/>
          </a:xfrm>
        </p:spPr>
        <p:txBody>
          <a:bodyPr/>
          <a:lstStyle/>
          <a:p>
            <a:fld id="{0E80E9DA-206C-4B87-9583-839508E4FE0C}" type="datetime1">
              <a:rPr lang="en-US" smtClean="0"/>
              <a:pPr/>
              <a:t>5/2/2020</a:t>
            </a:fld>
            <a:endParaRPr lang="en-US"/>
          </a:p>
        </p:txBody>
      </p:sp>
      <p:sp>
        <p:nvSpPr>
          <p:cNvPr id="21" name="Slide Number Placeholder 20"/>
          <p:cNvSpPr>
            <a:spLocks noGrp="1"/>
          </p:cNvSpPr>
          <p:nvPr>
            <p:ph type="sldNum" sz="quarter" idx="11"/>
          </p:nvPr>
        </p:nvSpPr>
        <p:spPr/>
        <p:txBody>
          <a:bodyPr/>
          <a:lstStyle/>
          <a:p>
            <a:fld id="{E2DBAB3F-31A9-425C-8DAC-E53AFE934A5D}"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7620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10" name="Rectangle 9"/>
          <p:cNvSpPr/>
          <p:nvPr/>
        </p:nvSpPr>
        <p:spPr>
          <a:xfrm>
            <a:off x="457200" y="533400"/>
            <a:ext cx="8534400" cy="830997"/>
          </a:xfrm>
          <a:prstGeom prst="rect">
            <a:avLst/>
          </a:prstGeom>
        </p:spPr>
        <p:txBody>
          <a:bodyPr wrap="square">
            <a:spAutoFit/>
          </a:bodyPr>
          <a:lstStyle/>
          <a:p>
            <a:r>
              <a:rPr lang="en-US" sz="1600" b="1" dirty="0" smtClean="0">
                <a:solidFill>
                  <a:srgbClr val="EB008B"/>
                </a:solidFill>
                <a:latin typeface="Times New Roman" pitchFamily="18" charset="0"/>
                <a:cs typeface="Times New Roman" pitchFamily="18" charset="0"/>
              </a:rPr>
              <a:t>Example.</a:t>
            </a:r>
            <a:r>
              <a:rPr lang="en-US" sz="1600" b="1" dirty="0" smtClean="0">
                <a:solidFill>
                  <a:srgbClr val="FF0066"/>
                </a:solidFill>
                <a:latin typeface="Times New Roman" pitchFamily="18" charset="0"/>
                <a:cs typeface="Times New Roman" pitchFamily="18" charset="0"/>
              </a:rPr>
              <a:t>3.  </a:t>
            </a:r>
            <a:r>
              <a:rPr lang="en-US" sz="1600" i="1" dirty="0" smtClean="0">
                <a:solidFill>
                  <a:srgbClr val="000000"/>
                </a:solidFill>
                <a:latin typeface="Times New Roman" pitchFamily="18" charset="0"/>
                <a:cs typeface="Times New Roman" pitchFamily="18" charset="0"/>
              </a:rPr>
              <a:t>The </a:t>
            </a:r>
            <a:r>
              <a:rPr lang="en-US" sz="1600" i="1" dirty="0">
                <a:solidFill>
                  <a:srgbClr val="000000"/>
                </a:solidFill>
                <a:latin typeface="Times New Roman" pitchFamily="18" charset="0"/>
                <a:cs typeface="Times New Roman" pitchFamily="18" charset="0"/>
              </a:rPr>
              <a:t>equipment in a power station costs </a:t>
            </a:r>
            <a:r>
              <a:rPr lang="en-US" sz="1600" i="1" dirty="0" smtClean="0">
                <a:solidFill>
                  <a:srgbClr val="000000"/>
                </a:solidFill>
                <a:latin typeface="Times New Roman" pitchFamily="18" charset="0"/>
                <a:cs typeface="Times New Roman" pitchFamily="18" charset="0"/>
              </a:rPr>
              <a:t>$15,60,000 </a:t>
            </a:r>
            <a:r>
              <a:rPr lang="en-US" sz="1600" i="1" dirty="0">
                <a:solidFill>
                  <a:srgbClr val="000000"/>
                </a:solidFill>
                <a:latin typeface="Times New Roman" pitchFamily="18" charset="0"/>
                <a:cs typeface="Times New Roman" pitchFamily="18" charset="0"/>
              </a:rPr>
              <a:t>and has a salvage value </a:t>
            </a:r>
            <a:r>
              <a:rPr lang="en-US" sz="1600" i="1" dirty="0" smtClean="0">
                <a:solidFill>
                  <a:srgbClr val="000000"/>
                </a:solidFill>
                <a:latin typeface="Times New Roman" pitchFamily="18" charset="0"/>
                <a:cs typeface="Times New Roman" pitchFamily="18" charset="0"/>
              </a:rPr>
              <a:t>of $60,000</a:t>
            </a:r>
          </a:p>
          <a:p>
            <a:r>
              <a:rPr lang="en-US" sz="1600" i="1" dirty="0" smtClean="0">
                <a:solidFill>
                  <a:srgbClr val="000000"/>
                </a:solidFill>
                <a:latin typeface="Times New Roman" pitchFamily="18" charset="0"/>
                <a:cs typeface="Times New Roman" pitchFamily="18" charset="0"/>
              </a:rPr>
              <a:t>                     </a:t>
            </a:r>
            <a:r>
              <a:rPr lang="en-US" sz="1600" i="1" dirty="0">
                <a:solidFill>
                  <a:srgbClr val="000000"/>
                </a:solidFill>
                <a:latin typeface="Times New Roman" pitchFamily="18" charset="0"/>
                <a:cs typeface="Times New Roman" pitchFamily="18" charset="0"/>
              </a:rPr>
              <a:t>at the end </a:t>
            </a:r>
            <a:r>
              <a:rPr lang="en-US" sz="1600" i="1" dirty="0" smtClean="0">
                <a:solidFill>
                  <a:srgbClr val="000000"/>
                </a:solidFill>
                <a:latin typeface="Times New Roman" pitchFamily="18" charset="0"/>
                <a:cs typeface="Times New Roman" pitchFamily="18" charset="0"/>
              </a:rPr>
              <a:t>of  25 </a:t>
            </a:r>
            <a:r>
              <a:rPr lang="en-US" sz="1600" i="1" dirty="0">
                <a:solidFill>
                  <a:srgbClr val="000000"/>
                </a:solidFill>
                <a:latin typeface="Times New Roman" pitchFamily="18" charset="0"/>
                <a:cs typeface="Times New Roman" pitchFamily="18" charset="0"/>
              </a:rPr>
              <a:t>years. Determine the depreciated value of the equipment at the end of </a:t>
            </a:r>
            <a:r>
              <a:rPr lang="en-US" sz="1600" i="1" dirty="0" smtClean="0">
                <a:solidFill>
                  <a:srgbClr val="000000"/>
                </a:solidFill>
                <a:latin typeface="Times New Roman" pitchFamily="18" charset="0"/>
                <a:cs typeface="Times New Roman" pitchFamily="18" charset="0"/>
              </a:rPr>
              <a:t>20 years on </a:t>
            </a:r>
            <a:r>
              <a:rPr lang="en-US" sz="1600" i="1" dirty="0">
                <a:solidFill>
                  <a:srgbClr val="000000"/>
                </a:solidFill>
                <a:latin typeface="Times New Roman" pitchFamily="18" charset="0"/>
                <a:cs typeface="Times New Roman" pitchFamily="18" charset="0"/>
              </a:rPr>
              <a:t>the following </a:t>
            </a:r>
            <a:r>
              <a:rPr lang="en-US" sz="1600" i="1" dirty="0" smtClean="0">
                <a:solidFill>
                  <a:srgbClr val="000000"/>
                </a:solidFill>
                <a:latin typeface="Times New Roman" pitchFamily="18" charset="0"/>
                <a:cs typeface="Times New Roman" pitchFamily="18" charset="0"/>
              </a:rPr>
              <a:t>methods: </a:t>
            </a:r>
            <a:endParaRPr lang="en-US" sz="1600" dirty="0">
              <a:latin typeface="Times New Roman" pitchFamily="18" charset="0"/>
              <a:cs typeface="Times New Roman" pitchFamily="18" charset="0"/>
            </a:endParaRPr>
          </a:p>
        </p:txBody>
      </p:sp>
      <p:sp>
        <p:nvSpPr>
          <p:cNvPr id="12" name="Rectangle 11"/>
          <p:cNvSpPr/>
          <p:nvPr/>
        </p:nvSpPr>
        <p:spPr>
          <a:xfrm>
            <a:off x="1752600" y="1447800"/>
            <a:ext cx="6302376" cy="659155"/>
          </a:xfrm>
          <a:prstGeom prst="rect">
            <a:avLst/>
          </a:prstGeom>
        </p:spPr>
        <p:txBody>
          <a:bodyPr wrap="square">
            <a:spAutoFit/>
          </a:bodyPr>
          <a:lstStyle/>
          <a:p>
            <a:pPr marL="285750" lvl="0" indent="-285750">
              <a:spcBef>
                <a:spcPts val="72"/>
              </a:spcBef>
              <a:buFont typeface="+mj-lt"/>
              <a:buAutoNum type="romanLcPeriod"/>
              <a:defRPr/>
            </a:pPr>
            <a:r>
              <a:rPr lang="en-US" sz="1200" dirty="0" smtClean="0">
                <a:solidFill>
                  <a:srgbClr val="0070C0"/>
                </a:solidFill>
                <a:latin typeface="Times New Roman" pitchFamily="18" charset="0"/>
                <a:cs typeface="Times New Roman" pitchFamily="18" charset="0"/>
              </a:rPr>
              <a:t> Straight </a:t>
            </a:r>
            <a:r>
              <a:rPr lang="en-US" sz="1200" dirty="0">
                <a:solidFill>
                  <a:srgbClr val="0070C0"/>
                </a:solidFill>
                <a:latin typeface="Times New Roman" pitchFamily="18" charset="0"/>
                <a:cs typeface="Times New Roman" pitchFamily="18" charset="0"/>
              </a:rPr>
              <a:t>line method ;</a:t>
            </a:r>
          </a:p>
          <a:p>
            <a:pPr marL="285750" lvl="0" indent="-285750">
              <a:spcBef>
                <a:spcPts val="108"/>
              </a:spcBef>
              <a:buFont typeface="+mj-lt"/>
              <a:buAutoNum type="romanLcPeriod"/>
              <a:defRPr/>
            </a:pPr>
            <a:r>
              <a:rPr lang="en-US" sz="1200" dirty="0" smtClean="0">
                <a:solidFill>
                  <a:srgbClr val="0070C0"/>
                </a:solidFill>
                <a:latin typeface="Times New Roman" pitchFamily="18" charset="0"/>
                <a:cs typeface="Times New Roman" pitchFamily="18" charset="0"/>
              </a:rPr>
              <a:t> Diminishing </a:t>
            </a:r>
            <a:r>
              <a:rPr lang="en-US" sz="1200" dirty="0">
                <a:solidFill>
                  <a:srgbClr val="0070C0"/>
                </a:solidFill>
                <a:latin typeface="Times New Roman" pitchFamily="18" charset="0"/>
                <a:cs typeface="Times New Roman" pitchFamily="18" charset="0"/>
              </a:rPr>
              <a:t>value method </a:t>
            </a:r>
            <a:r>
              <a:rPr lang="en-US" sz="1200" dirty="0" smtClean="0">
                <a:solidFill>
                  <a:srgbClr val="0070C0"/>
                </a:solidFill>
                <a:latin typeface="Times New Roman" pitchFamily="18" charset="0"/>
                <a:cs typeface="Times New Roman" pitchFamily="18" charset="0"/>
              </a:rPr>
              <a:t>;</a:t>
            </a:r>
          </a:p>
          <a:p>
            <a:pPr marL="285750" lvl="0" indent="-285750">
              <a:spcBef>
                <a:spcPts val="36"/>
              </a:spcBef>
              <a:spcAft>
                <a:spcPts val="72"/>
              </a:spcAft>
              <a:buFont typeface="+mj-lt"/>
              <a:buAutoNum type="romanLcPeriod"/>
              <a:defRPr/>
            </a:pPr>
            <a:r>
              <a:rPr lang="en-US" sz="1200" dirty="0" smtClean="0">
                <a:solidFill>
                  <a:srgbClr val="0070C0"/>
                </a:solidFill>
                <a:latin typeface="Times New Roman" pitchFamily="18" charset="0"/>
                <a:cs typeface="Times New Roman" pitchFamily="18" charset="0"/>
              </a:rPr>
              <a:t> Sinking f</a:t>
            </a:r>
            <a:r>
              <a:rPr lang="en-US" sz="1200" i="1" dirty="0" smtClean="0">
                <a:solidFill>
                  <a:srgbClr val="0070C0"/>
                </a:solidFill>
                <a:latin typeface="Times New Roman" pitchFamily="18" charset="0"/>
                <a:cs typeface="Times New Roman" pitchFamily="18" charset="0"/>
              </a:rPr>
              <a:t>und method at 5% compound interest annually</a:t>
            </a:r>
            <a:r>
              <a:rPr lang="en-US" sz="1200" i="1" dirty="0" smtClean="0">
                <a:solidFill>
                  <a:srgbClr val="000000"/>
                </a:solidFill>
                <a:latin typeface="Times New Roman" pitchFamily="18" charset="0"/>
                <a:cs typeface="Times New Roman" pitchFamily="18" charset="0"/>
              </a:rPr>
              <a:t>.</a:t>
            </a:r>
            <a:endParaRPr lang="en-US" sz="1200" dirty="0">
              <a:latin typeface="Times New Roman" pitchFamily="18" charset="0"/>
              <a:cs typeface="Times New Roman" pitchFamily="18" charset="0"/>
            </a:endParaRPr>
          </a:p>
        </p:txBody>
      </p:sp>
      <p:grpSp>
        <p:nvGrpSpPr>
          <p:cNvPr id="19" name="Group 18"/>
          <p:cNvGrpSpPr/>
          <p:nvPr/>
        </p:nvGrpSpPr>
        <p:grpSpPr>
          <a:xfrm>
            <a:off x="457200" y="1905000"/>
            <a:ext cx="8534400" cy="4038600"/>
            <a:chOff x="457200" y="1905000"/>
            <a:chExt cx="8534400" cy="4038600"/>
          </a:xfrm>
        </p:grpSpPr>
        <p:grpSp>
          <p:nvGrpSpPr>
            <p:cNvPr id="17" name="Group 16"/>
            <p:cNvGrpSpPr/>
            <p:nvPr/>
          </p:nvGrpSpPr>
          <p:grpSpPr>
            <a:xfrm>
              <a:off x="457200" y="1905000"/>
              <a:ext cx="8534400" cy="3939540"/>
              <a:chOff x="457200" y="1981200"/>
              <a:chExt cx="8534400" cy="3939540"/>
            </a:xfrm>
          </p:grpSpPr>
          <p:grpSp>
            <p:nvGrpSpPr>
              <p:cNvPr id="14" name="Group 13"/>
              <p:cNvGrpSpPr/>
              <p:nvPr/>
            </p:nvGrpSpPr>
            <p:grpSpPr>
              <a:xfrm>
                <a:off x="457200" y="1981200"/>
                <a:ext cx="8534400" cy="3939540"/>
                <a:chOff x="457200" y="1981200"/>
                <a:chExt cx="8534400" cy="3939540"/>
              </a:xfrm>
            </p:grpSpPr>
            <p:sp>
              <p:nvSpPr>
                <p:cNvPr id="13" name="Text Placeholder 1637"/>
                <p:cNvSpPr txBox="1">
                  <a:spLocks/>
                </p:cNvSpPr>
                <p:nvPr/>
              </p:nvSpPr>
              <p:spPr>
                <a:xfrm>
                  <a:off x="457200" y="1981200"/>
                  <a:ext cx="8534400" cy="3939540"/>
                </a:xfrm>
                <a:prstGeom prst="rect">
                  <a:avLst/>
                </a:prstGeom>
              </p:spPr>
              <p:txBody>
                <a:bodyPr wrap="square" anchor="t">
                  <a:spAutoFit/>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Solution :</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400"/>
                    </a:lnSpc>
                    <a:spcBef>
                      <a:spcPts val="0"/>
                    </a:spcBef>
                    <a:spcAft>
                      <a:spcPts val="0"/>
                    </a:spcAft>
                    <a:buClrTx/>
                    <a:buSzTx/>
                    <a:buFontTx/>
                    <a:buNone/>
                    <a:tabLst>
                      <a:tab pos="171323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Initial cost of equipment,</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P</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$15,60,000</a:t>
                  </a:r>
                </a:p>
                <a:p>
                  <a:pPr marL="0" marR="0" lvl="0" indent="0" algn="l" defTabSz="914400" rtl="0" eaLnBrk="1" fontAlgn="auto" latinLnBrk="0" hangingPunct="1">
                    <a:lnSpc>
                      <a:spcPts val="1400"/>
                    </a:lnSpc>
                    <a:spcBef>
                      <a:spcPts val="0"/>
                    </a:spcBef>
                    <a:spcAft>
                      <a:spcPts val="0"/>
                    </a:spcAft>
                    <a:buClrTx/>
                    <a:buSzTx/>
                    <a:buFontTx/>
                    <a:buNone/>
                    <a:tabLst>
                      <a:tab pos="171323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Salvage value of equipment,    </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$ 60,000</a:t>
                  </a:r>
                </a:p>
                <a:p>
                  <a:pPr marL="0" marR="0" lvl="0" indent="0" algn="l" defTabSz="914400" rtl="0" eaLnBrk="1" fontAlgn="auto" latinLnBrk="0" hangingPunct="1">
                    <a:lnSpc>
                      <a:spcPts val="1400"/>
                    </a:lnSpc>
                    <a:spcBef>
                      <a:spcPts val="0"/>
                    </a:spcBef>
                    <a:spcAft>
                      <a:spcPts val="0"/>
                    </a:spcAft>
                    <a:buClrTx/>
                    <a:buSzTx/>
                    <a:buFontTx/>
                    <a:buNone/>
                    <a:tabLst>
                      <a:tab pos="1713230" algn="l"/>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Useful life,</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n</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25 years
</a:t>
                  </a:r>
                </a:p>
                <a:p>
                  <a:pPr marL="0" marR="0" lvl="0" indent="0" algn="l" defTabSz="914400" rtl="0" eaLnBrk="1" fontAlgn="auto" latinLnBrk="0" hangingPunct="1">
                    <a:lnSpc>
                      <a:spcPts val="1100"/>
                    </a:lnSpc>
                    <a:spcBef>
                      <a:spcPts val="0"/>
                    </a:spcBef>
                    <a:spcAft>
                      <a:spcPts val="0"/>
                    </a:spcAft>
                    <a:buClrTx/>
                    <a:buSzTx/>
                    <a:tabLst/>
                    <a:defRPr/>
                  </a:pPr>
                  <a:r>
                    <a:rPr kumimoji="0" lang="en-US" sz="12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200" b="0" i="1" u="none" strike="noStrike" kern="1200" cap="none" spc="0" normalizeH="0" baseline="0" noProof="0" dirty="0" err="1" smtClean="0">
                      <a:ln>
                        <a:noFill/>
                      </a:ln>
                      <a:solidFill>
                        <a:srgbClr val="EB008B"/>
                      </a:solidFill>
                      <a:effectLst/>
                      <a:uLnTx/>
                      <a:uFillTx/>
                      <a:latin typeface="Times New Roman" pitchFamily="18" charset="0"/>
                      <a:cs typeface="Times New Roman" pitchFamily="18" charset="0"/>
                    </a:rPr>
                    <a:t>i</a:t>
                  </a:r>
                  <a:r>
                    <a:rPr kumimoji="0" lang="en-US" sz="12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200" b="0" i="1" u="none" strike="noStrike" kern="1200" cap="none" spc="0" normalizeH="0" noProof="0" dirty="0" smtClean="0">
                      <a:ln>
                        <a:noFill/>
                      </a:ln>
                      <a:solidFill>
                        <a:srgbClr val="EB008B"/>
                      </a:solidFill>
                      <a:effectLst/>
                      <a:uLnTx/>
                      <a:uFillTx/>
                      <a:latin typeface="Times New Roman" pitchFamily="18" charset="0"/>
                      <a:cs typeface="Times New Roman" pitchFamily="18" charset="0"/>
                    </a:rPr>
                    <a:t> </a:t>
                  </a:r>
                  <a:r>
                    <a:rPr kumimoji="0" lang="en-US" sz="12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Straight line method</a:t>
                  </a:r>
                </a:p>
                <a:p>
                  <a:pPr marL="0" marR="0" lvl="0" indent="0" algn="l" defTabSz="914400" rtl="0" eaLnBrk="1" fontAlgn="auto" latinLnBrk="0" hangingPunct="1">
                    <a:lnSpc>
                      <a:spcPts val="1100"/>
                    </a:lnSpc>
                    <a:spcBef>
                      <a:spcPts val="0"/>
                    </a:spcBef>
                    <a:spcAft>
                      <a:spcPts val="0"/>
                    </a:spcAft>
                    <a:buClrTx/>
                    <a:buSzTx/>
                    <a:buFont typeface="Arial"/>
                    <a:buAutoNum type="romanLcPeriod"/>
                    <a:tabLst/>
                    <a:defRPr/>
                  </a:pPr>
                  <a:endParaRPr lang="en-US" sz="1200" i="1" dirty="0">
                    <a:solidFill>
                      <a:srgbClr val="EB008B"/>
                    </a:solidFill>
                    <a:latin typeface="Times New Roman" pitchFamily="18" charset="0"/>
                    <a:cs typeface="Times New Roman" pitchFamily="18" charset="0"/>
                  </a:endParaRPr>
                </a:p>
                <a:p>
                  <a:pPr marL="0" marR="0" lvl="0" indent="0" algn="l" defTabSz="914400" rtl="0" eaLnBrk="1" fontAlgn="auto" latinLnBrk="0" hangingPunct="1">
                    <a:lnSpc>
                      <a:spcPts val="1200"/>
                    </a:lnSpc>
                    <a:spcBef>
                      <a:spcPts val="0"/>
                    </a:spcBef>
                    <a:spcAft>
                      <a:spcPts val="0"/>
                    </a:spcAft>
                    <a:buClrTx/>
                    <a:buSzTx/>
                    <a:buFontTx/>
                    <a:buNone/>
                    <a:tabLst>
                      <a:tab pos="3051175" algn="l"/>
                      <a:tab pos="4328160" algn="r"/>
                    </a:tabLst>
                    <a:defRPr/>
                  </a:pPr>
                  <a:r>
                    <a:rPr lang="en-US" sz="1200" dirty="0">
                      <a:solidFill>
                        <a:srgbClr val="000000"/>
                      </a:solidFill>
                      <a:latin typeface="Times New Roman" pitchFamily="18" charset="0"/>
                      <a:cs typeface="Times New Roman" pitchFamily="18" charset="0"/>
                    </a:rPr>
                    <a:t> </a:t>
                  </a:r>
                  <a:r>
                    <a:rPr lang="en-US" sz="1200" dirty="0" smtClean="0">
                      <a:solidFill>
                        <a:srgbClr val="000000"/>
                      </a:solidFill>
                      <a:latin typeface="Times New Roman" pitchFamily="18" charset="0"/>
                      <a:cs typeface="Times New Roman" pitchFamily="18" charset="0"/>
                    </a:rPr>
                    <a:t>         </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Annual depreciation  </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200"/>
                    </a:lnSpc>
                    <a:spcBef>
                      <a:spcPts val="72"/>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Value of equipment after 20 years
</a:t>
                  </a:r>
                </a:p>
                <a:p>
                  <a:pPr marL="0" marR="0" lvl="0" indent="0" algn="l" defTabSz="914400" rtl="0" eaLnBrk="1" fontAlgn="auto" latinLnBrk="0" hangingPunct="1">
                    <a:lnSpc>
                      <a:spcPts val="1200"/>
                    </a:lnSpc>
                    <a:spcBef>
                      <a:spcPts val="36"/>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P</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Annual depreciation × 20 = 15,60,000 − 60,000 × 20 =</a:t>
                  </a: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$ 3,60,000</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100"/>
                    </a:lnSpc>
                    <a:spcBef>
                      <a:spcPts val="0"/>
                    </a:spcBef>
                    <a:spcAft>
                      <a:spcPts val="0"/>
                    </a:spcAft>
                    <a:buClrTx/>
                    <a:buSzTx/>
                    <a:tabLst/>
                    <a:defRPr/>
                  </a:pPr>
                  <a:r>
                    <a:rPr lang="en-US" sz="1200" i="1" dirty="0" smtClean="0">
                      <a:solidFill>
                        <a:srgbClr val="EB008B"/>
                      </a:solidFill>
                      <a:latin typeface="Times New Roman" pitchFamily="18" charset="0"/>
                      <a:cs typeface="Times New Roman" pitchFamily="18" charset="0"/>
                    </a:rPr>
                    <a:t>(</a:t>
                  </a:r>
                  <a:r>
                    <a:rPr lang="en-US" sz="1200" i="1" dirty="0" err="1" smtClean="0">
                      <a:solidFill>
                        <a:srgbClr val="EB008B"/>
                      </a:solidFill>
                      <a:latin typeface="Times New Roman" pitchFamily="18" charset="0"/>
                      <a:cs typeface="Times New Roman" pitchFamily="18" charset="0"/>
                    </a:rPr>
                    <a:t>i</a:t>
                  </a:r>
                  <a:r>
                    <a:rPr kumimoji="0" lang="en-US" sz="1200" b="0" i="1" u="none" strike="noStrike" kern="1200" cap="none" spc="0" normalizeH="0" baseline="0" noProof="0" dirty="0" err="1" smtClean="0">
                      <a:ln>
                        <a:noFill/>
                      </a:ln>
                      <a:solidFill>
                        <a:srgbClr val="EB008B"/>
                      </a:solidFill>
                      <a:effectLst/>
                      <a:uLnTx/>
                      <a:uFillTx/>
                      <a:latin typeface="Times New Roman" pitchFamily="18" charset="0"/>
                      <a:cs typeface="Times New Roman" pitchFamily="18" charset="0"/>
                    </a:rPr>
                    <a:t>i</a:t>
                  </a:r>
                  <a:r>
                    <a:rPr kumimoji="0" lang="en-US" sz="12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Diminishing value method</a:t>
                  </a:r>
                </a:p>
                <a:p>
                  <a:pPr marL="0" marR="0" lvl="0" indent="0" algn="l" defTabSz="914400" rtl="0" eaLnBrk="1" fontAlgn="auto" latinLnBrk="0" hangingPunct="1">
                    <a:lnSpc>
                      <a:spcPts val="1100"/>
                    </a:lnSpc>
                    <a:spcBef>
                      <a:spcPts val="0"/>
                    </a:spcBef>
                    <a:spcAft>
                      <a:spcPts val="0"/>
                    </a:spcAft>
                    <a:buClrTx/>
                    <a:buSzTx/>
                    <a:buFont typeface="Arial"/>
                    <a:buAutoNum type="romanLcPeriod"/>
                    <a:tabLst/>
                    <a:defRPr/>
                  </a:pPr>
                  <a:endParaRPr kumimoji="0" lang="en-US" sz="12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Annual unit depreciation =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Value of equipment after 20 years  =</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P</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(1 −</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x</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sz="12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20      </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15,60,000 (1− 0·122)20 =</a:t>
                  </a: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$ 1,15,615</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200" b="1"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iii</a:t>
                  </a: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2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Sinking fund method
</a:t>
                  </a:r>
                </a:p>
                <a:p>
                  <a:pPr marL="0" marR="0" lvl="0" indent="0" algn="l" defTabSz="914400" rtl="0" eaLnBrk="1" fontAlgn="auto" latinLnBrk="0" hangingPunct="1">
                    <a:lnSpc>
                      <a:spcPts val="1200"/>
                    </a:lnSpc>
                    <a:spcBef>
                      <a:spcPts val="0"/>
                    </a:spcBef>
                    <a:spcAft>
                      <a:spcPts val="0"/>
                    </a:spcAft>
                    <a:buClrTx/>
                    <a:buSzTx/>
                    <a:buFontTx/>
                    <a:buNone/>
                    <a:tabLst>
                      <a:tab pos="2578735" algn="r"/>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Rate of interest,</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r</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5% = 0·05
</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Annual deposit in the sinking fund is</a:t>
                  </a:r>
                  <a:endParaRPr kumimoji="0" lang="en-US" sz="1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graphicFrame>
              <p:nvGraphicFramePr>
                <p:cNvPr id="6146" name="Object 2"/>
                <p:cNvGraphicFramePr>
                  <a:graphicFrameLocks noChangeAspect="1"/>
                </p:cNvGraphicFramePr>
                <p:nvPr/>
              </p:nvGraphicFramePr>
              <p:xfrm>
                <a:off x="3162300" y="3200400"/>
                <a:ext cx="2514600" cy="393700"/>
              </p:xfrm>
              <a:graphic>
                <a:graphicData uri="http://schemas.openxmlformats.org/presentationml/2006/ole">
                  <mc:AlternateContent xmlns:mc="http://schemas.openxmlformats.org/markup-compatibility/2006">
                    <mc:Choice xmlns:v="urn:schemas-microsoft-com:vml" Requires="v">
                      <p:oleObj spid="_x0000_s6300" name="Equation" r:id="rId4" imgW="2514600" imgH="393480" progId="Equation.DSMT4">
                        <p:embed/>
                      </p:oleObj>
                    </mc:Choice>
                    <mc:Fallback>
                      <p:oleObj name="Equation" r:id="rId4" imgW="2514600" imgH="39348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62300" y="3200400"/>
                              <a:ext cx="25146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6147" name="Object 3"/>
              <p:cNvGraphicFramePr>
                <a:graphicFrameLocks noChangeAspect="1"/>
              </p:cNvGraphicFramePr>
              <p:nvPr/>
            </p:nvGraphicFramePr>
            <p:xfrm>
              <a:off x="3200400" y="4343400"/>
              <a:ext cx="685800" cy="479281"/>
            </p:xfrm>
            <a:graphic>
              <a:graphicData uri="http://schemas.openxmlformats.org/presentationml/2006/ole">
                <mc:AlternateContent xmlns:mc="http://schemas.openxmlformats.org/markup-compatibility/2006">
                  <mc:Choice xmlns:v="urn:schemas-microsoft-com:vml" Requires="v">
                    <p:oleObj spid="_x0000_s6301" name="Equation" r:id="rId6" imgW="609480" imgH="520560" progId="Equation.DSMT4">
                      <p:embed/>
                    </p:oleObj>
                  </mc:Choice>
                  <mc:Fallback>
                    <p:oleObj name="Equation" r:id="rId6" imgW="609480" imgH="5205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4343400"/>
                            <a:ext cx="685800" cy="479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48" name="Object 4"/>
              <p:cNvGraphicFramePr>
                <a:graphicFrameLocks noChangeAspect="1"/>
              </p:cNvGraphicFramePr>
              <p:nvPr/>
            </p:nvGraphicFramePr>
            <p:xfrm>
              <a:off x="3886200" y="4267200"/>
              <a:ext cx="2400300" cy="546100"/>
            </p:xfrm>
            <a:graphic>
              <a:graphicData uri="http://schemas.openxmlformats.org/presentationml/2006/ole">
                <mc:AlternateContent xmlns:mc="http://schemas.openxmlformats.org/markup-compatibility/2006">
                  <mc:Choice xmlns:v="urn:schemas-microsoft-com:vml" Requires="v">
                    <p:oleObj spid="_x0000_s6302" name="Equation" r:id="rId8" imgW="2400120" imgH="545760" progId="Equation.DSMT4">
                      <p:embed/>
                    </p:oleObj>
                  </mc:Choice>
                  <mc:Fallback>
                    <p:oleObj name="Equation" r:id="rId8" imgW="2400120" imgH="54576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86200" y="4267200"/>
                            <a:ext cx="2400300" cy="54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aphicFrame>
          <p:nvGraphicFramePr>
            <p:cNvPr id="16" name="Object 3"/>
            <p:cNvGraphicFramePr>
              <a:graphicFrameLocks noChangeAspect="1"/>
            </p:cNvGraphicFramePr>
            <p:nvPr/>
          </p:nvGraphicFramePr>
          <p:xfrm>
            <a:off x="3581400" y="5410200"/>
            <a:ext cx="1905000" cy="533400"/>
          </p:xfrm>
          <a:graphic>
            <a:graphicData uri="http://schemas.openxmlformats.org/presentationml/2006/ole">
              <mc:AlternateContent xmlns:mc="http://schemas.openxmlformats.org/markup-compatibility/2006">
                <mc:Choice xmlns:v="urn:schemas-microsoft-com:vml" Requires="v">
                  <p:oleObj spid="_x0000_s6303" name="Equation" r:id="rId10" imgW="1511280" imgH="457200" progId="Equation.DSMT4">
                    <p:embed/>
                  </p:oleObj>
                </mc:Choice>
                <mc:Fallback>
                  <p:oleObj name="Equation" r:id="rId10" imgW="1511280" imgH="457200" progId="Equation.DSMT4">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81400" y="5410200"/>
                          <a:ext cx="1905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0" name="Object 6"/>
            <p:cNvGraphicFramePr>
              <a:graphicFrameLocks noChangeAspect="1"/>
            </p:cNvGraphicFramePr>
            <p:nvPr/>
          </p:nvGraphicFramePr>
          <p:xfrm>
            <a:off x="5632450" y="5486400"/>
            <a:ext cx="3149600" cy="457200"/>
          </p:xfrm>
          <a:graphic>
            <a:graphicData uri="http://schemas.openxmlformats.org/presentationml/2006/ole">
              <mc:AlternateContent xmlns:mc="http://schemas.openxmlformats.org/markup-compatibility/2006">
                <mc:Choice xmlns:v="urn:schemas-microsoft-com:vml" Requires="v">
                  <p:oleObj spid="_x0000_s6304" name="Equation" r:id="rId12" imgW="3149280" imgH="457200" progId="Equation.DSMT4">
                    <p:embed/>
                  </p:oleObj>
                </mc:Choice>
                <mc:Fallback>
                  <p:oleObj name="Equation" r:id="rId12" imgW="3149280" imgH="45720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632450" y="5486400"/>
                          <a:ext cx="314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0" name="Rectangle 19"/>
          <p:cNvSpPr/>
          <p:nvPr/>
        </p:nvSpPr>
        <p:spPr>
          <a:xfrm>
            <a:off x="1295400" y="6019800"/>
            <a:ext cx="2473754" cy="276999"/>
          </a:xfrm>
          <a:prstGeom prst="rect">
            <a:avLst/>
          </a:prstGeom>
        </p:spPr>
        <p:txBody>
          <a:bodyPr wrap="none">
            <a:spAutoFit/>
          </a:bodyPr>
          <a:lstStyle/>
          <a:p>
            <a:r>
              <a:rPr lang="en-US" sz="1200" dirty="0">
                <a:latin typeface="Times New Roman" pitchFamily="18" charset="0"/>
                <a:cs typeface="Times New Roman" pitchFamily="18" charset="0"/>
              </a:rPr>
              <a:t>∴ Sinking fund at the end of 20 years</a:t>
            </a:r>
          </a:p>
        </p:txBody>
      </p:sp>
      <p:graphicFrame>
        <p:nvGraphicFramePr>
          <p:cNvPr id="6151" name="Object 7"/>
          <p:cNvGraphicFramePr>
            <a:graphicFrameLocks noChangeAspect="1"/>
          </p:cNvGraphicFramePr>
          <p:nvPr/>
        </p:nvGraphicFramePr>
        <p:xfrm>
          <a:off x="3733800" y="5943600"/>
          <a:ext cx="876300" cy="419100"/>
        </p:xfrm>
        <a:graphic>
          <a:graphicData uri="http://schemas.openxmlformats.org/presentationml/2006/ole">
            <mc:AlternateContent xmlns:mc="http://schemas.openxmlformats.org/markup-compatibility/2006">
              <mc:Choice xmlns:v="urn:schemas-microsoft-com:vml" Requires="v">
                <p:oleObj spid="_x0000_s6305" name="Equation" r:id="rId14" imgW="876240" imgH="419040" progId="Equation.DSMT4">
                  <p:embed/>
                </p:oleObj>
              </mc:Choice>
              <mc:Fallback>
                <p:oleObj name="Equation" r:id="rId14" imgW="876240" imgH="419040" progId="Equation.DSMT4">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733800" y="5943600"/>
                        <a:ext cx="87630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2" name="Object 8"/>
          <p:cNvGraphicFramePr>
            <a:graphicFrameLocks noChangeAspect="1"/>
          </p:cNvGraphicFramePr>
          <p:nvPr/>
        </p:nvGraphicFramePr>
        <p:xfrm>
          <a:off x="4686300" y="5943600"/>
          <a:ext cx="2336800" cy="419100"/>
        </p:xfrm>
        <a:graphic>
          <a:graphicData uri="http://schemas.openxmlformats.org/presentationml/2006/ole">
            <mc:AlternateContent xmlns:mc="http://schemas.openxmlformats.org/markup-compatibility/2006">
              <mc:Choice xmlns:v="urn:schemas-microsoft-com:vml" Requires="v">
                <p:oleObj spid="_x0000_s6306" name="Equation" r:id="rId16" imgW="2336760" imgH="419040" progId="Equation.DSMT4">
                  <p:embed/>
                </p:oleObj>
              </mc:Choice>
              <mc:Fallback>
                <p:oleObj name="Equation" r:id="rId16" imgW="2336760" imgH="419040" progId="Equation.DSMT4">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686300" y="5943600"/>
                        <a:ext cx="233680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3" name="Rectangle 22"/>
          <p:cNvSpPr/>
          <p:nvPr/>
        </p:nvSpPr>
        <p:spPr>
          <a:xfrm>
            <a:off x="1219200" y="6400800"/>
            <a:ext cx="5181600" cy="276999"/>
          </a:xfrm>
          <a:prstGeom prst="rect">
            <a:avLst/>
          </a:prstGeom>
        </p:spPr>
        <p:txBody>
          <a:bodyPr wrap="square">
            <a:spAutoFit/>
          </a:bodyPr>
          <a:lstStyle/>
          <a:p>
            <a:r>
              <a:rPr lang="en-US" sz="1200" dirty="0">
                <a:latin typeface="Times New Roman" pitchFamily="18" charset="0"/>
                <a:cs typeface="Times New Roman" pitchFamily="18" charset="0"/>
              </a:rPr>
              <a:t>Value of plant after 20 years = </a:t>
            </a:r>
            <a:r>
              <a:rPr lang="en-US" sz="1200" dirty="0" smtClean="0">
                <a:latin typeface="Times New Roman" pitchFamily="18" charset="0"/>
                <a:cs typeface="Times New Roman" pitchFamily="18" charset="0"/>
              </a:rPr>
              <a:t>$ </a:t>
            </a:r>
            <a:r>
              <a:rPr lang="en-US" sz="1200" dirty="0">
                <a:latin typeface="Times New Roman" pitchFamily="18" charset="0"/>
                <a:cs typeface="Times New Roman" pitchFamily="18" charset="0"/>
              </a:rPr>
              <a:t>(15,60,000 − 10,39,362) = </a:t>
            </a:r>
            <a:r>
              <a:rPr lang="en-US" sz="1200" b="1" dirty="0" smtClean="0">
                <a:solidFill>
                  <a:srgbClr val="FF0066"/>
                </a:solidFill>
                <a:latin typeface="Times New Roman" pitchFamily="18" charset="0"/>
                <a:cs typeface="Times New Roman" pitchFamily="18" charset="0"/>
              </a:rPr>
              <a:t>$</a:t>
            </a:r>
            <a:r>
              <a:rPr lang="en-US" sz="1200" b="1" dirty="0" smtClean="0">
                <a:solidFill>
                  <a:srgbClr val="FF33CC"/>
                </a:solidFill>
                <a:latin typeface="Times New Roman" pitchFamily="18" charset="0"/>
                <a:cs typeface="Times New Roman" pitchFamily="18" charset="0"/>
              </a:rPr>
              <a:t> </a:t>
            </a:r>
            <a:r>
              <a:rPr lang="en-US" sz="1200" b="1" dirty="0">
                <a:solidFill>
                  <a:srgbClr val="FF33CC"/>
                </a:solidFill>
                <a:latin typeface="Times New Roman" pitchFamily="18" charset="0"/>
                <a:cs typeface="Times New Roman" pitchFamily="18" charset="0"/>
              </a:rPr>
              <a:t>5,20,638</a:t>
            </a:r>
            <a:endParaRPr lang="en-US" sz="1200" dirty="0">
              <a:solidFill>
                <a:srgbClr val="FF33CC"/>
              </a:solidFill>
              <a:latin typeface="Times New Roman" pitchFamily="18" charset="0"/>
              <a:cs typeface="Times New Roman" pitchFamily="18" charset="0"/>
            </a:endParaRPr>
          </a:p>
        </p:txBody>
      </p:sp>
      <p:sp>
        <p:nvSpPr>
          <p:cNvPr id="24" name="Date Placeholder 23"/>
          <p:cNvSpPr>
            <a:spLocks noGrp="1"/>
          </p:cNvSpPr>
          <p:nvPr>
            <p:ph type="dt" sz="half" idx="10"/>
          </p:nvPr>
        </p:nvSpPr>
        <p:spPr>
          <a:xfrm>
            <a:off x="3352800" y="6381750"/>
            <a:ext cx="2133600" cy="476250"/>
          </a:xfrm>
        </p:spPr>
        <p:txBody>
          <a:bodyPr/>
          <a:lstStyle/>
          <a:p>
            <a:fld id="{75F8D564-8738-4DAF-AA25-34FCE69BFF9E}" type="datetime1">
              <a:rPr lang="en-US" smtClean="0"/>
              <a:pPr/>
              <a:t>5/2/2020</a:t>
            </a:fld>
            <a:endParaRPr lang="en-US" dirty="0"/>
          </a:p>
        </p:txBody>
      </p:sp>
      <p:sp>
        <p:nvSpPr>
          <p:cNvPr id="25" name="Slide Number Placeholder 24"/>
          <p:cNvSpPr>
            <a:spLocks noGrp="1"/>
          </p:cNvSpPr>
          <p:nvPr>
            <p:ph type="sldNum" sz="quarter" idx="11"/>
          </p:nvPr>
        </p:nvSpPr>
        <p:spPr/>
        <p:txBody>
          <a:bodyPr/>
          <a:lstStyle/>
          <a:p>
            <a:fld id="{E2DBAB3F-31A9-425C-8DAC-E53AFE934A5D}"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7620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7724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grpSp>
        <p:nvGrpSpPr>
          <p:cNvPr id="11" name="Group 10"/>
          <p:cNvGrpSpPr/>
          <p:nvPr/>
        </p:nvGrpSpPr>
        <p:grpSpPr>
          <a:xfrm>
            <a:off x="304800" y="457200"/>
            <a:ext cx="8686800" cy="6183332"/>
            <a:chOff x="1371600" y="914400"/>
            <a:chExt cx="7678511" cy="5878532"/>
          </a:xfrm>
        </p:grpSpPr>
        <p:sp>
          <p:nvSpPr>
            <p:cNvPr id="9" name="Text Placeholder 1670"/>
            <p:cNvSpPr txBox="1">
              <a:spLocks/>
            </p:cNvSpPr>
            <p:nvPr/>
          </p:nvSpPr>
          <p:spPr>
            <a:xfrm>
              <a:off x="1371600" y="914400"/>
              <a:ext cx="7678511" cy="5878532"/>
            </a:xfrm>
            <a:prstGeom prst="rect">
              <a:avLst/>
            </a:prstGeom>
          </p:spPr>
          <p:txBody>
            <a:bodyPr wrap="square" anchor="t">
              <a:spAutoFit/>
            </a:bodyPr>
            <a:lstStyle/>
            <a:p>
              <a:pPr marL="0" marR="0" lvl="0" indent="0" algn="just" defTabSz="914400" rtl="0" eaLnBrk="1" fontAlgn="auto" latinLnBrk="0" hangingPunct="1">
                <a:lnSpc>
                  <a:spcPts val="11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005AAA"/>
                  </a:solidFill>
                  <a:effectLst/>
                  <a:uLnTx/>
                  <a:uFillTx/>
                  <a:latin typeface="Times New Roman" pitchFamily="18" charset="0"/>
                  <a:cs typeface="Times New Roman" pitchFamily="18" charset="0"/>
                </a:rPr>
                <a:t>5.  Importance of High Load Factor</a:t>
              </a:r>
              <a:r>
                <a:rPr kumimoji="0" lang="en-US" sz="1200" b="0" i="0" u="none" strike="noStrike" kern="1200" cap="none" spc="0" normalizeH="0" baseline="0" noProof="0" dirty="0" smtClean="0">
                  <a:ln>
                    <a:noFill/>
                  </a:ln>
                  <a:solidFill>
                    <a:srgbClr val="005AAA"/>
                  </a:solidFill>
                  <a:effectLst/>
                  <a:uLnTx/>
                  <a:uFillTx/>
                  <a:latin typeface="Times New Roman" pitchFamily="18" charset="0"/>
                  <a:cs typeface="Times New Roman" pitchFamily="18" charset="0"/>
                </a:rPr>
                <a:t>
</a:t>
              </a:r>
            </a:p>
            <a:p>
              <a:pPr marL="0" marR="0" lvl="0" indent="0" algn="just" defTabSz="914400" rtl="0" eaLnBrk="1" fontAlgn="auto" latinLnBrk="0" hangingPunct="1">
                <a:spcBef>
                  <a:spcPts val="72"/>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The load factor plays a vital role in determining the cost of energy. Some important advantages of high load factor are listed below :</a:t>
              </a:r>
            </a:p>
            <a:p>
              <a:pPr marL="0" marR="0" lvl="0" indent="-228600" algn="just" defTabSz="914400" rtl="0" eaLnBrk="1" fontAlgn="auto" latinLnBrk="0" hangingPunct="1">
                <a:spcBef>
                  <a:spcPts val="36"/>
                </a:spcBef>
                <a:spcAft>
                  <a:spcPts val="0"/>
                </a:spcAft>
                <a:buClrTx/>
                <a:buSzTx/>
                <a:buFont typeface="Arial"/>
                <a:buAutoNum type="romanLcPeriod"/>
                <a:tabLst/>
                <a:defRPr/>
              </a:pPr>
              <a:r>
                <a:rPr kumimoji="0" lang="en-US" sz="1400" b="1"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Reduces cost per unit generated</a:t>
              </a:r>
              <a:r>
                <a:rPr kumimoji="0" lang="en-US" sz="14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400" b="1" i="0" u="none" strike="noStrike" kern="1200" cap="none" spc="0" normalizeH="0" baseline="0" noProof="0" dirty="0" smtClean="0">
                  <a:ln>
                    <a:noFill/>
                  </a:ln>
                  <a:solidFill>
                    <a:srgbClr val="423232"/>
                  </a:solidFill>
                  <a:effectLst/>
                  <a:uLnTx/>
                  <a:uFillTx/>
                  <a:latin typeface="Times New Roman" pitchFamily="18" charset="0"/>
                  <a:cs typeface="Times New Roman" pitchFamily="18" charset="0"/>
                </a:rPr>
                <a:t> </a:t>
              </a:r>
              <a:r>
                <a:rPr kumimoji="0" lang="en-US" sz="1400" b="0" i="0" u="none" strike="noStrike" kern="1200" cap="none" spc="0" normalizeH="0" baseline="0" noProof="0" dirty="0" smtClean="0">
                  <a:ln>
                    <a:noFill/>
                  </a:ln>
                  <a:solidFill>
                    <a:srgbClr val="423232"/>
                  </a:solidFill>
                  <a:effectLst/>
                  <a:uLnTx/>
                  <a:uFillTx/>
                  <a:latin typeface="Times New Roman" pitchFamily="18" charset="0"/>
                  <a:cs typeface="Times New Roman" pitchFamily="18" charset="0"/>
                </a:rPr>
                <a:t>A</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high load factor reduces the overall cost per unit generated. The higher the load factor, the lower is the generation cost. It is because higher load factor means that for a given maximum demand, the number of units generated is more. This reduces the cost of generation.</a:t>
              </a:r>
            </a:p>
            <a:p>
              <a:pPr marL="0" marR="0" lvl="0" indent="-228600" algn="just" defTabSz="914400" rtl="0" eaLnBrk="1" fontAlgn="auto" latinLnBrk="0" hangingPunct="1">
                <a:spcBef>
                  <a:spcPts val="36"/>
                </a:spcBef>
                <a:spcAft>
                  <a:spcPts val="0"/>
                </a:spcAft>
                <a:buClrTx/>
                <a:buSzTx/>
                <a:buFont typeface="Arial"/>
                <a:buAutoNum type="romanLcPeriod"/>
                <a:tabLst/>
                <a:defRPr/>
              </a:pPr>
              <a:r>
                <a:rPr kumimoji="0" lang="en-US" sz="1400" b="1"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Reduces variable load problems</a:t>
              </a:r>
              <a:r>
                <a:rPr kumimoji="0" lang="en-US" sz="14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sz="1400" b="1" i="0" u="none" strike="noStrike" kern="1200" cap="none" spc="0" normalizeH="0" baseline="0" noProof="0" dirty="0" smtClean="0">
                  <a:ln>
                    <a:noFill/>
                  </a:ln>
                  <a:solidFill>
                    <a:srgbClr val="423232"/>
                  </a:solidFill>
                  <a:effectLst/>
                  <a:uLnTx/>
                  <a:uFillTx/>
                  <a:latin typeface="Times New Roman" pitchFamily="18" charset="0"/>
                  <a:cs typeface="Times New Roman" pitchFamily="18" charset="0"/>
                </a:rPr>
                <a:t> </a:t>
              </a:r>
              <a:r>
                <a:rPr kumimoji="0" lang="en-US" sz="1400" b="0" i="0" u="none" strike="noStrike" kern="1200" cap="none" spc="0" normalizeH="0" baseline="0" noProof="0" dirty="0" smtClean="0">
                  <a:ln>
                    <a:noFill/>
                  </a:ln>
                  <a:solidFill>
                    <a:srgbClr val="423232"/>
                  </a:solidFill>
                  <a:effectLst/>
                  <a:uLnTx/>
                  <a:uFillTx/>
                  <a:latin typeface="Times New Roman" pitchFamily="18" charset="0"/>
                  <a:cs typeface="Times New Roman" pitchFamily="18" charset="0"/>
                </a:rPr>
                <a:t>A</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high load factor reduces the variable load problems on the power station. A higher load factor means comparatively less variations in the load demands at various times. This avoids the frequent use of regulating devices installed to meet the variable load on the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station.</a:t>
              </a:r>
            </a:p>
            <a:p>
              <a:pPr marR="0" lvl="0" algn="just" defTabSz="914400" rtl="0" eaLnBrk="1" fontAlgn="auto" latinLnBrk="0" hangingPunct="1">
                <a:spcBef>
                  <a:spcPts val="36"/>
                </a:spcBef>
                <a:spcAft>
                  <a:spcPts val="0"/>
                </a:spcAft>
                <a:buClrTx/>
                <a:buSzTx/>
                <a:tabLst/>
                <a:defRPr/>
              </a:pPr>
              <a:endParaRPr lang="en-US" sz="1400" dirty="0">
                <a:solidFill>
                  <a:srgbClr val="000000"/>
                </a:solidFill>
                <a:latin typeface="Times New Roman" pitchFamily="18" charset="0"/>
                <a:cs typeface="Times New Roman" pitchFamily="18" charset="0"/>
              </a:endParaRPr>
            </a:p>
            <a:p>
              <a:pPr marR="0" lvl="0" algn="just" defTabSz="914400" rtl="0" eaLnBrk="1" fontAlgn="auto" latinLnBrk="0" hangingPunct="1">
                <a:spcBef>
                  <a:spcPts val="36"/>
                </a:spcBef>
                <a:spcAft>
                  <a:spcPts val="0"/>
                </a:spcAft>
                <a:buClrTx/>
                <a:buSzTx/>
                <a:tabLst/>
                <a:defRPr/>
              </a:pPr>
              <a:r>
                <a:rPr kumimoji="0" lang="en-US" sz="14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Example.4.  </a:t>
              </a:r>
              <a:r>
                <a:rPr kumimoji="0" lang="en-US" sz="1400" b="0" i="1" u="none" strike="noStrike" kern="1200" cap="none" spc="0" normalizeH="0" baseline="0" noProof="0" dirty="0" smtClean="0">
                  <a:ln>
                    <a:noFill/>
                  </a:ln>
                  <a:effectLst/>
                  <a:uLnTx/>
                  <a:uFillTx/>
                  <a:latin typeface="Times New Roman" pitchFamily="18" charset="0"/>
                  <a:cs typeface="Times New Roman" pitchFamily="18" charset="0"/>
                </a:rPr>
                <a:t>A</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generating station has a maximum demand of 50,000 kW.</a:t>
              </a:r>
              <a:r>
                <a:rPr kumimoji="0" lang="en-US" sz="1400" b="0" i="1" u="none" strike="noStrike" kern="1200" cap="none" spc="0" normalizeH="0" noProof="0" dirty="0" smtClean="0">
                  <a:ln>
                    <a:noFill/>
                  </a:ln>
                  <a:solidFill>
                    <a:srgbClr val="000000"/>
                  </a:solidFill>
                  <a:effectLst/>
                  <a:uLnTx/>
                  <a:uFillTx/>
                  <a:latin typeface="Times New Roman" pitchFamily="18" charset="0"/>
                  <a:cs typeface="Times New Roman" pitchFamily="18" charset="0"/>
                </a:rPr>
                <a: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Calculate</a:t>
              </a:r>
              <a:r>
                <a:rPr lang="en-US" sz="1400" i="1" dirty="0" smtClean="0">
                  <a:solidFill>
                    <a:srgbClr val="000000"/>
                  </a:solidFill>
                  <a:latin typeface="Times New Roman" pitchFamily="18" charset="0"/>
                  <a:cs typeface="Times New Roman" pitchFamily="18" charset="0"/>
                </a:rPr>
                <a:t> </a:t>
              </a:r>
              <a:r>
                <a:rPr lang="en-US" sz="1400" i="1" dirty="0" smtClean="0">
                  <a:solidFill>
                    <a:srgbClr val="000000"/>
                  </a:solidFill>
                  <a:latin typeface="Times New Roman" pitchFamily="18" charset="0"/>
                  <a:cs typeface="Times New Roman" pitchFamily="18" charset="0"/>
                </a:rPr>
                <a:t>the cost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per unit generated from the following data </a:t>
              </a:r>
              <a:r>
                <a:rPr kumimoji="0" lang="en-US" sz="14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endPar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endParaRPr>
            </a:p>
            <a:p>
              <a:pPr lvl="0" algn="just">
                <a:lnSpc>
                  <a:spcPts val="1200"/>
                </a:lnSpc>
                <a:tabLst>
                  <a:tab pos="4551045" algn="r"/>
                </a:tabLst>
              </a:pP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Capital cost = $ 95x 10</a:t>
              </a:r>
              <a:r>
                <a:rPr kumimoji="0" lang="en-US" sz="12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Annual load factor = 40%
                                     Annual cost of fuel and oil = $ </a:t>
              </a:r>
              <a:r>
                <a:rPr lang="en-US" sz="1200" i="1" dirty="0" smtClean="0">
                  <a:solidFill>
                    <a:srgbClr val="000000"/>
                  </a:solidFill>
                  <a:latin typeface="Times New Roman" pitchFamily="18" charset="0"/>
                  <a:cs typeface="Times New Roman" pitchFamily="18" charset="0"/>
                </a:rPr>
                <a:t>9 x </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10</a:t>
              </a:r>
              <a:r>
                <a:rPr kumimoji="0" lang="en-US" sz="12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Taxes, wages and salaries etc. = $ </a:t>
              </a:r>
              <a:r>
                <a:rPr lang="en-US" sz="1200" i="1" dirty="0" smtClean="0">
                  <a:solidFill>
                    <a:srgbClr val="000000"/>
                  </a:solidFill>
                  <a:latin typeface="Times New Roman" pitchFamily="18" charset="0"/>
                  <a:cs typeface="Times New Roman" pitchFamily="18" charset="0"/>
                </a:rPr>
                <a:t>7.5x10</a:t>
              </a:r>
              <a:r>
                <a:rPr kumimoji="0" lang="en-US" sz="1200" b="0" i="1"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Interest and depreciation = 12%</a:t>
              </a:r>
            </a:p>
            <a:p>
              <a:pPr marL="0" marR="0" lvl="0" indent="0" algn="just" defTabSz="914400" rtl="0" eaLnBrk="1" fontAlgn="auto" latinLnBrk="0" hangingPunct="1">
                <a:lnSpc>
                  <a:spcPts val="1400"/>
                </a:lnSpc>
                <a:spcBef>
                  <a:spcPts val="72"/>
                </a:spcBef>
                <a:spcAft>
                  <a:spcPts val="0"/>
                </a:spcAft>
                <a:buClrTx/>
                <a:buSzTx/>
                <a:buFontTx/>
                <a:buNone/>
                <a:tabLst/>
                <a:defRPr/>
              </a:pP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Solution :</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Units generated/annum  =  Max. demand x L.F. x Hours in a year  </a:t>
              </a:r>
              <a:r>
                <a:rPr kumimoji="0" lang="en-US" sz="12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(50,000) x (0·4) x (8760) kWh = 17·52x 10</a:t>
              </a:r>
              <a:r>
                <a:rPr kumimoji="0" lang="en-US" sz="1200" b="1"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7</a:t>
              </a:r>
              <a:r>
                <a:rPr kumimoji="0" lang="en-US" sz="12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kWh</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just" defTabSz="914400" rtl="0" eaLnBrk="1" fontAlgn="auto" latinLnBrk="0" hangingPunct="1">
                <a:lnSpc>
                  <a:spcPts val="1000"/>
                </a:lnSpc>
                <a:spcBef>
                  <a:spcPts val="72"/>
                </a:spcBef>
                <a:spcAft>
                  <a:spcPts val="0"/>
                </a:spcAft>
                <a:buClrTx/>
                <a:buSzTx/>
                <a:buFontTx/>
                <a:buNone/>
                <a:tabLst/>
                <a:defRPr/>
              </a:pP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Annual fixed charges</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p>
            <a:p>
              <a:pPr marL="0" marR="0" lvl="0" indent="0" algn="just" defTabSz="914400" rtl="0" eaLnBrk="1" fontAlgn="auto" latinLnBrk="0" hangingPunct="1">
                <a:lnSpc>
                  <a:spcPts val="1000"/>
                </a:lnSpc>
                <a:spcBef>
                  <a:spcPts val="108"/>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Annual interest and depreciation = 12% of capital cost  </a:t>
              </a:r>
              <a:r>
                <a:rPr kumimoji="0" lang="en-US" sz="12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$ 0·12 x 95 x 10</a:t>
              </a:r>
              <a:r>
                <a:rPr kumimoji="0" lang="en-US" sz="1200" b="1"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$ 11·4 x 10</a:t>
              </a:r>
              <a:r>
                <a:rPr kumimoji="0" lang="en-US" sz="1200" b="1"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just" defTabSz="914400" rtl="0" eaLnBrk="1" fontAlgn="auto" latinLnBrk="0" hangingPunct="1">
                <a:lnSpc>
                  <a:spcPts val="1000"/>
                </a:lnSpc>
                <a:spcBef>
                  <a:spcPts val="108"/>
                </a:spcBef>
                <a:spcAft>
                  <a:spcPts val="0"/>
                </a:spcAft>
                <a:buClrTx/>
                <a:buSzTx/>
                <a:buFontTx/>
                <a:buNone/>
                <a:tabLst/>
                <a:defRPr/>
              </a:pPr>
              <a:r>
                <a:rPr kumimoji="0" lang="en-US" sz="12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Annual Running Charges</a:t>
              </a:r>
              <a:r>
                <a:rPr kumimoji="0" lang="en-US" sz="1200" b="0"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p>
            <a:p>
              <a:pPr marL="0" marR="0" lvl="0" indent="0" algn="just" defTabSz="914400" rtl="0" eaLnBrk="1" fontAlgn="auto" latinLnBrk="0" hangingPunct="1">
                <a:lnSpc>
                  <a:spcPts val="1000"/>
                </a:lnSpc>
                <a:spcBef>
                  <a:spcPts val="72"/>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Total annual running charges =  Annual cost of fuel and oil + Taxes, wages etc.
</a:t>
              </a:r>
            </a:p>
            <a:p>
              <a:pPr marL="0" marR="0" lvl="0" indent="0" algn="just" defTabSz="914400" rtl="0" eaLnBrk="1" fontAlgn="auto" latinLnBrk="0" hangingPunct="1">
                <a:lnSpc>
                  <a:spcPts val="12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(9 x 10</a:t>
              </a:r>
              <a:r>
                <a:rPr kumimoji="0" lang="en-US" sz="12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+ 7.5 x 10</a:t>
              </a:r>
              <a:r>
                <a:rPr kumimoji="0" lang="en-US" sz="12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$ 16·5 x 10</a:t>
              </a:r>
              <a:r>
                <a:rPr kumimoji="0" lang="en-US" sz="1200" b="0"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algn="just">
                <a:lnSpc>
                  <a:spcPts val="1200"/>
                </a:lnSpc>
              </a:pPr>
              <a:r>
                <a:rPr kumimoji="0" lang="en-US" sz="12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Total annual charges</a:t>
              </a:r>
              <a:r>
                <a:rPr kumimoji="0" lang="en-US" sz="1200" b="0" i="0" u="none" strike="noStrike" kern="1200" cap="none" spc="0" normalizeH="0" noProof="0" dirty="0" smtClean="0">
                  <a:ln>
                    <a:noFill/>
                  </a:ln>
                  <a:solidFill>
                    <a:srgbClr val="000000"/>
                  </a:solidFill>
                  <a:effectLst/>
                  <a:uLnTx/>
                  <a:uFillTx/>
                  <a:latin typeface="Times New Roman" pitchFamily="18" charset="0"/>
                  <a:cs typeface="Times New Roman" pitchFamily="18" charset="0"/>
                </a:rPr>
                <a:t> </a:t>
              </a:r>
              <a:r>
                <a:rPr kumimoji="0" lang="en-US" sz="12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(11.4x 10</a:t>
              </a:r>
              <a:r>
                <a:rPr kumimoji="0" lang="en-US" sz="1200" b="1"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+ 16·5 x 10</a:t>
              </a:r>
              <a:r>
                <a:rPr kumimoji="0" lang="en-US" sz="1200" b="1"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a:t>
              </a:r>
              <a:r>
                <a:rPr kumimoji="0" lang="en-US" sz="12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$ 27.9 x 10</a:t>
              </a:r>
              <a:r>
                <a:rPr kumimoji="0" lang="en-US" sz="1200" b="1" i="0" u="none" strike="noStrike" kern="1200" cap="none" spc="0" normalizeH="0" baseline="30000" noProof="0" dirty="0" smtClean="0">
                  <a:ln>
                    <a:noFill/>
                  </a:ln>
                  <a:solidFill>
                    <a:srgbClr val="000000"/>
                  </a:solidFill>
                  <a:effectLst/>
                  <a:uLnTx/>
                  <a:uFillTx/>
                  <a:latin typeface="Times New Roman" pitchFamily="18" charset="0"/>
                  <a:cs typeface="Times New Roman" pitchFamily="18" charset="0"/>
                </a:rPr>
                <a:t>6  </a:t>
              </a:r>
            </a:p>
            <a:p>
              <a:pPr algn="just">
                <a:lnSpc>
                  <a:spcPts val="1200"/>
                </a:lnSpc>
              </a:pPr>
              <a:endParaRPr lang="en-US" sz="1200" baseline="30000" dirty="0">
                <a:solidFill>
                  <a:srgbClr val="000000"/>
                </a:solidFill>
                <a:latin typeface="Times New Roman" pitchFamily="18" charset="0"/>
                <a:cs typeface="Times New Roman" pitchFamily="18" charset="0"/>
              </a:endParaRPr>
            </a:p>
            <a:p>
              <a:pPr algn="just">
                <a:lnSpc>
                  <a:spcPts val="1200"/>
                </a:lnSpc>
              </a:pPr>
              <a:r>
                <a:rPr lang="en-US" sz="1200" dirty="0" smtClean="0">
                  <a:solidFill>
                    <a:srgbClr val="000000"/>
                  </a:solidFill>
                  <a:latin typeface="Times New Roman" pitchFamily="18" charset="0"/>
                  <a:cs typeface="Times New Roman" pitchFamily="18" charset="0"/>
                </a:rPr>
                <a:t>                                                    Cost per unit</a:t>
              </a:r>
              <a:endParaRPr kumimoji="0" lang="en-US" sz="1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graphicFrame>
          <p:nvGraphicFramePr>
            <p:cNvPr id="7170" name="Object 2"/>
            <p:cNvGraphicFramePr>
              <a:graphicFrameLocks noChangeAspect="1"/>
            </p:cNvGraphicFramePr>
            <p:nvPr>
              <p:extLst>
                <p:ext uri="{D42A27DB-BD31-4B8C-83A1-F6EECF244321}">
                  <p14:modId xmlns:p14="http://schemas.microsoft.com/office/powerpoint/2010/main" val="2783194174"/>
                </p:ext>
              </p:extLst>
            </p:nvPr>
          </p:nvGraphicFramePr>
          <p:xfrm>
            <a:off x="4200525" y="6248400"/>
            <a:ext cx="2357438" cy="419100"/>
          </p:xfrm>
          <a:graphic>
            <a:graphicData uri="http://schemas.openxmlformats.org/presentationml/2006/ole">
              <mc:AlternateContent xmlns:mc="http://schemas.openxmlformats.org/markup-compatibility/2006">
                <mc:Choice xmlns:v="urn:schemas-microsoft-com:vml" Requires="v">
                  <p:oleObj spid="_x0000_s7192" name="Equation" r:id="rId4" imgW="1650960" imgH="419040" progId="Equation.DSMT4">
                    <p:embed/>
                  </p:oleObj>
                </mc:Choice>
                <mc:Fallback>
                  <p:oleObj name="Equation" r:id="rId4" imgW="1650960" imgH="419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0525" y="6248400"/>
                          <a:ext cx="2357438" cy="419100"/>
                        </a:xfrm>
                        <a:prstGeom prst="rect">
                          <a:avLst/>
                        </a:prstGeom>
                        <a:noFill/>
                        <a:ln>
                          <a:noFill/>
                        </a:ln>
                        <a:effectLst/>
                      </p:spPr>
                    </p:pic>
                  </p:oleObj>
                </mc:Fallback>
              </mc:AlternateContent>
            </a:graphicData>
          </a:graphic>
        </p:graphicFrame>
      </p:grpSp>
      <p:sp>
        <p:nvSpPr>
          <p:cNvPr id="12" name="Date Placeholder 11"/>
          <p:cNvSpPr>
            <a:spLocks noGrp="1"/>
          </p:cNvSpPr>
          <p:nvPr>
            <p:ph type="dt" sz="half" idx="10"/>
          </p:nvPr>
        </p:nvSpPr>
        <p:spPr>
          <a:xfrm>
            <a:off x="609600" y="6381750"/>
            <a:ext cx="2133600" cy="476250"/>
          </a:xfrm>
        </p:spPr>
        <p:txBody>
          <a:bodyPr/>
          <a:lstStyle/>
          <a:p>
            <a:fld id="{0005DC7D-18D8-45FA-BD07-00B3687E0CFD}" type="datetime1">
              <a:rPr lang="en-US" smtClean="0"/>
              <a:pPr/>
              <a:t>5/2/2020</a:t>
            </a:fld>
            <a:endParaRPr lang="en-US" dirty="0"/>
          </a:p>
        </p:txBody>
      </p:sp>
      <p:sp>
        <p:nvSpPr>
          <p:cNvPr id="13" name="Slide Number Placeholder 12"/>
          <p:cNvSpPr>
            <a:spLocks noGrp="1"/>
          </p:cNvSpPr>
          <p:nvPr>
            <p:ph type="sldNum" sz="quarter" idx="11"/>
          </p:nvPr>
        </p:nvSpPr>
        <p:spPr/>
        <p:txBody>
          <a:bodyPr/>
          <a:lstStyle/>
          <a:p>
            <a:fld id="{E2DBAB3F-31A9-425C-8DAC-E53AFE934A5D}"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239000" cy="602226"/>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2400" dirty="0" smtClean="0">
                <a:solidFill>
                  <a:schemeClr val="tx1"/>
                </a:solidFill>
                <a:latin typeface="Times New Roman" panose="02020603050405020304" pitchFamily="18" charset="0"/>
                <a:cs typeface="Times New Roman" panose="02020603050405020304" pitchFamily="18" charset="0"/>
              </a:rPr>
              <a:t>Outline</a:t>
            </a:r>
            <a:r>
              <a:rPr lang="en-US" dirty="0" smtClean="0"/>
              <a:t> </a:t>
            </a:r>
            <a:endParaRPr lang="en-US" dirty="0"/>
          </a:p>
        </p:txBody>
      </p:sp>
      <p:sp>
        <p:nvSpPr>
          <p:cNvPr id="4" name="Date Placeholder 3"/>
          <p:cNvSpPr>
            <a:spLocks noGrp="1"/>
          </p:cNvSpPr>
          <p:nvPr>
            <p:ph type="dt" sz="half" idx="10"/>
          </p:nvPr>
        </p:nvSpPr>
        <p:spPr/>
        <p:txBody>
          <a:bodyPr/>
          <a:lstStyle/>
          <a:p>
            <a:fld id="{AE803635-2093-4228-87C9-E6E8CCDBA2D5}" type="datetime1">
              <a:rPr lang="en-US" smtClean="0"/>
              <a:pPr/>
              <a:t>5/2/2020</a:t>
            </a:fld>
            <a:endParaRPr lang="en-US"/>
          </a:p>
        </p:txBody>
      </p:sp>
      <p:sp>
        <p:nvSpPr>
          <p:cNvPr id="5" name="Slide Number Placeholder 4"/>
          <p:cNvSpPr>
            <a:spLocks noGrp="1"/>
          </p:cNvSpPr>
          <p:nvPr>
            <p:ph type="sldNum" sz="quarter" idx="11"/>
          </p:nvPr>
        </p:nvSpPr>
        <p:spPr/>
        <p:txBody>
          <a:bodyPr/>
          <a:lstStyle/>
          <a:p>
            <a:fld id="{E2DBAB3F-31A9-425C-8DAC-E53AFE934A5D}" type="slidenum">
              <a:rPr lang="en-US" smtClean="0"/>
              <a:pPr/>
              <a:t>2</a:t>
            </a:fld>
            <a:endParaRPr lang="en-US"/>
          </a:p>
        </p:txBody>
      </p:sp>
      <p:sp>
        <p:nvSpPr>
          <p:cNvPr id="6" name="Footer Placeholder 5"/>
          <p:cNvSpPr>
            <a:spLocks noGrp="1"/>
          </p:cNvSpPr>
          <p:nvPr>
            <p:ph type="ftr" sz="quarter" idx="12"/>
          </p:nvPr>
        </p:nvSpPr>
        <p:spPr/>
        <p:txBody>
          <a:bodyPr/>
          <a:lstStyle/>
          <a:p>
            <a:r>
              <a:rPr lang="en-US" smtClean="0"/>
              <a:t>© tasstad@gmail.com       </a:t>
            </a:r>
            <a:endParaRPr lang="en-US"/>
          </a:p>
        </p:txBody>
      </p:sp>
      <p:sp>
        <p:nvSpPr>
          <p:cNvPr id="7" name="Content Placeholder 6"/>
          <p:cNvSpPr>
            <a:spLocks noGrp="1"/>
          </p:cNvSpPr>
          <p:nvPr>
            <p:ph idx="1"/>
          </p:nvPr>
        </p:nvSpPr>
        <p:spPr>
          <a:xfrm>
            <a:off x="457200" y="1447800"/>
            <a:ext cx="8229600" cy="2936188"/>
          </a:xfrm>
          <a:prstGeom prst="rect">
            <a:avLst/>
          </a:prstGeom>
        </p:spPr>
        <p:txBody>
          <a:bodyPr wrap="square">
            <a:spAutoFit/>
          </a:bodyPr>
          <a:lstStyle/>
          <a:p>
            <a:pPr algn="just">
              <a:lnSpc>
                <a:spcPct val="150000"/>
              </a:lnSpc>
              <a:buFont typeface="Wingdings" pitchFamily="2" charset="2"/>
              <a:buChar char="q"/>
            </a:pPr>
            <a:r>
              <a:rPr lang="en-US" b="1" dirty="0" smtClean="0">
                <a:solidFill>
                  <a:srgbClr val="005AAA"/>
                </a:solidFill>
                <a:latin typeface="Times New Roman" pitchFamily="18" charset="0"/>
                <a:cs typeface="Times New Roman" pitchFamily="18" charset="0"/>
              </a:rPr>
              <a:t>  </a:t>
            </a:r>
            <a:r>
              <a:rPr lang="en-US" i="1" dirty="0" smtClean="0">
                <a:solidFill>
                  <a:srgbClr val="005AAA"/>
                </a:solidFill>
                <a:latin typeface="Times New Roman" pitchFamily="18" charset="0"/>
                <a:cs typeface="Times New Roman" pitchFamily="18" charset="0"/>
              </a:rPr>
              <a:t>Economics of Power Generation</a:t>
            </a:r>
          </a:p>
          <a:p>
            <a:pPr algn="just">
              <a:lnSpc>
                <a:spcPct val="150000"/>
              </a:lnSpc>
              <a:buFont typeface="Wingdings" pitchFamily="2" charset="2"/>
              <a:buChar char="q"/>
            </a:pPr>
            <a:r>
              <a:rPr lang="en-US" i="1" dirty="0" smtClean="0">
                <a:solidFill>
                  <a:srgbClr val="005AAA"/>
                </a:solidFill>
                <a:latin typeface="Times New Roman" pitchFamily="18" charset="0"/>
                <a:cs typeface="Times New Roman" pitchFamily="18" charset="0"/>
              </a:rPr>
              <a:t>  Cost of Electrical Energy</a:t>
            </a:r>
          </a:p>
          <a:p>
            <a:pPr algn="just">
              <a:lnSpc>
                <a:spcPct val="150000"/>
              </a:lnSpc>
              <a:buFont typeface="Wingdings" pitchFamily="2" charset="2"/>
              <a:buChar char="q"/>
            </a:pPr>
            <a:r>
              <a:rPr lang="en-US" i="1" dirty="0" smtClean="0">
                <a:solidFill>
                  <a:srgbClr val="005AAA"/>
                </a:solidFill>
                <a:latin typeface="Times New Roman" pitchFamily="18" charset="0"/>
                <a:cs typeface="Times New Roman" pitchFamily="18" charset="0"/>
              </a:rPr>
              <a:t>  Expressions for Cost of Electrical Energy</a:t>
            </a:r>
          </a:p>
          <a:p>
            <a:pPr algn="just">
              <a:lnSpc>
                <a:spcPct val="150000"/>
              </a:lnSpc>
              <a:buFont typeface="Wingdings" pitchFamily="2" charset="2"/>
              <a:buChar char="q"/>
            </a:pPr>
            <a:r>
              <a:rPr lang="en-US" i="1" dirty="0" smtClean="0">
                <a:solidFill>
                  <a:srgbClr val="005AAA"/>
                </a:solidFill>
                <a:latin typeface="Times New Roman" pitchFamily="18" charset="0"/>
                <a:cs typeface="Times New Roman" pitchFamily="18" charset="0"/>
              </a:rPr>
              <a:t>  Methods of Determining Depreciation</a:t>
            </a:r>
          </a:p>
        </p:txBody>
      </p:sp>
    </p:spTree>
    <p:extLst>
      <p:ext uri="{BB962C8B-B14F-4D97-AF65-F5344CB8AC3E}">
        <p14:creationId xmlns:p14="http://schemas.microsoft.com/office/powerpoint/2010/main" val="3098208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Rectangle 8"/>
          <p:cNvSpPr/>
          <p:nvPr/>
        </p:nvSpPr>
        <p:spPr>
          <a:xfrm>
            <a:off x="479322" y="2514600"/>
            <a:ext cx="8664677" cy="1384995"/>
          </a:xfrm>
          <a:prstGeom prst="rect">
            <a:avLst/>
          </a:prstGeom>
        </p:spPr>
        <p:txBody>
          <a:bodyPr wrap="square">
            <a:spAutoFit/>
          </a:bodyPr>
          <a:lstStyle/>
          <a:p>
            <a:r>
              <a:rPr lang="en-US" sz="1400" b="1" dirty="0" smtClean="0">
                <a:solidFill>
                  <a:srgbClr val="FF0066"/>
                </a:solidFill>
                <a:latin typeface="Times New Roman" pitchFamily="18" charset="0"/>
                <a:cs typeface="Times New Roman" pitchFamily="18" charset="0"/>
              </a:rPr>
              <a:t>Example.6</a:t>
            </a:r>
            <a:r>
              <a:rPr lang="en-US" sz="1400" b="1" dirty="0">
                <a:solidFill>
                  <a:srgbClr val="FF0066"/>
                </a:solidFill>
                <a:latin typeface="Times New Roman" pitchFamily="18" charset="0"/>
                <a:cs typeface="Times New Roman" pitchFamily="18" charset="0"/>
              </a:rPr>
              <a:t>. </a:t>
            </a:r>
            <a:r>
              <a:rPr lang="en-US" sz="1400" b="1" dirty="0" smtClean="0">
                <a:solidFill>
                  <a:srgbClr val="FF0066"/>
                </a:solidFill>
                <a:latin typeface="Times New Roman" pitchFamily="18" charset="0"/>
                <a:cs typeface="Times New Roman" pitchFamily="18" charset="0"/>
              </a:rPr>
              <a:t> </a:t>
            </a:r>
            <a:r>
              <a:rPr lang="en-US" sz="1400" b="1" i="1" dirty="0" smtClean="0">
                <a:latin typeface="Times New Roman" pitchFamily="18" charset="0"/>
                <a:cs typeface="Times New Roman" pitchFamily="18" charset="0"/>
              </a:rPr>
              <a:t>A </a:t>
            </a:r>
            <a:r>
              <a:rPr lang="en-US" sz="1400" b="1" i="1" dirty="0">
                <a:latin typeface="Times New Roman" pitchFamily="18" charset="0"/>
                <a:cs typeface="Times New Roman" pitchFamily="18" charset="0"/>
              </a:rPr>
              <a:t>generating plant has a maximum capacity of 100 kW and costs </a:t>
            </a:r>
            <a:r>
              <a:rPr lang="en-US" sz="1400" b="1" i="1" dirty="0" smtClean="0">
                <a:latin typeface="Times New Roman" pitchFamily="18" charset="0"/>
                <a:cs typeface="Times New Roman" pitchFamily="18" charset="0"/>
              </a:rPr>
              <a:t>$160,000. </a:t>
            </a:r>
            <a:r>
              <a:rPr lang="en-US" sz="1400" i="1" dirty="0" smtClean="0">
                <a:latin typeface="Times New Roman" pitchFamily="18" charset="0"/>
                <a:cs typeface="Times New Roman" pitchFamily="18" charset="0"/>
              </a:rPr>
              <a:t>The </a:t>
            </a:r>
            <a:r>
              <a:rPr lang="en-US" sz="1400" i="1" dirty="0">
                <a:latin typeface="Times New Roman" pitchFamily="18" charset="0"/>
                <a:cs typeface="Times New Roman" pitchFamily="18" charset="0"/>
              </a:rPr>
              <a:t>annual fixed charges </a:t>
            </a:r>
            <a:r>
              <a:rPr lang="en-US" sz="1400" i="1" dirty="0" smtClean="0">
                <a:latin typeface="Times New Roman" pitchFamily="18" charset="0"/>
                <a:cs typeface="Times New Roman" pitchFamily="18" charset="0"/>
              </a:rPr>
              <a:t>are 12% </a:t>
            </a:r>
            <a:r>
              <a:rPr lang="en-US" sz="1400" i="1" dirty="0">
                <a:latin typeface="Times New Roman" pitchFamily="18" charset="0"/>
                <a:cs typeface="Times New Roman" pitchFamily="18" charset="0"/>
              </a:rPr>
              <a:t>consisting of 5% </a:t>
            </a:r>
            <a:r>
              <a:rPr lang="en-US" sz="1400" i="1" dirty="0" smtClean="0">
                <a:latin typeface="Times New Roman" pitchFamily="18" charset="0"/>
                <a:cs typeface="Times New Roman" pitchFamily="18" charset="0"/>
              </a:rPr>
              <a:t> interest, </a:t>
            </a:r>
            <a:r>
              <a:rPr lang="en-US" sz="1400" i="1" dirty="0">
                <a:latin typeface="Times New Roman" pitchFamily="18" charset="0"/>
                <a:cs typeface="Times New Roman" pitchFamily="18" charset="0"/>
              </a:rPr>
              <a:t>5% depreciation and 2% taxes. </a:t>
            </a:r>
            <a:r>
              <a:rPr lang="en-US" sz="1400" i="1" dirty="0" smtClean="0">
                <a:latin typeface="Times New Roman" pitchFamily="18" charset="0"/>
                <a:cs typeface="Times New Roman" pitchFamily="18" charset="0"/>
              </a:rPr>
              <a:t>Find the </a:t>
            </a:r>
            <a:r>
              <a:rPr lang="en-US" sz="1400" i="1" dirty="0">
                <a:latin typeface="Times New Roman" pitchFamily="18" charset="0"/>
                <a:cs typeface="Times New Roman" pitchFamily="18" charset="0"/>
              </a:rPr>
              <a:t>fixed charges per kWh if the load </a:t>
            </a:r>
            <a:r>
              <a:rPr lang="en-US" sz="1400" i="1" dirty="0" smtClean="0">
                <a:latin typeface="Times New Roman" pitchFamily="18" charset="0"/>
                <a:cs typeface="Times New Roman" pitchFamily="18" charset="0"/>
              </a:rPr>
              <a:t> factor </a:t>
            </a:r>
            <a:r>
              <a:rPr lang="en-US" sz="1400" i="1" dirty="0">
                <a:latin typeface="Times New Roman" pitchFamily="18" charset="0"/>
                <a:cs typeface="Times New Roman" pitchFamily="18" charset="0"/>
              </a:rPr>
              <a:t>is (</a:t>
            </a:r>
            <a:r>
              <a:rPr lang="en-US" sz="1400" i="1" dirty="0" err="1">
                <a:latin typeface="Times New Roman" pitchFamily="18" charset="0"/>
                <a:cs typeface="Times New Roman" pitchFamily="18" charset="0"/>
              </a:rPr>
              <a:t>i</a:t>
            </a:r>
            <a:r>
              <a:rPr lang="en-US" sz="1400" i="1" dirty="0">
                <a:latin typeface="Times New Roman" pitchFamily="18" charset="0"/>
                <a:cs typeface="Times New Roman" pitchFamily="18" charset="0"/>
              </a:rPr>
              <a:t>) 100% and (ii) 50</a:t>
            </a:r>
            <a:r>
              <a:rPr lang="en-US" sz="1400" i="1" dirty="0" smtClean="0">
                <a:latin typeface="Times New Roman" pitchFamily="18" charset="0"/>
                <a:cs typeface="Times New Roman" pitchFamily="18" charset="0"/>
              </a:rPr>
              <a:t>%.</a:t>
            </a:r>
          </a:p>
          <a:p>
            <a:r>
              <a:rPr lang="en-US" sz="1400" b="1" dirty="0" smtClean="0">
                <a:solidFill>
                  <a:srgbClr val="FF0066"/>
                </a:solidFill>
                <a:latin typeface="Times New Roman" pitchFamily="18" charset="0"/>
                <a:cs typeface="Times New Roman" pitchFamily="18" charset="0"/>
              </a:rPr>
              <a:t>Solution </a:t>
            </a:r>
            <a:r>
              <a:rPr lang="en-US" sz="1400" b="1" dirty="0">
                <a:solidFill>
                  <a:srgbClr val="FF0066"/>
                </a:solidFill>
                <a:latin typeface="Times New Roman" pitchFamily="18" charset="0"/>
                <a:cs typeface="Times New Roman" pitchFamily="18" charset="0"/>
              </a:rPr>
              <a:t>:</a:t>
            </a:r>
          </a:p>
          <a:p>
            <a:r>
              <a:rPr lang="en-US" sz="1400" dirty="0" smtClean="0">
                <a:latin typeface="Times New Roman" pitchFamily="18" charset="0"/>
                <a:cs typeface="Times New Roman" pitchFamily="18" charset="0"/>
              </a:rPr>
              <a:t>           Maximum </a:t>
            </a:r>
            <a:r>
              <a:rPr lang="en-US" sz="1400" dirty="0">
                <a:latin typeface="Times New Roman" pitchFamily="18" charset="0"/>
                <a:cs typeface="Times New Roman" pitchFamily="18" charset="0"/>
              </a:rPr>
              <a:t>demand = 100 kW</a:t>
            </a:r>
          </a:p>
          <a:p>
            <a:r>
              <a:rPr lang="en-US" sz="1400" dirty="0" smtClean="0">
                <a:latin typeface="Times New Roman" pitchFamily="18" charset="0"/>
                <a:cs typeface="Times New Roman" pitchFamily="18" charset="0"/>
              </a:rPr>
              <a:t>           Annual </a:t>
            </a:r>
            <a:r>
              <a:rPr lang="en-US" sz="1400" dirty="0">
                <a:latin typeface="Times New Roman" pitchFamily="18" charset="0"/>
                <a:cs typeface="Times New Roman" pitchFamily="18" charset="0"/>
              </a:rPr>
              <a:t>fixed charges = </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0·12 × </a:t>
            </a:r>
            <a:r>
              <a:rPr lang="en-US" sz="1400" dirty="0" smtClean="0">
                <a:latin typeface="Times New Roman" pitchFamily="18" charset="0"/>
                <a:cs typeface="Times New Roman" pitchFamily="18" charset="0"/>
              </a:rPr>
              <a:t>160,000 </a:t>
            </a:r>
            <a:r>
              <a:rPr lang="en-US" sz="1400" dirty="0">
                <a:latin typeface="Times New Roman" pitchFamily="18" charset="0"/>
                <a:cs typeface="Times New Roman" pitchFamily="18" charset="0"/>
              </a:rPr>
              <a:t>= </a:t>
            </a:r>
            <a:r>
              <a:rPr lang="en-US" sz="1400" dirty="0" smtClean="0">
                <a:latin typeface="Times New Roman" pitchFamily="18" charset="0"/>
                <a:cs typeface="Times New Roman" pitchFamily="18" charset="0"/>
              </a:rPr>
              <a:t>$ </a:t>
            </a:r>
            <a:r>
              <a:rPr lang="en-US" sz="1400" dirty="0">
                <a:latin typeface="Times New Roman" pitchFamily="18" charset="0"/>
                <a:cs typeface="Times New Roman" pitchFamily="18" charset="0"/>
              </a:rPr>
              <a:t>19,200</a:t>
            </a:r>
          </a:p>
        </p:txBody>
      </p:sp>
      <p:sp>
        <p:nvSpPr>
          <p:cNvPr id="10" name="Rectangle 9"/>
          <p:cNvSpPr/>
          <p:nvPr/>
        </p:nvSpPr>
        <p:spPr>
          <a:xfrm>
            <a:off x="457200" y="543955"/>
            <a:ext cx="8686800" cy="1815882"/>
          </a:xfrm>
          <a:prstGeom prst="rect">
            <a:avLst/>
          </a:prstGeom>
        </p:spPr>
        <p:txBody>
          <a:bodyPr wrap="square">
            <a:spAutoFit/>
          </a:bodyPr>
          <a:lstStyle/>
          <a:p>
            <a:r>
              <a:rPr lang="en-US" sz="1400" b="1" dirty="0" smtClean="0">
                <a:solidFill>
                  <a:srgbClr val="FF0066"/>
                </a:solidFill>
                <a:latin typeface="Times New Roman" pitchFamily="18" charset="0"/>
                <a:cs typeface="Times New Roman" pitchFamily="18" charset="0"/>
              </a:rPr>
              <a:t>Example.5</a:t>
            </a:r>
            <a:r>
              <a:rPr lang="en-US" sz="1400" b="1" dirty="0">
                <a:solidFill>
                  <a:srgbClr val="FF0066"/>
                </a:solidFill>
                <a:latin typeface="Times New Roman" pitchFamily="18" charset="0"/>
                <a:cs typeface="Times New Roman" pitchFamily="18" charset="0"/>
              </a:rPr>
              <a:t>.</a:t>
            </a:r>
            <a:r>
              <a:rPr lang="en-US" sz="1400" b="1" dirty="0">
                <a:latin typeface="Times New Roman" pitchFamily="18" charset="0"/>
                <a:cs typeface="Times New Roman" pitchFamily="18" charset="0"/>
              </a:rPr>
              <a:t> </a:t>
            </a:r>
            <a:r>
              <a:rPr lang="en-US" sz="1400" b="1" dirty="0" smtClean="0">
                <a:latin typeface="Times New Roman" pitchFamily="18" charset="0"/>
                <a:cs typeface="Times New Roman" pitchFamily="18" charset="0"/>
              </a:rPr>
              <a:t> </a:t>
            </a:r>
            <a:r>
              <a:rPr lang="en-US" sz="1400" i="1" dirty="0" smtClean="0">
                <a:latin typeface="Times New Roman" pitchFamily="18" charset="0"/>
                <a:cs typeface="Times New Roman" pitchFamily="18" charset="0"/>
              </a:rPr>
              <a:t>A </a:t>
            </a:r>
            <a:r>
              <a:rPr lang="en-US" sz="1400" i="1" dirty="0">
                <a:latin typeface="Times New Roman" pitchFamily="18" charset="0"/>
                <a:cs typeface="Times New Roman" pitchFamily="18" charset="0"/>
              </a:rPr>
              <a:t>generating station has an installed capacity of 50,000 kW and delivers 220 </a:t>
            </a:r>
            <a:r>
              <a:rPr lang="en-US" sz="1400" i="1" dirty="0" smtClean="0">
                <a:latin typeface="Times New Roman" pitchFamily="18" charset="0"/>
                <a:cs typeface="Times New Roman" pitchFamily="18" charset="0"/>
              </a:rPr>
              <a:t>×10</a:t>
            </a:r>
            <a:r>
              <a:rPr lang="en-US" sz="1400" i="1" baseline="30000" dirty="0" smtClean="0">
                <a:latin typeface="Times New Roman" pitchFamily="18" charset="0"/>
                <a:cs typeface="Times New Roman" pitchFamily="18" charset="0"/>
              </a:rPr>
              <a:t>6</a:t>
            </a:r>
            <a:r>
              <a:rPr lang="en-US" sz="1400" i="1" dirty="0" smtClean="0">
                <a:latin typeface="Times New Roman" pitchFamily="18" charset="0"/>
                <a:cs typeface="Times New Roman" pitchFamily="18" charset="0"/>
              </a:rPr>
              <a:t> </a:t>
            </a:r>
            <a:r>
              <a:rPr lang="en-US" sz="1400" i="1" dirty="0">
                <a:latin typeface="Times New Roman" pitchFamily="18" charset="0"/>
                <a:cs typeface="Times New Roman" pitchFamily="18" charset="0"/>
              </a:rPr>
              <a:t>units per annum. If the </a:t>
            </a:r>
            <a:r>
              <a:rPr lang="en-US" sz="1400" i="1" dirty="0" smtClean="0">
                <a:latin typeface="Times New Roman" pitchFamily="18" charset="0"/>
                <a:cs typeface="Times New Roman" pitchFamily="18" charset="0"/>
              </a:rPr>
              <a:t>annual </a:t>
            </a:r>
            <a:r>
              <a:rPr lang="en-US" sz="1400" i="1" dirty="0">
                <a:latin typeface="Times New Roman" pitchFamily="18" charset="0"/>
                <a:cs typeface="Times New Roman" pitchFamily="18" charset="0"/>
              </a:rPr>
              <a:t>fixed charges are </a:t>
            </a:r>
            <a:r>
              <a:rPr lang="en-US" sz="1400" i="1" dirty="0" smtClean="0">
                <a:latin typeface="Times New Roman" pitchFamily="18" charset="0"/>
                <a:cs typeface="Times New Roman" pitchFamily="18" charset="0"/>
              </a:rPr>
              <a:t>$160 </a:t>
            </a:r>
            <a:r>
              <a:rPr lang="en-US" sz="1400" i="1" dirty="0">
                <a:latin typeface="Times New Roman" pitchFamily="18" charset="0"/>
                <a:cs typeface="Times New Roman" pitchFamily="18" charset="0"/>
              </a:rPr>
              <a:t>per kW installed capacity and </a:t>
            </a:r>
            <a:r>
              <a:rPr lang="en-US" sz="1400" i="1" dirty="0" smtClean="0">
                <a:latin typeface="Times New Roman" pitchFamily="18" charset="0"/>
                <a:cs typeface="Times New Roman" pitchFamily="18" charset="0"/>
              </a:rPr>
              <a:t>running charges </a:t>
            </a:r>
            <a:r>
              <a:rPr lang="en-US" sz="1400" i="1" dirty="0">
                <a:latin typeface="Times New Roman" pitchFamily="18" charset="0"/>
                <a:cs typeface="Times New Roman" pitchFamily="18" charset="0"/>
              </a:rPr>
              <a:t>are 4 </a:t>
            </a:r>
            <a:r>
              <a:rPr lang="en-US" sz="1400" i="1" dirty="0" smtClean="0">
                <a:latin typeface="Times New Roman" pitchFamily="18" charset="0"/>
                <a:cs typeface="Times New Roman" pitchFamily="18" charset="0"/>
              </a:rPr>
              <a:t>cents  per </a:t>
            </a:r>
            <a:r>
              <a:rPr lang="en-US" sz="1400" i="1" dirty="0">
                <a:latin typeface="Times New Roman" pitchFamily="18" charset="0"/>
                <a:cs typeface="Times New Roman" pitchFamily="18" charset="0"/>
              </a:rPr>
              <a:t>kWh, determine </a:t>
            </a:r>
            <a:r>
              <a:rPr lang="en-US" sz="1400" i="1" dirty="0" smtClean="0">
                <a:latin typeface="Times New Roman" pitchFamily="18" charset="0"/>
                <a:cs typeface="Times New Roman" pitchFamily="18" charset="0"/>
              </a:rPr>
              <a:t>the </a:t>
            </a:r>
            <a:r>
              <a:rPr lang="en-US" sz="1400" i="1" dirty="0">
                <a:latin typeface="Times New Roman" pitchFamily="18" charset="0"/>
                <a:cs typeface="Times New Roman" pitchFamily="18" charset="0"/>
              </a:rPr>
              <a:t>cost per unit generated</a:t>
            </a:r>
            <a:r>
              <a:rPr lang="en-US" sz="1400" i="1" dirty="0" smtClean="0">
                <a:latin typeface="Times New Roman" pitchFamily="18" charset="0"/>
                <a:cs typeface="Times New Roman" pitchFamily="18" charset="0"/>
              </a:rPr>
              <a:t>.</a:t>
            </a:r>
          </a:p>
          <a:p>
            <a:r>
              <a:rPr lang="en-US" sz="1400" b="1" dirty="0" smtClean="0">
                <a:solidFill>
                  <a:srgbClr val="FF0066"/>
                </a:solidFill>
                <a:latin typeface="Times New Roman" pitchFamily="18" charset="0"/>
                <a:cs typeface="Times New Roman" pitchFamily="18" charset="0"/>
              </a:rPr>
              <a:t>Solution :</a:t>
            </a:r>
          </a:p>
          <a:p>
            <a:r>
              <a:rPr lang="en-US" sz="1400" dirty="0" smtClean="0">
                <a:latin typeface="Times New Roman" pitchFamily="18" charset="0"/>
                <a:cs typeface="Times New Roman" pitchFamily="18" charset="0"/>
              </a:rPr>
              <a:t>          Annual fixed charges = 160 × Plant capacity  = $160 × 50,000 = $80 × 10</a:t>
            </a:r>
            <a:r>
              <a:rPr lang="en-US" sz="1400" baseline="30000" dirty="0" smtClean="0">
                <a:latin typeface="Times New Roman" pitchFamily="18" charset="0"/>
                <a:cs typeface="Times New Roman" pitchFamily="18" charset="0"/>
              </a:rPr>
              <a:t>5</a:t>
            </a:r>
          </a:p>
          <a:p>
            <a:r>
              <a:rPr lang="en-US" sz="1400" dirty="0" smtClean="0">
                <a:latin typeface="Times New Roman" pitchFamily="18" charset="0"/>
                <a:cs typeface="Times New Roman" pitchFamily="18" charset="0"/>
              </a:rPr>
              <a:t>          Annual running charges = $0·04 × 220 × 10</a:t>
            </a:r>
            <a:r>
              <a:rPr lang="en-US" sz="1400" baseline="30000" dirty="0" smtClean="0">
                <a:latin typeface="Times New Roman" pitchFamily="18" charset="0"/>
                <a:cs typeface="Times New Roman" pitchFamily="18" charset="0"/>
              </a:rPr>
              <a:t>6 </a:t>
            </a:r>
            <a:r>
              <a:rPr lang="en-US" sz="1400" dirty="0" smtClean="0">
                <a:latin typeface="Times New Roman" pitchFamily="18" charset="0"/>
                <a:cs typeface="Times New Roman" pitchFamily="18" charset="0"/>
              </a:rPr>
              <a:t>= $ 88 × 10</a:t>
            </a:r>
            <a:r>
              <a:rPr lang="en-US" sz="1400" baseline="30000" dirty="0" smtClean="0">
                <a:latin typeface="Times New Roman" pitchFamily="18" charset="0"/>
                <a:cs typeface="Times New Roman" pitchFamily="18" charset="0"/>
              </a:rPr>
              <a:t>5</a:t>
            </a:r>
          </a:p>
          <a:p>
            <a:r>
              <a:rPr lang="en-US" sz="1400" dirty="0" smtClean="0">
                <a:latin typeface="Times New Roman" pitchFamily="18" charset="0"/>
                <a:cs typeface="Times New Roman" pitchFamily="18" charset="0"/>
              </a:rPr>
              <a:t>          Total annual charges = $ (80 × 10</a:t>
            </a:r>
            <a:r>
              <a:rPr lang="en-US" sz="1400" baseline="30000" dirty="0" smtClean="0">
                <a:latin typeface="Times New Roman" pitchFamily="18" charset="0"/>
                <a:cs typeface="Times New Roman" pitchFamily="18" charset="0"/>
              </a:rPr>
              <a:t>5</a:t>
            </a:r>
            <a:r>
              <a:rPr lang="en-US" sz="1400" dirty="0" smtClean="0">
                <a:latin typeface="Times New Roman" pitchFamily="18" charset="0"/>
                <a:cs typeface="Times New Roman" pitchFamily="18" charset="0"/>
              </a:rPr>
              <a:t> + 88 × 10</a:t>
            </a:r>
            <a:r>
              <a:rPr lang="en-US" sz="1400" baseline="30000" dirty="0" smtClean="0">
                <a:latin typeface="Times New Roman" pitchFamily="18" charset="0"/>
                <a:cs typeface="Times New Roman" pitchFamily="18" charset="0"/>
              </a:rPr>
              <a:t>5</a:t>
            </a:r>
            <a:r>
              <a:rPr lang="en-US" sz="1400" dirty="0" smtClean="0">
                <a:latin typeface="Times New Roman" pitchFamily="18" charset="0"/>
                <a:cs typeface="Times New Roman" pitchFamily="18" charset="0"/>
              </a:rPr>
              <a:t>) = $ 168 × 10</a:t>
            </a:r>
            <a:r>
              <a:rPr lang="en-US" sz="1400" baseline="30000" dirty="0" smtClean="0">
                <a:latin typeface="Times New Roman" pitchFamily="18" charset="0"/>
                <a:cs typeface="Times New Roman" pitchFamily="18" charset="0"/>
              </a:rPr>
              <a:t>5</a:t>
            </a:r>
          </a:p>
          <a:p>
            <a:r>
              <a:rPr lang="en-US" sz="1400" dirty="0" smtClean="0">
                <a:latin typeface="Times New Roman" pitchFamily="18" charset="0"/>
                <a:cs typeface="Times New Roman" pitchFamily="18" charset="0"/>
              </a:rPr>
              <a:t>          Cost per unit = $(168 x 10</a:t>
            </a:r>
            <a:r>
              <a:rPr lang="en-US" sz="1400" baseline="30000" dirty="0" smtClean="0">
                <a:latin typeface="Times New Roman" pitchFamily="18" charset="0"/>
                <a:cs typeface="Times New Roman" pitchFamily="18" charset="0"/>
              </a:rPr>
              <a:t>5</a:t>
            </a:r>
            <a:r>
              <a:rPr lang="en-US" sz="1400" dirty="0" smtClean="0">
                <a:latin typeface="Times New Roman" pitchFamily="18" charset="0"/>
                <a:cs typeface="Times New Roman" pitchFamily="18" charset="0"/>
              </a:rPr>
              <a:t>)/(220x10</a:t>
            </a:r>
            <a:r>
              <a:rPr lang="en-US" sz="1400" baseline="30000" dirty="0" smtClean="0">
                <a:latin typeface="Times New Roman" pitchFamily="18" charset="0"/>
                <a:cs typeface="Times New Roman" pitchFamily="18" charset="0"/>
              </a:rPr>
              <a:t>6</a:t>
            </a:r>
            <a:r>
              <a:rPr lang="en-US" sz="1400" dirty="0" smtClean="0">
                <a:latin typeface="Times New Roman" pitchFamily="18" charset="0"/>
                <a:cs typeface="Times New Roman" pitchFamily="18" charset="0"/>
              </a:rPr>
              <a:t>)  =  $ 0·0764 </a:t>
            </a:r>
            <a:r>
              <a:rPr lang="en-US" sz="1400" b="1" dirty="0" smtClean="0">
                <a:solidFill>
                  <a:srgbClr val="FF0066"/>
                </a:solidFill>
                <a:latin typeface="Times New Roman" pitchFamily="18" charset="0"/>
                <a:cs typeface="Times New Roman" pitchFamily="18" charset="0"/>
              </a:rPr>
              <a:t>= 7·64 Cents</a:t>
            </a:r>
            <a:endParaRPr lang="en-US" sz="1400" b="1" dirty="0">
              <a:solidFill>
                <a:srgbClr val="FF0066"/>
              </a:solidFill>
              <a:latin typeface="Times New Roman" pitchFamily="18" charset="0"/>
              <a:cs typeface="Times New Roman" pitchFamily="18" charset="0"/>
            </a:endParaRPr>
          </a:p>
        </p:txBody>
      </p:sp>
      <p:sp>
        <p:nvSpPr>
          <p:cNvPr id="11" name="Text Placeholder 1687"/>
          <p:cNvSpPr txBox="1">
            <a:spLocks/>
          </p:cNvSpPr>
          <p:nvPr/>
        </p:nvSpPr>
        <p:spPr>
          <a:xfrm>
            <a:off x="457200" y="4114800"/>
            <a:ext cx="8458200" cy="2021066"/>
          </a:xfrm>
          <a:prstGeom prst="rect">
            <a:avLst/>
          </a:prstGeom>
        </p:spPr>
        <p:txBody>
          <a:bodyPr wrap="square" anchor="t">
            <a:spAutoFit/>
          </a:bodyPr>
          <a:lstStyle/>
          <a:p>
            <a:pPr marL="0" marR="0" lvl="0" indent="0" algn="l" defTabSz="914400" rtl="0" eaLnBrk="1" fontAlgn="auto" latinLnBrk="0" hangingPunct="1">
              <a:lnSpc>
                <a:spcPts val="1000"/>
              </a:lnSpc>
              <a:spcBef>
                <a:spcPts val="0"/>
              </a:spcBef>
              <a:spcAft>
                <a:spcPts val="0"/>
              </a:spcAft>
              <a:buClrTx/>
              <a:buSzTx/>
              <a:buFont typeface="Arial"/>
              <a:buAutoNum type="romanLcPeriod"/>
              <a:tabLst/>
              <a:defRPr/>
            </a:pPr>
            <a:r>
              <a:rPr kumimoji="0" lang="en-US" sz="1400" b="1" i="1" u="none" strike="noStrike" kern="1200" cap="none" spc="0" normalizeH="0" baseline="0" noProof="0" dirty="0" smtClean="0">
                <a:ln>
                  <a:noFill/>
                </a:ln>
                <a:solidFill>
                  <a:srgbClr val="FF0066"/>
                </a:solidFill>
                <a:effectLst/>
                <a:uLnTx/>
                <a:uFillTx/>
                <a:latin typeface="Times New Roman" pitchFamily="18" charset="0"/>
                <a:cs typeface="Times New Roman" pitchFamily="18" charset="0"/>
              </a:rPr>
              <a:t>When load factor is 100%</a:t>
            </a:r>
          </a:p>
          <a:p>
            <a:pPr marL="0" marR="0" lvl="0" indent="0" algn="l" defTabSz="914400" rtl="0" eaLnBrk="1" fontAlgn="auto" latinLnBrk="0" hangingPunct="1">
              <a:lnSpc>
                <a:spcPts val="1000"/>
              </a:lnSpc>
              <a:spcBef>
                <a:spcPts val="0"/>
              </a:spcBef>
              <a:spcAft>
                <a:spcPts val="0"/>
              </a:spcAft>
              <a:buClrTx/>
              <a:buSzTx/>
              <a:tabLst/>
              <a:defRPr/>
            </a:pPr>
            <a:endParaRPr kumimoji="0" lang="en-US" sz="14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endParaRPr>
          </a:p>
          <a:p>
            <a:pPr marL="0" marR="0" lvl="0" indent="0" algn="l" defTabSz="914400" rtl="0" eaLnBrk="1" fontAlgn="auto" latinLnBrk="0" hangingPunct="1">
              <a:lnSpc>
                <a:spcPts val="1200"/>
              </a:lnSpc>
              <a:spcBef>
                <a:spcPts val="36"/>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Units generated/annum  =  Max. demand  x L.F. x Hours in a year   </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100 x 1 x 8760 = 876,000 kWh</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lvl="0" algn="ctr">
              <a:lnSpc>
                <a:spcPts val="700"/>
              </a:lnSpc>
              <a:spcBef>
                <a:spcPts val="216"/>
              </a:spcBef>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Fixed charges/kWh   = $ </a:t>
            </a:r>
            <a:r>
              <a:rPr kumimoji="0" lang="en-US" sz="1400" b="0" i="0"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19,200/</a:t>
            </a:r>
            <a:r>
              <a:rPr lang="en-US" sz="1400" dirty="0" smtClean="0">
                <a:latin typeface="Times New Roman" pitchFamily="18" charset="0"/>
                <a:cs typeface="Times New Roman" pitchFamily="18" charset="0"/>
              </a:rPr>
              <a:t>876,000</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  0·0219  </a:t>
            </a:r>
            <a:r>
              <a:rPr kumimoji="0" lang="en-US" sz="1400" b="1" i="0" u="none" strike="noStrike" kern="1200" cap="none" spc="0" normalizeH="0" baseline="0" noProof="0" dirty="0" smtClean="0">
                <a:ln>
                  <a:noFill/>
                </a:ln>
                <a:solidFill>
                  <a:srgbClr val="61182D"/>
                </a:solidFill>
                <a:effectLst/>
                <a:uLnTx/>
                <a:uFillTx/>
                <a:latin typeface="Times New Roman" pitchFamily="18" charset="0"/>
                <a:cs typeface="Times New Roman" pitchFamily="18" charset="0"/>
              </a:rPr>
              <a:t> = </a:t>
            </a:r>
            <a:r>
              <a:rPr kumimoji="0" lang="en-US" sz="14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FF0066"/>
                </a:solidFill>
                <a:effectLst/>
                <a:uLnTx/>
                <a:uFillTx/>
                <a:latin typeface="Times New Roman" pitchFamily="18" charset="0"/>
                <a:cs typeface="Times New Roman" pitchFamily="18" charset="0"/>
              </a:rPr>
              <a:t>2·19 Cents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0" algn="l" defTabSz="914400" rtl="0" eaLnBrk="1" fontAlgn="auto" latinLnBrk="0" hangingPunct="1">
              <a:lnSpc>
                <a:spcPts val="1200"/>
              </a:lnSpc>
              <a:spcBef>
                <a:spcPts val="36"/>
              </a:spcBef>
              <a:spcAft>
                <a:spcPts val="0"/>
              </a:spcAft>
              <a:buClrTx/>
              <a:buSzTx/>
              <a:tabLst/>
              <a:defRPr/>
            </a:pPr>
            <a:r>
              <a:rPr kumimoji="0" lang="en-US" sz="1400" b="1" i="1" u="none" strike="noStrike" kern="1200" cap="none" spc="0" normalizeH="0" baseline="0" noProof="0" dirty="0" smtClean="0">
                <a:ln>
                  <a:noFill/>
                </a:ln>
                <a:solidFill>
                  <a:srgbClr val="FF0066"/>
                </a:solidFill>
                <a:effectLst/>
                <a:uLnTx/>
                <a:uFillTx/>
                <a:latin typeface="Times New Roman" pitchFamily="18" charset="0"/>
                <a:cs typeface="Times New Roman" pitchFamily="18" charset="0"/>
              </a:rPr>
              <a:t>ii. When load factor is 50%</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Units generated/annum = 100x 0·5 x 8760 = 4,38,000 kWh
</a:t>
            </a:r>
          </a:p>
          <a:p>
            <a:pPr lvl="0" algn="ctr">
              <a:spcBef>
                <a:spcPts val="180"/>
              </a:spcBef>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Fixed charges/kWh = </a:t>
            </a:r>
            <a:r>
              <a:rPr kumimoji="0" lang="en-US" sz="1400" b="0" i="0"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$19,200 </a:t>
            </a:r>
            <a:r>
              <a:rPr lang="en-US" sz="1400" dirty="0" smtClean="0">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438,000 = </a:t>
            </a: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$ 0·0438</a:t>
            </a:r>
            <a:r>
              <a:rPr kumimoji="0" lang="en-US" sz="1400" b="0" i="0" u="none" strike="noStrike" kern="1200" cap="none" spc="0" normalizeH="0" baseline="0" noProof="0" dirty="0" smtClean="0">
                <a:ln>
                  <a:noFill/>
                </a:ln>
                <a:solidFill>
                  <a:srgbClr val="A2264F"/>
                </a:solidFill>
                <a:effectLst/>
                <a:uLnTx/>
                <a:uFillTx/>
                <a:latin typeface="Times New Roman" pitchFamily="18" charset="0"/>
                <a:cs typeface="Times New Roman" pitchFamily="18" charset="0"/>
              </a:rPr>
              <a:t> </a:t>
            </a:r>
            <a:r>
              <a:rPr kumimoji="0" lang="en-US" sz="1400" b="1" i="0" u="none" strike="noStrike" kern="1200" cap="none" spc="0" normalizeH="0" baseline="0" noProof="0" dirty="0" smtClean="0">
                <a:ln>
                  <a:noFill/>
                </a:ln>
                <a:solidFill>
                  <a:srgbClr val="A2264F"/>
                </a:solidFill>
                <a:effectLst/>
                <a:uLnTx/>
                <a:uFillTx/>
                <a:latin typeface="Times New Roman" pitchFamily="18" charset="0"/>
                <a:cs typeface="Times New Roman" pitchFamily="18" charset="0"/>
              </a:rPr>
              <a:t>=</a:t>
            </a:r>
            <a:r>
              <a:rPr kumimoji="0" lang="en-US" sz="14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4·38 </a:t>
            </a:r>
            <a:r>
              <a:rPr lang="en-US" sz="1400" b="1" dirty="0" smtClean="0">
                <a:solidFill>
                  <a:srgbClr val="EB008B"/>
                </a:solidFill>
                <a:latin typeface="Times New Roman" pitchFamily="18" charset="0"/>
                <a:cs typeface="Times New Roman" pitchFamily="18" charset="0"/>
              </a:rPr>
              <a:t>Cents </a:t>
            </a:r>
            <a:r>
              <a:rPr kumimoji="0" lang="en-US" sz="1400" b="0" i="0" u="none" strike="noStrike" kern="1200" cap="none" spc="0" normalizeH="0" baseline="0" noProof="0" dirty="0" smtClean="0">
                <a:ln>
                  <a:noFill/>
                </a:ln>
                <a:solidFill>
                  <a:schemeClr val="bg2">
                    <a:shade val="50000"/>
                    <a:satMod val="200000"/>
                  </a:schemeClr>
                </a:solidFill>
                <a:effectLst/>
                <a:uLnTx/>
                <a:uFillTx/>
                <a:latin typeface="Times New Roman" pitchFamily="18" charset="0"/>
                <a:cs typeface="Times New Roman" pitchFamily="18" charset="0"/>
              </a:rPr>
              <a:t/>
            </a:r>
            <a:br>
              <a:rPr kumimoji="0" lang="en-US" sz="1400" b="0" i="0" u="none" strike="noStrike" kern="1200" cap="none" spc="0" normalizeH="0" baseline="0" noProof="0" dirty="0" smtClean="0">
                <a:ln>
                  <a:noFill/>
                </a:ln>
                <a:solidFill>
                  <a:schemeClr val="bg2">
                    <a:shade val="50000"/>
                    <a:satMod val="200000"/>
                  </a:schemeClr>
                </a:solidFill>
                <a:effectLst/>
                <a:uLnTx/>
                <a:uFillTx/>
                <a:latin typeface="Times New Roman" pitchFamily="18" charset="0"/>
                <a:cs typeface="Times New Roman" pitchFamily="18" charset="0"/>
              </a:rPr>
            </a:b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It is interesting to note that by decreasing the load factor from 100% to 50%, the fixed charges/kWh have increased two-fold. Incidentally, this illustrates the utility of high load factor.</a:t>
            </a:r>
            <a:endParaRPr kumimoji="0" lang="en-US" sz="14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sp>
        <p:nvSpPr>
          <p:cNvPr id="13" name="Date Placeholder 12"/>
          <p:cNvSpPr>
            <a:spLocks noGrp="1"/>
          </p:cNvSpPr>
          <p:nvPr>
            <p:ph type="dt" sz="half" idx="10"/>
          </p:nvPr>
        </p:nvSpPr>
        <p:spPr>
          <a:xfrm>
            <a:off x="3581400" y="6381750"/>
            <a:ext cx="2133600" cy="476250"/>
          </a:xfrm>
        </p:spPr>
        <p:txBody>
          <a:bodyPr/>
          <a:lstStyle/>
          <a:p>
            <a:fld id="{C7BA38FC-5F33-4221-A974-36731244878D}" type="datetime1">
              <a:rPr lang="en-US" smtClean="0"/>
              <a:pPr/>
              <a:t>5/2/2020</a:t>
            </a:fld>
            <a:endParaRPr lang="en-US" dirty="0"/>
          </a:p>
        </p:txBody>
      </p:sp>
      <p:sp>
        <p:nvSpPr>
          <p:cNvPr id="14" name="Slide Number Placeholder 13"/>
          <p:cNvSpPr>
            <a:spLocks noGrp="1"/>
          </p:cNvSpPr>
          <p:nvPr>
            <p:ph type="sldNum" sz="quarter" idx="11"/>
          </p:nvPr>
        </p:nvSpPr>
        <p:spPr/>
        <p:txBody>
          <a:bodyPr/>
          <a:lstStyle/>
          <a:p>
            <a:fld id="{E2DBAB3F-31A9-425C-8DAC-E53AFE934A5D}"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4572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Rectangle 8"/>
          <p:cNvSpPr/>
          <p:nvPr/>
        </p:nvSpPr>
        <p:spPr>
          <a:xfrm>
            <a:off x="457200" y="560439"/>
            <a:ext cx="8686800" cy="5670783"/>
          </a:xfrm>
          <a:prstGeom prst="rect">
            <a:avLst/>
          </a:prstGeom>
        </p:spPr>
        <p:txBody>
          <a:bodyPr wrap="square">
            <a:spAutoFit/>
          </a:bodyPr>
          <a:lstStyle/>
          <a:p>
            <a:pPr lvl="0" indent="228600">
              <a:defRPr/>
            </a:pPr>
            <a:r>
              <a:rPr lang="en-US" sz="1400" b="1" dirty="0">
                <a:solidFill>
                  <a:srgbClr val="EB008B"/>
                </a:solidFill>
                <a:latin typeface="Times New Roman" pitchFamily="18" charset="0"/>
                <a:cs typeface="Times New Roman" pitchFamily="18" charset="0"/>
              </a:rPr>
              <a:t>Example</a:t>
            </a:r>
            <a:r>
              <a:rPr lang="en-US" sz="1400" b="1" dirty="0">
                <a:solidFill>
                  <a:srgbClr val="61182D"/>
                </a:solidFill>
                <a:latin typeface="Times New Roman" pitchFamily="18" charset="0"/>
                <a:cs typeface="Times New Roman" pitchFamily="18" charset="0"/>
              </a:rPr>
              <a:t> </a:t>
            </a:r>
            <a:r>
              <a:rPr lang="en-US" sz="1400" b="1" dirty="0" smtClean="0">
                <a:solidFill>
                  <a:srgbClr val="61182D"/>
                </a:solidFill>
                <a:latin typeface="Times New Roman" pitchFamily="18" charset="0"/>
                <a:cs typeface="Times New Roman" pitchFamily="18" charset="0"/>
              </a:rPr>
              <a:t>.7. </a:t>
            </a:r>
            <a:r>
              <a:rPr lang="en-US" sz="1400" i="1" dirty="0" smtClean="0">
                <a:solidFill>
                  <a:srgbClr val="61182D"/>
                </a:solidFill>
                <a:latin typeface="Times New Roman" pitchFamily="18" charset="0"/>
                <a:cs typeface="Times New Roman" pitchFamily="18" charset="0"/>
              </a:rPr>
              <a:t>Estimate</a:t>
            </a:r>
            <a:r>
              <a:rPr lang="en-US" sz="1400" i="1" dirty="0" smtClean="0">
                <a:solidFill>
                  <a:srgbClr val="000000"/>
                </a:solidFill>
                <a:latin typeface="Times New Roman" pitchFamily="18" charset="0"/>
                <a:cs typeface="Times New Roman" pitchFamily="18" charset="0"/>
              </a:rPr>
              <a:t> </a:t>
            </a:r>
            <a:r>
              <a:rPr lang="en-US" sz="1400" i="1" dirty="0">
                <a:solidFill>
                  <a:srgbClr val="000000"/>
                </a:solidFill>
                <a:latin typeface="Times New Roman" pitchFamily="18" charset="0"/>
                <a:cs typeface="Times New Roman" pitchFamily="18" charset="0"/>
              </a:rPr>
              <a:t>the generating cost per kWh delivered from a generating station </a:t>
            </a:r>
            <a:r>
              <a:rPr lang="en-US" sz="1400" i="1" dirty="0" smtClean="0">
                <a:solidFill>
                  <a:srgbClr val="000000"/>
                </a:solidFill>
                <a:latin typeface="Times New Roman" pitchFamily="18" charset="0"/>
                <a:cs typeface="Times New Roman" pitchFamily="18" charset="0"/>
              </a:rPr>
              <a:t>from the </a:t>
            </a:r>
          </a:p>
          <a:p>
            <a:pPr lvl="0" indent="228600">
              <a:defRPr/>
            </a:pPr>
            <a:r>
              <a:rPr lang="en-US" sz="1400" i="1" dirty="0" smtClean="0">
                <a:solidFill>
                  <a:srgbClr val="000000"/>
                </a:solidFill>
                <a:latin typeface="Times New Roman" pitchFamily="18" charset="0"/>
                <a:cs typeface="Times New Roman" pitchFamily="18" charset="0"/>
              </a:rPr>
              <a:t>                     following </a:t>
            </a:r>
            <a:r>
              <a:rPr lang="en-US" sz="1400" i="1" dirty="0">
                <a:solidFill>
                  <a:srgbClr val="000000"/>
                </a:solidFill>
                <a:latin typeface="Times New Roman" pitchFamily="18" charset="0"/>
                <a:cs typeface="Times New Roman" pitchFamily="18" charset="0"/>
              </a:rPr>
              <a:t>data </a:t>
            </a:r>
            <a:r>
              <a:rPr lang="en-US" sz="1400" i="1" dirty="0" smtClean="0">
                <a:solidFill>
                  <a:srgbClr val="000000"/>
                </a:solidFill>
                <a:latin typeface="Times New Roman" pitchFamily="18" charset="0"/>
                <a:cs typeface="Times New Roman" pitchFamily="18" charset="0"/>
              </a:rPr>
              <a:t>:</a:t>
            </a:r>
          </a:p>
          <a:p>
            <a:pPr lvl="0" indent="228600">
              <a:defRPr/>
            </a:pPr>
            <a:endParaRPr lang="en-US" sz="1400" i="1" dirty="0">
              <a:solidFill>
                <a:srgbClr val="000000"/>
              </a:solidFill>
              <a:latin typeface="Times New Roman" pitchFamily="18" charset="0"/>
              <a:cs typeface="Times New Roman" pitchFamily="18" charset="0"/>
            </a:endParaRPr>
          </a:p>
          <a:p>
            <a:pPr lvl="2">
              <a:defRPr/>
            </a:pPr>
            <a:r>
              <a:rPr lang="en-US" sz="1400" i="1" dirty="0" smtClean="0">
                <a:solidFill>
                  <a:srgbClr val="000000"/>
                </a:solidFill>
                <a:latin typeface="Times New Roman" pitchFamily="18" charset="0"/>
                <a:cs typeface="Times New Roman" pitchFamily="18" charset="0"/>
              </a:rPr>
              <a:t>                         Plant </a:t>
            </a:r>
            <a:r>
              <a:rPr lang="en-US" sz="1400" i="1" dirty="0">
                <a:solidFill>
                  <a:srgbClr val="000000"/>
                </a:solidFill>
                <a:latin typeface="Times New Roman" pitchFamily="18" charset="0"/>
                <a:cs typeface="Times New Roman" pitchFamily="18" charset="0"/>
              </a:rPr>
              <a:t>capacity = 50 MW </a:t>
            </a:r>
            <a:r>
              <a:rPr lang="en-US" sz="1400" i="1" dirty="0" smtClean="0">
                <a:solidFill>
                  <a:srgbClr val="000000"/>
                </a:solidFill>
                <a:latin typeface="Times New Roman" pitchFamily="18" charset="0"/>
                <a:cs typeface="Times New Roman" pitchFamily="18" charset="0"/>
              </a:rPr>
              <a:t>;</a:t>
            </a:r>
          </a:p>
          <a:p>
            <a:pPr lvl="2">
              <a:defRPr/>
            </a:pPr>
            <a:r>
              <a:rPr lang="en-US" sz="1400" i="1" dirty="0">
                <a:solidFill>
                  <a:srgbClr val="000000"/>
                </a:solidFill>
                <a:latin typeface="Times New Roman" pitchFamily="18" charset="0"/>
                <a:cs typeface="Times New Roman" pitchFamily="18" charset="0"/>
              </a:rPr>
              <a:t> </a:t>
            </a:r>
            <a:r>
              <a:rPr lang="en-US" sz="1400" i="1" dirty="0" smtClean="0">
                <a:solidFill>
                  <a:srgbClr val="000000"/>
                </a:solidFill>
                <a:latin typeface="Times New Roman" pitchFamily="18" charset="0"/>
                <a:cs typeface="Times New Roman" pitchFamily="18" charset="0"/>
              </a:rPr>
              <a:t>                        Annual </a:t>
            </a:r>
            <a:r>
              <a:rPr lang="en-US" sz="1400" i="1" dirty="0">
                <a:solidFill>
                  <a:srgbClr val="000000"/>
                </a:solidFill>
                <a:latin typeface="Times New Roman" pitchFamily="18" charset="0"/>
                <a:cs typeface="Times New Roman" pitchFamily="18" charset="0"/>
              </a:rPr>
              <a:t>load factor = 40%
</a:t>
            </a:r>
            <a:r>
              <a:rPr lang="en-US" sz="1400" i="1" dirty="0" smtClean="0">
                <a:solidFill>
                  <a:srgbClr val="000000"/>
                </a:solidFill>
                <a:latin typeface="Times New Roman" pitchFamily="18" charset="0"/>
                <a:cs typeface="Times New Roman" pitchFamily="18" charset="0"/>
              </a:rPr>
              <a:t>                         Capital </a:t>
            </a:r>
            <a:r>
              <a:rPr lang="en-US" sz="1400" i="1" dirty="0">
                <a:solidFill>
                  <a:srgbClr val="000000"/>
                </a:solidFill>
                <a:latin typeface="Times New Roman" pitchFamily="18" charset="0"/>
                <a:cs typeface="Times New Roman" pitchFamily="18" charset="0"/>
              </a:rPr>
              <a:t>cost = 1·2 </a:t>
            </a:r>
            <a:r>
              <a:rPr lang="en-US" sz="1400" i="1" dirty="0" smtClean="0">
                <a:solidFill>
                  <a:srgbClr val="000000"/>
                </a:solidFill>
                <a:latin typeface="Times New Roman" pitchFamily="18" charset="0"/>
                <a:cs typeface="Times New Roman" pitchFamily="18" charset="0"/>
              </a:rPr>
              <a:t>bill ;</a:t>
            </a:r>
          </a:p>
          <a:p>
            <a:pPr lvl="2">
              <a:defRPr/>
            </a:pPr>
            <a:r>
              <a:rPr lang="en-US" sz="1400" i="1" dirty="0">
                <a:solidFill>
                  <a:srgbClr val="000000"/>
                </a:solidFill>
                <a:latin typeface="Times New Roman" pitchFamily="18" charset="0"/>
                <a:cs typeface="Times New Roman" pitchFamily="18" charset="0"/>
              </a:rPr>
              <a:t> </a:t>
            </a:r>
            <a:r>
              <a:rPr lang="en-US" sz="1400" i="1" dirty="0" smtClean="0">
                <a:solidFill>
                  <a:srgbClr val="000000"/>
                </a:solidFill>
                <a:latin typeface="Times New Roman" pitchFamily="18" charset="0"/>
                <a:cs typeface="Times New Roman" pitchFamily="18" charset="0"/>
              </a:rPr>
              <a:t>                        annual </a:t>
            </a:r>
            <a:r>
              <a:rPr lang="en-US" sz="1400" i="1" dirty="0">
                <a:solidFill>
                  <a:srgbClr val="000000"/>
                </a:solidFill>
                <a:latin typeface="Times New Roman" pitchFamily="18" charset="0"/>
                <a:cs typeface="Times New Roman" pitchFamily="18" charset="0"/>
              </a:rPr>
              <a:t>cost of wages, taxation etc. = </a:t>
            </a:r>
            <a:r>
              <a:rPr lang="en-US" sz="1400" i="1" dirty="0" smtClean="0">
                <a:solidFill>
                  <a:srgbClr val="000000"/>
                </a:solidFill>
                <a:latin typeface="Times New Roman" pitchFamily="18" charset="0"/>
                <a:cs typeface="Times New Roman" pitchFamily="18" charset="0"/>
              </a:rPr>
              <a:t>$4 mil </a:t>
            </a:r>
            <a:r>
              <a:rPr lang="en-US" sz="1400" i="1" dirty="0">
                <a:solidFill>
                  <a:srgbClr val="000000"/>
                </a:solidFill>
                <a:latin typeface="Times New Roman" pitchFamily="18" charset="0"/>
                <a:cs typeface="Times New Roman" pitchFamily="18" charset="0"/>
              </a:rPr>
              <a:t>; </a:t>
            </a:r>
            <a:endParaRPr lang="en-US" sz="1400" i="1" dirty="0" smtClean="0">
              <a:solidFill>
                <a:srgbClr val="000000"/>
              </a:solidFill>
              <a:latin typeface="Times New Roman" pitchFamily="18" charset="0"/>
              <a:cs typeface="Times New Roman" pitchFamily="18" charset="0"/>
            </a:endParaRPr>
          </a:p>
          <a:p>
            <a:pPr lvl="2">
              <a:defRPr/>
            </a:pPr>
            <a:r>
              <a:rPr lang="en-US" sz="1400" i="1" dirty="0">
                <a:solidFill>
                  <a:srgbClr val="000000"/>
                </a:solidFill>
                <a:latin typeface="Times New Roman" pitchFamily="18" charset="0"/>
                <a:cs typeface="Times New Roman" pitchFamily="18" charset="0"/>
              </a:rPr>
              <a:t> </a:t>
            </a:r>
            <a:r>
              <a:rPr lang="en-US" sz="1400" i="1" dirty="0" smtClean="0">
                <a:solidFill>
                  <a:srgbClr val="000000"/>
                </a:solidFill>
                <a:latin typeface="Times New Roman" pitchFamily="18" charset="0"/>
                <a:cs typeface="Times New Roman" pitchFamily="18" charset="0"/>
              </a:rPr>
              <a:t>                        cost of  </a:t>
            </a:r>
            <a:r>
              <a:rPr lang="en-US" sz="1400" i="1" dirty="0">
                <a:solidFill>
                  <a:srgbClr val="000000"/>
                </a:solidFill>
                <a:latin typeface="Times New Roman" pitchFamily="18" charset="0"/>
                <a:cs typeface="Times New Roman" pitchFamily="18" charset="0"/>
              </a:rPr>
              <a:t>fuel</a:t>
            </a:r>
            <a:r>
              <a:rPr lang="en-US" sz="1400" i="1" dirty="0" smtClean="0">
                <a:solidFill>
                  <a:srgbClr val="000000"/>
                </a:solidFill>
                <a:latin typeface="Times New Roman" pitchFamily="18" charset="0"/>
                <a:cs typeface="Times New Roman" pitchFamily="18" charset="0"/>
              </a:rPr>
              <a:t>, lubrication</a:t>
            </a:r>
            <a:r>
              <a:rPr lang="en-US" sz="1400" i="1" dirty="0">
                <a:solidFill>
                  <a:srgbClr val="000000"/>
                </a:solidFill>
                <a:latin typeface="Times New Roman" pitchFamily="18" charset="0"/>
                <a:cs typeface="Times New Roman" pitchFamily="18" charset="0"/>
              </a:rPr>
              <a:t>, maintenance etc. = 1·0 </a:t>
            </a:r>
            <a:r>
              <a:rPr lang="en-US" sz="1400" i="1" dirty="0" smtClean="0">
                <a:solidFill>
                  <a:srgbClr val="000000"/>
                </a:solidFill>
                <a:latin typeface="Times New Roman" pitchFamily="18" charset="0"/>
                <a:cs typeface="Times New Roman" pitchFamily="18" charset="0"/>
              </a:rPr>
              <a:t>Cents/kWh </a:t>
            </a:r>
            <a:r>
              <a:rPr lang="en-US" sz="1400" i="1" dirty="0">
                <a:solidFill>
                  <a:srgbClr val="000000"/>
                </a:solidFill>
                <a:latin typeface="Times New Roman" pitchFamily="18" charset="0"/>
                <a:cs typeface="Times New Roman" pitchFamily="18" charset="0"/>
              </a:rPr>
              <a:t>generated. </a:t>
            </a:r>
            <a:endParaRPr lang="en-US" sz="1400" i="1" dirty="0" smtClean="0">
              <a:solidFill>
                <a:srgbClr val="000000"/>
              </a:solidFill>
              <a:latin typeface="Times New Roman" pitchFamily="18" charset="0"/>
              <a:cs typeface="Times New Roman" pitchFamily="18" charset="0"/>
            </a:endParaRPr>
          </a:p>
          <a:p>
            <a:pPr lvl="2">
              <a:defRPr/>
            </a:pPr>
            <a:r>
              <a:rPr lang="en-US" sz="1400" i="1" dirty="0">
                <a:solidFill>
                  <a:srgbClr val="000000"/>
                </a:solidFill>
                <a:latin typeface="Times New Roman" pitchFamily="18" charset="0"/>
                <a:cs typeface="Times New Roman" pitchFamily="18" charset="0"/>
              </a:rPr>
              <a:t> </a:t>
            </a:r>
            <a:r>
              <a:rPr lang="en-US" sz="1400" i="1" dirty="0" smtClean="0">
                <a:solidFill>
                  <a:srgbClr val="000000"/>
                </a:solidFill>
                <a:latin typeface="Times New Roman" pitchFamily="18" charset="0"/>
                <a:cs typeface="Times New Roman" pitchFamily="18" charset="0"/>
              </a:rPr>
              <a:t>                        Interest </a:t>
            </a:r>
            <a:r>
              <a:rPr lang="en-US" sz="1400" i="1" dirty="0">
                <a:solidFill>
                  <a:srgbClr val="000000"/>
                </a:solidFill>
                <a:latin typeface="Times New Roman" pitchFamily="18" charset="0"/>
                <a:cs typeface="Times New Roman" pitchFamily="18" charset="0"/>
              </a:rPr>
              <a:t>5% per annum, depreciation 6</a:t>
            </a:r>
            <a:r>
              <a:rPr lang="en-US" sz="1400" i="1" dirty="0" smtClean="0">
                <a:solidFill>
                  <a:srgbClr val="000000"/>
                </a:solidFill>
                <a:latin typeface="Times New Roman" pitchFamily="18" charset="0"/>
                <a:cs typeface="Times New Roman" pitchFamily="18" charset="0"/>
              </a:rPr>
              <a:t>% per </a:t>
            </a:r>
            <a:r>
              <a:rPr lang="en-US" sz="1400" i="1" dirty="0">
                <a:solidFill>
                  <a:srgbClr val="000000"/>
                </a:solidFill>
                <a:latin typeface="Times New Roman" pitchFamily="18" charset="0"/>
                <a:cs typeface="Times New Roman" pitchFamily="18" charset="0"/>
              </a:rPr>
              <a:t>annum of initial </a:t>
            </a:r>
            <a:r>
              <a:rPr lang="en-US" sz="1400" i="1" dirty="0" smtClean="0">
                <a:solidFill>
                  <a:srgbClr val="000000"/>
                </a:solidFill>
                <a:latin typeface="Times New Roman" pitchFamily="18" charset="0"/>
                <a:cs typeface="Times New Roman" pitchFamily="18" charset="0"/>
              </a:rPr>
              <a:t>value.
</a:t>
            </a:r>
          </a:p>
          <a:p>
            <a:pPr lvl="0" indent="228600">
              <a:lnSpc>
                <a:spcPts val="1200"/>
              </a:lnSpc>
              <a:spcBef>
                <a:spcPts val="36"/>
              </a:spcBef>
              <a:defRPr/>
            </a:pPr>
            <a:r>
              <a:rPr lang="en-US" sz="1400" b="1" dirty="0" smtClean="0">
                <a:solidFill>
                  <a:srgbClr val="EB008B"/>
                </a:solidFill>
                <a:latin typeface="Times New Roman" pitchFamily="18" charset="0"/>
                <a:cs typeface="Times New Roman" pitchFamily="18" charset="0"/>
              </a:rPr>
              <a:t>Solution :</a:t>
            </a:r>
            <a:r>
              <a:rPr lang="en-US" sz="1400" dirty="0" smtClean="0">
                <a:solidFill>
                  <a:srgbClr val="000000"/>
                </a:solidFill>
                <a:latin typeface="Times New Roman" pitchFamily="18" charset="0"/>
                <a:cs typeface="Times New Roman" pitchFamily="18" charset="0"/>
              </a:rPr>
              <a:t> The maximum demand on the station may be assumed equal to the plant </a:t>
            </a:r>
            <a:r>
              <a:rPr lang="en-US" sz="1400" i="1" dirty="0" smtClean="0">
                <a:solidFill>
                  <a:srgbClr val="000000"/>
                </a:solidFill>
                <a:latin typeface="Times New Roman" pitchFamily="18" charset="0"/>
                <a:cs typeface="Times New Roman" pitchFamily="18" charset="0"/>
              </a:rPr>
              <a:t>i.e.</a:t>
            </a:r>
            <a:r>
              <a:rPr lang="en-US" sz="1400" dirty="0" smtClean="0">
                <a:solidFill>
                  <a:srgbClr val="000000"/>
                </a:solidFill>
                <a:latin typeface="Times New Roman" pitchFamily="18" charset="0"/>
                <a:cs typeface="Times New Roman" pitchFamily="18" charset="0"/>
              </a:rPr>
              <a:t>, capacity 50 MW.
</a:t>
            </a:r>
          </a:p>
          <a:p>
            <a:pPr lvl="0">
              <a:lnSpc>
                <a:spcPts val="1200"/>
              </a:lnSpc>
              <a:spcBef>
                <a:spcPts val="36"/>
              </a:spcBef>
              <a:defRPr/>
            </a:pPr>
            <a:r>
              <a:rPr lang="en-US" sz="1400" b="1" dirty="0" smtClean="0">
                <a:solidFill>
                  <a:srgbClr val="EB008B"/>
                </a:solidFill>
                <a:latin typeface="Times New Roman" pitchFamily="18" charset="0"/>
                <a:cs typeface="Times New Roman" pitchFamily="18" charset="0"/>
              </a:rPr>
              <a:t>Annual </a:t>
            </a:r>
            <a:r>
              <a:rPr lang="en-US" sz="1400" b="1" dirty="0">
                <a:solidFill>
                  <a:srgbClr val="EB008B"/>
                </a:solidFill>
                <a:latin typeface="Times New Roman" pitchFamily="18" charset="0"/>
                <a:cs typeface="Times New Roman" pitchFamily="18" charset="0"/>
              </a:rPr>
              <a:t>fixed charges</a:t>
            </a:r>
            <a:r>
              <a:rPr lang="en-US" sz="1400" dirty="0">
                <a:solidFill>
                  <a:srgbClr val="EB008B"/>
                </a:solidFill>
                <a:latin typeface="Times New Roman" pitchFamily="18" charset="0"/>
                <a:cs typeface="Times New Roman" pitchFamily="18" charset="0"/>
              </a:rPr>
              <a:t>
</a:t>
            </a:r>
          </a:p>
          <a:p>
            <a:pPr lvl="0" indent="-274320">
              <a:lnSpc>
                <a:spcPts val="1400"/>
              </a:lnSpc>
              <a:spcBef>
                <a:spcPts val="36"/>
              </a:spcBef>
              <a:defRPr/>
            </a:pPr>
            <a:r>
              <a:rPr lang="en-US" sz="1400" dirty="0" smtClean="0">
                <a:solidFill>
                  <a:srgbClr val="000000"/>
                </a:solidFill>
                <a:latin typeface="Times New Roman" pitchFamily="18" charset="0"/>
                <a:cs typeface="Times New Roman" pitchFamily="18" charset="0"/>
              </a:rPr>
              <a:t>                         Interest </a:t>
            </a:r>
            <a:r>
              <a:rPr lang="en-US" sz="1400" dirty="0">
                <a:solidFill>
                  <a:srgbClr val="000000"/>
                </a:solidFill>
                <a:latin typeface="Times New Roman" pitchFamily="18" charset="0"/>
                <a:cs typeface="Times New Roman" pitchFamily="18" charset="0"/>
              </a:rPr>
              <a:t>and depreciation = </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x120 </a:t>
            </a:r>
            <a:r>
              <a:rPr lang="en-US" sz="1400" dirty="0" smtClean="0">
                <a:solidFill>
                  <a:srgbClr val="000000"/>
                </a:solidFill>
                <a:latin typeface="Times New Roman" pitchFamily="18" charset="0"/>
                <a:cs typeface="Times New Roman" pitchFamily="18" charset="0"/>
              </a:rPr>
              <a:t>x10</a:t>
            </a:r>
            <a:r>
              <a:rPr lang="en-US" sz="1400" baseline="30000" dirty="0" smtClean="0">
                <a:solidFill>
                  <a:srgbClr val="000000"/>
                </a:solidFill>
                <a:latin typeface="Times New Roman" pitchFamily="18" charset="0"/>
                <a:cs typeface="Times New Roman" pitchFamily="18" charset="0"/>
              </a:rPr>
              <a:t>5 </a:t>
            </a:r>
            <a:r>
              <a:rPr lang="en-US" sz="1400" dirty="0">
                <a:solidFill>
                  <a:srgbClr val="000000"/>
                </a:solidFill>
                <a:latin typeface="Times New Roman" pitchFamily="18" charset="0"/>
                <a:cs typeface="Times New Roman" pitchFamily="18" charset="0"/>
              </a:rPr>
              <a:t>x (5 + 6)/100 = </a:t>
            </a:r>
            <a:r>
              <a:rPr lang="en-US" sz="1400" b="1" dirty="0" smtClean="0">
                <a:solidFill>
                  <a:srgbClr val="FF0066"/>
                </a:solidFill>
                <a:latin typeface="Times New Roman" pitchFamily="18" charset="0"/>
                <a:cs typeface="Times New Roman" pitchFamily="18" charset="0"/>
              </a:rPr>
              <a:t>$ </a:t>
            </a:r>
            <a:r>
              <a:rPr lang="en-US" sz="1400" b="1" dirty="0">
                <a:solidFill>
                  <a:srgbClr val="FF0066"/>
                </a:solidFill>
                <a:latin typeface="Times New Roman" pitchFamily="18" charset="0"/>
                <a:cs typeface="Times New Roman" pitchFamily="18" charset="0"/>
              </a:rPr>
              <a:t>13·2x </a:t>
            </a:r>
            <a:r>
              <a:rPr lang="en-US" sz="1400" b="1" dirty="0" smtClean="0">
                <a:solidFill>
                  <a:srgbClr val="FF0066"/>
                </a:solidFill>
                <a:latin typeface="Times New Roman" pitchFamily="18" charset="0"/>
                <a:cs typeface="Times New Roman" pitchFamily="18" charset="0"/>
              </a:rPr>
              <a:t>10</a:t>
            </a:r>
            <a:r>
              <a:rPr lang="en-US" sz="1400" b="1" baseline="30000" dirty="0" smtClean="0">
                <a:solidFill>
                  <a:srgbClr val="FF0066"/>
                </a:solidFill>
                <a:latin typeface="Times New Roman" pitchFamily="18" charset="0"/>
                <a:cs typeface="Times New Roman" pitchFamily="18" charset="0"/>
              </a:rPr>
              <a:t>5</a:t>
            </a:r>
          </a:p>
          <a:p>
            <a:pPr lvl="0" indent="-274320">
              <a:lnSpc>
                <a:spcPts val="1400"/>
              </a:lnSpc>
              <a:spcBef>
                <a:spcPts val="36"/>
              </a:spcBef>
              <a:defRPr/>
            </a:pPr>
            <a:endParaRPr lang="en-US" sz="1400" b="1" baseline="30000" dirty="0" smtClean="0">
              <a:solidFill>
                <a:srgbClr val="FF0066"/>
              </a:solidFill>
              <a:latin typeface="Times New Roman" pitchFamily="18" charset="0"/>
              <a:cs typeface="Times New Roman" pitchFamily="18" charset="0"/>
            </a:endParaRPr>
          </a:p>
          <a:p>
            <a:pPr lvl="0" indent="-274320">
              <a:lnSpc>
                <a:spcPts val="1400"/>
              </a:lnSpc>
              <a:spcBef>
                <a:spcPts val="36"/>
              </a:spcBef>
              <a:defRPr/>
            </a:pPr>
            <a:r>
              <a:rPr lang="en-US" sz="1400" dirty="0" smtClean="0">
                <a:solidFill>
                  <a:srgbClr val="000000"/>
                </a:solidFill>
                <a:latin typeface="Times New Roman" pitchFamily="18" charset="0"/>
                <a:cs typeface="Times New Roman" pitchFamily="18" charset="0"/>
              </a:rPr>
              <a:t>                         Wages </a:t>
            </a:r>
            <a:r>
              <a:rPr lang="en-US" sz="1400" dirty="0">
                <a:solidFill>
                  <a:srgbClr val="000000"/>
                </a:solidFill>
                <a:latin typeface="Times New Roman" pitchFamily="18" charset="0"/>
                <a:cs typeface="Times New Roman" pitchFamily="18" charset="0"/>
              </a:rPr>
              <a:t>and </a:t>
            </a:r>
            <a:r>
              <a:rPr lang="en-US" sz="1400" dirty="0" smtClean="0">
                <a:solidFill>
                  <a:srgbClr val="000000"/>
                </a:solidFill>
                <a:latin typeface="Times New Roman" pitchFamily="18" charset="0"/>
                <a:cs typeface="Times New Roman" pitchFamily="18" charset="0"/>
              </a:rPr>
              <a:t> taxation </a:t>
            </a:r>
            <a:r>
              <a:rPr lang="en-US" sz="1400" b="1" dirty="0">
                <a:solidFill>
                  <a:srgbClr val="FF0066"/>
                </a:solidFill>
                <a:latin typeface="Times New Roman" pitchFamily="18" charset="0"/>
                <a:cs typeface="Times New Roman" pitchFamily="18" charset="0"/>
              </a:rPr>
              <a:t>= </a:t>
            </a:r>
            <a:r>
              <a:rPr lang="en-US" sz="1400" b="1" dirty="0" smtClean="0">
                <a:solidFill>
                  <a:srgbClr val="FF0066"/>
                </a:solidFill>
                <a:latin typeface="Times New Roman" pitchFamily="18" charset="0"/>
                <a:cs typeface="Times New Roman" pitchFamily="18" charset="0"/>
              </a:rPr>
              <a:t>$  4x </a:t>
            </a:r>
            <a:r>
              <a:rPr lang="en-US" sz="1400" b="1" dirty="0">
                <a:solidFill>
                  <a:srgbClr val="FF0066"/>
                </a:solidFill>
                <a:latin typeface="Times New Roman" pitchFamily="18" charset="0"/>
                <a:cs typeface="Times New Roman" pitchFamily="18" charset="0"/>
              </a:rPr>
              <a:t>10</a:t>
            </a:r>
            <a:r>
              <a:rPr lang="en-US" sz="1400" b="1" baseline="30000" dirty="0">
                <a:solidFill>
                  <a:srgbClr val="FF0066"/>
                </a:solidFill>
                <a:latin typeface="Times New Roman" pitchFamily="18" charset="0"/>
                <a:cs typeface="Times New Roman" pitchFamily="18" charset="0"/>
              </a:rPr>
              <a:t>5</a:t>
            </a:r>
            <a:r>
              <a:rPr lang="en-US" sz="1400" dirty="0">
                <a:solidFill>
                  <a:srgbClr val="000000"/>
                </a:solidFill>
                <a:latin typeface="Times New Roman" pitchFamily="18" charset="0"/>
                <a:cs typeface="Times New Roman" pitchFamily="18" charset="0"/>
              </a:rPr>
              <a:t>
</a:t>
            </a:r>
          </a:p>
          <a:p>
            <a:pPr lvl="0">
              <a:lnSpc>
                <a:spcPts val="900"/>
              </a:lnSpc>
              <a:spcBef>
                <a:spcPts val="36"/>
              </a:spcBef>
              <a:defRPr/>
            </a:pPr>
            <a:r>
              <a:rPr lang="en-US" sz="1400" dirty="0">
                <a:solidFill>
                  <a:srgbClr val="000000"/>
                </a:solidFill>
                <a:latin typeface="Times New Roman" pitchFamily="18" charset="0"/>
                <a:cs typeface="Times New Roman" pitchFamily="18" charset="0"/>
              </a:rPr>
              <a:t>Total annual fixed charges = </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a:t>
            </a:r>
            <a:r>
              <a:rPr lang="en-US" sz="1400" dirty="0" smtClean="0">
                <a:solidFill>
                  <a:srgbClr val="000000"/>
                </a:solidFill>
                <a:latin typeface="Times New Roman" pitchFamily="18" charset="0"/>
                <a:cs typeface="Times New Roman" pitchFamily="18" charset="0"/>
              </a:rPr>
              <a:t>13.2x </a:t>
            </a:r>
            <a:r>
              <a:rPr lang="en-US" sz="1400" dirty="0">
                <a:solidFill>
                  <a:srgbClr val="000000"/>
                </a:solidFill>
                <a:latin typeface="Times New Roman" pitchFamily="18" charset="0"/>
                <a:cs typeface="Times New Roman" pitchFamily="18" charset="0"/>
              </a:rPr>
              <a:t>10</a:t>
            </a:r>
            <a:r>
              <a:rPr lang="en-US" sz="1400" baseline="30000" dirty="0">
                <a:solidFill>
                  <a:srgbClr val="000000"/>
                </a:solidFill>
                <a:latin typeface="Times New Roman" pitchFamily="18" charset="0"/>
                <a:cs typeface="Times New Roman" pitchFamily="18" charset="0"/>
              </a:rPr>
              <a:t>5</a:t>
            </a:r>
            <a:r>
              <a:rPr lang="en-US" sz="1400" dirty="0">
                <a:solidFill>
                  <a:srgbClr val="000000"/>
                </a:solidFill>
                <a:latin typeface="Times New Roman" pitchFamily="18" charset="0"/>
                <a:cs typeface="Times New Roman" pitchFamily="18" charset="0"/>
              </a:rPr>
              <a:t> + 4 x 10</a:t>
            </a:r>
            <a:r>
              <a:rPr lang="en-US" sz="1400" baseline="30000" dirty="0">
                <a:solidFill>
                  <a:srgbClr val="000000"/>
                </a:solidFill>
                <a:latin typeface="Times New Roman" pitchFamily="18" charset="0"/>
                <a:cs typeface="Times New Roman" pitchFamily="18" charset="0"/>
              </a:rPr>
              <a:t>5</a:t>
            </a:r>
            <a:r>
              <a:rPr lang="en-US" sz="1400" dirty="0">
                <a:solidFill>
                  <a:srgbClr val="000000"/>
                </a:solidFill>
                <a:latin typeface="Times New Roman" pitchFamily="18" charset="0"/>
                <a:cs typeface="Times New Roman" pitchFamily="18" charset="0"/>
              </a:rPr>
              <a:t>) = </a:t>
            </a:r>
            <a:r>
              <a:rPr lang="en-US" sz="1400" b="1" dirty="0" smtClean="0">
                <a:solidFill>
                  <a:srgbClr val="FF0066"/>
                </a:solidFill>
                <a:latin typeface="Times New Roman" pitchFamily="18" charset="0"/>
                <a:cs typeface="Times New Roman" pitchFamily="18" charset="0"/>
              </a:rPr>
              <a:t>$ </a:t>
            </a:r>
            <a:r>
              <a:rPr lang="en-US" sz="1400" b="1" dirty="0">
                <a:solidFill>
                  <a:srgbClr val="FF0066"/>
                </a:solidFill>
                <a:latin typeface="Times New Roman" pitchFamily="18" charset="0"/>
                <a:cs typeface="Times New Roman" pitchFamily="18" charset="0"/>
              </a:rPr>
              <a:t>17·2 x 10</a:t>
            </a:r>
            <a:r>
              <a:rPr lang="en-US" sz="1400" b="1" baseline="30000" dirty="0">
                <a:solidFill>
                  <a:srgbClr val="FF0066"/>
                </a:solidFill>
                <a:latin typeface="Times New Roman" pitchFamily="18" charset="0"/>
                <a:cs typeface="Times New Roman" pitchFamily="18" charset="0"/>
              </a:rPr>
              <a:t>5</a:t>
            </a:r>
            <a:r>
              <a:rPr lang="en-US" sz="1400" dirty="0">
                <a:solidFill>
                  <a:srgbClr val="000000"/>
                </a:solidFill>
                <a:latin typeface="Times New Roman" pitchFamily="18" charset="0"/>
                <a:cs typeface="Times New Roman" pitchFamily="18" charset="0"/>
              </a:rPr>
              <a:t>
</a:t>
            </a:r>
          </a:p>
          <a:p>
            <a:pPr lvl="0">
              <a:lnSpc>
                <a:spcPts val="1000"/>
              </a:lnSpc>
              <a:spcBef>
                <a:spcPts val="108"/>
              </a:spcBef>
              <a:defRPr/>
            </a:pPr>
            <a:r>
              <a:rPr lang="en-US" sz="1400" b="1" dirty="0">
                <a:solidFill>
                  <a:srgbClr val="EB008B"/>
                </a:solidFill>
                <a:latin typeface="Times New Roman" pitchFamily="18" charset="0"/>
                <a:cs typeface="Times New Roman" pitchFamily="18" charset="0"/>
              </a:rPr>
              <a:t>Annual running charges</a:t>
            </a:r>
            <a:r>
              <a:rPr lang="en-US" sz="1400" dirty="0">
                <a:solidFill>
                  <a:srgbClr val="EB008B"/>
                </a:solidFill>
                <a:latin typeface="Times New Roman" pitchFamily="18" charset="0"/>
                <a:cs typeface="Times New Roman" pitchFamily="18" charset="0"/>
              </a:rPr>
              <a:t>
</a:t>
            </a:r>
          </a:p>
          <a:p>
            <a:pPr lvl="0">
              <a:lnSpc>
                <a:spcPts val="1200"/>
              </a:lnSpc>
              <a:spcBef>
                <a:spcPts val="36"/>
              </a:spcBef>
              <a:defRPr/>
            </a:pPr>
            <a:r>
              <a:rPr lang="en-US" sz="1400" dirty="0" smtClean="0">
                <a:solidFill>
                  <a:srgbClr val="000000"/>
                </a:solidFill>
                <a:latin typeface="Times New Roman" pitchFamily="18" charset="0"/>
                <a:cs typeface="Times New Roman" pitchFamily="18" charset="0"/>
              </a:rPr>
              <a:t>   Units </a:t>
            </a:r>
            <a:r>
              <a:rPr lang="en-US" sz="1400" dirty="0">
                <a:solidFill>
                  <a:srgbClr val="000000"/>
                </a:solidFill>
                <a:latin typeface="Times New Roman" pitchFamily="18" charset="0"/>
                <a:cs typeface="Times New Roman" pitchFamily="18" charset="0"/>
              </a:rPr>
              <a:t>generated/annum </a:t>
            </a:r>
            <a:r>
              <a:rPr lang="en-US" sz="1400" dirty="0" smtClean="0">
                <a:solidFill>
                  <a:srgbClr val="000000"/>
                </a:solidFill>
                <a:latin typeface="Times New Roman" pitchFamily="18" charset="0"/>
                <a:cs typeface="Times New Roman" pitchFamily="18" charset="0"/>
              </a:rPr>
              <a:t>= Max</a:t>
            </a:r>
            <a:r>
              <a:rPr lang="en-US" sz="1400" dirty="0">
                <a:solidFill>
                  <a:srgbClr val="000000"/>
                </a:solidFill>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demand x </a:t>
            </a:r>
            <a:r>
              <a:rPr lang="en-US" sz="1400" dirty="0">
                <a:solidFill>
                  <a:srgbClr val="000000"/>
                </a:solidFill>
                <a:latin typeface="Times New Roman" pitchFamily="18" charset="0"/>
                <a:cs typeface="Times New Roman" pitchFamily="18" charset="0"/>
              </a:rPr>
              <a:t>L.F. x Hours in a year
</a:t>
            </a:r>
          </a:p>
          <a:p>
            <a:pPr lvl="0">
              <a:lnSpc>
                <a:spcPts val="1200"/>
              </a:lnSpc>
              <a:spcBef>
                <a:spcPts val="36"/>
              </a:spcBef>
              <a:defRPr/>
            </a:pPr>
            <a:r>
              <a:rPr lang="en-US" sz="1400" dirty="0" smtClean="0">
                <a:solidFill>
                  <a:srgbClr val="000000"/>
                </a:solidFill>
                <a:latin typeface="Times New Roman" pitchFamily="18" charset="0"/>
                <a:cs typeface="Times New Roman" pitchFamily="18" charset="0"/>
              </a:rPr>
              <a:t>                                         = </a:t>
            </a:r>
            <a:r>
              <a:rPr lang="en-US" sz="1400" dirty="0">
                <a:solidFill>
                  <a:srgbClr val="000000"/>
                </a:solidFill>
                <a:latin typeface="Times New Roman" pitchFamily="18" charset="0"/>
                <a:cs typeface="Times New Roman" pitchFamily="18" charset="0"/>
              </a:rPr>
              <a:t>(50 x 10</a:t>
            </a:r>
            <a:r>
              <a:rPr lang="en-US" sz="1400" baseline="30000" dirty="0">
                <a:solidFill>
                  <a:srgbClr val="000000"/>
                </a:solidFill>
                <a:latin typeface="Times New Roman" pitchFamily="18" charset="0"/>
                <a:cs typeface="Times New Roman" pitchFamily="18" charset="0"/>
              </a:rPr>
              <a:t>3</a:t>
            </a:r>
            <a:r>
              <a:rPr lang="en-US" sz="1400" dirty="0">
                <a:solidFill>
                  <a:srgbClr val="000000"/>
                </a:solidFill>
                <a:latin typeface="Times New Roman" pitchFamily="18" charset="0"/>
                <a:cs typeface="Times New Roman" pitchFamily="18" charset="0"/>
              </a:rPr>
              <a:t>) x (</a:t>
            </a:r>
            <a:r>
              <a:rPr lang="en-US" sz="1400" dirty="0" smtClean="0">
                <a:solidFill>
                  <a:srgbClr val="000000"/>
                </a:solidFill>
                <a:latin typeface="Times New Roman" pitchFamily="18" charset="0"/>
                <a:cs typeface="Times New Roman" pitchFamily="18" charset="0"/>
              </a:rPr>
              <a:t>0.4</a:t>
            </a:r>
            <a:r>
              <a:rPr lang="en-US" sz="1400" dirty="0">
                <a:solidFill>
                  <a:srgbClr val="000000"/>
                </a:solidFill>
                <a:latin typeface="Times New Roman" pitchFamily="18" charset="0"/>
                <a:cs typeface="Times New Roman" pitchFamily="18" charset="0"/>
              </a:rPr>
              <a:t>) x (8760) kWh
</a:t>
            </a:r>
          </a:p>
          <a:p>
            <a:pPr lvl="0">
              <a:lnSpc>
                <a:spcPts val="1200"/>
              </a:lnSpc>
              <a:spcBef>
                <a:spcPts val="36"/>
              </a:spcBef>
              <a:defRPr/>
            </a:pPr>
            <a:r>
              <a:rPr lang="en-US" sz="1400" b="1" dirty="0" smtClean="0">
                <a:solidFill>
                  <a:srgbClr val="FF0066"/>
                </a:solidFill>
                <a:latin typeface="Times New Roman" pitchFamily="18" charset="0"/>
                <a:cs typeface="Times New Roman" pitchFamily="18" charset="0"/>
              </a:rPr>
              <a:t>                                         = </a:t>
            </a:r>
            <a:r>
              <a:rPr lang="en-US" sz="1400" b="1" dirty="0">
                <a:solidFill>
                  <a:srgbClr val="FF0066"/>
                </a:solidFill>
                <a:latin typeface="Times New Roman" pitchFamily="18" charset="0"/>
                <a:cs typeface="Times New Roman" pitchFamily="18" charset="0"/>
              </a:rPr>
              <a:t>1752 x </a:t>
            </a:r>
            <a:r>
              <a:rPr lang="en-US" sz="1400" b="1" dirty="0" smtClean="0">
                <a:solidFill>
                  <a:srgbClr val="FF0066"/>
                </a:solidFill>
                <a:latin typeface="Times New Roman" pitchFamily="18" charset="0"/>
                <a:cs typeface="Times New Roman" pitchFamily="18" charset="0"/>
              </a:rPr>
              <a:t>10</a:t>
            </a:r>
            <a:r>
              <a:rPr lang="en-US" sz="1400" b="1" baseline="30000" dirty="0" smtClean="0">
                <a:solidFill>
                  <a:srgbClr val="FF0066"/>
                </a:solidFill>
                <a:latin typeface="Times New Roman" pitchFamily="18" charset="0"/>
                <a:cs typeface="Times New Roman" pitchFamily="18" charset="0"/>
              </a:rPr>
              <a:t>5</a:t>
            </a:r>
            <a:r>
              <a:rPr lang="en-US" sz="1400" b="1" dirty="0" smtClean="0">
                <a:solidFill>
                  <a:srgbClr val="FF0066"/>
                </a:solidFill>
                <a:latin typeface="Times New Roman" pitchFamily="18" charset="0"/>
                <a:cs typeface="Times New Roman" pitchFamily="18" charset="0"/>
              </a:rPr>
              <a:t> </a:t>
            </a:r>
            <a:r>
              <a:rPr lang="en-US" sz="1400" b="1" dirty="0">
                <a:solidFill>
                  <a:srgbClr val="FF0066"/>
                </a:solidFill>
                <a:latin typeface="Times New Roman" pitchFamily="18" charset="0"/>
                <a:cs typeface="Times New Roman" pitchFamily="18" charset="0"/>
              </a:rPr>
              <a:t>kWh
</a:t>
            </a:r>
          </a:p>
          <a:p>
            <a:pPr lvl="0">
              <a:lnSpc>
                <a:spcPts val="1200"/>
              </a:lnSpc>
              <a:spcBef>
                <a:spcPts val="36"/>
              </a:spcBef>
              <a:defRPr/>
            </a:pPr>
            <a:r>
              <a:rPr lang="en-US" sz="1400" dirty="0">
                <a:solidFill>
                  <a:srgbClr val="000000"/>
                </a:solidFill>
                <a:latin typeface="Times New Roman" pitchFamily="18" charset="0"/>
                <a:cs typeface="Times New Roman" pitchFamily="18" charset="0"/>
              </a:rPr>
              <a:t>Cost of fuel, lubrication etc. = </a:t>
            </a:r>
            <a:r>
              <a:rPr lang="en-US" sz="1400" dirty="0" smtClean="0">
                <a:solidFill>
                  <a:srgbClr val="000000"/>
                </a:solidFill>
                <a:latin typeface="Times New Roman" pitchFamily="18" charset="0"/>
                <a:cs typeface="Times New Roman" pitchFamily="18" charset="0"/>
              </a:rPr>
              <a:t>$1752x 10</a:t>
            </a:r>
            <a:r>
              <a:rPr lang="en-US" sz="1400" baseline="30000" dirty="0" smtClean="0">
                <a:solidFill>
                  <a:srgbClr val="000000"/>
                </a:solidFill>
                <a:latin typeface="Times New Roman" pitchFamily="18" charset="0"/>
                <a:cs typeface="Times New Roman" pitchFamily="18" charset="0"/>
              </a:rPr>
              <a:t>5 </a:t>
            </a:r>
            <a:r>
              <a:rPr lang="en-US" sz="1400" dirty="0">
                <a:solidFill>
                  <a:srgbClr val="000000"/>
                </a:solidFill>
                <a:latin typeface="Times New Roman" pitchFamily="18" charset="0"/>
                <a:cs typeface="Times New Roman" pitchFamily="18" charset="0"/>
              </a:rPr>
              <a:t>x 0·01 </a:t>
            </a:r>
            <a:r>
              <a:rPr lang="en-US" sz="1400" b="1" dirty="0">
                <a:solidFill>
                  <a:srgbClr val="FF0066"/>
                </a:solidFill>
                <a:latin typeface="Times New Roman" pitchFamily="18" charset="0"/>
                <a:cs typeface="Times New Roman" pitchFamily="18" charset="0"/>
              </a:rPr>
              <a:t>= </a:t>
            </a:r>
            <a:r>
              <a:rPr lang="en-US" sz="1400" b="1" dirty="0" smtClean="0">
                <a:solidFill>
                  <a:srgbClr val="FF0066"/>
                </a:solidFill>
                <a:latin typeface="Times New Roman" pitchFamily="18" charset="0"/>
                <a:cs typeface="Times New Roman" pitchFamily="18" charset="0"/>
              </a:rPr>
              <a:t>$ 17.52x 10</a:t>
            </a:r>
            <a:r>
              <a:rPr lang="en-US" sz="1400" b="1" baseline="30000" dirty="0" smtClean="0">
                <a:solidFill>
                  <a:srgbClr val="FF0066"/>
                </a:solidFill>
                <a:latin typeface="Times New Roman" pitchFamily="18" charset="0"/>
                <a:cs typeface="Times New Roman" pitchFamily="18" charset="0"/>
              </a:rPr>
              <a:t>5</a:t>
            </a:r>
            <a:r>
              <a:rPr lang="en-US" sz="1400" dirty="0">
                <a:solidFill>
                  <a:srgbClr val="000000"/>
                </a:solidFill>
                <a:latin typeface="Times New Roman" pitchFamily="18" charset="0"/>
                <a:cs typeface="Times New Roman" pitchFamily="18" charset="0"/>
              </a:rPr>
              <a:t>
</a:t>
            </a:r>
          </a:p>
          <a:p>
            <a:pPr lvl="0">
              <a:lnSpc>
                <a:spcPts val="900"/>
              </a:lnSpc>
              <a:defRPr/>
            </a:pPr>
            <a:r>
              <a:rPr lang="en-US" sz="1400" dirty="0">
                <a:solidFill>
                  <a:srgbClr val="000000"/>
                </a:solidFill>
                <a:latin typeface="Times New Roman" pitchFamily="18" charset="0"/>
                <a:cs typeface="Times New Roman" pitchFamily="18" charset="0"/>
              </a:rPr>
              <a:t>Total annual charges = </a:t>
            </a:r>
            <a:r>
              <a:rPr lang="en-US" sz="1400" dirty="0" smtClean="0">
                <a:solidFill>
                  <a:srgbClr val="000000"/>
                </a:solidFill>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17·2x 10</a:t>
            </a:r>
            <a:r>
              <a:rPr lang="en-US" sz="1400" baseline="30000" dirty="0">
                <a:solidFill>
                  <a:srgbClr val="000000"/>
                </a:solidFill>
                <a:latin typeface="Times New Roman" pitchFamily="18" charset="0"/>
                <a:cs typeface="Times New Roman" pitchFamily="18" charset="0"/>
              </a:rPr>
              <a:t>5 </a:t>
            </a:r>
            <a:r>
              <a:rPr lang="en-US" sz="1400" dirty="0">
                <a:solidFill>
                  <a:srgbClr val="000000"/>
                </a:solidFill>
                <a:latin typeface="Times New Roman" pitchFamily="18" charset="0"/>
                <a:cs typeface="Times New Roman" pitchFamily="18" charset="0"/>
              </a:rPr>
              <a:t>+ </a:t>
            </a:r>
            <a:r>
              <a:rPr lang="en-US" sz="1400" dirty="0" smtClean="0">
                <a:solidFill>
                  <a:srgbClr val="000000"/>
                </a:solidFill>
                <a:latin typeface="Times New Roman" pitchFamily="18" charset="0"/>
                <a:cs typeface="Times New Roman" pitchFamily="18" charset="0"/>
              </a:rPr>
              <a:t>17.52 </a:t>
            </a:r>
            <a:r>
              <a:rPr lang="en-US" sz="1400" dirty="0">
                <a:solidFill>
                  <a:srgbClr val="000000"/>
                </a:solidFill>
                <a:latin typeface="Times New Roman" pitchFamily="18" charset="0"/>
                <a:cs typeface="Times New Roman" pitchFamily="18" charset="0"/>
              </a:rPr>
              <a:t>x 10</a:t>
            </a:r>
            <a:r>
              <a:rPr lang="en-US" sz="1400" baseline="30000" dirty="0">
                <a:solidFill>
                  <a:srgbClr val="000000"/>
                </a:solidFill>
                <a:latin typeface="Times New Roman" pitchFamily="18" charset="0"/>
                <a:cs typeface="Times New Roman" pitchFamily="18" charset="0"/>
              </a:rPr>
              <a:t>5</a:t>
            </a:r>
            <a:r>
              <a:rPr lang="en-US" sz="1400" dirty="0">
                <a:solidFill>
                  <a:srgbClr val="000000"/>
                </a:solidFill>
                <a:latin typeface="Times New Roman" pitchFamily="18" charset="0"/>
                <a:cs typeface="Times New Roman" pitchFamily="18" charset="0"/>
              </a:rPr>
              <a:t>) </a:t>
            </a:r>
            <a:r>
              <a:rPr lang="en-US" sz="1400" b="1" dirty="0">
                <a:solidFill>
                  <a:srgbClr val="FF0066"/>
                </a:solidFill>
                <a:latin typeface="Times New Roman" pitchFamily="18" charset="0"/>
                <a:cs typeface="Times New Roman" pitchFamily="18" charset="0"/>
              </a:rPr>
              <a:t>= </a:t>
            </a:r>
            <a:r>
              <a:rPr lang="en-US" sz="1400" b="1" dirty="0" smtClean="0">
                <a:solidFill>
                  <a:srgbClr val="FF0066"/>
                </a:solidFill>
                <a:latin typeface="Times New Roman" pitchFamily="18" charset="0"/>
                <a:cs typeface="Times New Roman" pitchFamily="18" charset="0"/>
              </a:rPr>
              <a:t>$ </a:t>
            </a:r>
            <a:r>
              <a:rPr lang="en-US" sz="1400" b="1" dirty="0">
                <a:solidFill>
                  <a:srgbClr val="FF0066"/>
                </a:solidFill>
                <a:latin typeface="Times New Roman" pitchFamily="18" charset="0"/>
                <a:cs typeface="Times New Roman" pitchFamily="18" charset="0"/>
              </a:rPr>
              <a:t>34·72x </a:t>
            </a:r>
            <a:r>
              <a:rPr lang="en-US" sz="1400" b="1" dirty="0" smtClean="0">
                <a:solidFill>
                  <a:srgbClr val="FF0066"/>
                </a:solidFill>
                <a:latin typeface="Times New Roman" pitchFamily="18" charset="0"/>
                <a:cs typeface="Times New Roman" pitchFamily="18" charset="0"/>
              </a:rPr>
              <a:t>10</a:t>
            </a:r>
            <a:r>
              <a:rPr lang="en-US" sz="1400" b="1" baseline="30000" dirty="0" smtClean="0">
                <a:solidFill>
                  <a:srgbClr val="FF0066"/>
                </a:solidFill>
                <a:latin typeface="Times New Roman" pitchFamily="18" charset="0"/>
                <a:cs typeface="Times New Roman" pitchFamily="18" charset="0"/>
              </a:rPr>
              <a:t>5</a:t>
            </a:r>
          </a:p>
          <a:p>
            <a:pPr lvl="0">
              <a:lnSpc>
                <a:spcPts val="900"/>
              </a:lnSpc>
              <a:defRPr/>
            </a:pPr>
            <a:endParaRPr lang="en-US" sz="1400" dirty="0" smtClean="0">
              <a:latin typeface="Times New Roman" pitchFamily="18" charset="0"/>
              <a:cs typeface="Times New Roman" pitchFamily="18" charset="0"/>
            </a:endParaRPr>
          </a:p>
          <a:p>
            <a:pPr lvl="0">
              <a:lnSpc>
                <a:spcPts val="900"/>
              </a:lnSpc>
              <a:defRPr/>
            </a:pPr>
            <a:r>
              <a:rPr lang="en-US" sz="1400" dirty="0" smtClean="0">
                <a:latin typeface="Times New Roman" pitchFamily="18" charset="0"/>
                <a:cs typeface="Times New Roman" pitchFamily="18" charset="0"/>
              </a:rPr>
              <a:t>Cost </a:t>
            </a:r>
            <a:r>
              <a:rPr lang="en-US" sz="1400" dirty="0">
                <a:latin typeface="Times New Roman" pitchFamily="18" charset="0"/>
                <a:cs typeface="Times New Roman" pitchFamily="18" charset="0"/>
              </a:rPr>
              <a:t>per kWh </a:t>
            </a:r>
            <a:r>
              <a:rPr lang="en-US" sz="1400" dirty="0" smtClean="0">
                <a:latin typeface="Times New Roman" pitchFamily="18" charset="0"/>
                <a:cs typeface="Times New Roman" pitchFamily="18" charset="0"/>
              </a:rPr>
              <a:t>= (</a:t>
            </a:r>
            <a:r>
              <a:rPr lang="en-US" sz="1400" dirty="0">
                <a:solidFill>
                  <a:srgbClr val="000000"/>
                </a:solidFill>
                <a:latin typeface="Times New Roman" pitchFamily="18" charset="0"/>
                <a:cs typeface="Times New Roman" pitchFamily="18" charset="0"/>
              </a:rPr>
              <a:t>34·72x 10</a:t>
            </a:r>
            <a:r>
              <a:rPr lang="en-US" sz="1400" baseline="30000" dirty="0">
                <a:solidFill>
                  <a:srgbClr val="000000"/>
                </a:solidFill>
                <a:latin typeface="Times New Roman" pitchFamily="18" charset="0"/>
                <a:cs typeface="Times New Roman" pitchFamily="18" charset="0"/>
              </a:rPr>
              <a:t>5</a:t>
            </a:r>
            <a:r>
              <a:rPr lang="en-US" sz="1400" dirty="0" smtClean="0">
                <a:latin typeface="Times New Roman" pitchFamily="18" charset="0"/>
                <a:cs typeface="Times New Roman" pitchFamily="18" charset="0"/>
              </a:rPr>
              <a:t>)/(</a:t>
            </a:r>
            <a:r>
              <a:rPr lang="en-US" sz="1400" dirty="0">
                <a:solidFill>
                  <a:srgbClr val="000000"/>
                </a:solidFill>
                <a:latin typeface="Times New Roman" pitchFamily="18" charset="0"/>
                <a:cs typeface="Times New Roman" pitchFamily="18" charset="0"/>
              </a:rPr>
              <a:t>17.52x 10</a:t>
            </a:r>
            <a:r>
              <a:rPr lang="en-US" sz="1400" baseline="30000" dirty="0">
                <a:solidFill>
                  <a:srgbClr val="000000"/>
                </a:solidFill>
                <a:latin typeface="Times New Roman" pitchFamily="18" charset="0"/>
                <a:cs typeface="Times New Roman" pitchFamily="18" charset="0"/>
              </a:rPr>
              <a:t>5</a:t>
            </a:r>
            <a:r>
              <a:rPr lang="en-US" sz="1400" dirty="0" smtClean="0">
                <a:latin typeface="Times New Roman" pitchFamily="18" charset="0"/>
                <a:cs typeface="Times New Roman" pitchFamily="18" charset="0"/>
              </a:rPr>
              <a:t>) =  </a:t>
            </a:r>
            <a:r>
              <a:rPr lang="en-US" sz="1400" b="1" dirty="0" smtClean="0">
                <a:solidFill>
                  <a:srgbClr val="FF0066"/>
                </a:solidFill>
                <a:latin typeface="Times New Roman" pitchFamily="18" charset="0"/>
                <a:cs typeface="Times New Roman" pitchFamily="18" charset="0"/>
              </a:rPr>
              <a:t>$ 0.02  =   2 Cents</a:t>
            </a:r>
            <a:endParaRPr lang="en-US" sz="1400" baseline="30000" dirty="0">
              <a:latin typeface="Times New Roman" pitchFamily="18" charset="0"/>
              <a:cs typeface="Times New Roman" pitchFamily="18" charset="0"/>
            </a:endParaRPr>
          </a:p>
        </p:txBody>
      </p:sp>
      <p:sp>
        <p:nvSpPr>
          <p:cNvPr id="11" name="Date Placeholder 10"/>
          <p:cNvSpPr>
            <a:spLocks noGrp="1"/>
          </p:cNvSpPr>
          <p:nvPr>
            <p:ph type="dt" sz="half" idx="10"/>
          </p:nvPr>
        </p:nvSpPr>
        <p:spPr>
          <a:xfrm>
            <a:off x="5181600" y="6381750"/>
            <a:ext cx="2133600" cy="476250"/>
          </a:xfrm>
        </p:spPr>
        <p:txBody>
          <a:bodyPr/>
          <a:lstStyle/>
          <a:p>
            <a:fld id="{0E187105-E0AE-4B47-905F-63C0927D319A}" type="datetime1">
              <a:rPr lang="en-US" smtClean="0"/>
              <a:pPr/>
              <a:t>5/2/2020</a:t>
            </a:fld>
            <a:endParaRPr lang="en-US" dirty="0"/>
          </a:p>
        </p:txBody>
      </p:sp>
      <p:sp>
        <p:nvSpPr>
          <p:cNvPr id="12" name="Slide Number Placeholder 11"/>
          <p:cNvSpPr>
            <a:spLocks noGrp="1"/>
          </p:cNvSpPr>
          <p:nvPr>
            <p:ph type="sldNum" sz="quarter" idx="11"/>
          </p:nvPr>
        </p:nvSpPr>
        <p:spPr/>
        <p:txBody>
          <a:bodyPr/>
          <a:lstStyle/>
          <a:p>
            <a:fld id="{E2DBAB3F-31A9-425C-8DAC-E53AFE934A5D}"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8486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11" name="Slide Number Placeholder 10"/>
          <p:cNvSpPr>
            <a:spLocks noGrp="1"/>
          </p:cNvSpPr>
          <p:nvPr>
            <p:ph type="sldNum" sz="quarter" idx="11"/>
          </p:nvPr>
        </p:nvSpPr>
        <p:spPr/>
        <p:txBody>
          <a:bodyPr/>
          <a:lstStyle/>
          <a:p>
            <a:fld id="{E2DBAB3F-31A9-425C-8DAC-E53AFE934A5D}" type="slidenum">
              <a:rPr lang="en-US" smtClean="0"/>
              <a:pPr/>
              <a:t>22</a:t>
            </a:fld>
            <a:endParaRPr lang="en-US"/>
          </a:p>
        </p:txBody>
      </p:sp>
      <p:pic>
        <p:nvPicPr>
          <p:cNvPr id="12" name="Picture 3"/>
          <p:cNvPicPr>
            <a:picLocks noChangeAspect="1" noChangeArrowheads="1"/>
          </p:cNvPicPr>
          <p:nvPr/>
        </p:nvPicPr>
        <p:blipFill>
          <a:blip r:embed="rId3" cstate="print"/>
          <a:srcRect/>
          <a:stretch>
            <a:fillRect/>
          </a:stretch>
        </p:blipFill>
        <p:spPr bwMode="auto">
          <a:xfrm>
            <a:off x="533400" y="1219200"/>
            <a:ext cx="8077200" cy="4800600"/>
          </a:xfrm>
          <a:prstGeom prst="rect">
            <a:avLst/>
          </a:prstGeom>
          <a:noFill/>
          <a:ln w="9525">
            <a:noFill/>
            <a:miter lim="800000"/>
            <a:headEnd/>
            <a:tailEnd/>
          </a:ln>
          <a:effectLst/>
        </p:spPr>
      </p:pic>
      <p:sp>
        <p:nvSpPr>
          <p:cNvPr id="13" name="Rectangle 12"/>
          <p:cNvSpPr/>
          <p:nvPr/>
        </p:nvSpPr>
        <p:spPr>
          <a:xfrm>
            <a:off x="1676400" y="6019800"/>
            <a:ext cx="7010400" cy="369332"/>
          </a:xfrm>
          <a:prstGeom prst="rect">
            <a:avLst/>
          </a:prstGeom>
        </p:spPr>
        <p:txBody>
          <a:bodyPr wrap="square">
            <a:spAutoFit/>
          </a:bodyPr>
          <a:lstStyle/>
          <a:p>
            <a:r>
              <a:rPr lang="en-US" dirty="0" smtClean="0">
                <a:latin typeface="Times New Roman" pitchFamily="18" charset="0"/>
                <a:cs typeface="Times New Roman" pitchFamily="18" charset="0"/>
              </a:rPr>
              <a:t>Fig.1. The straight line method to find annual depreciation charge.  </a:t>
            </a:r>
            <a:endParaRPr lang="en-US" dirty="0"/>
          </a:p>
        </p:txBody>
      </p:sp>
      <p:sp>
        <p:nvSpPr>
          <p:cNvPr id="14" name="Rectangle 13"/>
          <p:cNvSpPr/>
          <p:nvPr/>
        </p:nvSpPr>
        <p:spPr>
          <a:xfrm>
            <a:off x="1371600" y="609600"/>
            <a:ext cx="7239000" cy="369332"/>
          </a:xfrm>
          <a:prstGeom prst="rect">
            <a:avLst/>
          </a:prstGeom>
        </p:spPr>
        <p:txBody>
          <a:bodyPr wrap="square">
            <a:spAutoFit/>
          </a:bodyPr>
          <a:lstStyle/>
          <a:p>
            <a:r>
              <a:rPr lang="en-US" b="1" dirty="0" smtClean="0">
                <a:solidFill>
                  <a:srgbClr val="0070C0"/>
                </a:solidFill>
                <a:latin typeface="Times New Roman" pitchFamily="18" charset="0"/>
                <a:cs typeface="Times New Roman" pitchFamily="18" charset="0"/>
              </a:rPr>
              <a:t>Determining of  Annual Depreciation charge by Straight line method </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8288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79248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11" name="Slide Number Placeholder 10"/>
          <p:cNvSpPr>
            <a:spLocks noGrp="1"/>
          </p:cNvSpPr>
          <p:nvPr>
            <p:ph type="sldNum" sz="quarter" idx="11"/>
          </p:nvPr>
        </p:nvSpPr>
        <p:spPr/>
        <p:txBody>
          <a:bodyPr/>
          <a:lstStyle/>
          <a:p>
            <a:fld id="{E2DBAB3F-31A9-425C-8DAC-E53AFE934A5D}" type="slidenum">
              <a:rPr lang="en-US" smtClean="0"/>
              <a:pPr/>
              <a:t>23</a:t>
            </a:fld>
            <a:endParaRPr lang="en-US"/>
          </a:p>
        </p:txBody>
      </p:sp>
      <p:pic>
        <p:nvPicPr>
          <p:cNvPr id="38914" name="Picture 2"/>
          <p:cNvPicPr>
            <a:picLocks noChangeAspect="1" noChangeArrowheads="1"/>
          </p:cNvPicPr>
          <p:nvPr/>
        </p:nvPicPr>
        <p:blipFill>
          <a:blip r:embed="rId3" cstate="print"/>
          <a:srcRect/>
          <a:stretch>
            <a:fillRect/>
          </a:stretch>
        </p:blipFill>
        <p:spPr bwMode="auto">
          <a:xfrm>
            <a:off x="1447800" y="1295400"/>
            <a:ext cx="6705600" cy="4324303"/>
          </a:xfrm>
          <a:prstGeom prst="rect">
            <a:avLst/>
          </a:prstGeom>
          <a:noFill/>
          <a:ln w="9525">
            <a:noFill/>
            <a:miter lim="800000"/>
            <a:headEnd/>
            <a:tailEnd/>
          </a:ln>
          <a:effectLst/>
        </p:spPr>
      </p:pic>
      <p:sp>
        <p:nvSpPr>
          <p:cNvPr id="12" name="Rectangle 11"/>
          <p:cNvSpPr/>
          <p:nvPr/>
        </p:nvSpPr>
        <p:spPr>
          <a:xfrm>
            <a:off x="1676400" y="5867400"/>
            <a:ext cx="7467600" cy="369332"/>
          </a:xfrm>
          <a:prstGeom prst="rect">
            <a:avLst/>
          </a:prstGeom>
        </p:spPr>
        <p:txBody>
          <a:bodyPr wrap="square">
            <a:spAutoFit/>
          </a:bodyPr>
          <a:lstStyle/>
          <a:p>
            <a:r>
              <a:rPr lang="en-US" dirty="0" smtClean="0">
                <a:latin typeface="Times New Roman" pitchFamily="18" charset="0"/>
                <a:cs typeface="Times New Roman" pitchFamily="18" charset="0"/>
              </a:rPr>
              <a:t>Fig.2. The Diminishing value method to find annual depreciation charge.  </a:t>
            </a:r>
            <a:endParaRPr lang="en-US" dirty="0"/>
          </a:p>
        </p:txBody>
      </p:sp>
      <p:sp>
        <p:nvSpPr>
          <p:cNvPr id="13" name="Rectangle 12"/>
          <p:cNvSpPr/>
          <p:nvPr/>
        </p:nvSpPr>
        <p:spPr>
          <a:xfrm>
            <a:off x="1219200" y="685800"/>
            <a:ext cx="7620000" cy="369332"/>
          </a:xfrm>
          <a:prstGeom prst="rect">
            <a:avLst/>
          </a:prstGeom>
        </p:spPr>
        <p:txBody>
          <a:bodyPr wrap="square">
            <a:spAutoFit/>
          </a:bodyPr>
          <a:lstStyle/>
          <a:p>
            <a:r>
              <a:rPr lang="en-US" b="1" dirty="0" smtClean="0">
                <a:solidFill>
                  <a:srgbClr val="0070C0"/>
                </a:solidFill>
                <a:latin typeface="Times New Roman" pitchFamily="18" charset="0"/>
                <a:cs typeface="Times New Roman" pitchFamily="18" charset="0"/>
              </a:rPr>
              <a:t>Determining of  Annual Depreciation charge by </a:t>
            </a:r>
            <a:r>
              <a:rPr lang="en-US" b="1" dirty="0" smtClean="0">
                <a:solidFill>
                  <a:srgbClr val="EB008B"/>
                </a:solidFill>
                <a:latin typeface="Times New Roman" pitchFamily="18" charset="0"/>
                <a:cs typeface="Times New Roman" pitchFamily="18" charset="0"/>
              </a:rPr>
              <a:t>Diminishing value method. </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10"/>
          <p:cNvSpPr>
            <a:spLocks noGrp="1"/>
          </p:cNvSpPr>
          <p:nvPr>
            <p:ph type="sldNum" sz="quarter" idx="11"/>
          </p:nvPr>
        </p:nvSpPr>
        <p:spPr/>
        <p:txBody>
          <a:bodyPr/>
          <a:lstStyle/>
          <a:p>
            <a:fld id="{E2DBAB3F-31A9-425C-8DAC-E53AFE934A5D}" type="slidenum">
              <a:rPr lang="en-US" smtClean="0"/>
              <a:pPr/>
              <a:t>24</a:t>
            </a:fld>
            <a:endParaRPr lang="en-US"/>
          </a:p>
        </p:txBody>
      </p:sp>
      <p:sp>
        <p:nvSpPr>
          <p:cNvPr id="2" name="TextBox 1"/>
          <p:cNvSpPr txBox="1"/>
          <p:nvPr/>
        </p:nvSpPr>
        <p:spPr>
          <a:xfrm>
            <a:off x="3823825" y="3042625"/>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4" name="TextBox 3"/>
          <p:cNvSpPr txBox="1"/>
          <p:nvPr/>
        </p:nvSpPr>
        <p:spPr>
          <a:xfrm>
            <a:off x="3163067" y="1739351"/>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5" name="TextBox 4"/>
          <p:cNvSpPr txBox="1"/>
          <p:nvPr/>
        </p:nvSpPr>
        <p:spPr>
          <a:xfrm>
            <a:off x="4457008" y="1800304"/>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6" name="TextBox 5"/>
          <p:cNvSpPr txBox="1"/>
          <p:nvPr/>
        </p:nvSpPr>
        <p:spPr>
          <a:xfrm>
            <a:off x="3159611" y="381000"/>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7" name="TextBox 6"/>
          <p:cNvSpPr txBox="1"/>
          <p:nvPr/>
        </p:nvSpPr>
        <p:spPr>
          <a:xfrm>
            <a:off x="5821385" y="419828"/>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8" name="TextBox 7"/>
          <p:cNvSpPr txBox="1"/>
          <p:nvPr/>
        </p:nvSpPr>
        <p:spPr>
          <a:xfrm>
            <a:off x="5102095" y="439493"/>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9" name="TextBox 8"/>
          <p:cNvSpPr txBox="1"/>
          <p:nvPr/>
        </p:nvSpPr>
        <p:spPr>
          <a:xfrm>
            <a:off x="4481127" y="457200"/>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10" name="TextBox 9"/>
          <p:cNvSpPr txBox="1"/>
          <p:nvPr/>
        </p:nvSpPr>
        <p:spPr>
          <a:xfrm>
            <a:off x="3796250" y="419828"/>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12" name="TextBox 11"/>
          <p:cNvSpPr txBox="1"/>
          <p:nvPr/>
        </p:nvSpPr>
        <p:spPr>
          <a:xfrm>
            <a:off x="5821385" y="1721645"/>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13" name="TextBox 12"/>
          <p:cNvSpPr txBox="1"/>
          <p:nvPr/>
        </p:nvSpPr>
        <p:spPr>
          <a:xfrm>
            <a:off x="4953000" y="3042626"/>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14" name="TextBox 13"/>
          <p:cNvSpPr txBox="1"/>
          <p:nvPr/>
        </p:nvSpPr>
        <p:spPr>
          <a:xfrm>
            <a:off x="4370053" y="4191000"/>
            <a:ext cx="660758" cy="1323439"/>
          </a:xfrm>
          <a:prstGeom prst="rect">
            <a:avLst/>
          </a:prstGeom>
          <a:noFill/>
        </p:spPr>
        <p:txBody>
          <a:bodyPr wrap="none" rtlCol="0">
            <a:spAutoFit/>
          </a:bodyPr>
          <a:lstStyle/>
          <a:p>
            <a:r>
              <a:rPr lang="en-US" sz="8000" dirty="0" smtClean="0">
                <a:solidFill>
                  <a:srgbClr val="FF33CC"/>
                </a:solidFill>
              </a:rPr>
              <a:t>?</a:t>
            </a:r>
            <a:endParaRPr lang="en-US" sz="8000" dirty="0">
              <a:solidFill>
                <a:srgbClr val="FF33CC"/>
              </a:solidFill>
            </a:endParaRPr>
          </a:p>
        </p:txBody>
      </p:sp>
      <p:sp>
        <p:nvSpPr>
          <p:cNvPr id="3" name="Action Button: Sound 2">
            <a:hlinkClick r:id="" action="ppaction://noaction" highlightClick="1">
              <a:snd r:embed="rId3" name="applause.wav"/>
            </a:hlinkClick>
          </p:cNvPr>
          <p:cNvSpPr/>
          <p:nvPr/>
        </p:nvSpPr>
        <p:spPr>
          <a:xfrm>
            <a:off x="6781800" y="457200"/>
            <a:ext cx="1752600" cy="1423416"/>
          </a:xfrm>
          <a:prstGeom prst="actionButtonSou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ction Button: Sound 14">
            <a:hlinkClick r:id="" action="ppaction://noaction" highlightClick="1">
              <a:snd r:embed="rId3" name="applause.wav"/>
            </a:hlinkClick>
          </p:cNvPr>
          <p:cNvSpPr/>
          <p:nvPr/>
        </p:nvSpPr>
        <p:spPr>
          <a:xfrm>
            <a:off x="6781800" y="2209800"/>
            <a:ext cx="1752600" cy="865632"/>
          </a:xfrm>
          <a:prstGeom prst="actionButtonSou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1918" y="3885920"/>
            <a:ext cx="1060450" cy="283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1350" y="4744065"/>
            <a:ext cx="1060450" cy="202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E803635-2093-4228-87C9-E6E8CCDBA2D5}" type="datetime1">
              <a:rPr lang="en-US" smtClean="0"/>
              <a:pPr/>
              <a:t>5/2/2020</a:t>
            </a:fld>
            <a:endParaRPr lang="en-US"/>
          </a:p>
        </p:txBody>
      </p:sp>
      <p:sp>
        <p:nvSpPr>
          <p:cNvPr id="5" name="Slide Number Placeholder 4"/>
          <p:cNvSpPr>
            <a:spLocks noGrp="1"/>
          </p:cNvSpPr>
          <p:nvPr>
            <p:ph type="sldNum" sz="quarter" idx="11"/>
          </p:nvPr>
        </p:nvSpPr>
        <p:spPr/>
        <p:txBody>
          <a:bodyPr/>
          <a:lstStyle/>
          <a:p>
            <a:fld id="{E2DBAB3F-31A9-425C-8DAC-E53AFE934A5D}" type="slidenum">
              <a:rPr lang="en-US" smtClean="0"/>
              <a:pPr/>
              <a:t>3</a:t>
            </a:fld>
            <a:endParaRPr lang="en-US"/>
          </a:p>
        </p:txBody>
      </p:sp>
      <p:sp>
        <p:nvSpPr>
          <p:cNvPr id="7" name="Content Placeholder 6"/>
          <p:cNvSpPr>
            <a:spLocks noGrp="1"/>
          </p:cNvSpPr>
          <p:nvPr>
            <p:ph idx="1"/>
          </p:nvPr>
        </p:nvSpPr>
        <p:spPr>
          <a:xfrm>
            <a:off x="457200" y="457200"/>
            <a:ext cx="8534400" cy="6375591"/>
          </a:xfrm>
          <a:prstGeom prst="rect">
            <a:avLst/>
          </a:prstGeom>
        </p:spPr>
        <p:txBody>
          <a:bodyPr wrap="square">
            <a:spAutoFit/>
          </a:bodyPr>
          <a:lstStyle/>
          <a:p>
            <a:pPr marL="0" indent="0" algn="ctr">
              <a:lnSpc>
                <a:spcPts val="900"/>
              </a:lnSpc>
              <a:buNone/>
            </a:pPr>
            <a:r>
              <a:rPr lang="en-US" b="1" dirty="0" smtClean="0">
                <a:solidFill>
                  <a:srgbClr val="005AAA"/>
                </a:solidFill>
                <a:latin typeface="Times New Roman" pitchFamily="18" charset="0"/>
                <a:cs typeface="Times New Roman" pitchFamily="18" charset="0"/>
              </a:rPr>
              <a:t>Introduction</a:t>
            </a:r>
            <a:endParaRPr lang="en-US" b="1" dirty="0" smtClean="0">
              <a:solidFill>
                <a:srgbClr val="005AAA"/>
              </a:solidFill>
              <a:latin typeface="Times New Roman" pitchFamily="18" charset="0"/>
              <a:cs typeface="Times New Roman" pitchFamily="18" charset="0"/>
            </a:endParaRPr>
          </a:p>
          <a:p>
            <a:pPr marL="346075" algn="just">
              <a:lnSpc>
                <a:spcPct val="150000"/>
              </a:lnSpc>
              <a:spcBef>
                <a:spcPts val="0"/>
              </a:spcBef>
              <a:spcAft>
                <a:spcPts val="0"/>
              </a:spcAft>
              <a:buFont typeface="Wingdings" panose="05000000000000000000" pitchFamily="2" charset="2"/>
              <a:buChar char="v"/>
            </a:pPr>
            <a:r>
              <a:rPr lang="en-US" sz="2000" kern="0" dirty="0" smtClean="0">
                <a:solidFill>
                  <a:srgbClr val="00B050"/>
                </a:solidFill>
                <a:latin typeface="Times New Roman" pitchFamily="18" charset="0"/>
                <a:cs typeface="Times New Roman" pitchFamily="18" charset="0"/>
              </a:rPr>
              <a:t>A </a:t>
            </a:r>
            <a:r>
              <a:rPr lang="en-US" sz="2000" kern="0" dirty="0" smtClean="0">
                <a:solidFill>
                  <a:srgbClr val="00B050"/>
                </a:solidFill>
                <a:latin typeface="Times New Roman" pitchFamily="18" charset="0"/>
                <a:cs typeface="Times New Roman" pitchFamily="18" charset="0"/>
              </a:rPr>
              <a:t>power station </a:t>
            </a:r>
            <a:r>
              <a:rPr lang="en-US" sz="2000" kern="0" dirty="0" smtClean="0">
                <a:solidFill>
                  <a:srgbClr val="000000"/>
                </a:solidFill>
                <a:latin typeface="Times New Roman" pitchFamily="18" charset="0"/>
                <a:cs typeface="Times New Roman" pitchFamily="18" charset="0"/>
              </a:rPr>
              <a:t>is required to deliver </a:t>
            </a:r>
            <a:r>
              <a:rPr lang="en-US" sz="2000" kern="0" dirty="0" smtClean="0">
                <a:solidFill>
                  <a:srgbClr val="FF0000"/>
                </a:solidFill>
                <a:latin typeface="Times New Roman" pitchFamily="18" charset="0"/>
                <a:cs typeface="Times New Roman" pitchFamily="18" charset="0"/>
              </a:rPr>
              <a:t>power</a:t>
            </a:r>
            <a:r>
              <a:rPr lang="en-US" sz="2000" kern="0" dirty="0" smtClean="0">
                <a:solidFill>
                  <a:srgbClr val="7030A0"/>
                </a:solidFill>
                <a:latin typeface="Times New Roman" pitchFamily="18" charset="0"/>
                <a:cs typeface="Times New Roman" pitchFamily="18" charset="0"/>
              </a:rPr>
              <a:t> </a:t>
            </a:r>
            <a:r>
              <a:rPr lang="en-US" sz="2000" kern="0" dirty="0" smtClean="0">
                <a:solidFill>
                  <a:srgbClr val="000000"/>
                </a:solidFill>
                <a:latin typeface="Times New Roman" pitchFamily="18" charset="0"/>
                <a:cs typeface="Times New Roman" pitchFamily="18" charset="0"/>
              </a:rPr>
              <a:t>to a </a:t>
            </a:r>
            <a:r>
              <a:rPr lang="en-US" sz="2000" kern="0" dirty="0" smtClean="0">
                <a:solidFill>
                  <a:srgbClr val="FF0000"/>
                </a:solidFill>
                <a:latin typeface="Times New Roman" pitchFamily="18" charset="0"/>
                <a:cs typeface="Times New Roman" pitchFamily="18" charset="0"/>
              </a:rPr>
              <a:t>large number of consumers </a:t>
            </a:r>
            <a:r>
              <a:rPr lang="en-US" sz="2000" kern="0" dirty="0" smtClean="0">
                <a:solidFill>
                  <a:srgbClr val="000000"/>
                </a:solidFill>
                <a:latin typeface="Times New Roman" pitchFamily="18" charset="0"/>
                <a:cs typeface="Times New Roman" pitchFamily="18" charset="0"/>
              </a:rPr>
              <a:t>to meet their requirements. While </a:t>
            </a:r>
            <a:r>
              <a:rPr lang="en-US" sz="2000" kern="0" dirty="0" smtClean="0">
                <a:solidFill>
                  <a:srgbClr val="FF0000"/>
                </a:solidFill>
                <a:latin typeface="Times New Roman" pitchFamily="18" charset="0"/>
                <a:cs typeface="Times New Roman" pitchFamily="18" charset="0"/>
              </a:rPr>
              <a:t>designing</a:t>
            </a:r>
            <a:r>
              <a:rPr lang="en-US" sz="2000" kern="0" dirty="0" smtClean="0">
                <a:solidFill>
                  <a:srgbClr val="000000"/>
                </a:solidFill>
                <a:latin typeface="Times New Roman" pitchFamily="18" charset="0"/>
                <a:cs typeface="Times New Roman" pitchFamily="18" charset="0"/>
              </a:rPr>
              <a:t> and </a:t>
            </a:r>
            <a:r>
              <a:rPr lang="en-US" sz="2000" kern="0" dirty="0" smtClean="0">
                <a:solidFill>
                  <a:srgbClr val="FF0000"/>
                </a:solidFill>
                <a:latin typeface="Times New Roman" pitchFamily="18" charset="0"/>
                <a:cs typeface="Times New Roman" pitchFamily="18" charset="0"/>
              </a:rPr>
              <a:t>building</a:t>
            </a:r>
            <a:r>
              <a:rPr lang="en-US" sz="2000" kern="0" dirty="0" smtClean="0">
                <a:solidFill>
                  <a:srgbClr val="000000"/>
                </a:solidFill>
                <a:latin typeface="Times New Roman" pitchFamily="18" charset="0"/>
                <a:cs typeface="Times New Roman" pitchFamily="18" charset="0"/>
              </a:rPr>
              <a:t> a power station, efforts should be made to achieve </a:t>
            </a:r>
            <a:r>
              <a:rPr lang="en-US" sz="2000" kern="0" dirty="0" smtClean="0">
                <a:solidFill>
                  <a:srgbClr val="7030A0"/>
                </a:solidFill>
                <a:latin typeface="Times New Roman" pitchFamily="18" charset="0"/>
                <a:cs typeface="Times New Roman" pitchFamily="18" charset="0"/>
              </a:rPr>
              <a:t>overall </a:t>
            </a:r>
            <a:r>
              <a:rPr lang="en-US" sz="2000" kern="0" dirty="0" smtClean="0">
                <a:solidFill>
                  <a:srgbClr val="7030A0"/>
                </a:solidFill>
                <a:latin typeface="Times New Roman" pitchFamily="18" charset="0"/>
                <a:cs typeface="Times New Roman" pitchFamily="18" charset="0"/>
              </a:rPr>
              <a:t>economy, </a:t>
            </a:r>
            <a:r>
              <a:rPr lang="en-US" sz="2000" kern="0" dirty="0" smtClean="0">
                <a:solidFill>
                  <a:srgbClr val="000000"/>
                </a:solidFill>
                <a:latin typeface="Times New Roman" pitchFamily="18" charset="0"/>
                <a:cs typeface="Times New Roman" pitchFamily="18" charset="0"/>
              </a:rPr>
              <a:t>so that the </a:t>
            </a:r>
            <a:r>
              <a:rPr lang="en-US" sz="2000" kern="0" dirty="0" smtClean="0">
                <a:solidFill>
                  <a:srgbClr val="7030A0"/>
                </a:solidFill>
                <a:latin typeface="Times New Roman" pitchFamily="18" charset="0"/>
                <a:cs typeface="Times New Roman" pitchFamily="18" charset="0"/>
              </a:rPr>
              <a:t>per unit cost of production </a:t>
            </a:r>
            <a:r>
              <a:rPr lang="en-US" sz="2000" kern="0" dirty="0" smtClean="0">
                <a:solidFill>
                  <a:srgbClr val="000000"/>
                </a:solidFill>
                <a:latin typeface="Times New Roman" pitchFamily="18" charset="0"/>
                <a:cs typeface="Times New Roman" pitchFamily="18" charset="0"/>
              </a:rPr>
              <a:t>is </a:t>
            </a:r>
            <a:r>
              <a:rPr lang="en-US" sz="2000" kern="0" dirty="0" smtClean="0">
                <a:solidFill>
                  <a:srgbClr val="7030A0"/>
                </a:solidFill>
                <a:latin typeface="Times New Roman" pitchFamily="18" charset="0"/>
                <a:cs typeface="Times New Roman" pitchFamily="18" charset="0"/>
              </a:rPr>
              <a:t>as low as possible</a:t>
            </a:r>
            <a:r>
              <a:rPr lang="en-US" sz="2000" kern="0" dirty="0" smtClean="0">
                <a:solidFill>
                  <a:srgbClr val="000000"/>
                </a:solidFill>
                <a:latin typeface="Times New Roman" pitchFamily="18" charset="0"/>
                <a:cs typeface="Times New Roman" pitchFamily="18" charset="0"/>
              </a:rPr>
              <a:t>. This will enable the electric supply company to sell electrical energy at a </a:t>
            </a:r>
            <a:r>
              <a:rPr lang="en-US" sz="2000" kern="0" dirty="0" smtClean="0">
                <a:solidFill>
                  <a:srgbClr val="7030A0"/>
                </a:solidFill>
                <a:latin typeface="Times New Roman" pitchFamily="18" charset="0"/>
                <a:cs typeface="Times New Roman" pitchFamily="18" charset="0"/>
              </a:rPr>
              <a:t>profit and ensure reliable service</a:t>
            </a:r>
            <a:r>
              <a:rPr lang="en-US" sz="2000" kern="0" dirty="0" smtClean="0">
                <a:solidFill>
                  <a:srgbClr val="000000"/>
                </a:solidFill>
                <a:latin typeface="Times New Roman" pitchFamily="18" charset="0"/>
                <a:cs typeface="Times New Roman" pitchFamily="18" charset="0"/>
              </a:rPr>
              <a:t>. </a:t>
            </a:r>
            <a:endParaRPr lang="en-US" sz="2000" kern="0" dirty="0">
              <a:solidFill>
                <a:srgbClr val="000000"/>
              </a:solidFill>
              <a:latin typeface="Times New Roman" pitchFamily="18" charset="0"/>
              <a:cs typeface="Times New Roman" pitchFamily="18" charset="0"/>
            </a:endParaRPr>
          </a:p>
          <a:p>
            <a:pPr marL="346075" algn="just">
              <a:lnSpc>
                <a:spcPct val="150000"/>
              </a:lnSpc>
              <a:spcBef>
                <a:spcPts val="0"/>
              </a:spcBef>
              <a:spcAft>
                <a:spcPts val="0"/>
              </a:spcAft>
              <a:buFont typeface="Wingdings" panose="05000000000000000000" pitchFamily="2" charset="2"/>
              <a:buChar char="v"/>
            </a:pPr>
            <a:r>
              <a:rPr lang="en-US" sz="2000" kern="0" dirty="0" smtClean="0">
                <a:solidFill>
                  <a:srgbClr val="000000"/>
                </a:solidFill>
                <a:latin typeface="Times New Roman" pitchFamily="18" charset="0"/>
                <a:cs typeface="Times New Roman" pitchFamily="18" charset="0"/>
              </a:rPr>
              <a:t>The </a:t>
            </a:r>
            <a:r>
              <a:rPr lang="en-US" sz="2000" kern="0" dirty="0" smtClean="0">
                <a:solidFill>
                  <a:srgbClr val="000000"/>
                </a:solidFill>
                <a:latin typeface="Times New Roman" pitchFamily="18" charset="0"/>
                <a:cs typeface="Times New Roman" pitchFamily="18" charset="0"/>
              </a:rPr>
              <a:t>problem of </a:t>
            </a:r>
            <a:r>
              <a:rPr lang="en-US" sz="2000" kern="0" dirty="0" smtClean="0">
                <a:solidFill>
                  <a:srgbClr val="00B050"/>
                </a:solidFill>
                <a:latin typeface="Times New Roman" pitchFamily="18" charset="0"/>
                <a:cs typeface="Times New Roman" pitchFamily="18" charset="0"/>
              </a:rPr>
              <a:t>determining the cost of production </a:t>
            </a:r>
            <a:r>
              <a:rPr lang="en-US" sz="2000" kern="0" dirty="0" smtClean="0">
                <a:solidFill>
                  <a:srgbClr val="000000"/>
                </a:solidFill>
                <a:latin typeface="Times New Roman" pitchFamily="18" charset="0"/>
                <a:cs typeface="Times New Roman" pitchFamily="18" charset="0"/>
              </a:rPr>
              <a:t>of electrical en</a:t>
            </a:r>
            <a:r>
              <a:rPr lang="en-US" sz="2000" kern="0" dirty="0" smtClean="0">
                <a:solidFill>
                  <a:srgbClr val="21342D"/>
                </a:solidFill>
                <a:latin typeface="Times New Roman" pitchFamily="18" charset="0"/>
                <a:cs typeface="Times New Roman" pitchFamily="18" charset="0"/>
              </a:rPr>
              <a:t>ergy</a:t>
            </a:r>
            <a:r>
              <a:rPr lang="en-US" sz="2000" kern="0" dirty="0" smtClean="0">
                <a:solidFill>
                  <a:srgbClr val="000000"/>
                </a:solidFill>
                <a:latin typeface="Times New Roman" pitchFamily="18" charset="0"/>
                <a:cs typeface="Times New Roman" pitchFamily="18" charset="0"/>
              </a:rPr>
              <a:t> is highly complex and poses a challenge to power engineers. There are several factors which influence the </a:t>
            </a:r>
            <a:r>
              <a:rPr lang="en-US" sz="2000" kern="0" dirty="0" smtClean="0">
                <a:solidFill>
                  <a:srgbClr val="7030A0"/>
                </a:solidFill>
                <a:latin typeface="Times New Roman" pitchFamily="18" charset="0"/>
                <a:cs typeface="Times New Roman" pitchFamily="18" charset="0"/>
              </a:rPr>
              <a:t>production cost </a:t>
            </a:r>
            <a:r>
              <a:rPr lang="en-US" sz="2000" kern="0" dirty="0" smtClean="0">
                <a:solidFill>
                  <a:srgbClr val="000000"/>
                </a:solidFill>
                <a:latin typeface="Times New Roman" pitchFamily="18" charset="0"/>
                <a:cs typeface="Times New Roman" pitchFamily="18" charset="0"/>
              </a:rPr>
              <a:t>such as </a:t>
            </a:r>
            <a:r>
              <a:rPr lang="en-US" sz="2000" kern="0" dirty="0" smtClean="0">
                <a:solidFill>
                  <a:srgbClr val="00B050"/>
                </a:solidFill>
                <a:latin typeface="Times New Roman" pitchFamily="18" charset="0"/>
                <a:cs typeface="Times New Roman" pitchFamily="18" charset="0"/>
              </a:rPr>
              <a:t>cost of land and equipment, depreciation of equipment, interest on capital investment etc. </a:t>
            </a:r>
            <a:endParaRPr lang="en-US" sz="2000" kern="0" dirty="0">
              <a:solidFill>
                <a:srgbClr val="00B050"/>
              </a:solidFill>
              <a:latin typeface="Times New Roman" pitchFamily="18" charset="0"/>
              <a:cs typeface="Times New Roman" pitchFamily="18" charset="0"/>
            </a:endParaRPr>
          </a:p>
          <a:p>
            <a:pPr marL="346075" algn="just">
              <a:lnSpc>
                <a:spcPct val="150000"/>
              </a:lnSpc>
              <a:spcBef>
                <a:spcPts val="0"/>
              </a:spcBef>
              <a:spcAft>
                <a:spcPts val="0"/>
              </a:spcAft>
              <a:buFont typeface="Wingdings" panose="05000000000000000000" pitchFamily="2" charset="2"/>
              <a:buChar char="v"/>
            </a:pPr>
            <a:r>
              <a:rPr lang="en-US" sz="2000" kern="0" dirty="0" smtClean="0">
                <a:solidFill>
                  <a:srgbClr val="000000"/>
                </a:solidFill>
                <a:latin typeface="Times New Roman" pitchFamily="18" charset="0"/>
                <a:cs typeface="Times New Roman" pitchFamily="18" charset="0"/>
              </a:rPr>
              <a:t>Therefore</a:t>
            </a:r>
            <a:r>
              <a:rPr lang="en-US" sz="2000" kern="0" dirty="0" smtClean="0">
                <a:solidFill>
                  <a:srgbClr val="000000"/>
                </a:solidFill>
                <a:latin typeface="Times New Roman" pitchFamily="18" charset="0"/>
                <a:cs typeface="Times New Roman" pitchFamily="18" charset="0"/>
              </a:rPr>
              <a:t>, a careful study has to be made to calculate the cost of production. We shall here focus our attention on the various aspects of economics of power generation.</a:t>
            </a:r>
          </a:p>
          <a:p>
            <a:pPr marL="0" indent="0">
              <a:lnSpc>
                <a:spcPct val="150000"/>
              </a:lnSpc>
              <a:buNone/>
            </a:pPr>
            <a:r>
              <a:rPr lang="en-US" sz="1200" dirty="0" smtClean="0">
                <a:solidFill>
                  <a:srgbClr val="000000"/>
                </a:solidFill>
                <a:latin typeface="Times New Roman" pitchFamily="18" charset="0"/>
                <a:cs typeface="Times New Roman" pitchFamily="18" charset="0"/>
              </a:rPr>
              <a:t>
</a:t>
            </a:r>
            <a:endParaRPr lang="en-US" sz="12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15151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lstStyle/>
          <a:p>
            <a:pPr algn="ctr"/>
            <a:r>
              <a:rPr lang="en-US" sz="2800" dirty="0">
                <a:solidFill>
                  <a:srgbClr val="005AAA"/>
                </a:solidFill>
                <a:latin typeface="Times New Roman" pitchFamily="18" charset="0"/>
                <a:cs typeface="Times New Roman" pitchFamily="18" charset="0"/>
              </a:rPr>
              <a:t>Economics of Power Generation</a:t>
            </a:r>
            <a:endParaRPr lang="en-US" sz="2800" dirty="0"/>
          </a:p>
        </p:txBody>
      </p:sp>
      <p:sp>
        <p:nvSpPr>
          <p:cNvPr id="3" name="Content Placeholder 2"/>
          <p:cNvSpPr>
            <a:spLocks noGrp="1"/>
          </p:cNvSpPr>
          <p:nvPr>
            <p:ph idx="1"/>
          </p:nvPr>
        </p:nvSpPr>
        <p:spPr>
          <a:xfrm>
            <a:off x="457200" y="838200"/>
            <a:ext cx="8534400" cy="5181600"/>
          </a:xfrm>
        </p:spPr>
        <p:txBody>
          <a:bodyPr/>
          <a:lstStyle/>
          <a:p>
            <a:pPr algn="just">
              <a:lnSpc>
                <a:spcPct val="150000"/>
              </a:lnSpc>
              <a:buFont typeface="Wingdings" panose="05000000000000000000" pitchFamily="2" charset="2"/>
              <a:buChar char="v"/>
            </a:pPr>
            <a:r>
              <a:rPr lang="en-US" i="1" dirty="0" smtClean="0">
                <a:solidFill>
                  <a:srgbClr val="000000"/>
                </a:solidFill>
                <a:latin typeface="Times New Roman" pitchFamily="18" charset="0"/>
                <a:cs typeface="Times New Roman" pitchFamily="18" charset="0"/>
              </a:rPr>
              <a:t> The </a:t>
            </a:r>
            <a:r>
              <a:rPr lang="en-US" i="1" dirty="0">
                <a:solidFill>
                  <a:srgbClr val="000000"/>
                </a:solidFill>
                <a:latin typeface="Times New Roman" pitchFamily="18" charset="0"/>
                <a:cs typeface="Times New Roman" pitchFamily="18" charset="0"/>
              </a:rPr>
              <a:t>art of determining the </a:t>
            </a:r>
            <a:r>
              <a:rPr lang="en-US" i="1" dirty="0">
                <a:solidFill>
                  <a:srgbClr val="7030A0"/>
                </a:solidFill>
                <a:latin typeface="Times New Roman" pitchFamily="18" charset="0"/>
                <a:cs typeface="Times New Roman" pitchFamily="18" charset="0"/>
              </a:rPr>
              <a:t>per unit </a:t>
            </a:r>
            <a:r>
              <a:rPr lang="en-US" i="1" dirty="0">
                <a:solidFill>
                  <a:srgbClr val="000000"/>
                </a:solidFill>
                <a:latin typeface="Times New Roman" pitchFamily="18" charset="0"/>
                <a:cs typeface="Times New Roman" pitchFamily="18" charset="0"/>
              </a:rPr>
              <a:t>(i.e., one kWh) </a:t>
            </a:r>
            <a:r>
              <a:rPr lang="en-US" i="1" dirty="0">
                <a:solidFill>
                  <a:srgbClr val="7030A0"/>
                </a:solidFill>
                <a:latin typeface="Times New Roman" pitchFamily="18" charset="0"/>
                <a:cs typeface="Times New Roman" pitchFamily="18" charset="0"/>
              </a:rPr>
              <a:t>cost of production of electrical energy </a:t>
            </a:r>
            <a:r>
              <a:rPr lang="en-US" i="1" dirty="0">
                <a:solidFill>
                  <a:srgbClr val="000000"/>
                </a:solidFill>
                <a:latin typeface="Times New Roman" pitchFamily="18" charset="0"/>
                <a:cs typeface="Times New Roman" pitchFamily="18" charset="0"/>
              </a:rPr>
              <a:t>is known as</a:t>
            </a:r>
            <a:r>
              <a:rPr lang="en-US" b="1" dirty="0">
                <a:solidFill>
                  <a:srgbClr val="EB008B"/>
                </a:solidFill>
                <a:latin typeface="Times New Roman" pitchFamily="18" charset="0"/>
                <a:cs typeface="Times New Roman" pitchFamily="18" charset="0"/>
              </a:rPr>
              <a:t> economics of power generation.
</a:t>
            </a:r>
            <a:r>
              <a:rPr lang="en-US" dirty="0">
                <a:solidFill>
                  <a:srgbClr val="000000"/>
                </a:solidFill>
                <a:latin typeface="Times New Roman" pitchFamily="18" charset="0"/>
                <a:cs typeface="Times New Roman" pitchFamily="18" charset="0"/>
              </a:rPr>
              <a:t>The economics of power generation has assumed a great importance in this fast developing  power plant engineering.</a:t>
            </a:r>
            <a:endParaRPr lang="en-US" dirty="0"/>
          </a:p>
        </p:txBody>
      </p:sp>
      <p:sp>
        <p:nvSpPr>
          <p:cNvPr id="4" name="Date Placeholder 3"/>
          <p:cNvSpPr>
            <a:spLocks noGrp="1"/>
          </p:cNvSpPr>
          <p:nvPr>
            <p:ph type="dt" sz="half" idx="10"/>
          </p:nvPr>
        </p:nvSpPr>
        <p:spPr/>
        <p:txBody>
          <a:bodyPr/>
          <a:lstStyle/>
          <a:p>
            <a:fld id="{AE803635-2093-4228-87C9-E6E8CCDBA2D5}" type="datetime1">
              <a:rPr lang="en-US" smtClean="0"/>
              <a:pPr/>
              <a:t>5/2/2020</a:t>
            </a:fld>
            <a:endParaRPr lang="en-US"/>
          </a:p>
        </p:txBody>
      </p:sp>
      <p:sp>
        <p:nvSpPr>
          <p:cNvPr id="5" name="Slide Number Placeholder 4"/>
          <p:cNvSpPr>
            <a:spLocks noGrp="1"/>
          </p:cNvSpPr>
          <p:nvPr>
            <p:ph type="sldNum" sz="quarter" idx="11"/>
          </p:nvPr>
        </p:nvSpPr>
        <p:spPr/>
        <p:txBody>
          <a:bodyPr/>
          <a:lstStyle/>
          <a:p>
            <a:fld id="{E2DBAB3F-31A9-425C-8DAC-E53AFE934A5D}" type="slidenum">
              <a:rPr lang="en-US" smtClean="0"/>
              <a:pPr/>
              <a:t>4</a:t>
            </a:fld>
            <a:endParaRPr lang="en-US"/>
          </a:p>
        </p:txBody>
      </p:sp>
      <p:sp>
        <p:nvSpPr>
          <p:cNvPr id="6" name="Footer Placeholder 5"/>
          <p:cNvSpPr>
            <a:spLocks noGrp="1"/>
          </p:cNvSpPr>
          <p:nvPr>
            <p:ph type="ftr" sz="quarter" idx="12"/>
          </p:nvPr>
        </p:nvSpPr>
        <p:spPr/>
        <p:txBody>
          <a:bodyPr/>
          <a:lstStyle/>
          <a:p>
            <a:r>
              <a:rPr lang="en-US" smtClean="0"/>
              <a:t>© tasstad@gmail.com       </a:t>
            </a:r>
            <a:endParaRPr lang="en-US"/>
          </a:p>
        </p:txBody>
      </p:sp>
    </p:spTree>
    <p:extLst>
      <p:ext uri="{BB962C8B-B14F-4D97-AF65-F5344CB8AC3E}">
        <p14:creationId xmlns:p14="http://schemas.microsoft.com/office/powerpoint/2010/main" val="958611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676400" y="-7620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04800"/>
            <a:ext cx="81534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Text Placeholder 1553"/>
          <p:cNvSpPr txBox="1">
            <a:spLocks/>
          </p:cNvSpPr>
          <p:nvPr/>
        </p:nvSpPr>
        <p:spPr>
          <a:xfrm>
            <a:off x="457200" y="609600"/>
            <a:ext cx="8458200" cy="6796732"/>
          </a:xfrm>
          <a:prstGeom prst="rect">
            <a:avLst/>
          </a:prstGeom>
        </p:spPr>
        <p:txBody>
          <a:bodyPr wrap="square" anchor="t">
            <a:spAutoFit/>
          </a:bodyPr>
          <a:lstStyle/>
          <a:p>
            <a:pPr marL="342900" marR="0" lvl="0" indent="-342900" algn="just" defTabSz="914400" rtl="0" eaLnBrk="1" fontAlgn="auto" latinLnBrk="0" hangingPunct="1">
              <a:lnSpc>
                <a:spcPct val="150000"/>
              </a:lnSpc>
              <a:spcBef>
                <a:spcPts val="0"/>
              </a:spcBef>
              <a:spcAft>
                <a:spcPts val="0"/>
              </a:spcAft>
              <a:buClrTx/>
              <a:buSzTx/>
              <a:buFont typeface="Wingdings" panose="05000000000000000000" pitchFamily="2" charset="2"/>
              <a:buChar char="v"/>
              <a:tabLst/>
              <a:defRPr/>
            </a:pP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 </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consumer will use electric power only if it is supplied at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reasonable rate</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Therefore, power engineers have to find convenient methods to produce electric power as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cheap</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as possible so that consumers are tempted to use electrical methods. </a:t>
            </a:r>
            <a:endParaRPr lang="en-US" sz="2000" dirty="0" smtClean="0">
              <a:solidFill>
                <a:srgbClr val="000000"/>
              </a:solidFill>
              <a:latin typeface="Times New Roman" pitchFamily="18" charset="0"/>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Some </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important terms in EPG</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2000" dirty="0" err="1" smtClean="0">
                <a:solidFill>
                  <a:srgbClr val="FF33CC"/>
                </a:solidFill>
                <a:latin typeface="Times New Roman" pitchFamily="18" charset="0"/>
                <a:cs typeface="Times New Roman" pitchFamily="18" charset="0"/>
              </a:rPr>
              <a:t>i</a:t>
            </a:r>
            <a:r>
              <a:rPr lang="en-US" sz="2000" dirty="0" smtClean="0">
                <a:solidFill>
                  <a:srgbClr val="FF33CC"/>
                </a:solidFill>
                <a:latin typeface="Times New Roman" pitchFamily="18" charset="0"/>
                <a:cs typeface="Times New Roman" pitchFamily="18" charset="0"/>
              </a:rPr>
              <a:t>. </a:t>
            </a:r>
            <a:r>
              <a:rPr kumimoji="0" lang="en-US" sz="2000" b="1" i="0" u="none" strike="noStrike" kern="1200" cap="none" spc="0" normalizeH="0" noProof="0" dirty="0" smtClean="0">
                <a:ln>
                  <a:noFill/>
                </a:ln>
                <a:solidFill>
                  <a:srgbClr val="FF33CC"/>
                </a:solidFill>
                <a:effectLst/>
                <a:uLnTx/>
                <a:uFillTx/>
                <a:latin typeface="Times New Roman" pitchFamily="18" charset="0"/>
                <a:cs typeface="Times New Roman" pitchFamily="18" charset="0"/>
              </a:rPr>
              <a:t> </a:t>
            </a:r>
            <a:r>
              <a:rPr kumimoji="0" lang="en-US" sz="20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Interest:</a:t>
            </a:r>
            <a:r>
              <a:rPr kumimoji="0" lang="en-US" sz="2000"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The cost of use of money is known</a:t>
            </a:r>
            <a:r>
              <a:rPr kumimoji="0" lang="en-US" sz="2000" b="0" i="1"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as interest</a:t>
            </a:r>
            <a:r>
              <a:rPr kumimoji="0" lang="en-US" sz="2000"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p>
          <a:p>
            <a:pPr marL="0" marR="0" lvl="0" indent="228600" algn="just" defTabSz="914400" rtl="0" eaLnBrk="1" fontAlgn="auto" latinLnBrk="0" hangingPunct="1">
              <a:lnSpc>
                <a:spcPct val="150000"/>
              </a:lnSpc>
              <a:spcBef>
                <a:spcPts val="72"/>
              </a:spcBef>
              <a:spcAft>
                <a:spcPts val="0"/>
              </a:spcAft>
              <a:buClrTx/>
              <a:buSzTx/>
              <a:buFontTx/>
              <a:buNone/>
              <a:tabLst/>
              <a:defRPr/>
            </a:pP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 power station is constructed by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investing a huge capital</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This money is generally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borrowed from banks</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or other financial institutions and the supply company has to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pay the annual interest </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on this amount. Even if company has spent out of its reserve funds, the interest must be still allowed for, since this amount could have earned interest if deposited in a bank. Therefore, while calculating the cost of production of electrical energy, the interest payable on the capital investment must be included. The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rate of interest </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depends upon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market position </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and other factors, and may vary from </a:t>
            </a:r>
            <a:r>
              <a:rPr kumimoji="0" lang="en-US" sz="2000"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4%to 8%</a:t>
            </a:r>
            <a:r>
              <a:rPr kumimoji="0" lang="en-US" sz="20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per annum</a:t>
            </a:r>
            <a:r>
              <a:rPr lang="en-US" sz="2000" dirty="0" smtClean="0">
                <a:solidFill>
                  <a:srgbClr val="000000"/>
                </a:solidFill>
                <a:latin typeface="Times New Roman" pitchFamily="18" charset="0"/>
                <a:cs typeface="Times New Roman" pitchFamily="18" charset="0"/>
              </a:rPr>
              <a:t>.</a:t>
            </a:r>
          </a:p>
          <a:p>
            <a:pPr marL="0" marR="0" lvl="0" indent="228600" algn="just" defTabSz="914400" rtl="0" eaLnBrk="1" fontAlgn="auto" latinLnBrk="0" hangingPunct="1">
              <a:spcBef>
                <a:spcPts val="72"/>
              </a:spcBef>
              <a:spcAft>
                <a:spcPts val="0"/>
              </a:spcAft>
              <a:buClrTx/>
              <a:buSzTx/>
              <a:buFontTx/>
              <a:buNone/>
              <a:tabLst/>
              <a:defRPr/>
            </a:pPr>
            <a:endParaRPr lang="en-US" sz="1400" dirty="0" smtClean="0">
              <a:solidFill>
                <a:srgbClr val="000000"/>
              </a:solidFill>
              <a:latin typeface="Times New Roman" pitchFamily="18" charset="0"/>
              <a:cs typeface="Times New Roman" pitchFamily="18" charset="0"/>
            </a:endParaRPr>
          </a:p>
        </p:txBody>
      </p:sp>
      <p:sp>
        <p:nvSpPr>
          <p:cNvPr id="11" name="Date Placeholder 10"/>
          <p:cNvSpPr>
            <a:spLocks noGrp="1"/>
          </p:cNvSpPr>
          <p:nvPr>
            <p:ph type="dt" sz="half" idx="10"/>
          </p:nvPr>
        </p:nvSpPr>
        <p:spPr>
          <a:xfrm>
            <a:off x="3124200" y="6381750"/>
            <a:ext cx="2133600" cy="476250"/>
          </a:xfrm>
        </p:spPr>
        <p:txBody>
          <a:bodyPr/>
          <a:lstStyle/>
          <a:p>
            <a:fld id="{8664AA21-8192-425B-A3AC-2361FF913081}" type="datetime1">
              <a:rPr lang="en-US" smtClean="0"/>
              <a:pPr/>
              <a:t>5/2/2020</a:t>
            </a:fld>
            <a:endParaRPr lang="en-US" dirty="0"/>
          </a:p>
        </p:txBody>
      </p:sp>
      <p:sp>
        <p:nvSpPr>
          <p:cNvPr id="12" name="Slide Number Placeholder 11"/>
          <p:cNvSpPr>
            <a:spLocks noGrp="1"/>
          </p:cNvSpPr>
          <p:nvPr>
            <p:ph type="sldNum" sz="quarter" idx="11"/>
          </p:nvPr>
        </p:nvSpPr>
        <p:spPr/>
        <p:txBody>
          <a:bodyPr/>
          <a:lstStyle/>
          <a:p>
            <a:fld id="{E2DBAB3F-31A9-425C-8DAC-E53AFE934A5D}"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8229600" cy="228600"/>
          </a:xfrm>
        </p:spPr>
        <p:txBody>
          <a:bodyPr/>
          <a:lstStyle/>
          <a:p>
            <a:pPr algn="r"/>
            <a:r>
              <a:rPr lang="en-US" sz="1800" dirty="0" smtClean="0">
                <a:effectLst/>
              </a:rPr>
              <a:t>Cont’d…</a:t>
            </a:r>
            <a:endParaRPr lang="en-US" sz="1800" dirty="0">
              <a:effectLst/>
            </a:endParaRPr>
          </a:p>
        </p:txBody>
      </p:sp>
      <p:sp>
        <p:nvSpPr>
          <p:cNvPr id="3" name="Content Placeholder 2"/>
          <p:cNvSpPr>
            <a:spLocks noGrp="1"/>
          </p:cNvSpPr>
          <p:nvPr>
            <p:ph idx="1"/>
          </p:nvPr>
        </p:nvSpPr>
        <p:spPr>
          <a:xfrm>
            <a:off x="457200" y="685800"/>
            <a:ext cx="8686800" cy="5486400"/>
          </a:xfrm>
        </p:spPr>
        <p:txBody>
          <a:bodyPr>
            <a:normAutofit fontScale="62500" lnSpcReduction="20000"/>
          </a:bodyPr>
          <a:lstStyle/>
          <a:p>
            <a:pPr marL="0" lvl="0" indent="0" algn="just">
              <a:lnSpc>
                <a:spcPct val="170000"/>
              </a:lnSpc>
              <a:spcBef>
                <a:spcPts val="72"/>
              </a:spcBef>
              <a:buNone/>
              <a:defRPr/>
            </a:pPr>
            <a:r>
              <a:rPr lang="en-US" sz="2900" b="1" dirty="0">
                <a:solidFill>
                  <a:srgbClr val="FF0066"/>
                </a:solidFill>
                <a:latin typeface="Times New Roman" pitchFamily="18" charset="0"/>
                <a:cs typeface="Times New Roman" pitchFamily="18" charset="0"/>
              </a:rPr>
              <a:t>ii. </a:t>
            </a:r>
            <a:r>
              <a:rPr lang="en-US" sz="2900" b="1" dirty="0">
                <a:solidFill>
                  <a:srgbClr val="EB008B"/>
                </a:solidFill>
                <a:latin typeface="Times New Roman" pitchFamily="18" charset="0"/>
                <a:cs typeface="Times New Roman" pitchFamily="18" charset="0"/>
              </a:rPr>
              <a:t>Depreciation:- </a:t>
            </a:r>
            <a:r>
              <a:rPr lang="en-US" sz="2900" i="1" dirty="0">
                <a:solidFill>
                  <a:srgbClr val="4D5B6B"/>
                </a:solidFill>
                <a:latin typeface="Times New Roman" pitchFamily="18" charset="0"/>
                <a:cs typeface="Times New Roman" pitchFamily="18" charset="0"/>
              </a:rPr>
              <a:t>The </a:t>
            </a:r>
            <a:r>
              <a:rPr lang="en-US" sz="2900" i="1" dirty="0">
                <a:solidFill>
                  <a:srgbClr val="000000"/>
                </a:solidFill>
                <a:latin typeface="Times New Roman" pitchFamily="18" charset="0"/>
                <a:cs typeface="Times New Roman" pitchFamily="18" charset="0"/>
              </a:rPr>
              <a:t>decrease in the value of the power plant equipment and building due to constant use is known</a:t>
            </a:r>
            <a:r>
              <a:rPr lang="en-US" sz="2900" i="1" dirty="0">
                <a:solidFill>
                  <a:srgbClr val="EB008B"/>
                </a:solidFill>
                <a:latin typeface="Times New Roman" pitchFamily="18" charset="0"/>
                <a:cs typeface="Times New Roman" pitchFamily="18" charset="0"/>
              </a:rPr>
              <a:t>  as depreciation</a:t>
            </a:r>
            <a:r>
              <a:rPr lang="en-US" sz="2900" b="1" dirty="0">
                <a:solidFill>
                  <a:srgbClr val="EB008B"/>
                </a:solidFill>
                <a:latin typeface="Times New Roman" pitchFamily="18" charset="0"/>
                <a:cs typeface="Times New Roman" pitchFamily="18" charset="0"/>
              </a:rPr>
              <a:t>.</a:t>
            </a:r>
          </a:p>
          <a:p>
            <a:pPr marL="0" lvl="0" indent="228600" algn="just">
              <a:lnSpc>
                <a:spcPct val="170000"/>
              </a:lnSpc>
              <a:spcBef>
                <a:spcPts val="36"/>
              </a:spcBef>
              <a:buNone/>
              <a:defRPr/>
            </a:pPr>
            <a:r>
              <a:rPr lang="en-US" sz="2900" dirty="0">
                <a:solidFill>
                  <a:srgbClr val="000000"/>
                </a:solidFill>
                <a:latin typeface="Times New Roman" pitchFamily="18" charset="0"/>
                <a:cs typeface="Times New Roman" pitchFamily="18" charset="0"/>
              </a:rPr>
              <a:t>If the power station equipment were to last for ever, then interest on the capital investment would have been the only charge to be made. </a:t>
            </a:r>
            <a:endParaRPr lang="en-US" sz="2900" dirty="0" smtClean="0">
              <a:solidFill>
                <a:srgbClr val="000000"/>
              </a:solidFill>
              <a:latin typeface="Times New Roman" pitchFamily="18" charset="0"/>
              <a:cs typeface="Times New Roman" pitchFamily="18" charset="0"/>
            </a:endParaRPr>
          </a:p>
          <a:p>
            <a:pPr marL="0" lvl="0" indent="228600" algn="just">
              <a:lnSpc>
                <a:spcPct val="170000"/>
              </a:lnSpc>
              <a:spcBef>
                <a:spcPts val="36"/>
              </a:spcBef>
              <a:buNone/>
              <a:defRPr/>
            </a:pPr>
            <a:r>
              <a:rPr lang="en-US" sz="2900" dirty="0" smtClean="0">
                <a:solidFill>
                  <a:srgbClr val="000000"/>
                </a:solidFill>
                <a:latin typeface="Times New Roman" pitchFamily="18" charset="0"/>
                <a:cs typeface="Times New Roman" pitchFamily="18" charset="0"/>
              </a:rPr>
              <a:t>However</a:t>
            </a:r>
            <a:r>
              <a:rPr lang="en-US" sz="2900" dirty="0">
                <a:solidFill>
                  <a:srgbClr val="000000"/>
                </a:solidFill>
                <a:latin typeface="Times New Roman" pitchFamily="18" charset="0"/>
                <a:cs typeface="Times New Roman" pitchFamily="18" charset="0"/>
              </a:rPr>
              <a:t>, in actual practice, every power station has </a:t>
            </a:r>
            <a:r>
              <a:rPr lang="en-US" sz="2900" dirty="0">
                <a:solidFill>
                  <a:srgbClr val="7030A0"/>
                </a:solidFill>
                <a:latin typeface="Times New Roman" pitchFamily="18" charset="0"/>
                <a:cs typeface="Times New Roman" pitchFamily="18" charset="0"/>
              </a:rPr>
              <a:t>a useful life </a:t>
            </a:r>
            <a:r>
              <a:rPr lang="en-US" sz="2900" dirty="0">
                <a:solidFill>
                  <a:srgbClr val="000000"/>
                </a:solidFill>
                <a:latin typeface="Times New Roman" pitchFamily="18" charset="0"/>
                <a:cs typeface="Times New Roman" pitchFamily="18" charset="0"/>
              </a:rPr>
              <a:t>ranging from </a:t>
            </a:r>
            <a:r>
              <a:rPr lang="en-US" sz="2900" dirty="0">
                <a:solidFill>
                  <a:srgbClr val="7030A0"/>
                </a:solidFill>
                <a:latin typeface="Times New Roman" pitchFamily="18" charset="0"/>
                <a:cs typeface="Times New Roman" pitchFamily="18" charset="0"/>
              </a:rPr>
              <a:t>fifty</a:t>
            </a:r>
            <a:r>
              <a:rPr lang="en-US" sz="2900" dirty="0">
                <a:solidFill>
                  <a:srgbClr val="000000"/>
                </a:solidFill>
                <a:latin typeface="Times New Roman" pitchFamily="18" charset="0"/>
                <a:cs typeface="Times New Roman" pitchFamily="18" charset="0"/>
              </a:rPr>
              <a:t> to </a:t>
            </a:r>
            <a:r>
              <a:rPr lang="en-US" sz="2900" dirty="0">
                <a:solidFill>
                  <a:srgbClr val="7030A0"/>
                </a:solidFill>
                <a:latin typeface="Times New Roman" pitchFamily="18" charset="0"/>
                <a:cs typeface="Times New Roman" pitchFamily="18" charset="0"/>
              </a:rPr>
              <a:t>sixty years</a:t>
            </a:r>
            <a:r>
              <a:rPr lang="en-US" sz="2900" dirty="0">
                <a:solidFill>
                  <a:srgbClr val="000000"/>
                </a:solidFill>
                <a:latin typeface="Times New Roman" pitchFamily="18" charset="0"/>
                <a:cs typeface="Times New Roman" pitchFamily="18" charset="0"/>
              </a:rPr>
              <a:t>. From the time the power station is installed, its equipment steadily deteriorates due to </a:t>
            </a:r>
            <a:r>
              <a:rPr lang="en-US" sz="2900" dirty="0">
                <a:solidFill>
                  <a:srgbClr val="7030A0"/>
                </a:solidFill>
                <a:latin typeface="Times New Roman" pitchFamily="18" charset="0"/>
                <a:cs typeface="Times New Roman" pitchFamily="18" charset="0"/>
              </a:rPr>
              <a:t>wear</a:t>
            </a:r>
            <a:r>
              <a:rPr lang="en-US" sz="2900" dirty="0">
                <a:solidFill>
                  <a:srgbClr val="000000"/>
                </a:solidFill>
                <a:latin typeface="Times New Roman" pitchFamily="18" charset="0"/>
                <a:cs typeface="Times New Roman" pitchFamily="18" charset="0"/>
              </a:rPr>
              <a:t> and </a:t>
            </a:r>
            <a:r>
              <a:rPr lang="en-US" sz="2900" dirty="0">
                <a:solidFill>
                  <a:srgbClr val="7030A0"/>
                </a:solidFill>
                <a:latin typeface="Times New Roman" pitchFamily="18" charset="0"/>
                <a:cs typeface="Times New Roman" pitchFamily="18" charset="0"/>
              </a:rPr>
              <a:t>tear</a:t>
            </a:r>
            <a:r>
              <a:rPr lang="en-US" sz="2900" dirty="0">
                <a:solidFill>
                  <a:srgbClr val="000000"/>
                </a:solidFill>
                <a:latin typeface="Times New Roman" pitchFamily="18" charset="0"/>
                <a:cs typeface="Times New Roman" pitchFamily="18" charset="0"/>
              </a:rPr>
              <a:t> so that there is a gradual reduction in the value of the plant. </a:t>
            </a:r>
          </a:p>
          <a:p>
            <a:pPr marL="0" lvl="0" indent="0" algn="just">
              <a:lnSpc>
                <a:spcPct val="170000"/>
              </a:lnSpc>
              <a:spcBef>
                <a:spcPts val="36"/>
              </a:spcBef>
              <a:buNone/>
              <a:defRPr/>
            </a:pPr>
            <a:r>
              <a:rPr lang="en-US" sz="2900" dirty="0" smtClean="0">
                <a:solidFill>
                  <a:srgbClr val="000000"/>
                </a:solidFill>
                <a:latin typeface="Times New Roman" pitchFamily="18" charset="0"/>
                <a:cs typeface="Times New Roman" pitchFamily="18" charset="0"/>
              </a:rPr>
              <a:t>This </a:t>
            </a:r>
            <a:r>
              <a:rPr lang="en-US" sz="2900" dirty="0">
                <a:solidFill>
                  <a:srgbClr val="000000"/>
                </a:solidFill>
                <a:latin typeface="Times New Roman" pitchFamily="18" charset="0"/>
                <a:cs typeface="Times New Roman" pitchFamily="18" charset="0"/>
              </a:rPr>
              <a:t>reduction in the value of plant every year is known</a:t>
            </a:r>
            <a:r>
              <a:rPr lang="en-US" sz="2900" dirty="0">
                <a:solidFill>
                  <a:srgbClr val="EB008B"/>
                </a:solidFill>
                <a:latin typeface="Times New Roman" pitchFamily="18" charset="0"/>
                <a:cs typeface="Times New Roman" pitchFamily="18" charset="0"/>
              </a:rPr>
              <a:t> as annual</a:t>
            </a:r>
            <a:r>
              <a:rPr lang="en-US" sz="2900" i="1" dirty="0">
                <a:solidFill>
                  <a:srgbClr val="EB008B"/>
                </a:solidFill>
                <a:latin typeface="Times New Roman" pitchFamily="18" charset="0"/>
                <a:cs typeface="Times New Roman" pitchFamily="18" charset="0"/>
              </a:rPr>
              <a:t> depreciation</a:t>
            </a:r>
            <a:r>
              <a:rPr lang="en-US" sz="2900" dirty="0">
                <a:solidFill>
                  <a:srgbClr val="EB008B"/>
                </a:solidFill>
                <a:latin typeface="Times New Roman" pitchFamily="18" charset="0"/>
                <a:cs typeface="Times New Roman" pitchFamily="18" charset="0"/>
              </a:rPr>
              <a:t>.</a:t>
            </a:r>
            <a:r>
              <a:rPr lang="en-US" sz="2900" dirty="0">
                <a:solidFill>
                  <a:srgbClr val="000000"/>
                </a:solidFill>
                <a:latin typeface="Times New Roman" pitchFamily="18" charset="0"/>
                <a:cs typeface="Times New Roman" pitchFamily="18" charset="0"/>
              </a:rPr>
              <a:t> </a:t>
            </a:r>
          </a:p>
          <a:p>
            <a:pPr marL="0" lvl="0" indent="228600" algn="just">
              <a:lnSpc>
                <a:spcPct val="170000"/>
              </a:lnSpc>
              <a:spcBef>
                <a:spcPts val="36"/>
              </a:spcBef>
              <a:buNone/>
              <a:defRPr/>
            </a:pPr>
            <a:r>
              <a:rPr lang="en-US" sz="2900" dirty="0">
                <a:solidFill>
                  <a:srgbClr val="000000"/>
                </a:solidFill>
                <a:latin typeface="Times New Roman" pitchFamily="18" charset="0"/>
                <a:cs typeface="Times New Roman" pitchFamily="18" charset="0"/>
              </a:rPr>
              <a:t>Due to depreciation, the plant has to be replaced by the new one after its useful life. Therefore, suitable amount must be set aside every year so that by the time the plant retires, the collected amount by way of depreciation equals the cost of replacement. It becomes obvious that while determining the cost of production, annual depreciation charges must be included. There are several methods of finding the annual depreciation charges. </a:t>
            </a:r>
          </a:p>
          <a:p>
            <a:endParaRPr lang="en-US" dirty="0"/>
          </a:p>
        </p:txBody>
      </p:sp>
      <p:sp>
        <p:nvSpPr>
          <p:cNvPr id="4" name="Date Placeholder 3"/>
          <p:cNvSpPr>
            <a:spLocks noGrp="1"/>
          </p:cNvSpPr>
          <p:nvPr>
            <p:ph type="dt" sz="half" idx="10"/>
          </p:nvPr>
        </p:nvSpPr>
        <p:spPr/>
        <p:txBody>
          <a:bodyPr/>
          <a:lstStyle/>
          <a:p>
            <a:fld id="{AE803635-2093-4228-87C9-E6E8CCDBA2D5}" type="datetime1">
              <a:rPr lang="en-US" smtClean="0"/>
              <a:pPr/>
              <a:t>5/2/2020</a:t>
            </a:fld>
            <a:endParaRPr lang="en-US"/>
          </a:p>
        </p:txBody>
      </p:sp>
      <p:sp>
        <p:nvSpPr>
          <p:cNvPr id="5" name="Slide Number Placeholder 4"/>
          <p:cNvSpPr>
            <a:spLocks noGrp="1"/>
          </p:cNvSpPr>
          <p:nvPr>
            <p:ph type="sldNum" sz="quarter" idx="11"/>
          </p:nvPr>
        </p:nvSpPr>
        <p:spPr/>
        <p:txBody>
          <a:bodyPr/>
          <a:lstStyle/>
          <a:p>
            <a:fld id="{E2DBAB3F-31A9-425C-8DAC-E53AFE934A5D}" type="slidenum">
              <a:rPr lang="en-US" smtClean="0"/>
              <a:pPr/>
              <a:t>6</a:t>
            </a:fld>
            <a:endParaRPr lang="en-US"/>
          </a:p>
        </p:txBody>
      </p:sp>
      <p:sp>
        <p:nvSpPr>
          <p:cNvPr id="6" name="Footer Placeholder 5"/>
          <p:cNvSpPr>
            <a:spLocks noGrp="1"/>
          </p:cNvSpPr>
          <p:nvPr>
            <p:ph type="ftr" sz="quarter" idx="12"/>
          </p:nvPr>
        </p:nvSpPr>
        <p:spPr/>
        <p:txBody>
          <a:bodyPr/>
          <a:lstStyle/>
          <a:p>
            <a:r>
              <a:rPr lang="en-US" smtClean="0"/>
              <a:t>© tasstad@gmail.com       </a:t>
            </a:r>
            <a:endParaRPr lang="en-US"/>
          </a:p>
        </p:txBody>
      </p:sp>
    </p:spTree>
    <p:extLst>
      <p:ext uri="{BB962C8B-B14F-4D97-AF65-F5344CB8AC3E}">
        <p14:creationId xmlns:p14="http://schemas.microsoft.com/office/powerpoint/2010/main" val="1358338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752600" y="-7620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81534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Rectangle 8"/>
          <p:cNvSpPr/>
          <p:nvPr/>
        </p:nvSpPr>
        <p:spPr>
          <a:xfrm>
            <a:off x="381000" y="609600"/>
            <a:ext cx="8763000" cy="5881097"/>
          </a:xfrm>
          <a:prstGeom prst="rect">
            <a:avLst/>
          </a:prstGeom>
        </p:spPr>
        <p:txBody>
          <a:bodyPr wrap="square">
            <a:spAutoFit/>
          </a:bodyPr>
          <a:lstStyle/>
          <a:p>
            <a:pPr lvl="0" algn="just">
              <a:lnSpc>
                <a:spcPct val="150000"/>
              </a:lnSpc>
              <a:spcBef>
                <a:spcPts val="108"/>
              </a:spcBef>
              <a:defRPr/>
            </a:pPr>
            <a:r>
              <a:rPr lang="en-US" sz="2000" b="1" dirty="0" smtClean="0">
                <a:solidFill>
                  <a:srgbClr val="005AAA"/>
                </a:solidFill>
                <a:latin typeface="Times New Roman" pitchFamily="18" charset="0"/>
                <a:cs typeface="Times New Roman" pitchFamily="18" charset="0"/>
              </a:rPr>
              <a:t>2.  Cost of Electrical Energy</a:t>
            </a:r>
            <a:r>
              <a:rPr lang="en-US" sz="2000" dirty="0" smtClean="0">
                <a:solidFill>
                  <a:srgbClr val="005AAA"/>
                </a:solidFill>
                <a:latin typeface="Times New Roman" pitchFamily="18" charset="0"/>
                <a:cs typeface="Times New Roman" pitchFamily="18" charset="0"/>
              </a:rPr>
              <a:t>
</a:t>
            </a:r>
            <a:r>
              <a:rPr lang="en-US" sz="1900" dirty="0" smtClean="0">
                <a:solidFill>
                  <a:srgbClr val="000000"/>
                </a:solidFill>
                <a:latin typeface="Times New Roman" pitchFamily="18" charset="0"/>
                <a:cs typeface="Times New Roman" pitchFamily="18" charset="0"/>
              </a:rPr>
              <a:t>The </a:t>
            </a:r>
            <a:r>
              <a:rPr lang="en-US" sz="1900" dirty="0" smtClean="0">
                <a:solidFill>
                  <a:srgbClr val="000000"/>
                </a:solidFill>
                <a:latin typeface="Times New Roman" pitchFamily="18" charset="0"/>
                <a:cs typeface="Times New Roman" pitchFamily="18" charset="0"/>
              </a:rPr>
              <a:t>total cost of electrical energy generated can be </a:t>
            </a:r>
            <a:r>
              <a:rPr lang="en-US" sz="1900" dirty="0" smtClean="0">
                <a:solidFill>
                  <a:srgbClr val="7030A0"/>
                </a:solidFill>
                <a:latin typeface="Times New Roman" pitchFamily="18" charset="0"/>
                <a:cs typeface="Times New Roman" pitchFamily="18" charset="0"/>
              </a:rPr>
              <a:t>divided into three parts</a:t>
            </a:r>
            <a:r>
              <a:rPr lang="en-US" sz="1900" dirty="0" smtClean="0">
                <a:solidFill>
                  <a:srgbClr val="000000"/>
                </a:solidFill>
                <a:latin typeface="Times New Roman" pitchFamily="18" charset="0"/>
                <a:cs typeface="Times New Roman" pitchFamily="18" charset="0"/>
              </a:rPr>
              <a:t>, namely </a:t>
            </a:r>
            <a:r>
              <a:rPr lang="en-US" sz="1900" dirty="0" smtClean="0">
                <a:solidFill>
                  <a:srgbClr val="000000"/>
                </a:solidFill>
                <a:latin typeface="Times New Roman" pitchFamily="18" charset="0"/>
                <a:cs typeface="Times New Roman" pitchFamily="18" charset="0"/>
              </a:rPr>
              <a:t>;</a:t>
            </a:r>
            <a:endParaRPr lang="en-US" sz="1900" dirty="0" smtClean="0">
              <a:solidFill>
                <a:srgbClr val="000000"/>
              </a:solidFill>
              <a:latin typeface="Times New Roman" pitchFamily="18" charset="0"/>
              <a:cs typeface="Times New Roman" pitchFamily="18" charset="0"/>
            </a:endParaRPr>
          </a:p>
          <a:p>
            <a:pPr lvl="0" algn="just">
              <a:lnSpc>
                <a:spcPct val="150000"/>
              </a:lnSpc>
              <a:spcBef>
                <a:spcPts val="72"/>
              </a:spcBef>
              <a:tabLst>
                <a:tab pos="2297430" algn="l"/>
                <a:tab pos="5607050" algn="r"/>
              </a:tabLst>
              <a:defRPr/>
            </a:pPr>
            <a:r>
              <a:rPr lang="en-US" sz="1900" b="1" dirty="0" smtClean="0">
                <a:solidFill>
                  <a:srgbClr val="EB008B"/>
                </a:solidFill>
                <a:latin typeface="Times New Roman" pitchFamily="18" charset="0"/>
                <a:cs typeface="Times New Roman" pitchFamily="18" charset="0"/>
              </a:rPr>
              <a:t>                (</a:t>
            </a:r>
            <a:r>
              <a:rPr lang="en-US" sz="1900" b="1" i="1" dirty="0" err="1" smtClean="0">
                <a:solidFill>
                  <a:srgbClr val="EB008B"/>
                </a:solidFill>
                <a:latin typeface="Times New Roman" pitchFamily="18" charset="0"/>
                <a:cs typeface="Times New Roman" pitchFamily="18" charset="0"/>
              </a:rPr>
              <a:t>i</a:t>
            </a:r>
            <a:r>
              <a:rPr lang="en-US" sz="1900" b="1" dirty="0" smtClean="0">
                <a:solidFill>
                  <a:srgbClr val="EB008B"/>
                </a:solidFill>
                <a:latin typeface="Times New Roman" pitchFamily="18" charset="0"/>
                <a:cs typeface="Times New Roman" pitchFamily="18" charset="0"/>
              </a:rPr>
              <a:t>). </a:t>
            </a:r>
            <a:r>
              <a:rPr lang="en-US" sz="1900" dirty="0" smtClean="0">
                <a:solidFill>
                  <a:srgbClr val="000000"/>
                </a:solidFill>
                <a:latin typeface="Times New Roman" pitchFamily="18" charset="0"/>
                <a:cs typeface="Times New Roman" pitchFamily="18" charset="0"/>
              </a:rPr>
              <a:t> </a:t>
            </a:r>
            <a:r>
              <a:rPr lang="en-US" sz="1900" b="1" dirty="0" smtClean="0">
                <a:solidFill>
                  <a:srgbClr val="7030A0"/>
                </a:solidFill>
                <a:latin typeface="Times New Roman" pitchFamily="18" charset="0"/>
                <a:cs typeface="Times New Roman" pitchFamily="18" charset="0"/>
              </a:rPr>
              <a:t>Fixed cost ;</a:t>
            </a:r>
            <a:r>
              <a:rPr lang="en-US" sz="1900" b="1" dirty="0" smtClean="0">
                <a:solidFill>
                  <a:srgbClr val="EB008B"/>
                </a:solidFill>
                <a:latin typeface="Times New Roman" pitchFamily="18" charset="0"/>
                <a:cs typeface="Times New Roman" pitchFamily="18" charset="0"/>
              </a:rPr>
              <a:t>	(</a:t>
            </a:r>
            <a:r>
              <a:rPr lang="en-US" sz="1900" b="1" i="1" dirty="0" smtClean="0">
                <a:solidFill>
                  <a:srgbClr val="EB008B"/>
                </a:solidFill>
                <a:latin typeface="Times New Roman" pitchFamily="18" charset="0"/>
                <a:cs typeface="Times New Roman" pitchFamily="18" charset="0"/>
              </a:rPr>
              <a:t>ii</a:t>
            </a:r>
            <a:r>
              <a:rPr lang="en-US" sz="1900" b="1" dirty="0" smtClean="0">
                <a:solidFill>
                  <a:srgbClr val="EB008B"/>
                </a:solidFill>
                <a:latin typeface="Times New Roman" pitchFamily="18" charset="0"/>
                <a:cs typeface="Times New Roman" pitchFamily="18" charset="0"/>
              </a:rPr>
              <a:t>).</a:t>
            </a:r>
            <a:r>
              <a:rPr lang="en-US" sz="1900" dirty="0" smtClean="0">
                <a:solidFill>
                  <a:srgbClr val="000000"/>
                </a:solidFill>
                <a:latin typeface="Times New Roman" pitchFamily="18" charset="0"/>
                <a:cs typeface="Times New Roman" pitchFamily="18" charset="0"/>
              </a:rPr>
              <a:t>  </a:t>
            </a:r>
            <a:r>
              <a:rPr lang="en-US" sz="1900" b="1" dirty="0" smtClean="0">
                <a:solidFill>
                  <a:srgbClr val="7030A0"/>
                </a:solidFill>
                <a:latin typeface="Times New Roman" pitchFamily="18" charset="0"/>
                <a:cs typeface="Times New Roman" pitchFamily="18" charset="0"/>
              </a:rPr>
              <a:t>Semi-fixed cost </a:t>
            </a:r>
            <a:r>
              <a:rPr lang="en-US" sz="1900" dirty="0" smtClean="0">
                <a:solidFill>
                  <a:srgbClr val="000000"/>
                </a:solidFill>
                <a:latin typeface="Times New Roman" pitchFamily="18" charset="0"/>
                <a:cs typeface="Times New Roman" pitchFamily="18" charset="0"/>
              </a:rPr>
              <a:t>;</a:t>
            </a:r>
            <a:r>
              <a:rPr lang="en-US" sz="1900" b="1" dirty="0" smtClean="0">
                <a:solidFill>
                  <a:srgbClr val="EB008B"/>
                </a:solidFill>
                <a:latin typeface="Times New Roman" pitchFamily="18" charset="0"/>
                <a:cs typeface="Times New Roman" pitchFamily="18" charset="0"/>
              </a:rPr>
              <a:t>	    (</a:t>
            </a:r>
            <a:r>
              <a:rPr lang="en-US" sz="1900" b="1" i="1" dirty="0" smtClean="0">
                <a:solidFill>
                  <a:srgbClr val="EB008B"/>
                </a:solidFill>
                <a:latin typeface="Times New Roman" pitchFamily="18" charset="0"/>
                <a:cs typeface="Times New Roman" pitchFamily="18" charset="0"/>
              </a:rPr>
              <a:t>iii</a:t>
            </a:r>
            <a:r>
              <a:rPr lang="en-US" sz="1900" b="1" dirty="0" smtClean="0">
                <a:solidFill>
                  <a:srgbClr val="7030A0"/>
                </a:solidFill>
                <a:latin typeface="Times New Roman" pitchFamily="18" charset="0"/>
                <a:cs typeface="Times New Roman" pitchFamily="18" charset="0"/>
              </a:rPr>
              <a:t>). Running or operating cost.</a:t>
            </a:r>
            <a:r>
              <a:rPr lang="en-US" sz="1900" dirty="0" smtClean="0">
                <a:solidFill>
                  <a:srgbClr val="000000"/>
                </a:solidFill>
                <a:latin typeface="Times New Roman" pitchFamily="18" charset="0"/>
                <a:cs typeface="Times New Roman" pitchFamily="18" charset="0"/>
              </a:rPr>
              <a:t>
</a:t>
            </a:r>
            <a:r>
              <a:rPr lang="en-US" sz="1900" b="1" dirty="0" err="1" smtClean="0">
                <a:solidFill>
                  <a:srgbClr val="FF0066"/>
                </a:solidFill>
                <a:latin typeface="Times New Roman" pitchFamily="18" charset="0"/>
                <a:cs typeface="Times New Roman" pitchFamily="18" charset="0"/>
              </a:rPr>
              <a:t>i</a:t>
            </a:r>
            <a:r>
              <a:rPr lang="en-US" sz="1900" b="1" dirty="0" smtClean="0">
                <a:solidFill>
                  <a:srgbClr val="FF0066"/>
                </a:solidFill>
                <a:latin typeface="Times New Roman" pitchFamily="18" charset="0"/>
                <a:cs typeface="Times New Roman" pitchFamily="18" charset="0"/>
              </a:rPr>
              <a:t>.  Fixed cost:-</a:t>
            </a:r>
            <a:r>
              <a:rPr lang="en-US" sz="1900" b="1" dirty="0" smtClean="0">
                <a:solidFill>
                  <a:srgbClr val="FF33CC"/>
                </a:solidFill>
                <a:latin typeface="Times New Roman" pitchFamily="18" charset="0"/>
                <a:cs typeface="Times New Roman" pitchFamily="18" charset="0"/>
              </a:rPr>
              <a:t>  </a:t>
            </a:r>
            <a:r>
              <a:rPr lang="en-US" sz="1900" dirty="0" smtClean="0">
                <a:latin typeface="Times New Roman" pitchFamily="18" charset="0"/>
                <a:cs typeface="Times New Roman" pitchFamily="18" charset="0"/>
              </a:rPr>
              <a:t>It</a:t>
            </a:r>
            <a:r>
              <a:rPr lang="en-US" sz="1900" i="1" dirty="0" smtClean="0">
                <a:latin typeface="Times New Roman" pitchFamily="18" charset="0"/>
                <a:cs typeface="Times New Roman" pitchFamily="18" charset="0"/>
              </a:rPr>
              <a:t> </a:t>
            </a:r>
            <a:r>
              <a:rPr lang="en-US" sz="1900" i="1" dirty="0" smtClean="0">
                <a:solidFill>
                  <a:srgbClr val="000000"/>
                </a:solidFill>
                <a:latin typeface="Times New Roman" pitchFamily="18" charset="0"/>
                <a:cs typeface="Times New Roman" pitchFamily="18" charset="0"/>
              </a:rPr>
              <a:t>is the cost which is </a:t>
            </a:r>
            <a:r>
              <a:rPr lang="en-US" sz="1900" i="1" dirty="0" smtClean="0">
                <a:solidFill>
                  <a:srgbClr val="7030A0"/>
                </a:solidFill>
                <a:latin typeface="Times New Roman" pitchFamily="18" charset="0"/>
                <a:cs typeface="Times New Roman" pitchFamily="18" charset="0"/>
              </a:rPr>
              <a:t>independent </a:t>
            </a:r>
            <a:r>
              <a:rPr lang="en-US" sz="1900" i="1" dirty="0" smtClean="0">
                <a:solidFill>
                  <a:srgbClr val="000000"/>
                </a:solidFill>
                <a:latin typeface="Times New Roman" pitchFamily="18" charset="0"/>
                <a:cs typeface="Times New Roman" pitchFamily="18" charset="0"/>
              </a:rPr>
              <a:t>of </a:t>
            </a:r>
            <a:r>
              <a:rPr lang="en-US" sz="1900" i="1" dirty="0" smtClean="0">
                <a:solidFill>
                  <a:srgbClr val="7030A0"/>
                </a:solidFill>
                <a:latin typeface="Times New Roman" pitchFamily="18" charset="0"/>
                <a:cs typeface="Times New Roman" pitchFamily="18" charset="0"/>
              </a:rPr>
              <a:t>maximum demand and units generated</a:t>
            </a:r>
            <a:r>
              <a:rPr lang="en-US" sz="1900" i="1" dirty="0" smtClean="0">
                <a:solidFill>
                  <a:srgbClr val="000000"/>
                </a:solidFill>
                <a:latin typeface="Times New Roman" pitchFamily="18" charset="0"/>
                <a:cs typeface="Times New Roman" pitchFamily="18" charset="0"/>
              </a:rPr>
              <a:t>.</a:t>
            </a:r>
          </a:p>
          <a:p>
            <a:pPr lvl="0" algn="just">
              <a:lnSpc>
                <a:spcPct val="150000"/>
              </a:lnSpc>
              <a:spcBef>
                <a:spcPts val="72"/>
              </a:spcBef>
              <a:defRPr/>
            </a:pPr>
            <a:r>
              <a:rPr lang="en-US" sz="1900" dirty="0" smtClean="0">
                <a:solidFill>
                  <a:srgbClr val="000000"/>
                </a:solidFill>
                <a:latin typeface="Times New Roman" pitchFamily="18" charset="0"/>
                <a:cs typeface="Times New Roman" pitchFamily="18" charset="0"/>
              </a:rPr>
              <a:t>The fixed cost is due to the </a:t>
            </a:r>
            <a:r>
              <a:rPr lang="en-US" sz="1900" i="1" dirty="0" smtClean="0">
                <a:solidFill>
                  <a:srgbClr val="000000"/>
                </a:solidFill>
                <a:latin typeface="Times New Roman" pitchFamily="18" charset="0"/>
                <a:cs typeface="Times New Roman" pitchFamily="18" charset="0"/>
              </a:rPr>
              <a:t>annual cost of central organization</a:t>
            </a:r>
            <a:r>
              <a:rPr lang="en-US" sz="1900" dirty="0" smtClean="0">
                <a:solidFill>
                  <a:srgbClr val="000000"/>
                </a:solidFill>
                <a:latin typeface="Times New Roman" pitchFamily="18" charset="0"/>
                <a:cs typeface="Times New Roman" pitchFamily="18" charset="0"/>
              </a:rPr>
              <a:t>, </a:t>
            </a:r>
            <a:r>
              <a:rPr lang="en-US" sz="1900" i="1" dirty="0" smtClean="0">
                <a:solidFill>
                  <a:srgbClr val="000000"/>
                </a:solidFill>
                <a:latin typeface="Times New Roman" pitchFamily="18" charset="0"/>
                <a:cs typeface="Times New Roman" pitchFamily="18" charset="0"/>
              </a:rPr>
              <a:t>interest on capital cost of land </a:t>
            </a:r>
            <a:r>
              <a:rPr lang="en-US" sz="1900" dirty="0" smtClean="0">
                <a:solidFill>
                  <a:srgbClr val="000000"/>
                </a:solidFill>
                <a:latin typeface="Times New Roman" pitchFamily="18" charset="0"/>
                <a:cs typeface="Times New Roman" pitchFamily="18" charset="0"/>
              </a:rPr>
              <a:t>and </a:t>
            </a:r>
            <a:r>
              <a:rPr lang="en-US" sz="1900" i="1" dirty="0" smtClean="0">
                <a:solidFill>
                  <a:srgbClr val="000000"/>
                </a:solidFill>
                <a:latin typeface="Times New Roman" pitchFamily="18" charset="0"/>
                <a:cs typeface="Times New Roman" pitchFamily="18" charset="0"/>
              </a:rPr>
              <a:t>salaries of high officials</a:t>
            </a:r>
            <a:r>
              <a:rPr lang="en-US" sz="1900" dirty="0" smtClean="0">
                <a:solidFill>
                  <a:srgbClr val="000000"/>
                </a:solidFill>
                <a:latin typeface="Times New Roman" pitchFamily="18" charset="0"/>
                <a:cs typeface="Times New Roman" pitchFamily="18" charset="0"/>
              </a:rPr>
              <a:t>. The annual expenditure on </a:t>
            </a:r>
            <a:r>
              <a:rPr lang="en-US" sz="1900" dirty="0" smtClean="0">
                <a:solidFill>
                  <a:srgbClr val="7030A0"/>
                </a:solidFill>
                <a:latin typeface="Times New Roman" pitchFamily="18" charset="0"/>
                <a:cs typeface="Times New Roman" pitchFamily="18" charset="0"/>
              </a:rPr>
              <a:t>the central organization </a:t>
            </a:r>
            <a:r>
              <a:rPr lang="en-US" sz="1900" dirty="0" smtClean="0">
                <a:solidFill>
                  <a:srgbClr val="000000"/>
                </a:solidFill>
                <a:latin typeface="Times New Roman" pitchFamily="18" charset="0"/>
                <a:cs typeface="Times New Roman" pitchFamily="18" charset="0"/>
              </a:rPr>
              <a:t>and </a:t>
            </a:r>
            <a:r>
              <a:rPr lang="en-US" sz="1900" dirty="0" smtClean="0">
                <a:solidFill>
                  <a:srgbClr val="7030A0"/>
                </a:solidFill>
                <a:latin typeface="Times New Roman" pitchFamily="18" charset="0"/>
                <a:cs typeface="Times New Roman" pitchFamily="18" charset="0"/>
              </a:rPr>
              <a:t>salaries of high officials </a:t>
            </a:r>
            <a:r>
              <a:rPr lang="en-US" sz="1900" dirty="0" smtClean="0">
                <a:solidFill>
                  <a:srgbClr val="000000"/>
                </a:solidFill>
                <a:latin typeface="Times New Roman" pitchFamily="18" charset="0"/>
                <a:cs typeface="Times New Roman" pitchFamily="18" charset="0"/>
              </a:rPr>
              <a:t>is fixed since it has to be met whether the plant has </a:t>
            </a:r>
            <a:r>
              <a:rPr lang="en-US" sz="1900" dirty="0" smtClean="0">
                <a:solidFill>
                  <a:srgbClr val="7030A0"/>
                </a:solidFill>
                <a:latin typeface="Times New Roman" pitchFamily="18" charset="0"/>
                <a:cs typeface="Times New Roman" pitchFamily="18" charset="0"/>
              </a:rPr>
              <a:t>high or low maximum demand </a:t>
            </a:r>
            <a:r>
              <a:rPr lang="en-US" sz="1900" dirty="0" smtClean="0">
                <a:solidFill>
                  <a:srgbClr val="000000"/>
                </a:solidFill>
                <a:latin typeface="Times New Roman" pitchFamily="18" charset="0"/>
                <a:cs typeface="Times New Roman" pitchFamily="18" charset="0"/>
              </a:rPr>
              <a:t>or it generates </a:t>
            </a:r>
            <a:r>
              <a:rPr lang="en-US" sz="1900" dirty="0" smtClean="0">
                <a:solidFill>
                  <a:srgbClr val="7030A0"/>
                </a:solidFill>
                <a:latin typeface="Times New Roman" pitchFamily="18" charset="0"/>
                <a:cs typeface="Times New Roman" pitchFamily="18" charset="0"/>
              </a:rPr>
              <a:t>less or more units</a:t>
            </a:r>
            <a:r>
              <a:rPr lang="en-US" sz="1900" dirty="0" smtClean="0">
                <a:solidFill>
                  <a:srgbClr val="000000"/>
                </a:solidFill>
                <a:latin typeface="Times New Roman" pitchFamily="18" charset="0"/>
                <a:cs typeface="Times New Roman" pitchFamily="18" charset="0"/>
              </a:rPr>
              <a:t>. Further, the capital investment on the land is fixed and hence the amount of interest is also fixed.
</a:t>
            </a:r>
            <a:r>
              <a:rPr lang="en-US" sz="1900" b="1" dirty="0" smtClean="0">
                <a:solidFill>
                  <a:srgbClr val="FF0066"/>
                </a:solidFill>
                <a:latin typeface="Times New Roman" pitchFamily="18" charset="0"/>
                <a:cs typeface="Times New Roman" pitchFamily="18" charset="0"/>
              </a:rPr>
              <a:t>ii</a:t>
            </a:r>
            <a:r>
              <a:rPr lang="en-US" sz="1900" b="1" dirty="0" smtClean="0">
                <a:solidFill>
                  <a:srgbClr val="FF0066"/>
                </a:solidFill>
                <a:latin typeface="Times New Roman" pitchFamily="18" charset="0"/>
                <a:cs typeface="Times New Roman" pitchFamily="18" charset="0"/>
              </a:rPr>
              <a:t>. Semi-fixed cost.  </a:t>
            </a:r>
            <a:r>
              <a:rPr lang="en-US" sz="1900" i="1" dirty="0" smtClean="0">
                <a:solidFill>
                  <a:srgbClr val="583F3A"/>
                </a:solidFill>
                <a:latin typeface="Times New Roman" pitchFamily="18" charset="0"/>
                <a:cs typeface="Times New Roman" pitchFamily="18" charset="0"/>
              </a:rPr>
              <a:t>I</a:t>
            </a:r>
            <a:r>
              <a:rPr lang="en-US" sz="1900" i="1" dirty="0" smtClean="0">
                <a:solidFill>
                  <a:srgbClr val="000000"/>
                </a:solidFill>
                <a:latin typeface="Times New Roman" pitchFamily="18" charset="0"/>
                <a:cs typeface="Times New Roman" pitchFamily="18" charset="0"/>
              </a:rPr>
              <a:t>t is the cost which </a:t>
            </a:r>
            <a:r>
              <a:rPr lang="en-US" sz="1900" i="1" dirty="0" smtClean="0">
                <a:solidFill>
                  <a:srgbClr val="7030A0"/>
                </a:solidFill>
                <a:latin typeface="Times New Roman" pitchFamily="18" charset="0"/>
                <a:cs typeface="Times New Roman" pitchFamily="18" charset="0"/>
              </a:rPr>
              <a:t>depends</a:t>
            </a:r>
            <a:r>
              <a:rPr lang="en-US" sz="1900" i="1" dirty="0" smtClean="0">
                <a:solidFill>
                  <a:srgbClr val="000000"/>
                </a:solidFill>
                <a:latin typeface="Times New Roman" pitchFamily="18" charset="0"/>
                <a:cs typeface="Times New Roman" pitchFamily="18" charset="0"/>
              </a:rPr>
              <a:t> upon </a:t>
            </a:r>
            <a:r>
              <a:rPr lang="en-US" sz="1900" i="1" dirty="0" smtClean="0">
                <a:solidFill>
                  <a:srgbClr val="7030A0"/>
                </a:solidFill>
                <a:latin typeface="Times New Roman" pitchFamily="18" charset="0"/>
                <a:cs typeface="Times New Roman" pitchFamily="18" charset="0"/>
              </a:rPr>
              <a:t>maximum demand </a:t>
            </a:r>
            <a:r>
              <a:rPr lang="en-US" sz="1900" i="1" dirty="0" smtClean="0">
                <a:solidFill>
                  <a:srgbClr val="000000"/>
                </a:solidFill>
                <a:latin typeface="Times New Roman" pitchFamily="18" charset="0"/>
                <a:cs typeface="Times New Roman" pitchFamily="18" charset="0"/>
              </a:rPr>
              <a:t>but is </a:t>
            </a:r>
            <a:r>
              <a:rPr lang="en-US" sz="1900" i="1" dirty="0" smtClean="0">
                <a:solidFill>
                  <a:srgbClr val="7030A0"/>
                </a:solidFill>
                <a:latin typeface="Times New Roman" pitchFamily="18" charset="0"/>
                <a:cs typeface="Times New Roman" pitchFamily="18" charset="0"/>
              </a:rPr>
              <a:t>independent</a:t>
            </a:r>
            <a:r>
              <a:rPr lang="en-US" sz="1900" i="1" dirty="0">
                <a:solidFill>
                  <a:srgbClr val="000000"/>
                </a:solidFill>
                <a:latin typeface="Times New Roman" pitchFamily="18" charset="0"/>
                <a:cs typeface="Times New Roman" pitchFamily="18" charset="0"/>
              </a:rPr>
              <a:t> </a:t>
            </a:r>
            <a:r>
              <a:rPr lang="en-US" sz="1900" i="1" dirty="0" smtClean="0">
                <a:solidFill>
                  <a:srgbClr val="7030A0"/>
                </a:solidFill>
                <a:latin typeface="Times New Roman" pitchFamily="18" charset="0"/>
                <a:cs typeface="Times New Roman" pitchFamily="18" charset="0"/>
              </a:rPr>
              <a:t>of </a:t>
            </a:r>
            <a:r>
              <a:rPr lang="en-US" sz="1900" i="1" dirty="0" smtClean="0">
                <a:solidFill>
                  <a:srgbClr val="7030A0"/>
                </a:solidFill>
                <a:latin typeface="Times New Roman" pitchFamily="18" charset="0"/>
                <a:cs typeface="Times New Roman" pitchFamily="18" charset="0"/>
              </a:rPr>
              <a:t>units generated</a:t>
            </a:r>
            <a:r>
              <a:rPr lang="en-US" sz="1900" i="1" dirty="0" smtClean="0">
                <a:solidFill>
                  <a:srgbClr val="7030A0"/>
                </a:solidFill>
                <a:latin typeface="Times New Roman" pitchFamily="18" charset="0"/>
                <a:cs typeface="Times New Roman" pitchFamily="18" charset="0"/>
              </a:rPr>
              <a:t>.</a:t>
            </a:r>
            <a:endParaRPr lang="en-US" sz="1900" i="1" dirty="0" smtClean="0">
              <a:solidFill>
                <a:srgbClr val="7030A0"/>
              </a:solidFill>
              <a:latin typeface="Times New Roman" pitchFamily="18" charset="0"/>
              <a:cs typeface="Times New Roman" pitchFamily="18" charset="0"/>
            </a:endParaRPr>
          </a:p>
        </p:txBody>
      </p:sp>
      <p:sp>
        <p:nvSpPr>
          <p:cNvPr id="11" name="Date Placeholder 10"/>
          <p:cNvSpPr>
            <a:spLocks noGrp="1"/>
          </p:cNvSpPr>
          <p:nvPr>
            <p:ph type="dt" sz="half" idx="10"/>
          </p:nvPr>
        </p:nvSpPr>
        <p:spPr>
          <a:xfrm>
            <a:off x="2819400" y="6381750"/>
            <a:ext cx="2133600" cy="476250"/>
          </a:xfrm>
        </p:spPr>
        <p:txBody>
          <a:bodyPr/>
          <a:lstStyle/>
          <a:p>
            <a:fld id="{BAF2F265-BF44-4820-A408-E4032DFC52FA}" type="datetime1">
              <a:rPr lang="en-US" smtClean="0"/>
              <a:pPr/>
              <a:t>5/2/2020</a:t>
            </a:fld>
            <a:endParaRPr lang="en-US"/>
          </a:p>
        </p:txBody>
      </p:sp>
      <p:sp>
        <p:nvSpPr>
          <p:cNvPr id="12" name="Slide Number Placeholder 11"/>
          <p:cNvSpPr>
            <a:spLocks noGrp="1"/>
          </p:cNvSpPr>
          <p:nvPr>
            <p:ph type="sldNum" sz="quarter" idx="11"/>
          </p:nvPr>
        </p:nvSpPr>
        <p:spPr/>
        <p:txBody>
          <a:bodyPr/>
          <a:lstStyle/>
          <a:p>
            <a:fld id="{E2DBAB3F-31A9-425C-8DAC-E53AFE934A5D}"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839200" cy="5791200"/>
          </a:xfrm>
        </p:spPr>
        <p:txBody>
          <a:bodyPr>
            <a:normAutofit fontScale="85000" lnSpcReduction="10000"/>
          </a:bodyPr>
          <a:lstStyle/>
          <a:p>
            <a:pPr marL="0" lvl="0" indent="228600" algn="just">
              <a:lnSpc>
                <a:spcPct val="160000"/>
              </a:lnSpc>
              <a:spcBef>
                <a:spcPts val="36"/>
              </a:spcBef>
              <a:buNone/>
              <a:defRPr/>
            </a:pPr>
            <a:r>
              <a:rPr lang="en-US" sz="2100" dirty="0">
                <a:solidFill>
                  <a:srgbClr val="000000"/>
                </a:solidFill>
                <a:latin typeface="Times New Roman" panose="02020603050405020304" pitchFamily="18" charset="0"/>
                <a:cs typeface="Times New Roman" pitchFamily="18" charset="0"/>
              </a:rPr>
              <a:t>The semi-fixed cost is directly proportional to the maximum demand on power station and is on account of </a:t>
            </a:r>
            <a:r>
              <a:rPr lang="en-US" sz="2100" i="1" dirty="0">
                <a:solidFill>
                  <a:srgbClr val="000000"/>
                </a:solidFill>
                <a:latin typeface="Times New Roman" pitchFamily="18" charset="0"/>
                <a:cs typeface="Times New Roman" pitchFamily="18" charset="0"/>
              </a:rPr>
              <a:t>annual interest and depreciation on capital investment of building and equipment, taxes, salaries of management and clerical staff</a:t>
            </a:r>
            <a:r>
              <a:rPr lang="en-US" sz="2100" dirty="0">
                <a:solidFill>
                  <a:srgbClr val="000000"/>
                </a:solidFill>
                <a:latin typeface="Times New Roman" pitchFamily="18" charset="0"/>
                <a:cs typeface="Times New Roman" pitchFamily="18" charset="0"/>
              </a:rPr>
              <a:t>. The maximum demand on the power station determines its size and cost of installation. The greater the maximum demand on a power station, the greater is its size and cost of installation. Further, the taxes and clerical staff depend upon the size of the plant and hence upon maximum demand.
</a:t>
            </a:r>
            <a:r>
              <a:rPr lang="en-US" sz="2100" b="1" dirty="0" smtClean="0">
                <a:solidFill>
                  <a:srgbClr val="FF0066"/>
                </a:solidFill>
                <a:latin typeface="Times New Roman" pitchFamily="18" charset="0"/>
                <a:cs typeface="Times New Roman" pitchFamily="18" charset="0"/>
              </a:rPr>
              <a:t>   </a:t>
            </a:r>
            <a:r>
              <a:rPr lang="en-US" sz="2100" b="1" dirty="0">
                <a:solidFill>
                  <a:srgbClr val="FF0066"/>
                </a:solidFill>
                <a:latin typeface="Times New Roman" pitchFamily="18" charset="0"/>
                <a:cs typeface="Times New Roman" pitchFamily="18" charset="0"/>
              </a:rPr>
              <a:t>(</a:t>
            </a:r>
            <a:r>
              <a:rPr lang="en-US" sz="2100" b="1" i="1" dirty="0">
                <a:solidFill>
                  <a:srgbClr val="FF0066"/>
                </a:solidFill>
                <a:latin typeface="Times New Roman" pitchFamily="18" charset="0"/>
                <a:cs typeface="Times New Roman" pitchFamily="18" charset="0"/>
              </a:rPr>
              <a:t>iii</a:t>
            </a:r>
            <a:r>
              <a:rPr lang="en-US" sz="2100" b="1" dirty="0">
                <a:solidFill>
                  <a:srgbClr val="FF0066"/>
                </a:solidFill>
                <a:latin typeface="Times New Roman" pitchFamily="18" charset="0"/>
                <a:cs typeface="Times New Roman" pitchFamily="18" charset="0"/>
              </a:rPr>
              <a:t>). Running cost. </a:t>
            </a:r>
            <a:r>
              <a:rPr lang="en-US" sz="2100" i="1" dirty="0">
                <a:solidFill>
                  <a:srgbClr val="4D5B6B"/>
                </a:solidFill>
                <a:latin typeface="Times New Roman" pitchFamily="18" charset="0"/>
                <a:cs typeface="Times New Roman" pitchFamily="18" charset="0"/>
              </a:rPr>
              <a:t>It</a:t>
            </a:r>
            <a:r>
              <a:rPr lang="en-US" sz="2100" i="1" dirty="0">
                <a:solidFill>
                  <a:srgbClr val="FF33CC"/>
                </a:solidFill>
                <a:latin typeface="Times New Roman" pitchFamily="18" charset="0"/>
                <a:cs typeface="Times New Roman" pitchFamily="18" charset="0"/>
              </a:rPr>
              <a:t> </a:t>
            </a:r>
            <a:r>
              <a:rPr lang="en-US" sz="2100" i="1" dirty="0">
                <a:solidFill>
                  <a:srgbClr val="000000"/>
                </a:solidFill>
                <a:latin typeface="Times New Roman" pitchFamily="18" charset="0"/>
                <a:cs typeface="Times New Roman" pitchFamily="18" charset="0"/>
              </a:rPr>
              <a:t>is the cost which depends </a:t>
            </a:r>
            <a:r>
              <a:rPr lang="en-US" sz="2100" i="1" dirty="0">
                <a:solidFill>
                  <a:srgbClr val="7030A0"/>
                </a:solidFill>
                <a:latin typeface="Times New Roman" pitchFamily="18" charset="0"/>
                <a:cs typeface="Times New Roman" pitchFamily="18" charset="0"/>
              </a:rPr>
              <a:t>only upon the number of units </a:t>
            </a:r>
            <a:r>
              <a:rPr lang="en-US" sz="2100" i="1" dirty="0" smtClean="0">
                <a:solidFill>
                  <a:srgbClr val="7030A0"/>
                </a:solidFill>
                <a:latin typeface="Times New Roman" pitchFamily="18" charset="0"/>
                <a:cs typeface="Times New Roman" pitchFamily="18" charset="0"/>
              </a:rPr>
              <a:t>generated</a:t>
            </a:r>
            <a:r>
              <a:rPr lang="en-US" sz="2100" i="1" dirty="0" smtClean="0">
                <a:solidFill>
                  <a:srgbClr val="000000"/>
                </a:solidFill>
                <a:latin typeface="Times New Roman" pitchFamily="18" charset="0"/>
                <a:cs typeface="Times New Roman" pitchFamily="18" charset="0"/>
              </a:rPr>
              <a:t>.</a:t>
            </a:r>
          </a:p>
          <a:p>
            <a:pPr marL="0" lvl="0" indent="228600" algn="just">
              <a:lnSpc>
                <a:spcPct val="160000"/>
              </a:lnSpc>
              <a:spcBef>
                <a:spcPts val="36"/>
              </a:spcBef>
              <a:buNone/>
              <a:defRPr/>
            </a:pPr>
            <a:r>
              <a:rPr lang="en-US" sz="2100" dirty="0" smtClean="0">
                <a:solidFill>
                  <a:srgbClr val="000000"/>
                </a:solidFill>
                <a:latin typeface="Times New Roman" pitchFamily="18" charset="0"/>
                <a:cs typeface="Times New Roman" pitchFamily="18" charset="0"/>
              </a:rPr>
              <a:t>The </a:t>
            </a:r>
            <a:r>
              <a:rPr lang="en-US" sz="2100" dirty="0">
                <a:solidFill>
                  <a:srgbClr val="000000"/>
                </a:solidFill>
                <a:latin typeface="Times New Roman" pitchFamily="18" charset="0"/>
                <a:cs typeface="Times New Roman" pitchFamily="18" charset="0"/>
              </a:rPr>
              <a:t>running cost is on account of </a:t>
            </a:r>
            <a:r>
              <a:rPr lang="en-US" sz="2100" i="1" dirty="0">
                <a:solidFill>
                  <a:srgbClr val="7030A0"/>
                </a:solidFill>
                <a:latin typeface="Times New Roman" pitchFamily="18" charset="0"/>
                <a:cs typeface="Times New Roman" pitchFamily="18" charset="0"/>
              </a:rPr>
              <a:t>annual cost of  fuel</a:t>
            </a:r>
            <a:r>
              <a:rPr lang="en-US" sz="2100" i="1" dirty="0">
                <a:solidFill>
                  <a:srgbClr val="000000"/>
                </a:solidFill>
                <a:latin typeface="Times New Roman" pitchFamily="18" charset="0"/>
                <a:cs typeface="Times New Roman" pitchFamily="18" charset="0"/>
              </a:rPr>
              <a:t>, </a:t>
            </a:r>
            <a:r>
              <a:rPr lang="en-US" sz="2100" i="1" dirty="0">
                <a:solidFill>
                  <a:srgbClr val="7030A0"/>
                </a:solidFill>
                <a:latin typeface="Times New Roman" pitchFamily="18" charset="0"/>
                <a:cs typeface="Times New Roman" pitchFamily="18" charset="0"/>
              </a:rPr>
              <a:t>lubricating oil, maintenance,</a:t>
            </a:r>
            <a:r>
              <a:rPr lang="en-US" sz="2100" i="1" dirty="0">
                <a:solidFill>
                  <a:srgbClr val="000000"/>
                </a:solidFill>
                <a:latin typeface="Times New Roman" pitchFamily="18" charset="0"/>
                <a:cs typeface="Times New Roman" pitchFamily="18" charset="0"/>
              </a:rPr>
              <a:t> </a:t>
            </a:r>
            <a:r>
              <a:rPr lang="en-US" sz="2100" i="1" dirty="0">
                <a:solidFill>
                  <a:srgbClr val="7030A0"/>
                </a:solidFill>
                <a:latin typeface="Times New Roman" pitchFamily="18" charset="0"/>
                <a:cs typeface="Times New Roman" pitchFamily="18" charset="0"/>
              </a:rPr>
              <a:t>repairs </a:t>
            </a:r>
            <a:r>
              <a:rPr lang="en-US" sz="2100" dirty="0">
                <a:solidFill>
                  <a:srgbClr val="000000"/>
                </a:solidFill>
                <a:latin typeface="Times New Roman" pitchFamily="18" charset="0"/>
                <a:cs typeface="Times New Roman" pitchFamily="18" charset="0"/>
              </a:rPr>
              <a:t>and </a:t>
            </a:r>
            <a:r>
              <a:rPr lang="en-US" sz="2100" i="1" dirty="0">
                <a:solidFill>
                  <a:srgbClr val="7030A0"/>
                </a:solidFill>
                <a:latin typeface="Times New Roman" pitchFamily="18" charset="0"/>
                <a:cs typeface="Times New Roman" pitchFamily="18" charset="0"/>
              </a:rPr>
              <a:t>salaries of operating staff</a:t>
            </a:r>
            <a:r>
              <a:rPr lang="en-US" sz="2100" dirty="0">
                <a:solidFill>
                  <a:srgbClr val="7030A0"/>
                </a:solidFill>
                <a:latin typeface="Times New Roman" pitchFamily="18" charset="0"/>
                <a:cs typeface="Times New Roman" pitchFamily="18" charset="0"/>
              </a:rPr>
              <a:t>.</a:t>
            </a:r>
            <a:r>
              <a:rPr lang="en-US" sz="2100" dirty="0">
                <a:solidFill>
                  <a:srgbClr val="000000"/>
                </a:solidFill>
                <a:latin typeface="Times New Roman" pitchFamily="18" charset="0"/>
                <a:cs typeface="Times New Roman" pitchFamily="18" charset="0"/>
              </a:rPr>
              <a:t> Since these charges depend upon the </a:t>
            </a:r>
            <a:r>
              <a:rPr lang="en-US" sz="2100" dirty="0">
                <a:solidFill>
                  <a:srgbClr val="7030A0"/>
                </a:solidFill>
                <a:latin typeface="Times New Roman" pitchFamily="18" charset="0"/>
                <a:cs typeface="Times New Roman" pitchFamily="18" charset="0"/>
              </a:rPr>
              <a:t>energy output</a:t>
            </a:r>
            <a:r>
              <a:rPr lang="en-US" sz="2100" dirty="0">
                <a:solidFill>
                  <a:srgbClr val="000000"/>
                </a:solidFill>
                <a:latin typeface="Times New Roman" pitchFamily="18" charset="0"/>
                <a:cs typeface="Times New Roman" pitchFamily="18" charset="0"/>
              </a:rPr>
              <a:t>, the running cost is directly proportional to the number of units generated by the station. </a:t>
            </a:r>
          </a:p>
          <a:p>
            <a:pPr marL="0" lvl="0" indent="228600">
              <a:lnSpc>
                <a:spcPct val="160000"/>
              </a:lnSpc>
              <a:spcBef>
                <a:spcPts val="0"/>
              </a:spcBef>
              <a:spcAft>
                <a:spcPts val="36"/>
              </a:spcAft>
              <a:buNone/>
              <a:defRPr/>
            </a:pPr>
            <a:r>
              <a:rPr lang="en-US" sz="2100" dirty="0">
                <a:solidFill>
                  <a:srgbClr val="000000"/>
                </a:solidFill>
                <a:latin typeface="Times New Roman" pitchFamily="18" charset="0"/>
                <a:cs typeface="Times New Roman" pitchFamily="18" charset="0"/>
              </a:rPr>
              <a:t>In other words, if the Power Station generates more units, it will have higher running cost and </a:t>
            </a:r>
            <a:r>
              <a:rPr lang="en-US" sz="2100" i="1" dirty="0">
                <a:solidFill>
                  <a:srgbClr val="000000"/>
                </a:solidFill>
                <a:latin typeface="Times New Roman" pitchFamily="18" charset="0"/>
                <a:cs typeface="Times New Roman" pitchFamily="18" charset="0"/>
              </a:rPr>
              <a:t>vice-versa</a:t>
            </a:r>
            <a:r>
              <a:rPr lang="en-US" sz="1400" dirty="0">
                <a:solidFill>
                  <a:srgbClr val="000000"/>
                </a:solidFill>
                <a:latin typeface="Times New Roman" pitchFamily="18" charset="0"/>
                <a:cs typeface="Times New Roman" pitchFamily="18" charset="0"/>
              </a:rPr>
              <a:t>.</a:t>
            </a:r>
            <a:endParaRPr lang="en-US" sz="1400" dirty="0">
              <a:solidFill>
                <a:srgbClr val="4D5B6B"/>
              </a:solidFill>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Date Placeholder 3"/>
          <p:cNvSpPr>
            <a:spLocks noGrp="1"/>
          </p:cNvSpPr>
          <p:nvPr>
            <p:ph type="dt" sz="half" idx="10"/>
          </p:nvPr>
        </p:nvSpPr>
        <p:spPr/>
        <p:txBody>
          <a:bodyPr/>
          <a:lstStyle/>
          <a:p>
            <a:fld id="{AE803635-2093-4228-87C9-E6E8CCDBA2D5}" type="datetime1">
              <a:rPr lang="en-US" smtClean="0"/>
              <a:pPr/>
              <a:t>5/2/2020</a:t>
            </a:fld>
            <a:endParaRPr lang="en-US"/>
          </a:p>
        </p:txBody>
      </p:sp>
      <p:sp>
        <p:nvSpPr>
          <p:cNvPr id="5" name="Slide Number Placeholder 4"/>
          <p:cNvSpPr>
            <a:spLocks noGrp="1"/>
          </p:cNvSpPr>
          <p:nvPr>
            <p:ph type="sldNum" sz="quarter" idx="11"/>
          </p:nvPr>
        </p:nvSpPr>
        <p:spPr/>
        <p:txBody>
          <a:bodyPr/>
          <a:lstStyle/>
          <a:p>
            <a:fld id="{E2DBAB3F-31A9-425C-8DAC-E53AFE934A5D}" type="slidenum">
              <a:rPr lang="en-US" smtClean="0"/>
              <a:pPr/>
              <a:t>8</a:t>
            </a:fld>
            <a:endParaRPr lang="en-US"/>
          </a:p>
        </p:txBody>
      </p:sp>
      <p:sp>
        <p:nvSpPr>
          <p:cNvPr id="7" name="TextBox 6"/>
          <p:cNvSpPr txBox="1"/>
          <p:nvPr/>
        </p:nvSpPr>
        <p:spPr>
          <a:xfrm>
            <a:off x="8158345" y="272534"/>
            <a:ext cx="970907" cy="369332"/>
          </a:xfrm>
          <a:prstGeom prst="rect">
            <a:avLst/>
          </a:prstGeom>
          <a:noFill/>
        </p:spPr>
        <p:txBody>
          <a:bodyPr wrap="none" rtlCol="0">
            <a:spAutoFit/>
          </a:bodyPr>
          <a:lstStyle/>
          <a:p>
            <a:r>
              <a:rPr lang="en-US" b="1" i="1" dirty="0" smtClean="0"/>
              <a:t>Cont’d</a:t>
            </a:r>
            <a:r>
              <a:rPr lang="en-US" dirty="0" smtClean="0"/>
              <a:t>…</a:t>
            </a:r>
            <a:endParaRPr lang="en-US" dirty="0"/>
          </a:p>
        </p:txBody>
      </p:sp>
    </p:spTree>
    <p:extLst>
      <p:ext uri="{BB962C8B-B14F-4D97-AF65-F5344CB8AC3E}">
        <p14:creationId xmlns:p14="http://schemas.microsoft.com/office/powerpoint/2010/main" val="2440080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542"/>
          <p:cNvSpPr txBox="1">
            <a:spLocks/>
          </p:cNvSpPr>
          <p:nvPr/>
        </p:nvSpPr>
        <p:spPr>
          <a:xfrm>
            <a:off x="1828800" y="0"/>
            <a:ext cx="5943600" cy="489878"/>
          </a:xfrm>
          <a:prstGeom prst="rect">
            <a:avLst/>
          </a:prstGeom>
        </p:spPr>
        <p:txBody>
          <a:bodyPr wrap="square" anchor="t">
            <a:spAutoFit/>
          </a:bodyPr>
          <a:lstStyle/>
          <a:p>
            <a:pPr marL="0" marR="0" lvl="0" indent="0" algn="l" defTabSz="914400" rtl="0" eaLnBrk="1" fontAlgn="auto" latinLnBrk="0" hangingPunct="1">
              <a:lnSpc>
                <a:spcPts val="3100"/>
              </a:lnSpc>
              <a:spcBef>
                <a:spcPts val="0"/>
              </a:spcBef>
              <a:spcAft>
                <a:spcPts val="144"/>
              </a:spcAft>
              <a:buClrTx/>
              <a:buSzTx/>
              <a:buFontTx/>
              <a:buNone/>
              <a:tabLst/>
              <a:defRPr/>
            </a:pPr>
            <a:r>
              <a:rPr kumimoji="0" lang="en-US" sz="2800" i="0" u="none" strike="noStrike" kern="1200" cap="none" spc="0" normalizeH="0" baseline="0" noProof="0" dirty="0" smtClean="0">
                <a:ln>
                  <a:noFill/>
                </a:ln>
                <a:solidFill>
                  <a:srgbClr val="7030A0"/>
                </a:solidFill>
                <a:effectLst/>
                <a:uLnTx/>
                <a:uFillTx/>
                <a:latin typeface="Arial" panose="22635452000000000000" pitchFamily="2" charset="0"/>
                <a:ea typeface="+mn-ea"/>
                <a:cs typeface="+mn-cs"/>
              </a:rPr>
              <a:t>Economics of Power Generation</a:t>
            </a:r>
            <a:endParaRPr kumimoji="0" lang="en-US" sz="2800" i="0" u="none" strike="noStrike" kern="1200" cap="none" spc="0" normalizeH="0" baseline="0" noProof="0" dirty="0">
              <a:ln>
                <a:noFill/>
              </a:ln>
              <a:solidFill>
                <a:srgbClr val="7030A0"/>
              </a:solidFill>
              <a:effectLst/>
              <a:uLnTx/>
              <a:uFillTx/>
              <a:latin typeface="Arial" panose="22635452000000000000" pitchFamily="2" charset="0"/>
              <a:ea typeface="+mn-ea"/>
              <a:cs typeface="+mn-cs"/>
            </a:endParaRPr>
          </a:p>
        </p:txBody>
      </p:sp>
      <p:sp>
        <p:nvSpPr>
          <p:cNvPr id="8" name="Rectangle 7"/>
          <p:cNvSpPr>
            <a:spLocks noGrp="1" noChangeArrowheads="1"/>
          </p:cNvSpPr>
          <p:nvPr/>
        </p:nvSpPr>
        <p:spPr bwMode="auto">
          <a:xfrm>
            <a:off x="990600" y="381000"/>
            <a:ext cx="8153400" cy="76200"/>
          </a:xfrm>
          <a:prstGeom prst="rect">
            <a:avLst/>
          </a:prstGeom>
          <a:solidFill>
            <a:schemeClr val="bg2">
              <a:lumMod val="90000"/>
            </a:schemeClr>
          </a:solidFill>
          <a:ln w="12700">
            <a:noFill/>
            <a:miter lim="800000"/>
            <a:headEnd/>
            <a:tailEnd/>
          </a:ln>
          <a:effectLst/>
        </p:spPr>
        <p:txBody>
          <a:bodyPr vert="horz" wrap="square" lIns="91440" tIns="45720" rIns="91440" bIns="45720" numCol="1" anchor="ctr" anchorCtr="0" compatLnSpc="1">
            <a:prstTxWarp prst="textNoShape">
              <a:avLst/>
            </a:prstTxWarp>
          </a:bodyPr>
          <a:lstStyle>
            <a:lvl1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mj-lt"/>
                <a:ea typeface="+mj-ea"/>
                <a:cs typeface="+mj-cs"/>
              </a:defRPr>
            </a:lvl1pPr>
            <a:lvl2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2pPr>
            <a:lvl3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3pPr>
            <a:lvl4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4pPr>
            <a:lvl5pPr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5pPr>
            <a:lvl6pPr marL="4572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6pPr>
            <a:lvl7pPr marL="9144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7pPr>
            <a:lvl8pPr marL="13716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8pPr>
            <a:lvl9pPr marL="1828800" algn="l" rtl="1" eaLnBrk="0" fontAlgn="base" hangingPunct="0">
              <a:spcBef>
                <a:spcPct val="0"/>
              </a:spcBef>
              <a:spcAft>
                <a:spcPct val="0"/>
              </a:spcAft>
              <a:defRPr sz="3000" b="1">
                <a:solidFill>
                  <a:schemeClr val="hlink"/>
                </a:solidFill>
                <a:effectLst>
                  <a:outerShdw blurRad="38100" dist="38100" dir="2700000" algn="tl">
                    <a:srgbClr val="C0C0C0"/>
                  </a:outerShdw>
                </a:effectLst>
                <a:latin typeface="Times New Roman (Arabic)" charset="-78"/>
                <a:cs typeface="Times New Roman (Arabic)" charset="-78"/>
              </a:defRPr>
            </a:lvl9pPr>
          </a:lstStyle>
          <a:p>
            <a:pPr rtl="0"/>
            <a:endParaRPr lang="en-US" dirty="0">
              <a:solidFill>
                <a:srgbClr val="FFFF00"/>
              </a:solidFill>
              <a:effectLst>
                <a:outerShdw blurRad="38100" dist="38100" dir="2700000" algn="tl">
                  <a:srgbClr val="000000"/>
                </a:outerShdw>
              </a:effectLst>
            </a:endParaRPr>
          </a:p>
        </p:txBody>
      </p:sp>
      <p:sp>
        <p:nvSpPr>
          <p:cNvPr id="9" name="Text Placeholder 1560"/>
          <p:cNvSpPr txBox="1">
            <a:spLocks/>
          </p:cNvSpPr>
          <p:nvPr/>
        </p:nvSpPr>
        <p:spPr>
          <a:xfrm>
            <a:off x="381000" y="533401"/>
            <a:ext cx="8763000" cy="5565626"/>
          </a:xfrm>
          <a:prstGeom prst="rect">
            <a:avLst/>
          </a:prstGeom>
        </p:spPr>
        <p:txBody>
          <a:bodyPr wrap="square" anchor="t">
            <a:spAutoFit/>
          </a:bodyPr>
          <a:lstStyle/>
          <a:p>
            <a:pPr lvl="0">
              <a:lnSpc>
                <a:spcPts val="1200"/>
              </a:lnSpc>
              <a:defRPr/>
            </a:pPr>
            <a:r>
              <a:rPr lang="en-US" b="1" dirty="0" smtClean="0">
                <a:solidFill>
                  <a:srgbClr val="005AAA"/>
                </a:solidFill>
                <a:latin typeface="Times New Roman" pitchFamily="18" charset="0"/>
                <a:cs typeface="Times New Roman" pitchFamily="18" charset="0"/>
              </a:rPr>
              <a:t>3.  Expressions for Cost of Electrical Energy </a:t>
            </a:r>
          </a:p>
          <a:p>
            <a:pPr lvl="0">
              <a:lnSpc>
                <a:spcPts val="1200"/>
              </a:lnSpc>
              <a:defRPr/>
            </a:pPr>
            <a:endParaRPr kumimoji="0" lang="en-US" b="0" i="0" u="none" strike="noStrike" kern="1200" cap="none" spc="0" normalizeH="0" baseline="0" noProof="0" dirty="0" smtClean="0">
              <a:ln>
                <a:noFill/>
              </a:ln>
              <a:solidFill>
                <a:srgbClr val="005AAA"/>
              </a:solidFill>
              <a:effectLst/>
              <a:uLnTx/>
              <a:uFillTx/>
              <a:latin typeface="Tahoma" panose="22635452000000000000" pitchFamily="2" charset="0"/>
              <a:cs typeface="Times New Roman" pitchFamily="18" charset="0"/>
            </a:endParaRPr>
          </a:p>
          <a:p>
            <a:pPr lvl="0">
              <a:defRPr/>
            </a:pP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The </a:t>
            </a:r>
            <a:r>
              <a:rPr kumimoji="0" lang="en-US"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overall annual cost of electrical energy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generated by a power station can be expressed in two forms </a:t>
            </a:r>
            <a:r>
              <a:rPr kumimoji="0" lang="en-US"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viz</a:t>
            </a: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1" u="sng"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three part form</a:t>
            </a:r>
            <a:r>
              <a:rPr kumimoji="0" lang="en-US" b="0" i="0" u="sng"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and </a:t>
            </a:r>
            <a:r>
              <a:rPr kumimoji="0" lang="en-US" b="0" i="1" u="sng"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two part form</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marL="0" marR="0" lvl="0" indent="-228600" algn="l" defTabSz="914400" rtl="0" eaLnBrk="1" fontAlgn="auto" latinLnBrk="0" hangingPunct="1">
              <a:spcBef>
                <a:spcPts val="0"/>
              </a:spcBef>
              <a:spcAft>
                <a:spcPts val="0"/>
              </a:spcAft>
              <a:buClrTx/>
              <a:buSzTx/>
              <a:buFontTx/>
              <a:buNone/>
              <a:tabLst/>
              <a:defRPr/>
            </a:pPr>
            <a:r>
              <a:rPr kumimoji="0" lang="en-US"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a:t>
            </a:r>
            <a:r>
              <a:rPr kumimoji="0" lang="en-US" b="1" i="1" u="none" strike="noStrike" kern="1200" cap="none" spc="0" normalizeH="0" baseline="0" noProof="0" dirty="0" err="1" smtClean="0">
                <a:ln>
                  <a:noFill/>
                </a:ln>
                <a:solidFill>
                  <a:srgbClr val="EB008B"/>
                </a:solidFill>
                <a:effectLst/>
                <a:uLnTx/>
                <a:uFillTx/>
                <a:latin typeface="Times New Roman" pitchFamily="18" charset="0"/>
                <a:cs typeface="Times New Roman" pitchFamily="18" charset="0"/>
              </a:rPr>
              <a:t>i</a:t>
            </a:r>
            <a:r>
              <a:rPr kumimoji="0" lang="en-US" b="1" i="0" u="none" strike="noStrike" kern="1200" cap="none" spc="0" normalizeH="0" baseline="0" noProof="0" dirty="0" smtClean="0">
                <a:ln>
                  <a:noFill/>
                </a:ln>
                <a:solidFill>
                  <a:srgbClr val="EB008B"/>
                </a:solidFill>
                <a:effectLst/>
                <a:uLnTx/>
                <a:uFillTx/>
                <a:latin typeface="Times New Roman" pitchFamily="18" charset="0"/>
                <a:cs typeface="Times New Roman" pitchFamily="18" charset="0"/>
              </a:rPr>
              <a:t>). Three part form:-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In this method, the overall annual cost of electrical energy generated is divided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into three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parts </a:t>
            </a:r>
            <a:r>
              <a:rPr kumimoji="0" lang="en-US" b="0" i="1" u="none" strike="noStrike" kern="1200" cap="none" spc="0" normalizeH="0" baseline="0" noProof="0" dirty="0" err="1" smtClean="0">
                <a:ln>
                  <a:noFill/>
                </a:ln>
                <a:solidFill>
                  <a:srgbClr val="000000"/>
                </a:solidFill>
                <a:effectLst/>
                <a:uLnTx/>
                <a:uFillTx/>
                <a:latin typeface="Times New Roman" pitchFamily="18" charset="0"/>
                <a:cs typeface="Times New Roman" pitchFamily="18" charset="0"/>
              </a:rPr>
              <a:t>viz</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fixed cost</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semi-fixed cost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and </a:t>
            </a:r>
            <a:r>
              <a:rPr kumimoji="0" lang="en-US" b="0"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running cost </a:t>
            </a: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i.e.</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p>
          <a:p>
            <a:pPr lvl="0" indent="-228600">
              <a:defRPr/>
            </a:pP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Total annual cost of energy    =   Fixed cost + Semi-fixed cost + Running cost
                                                 =  Constant + Proportional to max. demand + Proportional  to kWh generated.
</a:t>
            </a:r>
            <a:r>
              <a:rPr kumimoji="0" lang="en-US" b="0" i="0" u="none" strike="noStrike" kern="1200" cap="none" spc="0" normalizeH="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1"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a:t>
            </a:r>
            <a:r>
              <a:rPr kumimoji="0" lang="en-US" b="1" i="1"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a</a:t>
            </a:r>
            <a:r>
              <a:rPr kumimoji="0" lang="en-US" b="1"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 + </a:t>
            </a:r>
            <a:r>
              <a:rPr kumimoji="0" lang="en-US" b="1" i="1"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b</a:t>
            </a:r>
            <a:r>
              <a:rPr kumimoji="0" lang="en-US" b="1"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 kW + </a:t>
            </a:r>
            <a:r>
              <a:rPr kumimoji="0" lang="en-US" b="1" i="1"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c</a:t>
            </a:r>
            <a:r>
              <a:rPr kumimoji="0" lang="en-US" b="1" i="0" u="none" strike="noStrike" kern="1200" cap="none" spc="0" normalizeH="0" baseline="0" noProof="0" dirty="0" smtClean="0">
                <a:ln>
                  <a:noFill/>
                </a:ln>
                <a:solidFill>
                  <a:srgbClr val="7030A0"/>
                </a:solidFill>
                <a:effectLst/>
                <a:uLnTx/>
                <a:uFillTx/>
                <a:latin typeface="Times New Roman" pitchFamily="18" charset="0"/>
                <a:cs typeface="Times New Roman" pitchFamily="18" charset="0"/>
              </a:rPr>
              <a:t> kWh</a:t>
            </a:r>
            <a:r>
              <a:rPr lang="en-US" b="1" dirty="0" smtClean="0">
                <a:solidFill>
                  <a:srgbClr val="7030A0"/>
                </a:solidFill>
                <a:latin typeface="Times New Roman" pitchFamily="18" charset="0"/>
                <a:cs typeface="Times New Roman" pitchFamily="18" charset="0"/>
              </a:rPr>
              <a:t>); in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Where:</a:t>
            </a:r>
            <a:r>
              <a:rPr lang="en-US" i="1" dirty="0" smtClean="0">
                <a:solidFill>
                  <a:srgbClr val="000000"/>
                </a:solidFill>
                <a:latin typeface="Times New Roman" pitchFamily="18" charset="0"/>
                <a:cs typeface="Times New Roman" pitchFamily="18" charset="0"/>
              </a:rPr>
              <a:t>     </a:t>
            </a:r>
          </a:p>
          <a:p>
            <a:pPr lvl="0" indent="-228600">
              <a:defRPr/>
            </a:pP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annual fixed cost  independent of maximum demand and energy output. It is on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account</a:t>
            </a:r>
            <a:r>
              <a:rPr kumimoji="0" lang="en-US" b="0" i="0" u="none" strike="noStrike" kern="1200" cap="none" spc="0" normalizeH="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of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the costs mentioned in Art.2.(Slide</a:t>
            </a:r>
            <a:r>
              <a:rPr lang="en-US" baseline="0" dirty="0" smtClean="0">
                <a:solidFill>
                  <a:srgbClr val="000000"/>
                </a:solidFill>
                <a:latin typeface="Times New Roman" pitchFamily="18" charset="0"/>
                <a:cs typeface="Times New Roman" pitchFamily="18" charset="0"/>
              </a:rPr>
              <a:t>.</a:t>
            </a:r>
            <a:r>
              <a:rPr kumimoji="0" lang="en-US" b="0" i="0" u="none" strike="noStrike" kern="1200" cap="none" spc="0" normalizeH="0" noProof="0" dirty="0" smtClean="0">
                <a:ln>
                  <a:noFill/>
                </a:ln>
                <a:solidFill>
                  <a:srgbClr val="000000"/>
                </a:solidFill>
                <a:effectLst/>
                <a:uLnTx/>
                <a:uFillTx/>
                <a:latin typeface="Times New Roman" pitchFamily="18" charset="0"/>
                <a:cs typeface="Times New Roman" pitchFamily="18" charset="0"/>
              </a:rPr>
              <a:t>3</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b</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constant which when multiplied by maximum kW demand on the station gives the annual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semi-fixed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cost.
</a:t>
            </a: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1"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c</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 constant which when multiplied by kWh output per annum gives the annual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running</a:t>
            </a:r>
            <a:r>
              <a:rPr kumimoji="0" lang="en-US" b="0" i="0" u="none" strike="noStrike" kern="1200" cap="none" spc="0" normalizeH="0" noProof="0" dirty="0" smtClean="0">
                <a:ln>
                  <a:noFill/>
                </a:ln>
                <a:solidFill>
                  <a:srgbClr val="000000"/>
                </a:solidFill>
                <a:effectLst/>
                <a:uLnTx/>
                <a:uFillTx/>
                <a:latin typeface="Times New Roman" pitchFamily="18" charset="0"/>
                <a:cs typeface="Times New Roman" pitchFamily="18" charset="0"/>
              </a:rPr>
              <a:t> </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cost</a:t>
            </a:r>
            <a:r>
              <a:rPr kumimoji="0" lang="en-US"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a:t>
            </a:r>
          </a:p>
          <a:p>
            <a:pPr marL="0" marR="0" lvl="0" indent="0" algn="l" defTabSz="914400" rtl="0" eaLnBrk="1" fontAlgn="auto" latinLnBrk="0" hangingPunct="1">
              <a:spcBef>
                <a:spcPts val="72"/>
              </a:spcBef>
              <a:spcAft>
                <a:spcPts val="0"/>
              </a:spcAft>
              <a:buClrTx/>
              <a:buSzTx/>
              <a:buFontTx/>
              <a:buNone/>
              <a:tabLst>
                <a:tab pos="5628640" algn="r"/>
              </a:tabLst>
              <a:defRPr/>
            </a:pPr>
            <a:r>
              <a:rPr kumimoji="0" lang="en-US" sz="1400" b="0" i="0" u="none" strike="noStrike" kern="1200" cap="none" spc="0" normalizeH="0" baseline="0" noProof="0" dirty="0" smtClean="0">
                <a:ln>
                  <a:noFill/>
                </a:ln>
                <a:solidFill>
                  <a:srgbClr val="000000"/>
                </a:solidFill>
                <a:effectLst/>
                <a:uLnTx/>
                <a:uFillTx/>
                <a:latin typeface="Times New Roman" pitchFamily="18" charset="0"/>
                <a:cs typeface="Times New Roman" pitchFamily="18" charset="0"/>
              </a:rPr>
              <a:t>
</a:t>
            </a:r>
            <a:endParaRPr kumimoji="0" lang="en-US" sz="1200"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p:txBody>
      </p:sp>
      <p:sp>
        <p:nvSpPr>
          <p:cNvPr id="11" name="Date Placeholder 10"/>
          <p:cNvSpPr>
            <a:spLocks noGrp="1"/>
          </p:cNvSpPr>
          <p:nvPr>
            <p:ph type="dt" sz="half" idx="10"/>
          </p:nvPr>
        </p:nvSpPr>
        <p:spPr>
          <a:xfrm>
            <a:off x="2895600" y="6381750"/>
            <a:ext cx="2133600" cy="476250"/>
          </a:xfrm>
        </p:spPr>
        <p:txBody>
          <a:bodyPr/>
          <a:lstStyle/>
          <a:p>
            <a:fld id="{A4A24D7B-C9A0-43FA-9B6A-74769077D3FB}" type="datetime1">
              <a:rPr lang="en-US" smtClean="0"/>
              <a:pPr/>
              <a:t>5/2/2020</a:t>
            </a:fld>
            <a:endParaRPr lang="en-US" dirty="0"/>
          </a:p>
        </p:txBody>
      </p:sp>
      <p:sp>
        <p:nvSpPr>
          <p:cNvPr id="12" name="Slide Number Placeholder 11"/>
          <p:cNvSpPr>
            <a:spLocks noGrp="1"/>
          </p:cNvSpPr>
          <p:nvPr>
            <p:ph type="sldNum" sz="quarter" idx="11"/>
          </p:nvPr>
        </p:nvSpPr>
        <p:spPr/>
        <p:txBody>
          <a:bodyPr/>
          <a:lstStyle/>
          <a:p>
            <a:fld id="{E2DBAB3F-31A9-425C-8DAC-E53AFE934A5D}"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TM01859868[[fn=Thermal]]</Template>
  <TotalTime>1011</TotalTime>
  <Words>2180</Words>
  <Application>Microsoft Office PowerPoint</Application>
  <PresentationFormat>On-screen Show (4:3)</PresentationFormat>
  <Paragraphs>324</Paragraphs>
  <Slides>24</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Thermal</vt:lpstr>
      <vt:lpstr>Equation</vt:lpstr>
      <vt:lpstr>PowerPoint Presentation</vt:lpstr>
      <vt:lpstr>                              Outline </vt:lpstr>
      <vt:lpstr>PowerPoint Presentation</vt:lpstr>
      <vt:lpstr>Economics of Power Generation</vt:lpstr>
      <vt:lpstr>PowerPoint Presentation</vt:lpstr>
      <vt:lpstr>Cont’d…</vt:lpstr>
      <vt:lpstr>PowerPoint Presentation</vt:lpstr>
      <vt:lpstr>PowerPoint Presentation</vt:lpstr>
      <vt:lpstr>PowerPoint Presentation</vt:lpstr>
      <vt:lpstr>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TassTad</dc:creator>
  <cp:lastModifiedBy>YALEW</cp:lastModifiedBy>
  <cp:revision>59</cp:revision>
  <dcterms:created xsi:type="dcterms:W3CDTF">2009-12-25T11:40:27Z</dcterms:created>
  <dcterms:modified xsi:type="dcterms:W3CDTF">2020-05-02T12:50:11Z</dcterms:modified>
</cp:coreProperties>
</file>