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8" r:id="rId5"/>
    <p:sldId id="299" r:id="rId6"/>
    <p:sldId id="300" r:id="rId7"/>
    <p:sldId id="304" r:id="rId8"/>
    <p:sldId id="305" r:id="rId9"/>
    <p:sldId id="306" r:id="rId10"/>
    <p:sldId id="307" r:id="rId11"/>
    <p:sldId id="308" r:id="rId12"/>
    <p:sldId id="309" r:id="rId13"/>
    <p:sldId id="301" r:id="rId14"/>
    <p:sldId id="302" r:id="rId15"/>
    <p:sldId id="303" r:id="rId16"/>
    <p:sldId id="274" r:id="rId17"/>
    <p:sldId id="291" r:id="rId18"/>
    <p:sldId id="276" r:id="rId19"/>
    <p:sldId id="277" r:id="rId20"/>
    <p:sldId id="278" r:id="rId21"/>
    <p:sldId id="280" r:id="rId22"/>
    <p:sldId id="292" r:id="rId23"/>
    <p:sldId id="279" r:id="rId24"/>
    <p:sldId id="258" r:id="rId25"/>
    <p:sldId id="281" r:id="rId26"/>
    <p:sldId id="293" r:id="rId27"/>
    <p:sldId id="294" r:id="rId28"/>
    <p:sldId id="295" r:id="rId29"/>
    <p:sldId id="29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67AA3-93B2-4F74-B0C7-B30B93B697DC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B0E47-2149-451A-813C-5D67442A0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Abrish%20t%202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Chapter4EconomicDispatch%20yalew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1470025"/>
          </a:xfrm>
        </p:spPr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Five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1752600"/>
          </a:xfrm>
        </p:spPr>
        <p:txBody>
          <a:bodyPr>
            <a:normAutofit/>
          </a:bodyPr>
          <a:lstStyle/>
          <a:p>
            <a:pPr lvl="1"/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Optimization in Power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56155" y="2209733"/>
            <a:ext cx="24390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Lecture 6 </a:t>
            </a:r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the best alternative 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if there are conflicting objectives?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Inherently the most difficult step.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where software tools will help us!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55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the result of the analysis</a:t>
            </a:r>
            <a:r>
              <a:rPr lang="en-US" b="1" dirty="0"/>
              <a:t> 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577850" indent="-5778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communicate results 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laymans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term.</a:t>
            </a:r>
          </a:p>
          <a:p>
            <a:pPr marL="577850" indent="-5778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must be user friendly 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979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and evaluate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6588" indent="-6365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 must be trained on the new system. </a:t>
            </a:r>
          </a:p>
          <a:p>
            <a:pPr marL="636588" indent="-6365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must be observed over time to ensure it works properly.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39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 in power system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Power system engineering has the longest history of development among the various areas of electrical engineering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Power system are getting larger and more complicated day by day because of:</a:t>
            </a:r>
          </a:p>
          <a:p>
            <a:pPr marL="1433513" indent="-3175" algn="just" defTabSz="6937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 of load demand </a:t>
            </a:r>
          </a:p>
          <a:p>
            <a:pPr marL="1433513" indent="-3175" algn="just" defTabSz="6937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Fossil fuel demand of thermal power plants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70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optimization in power system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638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power systems are getting larger and more complicated day by day then their will be some limitations like: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Rising costs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Rising emission into the environment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optimization is become essential for the operations of power system utility in term of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Fuel cost saving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Environmental preservation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661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 aim and focus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0375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minimize the cost of power generation in regulated power system</a:t>
            </a:r>
          </a:p>
          <a:p>
            <a:pPr marL="460375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maximize social welfare in deregulated power system, while satisfying various operating constraints.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33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87649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ED problem</a:t>
            </a:r>
          </a:p>
          <a:p>
            <a:r>
              <a:rPr lang="en-US" dirty="0"/>
              <a:t>Economic Dispatch is the process of allocating the required load demand between the available generation units such that the cost of operation is minimized. </a:t>
            </a:r>
          </a:p>
          <a:p>
            <a:pPr lvl="1" algn="just"/>
            <a:r>
              <a:rPr lang="en-US" dirty="0"/>
              <a:t>Is determination of economically feasible operating point of generators in the presence of various constraints </a:t>
            </a:r>
          </a:p>
          <a:p>
            <a:pPr lvl="1" algn="just"/>
            <a:r>
              <a:rPr lang="en-US" dirty="0"/>
              <a:t>Constraints </a:t>
            </a:r>
          </a:p>
          <a:p>
            <a:pPr lvl="2" algn="just"/>
            <a:r>
              <a:rPr lang="en-US" dirty="0"/>
              <a:t>Total power demand and power generation limits of each generator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UC problem </a:t>
            </a:r>
          </a:p>
          <a:p>
            <a:pPr lvl="1"/>
            <a:r>
              <a:rPr lang="en-US" dirty="0"/>
              <a:t>Is the problem of deciding which units to operate so that total cost is minimized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105128-DDDC-4FE2-B9D0-29CAD9C18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056"/>
            <a:ext cx="8229600" cy="464344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BA8C3C6-4351-4543-8DEF-03DDCF0BE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324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electric power system representation for Economic Dispatch consists of models for the</a:t>
            </a:r>
            <a:b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generating units and can also include models for the transmission system.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system that consists of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thermal-generating</a:t>
            </a:r>
            <a:b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serving an aggregated electrical load, </a:t>
            </a:r>
            <a:r>
              <a:rPr lang="en-US" sz="6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load</a:t>
            </a:r>
            <a:endParaRPr lang="en-US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to each unit: cost rate of fuel consumed,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of each unit: electrical power generated,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cost rate,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6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the sum of the individual</a:t>
            </a:r>
            <a:b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costs essential constraint:</a:t>
            </a: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sum of the output powers must equal</a:t>
            </a:r>
            <a:b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load demand</a:t>
            </a:r>
          </a:p>
          <a:p>
            <a:pPr>
              <a:lnSpc>
                <a:spcPct val="220000"/>
              </a:lnSpc>
              <a:buFont typeface="Wingdings" panose="05000000000000000000" pitchFamily="2" charset="2"/>
              <a:buChar char="ü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problem is to minimize </a:t>
            </a:r>
            <a:r>
              <a:rPr lang="en-US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6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FCB8CA9-0D7D-4F55-897D-60F063F4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038600"/>
            <a:ext cx="4800600" cy="275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96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158" y="26111"/>
            <a:ext cx="8229600" cy="71596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Cont’d…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61218"/>
            <a:ext cx="8763000" cy="51355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Necessary condition for extreme values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 Objective function is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r>
              <a:rPr lang="en-US" dirty="0"/>
              <a:t>Where </a:t>
            </a:r>
            <a:r>
              <a:rPr lang="en-US" dirty="0" err="1"/>
              <a:t>Fi</a:t>
            </a:r>
            <a:r>
              <a:rPr lang="en-US" dirty="0"/>
              <a:t> is the cost of generator </a:t>
            </a:r>
            <a:r>
              <a:rPr lang="en-US" dirty="0" err="1"/>
              <a:t>i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 constraints are </a:t>
            </a:r>
          </a:p>
          <a:p>
            <a:pPr lvl="2"/>
            <a:r>
              <a:rPr lang="en-US" dirty="0"/>
              <a:t>Total generation should at least equal total load </a:t>
            </a:r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2"/>
            <a:r>
              <a:rPr lang="en-US" dirty="0"/>
              <a:t>Min and max generation limits 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981200"/>
            <a:ext cx="3124200" cy="110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495800"/>
            <a:ext cx="310375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226"/>
            <a:ext cx="8229600" cy="598574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 cont’d…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52" y="685800"/>
            <a:ext cx="8700448" cy="57912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 Taking the first constraint only and using </a:t>
            </a:r>
            <a:r>
              <a:rPr lang="en-US" dirty="0" err="1"/>
              <a:t>Lagrangian</a:t>
            </a:r>
            <a:r>
              <a:rPr lang="en-US" dirty="0"/>
              <a:t> multiplier:</a:t>
            </a:r>
          </a:p>
          <a:p>
            <a:pPr algn="just"/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 Taking the derivative with respect to power generation of each unit and setting it equal to zero </a:t>
            </a:r>
          </a:p>
          <a:p>
            <a:pPr algn="just"/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 The incremental cost of each generator must be equal to a constant value </a:t>
            </a:r>
            <a:r>
              <a:rPr lang="en-US" dirty="0">
                <a:sym typeface="Symbol"/>
              </a:rPr>
              <a:t>.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676400"/>
            <a:ext cx="30480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609626"/>
            <a:ext cx="1371600" cy="693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Lecture outline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60375" indent="-4603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Optimization in power system </a:t>
            </a:r>
          </a:p>
          <a:p>
            <a:pPr marL="460375" indent="-4603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Lambda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iteration method</a:t>
            </a:r>
          </a:p>
          <a:p>
            <a:pPr marL="460375" indent="-4603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losses, </a:t>
            </a:r>
          </a:p>
          <a:p>
            <a:pPr marL="460375" indent="-4603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equation, </a:t>
            </a:r>
          </a:p>
          <a:p>
            <a:pPr marL="460375" indent="-4603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Incremental losses, </a:t>
            </a:r>
          </a:p>
          <a:p>
            <a:pPr marL="460375" indent="-4603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penalty factors, </a:t>
            </a:r>
          </a:p>
          <a:p>
            <a:pPr marL="460375" indent="-4603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commitment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0762"/>
          </a:xfrm>
        </p:spPr>
        <p:txBody>
          <a:bodyPr/>
          <a:lstStyle/>
          <a:p>
            <a:pPr algn="r"/>
            <a:r>
              <a:rPr lang="en-US" dirty="0"/>
              <a:t>Cont’d…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52117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 Including the max and min power generation limits of each unit, the condition for presence of solution for ED problem is  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819400"/>
            <a:ext cx="7620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Network Losses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61722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Consider a similar system, which now has a transmission network that connects the generating units to the load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 The economic dispatch problem is slightly more complicated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 The constraint equation must include the network losses, </a:t>
            </a:r>
            <a:r>
              <a:rPr lang="en-US" i="1" dirty="0" err="1"/>
              <a:t>P</a:t>
            </a:r>
            <a:r>
              <a:rPr lang="en-US" dirty="0" err="1"/>
              <a:t>loss</a:t>
            </a:r>
            <a:endParaRPr lang="en-US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 The objective function, </a:t>
            </a:r>
            <a:r>
              <a:rPr lang="en-US" i="1" dirty="0"/>
              <a:t>FT </a:t>
            </a:r>
            <a:r>
              <a:rPr lang="en-US" dirty="0"/>
              <a:t>is the same as before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 the constraint equation must be expanded as: </a:t>
            </a:r>
            <a:br>
              <a:rPr lang="en-US" dirty="0"/>
            </a:b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84838"/>
            <a:ext cx="2886444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EB99AD-5422-44A2-9DA9-9EF0D138E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858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Cont’d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F5F15712-B9CB-400E-9B68-1B8FEFE7AF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57200"/>
            <a:ext cx="8115300" cy="3505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0AF3095-5303-4EB1-8CD3-06D627EFCCA8}"/>
              </a:ext>
            </a:extLst>
          </p:cNvPr>
          <p:cNvSpPr txBox="1"/>
          <p:nvPr/>
        </p:nvSpPr>
        <p:spPr>
          <a:xfrm>
            <a:off x="279637" y="4176236"/>
            <a:ext cx="8789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math procedure is followed to establish the necessary conditions for a minimum-cost operating solution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Lagrange function and its derivatives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w.r.t.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input power: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EA349E7-F9B6-404C-83B3-6A3E9969D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380672"/>
            <a:ext cx="8764422" cy="147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617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 action="ppaction://hlinkfile"/>
              </a:rPr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10600" cy="60198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power system company operate three steam powered units having spec as shown below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 cost is 1.1, 1.0 and 1.2 $/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respectively for the three generators. Determine the economic dispatch if total power demand is 700MW.  </a:t>
            </a:r>
          </a:p>
          <a:p>
            <a:pPr algn="just"/>
            <a:endParaRPr lang="en-US" sz="24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978357"/>
            <a:ext cx="5272924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Lambda iteration method for 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668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a method used to compute the economic power generation level of generators using iteration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 with an initial guess of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.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Compute the power generation of each unit.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Compute the difference between demand and the total generation.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Repeat until the error is less than tolerance value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Cont’d…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639762"/>
            <a:ext cx="6172200" cy="591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A9FB5E-472E-4D94-8EFE-BC8C8712F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Commitment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D6670B-6D9F-40C4-BEDA-C39D671CF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8200"/>
            <a:ext cx="9116704" cy="6019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dispatch gives the optimum schedule corresponding to one particular load on the system.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load in the power system varies throughout the day and reaches different peak value from one day to another.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combination of generators, are to be connected in the system to meet the varying load.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the load increases, the utility has to decide in advance the sequence in which the generator units are to be got.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Similarly, when the load decreases, the operating engineer need to know in advance the sequence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the generating units are to be shut down.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23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8840CF-21CD-43B6-A85C-81E498578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8150"/>
            <a:ext cx="8757313" cy="71596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A986B2-EB31-4AF8-9CC5-A3C1A5F8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87" y="734112"/>
            <a:ext cx="8980225" cy="61057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 of finding the order in which the units are to be brought in and the order in which the units are to be shut down over a period of time, say one day, so the total operating cost involved on that day is minimum, is known as Unit Commitment (UC) problem.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Thus UC problem is economic dispatch over a day. The period considered may a week, month or a year.</a:t>
            </a:r>
          </a:p>
        </p:txBody>
      </p:sp>
    </p:spTree>
    <p:extLst>
      <p:ext uri="{BB962C8B-B14F-4D97-AF65-F5344CB8AC3E}">
        <p14:creationId xmlns:p14="http://schemas.microsoft.com/office/powerpoint/2010/main" val="10195141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657180-20E2-444A-B298-22FC5B824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7060"/>
            <a:ext cx="8229600" cy="47426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9FF030-D102-4D38-BD13-2C989BD2A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57200"/>
            <a:ext cx="8991600" cy="6400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why is this problem in the operation of electric power system?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not just simply commit enough units to cover the maximum system load and leave them running?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to “commit” means a generating unit is to be “turned on”; that is, bring the unit up to speed, synchronize it to the system and make it to deliver power to the network.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“Commit enough units and leave them on line” is one solution. However, it is quite expensive to run too many generating units when the load is not large enough.</a:t>
            </a:r>
          </a:p>
        </p:txBody>
      </p:sp>
    </p:spTree>
    <p:extLst>
      <p:ext uri="{BB962C8B-B14F-4D97-AF65-F5344CB8AC3E}">
        <p14:creationId xmlns:p14="http://schemas.microsoft.com/office/powerpoint/2010/main" val="3688025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203396-DCA4-48F1-AC47-AF1A760D5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97112"/>
            <a:ext cx="8229600" cy="769688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 action="ppaction://hlinkfile"/>
              </a:rPr>
              <a:t>Example </a:t>
            </a:r>
            <a:br>
              <a:rPr lang="en-US" dirty="0">
                <a:hlinkClick r:id="rId2" action="ppaction://hlinkfile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90D988-70F1-4B71-A2D3-6709D3790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91381"/>
            <a:ext cx="9067800" cy="6248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are data pertaining to three units in a plant.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Min. = 150 MW; Max. = 600 MW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 = 5610 + 79.2 P1 + 0.01562 P1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 / h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2: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Min. = 100 MW; Max. = 400 MW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 = 3100 + 78.5 P2 + 0.0194 P2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Rs / h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3: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Min. = 50 MW; Max. = 200 MW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C3 = 936 + 95.64 P3 + 0.05784 P3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Rs / h</a:t>
            </a:r>
          </a:p>
          <a:p>
            <a:pPr>
              <a:lnSpc>
                <a:spcPct val="16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unit or combination of units should be used to supply a load of 550 MW most economically?</a:t>
            </a:r>
          </a:p>
        </p:txBody>
      </p:sp>
    </p:spTree>
    <p:extLst>
      <p:ext uri="{BB962C8B-B14F-4D97-AF65-F5344CB8AC3E}">
        <p14:creationId xmlns:p14="http://schemas.microsoft.com/office/powerpoint/2010/main" val="428881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optimization?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60375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Optimization is the mathematical discipline which is concern with finding the maxima and minima of function, possibly subject to the constraints for continuous and differential functions.</a:t>
            </a:r>
          </a:p>
          <a:p>
            <a:pPr marL="460375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derived from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60375" indent="-460375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5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can we use optimization?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91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</a:t>
            </a:r>
          </a:p>
          <a:p>
            <a:pPr marL="5191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network </a:t>
            </a:r>
          </a:p>
          <a:p>
            <a:pPr marL="5191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 </a:t>
            </a:r>
          </a:p>
          <a:p>
            <a:pPr marL="5191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design </a:t>
            </a:r>
          </a:p>
          <a:p>
            <a:pPr marL="5191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 processes</a:t>
            </a:r>
          </a:p>
          <a:p>
            <a:pPr marL="5191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</a:t>
            </a:r>
          </a:p>
          <a:p>
            <a:pPr marL="5191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Nutrition etc.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66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 we optimize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440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real function of N variable f(X1, X2, X3….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with or without constraints.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1524000"/>
            <a:ext cx="3886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Identify the problem or opportunity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98290" y="6096000"/>
            <a:ext cx="3886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 and evaluate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3886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Understand the system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6000" y="3048000"/>
            <a:ext cx="3886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Formulate a Mathematical model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3810000"/>
            <a:ext cx="3886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Verify the model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98290" y="4572000"/>
            <a:ext cx="3886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the best alternative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86000" y="5334000"/>
            <a:ext cx="38862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Present the result of the analysis 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4" idx="2"/>
            <a:endCxn id="6" idx="0"/>
          </p:cNvCxnSpPr>
          <p:nvPr/>
        </p:nvCxnSpPr>
        <p:spPr>
          <a:xfrm>
            <a:off x="4229100" y="1905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2"/>
            <a:endCxn id="10" idx="0"/>
          </p:cNvCxnSpPr>
          <p:nvPr/>
        </p:nvCxnSpPr>
        <p:spPr>
          <a:xfrm>
            <a:off x="4229100" y="2667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2"/>
            <a:endCxn id="11" idx="0"/>
          </p:cNvCxnSpPr>
          <p:nvPr/>
        </p:nvCxnSpPr>
        <p:spPr>
          <a:xfrm>
            <a:off x="4229100" y="3429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2"/>
            <a:endCxn id="12" idx="0"/>
          </p:cNvCxnSpPr>
          <p:nvPr/>
        </p:nvCxnSpPr>
        <p:spPr>
          <a:xfrm>
            <a:off x="4229100" y="4191000"/>
            <a:ext cx="1229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2"/>
            <a:endCxn id="13" idx="0"/>
          </p:cNvCxnSpPr>
          <p:nvPr/>
        </p:nvCxnSpPr>
        <p:spPr>
          <a:xfrm flipH="1">
            <a:off x="4229100" y="4953000"/>
            <a:ext cx="1229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  <a:endCxn id="5" idx="0"/>
          </p:cNvCxnSpPr>
          <p:nvPr/>
        </p:nvCxnSpPr>
        <p:spPr>
          <a:xfrm>
            <a:off x="4229100" y="5715000"/>
            <a:ext cx="1229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ight Brace 30"/>
          <p:cNvSpPr/>
          <p:nvPr/>
        </p:nvSpPr>
        <p:spPr>
          <a:xfrm>
            <a:off x="6184490" y="1295400"/>
            <a:ext cx="597310" cy="533400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Arrow 31"/>
          <p:cNvSpPr/>
          <p:nvPr/>
        </p:nvSpPr>
        <p:spPr>
          <a:xfrm>
            <a:off x="6749845" y="3015996"/>
            <a:ext cx="2362200" cy="1969008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Methodology Of Optimization Techniques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13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problem or opportunity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4675" indent="-5746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objectives?</a:t>
            </a:r>
          </a:p>
          <a:p>
            <a:pPr marL="574675" indent="-5746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proposed problem too narrow?</a:t>
            </a:r>
          </a:p>
          <a:p>
            <a:pPr marL="574675" indent="-5746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it too broad?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97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system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1363" indent="-5651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data should be collected?</a:t>
            </a:r>
          </a:p>
          <a:p>
            <a:pPr marL="741363" indent="-5651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will data be collected?</a:t>
            </a:r>
          </a:p>
          <a:p>
            <a:pPr marL="741363" indent="-5651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different component of the system interacted each other?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21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 a Mathematical model 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413" indent="-6334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model should be used?</a:t>
            </a:r>
          </a:p>
          <a:p>
            <a:pPr marL="633413" indent="-6334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model accurate? </a:t>
            </a:r>
          </a:p>
          <a:p>
            <a:pPr marL="633413" indent="-6334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model too complex?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23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Verify the model 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7850" indent="-5778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output match current observation for current inputs?</a:t>
            </a:r>
          </a:p>
          <a:p>
            <a:pPr marL="577850" indent="-5778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outputs reasonable?</a:t>
            </a:r>
          </a:p>
          <a:p>
            <a:pPr marL="577850" indent="-5778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Could the model be erroneous?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77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1235</Words>
  <Application>Microsoft Office PowerPoint</Application>
  <PresentationFormat>On-screen Show (4:3)</PresentationFormat>
  <Paragraphs>156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Chapter Five  </vt:lpstr>
      <vt:lpstr>Lecture outline </vt:lpstr>
      <vt:lpstr>What is optimization? </vt:lpstr>
      <vt:lpstr>Where can we use optimization?</vt:lpstr>
      <vt:lpstr>What do we optimize </vt:lpstr>
      <vt:lpstr>Identify the problem or opportunity </vt:lpstr>
      <vt:lpstr>Understand the system </vt:lpstr>
      <vt:lpstr>Formulate a Mathematical model  </vt:lpstr>
      <vt:lpstr>Verify the model  </vt:lpstr>
      <vt:lpstr>Select the best alternative  </vt:lpstr>
      <vt:lpstr>Present the result of the analysis  </vt:lpstr>
      <vt:lpstr>Implement and evaluate  </vt:lpstr>
      <vt:lpstr>Optimization in power system </vt:lpstr>
      <vt:lpstr>Importance of optimization in power system </vt:lpstr>
      <vt:lpstr>Optimization aim and focus </vt:lpstr>
      <vt:lpstr>Introduction </vt:lpstr>
      <vt:lpstr>Cont’d</vt:lpstr>
      <vt:lpstr>Cont’d… </vt:lpstr>
      <vt:lpstr> cont’d…</vt:lpstr>
      <vt:lpstr>Cont’d…</vt:lpstr>
      <vt:lpstr>Network Losses  </vt:lpstr>
      <vt:lpstr>Cont’d</vt:lpstr>
      <vt:lpstr>Example </vt:lpstr>
      <vt:lpstr>Lambda iteration method for ED</vt:lpstr>
      <vt:lpstr>Cont’d…</vt:lpstr>
      <vt:lpstr>UNIT Commitment </vt:lpstr>
      <vt:lpstr>Cont’d</vt:lpstr>
      <vt:lpstr>Cont’d</vt:lpstr>
      <vt:lpstr>Example  </vt:lpstr>
    </vt:vector>
  </TitlesOfParts>
  <Company>kale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Three </dc:title>
  <dc:creator>yegile</dc:creator>
  <cp:lastModifiedBy>YALEW</cp:lastModifiedBy>
  <cp:revision>40</cp:revision>
  <dcterms:created xsi:type="dcterms:W3CDTF">2012-08-01T12:23:37Z</dcterms:created>
  <dcterms:modified xsi:type="dcterms:W3CDTF">2020-05-03T19:07:34Z</dcterms:modified>
</cp:coreProperties>
</file>