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sldIdLst>
    <p:sldId id="256" r:id="rId2"/>
    <p:sldId id="257" r:id="rId3"/>
    <p:sldId id="258" r:id="rId4"/>
    <p:sldId id="259" r:id="rId5"/>
    <p:sldId id="260" r:id="rId6"/>
    <p:sldId id="261" r:id="rId7"/>
    <p:sldId id="280" r:id="rId8"/>
    <p:sldId id="262" r:id="rId9"/>
    <p:sldId id="263" r:id="rId10"/>
    <p:sldId id="264" r:id="rId11"/>
    <p:sldId id="265" r:id="rId12"/>
    <p:sldId id="266" r:id="rId13"/>
    <p:sldId id="267" r:id="rId14"/>
    <p:sldId id="286" r:id="rId15"/>
    <p:sldId id="268" r:id="rId16"/>
    <p:sldId id="289" r:id="rId17"/>
    <p:sldId id="290" r:id="rId18"/>
    <p:sldId id="291" r:id="rId19"/>
    <p:sldId id="292" r:id="rId20"/>
    <p:sldId id="293" r:id="rId21"/>
    <p:sldId id="269" r:id="rId22"/>
    <p:sldId id="270" r:id="rId23"/>
    <p:sldId id="288" r:id="rId24"/>
    <p:sldId id="271" r:id="rId25"/>
    <p:sldId id="296" r:id="rId26"/>
    <p:sldId id="299" r:id="rId27"/>
    <p:sldId id="272" r:id="rId28"/>
    <p:sldId id="295" r:id="rId29"/>
    <p:sldId id="294" r:id="rId30"/>
    <p:sldId id="273" r:id="rId31"/>
    <p:sldId id="297" r:id="rId32"/>
    <p:sldId id="298" r:id="rId33"/>
    <p:sldId id="300" r:id="rId34"/>
    <p:sldId id="309" r:id="rId35"/>
    <p:sldId id="310" r:id="rId36"/>
    <p:sldId id="311" r:id="rId37"/>
    <p:sldId id="312" r:id="rId38"/>
    <p:sldId id="274" r:id="rId39"/>
    <p:sldId id="275" r:id="rId40"/>
    <p:sldId id="276" r:id="rId41"/>
    <p:sldId id="302" r:id="rId42"/>
    <p:sldId id="303" r:id="rId43"/>
    <p:sldId id="304" r:id="rId44"/>
    <p:sldId id="305" r:id="rId45"/>
    <p:sldId id="306" r:id="rId46"/>
    <p:sldId id="307" r:id="rId47"/>
    <p:sldId id="308" r:id="rId48"/>
    <p:sldId id="301" r:id="rId49"/>
    <p:sldId id="277" r:id="rId50"/>
    <p:sldId id="278" r:id="rId51"/>
    <p:sldId id="282" r:id="rId52"/>
    <p:sldId id="283" r:id="rId53"/>
    <p:sldId id="284" r:id="rId54"/>
    <p:sldId id="285" r:id="rId55"/>
    <p:sldId id="279" r:id="rId56"/>
    <p:sldId id="281" r:id="rId57"/>
    <p:sldId id="287"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96F8E7-2E60-4500-874C-E27A1DF59D13}" type="datetimeFigureOut">
              <a:rPr lang="en-US" smtClean="0"/>
              <a:t>5/3/2020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1E967E-50A5-4632-AA06-A11B16E13ABA}" type="slidenum">
              <a:rPr lang="en-US" smtClean="0"/>
              <a:t>‹#›</a:t>
            </a:fld>
            <a:endParaRPr lang="en-US"/>
          </a:p>
        </p:txBody>
      </p:sp>
    </p:spTree>
    <p:extLst>
      <p:ext uri="{BB962C8B-B14F-4D97-AF65-F5344CB8AC3E}">
        <p14:creationId xmlns:p14="http://schemas.microsoft.com/office/powerpoint/2010/main" val="3277804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1E967E-50A5-4632-AA06-A11B16E13ABA}" type="slidenum">
              <a:rPr lang="en-US" smtClean="0"/>
              <a:t>21</a:t>
            </a:fld>
            <a:endParaRPr lang="en-US"/>
          </a:p>
        </p:txBody>
      </p:sp>
    </p:spTree>
    <p:extLst>
      <p:ext uri="{BB962C8B-B14F-4D97-AF65-F5344CB8AC3E}">
        <p14:creationId xmlns:p14="http://schemas.microsoft.com/office/powerpoint/2010/main" val="270761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893A517-AB4D-4227-92F4-3ECA84FED4FB}" type="datetime1">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F0DB5-EF88-4A55-A278-177D0634A3BE}" type="slidenum">
              <a:rPr lang="en-US" smtClean="0"/>
              <a:t>‹#›</a:t>
            </a:fld>
            <a:endParaRPr lang="en-US"/>
          </a:p>
        </p:txBody>
      </p:sp>
    </p:spTree>
    <p:extLst>
      <p:ext uri="{BB962C8B-B14F-4D97-AF65-F5344CB8AC3E}">
        <p14:creationId xmlns:p14="http://schemas.microsoft.com/office/powerpoint/2010/main" val="3534407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668119-A866-4F21-A5A3-13E2D885D150}" type="datetime1">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F0DB5-EF88-4A55-A278-177D0634A3BE}" type="slidenum">
              <a:rPr lang="en-US" smtClean="0"/>
              <a:t>‹#›</a:t>
            </a:fld>
            <a:endParaRPr lang="en-US"/>
          </a:p>
        </p:txBody>
      </p:sp>
    </p:spTree>
    <p:extLst>
      <p:ext uri="{BB962C8B-B14F-4D97-AF65-F5344CB8AC3E}">
        <p14:creationId xmlns:p14="http://schemas.microsoft.com/office/powerpoint/2010/main" val="2589217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22B727-F42A-4C2F-9EB2-5C0D887F1B88}" type="datetime1">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F0DB5-EF88-4A55-A278-177D0634A3BE}" type="slidenum">
              <a:rPr lang="en-US" smtClean="0"/>
              <a:t>‹#›</a:t>
            </a:fld>
            <a:endParaRPr lang="en-US"/>
          </a:p>
        </p:txBody>
      </p:sp>
    </p:spTree>
    <p:extLst>
      <p:ext uri="{BB962C8B-B14F-4D97-AF65-F5344CB8AC3E}">
        <p14:creationId xmlns:p14="http://schemas.microsoft.com/office/powerpoint/2010/main" val="2916011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81BCED-8AC7-49DD-8813-2275146AFC76}" type="datetime1">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F0DB5-EF88-4A55-A278-177D0634A3BE}" type="slidenum">
              <a:rPr lang="en-US" smtClean="0"/>
              <a:t>‹#›</a:t>
            </a:fld>
            <a:endParaRPr lang="en-US"/>
          </a:p>
        </p:txBody>
      </p:sp>
    </p:spTree>
    <p:extLst>
      <p:ext uri="{BB962C8B-B14F-4D97-AF65-F5344CB8AC3E}">
        <p14:creationId xmlns:p14="http://schemas.microsoft.com/office/powerpoint/2010/main" val="264233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96F71B-7347-42AF-8B23-CDCDD478D6E9}" type="datetime1">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F0DB5-EF88-4A55-A278-177D0634A3BE}" type="slidenum">
              <a:rPr lang="en-US" smtClean="0"/>
              <a:t>‹#›</a:t>
            </a:fld>
            <a:endParaRPr lang="en-US"/>
          </a:p>
        </p:txBody>
      </p:sp>
    </p:spTree>
    <p:extLst>
      <p:ext uri="{BB962C8B-B14F-4D97-AF65-F5344CB8AC3E}">
        <p14:creationId xmlns:p14="http://schemas.microsoft.com/office/powerpoint/2010/main" val="3671057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334056-FA5E-4164-9CD1-F47F78F74169}" type="datetime1">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BF0DB5-EF88-4A55-A278-177D0634A3BE}" type="slidenum">
              <a:rPr lang="en-US" smtClean="0"/>
              <a:t>‹#›</a:t>
            </a:fld>
            <a:endParaRPr lang="en-US"/>
          </a:p>
        </p:txBody>
      </p:sp>
    </p:spTree>
    <p:extLst>
      <p:ext uri="{BB962C8B-B14F-4D97-AF65-F5344CB8AC3E}">
        <p14:creationId xmlns:p14="http://schemas.microsoft.com/office/powerpoint/2010/main" val="3594646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32F0CF4-E249-460F-8F34-56F39B94392B}" type="datetime1">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BF0DB5-EF88-4A55-A278-177D0634A3BE}" type="slidenum">
              <a:rPr lang="en-US" smtClean="0"/>
              <a:t>‹#›</a:t>
            </a:fld>
            <a:endParaRPr lang="en-US"/>
          </a:p>
        </p:txBody>
      </p:sp>
    </p:spTree>
    <p:extLst>
      <p:ext uri="{BB962C8B-B14F-4D97-AF65-F5344CB8AC3E}">
        <p14:creationId xmlns:p14="http://schemas.microsoft.com/office/powerpoint/2010/main" val="3437367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5BAD3B-D949-4548-9965-40C00808E46D}" type="datetime1">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BF0DB5-EF88-4A55-A278-177D0634A3BE}" type="slidenum">
              <a:rPr lang="en-US" smtClean="0"/>
              <a:t>‹#›</a:t>
            </a:fld>
            <a:endParaRPr lang="en-US"/>
          </a:p>
        </p:txBody>
      </p:sp>
    </p:spTree>
    <p:extLst>
      <p:ext uri="{BB962C8B-B14F-4D97-AF65-F5344CB8AC3E}">
        <p14:creationId xmlns:p14="http://schemas.microsoft.com/office/powerpoint/2010/main" val="2807747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E3182A-ACB4-4503-BFB6-D8C06CC3A988}" type="datetime1">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BF0DB5-EF88-4A55-A278-177D0634A3BE}" type="slidenum">
              <a:rPr lang="en-US" smtClean="0"/>
              <a:t>‹#›</a:t>
            </a:fld>
            <a:endParaRPr lang="en-US"/>
          </a:p>
        </p:txBody>
      </p:sp>
    </p:spTree>
    <p:extLst>
      <p:ext uri="{BB962C8B-B14F-4D97-AF65-F5344CB8AC3E}">
        <p14:creationId xmlns:p14="http://schemas.microsoft.com/office/powerpoint/2010/main" val="70542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114C83-AC47-4550-B577-AA11D6023BB5}" type="datetime1">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BF0DB5-EF88-4A55-A278-177D0634A3BE}" type="slidenum">
              <a:rPr lang="en-US" smtClean="0"/>
              <a:t>‹#›</a:t>
            </a:fld>
            <a:endParaRPr lang="en-US"/>
          </a:p>
        </p:txBody>
      </p:sp>
    </p:spTree>
    <p:extLst>
      <p:ext uri="{BB962C8B-B14F-4D97-AF65-F5344CB8AC3E}">
        <p14:creationId xmlns:p14="http://schemas.microsoft.com/office/powerpoint/2010/main" val="795689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824D25-6FFA-4257-8C22-0ECCC8376423}" type="datetime1">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BF0DB5-EF88-4A55-A278-177D0634A3BE}" type="slidenum">
              <a:rPr lang="en-US" smtClean="0"/>
              <a:t>‹#›</a:t>
            </a:fld>
            <a:endParaRPr lang="en-US"/>
          </a:p>
        </p:txBody>
      </p:sp>
    </p:spTree>
    <p:extLst>
      <p:ext uri="{BB962C8B-B14F-4D97-AF65-F5344CB8AC3E}">
        <p14:creationId xmlns:p14="http://schemas.microsoft.com/office/powerpoint/2010/main" val="530281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CBF161-6F22-465E-B0A0-5634D1218B2F}" type="datetime1">
              <a:rPr lang="en-US" smtClean="0"/>
              <a:t>5/3/2020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BF0DB5-EF88-4A55-A278-177D0634A3BE}" type="slidenum">
              <a:rPr lang="en-US" smtClean="0"/>
              <a:t>‹#›</a:t>
            </a:fld>
            <a:endParaRPr lang="en-US"/>
          </a:p>
        </p:txBody>
      </p:sp>
    </p:spTree>
    <p:extLst>
      <p:ext uri="{BB962C8B-B14F-4D97-AF65-F5344CB8AC3E}">
        <p14:creationId xmlns:p14="http://schemas.microsoft.com/office/powerpoint/2010/main" val="2770200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381000"/>
            <a:ext cx="9144000" cy="6172200"/>
          </a:xfrm>
        </p:spPr>
        <p:txBody>
          <a:bodyPr>
            <a:normAutofit/>
          </a:bodyPr>
          <a:lstStyle/>
          <a:p>
            <a:pPr marL="0" indent="0" algn="ctr">
              <a:lnSpc>
                <a:spcPct val="200000"/>
              </a:lnSpc>
              <a:buNone/>
            </a:pPr>
            <a:r>
              <a:rPr lang="en-US" sz="2400" b="1" dirty="0">
                <a:latin typeface="Times New Roman" panose="02020603050405020304" pitchFamily="18" charset="0"/>
                <a:cs typeface="Times New Roman" panose="02020603050405020304" pitchFamily="18" charset="0"/>
              </a:rPr>
              <a:t>DEBRE MARKOS UNIVERSITY </a:t>
            </a:r>
          </a:p>
          <a:p>
            <a:pPr marL="0" indent="0" algn="ctr">
              <a:lnSpc>
                <a:spcPct val="200000"/>
              </a:lnSpc>
              <a:buNone/>
            </a:pPr>
            <a:r>
              <a:rPr lang="en-US" sz="2400" b="1" dirty="0">
                <a:latin typeface="Times New Roman" panose="02020603050405020304" pitchFamily="18" charset="0"/>
                <a:cs typeface="Times New Roman" panose="02020603050405020304" pitchFamily="18" charset="0"/>
              </a:rPr>
              <a:t>DEBRE MARKOS INSTITUTE OF TECHNOLOGY </a:t>
            </a:r>
          </a:p>
          <a:p>
            <a:pPr marL="0" indent="0" algn="ctr">
              <a:lnSpc>
                <a:spcPct val="200000"/>
              </a:lnSpc>
              <a:buNone/>
            </a:pPr>
            <a:r>
              <a:rPr lang="en-US" sz="2400" b="1" dirty="0">
                <a:latin typeface="Times New Roman" panose="02020603050405020304" pitchFamily="18" charset="0"/>
                <a:cs typeface="Times New Roman" panose="02020603050405020304" pitchFamily="18" charset="0"/>
              </a:rPr>
              <a:t>SCHOOL OF ELECTRICAL AND COMPUTER ENGINEERING </a:t>
            </a:r>
          </a:p>
          <a:p>
            <a:pPr marL="0" indent="0" algn="ctr">
              <a:lnSpc>
                <a:spcPct val="200000"/>
              </a:lnSpc>
              <a:buNone/>
            </a:pPr>
            <a:endParaRPr lang="en-US" dirty="0">
              <a:latin typeface="Times New Roman" panose="02020603050405020304" pitchFamily="18" charset="0"/>
              <a:cs typeface="Times New Roman" panose="02020603050405020304" pitchFamily="18" charset="0"/>
            </a:endParaRPr>
          </a:p>
          <a:p>
            <a:pPr marL="0" indent="0" algn="ctr">
              <a:lnSpc>
                <a:spcPct val="200000"/>
              </a:lnSpc>
              <a:buNone/>
            </a:pPr>
            <a:r>
              <a:rPr lang="en-US" sz="2400" dirty="0">
                <a:latin typeface="Times New Roman" panose="02020603050405020304" pitchFamily="18" charset="0"/>
                <a:cs typeface="Times New Roman" panose="02020603050405020304" pitchFamily="18" charset="0"/>
              </a:rPr>
              <a:t>Power System Planning And Operation </a:t>
            </a:r>
          </a:p>
          <a:p>
            <a:pPr marL="0" indent="0" algn="ctr">
              <a:lnSpc>
                <a:spcPct val="200000"/>
              </a:lnSpc>
              <a:buNone/>
            </a:pPr>
            <a:r>
              <a:rPr lang="en-US" sz="2400" dirty="0">
                <a:latin typeface="Times New Roman" panose="02020603050405020304" pitchFamily="18" charset="0"/>
                <a:cs typeface="Times New Roman" panose="02020603050405020304" pitchFamily="18" charset="0"/>
              </a:rPr>
              <a:t>Instructor:-</a:t>
            </a:r>
            <a:r>
              <a:rPr lang="en-US" sz="2400" dirty="0" err="1">
                <a:latin typeface="Times New Roman" panose="02020603050405020304" pitchFamily="18" charset="0"/>
                <a:cs typeface="Times New Roman" panose="02020603050405020304" pitchFamily="18" charset="0"/>
              </a:rPr>
              <a:t>Yalew</a:t>
            </a:r>
            <a:r>
              <a:rPr lang="en-US" sz="2400" dirty="0">
                <a:latin typeface="Times New Roman" panose="02020603050405020304" pitchFamily="18" charset="0"/>
                <a:cs typeface="Times New Roman" panose="02020603050405020304" pitchFamily="18" charset="0"/>
              </a:rPr>
              <a:t> G.</a:t>
            </a:r>
          </a:p>
          <a:p>
            <a:pPr algn="ctr">
              <a:lnSpc>
                <a:spcPct val="20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1649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915400" cy="533400"/>
          </a:xfrm>
        </p:spPr>
        <p:txBody>
          <a:bodyPr>
            <a:normAutofit fontScale="90000"/>
          </a:bodyPr>
          <a:lstStyle/>
          <a:p>
            <a:pPr marL="342900" lvl="0" indent="-342900" algn="r">
              <a:spcBef>
                <a:spcPct val="20000"/>
              </a:spcBef>
            </a:pPr>
            <a:r>
              <a:rPr lang="en-US" sz="3200" dirty="0">
                <a:solidFill>
                  <a:srgbClr val="000000"/>
                </a:solidFill>
                <a:latin typeface="Times New Roman"/>
                <a:ea typeface="+mn-ea"/>
                <a:cs typeface="+mn-cs"/>
              </a:rPr>
              <a:t/>
            </a:r>
            <a:br>
              <a:rPr lang="en-US" sz="3200" dirty="0">
                <a:solidFill>
                  <a:srgbClr val="000000"/>
                </a:solidFill>
                <a:latin typeface="Times New Roman"/>
                <a:ea typeface="+mn-ea"/>
                <a:cs typeface="+mn-cs"/>
              </a:rPr>
            </a:br>
            <a:r>
              <a:rPr lang="en-US" sz="3200" dirty="0">
                <a:solidFill>
                  <a:srgbClr val="000000"/>
                </a:solidFill>
                <a:latin typeface="Times New Roman"/>
                <a:ea typeface="+mn-ea"/>
                <a:cs typeface="+mn-cs"/>
              </a:rPr>
              <a:t/>
            </a:r>
            <a:br>
              <a:rPr lang="en-US" sz="3200" dirty="0">
                <a:solidFill>
                  <a:srgbClr val="000000"/>
                </a:solidFill>
                <a:latin typeface="Times New Roman"/>
                <a:ea typeface="+mn-ea"/>
                <a:cs typeface="+mn-cs"/>
              </a:rPr>
            </a:br>
            <a:r>
              <a:rPr lang="en-US" sz="3600" b="1" dirty="0">
                <a:latin typeface="Times New Roman"/>
                <a:ea typeface="+mn-ea"/>
                <a:cs typeface="+mn-cs"/>
              </a:rPr>
              <a:t>cont’d…</a:t>
            </a:r>
            <a:r>
              <a:rPr lang="en-US" sz="3600" dirty="0">
                <a:solidFill>
                  <a:srgbClr val="00B0F0"/>
                </a:solidFill>
                <a:ea typeface="+mn-ea"/>
                <a:cs typeface="+mn-cs"/>
              </a:rPr>
              <a:t/>
            </a:r>
            <a:br>
              <a:rPr lang="en-US" sz="3600" dirty="0">
                <a:solidFill>
                  <a:srgbClr val="00B0F0"/>
                </a:solidFill>
                <a:ea typeface="+mn-ea"/>
                <a:cs typeface="+mn-cs"/>
              </a:rPr>
            </a:br>
            <a:endParaRPr lang="en-US" sz="4900" dirty="0">
              <a:solidFill>
                <a:srgbClr val="00B0F0"/>
              </a:solidFill>
            </a:endParaRPr>
          </a:p>
        </p:txBody>
      </p:sp>
      <p:sp>
        <p:nvSpPr>
          <p:cNvPr id="3" name="Content Placeholder 2"/>
          <p:cNvSpPr>
            <a:spLocks noGrp="1"/>
          </p:cNvSpPr>
          <p:nvPr>
            <p:ph idx="1"/>
          </p:nvPr>
        </p:nvSpPr>
        <p:spPr>
          <a:xfrm>
            <a:off x="228600" y="990600"/>
            <a:ext cx="8915400" cy="5562600"/>
          </a:xfrm>
        </p:spPr>
        <p:txBody>
          <a:bodyPr>
            <a:normAutofit fontScale="85000" lnSpcReduction="20000"/>
          </a:bodyPr>
          <a:lstStyle/>
          <a:p>
            <a:pPr marL="0" indent="0">
              <a:buNone/>
            </a:pPr>
            <a:r>
              <a:rPr lang="en-US" b="1" dirty="0">
                <a:solidFill>
                  <a:srgbClr val="000000"/>
                </a:solidFill>
                <a:latin typeface="Times New Roman"/>
              </a:rPr>
              <a:t>1. Generation Planning: </a:t>
            </a:r>
            <a:endParaRPr lang="en-US" dirty="0">
              <a:solidFill>
                <a:srgbClr val="000000"/>
              </a:solidFill>
              <a:latin typeface="Times New Roman"/>
            </a:endParaRPr>
          </a:p>
          <a:p>
            <a:pPr algn="just">
              <a:lnSpc>
                <a:spcPct val="160000"/>
              </a:lnSpc>
              <a:buFont typeface="Wingdings" panose="05000000000000000000" pitchFamily="2" charset="2"/>
              <a:buChar char="v"/>
            </a:pPr>
            <a:r>
              <a:rPr lang="en-US" sz="2600" dirty="0">
                <a:solidFill>
                  <a:srgbClr val="000000"/>
                </a:solidFill>
                <a:latin typeface="Times New Roman"/>
              </a:rPr>
              <a:t>Here the sequence of generation plants that serve the forecasted load with sufficient reliability and in most economic way is determined.</a:t>
            </a:r>
          </a:p>
          <a:p>
            <a:pPr algn="just">
              <a:lnSpc>
                <a:spcPct val="160000"/>
              </a:lnSpc>
              <a:buFont typeface="Wingdings" panose="05000000000000000000" pitchFamily="2" charset="2"/>
              <a:buChar char="v"/>
            </a:pPr>
            <a:r>
              <a:rPr lang="en-US" sz="2600" dirty="0">
                <a:solidFill>
                  <a:srgbClr val="000000"/>
                </a:solidFill>
                <a:latin typeface="Times New Roman"/>
              </a:rPr>
              <a:t> It identifies the technology, size and timing of the future generating plants to be added to the power </a:t>
            </a:r>
            <a:r>
              <a:rPr lang="en-US" sz="2600" dirty="0" smtClean="0">
                <a:solidFill>
                  <a:srgbClr val="000000"/>
                </a:solidFill>
                <a:latin typeface="Times New Roman"/>
              </a:rPr>
              <a:t>system.</a:t>
            </a:r>
            <a:endParaRPr lang="en-US" sz="2600" dirty="0">
              <a:solidFill>
                <a:srgbClr val="FF0000"/>
              </a:solidFill>
              <a:latin typeface="Times New Roman"/>
            </a:endParaRPr>
          </a:p>
          <a:p>
            <a:pPr marL="0" indent="0">
              <a:buNone/>
            </a:pPr>
            <a:r>
              <a:rPr lang="en-US" dirty="0"/>
              <a:t>The generation planning determines the following: </a:t>
            </a:r>
          </a:p>
          <a:p>
            <a:pPr marL="917575" indent="-519113">
              <a:lnSpc>
                <a:spcPct val="170000"/>
              </a:lnSpc>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  Added capacity (technology, size and time) </a:t>
            </a:r>
          </a:p>
          <a:p>
            <a:pPr marL="917575" indent="-519113">
              <a:lnSpc>
                <a:spcPct val="170000"/>
              </a:lnSpc>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 Investment cost </a:t>
            </a:r>
          </a:p>
          <a:p>
            <a:pPr marL="917575" indent="-519113">
              <a:lnSpc>
                <a:spcPct val="170000"/>
              </a:lnSpc>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Fuel consumption by type </a:t>
            </a:r>
          </a:p>
          <a:p>
            <a:pPr marL="917575" indent="-519113">
              <a:lnSpc>
                <a:spcPct val="170000"/>
              </a:lnSpc>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Operation and maintenance costs </a:t>
            </a:r>
          </a:p>
          <a:p>
            <a:pPr marL="917575" indent="-519113">
              <a:lnSpc>
                <a:spcPct val="170000"/>
              </a:lnSpc>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 Retirement plan for existing generation capacity </a:t>
            </a:r>
          </a:p>
          <a:p>
            <a:endParaRPr lang="en-US" dirty="0"/>
          </a:p>
        </p:txBody>
      </p:sp>
      <p:sp>
        <p:nvSpPr>
          <p:cNvPr id="4" name="Slide Number Placeholder 3"/>
          <p:cNvSpPr>
            <a:spLocks noGrp="1"/>
          </p:cNvSpPr>
          <p:nvPr>
            <p:ph type="sldNum" sz="quarter" idx="12"/>
          </p:nvPr>
        </p:nvSpPr>
        <p:spPr>
          <a:xfrm>
            <a:off x="6858000" y="6400800"/>
            <a:ext cx="2133600" cy="365125"/>
          </a:xfrm>
        </p:spPr>
        <p:txBody>
          <a:bodyPr/>
          <a:lstStyle/>
          <a:p>
            <a:r>
              <a:rPr lang="en-US" sz="2400" b="1" dirty="0">
                <a:solidFill>
                  <a:schemeClr val="tx1"/>
                </a:solidFill>
                <a:latin typeface="Times New Roman" panose="02020603050405020304" pitchFamily="18" charset="0"/>
                <a:cs typeface="Times New Roman" panose="02020603050405020304" pitchFamily="18" charset="0"/>
              </a:rPr>
              <a:t>9</a:t>
            </a:r>
          </a:p>
        </p:txBody>
      </p:sp>
    </p:spTree>
    <p:extLst>
      <p:ext uri="{BB962C8B-B14F-4D97-AF65-F5344CB8AC3E}">
        <p14:creationId xmlns:p14="http://schemas.microsoft.com/office/powerpoint/2010/main" val="1282206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915400" cy="563562"/>
          </a:xfrm>
        </p:spPr>
        <p:txBody>
          <a:bodyPr>
            <a:normAutofit fontScale="90000"/>
          </a:bodyPr>
          <a:lstStyle/>
          <a:p>
            <a:pPr algn="l"/>
            <a:r>
              <a:rPr lang="en-US" b="1" dirty="0">
                <a:solidFill>
                  <a:srgbClr val="000000"/>
                </a:solidFill>
                <a:latin typeface="Times New Roman"/>
              </a:rPr>
              <a:t/>
            </a:r>
            <a:br>
              <a:rPr lang="en-US" b="1" dirty="0">
                <a:solidFill>
                  <a:srgbClr val="000000"/>
                </a:solidFill>
                <a:latin typeface="Times New Roman"/>
              </a:rPr>
            </a:br>
            <a:r>
              <a:rPr lang="en-US" sz="2700" b="1" dirty="0">
                <a:solidFill>
                  <a:srgbClr val="000000"/>
                </a:solidFill>
                <a:latin typeface="Times New Roman"/>
              </a:rPr>
              <a:t>2. Transmission Planning: </a:t>
            </a:r>
            <a:r>
              <a:rPr lang="en-US" dirty="0">
                <a:solidFill>
                  <a:srgbClr val="000000"/>
                </a:solidFill>
                <a:latin typeface="Times New Roman"/>
              </a:rPr>
              <a:t/>
            </a:r>
            <a:br>
              <a:rPr lang="en-US" dirty="0">
                <a:solidFill>
                  <a:srgbClr val="000000"/>
                </a:solidFill>
                <a:latin typeface="Times New Roman"/>
              </a:rPr>
            </a:br>
            <a:endParaRPr lang="en-US" dirty="0"/>
          </a:p>
        </p:txBody>
      </p:sp>
      <p:sp>
        <p:nvSpPr>
          <p:cNvPr id="3" name="Content Placeholder 2"/>
          <p:cNvSpPr>
            <a:spLocks noGrp="1"/>
          </p:cNvSpPr>
          <p:nvPr>
            <p:ph idx="1"/>
          </p:nvPr>
        </p:nvSpPr>
        <p:spPr>
          <a:xfrm>
            <a:off x="228600" y="838200"/>
            <a:ext cx="8915400" cy="5791200"/>
          </a:xfrm>
        </p:spPr>
        <p:txBody>
          <a:bodyPr>
            <a:normAutofit fontScale="92500"/>
          </a:bodyPr>
          <a:lstStyle/>
          <a:p>
            <a:pPr algn="just">
              <a:lnSpc>
                <a:spcPct val="200000"/>
              </a:lnSpc>
              <a:buFont typeface="Wingdings" panose="05000000000000000000" pitchFamily="2" charset="2"/>
              <a:buChar char="v"/>
            </a:pPr>
            <a:r>
              <a:rPr lang="en-US" sz="2000" dirty="0">
                <a:solidFill>
                  <a:srgbClr val="00B050"/>
                </a:solidFill>
                <a:latin typeface="Times New Roman"/>
              </a:rPr>
              <a:t>Transmission planning </a:t>
            </a:r>
            <a:r>
              <a:rPr lang="en-US" sz="2000" dirty="0">
                <a:solidFill>
                  <a:srgbClr val="000000"/>
                </a:solidFill>
                <a:latin typeface="Times New Roman"/>
              </a:rPr>
              <a:t>is closely related to the generation planning. </a:t>
            </a:r>
          </a:p>
          <a:p>
            <a:pPr algn="just">
              <a:lnSpc>
                <a:spcPct val="200000"/>
              </a:lnSpc>
              <a:buFont typeface="Wingdings" panose="05000000000000000000" pitchFamily="2" charset="2"/>
              <a:buChar char="v"/>
            </a:pPr>
            <a:r>
              <a:rPr lang="en-US" sz="2000" dirty="0">
                <a:solidFill>
                  <a:srgbClr val="000000"/>
                </a:solidFill>
                <a:latin typeface="Times New Roman"/>
              </a:rPr>
              <a:t>The objectives of transmission system planning is to develop year by year expansion plans for the transmission system based </a:t>
            </a:r>
            <a:r>
              <a:rPr lang="en-US" sz="2000" dirty="0">
                <a:solidFill>
                  <a:srgbClr val="00B0F0"/>
                </a:solidFill>
                <a:latin typeface="Times New Roman"/>
              </a:rPr>
              <a:t>on existing systems, future load and generation scenarios, right-of-way constraints, cost of construction, line capabilities and reliability criteria. </a:t>
            </a:r>
          </a:p>
          <a:p>
            <a:pPr algn="just">
              <a:lnSpc>
                <a:spcPct val="200000"/>
              </a:lnSpc>
              <a:buFont typeface="Wingdings" panose="05000000000000000000" pitchFamily="2" charset="2"/>
              <a:buChar char="v"/>
            </a:pPr>
            <a:r>
              <a:rPr lang="en-US" sz="2000" dirty="0">
                <a:solidFill>
                  <a:srgbClr val="000000"/>
                </a:solidFill>
                <a:latin typeface="Times New Roman"/>
              </a:rPr>
              <a:t>The transmission system is a link between production sources and consumers. The electricity demanded at any moment has to be generated within that moment and delivered to the consumption site. </a:t>
            </a:r>
          </a:p>
          <a:p>
            <a:pPr algn="just">
              <a:lnSpc>
                <a:spcPct val="200000"/>
              </a:lnSpc>
              <a:buFont typeface="Wingdings" panose="05000000000000000000" pitchFamily="2" charset="2"/>
              <a:buChar char="q"/>
            </a:pPr>
            <a:r>
              <a:rPr lang="en-US" sz="2000" dirty="0">
                <a:solidFill>
                  <a:srgbClr val="000000"/>
                </a:solidFill>
                <a:latin typeface="Times New Roman"/>
              </a:rPr>
              <a:t>Therefore, planning basic for reliable and sufficient transmission capacity is required. </a:t>
            </a:r>
          </a:p>
          <a:p>
            <a:pPr marL="0" indent="0" algn="just">
              <a:lnSpc>
                <a:spcPct val="150000"/>
              </a:lnSpc>
              <a:buNone/>
            </a:pPr>
            <a:endParaRPr lang="en-US" sz="2000" dirty="0"/>
          </a:p>
        </p:txBody>
      </p:sp>
      <p:sp>
        <p:nvSpPr>
          <p:cNvPr id="4" name="Slide Number Placeholder 3"/>
          <p:cNvSpPr>
            <a:spLocks noGrp="1"/>
          </p:cNvSpPr>
          <p:nvPr>
            <p:ph type="sldNum" sz="quarter" idx="12"/>
          </p:nvPr>
        </p:nvSpPr>
        <p:spPr>
          <a:xfrm>
            <a:off x="6858000" y="6446837"/>
            <a:ext cx="2133600" cy="365125"/>
          </a:xfrm>
        </p:spPr>
        <p:txBody>
          <a:bodyPr/>
          <a:lstStyle/>
          <a:p>
            <a:r>
              <a:rPr lang="en-US" sz="2400" b="1" dirty="0">
                <a:solidFill>
                  <a:schemeClr val="tx1"/>
                </a:solidFill>
                <a:latin typeface="Times New Roman" panose="02020603050405020304" pitchFamily="18" charset="0"/>
                <a:cs typeface="Times New Roman" panose="02020603050405020304" pitchFamily="18" charset="0"/>
              </a:rPr>
              <a:t>10</a:t>
            </a:r>
          </a:p>
        </p:txBody>
      </p:sp>
    </p:spTree>
    <p:extLst>
      <p:ext uri="{BB962C8B-B14F-4D97-AF65-F5344CB8AC3E}">
        <p14:creationId xmlns:p14="http://schemas.microsoft.com/office/powerpoint/2010/main" val="1416652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686800" cy="304800"/>
          </a:xfrm>
        </p:spPr>
        <p:txBody>
          <a:bodyPr>
            <a:normAutofit fontScale="90000"/>
          </a:bodyPr>
          <a:lstStyle/>
          <a:p>
            <a:pPr algn="r"/>
            <a:r>
              <a:rPr lang="en-US" dirty="0"/>
              <a:t>Cont’d…</a:t>
            </a:r>
          </a:p>
        </p:txBody>
      </p:sp>
      <p:sp>
        <p:nvSpPr>
          <p:cNvPr id="3" name="Content Placeholder 2"/>
          <p:cNvSpPr>
            <a:spLocks noGrp="1"/>
          </p:cNvSpPr>
          <p:nvPr>
            <p:ph idx="1"/>
          </p:nvPr>
        </p:nvSpPr>
        <p:spPr>
          <a:xfrm>
            <a:off x="152400" y="457200"/>
            <a:ext cx="8991600" cy="6172200"/>
          </a:xfrm>
        </p:spPr>
        <p:txBody>
          <a:bodyPr>
            <a:normAutofit/>
          </a:bodyPr>
          <a:lstStyle/>
          <a:p>
            <a:pPr algn="just">
              <a:lnSpc>
                <a:spcPct val="150000"/>
              </a:lnSpc>
              <a:buFont typeface="Wingdings" panose="05000000000000000000" pitchFamily="2" charset="2"/>
              <a:buChar char="v"/>
            </a:pPr>
            <a:r>
              <a:rPr lang="en-US" sz="2000" dirty="0">
                <a:solidFill>
                  <a:srgbClr val="000000"/>
                </a:solidFill>
                <a:latin typeface="Times New Roman"/>
              </a:rPr>
              <a:t>The complicated behavior of a large transmission system, and the claim that it shall perform under widely different operational conditions and unpredictable future situations makes planning difficult, yet important. </a:t>
            </a:r>
          </a:p>
          <a:p>
            <a:pPr algn="just">
              <a:lnSpc>
                <a:spcPct val="150000"/>
              </a:lnSpc>
              <a:buFont typeface="Wingdings" panose="05000000000000000000" pitchFamily="2" charset="2"/>
              <a:buChar char="v"/>
            </a:pPr>
            <a:r>
              <a:rPr lang="en-US" sz="2000" dirty="0">
                <a:solidFill>
                  <a:srgbClr val="000000"/>
                </a:solidFill>
                <a:latin typeface="Times New Roman"/>
              </a:rPr>
              <a:t>In transmission network planning the need for new substations and lines as well as the need for reinforcement in the existing system is defined. These are normally done using simulation tools such as </a:t>
            </a:r>
            <a:r>
              <a:rPr lang="en-US" sz="2000" dirty="0">
                <a:solidFill>
                  <a:srgbClr val="00B0F0"/>
                </a:solidFill>
                <a:latin typeface="Times New Roman"/>
              </a:rPr>
              <a:t>power flow and contingency analysis. </a:t>
            </a:r>
          </a:p>
          <a:p>
            <a:pPr algn="just">
              <a:lnSpc>
                <a:spcPct val="150000"/>
              </a:lnSpc>
              <a:buFont typeface="Wingdings" panose="05000000000000000000" pitchFamily="2" charset="2"/>
              <a:buChar char="v"/>
            </a:pPr>
            <a:r>
              <a:rPr lang="en-US" sz="2000" dirty="0">
                <a:solidFill>
                  <a:srgbClr val="000000"/>
                </a:solidFill>
                <a:latin typeface="Times New Roman"/>
              </a:rPr>
              <a:t>With this tool the planner can evaluate the capability of each alternative expansion plan for providing the level of performance desired. </a:t>
            </a:r>
            <a:endParaRPr lang="en-US" sz="2000" dirty="0" smtClean="0">
              <a:solidFill>
                <a:srgbClr val="000000"/>
              </a:solidFill>
              <a:latin typeface="Times New Roman"/>
            </a:endParaRPr>
          </a:p>
          <a:p>
            <a:pPr algn="just">
              <a:lnSpc>
                <a:spcPct val="150000"/>
              </a:lnSpc>
              <a:buFont typeface="Wingdings" panose="05000000000000000000" pitchFamily="2" charset="2"/>
              <a:buChar char="v"/>
            </a:pPr>
            <a:r>
              <a:rPr lang="en-US" sz="2000" dirty="0" smtClean="0">
                <a:solidFill>
                  <a:srgbClr val="000000"/>
                </a:solidFill>
                <a:latin typeface="Times New Roman"/>
              </a:rPr>
              <a:t>Since </a:t>
            </a:r>
            <a:r>
              <a:rPr lang="en-US" sz="2000" dirty="0">
                <a:solidFill>
                  <a:srgbClr val="000000"/>
                </a:solidFill>
                <a:latin typeface="Times New Roman"/>
              </a:rPr>
              <a:t>lines and equipment’s must be operated within their design capability, the network topology must be such as to </a:t>
            </a:r>
            <a:r>
              <a:rPr lang="en-US" sz="2000" dirty="0">
                <a:solidFill>
                  <a:srgbClr val="FF0000"/>
                </a:solidFill>
                <a:latin typeface="Times New Roman"/>
              </a:rPr>
              <a:t>avoid any damaging overloads, even under the occurrence of contingency. </a:t>
            </a:r>
            <a:endParaRPr lang="en-US" sz="2000" dirty="0">
              <a:solidFill>
                <a:srgbClr val="FF0000"/>
              </a:solidFill>
            </a:endParaRPr>
          </a:p>
        </p:txBody>
      </p:sp>
      <p:sp>
        <p:nvSpPr>
          <p:cNvPr id="4" name="Slide Number Placeholder 3"/>
          <p:cNvSpPr>
            <a:spLocks noGrp="1"/>
          </p:cNvSpPr>
          <p:nvPr>
            <p:ph type="sldNum" sz="quarter" idx="12"/>
          </p:nvPr>
        </p:nvSpPr>
        <p:spPr>
          <a:xfrm>
            <a:off x="6858000" y="6492875"/>
            <a:ext cx="2133600" cy="365125"/>
          </a:xfrm>
        </p:spPr>
        <p:txBody>
          <a:bodyPr/>
          <a:lstStyle/>
          <a:p>
            <a:r>
              <a:rPr lang="en-US" sz="2400" b="1" dirty="0">
                <a:solidFill>
                  <a:schemeClr val="tx1"/>
                </a:solidFill>
                <a:latin typeface="Times New Roman" panose="02020603050405020304" pitchFamily="18" charset="0"/>
                <a:cs typeface="Times New Roman" panose="02020603050405020304" pitchFamily="18" charset="0"/>
              </a:rPr>
              <a:t>11</a:t>
            </a:r>
          </a:p>
        </p:txBody>
      </p:sp>
    </p:spTree>
    <p:extLst>
      <p:ext uri="{BB962C8B-B14F-4D97-AF65-F5344CB8AC3E}">
        <p14:creationId xmlns:p14="http://schemas.microsoft.com/office/powerpoint/2010/main" val="2139672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610600" cy="563562"/>
          </a:xfrm>
        </p:spPr>
        <p:txBody>
          <a:bodyPr>
            <a:normAutofit fontScale="90000"/>
          </a:bodyPr>
          <a:lstStyle/>
          <a:p>
            <a:pPr algn="l"/>
            <a:r>
              <a:rPr lang="en-US" b="1" dirty="0">
                <a:solidFill>
                  <a:srgbClr val="000000"/>
                </a:solidFill>
                <a:latin typeface="Times New Roman"/>
              </a:rPr>
              <a:t/>
            </a:r>
            <a:br>
              <a:rPr lang="en-US" b="1" dirty="0">
                <a:solidFill>
                  <a:srgbClr val="000000"/>
                </a:solidFill>
                <a:latin typeface="Times New Roman"/>
              </a:rPr>
            </a:br>
            <a:r>
              <a:rPr lang="en-US" sz="2700" b="1" dirty="0">
                <a:solidFill>
                  <a:srgbClr val="000000"/>
                </a:solidFill>
                <a:latin typeface="Times New Roman"/>
              </a:rPr>
              <a:t>3. Distribution Planning</a:t>
            </a:r>
            <a:r>
              <a:rPr lang="en-US" dirty="0">
                <a:solidFill>
                  <a:srgbClr val="000000"/>
                </a:solidFill>
                <a:latin typeface="Times New Roman"/>
              </a:rPr>
              <a:t/>
            </a:r>
            <a:br>
              <a:rPr lang="en-US" dirty="0">
                <a:solidFill>
                  <a:srgbClr val="000000"/>
                </a:solidFill>
                <a:latin typeface="Times New Roman"/>
              </a:rPr>
            </a:br>
            <a:endParaRPr lang="en-US" dirty="0"/>
          </a:p>
        </p:txBody>
      </p:sp>
      <p:sp>
        <p:nvSpPr>
          <p:cNvPr id="3" name="Content Placeholder 2"/>
          <p:cNvSpPr>
            <a:spLocks noGrp="1"/>
          </p:cNvSpPr>
          <p:nvPr>
            <p:ph idx="1"/>
          </p:nvPr>
        </p:nvSpPr>
        <p:spPr>
          <a:xfrm>
            <a:off x="152400" y="685800"/>
            <a:ext cx="8991600" cy="5668963"/>
          </a:xfrm>
        </p:spPr>
        <p:txBody>
          <a:bodyPr>
            <a:noAutofit/>
          </a:bodyPr>
          <a:lstStyle/>
          <a:p>
            <a:pPr>
              <a:lnSpc>
                <a:spcPct val="150000"/>
              </a:lnSpc>
              <a:buFont typeface="Wingdings" panose="05000000000000000000" pitchFamily="2" charset="2"/>
              <a:buChar char="v"/>
            </a:pPr>
            <a:r>
              <a:rPr lang="en-US" sz="2000" dirty="0">
                <a:solidFill>
                  <a:srgbClr val="000000"/>
                </a:solidFill>
                <a:latin typeface="Times New Roman"/>
              </a:rPr>
              <a:t>Distribution planning must not only consider substation siting, sizing, number of feeders to be served, voltage levels, type and size of the service area, but also the coordination of overall sub transmission and even transmission planning efforts in order to ensure the most reliable and cost effective system design. </a:t>
            </a:r>
          </a:p>
          <a:p>
            <a:pPr>
              <a:lnSpc>
                <a:spcPct val="150000"/>
              </a:lnSpc>
              <a:buFont typeface="Wingdings" panose="05000000000000000000" pitchFamily="2" charset="2"/>
              <a:buChar char="v"/>
            </a:pPr>
            <a:r>
              <a:rPr lang="en-US" sz="2000" dirty="0">
                <a:solidFill>
                  <a:srgbClr val="000000"/>
                </a:solidFill>
                <a:latin typeface="Times New Roman"/>
              </a:rPr>
              <a:t>Economic analysis is an important part of system planning. Different methods are used in the evaluation and comparison of development alternatives. </a:t>
            </a:r>
          </a:p>
          <a:p>
            <a:pPr>
              <a:lnSpc>
                <a:spcPct val="150000"/>
              </a:lnSpc>
              <a:buFont typeface="Wingdings" panose="05000000000000000000" pitchFamily="2" charset="2"/>
              <a:buChar char="v"/>
            </a:pPr>
            <a:r>
              <a:rPr lang="en-US" sz="2000" dirty="0">
                <a:solidFill>
                  <a:srgbClr val="000000"/>
                </a:solidFill>
                <a:latin typeface="Times New Roman"/>
              </a:rPr>
              <a:t>System planning must be done on </a:t>
            </a:r>
            <a:r>
              <a:rPr lang="en-US" sz="2000" dirty="0">
                <a:solidFill>
                  <a:srgbClr val="00B0F0"/>
                </a:solidFill>
                <a:latin typeface="Times New Roman"/>
              </a:rPr>
              <a:t>a long term </a:t>
            </a:r>
            <a:r>
              <a:rPr lang="en-US" sz="2000" dirty="0">
                <a:solidFill>
                  <a:srgbClr val="000000"/>
                </a:solidFill>
                <a:latin typeface="Times New Roman"/>
              </a:rPr>
              <a:t>basis. Usually, long term plans are made for a period of up to 25 years. </a:t>
            </a:r>
          </a:p>
          <a:p>
            <a:pPr marL="0" indent="0">
              <a:lnSpc>
                <a:spcPct val="150000"/>
              </a:lnSpc>
              <a:buNone/>
            </a:pPr>
            <a:r>
              <a:rPr lang="en-US" sz="2000" dirty="0">
                <a:solidFill>
                  <a:srgbClr val="000000"/>
                </a:solidFill>
                <a:latin typeface="Times New Roman"/>
              </a:rPr>
              <a:t>This long span is needed as the future development of the system must be taken into account to reach an economical solution. Life time of power system equipment’s varies widely. </a:t>
            </a:r>
          </a:p>
        </p:txBody>
      </p:sp>
      <p:sp>
        <p:nvSpPr>
          <p:cNvPr id="4" name="Slide Number Placeholder 3"/>
          <p:cNvSpPr>
            <a:spLocks noGrp="1"/>
          </p:cNvSpPr>
          <p:nvPr>
            <p:ph type="sldNum" sz="quarter" idx="12"/>
          </p:nvPr>
        </p:nvSpPr>
        <p:spPr>
          <a:xfrm>
            <a:off x="6980903" y="6354763"/>
            <a:ext cx="2133600" cy="365125"/>
          </a:xfrm>
        </p:spPr>
        <p:txBody>
          <a:bodyPr/>
          <a:lstStyle/>
          <a:p>
            <a:r>
              <a:rPr lang="en-US" sz="2400" b="1" dirty="0">
                <a:solidFill>
                  <a:schemeClr val="tx1"/>
                </a:solidFill>
                <a:latin typeface="Times New Roman" panose="02020603050405020304" pitchFamily="18" charset="0"/>
                <a:cs typeface="Times New Roman" panose="02020603050405020304" pitchFamily="18" charset="0"/>
              </a:rPr>
              <a:t>12</a:t>
            </a:r>
          </a:p>
        </p:txBody>
      </p:sp>
    </p:spTree>
    <p:extLst>
      <p:ext uri="{BB962C8B-B14F-4D97-AF65-F5344CB8AC3E}">
        <p14:creationId xmlns:p14="http://schemas.microsoft.com/office/powerpoint/2010/main" val="3716445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323" y="152400"/>
            <a:ext cx="8686800" cy="487362"/>
          </a:xfrm>
        </p:spPr>
        <p:txBody>
          <a:bodyPr>
            <a:normAutofit fontScale="90000"/>
          </a:bodyPr>
          <a:lstStyle/>
          <a:p>
            <a:pPr algn="r"/>
            <a:r>
              <a:rPr lang="en-US" dirty="0"/>
              <a:t>Cont’d…</a:t>
            </a:r>
          </a:p>
        </p:txBody>
      </p:sp>
      <p:sp>
        <p:nvSpPr>
          <p:cNvPr id="3" name="Content Placeholder 2"/>
          <p:cNvSpPr>
            <a:spLocks noGrp="1"/>
          </p:cNvSpPr>
          <p:nvPr>
            <p:ph idx="1"/>
          </p:nvPr>
        </p:nvSpPr>
        <p:spPr>
          <a:xfrm>
            <a:off x="228600" y="533400"/>
            <a:ext cx="8915400" cy="5943600"/>
          </a:xfrm>
        </p:spPr>
        <p:txBody>
          <a:bodyPr>
            <a:normAutofit/>
          </a:bodyPr>
          <a:lstStyle/>
          <a:p>
            <a:pPr lvl="0">
              <a:lnSpc>
                <a:spcPct val="150000"/>
              </a:lnSpc>
              <a:buFont typeface="Wingdings" panose="05000000000000000000" pitchFamily="2" charset="2"/>
              <a:buChar char="v"/>
            </a:pPr>
            <a:r>
              <a:rPr lang="en-US" sz="2000" dirty="0">
                <a:solidFill>
                  <a:srgbClr val="000000"/>
                </a:solidFill>
                <a:latin typeface="Times New Roman"/>
              </a:rPr>
              <a:t>Transmission lines have a life time of 35 years. Hydro powers have a life time of 60 years. Thermal generators have a life time of 20 years. Therefore, a longer time span is required to understand the economic benefit and loss of any option. </a:t>
            </a:r>
            <a:endParaRPr lang="en-US" sz="2000" dirty="0" smtClean="0">
              <a:solidFill>
                <a:srgbClr val="000000"/>
              </a:solidFill>
              <a:latin typeface="Times New Roman"/>
            </a:endParaRPr>
          </a:p>
          <a:p>
            <a:pPr lvl="0">
              <a:lnSpc>
                <a:spcPct val="150000"/>
              </a:lnSpc>
              <a:buFont typeface="Wingdings" panose="05000000000000000000" pitchFamily="2" charset="2"/>
              <a:buChar char="v"/>
            </a:pPr>
            <a:r>
              <a:rPr lang="en-US" sz="2000" dirty="0" smtClean="0">
                <a:solidFill>
                  <a:srgbClr val="000000"/>
                </a:solidFill>
                <a:latin typeface="Times New Roman"/>
              </a:rPr>
              <a:t>On </a:t>
            </a:r>
            <a:r>
              <a:rPr lang="en-US" sz="2000" dirty="0">
                <a:solidFill>
                  <a:srgbClr val="000000"/>
                </a:solidFill>
                <a:latin typeface="Times New Roman"/>
              </a:rPr>
              <a:t>the other hand a long design and construction time of for example a power plant also requires. </a:t>
            </a:r>
          </a:p>
          <a:p>
            <a:pPr lvl="0">
              <a:lnSpc>
                <a:spcPct val="150000"/>
              </a:lnSpc>
              <a:buFont typeface="Wingdings" panose="05000000000000000000" pitchFamily="2" charset="2"/>
              <a:buChar char="v"/>
            </a:pPr>
            <a:r>
              <a:rPr lang="en-US" sz="2000" dirty="0">
                <a:solidFill>
                  <a:srgbClr val="000000"/>
                </a:solidFill>
                <a:latin typeface="Times New Roman"/>
              </a:rPr>
              <a:t>Separate </a:t>
            </a:r>
            <a:r>
              <a:rPr lang="en-US" sz="2000" dirty="0">
                <a:solidFill>
                  <a:srgbClr val="00B0F0"/>
                </a:solidFill>
                <a:latin typeface="Times New Roman"/>
              </a:rPr>
              <a:t>medium-term plans </a:t>
            </a:r>
            <a:r>
              <a:rPr lang="en-US" sz="2000" dirty="0">
                <a:solidFill>
                  <a:srgbClr val="000000"/>
                </a:solidFill>
                <a:latin typeface="Times New Roman"/>
              </a:rPr>
              <a:t>are made, too. They are more detailed than the long term plan. They normally range up to 6 years. </a:t>
            </a:r>
          </a:p>
          <a:p>
            <a:pPr lvl="0">
              <a:lnSpc>
                <a:spcPct val="150000"/>
              </a:lnSpc>
              <a:buFont typeface="Wingdings" panose="05000000000000000000" pitchFamily="2" charset="2"/>
              <a:buChar char="v"/>
            </a:pPr>
            <a:r>
              <a:rPr lang="en-US" sz="2000" dirty="0">
                <a:solidFill>
                  <a:srgbClr val="00B0F0"/>
                </a:solidFill>
                <a:latin typeface="Times New Roman"/>
              </a:rPr>
              <a:t>Short term plans </a:t>
            </a:r>
            <a:r>
              <a:rPr lang="en-US" sz="2000" dirty="0">
                <a:solidFill>
                  <a:srgbClr val="000000"/>
                </a:solidFill>
                <a:latin typeface="Times New Roman"/>
              </a:rPr>
              <a:t>up to 3 years serves more operational purpose. </a:t>
            </a:r>
          </a:p>
          <a:p>
            <a:pPr lvl="0">
              <a:lnSpc>
                <a:spcPct val="150000"/>
              </a:lnSpc>
              <a:buFont typeface="Wingdings" panose="05000000000000000000" pitchFamily="2" charset="2"/>
              <a:buChar char="v"/>
            </a:pPr>
            <a:r>
              <a:rPr lang="en-US" sz="2000" dirty="0">
                <a:solidFill>
                  <a:srgbClr val="000000"/>
                </a:solidFill>
                <a:latin typeface="Times New Roman"/>
              </a:rPr>
              <a:t>The final output of a power system planning is usually include investment Program, adequate, security, and quality power to customer.  </a:t>
            </a:r>
            <a:endParaRPr lang="en-US" sz="2000" dirty="0">
              <a:solidFill>
                <a:prstClr val="black"/>
              </a:solidFill>
            </a:endParaRPr>
          </a:p>
        </p:txBody>
      </p:sp>
      <p:sp>
        <p:nvSpPr>
          <p:cNvPr id="4" name="Slide Number Placeholder 3"/>
          <p:cNvSpPr>
            <a:spLocks noGrp="1"/>
          </p:cNvSpPr>
          <p:nvPr>
            <p:ph type="sldNum" sz="quarter" idx="12"/>
          </p:nvPr>
        </p:nvSpPr>
        <p:spPr>
          <a:xfrm>
            <a:off x="6781800" y="6340475"/>
            <a:ext cx="2133600" cy="365125"/>
          </a:xfrm>
        </p:spPr>
        <p:txBody>
          <a:bodyPr/>
          <a:lstStyle/>
          <a:p>
            <a:r>
              <a:rPr lang="en-US" sz="2400" b="1" dirty="0">
                <a:solidFill>
                  <a:schemeClr val="tx1"/>
                </a:solidFill>
                <a:latin typeface="Times New Roman" panose="02020603050405020304" pitchFamily="18" charset="0"/>
                <a:cs typeface="Times New Roman" panose="02020603050405020304" pitchFamily="18" charset="0"/>
              </a:rPr>
              <a:t>13</a:t>
            </a:r>
          </a:p>
        </p:txBody>
      </p:sp>
    </p:spTree>
    <p:extLst>
      <p:ext uri="{BB962C8B-B14F-4D97-AF65-F5344CB8AC3E}">
        <p14:creationId xmlns:p14="http://schemas.microsoft.com/office/powerpoint/2010/main" val="1244960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519"/>
            <a:ext cx="8229600" cy="396081"/>
          </a:xfrm>
        </p:spPr>
        <p:txBody>
          <a:bodyPr>
            <a:noAutofit/>
          </a:bodyPr>
          <a:lstStyle/>
          <a:p>
            <a:r>
              <a:rPr lang="en-US" sz="3200" b="1" dirty="0">
                <a:latin typeface="Times New Roman" panose="02020603050405020304" pitchFamily="18" charset="0"/>
                <a:cs typeface="Times New Roman" panose="02020603050405020304" pitchFamily="18" charset="0"/>
              </a:rPr>
              <a:t>Load forecasting </a:t>
            </a:r>
          </a:p>
        </p:txBody>
      </p:sp>
      <p:sp>
        <p:nvSpPr>
          <p:cNvPr id="3" name="Content Placeholder 2"/>
          <p:cNvSpPr>
            <a:spLocks noGrp="1"/>
          </p:cNvSpPr>
          <p:nvPr>
            <p:ph idx="1"/>
          </p:nvPr>
        </p:nvSpPr>
        <p:spPr>
          <a:xfrm>
            <a:off x="304800" y="700881"/>
            <a:ext cx="8839200" cy="5638800"/>
          </a:xfrm>
        </p:spPr>
        <p:txBody>
          <a:bodyPr>
            <a:noAutofit/>
          </a:bodyPr>
          <a:lstStyle/>
          <a:p>
            <a:pPr algn="just">
              <a:lnSpc>
                <a:spcPct val="160000"/>
              </a:lnSpc>
              <a:buFont typeface="Wingdings" panose="05000000000000000000" pitchFamily="2" charset="2"/>
              <a:buChar char="v"/>
            </a:pPr>
            <a:r>
              <a:rPr lang="en-US" sz="2000" dirty="0">
                <a:latin typeface="Times New Roman"/>
              </a:rPr>
              <a:t>Throughout the world, electrification is an ongoing process. The reason for this phenomenon is the preference for electrical energy..</a:t>
            </a:r>
          </a:p>
          <a:p>
            <a:pPr algn="just">
              <a:lnSpc>
                <a:spcPct val="160000"/>
              </a:lnSpc>
              <a:buFont typeface="Wingdings" panose="05000000000000000000" pitchFamily="2" charset="2"/>
              <a:buChar char="v"/>
            </a:pPr>
            <a:r>
              <a:rPr lang="en-US" sz="2000" dirty="0">
                <a:latin typeface="Times New Roman"/>
              </a:rPr>
              <a:t>The increasing demand in the in power system is due to several  factors such as </a:t>
            </a:r>
            <a:r>
              <a:rPr lang="en-US" sz="2000" dirty="0">
                <a:solidFill>
                  <a:srgbClr val="00B0F0"/>
                </a:solidFill>
                <a:latin typeface="Times New Roman"/>
              </a:rPr>
              <a:t>population  growth, growth of per capita income, migration to urban areas and increase in energy using product.</a:t>
            </a:r>
          </a:p>
          <a:p>
            <a:pPr marL="0" indent="0" algn="just">
              <a:lnSpc>
                <a:spcPct val="160000"/>
              </a:lnSpc>
              <a:buNone/>
            </a:pPr>
            <a:r>
              <a:rPr lang="en-US" sz="2000" b="1" i="1" dirty="0">
                <a:latin typeface="Times New Roman"/>
              </a:rPr>
              <a:t> </a:t>
            </a:r>
            <a:r>
              <a:rPr lang="en-US" sz="2000" b="1" dirty="0">
                <a:latin typeface="Times New Roman"/>
              </a:rPr>
              <a:t>Demand forecasts </a:t>
            </a:r>
            <a:r>
              <a:rPr lang="en-US" sz="2000" dirty="0">
                <a:latin typeface="Times New Roman"/>
              </a:rPr>
              <a:t>are used to determine the capacity of generation, transmission and distribution system. </a:t>
            </a:r>
          </a:p>
          <a:p>
            <a:pPr marL="0" indent="0" algn="just">
              <a:lnSpc>
                <a:spcPct val="160000"/>
              </a:lnSpc>
              <a:buNone/>
            </a:pPr>
            <a:r>
              <a:rPr lang="en-US" sz="2000" b="1" dirty="0">
                <a:latin typeface="Times New Roman"/>
              </a:rPr>
              <a:t>System and energy forecast </a:t>
            </a:r>
            <a:r>
              <a:rPr lang="en-US" sz="2000" dirty="0">
                <a:latin typeface="Times New Roman"/>
              </a:rPr>
              <a:t>to determine the type of generation facilities required.</a:t>
            </a:r>
          </a:p>
        </p:txBody>
      </p:sp>
      <p:sp>
        <p:nvSpPr>
          <p:cNvPr id="4" name="Slide Number Placeholder 3"/>
          <p:cNvSpPr>
            <a:spLocks noGrp="1"/>
          </p:cNvSpPr>
          <p:nvPr>
            <p:ph type="sldNum" sz="quarter" idx="12"/>
          </p:nvPr>
        </p:nvSpPr>
        <p:spPr>
          <a:xfrm>
            <a:off x="6858000" y="6410632"/>
            <a:ext cx="2133600" cy="365125"/>
          </a:xfrm>
        </p:spPr>
        <p:txBody>
          <a:bodyPr/>
          <a:lstStyle/>
          <a:p>
            <a:r>
              <a:rPr lang="en-US" sz="2400" b="1" dirty="0">
                <a:solidFill>
                  <a:schemeClr val="tx1"/>
                </a:solidFill>
                <a:latin typeface="Times New Roman" panose="02020603050405020304" pitchFamily="18" charset="0"/>
                <a:cs typeface="Times New Roman" panose="02020603050405020304" pitchFamily="18" charset="0"/>
              </a:rPr>
              <a:t>14</a:t>
            </a:r>
          </a:p>
        </p:txBody>
      </p:sp>
    </p:spTree>
    <p:extLst>
      <p:ext uri="{BB962C8B-B14F-4D97-AF65-F5344CB8AC3E}">
        <p14:creationId xmlns:p14="http://schemas.microsoft.com/office/powerpoint/2010/main" val="207692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271" y="0"/>
            <a:ext cx="8610600" cy="419100"/>
          </a:xfrm>
        </p:spPr>
        <p:txBody>
          <a:bodyPr>
            <a:normAutofit fontScale="90000"/>
          </a:bodyPr>
          <a:lstStyle/>
          <a:p>
            <a:pPr algn="r"/>
            <a:r>
              <a:rPr lang="en-US" dirty="0" smtClean="0"/>
              <a:t>Cont’d…</a:t>
            </a:r>
            <a:endParaRPr lang="en-US" dirty="0"/>
          </a:p>
        </p:txBody>
      </p:sp>
      <p:sp>
        <p:nvSpPr>
          <p:cNvPr id="3" name="Content Placeholder 2"/>
          <p:cNvSpPr>
            <a:spLocks noGrp="1"/>
          </p:cNvSpPr>
          <p:nvPr>
            <p:ph idx="1"/>
          </p:nvPr>
        </p:nvSpPr>
        <p:spPr>
          <a:xfrm>
            <a:off x="152400" y="838200"/>
            <a:ext cx="8991600" cy="5867400"/>
          </a:xfrm>
        </p:spPr>
        <p:txBody>
          <a:bodyPr>
            <a:normAutofit/>
          </a:bodyPr>
          <a:lstStyle/>
          <a:p>
            <a:pPr algn="just">
              <a:lnSpc>
                <a:spcPct val="150000"/>
              </a:lnSpc>
              <a:buFont typeface="Wingdings" panose="05000000000000000000" pitchFamily="2" charset="2"/>
              <a:buChar char="v"/>
            </a:pPr>
            <a:r>
              <a:rPr lang="en-US" sz="2400" dirty="0">
                <a:solidFill>
                  <a:srgbClr val="000000"/>
                </a:solidFill>
                <a:latin typeface="Times New Roman"/>
              </a:rPr>
              <a:t>There is a time lag between awareness of a future event or need and serving that need. In order to serve the need adequate generation, transmission and distribution system have to be put in place. This takes a definite time. </a:t>
            </a:r>
            <a:endParaRPr lang="en-US" sz="2400" dirty="0" smtClean="0">
              <a:solidFill>
                <a:srgbClr val="000000"/>
              </a:solidFill>
              <a:latin typeface="Times New Roman"/>
            </a:endParaRPr>
          </a:p>
          <a:p>
            <a:pPr algn="just">
              <a:lnSpc>
                <a:spcPct val="150000"/>
              </a:lnSpc>
              <a:buFont typeface="Wingdings" panose="05000000000000000000" pitchFamily="2" charset="2"/>
              <a:buChar char="v"/>
            </a:pPr>
            <a:r>
              <a:rPr lang="en-US" sz="2400" dirty="0" smtClean="0">
                <a:solidFill>
                  <a:srgbClr val="000000"/>
                </a:solidFill>
                <a:latin typeface="Times New Roman"/>
              </a:rPr>
              <a:t>The </a:t>
            </a:r>
            <a:r>
              <a:rPr lang="en-US" sz="2400" dirty="0">
                <a:solidFill>
                  <a:srgbClr val="000000"/>
                </a:solidFill>
                <a:latin typeface="Times New Roman"/>
              </a:rPr>
              <a:t>time lag is the main reason for forecasting and planning. </a:t>
            </a:r>
          </a:p>
          <a:p>
            <a:pPr algn="just">
              <a:lnSpc>
                <a:spcPct val="150000"/>
              </a:lnSpc>
              <a:buFont typeface="Wingdings" panose="05000000000000000000" pitchFamily="2" charset="2"/>
              <a:buChar char="v"/>
            </a:pPr>
            <a:r>
              <a:rPr lang="en-US" sz="2400" dirty="0">
                <a:solidFill>
                  <a:srgbClr val="000000"/>
                </a:solidFill>
                <a:latin typeface="Times New Roman"/>
              </a:rPr>
              <a:t>Delivery of requested power and energy always requires some time for the construction of the generation and transmission facilities. </a:t>
            </a:r>
            <a:endParaRPr lang="en-US" sz="2400" dirty="0" smtClean="0">
              <a:solidFill>
                <a:srgbClr val="000000"/>
              </a:solidFill>
              <a:latin typeface="Times New Roman"/>
            </a:endParaRPr>
          </a:p>
          <a:p>
            <a:pPr algn="just">
              <a:lnSpc>
                <a:spcPct val="150000"/>
              </a:lnSpc>
              <a:buFont typeface="Wingdings" panose="05000000000000000000" pitchFamily="2" charset="2"/>
              <a:buChar char="v"/>
            </a:pPr>
            <a:r>
              <a:rPr lang="en-US" sz="2400" dirty="0" smtClean="0">
                <a:solidFill>
                  <a:srgbClr val="000000"/>
                </a:solidFill>
                <a:latin typeface="Times New Roman"/>
              </a:rPr>
              <a:t>For </a:t>
            </a:r>
            <a:r>
              <a:rPr lang="en-US" sz="2400" dirty="0">
                <a:solidFill>
                  <a:srgbClr val="000000"/>
                </a:solidFill>
                <a:latin typeface="Times New Roman"/>
              </a:rPr>
              <a:t>this reason one is always compelled to estimate the future demand of the system.</a:t>
            </a:r>
            <a:endParaRPr lang="en-US" sz="2400" dirty="0"/>
          </a:p>
        </p:txBody>
      </p:sp>
      <p:sp>
        <p:nvSpPr>
          <p:cNvPr id="4" name="Slide Number Placeholder 3"/>
          <p:cNvSpPr>
            <a:spLocks noGrp="1"/>
          </p:cNvSpPr>
          <p:nvPr>
            <p:ph type="sldNum" sz="quarter" idx="12"/>
          </p:nvPr>
        </p:nvSpPr>
        <p:spPr>
          <a:xfrm>
            <a:off x="6553200" y="6356350"/>
            <a:ext cx="2590800" cy="365125"/>
          </a:xfrm>
        </p:spPr>
        <p:txBody>
          <a:bodyPr/>
          <a:lstStyle/>
          <a:p>
            <a:r>
              <a:rPr lang="en-US" sz="3200" b="1" i="1" dirty="0" smtClean="0">
                <a:latin typeface="Times New Roman" panose="02020603050405020304" pitchFamily="18" charset="0"/>
                <a:cs typeface="Times New Roman" panose="02020603050405020304" pitchFamily="18" charset="0"/>
              </a:rPr>
              <a:t>15</a:t>
            </a:r>
            <a:endParaRPr lang="en-US" sz="32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7265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381000"/>
          </a:xfrm>
        </p:spPr>
        <p:txBody>
          <a:bodyPr>
            <a:normAutofit fontScale="90000"/>
          </a:bodyPr>
          <a:lstStyle/>
          <a:p>
            <a:pPr algn="r"/>
            <a:r>
              <a:rPr lang="en-US" dirty="0" smtClean="0"/>
              <a:t>Cont’d…</a:t>
            </a:r>
            <a:endParaRPr lang="en-US" dirty="0"/>
          </a:p>
        </p:txBody>
      </p:sp>
      <p:sp>
        <p:nvSpPr>
          <p:cNvPr id="3" name="Content Placeholder 2"/>
          <p:cNvSpPr>
            <a:spLocks noGrp="1"/>
          </p:cNvSpPr>
          <p:nvPr>
            <p:ph idx="1"/>
          </p:nvPr>
        </p:nvSpPr>
        <p:spPr>
          <a:xfrm>
            <a:off x="228600" y="457200"/>
            <a:ext cx="8915400" cy="6019800"/>
          </a:xfrm>
        </p:spPr>
        <p:txBody>
          <a:bodyPr>
            <a:noAutofit/>
          </a:bodyPr>
          <a:lstStyle/>
          <a:p>
            <a:pPr algn="just">
              <a:lnSpc>
                <a:spcPct val="150000"/>
              </a:lnSpc>
              <a:buFont typeface="Wingdings" panose="05000000000000000000" pitchFamily="2" charset="2"/>
              <a:buChar char="v"/>
            </a:pPr>
            <a:r>
              <a:rPr lang="en-US" sz="2000" dirty="0">
                <a:solidFill>
                  <a:srgbClr val="000000"/>
                </a:solidFill>
                <a:latin typeface="Times New Roman" panose="02020603050405020304" pitchFamily="18" charset="0"/>
                <a:cs typeface="Times New Roman" panose="02020603050405020304" pitchFamily="18" charset="0"/>
              </a:rPr>
              <a:t>Some words about the load shading because of shortage of rain related to shortage of energy. The system dam size or the amount of energy stored in the reservoirs during the rainy season may not be adequate to serve the demand up to the end of the dry period. And the current load shadings are capacity related</a:t>
            </a:r>
            <a:r>
              <a:rPr lang="en-US" sz="2000" dirty="0" smtClean="0">
                <a:solidFill>
                  <a:srgbClr val="000000"/>
                </a:solidFill>
                <a:latin typeface="Times New Roman" panose="02020603050405020304" pitchFamily="18" charset="0"/>
                <a:cs typeface="Times New Roman" panose="02020603050405020304" pitchFamily="18" charset="0"/>
              </a:rPr>
              <a:t>.</a:t>
            </a:r>
          </a:p>
          <a:p>
            <a:pPr algn="just">
              <a:lnSpc>
                <a:spcPct val="150000"/>
              </a:lnSpc>
              <a:buFont typeface="Wingdings" panose="05000000000000000000" pitchFamily="2" charset="2"/>
              <a:buChar char="v"/>
            </a:pP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a:solidFill>
                  <a:srgbClr val="000000"/>
                </a:solidFill>
                <a:latin typeface="Times New Roman" panose="02020603050405020304" pitchFamily="18" charset="0"/>
                <a:cs typeface="Times New Roman" panose="02020603050405020304" pitchFamily="18" charset="0"/>
              </a:rPr>
              <a:t>The problems are associated with transmission and distribution capacity shortages. For a long term planning knowing that there is capacity problems we introduce plants which have relatively small installation costs and have high operating costs. </a:t>
            </a:r>
          </a:p>
          <a:p>
            <a:pPr algn="just">
              <a:lnSpc>
                <a:spcPct val="150000"/>
              </a:lnSpc>
              <a:buFont typeface="Wingdings" panose="05000000000000000000" pitchFamily="2" charset="2"/>
              <a:buChar char="v"/>
            </a:pPr>
            <a:r>
              <a:rPr lang="en-US" sz="2000" dirty="0">
                <a:solidFill>
                  <a:srgbClr val="000000"/>
                </a:solidFill>
                <a:latin typeface="Times New Roman" panose="02020603050405020304" pitchFamily="18" charset="0"/>
                <a:cs typeface="Times New Roman" panose="02020603050405020304" pitchFamily="18" charset="0"/>
              </a:rPr>
              <a:t>The accuracy of a forecast is crucial to any electric utility, since it dictates the timing and characteristics of major system additions. </a:t>
            </a:r>
            <a:endParaRPr lang="en-US" sz="2000" dirty="0" smtClean="0">
              <a:solidFill>
                <a:srgbClr val="000000"/>
              </a:solidFill>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v"/>
            </a:pPr>
            <a:r>
              <a:rPr lang="en-US" sz="2000" dirty="0" smtClean="0">
                <a:solidFill>
                  <a:srgbClr val="000000"/>
                </a:solidFill>
                <a:latin typeface="Times New Roman" panose="02020603050405020304" pitchFamily="18" charset="0"/>
                <a:cs typeface="Times New Roman" panose="02020603050405020304" pitchFamily="18" charset="0"/>
              </a:rPr>
              <a:t>Industrial </a:t>
            </a:r>
            <a:r>
              <a:rPr lang="en-US" sz="2000" dirty="0">
                <a:solidFill>
                  <a:srgbClr val="000000"/>
                </a:solidFill>
                <a:latin typeface="Times New Roman" panose="02020603050405020304" pitchFamily="18" charset="0"/>
                <a:cs typeface="Times New Roman" panose="02020603050405020304" pitchFamily="18" charset="0"/>
              </a:rPr>
              <a:t>facilities reduce production, commercial establishments have interrupted hours of service, households suffer inconvenience, goods may be damaged people may be injured.</a:t>
            </a:r>
            <a:endParaRPr lang="en-US" sz="2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a:xfrm>
            <a:off x="6858000" y="6324600"/>
            <a:ext cx="2133600" cy="365125"/>
          </a:xfrm>
        </p:spPr>
        <p:txBody>
          <a:bodyPr/>
          <a:lstStyle/>
          <a:p>
            <a:r>
              <a:rPr lang="en-US" sz="2400" b="1" i="1" dirty="0" smtClean="0">
                <a:latin typeface="Times New Roman" panose="02020603050405020304" pitchFamily="18" charset="0"/>
                <a:cs typeface="Times New Roman" panose="02020603050405020304" pitchFamily="18" charset="0"/>
              </a:rPr>
              <a:t>16</a:t>
            </a:r>
            <a:endParaRPr lang="en-US"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8023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487362"/>
          </a:xfrm>
        </p:spPr>
        <p:txBody>
          <a:bodyPr>
            <a:normAutofit fontScale="90000"/>
          </a:bodyPr>
          <a:lstStyle/>
          <a:p>
            <a:pPr algn="r"/>
            <a:r>
              <a:rPr lang="en-US" dirty="0" smtClean="0"/>
              <a:t>Cont’d…</a:t>
            </a:r>
            <a:endParaRPr lang="en-US" dirty="0"/>
          </a:p>
        </p:txBody>
      </p:sp>
      <p:sp>
        <p:nvSpPr>
          <p:cNvPr id="3" name="Content Placeholder 2"/>
          <p:cNvSpPr>
            <a:spLocks noGrp="1"/>
          </p:cNvSpPr>
          <p:nvPr>
            <p:ph idx="1"/>
          </p:nvPr>
        </p:nvSpPr>
        <p:spPr>
          <a:xfrm>
            <a:off x="457200" y="838200"/>
            <a:ext cx="8686800" cy="5562600"/>
          </a:xfrm>
        </p:spPr>
        <p:txBody>
          <a:bodyPr>
            <a:normAutofit fontScale="92500"/>
          </a:bodyPr>
          <a:lstStyle/>
          <a:p>
            <a:pPr algn="just">
              <a:lnSpc>
                <a:spcPct val="150000"/>
              </a:lnSpc>
              <a:buFont typeface="Wingdings" panose="05000000000000000000" pitchFamily="2" charset="2"/>
              <a:buChar char="v"/>
            </a:pPr>
            <a:r>
              <a:rPr lang="en-US" sz="2400" dirty="0">
                <a:solidFill>
                  <a:srgbClr val="000000"/>
                </a:solidFill>
                <a:latin typeface="Times New Roman"/>
              </a:rPr>
              <a:t>Depending on the number and duration of failures to meet load, customers may resort to any number of ways of protecting themselves from loss or inconvenience. Theses may be as direct as installing backup generating capacity or as easy as avoiding storage of frozen foods. </a:t>
            </a:r>
            <a:endParaRPr lang="en-US" sz="2400" dirty="0" smtClean="0">
              <a:solidFill>
                <a:srgbClr val="000000"/>
              </a:solidFill>
              <a:latin typeface="Times New Roman"/>
            </a:endParaRPr>
          </a:p>
          <a:p>
            <a:pPr algn="just">
              <a:lnSpc>
                <a:spcPct val="150000"/>
              </a:lnSpc>
              <a:buFont typeface="Wingdings" panose="05000000000000000000" pitchFamily="2" charset="2"/>
              <a:buChar char="v"/>
            </a:pPr>
            <a:r>
              <a:rPr lang="en-US" sz="2400" dirty="0" smtClean="0">
                <a:solidFill>
                  <a:srgbClr val="000000"/>
                </a:solidFill>
                <a:latin typeface="Times New Roman"/>
              </a:rPr>
              <a:t>They </a:t>
            </a:r>
            <a:r>
              <a:rPr lang="en-US" sz="2400" dirty="0">
                <a:solidFill>
                  <a:srgbClr val="000000"/>
                </a:solidFill>
                <a:latin typeface="Times New Roman"/>
              </a:rPr>
              <a:t>can go to candles, battery sourced lighting etc. which have additional cost to the customers and also have reduced service quality. Such protective responses are also a cost to the economy since they divert resources (worker’s time, capital) away from other preferred </a:t>
            </a:r>
            <a:r>
              <a:rPr lang="en-US" sz="2400" dirty="0" smtClean="0">
                <a:solidFill>
                  <a:srgbClr val="000000"/>
                </a:solidFill>
                <a:latin typeface="Times New Roman"/>
              </a:rPr>
              <a:t>uses.</a:t>
            </a:r>
          </a:p>
          <a:p>
            <a:pPr algn="just">
              <a:lnSpc>
                <a:spcPct val="150000"/>
              </a:lnSpc>
              <a:buFont typeface="Wingdings" panose="05000000000000000000" pitchFamily="2" charset="2"/>
              <a:buChar char="v"/>
            </a:pPr>
            <a:r>
              <a:rPr lang="en-US" sz="2400" dirty="0" smtClean="0">
                <a:solidFill>
                  <a:srgbClr val="000000"/>
                </a:solidFill>
                <a:latin typeface="Times New Roman"/>
              </a:rPr>
              <a:t>For </a:t>
            </a:r>
            <a:r>
              <a:rPr lang="en-US" sz="2400" dirty="0">
                <a:solidFill>
                  <a:srgbClr val="000000"/>
                </a:solidFill>
                <a:latin typeface="Times New Roman"/>
              </a:rPr>
              <a:t>this reason economic cost of reliability is considered as part of the system planning process.</a:t>
            </a:r>
            <a:endParaRPr lang="en-US" sz="2400" dirty="0"/>
          </a:p>
        </p:txBody>
      </p:sp>
      <p:sp>
        <p:nvSpPr>
          <p:cNvPr id="4" name="Slide Number Placeholder 3"/>
          <p:cNvSpPr>
            <a:spLocks noGrp="1"/>
          </p:cNvSpPr>
          <p:nvPr>
            <p:ph type="sldNum" sz="quarter" idx="12"/>
          </p:nvPr>
        </p:nvSpPr>
        <p:spPr>
          <a:xfrm>
            <a:off x="7005484" y="6324600"/>
            <a:ext cx="2133600" cy="365125"/>
          </a:xfrm>
        </p:spPr>
        <p:txBody>
          <a:bodyPr/>
          <a:lstStyle/>
          <a:p>
            <a:r>
              <a:rPr lang="en-US" sz="2400" b="1" i="1" dirty="0" smtClean="0">
                <a:latin typeface="Times New Roman" panose="02020603050405020304" pitchFamily="18" charset="0"/>
                <a:cs typeface="Times New Roman" panose="02020603050405020304" pitchFamily="18" charset="0"/>
              </a:rPr>
              <a:t>17</a:t>
            </a:r>
            <a:endParaRPr lang="en-US"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4217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609600"/>
          </a:xfrm>
        </p:spPr>
        <p:txBody>
          <a:bodyPr>
            <a:normAutofit fontScale="90000"/>
          </a:bodyPr>
          <a:lstStyle/>
          <a:p>
            <a:pPr algn="r"/>
            <a:r>
              <a:rPr lang="en-US" dirty="0" smtClean="0"/>
              <a:t>Cont’d…</a:t>
            </a:r>
            <a:endParaRPr lang="en-US" dirty="0"/>
          </a:p>
        </p:txBody>
      </p:sp>
      <p:sp>
        <p:nvSpPr>
          <p:cNvPr id="3" name="Content Placeholder 2"/>
          <p:cNvSpPr>
            <a:spLocks noGrp="1"/>
          </p:cNvSpPr>
          <p:nvPr>
            <p:ph idx="1"/>
          </p:nvPr>
        </p:nvSpPr>
        <p:spPr>
          <a:xfrm>
            <a:off x="152400" y="685800"/>
            <a:ext cx="8991600" cy="6019800"/>
          </a:xfrm>
        </p:spPr>
        <p:txBody>
          <a:bodyPr>
            <a:normAutofit fontScale="47500" lnSpcReduction="20000"/>
          </a:bodyPr>
          <a:lstStyle/>
          <a:p>
            <a:pPr>
              <a:lnSpc>
                <a:spcPct val="220000"/>
              </a:lnSpc>
              <a:buFont typeface="Wingdings" panose="05000000000000000000" pitchFamily="2" charset="2"/>
              <a:buChar char="v"/>
            </a:pPr>
            <a:r>
              <a:rPr lang="en-US" sz="3600" dirty="0">
                <a:solidFill>
                  <a:srgbClr val="000000"/>
                </a:solidFill>
                <a:latin typeface="Times New Roman" panose="02020603050405020304" pitchFamily="18" charset="0"/>
                <a:cs typeface="Times New Roman" panose="02020603050405020304" pitchFamily="18" charset="0"/>
              </a:rPr>
              <a:t>On the other extreme the cost of building too much generating capacity is less visible. From an engineering point of view, the system may be performing well, with few customers compliant, and production targets may be met on schedule. From an economic point of view the system may be consuming too many resources to provide a quality of service that the economy cannot afford. Perhaps a more tangible way of looking at the cost of overbuilding is to compare it with other productive use the capital can be put to. </a:t>
            </a:r>
          </a:p>
          <a:p>
            <a:pPr>
              <a:lnSpc>
                <a:spcPct val="220000"/>
              </a:lnSpc>
              <a:buFont typeface="Wingdings" panose="05000000000000000000" pitchFamily="2" charset="2"/>
              <a:buChar char="v"/>
            </a:pPr>
            <a:r>
              <a:rPr lang="en-US" sz="3600" dirty="0">
                <a:solidFill>
                  <a:srgbClr val="000000"/>
                </a:solidFill>
                <a:latin typeface="Times New Roman" panose="02020603050405020304" pitchFamily="18" charset="0"/>
                <a:cs typeface="Times New Roman" panose="02020603050405020304" pitchFamily="18" charset="0"/>
              </a:rPr>
              <a:t>Three characteristics of utilities set them apart from most industries and heighten the negative consequences of in accurate expansion plans: </a:t>
            </a:r>
            <a:endParaRPr lang="en-US" sz="3600" dirty="0" smtClean="0">
              <a:solidFill>
                <a:srgbClr val="000000"/>
              </a:solidFill>
              <a:latin typeface="Times New Roman" panose="02020603050405020304" pitchFamily="18" charset="0"/>
              <a:cs typeface="Times New Roman" panose="02020603050405020304" pitchFamily="18" charset="0"/>
            </a:endParaRPr>
          </a:p>
          <a:p>
            <a:pPr marL="858838">
              <a:lnSpc>
                <a:spcPct val="220000"/>
              </a:lnSpc>
              <a:buFont typeface="Wingdings" panose="05000000000000000000" pitchFamily="2" charset="2"/>
              <a:buChar char="q"/>
            </a:pPr>
            <a:r>
              <a:rPr lang="en-US" sz="3600" dirty="0" smtClean="0">
                <a:solidFill>
                  <a:srgbClr val="000000"/>
                </a:solidFill>
                <a:latin typeface="Times New Roman" panose="02020603050405020304" pitchFamily="18" charset="0"/>
                <a:cs typeface="Times New Roman" panose="02020603050405020304" pitchFamily="18" charset="0"/>
              </a:rPr>
              <a:t> They </a:t>
            </a:r>
            <a:r>
              <a:rPr lang="en-US" sz="3600" dirty="0">
                <a:solidFill>
                  <a:srgbClr val="000000"/>
                </a:solidFill>
                <a:latin typeface="Times New Roman" panose="02020603050405020304" pitchFamily="18" charset="0"/>
                <a:cs typeface="Times New Roman" panose="02020603050405020304" pitchFamily="18" charset="0"/>
              </a:rPr>
              <a:t>commit relatively large amount of capital for long </a:t>
            </a:r>
            <a:r>
              <a:rPr lang="en-US" sz="3600" dirty="0" smtClean="0">
                <a:solidFill>
                  <a:srgbClr val="000000"/>
                </a:solidFill>
                <a:latin typeface="Times New Roman" panose="02020603050405020304" pitchFamily="18" charset="0"/>
                <a:cs typeface="Times New Roman" panose="02020603050405020304" pitchFamily="18" charset="0"/>
              </a:rPr>
              <a:t>periods,</a:t>
            </a:r>
          </a:p>
          <a:p>
            <a:pPr marL="858838">
              <a:lnSpc>
                <a:spcPct val="220000"/>
              </a:lnSpc>
              <a:buFont typeface="Wingdings" panose="05000000000000000000" pitchFamily="2" charset="2"/>
              <a:buChar char="q"/>
            </a:pPr>
            <a:r>
              <a:rPr lang="en-US" sz="3600" dirty="0" smtClean="0">
                <a:solidFill>
                  <a:srgbClr val="000000"/>
                </a:solidFill>
                <a:latin typeface="Times New Roman" panose="02020603050405020304" pitchFamily="18" charset="0"/>
                <a:cs typeface="Times New Roman" panose="02020603050405020304" pitchFamily="18" charset="0"/>
              </a:rPr>
              <a:t>Comparatively </a:t>
            </a:r>
            <a:r>
              <a:rPr lang="en-US" sz="3600" dirty="0">
                <a:solidFill>
                  <a:srgbClr val="000000"/>
                </a:solidFill>
                <a:latin typeface="Times New Roman" panose="02020603050405020304" pitchFamily="18" charset="0"/>
                <a:cs typeface="Times New Roman" panose="02020603050405020304" pitchFamily="18" charset="0"/>
              </a:rPr>
              <a:t>long lead times are needed to add to their production capacity, </a:t>
            </a:r>
            <a:endParaRPr lang="en-US" sz="3600" dirty="0" smtClean="0">
              <a:solidFill>
                <a:srgbClr val="000000"/>
              </a:solidFill>
              <a:latin typeface="Times New Roman" panose="02020603050405020304" pitchFamily="18" charset="0"/>
              <a:cs typeface="Times New Roman" panose="02020603050405020304" pitchFamily="18" charset="0"/>
            </a:endParaRPr>
          </a:p>
          <a:p>
            <a:pPr marL="858838">
              <a:lnSpc>
                <a:spcPct val="220000"/>
              </a:lnSpc>
              <a:buFont typeface="Wingdings" panose="05000000000000000000" pitchFamily="2" charset="2"/>
              <a:buChar char="q"/>
            </a:pPr>
            <a:r>
              <a:rPr lang="en-US" sz="3600" dirty="0" smtClean="0">
                <a:latin typeface="Times New Roman" panose="02020603050405020304" pitchFamily="18" charset="0"/>
                <a:cs typeface="Times New Roman" panose="02020603050405020304" pitchFamily="18" charset="0"/>
              </a:rPr>
              <a:t>They </a:t>
            </a:r>
            <a:r>
              <a:rPr lang="en-US" sz="3600" dirty="0">
                <a:latin typeface="Times New Roman" panose="02020603050405020304" pitchFamily="18" charset="0"/>
                <a:cs typeface="Times New Roman" panose="02020603050405020304" pitchFamily="18" charset="0"/>
              </a:rPr>
              <a:t>provide a critical input to the production process of many other industries. </a:t>
            </a:r>
          </a:p>
          <a:p>
            <a:endParaRPr lang="en-US" dirty="0"/>
          </a:p>
        </p:txBody>
      </p:sp>
      <p:sp>
        <p:nvSpPr>
          <p:cNvPr id="4" name="Slide Number Placeholder 3"/>
          <p:cNvSpPr>
            <a:spLocks noGrp="1"/>
          </p:cNvSpPr>
          <p:nvPr>
            <p:ph type="sldNum" sz="quarter" idx="12"/>
          </p:nvPr>
        </p:nvSpPr>
        <p:spPr>
          <a:xfrm>
            <a:off x="6553200" y="6356350"/>
            <a:ext cx="2438400" cy="365125"/>
          </a:xfrm>
        </p:spPr>
        <p:txBody>
          <a:bodyPr/>
          <a:lstStyle/>
          <a:p>
            <a:r>
              <a:rPr lang="en-US" sz="2800" b="1" i="1" dirty="0" smtClean="0">
                <a:latin typeface="Times New Roman" panose="02020603050405020304" pitchFamily="18" charset="0"/>
                <a:cs typeface="Times New Roman" panose="02020603050405020304" pitchFamily="18" charset="0"/>
              </a:rPr>
              <a:t>18</a:t>
            </a:r>
            <a:endParaRPr lang="en-US" sz="28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501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3600" dirty="0"/>
              <a:t>Introduction</a:t>
            </a:r>
            <a:r>
              <a:rPr lang="en-US" dirty="0"/>
              <a:t> </a:t>
            </a:r>
          </a:p>
        </p:txBody>
      </p:sp>
      <p:sp>
        <p:nvSpPr>
          <p:cNvPr id="3" name="Content Placeholder 2"/>
          <p:cNvSpPr>
            <a:spLocks noGrp="1"/>
          </p:cNvSpPr>
          <p:nvPr>
            <p:ph idx="1"/>
          </p:nvPr>
        </p:nvSpPr>
        <p:spPr>
          <a:xfrm>
            <a:off x="457200" y="914400"/>
            <a:ext cx="8686800" cy="5943600"/>
          </a:xfrm>
        </p:spPr>
        <p:txBody>
          <a:bodyPr>
            <a:noAutofit/>
          </a:bodyPr>
          <a:lstStyle/>
          <a:p>
            <a:pPr marL="0" indent="0" algn="just">
              <a:lnSpc>
                <a:spcPct val="150000"/>
              </a:lnSpc>
              <a:buNone/>
            </a:pPr>
            <a:r>
              <a:rPr lang="en-US" sz="1800" dirty="0">
                <a:solidFill>
                  <a:srgbClr val="000000"/>
                </a:solidFill>
                <a:latin typeface="Times New Roman"/>
              </a:rPr>
              <a:t>What constitutes a power system? </a:t>
            </a:r>
          </a:p>
          <a:p>
            <a:pPr marL="0" indent="0" algn="just">
              <a:lnSpc>
                <a:spcPct val="150000"/>
              </a:lnSpc>
              <a:buNone/>
            </a:pPr>
            <a:r>
              <a:rPr lang="en-US" sz="2400" b="1" dirty="0">
                <a:solidFill>
                  <a:srgbClr val="000000"/>
                </a:solidFill>
                <a:latin typeface="Times New Roman"/>
              </a:rPr>
              <a:t>Generating system: </a:t>
            </a:r>
          </a:p>
          <a:p>
            <a:pPr marL="0" indent="0" algn="just">
              <a:lnSpc>
                <a:spcPct val="150000"/>
              </a:lnSpc>
              <a:buNone/>
            </a:pPr>
            <a:r>
              <a:rPr lang="en-US" sz="1800" dirty="0">
                <a:solidFill>
                  <a:srgbClr val="000000"/>
                </a:solidFill>
                <a:latin typeface="Times New Roman"/>
              </a:rPr>
              <a:t>These are power/energy sources to the power system. They are categorized either by the type of energy source (Fuel) or by the energy conversion method they utilize. </a:t>
            </a:r>
          </a:p>
          <a:p>
            <a:pPr algn="just">
              <a:lnSpc>
                <a:spcPct val="150000"/>
              </a:lnSpc>
              <a:buFont typeface="Wingdings" panose="05000000000000000000" pitchFamily="2" charset="2"/>
              <a:buChar char="v"/>
            </a:pPr>
            <a:r>
              <a:rPr lang="en-US" sz="1800" b="1" dirty="0">
                <a:solidFill>
                  <a:srgbClr val="000000"/>
                </a:solidFill>
                <a:latin typeface="Times New Roman"/>
              </a:rPr>
              <a:t>Energy Sources: </a:t>
            </a:r>
            <a:endParaRPr lang="en-US" sz="1800" dirty="0">
              <a:solidFill>
                <a:srgbClr val="000000"/>
              </a:solidFill>
              <a:latin typeface="Times New Roman"/>
            </a:endParaRPr>
          </a:p>
          <a:p>
            <a:pPr marL="0" indent="0" algn="just">
              <a:lnSpc>
                <a:spcPct val="150000"/>
              </a:lnSpc>
              <a:buNone/>
            </a:pPr>
            <a:r>
              <a:rPr lang="en-US" sz="1800" dirty="0">
                <a:solidFill>
                  <a:srgbClr val="000000"/>
                </a:solidFill>
                <a:latin typeface="Times New Roman"/>
              </a:rPr>
              <a:t>They can be defined as net providers of energy. The energy required to obtain these fuels is much less than what they can produce by combustion, nuclear reaction etc. Their energy yield ratio is very high. These energy sources can be coal, oil, gas, atomic energy, biomass, water, daylight and wind. </a:t>
            </a:r>
          </a:p>
          <a:p>
            <a:pPr algn="just">
              <a:lnSpc>
                <a:spcPct val="150000"/>
              </a:lnSpc>
              <a:buFont typeface="Wingdings" panose="05000000000000000000" pitchFamily="2" charset="2"/>
              <a:buChar char="v"/>
            </a:pPr>
            <a:r>
              <a:rPr lang="en-US" sz="1800" b="1" dirty="0">
                <a:solidFill>
                  <a:srgbClr val="000000"/>
                </a:solidFill>
                <a:latin typeface="Times New Roman"/>
              </a:rPr>
              <a:t> Energy Converter </a:t>
            </a:r>
            <a:endParaRPr lang="en-US" sz="1800" dirty="0">
              <a:solidFill>
                <a:srgbClr val="000000"/>
              </a:solidFill>
              <a:latin typeface="Times New Roman"/>
            </a:endParaRPr>
          </a:p>
          <a:p>
            <a:pPr marL="0" indent="0" algn="just">
              <a:lnSpc>
                <a:spcPct val="150000"/>
              </a:lnSpc>
              <a:buNone/>
            </a:pPr>
            <a:r>
              <a:rPr lang="en-US" sz="1800" dirty="0">
                <a:solidFill>
                  <a:srgbClr val="000000"/>
                </a:solidFill>
                <a:latin typeface="Times New Roman"/>
              </a:rPr>
              <a:t>They convert the energy from the energy source to the electrical energy. The conversion systems can be thermal, hydro, solar, wind…etc. </a:t>
            </a:r>
            <a:endParaRPr lang="en-US" sz="1800" dirty="0"/>
          </a:p>
        </p:txBody>
      </p:sp>
      <p:sp>
        <p:nvSpPr>
          <p:cNvPr id="4" name="Slide Number Placeholder 3"/>
          <p:cNvSpPr>
            <a:spLocks noGrp="1"/>
          </p:cNvSpPr>
          <p:nvPr>
            <p:ph type="sldNum" sz="quarter" idx="12"/>
          </p:nvPr>
        </p:nvSpPr>
        <p:spPr>
          <a:xfrm>
            <a:off x="6858000" y="6324600"/>
            <a:ext cx="2133600" cy="365125"/>
          </a:xfrm>
        </p:spPr>
        <p:txBody>
          <a:bodyPr/>
          <a:lstStyle/>
          <a:p>
            <a:r>
              <a:rPr lang="en-US" sz="2800" b="1" dirty="0">
                <a:solidFill>
                  <a:schemeClr val="tx1"/>
                </a:solidFill>
              </a:rPr>
              <a:t>1</a:t>
            </a:r>
          </a:p>
        </p:txBody>
      </p:sp>
    </p:spTree>
    <p:extLst>
      <p:ext uri="{BB962C8B-B14F-4D97-AF65-F5344CB8AC3E}">
        <p14:creationId xmlns:p14="http://schemas.microsoft.com/office/powerpoint/2010/main" val="38945127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b="1" dirty="0">
                <a:solidFill>
                  <a:srgbClr val="000000"/>
                </a:solidFill>
                <a:latin typeface="Times New Roman"/>
              </a:rPr>
              <a:t>Objectives of demand forecasting: </a:t>
            </a:r>
            <a:r>
              <a:rPr lang="en-US" dirty="0">
                <a:solidFill>
                  <a:srgbClr val="000000"/>
                </a:solidFill>
                <a:latin typeface="Times New Roman"/>
              </a:rPr>
              <a:t/>
            </a:r>
            <a:br>
              <a:rPr lang="en-US" dirty="0">
                <a:solidFill>
                  <a:srgbClr val="000000"/>
                </a:solidFill>
                <a:latin typeface="Times New Roman"/>
              </a:rPr>
            </a:br>
            <a:endParaRPr lang="en-US" dirty="0"/>
          </a:p>
        </p:txBody>
      </p:sp>
      <p:sp>
        <p:nvSpPr>
          <p:cNvPr id="3" name="Content Placeholder 2"/>
          <p:cNvSpPr>
            <a:spLocks noGrp="1"/>
          </p:cNvSpPr>
          <p:nvPr>
            <p:ph idx="1"/>
          </p:nvPr>
        </p:nvSpPr>
        <p:spPr>
          <a:xfrm>
            <a:off x="462116" y="685800"/>
            <a:ext cx="8686800" cy="5943599"/>
          </a:xfrm>
        </p:spPr>
        <p:txBody>
          <a:bodyPr>
            <a:normAutofit fontScale="40000" lnSpcReduction="20000"/>
          </a:bodyPr>
          <a:lstStyle/>
          <a:p>
            <a:pPr>
              <a:lnSpc>
                <a:spcPct val="170000"/>
              </a:lnSpc>
              <a:buFont typeface="Wingdings" panose="05000000000000000000" pitchFamily="2" charset="2"/>
              <a:buChar char="ü"/>
            </a:pPr>
            <a:r>
              <a:rPr lang="en-US" sz="3800" dirty="0" smtClean="0">
                <a:solidFill>
                  <a:srgbClr val="000000"/>
                </a:solidFill>
                <a:latin typeface="Times New Roman"/>
              </a:rPr>
              <a:t> </a:t>
            </a:r>
            <a:r>
              <a:rPr lang="en-US" sz="3800" dirty="0">
                <a:solidFill>
                  <a:srgbClr val="000000"/>
                </a:solidFill>
                <a:latin typeface="Times New Roman"/>
              </a:rPr>
              <a:t>To meet the demand of different customer categories </a:t>
            </a:r>
            <a:endParaRPr lang="en-US" sz="3800" dirty="0" smtClean="0">
              <a:solidFill>
                <a:srgbClr val="000000"/>
              </a:solidFill>
              <a:latin typeface="Times New Roman"/>
            </a:endParaRPr>
          </a:p>
          <a:p>
            <a:pPr>
              <a:lnSpc>
                <a:spcPct val="170000"/>
              </a:lnSpc>
              <a:buFont typeface="Wingdings" panose="05000000000000000000" pitchFamily="2" charset="2"/>
              <a:buChar char="ü"/>
            </a:pPr>
            <a:r>
              <a:rPr lang="en-US" sz="3800" dirty="0" smtClean="0">
                <a:solidFill>
                  <a:srgbClr val="000000"/>
                </a:solidFill>
                <a:latin typeface="Times New Roman"/>
              </a:rPr>
              <a:t>The </a:t>
            </a:r>
            <a:r>
              <a:rPr lang="en-US" sz="3800" dirty="0">
                <a:solidFill>
                  <a:srgbClr val="000000"/>
                </a:solidFill>
                <a:latin typeface="Times New Roman"/>
              </a:rPr>
              <a:t>reserve capacity is expensive, and it produces no energy and hence no revenue. Thus we aim to minimize the uncertainty of load forecast. </a:t>
            </a:r>
            <a:endParaRPr lang="en-US" sz="3800" dirty="0" smtClean="0">
              <a:solidFill>
                <a:srgbClr val="000000"/>
              </a:solidFill>
              <a:latin typeface="Times New Roman"/>
            </a:endParaRPr>
          </a:p>
          <a:p>
            <a:pPr>
              <a:lnSpc>
                <a:spcPct val="170000"/>
              </a:lnSpc>
              <a:buFont typeface="Wingdings" panose="05000000000000000000" pitchFamily="2" charset="2"/>
              <a:buChar char="ü"/>
            </a:pPr>
            <a:r>
              <a:rPr lang="en-US" sz="3800" dirty="0" smtClean="0">
                <a:solidFill>
                  <a:srgbClr val="000000"/>
                </a:solidFill>
                <a:latin typeface="Times New Roman"/>
              </a:rPr>
              <a:t>Estimation </a:t>
            </a:r>
            <a:r>
              <a:rPr lang="en-US" sz="3800" dirty="0">
                <a:solidFill>
                  <a:srgbClr val="000000"/>
                </a:solidFill>
                <a:latin typeface="Times New Roman"/>
              </a:rPr>
              <a:t>of monthly peaks are needed so that equipment maintenance outage may be scheduled. </a:t>
            </a:r>
            <a:endParaRPr lang="en-US" sz="3800" dirty="0" smtClean="0">
              <a:solidFill>
                <a:srgbClr val="000000"/>
              </a:solidFill>
              <a:latin typeface="Times New Roman"/>
            </a:endParaRPr>
          </a:p>
          <a:p>
            <a:pPr>
              <a:lnSpc>
                <a:spcPct val="170000"/>
              </a:lnSpc>
              <a:buFont typeface="Wingdings" panose="05000000000000000000" pitchFamily="2" charset="2"/>
              <a:buChar char="ü"/>
            </a:pPr>
            <a:r>
              <a:rPr lang="en-US" sz="3800" dirty="0" smtClean="0">
                <a:solidFill>
                  <a:srgbClr val="000000"/>
                </a:solidFill>
                <a:latin typeface="Times New Roman"/>
              </a:rPr>
              <a:t> </a:t>
            </a:r>
            <a:r>
              <a:rPr lang="en-US" sz="3800" dirty="0">
                <a:solidFill>
                  <a:srgbClr val="000000"/>
                </a:solidFill>
                <a:latin typeface="Times New Roman"/>
              </a:rPr>
              <a:t>Estimation of sensitivity between load variation and weather variation (day, week, month, season) to determine weather-load model. </a:t>
            </a:r>
            <a:endParaRPr lang="en-US" sz="3800" dirty="0" smtClean="0">
              <a:solidFill>
                <a:srgbClr val="000000"/>
              </a:solidFill>
              <a:latin typeface="Times New Roman"/>
            </a:endParaRPr>
          </a:p>
          <a:p>
            <a:pPr>
              <a:lnSpc>
                <a:spcPct val="170000"/>
              </a:lnSpc>
              <a:buFont typeface="Wingdings" panose="05000000000000000000" pitchFamily="2" charset="2"/>
              <a:buChar char="ü"/>
            </a:pPr>
            <a:r>
              <a:rPr lang="en-US" sz="3800" dirty="0" smtClean="0">
                <a:solidFill>
                  <a:srgbClr val="000000"/>
                </a:solidFill>
                <a:latin typeface="Times New Roman"/>
              </a:rPr>
              <a:t>Long </a:t>
            </a:r>
            <a:r>
              <a:rPr lang="en-US" sz="3800" dirty="0">
                <a:solidFill>
                  <a:srgbClr val="000000"/>
                </a:solidFill>
                <a:latin typeface="Times New Roman"/>
              </a:rPr>
              <a:t>term demand forecast is necessary for system future development. </a:t>
            </a:r>
            <a:endParaRPr lang="en-US" sz="3800" dirty="0" smtClean="0">
              <a:solidFill>
                <a:srgbClr val="000000"/>
              </a:solidFill>
              <a:latin typeface="Times New Roman"/>
            </a:endParaRPr>
          </a:p>
          <a:p>
            <a:pPr>
              <a:lnSpc>
                <a:spcPct val="170000"/>
              </a:lnSpc>
            </a:pPr>
            <a:endParaRPr lang="en-US" sz="3400" dirty="0" smtClean="0">
              <a:solidFill>
                <a:srgbClr val="00B050"/>
              </a:solidFill>
              <a:latin typeface="Times New Roman"/>
            </a:endParaRPr>
          </a:p>
          <a:p>
            <a:pPr>
              <a:lnSpc>
                <a:spcPct val="170000"/>
              </a:lnSpc>
            </a:pPr>
            <a:r>
              <a:rPr lang="en-US" sz="3400" dirty="0" smtClean="0">
                <a:solidFill>
                  <a:srgbClr val="00B050"/>
                </a:solidFill>
                <a:latin typeface="Times New Roman"/>
              </a:rPr>
              <a:t>Assignment 1 :</a:t>
            </a:r>
          </a:p>
          <a:p>
            <a:pPr marL="0" indent="0">
              <a:lnSpc>
                <a:spcPct val="170000"/>
              </a:lnSpc>
              <a:buNone/>
            </a:pPr>
            <a:r>
              <a:rPr lang="en-US" sz="3400" dirty="0" smtClean="0">
                <a:solidFill>
                  <a:srgbClr val="00B050"/>
                </a:solidFill>
                <a:latin typeface="Times New Roman"/>
              </a:rPr>
              <a:t> Power </a:t>
            </a:r>
            <a:r>
              <a:rPr lang="en-US" sz="3400" dirty="0">
                <a:solidFill>
                  <a:srgbClr val="00B050"/>
                </a:solidFill>
                <a:latin typeface="Times New Roman"/>
              </a:rPr>
              <a:t>system expansion planning starts with a forecast of anticipated future load requirements. Estimates of both demand and energy requirements are crucial to effective planning. Load </a:t>
            </a:r>
            <a:r>
              <a:rPr lang="en-US" sz="3400" dirty="0" smtClean="0">
                <a:solidFill>
                  <a:srgbClr val="00B050"/>
                </a:solidFill>
                <a:latin typeface="Times New Roman"/>
              </a:rPr>
              <a:t>forecasting is </a:t>
            </a:r>
            <a:r>
              <a:rPr lang="en-US" sz="3400" dirty="0">
                <a:solidFill>
                  <a:srgbClr val="00B050"/>
                </a:solidFill>
                <a:latin typeface="Times New Roman"/>
              </a:rPr>
              <a:t>a general term for both demand and energy. Demand is the time rate of change of energy. Demand forecasts are used to determine the capacity of generation, transmission and distribution system additions and distribution system additions, and energy forecasts determine the type of facilities required. For example, if a demand forecasts stated that 100MW of capacity was needed and a corresponding annual energy forecast stated the need for 200,000MWh, in all probability a peaking generating unit would be installed, instead of a base-load unit. </a:t>
            </a:r>
            <a:endParaRPr lang="en-US" sz="3400" dirty="0">
              <a:solidFill>
                <a:srgbClr val="00B050"/>
              </a:solidFill>
            </a:endParaRPr>
          </a:p>
        </p:txBody>
      </p:sp>
      <p:sp>
        <p:nvSpPr>
          <p:cNvPr id="4" name="Slide Number Placeholder 3"/>
          <p:cNvSpPr>
            <a:spLocks noGrp="1"/>
          </p:cNvSpPr>
          <p:nvPr>
            <p:ph type="sldNum" sz="quarter" idx="12"/>
          </p:nvPr>
        </p:nvSpPr>
        <p:spPr>
          <a:xfrm>
            <a:off x="6990735" y="6400800"/>
            <a:ext cx="2133600" cy="365125"/>
          </a:xfrm>
        </p:spPr>
        <p:txBody>
          <a:bodyPr/>
          <a:lstStyle/>
          <a:p>
            <a:r>
              <a:rPr lang="en-US" sz="2800" b="1" dirty="0" smtClean="0">
                <a:latin typeface="Times New Roman" panose="02020603050405020304" pitchFamily="18" charset="0"/>
                <a:cs typeface="Times New Roman" panose="02020603050405020304" pitchFamily="18" charset="0"/>
              </a:rPr>
              <a:t>19</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74264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535" y="152400"/>
            <a:ext cx="8686800" cy="563562"/>
          </a:xfrm>
        </p:spPr>
        <p:txBody>
          <a:bodyPr>
            <a:noAutofit/>
          </a:bodyPr>
          <a:lstStyle/>
          <a:p>
            <a:r>
              <a:rPr lang="en-US" sz="3200" b="1" dirty="0">
                <a:latin typeface="Times New Roman" panose="02020603050405020304" pitchFamily="18" charset="0"/>
                <a:cs typeface="Times New Roman" panose="02020603050405020304" pitchFamily="18" charset="0"/>
              </a:rPr>
              <a:t>C</a:t>
            </a:r>
            <a:r>
              <a:rPr lang="en-US" sz="3200" b="1" dirty="0" smtClean="0">
                <a:latin typeface="Times New Roman" panose="02020603050405020304" pitchFamily="18" charset="0"/>
                <a:cs typeface="Times New Roman" panose="02020603050405020304" pitchFamily="18" charset="0"/>
              </a:rPr>
              <a:t>lassification and Load</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685800"/>
            <a:ext cx="8915400" cy="5943600"/>
          </a:xfrm>
        </p:spPr>
        <p:txBody>
          <a:bodyPr>
            <a:normAutofit fontScale="85000" lnSpcReduction="10000"/>
          </a:bodyPr>
          <a:lstStyle/>
          <a:p>
            <a:pPr marL="0" indent="0" algn="just">
              <a:lnSpc>
                <a:spcPct val="160000"/>
              </a:lnSpc>
              <a:buNone/>
            </a:pPr>
            <a:r>
              <a:rPr lang="en-US" sz="2000" dirty="0">
                <a:latin typeface="Times New Roman"/>
              </a:rPr>
              <a:t>There are five broad categories of loads-domestic, commercial, industrial, agricultural and residential. </a:t>
            </a:r>
          </a:p>
          <a:p>
            <a:pPr marL="0" indent="0" algn="just">
              <a:lnSpc>
                <a:spcPct val="160000"/>
              </a:lnSpc>
              <a:buNone/>
            </a:pPr>
            <a:r>
              <a:rPr lang="en-US" sz="2000" b="1" dirty="0">
                <a:solidFill>
                  <a:srgbClr val="0070C0"/>
                </a:solidFill>
                <a:latin typeface="Times New Roman"/>
              </a:rPr>
              <a:t>N.B: </a:t>
            </a:r>
            <a:r>
              <a:rPr lang="en-US" sz="2000" dirty="0">
                <a:latin typeface="Times New Roman"/>
              </a:rPr>
              <a:t>Commercial and agricultural loads are characterized by seasonal variations.</a:t>
            </a:r>
          </a:p>
          <a:p>
            <a:pPr marL="515938" indent="0" algn="just">
              <a:lnSpc>
                <a:spcPct val="160000"/>
              </a:lnSpc>
              <a:buNone/>
            </a:pPr>
            <a:r>
              <a:rPr lang="en-US" sz="2000" dirty="0">
                <a:latin typeface="Times New Roman"/>
              </a:rPr>
              <a:t>Industrial loads are considered base loads that contain little weather dependent variation. </a:t>
            </a:r>
          </a:p>
          <a:p>
            <a:pPr marL="0" indent="0" algn="just">
              <a:lnSpc>
                <a:spcPct val="160000"/>
              </a:lnSpc>
              <a:buNone/>
            </a:pPr>
            <a:r>
              <a:rPr lang="en-US" sz="2000" dirty="0">
                <a:latin typeface="Times New Roman"/>
              </a:rPr>
              <a:t>Their characteristics are given below,</a:t>
            </a:r>
          </a:p>
          <a:p>
            <a:pPr marL="398463" indent="-398463">
              <a:lnSpc>
                <a:spcPct val="150000"/>
              </a:lnSpc>
              <a:buAutoNum type="arabicPeriod"/>
            </a:pPr>
            <a:r>
              <a:rPr lang="en-US" sz="2000" b="1" dirty="0">
                <a:latin typeface="Times New Roman"/>
              </a:rPr>
              <a:t>Domestic - </a:t>
            </a:r>
            <a:r>
              <a:rPr lang="en-US" sz="2000" dirty="0">
                <a:latin typeface="Times New Roman"/>
              </a:rPr>
              <a:t>This type of load consists mainly of lights, fans, domestic appliances such as heaters, refrigerators, air conditioners, mixers, ovens, heating ranges and small motors for pumping, and various other small household appliances. The various factors are: demand factor 100 percent, diversity factor 1.2-1.3 and load factor 10-15 percent. </a:t>
            </a:r>
          </a:p>
          <a:p>
            <a:pPr marL="398463" indent="-398463">
              <a:lnSpc>
                <a:spcPct val="150000"/>
              </a:lnSpc>
              <a:buAutoNum type="arabicPeriod"/>
            </a:pPr>
            <a:r>
              <a:rPr lang="en-US" sz="2000" b="1" dirty="0">
                <a:latin typeface="Times New Roman"/>
              </a:rPr>
              <a:t>Commercial - </a:t>
            </a:r>
            <a:r>
              <a:rPr lang="en-US" sz="2000" dirty="0">
                <a:latin typeface="Times New Roman"/>
              </a:rPr>
              <a:t>This type of load consists mainly lighting for shops and advertisement boarding's, fans, air conditioning;" heating and other electrical appliances used in commercial establishments, such as shops, restaurants, market places, etc. The demand factor is usually 90-100 percent, diversity factor is 1.1-1.2 and load factor is 25-30 per cent.</a:t>
            </a:r>
          </a:p>
          <a:p>
            <a:pPr marL="398463" indent="-398463">
              <a:lnSpc>
                <a:spcPct val="150000"/>
              </a:lnSpc>
              <a:buAutoNum type="arabicPeriod"/>
            </a:pPr>
            <a:r>
              <a:rPr lang="en-US" sz="2000" dirty="0">
                <a:latin typeface="Times New Roman"/>
              </a:rPr>
              <a:t> </a:t>
            </a:r>
            <a:r>
              <a:rPr lang="en-US" sz="2000" b="1" dirty="0">
                <a:latin typeface="Times New Roman"/>
              </a:rPr>
              <a:t>Industrial </a:t>
            </a:r>
            <a:r>
              <a:rPr lang="en-US" sz="2000" b="1" dirty="0" smtClean="0">
                <a:latin typeface="Times New Roman"/>
              </a:rPr>
              <a:t>- </a:t>
            </a:r>
            <a:r>
              <a:rPr lang="en-US" sz="2000" dirty="0" smtClean="0">
                <a:latin typeface="Times New Roman"/>
              </a:rPr>
              <a:t>These </a:t>
            </a:r>
            <a:r>
              <a:rPr lang="en-US" sz="2000" dirty="0">
                <a:latin typeface="Times New Roman"/>
              </a:rPr>
              <a:t>loads may be of the following typical power range,</a:t>
            </a:r>
            <a:endParaRPr lang="en-US" sz="2000" dirty="0"/>
          </a:p>
        </p:txBody>
      </p:sp>
      <p:sp>
        <p:nvSpPr>
          <p:cNvPr id="4" name="Slide Number Placeholder 3"/>
          <p:cNvSpPr>
            <a:spLocks noGrp="1"/>
          </p:cNvSpPr>
          <p:nvPr>
            <p:ph type="sldNum" sz="quarter" idx="12"/>
          </p:nvPr>
        </p:nvSpPr>
        <p:spPr>
          <a:xfrm>
            <a:off x="6988277" y="6463378"/>
            <a:ext cx="2133600" cy="365125"/>
          </a:xfrm>
        </p:spPr>
        <p:txBody>
          <a:bodyPr/>
          <a:lstStyle/>
          <a:p>
            <a:r>
              <a:rPr lang="en-US" sz="2400" b="1" dirty="0" smtClean="0">
                <a:solidFill>
                  <a:schemeClr val="tx1"/>
                </a:solidFill>
                <a:latin typeface="Times New Roman" panose="02020603050405020304" pitchFamily="18" charset="0"/>
                <a:cs typeface="Times New Roman" panose="02020603050405020304" pitchFamily="18" charset="0"/>
              </a:rPr>
              <a:t>20</a:t>
            </a:r>
            <a:endParaRPr lang="en-US"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75978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334962"/>
          </a:xfrm>
        </p:spPr>
        <p:txBody>
          <a:bodyPr>
            <a:normAutofit fontScale="90000"/>
          </a:bodyPr>
          <a:lstStyle/>
          <a:p>
            <a:pPr algn="r"/>
            <a:r>
              <a:rPr lang="en-US" dirty="0" smtClean="0"/>
              <a:t>Cont’d…</a:t>
            </a:r>
            <a:endParaRPr lang="en-US" dirty="0"/>
          </a:p>
        </p:txBody>
      </p:sp>
      <p:sp>
        <p:nvSpPr>
          <p:cNvPr id="3" name="Content Placeholder 2"/>
          <p:cNvSpPr>
            <a:spLocks noGrp="1"/>
          </p:cNvSpPr>
          <p:nvPr>
            <p:ph idx="1"/>
          </p:nvPr>
        </p:nvSpPr>
        <p:spPr>
          <a:xfrm>
            <a:off x="228600" y="685800"/>
            <a:ext cx="8915400" cy="5791200"/>
          </a:xfrm>
        </p:spPr>
        <p:txBody>
          <a:bodyPr>
            <a:normAutofit/>
          </a:bodyPr>
          <a:lstStyle/>
          <a:p>
            <a:pPr marL="0" indent="0">
              <a:lnSpc>
                <a:spcPct val="150000"/>
              </a:lnSpc>
              <a:buNone/>
            </a:pPr>
            <a:r>
              <a:rPr lang="en-US" sz="2400" b="1" dirty="0" smtClean="0">
                <a:solidFill>
                  <a:srgbClr val="000000"/>
                </a:solidFill>
                <a:latin typeface="Times New Roman"/>
              </a:rPr>
              <a:t>Municipal </a:t>
            </a:r>
            <a:r>
              <a:rPr lang="en-US" sz="2400" b="1" dirty="0">
                <a:solidFill>
                  <a:srgbClr val="000000"/>
                </a:solidFill>
                <a:latin typeface="Times New Roman"/>
              </a:rPr>
              <a:t>load: </a:t>
            </a:r>
            <a:r>
              <a:rPr lang="en-US" sz="2400" dirty="0" smtClean="0">
                <a:solidFill>
                  <a:srgbClr val="000000"/>
                </a:solidFill>
                <a:latin typeface="Times New Roman"/>
              </a:rPr>
              <a:t>It </a:t>
            </a:r>
            <a:r>
              <a:rPr lang="en-US" sz="2400" dirty="0">
                <a:solidFill>
                  <a:srgbClr val="000000"/>
                </a:solidFill>
                <a:latin typeface="Times New Roman"/>
              </a:rPr>
              <a:t>consist of street lighting, power require for water supply and drainage purpose. </a:t>
            </a:r>
            <a:endParaRPr lang="en-US" sz="2400" dirty="0" smtClean="0">
              <a:solidFill>
                <a:srgbClr val="000000"/>
              </a:solidFill>
              <a:latin typeface="Times New Roman"/>
            </a:endParaRPr>
          </a:p>
          <a:p>
            <a:pPr marL="0" indent="0">
              <a:lnSpc>
                <a:spcPct val="150000"/>
              </a:lnSpc>
              <a:buNone/>
            </a:pPr>
            <a:r>
              <a:rPr lang="en-US" sz="2400" b="1" dirty="0" smtClean="0">
                <a:solidFill>
                  <a:srgbClr val="000000"/>
                </a:solidFill>
                <a:latin typeface="Times New Roman"/>
              </a:rPr>
              <a:t>Irrigation </a:t>
            </a:r>
            <a:r>
              <a:rPr lang="en-US" sz="2400" b="1" dirty="0">
                <a:solidFill>
                  <a:srgbClr val="000000"/>
                </a:solidFill>
                <a:latin typeface="Times New Roman"/>
              </a:rPr>
              <a:t>load</a:t>
            </a:r>
            <a:r>
              <a:rPr lang="en-US" sz="2400" dirty="0">
                <a:solidFill>
                  <a:srgbClr val="000000"/>
                </a:solidFill>
                <a:latin typeface="Times New Roman"/>
              </a:rPr>
              <a:t>: This type of load is the electric power required for pumps driven by motors to supply water to fields. </a:t>
            </a:r>
            <a:endParaRPr lang="en-US" sz="2400" dirty="0" smtClean="0">
              <a:solidFill>
                <a:srgbClr val="000000"/>
              </a:solidFill>
              <a:latin typeface="Times New Roman"/>
            </a:endParaRPr>
          </a:p>
          <a:p>
            <a:pPr marL="0" indent="0">
              <a:lnSpc>
                <a:spcPct val="150000"/>
              </a:lnSpc>
              <a:buNone/>
            </a:pPr>
            <a:r>
              <a:rPr lang="en-US" sz="2400" b="1" dirty="0" smtClean="0">
                <a:solidFill>
                  <a:srgbClr val="000000"/>
                </a:solidFill>
                <a:latin typeface="Times New Roman"/>
              </a:rPr>
              <a:t>Traction </a:t>
            </a:r>
            <a:r>
              <a:rPr lang="en-US" sz="2400" b="1" dirty="0">
                <a:solidFill>
                  <a:srgbClr val="000000"/>
                </a:solidFill>
                <a:latin typeface="Times New Roman"/>
              </a:rPr>
              <a:t>load</a:t>
            </a:r>
            <a:r>
              <a:rPr lang="en-US" sz="2400" dirty="0">
                <a:solidFill>
                  <a:srgbClr val="000000"/>
                </a:solidFill>
                <a:latin typeface="Times New Roman"/>
              </a:rPr>
              <a:t>: This type of loads includes tram cars, trolleys buses, railway etc.</a:t>
            </a:r>
            <a:endParaRPr lang="en-US" sz="2400" dirty="0"/>
          </a:p>
        </p:txBody>
      </p:sp>
      <p:sp>
        <p:nvSpPr>
          <p:cNvPr id="4" name="Slide Number Placeholder 3"/>
          <p:cNvSpPr>
            <a:spLocks noGrp="1"/>
          </p:cNvSpPr>
          <p:nvPr>
            <p:ph type="sldNum" sz="quarter" idx="12"/>
          </p:nvPr>
        </p:nvSpPr>
        <p:spPr>
          <a:xfrm>
            <a:off x="7010400" y="6490417"/>
            <a:ext cx="2133600" cy="365125"/>
          </a:xfrm>
        </p:spPr>
        <p:txBody>
          <a:bodyPr/>
          <a:lstStyle/>
          <a:p>
            <a:r>
              <a:rPr lang="en-US" sz="2000" b="1" dirty="0" smtClean="0"/>
              <a:t>21</a:t>
            </a:r>
            <a:endParaRPr lang="en-US" sz="2000" b="1" dirty="0"/>
          </a:p>
        </p:txBody>
      </p:sp>
    </p:spTree>
    <p:extLst>
      <p:ext uri="{BB962C8B-B14F-4D97-AF65-F5344CB8AC3E}">
        <p14:creationId xmlns:p14="http://schemas.microsoft.com/office/powerpoint/2010/main" val="41677668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5BF0DB5-EF88-4A55-A278-177D0634A3BE}" type="slidenum">
              <a:rPr lang="en-US" smtClean="0"/>
              <a:t>23</a:t>
            </a:fld>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55522" y="381000"/>
            <a:ext cx="8534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864" y="4419600"/>
            <a:ext cx="8642555" cy="2266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7924799" y="-4916"/>
            <a:ext cx="1194620" cy="369332"/>
          </a:xfrm>
          <a:prstGeom prst="rect">
            <a:avLst/>
          </a:prstGeom>
          <a:noFill/>
        </p:spPr>
        <p:txBody>
          <a:bodyPr wrap="square" rtlCol="0">
            <a:spAutoFit/>
          </a:bodyPr>
          <a:lstStyle/>
          <a:p>
            <a:pPr algn="r"/>
            <a:r>
              <a:rPr lang="en-US" dirty="0" smtClean="0"/>
              <a:t>Cont’d…</a:t>
            </a:r>
            <a:endParaRPr lang="en-US" dirty="0"/>
          </a:p>
        </p:txBody>
      </p:sp>
    </p:spTree>
    <p:extLst>
      <p:ext uri="{BB962C8B-B14F-4D97-AF65-F5344CB8AC3E}">
        <p14:creationId xmlns:p14="http://schemas.microsoft.com/office/powerpoint/2010/main" val="26141948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3200" b="1" dirty="0">
                <a:solidFill>
                  <a:srgbClr val="000000"/>
                </a:solidFill>
                <a:latin typeface="Times New Roman"/>
              </a:rPr>
              <a:t>Important terms and factors: </a:t>
            </a:r>
            <a:r>
              <a:rPr lang="en-US" sz="3200" dirty="0">
                <a:solidFill>
                  <a:srgbClr val="000000"/>
                </a:solidFill>
                <a:latin typeface="Times New Roman"/>
              </a:rPr>
              <a:t/>
            </a:r>
            <a:br>
              <a:rPr lang="en-US" sz="3200" dirty="0">
                <a:solidFill>
                  <a:srgbClr val="000000"/>
                </a:solidFill>
                <a:latin typeface="Times New Roman"/>
              </a:rPr>
            </a:br>
            <a:endParaRPr lang="en-US" sz="32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990600"/>
                <a:ext cx="8686800" cy="5486400"/>
              </a:xfrm>
            </p:spPr>
            <p:txBody>
              <a:bodyPr>
                <a:normAutofit/>
              </a:bodyPr>
              <a:lstStyle/>
              <a:p>
                <a:pPr>
                  <a:lnSpc>
                    <a:spcPct val="150000"/>
                  </a:lnSpc>
                  <a:buFont typeface="Wingdings" panose="05000000000000000000" pitchFamily="2" charset="2"/>
                  <a:buChar char="v"/>
                </a:pPr>
                <a:r>
                  <a:rPr lang="en-US" sz="2000" b="1" dirty="0" smtClean="0">
                    <a:solidFill>
                      <a:srgbClr val="000000"/>
                    </a:solidFill>
                    <a:latin typeface="Times New Roman" panose="02020603050405020304" pitchFamily="18" charset="0"/>
                    <a:cs typeface="Times New Roman" panose="02020603050405020304" pitchFamily="18" charset="0"/>
                  </a:rPr>
                  <a:t>Connected </a:t>
                </a:r>
                <a:r>
                  <a:rPr lang="en-US" sz="2000" b="1" dirty="0">
                    <a:solidFill>
                      <a:srgbClr val="000000"/>
                    </a:solidFill>
                    <a:latin typeface="Times New Roman" panose="02020603050405020304" pitchFamily="18" charset="0"/>
                    <a:cs typeface="Times New Roman" panose="02020603050405020304" pitchFamily="18" charset="0"/>
                  </a:rPr>
                  <a:t>load</a:t>
                </a:r>
                <a:r>
                  <a:rPr lang="en-US" sz="2000" dirty="0">
                    <a:solidFill>
                      <a:srgbClr val="000000"/>
                    </a:solidFill>
                    <a:latin typeface="Times New Roman" panose="02020603050405020304" pitchFamily="18" charset="0"/>
                    <a:cs typeface="Times New Roman" panose="02020603050405020304" pitchFamily="18" charset="0"/>
                  </a:rPr>
                  <a:t>: It is the sum of continuous rating of all the equipment connected to the supply system </a:t>
                </a:r>
              </a:p>
              <a:p>
                <a:pPr>
                  <a:lnSpc>
                    <a:spcPct val="150000"/>
                  </a:lnSpc>
                  <a:buFont typeface="Wingdings" panose="05000000000000000000" pitchFamily="2" charset="2"/>
                  <a:buChar char="v"/>
                </a:pPr>
                <a:r>
                  <a:rPr lang="en-US" sz="2000" b="1" dirty="0" smtClean="0">
                    <a:solidFill>
                      <a:srgbClr val="000000"/>
                    </a:solidFill>
                    <a:latin typeface="Times New Roman" panose="02020603050405020304" pitchFamily="18" charset="0"/>
                    <a:cs typeface="Times New Roman" panose="02020603050405020304" pitchFamily="18" charset="0"/>
                  </a:rPr>
                  <a:t>Maximum </a:t>
                </a:r>
                <a:r>
                  <a:rPr lang="en-US" sz="2000" b="1" dirty="0">
                    <a:solidFill>
                      <a:srgbClr val="000000"/>
                    </a:solidFill>
                    <a:latin typeface="Times New Roman" panose="02020603050405020304" pitchFamily="18" charset="0"/>
                    <a:cs typeface="Times New Roman" panose="02020603050405020304" pitchFamily="18" charset="0"/>
                  </a:rPr>
                  <a:t>load</a:t>
                </a:r>
                <a:r>
                  <a:rPr lang="en-US" sz="2000" dirty="0">
                    <a:solidFill>
                      <a:srgbClr val="000000"/>
                    </a:solidFill>
                    <a:latin typeface="Times New Roman" panose="02020603050405020304" pitchFamily="18" charset="0"/>
                    <a:cs typeface="Times New Roman" panose="02020603050405020304" pitchFamily="18" charset="0"/>
                  </a:rPr>
                  <a:t>: It is the maximum demand of load on the power station during a given period</a:t>
                </a:r>
                <a:r>
                  <a:rPr lang="en-US" sz="2000" dirty="0" smtClean="0">
                    <a:solidFill>
                      <a:srgbClr val="000000"/>
                    </a:solidFill>
                    <a:latin typeface="Times New Roman" panose="02020603050405020304" pitchFamily="18" charset="0"/>
                    <a:cs typeface="Times New Roman" panose="02020603050405020304" pitchFamily="18" charset="0"/>
                  </a:rPr>
                  <a:t>.</a:t>
                </a:r>
              </a:p>
              <a:p>
                <a:pPr marL="0" indent="0" algn="ctr">
                  <a:lnSpc>
                    <a:spcPct val="150000"/>
                  </a:lnSpc>
                  <a:buNone/>
                </a:pPr>
                <a14:m>
                  <m:oMath xmlns:m="http://schemas.openxmlformats.org/officeDocument/2006/math">
                    <m:r>
                      <a:rPr lang="en-US" sz="2000" b="0" i="1" smtClean="0">
                        <a:solidFill>
                          <a:srgbClr val="000000"/>
                        </a:solidFill>
                        <a:latin typeface="Cambria Math"/>
                      </a:rPr>
                      <m:t>𝐷𝑒𝑚𝑎𝑛𝑑</m:t>
                    </m:r>
                    <m:r>
                      <a:rPr lang="en-US" sz="2000" b="0" i="1" smtClean="0">
                        <a:solidFill>
                          <a:srgbClr val="000000"/>
                        </a:solidFill>
                        <a:latin typeface="Cambria Math"/>
                      </a:rPr>
                      <m:t> </m:t>
                    </m:r>
                    <m:r>
                      <a:rPr lang="en-US" sz="2000" b="0" i="1" smtClean="0">
                        <a:solidFill>
                          <a:srgbClr val="000000"/>
                        </a:solidFill>
                        <a:latin typeface="Cambria Math"/>
                      </a:rPr>
                      <m:t>𝑓𝑎𝑐𝑡𝑜𝑟</m:t>
                    </m:r>
                    <m:r>
                      <a:rPr lang="en-US" sz="2000" b="0" i="1" smtClean="0">
                        <a:solidFill>
                          <a:srgbClr val="000000"/>
                        </a:solidFill>
                        <a:latin typeface="Cambria Math"/>
                      </a:rPr>
                      <m:t>=</m:t>
                    </m:r>
                    <m:f>
                      <m:fPr>
                        <m:ctrlPr>
                          <a:rPr lang="en-US" sz="2000" b="0" i="1" smtClean="0">
                            <a:solidFill>
                              <a:srgbClr val="000000"/>
                            </a:solidFill>
                            <a:latin typeface="Cambria Math"/>
                          </a:rPr>
                        </m:ctrlPr>
                      </m:fPr>
                      <m:num>
                        <m:r>
                          <a:rPr lang="en-US" sz="2000" b="0" i="1" smtClean="0">
                            <a:solidFill>
                              <a:srgbClr val="000000"/>
                            </a:solidFill>
                            <a:latin typeface="Cambria Math"/>
                          </a:rPr>
                          <m:t>𝑐𝑜𝑛𝑛𝑒𝑐𝑡𝑒𝑑</m:t>
                        </m:r>
                        <m:r>
                          <a:rPr lang="en-US" sz="2000" b="0" i="1" smtClean="0">
                            <a:solidFill>
                              <a:srgbClr val="000000"/>
                            </a:solidFill>
                            <a:latin typeface="Cambria Math"/>
                          </a:rPr>
                          <m:t> </m:t>
                        </m:r>
                        <m:r>
                          <a:rPr lang="en-US" sz="2000" b="0" i="1" smtClean="0">
                            <a:solidFill>
                              <a:srgbClr val="000000"/>
                            </a:solidFill>
                            <a:latin typeface="Cambria Math"/>
                          </a:rPr>
                          <m:t>𝑙𝑜𝑎𝑑</m:t>
                        </m:r>
                        <m:r>
                          <a:rPr lang="en-US" sz="2000" b="0" i="1" smtClean="0">
                            <a:solidFill>
                              <a:srgbClr val="000000"/>
                            </a:solidFill>
                            <a:latin typeface="Cambria Math"/>
                          </a:rPr>
                          <m:t> </m:t>
                        </m:r>
                      </m:num>
                      <m:den>
                        <m:r>
                          <a:rPr lang="en-US" sz="2000" b="0" i="1" smtClean="0">
                            <a:solidFill>
                              <a:srgbClr val="000000"/>
                            </a:solidFill>
                            <a:latin typeface="Cambria Math"/>
                          </a:rPr>
                          <m:t>𝑚𝑎𝑥𝑖𝑚𝑢𝑚</m:t>
                        </m:r>
                        <m:r>
                          <a:rPr lang="en-US" sz="2000" b="0" i="1" smtClean="0">
                            <a:solidFill>
                              <a:srgbClr val="000000"/>
                            </a:solidFill>
                            <a:latin typeface="Cambria Math"/>
                          </a:rPr>
                          <m:t> </m:t>
                        </m:r>
                        <m:r>
                          <a:rPr lang="en-US" sz="2000" b="0" i="1" smtClean="0">
                            <a:solidFill>
                              <a:srgbClr val="000000"/>
                            </a:solidFill>
                            <a:latin typeface="Cambria Math"/>
                          </a:rPr>
                          <m:t>𝑑𝑒𝑚𝑎𝑛𝑑</m:t>
                        </m:r>
                        <m:r>
                          <a:rPr lang="en-US" sz="2000" b="0" i="1" smtClean="0">
                            <a:solidFill>
                              <a:srgbClr val="000000"/>
                            </a:solidFill>
                            <a:latin typeface="Cambria Math"/>
                          </a:rPr>
                          <m:t> </m:t>
                        </m:r>
                      </m:den>
                    </m:f>
                  </m:oMath>
                </a14:m>
                <a:r>
                  <a:rPr lang="en-US" sz="2000" dirty="0" smtClean="0">
                    <a:solidFill>
                      <a:srgbClr val="000000"/>
                    </a:solidFill>
                    <a:latin typeface="Times New Roman" panose="02020603050405020304" pitchFamily="18" charset="0"/>
                    <a:cs typeface="Times New Roman" panose="02020603050405020304" pitchFamily="18" charset="0"/>
                  </a:rPr>
                  <a:t> </a:t>
                </a:r>
              </a:p>
              <a:p>
                <a:pPr marL="0" indent="0">
                  <a:lnSpc>
                    <a:spcPct val="150000"/>
                  </a:lnSpc>
                  <a:buNone/>
                </a:pPr>
                <a14:m>
                  <m:oMathPara xmlns:m="http://schemas.openxmlformats.org/officeDocument/2006/math">
                    <m:oMathParaPr>
                      <m:jc m:val="center"/>
                    </m:oMathParaPr>
                    <m:oMath xmlns:m="http://schemas.openxmlformats.org/officeDocument/2006/math">
                      <m:r>
                        <a:rPr lang="en-US" sz="2000" b="0" i="1" smtClean="0">
                          <a:solidFill>
                            <a:srgbClr val="000000"/>
                          </a:solidFill>
                          <a:latin typeface="Cambria Math"/>
                        </a:rPr>
                        <m:t>𝐴𝑣𝑒𝑟𝑎𝑔𝑒</m:t>
                      </m:r>
                      <m:r>
                        <a:rPr lang="en-US" sz="2000" b="0" i="1" smtClean="0">
                          <a:solidFill>
                            <a:srgbClr val="000000"/>
                          </a:solidFill>
                          <a:latin typeface="Cambria Math"/>
                        </a:rPr>
                        <m:t> </m:t>
                      </m:r>
                      <m:r>
                        <a:rPr lang="en-US" sz="2000" b="0" i="1" smtClean="0">
                          <a:solidFill>
                            <a:srgbClr val="000000"/>
                          </a:solidFill>
                          <a:latin typeface="Cambria Math"/>
                        </a:rPr>
                        <m:t>𝑙𝑜𝑎𝑑</m:t>
                      </m:r>
                      <m:r>
                        <a:rPr lang="en-US" sz="2000" b="0" i="1" smtClean="0">
                          <a:solidFill>
                            <a:srgbClr val="000000"/>
                          </a:solidFill>
                          <a:latin typeface="Cambria Math"/>
                        </a:rPr>
                        <m:t>=</m:t>
                      </m:r>
                      <m:f>
                        <m:fPr>
                          <m:ctrlPr>
                            <a:rPr lang="en-US" sz="2000" b="0" i="1" smtClean="0">
                              <a:solidFill>
                                <a:srgbClr val="000000"/>
                              </a:solidFill>
                              <a:latin typeface="Cambria Math"/>
                            </a:rPr>
                          </m:ctrlPr>
                        </m:fPr>
                        <m:num>
                          <m:r>
                            <a:rPr lang="en-US" sz="2000" b="0" i="1" smtClean="0">
                              <a:solidFill>
                                <a:srgbClr val="000000"/>
                              </a:solidFill>
                              <a:latin typeface="Cambria Math"/>
                            </a:rPr>
                            <m:t>𝑛𝑢𝑚𝑏𝑒𝑟</m:t>
                          </m:r>
                          <m:r>
                            <a:rPr lang="en-US" sz="2000" b="0" i="1" smtClean="0">
                              <a:solidFill>
                                <a:srgbClr val="000000"/>
                              </a:solidFill>
                              <a:latin typeface="Cambria Math"/>
                            </a:rPr>
                            <m:t> </m:t>
                          </m:r>
                          <m:r>
                            <a:rPr lang="en-US" sz="2000" b="0" i="1" smtClean="0">
                              <a:solidFill>
                                <a:srgbClr val="000000"/>
                              </a:solidFill>
                              <a:latin typeface="Cambria Math"/>
                            </a:rPr>
                            <m:t>𝑜𝑓</m:t>
                          </m:r>
                          <m:r>
                            <a:rPr lang="en-US" sz="2000" b="0" i="1" smtClean="0">
                              <a:solidFill>
                                <a:srgbClr val="000000"/>
                              </a:solidFill>
                              <a:latin typeface="Cambria Math"/>
                            </a:rPr>
                            <m:t> </m:t>
                          </m:r>
                          <m:r>
                            <a:rPr lang="en-US" sz="2000" b="0" i="1" smtClean="0">
                              <a:solidFill>
                                <a:srgbClr val="000000"/>
                              </a:solidFill>
                              <a:latin typeface="Cambria Math"/>
                            </a:rPr>
                            <m:t>𝑢𝑛𝑖𝑡</m:t>
                          </m:r>
                          <m:r>
                            <a:rPr lang="en-US" sz="2000" b="0" i="1" smtClean="0">
                              <a:solidFill>
                                <a:srgbClr val="000000"/>
                              </a:solidFill>
                              <a:latin typeface="Cambria Math"/>
                            </a:rPr>
                            <m:t> </m:t>
                          </m:r>
                          <m:r>
                            <a:rPr lang="en-US" sz="2000" b="0" i="1" smtClean="0">
                              <a:solidFill>
                                <a:srgbClr val="000000"/>
                              </a:solidFill>
                              <a:latin typeface="Cambria Math"/>
                            </a:rPr>
                            <m:t>𝑔𝑒𝑛𝑒𝑟𝑎𝑡𝑒𝑑</m:t>
                          </m:r>
                        </m:num>
                        <m:den>
                          <m:r>
                            <a:rPr lang="en-US" sz="2000" b="0" i="1" smtClean="0">
                              <a:solidFill>
                                <a:srgbClr val="000000"/>
                              </a:solidFill>
                              <a:latin typeface="Cambria Math"/>
                            </a:rPr>
                            <m:t>𝑛𝑢𝑚𝑏𝑒𝑟</m:t>
                          </m:r>
                          <m:r>
                            <a:rPr lang="en-US" sz="2000" b="0" i="1" smtClean="0">
                              <a:solidFill>
                                <a:srgbClr val="000000"/>
                              </a:solidFill>
                              <a:latin typeface="Cambria Math"/>
                            </a:rPr>
                            <m:t> </m:t>
                          </m:r>
                          <m:r>
                            <a:rPr lang="en-US" sz="2000" b="0" i="1" smtClean="0">
                              <a:solidFill>
                                <a:srgbClr val="000000"/>
                              </a:solidFill>
                              <a:latin typeface="Cambria Math"/>
                            </a:rPr>
                            <m:t>𝑜𝑓</m:t>
                          </m:r>
                          <m:r>
                            <a:rPr lang="en-US" sz="2000" b="0" i="1" smtClean="0">
                              <a:solidFill>
                                <a:srgbClr val="000000"/>
                              </a:solidFill>
                              <a:latin typeface="Cambria Math"/>
                            </a:rPr>
                            <m:t> </m:t>
                          </m:r>
                          <m:r>
                            <a:rPr lang="en-US" sz="2000" b="0" i="1" smtClean="0">
                              <a:solidFill>
                                <a:srgbClr val="000000"/>
                              </a:solidFill>
                              <a:latin typeface="Cambria Math"/>
                            </a:rPr>
                            <m:t>h𝑜𝑢𝑟𝑠</m:t>
                          </m:r>
                        </m:den>
                      </m:f>
                    </m:oMath>
                  </m:oMathPara>
                </a14:m>
                <a:endParaRPr lang="en-US" sz="2000" b="0" dirty="0" smtClean="0">
                  <a:solidFill>
                    <a:srgbClr val="000000"/>
                  </a:solidFill>
                  <a:latin typeface="Times New Roman"/>
                </a:endParaRPr>
              </a:p>
              <a:p>
                <a:pPr marL="0" indent="0">
                  <a:lnSpc>
                    <a:spcPct val="150000"/>
                  </a:lnSpc>
                  <a:buNone/>
                </a:pPr>
                <a14:m>
                  <m:oMathPara xmlns:m="http://schemas.openxmlformats.org/officeDocument/2006/math">
                    <m:oMathParaPr>
                      <m:jc m:val="center"/>
                    </m:oMathParaPr>
                    <m:oMath xmlns:m="http://schemas.openxmlformats.org/officeDocument/2006/math">
                      <m:r>
                        <a:rPr lang="en-US" sz="2400" b="0" i="1" smtClean="0">
                          <a:solidFill>
                            <a:srgbClr val="000000"/>
                          </a:solidFill>
                          <a:latin typeface="Cambria Math"/>
                        </a:rPr>
                        <m:t>𝐿𝑜𝑎𝑑</m:t>
                      </m:r>
                      <m:r>
                        <a:rPr lang="en-US" sz="2400" b="0" i="1" smtClean="0">
                          <a:solidFill>
                            <a:srgbClr val="000000"/>
                          </a:solidFill>
                          <a:latin typeface="Cambria Math"/>
                        </a:rPr>
                        <m:t> </m:t>
                      </m:r>
                      <m:r>
                        <a:rPr lang="en-US" sz="2400" b="0" i="1" smtClean="0">
                          <a:solidFill>
                            <a:srgbClr val="000000"/>
                          </a:solidFill>
                          <a:latin typeface="Cambria Math"/>
                        </a:rPr>
                        <m:t>𝑓𝑎𝑐𝑡𝑜𝑟</m:t>
                      </m:r>
                      <m:r>
                        <a:rPr lang="en-US" sz="2400" b="0" i="1" smtClean="0">
                          <a:solidFill>
                            <a:srgbClr val="000000"/>
                          </a:solidFill>
                          <a:latin typeface="Cambria Math"/>
                        </a:rPr>
                        <m:t>=</m:t>
                      </m:r>
                      <m:f>
                        <m:fPr>
                          <m:ctrlPr>
                            <a:rPr lang="en-US" sz="2400" b="0" i="1" smtClean="0">
                              <a:solidFill>
                                <a:srgbClr val="000000"/>
                              </a:solidFill>
                              <a:latin typeface="Cambria Math"/>
                            </a:rPr>
                          </m:ctrlPr>
                        </m:fPr>
                        <m:num>
                          <m:r>
                            <a:rPr lang="en-US" sz="2400" b="0" i="1" smtClean="0">
                              <a:solidFill>
                                <a:srgbClr val="000000"/>
                              </a:solidFill>
                              <a:latin typeface="Cambria Math"/>
                            </a:rPr>
                            <m:t>𝐴𝑣𝑒𝑟𝑎𝑔𝑒</m:t>
                          </m:r>
                          <m:r>
                            <a:rPr lang="en-US" sz="2400" b="0" i="1" smtClean="0">
                              <a:solidFill>
                                <a:srgbClr val="000000"/>
                              </a:solidFill>
                              <a:latin typeface="Cambria Math"/>
                            </a:rPr>
                            <m:t> </m:t>
                          </m:r>
                          <m:r>
                            <a:rPr lang="en-US" sz="2400" b="0" i="1" smtClean="0">
                              <a:solidFill>
                                <a:srgbClr val="000000"/>
                              </a:solidFill>
                              <a:latin typeface="Cambria Math"/>
                            </a:rPr>
                            <m:t>𝑙𝑜𝑎𝑑</m:t>
                          </m:r>
                          <m:r>
                            <a:rPr lang="en-US" sz="2400" b="0" i="1" smtClean="0">
                              <a:solidFill>
                                <a:srgbClr val="000000"/>
                              </a:solidFill>
                              <a:latin typeface="Cambria Math"/>
                            </a:rPr>
                            <m:t> </m:t>
                          </m:r>
                        </m:num>
                        <m:den>
                          <m:r>
                            <a:rPr lang="en-US" sz="2400" i="1">
                              <a:solidFill>
                                <a:srgbClr val="000000"/>
                              </a:solidFill>
                              <a:latin typeface="Cambria Math"/>
                            </a:rPr>
                            <m:t>𝑀𝑎𝑥𝑖𝑚𝑢𝑚</m:t>
                          </m:r>
                          <m:r>
                            <a:rPr lang="en-US" sz="2400" i="1">
                              <a:solidFill>
                                <a:srgbClr val="000000"/>
                              </a:solidFill>
                              <a:latin typeface="Cambria Math"/>
                            </a:rPr>
                            <m:t> </m:t>
                          </m:r>
                          <m:r>
                            <a:rPr lang="en-US" sz="2400" i="1">
                              <a:solidFill>
                                <a:srgbClr val="000000"/>
                              </a:solidFill>
                              <a:latin typeface="Cambria Math"/>
                            </a:rPr>
                            <m:t>𝑙𝑜𝑎𝑑</m:t>
                          </m:r>
                        </m:den>
                      </m:f>
                    </m:oMath>
                  </m:oMathPara>
                </a14:m>
                <a:endParaRPr lang="en-US"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990600"/>
                <a:ext cx="8686800" cy="5486400"/>
              </a:xfrm>
              <a:blipFill rotWithShape="1">
                <a:blip r:embed="rId2"/>
                <a:stretch>
                  <a:fillRect l="-561" r="-1123"/>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a:xfrm>
            <a:off x="7003026" y="6400800"/>
            <a:ext cx="2133600" cy="365125"/>
          </a:xfrm>
        </p:spPr>
        <p:txBody>
          <a:bodyPr/>
          <a:lstStyle/>
          <a:p>
            <a:r>
              <a:rPr lang="en-US" sz="2400" b="1" dirty="0" smtClean="0"/>
              <a:t>23</a:t>
            </a:r>
            <a:endParaRPr lang="en-US" sz="2400" b="1" dirty="0"/>
          </a:p>
        </p:txBody>
      </p:sp>
    </p:spTree>
    <p:extLst>
      <p:ext uri="{BB962C8B-B14F-4D97-AF65-F5344CB8AC3E}">
        <p14:creationId xmlns:p14="http://schemas.microsoft.com/office/powerpoint/2010/main" val="2951385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533400"/>
          </a:xfrm>
        </p:spPr>
        <p:txBody>
          <a:bodyPr>
            <a:normAutofit fontScale="90000"/>
          </a:bodyPr>
          <a:lstStyle/>
          <a:p>
            <a:pPr algn="r"/>
            <a:r>
              <a:rPr lang="en-US" dirty="0" smtClean="0"/>
              <a:t>Cont’d…</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52400" y="609600"/>
                <a:ext cx="8991600" cy="5791200"/>
              </a:xfrm>
            </p:spPr>
            <p:txBody>
              <a:bodyPr>
                <a:normAutofit/>
              </a:bodyPr>
              <a:lstStyle/>
              <a:p>
                <a:pPr marL="0" indent="0" algn="ctr">
                  <a:lnSpc>
                    <a:spcPct val="200000"/>
                  </a:lnSpc>
                  <a:buNone/>
                </a:pPr>
                <a14:m>
                  <m:oMathPara xmlns:m="http://schemas.openxmlformats.org/officeDocument/2006/math">
                    <m:oMathParaPr>
                      <m:jc m:val="centerGroup"/>
                    </m:oMathParaPr>
                    <m:oMath xmlns:m="http://schemas.openxmlformats.org/officeDocument/2006/math">
                      <m:r>
                        <a:rPr lang="en-US" sz="2400" b="0" i="1" smtClean="0">
                          <a:latin typeface="Cambria Math"/>
                        </a:rPr>
                        <m:t>𝐷𝑖𝑣𝑒𝑟𝑠𝑖𝑡𝑦</m:t>
                      </m:r>
                      <m:r>
                        <a:rPr lang="en-US" sz="2400" b="0" i="1" smtClean="0">
                          <a:latin typeface="Cambria Math"/>
                        </a:rPr>
                        <m:t> </m:t>
                      </m:r>
                      <m:r>
                        <a:rPr lang="en-US" sz="2400" b="0" i="1" smtClean="0">
                          <a:latin typeface="Cambria Math"/>
                        </a:rPr>
                        <m:t>𝑓𝑎𝑐𝑡𝑜𝑟</m:t>
                      </m:r>
                      <m:r>
                        <a:rPr lang="en-US" sz="2400" b="0" i="1" smtClean="0">
                          <a:latin typeface="Cambria Math"/>
                        </a:rPr>
                        <m:t>=</m:t>
                      </m:r>
                      <m:f>
                        <m:fPr>
                          <m:ctrlPr>
                            <a:rPr lang="en-US" sz="2400" b="0" i="1" smtClean="0">
                              <a:latin typeface="Cambria Math"/>
                            </a:rPr>
                          </m:ctrlPr>
                        </m:fPr>
                        <m:num>
                          <m:r>
                            <a:rPr lang="en-US" sz="2400" b="0" i="1" smtClean="0">
                              <a:latin typeface="Cambria Math"/>
                            </a:rPr>
                            <m:t>𝑆𝑢𝑚</m:t>
                          </m:r>
                          <m:r>
                            <a:rPr lang="en-US" sz="2400" b="0" i="1" smtClean="0">
                              <a:latin typeface="Cambria Math"/>
                            </a:rPr>
                            <m:t> </m:t>
                          </m:r>
                          <m:r>
                            <a:rPr lang="en-US" sz="2400" b="0" i="1" smtClean="0">
                              <a:latin typeface="Cambria Math"/>
                            </a:rPr>
                            <m:t>𝑜𝑓</m:t>
                          </m:r>
                          <m:r>
                            <a:rPr lang="en-US" sz="2400" b="0" i="1" smtClean="0">
                              <a:latin typeface="Cambria Math"/>
                            </a:rPr>
                            <m:t> </m:t>
                          </m:r>
                          <m:r>
                            <a:rPr lang="en-US" sz="2400" b="0" i="1" smtClean="0">
                              <a:latin typeface="Cambria Math"/>
                            </a:rPr>
                            <m:t>𝑖𝑛𝑑</m:t>
                          </m:r>
                          <m:r>
                            <a:rPr lang="en-US" sz="2400" b="0" i="1" smtClean="0">
                              <a:latin typeface="Cambria Math"/>
                            </a:rPr>
                            <m:t>.</m:t>
                          </m:r>
                          <m:r>
                            <a:rPr lang="en-US" sz="2400" b="0" i="1" smtClean="0">
                              <a:latin typeface="Cambria Math"/>
                            </a:rPr>
                            <m:t>𝑚𝑎𝑥</m:t>
                          </m:r>
                          <m:r>
                            <a:rPr lang="en-US" sz="2400" b="0" i="1" smtClean="0">
                              <a:latin typeface="Cambria Math"/>
                            </a:rPr>
                            <m:t>.</m:t>
                          </m:r>
                          <m:r>
                            <a:rPr lang="en-US" sz="2400" b="0" i="1" smtClean="0">
                              <a:latin typeface="Cambria Math"/>
                            </a:rPr>
                            <m:t>𝑑𝑒𝑚𝑎𝑛𝑑</m:t>
                          </m:r>
                        </m:num>
                        <m:den>
                          <m:r>
                            <a:rPr lang="en-US" sz="2400" b="0" i="1" smtClean="0">
                              <a:latin typeface="Cambria Math"/>
                            </a:rPr>
                            <m:t>𝑀𝑎𝑥</m:t>
                          </m:r>
                          <m:r>
                            <a:rPr lang="en-US" sz="2400" b="0" i="1" smtClean="0">
                              <a:latin typeface="Cambria Math"/>
                            </a:rPr>
                            <m:t>.</m:t>
                          </m:r>
                          <m:r>
                            <a:rPr lang="en-US" sz="2400" b="0" i="1" smtClean="0">
                              <a:latin typeface="Cambria Math"/>
                            </a:rPr>
                            <m:t>𝑑𝑒𝑚𝑎𝑛𝑑</m:t>
                          </m:r>
                          <m:r>
                            <a:rPr lang="en-US" sz="2400" b="0" i="1" smtClean="0">
                              <a:latin typeface="Cambria Math"/>
                            </a:rPr>
                            <m:t> </m:t>
                          </m:r>
                          <m:r>
                            <a:rPr lang="en-US" sz="2400" b="0" i="1" smtClean="0">
                              <a:latin typeface="Cambria Math"/>
                            </a:rPr>
                            <m:t>𝑜𝑛</m:t>
                          </m:r>
                          <m:r>
                            <a:rPr lang="en-US" sz="2400" b="0" i="1" smtClean="0">
                              <a:latin typeface="Cambria Math"/>
                            </a:rPr>
                            <m:t> </m:t>
                          </m:r>
                          <m:r>
                            <a:rPr lang="en-US" sz="2400" b="0" i="1" smtClean="0">
                              <a:latin typeface="Cambria Math"/>
                            </a:rPr>
                            <m:t>𝑝𝑜𝑤𝑒𝑟</m:t>
                          </m:r>
                          <m:r>
                            <a:rPr lang="en-US" sz="2400" b="0" i="1" smtClean="0">
                              <a:latin typeface="Cambria Math"/>
                            </a:rPr>
                            <m:t> </m:t>
                          </m:r>
                          <m:r>
                            <a:rPr lang="en-US" sz="2400" b="0" i="1" smtClean="0">
                              <a:latin typeface="Cambria Math"/>
                            </a:rPr>
                            <m:t>𝑠𝑡𝑎𝑡𝑖𝑜𝑛</m:t>
                          </m:r>
                          <m:r>
                            <a:rPr lang="en-US" sz="2400" b="0" i="1" smtClean="0">
                              <a:latin typeface="Cambria Math"/>
                            </a:rPr>
                            <m:t> </m:t>
                          </m:r>
                        </m:den>
                      </m:f>
                    </m:oMath>
                  </m:oMathPara>
                </a14:m>
                <a:endParaRPr lang="en-US" sz="2400" dirty="0" smtClean="0">
                  <a:latin typeface="Times New Roman" panose="02020603050405020304" pitchFamily="18" charset="0"/>
                  <a:cs typeface="Times New Roman" panose="02020603050405020304" pitchFamily="18" charset="0"/>
                </a:endParaRPr>
              </a:p>
              <a:p>
                <a:pPr marL="0" indent="0" algn="ctr">
                  <a:lnSpc>
                    <a:spcPct val="200000"/>
                  </a:lnSpc>
                  <a:buNone/>
                </a:pPr>
                <a14:m>
                  <m:oMathPara xmlns:m="http://schemas.openxmlformats.org/officeDocument/2006/math">
                    <m:oMathParaPr>
                      <m:jc m:val="centerGroup"/>
                    </m:oMathParaPr>
                    <m:oMath xmlns:m="http://schemas.openxmlformats.org/officeDocument/2006/math">
                      <m:r>
                        <a:rPr lang="en-US" sz="2400" b="0" i="1" smtClean="0">
                          <a:latin typeface="Cambria Math"/>
                        </a:rPr>
                        <m:t>𝑝𝑙𝑎𝑛𝑡</m:t>
                      </m:r>
                      <m:r>
                        <a:rPr lang="en-US" sz="2400" b="0" i="1" smtClean="0">
                          <a:latin typeface="Cambria Math"/>
                        </a:rPr>
                        <m:t> </m:t>
                      </m:r>
                      <m:r>
                        <a:rPr lang="en-US" sz="2400" b="0" i="1" smtClean="0">
                          <a:latin typeface="Cambria Math"/>
                        </a:rPr>
                        <m:t>𝑐𝑎𝑝𝑎𝑐𝑖𝑡𝑦</m:t>
                      </m:r>
                      <m:r>
                        <a:rPr lang="en-US" sz="2400" b="0" i="1" smtClean="0">
                          <a:latin typeface="Cambria Math"/>
                        </a:rPr>
                        <m:t> </m:t>
                      </m:r>
                      <m:r>
                        <a:rPr lang="en-US" sz="2400" b="0" i="1" smtClean="0">
                          <a:latin typeface="Cambria Math"/>
                        </a:rPr>
                        <m:t>𝑓𝑎𝑐𝑡𝑜𝑟</m:t>
                      </m:r>
                      <m:r>
                        <a:rPr lang="en-US" sz="2400" b="0" i="1" smtClean="0">
                          <a:latin typeface="Cambria Math"/>
                        </a:rPr>
                        <m:t>=</m:t>
                      </m:r>
                      <m:f>
                        <m:fPr>
                          <m:ctrlPr>
                            <a:rPr lang="en-US" sz="2400" b="0" i="1" smtClean="0">
                              <a:latin typeface="Cambria Math"/>
                            </a:rPr>
                          </m:ctrlPr>
                        </m:fPr>
                        <m:num>
                          <m:r>
                            <a:rPr lang="en-US" sz="2400" b="0" i="1" smtClean="0">
                              <a:latin typeface="Cambria Math"/>
                            </a:rPr>
                            <m:t>𝐴𝑐𝑡𝑢𝑎𝑙</m:t>
                          </m:r>
                          <m:r>
                            <a:rPr lang="en-US" sz="2400" b="0" i="1" smtClean="0">
                              <a:latin typeface="Cambria Math"/>
                            </a:rPr>
                            <m:t> </m:t>
                          </m:r>
                          <m:r>
                            <a:rPr lang="en-US" sz="2400" b="0" i="1" smtClean="0">
                              <a:latin typeface="Cambria Math"/>
                            </a:rPr>
                            <m:t>𝑒𝑛𝑒𝑟𝑔𝑦</m:t>
                          </m:r>
                          <m:r>
                            <a:rPr lang="en-US" sz="2400" b="0" i="1" smtClean="0">
                              <a:latin typeface="Cambria Math"/>
                            </a:rPr>
                            <m:t> </m:t>
                          </m:r>
                          <m:r>
                            <a:rPr lang="en-US" sz="2400" b="0" i="1" smtClean="0">
                              <a:latin typeface="Cambria Math"/>
                            </a:rPr>
                            <m:t>𝑝𝑟𝑜𝑑𝑢𝑐𝑒𝑑</m:t>
                          </m:r>
                          <m:r>
                            <a:rPr lang="en-US" sz="2400" b="0" i="1" smtClean="0">
                              <a:latin typeface="Cambria Math"/>
                            </a:rPr>
                            <m:t> </m:t>
                          </m:r>
                        </m:num>
                        <m:den>
                          <m:r>
                            <a:rPr lang="en-US" sz="2400" b="0" i="1" smtClean="0">
                              <a:latin typeface="Cambria Math"/>
                            </a:rPr>
                            <m:t>𝑀𝑎𝑥</m:t>
                          </m:r>
                          <m:r>
                            <a:rPr lang="en-US" sz="2400" b="0" i="1" smtClean="0">
                              <a:latin typeface="Cambria Math"/>
                            </a:rPr>
                            <m:t>.</m:t>
                          </m:r>
                          <m:r>
                            <a:rPr lang="en-US" sz="2400" b="0" i="1" smtClean="0">
                              <a:latin typeface="Cambria Math"/>
                            </a:rPr>
                            <m:t>𝑒𝑛𝑒𝑟𝑔𝑦</m:t>
                          </m:r>
                          <m:r>
                            <a:rPr lang="en-US" sz="2400" b="0" i="1" smtClean="0">
                              <a:latin typeface="Cambria Math"/>
                            </a:rPr>
                            <m:t> </m:t>
                          </m:r>
                          <m:r>
                            <a:rPr lang="en-US" sz="2400" b="0" i="1" smtClean="0">
                              <a:latin typeface="Cambria Math"/>
                            </a:rPr>
                            <m:t>𝑡h𝑎𝑡</m:t>
                          </m:r>
                          <m:r>
                            <a:rPr lang="en-US" sz="2400" b="0" i="1" smtClean="0">
                              <a:latin typeface="Cambria Math"/>
                            </a:rPr>
                            <m:t> </m:t>
                          </m:r>
                          <m:r>
                            <a:rPr lang="en-US" sz="2400" b="0" i="1" smtClean="0">
                              <a:latin typeface="Cambria Math"/>
                            </a:rPr>
                            <m:t>h𝑎𝑣𝑒</m:t>
                          </m:r>
                          <m:r>
                            <a:rPr lang="en-US" sz="2400" b="0" i="1" smtClean="0">
                              <a:latin typeface="Cambria Math"/>
                            </a:rPr>
                            <m:t> </m:t>
                          </m:r>
                          <m:r>
                            <a:rPr lang="en-US" sz="2400" b="0" i="1" smtClean="0">
                              <a:latin typeface="Cambria Math"/>
                            </a:rPr>
                            <m:t>𝑏𝑒𝑒𝑛</m:t>
                          </m:r>
                          <m:r>
                            <a:rPr lang="en-US" sz="2400" b="0" i="1" smtClean="0">
                              <a:latin typeface="Cambria Math"/>
                            </a:rPr>
                            <m:t> </m:t>
                          </m:r>
                          <m:r>
                            <a:rPr lang="en-US" sz="2400" b="0" i="1" smtClean="0">
                              <a:latin typeface="Cambria Math"/>
                            </a:rPr>
                            <m:t>𝑝𝑟𝑜𝑑𝑢𝑐𝑒𝑑</m:t>
                          </m:r>
                        </m:den>
                      </m:f>
                    </m:oMath>
                  </m:oMathPara>
                </a14:m>
                <a:endParaRPr lang="en-US" sz="2400" dirty="0" smtClean="0">
                  <a:latin typeface="Times New Roman" panose="02020603050405020304" pitchFamily="18" charset="0"/>
                  <a:cs typeface="Times New Roman" panose="02020603050405020304" pitchFamily="18" charset="0"/>
                </a:endParaRPr>
              </a:p>
              <a:p>
                <a:pPr marL="0" indent="0" algn="ctr">
                  <a:lnSpc>
                    <a:spcPct val="200000"/>
                  </a:lnSpc>
                  <a:buNone/>
                </a:pPr>
                <a:r>
                  <a:rPr lang="en-US" sz="2400" b="0" dirty="0" smtClean="0">
                    <a:latin typeface="Times New Roman" panose="02020603050405020304" pitchFamily="18" charset="0"/>
                    <a:cs typeface="Times New Roman" panose="02020603050405020304" pitchFamily="18" charset="0"/>
                  </a:rPr>
                  <a:t>R</a:t>
                </a:r>
                <a14:m>
                  <m:oMath xmlns:m="http://schemas.openxmlformats.org/officeDocument/2006/math">
                    <m:r>
                      <a:rPr lang="en-US" sz="2400" b="0" i="1" smtClean="0">
                        <a:latin typeface="Cambria Math"/>
                      </a:rPr>
                      <m:t>𝑒𝑠𝑒𝑟𝑣𝑒</m:t>
                    </m:r>
                    <m:r>
                      <a:rPr lang="en-US" sz="2400" b="0" i="1" smtClean="0">
                        <a:latin typeface="Cambria Math"/>
                      </a:rPr>
                      <m:t> </m:t>
                    </m:r>
                    <m:r>
                      <a:rPr lang="en-US" sz="2400" b="0" i="1" smtClean="0">
                        <a:latin typeface="Cambria Math"/>
                      </a:rPr>
                      <m:t>𝑐𝑎𝑝𝑎𝑐𝑖𝑡𝑦</m:t>
                    </m:r>
                    <m:r>
                      <a:rPr lang="en-US" sz="2400" b="0" i="1" smtClean="0">
                        <a:latin typeface="Cambria Math"/>
                      </a:rPr>
                      <m:t>=</m:t>
                    </m:r>
                    <m:r>
                      <a:rPr lang="en-US" sz="2400" b="0" i="1" smtClean="0">
                        <a:latin typeface="Cambria Math"/>
                      </a:rPr>
                      <m:t>𝑝𝑙𝑎𝑛𝑡</m:t>
                    </m:r>
                    <m:r>
                      <a:rPr lang="en-US" sz="2400" b="0" i="1" smtClean="0">
                        <a:latin typeface="Cambria Math"/>
                      </a:rPr>
                      <m:t> </m:t>
                    </m:r>
                    <m:r>
                      <a:rPr lang="en-US" sz="2400" b="0" i="1" smtClean="0">
                        <a:latin typeface="Cambria Math"/>
                      </a:rPr>
                      <m:t>𝑐𝑎𝑝𝑎𝑐𝑖𝑡𝑦</m:t>
                    </m:r>
                    <m:r>
                      <a:rPr lang="en-US" sz="2400" b="0" i="1" smtClean="0">
                        <a:latin typeface="Cambria Math"/>
                      </a:rPr>
                      <m:t>∗</m:t>
                    </m:r>
                    <m:r>
                      <a:rPr lang="en-US" sz="2400" b="0" i="1" smtClean="0">
                        <a:latin typeface="Cambria Math"/>
                      </a:rPr>
                      <m:t>𝑀𝑎𝑥𝑖𝑚𝑢𝑚</m:t>
                    </m:r>
                    <m:r>
                      <a:rPr lang="en-US" sz="2400" b="0" i="1" smtClean="0">
                        <a:latin typeface="Cambria Math"/>
                      </a:rPr>
                      <m:t> </m:t>
                    </m:r>
                    <m:r>
                      <a:rPr lang="en-US" sz="2400" b="0" i="1" smtClean="0">
                        <a:latin typeface="Cambria Math"/>
                      </a:rPr>
                      <m:t>𝑑𝑒𝑚𝑎𝑛𝑑</m:t>
                    </m:r>
                    <m:r>
                      <a:rPr lang="en-US" sz="2400" b="0" i="1" smtClean="0">
                        <a:latin typeface="Cambria Math"/>
                      </a:rPr>
                      <m:t> </m:t>
                    </m:r>
                  </m:oMath>
                </a14:m>
                <a:endParaRPr lang="en-US" sz="2400" dirty="0" smtClean="0">
                  <a:latin typeface="Times New Roman" panose="02020603050405020304" pitchFamily="18" charset="0"/>
                  <a:cs typeface="Times New Roman" panose="02020603050405020304" pitchFamily="18" charset="0"/>
                </a:endParaRPr>
              </a:p>
              <a:p>
                <a:pPr marL="0" indent="0" algn="ctr">
                  <a:lnSpc>
                    <a:spcPct val="200000"/>
                  </a:lnSpc>
                  <a:buNone/>
                </a:pPr>
                <a14:m>
                  <m:oMathPara xmlns:m="http://schemas.openxmlformats.org/officeDocument/2006/math">
                    <m:oMathParaPr>
                      <m:jc m:val="centerGroup"/>
                    </m:oMathParaPr>
                    <m:oMath xmlns:m="http://schemas.openxmlformats.org/officeDocument/2006/math">
                      <m:r>
                        <a:rPr lang="en-US" sz="2400" b="0" i="1" smtClean="0">
                          <a:latin typeface="Cambria Math"/>
                        </a:rPr>
                        <m:t>𝑃𝑙𝑎𝑛𝑡</m:t>
                      </m:r>
                      <m:r>
                        <a:rPr lang="en-US" sz="2400" b="0" i="1" smtClean="0">
                          <a:latin typeface="Cambria Math"/>
                        </a:rPr>
                        <m:t> </m:t>
                      </m:r>
                      <m:r>
                        <a:rPr lang="en-US" sz="2400" b="0" i="1" smtClean="0">
                          <a:latin typeface="Cambria Math"/>
                        </a:rPr>
                        <m:t>𝑢𝑠𝑒</m:t>
                      </m:r>
                      <m:r>
                        <a:rPr lang="en-US" sz="2400" b="0" i="1" smtClean="0">
                          <a:latin typeface="Cambria Math"/>
                        </a:rPr>
                        <m:t> </m:t>
                      </m:r>
                      <m:r>
                        <a:rPr lang="en-US" sz="2400" b="0" i="1" smtClean="0">
                          <a:latin typeface="Cambria Math"/>
                        </a:rPr>
                        <m:t>𝑓𝑎𝑐𝑡𝑜𝑟</m:t>
                      </m:r>
                      <m:r>
                        <a:rPr lang="en-US" sz="2400" b="0" i="1" smtClean="0">
                          <a:latin typeface="Cambria Math"/>
                        </a:rPr>
                        <m:t>=</m:t>
                      </m:r>
                      <m:f>
                        <m:fPr>
                          <m:ctrlPr>
                            <a:rPr lang="en-US" sz="2400" b="0" i="1" smtClean="0">
                              <a:latin typeface="Cambria Math"/>
                            </a:rPr>
                          </m:ctrlPr>
                        </m:fPr>
                        <m:num>
                          <m:r>
                            <a:rPr lang="en-US" sz="2400" b="0" i="1" smtClean="0">
                              <a:latin typeface="Cambria Math"/>
                            </a:rPr>
                            <m:t>𝑠𝑡𝑎𝑡𝑖𝑜𝑛</m:t>
                          </m:r>
                          <m:r>
                            <a:rPr lang="en-US" sz="2400" b="0" i="1" smtClean="0">
                              <a:latin typeface="Cambria Math"/>
                            </a:rPr>
                            <m:t> </m:t>
                          </m:r>
                          <m:r>
                            <a:rPr lang="en-US" sz="2400" b="0" i="1" smtClean="0">
                              <a:latin typeface="Cambria Math"/>
                            </a:rPr>
                            <m:t>𝑜𝑢𝑡𝑝𝑢𝑡</m:t>
                          </m:r>
                          <m:r>
                            <a:rPr lang="en-US" sz="2400" b="0" i="1" smtClean="0">
                              <a:latin typeface="Cambria Math"/>
                            </a:rPr>
                            <m:t> </m:t>
                          </m:r>
                          <m:r>
                            <a:rPr lang="en-US" sz="2400" b="0" i="1" smtClean="0">
                              <a:latin typeface="Cambria Math"/>
                            </a:rPr>
                            <m:t>𝑖𝑛</m:t>
                          </m:r>
                          <m:r>
                            <a:rPr lang="en-US" sz="2400" b="0" i="1" smtClean="0">
                              <a:latin typeface="Cambria Math"/>
                            </a:rPr>
                            <m:t> </m:t>
                          </m:r>
                          <m:r>
                            <a:rPr lang="en-US" sz="2400" b="0" i="1" smtClean="0">
                              <a:latin typeface="Cambria Math"/>
                            </a:rPr>
                            <m:t>𝑘𝑊𝐻</m:t>
                          </m:r>
                        </m:num>
                        <m:den>
                          <m:r>
                            <a:rPr lang="en-US" sz="2400" b="0" i="1" smtClean="0">
                              <a:latin typeface="Cambria Math"/>
                            </a:rPr>
                            <m:t>𝑃𝑙𝑎𝑛𝑡</m:t>
                          </m:r>
                          <m:r>
                            <a:rPr lang="en-US" sz="2400" b="0" i="1" smtClean="0">
                              <a:latin typeface="Cambria Math"/>
                            </a:rPr>
                            <m:t> </m:t>
                          </m:r>
                          <m:r>
                            <a:rPr lang="en-US" sz="2400" b="0" i="1" smtClean="0">
                              <a:latin typeface="Cambria Math"/>
                            </a:rPr>
                            <m:t>𝑐𝑎𝑝𝑎𝑐𝑖𝑡𝑦</m:t>
                          </m:r>
                          <m:r>
                            <a:rPr lang="en-US" sz="2400" b="0" i="1" smtClean="0">
                              <a:latin typeface="Cambria Math"/>
                            </a:rPr>
                            <m:t> ∗</m:t>
                          </m:r>
                          <m:r>
                            <a:rPr lang="en-US" sz="2400" b="0" i="1" smtClean="0">
                              <a:latin typeface="Cambria Math"/>
                            </a:rPr>
                            <m:t>h𝑜𝑢𝑟𝑠𝑜𝑓</m:t>
                          </m:r>
                          <m:r>
                            <a:rPr lang="en-US" sz="2400" b="0" i="1" smtClean="0">
                              <a:latin typeface="Cambria Math"/>
                            </a:rPr>
                            <m:t> </m:t>
                          </m:r>
                          <m:r>
                            <a:rPr lang="en-US" sz="2400" b="0" i="1" smtClean="0">
                              <a:latin typeface="Cambria Math"/>
                            </a:rPr>
                            <m:t>𝑢𝑠𝑒</m:t>
                          </m:r>
                          <m:r>
                            <a:rPr lang="en-US" sz="2400" b="0" i="1" smtClean="0">
                              <a:latin typeface="Cambria Math"/>
                            </a:rPr>
                            <m:t> </m:t>
                          </m:r>
                        </m:den>
                      </m:f>
                    </m:oMath>
                  </m:oMathPara>
                </a14:m>
                <a:endParaRPr lang="en-US" sz="2400"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52400" y="609600"/>
                <a:ext cx="8991600" cy="5791200"/>
              </a:xfrm>
              <a:blipFill rotWithShape="1">
                <a:blip r:embed="rId2"/>
                <a:stretch>
                  <a:fillRect/>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a:xfrm>
            <a:off x="7010400" y="6490417"/>
            <a:ext cx="2133600" cy="365125"/>
          </a:xfrm>
        </p:spPr>
        <p:txBody>
          <a:bodyPr/>
          <a:lstStyle/>
          <a:p>
            <a:r>
              <a:rPr lang="en-US" sz="3200" b="1" dirty="0" smtClean="0"/>
              <a:t>24</a:t>
            </a:r>
            <a:endParaRPr lang="en-US" sz="3200" b="1" dirty="0"/>
          </a:p>
        </p:txBody>
      </p:sp>
    </p:spTree>
    <p:extLst>
      <p:ext uri="{BB962C8B-B14F-4D97-AF65-F5344CB8AC3E}">
        <p14:creationId xmlns:p14="http://schemas.microsoft.com/office/powerpoint/2010/main" val="9419130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Characteristics of Loads:</a:t>
            </a:r>
          </a:p>
        </p:txBody>
      </p:sp>
      <p:sp>
        <p:nvSpPr>
          <p:cNvPr id="3" name="Content Placeholder 2"/>
          <p:cNvSpPr>
            <a:spLocks noGrp="1"/>
          </p:cNvSpPr>
          <p:nvPr>
            <p:ph idx="1"/>
          </p:nvPr>
        </p:nvSpPr>
        <p:spPr>
          <a:xfrm>
            <a:off x="152400" y="914400"/>
            <a:ext cx="8991600" cy="5638800"/>
          </a:xfrm>
        </p:spPr>
        <p:txBody>
          <a:bodyPr>
            <a:normAutofit fontScale="77500" lnSpcReduction="20000"/>
          </a:bodyPr>
          <a:lstStyle/>
          <a:p>
            <a:pPr algn="just">
              <a:lnSpc>
                <a:spcPct val="160000"/>
              </a:lnSpc>
              <a:buFont typeface="Wingdings" panose="05000000000000000000" pitchFamily="2" charset="2"/>
              <a:buChar char="v"/>
            </a:pPr>
            <a:r>
              <a:rPr lang="en-US" sz="2800" dirty="0">
                <a:solidFill>
                  <a:srgbClr val="FF0000"/>
                </a:solidFill>
                <a:latin typeface="Times New Roman" panose="02020603050405020304" pitchFamily="18" charset="0"/>
                <a:cs typeface="Times New Roman" panose="02020603050405020304" pitchFamily="18" charset="0"/>
              </a:rPr>
              <a:t>R</a:t>
            </a:r>
            <a:r>
              <a:rPr lang="en-US" sz="2800" dirty="0" smtClean="0">
                <a:solidFill>
                  <a:srgbClr val="FF0000"/>
                </a:solidFill>
                <a:latin typeface="Times New Roman" panose="02020603050405020304" pitchFamily="18" charset="0"/>
                <a:cs typeface="Times New Roman" panose="02020603050405020304" pitchFamily="18" charset="0"/>
              </a:rPr>
              <a:t>esidential </a:t>
            </a:r>
            <a:r>
              <a:rPr lang="en-US" sz="2800" dirty="0">
                <a:solidFill>
                  <a:srgbClr val="FF0000"/>
                </a:solidFill>
                <a:latin typeface="Times New Roman" panose="02020603050405020304" pitchFamily="18" charset="0"/>
                <a:cs typeface="Times New Roman" panose="02020603050405020304" pitchFamily="18" charset="0"/>
              </a:rPr>
              <a:t>loads </a:t>
            </a:r>
            <a:r>
              <a:rPr lang="en-US" sz="2800" dirty="0">
                <a:latin typeface="Times New Roman" panose="02020603050405020304" pitchFamily="18" charset="0"/>
                <a:cs typeface="Times New Roman" panose="02020603050405020304" pitchFamily="18" charset="0"/>
              </a:rPr>
              <a:t>have the most seasonal fluctuations. And they are responsible for the seasonal variations of the system peak. </a:t>
            </a:r>
            <a:endParaRPr lang="en-US" sz="2800" dirty="0" smtClean="0">
              <a:latin typeface="Times New Roman" panose="02020603050405020304" pitchFamily="18" charset="0"/>
              <a:cs typeface="Times New Roman" panose="02020603050405020304" pitchFamily="18" charset="0"/>
            </a:endParaRPr>
          </a:p>
          <a:p>
            <a:pPr algn="just">
              <a:lnSpc>
                <a:spcPct val="160000"/>
              </a:lnSpc>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Again in some parts of the world </a:t>
            </a:r>
            <a:r>
              <a:rPr lang="en-US" sz="2800" dirty="0">
                <a:solidFill>
                  <a:srgbClr val="FF0000"/>
                </a:solidFill>
                <a:latin typeface="Times New Roman" panose="02020603050405020304" pitchFamily="18" charset="0"/>
                <a:cs typeface="Times New Roman" panose="02020603050405020304" pitchFamily="18" charset="0"/>
              </a:rPr>
              <a:t>commercial loads </a:t>
            </a:r>
            <a:r>
              <a:rPr lang="en-US" sz="2800" dirty="0">
                <a:latin typeface="Times New Roman" panose="02020603050405020304" pitchFamily="18" charset="0"/>
                <a:cs typeface="Times New Roman" panose="02020603050405020304" pitchFamily="18" charset="0"/>
              </a:rPr>
              <a:t>are characterized by seasonal fluctuations just like that of the domestic category. In the case of Ethiopia there is no demand seasonality. The characteristics of the commercial load in most part of the country are similar to the domestic category. The Addis Ababa case is very much different. </a:t>
            </a:r>
            <a:endParaRPr lang="en-US" sz="2800" dirty="0" smtClean="0">
              <a:latin typeface="Times New Roman" panose="02020603050405020304" pitchFamily="18" charset="0"/>
              <a:cs typeface="Times New Roman" panose="02020603050405020304" pitchFamily="18" charset="0"/>
            </a:endParaRPr>
          </a:p>
          <a:p>
            <a:pPr algn="just">
              <a:lnSpc>
                <a:spcPct val="160000"/>
              </a:lnSpc>
              <a:buFont typeface="Wingdings" panose="05000000000000000000" pitchFamily="2" charset="2"/>
              <a:buChar char="v"/>
            </a:pPr>
            <a:r>
              <a:rPr lang="en-US" sz="2800" dirty="0">
                <a:solidFill>
                  <a:srgbClr val="FF0000"/>
                </a:solidFill>
                <a:latin typeface="Times New Roman" panose="02020603050405020304" pitchFamily="18" charset="0"/>
                <a:cs typeface="Times New Roman" panose="02020603050405020304" pitchFamily="18" charset="0"/>
              </a:rPr>
              <a:t>Industrial loads </a:t>
            </a:r>
            <a:r>
              <a:rPr lang="en-US" sz="2800" dirty="0">
                <a:latin typeface="Times New Roman" panose="02020603050405020304" pitchFamily="18" charset="0"/>
                <a:cs typeface="Times New Roman" panose="02020603050405020304" pitchFamily="18" charset="0"/>
              </a:rPr>
              <a:t>are considered base load that contain little weather dependent variations. The same is true for the Ethiopian case. The industrial load peak is during the day. Due to shift work most of the load continues till midnight. </a:t>
            </a:r>
            <a:endParaRPr lang="en-US" sz="2800" dirty="0" smtClean="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a:xfrm>
            <a:off x="6978445" y="6400800"/>
            <a:ext cx="2133600" cy="365125"/>
          </a:xfrm>
        </p:spPr>
        <p:txBody>
          <a:bodyPr/>
          <a:lstStyle/>
          <a:p>
            <a:r>
              <a:rPr lang="en-US" sz="2400" b="1" dirty="0" smtClean="0">
                <a:latin typeface="Times New Roman" panose="02020603050405020304" pitchFamily="18" charset="0"/>
                <a:cs typeface="Times New Roman" panose="02020603050405020304" pitchFamily="18" charset="0"/>
              </a:rPr>
              <a:t>25</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4413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381000"/>
          </a:xfrm>
        </p:spPr>
        <p:txBody>
          <a:bodyPr>
            <a:normAutofit fontScale="90000"/>
          </a:bodyPr>
          <a:lstStyle/>
          <a:p>
            <a:pPr algn="r"/>
            <a:r>
              <a:rPr lang="en-US" dirty="0" smtClean="0"/>
              <a:t>Cont’d…</a:t>
            </a:r>
            <a:endParaRPr lang="en-US" dirty="0"/>
          </a:p>
        </p:txBody>
      </p:sp>
      <p:sp>
        <p:nvSpPr>
          <p:cNvPr id="4" name="Slide Number Placeholder 3"/>
          <p:cNvSpPr>
            <a:spLocks noGrp="1"/>
          </p:cNvSpPr>
          <p:nvPr>
            <p:ph type="sldNum" sz="quarter" idx="12"/>
          </p:nvPr>
        </p:nvSpPr>
        <p:spPr>
          <a:xfrm>
            <a:off x="7003026" y="6483760"/>
            <a:ext cx="2133600" cy="365125"/>
          </a:xfrm>
        </p:spPr>
        <p:txBody>
          <a:bodyPr/>
          <a:lstStyle/>
          <a:p>
            <a:r>
              <a:rPr lang="en-US" sz="3200" b="1" dirty="0" smtClean="0"/>
              <a:t>26</a:t>
            </a:r>
            <a:endParaRPr lang="en-US" sz="3200" b="1"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04900" y="533400"/>
            <a:ext cx="7315200" cy="2197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2596945"/>
            <a:ext cx="7391400" cy="192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4540660"/>
            <a:ext cx="7086600" cy="194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0905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915400" cy="639762"/>
          </a:xfrm>
        </p:spPr>
        <p:txBody>
          <a:bodyPr>
            <a:normAutofit fontScale="90000"/>
          </a:bodyPr>
          <a:lstStyle/>
          <a:p>
            <a:r>
              <a:rPr lang="en-US" sz="3600" b="1" dirty="0">
                <a:solidFill>
                  <a:srgbClr val="000000"/>
                </a:solidFill>
                <a:latin typeface="Times New Roman"/>
              </a:rPr>
              <a:t>Load Curves and Load duration curves: </a:t>
            </a:r>
            <a:r>
              <a:rPr lang="en-US" dirty="0">
                <a:solidFill>
                  <a:srgbClr val="000000"/>
                </a:solidFill>
                <a:latin typeface="Times New Roman"/>
              </a:rPr>
              <a:t/>
            </a:r>
            <a:br>
              <a:rPr lang="en-US" dirty="0">
                <a:solidFill>
                  <a:srgbClr val="000000"/>
                </a:solidFill>
                <a:latin typeface="Times New Roman"/>
              </a:rPr>
            </a:br>
            <a:endParaRPr lang="en-US" dirty="0"/>
          </a:p>
        </p:txBody>
      </p:sp>
      <p:sp>
        <p:nvSpPr>
          <p:cNvPr id="3" name="Content Placeholder 2"/>
          <p:cNvSpPr>
            <a:spLocks noGrp="1"/>
          </p:cNvSpPr>
          <p:nvPr>
            <p:ph idx="1"/>
          </p:nvPr>
        </p:nvSpPr>
        <p:spPr>
          <a:xfrm>
            <a:off x="228600" y="762000"/>
            <a:ext cx="8915400" cy="5791200"/>
          </a:xfrm>
        </p:spPr>
        <p:txBody>
          <a:bodyPr>
            <a:normAutofit fontScale="92500" lnSpcReduction="20000"/>
          </a:bodyPr>
          <a:lstStyle/>
          <a:p>
            <a:pPr algn="just">
              <a:lnSpc>
                <a:spcPct val="160000"/>
              </a:lnSpc>
              <a:buFont typeface="Wingdings" panose="05000000000000000000" pitchFamily="2" charset="2"/>
              <a:buChar char="v"/>
            </a:pPr>
            <a:r>
              <a:rPr lang="en-US" sz="2400" dirty="0" smtClean="0">
                <a:solidFill>
                  <a:srgbClr val="000000"/>
                </a:solidFill>
                <a:latin typeface="Times New Roman"/>
              </a:rPr>
              <a:t>The </a:t>
            </a:r>
            <a:r>
              <a:rPr lang="en-US" sz="2400" dirty="0">
                <a:solidFill>
                  <a:srgbClr val="000000"/>
                </a:solidFill>
                <a:latin typeface="Times New Roman"/>
              </a:rPr>
              <a:t>load on power stations varies from time to time. These variations during the hole day (24 hours) are recorded half hourly and plotted against time on graph. This graph is called a load curve. </a:t>
            </a:r>
          </a:p>
          <a:p>
            <a:pPr algn="just">
              <a:lnSpc>
                <a:spcPct val="160000"/>
              </a:lnSpc>
              <a:buFont typeface="Wingdings" panose="05000000000000000000" pitchFamily="2" charset="2"/>
              <a:buChar char="v"/>
            </a:pPr>
            <a:r>
              <a:rPr lang="en-US" sz="2400" dirty="0">
                <a:solidFill>
                  <a:srgbClr val="000000"/>
                </a:solidFill>
                <a:latin typeface="Times New Roman"/>
              </a:rPr>
              <a:t>Total system load for each hour is the sum of generation units output (measured at generation level). </a:t>
            </a:r>
          </a:p>
          <a:p>
            <a:pPr algn="just">
              <a:lnSpc>
                <a:spcPct val="160000"/>
              </a:lnSpc>
              <a:buFont typeface="Wingdings" panose="05000000000000000000" pitchFamily="2" charset="2"/>
              <a:buChar char="v"/>
            </a:pPr>
            <a:r>
              <a:rPr lang="en-US" sz="2400" dirty="0">
                <a:solidFill>
                  <a:srgbClr val="000000"/>
                </a:solidFill>
                <a:latin typeface="Times New Roman"/>
              </a:rPr>
              <a:t>The highest point on the load curve represents the maximum demand (peak demand) on the station on that day. The area under the load curve gives the total energy supplied on that day. And if this area is divided with the number of hours gives the average load on the station. </a:t>
            </a:r>
          </a:p>
          <a:p>
            <a:pPr algn="just">
              <a:lnSpc>
                <a:spcPct val="160000"/>
              </a:lnSpc>
              <a:buFont typeface="Wingdings" panose="05000000000000000000" pitchFamily="2" charset="2"/>
              <a:buChar char="v"/>
            </a:pPr>
            <a:r>
              <a:rPr lang="en-US" sz="2400" dirty="0">
                <a:solidFill>
                  <a:srgbClr val="000000"/>
                </a:solidFill>
                <a:latin typeface="Times New Roman"/>
              </a:rPr>
              <a:t>Load curves can be daily, weekly, monthly and yearly depending on the period of observation.</a:t>
            </a:r>
            <a:endParaRPr lang="en-US" sz="2400" dirty="0"/>
          </a:p>
        </p:txBody>
      </p:sp>
      <p:sp>
        <p:nvSpPr>
          <p:cNvPr id="4" name="Slide Number Placeholder 3"/>
          <p:cNvSpPr>
            <a:spLocks noGrp="1"/>
          </p:cNvSpPr>
          <p:nvPr>
            <p:ph type="sldNum" sz="quarter" idx="12"/>
          </p:nvPr>
        </p:nvSpPr>
        <p:spPr>
          <a:xfrm>
            <a:off x="7010400" y="6492875"/>
            <a:ext cx="2133600" cy="365125"/>
          </a:xfrm>
        </p:spPr>
        <p:txBody>
          <a:bodyPr/>
          <a:lstStyle/>
          <a:p>
            <a:r>
              <a:rPr lang="en-US" sz="3200" b="1" dirty="0" smtClean="0"/>
              <a:t>27</a:t>
            </a:r>
            <a:endParaRPr lang="en-US" sz="3200" b="1" dirty="0"/>
          </a:p>
        </p:txBody>
      </p:sp>
    </p:spTree>
    <p:extLst>
      <p:ext uri="{BB962C8B-B14F-4D97-AF65-F5344CB8AC3E}">
        <p14:creationId xmlns:p14="http://schemas.microsoft.com/office/powerpoint/2010/main" val="29539332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457200"/>
          </a:xfrm>
        </p:spPr>
        <p:txBody>
          <a:bodyPr>
            <a:normAutofit fontScale="90000"/>
          </a:bodyPr>
          <a:lstStyle/>
          <a:p>
            <a:pPr algn="r"/>
            <a:r>
              <a:rPr lang="en-US" dirty="0" smtClean="0"/>
              <a:t>Cont’d…</a:t>
            </a:r>
            <a:endParaRPr lang="en-US" dirty="0"/>
          </a:p>
        </p:txBody>
      </p:sp>
      <p:sp>
        <p:nvSpPr>
          <p:cNvPr id="3" name="Content Placeholder 2"/>
          <p:cNvSpPr>
            <a:spLocks noGrp="1"/>
          </p:cNvSpPr>
          <p:nvPr>
            <p:ph idx="1"/>
          </p:nvPr>
        </p:nvSpPr>
        <p:spPr>
          <a:xfrm>
            <a:off x="152400" y="304800"/>
            <a:ext cx="8991600" cy="6400800"/>
          </a:xfrm>
        </p:spPr>
        <p:txBody>
          <a:bodyPr>
            <a:normAutofit fontScale="47500" lnSpcReduction="20000"/>
          </a:bodyPr>
          <a:lstStyle/>
          <a:p>
            <a:pPr marL="0" indent="0">
              <a:lnSpc>
                <a:spcPct val="170000"/>
              </a:lnSpc>
              <a:buNone/>
            </a:pPr>
            <a:r>
              <a:rPr lang="en-US" dirty="0">
                <a:solidFill>
                  <a:srgbClr val="000000"/>
                </a:solidFill>
                <a:latin typeface="Times New Roman"/>
              </a:rPr>
              <a:t> </a:t>
            </a:r>
            <a:r>
              <a:rPr lang="en-US" dirty="0" smtClean="0">
                <a:solidFill>
                  <a:srgbClr val="000000"/>
                </a:solidFill>
                <a:latin typeface="Times New Roman"/>
              </a:rPr>
              <a:t>                         </a:t>
            </a:r>
            <a:r>
              <a:rPr lang="en-US" dirty="0" smtClean="0">
                <a:solidFill>
                  <a:srgbClr val="00B050"/>
                </a:solidFill>
                <a:latin typeface="Times New Roman"/>
              </a:rPr>
              <a:t>Average </a:t>
            </a:r>
            <a:r>
              <a:rPr lang="en-US" dirty="0">
                <a:solidFill>
                  <a:srgbClr val="00B050"/>
                </a:solidFill>
                <a:latin typeface="Times New Roman"/>
              </a:rPr>
              <a:t>Load= Total Energy/Total Hours </a:t>
            </a:r>
          </a:p>
          <a:p>
            <a:pPr>
              <a:lnSpc>
                <a:spcPct val="170000"/>
              </a:lnSpc>
              <a:buFont typeface="Wingdings" panose="05000000000000000000" pitchFamily="2" charset="2"/>
              <a:buChar char="v"/>
            </a:pPr>
            <a:r>
              <a:rPr lang="en-US" dirty="0">
                <a:solidFill>
                  <a:srgbClr val="000000"/>
                </a:solidFill>
                <a:latin typeface="Times New Roman"/>
              </a:rPr>
              <a:t>The ratio of the average load to the peak load gives the load factor. </a:t>
            </a:r>
          </a:p>
          <a:p>
            <a:pPr marL="0" indent="0">
              <a:lnSpc>
                <a:spcPct val="170000"/>
              </a:lnSpc>
              <a:buNone/>
            </a:pPr>
            <a:r>
              <a:rPr lang="en-US" dirty="0" smtClean="0">
                <a:solidFill>
                  <a:srgbClr val="000000"/>
                </a:solidFill>
                <a:latin typeface="Times New Roman"/>
              </a:rPr>
              <a:t>                          </a:t>
            </a:r>
            <a:r>
              <a:rPr lang="en-US" dirty="0" smtClean="0">
                <a:solidFill>
                  <a:srgbClr val="00B050"/>
                </a:solidFill>
                <a:latin typeface="Times New Roman"/>
              </a:rPr>
              <a:t> Load </a:t>
            </a:r>
            <a:r>
              <a:rPr lang="en-US" dirty="0">
                <a:solidFill>
                  <a:srgbClr val="00B050"/>
                </a:solidFill>
                <a:latin typeface="Times New Roman"/>
              </a:rPr>
              <a:t>Factor=Average Load/Peak Load </a:t>
            </a:r>
          </a:p>
          <a:p>
            <a:pPr>
              <a:lnSpc>
                <a:spcPct val="170000"/>
              </a:lnSpc>
              <a:buFont typeface="Wingdings" panose="05000000000000000000" pitchFamily="2" charset="2"/>
              <a:buChar char="v"/>
            </a:pPr>
            <a:r>
              <a:rPr lang="en-US" dirty="0">
                <a:solidFill>
                  <a:srgbClr val="000000"/>
                </a:solidFill>
                <a:latin typeface="Times New Roman"/>
              </a:rPr>
              <a:t>Ethiopia’s power system has a load factor of around 0.6. The industrialized countries have a load factor higher than this. </a:t>
            </a:r>
          </a:p>
          <a:p>
            <a:pPr>
              <a:lnSpc>
                <a:spcPct val="170000"/>
              </a:lnSpc>
              <a:buFont typeface="Wingdings" panose="05000000000000000000" pitchFamily="2" charset="2"/>
              <a:buChar char="v"/>
            </a:pPr>
            <a:r>
              <a:rPr lang="en-US" dirty="0">
                <a:solidFill>
                  <a:srgbClr val="000000"/>
                </a:solidFill>
                <a:latin typeface="Times New Roman"/>
              </a:rPr>
              <a:t>A load duration curve is a curve of MW verses hours and shows the total time during which the load equated or exceeded the power shown. </a:t>
            </a:r>
          </a:p>
          <a:p>
            <a:pPr marL="0" indent="0">
              <a:buNone/>
            </a:pPr>
            <a:r>
              <a:rPr lang="en-US" sz="4500" dirty="0" smtClean="0">
                <a:solidFill>
                  <a:srgbClr val="00B050"/>
                </a:solidFill>
                <a:latin typeface="Times New Roman"/>
              </a:rPr>
              <a:t>Example</a:t>
            </a:r>
            <a:r>
              <a:rPr lang="en-US" dirty="0">
                <a:solidFill>
                  <a:srgbClr val="000000"/>
                </a:solidFill>
                <a:latin typeface="Times New Roman"/>
              </a:rPr>
              <a:t>. </a:t>
            </a:r>
          </a:p>
          <a:p>
            <a:pPr>
              <a:buFont typeface="Wingdings" panose="05000000000000000000" pitchFamily="2" charset="2"/>
              <a:buChar char="v"/>
            </a:pPr>
            <a:r>
              <a:rPr lang="en-US" dirty="0">
                <a:solidFill>
                  <a:srgbClr val="000000"/>
                </a:solidFill>
                <a:latin typeface="Times New Roman"/>
              </a:rPr>
              <a:t>A system with a single power plant has the following daily load variation</a:t>
            </a:r>
            <a:r>
              <a:rPr lang="en-US" dirty="0" smtClean="0">
                <a:solidFill>
                  <a:srgbClr val="000000"/>
                </a:solidFill>
                <a:latin typeface="Times New Roman"/>
              </a:rPr>
              <a:t>.</a:t>
            </a:r>
          </a:p>
          <a:p>
            <a:pPr>
              <a:buFont typeface="Wingdings" panose="05000000000000000000" pitchFamily="2" charset="2"/>
              <a:buChar char="v"/>
            </a:pPr>
            <a:endParaRPr lang="en-US" dirty="0" smtClean="0">
              <a:solidFill>
                <a:srgbClr val="000000"/>
              </a:solidFill>
              <a:latin typeface="Times New Roman"/>
            </a:endParaRPr>
          </a:p>
          <a:p>
            <a:endParaRPr lang="en-US" dirty="0" smtClean="0"/>
          </a:p>
          <a:p>
            <a:endParaRPr lang="en-US" dirty="0"/>
          </a:p>
          <a:p>
            <a:endParaRPr lang="en-US" dirty="0"/>
          </a:p>
          <a:p>
            <a:pPr marL="0" indent="0">
              <a:buNone/>
            </a:pPr>
            <a:endParaRPr lang="en-US" sz="3800" dirty="0"/>
          </a:p>
          <a:p>
            <a:pPr marL="917575">
              <a:buFont typeface="Wingdings" panose="05000000000000000000" pitchFamily="2" charset="2"/>
              <a:buChar char="ü"/>
            </a:pPr>
            <a:endParaRPr lang="en-US" sz="3800" dirty="0" smtClean="0"/>
          </a:p>
          <a:p>
            <a:pPr marL="917575">
              <a:buFont typeface="Wingdings" panose="05000000000000000000" pitchFamily="2" charset="2"/>
              <a:buChar char="ü"/>
            </a:pPr>
            <a:r>
              <a:rPr lang="en-US" sz="3800" dirty="0" smtClean="0"/>
              <a:t>Draw </a:t>
            </a:r>
            <a:r>
              <a:rPr lang="en-US" sz="3800" dirty="0"/>
              <a:t>the daily load curve </a:t>
            </a:r>
          </a:p>
          <a:p>
            <a:pPr marL="917575">
              <a:buFont typeface="Wingdings" panose="05000000000000000000" pitchFamily="2" charset="2"/>
              <a:buChar char="ü"/>
            </a:pPr>
            <a:r>
              <a:rPr lang="en-US" sz="3800" dirty="0" smtClean="0"/>
              <a:t>Determine </a:t>
            </a:r>
            <a:r>
              <a:rPr lang="en-US" sz="3800" dirty="0"/>
              <a:t>the maximum demand </a:t>
            </a:r>
          </a:p>
          <a:p>
            <a:pPr marL="917575">
              <a:buFont typeface="Wingdings" panose="05000000000000000000" pitchFamily="2" charset="2"/>
              <a:buChar char="ü"/>
            </a:pPr>
            <a:r>
              <a:rPr lang="en-US" sz="3800" dirty="0" smtClean="0"/>
              <a:t>Determine </a:t>
            </a:r>
            <a:r>
              <a:rPr lang="en-US" sz="3800" dirty="0"/>
              <a:t>the average load </a:t>
            </a:r>
          </a:p>
          <a:p>
            <a:pPr marL="917575">
              <a:buFont typeface="Wingdings" panose="05000000000000000000" pitchFamily="2" charset="2"/>
              <a:buChar char="ü"/>
            </a:pPr>
            <a:r>
              <a:rPr lang="en-US" sz="3800" dirty="0" smtClean="0"/>
              <a:t>Determine </a:t>
            </a:r>
            <a:r>
              <a:rPr lang="en-US" sz="3800" dirty="0"/>
              <a:t>the load factor </a:t>
            </a:r>
          </a:p>
          <a:p>
            <a:pPr marL="917575">
              <a:buFont typeface="Wingdings" panose="05000000000000000000" pitchFamily="2" charset="2"/>
              <a:buChar char="ü"/>
            </a:pPr>
            <a:r>
              <a:rPr lang="en-US" sz="3800" dirty="0" smtClean="0"/>
              <a:t>Draw </a:t>
            </a:r>
            <a:r>
              <a:rPr lang="en-US" sz="3800" dirty="0"/>
              <a:t>the load duration curve </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a:xfrm>
            <a:off x="6980903" y="6492875"/>
            <a:ext cx="2133600" cy="365125"/>
          </a:xfrm>
        </p:spPr>
        <p:txBody>
          <a:bodyPr/>
          <a:lstStyle/>
          <a:p>
            <a:r>
              <a:rPr lang="en-US" sz="3200" b="1" dirty="0" smtClean="0"/>
              <a:t>28</a:t>
            </a:r>
            <a:endParaRPr lang="en-US" sz="3200"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733800"/>
            <a:ext cx="88392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52332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563562"/>
          </a:xfrm>
        </p:spPr>
        <p:txBody>
          <a:bodyPr>
            <a:noAutofit/>
          </a:bodyPr>
          <a:lstStyle/>
          <a:p>
            <a:pPr algn="r"/>
            <a:r>
              <a:rPr lang="en-US" sz="3200" dirty="0"/>
              <a:t>Cont’d… </a:t>
            </a:r>
          </a:p>
        </p:txBody>
      </p:sp>
      <p:sp>
        <p:nvSpPr>
          <p:cNvPr id="3" name="Content Placeholder 2"/>
          <p:cNvSpPr>
            <a:spLocks noGrp="1"/>
          </p:cNvSpPr>
          <p:nvPr>
            <p:ph idx="1"/>
          </p:nvPr>
        </p:nvSpPr>
        <p:spPr>
          <a:xfrm>
            <a:off x="152400" y="762000"/>
            <a:ext cx="8991600" cy="6096000"/>
          </a:xfrm>
        </p:spPr>
        <p:txBody>
          <a:bodyPr>
            <a:normAutofit fontScale="47500" lnSpcReduction="20000"/>
          </a:bodyPr>
          <a:lstStyle/>
          <a:p>
            <a:pPr marL="0" indent="0">
              <a:lnSpc>
                <a:spcPct val="170000"/>
              </a:lnSpc>
              <a:buNone/>
            </a:pPr>
            <a:r>
              <a:rPr lang="en-US" dirty="0">
                <a:latin typeface="Times New Roman" panose="02020603050405020304" pitchFamily="18" charset="0"/>
                <a:cs typeface="Times New Roman" panose="02020603050405020304" pitchFamily="18" charset="0"/>
              </a:rPr>
              <a:t>There are different types of Generation systems.</a:t>
            </a:r>
          </a:p>
          <a:p>
            <a:pPr>
              <a:lnSpc>
                <a:spcPct val="170000"/>
              </a:lnSpc>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Hydro generation (11 -generation stations)</a:t>
            </a:r>
          </a:p>
          <a:p>
            <a:pPr marL="917575">
              <a:lnSpc>
                <a:spcPct val="170000"/>
              </a:lnSpc>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Run off river type</a:t>
            </a:r>
          </a:p>
          <a:p>
            <a:pPr marL="917575">
              <a:lnSpc>
                <a:spcPct val="170000"/>
              </a:lnSpc>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Dam type</a:t>
            </a:r>
          </a:p>
          <a:p>
            <a:pPr marL="917575">
              <a:lnSpc>
                <a:spcPct val="170000"/>
              </a:lnSpc>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Pumped storage</a:t>
            </a:r>
          </a:p>
          <a:p>
            <a:pPr>
              <a:lnSpc>
                <a:spcPct val="170000"/>
              </a:lnSpc>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Thermal generation</a:t>
            </a:r>
          </a:p>
          <a:p>
            <a:pPr marL="858838">
              <a:lnSpc>
                <a:spcPct val="170000"/>
              </a:lnSpc>
              <a:buFont typeface="Wingdings" panose="05000000000000000000" pitchFamily="2" charset="2"/>
              <a:buChar char="Ø"/>
              <a:tabLst>
                <a:tab pos="398463" algn="l"/>
              </a:tabLst>
            </a:pPr>
            <a:r>
              <a:rPr lang="en-US" dirty="0">
                <a:latin typeface="Times New Roman" panose="02020603050405020304" pitchFamily="18" charset="0"/>
                <a:cs typeface="Times New Roman" panose="02020603050405020304" pitchFamily="18" charset="0"/>
              </a:rPr>
              <a:t>Coal</a:t>
            </a:r>
          </a:p>
          <a:p>
            <a:pPr marL="858838">
              <a:lnSpc>
                <a:spcPct val="170000"/>
              </a:lnSpc>
              <a:buFont typeface="Wingdings" panose="05000000000000000000" pitchFamily="2" charset="2"/>
              <a:buChar char="Ø"/>
              <a:tabLst>
                <a:tab pos="398463" algn="l"/>
              </a:tabLst>
            </a:pPr>
            <a:r>
              <a:rPr lang="en-US" dirty="0">
                <a:latin typeface="Times New Roman" panose="02020603050405020304" pitchFamily="18" charset="0"/>
                <a:cs typeface="Times New Roman" panose="02020603050405020304" pitchFamily="18" charset="0"/>
              </a:rPr>
              <a:t>Diesel</a:t>
            </a:r>
          </a:p>
          <a:p>
            <a:pPr marL="858838">
              <a:lnSpc>
                <a:spcPct val="170000"/>
              </a:lnSpc>
              <a:buFont typeface="Wingdings" panose="05000000000000000000" pitchFamily="2" charset="2"/>
              <a:buChar char="Ø"/>
              <a:tabLst>
                <a:tab pos="398463" algn="l"/>
              </a:tabLst>
            </a:pPr>
            <a:r>
              <a:rPr lang="en-US" dirty="0">
                <a:latin typeface="Times New Roman" panose="02020603050405020304" pitchFamily="18" charset="0"/>
                <a:cs typeface="Times New Roman" panose="02020603050405020304" pitchFamily="18" charset="0"/>
              </a:rPr>
              <a:t>geothermal</a:t>
            </a:r>
          </a:p>
          <a:p>
            <a:pPr>
              <a:lnSpc>
                <a:spcPct val="170000"/>
              </a:lnSpc>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Nuclear Generation</a:t>
            </a:r>
          </a:p>
          <a:p>
            <a:pPr>
              <a:lnSpc>
                <a:spcPct val="170000"/>
              </a:lnSpc>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Wind generation</a:t>
            </a:r>
          </a:p>
          <a:p>
            <a:pPr>
              <a:lnSpc>
                <a:spcPct val="170000"/>
              </a:lnSpc>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Solar generation</a:t>
            </a:r>
          </a:p>
          <a:p>
            <a:pPr>
              <a:lnSpc>
                <a:spcPct val="170000"/>
              </a:lnSpc>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Tidal generation </a:t>
            </a:r>
          </a:p>
          <a:p>
            <a:pPr marL="0" indent="0">
              <a:lnSpc>
                <a:spcPct val="170000"/>
              </a:lnSpc>
              <a:buNone/>
            </a:pPr>
            <a:r>
              <a:rPr lang="en-US" dirty="0">
                <a:latin typeface="Times New Roman" panose="02020603050405020304" pitchFamily="18" charset="0"/>
                <a:cs typeface="Times New Roman" panose="02020603050405020304" pitchFamily="18" charset="0"/>
              </a:rPr>
              <a:t>Ethiopian generation system is comprised of three types of generations</a:t>
            </a:r>
          </a:p>
        </p:txBody>
      </p:sp>
      <p:graphicFrame>
        <p:nvGraphicFramePr>
          <p:cNvPr id="4" name="Table 3"/>
          <p:cNvGraphicFramePr>
            <a:graphicFrameLocks noGrp="1"/>
          </p:cNvGraphicFramePr>
          <p:nvPr>
            <p:extLst>
              <p:ext uri="{D42A27DB-BD31-4B8C-83A1-F6EECF244321}">
                <p14:modId xmlns:p14="http://schemas.microsoft.com/office/powerpoint/2010/main" val="2180702073"/>
              </p:ext>
            </p:extLst>
          </p:nvPr>
        </p:nvGraphicFramePr>
        <p:xfrm>
          <a:off x="3657600" y="1783080"/>
          <a:ext cx="5486400" cy="3749040"/>
        </p:xfrm>
        <a:graphic>
          <a:graphicData uri="http://schemas.openxmlformats.org/drawingml/2006/table">
            <a:tbl>
              <a:tblPr firstRow="1" bandRow="1">
                <a:tableStyleId>{FABFCF23-3B69-468F-B69F-88F6DE6A72F2}</a:tableStyleId>
              </a:tblPr>
              <a:tblGrid>
                <a:gridCol w="2811780">
                  <a:extLst>
                    <a:ext uri="{9D8B030D-6E8A-4147-A177-3AD203B41FA5}">
                      <a16:colId xmlns="" xmlns:a16="http://schemas.microsoft.com/office/drawing/2014/main" val="20000"/>
                    </a:ext>
                  </a:extLst>
                </a:gridCol>
                <a:gridCol w="2674620">
                  <a:extLst>
                    <a:ext uri="{9D8B030D-6E8A-4147-A177-3AD203B41FA5}">
                      <a16:colId xmlns="" xmlns:a16="http://schemas.microsoft.com/office/drawing/2014/main" val="20001"/>
                    </a:ext>
                  </a:extLst>
                </a:gridCol>
              </a:tblGrid>
              <a:tr h="370840">
                <a:tc>
                  <a:txBody>
                    <a:bodyPr/>
                    <a:lstStyle/>
                    <a:p>
                      <a:pPr marL="3175" indent="0">
                        <a:buFont typeface="Wingdings" panose="05000000000000000000" pitchFamily="2" charset="2"/>
                        <a:buNone/>
                      </a:pPr>
                      <a:r>
                        <a:rPr lang="en-US" dirty="0"/>
                        <a:t>Koka-41 MW average energy generation capability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Tis </a:t>
                      </a:r>
                      <a:r>
                        <a:rPr lang="en-US" dirty="0" err="1"/>
                        <a:t>Abay</a:t>
                      </a:r>
                      <a:r>
                        <a:rPr lang="en-US" dirty="0"/>
                        <a:t> II-32MW</a:t>
                      </a:r>
                    </a:p>
                    <a:p>
                      <a:endParaRPr lang="en-US" dirty="0"/>
                    </a:p>
                  </a:txBody>
                  <a:tcPr/>
                </a:tc>
                <a:extLst>
                  <a:ext uri="{0D108BD9-81ED-4DB2-BD59-A6C34878D82A}">
                    <a16:rowId xmlns="" xmlns:a16="http://schemas.microsoft.com/office/drawing/2014/main" val="10000"/>
                  </a:ext>
                </a:extLst>
              </a:tr>
              <a:tr h="304800">
                <a:tc>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dirty="0"/>
                        <a:t>Awash 2 and 3 -32 MW</a:t>
                      </a:r>
                    </a:p>
                    <a:p>
                      <a:pPr marL="917575">
                        <a:buFont typeface="Wingdings" panose="05000000000000000000" pitchFamily="2" charset="2"/>
                        <a:buChar char="Ø"/>
                      </a:pPr>
                      <a:endParaRPr lang="en-US" dirty="0"/>
                    </a:p>
                  </a:txBody>
                  <a:tcPr/>
                </a:tc>
                <a:tc>
                  <a:txBody>
                    <a:bodyPr/>
                    <a:lstStyle/>
                    <a:p>
                      <a:r>
                        <a:rPr lang="en-US" sz="1800" u="none" strike="noStrike" kern="1200" baseline="0" dirty="0" err="1"/>
                        <a:t>Gilgel</a:t>
                      </a:r>
                      <a:r>
                        <a:rPr lang="en-US" sz="1800" u="none" strike="noStrike" kern="1200" baseline="0" dirty="0"/>
                        <a:t> Gibe I-184 MW </a:t>
                      </a:r>
                    </a:p>
                    <a:p>
                      <a:endParaRPr lang="en-US" dirty="0"/>
                    </a:p>
                  </a:txBody>
                  <a:tcPr/>
                </a:tc>
                <a:extLst>
                  <a:ext uri="{0D108BD9-81ED-4DB2-BD59-A6C34878D82A}">
                    <a16:rowId xmlns="" xmlns:a16="http://schemas.microsoft.com/office/drawing/2014/main" val="10001"/>
                  </a:ext>
                </a:extLst>
              </a:tr>
              <a:tr h="274320">
                <a:tc>
                  <a:txBody>
                    <a:bodyPr/>
                    <a:lstStyle/>
                    <a:p>
                      <a:pPr marL="3175"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dirty="0" err="1"/>
                        <a:t>Fincha</a:t>
                      </a:r>
                      <a:r>
                        <a:rPr lang="en-US" dirty="0"/>
                        <a:t>– 133 MW</a:t>
                      </a:r>
                    </a:p>
                    <a:p>
                      <a:pPr marL="917575">
                        <a:buFont typeface="Wingdings" panose="05000000000000000000" pitchFamily="2" charset="2"/>
                        <a:buChar char="Ø"/>
                      </a:pPr>
                      <a:endParaRPr lang="en-US" dirty="0"/>
                    </a:p>
                  </a:txBody>
                  <a:tcPr/>
                </a:tc>
                <a:tc>
                  <a:txBody>
                    <a:bodyPr/>
                    <a:lstStyle/>
                    <a:p>
                      <a:r>
                        <a:rPr lang="en-US" sz="1800" u="none" strike="noStrike" kern="1200" baseline="0" dirty="0"/>
                        <a:t> Gibe II-420 MW </a:t>
                      </a:r>
                    </a:p>
                    <a:p>
                      <a:endParaRPr lang="en-US" dirty="0"/>
                    </a:p>
                  </a:txBody>
                  <a:tcPr/>
                </a:tc>
                <a:extLst>
                  <a:ext uri="{0D108BD9-81ED-4DB2-BD59-A6C34878D82A}">
                    <a16:rowId xmlns="" xmlns:a16="http://schemas.microsoft.com/office/drawing/2014/main" val="10002"/>
                  </a:ext>
                </a:extLst>
              </a:tr>
              <a:tr h="370840">
                <a:tc>
                  <a:txBody>
                    <a:bodyPr/>
                    <a:lstStyle/>
                    <a:p>
                      <a:pPr marL="3175"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dirty="0" err="1"/>
                        <a:t>M.Wakena</a:t>
                      </a:r>
                      <a:r>
                        <a:rPr lang="en-US" dirty="0"/>
                        <a:t> – 138MW</a:t>
                      </a:r>
                    </a:p>
                    <a:p>
                      <a:pPr marL="917575">
                        <a:buFont typeface="Wingdings" panose="05000000000000000000" pitchFamily="2" charset="2"/>
                        <a:buChar char="Ø"/>
                      </a:pPr>
                      <a:endParaRPr lang="en-US" dirty="0"/>
                    </a:p>
                  </a:txBody>
                  <a:tcPr/>
                </a:tc>
                <a:tc>
                  <a:txBody>
                    <a:bodyPr/>
                    <a:lstStyle/>
                    <a:p>
                      <a:r>
                        <a:rPr lang="en-US" sz="1800" u="none" strike="noStrike" kern="1200" baseline="0" dirty="0"/>
                        <a:t>Gibe </a:t>
                      </a:r>
                      <a:r>
                        <a:rPr lang="en-US" sz="1800" u="none" strike="noStrike" kern="1200" baseline="0" dirty="0" smtClean="0"/>
                        <a:t>III-1870 MW </a:t>
                      </a:r>
                      <a:endParaRPr lang="en-US" sz="1800" u="none" strike="noStrike" kern="1200" baseline="0" dirty="0"/>
                    </a:p>
                    <a:p>
                      <a:endParaRPr lang="en-US" dirty="0"/>
                    </a:p>
                  </a:txBody>
                  <a:tcPr/>
                </a:tc>
                <a:extLst>
                  <a:ext uri="{0D108BD9-81ED-4DB2-BD59-A6C34878D82A}">
                    <a16:rowId xmlns="" xmlns:a16="http://schemas.microsoft.com/office/drawing/2014/main" val="10003"/>
                  </a:ext>
                </a:extLst>
              </a:tr>
              <a:tr h="137160">
                <a:tc>
                  <a:txBody>
                    <a:bodyPr/>
                    <a:lstStyle/>
                    <a:p>
                      <a:pPr marL="3175"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dirty="0"/>
                        <a:t>Tis </a:t>
                      </a:r>
                      <a:r>
                        <a:rPr lang="en-US" dirty="0" err="1"/>
                        <a:t>Abay</a:t>
                      </a:r>
                      <a:r>
                        <a:rPr lang="en-US" dirty="0"/>
                        <a:t> I-11MW &amp;</a:t>
                      </a:r>
                      <a:r>
                        <a:rPr lang="en-US" baseline="0" dirty="0"/>
                        <a:t> </a:t>
                      </a:r>
                      <a:endParaRPr lang="en-US" dirty="0"/>
                    </a:p>
                    <a:p>
                      <a:pPr marL="917575">
                        <a:buFont typeface="Wingdings" panose="05000000000000000000" pitchFamily="2" charset="2"/>
                        <a:buChar char="Ø"/>
                      </a:pPr>
                      <a:endParaRPr lang="en-US" dirty="0"/>
                    </a:p>
                  </a:txBody>
                  <a:tcPr/>
                </a:tc>
                <a:tc>
                  <a:txBody>
                    <a:bodyPr/>
                    <a:lstStyle/>
                    <a:p>
                      <a:r>
                        <a:rPr lang="en-US" sz="1800" u="none" strike="noStrike" kern="1200" baseline="0" dirty="0"/>
                        <a:t>Tekeze-300MW  &amp; </a:t>
                      </a:r>
                    </a:p>
                    <a:p>
                      <a:r>
                        <a:rPr lang="en-US" sz="1800" u="none" strike="noStrike" kern="1200" baseline="0" dirty="0"/>
                        <a:t>Beles-460MW </a:t>
                      </a:r>
                    </a:p>
                    <a:p>
                      <a:endParaRPr lang="en-US" dirty="0"/>
                    </a:p>
                  </a:txBody>
                  <a:tcPr/>
                </a:tc>
                <a:extLst>
                  <a:ext uri="{0D108BD9-81ED-4DB2-BD59-A6C34878D82A}">
                    <a16:rowId xmlns="" xmlns:a16="http://schemas.microsoft.com/office/drawing/2014/main" val="10004"/>
                  </a:ext>
                </a:extLst>
              </a:tr>
            </a:tbl>
          </a:graphicData>
        </a:graphic>
      </p:graphicFrame>
      <p:cxnSp>
        <p:nvCxnSpPr>
          <p:cNvPr id="6" name="Elbow Connector 5"/>
          <p:cNvCxnSpPr/>
          <p:nvPr/>
        </p:nvCxnSpPr>
        <p:spPr>
          <a:xfrm>
            <a:off x="4000500" y="1371600"/>
            <a:ext cx="2552700" cy="457200"/>
          </a:xfrm>
          <a:prstGeom prst="bentConnector3">
            <a:avLst>
              <a:gd name="adj1" fmla="val 99110"/>
            </a:avLst>
          </a:prstGeom>
          <a:ln>
            <a:tailEnd type="arrow"/>
          </a:ln>
        </p:spPr>
        <p:style>
          <a:lnRef idx="3">
            <a:schemeClr val="dk1"/>
          </a:lnRef>
          <a:fillRef idx="0">
            <a:schemeClr val="dk1"/>
          </a:fillRef>
          <a:effectRef idx="2">
            <a:schemeClr val="dk1"/>
          </a:effectRef>
          <a:fontRef idx="minor">
            <a:schemeClr val="tx1"/>
          </a:fontRef>
        </p:style>
      </p:cxnSp>
      <p:sp>
        <p:nvSpPr>
          <p:cNvPr id="13" name="Slide Number Placeholder 12"/>
          <p:cNvSpPr>
            <a:spLocks noGrp="1"/>
          </p:cNvSpPr>
          <p:nvPr>
            <p:ph type="sldNum" sz="quarter" idx="12"/>
          </p:nvPr>
        </p:nvSpPr>
        <p:spPr>
          <a:xfrm>
            <a:off x="6781800" y="6400800"/>
            <a:ext cx="2133600" cy="365125"/>
          </a:xfrm>
        </p:spPr>
        <p:txBody>
          <a:bodyPr/>
          <a:lstStyle/>
          <a:p>
            <a:r>
              <a:rPr lang="en-US" sz="2800" b="1" dirty="0">
                <a:solidFill>
                  <a:schemeClr val="tx1"/>
                </a:solidFill>
              </a:rPr>
              <a:t>2</a:t>
            </a:r>
          </a:p>
        </p:txBody>
      </p:sp>
    </p:spTree>
    <p:extLst>
      <p:ext uri="{BB962C8B-B14F-4D97-AF65-F5344CB8AC3E}">
        <p14:creationId xmlns:p14="http://schemas.microsoft.com/office/powerpoint/2010/main" val="40457183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248400"/>
          </a:xfrm>
        </p:spPr>
        <p:txBody>
          <a:bodyPr>
            <a:normAutofit fontScale="77500" lnSpcReduction="20000"/>
          </a:bodyPr>
          <a:lstStyle/>
          <a:p>
            <a:pPr>
              <a:buFont typeface="Wingdings" panose="05000000000000000000" pitchFamily="2" charset="2"/>
              <a:buChar char="v"/>
            </a:pPr>
            <a:r>
              <a:rPr lang="en-US" b="1" dirty="0">
                <a:solidFill>
                  <a:srgbClr val="000000"/>
                </a:solidFill>
                <a:latin typeface="Times New Roman"/>
              </a:rPr>
              <a:t>Objectives of Load Forecasting: </a:t>
            </a:r>
            <a:endParaRPr lang="en-US" dirty="0">
              <a:solidFill>
                <a:srgbClr val="000000"/>
              </a:solidFill>
              <a:latin typeface="Times New Roman"/>
            </a:endParaRPr>
          </a:p>
          <a:p>
            <a:pPr marL="1370013" indent="-457200">
              <a:buFont typeface="Wingdings" panose="05000000000000000000" pitchFamily="2" charset="2"/>
              <a:buChar char="q"/>
            </a:pPr>
            <a:r>
              <a:rPr lang="en-US" sz="2900" dirty="0" smtClean="0">
                <a:solidFill>
                  <a:srgbClr val="000000"/>
                </a:solidFill>
                <a:latin typeface="Times New Roman"/>
              </a:rPr>
              <a:t>Operational </a:t>
            </a:r>
            <a:r>
              <a:rPr lang="en-US" sz="2900" dirty="0">
                <a:solidFill>
                  <a:srgbClr val="000000"/>
                </a:solidFill>
                <a:latin typeface="Times New Roman"/>
              </a:rPr>
              <a:t>planning </a:t>
            </a:r>
            <a:endParaRPr lang="en-US" sz="2900" dirty="0" smtClean="0">
              <a:solidFill>
                <a:srgbClr val="000000"/>
              </a:solidFill>
              <a:latin typeface="Times New Roman"/>
            </a:endParaRPr>
          </a:p>
          <a:p>
            <a:pPr marL="1370013" indent="-457200">
              <a:buFont typeface="Wingdings" panose="05000000000000000000" pitchFamily="2" charset="2"/>
              <a:buChar char="q"/>
            </a:pPr>
            <a:r>
              <a:rPr lang="en-US" sz="2900" dirty="0" smtClean="0">
                <a:solidFill>
                  <a:srgbClr val="000000"/>
                </a:solidFill>
                <a:latin typeface="Times New Roman"/>
              </a:rPr>
              <a:t>Unit </a:t>
            </a:r>
            <a:r>
              <a:rPr lang="en-US" sz="2900" dirty="0">
                <a:solidFill>
                  <a:srgbClr val="000000"/>
                </a:solidFill>
                <a:latin typeface="Times New Roman"/>
              </a:rPr>
              <a:t>commitment </a:t>
            </a:r>
            <a:endParaRPr lang="en-US" sz="2900" dirty="0" smtClean="0">
              <a:solidFill>
                <a:srgbClr val="000000"/>
              </a:solidFill>
              <a:latin typeface="Times New Roman"/>
            </a:endParaRPr>
          </a:p>
          <a:p>
            <a:pPr marL="1370013" indent="-457200">
              <a:buFont typeface="Wingdings" panose="05000000000000000000" pitchFamily="2" charset="2"/>
              <a:buChar char="q"/>
            </a:pPr>
            <a:r>
              <a:rPr lang="en-US" sz="2900" dirty="0" smtClean="0">
                <a:solidFill>
                  <a:srgbClr val="000000"/>
                </a:solidFill>
                <a:latin typeface="Times New Roman"/>
              </a:rPr>
              <a:t>Maintenance </a:t>
            </a:r>
            <a:r>
              <a:rPr lang="en-US" sz="2900" dirty="0">
                <a:solidFill>
                  <a:srgbClr val="000000"/>
                </a:solidFill>
                <a:latin typeface="Times New Roman"/>
              </a:rPr>
              <a:t>scheduling </a:t>
            </a:r>
            <a:endParaRPr lang="en-US" sz="2900" dirty="0" smtClean="0">
              <a:solidFill>
                <a:srgbClr val="000000"/>
              </a:solidFill>
              <a:latin typeface="Times New Roman"/>
            </a:endParaRPr>
          </a:p>
          <a:p>
            <a:pPr marL="1370013" indent="-457200">
              <a:buFont typeface="Wingdings" panose="05000000000000000000" pitchFamily="2" charset="2"/>
              <a:buChar char="q"/>
            </a:pPr>
            <a:r>
              <a:rPr lang="en-US" sz="2900" dirty="0" smtClean="0">
                <a:solidFill>
                  <a:srgbClr val="000000"/>
                </a:solidFill>
                <a:latin typeface="Times New Roman"/>
              </a:rPr>
              <a:t>Economic </a:t>
            </a:r>
            <a:r>
              <a:rPr lang="en-US" sz="2900" dirty="0">
                <a:solidFill>
                  <a:srgbClr val="000000"/>
                </a:solidFill>
                <a:latin typeface="Times New Roman"/>
              </a:rPr>
              <a:t>load dispatch </a:t>
            </a:r>
            <a:endParaRPr lang="en-US" sz="2900" dirty="0" smtClean="0">
              <a:solidFill>
                <a:srgbClr val="000000"/>
              </a:solidFill>
              <a:latin typeface="Times New Roman"/>
            </a:endParaRPr>
          </a:p>
          <a:p>
            <a:pPr marL="1370013" indent="-457200">
              <a:buFont typeface="Wingdings" panose="05000000000000000000" pitchFamily="2" charset="2"/>
              <a:buChar char="q"/>
            </a:pPr>
            <a:r>
              <a:rPr lang="en-US" sz="2900" dirty="0" smtClean="0">
                <a:solidFill>
                  <a:srgbClr val="000000"/>
                </a:solidFill>
                <a:latin typeface="Times New Roman"/>
              </a:rPr>
              <a:t>Real </a:t>
            </a:r>
            <a:r>
              <a:rPr lang="en-US" sz="2900" dirty="0">
                <a:solidFill>
                  <a:srgbClr val="000000"/>
                </a:solidFill>
                <a:latin typeface="Times New Roman"/>
              </a:rPr>
              <a:t>time state monitoring </a:t>
            </a:r>
          </a:p>
          <a:p>
            <a:pPr>
              <a:buFont typeface="Wingdings" panose="05000000000000000000" pitchFamily="2" charset="2"/>
              <a:buChar char="v"/>
            </a:pPr>
            <a:r>
              <a:rPr lang="en-US" b="1" dirty="0" smtClean="0">
                <a:solidFill>
                  <a:srgbClr val="000000"/>
                </a:solidFill>
                <a:latin typeface="Times New Roman"/>
              </a:rPr>
              <a:t>Requirements </a:t>
            </a:r>
            <a:r>
              <a:rPr lang="en-US" b="1" dirty="0">
                <a:solidFill>
                  <a:srgbClr val="000000"/>
                </a:solidFill>
                <a:latin typeface="Times New Roman"/>
              </a:rPr>
              <a:t>of load forecasting: </a:t>
            </a:r>
            <a:endParaRPr lang="en-US" dirty="0">
              <a:solidFill>
                <a:srgbClr val="000000"/>
              </a:solidFill>
              <a:latin typeface="Times New Roman"/>
            </a:endParaRPr>
          </a:p>
          <a:p>
            <a:pPr marL="917575" indent="-61913">
              <a:buFont typeface="Wingdings" panose="05000000000000000000" pitchFamily="2" charset="2"/>
              <a:buChar char="q"/>
            </a:pPr>
            <a:r>
              <a:rPr lang="en-US" sz="2600" dirty="0" smtClean="0">
                <a:solidFill>
                  <a:srgbClr val="000000"/>
                </a:solidFill>
                <a:latin typeface="Times New Roman"/>
              </a:rPr>
              <a:t>     Statistics </a:t>
            </a:r>
            <a:r>
              <a:rPr lang="en-US" sz="2600" dirty="0">
                <a:solidFill>
                  <a:srgbClr val="000000"/>
                </a:solidFill>
                <a:latin typeface="Times New Roman"/>
              </a:rPr>
              <a:t>,Trained personnel and Instrumentation </a:t>
            </a:r>
          </a:p>
          <a:p>
            <a:pPr>
              <a:buFont typeface="Wingdings" panose="05000000000000000000" pitchFamily="2" charset="2"/>
              <a:buChar char="v"/>
            </a:pPr>
            <a:r>
              <a:rPr lang="en-US" b="1" dirty="0" smtClean="0">
                <a:solidFill>
                  <a:srgbClr val="000000"/>
                </a:solidFill>
                <a:latin typeface="Times New Roman"/>
              </a:rPr>
              <a:t>Factors </a:t>
            </a:r>
            <a:r>
              <a:rPr lang="en-US" b="1" dirty="0">
                <a:solidFill>
                  <a:srgbClr val="000000"/>
                </a:solidFill>
                <a:latin typeface="Times New Roman"/>
              </a:rPr>
              <a:t>affecting Load forecasting: </a:t>
            </a:r>
            <a:endParaRPr lang="en-US" dirty="0">
              <a:solidFill>
                <a:srgbClr val="000000"/>
              </a:solidFill>
              <a:latin typeface="Times New Roman"/>
            </a:endParaRPr>
          </a:p>
          <a:p>
            <a:pPr marL="1371600" indent="-457200">
              <a:buFont typeface="Wingdings" panose="05000000000000000000" pitchFamily="2" charset="2"/>
              <a:buChar char="q"/>
            </a:pPr>
            <a:r>
              <a:rPr lang="en-US" sz="2600" dirty="0" smtClean="0">
                <a:solidFill>
                  <a:srgbClr val="000000"/>
                </a:solidFill>
                <a:latin typeface="Times New Roman"/>
              </a:rPr>
              <a:t>Economic </a:t>
            </a:r>
            <a:r>
              <a:rPr lang="en-US" sz="2600" dirty="0">
                <a:solidFill>
                  <a:srgbClr val="000000"/>
                </a:solidFill>
                <a:latin typeface="Times New Roman"/>
              </a:rPr>
              <a:t>conditions of the people </a:t>
            </a:r>
          </a:p>
          <a:p>
            <a:pPr marL="1371600" indent="-457200">
              <a:buFont typeface="Wingdings" panose="05000000000000000000" pitchFamily="2" charset="2"/>
              <a:buChar char="q"/>
            </a:pPr>
            <a:r>
              <a:rPr lang="en-US" sz="2600" dirty="0" smtClean="0">
                <a:solidFill>
                  <a:srgbClr val="000000"/>
                </a:solidFill>
                <a:latin typeface="Times New Roman"/>
              </a:rPr>
              <a:t>Population </a:t>
            </a:r>
            <a:r>
              <a:rPr lang="en-US" sz="2600" dirty="0">
                <a:solidFill>
                  <a:srgbClr val="000000"/>
                </a:solidFill>
                <a:latin typeface="Times New Roman"/>
              </a:rPr>
              <a:t>growth </a:t>
            </a:r>
          </a:p>
          <a:p>
            <a:pPr marL="1371600" indent="-457200">
              <a:buFont typeface="Wingdings" panose="05000000000000000000" pitchFamily="2" charset="2"/>
              <a:buChar char="q"/>
            </a:pPr>
            <a:r>
              <a:rPr lang="en-US" sz="2600" dirty="0" smtClean="0">
                <a:solidFill>
                  <a:srgbClr val="000000"/>
                </a:solidFill>
                <a:latin typeface="Times New Roman"/>
              </a:rPr>
              <a:t>Degree </a:t>
            </a:r>
            <a:r>
              <a:rPr lang="en-US" sz="2600" dirty="0">
                <a:solidFill>
                  <a:srgbClr val="000000"/>
                </a:solidFill>
                <a:latin typeface="Times New Roman"/>
              </a:rPr>
              <a:t>of Industrialization </a:t>
            </a:r>
          </a:p>
          <a:p>
            <a:pPr marL="1371600" indent="-457200">
              <a:buFont typeface="Wingdings" panose="05000000000000000000" pitchFamily="2" charset="2"/>
              <a:buChar char="q"/>
            </a:pPr>
            <a:r>
              <a:rPr lang="en-US" sz="2600" dirty="0" smtClean="0">
                <a:solidFill>
                  <a:srgbClr val="000000"/>
                </a:solidFill>
                <a:latin typeface="Times New Roman"/>
              </a:rPr>
              <a:t>Weather </a:t>
            </a:r>
            <a:r>
              <a:rPr lang="en-US" sz="2600" dirty="0">
                <a:solidFill>
                  <a:srgbClr val="000000"/>
                </a:solidFill>
                <a:latin typeface="Times New Roman"/>
              </a:rPr>
              <a:t>condition </a:t>
            </a:r>
          </a:p>
          <a:p>
            <a:pPr marL="1371600" indent="-457200">
              <a:buFont typeface="Wingdings" panose="05000000000000000000" pitchFamily="2" charset="2"/>
              <a:buChar char="q"/>
            </a:pPr>
            <a:r>
              <a:rPr lang="en-US" sz="2600" dirty="0" smtClean="0">
                <a:solidFill>
                  <a:srgbClr val="000000"/>
                </a:solidFill>
                <a:latin typeface="Times New Roman"/>
              </a:rPr>
              <a:t>Cost </a:t>
            </a:r>
            <a:r>
              <a:rPr lang="en-US" sz="2600" dirty="0">
                <a:solidFill>
                  <a:srgbClr val="000000"/>
                </a:solidFill>
                <a:latin typeface="Times New Roman"/>
              </a:rPr>
              <a:t>of electricity </a:t>
            </a:r>
          </a:p>
          <a:p>
            <a:pPr marL="1371600" indent="-457200">
              <a:buFont typeface="Wingdings" panose="05000000000000000000" pitchFamily="2" charset="2"/>
              <a:buChar char="q"/>
            </a:pPr>
            <a:r>
              <a:rPr lang="en-US" sz="2600" dirty="0" smtClean="0">
                <a:solidFill>
                  <a:srgbClr val="000000"/>
                </a:solidFill>
                <a:latin typeface="Times New Roman"/>
              </a:rPr>
              <a:t>Pattern </a:t>
            </a:r>
            <a:r>
              <a:rPr lang="en-US" sz="2600" dirty="0">
                <a:solidFill>
                  <a:srgbClr val="000000"/>
                </a:solidFill>
                <a:latin typeface="Times New Roman"/>
              </a:rPr>
              <a:t>of energy consumption </a:t>
            </a:r>
          </a:p>
          <a:p>
            <a:pPr marL="1371600" indent="-457200">
              <a:buFont typeface="Wingdings" panose="05000000000000000000" pitchFamily="2" charset="2"/>
              <a:buChar char="q"/>
            </a:pPr>
            <a:r>
              <a:rPr lang="en-US" sz="2600" dirty="0" smtClean="0">
                <a:solidFill>
                  <a:srgbClr val="000000"/>
                </a:solidFill>
                <a:latin typeface="Times New Roman"/>
              </a:rPr>
              <a:t>National </a:t>
            </a:r>
            <a:r>
              <a:rPr lang="en-US" sz="2600" dirty="0">
                <a:solidFill>
                  <a:srgbClr val="000000"/>
                </a:solidFill>
                <a:latin typeface="Times New Roman"/>
              </a:rPr>
              <a:t>policy </a:t>
            </a:r>
          </a:p>
          <a:p>
            <a:pPr marL="1371600" indent="-457200">
              <a:buFont typeface="Wingdings" panose="05000000000000000000" pitchFamily="2" charset="2"/>
              <a:buChar char="q"/>
            </a:pPr>
            <a:r>
              <a:rPr lang="en-US" sz="2600" dirty="0" smtClean="0">
                <a:solidFill>
                  <a:srgbClr val="000000"/>
                </a:solidFill>
                <a:latin typeface="Times New Roman"/>
              </a:rPr>
              <a:t>Availability </a:t>
            </a:r>
            <a:r>
              <a:rPr lang="en-US" sz="2600" dirty="0">
                <a:solidFill>
                  <a:srgbClr val="000000"/>
                </a:solidFill>
                <a:latin typeface="Times New Roman"/>
              </a:rPr>
              <a:t>of national resources </a:t>
            </a:r>
          </a:p>
          <a:p>
            <a:pPr marL="1371600" indent="-457200">
              <a:buFont typeface="Wingdings" panose="05000000000000000000" pitchFamily="2" charset="2"/>
              <a:buChar char="q"/>
            </a:pPr>
            <a:r>
              <a:rPr lang="en-US" sz="2600" dirty="0" smtClean="0">
                <a:solidFill>
                  <a:srgbClr val="000000"/>
                </a:solidFill>
                <a:latin typeface="Times New Roman"/>
              </a:rPr>
              <a:t>Existing </a:t>
            </a:r>
            <a:r>
              <a:rPr lang="en-US" sz="2600" dirty="0">
                <a:solidFill>
                  <a:srgbClr val="000000"/>
                </a:solidFill>
                <a:latin typeface="Times New Roman"/>
              </a:rPr>
              <a:t>status of rural electrification </a:t>
            </a:r>
          </a:p>
          <a:p>
            <a:endParaRPr lang="en-US" dirty="0"/>
          </a:p>
        </p:txBody>
      </p:sp>
      <p:sp>
        <p:nvSpPr>
          <p:cNvPr id="4" name="Slide Number Placeholder 3"/>
          <p:cNvSpPr>
            <a:spLocks noGrp="1"/>
          </p:cNvSpPr>
          <p:nvPr>
            <p:ph type="sldNum" sz="quarter" idx="12"/>
          </p:nvPr>
        </p:nvSpPr>
        <p:spPr>
          <a:xfrm>
            <a:off x="6934200" y="6400800"/>
            <a:ext cx="2133600" cy="365125"/>
          </a:xfrm>
        </p:spPr>
        <p:txBody>
          <a:bodyPr/>
          <a:lstStyle/>
          <a:p>
            <a:r>
              <a:rPr lang="en-US" sz="3200" b="1" dirty="0" smtClean="0"/>
              <a:t>29</a:t>
            </a:r>
            <a:endParaRPr lang="en-US" sz="3200" b="1" dirty="0"/>
          </a:p>
        </p:txBody>
      </p:sp>
    </p:spTree>
    <p:extLst>
      <p:ext uri="{BB962C8B-B14F-4D97-AF65-F5344CB8AC3E}">
        <p14:creationId xmlns:p14="http://schemas.microsoft.com/office/powerpoint/2010/main" val="3955390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Approach to Load forecasting:</a:t>
            </a:r>
            <a:br>
              <a:rPr lang="en-US" dirty="0"/>
            </a:br>
            <a:endParaRPr lang="en-US" dirty="0"/>
          </a:p>
        </p:txBody>
      </p:sp>
      <p:sp>
        <p:nvSpPr>
          <p:cNvPr id="3" name="Content Placeholder 2"/>
          <p:cNvSpPr>
            <a:spLocks noGrp="1"/>
          </p:cNvSpPr>
          <p:nvPr>
            <p:ph idx="1"/>
          </p:nvPr>
        </p:nvSpPr>
        <p:spPr>
          <a:xfrm>
            <a:off x="228600" y="685800"/>
            <a:ext cx="8915400" cy="5867401"/>
          </a:xfrm>
        </p:spPr>
        <p:txBody>
          <a:bodyPr>
            <a:normAutofit fontScale="92500" lnSpcReduction="20000"/>
          </a:bodyPr>
          <a:lstStyle/>
          <a:p>
            <a:pPr marL="457200" indent="-280988">
              <a:buFont typeface="Wingdings" panose="05000000000000000000" pitchFamily="2" charset="2"/>
              <a:buChar char="Ø"/>
            </a:pPr>
            <a:r>
              <a:rPr lang="en-US" sz="2400" dirty="0" smtClean="0"/>
              <a:t>Peak </a:t>
            </a:r>
            <a:r>
              <a:rPr lang="en-US" sz="2400" dirty="0"/>
              <a:t>demand or energy approach</a:t>
            </a:r>
          </a:p>
          <a:p>
            <a:pPr marL="457200" indent="-280988">
              <a:buFont typeface="Wingdings" panose="05000000000000000000" pitchFamily="2" charset="2"/>
              <a:buChar char="Ø"/>
            </a:pPr>
            <a:r>
              <a:rPr lang="en-US" sz="2400" dirty="0" smtClean="0"/>
              <a:t>By </a:t>
            </a:r>
            <a:r>
              <a:rPr lang="en-US" sz="2400" dirty="0"/>
              <a:t>combining the forecasting of various load components to determine the total load forecasting or historical load trend</a:t>
            </a:r>
          </a:p>
          <a:p>
            <a:pPr marL="457200" indent="-280988">
              <a:buFont typeface="Wingdings" panose="05000000000000000000" pitchFamily="2" charset="2"/>
              <a:buChar char="Ø"/>
            </a:pPr>
            <a:r>
              <a:rPr lang="en-US" sz="2400" dirty="0" smtClean="0"/>
              <a:t>While </a:t>
            </a:r>
            <a:r>
              <a:rPr lang="en-US" sz="2400" dirty="0"/>
              <a:t>taking weather conditions</a:t>
            </a:r>
          </a:p>
          <a:p>
            <a:pPr marL="457200" indent="-280988">
              <a:buFont typeface="Wingdings" panose="05000000000000000000" pitchFamily="2" charset="2"/>
              <a:buChar char="Ø"/>
            </a:pPr>
            <a:r>
              <a:rPr lang="en-US" sz="2400" dirty="0" smtClean="0"/>
              <a:t>Average </a:t>
            </a:r>
            <a:r>
              <a:rPr lang="en-US" sz="2400" dirty="0"/>
              <a:t>of all the methods</a:t>
            </a:r>
          </a:p>
          <a:p>
            <a:pPr marL="457200" indent="-280988">
              <a:buFont typeface="Wingdings" panose="05000000000000000000" pitchFamily="2" charset="2"/>
              <a:buChar char="Ø"/>
            </a:pPr>
            <a:r>
              <a:rPr lang="en-US" sz="2400" dirty="0" smtClean="0"/>
              <a:t>Mathematical methods</a:t>
            </a:r>
          </a:p>
          <a:p>
            <a:pPr marL="0" indent="0">
              <a:buNone/>
            </a:pPr>
            <a:r>
              <a:rPr lang="en-US" b="1" dirty="0"/>
              <a:t>Peak demand and Energy forecast demand: </a:t>
            </a:r>
            <a:endParaRPr lang="en-US" dirty="0"/>
          </a:p>
          <a:p>
            <a:pPr>
              <a:lnSpc>
                <a:spcPct val="170000"/>
              </a:lnSpc>
              <a:buFont typeface="Wingdings" panose="05000000000000000000" pitchFamily="2" charset="2"/>
              <a:buChar char="v"/>
            </a:pPr>
            <a:r>
              <a:rPr lang="en-US" sz="2200" dirty="0"/>
              <a:t>Peak demand forecasts are used to determine the capacity of generation, transmission and distribution additions and the energy forecasts are used to determine the type of facilities required such as taking decisions to the establishment of peak or base plants etc. </a:t>
            </a:r>
          </a:p>
          <a:p>
            <a:pPr>
              <a:lnSpc>
                <a:spcPct val="170000"/>
              </a:lnSpc>
              <a:buFont typeface="Wingdings" panose="05000000000000000000" pitchFamily="2" charset="2"/>
              <a:buChar char="v"/>
            </a:pPr>
            <a:r>
              <a:rPr lang="en-US" sz="2200" dirty="0"/>
              <a:t>In the Energy forecast approach first the energy forecasts are made and by using the forecasted values and load factors, the peak demands are obtained there from. </a:t>
            </a:r>
          </a:p>
        </p:txBody>
      </p:sp>
      <p:sp>
        <p:nvSpPr>
          <p:cNvPr id="4" name="Slide Number Placeholder 3"/>
          <p:cNvSpPr>
            <a:spLocks noGrp="1"/>
          </p:cNvSpPr>
          <p:nvPr>
            <p:ph type="sldNum" sz="quarter" idx="12"/>
          </p:nvPr>
        </p:nvSpPr>
        <p:spPr>
          <a:xfrm>
            <a:off x="6983361" y="6400800"/>
            <a:ext cx="2133600" cy="365125"/>
          </a:xfrm>
        </p:spPr>
        <p:txBody>
          <a:bodyPr/>
          <a:lstStyle/>
          <a:p>
            <a:r>
              <a:rPr lang="en-US" sz="3200" b="1" dirty="0" smtClean="0"/>
              <a:t>30</a:t>
            </a:r>
            <a:endParaRPr lang="en-US" sz="3200" b="1" dirty="0"/>
          </a:p>
        </p:txBody>
      </p:sp>
    </p:spTree>
    <p:extLst>
      <p:ext uri="{BB962C8B-B14F-4D97-AF65-F5344CB8AC3E}">
        <p14:creationId xmlns:p14="http://schemas.microsoft.com/office/powerpoint/2010/main" val="6394347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2700" b="1" dirty="0" smtClean="0">
                <a:solidFill>
                  <a:srgbClr val="000000"/>
                </a:solidFill>
                <a:latin typeface="Times New Roman"/>
              </a:rPr>
              <a:t/>
            </a:r>
            <a:br>
              <a:rPr lang="en-US" sz="2700" b="1" dirty="0" smtClean="0">
                <a:solidFill>
                  <a:srgbClr val="000000"/>
                </a:solidFill>
                <a:latin typeface="Times New Roman"/>
              </a:rPr>
            </a:br>
            <a:r>
              <a:rPr lang="en-US" sz="2700" b="1" dirty="0" smtClean="0">
                <a:solidFill>
                  <a:srgbClr val="000000"/>
                </a:solidFill>
                <a:latin typeface="Times New Roman"/>
              </a:rPr>
              <a:t>Advantages </a:t>
            </a:r>
            <a:r>
              <a:rPr lang="en-US" sz="2700" b="1" dirty="0">
                <a:solidFill>
                  <a:srgbClr val="000000"/>
                </a:solidFill>
                <a:latin typeface="Times New Roman"/>
              </a:rPr>
              <a:t>and Disadvantages of Peak demand approach: </a:t>
            </a:r>
            <a:r>
              <a:rPr lang="en-US" dirty="0">
                <a:solidFill>
                  <a:srgbClr val="000000"/>
                </a:solidFill>
                <a:latin typeface="Times New Roman"/>
              </a:rPr>
              <a:t/>
            </a:r>
            <a:br>
              <a:rPr lang="en-US" dirty="0">
                <a:solidFill>
                  <a:srgbClr val="000000"/>
                </a:solidFill>
                <a:latin typeface="Times New Roman"/>
              </a:rPr>
            </a:br>
            <a:endParaRPr lang="en-US" dirty="0"/>
          </a:p>
        </p:txBody>
      </p:sp>
      <p:sp>
        <p:nvSpPr>
          <p:cNvPr id="3" name="Content Placeholder 2"/>
          <p:cNvSpPr>
            <a:spLocks noGrp="1"/>
          </p:cNvSpPr>
          <p:nvPr>
            <p:ph idx="1"/>
          </p:nvPr>
        </p:nvSpPr>
        <p:spPr>
          <a:xfrm>
            <a:off x="152400" y="762000"/>
            <a:ext cx="8991600" cy="5715000"/>
          </a:xfrm>
        </p:spPr>
        <p:txBody>
          <a:bodyPr>
            <a:normAutofit fontScale="85000" lnSpcReduction="20000"/>
          </a:bodyPr>
          <a:lstStyle/>
          <a:p>
            <a:pPr algn="just">
              <a:buFont typeface="Wingdings" panose="05000000000000000000" pitchFamily="2" charset="2"/>
              <a:buChar char="Ø"/>
            </a:pPr>
            <a:r>
              <a:rPr lang="en-US" sz="2800" dirty="0" smtClean="0">
                <a:solidFill>
                  <a:srgbClr val="000000"/>
                </a:solidFill>
                <a:latin typeface="Times New Roman"/>
              </a:rPr>
              <a:t>It </a:t>
            </a:r>
            <a:r>
              <a:rPr lang="en-US" sz="2800" dirty="0">
                <a:solidFill>
                  <a:srgbClr val="000000"/>
                </a:solidFill>
                <a:latin typeface="Times New Roman"/>
              </a:rPr>
              <a:t>can be directly related to weather variables such as temperatures </a:t>
            </a:r>
            <a:r>
              <a:rPr lang="en-US" sz="2800" dirty="0" smtClean="0">
                <a:solidFill>
                  <a:srgbClr val="000000"/>
                </a:solidFill>
                <a:latin typeface="Times New Roman"/>
              </a:rPr>
              <a:t>etc</a:t>
            </a:r>
            <a:r>
              <a:rPr lang="en-US" sz="2800" dirty="0">
                <a:solidFill>
                  <a:srgbClr val="000000"/>
                </a:solidFill>
                <a:latin typeface="Times New Roman"/>
              </a:rPr>
              <a:t>.</a:t>
            </a:r>
            <a:r>
              <a:rPr lang="en-US" sz="2800" dirty="0" smtClean="0">
                <a:solidFill>
                  <a:srgbClr val="000000"/>
                </a:solidFill>
                <a:latin typeface="Times New Roman"/>
              </a:rPr>
              <a:t> </a:t>
            </a:r>
            <a:endParaRPr lang="en-US" sz="2800" dirty="0">
              <a:solidFill>
                <a:srgbClr val="000000"/>
              </a:solidFill>
              <a:latin typeface="Times New Roman"/>
            </a:endParaRPr>
          </a:p>
          <a:p>
            <a:pPr algn="just">
              <a:buFont typeface="Wingdings" panose="05000000000000000000" pitchFamily="2" charset="2"/>
              <a:buChar char="Ø"/>
            </a:pPr>
            <a:r>
              <a:rPr lang="en-US" sz="2800" dirty="0" smtClean="0">
                <a:solidFill>
                  <a:srgbClr val="000000"/>
                </a:solidFill>
                <a:latin typeface="Times New Roman"/>
              </a:rPr>
              <a:t>Peak </a:t>
            </a:r>
            <a:r>
              <a:rPr lang="en-US" sz="2800" dirty="0">
                <a:solidFill>
                  <a:srgbClr val="000000"/>
                </a:solidFill>
                <a:latin typeface="Times New Roman"/>
              </a:rPr>
              <a:t>demand varies </a:t>
            </a:r>
            <a:r>
              <a:rPr lang="en-US" sz="2800" dirty="0" smtClean="0">
                <a:solidFill>
                  <a:srgbClr val="000000"/>
                </a:solidFill>
                <a:latin typeface="Times New Roman"/>
              </a:rPr>
              <a:t>erratically. </a:t>
            </a:r>
            <a:endParaRPr lang="en-US" dirty="0">
              <a:solidFill>
                <a:srgbClr val="000000"/>
              </a:solidFill>
              <a:latin typeface="Times New Roman"/>
            </a:endParaRPr>
          </a:p>
          <a:p>
            <a:pPr marL="0" indent="0">
              <a:buNone/>
            </a:pPr>
            <a:r>
              <a:rPr lang="en-US" b="1" dirty="0">
                <a:solidFill>
                  <a:srgbClr val="000000"/>
                </a:solidFill>
                <a:latin typeface="Times New Roman"/>
              </a:rPr>
              <a:t>Advantages and Disadvantages of Energy forecast demand approach: </a:t>
            </a:r>
            <a:endParaRPr lang="en-US" dirty="0">
              <a:solidFill>
                <a:srgbClr val="000000"/>
              </a:solidFill>
              <a:latin typeface="Times New Roman"/>
            </a:endParaRPr>
          </a:p>
          <a:p>
            <a:pPr>
              <a:lnSpc>
                <a:spcPct val="160000"/>
              </a:lnSpc>
              <a:buFont typeface="Wingdings" panose="05000000000000000000" pitchFamily="2" charset="2"/>
              <a:buChar char="Ø"/>
            </a:pPr>
            <a:r>
              <a:rPr lang="en-US" sz="2600" dirty="0" smtClean="0">
                <a:solidFill>
                  <a:srgbClr val="000000"/>
                </a:solidFill>
                <a:latin typeface="Times New Roman"/>
              </a:rPr>
              <a:t>Growth </a:t>
            </a:r>
            <a:r>
              <a:rPr lang="en-US" sz="2600" dirty="0">
                <a:solidFill>
                  <a:srgbClr val="000000"/>
                </a:solidFill>
                <a:latin typeface="Times New Roman"/>
              </a:rPr>
              <a:t>of energy trend is less erratic </a:t>
            </a:r>
          </a:p>
          <a:p>
            <a:pPr>
              <a:lnSpc>
                <a:spcPct val="160000"/>
              </a:lnSpc>
              <a:buFont typeface="Wingdings" panose="05000000000000000000" pitchFamily="2" charset="2"/>
              <a:buChar char="Ø"/>
            </a:pPr>
            <a:r>
              <a:rPr lang="en-US" sz="2600" dirty="0" smtClean="0">
                <a:solidFill>
                  <a:srgbClr val="000000"/>
                </a:solidFill>
                <a:latin typeface="Times New Roman"/>
              </a:rPr>
              <a:t>It </a:t>
            </a:r>
            <a:r>
              <a:rPr lang="en-US" sz="2600" dirty="0">
                <a:solidFill>
                  <a:srgbClr val="000000"/>
                </a:solidFill>
                <a:latin typeface="Times New Roman"/>
              </a:rPr>
              <a:t>can be easily to the related to the economic and demographic factors like Industrialization, population, per capita income etc. </a:t>
            </a:r>
          </a:p>
          <a:p>
            <a:pPr>
              <a:lnSpc>
                <a:spcPct val="160000"/>
              </a:lnSpc>
              <a:buFont typeface="Wingdings" panose="05000000000000000000" pitchFamily="2" charset="2"/>
              <a:buChar char="Ø"/>
            </a:pPr>
            <a:r>
              <a:rPr lang="en-US" sz="2600" dirty="0" smtClean="0">
                <a:solidFill>
                  <a:srgbClr val="000000"/>
                </a:solidFill>
                <a:latin typeface="Times New Roman"/>
              </a:rPr>
              <a:t>Since </a:t>
            </a:r>
            <a:r>
              <a:rPr lang="en-US" sz="2600" dirty="0">
                <a:solidFill>
                  <a:srgbClr val="000000"/>
                </a:solidFill>
                <a:latin typeface="Times New Roman"/>
              </a:rPr>
              <a:t>the system load factors can vary erratically, hence the determination of load factor forecasts in difficult. </a:t>
            </a:r>
          </a:p>
          <a:p>
            <a:pPr>
              <a:lnSpc>
                <a:spcPct val="160000"/>
              </a:lnSpc>
              <a:buFont typeface="Wingdings" panose="05000000000000000000" pitchFamily="2" charset="2"/>
              <a:buChar char="Ø"/>
            </a:pPr>
            <a:r>
              <a:rPr lang="en-US" sz="2600" dirty="0" smtClean="0">
                <a:solidFill>
                  <a:srgbClr val="000000"/>
                </a:solidFill>
                <a:latin typeface="Times New Roman"/>
              </a:rPr>
              <a:t>If </a:t>
            </a:r>
            <a:r>
              <a:rPr lang="en-US" sz="2600" dirty="0">
                <a:solidFill>
                  <a:srgbClr val="000000"/>
                </a:solidFill>
                <a:latin typeface="Times New Roman"/>
              </a:rPr>
              <a:t>the future energy requirements are met , peak demand can be satisfied through interconnected system. </a:t>
            </a:r>
          </a:p>
        </p:txBody>
      </p:sp>
      <p:sp>
        <p:nvSpPr>
          <p:cNvPr id="4" name="Slide Number Placeholder 3"/>
          <p:cNvSpPr>
            <a:spLocks noGrp="1"/>
          </p:cNvSpPr>
          <p:nvPr>
            <p:ph type="sldNum" sz="quarter" idx="12"/>
          </p:nvPr>
        </p:nvSpPr>
        <p:spPr>
          <a:xfrm>
            <a:off x="7010400" y="6400800"/>
            <a:ext cx="2133600" cy="365125"/>
          </a:xfrm>
        </p:spPr>
        <p:txBody>
          <a:bodyPr/>
          <a:lstStyle/>
          <a:p>
            <a:r>
              <a:rPr lang="en-US" sz="3200" b="1" dirty="0" smtClean="0"/>
              <a:t>31</a:t>
            </a:r>
            <a:endParaRPr lang="en-US" sz="3200" b="1" dirty="0"/>
          </a:p>
        </p:txBody>
      </p:sp>
    </p:spTree>
    <p:extLst>
      <p:ext uri="{BB962C8B-B14F-4D97-AF65-F5344CB8AC3E}">
        <p14:creationId xmlns:p14="http://schemas.microsoft.com/office/powerpoint/2010/main" val="4207853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
            </a:r>
            <a:br>
              <a:rPr lang="en-US" b="1" dirty="0" smtClean="0"/>
            </a:br>
            <a:r>
              <a:rPr lang="en-US" b="1" dirty="0" smtClean="0"/>
              <a:t>Peak </a:t>
            </a:r>
            <a:r>
              <a:rPr lang="en-US" b="1" dirty="0"/>
              <a:t>demand </a:t>
            </a:r>
            <a:r>
              <a:rPr lang="en-US" b="1" dirty="0" smtClean="0"/>
              <a:t>forecast</a:t>
            </a:r>
            <a:r>
              <a:rPr lang="en-US" dirty="0"/>
              <a:t/>
            </a:r>
            <a:br>
              <a:rPr lang="en-US" dirty="0"/>
            </a:br>
            <a:endParaRPr lang="en-US" dirty="0"/>
          </a:p>
        </p:txBody>
      </p:sp>
      <p:sp>
        <p:nvSpPr>
          <p:cNvPr id="3" name="Content Placeholder 2"/>
          <p:cNvSpPr>
            <a:spLocks noGrp="1"/>
          </p:cNvSpPr>
          <p:nvPr>
            <p:ph idx="1"/>
          </p:nvPr>
        </p:nvSpPr>
        <p:spPr>
          <a:xfrm>
            <a:off x="152400" y="914400"/>
            <a:ext cx="8989142" cy="5562600"/>
          </a:xfrm>
        </p:spPr>
        <p:txBody>
          <a:bodyPr>
            <a:normAutofit fontScale="92500" lnSpcReduction="10000"/>
          </a:bodyPr>
          <a:lstStyle/>
          <a:p>
            <a:pPr algn="just">
              <a:lnSpc>
                <a:spcPct val="150000"/>
              </a:lnSpc>
              <a:buFont typeface="Wingdings" panose="05000000000000000000" pitchFamily="2" charset="2"/>
              <a:buChar char="v"/>
            </a:pPr>
            <a:r>
              <a:rPr lang="en-US" sz="2000" dirty="0"/>
              <a:t>Peak demand forecast is important due to the seasonal variation of the capacity demand by sectors. Thus a forecast that should analysis the peak capacity demand of the customers is done usually by projection the peak demand of a day, week, month or year using the different forecast methods until the projection end year. </a:t>
            </a:r>
          </a:p>
          <a:p>
            <a:pPr algn="just">
              <a:lnSpc>
                <a:spcPct val="150000"/>
              </a:lnSpc>
              <a:buFont typeface="Wingdings" panose="05000000000000000000" pitchFamily="2" charset="2"/>
              <a:buChar char="v"/>
            </a:pPr>
            <a:r>
              <a:rPr lang="en-US" sz="2000" dirty="0"/>
              <a:t>The maximum instantaneous load within a given utility service territory is called its peak demand. In electric systems with predominantly thermal capacity, it is more important to know the peak demand than to know the amount of electrical energy demanded, since the peak demand often sets the capacity expansion goal</a:t>
            </a:r>
            <a:r>
              <a:rPr lang="en-US" sz="2000" dirty="0" smtClean="0"/>
              <a:t>.</a:t>
            </a:r>
          </a:p>
          <a:p>
            <a:pPr algn="just">
              <a:lnSpc>
                <a:spcPct val="150000"/>
              </a:lnSpc>
              <a:buFont typeface="Wingdings" panose="05000000000000000000" pitchFamily="2" charset="2"/>
              <a:buChar char="v"/>
            </a:pPr>
            <a:r>
              <a:rPr lang="en-US" sz="2000" dirty="0" smtClean="0"/>
              <a:t> </a:t>
            </a:r>
            <a:r>
              <a:rPr lang="en-US" sz="2000" dirty="0"/>
              <a:t>For systems with large amounts of hydroelectric capacity, it may be more important to know energy demand because these systems may have energy limitations. Knowledge of the peak demand is also important for planning the type of generating capacity that should be built, when it should be scheduled for maintenance, and how much reserve will be needed (both spinning and standby). </a:t>
            </a:r>
          </a:p>
        </p:txBody>
      </p:sp>
      <p:sp>
        <p:nvSpPr>
          <p:cNvPr id="4" name="Slide Number Placeholder 3"/>
          <p:cNvSpPr>
            <a:spLocks noGrp="1"/>
          </p:cNvSpPr>
          <p:nvPr>
            <p:ph type="sldNum" sz="quarter" idx="12"/>
          </p:nvPr>
        </p:nvSpPr>
        <p:spPr>
          <a:xfrm>
            <a:off x="6990735" y="6490417"/>
            <a:ext cx="2133600" cy="365125"/>
          </a:xfrm>
        </p:spPr>
        <p:txBody>
          <a:bodyPr/>
          <a:lstStyle/>
          <a:p>
            <a:r>
              <a:rPr lang="en-US" sz="3200" b="1" dirty="0" smtClean="0"/>
              <a:t>32</a:t>
            </a:r>
            <a:endParaRPr lang="en-US" sz="3200" b="1" dirty="0"/>
          </a:p>
        </p:txBody>
      </p:sp>
    </p:spTree>
    <p:extLst>
      <p:ext uri="{BB962C8B-B14F-4D97-AF65-F5344CB8AC3E}">
        <p14:creationId xmlns:p14="http://schemas.microsoft.com/office/powerpoint/2010/main" val="18003820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563562"/>
          </a:xfrm>
        </p:spPr>
        <p:txBody>
          <a:bodyPr>
            <a:noAutofit/>
          </a:bodyPr>
          <a:lstStyle/>
          <a:p>
            <a:r>
              <a:rPr lang="en-US" sz="2800" b="1" dirty="0">
                <a:solidFill>
                  <a:srgbClr val="000000"/>
                </a:solidFill>
                <a:latin typeface="Times New Roman"/>
              </a:rPr>
              <a:t>Estimation of Generation requirement: </a:t>
            </a:r>
            <a:endParaRPr lang="en-US" sz="2800"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152400" y="762000"/>
                <a:ext cx="8991600" cy="6019800"/>
              </a:xfrm>
            </p:spPr>
            <p:txBody>
              <a:bodyPr>
                <a:normAutofit/>
              </a:bodyPr>
              <a:lstStyle/>
              <a:p>
                <a:pPr>
                  <a:lnSpc>
                    <a:spcPct val="150000"/>
                  </a:lnSpc>
                  <a:buFont typeface="Wingdings" panose="05000000000000000000" pitchFamily="2" charset="2"/>
                  <a:buChar char="v"/>
                </a:pPr>
                <a:r>
                  <a:rPr lang="en-US" sz="2400" dirty="0" smtClean="0">
                    <a:solidFill>
                      <a:srgbClr val="000000"/>
                    </a:solidFill>
                    <a:latin typeface="Times New Roman" panose="02020603050405020304" pitchFamily="18" charset="0"/>
                    <a:cs typeface="Times New Roman" panose="02020603050405020304" pitchFamily="18" charset="0"/>
                  </a:rPr>
                  <a:t>Again </a:t>
                </a:r>
                <a:r>
                  <a:rPr lang="en-US" sz="2400" dirty="0">
                    <a:solidFill>
                      <a:srgbClr val="000000"/>
                    </a:solidFill>
                    <a:latin typeface="Times New Roman" panose="02020603050405020304" pitchFamily="18" charset="0"/>
                    <a:cs typeface="Times New Roman" panose="02020603050405020304" pitchFamily="18" charset="0"/>
                  </a:rPr>
                  <a:t>usually energy demand data is available </a:t>
                </a:r>
                <a:r>
                  <a:rPr lang="en-US" sz="2400" dirty="0" err="1" smtClean="0">
                    <a:solidFill>
                      <a:srgbClr val="000000"/>
                    </a:solidFill>
                    <a:latin typeface="Times New Roman" panose="02020603050405020304" pitchFamily="18" charset="0"/>
                    <a:cs typeface="Times New Roman" panose="02020603050405020304" pitchFamily="18" charset="0"/>
                  </a:rPr>
                  <a:t>sectorially</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a:solidFill>
                      <a:srgbClr val="000000"/>
                    </a:solidFill>
                    <a:latin typeface="Times New Roman" panose="02020603050405020304" pitchFamily="18" charset="0"/>
                    <a:cs typeface="Times New Roman" panose="02020603050405020304" pitchFamily="18" charset="0"/>
                  </a:rPr>
                  <a:t>in the form of sales (belled energy) data. This has to be changed to energy requirement by assuming a certain percentage of loss. </a:t>
                </a:r>
                <a:endParaRPr lang="en-US" sz="2400" dirty="0" smtClean="0">
                  <a:solidFill>
                    <a:srgbClr val="000000"/>
                  </a:solidFill>
                  <a:latin typeface="Times New Roman" panose="02020603050405020304" pitchFamily="18" charset="0"/>
                  <a:cs typeface="Times New Roman" panose="02020603050405020304" pitchFamily="18" charset="0"/>
                </a:endParaRPr>
              </a:p>
              <a:p>
                <a:pPr marL="0" indent="0" algn="ctr">
                  <a:buNone/>
                </a:pPr>
                <a:r>
                  <a:rPr lang="en-US" sz="2400" dirty="0">
                    <a:latin typeface="Times New Roman" panose="02020603050405020304" pitchFamily="18" charset="0"/>
                    <a:cs typeface="Times New Roman" panose="02020603050405020304" pitchFamily="18" charset="0"/>
                  </a:rPr>
                  <a:t>Generation= Sales + losses </a:t>
                </a:r>
              </a:p>
              <a:p>
                <a:pPr marL="0" indent="0">
                  <a:buNone/>
                </a:pPr>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Losses=</a:t>
                </a:r>
                <a:r>
                  <a:rPr lang="en-US" sz="2400" dirty="0" err="1" smtClean="0">
                    <a:latin typeface="Times New Roman" panose="02020603050405020304" pitchFamily="18" charset="0"/>
                    <a:cs typeface="Times New Roman" panose="02020603050405020304" pitchFamily="18" charset="0"/>
                  </a:rPr>
                  <a:t>x%Generation</a:t>
                </a:r>
                <a:r>
                  <a:rPr lang="en-US" sz="2400" dirty="0" smtClean="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marL="0" indent="0">
                  <a:buNone/>
                </a:pPr>
                <a14:m>
                  <m:oMathPara xmlns:m="http://schemas.openxmlformats.org/officeDocument/2006/math">
                    <m:oMathParaPr>
                      <m:jc m:val="centerGroup"/>
                    </m:oMathParaPr>
                    <m:oMath xmlns:m="http://schemas.openxmlformats.org/officeDocument/2006/math">
                      <m:r>
                        <a:rPr lang="en-US" sz="2400" b="0" i="1" smtClean="0">
                          <a:latin typeface="Cambria Math"/>
                        </a:rPr>
                        <m:t>𝐺𝑒𝑛𝑒𝑟𝑎𝑡𝑖𝑜𝑛</m:t>
                      </m:r>
                      <m:r>
                        <a:rPr lang="en-US" sz="2400" b="0" i="1" smtClean="0">
                          <a:latin typeface="Cambria Math"/>
                        </a:rPr>
                        <m:t>=</m:t>
                      </m:r>
                      <m:f>
                        <m:fPr>
                          <m:ctrlPr>
                            <a:rPr lang="en-US" sz="2400" b="0" i="1" smtClean="0">
                              <a:latin typeface="Cambria Math"/>
                            </a:rPr>
                          </m:ctrlPr>
                        </m:fPr>
                        <m:num>
                          <m:r>
                            <a:rPr lang="en-US" sz="2400" b="0" i="1" smtClean="0">
                              <a:latin typeface="Cambria Math"/>
                            </a:rPr>
                            <m:t>𝑆𝑎𝑙𝑒𝑠</m:t>
                          </m:r>
                        </m:num>
                        <m:den>
                          <m:r>
                            <a:rPr lang="en-US" sz="2400" b="0" i="1" smtClean="0">
                              <a:latin typeface="Cambria Math"/>
                            </a:rPr>
                            <m:t>1−</m:t>
                          </m:r>
                          <m:r>
                            <a:rPr lang="en-US" sz="2400" b="0" i="1" smtClean="0">
                              <a:latin typeface="Cambria Math"/>
                            </a:rPr>
                            <m:t>𝑋</m:t>
                          </m:r>
                          <m:r>
                            <a:rPr lang="en-US" sz="2400" b="0" i="1" smtClean="0">
                              <a:latin typeface="Cambria Math"/>
                            </a:rPr>
                            <m:t>%</m:t>
                          </m:r>
                        </m:den>
                      </m:f>
                    </m:oMath>
                  </m:oMathPara>
                </a14:m>
                <a:endParaRPr lang="en-US" sz="2400"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Peak load Forecast </a:t>
                </a:r>
                <a:r>
                  <a:rPr lang="en-US" sz="2400" b="1" dirty="0" smtClean="0">
                    <a:latin typeface="Times New Roman" panose="02020603050405020304" pitchFamily="18" charset="0"/>
                    <a:cs typeface="Times New Roman" panose="02020603050405020304" pitchFamily="18" charset="0"/>
                  </a:rPr>
                  <a:t>: </a:t>
                </a:r>
              </a:p>
              <a:p>
                <a:pPr marL="0" indent="0">
                  <a:buNone/>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system peak load is derived by the assumption of the future trend of the load factor </a:t>
                </a:r>
              </a:p>
              <a:p>
                <a:pPr marL="0" indent="0">
                  <a:buNone/>
                </a:pPr>
                <a14:m>
                  <m:oMathPara xmlns:m="http://schemas.openxmlformats.org/officeDocument/2006/math">
                    <m:oMathParaPr>
                      <m:jc m:val="centerGroup"/>
                    </m:oMathParaPr>
                    <m:oMath xmlns:m="http://schemas.openxmlformats.org/officeDocument/2006/math">
                      <m:r>
                        <a:rPr lang="en-US" sz="2400" b="0" i="1" smtClean="0">
                          <a:latin typeface="Cambria Math"/>
                        </a:rPr>
                        <m:t>𝑝𝑒𝑎𝑘𝑙𝑜𝑎𝑑</m:t>
                      </m:r>
                      <m:r>
                        <a:rPr lang="en-US" sz="2400" b="0" i="1" smtClean="0">
                          <a:latin typeface="Cambria Math"/>
                        </a:rPr>
                        <m:t>=</m:t>
                      </m:r>
                      <m:f>
                        <m:fPr>
                          <m:ctrlPr>
                            <a:rPr lang="en-US" sz="2400" b="0" i="1" smtClean="0">
                              <a:latin typeface="Cambria Math"/>
                            </a:rPr>
                          </m:ctrlPr>
                        </m:fPr>
                        <m:num>
                          <m:r>
                            <a:rPr lang="en-US" sz="2400" b="0" i="1" smtClean="0">
                              <a:latin typeface="Cambria Math"/>
                            </a:rPr>
                            <m:t>𝐴𝑛𝑛𝑢𝑎𝑙</m:t>
                          </m:r>
                          <m:r>
                            <a:rPr lang="en-US" sz="2400" b="0" i="1" smtClean="0">
                              <a:latin typeface="Cambria Math"/>
                            </a:rPr>
                            <m:t> </m:t>
                          </m:r>
                          <m:r>
                            <a:rPr lang="en-US" sz="2400" b="0" i="1" smtClean="0">
                              <a:latin typeface="Cambria Math"/>
                            </a:rPr>
                            <m:t>𝑒𝑛𝑒𝑟𝑔𝑦</m:t>
                          </m:r>
                        </m:num>
                        <m:den>
                          <m:r>
                            <a:rPr lang="en-US" sz="2400" b="0" i="1" smtClean="0">
                              <a:latin typeface="Cambria Math"/>
                            </a:rPr>
                            <m:t>8760∗</m:t>
                          </m:r>
                          <m:r>
                            <a:rPr lang="en-US" sz="2400" b="0" i="1" smtClean="0">
                              <a:latin typeface="Cambria Math"/>
                            </a:rPr>
                            <m:t>𝐿𝑜𝑎𝑑𝑓𝑎𝑐𝑡𝑜𝑟</m:t>
                          </m:r>
                        </m:den>
                      </m:f>
                    </m:oMath>
                  </m:oMathPara>
                </a14:m>
                <a:endParaRPr lang="en-US" sz="2400" dirty="0">
                  <a:latin typeface="Times New Roman" panose="02020603050405020304" pitchFamily="18" charset="0"/>
                  <a:cs typeface="Times New Roman" panose="02020603050405020304" pitchFamily="18" charset="0"/>
                </a:endParaRPr>
              </a:p>
              <a:p>
                <a:endParaRPr lang="en-US" dirty="0"/>
              </a:p>
              <a:p>
                <a:endParaRPr lang="en-US" dirty="0"/>
              </a:p>
              <a:p>
                <a:endParaRPr lang="en-US" dirty="0">
                  <a:solidFill>
                    <a:srgbClr val="000000"/>
                  </a:solidFill>
                  <a:latin typeface="Times New Roman"/>
                </a:endParaRPr>
              </a:p>
              <a:p>
                <a:endParaRPr lang="en-US" dirty="0">
                  <a:solidFill>
                    <a:srgbClr val="000000"/>
                  </a:solidFill>
                  <a:latin typeface="Times New Roman"/>
                </a:endParaRPr>
              </a:p>
              <a:p>
                <a:endParaRPr lang="en-US" dirty="0">
                  <a:solidFill>
                    <a:srgbClr val="000000"/>
                  </a:solidFill>
                  <a:latin typeface="Times New Roman"/>
                </a:endParaRPr>
              </a:p>
              <a:p>
                <a:endParaRPr lang="en-US" dirty="0">
                  <a:solidFill>
                    <a:srgbClr val="000000"/>
                  </a:solidFill>
                  <a:latin typeface="Times New Roman"/>
                </a:endParaRPr>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52400" y="762000"/>
                <a:ext cx="8991600" cy="6019800"/>
              </a:xfrm>
              <a:blipFill rotWithShape="1">
                <a:blip r:embed="rId2"/>
                <a:stretch>
                  <a:fillRect l="-1017" r="-1627"/>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a:xfrm>
            <a:off x="7010400" y="6324600"/>
            <a:ext cx="2133600" cy="365125"/>
          </a:xfrm>
        </p:spPr>
        <p:txBody>
          <a:bodyPr/>
          <a:lstStyle/>
          <a:p>
            <a:r>
              <a:rPr lang="en-US" sz="3200" b="1" dirty="0" smtClean="0"/>
              <a:t>33</a:t>
            </a:r>
            <a:endParaRPr lang="en-US" sz="3200" b="1" dirty="0"/>
          </a:p>
        </p:txBody>
      </p:sp>
    </p:spTree>
    <p:extLst>
      <p:ext uri="{BB962C8B-B14F-4D97-AF65-F5344CB8AC3E}">
        <p14:creationId xmlns:p14="http://schemas.microsoft.com/office/powerpoint/2010/main" val="18526687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324600"/>
          </a:xfrm>
        </p:spPr>
        <p:txBody>
          <a:bodyPr>
            <a:normAutofit fontScale="85000" lnSpcReduction="10000"/>
          </a:bodyPr>
          <a:lstStyle/>
          <a:p>
            <a:pPr marL="0" indent="0" algn="ctr">
              <a:lnSpc>
                <a:spcPct val="150000"/>
              </a:lnSpc>
              <a:buNone/>
            </a:pPr>
            <a:r>
              <a:rPr lang="en-US" sz="2000" b="1" dirty="0">
                <a:solidFill>
                  <a:srgbClr val="000000"/>
                </a:solidFill>
                <a:latin typeface="Times New Roman" panose="02020603050405020304" pitchFamily="18" charset="0"/>
                <a:cs typeface="Times New Roman" panose="02020603050405020304" pitchFamily="18" charset="0"/>
              </a:rPr>
              <a:t>Scenario </a:t>
            </a:r>
            <a:r>
              <a:rPr lang="en-US" sz="2000" b="1" dirty="0" smtClean="0">
                <a:solidFill>
                  <a:srgbClr val="000000"/>
                </a:solidFill>
                <a:latin typeface="Times New Roman" panose="02020603050405020304" pitchFamily="18" charset="0"/>
                <a:cs typeface="Times New Roman" panose="02020603050405020304" pitchFamily="18" charset="0"/>
              </a:rPr>
              <a:t>technique: </a:t>
            </a:r>
          </a:p>
          <a:p>
            <a:pPr algn="just">
              <a:lnSpc>
                <a:spcPct val="150000"/>
              </a:lnSpc>
              <a:buFont typeface="Wingdings" panose="05000000000000000000" pitchFamily="2" charset="2"/>
              <a:buChar char="v"/>
            </a:pPr>
            <a:r>
              <a:rPr lang="en-US" sz="2000" dirty="0" smtClean="0">
                <a:solidFill>
                  <a:srgbClr val="000000"/>
                </a:solidFill>
                <a:latin typeface="Times New Roman" panose="02020603050405020304" pitchFamily="18" charset="0"/>
                <a:cs typeface="Times New Roman" panose="02020603050405020304" pitchFamily="18" charset="0"/>
              </a:rPr>
              <a:t>In </a:t>
            </a:r>
            <a:r>
              <a:rPr lang="en-US" sz="2000" dirty="0">
                <a:solidFill>
                  <a:srgbClr val="000000"/>
                </a:solidFill>
                <a:latin typeface="Times New Roman" panose="02020603050405020304" pitchFamily="18" charset="0"/>
                <a:cs typeface="Times New Roman" panose="02020603050405020304" pitchFamily="18" charset="0"/>
              </a:rPr>
              <a:t>the scenario technique several different forecasts are made for electric energy demand. These forecasts are usually based on assumptions concerning the independent variables. This method helps to study the influence of different factors on energy demand. </a:t>
            </a:r>
            <a:endParaRPr lang="en-US" sz="2000" dirty="0" smtClean="0">
              <a:solidFill>
                <a:srgbClr val="000000"/>
              </a:solidFill>
              <a:latin typeface="Times New Roman" panose="02020603050405020304" pitchFamily="18" charset="0"/>
              <a:cs typeface="Times New Roman" panose="02020603050405020304" pitchFamily="18" charset="0"/>
            </a:endParaRPr>
          </a:p>
          <a:p>
            <a:pPr marL="0" indent="0" algn="ctr">
              <a:lnSpc>
                <a:spcPct val="150000"/>
              </a:lnSpc>
              <a:buNone/>
            </a:pPr>
            <a:r>
              <a:rPr lang="en-US" sz="2000" b="1" dirty="0">
                <a:latin typeface="Times New Roman" panose="02020603050405020304" pitchFamily="18" charset="0"/>
                <a:cs typeface="Times New Roman" panose="02020603050405020304" pitchFamily="18" charset="0"/>
              </a:rPr>
              <a:t>Energy Forecast: </a:t>
            </a:r>
            <a:endParaRPr lang="en-US" sz="2000" dirty="0">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Since energy or sales forecasting at this time is highly subjective , we shall devote only modest space to the general philosophy prevalent in the industry. Again every utility has its own way of arriving at an energy forecast , and the approach we discuss here may or may not agree with one used by a particular utility. </a:t>
            </a:r>
          </a:p>
          <a:p>
            <a:pPr algn="just">
              <a:lnSpc>
                <a:spcPct val="150000"/>
              </a:lnSpc>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Every forecasts tend to be developed using correlation and extrapolation primarily, tempered with sound project of future conditions Generally to arrive at a total energy forecast, the forecasts, for the three major classes of customers (Residential, Commercial, Industrial ) are determined and then combined. </a:t>
            </a:r>
            <a:endParaRPr lang="en-US" sz="2000" dirty="0" smtClean="0">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v"/>
            </a:pPr>
            <a:r>
              <a:rPr lang="en-US" sz="2000" dirty="0" smtClean="0">
                <a:latin typeface="Times New Roman" panose="02020603050405020304" pitchFamily="18" charset="0"/>
                <a:cs typeface="Times New Roman" panose="02020603050405020304" pitchFamily="18" charset="0"/>
              </a:rPr>
              <a:t>Each </a:t>
            </a:r>
            <a:r>
              <a:rPr lang="en-US" sz="2000" dirty="0">
                <a:latin typeface="Times New Roman" panose="02020603050405020304" pitchFamily="18" charset="0"/>
                <a:cs typeface="Times New Roman" panose="02020603050405020304" pitchFamily="18" charset="0"/>
              </a:rPr>
              <a:t>class is forecast separately because of different characteristics associated with these classes. We shall briefly describe the basic philosophy used in determining these three forecasts. </a:t>
            </a:r>
            <a:endParaRPr lang="en-US" sz="2000" dirty="0">
              <a:solidFill>
                <a:srgbClr val="000000"/>
              </a:solidFill>
              <a:latin typeface="Times New Roman" panose="02020603050405020304" pitchFamily="18" charset="0"/>
              <a:cs typeface="Times New Roman" panose="02020603050405020304" pitchFamily="18" charset="0"/>
            </a:endParaRPr>
          </a:p>
          <a:p>
            <a:endParaRPr lang="en-US" dirty="0">
              <a:solidFill>
                <a:srgbClr val="000000"/>
              </a:solidFill>
              <a:latin typeface="Times New Roman"/>
            </a:endParaRPr>
          </a:p>
          <a:p>
            <a:endParaRPr lang="en-US" dirty="0">
              <a:solidFill>
                <a:srgbClr val="000000"/>
              </a:solidFill>
              <a:latin typeface="Times New Roman"/>
            </a:endParaRPr>
          </a:p>
          <a:p>
            <a:endParaRPr lang="en-US" dirty="0">
              <a:solidFill>
                <a:srgbClr val="000000"/>
              </a:solidFill>
              <a:latin typeface="Times New Roman"/>
            </a:endParaRPr>
          </a:p>
        </p:txBody>
      </p:sp>
      <p:sp>
        <p:nvSpPr>
          <p:cNvPr id="4" name="Slide Number Placeholder 3"/>
          <p:cNvSpPr>
            <a:spLocks noGrp="1"/>
          </p:cNvSpPr>
          <p:nvPr>
            <p:ph type="sldNum" sz="quarter" idx="12"/>
          </p:nvPr>
        </p:nvSpPr>
        <p:spPr>
          <a:xfrm>
            <a:off x="7010400" y="6460920"/>
            <a:ext cx="2133600" cy="365125"/>
          </a:xfrm>
        </p:spPr>
        <p:txBody>
          <a:bodyPr/>
          <a:lstStyle/>
          <a:p>
            <a:r>
              <a:rPr lang="en-US" sz="3200" b="1" dirty="0" smtClean="0"/>
              <a:t>34</a:t>
            </a:r>
            <a:endParaRPr lang="en-US" sz="3200" b="1" dirty="0"/>
          </a:p>
        </p:txBody>
      </p:sp>
    </p:spTree>
    <p:extLst>
      <p:ext uri="{BB962C8B-B14F-4D97-AF65-F5344CB8AC3E}">
        <p14:creationId xmlns:p14="http://schemas.microsoft.com/office/powerpoint/2010/main" val="30436271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b="1" dirty="0" smtClean="0">
                <a:solidFill>
                  <a:srgbClr val="000000"/>
                </a:solidFill>
                <a:latin typeface="Times New Roman"/>
              </a:rPr>
              <a:t/>
            </a:r>
            <a:br>
              <a:rPr lang="en-US" b="1" dirty="0" smtClean="0">
                <a:solidFill>
                  <a:srgbClr val="000000"/>
                </a:solidFill>
                <a:latin typeface="Times New Roman"/>
              </a:rPr>
            </a:br>
            <a:r>
              <a:rPr lang="en-US" b="1" dirty="0" smtClean="0">
                <a:solidFill>
                  <a:srgbClr val="000000"/>
                </a:solidFill>
                <a:latin typeface="Times New Roman"/>
              </a:rPr>
              <a:t>Sectorial </a:t>
            </a:r>
            <a:r>
              <a:rPr lang="en-US" b="1" dirty="0">
                <a:solidFill>
                  <a:srgbClr val="000000"/>
                </a:solidFill>
                <a:latin typeface="Times New Roman"/>
              </a:rPr>
              <a:t>Modeling: </a:t>
            </a:r>
            <a:r>
              <a:rPr lang="en-US" dirty="0">
                <a:solidFill>
                  <a:srgbClr val="000000"/>
                </a:solidFill>
                <a:latin typeface="Times New Roman"/>
              </a:rPr>
              <a:t/>
            </a:r>
            <a:br>
              <a:rPr lang="en-US" dirty="0">
                <a:solidFill>
                  <a:srgbClr val="000000"/>
                </a:solidFill>
                <a:latin typeface="Times New Roman"/>
              </a:rPr>
            </a:br>
            <a:endParaRPr lang="en-US" dirty="0"/>
          </a:p>
        </p:txBody>
      </p:sp>
      <p:sp>
        <p:nvSpPr>
          <p:cNvPr id="3" name="Content Placeholder 2"/>
          <p:cNvSpPr>
            <a:spLocks noGrp="1"/>
          </p:cNvSpPr>
          <p:nvPr>
            <p:ph idx="1"/>
          </p:nvPr>
        </p:nvSpPr>
        <p:spPr>
          <a:xfrm>
            <a:off x="228600" y="838200"/>
            <a:ext cx="8915400" cy="5715000"/>
          </a:xfrm>
        </p:spPr>
        <p:txBody>
          <a:bodyPr>
            <a:noAutofit/>
          </a:bodyPr>
          <a:lstStyle/>
          <a:p>
            <a:pPr>
              <a:lnSpc>
                <a:spcPct val="150000"/>
              </a:lnSpc>
              <a:buFont typeface="Wingdings" panose="05000000000000000000" pitchFamily="2" charset="2"/>
              <a:buChar char="v"/>
            </a:pPr>
            <a:r>
              <a:rPr lang="en-US" sz="2000" dirty="0" smtClean="0">
                <a:solidFill>
                  <a:srgbClr val="000000"/>
                </a:solidFill>
                <a:latin typeface="Times New Roman"/>
              </a:rPr>
              <a:t>The </a:t>
            </a:r>
            <a:r>
              <a:rPr lang="en-US" sz="2000" dirty="0">
                <a:solidFill>
                  <a:srgbClr val="000000"/>
                </a:solidFill>
                <a:latin typeface="Times New Roman"/>
              </a:rPr>
              <a:t>energy demand is usually forecasted using the below methods for each category of demand( Domestic, commercial, industrial etc.). These have to be aggregated in order to determine the total energy forecast. </a:t>
            </a:r>
            <a:endParaRPr lang="en-US" sz="2000" dirty="0" smtClean="0">
              <a:solidFill>
                <a:srgbClr val="000000"/>
              </a:solidFill>
              <a:latin typeface="Times New Roman"/>
            </a:endParaRPr>
          </a:p>
          <a:p>
            <a:pPr>
              <a:lnSpc>
                <a:spcPct val="150000"/>
              </a:lnSpc>
              <a:buFont typeface="Wingdings" panose="05000000000000000000" pitchFamily="2" charset="2"/>
              <a:buChar char="v"/>
            </a:pPr>
            <a:r>
              <a:rPr lang="en-US" sz="2000" dirty="0" smtClean="0">
                <a:solidFill>
                  <a:srgbClr val="000000"/>
                </a:solidFill>
                <a:latin typeface="Times New Roman"/>
              </a:rPr>
              <a:t>Residential </a:t>
            </a:r>
            <a:r>
              <a:rPr lang="en-US" sz="2000" dirty="0">
                <a:solidFill>
                  <a:srgbClr val="000000"/>
                </a:solidFill>
                <a:latin typeface="Times New Roman"/>
              </a:rPr>
              <a:t>energy requirements are dependent on many things, but the major factors are </a:t>
            </a:r>
          </a:p>
          <a:p>
            <a:pPr marL="1371600" indent="0">
              <a:lnSpc>
                <a:spcPct val="150000"/>
              </a:lnSpc>
              <a:buNone/>
            </a:pPr>
            <a:r>
              <a:rPr lang="en-US" sz="2000" dirty="0">
                <a:solidFill>
                  <a:srgbClr val="000000"/>
                </a:solidFill>
                <a:latin typeface="Times New Roman"/>
              </a:rPr>
              <a:t>1. Residential customer </a:t>
            </a:r>
          </a:p>
          <a:p>
            <a:pPr marL="1371600" indent="0">
              <a:lnSpc>
                <a:spcPct val="150000"/>
              </a:lnSpc>
              <a:buNone/>
            </a:pPr>
            <a:r>
              <a:rPr lang="en-US" sz="2000" dirty="0">
                <a:solidFill>
                  <a:srgbClr val="000000"/>
                </a:solidFill>
                <a:latin typeface="Times New Roman"/>
              </a:rPr>
              <a:t>2. Population per customer </a:t>
            </a:r>
          </a:p>
          <a:p>
            <a:pPr marL="1371600" indent="0">
              <a:lnSpc>
                <a:spcPct val="150000"/>
              </a:lnSpc>
              <a:buNone/>
            </a:pPr>
            <a:r>
              <a:rPr lang="en-US" sz="2000" dirty="0">
                <a:solidFill>
                  <a:srgbClr val="000000"/>
                </a:solidFill>
                <a:latin typeface="Times New Roman"/>
              </a:rPr>
              <a:t>3. Per capita energy consumption </a:t>
            </a:r>
          </a:p>
          <a:p>
            <a:pPr>
              <a:lnSpc>
                <a:spcPct val="150000"/>
              </a:lnSpc>
              <a:buFont typeface="Wingdings" panose="05000000000000000000" pitchFamily="2" charset="2"/>
              <a:buChar char="v"/>
            </a:pPr>
            <a:r>
              <a:rPr lang="en-US" sz="2000" dirty="0">
                <a:solidFill>
                  <a:srgbClr val="000000"/>
                </a:solidFill>
                <a:latin typeface="Times New Roman"/>
              </a:rPr>
              <a:t>Clearly , if forecast of residential sales could be obtained simply by multiplying the three factors. To obtain the forecast values of these three factors, either simple curve-fitting methods or more sophisticated regression analysis can be used. Such an approach to residential sales forecasting is usually referred to as the Population method. </a:t>
            </a:r>
            <a:endParaRPr lang="en-US" sz="2000" dirty="0"/>
          </a:p>
        </p:txBody>
      </p:sp>
      <p:sp>
        <p:nvSpPr>
          <p:cNvPr id="4" name="Slide Number Placeholder 3"/>
          <p:cNvSpPr>
            <a:spLocks noGrp="1"/>
          </p:cNvSpPr>
          <p:nvPr>
            <p:ph type="sldNum" sz="quarter" idx="12"/>
          </p:nvPr>
        </p:nvSpPr>
        <p:spPr>
          <a:xfrm>
            <a:off x="6980903" y="6490417"/>
            <a:ext cx="2133600" cy="365125"/>
          </a:xfrm>
        </p:spPr>
        <p:txBody>
          <a:bodyPr/>
          <a:lstStyle/>
          <a:p>
            <a:r>
              <a:rPr lang="en-US" sz="3200" b="1" dirty="0" smtClean="0"/>
              <a:t>35</a:t>
            </a:r>
            <a:endParaRPr lang="en-US" sz="3200" b="1" dirty="0"/>
          </a:p>
        </p:txBody>
      </p:sp>
    </p:spTree>
    <p:extLst>
      <p:ext uri="{BB962C8B-B14F-4D97-AF65-F5344CB8AC3E}">
        <p14:creationId xmlns:p14="http://schemas.microsoft.com/office/powerpoint/2010/main" val="11153686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248400"/>
          </a:xfrm>
        </p:spPr>
        <p:txBody>
          <a:bodyPr>
            <a:normAutofit/>
          </a:bodyPr>
          <a:lstStyle/>
          <a:p>
            <a:pPr marL="0" indent="0" algn="ctr">
              <a:buNone/>
            </a:pPr>
            <a:r>
              <a:rPr lang="en-US" b="1" dirty="0"/>
              <a:t>Total component and direct approach: </a:t>
            </a:r>
            <a:endParaRPr lang="en-US" dirty="0"/>
          </a:p>
          <a:p>
            <a:pPr>
              <a:lnSpc>
                <a:spcPct val="150000"/>
              </a:lnSpc>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In </a:t>
            </a:r>
            <a:r>
              <a:rPr lang="en-US" sz="2800" dirty="0">
                <a:latin typeface="Times New Roman" panose="02020603050405020304" pitchFamily="18" charset="0"/>
                <a:cs typeface="Times New Roman" panose="02020603050405020304" pitchFamily="18" charset="0"/>
              </a:rPr>
              <a:t>the component approach the growth trend of individual components can be well taken care of </a:t>
            </a:r>
            <a:endParaRPr lang="en-US" sz="2800" dirty="0" smtClean="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Direct </a:t>
            </a:r>
            <a:r>
              <a:rPr lang="en-US" sz="2800" dirty="0">
                <a:latin typeface="Times New Roman" panose="02020603050405020304" pitchFamily="18" charset="0"/>
                <a:cs typeface="Times New Roman" panose="02020603050405020304" pitchFamily="18" charset="0"/>
              </a:rPr>
              <a:t>approach is easier to follow </a:t>
            </a:r>
            <a:endParaRPr lang="en-US" sz="2800" dirty="0" smtClean="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Direct approach is more indicative of the overall growth trends </a:t>
            </a:r>
          </a:p>
          <a:p>
            <a:pPr marL="0" indent="0">
              <a:lnSpc>
                <a:spcPct val="150000"/>
              </a:lnSpc>
              <a:buNone/>
            </a:pPr>
            <a:r>
              <a:rPr lang="en-US" sz="2800" b="1" dirty="0" smtClean="0">
                <a:latin typeface="Times New Roman" panose="02020603050405020304" pitchFamily="18" charset="0"/>
                <a:cs typeface="Times New Roman" panose="02020603050405020304" pitchFamily="18" charset="0"/>
              </a:rPr>
              <a:t>Weather </a:t>
            </a:r>
            <a:r>
              <a:rPr lang="en-US" sz="2800" b="1" dirty="0">
                <a:latin typeface="Times New Roman" panose="02020603050405020304" pitchFamily="18" charset="0"/>
                <a:cs typeface="Times New Roman" panose="02020603050405020304" pitchFamily="18" charset="0"/>
              </a:rPr>
              <a:t>dependence: </a:t>
            </a:r>
            <a:r>
              <a:rPr lang="en-US" sz="2800" dirty="0">
                <a:latin typeface="Times New Roman" panose="02020603050405020304" pitchFamily="18" charset="0"/>
                <a:cs typeface="Times New Roman" panose="02020603050405020304" pitchFamily="18" charset="0"/>
              </a:rPr>
              <a:t>Depends upon weather </a:t>
            </a:r>
          </a:p>
          <a:p>
            <a:pPr marL="0" indent="0">
              <a:lnSpc>
                <a:spcPct val="150000"/>
              </a:lnSpc>
              <a:buNone/>
            </a:pPr>
            <a:r>
              <a:rPr lang="en-US" sz="2800" b="1" dirty="0">
                <a:latin typeface="Times New Roman" panose="02020603050405020304" pitchFamily="18" charset="0"/>
                <a:cs typeface="Times New Roman" panose="02020603050405020304" pitchFamily="18" charset="0"/>
              </a:rPr>
              <a:t>Average of all the methods : </a:t>
            </a:r>
            <a:r>
              <a:rPr lang="en-US" sz="2800" dirty="0">
                <a:latin typeface="Times New Roman" panose="02020603050405020304" pitchFamily="18" charset="0"/>
                <a:cs typeface="Times New Roman" panose="02020603050405020304" pitchFamily="18" charset="0"/>
              </a:rPr>
              <a:t>It gives accurate load forecasting </a:t>
            </a:r>
          </a:p>
        </p:txBody>
      </p:sp>
      <p:sp>
        <p:nvSpPr>
          <p:cNvPr id="4" name="Slide Number Placeholder 3"/>
          <p:cNvSpPr>
            <a:spLocks noGrp="1"/>
          </p:cNvSpPr>
          <p:nvPr>
            <p:ph type="sldNum" sz="quarter" idx="12"/>
          </p:nvPr>
        </p:nvSpPr>
        <p:spPr>
          <a:xfrm>
            <a:off x="7010400" y="6475669"/>
            <a:ext cx="2133600" cy="365125"/>
          </a:xfrm>
        </p:spPr>
        <p:txBody>
          <a:bodyPr/>
          <a:lstStyle/>
          <a:p>
            <a:r>
              <a:rPr lang="en-US" sz="3200" dirty="0" smtClean="0">
                <a:latin typeface="Times New Roman" panose="02020603050405020304" pitchFamily="18" charset="0"/>
                <a:cs typeface="Times New Roman" panose="02020603050405020304" pitchFamily="18" charset="0"/>
              </a:rPr>
              <a:t>36</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22912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Types of Load forecasting:</a:t>
            </a:r>
            <a:br>
              <a:rPr lang="en-US" dirty="0"/>
            </a:br>
            <a:endParaRPr lang="en-US" dirty="0"/>
          </a:p>
        </p:txBody>
      </p:sp>
      <p:sp>
        <p:nvSpPr>
          <p:cNvPr id="3" name="Content Placeholder 2"/>
          <p:cNvSpPr>
            <a:spLocks noGrp="1"/>
          </p:cNvSpPr>
          <p:nvPr>
            <p:ph idx="1"/>
          </p:nvPr>
        </p:nvSpPr>
        <p:spPr>
          <a:xfrm>
            <a:off x="304800" y="762000"/>
            <a:ext cx="8839200" cy="6096000"/>
          </a:xfrm>
        </p:spPr>
        <p:txBody>
          <a:bodyPr>
            <a:noAutofit/>
          </a:bodyPr>
          <a:lstStyle/>
          <a:p>
            <a:pPr>
              <a:buFont typeface="Wingdings" panose="05000000000000000000" pitchFamily="2" charset="2"/>
              <a:buChar char="v"/>
            </a:pPr>
            <a:r>
              <a:rPr lang="en-US" sz="2000" dirty="0" smtClean="0">
                <a:latin typeface="Times New Roman" panose="02020603050405020304" pitchFamily="18" charset="0"/>
                <a:cs typeface="Times New Roman" panose="02020603050405020304" pitchFamily="18" charset="0"/>
              </a:rPr>
              <a:t>Long </a:t>
            </a:r>
            <a:r>
              <a:rPr lang="en-US" sz="2000" dirty="0">
                <a:latin typeface="Times New Roman" panose="02020603050405020304" pitchFamily="18" charset="0"/>
                <a:cs typeface="Times New Roman" panose="02020603050405020304" pitchFamily="18" charset="0"/>
              </a:rPr>
              <a:t>term forecasting:</a:t>
            </a:r>
          </a:p>
          <a:p>
            <a:pPr>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It covers the period from 10 to 20 years .This depends mainly on the policy of government regarding the allotment of funds for the purpose of power.</a:t>
            </a:r>
          </a:p>
          <a:p>
            <a:pPr>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indicates where , when and how much additional generation , transmission and to distribution is required</a:t>
            </a:r>
            <a:r>
              <a:rPr lang="en-US" sz="20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 It helps the utilities to plan their investments to the maximum advantages and to evolve the optimum tariffs for the various categories of consumers.</a:t>
            </a:r>
          </a:p>
          <a:p>
            <a:pPr>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helps in the suitable formulation of the future national power policies.</a:t>
            </a:r>
          </a:p>
          <a:p>
            <a:pPr>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absence of long range forecast may create regional imbalances and bottleneck despite adequate over all investment.</a:t>
            </a:r>
          </a:p>
          <a:p>
            <a:pPr>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Medium term Forecasting or Intermediate Forecasting:</a:t>
            </a:r>
          </a:p>
          <a:p>
            <a:pPr>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It covers the period of 5 to 10 years. This actually connects the long term forecasting with short term forecasting.</a:t>
            </a:r>
          </a:p>
          <a:p>
            <a:pPr>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This </a:t>
            </a:r>
            <a:r>
              <a:rPr lang="en-US" sz="2000" dirty="0">
                <a:latin typeface="Times New Roman" panose="02020603050405020304" pitchFamily="18" charset="0"/>
                <a:cs typeface="Times New Roman" panose="02020603050405020304" pitchFamily="18" charset="0"/>
              </a:rPr>
              <a:t>is used for formulating the immediate power development program me.</a:t>
            </a:r>
          </a:p>
        </p:txBody>
      </p:sp>
      <p:sp>
        <p:nvSpPr>
          <p:cNvPr id="4" name="Slide Number Placeholder 3"/>
          <p:cNvSpPr>
            <a:spLocks noGrp="1"/>
          </p:cNvSpPr>
          <p:nvPr>
            <p:ph type="sldNum" sz="quarter" idx="12"/>
          </p:nvPr>
        </p:nvSpPr>
        <p:spPr>
          <a:xfrm>
            <a:off x="6858000" y="6490417"/>
            <a:ext cx="2133600" cy="365125"/>
          </a:xfrm>
        </p:spPr>
        <p:txBody>
          <a:bodyPr/>
          <a:lstStyle/>
          <a:p>
            <a:r>
              <a:rPr lang="en-US" sz="3200" b="1" dirty="0" smtClean="0">
                <a:latin typeface="Times New Roman" panose="02020603050405020304" pitchFamily="18" charset="0"/>
                <a:cs typeface="Times New Roman" panose="02020603050405020304" pitchFamily="18" charset="0"/>
              </a:rPr>
              <a:t>37</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36610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100" b="1" dirty="0">
                <a:solidFill>
                  <a:srgbClr val="000000"/>
                </a:solidFill>
                <a:latin typeface="Times New Roman"/>
              </a:rPr>
              <a:t>Short term </a:t>
            </a:r>
            <a:r>
              <a:rPr lang="en-US" sz="3100" b="1" dirty="0" smtClean="0">
                <a:solidFill>
                  <a:srgbClr val="000000"/>
                </a:solidFill>
                <a:latin typeface="Times New Roman"/>
              </a:rPr>
              <a:t>forecasting </a:t>
            </a:r>
            <a:r>
              <a:rPr lang="en-US" dirty="0">
                <a:solidFill>
                  <a:srgbClr val="000000"/>
                </a:solidFill>
                <a:latin typeface="Times New Roman"/>
              </a:rPr>
              <a:t/>
            </a:r>
            <a:br>
              <a:rPr lang="en-US" dirty="0">
                <a:solidFill>
                  <a:srgbClr val="000000"/>
                </a:solidFill>
                <a:latin typeface="Times New Roman"/>
              </a:rPr>
            </a:br>
            <a:endParaRPr lang="en-US" dirty="0"/>
          </a:p>
        </p:txBody>
      </p:sp>
      <p:sp>
        <p:nvSpPr>
          <p:cNvPr id="3" name="Content Placeholder 2"/>
          <p:cNvSpPr>
            <a:spLocks noGrp="1"/>
          </p:cNvSpPr>
          <p:nvPr>
            <p:ph idx="1"/>
          </p:nvPr>
        </p:nvSpPr>
        <p:spPr>
          <a:xfrm>
            <a:off x="228600" y="685800"/>
            <a:ext cx="8915400" cy="5943600"/>
          </a:xfrm>
        </p:spPr>
        <p:txBody>
          <a:bodyPr>
            <a:normAutofit lnSpcReduction="10000"/>
          </a:bodyPr>
          <a:lstStyle/>
          <a:p>
            <a:pPr algn="just">
              <a:lnSpc>
                <a:spcPct val="150000"/>
              </a:lnSpc>
              <a:buFont typeface="Wingdings" panose="05000000000000000000" pitchFamily="2" charset="2"/>
              <a:buChar char="Ø"/>
            </a:pPr>
            <a:r>
              <a:rPr lang="en-US" sz="2400" dirty="0" smtClean="0">
                <a:solidFill>
                  <a:srgbClr val="000000"/>
                </a:solidFill>
                <a:latin typeface="Times New Roman"/>
              </a:rPr>
              <a:t>It </a:t>
            </a:r>
            <a:r>
              <a:rPr lang="en-US" sz="2400" dirty="0">
                <a:solidFill>
                  <a:srgbClr val="000000"/>
                </a:solidFill>
                <a:latin typeface="Times New Roman"/>
              </a:rPr>
              <a:t>covers the period for hours, weeks, months or up to a few years. This helps to schedule the generation etc. from hourly to hourly basis. </a:t>
            </a:r>
            <a:endParaRPr lang="en-US" sz="2400" dirty="0" smtClean="0">
              <a:solidFill>
                <a:srgbClr val="000000"/>
              </a:solidFill>
              <a:latin typeface="Times New Roman"/>
            </a:endParaRPr>
          </a:p>
          <a:p>
            <a:pPr algn="just">
              <a:lnSpc>
                <a:spcPct val="150000"/>
              </a:lnSpc>
              <a:buFont typeface="Wingdings" panose="05000000000000000000" pitchFamily="2" charset="2"/>
              <a:buChar char="Ø"/>
            </a:pPr>
            <a:r>
              <a:rPr lang="en-US" sz="2400" dirty="0" smtClean="0">
                <a:solidFill>
                  <a:srgbClr val="000000"/>
                </a:solidFill>
                <a:latin typeface="Times New Roman"/>
              </a:rPr>
              <a:t>Framing </a:t>
            </a:r>
            <a:r>
              <a:rPr lang="en-US" sz="2400" dirty="0">
                <a:solidFill>
                  <a:srgbClr val="000000"/>
                </a:solidFill>
                <a:latin typeface="Times New Roman"/>
              </a:rPr>
              <a:t>/ Reviewing of plans for the establishment of future points of supply from the point of view of their timings. </a:t>
            </a:r>
            <a:endParaRPr lang="en-US" sz="2400" dirty="0" smtClean="0">
              <a:solidFill>
                <a:srgbClr val="000000"/>
              </a:solidFill>
              <a:latin typeface="Times New Roman"/>
            </a:endParaRPr>
          </a:p>
          <a:p>
            <a:pPr algn="just">
              <a:lnSpc>
                <a:spcPct val="150000"/>
              </a:lnSpc>
              <a:buFont typeface="Wingdings" panose="05000000000000000000" pitchFamily="2" charset="2"/>
              <a:buChar char="Ø"/>
            </a:pPr>
            <a:r>
              <a:rPr lang="en-US" sz="2400" dirty="0" smtClean="0">
                <a:solidFill>
                  <a:srgbClr val="000000"/>
                </a:solidFill>
                <a:latin typeface="Times New Roman"/>
              </a:rPr>
              <a:t>Framing </a:t>
            </a:r>
            <a:r>
              <a:rPr lang="en-US" sz="2400" dirty="0">
                <a:solidFill>
                  <a:srgbClr val="000000"/>
                </a:solidFill>
                <a:latin typeface="Times New Roman"/>
              </a:rPr>
              <a:t>/ Reviewing of plans for power factor correction at various points in the system and helps in the optimization of plant utilization. </a:t>
            </a:r>
            <a:endParaRPr lang="en-US" sz="2400" dirty="0" smtClean="0">
              <a:solidFill>
                <a:srgbClr val="000000"/>
              </a:solidFill>
              <a:latin typeface="Times New Roman"/>
            </a:endParaRPr>
          </a:p>
          <a:p>
            <a:pPr algn="just">
              <a:lnSpc>
                <a:spcPct val="150000"/>
              </a:lnSpc>
              <a:buFont typeface="Wingdings" panose="05000000000000000000" pitchFamily="2" charset="2"/>
              <a:buChar char="Ø"/>
            </a:pPr>
            <a:r>
              <a:rPr lang="en-US" sz="2400" dirty="0">
                <a:solidFill>
                  <a:srgbClr val="000000"/>
                </a:solidFill>
                <a:latin typeface="Times New Roman"/>
              </a:rPr>
              <a:t> </a:t>
            </a:r>
            <a:r>
              <a:rPr lang="en-US" sz="2400" dirty="0" smtClean="0">
                <a:solidFill>
                  <a:srgbClr val="000000"/>
                </a:solidFill>
                <a:latin typeface="Times New Roman"/>
              </a:rPr>
              <a:t>In </a:t>
            </a:r>
            <a:r>
              <a:rPr lang="en-US" sz="2400" dirty="0">
                <a:solidFill>
                  <a:srgbClr val="000000"/>
                </a:solidFill>
                <a:latin typeface="Times New Roman"/>
              </a:rPr>
              <a:t>case power is being improved from other sources as well having difference in tariffs between them, short term forecasting can help in proper and economic use pf such sources. </a:t>
            </a:r>
          </a:p>
        </p:txBody>
      </p:sp>
      <p:sp>
        <p:nvSpPr>
          <p:cNvPr id="4" name="Slide Number Placeholder 3"/>
          <p:cNvSpPr>
            <a:spLocks noGrp="1"/>
          </p:cNvSpPr>
          <p:nvPr>
            <p:ph type="sldNum" sz="quarter" idx="12"/>
          </p:nvPr>
        </p:nvSpPr>
        <p:spPr>
          <a:xfrm>
            <a:off x="7010400" y="6460920"/>
            <a:ext cx="2133600" cy="365125"/>
          </a:xfrm>
        </p:spPr>
        <p:txBody>
          <a:bodyPr/>
          <a:lstStyle/>
          <a:p>
            <a:r>
              <a:rPr lang="en-US" sz="3200" b="1" dirty="0" smtClean="0"/>
              <a:t>38</a:t>
            </a:r>
            <a:endParaRPr lang="en-US" sz="3200" b="1" dirty="0"/>
          </a:p>
        </p:txBody>
      </p:sp>
    </p:spTree>
    <p:extLst>
      <p:ext uri="{BB962C8B-B14F-4D97-AF65-F5344CB8AC3E}">
        <p14:creationId xmlns:p14="http://schemas.microsoft.com/office/powerpoint/2010/main" val="3071186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334962"/>
          </a:xfrm>
        </p:spPr>
        <p:txBody>
          <a:bodyPr>
            <a:noAutofit/>
          </a:bodyPr>
          <a:lstStyle/>
          <a:p>
            <a:pPr algn="r"/>
            <a:r>
              <a:rPr lang="en-US" sz="3200" dirty="0">
                <a:latin typeface="Times New Roman" panose="02020603050405020304" pitchFamily="18" charset="0"/>
                <a:cs typeface="Times New Roman" panose="02020603050405020304" pitchFamily="18" charset="0"/>
              </a:rPr>
              <a:t>Cont’d…</a:t>
            </a:r>
          </a:p>
        </p:txBody>
      </p:sp>
      <p:sp>
        <p:nvSpPr>
          <p:cNvPr id="3" name="Content Placeholder 2"/>
          <p:cNvSpPr>
            <a:spLocks noGrp="1"/>
          </p:cNvSpPr>
          <p:nvPr>
            <p:ph idx="1"/>
          </p:nvPr>
        </p:nvSpPr>
        <p:spPr>
          <a:xfrm>
            <a:off x="304800" y="655637"/>
            <a:ext cx="8839200" cy="5364163"/>
          </a:xfrm>
        </p:spPr>
        <p:txBody>
          <a:bodyPr>
            <a:normAutofit/>
          </a:bodyPr>
          <a:lstStyle/>
          <a:p>
            <a:pPr>
              <a:buFont typeface="Wingdings" panose="05000000000000000000" pitchFamily="2" charset="2"/>
              <a:buChar char="v"/>
            </a:pPr>
            <a:r>
              <a:rPr lang="en-US" sz="2400" dirty="0">
                <a:solidFill>
                  <a:srgbClr val="000000"/>
                </a:solidFill>
                <a:latin typeface="Times New Roman"/>
              </a:rPr>
              <a:t>Thermal </a:t>
            </a:r>
          </a:p>
          <a:p>
            <a:pPr marL="917575">
              <a:buFont typeface="Wingdings" panose="05000000000000000000" pitchFamily="2" charset="2"/>
              <a:buChar char="Ø"/>
            </a:pPr>
            <a:r>
              <a:rPr lang="it-IT" sz="2400" dirty="0">
                <a:solidFill>
                  <a:srgbClr val="000000"/>
                </a:solidFill>
                <a:latin typeface="Times New Roman"/>
              </a:rPr>
              <a:t>Aluto Langano Geothermal – 7.3 MW </a:t>
            </a:r>
          </a:p>
          <a:p>
            <a:pPr>
              <a:buFont typeface="Wingdings" panose="05000000000000000000" pitchFamily="2" charset="2"/>
              <a:buChar char="v"/>
            </a:pPr>
            <a:r>
              <a:rPr lang="en-US" sz="2400" dirty="0">
                <a:solidFill>
                  <a:srgbClr val="000000"/>
                </a:solidFill>
                <a:latin typeface="Times New Roman"/>
              </a:rPr>
              <a:t> Diesel </a:t>
            </a:r>
          </a:p>
          <a:p>
            <a:pPr marL="917575">
              <a:buFont typeface="Wingdings" panose="05000000000000000000" pitchFamily="2" charset="2"/>
              <a:buChar char="Ø"/>
              <a:tabLst>
                <a:tab pos="914400" algn="l"/>
              </a:tabLst>
            </a:pPr>
            <a:r>
              <a:rPr lang="en-US" sz="2400" dirty="0">
                <a:solidFill>
                  <a:srgbClr val="000000"/>
                </a:solidFill>
                <a:latin typeface="Times New Roman"/>
              </a:rPr>
              <a:t>Dire </a:t>
            </a:r>
            <a:r>
              <a:rPr lang="en-US" sz="2400" dirty="0" err="1">
                <a:solidFill>
                  <a:srgbClr val="000000"/>
                </a:solidFill>
                <a:latin typeface="Times New Roman"/>
              </a:rPr>
              <a:t>Dawa</a:t>
            </a:r>
            <a:r>
              <a:rPr lang="en-US" sz="2400" dirty="0">
                <a:solidFill>
                  <a:srgbClr val="000000"/>
                </a:solidFill>
                <a:latin typeface="Times New Roman"/>
              </a:rPr>
              <a:t> </a:t>
            </a:r>
          </a:p>
          <a:p>
            <a:pPr marL="917575">
              <a:buFont typeface="Wingdings" panose="05000000000000000000" pitchFamily="2" charset="2"/>
              <a:buChar char="Ø"/>
              <a:tabLst>
                <a:tab pos="914400" algn="l"/>
              </a:tabLst>
            </a:pPr>
            <a:r>
              <a:rPr lang="en-US" sz="2400" dirty="0">
                <a:solidFill>
                  <a:srgbClr val="000000"/>
                </a:solidFill>
                <a:latin typeface="Times New Roman"/>
              </a:rPr>
              <a:t>Awash </a:t>
            </a:r>
          </a:p>
          <a:p>
            <a:pPr marL="917575">
              <a:buFont typeface="Wingdings" panose="05000000000000000000" pitchFamily="2" charset="2"/>
              <a:buChar char="Ø"/>
              <a:tabLst>
                <a:tab pos="914400" algn="l"/>
              </a:tabLst>
            </a:pPr>
            <a:r>
              <a:rPr lang="en-US" sz="2400" dirty="0" err="1">
                <a:solidFill>
                  <a:srgbClr val="000000"/>
                </a:solidFill>
                <a:latin typeface="Times New Roman"/>
              </a:rPr>
              <a:t>Kality</a:t>
            </a:r>
            <a:r>
              <a:rPr lang="en-US" sz="2400" dirty="0">
                <a:solidFill>
                  <a:srgbClr val="000000"/>
                </a:solidFill>
                <a:latin typeface="Times New Roman"/>
              </a:rPr>
              <a:t> </a:t>
            </a:r>
          </a:p>
          <a:p>
            <a:pPr>
              <a:buFont typeface="Wingdings" panose="05000000000000000000" pitchFamily="2" charset="2"/>
              <a:buChar char="v"/>
              <a:tabLst>
                <a:tab pos="914400" algn="l"/>
              </a:tabLst>
            </a:pPr>
            <a:r>
              <a:rPr lang="en-US" sz="2400" dirty="0">
                <a:solidFill>
                  <a:srgbClr val="000000"/>
                </a:solidFill>
                <a:latin typeface="Times New Roman"/>
              </a:rPr>
              <a:t>Wind farm generation</a:t>
            </a:r>
          </a:p>
          <a:p>
            <a:pPr marL="973138">
              <a:buFont typeface="Wingdings" panose="05000000000000000000" pitchFamily="2" charset="2"/>
              <a:buChar char="Ø"/>
              <a:tabLst>
                <a:tab pos="914400" algn="l"/>
              </a:tabLst>
            </a:pPr>
            <a:r>
              <a:rPr lang="en-US" sz="2400" dirty="0" err="1">
                <a:solidFill>
                  <a:srgbClr val="000000"/>
                </a:solidFill>
                <a:latin typeface="Times New Roman"/>
              </a:rPr>
              <a:t>Adama</a:t>
            </a:r>
            <a:r>
              <a:rPr lang="en-US" sz="2400" dirty="0">
                <a:solidFill>
                  <a:srgbClr val="000000"/>
                </a:solidFill>
                <a:latin typeface="Times New Roman"/>
              </a:rPr>
              <a:t> I &amp;</a:t>
            </a:r>
            <a:r>
              <a:rPr lang="en-US" sz="2400" dirty="0" smtClean="0">
                <a:solidFill>
                  <a:srgbClr val="000000"/>
                </a:solidFill>
                <a:latin typeface="Times New Roman"/>
              </a:rPr>
              <a:t>II         34 and 152 Mw</a:t>
            </a:r>
            <a:endParaRPr lang="en-US" sz="2400" dirty="0">
              <a:solidFill>
                <a:srgbClr val="000000"/>
              </a:solidFill>
              <a:latin typeface="Times New Roman"/>
            </a:endParaRPr>
          </a:p>
          <a:p>
            <a:pPr marL="973138">
              <a:buFont typeface="Wingdings" panose="05000000000000000000" pitchFamily="2" charset="2"/>
              <a:buChar char="Ø"/>
              <a:tabLst>
                <a:tab pos="914400" algn="l"/>
              </a:tabLst>
            </a:pPr>
            <a:r>
              <a:rPr lang="en-US" sz="2400" dirty="0" err="1">
                <a:solidFill>
                  <a:srgbClr val="000000"/>
                </a:solidFill>
                <a:latin typeface="Times New Roman"/>
              </a:rPr>
              <a:t>Ashegoda</a:t>
            </a:r>
            <a:r>
              <a:rPr lang="en-US" sz="2400" dirty="0">
                <a:solidFill>
                  <a:srgbClr val="000000"/>
                </a:solidFill>
                <a:latin typeface="Times New Roman"/>
              </a:rPr>
              <a:t> </a:t>
            </a:r>
            <a:r>
              <a:rPr lang="en-US" sz="2400" dirty="0" smtClean="0">
                <a:solidFill>
                  <a:srgbClr val="000000"/>
                </a:solidFill>
                <a:latin typeface="Times New Roman"/>
              </a:rPr>
              <a:t>            120 MW</a:t>
            </a:r>
            <a:endParaRPr lang="en-US" sz="2400" dirty="0">
              <a:solidFill>
                <a:srgbClr val="000000"/>
              </a:solidFill>
              <a:latin typeface="Times New Roman"/>
            </a:endParaRPr>
          </a:p>
        </p:txBody>
      </p:sp>
      <p:sp>
        <p:nvSpPr>
          <p:cNvPr id="4" name="Slide Number Placeholder 3"/>
          <p:cNvSpPr>
            <a:spLocks noGrp="1"/>
          </p:cNvSpPr>
          <p:nvPr>
            <p:ph type="sldNum" sz="quarter" idx="12"/>
          </p:nvPr>
        </p:nvSpPr>
        <p:spPr>
          <a:xfrm>
            <a:off x="6973529" y="6400800"/>
            <a:ext cx="2133600" cy="365125"/>
          </a:xfrm>
        </p:spPr>
        <p:txBody>
          <a:bodyPr/>
          <a:lstStyle/>
          <a:p>
            <a:r>
              <a:rPr lang="en-US" sz="2800" b="1" dirty="0">
                <a:solidFill>
                  <a:schemeClr val="tx1"/>
                </a:solidFill>
                <a:latin typeface="Times New Roman" panose="02020603050405020304" pitchFamily="18" charset="0"/>
                <a:cs typeface="Times New Roman" panose="02020603050405020304" pitchFamily="18" charset="0"/>
              </a:rPr>
              <a:t>3</a:t>
            </a:r>
          </a:p>
        </p:txBody>
      </p:sp>
    </p:spTree>
    <p:extLst>
      <p:ext uri="{BB962C8B-B14F-4D97-AF65-F5344CB8AC3E}">
        <p14:creationId xmlns:p14="http://schemas.microsoft.com/office/powerpoint/2010/main" val="35872266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2700" dirty="0" smtClean="0"/>
              <a:t/>
            </a:r>
            <a:br>
              <a:rPr lang="en-US" sz="2700" dirty="0" smtClean="0"/>
            </a:br>
            <a:r>
              <a:rPr lang="en-US" sz="2700" b="1" dirty="0" smtClean="0"/>
              <a:t>Load </a:t>
            </a:r>
            <a:r>
              <a:rPr lang="en-US" sz="2700" b="1" dirty="0"/>
              <a:t>Forecasting Methods:</a:t>
            </a:r>
            <a:r>
              <a:rPr lang="en-US" sz="2700" dirty="0"/>
              <a:t/>
            </a:r>
            <a:br>
              <a:rPr lang="en-US" sz="2700" dirty="0"/>
            </a:br>
            <a:endParaRPr lang="en-US" dirty="0"/>
          </a:p>
        </p:txBody>
      </p:sp>
      <p:sp>
        <p:nvSpPr>
          <p:cNvPr id="3" name="Content Placeholder 2"/>
          <p:cNvSpPr>
            <a:spLocks noGrp="1"/>
          </p:cNvSpPr>
          <p:nvPr>
            <p:ph idx="1"/>
          </p:nvPr>
        </p:nvSpPr>
        <p:spPr>
          <a:xfrm>
            <a:off x="228600" y="685800"/>
            <a:ext cx="8915400" cy="5867400"/>
          </a:xfrm>
        </p:spPr>
        <p:txBody>
          <a:bodyPr>
            <a:normAutofit fontScale="92500" lnSpcReduction="10000"/>
          </a:bodyPr>
          <a:lstStyle/>
          <a:p>
            <a:pPr>
              <a:lnSpc>
                <a:spcPct val="150000"/>
              </a:lnSpc>
              <a:buFont typeface="Wingdings" panose="05000000000000000000" pitchFamily="2" charset="2"/>
              <a:buChar char="v"/>
            </a:pPr>
            <a:r>
              <a:rPr lang="en-US" sz="2000" dirty="0" smtClean="0"/>
              <a:t>Forecasting </a:t>
            </a:r>
            <a:r>
              <a:rPr lang="en-US" sz="2000" dirty="0"/>
              <a:t>techniques may be divided into three broad Classes. Techniques may be based on extrapolation, correlation , end use approach.</a:t>
            </a:r>
          </a:p>
          <a:p>
            <a:pPr marL="0" indent="0">
              <a:lnSpc>
                <a:spcPct val="150000"/>
              </a:lnSpc>
              <a:buNone/>
            </a:pPr>
            <a:r>
              <a:rPr lang="en-US" sz="2000" b="1" dirty="0"/>
              <a:t>Extrapolation (Time series Regression):</a:t>
            </a:r>
          </a:p>
          <a:p>
            <a:pPr>
              <a:lnSpc>
                <a:spcPct val="150000"/>
              </a:lnSpc>
              <a:buFont typeface="Wingdings" panose="05000000000000000000" pitchFamily="2" charset="2"/>
              <a:buChar char="v"/>
            </a:pPr>
            <a:r>
              <a:rPr lang="en-US" sz="2000" dirty="0" smtClean="0"/>
              <a:t> Extrapolation </a:t>
            </a:r>
            <a:r>
              <a:rPr lang="en-US" sz="2000" dirty="0"/>
              <a:t>method makes the assumption that past rate of change in electricity use or in electricity use per customer will continue into the future. A mathematical formula is often developed</a:t>
            </a:r>
            <a:r>
              <a:rPr lang="en-US" sz="2000" dirty="0" smtClean="0"/>
              <a:t>.</a:t>
            </a:r>
          </a:p>
          <a:p>
            <a:pPr>
              <a:lnSpc>
                <a:spcPct val="150000"/>
              </a:lnSpc>
              <a:buFont typeface="Wingdings" panose="05000000000000000000" pitchFamily="2" charset="2"/>
              <a:buChar char="v"/>
            </a:pPr>
            <a:r>
              <a:rPr lang="en-US" sz="2000" dirty="0" smtClean="0"/>
              <a:t> </a:t>
            </a:r>
            <a:r>
              <a:rPr lang="en-US" sz="2000" dirty="0"/>
              <a:t>The parameters of the formula are estimated by regression analysis, thereby minimizing the random error of the model. In its simplest form, it is </a:t>
            </a:r>
            <a:r>
              <a:rPr lang="en-US" sz="2000" dirty="0" smtClean="0"/>
              <a:t>a </a:t>
            </a:r>
            <a:r>
              <a:rPr lang="en-US" sz="2000" dirty="0"/>
              <a:t>graphical fitting of a trend curve to the time series of past electricity. Reasons for any big exceptions from the general trend must be carefully analyzed. For example due to shortage of supply there can be restrictions in power generation</a:t>
            </a:r>
            <a:r>
              <a:rPr lang="en-US" sz="2000" dirty="0" smtClean="0"/>
              <a:t>.</a:t>
            </a:r>
          </a:p>
          <a:p>
            <a:pPr>
              <a:lnSpc>
                <a:spcPct val="150000"/>
              </a:lnSpc>
              <a:buFont typeface="Wingdings" panose="05000000000000000000" pitchFamily="2" charset="2"/>
              <a:buChar char="v"/>
            </a:pPr>
            <a:r>
              <a:rPr lang="en-US" sz="2000" dirty="0" smtClean="0"/>
              <a:t> </a:t>
            </a:r>
            <a:r>
              <a:rPr lang="en-US" sz="2000" dirty="0"/>
              <a:t>This type of consumption in any given year has to be totally neglected or corrected in a proper way. </a:t>
            </a:r>
          </a:p>
        </p:txBody>
      </p:sp>
      <p:sp>
        <p:nvSpPr>
          <p:cNvPr id="4" name="Slide Number Placeholder 3"/>
          <p:cNvSpPr>
            <a:spLocks noGrp="1"/>
          </p:cNvSpPr>
          <p:nvPr>
            <p:ph type="sldNum" sz="quarter" idx="12"/>
          </p:nvPr>
        </p:nvSpPr>
        <p:spPr>
          <a:xfrm>
            <a:off x="7010400" y="6490417"/>
            <a:ext cx="2133600" cy="365125"/>
          </a:xfrm>
        </p:spPr>
        <p:txBody>
          <a:bodyPr/>
          <a:lstStyle/>
          <a:p>
            <a:r>
              <a:rPr lang="en-US" sz="3200" b="1" dirty="0" smtClean="0">
                <a:latin typeface="Times New Roman" panose="02020603050405020304" pitchFamily="18" charset="0"/>
                <a:cs typeface="Times New Roman" panose="02020603050405020304" pitchFamily="18" charset="0"/>
              </a:rPr>
              <a:t>39</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49142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686800" cy="381000"/>
          </a:xfrm>
        </p:spPr>
        <p:txBody>
          <a:bodyPr>
            <a:normAutofit fontScale="90000"/>
          </a:bodyPr>
          <a:lstStyle/>
          <a:p>
            <a:pPr algn="r"/>
            <a:r>
              <a:rPr lang="en-US" dirty="0" smtClean="0"/>
              <a:t>Cont’d…</a:t>
            </a:r>
            <a:endParaRPr lang="en-US" dirty="0"/>
          </a:p>
        </p:txBody>
      </p:sp>
      <p:sp>
        <p:nvSpPr>
          <p:cNvPr id="3" name="Content Placeholder 2"/>
          <p:cNvSpPr>
            <a:spLocks noGrp="1"/>
          </p:cNvSpPr>
          <p:nvPr>
            <p:ph idx="1"/>
          </p:nvPr>
        </p:nvSpPr>
        <p:spPr>
          <a:xfrm>
            <a:off x="228600" y="304800"/>
            <a:ext cx="8915400" cy="6324600"/>
          </a:xfrm>
        </p:spPr>
        <p:txBody>
          <a:bodyPr>
            <a:normAutofit fontScale="77500" lnSpcReduction="20000"/>
          </a:bodyPr>
          <a:lstStyle/>
          <a:p>
            <a:pPr marL="0" indent="0">
              <a:lnSpc>
                <a:spcPct val="160000"/>
              </a:lnSpc>
              <a:buNone/>
            </a:pPr>
            <a:r>
              <a:rPr lang="en-US" sz="2300" b="1" dirty="0">
                <a:solidFill>
                  <a:srgbClr val="000000"/>
                </a:solidFill>
                <a:latin typeface="Times New Roman"/>
              </a:rPr>
              <a:t>Advantages of extrapolation method: </a:t>
            </a:r>
          </a:p>
          <a:p>
            <a:pPr marL="858838">
              <a:lnSpc>
                <a:spcPct val="160000"/>
              </a:lnSpc>
              <a:buFont typeface="Wingdings" panose="05000000000000000000" pitchFamily="2" charset="2"/>
              <a:buChar char="Ø"/>
            </a:pPr>
            <a:r>
              <a:rPr lang="en-US" sz="2300" dirty="0" smtClean="0">
                <a:solidFill>
                  <a:srgbClr val="000000"/>
                </a:solidFill>
                <a:latin typeface="Times New Roman"/>
              </a:rPr>
              <a:t> </a:t>
            </a:r>
            <a:r>
              <a:rPr lang="en-US" sz="2300" dirty="0">
                <a:solidFill>
                  <a:srgbClr val="000000"/>
                </a:solidFill>
                <a:latin typeface="Times New Roman"/>
              </a:rPr>
              <a:t>It is the simplest type of forecast </a:t>
            </a:r>
            <a:endParaRPr lang="en-US" sz="2300" dirty="0" smtClean="0">
              <a:solidFill>
                <a:srgbClr val="000000"/>
              </a:solidFill>
              <a:latin typeface="Times New Roman"/>
            </a:endParaRPr>
          </a:p>
          <a:p>
            <a:pPr marL="858838">
              <a:lnSpc>
                <a:spcPct val="160000"/>
              </a:lnSpc>
              <a:buFont typeface="Wingdings" panose="05000000000000000000" pitchFamily="2" charset="2"/>
              <a:buChar char="Ø"/>
            </a:pPr>
            <a:r>
              <a:rPr lang="en-US" sz="2300" dirty="0" smtClean="0">
                <a:solidFill>
                  <a:srgbClr val="000000"/>
                </a:solidFill>
                <a:latin typeface="Times New Roman"/>
              </a:rPr>
              <a:t> </a:t>
            </a:r>
            <a:r>
              <a:rPr lang="en-US" sz="2300" dirty="0">
                <a:solidFill>
                  <a:srgbClr val="000000"/>
                </a:solidFill>
                <a:latin typeface="Times New Roman"/>
              </a:rPr>
              <a:t>It requires only access to basic electricity sales and peak statistics </a:t>
            </a:r>
            <a:endParaRPr lang="en-US" sz="2300" dirty="0" smtClean="0">
              <a:solidFill>
                <a:srgbClr val="000000"/>
              </a:solidFill>
              <a:latin typeface="Times New Roman"/>
            </a:endParaRPr>
          </a:p>
          <a:p>
            <a:pPr marL="858838">
              <a:lnSpc>
                <a:spcPct val="160000"/>
              </a:lnSpc>
              <a:buFont typeface="Wingdings" panose="05000000000000000000" pitchFamily="2" charset="2"/>
              <a:buChar char="Ø"/>
            </a:pPr>
            <a:r>
              <a:rPr lang="en-US" sz="2300" dirty="0" smtClean="0">
                <a:solidFill>
                  <a:srgbClr val="000000"/>
                </a:solidFill>
                <a:latin typeface="Times New Roman"/>
              </a:rPr>
              <a:t> </a:t>
            </a:r>
            <a:r>
              <a:rPr lang="en-US" sz="2300" dirty="0">
                <a:solidFill>
                  <a:srgbClr val="000000"/>
                </a:solidFill>
                <a:latin typeface="Times New Roman"/>
              </a:rPr>
              <a:t>It can be developed by the use of simple statistical models </a:t>
            </a:r>
          </a:p>
          <a:p>
            <a:pPr marL="0" indent="0">
              <a:lnSpc>
                <a:spcPct val="160000"/>
              </a:lnSpc>
              <a:buNone/>
            </a:pPr>
            <a:r>
              <a:rPr lang="en-US" sz="2300" b="1" dirty="0" smtClean="0">
                <a:solidFill>
                  <a:srgbClr val="000000"/>
                </a:solidFill>
                <a:latin typeface="Times New Roman"/>
              </a:rPr>
              <a:t>Disadvantages </a:t>
            </a:r>
            <a:r>
              <a:rPr lang="en-US" sz="2300" b="1" dirty="0">
                <a:solidFill>
                  <a:srgbClr val="000000"/>
                </a:solidFill>
                <a:latin typeface="Times New Roman"/>
              </a:rPr>
              <a:t>of Extrapolation Method: </a:t>
            </a:r>
          </a:p>
          <a:p>
            <a:pPr marL="693738" indent="-280988">
              <a:lnSpc>
                <a:spcPct val="160000"/>
              </a:lnSpc>
              <a:buFont typeface="Wingdings" panose="05000000000000000000" pitchFamily="2" charset="2"/>
              <a:buChar char="Ø"/>
            </a:pPr>
            <a:r>
              <a:rPr lang="en-US" sz="2300" dirty="0" smtClean="0">
                <a:solidFill>
                  <a:srgbClr val="000000"/>
                </a:solidFill>
                <a:latin typeface="Times New Roman"/>
              </a:rPr>
              <a:t>They </a:t>
            </a:r>
            <a:r>
              <a:rPr lang="en-US" sz="2300" dirty="0">
                <a:solidFill>
                  <a:srgbClr val="000000"/>
                </a:solidFill>
                <a:latin typeface="Times New Roman"/>
              </a:rPr>
              <a:t>assume, generally that the future will be like the past, which often turns out to be untrue. </a:t>
            </a:r>
            <a:endParaRPr lang="en-US" sz="2300" dirty="0" smtClean="0">
              <a:solidFill>
                <a:srgbClr val="000000"/>
              </a:solidFill>
              <a:latin typeface="Times New Roman"/>
            </a:endParaRPr>
          </a:p>
          <a:p>
            <a:pPr marL="693738" indent="-280988">
              <a:lnSpc>
                <a:spcPct val="160000"/>
              </a:lnSpc>
              <a:buFont typeface="Wingdings" panose="05000000000000000000" pitchFamily="2" charset="2"/>
              <a:buChar char="Ø"/>
            </a:pPr>
            <a:r>
              <a:rPr lang="en-US" sz="2300" dirty="0" smtClean="0">
                <a:solidFill>
                  <a:srgbClr val="000000"/>
                </a:solidFill>
                <a:latin typeface="Times New Roman"/>
              </a:rPr>
              <a:t>Changes </a:t>
            </a:r>
            <a:r>
              <a:rPr lang="en-US" sz="2300" dirty="0">
                <a:solidFill>
                  <a:srgbClr val="000000"/>
                </a:solidFill>
                <a:latin typeface="Times New Roman"/>
              </a:rPr>
              <a:t>in technology, structural shift in the economy or in demography and changes in regulations are just a few of the parameters that are extremely difficult to capture with the extrapolation forecast. </a:t>
            </a:r>
            <a:endParaRPr lang="en-US" sz="2300" dirty="0" smtClean="0">
              <a:solidFill>
                <a:srgbClr val="000000"/>
              </a:solidFill>
              <a:latin typeface="Times New Roman"/>
            </a:endParaRPr>
          </a:p>
          <a:p>
            <a:pPr marL="693738" indent="-280988">
              <a:lnSpc>
                <a:spcPct val="160000"/>
              </a:lnSpc>
              <a:buFont typeface="Wingdings" panose="05000000000000000000" pitchFamily="2" charset="2"/>
              <a:buChar char="Ø"/>
            </a:pPr>
            <a:r>
              <a:rPr lang="en-US" sz="2300" dirty="0" smtClean="0">
                <a:solidFill>
                  <a:srgbClr val="000000"/>
                </a:solidFill>
                <a:latin typeface="Times New Roman"/>
              </a:rPr>
              <a:t>Extrapolation </a:t>
            </a:r>
            <a:r>
              <a:rPr lang="en-US" sz="2300" dirty="0">
                <a:solidFill>
                  <a:srgbClr val="000000"/>
                </a:solidFill>
                <a:latin typeface="Times New Roman"/>
              </a:rPr>
              <a:t>method is primarily used for short term forecast (one to five years), for which the assumption that the future will be like the past is logical. </a:t>
            </a:r>
            <a:endParaRPr lang="en-US" sz="2300" dirty="0" smtClean="0">
              <a:solidFill>
                <a:srgbClr val="000000"/>
              </a:solidFill>
              <a:latin typeface="Times New Roman"/>
            </a:endParaRPr>
          </a:p>
          <a:p>
            <a:pPr marL="693738" indent="-280988">
              <a:lnSpc>
                <a:spcPct val="160000"/>
              </a:lnSpc>
              <a:buFont typeface="Wingdings" panose="05000000000000000000" pitchFamily="2" charset="2"/>
              <a:buChar char="Ø"/>
            </a:pPr>
            <a:r>
              <a:rPr lang="en-US" sz="2300" dirty="0" smtClean="0">
                <a:solidFill>
                  <a:srgbClr val="000000"/>
                </a:solidFill>
                <a:latin typeface="Times New Roman"/>
              </a:rPr>
              <a:t>The </a:t>
            </a:r>
            <a:r>
              <a:rPr lang="en-US" sz="2300" dirty="0">
                <a:solidFill>
                  <a:srgbClr val="000000"/>
                </a:solidFill>
                <a:latin typeface="Times New Roman"/>
              </a:rPr>
              <a:t>essential prerequisite for a time series forecasting technique is data for the last 10 to 30 time periods. </a:t>
            </a:r>
          </a:p>
          <a:p>
            <a:endParaRPr lang="en-US" dirty="0"/>
          </a:p>
        </p:txBody>
      </p:sp>
      <p:sp>
        <p:nvSpPr>
          <p:cNvPr id="4" name="Slide Number Placeholder 3"/>
          <p:cNvSpPr>
            <a:spLocks noGrp="1"/>
          </p:cNvSpPr>
          <p:nvPr>
            <p:ph type="sldNum" sz="quarter" idx="12"/>
          </p:nvPr>
        </p:nvSpPr>
        <p:spPr>
          <a:xfrm>
            <a:off x="7010400" y="6475669"/>
            <a:ext cx="2133600" cy="365125"/>
          </a:xfrm>
        </p:spPr>
        <p:txBody>
          <a:bodyPr/>
          <a:lstStyle/>
          <a:p>
            <a:r>
              <a:rPr lang="en-US" sz="3200" b="1" dirty="0" smtClean="0"/>
              <a:t>40</a:t>
            </a:r>
            <a:endParaRPr lang="en-US" sz="3200" b="1" dirty="0"/>
          </a:p>
        </p:txBody>
      </p:sp>
    </p:spTree>
    <p:extLst>
      <p:ext uri="{BB962C8B-B14F-4D97-AF65-F5344CB8AC3E}">
        <p14:creationId xmlns:p14="http://schemas.microsoft.com/office/powerpoint/2010/main" val="20656802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609600"/>
          </a:xfrm>
        </p:spPr>
        <p:txBody>
          <a:bodyPr>
            <a:normAutofit fontScale="90000"/>
          </a:bodyPr>
          <a:lstStyle/>
          <a:p>
            <a:pPr algn="r"/>
            <a:r>
              <a:rPr lang="en-US" dirty="0" smtClean="0"/>
              <a:t>Cont’d…</a:t>
            </a:r>
            <a:endParaRPr lang="en-US" dirty="0"/>
          </a:p>
        </p:txBody>
      </p:sp>
      <p:sp>
        <p:nvSpPr>
          <p:cNvPr id="3" name="Content Placeholder 2"/>
          <p:cNvSpPr>
            <a:spLocks noGrp="1"/>
          </p:cNvSpPr>
          <p:nvPr>
            <p:ph idx="1"/>
          </p:nvPr>
        </p:nvSpPr>
        <p:spPr>
          <a:xfrm>
            <a:off x="228600" y="533400"/>
            <a:ext cx="8915400" cy="5897563"/>
          </a:xfrm>
        </p:spPr>
        <p:txBody>
          <a:bodyPr>
            <a:normAutofit/>
          </a:bodyPr>
          <a:lstStyle/>
          <a:p>
            <a:pPr marL="0" indent="0" algn="just">
              <a:buNone/>
            </a:pPr>
            <a:r>
              <a:rPr lang="en-US" sz="2400" dirty="0" smtClean="0">
                <a:solidFill>
                  <a:srgbClr val="000000"/>
                </a:solidFill>
                <a:latin typeface="Times New Roman" panose="02020603050405020304" pitchFamily="18" charset="0"/>
                <a:cs typeface="Times New Roman" panose="02020603050405020304" pitchFamily="18" charset="0"/>
              </a:rPr>
              <a:t>Three </a:t>
            </a:r>
            <a:r>
              <a:rPr lang="en-US" sz="2400" dirty="0">
                <a:solidFill>
                  <a:srgbClr val="000000"/>
                </a:solidFill>
                <a:latin typeface="Times New Roman" panose="02020603050405020304" pitchFamily="18" charset="0"/>
                <a:cs typeface="Times New Roman" panose="02020603050405020304" pitchFamily="18" charset="0"/>
              </a:rPr>
              <a:t>different forms of equations which uses the time series regression analysis: </a:t>
            </a:r>
          </a:p>
          <a:p>
            <a:pPr marL="0" indent="0" algn="just">
              <a:buNone/>
            </a:pPr>
            <a:r>
              <a:rPr lang="en-US" sz="2400" dirty="0">
                <a:solidFill>
                  <a:srgbClr val="000000"/>
                </a:solidFill>
                <a:latin typeface="Times New Roman" panose="02020603050405020304" pitchFamily="18" charset="0"/>
                <a:cs typeface="Times New Roman" panose="02020603050405020304" pitchFamily="18" charset="0"/>
              </a:rPr>
              <a:t>o Linear </a:t>
            </a:r>
            <a:r>
              <a:rPr lang="en-US" sz="2400" dirty="0" smtClean="0">
                <a:solidFill>
                  <a:srgbClr val="000000"/>
                </a:solidFill>
                <a:latin typeface="Times New Roman" panose="02020603050405020304" pitchFamily="18" charset="0"/>
                <a:cs typeface="Times New Roman" panose="02020603050405020304" pitchFamily="18" charset="0"/>
              </a:rPr>
              <a:t>equation:  </a:t>
            </a:r>
            <a:endParaRPr lang="en-US" sz="2400" dirty="0">
              <a:solidFill>
                <a:srgbClr val="000000"/>
              </a:solidFill>
              <a:latin typeface="Times New Roman" panose="02020603050405020304" pitchFamily="18" charset="0"/>
              <a:cs typeface="Times New Roman" panose="02020603050405020304" pitchFamily="18" charset="0"/>
            </a:endParaRPr>
          </a:p>
          <a:p>
            <a:pPr marL="0" indent="0" algn="just">
              <a:buNone/>
            </a:pPr>
            <a:r>
              <a:rPr lang="en-US" sz="2400" dirty="0" smtClean="0">
                <a:solidFill>
                  <a:srgbClr val="000000"/>
                </a:solidFill>
                <a:latin typeface="Times New Roman" panose="02020603050405020304" pitchFamily="18" charset="0"/>
                <a:cs typeface="Times New Roman" panose="02020603050405020304" pitchFamily="18" charset="0"/>
              </a:rPr>
              <a:t>                     Demand=a*</a:t>
            </a:r>
            <a:r>
              <a:rPr lang="en-US" sz="2400" dirty="0" err="1" smtClean="0">
                <a:solidFill>
                  <a:srgbClr val="000000"/>
                </a:solidFill>
                <a:latin typeface="Times New Roman" panose="02020603050405020304" pitchFamily="18" charset="0"/>
                <a:cs typeface="Times New Roman" panose="02020603050405020304" pitchFamily="18" charset="0"/>
              </a:rPr>
              <a:t>Year+b</a:t>
            </a:r>
            <a:r>
              <a:rPr lang="en-US" sz="2400" dirty="0" smtClean="0">
                <a:solidFill>
                  <a:srgbClr val="000000"/>
                </a:solidFill>
                <a:latin typeface="Times New Roman" panose="02020603050405020304" pitchFamily="18" charset="0"/>
                <a:cs typeface="Times New Roman" panose="02020603050405020304" pitchFamily="18" charset="0"/>
              </a:rPr>
              <a:t> </a:t>
            </a:r>
          </a:p>
          <a:p>
            <a:pPr marL="0" indent="0" algn="just">
              <a:buNone/>
            </a:pPr>
            <a:r>
              <a:rPr lang="en-US" sz="2400" dirty="0" smtClean="0">
                <a:solidFill>
                  <a:srgbClr val="000000"/>
                </a:solidFill>
                <a:latin typeface="Times New Roman" panose="02020603050405020304" pitchFamily="18" charset="0"/>
                <a:cs typeface="Times New Roman" panose="02020603050405020304" pitchFamily="18" charset="0"/>
              </a:rPr>
              <a:t>o </a:t>
            </a:r>
            <a:r>
              <a:rPr lang="en-US" sz="2400" dirty="0">
                <a:solidFill>
                  <a:srgbClr val="000000"/>
                </a:solidFill>
                <a:latin typeface="Times New Roman" panose="02020603050405020304" pitchFamily="18" charset="0"/>
                <a:cs typeface="Times New Roman" panose="02020603050405020304" pitchFamily="18" charset="0"/>
              </a:rPr>
              <a:t>Parabolic equation </a:t>
            </a:r>
            <a:r>
              <a:rPr lang="en-US" sz="2400" dirty="0" smtClean="0">
                <a:solidFill>
                  <a:srgbClr val="000000"/>
                </a:solidFill>
                <a:latin typeface="Times New Roman" panose="02020603050405020304" pitchFamily="18" charset="0"/>
                <a:cs typeface="Times New Roman" panose="02020603050405020304" pitchFamily="18" charset="0"/>
              </a:rPr>
              <a:t>: </a:t>
            </a:r>
          </a:p>
          <a:p>
            <a:pPr marL="0" indent="914400" algn="just">
              <a:buNone/>
              <a:tabLst>
                <a:tab pos="398463" algn="l"/>
              </a:tabLst>
            </a:pPr>
            <a:r>
              <a:rPr lang="en-US" sz="2400" dirty="0" smtClean="0">
                <a:solidFill>
                  <a:srgbClr val="000000"/>
                </a:solidFill>
                <a:latin typeface="Times New Roman" panose="02020603050405020304" pitchFamily="18" charset="0"/>
                <a:cs typeface="Times New Roman" panose="02020603050405020304" pitchFamily="18" charset="0"/>
              </a:rPr>
              <a:t>         Demand=a*year^2+b*</a:t>
            </a:r>
            <a:r>
              <a:rPr lang="en-US" sz="2400" dirty="0" err="1" smtClean="0">
                <a:solidFill>
                  <a:srgbClr val="000000"/>
                </a:solidFill>
                <a:latin typeface="Times New Roman" panose="02020603050405020304" pitchFamily="18" charset="0"/>
                <a:cs typeface="Times New Roman" panose="02020603050405020304" pitchFamily="18" charset="0"/>
              </a:rPr>
              <a:t>Year+c</a:t>
            </a:r>
            <a:r>
              <a:rPr lang="en-US" sz="2400" dirty="0" smtClean="0">
                <a:solidFill>
                  <a:srgbClr val="000000"/>
                </a:solidFill>
                <a:latin typeface="Times New Roman" panose="02020603050405020304" pitchFamily="18" charset="0"/>
                <a:cs typeface="Times New Roman" panose="02020603050405020304" pitchFamily="18" charset="0"/>
              </a:rPr>
              <a:t> </a:t>
            </a:r>
            <a:endParaRPr lang="en-US" sz="2400" dirty="0">
              <a:solidFill>
                <a:srgbClr val="000000"/>
              </a:solidFill>
              <a:latin typeface="Times New Roman" panose="02020603050405020304" pitchFamily="18" charset="0"/>
              <a:cs typeface="Times New Roman" panose="02020603050405020304" pitchFamily="18" charset="0"/>
            </a:endParaRPr>
          </a:p>
          <a:p>
            <a:pPr marL="0" indent="0" algn="just">
              <a:buNone/>
            </a:pPr>
            <a:r>
              <a:rPr lang="en-US" sz="2400" dirty="0">
                <a:solidFill>
                  <a:srgbClr val="000000"/>
                </a:solidFill>
                <a:latin typeface="Times New Roman" panose="02020603050405020304" pitchFamily="18" charset="0"/>
                <a:cs typeface="Times New Roman" panose="02020603050405020304" pitchFamily="18" charset="0"/>
              </a:rPr>
              <a:t>o Polynomial </a:t>
            </a:r>
            <a:r>
              <a:rPr lang="en-US" sz="2400" dirty="0" smtClean="0">
                <a:solidFill>
                  <a:srgbClr val="000000"/>
                </a:solidFill>
                <a:latin typeface="Times New Roman" panose="02020603050405020304" pitchFamily="18" charset="0"/>
                <a:cs typeface="Times New Roman" panose="02020603050405020304" pitchFamily="18" charset="0"/>
              </a:rPr>
              <a:t>Equation: </a:t>
            </a:r>
            <a:endParaRPr lang="en-US" sz="2400" dirty="0">
              <a:solidFill>
                <a:srgbClr val="000000"/>
              </a:solidFill>
              <a:latin typeface="Times New Roman" panose="02020603050405020304" pitchFamily="18" charset="0"/>
              <a:cs typeface="Times New Roman" panose="02020603050405020304" pitchFamily="18" charset="0"/>
            </a:endParaRPr>
          </a:p>
          <a:p>
            <a:pPr marL="0" indent="0" algn="just">
              <a:buNone/>
            </a:pPr>
            <a:r>
              <a:rPr lang="en-US" sz="2400" dirty="0">
                <a:solidFill>
                  <a:srgbClr val="000000"/>
                </a:solidFill>
                <a:latin typeface="Times New Roman" panose="02020603050405020304" pitchFamily="18" charset="0"/>
                <a:cs typeface="Times New Roman" panose="02020603050405020304" pitchFamily="18" charset="0"/>
              </a:rPr>
              <a:t> </a:t>
            </a:r>
            <a:r>
              <a:rPr lang="en-US" sz="2400" dirty="0" smtClean="0">
                <a:solidFill>
                  <a:srgbClr val="000000"/>
                </a:solidFill>
                <a:latin typeface="Times New Roman" panose="02020603050405020304" pitchFamily="18" charset="0"/>
                <a:cs typeface="Times New Roman" panose="02020603050405020304" pitchFamily="18" charset="0"/>
              </a:rPr>
              <a:t>                    Demand=aYears^3+bYears^2+cyears+d </a:t>
            </a:r>
            <a:endParaRPr lang="en-US" sz="2400" dirty="0">
              <a:solidFill>
                <a:srgbClr val="000000"/>
              </a:solidFill>
              <a:latin typeface="Times New Roman" panose="02020603050405020304" pitchFamily="18" charset="0"/>
              <a:cs typeface="Times New Roman" panose="02020603050405020304" pitchFamily="18" charset="0"/>
            </a:endParaRPr>
          </a:p>
          <a:p>
            <a:endParaRPr lang="en-US" dirty="0">
              <a:solidFill>
                <a:srgbClr val="000000"/>
              </a:solidFill>
              <a:latin typeface="Times New Roman"/>
            </a:endParaRPr>
          </a:p>
          <a:p>
            <a:endParaRPr lang="en-US" dirty="0">
              <a:solidFill>
                <a:srgbClr val="000000"/>
              </a:solidFill>
              <a:latin typeface="Times New Roman"/>
            </a:endParaRPr>
          </a:p>
          <a:p>
            <a:endParaRPr lang="en-US" dirty="0">
              <a:solidFill>
                <a:srgbClr val="000000"/>
              </a:solidFill>
              <a:latin typeface="Times New Roman"/>
            </a:endParaRPr>
          </a:p>
          <a:p>
            <a:endParaRPr lang="en-US" dirty="0"/>
          </a:p>
        </p:txBody>
      </p:sp>
      <p:sp>
        <p:nvSpPr>
          <p:cNvPr id="4" name="Slide Number Placeholder 3"/>
          <p:cNvSpPr>
            <a:spLocks noGrp="1"/>
          </p:cNvSpPr>
          <p:nvPr>
            <p:ph type="sldNum" sz="quarter" idx="12"/>
          </p:nvPr>
        </p:nvSpPr>
        <p:spPr>
          <a:xfrm>
            <a:off x="7010400" y="6460920"/>
            <a:ext cx="2133600" cy="365125"/>
          </a:xfrm>
        </p:spPr>
        <p:txBody>
          <a:bodyPr/>
          <a:lstStyle/>
          <a:p>
            <a:r>
              <a:rPr lang="en-US" sz="3200" b="1" dirty="0" smtClean="0">
                <a:latin typeface="Times New Roman" panose="02020603050405020304" pitchFamily="18" charset="0"/>
                <a:cs typeface="Times New Roman" panose="02020603050405020304" pitchFamily="18" charset="0"/>
              </a:rPr>
              <a:t>41</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15832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b="1" dirty="0" smtClean="0">
                <a:solidFill>
                  <a:srgbClr val="000000"/>
                </a:solidFill>
                <a:latin typeface="Times New Roman"/>
              </a:rPr>
              <a:t/>
            </a:r>
            <a:br>
              <a:rPr lang="en-US" b="1" dirty="0" smtClean="0">
                <a:solidFill>
                  <a:srgbClr val="000000"/>
                </a:solidFill>
                <a:latin typeface="Times New Roman"/>
              </a:rPr>
            </a:br>
            <a:r>
              <a:rPr lang="en-US" sz="3100" b="1" dirty="0" smtClean="0">
                <a:solidFill>
                  <a:srgbClr val="000000"/>
                </a:solidFill>
                <a:latin typeface="Times New Roman"/>
              </a:rPr>
              <a:t>Econometric </a:t>
            </a:r>
            <a:r>
              <a:rPr lang="en-US" sz="3100" b="1" dirty="0">
                <a:solidFill>
                  <a:srgbClr val="000000"/>
                </a:solidFill>
                <a:latin typeface="Times New Roman"/>
              </a:rPr>
              <a:t>Method</a:t>
            </a:r>
            <a:r>
              <a:rPr lang="en-US" sz="3100" b="1" dirty="0" smtClean="0">
                <a:solidFill>
                  <a:srgbClr val="000000"/>
                </a:solidFill>
                <a:latin typeface="Times New Roman"/>
              </a:rPr>
              <a:t>.</a:t>
            </a:r>
            <a:r>
              <a:rPr lang="en-US" dirty="0">
                <a:solidFill>
                  <a:srgbClr val="000000"/>
                </a:solidFill>
                <a:latin typeface="Times New Roman"/>
              </a:rPr>
              <a:t/>
            </a:r>
            <a:br>
              <a:rPr lang="en-US" dirty="0">
                <a:solidFill>
                  <a:srgbClr val="000000"/>
                </a:solidFill>
                <a:latin typeface="Times New Roman"/>
              </a:rPr>
            </a:br>
            <a:endParaRPr lang="en-US" dirty="0"/>
          </a:p>
        </p:txBody>
      </p:sp>
      <p:sp>
        <p:nvSpPr>
          <p:cNvPr id="3" name="Content Placeholder 2"/>
          <p:cNvSpPr>
            <a:spLocks noGrp="1"/>
          </p:cNvSpPr>
          <p:nvPr>
            <p:ph idx="1"/>
          </p:nvPr>
        </p:nvSpPr>
        <p:spPr>
          <a:xfrm>
            <a:off x="152400" y="685800"/>
            <a:ext cx="8991600" cy="5791200"/>
          </a:xfrm>
        </p:spPr>
        <p:txBody>
          <a:bodyPr>
            <a:normAutofit/>
          </a:bodyPr>
          <a:lstStyle/>
          <a:p>
            <a:pPr>
              <a:lnSpc>
                <a:spcPct val="150000"/>
              </a:lnSpc>
              <a:buFont typeface="Wingdings" panose="05000000000000000000" pitchFamily="2" charset="2"/>
              <a:buChar char="v"/>
            </a:pPr>
            <a:r>
              <a:rPr lang="en-US" sz="2000" dirty="0" smtClean="0">
                <a:solidFill>
                  <a:srgbClr val="000000"/>
                </a:solidFill>
                <a:latin typeface="Times New Roman"/>
              </a:rPr>
              <a:t> Econometric </a:t>
            </a:r>
            <a:r>
              <a:rPr lang="en-US" sz="2000" dirty="0">
                <a:solidFill>
                  <a:srgbClr val="000000"/>
                </a:solidFill>
                <a:latin typeface="Times New Roman"/>
              </a:rPr>
              <a:t>Method depends on the relationships between electricity use or peak demand and various economic or demographic variables</a:t>
            </a:r>
            <a:r>
              <a:rPr lang="en-US" sz="2000" dirty="0" smtClean="0">
                <a:solidFill>
                  <a:srgbClr val="000000"/>
                </a:solidFill>
                <a:latin typeface="Times New Roman"/>
              </a:rPr>
              <a:t>.</a:t>
            </a:r>
          </a:p>
          <a:p>
            <a:pPr>
              <a:lnSpc>
                <a:spcPct val="150000"/>
              </a:lnSpc>
              <a:buFont typeface="Wingdings" panose="05000000000000000000" pitchFamily="2" charset="2"/>
              <a:buChar char="v"/>
            </a:pPr>
            <a:r>
              <a:rPr lang="en-US" sz="2000" dirty="0" smtClean="0">
                <a:solidFill>
                  <a:srgbClr val="000000"/>
                </a:solidFill>
                <a:latin typeface="Times New Roman"/>
              </a:rPr>
              <a:t> </a:t>
            </a:r>
            <a:r>
              <a:rPr lang="en-US" sz="2000" dirty="0">
                <a:solidFill>
                  <a:srgbClr val="000000"/>
                </a:solidFill>
                <a:latin typeface="Times New Roman"/>
              </a:rPr>
              <a:t>A specific functional relationships between past electricity demand and these independent variables will be postulated. Then future electricity demand is related to the predicted development of the independent variables. </a:t>
            </a:r>
            <a:endParaRPr lang="en-US" sz="2000" dirty="0" smtClean="0">
              <a:solidFill>
                <a:srgbClr val="000000"/>
              </a:solidFill>
              <a:latin typeface="Times New Roman"/>
            </a:endParaRPr>
          </a:p>
          <a:p>
            <a:pPr>
              <a:lnSpc>
                <a:spcPct val="150000"/>
              </a:lnSpc>
              <a:buFont typeface="Wingdings" panose="05000000000000000000" pitchFamily="2" charset="2"/>
              <a:buChar char="v"/>
            </a:pPr>
            <a:r>
              <a:rPr lang="en-US" sz="2000" dirty="0">
                <a:solidFill>
                  <a:srgbClr val="000000"/>
                </a:solidFill>
                <a:latin typeface="Times New Roman"/>
              </a:rPr>
              <a:t> </a:t>
            </a:r>
            <a:r>
              <a:rPr lang="en-US" sz="2000" dirty="0" smtClean="0">
                <a:solidFill>
                  <a:srgbClr val="000000"/>
                </a:solidFill>
                <a:latin typeface="Times New Roman"/>
              </a:rPr>
              <a:t>Generally </a:t>
            </a:r>
            <a:r>
              <a:rPr lang="en-US" sz="2000" dirty="0">
                <a:solidFill>
                  <a:srgbClr val="000000"/>
                </a:solidFill>
                <a:latin typeface="Times New Roman"/>
              </a:rPr>
              <a:t>they assume that historical relation in the past continue to hold in the future. </a:t>
            </a:r>
            <a:endParaRPr lang="en-US" sz="2000" dirty="0" smtClean="0">
              <a:solidFill>
                <a:srgbClr val="000000"/>
              </a:solidFill>
              <a:latin typeface="Times New Roman"/>
            </a:endParaRPr>
          </a:p>
          <a:p>
            <a:pPr>
              <a:lnSpc>
                <a:spcPct val="150000"/>
              </a:lnSpc>
              <a:buFont typeface="Wingdings" panose="05000000000000000000" pitchFamily="2" charset="2"/>
              <a:buChar char="v"/>
            </a:pPr>
            <a:r>
              <a:rPr lang="en-US" sz="2000" dirty="0" smtClean="0">
                <a:solidFill>
                  <a:srgbClr val="000000"/>
                </a:solidFill>
                <a:latin typeface="Times New Roman"/>
              </a:rPr>
              <a:t>Mostly </a:t>
            </a:r>
            <a:r>
              <a:rPr lang="en-US" sz="2000" dirty="0">
                <a:solidFill>
                  <a:srgbClr val="000000"/>
                </a:solidFill>
                <a:latin typeface="Times New Roman"/>
              </a:rPr>
              <a:t>used independent variables include: </a:t>
            </a:r>
          </a:p>
          <a:p>
            <a:pPr marL="0" indent="0">
              <a:lnSpc>
                <a:spcPct val="150000"/>
              </a:lnSpc>
              <a:buNone/>
            </a:pPr>
            <a:r>
              <a:rPr lang="en-US" sz="2000" dirty="0" smtClean="0">
                <a:solidFill>
                  <a:srgbClr val="000000"/>
                </a:solidFill>
                <a:latin typeface="Times New Roman"/>
              </a:rPr>
              <a:t>      </a:t>
            </a:r>
            <a:r>
              <a:rPr lang="en-US" sz="2000" dirty="0" smtClean="0">
                <a:solidFill>
                  <a:srgbClr val="FF0000"/>
                </a:solidFill>
                <a:latin typeface="Times New Roman"/>
              </a:rPr>
              <a:t>GDP</a:t>
            </a:r>
            <a:r>
              <a:rPr lang="en-US" sz="2000" dirty="0">
                <a:solidFill>
                  <a:srgbClr val="FF0000"/>
                </a:solidFill>
                <a:latin typeface="Times New Roman"/>
              </a:rPr>
              <a:t>, Population, Electrified Population, Price and GDP/Capita </a:t>
            </a:r>
          </a:p>
          <a:p>
            <a:pPr>
              <a:lnSpc>
                <a:spcPct val="150000"/>
              </a:lnSpc>
              <a:buFont typeface="Wingdings" panose="05000000000000000000" pitchFamily="2" charset="2"/>
              <a:buChar char="v"/>
            </a:pPr>
            <a:r>
              <a:rPr lang="en-US" sz="2000" dirty="0">
                <a:solidFill>
                  <a:srgbClr val="000000"/>
                </a:solidFill>
                <a:latin typeface="Times New Roman"/>
              </a:rPr>
              <a:t>The dependent variables </a:t>
            </a:r>
          </a:p>
          <a:p>
            <a:pPr marL="0" indent="0">
              <a:lnSpc>
                <a:spcPct val="150000"/>
              </a:lnSpc>
              <a:buNone/>
            </a:pPr>
            <a:r>
              <a:rPr lang="en-US" sz="2000" dirty="0" smtClean="0">
                <a:solidFill>
                  <a:srgbClr val="FF0000"/>
                </a:solidFill>
                <a:latin typeface="Times New Roman"/>
              </a:rPr>
              <a:t>          Energy </a:t>
            </a:r>
            <a:r>
              <a:rPr lang="en-US" sz="2000" dirty="0">
                <a:solidFill>
                  <a:srgbClr val="FF0000"/>
                </a:solidFill>
                <a:latin typeface="Times New Roman"/>
              </a:rPr>
              <a:t>demand </a:t>
            </a:r>
            <a:endParaRPr lang="en-US" sz="2000" dirty="0">
              <a:solidFill>
                <a:srgbClr val="FF0000"/>
              </a:solidFill>
            </a:endParaRPr>
          </a:p>
        </p:txBody>
      </p:sp>
      <p:sp>
        <p:nvSpPr>
          <p:cNvPr id="4" name="Slide Number Placeholder 3"/>
          <p:cNvSpPr>
            <a:spLocks noGrp="1"/>
          </p:cNvSpPr>
          <p:nvPr>
            <p:ph type="sldNum" sz="quarter" idx="12"/>
          </p:nvPr>
        </p:nvSpPr>
        <p:spPr>
          <a:xfrm>
            <a:off x="7010400" y="6475669"/>
            <a:ext cx="2133600" cy="365125"/>
          </a:xfrm>
        </p:spPr>
        <p:txBody>
          <a:bodyPr/>
          <a:lstStyle/>
          <a:p>
            <a:r>
              <a:rPr lang="en-US" sz="3200" b="1" dirty="0" smtClean="0">
                <a:latin typeface="Times New Roman" panose="02020603050405020304" pitchFamily="18" charset="0"/>
                <a:cs typeface="Times New Roman" panose="02020603050405020304" pitchFamily="18" charset="0"/>
              </a:rPr>
              <a:t>42</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44197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04800" y="152400"/>
                <a:ext cx="8839200" cy="6400800"/>
              </a:xfrm>
            </p:spPr>
            <p:txBody>
              <a:bodyPr>
                <a:noAutofit/>
              </a:bodyPr>
              <a:lstStyle/>
              <a:p>
                <a:pPr>
                  <a:lnSpc>
                    <a:spcPct val="150000"/>
                  </a:lnSpc>
                  <a:buFont typeface="Wingdings" panose="05000000000000000000" pitchFamily="2" charset="2"/>
                  <a:buChar char="v"/>
                </a:pPr>
                <a:r>
                  <a:rPr lang="en-US" sz="2000" dirty="0" smtClean="0">
                    <a:latin typeface="Times New Roman" panose="02020603050405020304" pitchFamily="18" charset="0"/>
                    <a:cs typeface="Times New Roman" panose="02020603050405020304" pitchFamily="18" charset="0"/>
                  </a:rPr>
                  <a:t>Multiple Regression Equation </a:t>
                </a:r>
                <a:endParaRPr lang="en-US" sz="2000" dirty="0">
                  <a:latin typeface="Times New Roman" panose="02020603050405020304" pitchFamily="18" charset="0"/>
                  <a:cs typeface="Times New Roman" panose="02020603050405020304" pitchFamily="18" charset="0"/>
                </a:endParaRPr>
              </a:p>
              <a:p>
                <a:pPr marL="0" indent="0">
                  <a:lnSpc>
                    <a:spcPct val="150000"/>
                  </a:lnSpc>
                  <a:buNone/>
                </a:pPr>
                <a:r>
                  <a:rPr lang="en-US" sz="2000" dirty="0" smtClean="0">
                    <a:latin typeface="Times New Roman" panose="02020603050405020304" pitchFamily="18" charset="0"/>
                    <a:cs typeface="Times New Roman" panose="02020603050405020304" pitchFamily="18" charset="0"/>
                  </a:rPr>
                  <a:t>                                    </a:t>
                </a:r>
                <a:r>
                  <a:rPr lang="es-ES" sz="2000" dirty="0" smtClean="0">
                    <a:latin typeface="Times New Roman" panose="02020603050405020304" pitchFamily="18" charset="0"/>
                    <a:cs typeface="Times New Roman" panose="02020603050405020304" pitchFamily="18" charset="0"/>
                  </a:rPr>
                  <a:t>Y =f(x1, x2, x3, x4, x5) </a:t>
                </a:r>
              </a:p>
              <a:p>
                <a:pPr marL="0" indent="0">
                  <a:lnSpc>
                    <a:spcPct val="150000"/>
                  </a:lnSpc>
                  <a:buNone/>
                </a:pP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a+b</a:t>
                </a:r>
                <a:r>
                  <a:rPr lang="en-US" sz="2000" dirty="0" smtClean="0">
                    <a:latin typeface="Times New Roman" panose="02020603050405020304" pitchFamily="18" charset="0"/>
                    <a:cs typeface="Times New Roman" panose="02020603050405020304" pitchFamily="18" charset="0"/>
                  </a:rPr>
                  <a:t>*GDP+C*</a:t>
                </a:r>
                <a:r>
                  <a:rPr lang="en-US" sz="2000" dirty="0" err="1" smtClean="0">
                    <a:latin typeface="Times New Roman" panose="02020603050405020304" pitchFamily="18" charset="0"/>
                    <a:cs typeface="Times New Roman" panose="02020603050405020304" pitchFamily="18" charset="0"/>
                  </a:rPr>
                  <a:t>pop+d</a:t>
                </a:r>
                <a:r>
                  <a:rPr lang="en-US" sz="2000" dirty="0" smtClean="0">
                    <a:latin typeface="Times New Roman" panose="02020603050405020304" pitchFamily="18" charset="0"/>
                    <a:cs typeface="Times New Roman" panose="02020603050405020304" pitchFamily="18" charset="0"/>
                  </a:rPr>
                  <a:t>*electrified </a:t>
                </a:r>
                <a:r>
                  <a:rPr lang="en-US" sz="2000" dirty="0" err="1" smtClean="0">
                    <a:latin typeface="Times New Roman" panose="02020603050405020304" pitchFamily="18" charset="0"/>
                    <a:cs typeface="Times New Roman" panose="02020603050405020304" pitchFamily="18" charset="0"/>
                  </a:rPr>
                  <a:t>opulation+e</a:t>
                </a:r>
                <a:r>
                  <a:rPr lang="en-US" sz="2000" dirty="0" smtClean="0">
                    <a:latin typeface="Times New Roman" panose="02020603050405020304" pitchFamily="18" charset="0"/>
                    <a:cs typeface="Times New Roman" panose="02020603050405020304" pitchFamily="18" charset="0"/>
                  </a:rPr>
                  <a:t>*GDP/</a:t>
                </a:r>
                <a:r>
                  <a:rPr lang="en-US" sz="2000" dirty="0" err="1" smtClean="0">
                    <a:latin typeface="Times New Roman" panose="02020603050405020304" pitchFamily="18" charset="0"/>
                    <a:cs typeface="Times New Roman" panose="02020603050405020304" pitchFamily="18" charset="0"/>
                  </a:rPr>
                  <a:t>Cap+f</a:t>
                </a:r>
                <a:r>
                  <a:rPr lang="en-US"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Another variant is to estimate the electricity demand elasticity to the various independent variables using the power function. </a:t>
                </a:r>
                <a:endParaRPr lang="en-US" sz="2000" dirty="0" smtClean="0">
                  <a:latin typeface="Times New Roman" panose="02020603050405020304" pitchFamily="18" charset="0"/>
                  <a:cs typeface="Times New Roman" panose="02020603050405020304" pitchFamily="18" charset="0"/>
                </a:endParaRPr>
              </a:p>
              <a:p>
                <a:pPr marL="0" indent="0">
                  <a:lnSpc>
                    <a:spcPct val="150000"/>
                  </a:lnSpc>
                  <a:buNone/>
                </a:pPr>
                <a14:m>
                  <m:oMathPara xmlns:m="http://schemas.openxmlformats.org/officeDocument/2006/math">
                    <m:oMathParaPr>
                      <m:jc m:val="centerGroup"/>
                    </m:oMathParaPr>
                    <m:oMath xmlns:m="http://schemas.openxmlformats.org/officeDocument/2006/math">
                      <m:r>
                        <a:rPr lang="en-US" sz="2000" b="0" i="1" smtClean="0">
                          <a:latin typeface="Cambria Math"/>
                        </a:rPr>
                        <m:t>𝑌</m:t>
                      </m:r>
                      <m:r>
                        <a:rPr lang="en-US" sz="2000" b="0" i="1" smtClean="0">
                          <a:latin typeface="Cambria Math"/>
                        </a:rPr>
                        <m:t>=</m:t>
                      </m:r>
                      <m:r>
                        <a:rPr lang="en-US" sz="2000" b="0" i="1" smtClean="0">
                          <a:latin typeface="Cambria Math"/>
                        </a:rPr>
                        <m:t>𝑎</m:t>
                      </m:r>
                      <m:sSup>
                        <m:sSupPr>
                          <m:ctrlPr>
                            <a:rPr lang="en-US" sz="2000" b="0" i="1" smtClean="0">
                              <a:latin typeface="Cambria Math"/>
                            </a:rPr>
                          </m:ctrlPr>
                        </m:sSupPr>
                        <m:e>
                          <m:r>
                            <a:rPr lang="en-US" sz="2000" b="0" i="1" smtClean="0">
                              <a:latin typeface="Cambria Math"/>
                            </a:rPr>
                            <m:t>𝑥</m:t>
                          </m:r>
                        </m:e>
                        <m:sup>
                          <m:r>
                            <a:rPr lang="en-US" sz="2000" b="0" i="1" smtClean="0">
                              <a:latin typeface="Cambria Math"/>
                            </a:rPr>
                            <m:t>𝑏</m:t>
                          </m:r>
                        </m:sup>
                      </m:sSup>
                    </m:oMath>
                  </m:oMathPara>
                </a14:m>
                <a:endParaRPr lang="en-US" sz="2000" dirty="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v"/>
                </a:pPr>
                <a:r>
                  <a:rPr lang="en-US" sz="2000" dirty="0" smtClean="0">
                    <a:latin typeface="Times New Roman" panose="02020603050405020304" pitchFamily="18" charset="0"/>
                    <a:cs typeface="Times New Roman" panose="02020603050405020304" pitchFamily="18" charset="0"/>
                  </a:rPr>
                  <a:t> Since </a:t>
                </a:r>
                <a:r>
                  <a:rPr lang="en-US" sz="2000" dirty="0">
                    <a:latin typeface="Times New Roman" panose="02020603050405020304" pitchFamily="18" charset="0"/>
                    <a:cs typeface="Times New Roman" panose="02020603050405020304" pitchFamily="18" charset="0"/>
                  </a:rPr>
                  <a:t>the coefficient b is the desired elasticity its value can be derived using ordinary least square method using regression analysis. For this the data set has to be first converted to a logarithmic value. Since : </a:t>
                </a:r>
                <a:endParaRPr lang="en-US" sz="2000" dirty="0" smtClean="0">
                  <a:latin typeface="Times New Roman" panose="02020603050405020304" pitchFamily="18" charset="0"/>
                  <a:cs typeface="Times New Roman" panose="02020603050405020304" pitchFamily="18" charset="0"/>
                </a:endParaRPr>
              </a:p>
              <a:p>
                <a:pPr marL="0" indent="0">
                  <a:lnSpc>
                    <a:spcPct val="150000"/>
                  </a:lnSpc>
                  <a:buNone/>
                </a:pPr>
                <a14:m>
                  <m:oMathPara xmlns:m="http://schemas.openxmlformats.org/officeDocument/2006/math">
                    <m:oMathParaPr>
                      <m:jc m:val="centerGroup"/>
                    </m:oMathParaPr>
                    <m:oMath xmlns:m="http://schemas.openxmlformats.org/officeDocument/2006/math">
                      <m:func>
                        <m:funcPr>
                          <m:ctrlPr>
                            <a:rPr lang="en-US" sz="2000" i="1" smtClean="0">
                              <a:latin typeface="Cambria Math"/>
                            </a:rPr>
                          </m:ctrlPr>
                        </m:funcPr>
                        <m:fName>
                          <m:r>
                            <m:rPr>
                              <m:sty m:val="p"/>
                            </m:rPr>
                            <a:rPr lang="en-US" sz="2000" i="0" smtClean="0">
                              <a:latin typeface="Cambria Math"/>
                            </a:rPr>
                            <m:t>log</m:t>
                          </m:r>
                        </m:fName>
                        <m:e>
                          <m:r>
                            <a:rPr lang="en-US" sz="2000" b="0" i="1" smtClean="0">
                              <a:latin typeface="Cambria Math"/>
                            </a:rPr>
                            <m:t>𝑌</m:t>
                          </m:r>
                          <m:r>
                            <a:rPr lang="en-US" sz="2000" b="0" i="1" smtClean="0">
                              <a:latin typeface="Cambria Math"/>
                            </a:rPr>
                            <m:t>=</m:t>
                          </m:r>
                          <m:func>
                            <m:funcPr>
                              <m:ctrlPr>
                                <a:rPr lang="en-US" sz="2000" b="0" i="1" smtClean="0">
                                  <a:latin typeface="Cambria Math"/>
                                </a:rPr>
                              </m:ctrlPr>
                            </m:funcPr>
                            <m:fName>
                              <m:r>
                                <m:rPr>
                                  <m:sty m:val="p"/>
                                </m:rPr>
                                <a:rPr lang="en-US" sz="2000" b="0" i="0" smtClean="0">
                                  <a:latin typeface="Cambria Math"/>
                                </a:rPr>
                                <m:t>log</m:t>
                              </m:r>
                            </m:fName>
                            <m:e>
                              <m:r>
                                <a:rPr lang="en-US" sz="2000" b="0" i="1" smtClean="0">
                                  <a:latin typeface="Cambria Math"/>
                                </a:rPr>
                                <m:t>𝑎</m:t>
                              </m:r>
                            </m:e>
                          </m:func>
                          <m:r>
                            <a:rPr lang="en-US" sz="2000" b="0" i="1" smtClean="0">
                              <a:latin typeface="Cambria Math"/>
                            </a:rPr>
                            <m:t>+</m:t>
                          </m:r>
                          <m:r>
                            <a:rPr lang="en-US" sz="2000" b="0" i="1" smtClean="0">
                              <a:latin typeface="Cambria Math"/>
                            </a:rPr>
                            <m:t>𝑏</m:t>
                          </m:r>
                          <m:func>
                            <m:funcPr>
                              <m:ctrlPr>
                                <a:rPr lang="en-US" sz="2000" b="0" i="1" smtClean="0">
                                  <a:latin typeface="Cambria Math"/>
                                </a:rPr>
                              </m:ctrlPr>
                            </m:funcPr>
                            <m:fName>
                              <m:r>
                                <m:rPr>
                                  <m:sty m:val="p"/>
                                </m:rPr>
                                <a:rPr lang="en-US" sz="2000" b="0" i="0" smtClean="0">
                                  <a:latin typeface="Cambria Math"/>
                                </a:rPr>
                                <m:t>log</m:t>
                              </m:r>
                            </m:fName>
                            <m:e>
                              <m:r>
                                <a:rPr lang="en-US" sz="2000" b="0" i="1" smtClean="0">
                                  <a:latin typeface="Cambria Math"/>
                                </a:rPr>
                                <m:t>𝑥</m:t>
                              </m:r>
                            </m:e>
                          </m:func>
                        </m:e>
                      </m:func>
                    </m:oMath>
                  </m:oMathPara>
                </a14:m>
                <a:endParaRPr lang="en-US" sz="2000" dirty="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v"/>
                </a:pPr>
                <a:r>
                  <a:rPr lang="en-US" sz="2000" dirty="0" smtClean="0">
                    <a:latin typeface="Times New Roman" panose="02020603050405020304" pitchFamily="18" charset="0"/>
                    <a:cs typeface="Times New Roman" panose="02020603050405020304" pitchFamily="18" charset="0"/>
                  </a:rPr>
                  <a:t> The </a:t>
                </a:r>
                <a:r>
                  <a:rPr lang="en-US" sz="2000" dirty="0">
                    <a:latin typeface="Times New Roman" panose="02020603050405020304" pitchFamily="18" charset="0"/>
                    <a:cs typeface="Times New Roman" panose="02020603050405020304" pitchFamily="18" charset="0"/>
                  </a:rPr>
                  <a:t>value of b can be determined from simple linear regression formula.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04800" y="152400"/>
                <a:ext cx="8839200" cy="6400800"/>
              </a:xfrm>
              <a:blipFill rotWithShape="1">
                <a:blip r:embed="rId2"/>
                <a:stretch>
                  <a:fillRect l="-552" r="-1310"/>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a:xfrm>
            <a:off x="7010400" y="6460920"/>
            <a:ext cx="2133600" cy="365125"/>
          </a:xfrm>
        </p:spPr>
        <p:txBody>
          <a:bodyPr/>
          <a:lstStyle/>
          <a:p>
            <a:r>
              <a:rPr lang="en-US" sz="2800" b="1" dirty="0" smtClean="0">
                <a:latin typeface="Times New Roman" panose="02020603050405020304" pitchFamily="18" charset="0"/>
                <a:cs typeface="Times New Roman" panose="02020603050405020304" pitchFamily="18" charset="0"/>
              </a:rPr>
              <a:t>43</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27355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a:normAutofit fontScale="90000"/>
          </a:bodyPr>
          <a:lstStyle/>
          <a:p>
            <a:pPr algn="r"/>
            <a:r>
              <a:rPr lang="en-US" dirty="0" smtClean="0"/>
              <a:t>Cont’d…</a:t>
            </a:r>
            <a:endParaRPr lang="en-US" dirty="0"/>
          </a:p>
        </p:txBody>
      </p:sp>
      <p:sp>
        <p:nvSpPr>
          <p:cNvPr id="3" name="Content Placeholder 2"/>
          <p:cNvSpPr>
            <a:spLocks noGrp="1"/>
          </p:cNvSpPr>
          <p:nvPr>
            <p:ph idx="1"/>
          </p:nvPr>
        </p:nvSpPr>
        <p:spPr>
          <a:xfrm>
            <a:off x="228600" y="457200"/>
            <a:ext cx="8915400" cy="6019800"/>
          </a:xfrm>
        </p:spPr>
        <p:txBody>
          <a:bodyPr>
            <a:normAutofit/>
          </a:bodyPr>
          <a:lstStyle/>
          <a:p>
            <a:pPr>
              <a:lnSpc>
                <a:spcPct val="150000"/>
              </a:lnSpc>
              <a:buFont typeface="Wingdings" panose="05000000000000000000" pitchFamily="2" charset="2"/>
              <a:buChar char="v"/>
            </a:pPr>
            <a:r>
              <a:rPr lang="en-US" sz="2000" dirty="0">
                <a:solidFill>
                  <a:srgbClr val="000000"/>
                </a:solidFill>
                <a:latin typeface="Times New Roman"/>
              </a:rPr>
              <a:t>Examples of economic and other variables often used to develop econometric relationships are: </a:t>
            </a:r>
          </a:p>
          <a:p>
            <a:pPr marL="858838">
              <a:lnSpc>
                <a:spcPct val="150000"/>
              </a:lnSpc>
              <a:buFont typeface="Wingdings" panose="05000000000000000000" pitchFamily="2" charset="2"/>
              <a:buChar char="Ø"/>
            </a:pPr>
            <a:r>
              <a:rPr lang="en-US" sz="2000" dirty="0" smtClean="0">
                <a:solidFill>
                  <a:srgbClr val="000000"/>
                </a:solidFill>
                <a:latin typeface="Times New Roman"/>
              </a:rPr>
              <a:t>Household </a:t>
            </a:r>
            <a:r>
              <a:rPr lang="en-US" sz="2000" dirty="0">
                <a:solidFill>
                  <a:srgbClr val="000000"/>
                </a:solidFill>
                <a:latin typeface="Times New Roman"/>
              </a:rPr>
              <a:t>income </a:t>
            </a:r>
            <a:endParaRPr lang="en-US" sz="2000" dirty="0" smtClean="0">
              <a:solidFill>
                <a:srgbClr val="000000"/>
              </a:solidFill>
              <a:latin typeface="Times New Roman"/>
            </a:endParaRPr>
          </a:p>
          <a:p>
            <a:pPr marL="858838">
              <a:lnSpc>
                <a:spcPct val="150000"/>
              </a:lnSpc>
              <a:buFont typeface="Wingdings" panose="05000000000000000000" pitchFamily="2" charset="2"/>
              <a:buChar char="Ø"/>
            </a:pPr>
            <a:r>
              <a:rPr lang="en-US" sz="2000" dirty="0" smtClean="0">
                <a:solidFill>
                  <a:srgbClr val="000000"/>
                </a:solidFill>
                <a:latin typeface="Times New Roman"/>
              </a:rPr>
              <a:t> </a:t>
            </a:r>
            <a:r>
              <a:rPr lang="en-US" sz="2000" dirty="0">
                <a:solidFill>
                  <a:srgbClr val="000000"/>
                </a:solidFill>
                <a:latin typeface="Times New Roman"/>
              </a:rPr>
              <a:t>Electricity prices (by customer group) </a:t>
            </a:r>
            <a:endParaRPr lang="en-US" sz="2000" dirty="0" smtClean="0">
              <a:solidFill>
                <a:srgbClr val="000000"/>
              </a:solidFill>
              <a:latin typeface="Times New Roman"/>
            </a:endParaRPr>
          </a:p>
          <a:p>
            <a:pPr marL="858838">
              <a:lnSpc>
                <a:spcPct val="150000"/>
              </a:lnSpc>
              <a:buFont typeface="Wingdings" panose="05000000000000000000" pitchFamily="2" charset="2"/>
              <a:buChar char="Ø"/>
            </a:pPr>
            <a:r>
              <a:rPr lang="en-US" sz="2000" dirty="0" smtClean="0">
                <a:solidFill>
                  <a:srgbClr val="000000"/>
                </a:solidFill>
                <a:latin typeface="Times New Roman"/>
              </a:rPr>
              <a:t>Labor </a:t>
            </a:r>
            <a:r>
              <a:rPr lang="en-US" sz="2000" dirty="0">
                <a:solidFill>
                  <a:srgbClr val="000000"/>
                </a:solidFill>
                <a:latin typeface="Times New Roman"/>
              </a:rPr>
              <a:t>productivity </a:t>
            </a:r>
            <a:endParaRPr lang="en-US" sz="2000" dirty="0" smtClean="0">
              <a:solidFill>
                <a:srgbClr val="000000"/>
              </a:solidFill>
              <a:latin typeface="Times New Roman"/>
            </a:endParaRPr>
          </a:p>
          <a:p>
            <a:pPr marL="858838">
              <a:lnSpc>
                <a:spcPct val="150000"/>
              </a:lnSpc>
              <a:buFont typeface="Wingdings" panose="05000000000000000000" pitchFamily="2" charset="2"/>
              <a:buChar char="Ø"/>
            </a:pPr>
            <a:r>
              <a:rPr lang="en-US" sz="2000" dirty="0">
                <a:solidFill>
                  <a:srgbClr val="000000"/>
                </a:solidFill>
                <a:latin typeface="Times New Roman"/>
              </a:rPr>
              <a:t> </a:t>
            </a:r>
            <a:r>
              <a:rPr lang="en-US" sz="2000" dirty="0" smtClean="0">
                <a:solidFill>
                  <a:srgbClr val="000000"/>
                </a:solidFill>
                <a:latin typeface="Times New Roman"/>
              </a:rPr>
              <a:t>Commercial </a:t>
            </a:r>
            <a:r>
              <a:rPr lang="en-US" sz="2000" dirty="0">
                <a:solidFill>
                  <a:srgbClr val="000000"/>
                </a:solidFill>
                <a:latin typeface="Times New Roman"/>
              </a:rPr>
              <a:t>sector output (by sub sector) </a:t>
            </a:r>
            <a:endParaRPr lang="en-US" sz="2000" dirty="0" smtClean="0">
              <a:solidFill>
                <a:srgbClr val="000000"/>
              </a:solidFill>
              <a:latin typeface="Times New Roman"/>
            </a:endParaRPr>
          </a:p>
          <a:p>
            <a:pPr marL="858838">
              <a:lnSpc>
                <a:spcPct val="150000"/>
              </a:lnSpc>
              <a:buFont typeface="Wingdings" panose="05000000000000000000" pitchFamily="2" charset="2"/>
              <a:buChar char="Ø"/>
            </a:pPr>
            <a:r>
              <a:rPr lang="en-US" sz="2000" dirty="0" smtClean="0">
                <a:solidFill>
                  <a:srgbClr val="000000"/>
                </a:solidFill>
                <a:latin typeface="Times New Roman"/>
              </a:rPr>
              <a:t>Price </a:t>
            </a:r>
            <a:r>
              <a:rPr lang="en-US" sz="2000" dirty="0">
                <a:solidFill>
                  <a:srgbClr val="000000"/>
                </a:solidFill>
                <a:latin typeface="Times New Roman"/>
              </a:rPr>
              <a:t>of other fuels </a:t>
            </a:r>
            <a:endParaRPr lang="en-US" sz="2000" dirty="0" smtClean="0">
              <a:solidFill>
                <a:srgbClr val="000000"/>
              </a:solidFill>
              <a:latin typeface="Times New Roman"/>
            </a:endParaRPr>
          </a:p>
          <a:p>
            <a:pPr marL="858838">
              <a:lnSpc>
                <a:spcPct val="150000"/>
              </a:lnSpc>
              <a:buFont typeface="Wingdings" panose="05000000000000000000" pitchFamily="2" charset="2"/>
              <a:buChar char="Ø"/>
            </a:pPr>
            <a:r>
              <a:rPr lang="en-US" sz="2000" dirty="0" smtClean="0">
                <a:solidFill>
                  <a:srgbClr val="000000"/>
                </a:solidFill>
                <a:latin typeface="Times New Roman"/>
              </a:rPr>
              <a:t>Use </a:t>
            </a:r>
            <a:r>
              <a:rPr lang="en-US" sz="2000" dirty="0">
                <a:solidFill>
                  <a:srgbClr val="000000"/>
                </a:solidFill>
                <a:latin typeface="Times New Roman"/>
              </a:rPr>
              <a:t>of other fuels (gas,oil,coal,..</a:t>
            </a:r>
            <a:r>
              <a:rPr lang="en-US" sz="2000" dirty="0" err="1">
                <a:solidFill>
                  <a:srgbClr val="000000"/>
                </a:solidFill>
                <a:latin typeface="Times New Roman"/>
              </a:rPr>
              <a:t>etc</a:t>
            </a:r>
            <a:r>
              <a:rPr lang="en-US" sz="2000" dirty="0">
                <a:solidFill>
                  <a:srgbClr val="000000"/>
                </a:solidFill>
                <a:latin typeface="Times New Roman"/>
              </a:rPr>
              <a:t>) </a:t>
            </a:r>
            <a:endParaRPr lang="en-US" sz="2000" dirty="0" smtClean="0">
              <a:solidFill>
                <a:srgbClr val="000000"/>
              </a:solidFill>
              <a:latin typeface="Times New Roman"/>
            </a:endParaRPr>
          </a:p>
          <a:p>
            <a:pPr marL="858838">
              <a:lnSpc>
                <a:spcPct val="150000"/>
              </a:lnSpc>
              <a:buFont typeface="Wingdings" panose="05000000000000000000" pitchFamily="2" charset="2"/>
              <a:buChar char="Ø"/>
            </a:pPr>
            <a:r>
              <a:rPr lang="en-US" sz="2000" dirty="0" smtClean="0">
                <a:solidFill>
                  <a:srgbClr val="000000"/>
                </a:solidFill>
                <a:latin typeface="Times New Roman"/>
              </a:rPr>
              <a:t>Employment </a:t>
            </a:r>
            <a:r>
              <a:rPr lang="en-US" sz="2000" dirty="0">
                <a:solidFill>
                  <a:srgbClr val="000000"/>
                </a:solidFill>
                <a:latin typeface="Times New Roman"/>
              </a:rPr>
              <a:t>(by sector and subsector) </a:t>
            </a:r>
            <a:endParaRPr lang="en-US" sz="2000" dirty="0" smtClean="0">
              <a:solidFill>
                <a:srgbClr val="000000"/>
              </a:solidFill>
              <a:latin typeface="Times New Roman"/>
            </a:endParaRPr>
          </a:p>
          <a:p>
            <a:pPr marL="858838">
              <a:lnSpc>
                <a:spcPct val="150000"/>
              </a:lnSpc>
              <a:buFont typeface="Wingdings" panose="05000000000000000000" pitchFamily="2" charset="2"/>
              <a:buChar char="Ø"/>
            </a:pPr>
            <a:r>
              <a:rPr lang="en-US" sz="2000" dirty="0" smtClean="0">
                <a:solidFill>
                  <a:srgbClr val="000000"/>
                </a:solidFill>
                <a:latin typeface="Times New Roman"/>
              </a:rPr>
              <a:t>Industrial </a:t>
            </a:r>
            <a:r>
              <a:rPr lang="en-US" sz="2000" dirty="0">
                <a:solidFill>
                  <a:srgbClr val="000000"/>
                </a:solidFill>
                <a:latin typeface="Times New Roman"/>
              </a:rPr>
              <a:t>or agricultural productivity </a:t>
            </a:r>
          </a:p>
        </p:txBody>
      </p:sp>
      <p:sp>
        <p:nvSpPr>
          <p:cNvPr id="4" name="Slide Number Placeholder 3"/>
          <p:cNvSpPr>
            <a:spLocks noGrp="1"/>
          </p:cNvSpPr>
          <p:nvPr>
            <p:ph type="sldNum" sz="quarter" idx="12"/>
          </p:nvPr>
        </p:nvSpPr>
        <p:spPr>
          <a:xfrm>
            <a:off x="7010400" y="6400800"/>
            <a:ext cx="2133600" cy="365125"/>
          </a:xfrm>
        </p:spPr>
        <p:txBody>
          <a:bodyPr/>
          <a:lstStyle/>
          <a:p>
            <a:r>
              <a:rPr lang="en-US" sz="3200" b="1" dirty="0" smtClean="0"/>
              <a:t>44</a:t>
            </a:r>
            <a:endParaRPr lang="en-US" sz="3200" b="1" dirty="0"/>
          </a:p>
        </p:txBody>
      </p:sp>
    </p:spTree>
    <p:extLst>
      <p:ext uri="{BB962C8B-B14F-4D97-AF65-F5344CB8AC3E}">
        <p14:creationId xmlns:p14="http://schemas.microsoft.com/office/powerpoint/2010/main" val="17725024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p:spPr>
        <p:txBody>
          <a:bodyPr>
            <a:normAutofit fontScale="90000"/>
          </a:bodyPr>
          <a:lstStyle/>
          <a:p>
            <a:r>
              <a:rPr lang="en-US" b="1" dirty="0" smtClean="0">
                <a:solidFill>
                  <a:srgbClr val="000000"/>
                </a:solidFill>
                <a:latin typeface="Times New Roman"/>
              </a:rPr>
              <a:t/>
            </a:r>
            <a:br>
              <a:rPr lang="en-US" b="1" dirty="0" smtClean="0">
                <a:solidFill>
                  <a:srgbClr val="000000"/>
                </a:solidFill>
                <a:latin typeface="Times New Roman"/>
              </a:rPr>
            </a:br>
            <a:r>
              <a:rPr lang="en-US" sz="3100" b="1" dirty="0" smtClean="0">
                <a:solidFill>
                  <a:srgbClr val="000000"/>
                </a:solidFill>
                <a:latin typeface="Times New Roman"/>
              </a:rPr>
              <a:t>Econometric </a:t>
            </a:r>
            <a:r>
              <a:rPr lang="en-US" sz="3100" b="1" dirty="0">
                <a:solidFill>
                  <a:srgbClr val="000000"/>
                </a:solidFill>
                <a:latin typeface="Times New Roman"/>
              </a:rPr>
              <a:t>Regression </a:t>
            </a:r>
            <a:r>
              <a:rPr lang="en-US" sz="3100" b="1" dirty="0" smtClean="0">
                <a:solidFill>
                  <a:srgbClr val="000000"/>
                </a:solidFill>
                <a:latin typeface="Times New Roman"/>
              </a:rPr>
              <a:t>Method</a:t>
            </a:r>
            <a:r>
              <a:rPr lang="en-US" dirty="0">
                <a:solidFill>
                  <a:srgbClr val="000000"/>
                </a:solidFill>
                <a:latin typeface="Times New Roman"/>
              </a:rPr>
              <a:t/>
            </a:r>
            <a:br>
              <a:rPr lang="en-US" dirty="0">
                <a:solidFill>
                  <a:srgbClr val="000000"/>
                </a:solidFill>
                <a:latin typeface="Times New Roman"/>
              </a:rPr>
            </a:b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52400" y="914400"/>
                <a:ext cx="8991600" cy="5715000"/>
              </a:xfrm>
            </p:spPr>
            <p:txBody>
              <a:bodyPr>
                <a:noAutofit/>
              </a:bodyPr>
              <a:lstStyle/>
              <a:p>
                <a:pPr algn="just">
                  <a:lnSpc>
                    <a:spcPct val="150000"/>
                  </a:lnSpc>
                  <a:buFont typeface="Wingdings" panose="05000000000000000000" pitchFamily="2" charset="2"/>
                  <a:buChar char="v"/>
                </a:pPr>
                <a:r>
                  <a:rPr lang="en-US" sz="1800" dirty="0" smtClean="0">
                    <a:solidFill>
                      <a:srgbClr val="000000"/>
                    </a:solidFill>
                    <a:latin typeface="Times New Roman" panose="02020603050405020304" pitchFamily="18" charset="0"/>
                    <a:cs typeface="Times New Roman" panose="02020603050405020304" pitchFamily="18" charset="0"/>
                  </a:rPr>
                  <a:t>In </a:t>
                </a:r>
                <a:r>
                  <a:rPr lang="en-US" sz="1800" dirty="0">
                    <a:solidFill>
                      <a:srgbClr val="000000"/>
                    </a:solidFill>
                    <a:latin typeface="Times New Roman" panose="02020603050405020304" pitchFamily="18" charset="0"/>
                    <a:cs typeface="Times New Roman" panose="02020603050405020304" pitchFamily="18" charset="0"/>
                  </a:rPr>
                  <a:t>this method, both economic and demographic factors are considered to be affecting the electrical energy consumption. Equations are developed for each sector to simulate the historical respective energy consumption taking into consideration the proper economic and demographic factors as independent variables. The factors considered can be GDP/sector, electricity price per/sector, and population. </a:t>
                </a:r>
              </a:p>
              <a:p>
                <a:pPr algn="just">
                  <a:lnSpc>
                    <a:spcPct val="150000"/>
                  </a:lnSpc>
                  <a:buFont typeface="Wingdings" panose="05000000000000000000" pitchFamily="2" charset="2"/>
                  <a:buChar char="v"/>
                </a:pPr>
                <a:r>
                  <a:rPr lang="en-US" sz="1800" dirty="0">
                    <a:solidFill>
                      <a:srgbClr val="000000"/>
                    </a:solidFill>
                    <a:latin typeface="Times New Roman" panose="02020603050405020304" pitchFamily="18" charset="0"/>
                    <a:cs typeface="Times New Roman" panose="02020603050405020304" pitchFamily="18" charset="0"/>
                  </a:rPr>
                  <a:t>The regression equation used for each consumption category is expected to be according to the following equations: </a:t>
                </a:r>
                <a:endParaRPr lang="en-US" sz="1800" dirty="0" smtClean="0">
                  <a:solidFill>
                    <a:srgbClr val="000000"/>
                  </a:solidFill>
                  <a:latin typeface="Times New Roman" panose="02020603050405020304" pitchFamily="18" charset="0"/>
                  <a:cs typeface="Times New Roman" panose="02020603050405020304" pitchFamily="18" charset="0"/>
                </a:endParaRPr>
              </a:p>
              <a:p>
                <a:pPr marL="0" indent="0" algn="just">
                  <a:lnSpc>
                    <a:spcPct val="150000"/>
                  </a:lnSpc>
                  <a:buNone/>
                </a:pPr>
                <a14:m>
                  <m:oMathPara xmlns:m="http://schemas.openxmlformats.org/officeDocument/2006/math">
                    <m:oMathParaPr>
                      <m:jc m:val="centerGroup"/>
                    </m:oMathParaPr>
                    <m:oMath xmlns:m="http://schemas.openxmlformats.org/officeDocument/2006/math">
                      <m:r>
                        <a:rPr lang="en-US" sz="1800" b="0" i="1" smtClean="0">
                          <a:solidFill>
                            <a:srgbClr val="000000"/>
                          </a:solidFill>
                          <a:latin typeface="Cambria Math"/>
                          <a:cs typeface="Times New Roman" panose="02020603050405020304" pitchFamily="18" charset="0"/>
                        </a:rPr>
                        <m:t>𝐸</m:t>
                      </m:r>
                      <m:d>
                        <m:dPr>
                          <m:ctrlPr>
                            <a:rPr lang="en-US" sz="1800" b="0" i="1" smtClean="0">
                              <a:solidFill>
                                <a:srgbClr val="000000"/>
                              </a:solidFill>
                              <a:latin typeface="Cambria Math"/>
                              <a:cs typeface="Times New Roman" panose="02020603050405020304" pitchFamily="18" charset="0"/>
                            </a:rPr>
                          </m:ctrlPr>
                        </m:dPr>
                        <m:e>
                          <m:r>
                            <a:rPr lang="en-US" sz="1800" b="0" i="1" smtClean="0">
                              <a:solidFill>
                                <a:srgbClr val="000000"/>
                              </a:solidFill>
                              <a:latin typeface="Cambria Math"/>
                              <a:cs typeface="Times New Roman" panose="02020603050405020304" pitchFamily="18" charset="0"/>
                            </a:rPr>
                            <m:t>𝑖</m:t>
                          </m:r>
                        </m:e>
                      </m:d>
                      <m:r>
                        <a:rPr lang="en-US" sz="1800" b="0" i="1" smtClean="0">
                          <a:solidFill>
                            <a:srgbClr val="000000"/>
                          </a:solidFill>
                          <a:latin typeface="Cambria Math"/>
                          <a:cs typeface="Times New Roman" panose="02020603050405020304" pitchFamily="18" charset="0"/>
                        </a:rPr>
                        <m:t>=</m:t>
                      </m:r>
                      <m:r>
                        <a:rPr lang="en-US" sz="1800" b="0" i="1" smtClean="0">
                          <a:solidFill>
                            <a:srgbClr val="000000"/>
                          </a:solidFill>
                          <a:latin typeface="Cambria Math"/>
                          <a:cs typeface="Times New Roman" panose="02020603050405020304" pitchFamily="18" charset="0"/>
                        </a:rPr>
                        <m:t>𝑎</m:t>
                      </m:r>
                      <m:r>
                        <a:rPr lang="en-US" sz="1800" b="0" i="1" smtClean="0">
                          <a:solidFill>
                            <a:srgbClr val="000000"/>
                          </a:solidFill>
                          <a:latin typeface="Cambria Math"/>
                          <a:cs typeface="Times New Roman" panose="02020603050405020304" pitchFamily="18" charset="0"/>
                        </a:rPr>
                        <m:t>∗</m:t>
                      </m:r>
                      <m:r>
                        <a:rPr lang="en-US" sz="1800" b="0" i="1" smtClean="0">
                          <a:solidFill>
                            <a:srgbClr val="000000"/>
                          </a:solidFill>
                          <a:latin typeface="Cambria Math"/>
                          <a:cs typeface="Times New Roman" panose="02020603050405020304" pitchFamily="18" charset="0"/>
                        </a:rPr>
                        <m:t>𝐺𝐷𝑃</m:t>
                      </m:r>
                      <m:d>
                        <m:dPr>
                          <m:ctrlPr>
                            <a:rPr lang="en-US" sz="1800" b="0" i="1" smtClean="0">
                              <a:solidFill>
                                <a:srgbClr val="000000"/>
                              </a:solidFill>
                              <a:latin typeface="Cambria Math"/>
                              <a:cs typeface="Times New Roman" panose="02020603050405020304" pitchFamily="18" charset="0"/>
                            </a:rPr>
                          </m:ctrlPr>
                        </m:dPr>
                        <m:e>
                          <m:r>
                            <a:rPr lang="en-US" sz="1800" b="0" i="1" smtClean="0">
                              <a:solidFill>
                                <a:srgbClr val="000000"/>
                              </a:solidFill>
                              <a:latin typeface="Cambria Math"/>
                              <a:cs typeface="Times New Roman" panose="02020603050405020304" pitchFamily="18" charset="0"/>
                            </a:rPr>
                            <m:t>𝑖</m:t>
                          </m:r>
                        </m:e>
                      </m:d>
                      <m:r>
                        <a:rPr lang="en-US" sz="1800" b="0" i="1" smtClean="0">
                          <a:solidFill>
                            <a:srgbClr val="000000"/>
                          </a:solidFill>
                          <a:latin typeface="Cambria Math"/>
                          <a:cs typeface="Times New Roman" panose="02020603050405020304" pitchFamily="18" charset="0"/>
                        </a:rPr>
                        <m:t>+</m:t>
                      </m:r>
                      <m:r>
                        <a:rPr lang="en-US" sz="1800" b="0" i="1" smtClean="0">
                          <a:solidFill>
                            <a:srgbClr val="000000"/>
                          </a:solidFill>
                          <a:latin typeface="Cambria Math"/>
                          <a:cs typeface="Times New Roman" panose="02020603050405020304" pitchFamily="18" charset="0"/>
                        </a:rPr>
                        <m:t>𝑏</m:t>
                      </m:r>
                      <m:r>
                        <a:rPr lang="en-US" sz="1800" b="0" i="1" smtClean="0">
                          <a:solidFill>
                            <a:srgbClr val="000000"/>
                          </a:solidFill>
                          <a:latin typeface="Cambria Math"/>
                          <a:cs typeface="Times New Roman" panose="02020603050405020304" pitchFamily="18" charset="0"/>
                        </a:rPr>
                        <m:t>∗</m:t>
                      </m:r>
                      <m:r>
                        <a:rPr lang="en-US" sz="1800" b="0" i="1" smtClean="0">
                          <a:solidFill>
                            <a:srgbClr val="000000"/>
                          </a:solidFill>
                          <a:latin typeface="Cambria Math"/>
                          <a:cs typeface="Times New Roman" panose="02020603050405020304" pitchFamily="18" charset="0"/>
                        </a:rPr>
                        <m:t>𝑝𝑜𝑝</m:t>
                      </m:r>
                      <m:d>
                        <m:dPr>
                          <m:ctrlPr>
                            <a:rPr lang="en-US" sz="1800" b="0" i="1" smtClean="0">
                              <a:solidFill>
                                <a:srgbClr val="000000"/>
                              </a:solidFill>
                              <a:latin typeface="Cambria Math"/>
                              <a:cs typeface="Times New Roman" panose="02020603050405020304" pitchFamily="18" charset="0"/>
                            </a:rPr>
                          </m:ctrlPr>
                        </m:dPr>
                        <m:e>
                          <m:r>
                            <a:rPr lang="en-US" sz="1800" b="0" i="1" smtClean="0">
                              <a:solidFill>
                                <a:srgbClr val="000000"/>
                              </a:solidFill>
                              <a:latin typeface="Cambria Math"/>
                              <a:cs typeface="Times New Roman" panose="02020603050405020304" pitchFamily="18" charset="0"/>
                            </a:rPr>
                            <m:t>𝑖</m:t>
                          </m:r>
                        </m:e>
                      </m:d>
                      <m:r>
                        <a:rPr lang="en-US" sz="1800" b="0" i="1" smtClean="0">
                          <a:solidFill>
                            <a:srgbClr val="000000"/>
                          </a:solidFill>
                          <a:latin typeface="Cambria Math"/>
                          <a:cs typeface="Times New Roman" panose="02020603050405020304" pitchFamily="18" charset="0"/>
                        </a:rPr>
                        <m:t>+</m:t>
                      </m:r>
                      <m:r>
                        <a:rPr lang="en-US" sz="1800" b="0" i="1" smtClean="0">
                          <a:solidFill>
                            <a:srgbClr val="000000"/>
                          </a:solidFill>
                          <a:latin typeface="Cambria Math"/>
                          <a:cs typeface="Times New Roman" panose="02020603050405020304" pitchFamily="18" charset="0"/>
                        </a:rPr>
                        <m:t>𝑐</m:t>
                      </m:r>
                      <m:r>
                        <a:rPr lang="en-US" sz="1800" b="0" i="1" smtClean="0">
                          <a:solidFill>
                            <a:srgbClr val="000000"/>
                          </a:solidFill>
                          <a:latin typeface="Cambria Math"/>
                          <a:cs typeface="Times New Roman" panose="02020603050405020304" pitchFamily="18" charset="0"/>
                        </a:rPr>
                        <m:t>∗</m:t>
                      </m:r>
                      <m:r>
                        <a:rPr lang="en-US" sz="1800" b="0" i="1" smtClean="0">
                          <a:solidFill>
                            <a:srgbClr val="000000"/>
                          </a:solidFill>
                          <a:latin typeface="Cambria Math"/>
                          <a:cs typeface="Times New Roman" panose="02020603050405020304" pitchFamily="18" charset="0"/>
                        </a:rPr>
                        <m:t>𝑝𝑟𝑖𝑐𝑒</m:t>
                      </m:r>
                      <m:d>
                        <m:dPr>
                          <m:ctrlPr>
                            <a:rPr lang="en-US" sz="1800" b="0" i="1" smtClean="0">
                              <a:solidFill>
                                <a:srgbClr val="000000"/>
                              </a:solidFill>
                              <a:latin typeface="Cambria Math"/>
                              <a:cs typeface="Times New Roman" panose="02020603050405020304" pitchFamily="18" charset="0"/>
                            </a:rPr>
                          </m:ctrlPr>
                        </m:dPr>
                        <m:e>
                          <m:r>
                            <a:rPr lang="en-US" sz="1800" b="0" i="1" smtClean="0">
                              <a:solidFill>
                                <a:srgbClr val="000000"/>
                              </a:solidFill>
                              <a:latin typeface="Cambria Math"/>
                              <a:cs typeface="Times New Roman" panose="02020603050405020304" pitchFamily="18" charset="0"/>
                            </a:rPr>
                            <m:t>𝑖</m:t>
                          </m:r>
                        </m:e>
                      </m:d>
                      <m:r>
                        <a:rPr lang="en-US" sz="1800" b="0" i="1" smtClean="0">
                          <a:solidFill>
                            <a:srgbClr val="000000"/>
                          </a:solidFill>
                          <a:latin typeface="Cambria Math"/>
                          <a:cs typeface="Times New Roman" panose="02020603050405020304" pitchFamily="18" charset="0"/>
                        </a:rPr>
                        <m:t>+</m:t>
                      </m:r>
                      <m:r>
                        <a:rPr lang="en-US" sz="1800" b="0" i="1" smtClean="0">
                          <a:solidFill>
                            <a:srgbClr val="000000"/>
                          </a:solidFill>
                          <a:latin typeface="Cambria Math"/>
                          <a:cs typeface="Times New Roman" panose="02020603050405020304" pitchFamily="18" charset="0"/>
                        </a:rPr>
                        <m:t>𝑑</m:t>
                      </m:r>
                    </m:oMath>
                  </m:oMathPara>
                </a14:m>
                <a:endParaRPr lang="en-US" sz="1800" dirty="0">
                  <a:solidFill>
                    <a:srgbClr val="000000"/>
                  </a:solidFill>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v"/>
                </a:pPr>
                <a:r>
                  <a:rPr lang="en-US" sz="1800" dirty="0" smtClean="0">
                    <a:solidFill>
                      <a:srgbClr val="000000"/>
                    </a:solidFill>
                    <a:latin typeface="Times New Roman" panose="02020603050405020304" pitchFamily="18" charset="0"/>
                    <a:cs typeface="Times New Roman" panose="02020603050405020304" pitchFamily="18" charset="0"/>
                  </a:rPr>
                  <a:t>When </a:t>
                </a:r>
                <a:r>
                  <a:rPr lang="en-US" sz="1800" dirty="0">
                    <a:solidFill>
                      <a:srgbClr val="000000"/>
                    </a:solidFill>
                    <a:latin typeface="Times New Roman" panose="02020603050405020304" pitchFamily="18" charset="0"/>
                    <a:cs typeface="Times New Roman" panose="02020603050405020304" pitchFamily="18" charset="0"/>
                  </a:rPr>
                  <a:t>the mathematical equation is achieved, it is then used to predict the future energy demand of each sector. Hence, the total annual energy consumption prediction or forecast can be easily calculated by summing up those of the different sectors. </a:t>
                </a:r>
                <a:endParaRPr lang="en-US" sz="1800" dirty="0" smtClean="0">
                  <a:solidFill>
                    <a:srgbClr val="000000"/>
                  </a:solidFill>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v"/>
                </a:pPr>
                <a:r>
                  <a:rPr lang="en-US" sz="1800" dirty="0">
                    <a:latin typeface="Times New Roman" panose="02020603050405020304" pitchFamily="18" charset="0"/>
                    <a:cs typeface="Times New Roman" panose="02020603050405020304" pitchFamily="18" charset="0"/>
                  </a:rPr>
                  <a:t>Finally the system generated energy and peak load are derived by assuming the system losses and load factor.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52400" y="914400"/>
                <a:ext cx="8991600" cy="5715000"/>
              </a:xfrm>
              <a:blipFill rotWithShape="1">
                <a:blip r:embed="rId2"/>
                <a:stretch>
                  <a:fillRect l="-407" r="-542"/>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a:xfrm>
            <a:off x="7010400" y="6492875"/>
            <a:ext cx="2133600" cy="365125"/>
          </a:xfrm>
        </p:spPr>
        <p:txBody>
          <a:bodyPr/>
          <a:lstStyle/>
          <a:p>
            <a:r>
              <a:rPr lang="en-US" sz="3200" b="1" dirty="0" smtClean="0"/>
              <a:t>45</a:t>
            </a:r>
            <a:endParaRPr lang="en-US" sz="3200" b="1" dirty="0"/>
          </a:p>
        </p:txBody>
      </p:sp>
    </p:spTree>
    <p:extLst>
      <p:ext uri="{BB962C8B-B14F-4D97-AF65-F5344CB8AC3E}">
        <p14:creationId xmlns:p14="http://schemas.microsoft.com/office/powerpoint/2010/main" val="9298387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11162"/>
          </a:xfrm>
        </p:spPr>
        <p:txBody>
          <a:bodyPr>
            <a:normAutofit fontScale="90000"/>
          </a:bodyPr>
          <a:lstStyle/>
          <a:p>
            <a:r>
              <a:rPr lang="en-US" b="1" dirty="0">
                <a:solidFill>
                  <a:srgbClr val="000000"/>
                </a:solidFill>
                <a:latin typeface="Times New Roman"/>
              </a:rPr>
              <a:t>End use Approach: </a:t>
            </a:r>
            <a:endParaRPr lang="en-US" dirty="0"/>
          </a:p>
        </p:txBody>
      </p:sp>
      <p:sp>
        <p:nvSpPr>
          <p:cNvPr id="3" name="Content Placeholder 2"/>
          <p:cNvSpPr>
            <a:spLocks noGrp="1"/>
          </p:cNvSpPr>
          <p:nvPr>
            <p:ph idx="1"/>
          </p:nvPr>
        </p:nvSpPr>
        <p:spPr>
          <a:xfrm>
            <a:off x="457200" y="609600"/>
            <a:ext cx="8686800" cy="5715000"/>
          </a:xfrm>
        </p:spPr>
        <p:txBody>
          <a:bodyPr>
            <a:noAutofit/>
          </a:bodyPr>
          <a:lstStyle/>
          <a:p>
            <a:pPr>
              <a:lnSpc>
                <a:spcPct val="150000"/>
              </a:lnSpc>
              <a:buFont typeface="Wingdings" panose="05000000000000000000" pitchFamily="2" charset="2"/>
              <a:buChar char="v"/>
            </a:pPr>
            <a:r>
              <a:rPr lang="en-US" sz="1800" dirty="0">
                <a:solidFill>
                  <a:srgbClr val="000000"/>
                </a:solidFill>
                <a:latin typeface="Times New Roman"/>
              </a:rPr>
              <a:t>End use forecast is different from time series and econometric forecast in that they attempt to build up estimates of electricity needs starting with an analysis of what electricity will be used. </a:t>
            </a:r>
            <a:endParaRPr lang="en-US" sz="1800" dirty="0" smtClean="0">
              <a:solidFill>
                <a:srgbClr val="000000"/>
              </a:solidFill>
              <a:latin typeface="Times New Roman"/>
            </a:endParaRPr>
          </a:p>
          <a:p>
            <a:pPr>
              <a:lnSpc>
                <a:spcPct val="150000"/>
              </a:lnSpc>
              <a:buFont typeface="Wingdings" panose="05000000000000000000" pitchFamily="2" charset="2"/>
              <a:buChar char="v"/>
            </a:pPr>
            <a:r>
              <a:rPr lang="en-US" sz="1800" dirty="0" smtClean="0">
                <a:solidFill>
                  <a:srgbClr val="000000"/>
                </a:solidFill>
                <a:latin typeface="Times New Roman"/>
              </a:rPr>
              <a:t>End </a:t>
            </a:r>
            <a:r>
              <a:rPr lang="en-US" sz="1800" dirty="0">
                <a:solidFill>
                  <a:srgbClr val="000000"/>
                </a:solidFill>
                <a:latin typeface="Times New Roman"/>
              </a:rPr>
              <a:t>use approach estimates total usage by forecasting small segments of usage. </a:t>
            </a:r>
            <a:endParaRPr lang="en-US" sz="1800" dirty="0" smtClean="0">
              <a:solidFill>
                <a:srgbClr val="000000"/>
              </a:solidFill>
              <a:latin typeface="Times New Roman"/>
            </a:endParaRPr>
          </a:p>
          <a:p>
            <a:pPr>
              <a:lnSpc>
                <a:spcPct val="150000"/>
              </a:lnSpc>
              <a:buFont typeface="Wingdings" panose="05000000000000000000" pitchFamily="2" charset="2"/>
              <a:buChar char="v"/>
            </a:pPr>
            <a:r>
              <a:rPr lang="en-US" sz="1800" dirty="0" smtClean="0">
                <a:solidFill>
                  <a:srgbClr val="000000"/>
                </a:solidFill>
                <a:latin typeface="Times New Roman"/>
              </a:rPr>
              <a:t>End </a:t>
            </a:r>
            <a:r>
              <a:rPr lang="en-US" sz="1800" dirty="0">
                <a:solidFill>
                  <a:srgbClr val="000000"/>
                </a:solidFill>
                <a:latin typeface="Times New Roman"/>
              </a:rPr>
              <a:t>use approach used for long term demand forecast (20-30 years) </a:t>
            </a:r>
          </a:p>
          <a:p>
            <a:pPr marL="0" indent="0">
              <a:lnSpc>
                <a:spcPct val="150000"/>
              </a:lnSpc>
              <a:buNone/>
            </a:pPr>
            <a:r>
              <a:rPr lang="en-US" sz="1800" dirty="0">
                <a:solidFill>
                  <a:srgbClr val="000000"/>
                </a:solidFill>
                <a:latin typeface="Times New Roman"/>
              </a:rPr>
              <a:t>Advantages of End use Forecast: </a:t>
            </a:r>
          </a:p>
          <a:p>
            <a:pPr marL="574675" indent="-338138">
              <a:buFont typeface="Wingdings" panose="05000000000000000000" pitchFamily="2" charset="2"/>
              <a:buChar char="Ø"/>
            </a:pPr>
            <a:r>
              <a:rPr lang="en-US" sz="1800" dirty="0" smtClean="0">
                <a:solidFill>
                  <a:srgbClr val="000000"/>
                </a:solidFill>
                <a:latin typeface="Times New Roman"/>
              </a:rPr>
              <a:t>They </a:t>
            </a:r>
            <a:r>
              <a:rPr lang="en-US" sz="1800" dirty="0">
                <a:solidFill>
                  <a:srgbClr val="000000"/>
                </a:solidFill>
                <a:latin typeface="Times New Roman"/>
              </a:rPr>
              <a:t>can be quite detailed, providing more information for planners. </a:t>
            </a:r>
            <a:endParaRPr lang="en-US" sz="1800" dirty="0" smtClean="0">
              <a:solidFill>
                <a:srgbClr val="000000"/>
              </a:solidFill>
              <a:latin typeface="Times New Roman"/>
            </a:endParaRPr>
          </a:p>
          <a:p>
            <a:pPr marL="574675" indent="-338138">
              <a:buFont typeface="Wingdings" panose="05000000000000000000" pitchFamily="2" charset="2"/>
              <a:buChar char="Ø"/>
            </a:pPr>
            <a:r>
              <a:rPr lang="en-US" sz="1800" dirty="0" smtClean="0">
                <a:solidFill>
                  <a:srgbClr val="000000"/>
                </a:solidFill>
                <a:latin typeface="Times New Roman"/>
              </a:rPr>
              <a:t>They </a:t>
            </a:r>
            <a:r>
              <a:rPr lang="en-US" sz="1800" dirty="0">
                <a:solidFill>
                  <a:srgbClr val="000000"/>
                </a:solidFill>
                <a:latin typeface="Times New Roman"/>
              </a:rPr>
              <a:t>are not usually technically complex, requiring mostly simple arithmetic to carry out </a:t>
            </a:r>
            <a:endParaRPr lang="en-US" sz="1800" dirty="0" smtClean="0">
              <a:solidFill>
                <a:srgbClr val="000000"/>
              </a:solidFill>
              <a:latin typeface="Times New Roman"/>
            </a:endParaRPr>
          </a:p>
          <a:p>
            <a:pPr marL="574675" indent="-338138">
              <a:buFont typeface="Wingdings" panose="05000000000000000000" pitchFamily="2" charset="2"/>
              <a:buChar char="Ø"/>
            </a:pPr>
            <a:r>
              <a:rPr lang="en-US" sz="1800" dirty="0" smtClean="0">
                <a:solidFill>
                  <a:srgbClr val="000000"/>
                </a:solidFill>
                <a:latin typeface="Times New Roman"/>
              </a:rPr>
              <a:t> </a:t>
            </a:r>
            <a:r>
              <a:rPr lang="en-US" sz="1800" dirty="0">
                <a:solidFill>
                  <a:srgbClr val="000000"/>
                </a:solidFill>
                <a:latin typeface="Times New Roman"/>
              </a:rPr>
              <a:t>Can provide integrated forecast of both energy and peak power demands </a:t>
            </a:r>
            <a:endParaRPr lang="en-US" sz="1800" dirty="0" smtClean="0">
              <a:solidFill>
                <a:srgbClr val="000000"/>
              </a:solidFill>
              <a:latin typeface="Times New Roman"/>
            </a:endParaRPr>
          </a:p>
          <a:p>
            <a:pPr marL="574675" indent="-338138">
              <a:buFont typeface="Wingdings" panose="05000000000000000000" pitchFamily="2" charset="2"/>
              <a:buChar char="Ø"/>
            </a:pPr>
            <a:r>
              <a:rPr lang="en-US" sz="1800" dirty="0" smtClean="0">
                <a:solidFill>
                  <a:srgbClr val="000000"/>
                </a:solidFill>
                <a:latin typeface="Times New Roman"/>
              </a:rPr>
              <a:t>The </a:t>
            </a:r>
            <a:r>
              <a:rPr lang="en-US" sz="1800" dirty="0">
                <a:solidFill>
                  <a:srgbClr val="000000"/>
                </a:solidFill>
                <a:latin typeface="Times New Roman"/>
              </a:rPr>
              <a:t>assumption used in forecasting are usually relatively easy to follow, to check and revise. </a:t>
            </a:r>
            <a:endParaRPr lang="en-US" sz="1800" dirty="0" smtClean="0">
              <a:solidFill>
                <a:srgbClr val="000000"/>
              </a:solidFill>
              <a:latin typeface="Times New Roman"/>
            </a:endParaRPr>
          </a:p>
          <a:p>
            <a:pPr marL="574675" indent="-338138">
              <a:buFont typeface="Wingdings" panose="05000000000000000000" pitchFamily="2" charset="2"/>
              <a:buChar char="Ø"/>
            </a:pPr>
            <a:r>
              <a:rPr lang="en-US" sz="1800" dirty="0" smtClean="0">
                <a:solidFill>
                  <a:srgbClr val="000000"/>
                </a:solidFill>
                <a:latin typeface="Times New Roman"/>
              </a:rPr>
              <a:t> </a:t>
            </a:r>
            <a:r>
              <a:rPr lang="en-US" sz="1800" dirty="0">
                <a:solidFill>
                  <a:srgbClr val="000000"/>
                </a:solidFill>
                <a:latin typeface="Times New Roman"/>
              </a:rPr>
              <a:t>End use forecast makes it more straightforward to estimate the impacts of energy efficiency options and demand side management </a:t>
            </a:r>
            <a:endParaRPr lang="en-US" sz="1800" dirty="0" smtClean="0">
              <a:solidFill>
                <a:srgbClr val="000000"/>
              </a:solidFill>
              <a:latin typeface="Times New Roman"/>
            </a:endParaRPr>
          </a:p>
          <a:p>
            <a:pPr marL="574675" indent="-338138">
              <a:buFont typeface="Wingdings" panose="05000000000000000000" pitchFamily="2" charset="2"/>
              <a:buChar char="Ø"/>
            </a:pPr>
            <a:r>
              <a:rPr lang="en-US" sz="1800" dirty="0" smtClean="0">
                <a:solidFill>
                  <a:srgbClr val="000000"/>
                </a:solidFill>
                <a:latin typeface="Times New Roman"/>
              </a:rPr>
              <a:t> </a:t>
            </a:r>
            <a:r>
              <a:rPr lang="en-US" sz="1800" dirty="0">
                <a:solidFill>
                  <a:srgbClr val="000000"/>
                </a:solidFill>
                <a:latin typeface="Times New Roman"/>
              </a:rPr>
              <a:t>Useful for planning demand side management strategy (DSM, Motors, lambs) </a:t>
            </a:r>
          </a:p>
        </p:txBody>
      </p:sp>
      <p:sp>
        <p:nvSpPr>
          <p:cNvPr id="4" name="Slide Number Placeholder 3"/>
          <p:cNvSpPr>
            <a:spLocks noGrp="1"/>
          </p:cNvSpPr>
          <p:nvPr>
            <p:ph type="sldNum" sz="quarter" idx="12"/>
          </p:nvPr>
        </p:nvSpPr>
        <p:spPr>
          <a:xfrm>
            <a:off x="7010400" y="6460920"/>
            <a:ext cx="2133600" cy="365125"/>
          </a:xfrm>
        </p:spPr>
        <p:txBody>
          <a:bodyPr/>
          <a:lstStyle/>
          <a:p>
            <a:r>
              <a:rPr lang="en-US" sz="3200" b="1" dirty="0" smtClean="0">
                <a:latin typeface="Times New Roman" panose="02020603050405020304" pitchFamily="18" charset="0"/>
                <a:cs typeface="Times New Roman" panose="02020603050405020304" pitchFamily="18" charset="0"/>
              </a:rPr>
              <a:t>46</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41377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228600" y="228600"/>
                <a:ext cx="8915400" cy="6324600"/>
              </a:xfrm>
            </p:spPr>
            <p:txBody>
              <a:bodyPr>
                <a:normAutofit/>
              </a:bodyPr>
              <a:lstStyle/>
              <a:p>
                <a:pPr marL="0" indent="0">
                  <a:buNone/>
                </a:pPr>
                <a:r>
                  <a:rPr lang="en-US" sz="2000" dirty="0" smtClean="0"/>
                  <a:t>Disadvantages of End use Forecast: </a:t>
                </a:r>
              </a:p>
              <a:p>
                <a:pPr marL="633413" indent="-352425">
                  <a:buFont typeface="Wingdings" panose="05000000000000000000" pitchFamily="2" charset="2"/>
                  <a:buChar char="Ø"/>
                </a:pPr>
                <a:r>
                  <a:rPr lang="en-US" sz="2000" dirty="0"/>
                  <a:t>Hard to collect detailed data and time consuming to prepare. </a:t>
                </a:r>
              </a:p>
              <a:p>
                <a:pPr marL="0" indent="0">
                  <a:buNone/>
                </a:pPr>
                <a:r>
                  <a:rPr lang="en-US" sz="2000" b="1" dirty="0"/>
                  <a:t>Sectorial Modeling </a:t>
                </a:r>
                <a:endParaRPr lang="en-US" sz="2000" dirty="0"/>
              </a:p>
              <a:p>
                <a:pPr>
                  <a:buFont typeface="Wingdings" panose="05000000000000000000" pitchFamily="2" charset="2"/>
                  <a:buChar char="v"/>
                </a:pPr>
                <a:r>
                  <a:rPr lang="en-US" sz="2000" dirty="0"/>
                  <a:t>The energy demand is usually forecasted using the above methods for each category of demand (Domestic, commercial, industrial etc.). These have to be aggregated in order to determine the total energy forecast. </a:t>
                </a:r>
              </a:p>
              <a:p>
                <a:pPr marL="0" indent="0">
                  <a:buNone/>
                </a:pPr>
                <a:r>
                  <a:rPr lang="en-US" sz="2000" dirty="0"/>
                  <a:t>Generation requirement </a:t>
                </a:r>
              </a:p>
              <a:p>
                <a:pPr>
                  <a:buFont typeface="Wingdings" panose="05000000000000000000" pitchFamily="2" charset="2"/>
                  <a:buChar char="v"/>
                </a:pPr>
                <a:r>
                  <a:rPr lang="en-US" sz="2000" dirty="0"/>
                  <a:t>Again usually energy demand data is available </a:t>
                </a:r>
                <a:r>
                  <a:rPr lang="en-US" sz="2000" dirty="0" err="1"/>
                  <a:t>sectorially</a:t>
                </a:r>
                <a:r>
                  <a:rPr lang="en-US" sz="2000" dirty="0"/>
                  <a:t> in the form of sales (belled energy) data. This has to be changed to energy requirement by assuming a certain percentage of loss. </a:t>
                </a:r>
              </a:p>
              <a:p>
                <a:pPr marL="0" indent="0">
                  <a:buNone/>
                </a:pPr>
                <a:r>
                  <a:rPr lang="en-US" sz="2000" dirty="0" smtClean="0"/>
                  <a:t>                                                 Generation</a:t>
                </a:r>
                <a:r>
                  <a:rPr lang="en-US" sz="2000" dirty="0"/>
                  <a:t>= Sales + losses </a:t>
                </a:r>
              </a:p>
              <a:p>
                <a:pPr marL="0" indent="0">
                  <a:buNone/>
                </a:pPr>
                <a:r>
                  <a:rPr lang="en-US" sz="2000" dirty="0" smtClean="0"/>
                  <a:t>                                                  Losses=x</a:t>
                </a:r>
                <a:r>
                  <a:rPr lang="en-US" sz="2000" dirty="0"/>
                  <a:t>% Generation </a:t>
                </a:r>
                <a:endParaRPr lang="en-US" sz="2000" dirty="0" smtClean="0"/>
              </a:p>
              <a:p>
                <a:pPr marL="0" indent="0">
                  <a:buNone/>
                </a:pPr>
                <a14:m>
                  <m:oMathPara xmlns:m="http://schemas.openxmlformats.org/officeDocument/2006/math">
                    <m:oMathParaPr>
                      <m:jc m:val="centerGroup"/>
                    </m:oMathParaPr>
                    <m:oMath xmlns:m="http://schemas.openxmlformats.org/officeDocument/2006/math">
                      <m:r>
                        <a:rPr lang="en-US" sz="2000" b="0" i="1" smtClean="0">
                          <a:latin typeface="Cambria Math"/>
                        </a:rPr>
                        <m:t>𝐺𝑒𝑛𝑒𝑟𝑎𝑡𝑖𝑜𝑛</m:t>
                      </m:r>
                      <m:r>
                        <a:rPr lang="en-US" sz="2000" b="0" i="1" smtClean="0">
                          <a:latin typeface="Cambria Math"/>
                        </a:rPr>
                        <m:t>=</m:t>
                      </m:r>
                      <m:f>
                        <m:fPr>
                          <m:ctrlPr>
                            <a:rPr lang="en-US" sz="2000" b="0" i="1" smtClean="0">
                              <a:latin typeface="Cambria Math"/>
                            </a:rPr>
                          </m:ctrlPr>
                        </m:fPr>
                        <m:num>
                          <m:r>
                            <a:rPr lang="en-US" sz="2000" b="0" i="1" smtClean="0">
                              <a:latin typeface="Cambria Math"/>
                            </a:rPr>
                            <m:t>𝑆𝑎𝑙𝑒𝑠</m:t>
                          </m:r>
                        </m:num>
                        <m:den>
                          <m:r>
                            <a:rPr lang="en-US" sz="2000" b="0" i="1" smtClean="0">
                              <a:latin typeface="Cambria Math"/>
                            </a:rPr>
                            <m:t>1−</m:t>
                          </m:r>
                          <m:r>
                            <a:rPr lang="en-US" sz="2000" b="0" i="1" smtClean="0">
                              <a:latin typeface="Cambria Math"/>
                            </a:rPr>
                            <m:t>𝑋</m:t>
                          </m:r>
                          <m:r>
                            <a:rPr lang="en-US" sz="2000" b="0" i="1" smtClean="0">
                              <a:latin typeface="Cambria Math"/>
                            </a:rPr>
                            <m:t>%</m:t>
                          </m:r>
                        </m:den>
                      </m:f>
                    </m:oMath>
                  </m:oMathPara>
                </a14:m>
                <a:endParaRPr lang="en-US" sz="2000" dirty="0"/>
              </a:p>
              <a:p>
                <a:pPr marL="0" indent="0">
                  <a:buNone/>
                </a:pPr>
                <a:r>
                  <a:rPr lang="en-US" sz="2400" b="1" dirty="0" smtClean="0"/>
                  <a:t>Peak </a:t>
                </a:r>
                <a:r>
                  <a:rPr lang="en-US" sz="2400" b="1" dirty="0"/>
                  <a:t>load </a:t>
                </a:r>
                <a:r>
                  <a:rPr lang="en-US" sz="2400" b="1" dirty="0" smtClean="0"/>
                  <a:t>Forecast: </a:t>
                </a:r>
                <a:r>
                  <a:rPr lang="en-US" sz="2000" dirty="0" smtClean="0"/>
                  <a:t>The </a:t>
                </a:r>
                <a:r>
                  <a:rPr lang="en-US" sz="2000" dirty="0"/>
                  <a:t>system peak load is derived by the assumption of the future trend of the load factor. </a:t>
                </a:r>
                <a:endParaRPr lang="en-US" sz="2000" dirty="0" smtClean="0"/>
              </a:p>
              <a:p>
                <a:pPr marL="0" indent="0">
                  <a:buNone/>
                </a:pPr>
                <a14:m>
                  <m:oMathPara xmlns:m="http://schemas.openxmlformats.org/officeDocument/2006/math">
                    <m:oMathParaPr>
                      <m:jc m:val="centerGroup"/>
                    </m:oMathParaPr>
                    <m:oMath xmlns:m="http://schemas.openxmlformats.org/officeDocument/2006/math">
                      <m:r>
                        <a:rPr lang="en-US" sz="2000" b="0" i="1" smtClean="0">
                          <a:latin typeface="Cambria Math"/>
                        </a:rPr>
                        <m:t>𝑝𝑒𝑎𝑘𝑙𝑜𝑎𝑑</m:t>
                      </m:r>
                      <m:r>
                        <a:rPr lang="en-US" sz="2000" b="0" i="1" smtClean="0">
                          <a:latin typeface="Cambria Math"/>
                        </a:rPr>
                        <m:t>=</m:t>
                      </m:r>
                      <m:f>
                        <m:fPr>
                          <m:ctrlPr>
                            <a:rPr lang="en-US" sz="2000" b="0" i="1" smtClean="0">
                              <a:latin typeface="Cambria Math"/>
                            </a:rPr>
                          </m:ctrlPr>
                        </m:fPr>
                        <m:num>
                          <m:r>
                            <a:rPr lang="en-US" sz="2000" b="0" i="1" smtClean="0">
                              <a:latin typeface="Cambria Math"/>
                            </a:rPr>
                            <m:t>𝑎𝑛𝑛𝑢𝑎𝑙</m:t>
                          </m:r>
                          <m:r>
                            <a:rPr lang="en-US" sz="2000" b="0" i="1" smtClean="0">
                              <a:latin typeface="Cambria Math"/>
                            </a:rPr>
                            <m:t> </m:t>
                          </m:r>
                          <m:r>
                            <a:rPr lang="en-US" sz="2000" b="0" i="1" smtClean="0">
                              <a:latin typeface="Cambria Math"/>
                            </a:rPr>
                            <m:t>𝑒𝑛𝑒𝑟𝑔𝑦</m:t>
                          </m:r>
                        </m:num>
                        <m:den>
                          <m:r>
                            <a:rPr lang="en-US" sz="2000" b="0" i="1" smtClean="0">
                              <a:latin typeface="Cambria Math"/>
                            </a:rPr>
                            <m:t>8760∗</m:t>
                          </m:r>
                          <m:r>
                            <a:rPr lang="en-US" sz="2000" b="0" i="1" smtClean="0">
                              <a:latin typeface="Cambria Math"/>
                            </a:rPr>
                            <m:t>𝑙𝑜𝑎𝑑𝑓𝑎𝑐𝑡𝑜𝑟</m:t>
                          </m:r>
                        </m:den>
                      </m:f>
                    </m:oMath>
                  </m:oMathPara>
                </a14:m>
                <a:endParaRPr lang="en-US" sz="2000" dirty="0"/>
              </a:p>
              <a:p>
                <a:endParaRPr lang="en-US" sz="20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228600" y="228600"/>
                <a:ext cx="8915400" cy="6324600"/>
              </a:xfrm>
              <a:blipFill rotWithShape="1">
                <a:blip r:embed="rId2"/>
                <a:stretch>
                  <a:fillRect l="-1094" t="-482"/>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a:xfrm>
            <a:off x="6983361" y="6475669"/>
            <a:ext cx="2133600" cy="365125"/>
          </a:xfrm>
        </p:spPr>
        <p:txBody>
          <a:bodyPr/>
          <a:lstStyle/>
          <a:p>
            <a:r>
              <a:rPr lang="en-US" sz="3200" b="1" dirty="0" smtClean="0"/>
              <a:t>47</a:t>
            </a:r>
            <a:endParaRPr lang="en-US" sz="3200" b="1" dirty="0"/>
          </a:p>
        </p:txBody>
      </p:sp>
    </p:spTree>
    <p:extLst>
      <p:ext uri="{BB962C8B-B14F-4D97-AF65-F5344CB8AC3E}">
        <p14:creationId xmlns:p14="http://schemas.microsoft.com/office/powerpoint/2010/main" val="1802298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019800"/>
          </a:xfrm>
        </p:spPr>
        <p:txBody>
          <a:bodyPr>
            <a:noAutofit/>
          </a:bodyPr>
          <a:lstStyle/>
          <a:p>
            <a:pPr marL="0" indent="0" algn="ctr">
              <a:lnSpc>
                <a:spcPct val="150000"/>
              </a:lnSpc>
              <a:buNone/>
            </a:pPr>
            <a:r>
              <a:rPr lang="en-US" sz="2400" b="1" dirty="0" smtClean="0">
                <a:latin typeface="Times New Roman" panose="02020603050405020304" pitchFamily="18" charset="0"/>
                <a:cs typeface="Times New Roman" panose="02020603050405020304" pitchFamily="18" charset="0"/>
              </a:rPr>
              <a:t>Scenario </a:t>
            </a:r>
            <a:r>
              <a:rPr lang="en-US" sz="2400" b="1" dirty="0">
                <a:latin typeface="Times New Roman" panose="02020603050405020304" pitchFamily="18" charset="0"/>
                <a:cs typeface="Times New Roman" panose="02020603050405020304" pitchFamily="18" charset="0"/>
              </a:rPr>
              <a:t>technique </a:t>
            </a:r>
            <a:endParaRPr lang="en-US" sz="2400" dirty="0">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In the scenario technique several different forecasts are made for electric energy demand. These forecast are usually based on assumptions concerning the independent variables. This method helps to study the influence of different factors on energy demand. </a:t>
            </a:r>
          </a:p>
          <a:p>
            <a:pPr marL="0" indent="0" algn="ctr">
              <a:lnSpc>
                <a:spcPct val="150000"/>
              </a:lnSpc>
              <a:buNone/>
            </a:pPr>
            <a:r>
              <a:rPr lang="en-US" sz="2400" b="1" dirty="0">
                <a:latin typeface="Times New Roman" panose="02020603050405020304" pitchFamily="18" charset="0"/>
                <a:cs typeface="Times New Roman" panose="02020603050405020304" pitchFamily="18" charset="0"/>
              </a:rPr>
              <a:t>Regression Analysis </a:t>
            </a:r>
            <a:endParaRPr lang="en-US" sz="2400" dirty="0">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Regression in general is a relationship between the variable that will be forecasted (dependent) and another variable (independent). </a:t>
            </a:r>
          </a:p>
          <a:p>
            <a:pPr marL="917575" algn="just">
              <a:lnSpc>
                <a:spcPct val="150000"/>
              </a:lnSpc>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Simple regression refers to a single independent variable. </a:t>
            </a:r>
          </a:p>
          <a:p>
            <a:pPr marL="917575" algn="just">
              <a:lnSpc>
                <a:spcPct val="150000"/>
              </a:lnSpc>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Multiple regression refers to a multiple independent variables. </a:t>
            </a:r>
            <a:endParaRPr lang="en-US" sz="2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a:xfrm>
            <a:off x="7010400" y="6492875"/>
            <a:ext cx="2133600" cy="365125"/>
          </a:xfrm>
        </p:spPr>
        <p:txBody>
          <a:bodyPr/>
          <a:lstStyle/>
          <a:p>
            <a:r>
              <a:rPr lang="en-US" sz="3200" dirty="0" smtClean="0"/>
              <a:t>48</a:t>
            </a:r>
            <a:endParaRPr lang="en-US" sz="3200" dirty="0"/>
          </a:p>
        </p:txBody>
      </p:sp>
    </p:spTree>
    <p:extLst>
      <p:ext uri="{BB962C8B-B14F-4D97-AF65-F5344CB8AC3E}">
        <p14:creationId xmlns:p14="http://schemas.microsoft.com/office/powerpoint/2010/main" val="1147655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dirty="0">
                <a:latin typeface="Times New Roman" panose="02020603050405020304" pitchFamily="18" charset="0"/>
                <a:cs typeface="Times New Roman" panose="02020603050405020304" pitchFamily="18" charset="0"/>
              </a:rPr>
              <a:t>Transmission System </a:t>
            </a:r>
          </a:p>
        </p:txBody>
      </p:sp>
      <p:sp>
        <p:nvSpPr>
          <p:cNvPr id="3" name="Content Placeholder 2"/>
          <p:cNvSpPr>
            <a:spLocks noGrp="1"/>
          </p:cNvSpPr>
          <p:nvPr>
            <p:ph idx="1"/>
          </p:nvPr>
        </p:nvSpPr>
        <p:spPr>
          <a:xfrm>
            <a:off x="152400" y="914400"/>
            <a:ext cx="8991600" cy="5943600"/>
          </a:xfrm>
        </p:spPr>
        <p:txBody>
          <a:bodyPr>
            <a:normAutofit fontScale="77500" lnSpcReduction="20000"/>
          </a:bodyPr>
          <a:lstStyle/>
          <a:p>
            <a:pPr marL="0" indent="0">
              <a:lnSpc>
                <a:spcPct val="160000"/>
              </a:lnSpc>
              <a:buNone/>
            </a:pPr>
            <a:r>
              <a:rPr lang="en-US" dirty="0">
                <a:solidFill>
                  <a:srgbClr val="000000"/>
                </a:solidFill>
                <a:latin typeface="Times New Roman"/>
              </a:rPr>
              <a:t>This component of the power system transmits the bulk electrical energy from generation system where it is produced to main load centers. It is comprised of : </a:t>
            </a:r>
          </a:p>
          <a:p>
            <a:pPr>
              <a:lnSpc>
                <a:spcPct val="160000"/>
              </a:lnSpc>
              <a:buFont typeface="Wingdings" panose="05000000000000000000" pitchFamily="2" charset="2"/>
              <a:buChar char="v"/>
            </a:pPr>
            <a:r>
              <a:rPr lang="en-US" dirty="0">
                <a:solidFill>
                  <a:srgbClr val="000000"/>
                </a:solidFill>
                <a:latin typeface="Times New Roman"/>
              </a:rPr>
              <a:t>  Step-up (11-15/132 or 230 or 400kV) and step down substations (400,230,132,66kV/33,15kV) </a:t>
            </a:r>
          </a:p>
          <a:p>
            <a:pPr marL="0" indent="0">
              <a:lnSpc>
                <a:spcPct val="160000"/>
              </a:lnSpc>
              <a:buNone/>
            </a:pPr>
            <a:r>
              <a:rPr lang="en-US" dirty="0">
                <a:solidFill>
                  <a:srgbClr val="000000"/>
                </a:solidFill>
                <a:latin typeface="Times New Roman"/>
              </a:rPr>
              <a:t>The transmission lines </a:t>
            </a:r>
          </a:p>
          <a:p>
            <a:pPr marL="917575">
              <a:lnSpc>
                <a:spcPct val="160000"/>
              </a:lnSpc>
              <a:buFont typeface="Wingdings" panose="05000000000000000000" pitchFamily="2" charset="2"/>
              <a:buChar char="Ø"/>
            </a:pPr>
            <a:r>
              <a:rPr lang="en-US" sz="2400" dirty="0">
                <a:solidFill>
                  <a:srgbClr val="000000"/>
                </a:solidFill>
                <a:latin typeface="Times New Roman"/>
              </a:rPr>
              <a:t> 400kV  Transmission line </a:t>
            </a:r>
          </a:p>
          <a:p>
            <a:pPr marL="917575">
              <a:lnSpc>
                <a:spcPct val="160000"/>
              </a:lnSpc>
              <a:buFont typeface="Wingdings" panose="05000000000000000000" pitchFamily="2" charset="2"/>
              <a:buChar char="Ø"/>
            </a:pPr>
            <a:r>
              <a:rPr lang="en-US" sz="2400" dirty="0">
                <a:solidFill>
                  <a:srgbClr val="000000"/>
                </a:solidFill>
                <a:latin typeface="Times New Roman"/>
              </a:rPr>
              <a:t>230kV   Transmission line </a:t>
            </a:r>
          </a:p>
          <a:p>
            <a:pPr marL="917575">
              <a:lnSpc>
                <a:spcPct val="160000"/>
              </a:lnSpc>
              <a:buFont typeface="Wingdings" panose="05000000000000000000" pitchFamily="2" charset="2"/>
              <a:buChar char="Ø"/>
            </a:pPr>
            <a:r>
              <a:rPr lang="en-US" sz="2400" dirty="0">
                <a:solidFill>
                  <a:srgbClr val="000000"/>
                </a:solidFill>
                <a:latin typeface="Times New Roman"/>
              </a:rPr>
              <a:t>132kV   Transmission line </a:t>
            </a:r>
          </a:p>
          <a:p>
            <a:pPr marL="917575">
              <a:lnSpc>
                <a:spcPct val="160000"/>
              </a:lnSpc>
              <a:buFont typeface="Wingdings" panose="05000000000000000000" pitchFamily="2" charset="2"/>
              <a:buChar char="Ø"/>
            </a:pPr>
            <a:r>
              <a:rPr lang="en-US" sz="2400" dirty="0">
                <a:solidFill>
                  <a:srgbClr val="000000"/>
                </a:solidFill>
                <a:latin typeface="Times New Roman"/>
              </a:rPr>
              <a:t>66kV      Transmission line </a:t>
            </a:r>
          </a:p>
          <a:p>
            <a:pPr marL="917575">
              <a:lnSpc>
                <a:spcPct val="160000"/>
              </a:lnSpc>
              <a:buFont typeface="Wingdings" panose="05000000000000000000" pitchFamily="2" charset="2"/>
              <a:buChar char="Ø"/>
            </a:pPr>
            <a:r>
              <a:rPr lang="en-US" sz="2400" dirty="0">
                <a:solidFill>
                  <a:srgbClr val="000000"/>
                </a:solidFill>
                <a:latin typeface="Times New Roman"/>
              </a:rPr>
              <a:t>45kV      Transmission line </a:t>
            </a:r>
            <a:endParaRPr lang="en-US" sz="2400" dirty="0"/>
          </a:p>
        </p:txBody>
      </p:sp>
      <p:sp>
        <p:nvSpPr>
          <p:cNvPr id="4" name="Slide Number Placeholder 3"/>
          <p:cNvSpPr>
            <a:spLocks noGrp="1"/>
          </p:cNvSpPr>
          <p:nvPr>
            <p:ph type="sldNum" sz="quarter" idx="12"/>
          </p:nvPr>
        </p:nvSpPr>
        <p:spPr>
          <a:xfrm>
            <a:off x="6858000" y="6324600"/>
            <a:ext cx="2133600" cy="365125"/>
          </a:xfrm>
        </p:spPr>
        <p:txBody>
          <a:bodyPr/>
          <a:lstStyle/>
          <a:p>
            <a:r>
              <a:rPr lang="en-US" sz="2800" b="1" dirty="0">
                <a:solidFill>
                  <a:schemeClr val="tx1"/>
                </a:solidFill>
                <a:latin typeface="Times New Roman" panose="02020603050405020304" pitchFamily="18" charset="0"/>
                <a:cs typeface="Times New Roman" panose="02020603050405020304" pitchFamily="18" charset="0"/>
              </a:rPr>
              <a:t>4</a:t>
            </a:r>
          </a:p>
        </p:txBody>
      </p:sp>
    </p:spTree>
    <p:extLst>
      <p:ext uri="{BB962C8B-B14F-4D97-AF65-F5344CB8AC3E}">
        <p14:creationId xmlns:p14="http://schemas.microsoft.com/office/powerpoint/2010/main" val="35629264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581"/>
            <a:ext cx="8686800" cy="356419"/>
          </a:xfrm>
        </p:spPr>
        <p:txBody>
          <a:bodyPr>
            <a:normAutofit fontScale="90000"/>
          </a:bodyPr>
          <a:lstStyle/>
          <a:p>
            <a:pPr algn="r"/>
            <a:r>
              <a:rPr lang="en-US" dirty="0" smtClean="0"/>
              <a:t>Cont’d…</a:t>
            </a:r>
            <a:endParaRPr lang="en-US" dirty="0"/>
          </a:p>
        </p:txBody>
      </p:sp>
      <p:sp>
        <p:nvSpPr>
          <p:cNvPr id="3" name="Content Placeholder 2"/>
          <p:cNvSpPr>
            <a:spLocks noGrp="1"/>
          </p:cNvSpPr>
          <p:nvPr>
            <p:ph idx="1"/>
          </p:nvPr>
        </p:nvSpPr>
        <p:spPr>
          <a:xfrm>
            <a:off x="228600" y="381000"/>
            <a:ext cx="8915400" cy="6096000"/>
          </a:xfrm>
        </p:spPr>
        <p:txBody>
          <a:bodyPr>
            <a:normAutofit/>
          </a:bodyPr>
          <a:lstStyle/>
          <a:p>
            <a:pPr>
              <a:buFont typeface="Wingdings" panose="05000000000000000000" pitchFamily="2" charset="2"/>
              <a:buChar char="v"/>
            </a:pPr>
            <a:r>
              <a:rPr lang="en-US" dirty="0" smtClean="0">
                <a:solidFill>
                  <a:srgbClr val="000000"/>
                </a:solidFill>
                <a:latin typeface="Times New Roman"/>
              </a:rPr>
              <a:t> Regression </a:t>
            </a:r>
            <a:r>
              <a:rPr lang="en-US" dirty="0">
                <a:solidFill>
                  <a:srgbClr val="000000"/>
                </a:solidFill>
                <a:latin typeface="Times New Roman"/>
              </a:rPr>
              <a:t>equations </a:t>
            </a:r>
          </a:p>
          <a:p>
            <a:pPr marL="0" indent="0">
              <a:buNone/>
            </a:pPr>
            <a:r>
              <a:rPr lang="en-US" dirty="0" smtClean="0">
                <a:solidFill>
                  <a:srgbClr val="000000"/>
                </a:solidFill>
                <a:latin typeface="Times New Roman"/>
              </a:rPr>
              <a:t>    1.  </a:t>
            </a:r>
            <a:r>
              <a:rPr lang="en-US" dirty="0">
                <a:solidFill>
                  <a:srgbClr val="000000"/>
                </a:solidFill>
                <a:latin typeface="Times New Roman"/>
              </a:rPr>
              <a:t>Straight Line </a:t>
            </a:r>
          </a:p>
          <a:p>
            <a:pPr marL="0" indent="0">
              <a:buNone/>
            </a:pPr>
            <a:r>
              <a:rPr lang="en-US" dirty="0" smtClean="0">
                <a:solidFill>
                  <a:srgbClr val="000000"/>
                </a:solidFill>
                <a:latin typeface="Courier New"/>
              </a:rPr>
              <a:t>            </a:t>
            </a:r>
            <a:r>
              <a:rPr lang="en-US" dirty="0">
                <a:solidFill>
                  <a:srgbClr val="000000"/>
                </a:solidFill>
                <a:latin typeface="Times New Roman"/>
              </a:rPr>
              <a:t>Y=</a:t>
            </a:r>
            <a:r>
              <a:rPr lang="en-US" dirty="0" err="1">
                <a:solidFill>
                  <a:srgbClr val="000000"/>
                </a:solidFill>
                <a:latin typeface="Times New Roman"/>
              </a:rPr>
              <a:t>a+bX</a:t>
            </a:r>
            <a:r>
              <a:rPr lang="en-US" dirty="0">
                <a:solidFill>
                  <a:srgbClr val="000000"/>
                </a:solidFill>
                <a:latin typeface="Times New Roman"/>
              </a:rPr>
              <a:t> </a:t>
            </a:r>
            <a:endParaRPr lang="en-US" dirty="0" smtClean="0">
              <a:solidFill>
                <a:srgbClr val="000000"/>
              </a:solidFill>
              <a:latin typeface="Times New Roman"/>
            </a:endParaRPr>
          </a:p>
          <a:p>
            <a:pPr marL="0" indent="0">
              <a:buNone/>
            </a:pPr>
            <a:r>
              <a:rPr lang="en-US" dirty="0" smtClean="0">
                <a:solidFill>
                  <a:srgbClr val="000000"/>
                </a:solidFill>
                <a:latin typeface="Times New Roman"/>
              </a:rPr>
              <a:t>    2.  Parabola </a:t>
            </a:r>
          </a:p>
          <a:p>
            <a:pPr marL="0" indent="0">
              <a:buNone/>
            </a:pPr>
            <a:r>
              <a:rPr lang="en-US" dirty="0">
                <a:solidFill>
                  <a:srgbClr val="000000"/>
                </a:solidFill>
                <a:latin typeface="Courier New"/>
              </a:rPr>
              <a:t> </a:t>
            </a:r>
            <a:r>
              <a:rPr lang="en-US" dirty="0" smtClean="0">
                <a:solidFill>
                  <a:srgbClr val="000000"/>
                </a:solidFill>
                <a:latin typeface="Courier New"/>
              </a:rPr>
              <a:t>           </a:t>
            </a:r>
            <a:r>
              <a:rPr lang="en-US" dirty="0" smtClean="0">
                <a:solidFill>
                  <a:srgbClr val="000000"/>
                </a:solidFill>
                <a:latin typeface="Times New Roman"/>
              </a:rPr>
              <a:t>Y=a+bx+cx^2 </a:t>
            </a:r>
            <a:endParaRPr lang="en-US" dirty="0">
              <a:solidFill>
                <a:srgbClr val="000000"/>
              </a:solidFill>
              <a:latin typeface="Times New Roman"/>
            </a:endParaRPr>
          </a:p>
          <a:p>
            <a:pPr marL="0" indent="0">
              <a:buNone/>
            </a:pPr>
            <a:r>
              <a:rPr lang="en-US" dirty="0">
                <a:solidFill>
                  <a:srgbClr val="000000"/>
                </a:solidFill>
                <a:latin typeface="Times New Roman"/>
              </a:rPr>
              <a:t> </a:t>
            </a:r>
            <a:r>
              <a:rPr lang="en-US" dirty="0" smtClean="0">
                <a:solidFill>
                  <a:srgbClr val="000000"/>
                </a:solidFill>
                <a:latin typeface="Times New Roman"/>
              </a:rPr>
              <a:t>   3 . Polynomial </a:t>
            </a:r>
            <a:endParaRPr lang="en-US" dirty="0">
              <a:solidFill>
                <a:srgbClr val="000000"/>
              </a:solidFill>
              <a:latin typeface="Times New Roman"/>
            </a:endParaRPr>
          </a:p>
          <a:p>
            <a:pPr marL="0" indent="0">
              <a:buNone/>
            </a:pPr>
            <a:r>
              <a:rPr lang="en-US" dirty="0" smtClean="0">
                <a:solidFill>
                  <a:srgbClr val="000000"/>
                </a:solidFill>
                <a:latin typeface="Courier New"/>
              </a:rPr>
              <a:t>            </a:t>
            </a:r>
            <a:r>
              <a:rPr lang="en-US" dirty="0">
                <a:solidFill>
                  <a:srgbClr val="000000"/>
                </a:solidFill>
                <a:latin typeface="Times New Roman"/>
              </a:rPr>
              <a:t>Y=a+bx+cx^2+dx^3 </a:t>
            </a:r>
          </a:p>
          <a:p>
            <a:pPr marL="0" indent="0">
              <a:buNone/>
            </a:pPr>
            <a:r>
              <a:rPr lang="en-US" dirty="0">
                <a:solidFill>
                  <a:srgbClr val="000000"/>
                </a:solidFill>
                <a:latin typeface="Times New Roman"/>
              </a:rPr>
              <a:t> </a:t>
            </a:r>
            <a:r>
              <a:rPr lang="en-US" dirty="0" smtClean="0">
                <a:solidFill>
                  <a:srgbClr val="000000"/>
                </a:solidFill>
                <a:latin typeface="Times New Roman"/>
              </a:rPr>
              <a:t>    4 . Exponential </a:t>
            </a:r>
            <a:endParaRPr lang="en-US" dirty="0">
              <a:solidFill>
                <a:srgbClr val="000000"/>
              </a:solidFill>
              <a:latin typeface="Times New Roman"/>
            </a:endParaRPr>
          </a:p>
          <a:p>
            <a:pPr marL="0" indent="0">
              <a:buNone/>
            </a:pPr>
            <a:r>
              <a:rPr lang="en-US" dirty="0" smtClean="0">
                <a:solidFill>
                  <a:srgbClr val="000000"/>
                </a:solidFill>
                <a:latin typeface="Courier New"/>
              </a:rPr>
              <a:t>            </a:t>
            </a:r>
            <a:r>
              <a:rPr lang="en-US" dirty="0">
                <a:solidFill>
                  <a:srgbClr val="000000"/>
                </a:solidFill>
                <a:latin typeface="Times New Roman"/>
              </a:rPr>
              <a:t>Y=</a:t>
            </a:r>
            <a:r>
              <a:rPr lang="en-US" dirty="0" err="1">
                <a:solidFill>
                  <a:srgbClr val="000000"/>
                </a:solidFill>
                <a:latin typeface="Times New Roman"/>
              </a:rPr>
              <a:t>a+b^x</a:t>
            </a:r>
            <a:r>
              <a:rPr lang="en-US" dirty="0">
                <a:solidFill>
                  <a:srgbClr val="000000"/>
                </a:solidFill>
                <a:latin typeface="Times New Roman"/>
              </a:rPr>
              <a:t> </a:t>
            </a:r>
          </a:p>
        </p:txBody>
      </p:sp>
      <p:sp>
        <p:nvSpPr>
          <p:cNvPr id="4" name="Slide Number Placeholder 3"/>
          <p:cNvSpPr>
            <a:spLocks noGrp="1"/>
          </p:cNvSpPr>
          <p:nvPr>
            <p:ph type="sldNum" sz="quarter" idx="12"/>
          </p:nvPr>
        </p:nvSpPr>
        <p:spPr>
          <a:xfrm>
            <a:off x="7007942" y="6460920"/>
            <a:ext cx="2133600" cy="365125"/>
          </a:xfrm>
        </p:spPr>
        <p:txBody>
          <a:bodyPr/>
          <a:lstStyle/>
          <a:p>
            <a:r>
              <a:rPr lang="en-US" sz="3200" b="1" dirty="0" smtClean="0"/>
              <a:t>49</a:t>
            </a:r>
            <a:endParaRPr lang="en-US" sz="3200" b="1" dirty="0"/>
          </a:p>
        </p:txBody>
      </p:sp>
    </p:spTree>
    <p:extLst>
      <p:ext uri="{BB962C8B-B14F-4D97-AF65-F5344CB8AC3E}">
        <p14:creationId xmlns:p14="http://schemas.microsoft.com/office/powerpoint/2010/main" val="32523263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13" y="152400"/>
            <a:ext cx="9144000" cy="106362"/>
          </a:xfrm>
        </p:spPr>
        <p:txBody>
          <a:bodyPr>
            <a:normAutofit fontScale="90000"/>
          </a:bodyPr>
          <a:lstStyle/>
          <a:p>
            <a:pPr algn="r"/>
            <a:r>
              <a:rPr lang="en-US" dirty="0" smtClean="0"/>
              <a:t>Cont’d…</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152400" y="381000"/>
                <a:ext cx="8991600" cy="6019800"/>
              </a:xfrm>
            </p:spPr>
            <p:txBody>
              <a:bodyPr/>
              <a:lstStyle/>
              <a:p>
                <a:pPr>
                  <a:buFont typeface="Wingdings" panose="05000000000000000000" pitchFamily="2" charset="2"/>
                  <a:buChar char="v"/>
                </a:pPr>
                <a:r>
                  <a:rPr lang="en-US" dirty="0" smtClean="0">
                    <a:solidFill>
                      <a:srgbClr val="000000"/>
                    </a:solidFill>
                    <a:latin typeface="Times New Roman"/>
                  </a:rPr>
                  <a:t> </a:t>
                </a:r>
                <a:r>
                  <a:rPr lang="en-US" sz="2400" dirty="0" smtClean="0">
                    <a:solidFill>
                      <a:srgbClr val="000000"/>
                    </a:solidFill>
                    <a:latin typeface="Times New Roman"/>
                  </a:rPr>
                  <a:t>Determination </a:t>
                </a:r>
                <a:r>
                  <a:rPr lang="en-US" sz="2400" dirty="0">
                    <a:solidFill>
                      <a:srgbClr val="000000"/>
                    </a:solidFill>
                    <a:latin typeface="Times New Roman"/>
                  </a:rPr>
                  <a:t>of Regression </a:t>
                </a:r>
                <a:r>
                  <a:rPr lang="en-US" sz="2400" dirty="0" smtClean="0">
                    <a:solidFill>
                      <a:srgbClr val="000000"/>
                    </a:solidFill>
                    <a:latin typeface="Times New Roman"/>
                  </a:rPr>
                  <a:t>Coefficients, </a:t>
                </a:r>
              </a:p>
              <a:p>
                <a:pPr>
                  <a:buFont typeface="Wingdings" panose="05000000000000000000" pitchFamily="2" charset="2"/>
                  <a:buChar char="v"/>
                </a:pPr>
                <a:r>
                  <a:rPr lang="en-US" sz="2400" dirty="0">
                    <a:solidFill>
                      <a:srgbClr val="000000"/>
                    </a:solidFill>
                    <a:latin typeface="Times New Roman"/>
                  </a:rPr>
                  <a:t> </a:t>
                </a:r>
                <a:r>
                  <a:rPr lang="en-US" sz="2400" dirty="0" smtClean="0">
                    <a:solidFill>
                      <a:srgbClr val="000000"/>
                    </a:solidFill>
                    <a:latin typeface="Times New Roman"/>
                  </a:rPr>
                  <a:t>The </a:t>
                </a:r>
                <a:r>
                  <a:rPr lang="en-US" sz="2400" dirty="0">
                    <a:solidFill>
                      <a:srgbClr val="000000"/>
                    </a:solidFill>
                    <a:latin typeface="Times New Roman"/>
                  </a:rPr>
                  <a:t>arithmetic straight line </a:t>
                </a:r>
                <a:r>
                  <a:rPr lang="en-US" sz="2400" dirty="0" smtClean="0">
                    <a:solidFill>
                      <a:srgbClr val="000000"/>
                    </a:solidFill>
                    <a:latin typeface="Times New Roman"/>
                  </a:rPr>
                  <a:t>Trend, </a:t>
                </a:r>
                <a:endParaRPr lang="en-US" sz="2400" dirty="0">
                  <a:solidFill>
                    <a:srgbClr val="000000"/>
                  </a:solidFill>
                  <a:latin typeface="Times New Roman"/>
                </a:endParaRPr>
              </a:p>
              <a:p>
                <a:pPr marL="0" indent="0">
                  <a:buNone/>
                </a:pPr>
                <a:r>
                  <a:rPr lang="en-US" sz="2400" dirty="0" smtClean="0">
                    <a:solidFill>
                      <a:srgbClr val="000000"/>
                    </a:solidFill>
                    <a:latin typeface="Times New Roman"/>
                  </a:rPr>
                  <a:t>                                            Y=</a:t>
                </a:r>
                <a:r>
                  <a:rPr lang="en-US" sz="2400" dirty="0" err="1" smtClean="0">
                    <a:solidFill>
                      <a:srgbClr val="000000"/>
                    </a:solidFill>
                    <a:latin typeface="Times New Roman"/>
                  </a:rPr>
                  <a:t>a+bX</a:t>
                </a:r>
                <a:r>
                  <a:rPr lang="en-US" sz="2400" dirty="0" smtClean="0">
                    <a:solidFill>
                      <a:srgbClr val="000000"/>
                    </a:solidFill>
                    <a:latin typeface="Times New Roman"/>
                  </a:rPr>
                  <a:t> </a:t>
                </a:r>
              </a:p>
              <a:p>
                <a:pPr marL="0" indent="0">
                  <a:buNone/>
                </a:pPr>
                <a14:m>
                  <m:oMathPara xmlns:m="http://schemas.openxmlformats.org/officeDocument/2006/math">
                    <m:oMathParaPr>
                      <m:jc m:val="centerGroup"/>
                    </m:oMathParaPr>
                    <m:oMath xmlns:m="http://schemas.openxmlformats.org/officeDocument/2006/math">
                      <m:nary>
                        <m:naryPr>
                          <m:chr m:val="∑"/>
                          <m:subHide m:val="on"/>
                          <m:supHide m:val="on"/>
                          <m:ctrlPr>
                            <a:rPr lang="en-US" sz="2800" i="1" smtClean="0">
                              <a:solidFill>
                                <a:srgbClr val="000000"/>
                              </a:solidFill>
                              <a:latin typeface="Cambria Math"/>
                            </a:rPr>
                          </m:ctrlPr>
                        </m:naryPr>
                        <m:sub/>
                        <m:sup/>
                        <m:e>
                          <m:r>
                            <a:rPr lang="en-US" sz="2800" b="0" i="1" smtClean="0">
                              <a:solidFill>
                                <a:srgbClr val="000000"/>
                              </a:solidFill>
                              <a:latin typeface="Cambria Math"/>
                            </a:rPr>
                            <m:t>𝑌</m:t>
                          </m:r>
                        </m:e>
                      </m:nary>
                      <m:r>
                        <a:rPr lang="en-US" sz="2800" b="0" i="1" smtClean="0">
                          <a:solidFill>
                            <a:srgbClr val="000000"/>
                          </a:solidFill>
                          <a:latin typeface="Cambria Math"/>
                        </a:rPr>
                        <m:t>=</m:t>
                      </m:r>
                      <m:r>
                        <a:rPr lang="en-US" sz="2800" b="0" i="1" smtClean="0">
                          <a:solidFill>
                            <a:srgbClr val="000000"/>
                          </a:solidFill>
                          <a:latin typeface="Cambria Math"/>
                        </a:rPr>
                        <m:t>𝑛𝑎</m:t>
                      </m:r>
                      <m:r>
                        <a:rPr lang="en-US" sz="2800" b="0" i="1" smtClean="0">
                          <a:solidFill>
                            <a:srgbClr val="000000"/>
                          </a:solidFill>
                          <a:latin typeface="Cambria Math"/>
                        </a:rPr>
                        <m:t>+</m:t>
                      </m:r>
                      <m:r>
                        <a:rPr lang="en-US" sz="2800" b="0" i="1" smtClean="0">
                          <a:solidFill>
                            <a:srgbClr val="000000"/>
                          </a:solidFill>
                          <a:latin typeface="Cambria Math"/>
                        </a:rPr>
                        <m:t>𝑏</m:t>
                      </m:r>
                      <m:nary>
                        <m:naryPr>
                          <m:chr m:val="∑"/>
                          <m:subHide m:val="on"/>
                          <m:supHide m:val="on"/>
                          <m:ctrlPr>
                            <a:rPr lang="en-US" sz="2800" b="0" i="1" smtClean="0">
                              <a:solidFill>
                                <a:srgbClr val="000000"/>
                              </a:solidFill>
                              <a:latin typeface="Cambria Math"/>
                            </a:rPr>
                          </m:ctrlPr>
                        </m:naryPr>
                        <m:sub/>
                        <m:sup/>
                        <m:e>
                          <m:r>
                            <a:rPr lang="en-US" sz="2800" b="0" i="1" smtClean="0">
                              <a:solidFill>
                                <a:srgbClr val="000000"/>
                              </a:solidFill>
                              <a:latin typeface="Cambria Math"/>
                            </a:rPr>
                            <m:t>𝑋</m:t>
                          </m:r>
                        </m:e>
                      </m:nary>
                    </m:oMath>
                  </m:oMathPara>
                </a14:m>
                <a:endParaRPr lang="en-US" sz="2800" b="0" dirty="0" smtClean="0">
                  <a:solidFill>
                    <a:srgbClr val="000000"/>
                  </a:solidFill>
                  <a:latin typeface="Times New Roman"/>
                </a:endParaRPr>
              </a:p>
              <a:p>
                <a:pPr marL="0" indent="0">
                  <a:buNone/>
                </a:pPr>
                <a14:m>
                  <m:oMathPara xmlns:m="http://schemas.openxmlformats.org/officeDocument/2006/math">
                    <m:oMathParaPr>
                      <m:jc m:val="centerGroup"/>
                    </m:oMathParaPr>
                    <m:oMath xmlns:m="http://schemas.openxmlformats.org/officeDocument/2006/math">
                      <m:nary>
                        <m:naryPr>
                          <m:chr m:val="∑"/>
                          <m:subHide m:val="on"/>
                          <m:supHide m:val="on"/>
                          <m:ctrlPr>
                            <a:rPr lang="en-US" sz="2800" i="1" smtClean="0">
                              <a:solidFill>
                                <a:srgbClr val="000000"/>
                              </a:solidFill>
                              <a:latin typeface="Cambria Math"/>
                            </a:rPr>
                          </m:ctrlPr>
                        </m:naryPr>
                        <m:sub/>
                        <m:sup/>
                        <m:e>
                          <m:d>
                            <m:dPr>
                              <m:ctrlPr>
                                <a:rPr lang="en-US" sz="2800" b="0" i="1" smtClean="0">
                                  <a:solidFill>
                                    <a:srgbClr val="000000"/>
                                  </a:solidFill>
                                  <a:latin typeface="Cambria Math"/>
                                </a:rPr>
                              </m:ctrlPr>
                            </m:dPr>
                            <m:e>
                              <m:r>
                                <a:rPr lang="en-US" sz="2800" b="0" i="1" smtClean="0">
                                  <a:solidFill>
                                    <a:srgbClr val="000000"/>
                                  </a:solidFill>
                                  <a:latin typeface="Cambria Math"/>
                                </a:rPr>
                                <m:t>𝑋𝑌</m:t>
                              </m:r>
                            </m:e>
                          </m:d>
                          <m:r>
                            <a:rPr lang="en-US" sz="2800" b="0" i="1" smtClean="0">
                              <a:solidFill>
                                <a:srgbClr val="000000"/>
                              </a:solidFill>
                              <a:latin typeface="Cambria Math"/>
                            </a:rPr>
                            <m:t>=</m:t>
                          </m:r>
                          <m:r>
                            <a:rPr lang="en-US" sz="2800" b="0" i="1" smtClean="0">
                              <a:solidFill>
                                <a:srgbClr val="000000"/>
                              </a:solidFill>
                              <a:latin typeface="Cambria Math"/>
                            </a:rPr>
                            <m:t>𝑎</m:t>
                          </m:r>
                          <m:nary>
                            <m:naryPr>
                              <m:chr m:val="∑"/>
                              <m:subHide m:val="on"/>
                              <m:supHide m:val="on"/>
                              <m:ctrlPr>
                                <a:rPr lang="en-US" sz="2800" b="0" i="1" smtClean="0">
                                  <a:solidFill>
                                    <a:srgbClr val="000000"/>
                                  </a:solidFill>
                                  <a:latin typeface="Cambria Math"/>
                                </a:rPr>
                              </m:ctrlPr>
                            </m:naryPr>
                            <m:sub/>
                            <m:sup/>
                            <m:e>
                              <m:r>
                                <a:rPr lang="en-US" sz="2800" b="0" i="1" smtClean="0">
                                  <a:solidFill>
                                    <a:srgbClr val="000000"/>
                                  </a:solidFill>
                                  <a:latin typeface="Cambria Math"/>
                                </a:rPr>
                                <m:t>𝑋</m:t>
                              </m:r>
                            </m:e>
                          </m:nary>
                          <m:r>
                            <a:rPr lang="en-US" sz="2800" b="0" i="1" smtClean="0">
                              <a:solidFill>
                                <a:srgbClr val="000000"/>
                              </a:solidFill>
                              <a:latin typeface="Cambria Math"/>
                            </a:rPr>
                            <m:t>+</m:t>
                          </m:r>
                          <m:r>
                            <a:rPr lang="en-US" sz="2800" b="0" i="1" smtClean="0">
                              <a:solidFill>
                                <a:srgbClr val="000000"/>
                              </a:solidFill>
                              <a:latin typeface="Cambria Math"/>
                            </a:rPr>
                            <m:t>𝑏</m:t>
                          </m:r>
                          <m:nary>
                            <m:naryPr>
                              <m:chr m:val="∑"/>
                              <m:subHide m:val="on"/>
                              <m:supHide m:val="on"/>
                              <m:ctrlPr>
                                <a:rPr lang="en-US" sz="2800" b="0" i="1" smtClean="0">
                                  <a:solidFill>
                                    <a:srgbClr val="000000"/>
                                  </a:solidFill>
                                  <a:latin typeface="Cambria Math"/>
                                </a:rPr>
                              </m:ctrlPr>
                            </m:naryPr>
                            <m:sub/>
                            <m:sup/>
                            <m:e>
                              <m:sSup>
                                <m:sSupPr>
                                  <m:ctrlPr>
                                    <a:rPr lang="en-US" sz="2800" b="0" i="1" smtClean="0">
                                      <a:solidFill>
                                        <a:srgbClr val="000000"/>
                                      </a:solidFill>
                                      <a:latin typeface="Cambria Math"/>
                                    </a:rPr>
                                  </m:ctrlPr>
                                </m:sSupPr>
                                <m:e>
                                  <m:r>
                                    <a:rPr lang="en-US" sz="2800" b="0" i="1" smtClean="0">
                                      <a:solidFill>
                                        <a:srgbClr val="000000"/>
                                      </a:solidFill>
                                      <a:latin typeface="Cambria Math"/>
                                    </a:rPr>
                                    <m:t>𝑋</m:t>
                                  </m:r>
                                </m:e>
                                <m:sup>
                                  <m:r>
                                    <a:rPr lang="en-US" sz="2800" b="0" i="1" smtClean="0">
                                      <a:solidFill>
                                        <a:srgbClr val="000000"/>
                                      </a:solidFill>
                                      <a:latin typeface="Cambria Math"/>
                                    </a:rPr>
                                    <m:t>2</m:t>
                                  </m:r>
                                </m:sup>
                              </m:sSup>
                            </m:e>
                          </m:nary>
                        </m:e>
                      </m:nary>
                    </m:oMath>
                  </m:oMathPara>
                </a14:m>
                <a:endParaRPr lang="en-US" sz="2800" dirty="0" smtClean="0">
                  <a:solidFill>
                    <a:srgbClr val="000000"/>
                  </a:solidFill>
                  <a:latin typeface="Times New Roman"/>
                </a:endParaRPr>
              </a:p>
              <a:p>
                <a:pPr marL="0" indent="0">
                  <a:buNone/>
                </a:pPr>
                <a14:m>
                  <m:oMathPara xmlns:m="http://schemas.openxmlformats.org/officeDocument/2006/math">
                    <m:oMathParaPr>
                      <m:jc m:val="centerGroup"/>
                    </m:oMathParaPr>
                    <m:oMath xmlns:m="http://schemas.openxmlformats.org/officeDocument/2006/math">
                      <m:r>
                        <a:rPr lang="en-US" sz="2800" b="0" i="1" smtClean="0">
                          <a:solidFill>
                            <a:srgbClr val="000000"/>
                          </a:solidFill>
                          <a:latin typeface="Cambria Math"/>
                        </a:rPr>
                        <m:t>𝑏</m:t>
                      </m:r>
                      <m:r>
                        <a:rPr lang="en-US" sz="2800" b="0" i="1" smtClean="0">
                          <a:solidFill>
                            <a:srgbClr val="000000"/>
                          </a:solidFill>
                          <a:latin typeface="Cambria Math"/>
                        </a:rPr>
                        <m:t>=</m:t>
                      </m:r>
                      <m:f>
                        <m:fPr>
                          <m:ctrlPr>
                            <a:rPr lang="en-US" sz="2800" b="0" i="1" smtClean="0">
                              <a:solidFill>
                                <a:srgbClr val="000000"/>
                              </a:solidFill>
                              <a:latin typeface="Cambria Math"/>
                            </a:rPr>
                          </m:ctrlPr>
                        </m:fPr>
                        <m:num>
                          <m:r>
                            <a:rPr lang="en-US" sz="2800" b="0" i="1" smtClean="0">
                              <a:solidFill>
                                <a:srgbClr val="000000"/>
                              </a:solidFill>
                              <a:latin typeface="Cambria Math"/>
                            </a:rPr>
                            <m:t>𝑛</m:t>
                          </m:r>
                          <m:nary>
                            <m:naryPr>
                              <m:chr m:val="∑"/>
                              <m:subHide m:val="on"/>
                              <m:supHide m:val="on"/>
                              <m:ctrlPr>
                                <a:rPr lang="en-US" sz="2800" b="0" i="1" smtClean="0">
                                  <a:solidFill>
                                    <a:srgbClr val="000000"/>
                                  </a:solidFill>
                                  <a:latin typeface="Cambria Math"/>
                                </a:rPr>
                              </m:ctrlPr>
                            </m:naryPr>
                            <m:sub/>
                            <m:sup/>
                            <m:e>
                              <m:r>
                                <a:rPr lang="en-US" sz="2800" b="0" i="1" smtClean="0">
                                  <a:solidFill>
                                    <a:srgbClr val="000000"/>
                                  </a:solidFill>
                                  <a:latin typeface="Cambria Math"/>
                                </a:rPr>
                                <m:t>𝑋𝑌</m:t>
                              </m:r>
                              <m:r>
                                <a:rPr lang="en-US" sz="2800" b="0" i="1" smtClean="0">
                                  <a:solidFill>
                                    <a:srgbClr val="000000"/>
                                  </a:solidFill>
                                  <a:latin typeface="Cambria Math"/>
                                </a:rPr>
                                <m:t>−</m:t>
                              </m:r>
                              <m:nary>
                                <m:naryPr>
                                  <m:chr m:val="∑"/>
                                  <m:subHide m:val="on"/>
                                  <m:supHide m:val="on"/>
                                  <m:ctrlPr>
                                    <a:rPr lang="en-US" sz="2800" b="0" i="1" smtClean="0">
                                      <a:solidFill>
                                        <a:srgbClr val="000000"/>
                                      </a:solidFill>
                                      <a:latin typeface="Cambria Math"/>
                                    </a:rPr>
                                  </m:ctrlPr>
                                </m:naryPr>
                                <m:sub/>
                                <m:sup/>
                                <m:e>
                                  <m:r>
                                    <a:rPr lang="en-US" sz="2800" b="0" i="1" smtClean="0">
                                      <a:solidFill>
                                        <a:srgbClr val="000000"/>
                                      </a:solidFill>
                                      <a:latin typeface="Cambria Math"/>
                                    </a:rPr>
                                    <m:t>𝑋</m:t>
                                  </m:r>
                                  <m:nary>
                                    <m:naryPr>
                                      <m:chr m:val="∑"/>
                                      <m:subHide m:val="on"/>
                                      <m:supHide m:val="on"/>
                                      <m:ctrlPr>
                                        <a:rPr lang="en-US" sz="2800" b="0" i="1" smtClean="0">
                                          <a:solidFill>
                                            <a:srgbClr val="000000"/>
                                          </a:solidFill>
                                          <a:latin typeface="Cambria Math"/>
                                        </a:rPr>
                                      </m:ctrlPr>
                                    </m:naryPr>
                                    <m:sub/>
                                    <m:sup/>
                                    <m:e>
                                      <m:r>
                                        <a:rPr lang="en-US" sz="2800" b="0" i="1" smtClean="0">
                                          <a:solidFill>
                                            <a:srgbClr val="000000"/>
                                          </a:solidFill>
                                          <a:latin typeface="Cambria Math"/>
                                        </a:rPr>
                                        <m:t>𝑌</m:t>
                                      </m:r>
                                    </m:e>
                                  </m:nary>
                                </m:e>
                              </m:nary>
                            </m:e>
                          </m:nary>
                        </m:num>
                        <m:den>
                          <m:r>
                            <a:rPr lang="en-US" sz="2800" b="0" i="1" smtClean="0">
                              <a:solidFill>
                                <a:srgbClr val="000000"/>
                              </a:solidFill>
                              <a:latin typeface="Cambria Math"/>
                            </a:rPr>
                            <m:t>𝑛</m:t>
                          </m:r>
                          <m:nary>
                            <m:naryPr>
                              <m:chr m:val="∑"/>
                              <m:subHide m:val="on"/>
                              <m:supHide m:val="on"/>
                              <m:ctrlPr>
                                <a:rPr lang="en-US" sz="2800" b="0" i="1" smtClean="0">
                                  <a:solidFill>
                                    <a:srgbClr val="000000"/>
                                  </a:solidFill>
                                  <a:latin typeface="Cambria Math"/>
                                </a:rPr>
                              </m:ctrlPr>
                            </m:naryPr>
                            <m:sub/>
                            <m:sup/>
                            <m:e>
                              <m:sSup>
                                <m:sSupPr>
                                  <m:ctrlPr>
                                    <a:rPr lang="en-US" sz="2800" b="0" i="1" smtClean="0">
                                      <a:solidFill>
                                        <a:srgbClr val="000000"/>
                                      </a:solidFill>
                                      <a:latin typeface="Cambria Math"/>
                                    </a:rPr>
                                  </m:ctrlPr>
                                </m:sSupPr>
                                <m:e>
                                  <m:r>
                                    <a:rPr lang="en-US" sz="2800" b="0" i="1" smtClean="0">
                                      <a:solidFill>
                                        <a:srgbClr val="000000"/>
                                      </a:solidFill>
                                      <a:latin typeface="Cambria Math"/>
                                    </a:rPr>
                                    <m:t>𝑋</m:t>
                                  </m:r>
                                </m:e>
                                <m:sup>
                                  <m:r>
                                    <a:rPr lang="en-US" sz="2800" b="0" i="1" smtClean="0">
                                      <a:solidFill>
                                        <a:srgbClr val="000000"/>
                                      </a:solidFill>
                                      <a:latin typeface="Cambria Math"/>
                                    </a:rPr>
                                    <m:t>2</m:t>
                                  </m:r>
                                </m:sup>
                              </m:sSup>
                              <m:r>
                                <a:rPr lang="en-US" sz="2800" b="0" i="1" smtClean="0">
                                  <a:solidFill>
                                    <a:srgbClr val="000000"/>
                                  </a:solidFill>
                                  <a:latin typeface="Cambria Math"/>
                                </a:rPr>
                                <m:t>−</m:t>
                              </m:r>
                              <m:sSup>
                                <m:sSupPr>
                                  <m:ctrlPr>
                                    <a:rPr lang="en-US" sz="2800" b="0" i="1" smtClean="0">
                                      <a:solidFill>
                                        <a:srgbClr val="000000"/>
                                      </a:solidFill>
                                      <a:latin typeface="Cambria Math"/>
                                    </a:rPr>
                                  </m:ctrlPr>
                                </m:sSupPr>
                                <m:e>
                                  <m:r>
                                    <a:rPr lang="en-US" sz="2800" b="0" i="1" smtClean="0">
                                      <a:solidFill>
                                        <a:srgbClr val="000000"/>
                                      </a:solidFill>
                                      <a:latin typeface="Cambria Math"/>
                                    </a:rPr>
                                    <m:t>(</m:t>
                                  </m:r>
                                  <m:nary>
                                    <m:naryPr>
                                      <m:chr m:val="∑"/>
                                      <m:subHide m:val="on"/>
                                      <m:supHide m:val="on"/>
                                      <m:ctrlPr>
                                        <a:rPr lang="en-US" sz="2800" b="0" i="1" smtClean="0">
                                          <a:solidFill>
                                            <a:srgbClr val="000000"/>
                                          </a:solidFill>
                                          <a:latin typeface="Cambria Math"/>
                                        </a:rPr>
                                      </m:ctrlPr>
                                    </m:naryPr>
                                    <m:sub/>
                                    <m:sup/>
                                    <m:e>
                                      <m:r>
                                        <a:rPr lang="en-US" sz="2800" b="0" i="1" smtClean="0">
                                          <a:solidFill>
                                            <a:srgbClr val="000000"/>
                                          </a:solidFill>
                                          <a:latin typeface="Cambria Math"/>
                                        </a:rPr>
                                        <m:t>𝑋</m:t>
                                      </m:r>
                                      <m:r>
                                        <a:rPr lang="en-US" sz="2800" b="0" i="1" smtClean="0">
                                          <a:solidFill>
                                            <a:srgbClr val="000000"/>
                                          </a:solidFill>
                                          <a:latin typeface="Cambria Math"/>
                                        </a:rPr>
                                        <m:t>)</m:t>
                                      </m:r>
                                    </m:e>
                                  </m:nary>
                                </m:e>
                                <m:sup>
                                  <m:r>
                                    <a:rPr lang="en-US" sz="2800" b="0" i="1" smtClean="0">
                                      <a:solidFill>
                                        <a:srgbClr val="000000"/>
                                      </a:solidFill>
                                      <a:latin typeface="Cambria Math"/>
                                    </a:rPr>
                                    <m:t>2</m:t>
                                  </m:r>
                                </m:sup>
                              </m:sSup>
                            </m:e>
                          </m:nary>
                        </m:den>
                      </m:f>
                      <m:r>
                        <a:rPr lang="en-US" sz="2800" b="0" i="1" smtClean="0">
                          <a:solidFill>
                            <a:srgbClr val="000000"/>
                          </a:solidFill>
                          <a:latin typeface="Cambria Math"/>
                        </a:rPr>
                        <m:t>=</m:t>
                      </m:r>
                      <m:f>
                        <m:fPr>
                          <m:ctrlPr>
                            <a:rPr lang="en-US" sz="2800" b="0" i="1" smtClean="0">
                              <a:solidFill>
                                <a:srgbClr val="000000"/>
                              </a:solidFill>
                              <a:latin typeface="Cambria Math"/>
                            </a:rPr>
                          </m:ctrlPr>
                        </m:fPr>
                        <m:num>
                          <m:nary>
                            <m:naryPr>
                              <m:chr m:val="∑"/>
                              <m:subHide m:val="on"/>
                              <m:supHide m:val="on"/>
                              <m:ctrlPr>
                                <a:rPr lang="en-US" sz="2800" b="0" i="1" smtClean="0">
                                  <a:solidFill>
                                    <a:srgbClr val="000000"/>
                                  </a:solidFill>
                                  <a:latin typeface="Cambria Math"/>
                                </a:rPr>
                              </m:ctrlPr>
                            </m:naryPr>
                            <m:sub/>
                            <m:sup/>
                            <m:e>
                              <m:r>
                                <a:rPr lang="en-US" sz="2800" b="0" i="1" smtClean="0">
                                  <a:solidFill>
                                    <a:srgbClr val="000000"/>
                                  </a:solidFill>
                                  <a:latin typeface="Cambria Math"/>
                                </a:rPr>
                                <m:t>𝑋𝑌</m:t>
                              </m:r>
                            </m:e>
                          </m:nary>
                          <m:r>
                            <a:rPr lang="en-US" sz="2800" b="0" i="1" smtClean="0">
                              <a:solidFill>
                                <a:srgbClr val="000000"/>
                              </a:solidFill>
                              <a:latin typeface="Cambria Math"/>
                            </a:rPr>
                            <m:t>−</m:t>
                          </m:r>
                          <m:acc>
                            <m:accPr>
                              <m:chr m:val="̅"/>
                              <m:ctrlPr>
                                <a:rPr lang="en-US" sz="2800" b="0" i="1" smtClean="0">
                                  <a:solidFill>
                                    <a:srgbClr val="000000"/>
                                  </a:solidFill>
                                  <a:latin typeface="Cambria Math"/>
                                </a:rPr>
                              </m:ctrlPr>
                            </m:accPr>
                            <m:e>
                              <m:r>
                                <a:rPr lang="en-US" sz="2800" b="0" i="1" smtClean="0">
                                  <a:solidFill>
                                    <a:srgbClr val="000000"/>
                                  </a:solidFill>
                                  <a:latin typeface="Cambria Math"/>
                                </a:rPr>
                                <m:t>𝑌</m:t>
                              </m:r>
                            </m:e>
                          </m:acc>
                          <m:nary>
                            <m:naryPr>
                              <m:chr m:val="∑"/>
                              <m:subHide m:val="on"/>
                              <m:supHide m:val="on"/>
                              <m:ctrlPr>
                                <a:rPr lang="en-US" sz="2800" b="0" i="1" smtClean="0">
                                  <a:solidFill>
                                    <a:srgbClr val="000000"/>
                                  </a:solidFill>
                                  <a:latin typeface="Cambria Math"/>
                                </a:rPr>
                              </m:ctrlPr>
                            </m:naryPr>
                            <m:sub/>
                            <m:sup/>
                            <m:e>
                              <m:r>
                                <a:rPr lang="en-US" sz="2800" b="0" i="1" smtClean="0">
                                  <a:solidFill>
                                    <a:srgbClr val="000000"/>
                                  </a:solidFill>
                                  <a:latin typeface="Cambria Math"/>
                                </a:rPr>
                                <m:t>𝑋</m:t>
                              </m:r>
                            </m:e>
                          </m:nary>
                        </m:num>
                        <m:den>
                          <m:nary>
                            <m:naryPr>
                              <m:chr m:val="∑"/>
                              <m:subHide m:val="on"/>
                              <m:supHide m:val="on"/>
                              <m:ctrlPr>
                                <a:rPr lang="en-US" sz="2800" b="0" i="1" smtClean="0">
                                  <a:solidFill>
                                    <a:srgbClr val="000000"/>
                                  </a:solidFill>
                                  <a:latin typeface="Cambria Math"/>
                                </a:rPr>
                              </m:ctrlPr>
                            </m:naryPr>
                            <m:sub/>
                            <m:sup/>
                            <m:e>
                              <m:sSup>
                                <m:sSupPr>
                                  <m:ctrlPr>
                                    <a:rPr lang="en-US" sz="2800" b="0" i="1" smtClean="0">
                                      <a:solidFill>
                                        <a:srgbClr val="000000"/>
                                      </a:solidFill>
                                      <a:latin typeface="Cambria Math"/>
                                    </a:rPr>
                                  </m:ctrlPr>
                                </m:sSupPr>
                                <m:e>
                                  <m:r>
                                    <a:rPr lang="en-US" sz="2800" b="0" i="1" smtClean="0">
                                      <a:solidFill>
                                        <a:srgbClr val="000000"/>
                                      </a:solidFill>
                                      <a:latin typeface="Cambria Math"/>
                                    </a:rPr>
                                    <m:t>𝑋</m:t>
                                  </m:r>
                                </m:e>
                                <m:sup>
                                  <m:r>
                                    <a:rPr lang="en-US" sz="2800" b="0" i="1" smtClean="0">
                                      <a:solidFill>
                                        <a:srgbClr val="000000"/>
                                      </a:solidFill>
                                      <a:latin typeface="Cambria Math"/>
                                    </a:rPr>
                                    <m:t>2</m:t>
                                  </m:r>
                                </m:sup>
                              </m:sSup>
                              <m:r>
                                <a:rPr lang="en-US" sz="2800" b="0" i="1" smtClean="0">
                                  <a:solidFill>
                                    <a:srgbClr val="000000"/>
                                  </a:solidFill>
                                  <a:latin typeface="Cambria Math"/>
                                </a:rPr>
                                <m:t>−</m:t>
                              </m:r>
                              <m:acc>
                                <m:accPr>
                                  <m:chr m:val="̅"/>
                                  <m:ctrlPr>
                                    <a:rPr lang="en-US" sz="2800" b="0" i="1" smtClean="0">
                                      <a:solidFill>
                                        <a:srgbClr val="000000"/>
                                      </a:solidFill>
                                      <a:latin typeface="Cambria Math"/>
                                    </a:rPr>
                                  </m:ctrlPr>
                                </m:accPr>
                                <m:e>
                                  <m:r>
                                    <a:rPr lang="en-US" sz="2800" b="0" i="1" smtClean="0">
                                      <a:solidFill>
                                        <a:srgbClr val="000000"/>
                                      </a:solidFill>
                                      <a:latin typeface="Cambria Math"/>
                                    </a:rPr>
                                    <m:t>𝑋</m:t>
                                  </m:r>
                                </m:e>
                              </m:acc>
                              <m:r>
                                <a:rPr lang="en-US" sz="2800" b="0" i="1" smtClean="0">
                                  <a:solidFill>
                                    <a:srgbClr val="000000"/>
                                  </a:solidFill>
                                  <a:latin typeface="Cambria Math"/>
                                </a:rPr>
                                <m:t>(</m:t>
                              </m:r>
                              <m:nary>
                                <m:naryPr>
                                  <m:chr m:val="∑"/>
                                  <m:subHide m:val="on"/>
                                  <m:supHide m:val="on"/>
                                  <m:ctrlPr>
                                    <a:rPr lang="en-US" sz="2800" b="0" i="1" smtClean="0">
                                      <a:solidFill>
                                        <a:srgbClr val="000000"/>
                                      </a:solidFill>
                                      <a:latin typeface="Cambria Math"/>
                                    </a:rPr>
                                  </m:ctrlPr>
                                </m:naryPr>
                                <m:sub/>
                                <m:sup/>
                                <m:e>
                                  <m:r>
                                    <a:rPr lang="en-US" sz="2800" b="0" i="1" smtClean="0">
                                      <a:solidFill>
                                        <a:srgbClr val="000000"/>
                                      </a:solidFill>
                                      <a:latin typeface="Cambria Math"/>
                                    </a:rPr>
                                    <m:t>𝑋</m:t>
                                  </m:r>
                                </m:e>
                              </m:nary>
                              <m:r>
                                <a:rPr lang="en-US" sz="2800" b="0" i="1" smtClean="0">
                                  <a:solidFill>
                                    <a:srgbClr val="000000"/>
                                  </a:solidFill>
                                  <a:latin typeface="Cambria Math"/>
                                </a:rPr>
                                <m:t>)</m:t>
                              </m:r>
                            </m:e>
                          </m:nary>
                        </m:den>
                      </m:f>
                    </m:oMath>
                  </m:oMathPara>
                </a14:m>
                <a:endParaRPr lang="en-US" sz="2800" dirty="0" smtClean="0">
                  <a:solidFill>
                    <a:srgbClr val="000000"/>
                  </a:solidFill>
                  <a:latin typeface="Times New Roman"/>
                </a:endParaRPr>
              </a:p>
              <a:p>
                <a:pPr marL="0" indent="0">
                  <a:buNone/>
                </a:pPr>
                <a:endParaRPr lang="en-US" sz="2800" dirty="0" smtClean="0">
                  <a:solidFill>
                    <a:srgbClr val="000000"/>
                  </a:solidFill>
                  <a:latin typeface="Times New Roman"/>
                </a:endParaRPr>
              </a:p>
              <a:p>
                <a:pPr marL="0" indent="0">
                  <a:buNone/>
                </a:pPr>
                <a14:m>
                  <m:oMathPara xmlns:m="http://schemas.openxmlformats.org/officeDocument/2006/math">
                    <m:oMathParaPr>
                      <m:jc m:val="centerGroup"/>
                    </m:oMathParaPr>
                    <m:oMath xmlns:m="http://schemas.openxmlformats.org/officeDocument/2006/math">
                      <m:r>
                        <a:rPr lang="en-US" b="0" i="1" smtClean="0">
                          <a:solidFill>
                            <a:srgbClr val="000000"/>
                          </a:solidFill>
                          <a:latin typeface="Cambria Math"/>
                        </a:rPr>
                        <m:t>𝑎</m:t>
                      </m:r>
                      <m:r>
                        <a:rPr lang="en-US" b="0" i="1" smtClean="0">
                          <a:solidFill>
                            <a:srgbClr val="000000"/>
                          </a:solidFill>
                          <a:latin typeface="Cambria Math"/>
                        </a:rPr>
                        <m:t>=</m:t>
                      </m:r>
                      <m:f>
                        <m:fPr>
                          <m:ctrlPr>
                            <a:rPr lang="en-US" b="0" i="1" smtClean="0">
                              <a:solidFill>
                                <a:srgbClr val="000000"/>
                              </a:solidFill>
                              <a:latin typeface="Cambria Math"/>
                            </a:rPr>
                          </m:ctrlPr>
                        </m:fPr>
                        <m:num>
                          <m:nary>
                            <m:naryPr>
                              <m:chr m:val="∑"/>
                              <m:subHide m:val="on"/>
                              <m:supHide m:val="on"/>
                              <m:ctrlPr>
                                <a:rPr lang="en-US" b="0" i="1" smtClean="0">
                                  <a:solidFill>
                                    <a:srgbClr val="000000"/>
                                  </a:solidFill>
                                  <a:latin typeface="Cambria Math"/>
                                </a:rPr>
                              </m:ctrlPr>
                            </m:naryPr>
                            <m:sub/>
                            <m:sup/>
                            <m:e>
                              <m:r>
                                <a:rPr lang="en-US" b="0" i="1" smtClean="0">
                                  <a:solidFill>
                                    <a:srgbClr val="000000"/>
                                  </a:solidFill>
                                  <a:latin typeface="Cambria Math"/>
                                </a:rPr>
                                <m:t>𝑌</m:t>
                              </m:r>
                              <m:r>
                                <a:rPr lang="en-US" b="0" i="1" smtClean="0">
                                  <a:solidFill>
                                    <a:srgbClr val="000000"/>
                                  </a:solidFill>
                                  <a:latin typeface="Cambria Math"/>
                                </a:rPr>
                                <m:t>−</m:t>
                              </m:r>
                              <m:r>
                                <a:rPr lang="en-US" b="0" i="1" smtClean="0">
                                  <a:solidFill>
                                    <a:srgbClr val="000000"/>
                                  </a:solidFill>
                                  <a:latin typeface="Cambria Math"/>
                                </a:rPr>
                                <m:t>𝑏</m:t>
                              </m:r>
                              <m:nary>
                                <m:naryPr>
                                  <m:chr m:val="∑"/>
                                  <m:subHide m:val="on"/>
                                  <m:supHide m:val="on"/>
                                  <m:ctrlPr>
                                    <a:rPr lang="en-US" b="0" i="1" smtClean="0">
                                      <a:solidFill>
                                        <a:srgbClr val="000000"/>
                                      </a:solidFill>
                                      <a:latin typeface="Cambria Math"/>
                                    </a:rPr>
                                  </m:ctrlPr>
                                </m:naryPr>
                                <m:sub/>
                                <m:sup/>
                                <m:e>
                                  <m:r>
                                    <a:rPr lang="en-US" b="0" i="1" smtClean="0">
                                      <a:solidFill>
                                        <a:srgbClr val="000000"/>
                                      </a:solidFill>
                                      <a:latin typeface="Cambria Math"/>
                                    </a:rPr>
                                    <m:t>𝑋</m:t>
                                  </m:r>
                                </m:e>
                              </m:nary>
                            </m:e>
                          </m:nary>
                        </m:num>
                        <m:den>
                          <m:r>
                            <a:rPr lang="en-US" b="0" i="1" smtClean="0">
                              <a:solidFill>
                                <a:srgbClr val="000000"/>
                              </a:solidFill>
                              <a:latin typeface="Cambria Math"/>
                            </a:rPr>
                            <m:t>𝑛</m:t>
                          </m:r>
                        </m:den>
                      </m:f>
                      <m:r>
                        <a:rPr lang="en-US" b="0" i="1" smtClean="0">
                          <a:solidFill>
                            <a:srgbClr val="000000"/>
                          </a:solidFill>
                          <a:latin typeface="Cambria Math"/>
                        </a:rPr>
                        <m:t>=</m:t>
                      </m:r>
                      <m:acc>
                        <m:accPr>
                          <m:chr m:val="̅"/>
                          <m:ctrlPr>
                            <a:rPr lang="en-US" b="0" i="1" smtClean="0">
                              <a:solidFill>
                                <a:srgbClr val="000000"/>
                              </a:solidFill>
                              <a:latin typeface="Cambria Math"/>
                            </a:rPr>
                          </m:ctrlPr>
                        </m:accPr>
                        <m:e>
                          <m:r>
                            <a:rPr lang="en-US" b="0" i="1" smtClean="0">
                              <a:solidFill>
                                <a:srgbClr val="000000"/>
                              </a:solidFill>
                              <a:latin typeface="Cambria Math"/>
                            </a:rPr>
                            <m:t>𝑌</m:t>
                          </m:r>
                        </m:e>
                      </m:acc>
                      <m:r>
                        <a:rPr lang="en-US" b="0" i="1" smtClean="0">
                          <a:solidFill>
                            <a:srgbClr val="000000"/>
                          </a:solidFill>
                          <a:latin typeface="Cambria Math"/>
                        </a:rPr>
                        <m:t>−</m:t>
                      </m:r>
                      <m:r>
                        <a:rPr lang="en-US" b="0" i="1" smtClean="0">
                          <a:solidFill>
                            <a:srgbClr val="000000"/>
                          </a:solidFill>
                          <a:latin typeface="Cambria Math"/>
                        </a:rPr>
                        <m:t>𝑏</m:t>
                      </m:r>
                      <m:acc>
                        <m:accPr>
                          <m:chr m:val="̅"/>
                          <m:ctrlPr>
                            <a:rPr lang="en-US" b="0" i="1" smtClean="0">
                              <a:solidFill>
                                <a:srgbClr val="000000"/>
                              </a:solidFill>
                              <a:latin typeface="Cambria Math"/>
                            </a:rPr>
                          </m:ctrlPr>
                        </m:accPr>
                        <m:e>
                          <m:r>
                            <a:rPr lang="en-US" b="0" i="1" smtClean="0">
                              <a:solidFill>
                                <a:srgbClr val="000000"/>
                              </a:solidFill>
                              <a:latin typeface="Cambria Math"/>
                            </a:rPr>
                            <m:t>𝑋</m:t>
                          </m:r>
                        </m:e>
                      </m:acc>
                    </m:oMath>
                  </m:oMathPara>
                </a14:m>
                <a:endParaRPr lang="en-US" dirty="0" smtClean="0">
                  <a:solidFill>
                    <a:srgbClr val="000000"/>
                  </a:solidFill>
                  <a:latin typeface="Times New Roman"/>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52400" y="381000"/>
                <a:ext cx="8991600" cy="6019800"/>
              </a:xfrm>
              <a:blipFill rotWithShape="1">
                <a:blip r:embed="rId2"/>
                <a:stretch>
                  <a:fillRect l="-1492" t="-709"/>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a:xfrm>
            <a:off x="7000568" y="6475669"/>
            <a:ext cx="2133600" cy="365125"/>
          </a:xfrm>
        </p:spPr>
        <p:txBody>
          <a:bodyPr/>
          <a:lstStyle/>
          <a:p>
            <a:r>
              <a:rPr lang="en-US" sz="3200" b="1" dirty="0" smtClean="0"/>
              <a:t>50</a:t>
            </a:r>
            <a:endParaRPr lang="en-US" sz="3200" b="1" dirty="0"/>
          </a:p>
        </p:txBody>
      </p:sp>
    </p:spTree>
    <p:extLst>
      <p:ext uri="{BB962C8B-B14F-4D97-AF65-F5344CB8AC3E}">
        <p14:creationId xmlns:p14="http://schemas.microsoft.com/office/powerpoint/2010/main" val="38262939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5BF0DB5-EF88-4A55-A278-177D0634A3BE}" type="slidenum">
              <a:rPr lang="en-US" smtClean="0"/>
              <a:t>52</a:t>
            </a:fld>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533400"/>
            <a:ext cx="8153400" cy="3286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8542" y="3886200"/>
            <a:ext cx="8003458" cy="281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64661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100" dirty="0" smtClean="0"/>
              <a:t/>
            </a:r>
            <a:br>
              <a:rPr lang="en-US" sz="3100" dirty="0" smtClean="0"/>
            </a:br>
            <a:r>
              <a:rPr lang="en-US" sz="3100" dirty="0" smtClean="0"/>
              <a:t>In </a:t>
            </a:r>
            <a:r>
              <a:rPr lang="en-US" sz="3100" dirty="0"/>
              <a:t>other way above </a:t>
            </a:r>
            <a:r>
              <a:rPr lang="en-US" sz="3100" dirty="0" smtClean="0"/>
              <a:t>methods </a:t>
            </a:r>
            <a:r>
              <a:rPr lang="en-US" sz="3100" dirty="0"/>
              <a:t>can be considered as </a:t>
            </a:r>
            <a:br>
              <a:rPr lang="en-US" sz="3100" dirty="0"/>
            </a:br>
            <a:endParaRPr lang="en-US" dirty="0"/>
          </a:p>
        </p:txBody>
      </p:sp>
      <p:sp>
        <p:nvSpPr>
          <p:cNvPr id="3" name="Content Placeholder 2"/>
          <p:cNvSpPr>
            <a:spLocks noGrp="1"/>
          </p:cNvSpPr>
          <p:nvPr>
            <p:ph idx="1"/>
          </p:nvPr>
        </p:nvSpPr>
        <p:spPr>
          <a:xfrm>
            <a:off x="457200" y="762000"/>
            <a:ext cx="8686800" cy="5715000"/>
          </a:xfrm>
        </p:spPr>
        <p:txBody>
          <a:bodyPr>
            <a:normAutofit/>
          </a:bodyPr>
          <a:lstStyle/>
          <a:p>
            <a:pPr marL="976313">
              <a:lnSpc>
                <a:spcPct val="150000"/>
              </a:lnSpc>
              <a:buFont typeface="Wingdings" panose="05000000000000000000" pitchFamily="2" charset="2"/>
              <a:buChar char="Ø"/>
            </a:pPr>
            <a:r>
              <a:rPr lang="en-US" sz="2000" dirty="0" smtClean="0"/>
              <a:t>Multiple </a:t>
            </a:r>
            <a:r>
              <a:rPr lang="en-US" sz="2000" dirty="0"/>
              <a:t>regression Method, </a:t>
            </a:r>
            <a:endParaRPr lang="en-US" sz="2000" dirty="0" smtClean="0"/>
          </a:p>
          <a:p>
            <a:pPr marL="976313">
              <a:lnSpc>
                <a:spcPct val="150000"/>
              </a:lnSpc>
              <a:buFont typeface="Wingdings" panose="05000000000000000000" pitchFamily="2" charset="2"/>
              <a:buChar char="Ø"/>
            </a:pPr>
            <a:r>
              <a:rPr lang="en-US" sz="2000" dirty="0"/>
              <a:t> </a:t>
            </a:r>
            <a:r>
              <a:rPr lang="en-US" sz="2000" dirty="0" smtClean="0"/>
              <a:t> Discounted </a:t>
            </a:r>
            <a:r>
              <a:rPr lang="en-US" sz="2000" dirty="0"/>
              <a:t>Multiple regression Method, </a:t>
            </a:r>
            <a:endParaRPr lang="en-US" sz="2000" dirty="0" smtClean="0"/>
          </a:p>
          <a:p>
            <a:pPr marL="976313">
              <a:lnSpc>
                <a:spcPct val="150000"/>
              </a:lnSpc>
              <a:buFont typeface="Wingdings" panose="05000000000000000000" pitchFamily="2" charset="2"/>
              <a:buChar char="Ø"/>
            </a:pPr>
            <a:r>
              <a:rPr lang="en-US" sz="2000" dirty="0"/>
              <a:t> </a:t>
            </a:r>
            <a:r>
              <a:rPr lang="en-US" sz="2000" dirty="0" smtClean="0"/>
              <a:t> Sheers </a:t>
            </a:r>
            <a:r>
              <a:rPr lang="en-US" sz="2000" dirty="0"/>
              <a:t>Formula, </a:t>
            </a:r>
            <a:endParaRPr lang="en-US" sz="2000" dirty="0" smtClean="0"/>
          </a:p>
          <a:p>
            <a:pPr marL="976313">
              <a:lnSpc>
                <a:spcPct val="150000"/>
              </a:lnSpc>
              <a:buFont typeface="Wingdings" panose="05000000000000000000" pitchFamily="2" charset="2"/>
              <a:buChar char="Ø"/>
            </a:pPr>
            <a:r>
              <a:rPr lang="en-US" sz="2000" dirty="0"/>
              <a:t> </a:t>
            </a:r>
            <a:r>
              <a:rPr lang="en-US" sz="2000" dirty="0" smtClean="0"/>
              <a:t> Discounted </a:t>
            </a:r>
            <a:r>
              <a:rPr lang="en-US" sz="2000" dirty="0"/>
              <a:t>Fitting Curves, </a:t>
            </a:r>
            <a:endParaRPr lang="en-US" sz="2000" dirty="0" smtClean="0"/>
          </a:p>
          <a:p>
            <a:pPr marL="976313">
              <a:lnSpc>
                <a:spcPct val="150000"/>
              </a:lnSpc>
              <a:buFont typeface="Wingdings" panose="05000000000000000000" pitchFamily="2" charset="2"/>
              <a:buChar char="Ø"/>
            </a:pPr>
            <a:r>
              <a:rPr lang="en-US" sz="2000" dirty="0"/>
              <a:t> </a:t>
            </a:r>
            <a:r>
              <a:rPr lang="en-US" sz="2000" dirty="0" smtClean="0"/>
              <a:t> Historical </a:t>
            </a:r>
            <a:r>
              <a:rPr lang="en-US" sz="2000" dirty="0"/>
              <a:t>Trend method, </a:t>
            </a:r>
            <a:endParaRPr lang="en-US" sz="2000" dirty="0" smtClean="0"/>
          </a:p>
          <a:p>
            <a:pPr marL="976313">
              <a:lnSpc>
                <a:spcPct val="150000"/>
              </a:lnSpc>
              <a:buFont typeface="Wingdings" panose="05000000000000000000" pitchFamily="2" charset="2"/>
              <a:buChar char="Ø"/>
            </a:pPr>
            <a:r>
              <a:rPr lang="en-US" sz="2000" dirty="0"/>
              <a:t> </a:t>
            </a:r>
            <a:r>
              <a:rPr lang="en-US" sz="2000" dirty="0" smtClean="0"/>
              <a:t>  </a:t>
            </a:r>
            <a:r>
              <a:rPr lang="en-US" sz="2000" dirty="0" err="1" smtClean="0"/>
              <a:t>Fprecasting</a:t>
            </a:r>
            <a:r>
              <a:rPr lang="en-US" sz="2000" dirty="0" smtClean="0"/>
              <a:t> </a:t>
            </a:r>
            <a:r>
              <a:rPr lang="en-US" sz="2000" dirty="0"/>
              <a:t>by Probability Approach, </a:t>
            </a:r>
            <a:endParaRPr lang="en-US" sz="2000" dirty="0" smtClean="0"/>
          </a:p>
          <a:p>
            <a:pPr marL="976313">
              <a:lnSpc>
                <a:spcPct val="150000"/>
              </a:lnSpc>
              <a:buFont typeface="Wingdings" panose="05000000000000000000" pitchFamily="2" charset="2"/>
              <a:buChar char="Ø"/>
            </a:pPr>
            <a:r>
              <a:rPr lang="en-US" sz="2000" dirty="0"/>
              <a:t> </a:t>
            </a:r>
            <a:r>
              <a:rPr lang="en-US" sz="2000" dirty="0" smtClean="0"/>
              <a:t>  Weather </a:t>
            </a:r>
            <a:r>
              <a:rPr lang="en-US" sz="2000" dirty="0"/>
              <a:t>load model, </a:t>
            </a:r>
            <a:endParaRPr lang="en-US" sz="2000" dirty="0" smtClean="0"/>
          </a:p>
          <a:p>
            <a:pPr marL="976313">
              <a:lnSpc>
                <a:spcPct val="150000"/>
              </a:lnSpc>
              <a:buFont typeface="Wingdings" panose="05000000000000000000" pitchFamily="2" charset="2"/>
              <a:buChar char="Ø"/>
            </a:pPr>
            <a:r>
              <a:rPr lang="en-US" sz="2000" dirty="0"/>
              <a:t> </a:t>
            </a:r>
            <a:r>
              <a:rPr lang="en-US" sz="2000" dirty="0" smtClean="0"/>
              <a:t>  Methods </a:t>
            </a:r>
            <a:r>
              <a:rPr lang="en-US" sz="2000" dirty="0"/>
              <a:t>of Norms, </a:t>
            </a:r>
            <a:endParaRPr lang="en-US" sz="2000" dirty="0" smtClean="0"/>
          </a:p>
          <a:p>
            <a:pPr marL="976313">
              <a:lnSpc>
                <a:spcPct val="150000"/>
              </a:lnSpc>
              <a:buFont typeface="Wingdings" panose="05000000000000000000" pitchFamily="2" charset="2"/>
              <a:buChar char="Ø"/>
            </a:pPr>
            <a:r>
              <a:rPr lang="en-US" sz="2000" dirty="0"/>
              <a:t> </a:t>
            </a:r>
            <a:r>
              <a:rPr lang="en-US" sz="2000" dirty="0" smtClean="0"/>
              <a:t>   Field </a:t>
            </a:r>
            <a:r>
              <a:rPr lang="en-US" sz="2000" dirty="0"/>
              <a:t>Survey method and </a:t>
            </a:r>
            <a:endParaRPr lang="en-US" sz="2000" dirty="0" smtClean="0"/>
          </a:p>
          <a:p>
            <a:pPr marL="976313">
              <a:lnSpc>
                <a:spcPct val="150000"/>
              </a:lnSpc>
              <a:buFont typeface="Wingdings" panose="05000000000000000000" pitchFamily="2" charset="2"/>
              <a:buChar char="Ø"/>
            </a:pPr>
            <a:r>
              <a:rPr lang="en-US" sz="2000" dirty="0"/>
              <a:t> </a:t>
            </a:r>
            <a:r>
              <a:rPr lang="en-US" sz="2000" dirty="0" smtClean="0"/>
              <a:t>    Stochastic </a:t>
            </a:r>
            <a:r>
              <a:rPr lang="en-US" sz="2000" dirty="0"/>
              <a:t>model </a:t>
            </a:r>
          </a:p>
          <a:p>
            <a:endParaRPr lang="en-US" dirty="0"/>
          </a:p>
        </p:txBody>
      </p:sp>
      <p:sp>
        <p:nvSpPr>
          <p:cNvPr id="4" name="Slide Number Placeholder 3"/>
          <p:cNvSpPr>
            <a:spLocks noGrp="1"/>
          </p:cNvSpPr>
          <p:nvPr>
            <p:ph type="sldNum" sz="quarter" idx="12"/>
          </p:nvPr>
        </p:nvSpPr>
        <p:spPr/>
        <p:txBody>
          <a:bodyPr/>
          <a:lstStyle/>
          <a:p>
            <a:fld id="{15BF0DB5-EF88-4A55-A278-177D0634A3BE}" type="slidenum">
              <a:rPr lang="en-US" smtClean="0"/>
              <a:t>53</a:t>
            </a:fld>
            <a:endParaRPr lang="en-US"/>
          </a:p>
        </p:txBody>
      </p:sp>
    </p:spTree>
    <p:extLst>
      <p:ext uri="{BB962C8B-B14F-4D97-AF65-F5344CB8AC3E}">
        <p14:creationId xmlns:p14="http://schemas.microsoft.com/office/powerpoint/2010/main" val="23678189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Recap</a:t>
            </a:r>
          </a:p>
        </p:txBody>
      </p:sp>
      <p:sp>
        <p:nvSpPr>
          <p:cNvPr id="3" name="Content Placeholder 2"/>
          <p:cNvSpPr>
            <a:spLocks noGrp="1"/>
          </p:cNvSpPr>
          <p:nvPr>
            <p:ph idx="1"/>
          </p:nvPr>
        </p:nvSpPr>
        <p:spPr>
          <a:xfrm>
            <a:off x="152400" y="1219200"/>
            <a:ext cx="8991600" cy="4906963"/>
          </a:xfrm>
        </p:spPr>
        <p:txBody>
          <a:bodyPr>
            <a:normAutofit/>
          </a:bodyPr>
          <a:lstStyle/>
          <a:p>
            <a:pPr algn="just">
              <a:buFont typeface="Wingdings" panose="05000000000000000000" pitchFamily="2" charset="2"/>
              <a:buChar char="v"/>
            </a:pPr>
            <a:r>
              <a:rPr lang="en-US" sz="2800" dirty="0" smtClean="0"/>
              <a:t> In </a:t>
            </a:r>
            <a:r>
              <a:rPr lang="en-US" sz="2800" dirty="0"/>
              <a:t>power system structure contains generation, transmission, distribution system. </a:t>
            </a:r>
            <a:endParaRPr lang="en-US" sz="2800" dirty="0" smtClean="0"/>
          </a:p>
          <a:p>
            <a:pPr algn="just">
              <a:buFont typeface="Wingdings" panose="05000000000000000000" pitchFamily="2" charset="2"/>
              <a:buChar char="v"/>
            </a:pPr>
            <a:r>
              <a:rPr lang="en-US" sz="2800" dirty="0"/>
              <a:t> </a:t>
            </a:r>
            <a:r>
              <a:rPr lang="en-US" sz="2800" dirty="0" smtClean="0"/>
              <a:t>Power </a:t>
            </a:r>
            <a:r>
              <a:rPr lang="en-US" sz="2800" dirty="0"/>
              <a:t>system planning include </a:t>
            </a:r>
            <a:r>
              <a:rPr lang="en-US" sz="2800" dirty="0" smtClean="0"/>
              <a:t>generation, </a:t>
            </a:r>
            <a:r>
              <a:rPr lang="en-US" sz="2800" dirty="0"/>
              <a:t>transmission, distribution </a:t>
            </a:r>
            <a:r>
              <a:rPr lang="en-US" sz="2800" dirty="0" smtClean="0"/>
              <a:t>planning. </a:t>
            </a:r>
          </a:p>
          <a:p>
            <a:pPr algn="just">
              <a:buFont typeface="Wingdings" panose="05000000000000000000" pitchFamily="2" charset="2"/>
              <a:buChar char="v"/>
            </a:pPr>
            <a:r>
              <a:rPr lang="en-US" sz="2800" dirty="0" smtClean="0"/>
              <a:t> Load </a:t>
            </a:r>
            <a:r>
              <a:rPr lang="en-US" sz="2800" dirty="0"/>
              <a:t>forecasting </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fld id="{15BF0DB5-EF88-4A55-A278-177D0634A3BE}" type="slidenum">
              <a:rPr lang="en-US" smtClean="0"/>
              <a:t>54</a:t>
            </a:fld>
            <a:endParaRPr lang="en-US"/>
          </a:p>
        </p:txBody>
      </p:sp>
    </p:spTree>
    <p:extLst>
      <p:ext uri="{BB962C8B-B14F-4D97-AF65-F5344CB8AC3E}">
        <p14:creationId xmlns:p14="http://schemas.microsoft.com/office/powerpoint/2010/main" val="28679012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715962"/>
          </a:xfrm>
        </p:spPr>
        <p:txBody>
          <a:bodyPr>
            <a:normAutofit/>
          </a:bodyPr>
          <a:lstStyle/>
          <a:p>
            <a:r>
              <a:rPr lang="en-US" sz="3200" b="1" dirty="0">
                <a:latin typeface="Times New Roman"/>
              </a:rPr>
              <a:t>Questions Slot</a:t>
            </a:r>
            <a:endParaRPr lang="en-US" sz="3200" dirty="0"/>
          </a:p>
        </p:txBody>
      </p:sp>
      <p:sp>
        <p:nvSpPr>
          <p:cNvPr id="3" name="Content Placeholder 2"/>
          <p:cNvSpPr>
            <a:spLocks noGrp="1"/>
          </p:cNvSpPr>
          <p:nvPr>
            <p:ph idx="1"/>
          </p:nvPr>
        </p:nvSpPr>
        <p:spPr>
          <a:xfrm>
            <a:off x="228600" y="990600"/>
            <a:ext cx="8915400" cy="5334000"/>
          </a:xfrm>
        </p:spPr>
        <p:txBody>
          <a:bodyPr>
            <a:normAutofit/>
          </a:bodyPr>
          <a:lstStyle/>
          <a:p>
            <a:pPr marL="519113" indent="-519113">
              <a:lnSpc>
                <a:spcPct val="150000"/>
              </a:lnSpc>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List and explain the different types of loads</a:t>
            </a:r>
          </a:p>
          <a:p>
            <a:pPr marL="519113" indent="-519113">
              <a:lnSpc>
                <a:spcPct val="150000"/>
              </a:lnSpc>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Explain electricity forecasting and its types.</a:t>
            </a:r>
          </a:p>
          <a:p>
            <a:pPr marL="519113" indent="-519113">
              <a:lnSpc>
                <a:spcPct val="150000"/>
              </a:lnSpc>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Explain different time-frames of load forecasting.</a:t>
            </a:r>
          </a:p>
          <a:p>
            <a:pPr marL="519113" indent="-519113">
              <a:lnSpc>
                <a:spcPct val="150000"/>
              </a:lnSpc>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Explain, in detail, the trend projection method used in load forecasting. Use necessary diagrams.</a:t>
            </a:r>
          </a:p>
          <a:p>
            <a:pPr marL="519113" indent="-519113">
              <a:lnSpc>
                <a:spcPct val="150000"/>
              </a:lnSpc>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Mention and explain factors affecting the load of utility in forecasting modeling.</a:t>
            </a:r>
          </a:p>
        </p:txBody>
      </p:sp>
      <p:sp>
        <p:nvSpPr>
          <p:cNvPr id="4" name="Slide Number Placeholder 3"/>
          <p:cNvSpPr>
            <a:spLocks noGrp="1"/>
          </p:cNvSpPr>
          <p:nvPr>
            <p:ph type="sldNum" sz="quarter" idx="12"/>
          </p:nvPr>
        </p:nvSpPr>
        <p:spPr/>
        <p:txBody>
          <a:bodyPr/>
          <a:lstStyle/>
          <a:p>
            <a:fld id="{15BF0DB5-EF88-4A55-A278-177D0634A3BE}" type="slidenum">
              <a:rPr lang="en-US" smtClean="0"/>
              <a:t>55</a:t>
            </a:fld>
            <a:endParaRPr lang="en-US"/>
          </a:p>
        </p:txBody>
      </p:sp>
    </p:spTree>
    <p:extLst>
      <p:ext uri="{BB962C8B-B14F-4D97-AF65-F5344CB8AC3E}">
        <p14:creationId xmlns:p14="http://schemas.microsoft.com/office/powerpoint/2010/main" val="182004571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411162"/>
          </a:xfrm>
        </p:spPr>
        <p:txBody>
          <a:bodyPr>
            <a:normAutofit fontScale="90000"/>
          </a:bodyPr>
          <a:lstStyle/>
          <a:p>
            <a:pPr algn="r"/>
            <a:r>
              <a:rPr lang="en-US" dirty="0"/>
              <a:t>Cont’d…</a:t>
            </a:r>
          </a:p>
        </p:txBody>
      </p:sp>
      <p:sp>
        <p:nvSpPr>
          <p:cNvPr id="3" name="Content Placeholder 2"/>
          <p:cNvSpPr>
            <a:spLocks noGrp="1"/>
          </p:cNvSpPr>
          <p:nvPr>
            <p:ph idx="1"/>
          </p:nvPr>
        </p:nvSpPr>
        <p:spPr>
          <a:xfrm>
            <a:off x="228600" y="762000"/>
            <a:ext cx="8915400" cy="5638800"/>
          </a:xfrm>
        </p:spPr>
        <p:txBody>
          <a:bodyPr/>
          <a:lstStyle/>
          <a:p>
            <a:r>
              <a:rPr lang="en-US" dirty="0">
                <a:latin typeface="Times New Roman"/>
              </a:rPr>
              <a:t>Explain the structure of power system with types of transmission and distribution networks.</a:t>
            </a:r>
          </a:p>
          <a:p>
            <a:r>
              <a:rPr lang="en-US" dirty="0">
                <a:latin typeface="Times New Roman"/>
              </a:rPr>
              <a:t>Mention and explain the different types of power resources.</a:t>
            </a:r>
          </a:p>
          <a:p>
            <a:r>
              <a:rPr lang="en-US" dirty="0">
                <a:latin typeface="Times New Roman"/>
              </a:rPr>
              <a:t>Explain the Power system planning.</a:t>
            </a:r>
            <a:endParaRPr lang="en-US" dirty="0"/>
          </a:p>
        </p:txBody>
      </p:sp>
      <p:sp>
        <p:nvSpPr>
          <p:cNvPr id="4" name="Slide Number Placeholder 3"/>
          <p:cNvSpPr>
            <a:spLocks noGrp="1"/>
          </p:cNvSpPr>
          <p:nvPr>
            <p:ph type="sldNum" sz="quarter" idx="12"/>
          </p:nvPr>
        </p:nvSpPr>
        <p:spPr/>
        <p:txBody>
          <a:bodyPr/>
          <a:lstStyle/>
          <a:p>
            <a:fld id="{15BF0DB5-EF88-4A55-A278-177D0634A3BE}" type="slidenum">
              <a:rPr lang="en-US" smtClean="0"/>
              <a:t>56</a:t>
            </a:fld>
            <a:endParaRPr lang="en-US"/>
          </a:p>
        </p:txBody>
      </p:sp>
    </p:spTree>
    <p:extLst>
      <p:ext uri="{BB962C8B-B14F-4D97-AF65-F5344CB8AC3E}">
        <p14:creationId xmlns:p14="http://schemas.microsoft.com/office/powerpoint/2010/main" val="38622624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ED845745-F4BA-48D8-971F-3E30F00D6CAC}"/>
              </a:ext>
            </a:extLst>
          </p:cNvPr>
          <p:cNvSpPr>
            <a:spLocks noGrp="1"/>
          </p:cNvSpPr>
          <p:nvPr>
            <p:ph type="sldNum" sz="quarter" idx="12"/>
          </p:nvPr>
        </p:nvSpPr>
        <p:spPr/>
        <p:txBody>
          <a:bodyPr/>
          <a:lstStyle/>
          <a:p>
            <a:fld id="{15BF0DB5-EF88-4A55-A278-177D0634A3BE}" type="slidenum">
              <a:rPr lang="en-US" smtClean="0"/>
              <a:t>57</a:t>
            </a:fld>
            <a:endParaRPr lang="en-US"/>
          </a:p>
        </p:txBody>
      </p:sp>
      <p:sp>
        <p:nvSpPr>
          <p:cNvPr id="6" name="TextBox 5"/>
          <p:cNvSpPr txBox="1"/>
          <p:nvPr/>
        </p:nvSpPr>
        <p:spPr>
          <a:xfrm>
            <a:off x="990600" y="1600200"/>
            <a:ext cx="6646371" cy="707886"/>
          </a:xfrm>
          <a:prstGeom prst="rect">
            <a:avLst/>
          </a:prstGeom>
          <a:noFill/>
        </p:spPr>
        <p:txBody>
          <a:bodyPr wrap="none" rtlCol="0">
            <a:spAutoFit/>
          </a:bodyPr>
          <a:lstStyle/>
          <a:p>
            <a:r>
              <a:rPr lang="en-US" sz="4000" dirty="0" smtClean="0">
                <a:latin typeface="Times New Roman" panose="02020603050405020304" pitchFamily="18" charset="0"/>
                <a:cs typeface="Times New Roman" panose="02020603050405020304" pitchFamily="18" charset="0"/>
              </a:rPr>
              <a:t>END is not the end!!!!!!!!!!!!!! </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0582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dirty="0">
                <a:latin typeface="Times New Roman" panose="02020603050405020304" pitchFamily="18" charset="0"/>
                <a:cs typeface="Times New Roman" panose="02020603050405020304" pitchFamily="18" charset="0"/>
              </a:rPr>
              <a:t>Distribution System </a:t>
            </a:r>
          </a:p>
        </p:txBody>
      </p:sp>
      <p:sp>
        <p:nvSpPr>
          <p:cNvPr id="3" name="Content Placeholder 2"/>
          <p:cNvSpPr>
            <a:spLocks noGrp="1"/>
          </p:cNvSpPr>
          <p:nvPr>
            <p:ph idx="1"/>
          </p:nvPr>
        </p:nvSpPr>
        <p:spPr>
          <a:xfrm>
            <a:off x="228600" y="838200"/>
            <a:ext cx="8915400" cy="5791200"/>
          </a:xfrm>
        </p:spPr>
        <p:txBody>
          <a:bodyPr>
            <a:normAutofit/>
          </a:bodyPr>
          <a:lstStyle/>
          <a:p>
            <a:pPr marL="0" indent="0">
              <a:lnSpc>
                <a:spcPct val="150000"/>
              </a:lnSpc>
              <a:buNone/>
            </a:pPr>
            <a:r>
              <a:rPr lang="en-US" dirty="0">
                <a:solidFill>
                  <a:srgbClr val="000000"/>
                </a:solidFill>
                <a:latin typeface="Times New Roman"/>
              </a:rPr>
              <a:t>The distribution system distributes the energy from the substations medium voltage out put to customers. It is comprised of: </a:t>
            </a:r>
          </a:p>
          <a:p>
            <a:pPr marL="976313">
              <a:lnSpc>
                <a:spcPct val="150000"/>
              </a:lnSpc>
              <a:buFont typeface="Wingdings" panose="05000000000000000000" pitchFamily="2" charset="2"/>
              <a:buChar char="Ø"/>
            </a:pPr>
            <a:r>
              <a:rPr lang="en-US" dirty="0">
                <a:solidFill>
                  <a:srgbClr val="000000"/>
                </a:solidFill>
                <a:latin typeface="Times New Roman"/>
              </a:rPr>
              <a:t> </a:t>
            </a:r>
            <a:r>
              <a:rPr lang="en-US" sz="2400" dirty="0">
                <a:solidFill>
                  <a:srgbClr val="000000"/>
                </a:solidFill>
                <a:latin typeface="Times New Roman"/>
              </a:rPr>
              <a:t>MV Lines (15kV and 33kV) </a:t>
            </a:r>
          </a:p>
          <a:p>
            <a:pPr marL="976313">
              <a:lnSpc>
                <a:spcPct val="150000"/>
              </a:lnSpc>
              <a:buFont typeface="Wingdings" panose="05000000000000000000" pitchFamily="2" charset="2"/>
              <a:buChar char="Ø"/>
            </a:pPr>
            <a:r>
              <a:rPr lang="en-US" sz="2400" dirty="0">
                <a:solidFill>
                  <a:srgbClr val="000000"/>
                </a:solidFill>
                <a:latin typeface="Times New Roman"/>
              </a:rPr>
              <a:t> MV/LV transformer (15,33/400V) </a:t>
            </a:r>
          </a:p>
          <a:p>
            <a:pPr marL="976313">
              <a:lnSpc>
                <a:spcPct val="150000"/>
              </a:lnSpc>
              <a:buFont typeface="Wingdings" panose="05000000000000000000" pitchFamily="2" charset="2"/>
              <a:buChar char="Ø"/>
            </a:pPr>
            <a:r>
              <a:rPr lang="en-US" sz="2400" dirty="0">
                <a:solidFill>
                  <a:srgbClr val="000000"/>
                </a:solidFill>
                <a:latin typeface="Times New Roman"/>
              </a:rPr>
              <a:t> Distribution Lines (380V-3phase and 220V-single phase) </a:t>
            </a:r>
          </a:p>
          <a:p>
            <a:endParaRPr lang="en-US" dirty="0"/>
          </a:p>
        </p:txBody>
      </p:sp>
      <p:sp>
        <p:nvSpPr>
          <p:cNvPr id="4" name="Slide Number Placeholder 3"/>
          <p:cNvSpPr>
            <a:spLocks noGrp="1"/>
          </p:cNvSpPr>
          <p:nvPr>
            <p:ph type="sldNum" sz="quarter" idx="12"/>
          </p:nvPr>
        </p:nvSpPr>
        <p:spPr>
          <a:xfrm>
            <a:off x="6858000" y="6324600"/>
            <a:ext cx="2133600" cy="365125"/>
          </a:xfrm>
        </p:spPr>
        <p:txBody>
          <a:bodyPr/>
          <a:lstStyle/>
          <a:p>
            <a:r>
              <a:rPr lang="en-US" sz="2800" b="1" dirty="0">
                <a:solidFill>
                  <a:schemeClr val="tx1"/>
                </a:solidFill>
                <a:latin typeface="Times New Roman" panose="02020603050405020304" pitchFamily="18" charset="0"/>
                <a:cs typeface="Times New Roman" panose="02020603050405020304" pitchFamily="18" charset="0"/>
              </a:rPr>
              <a:t>5</a:t>
            </a:r>
          </a:p>
        </p:txBody>
      </p:sp>
    </p:spTree>
    <p:extLst>
      <p:ext uri="{BB962C8B-B14F-4D97-AF65-F5344CB8AC3E}">
        <p14:creationId xmlns:p14="http://schemas.microsoft.com/office/powerpoint/2010/main" val="1743691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686800" cy="838200"/>
          </a:xfrm>
        </p:spPr>
        <p:txBody>
          <a:bodyPr>
            <a:normAutofit/>
          </a:bodyPr>
          <a:lstStyle/>
          <a:p>
            <a:r>
              <a:rPr lang="en-US" sz="3200" dirty="0">
                <a:latin typeface="Times New Roman" panose="02020603050405020304" pitchFamily="18" charset="0"/>
                <a:cs typeface="Times New Roman" panose="02020603050405020304" pitchFamily="18" charset="0"/>
              </a:rPr>
              <a:t>Overall structure of power system </a:t>
            </a:r>
          </a:p>
        </p:txBody>
      </p:sp>
      <p:sp>
        <p:nvSpPr>
          <p:cNvPr id="4" name="Slide Number Placeholder 3"/>
          <p:cNvSpPr>
            <a:spLocks noGrp="1"/>
          </p:cNvSpPr>
          <p:nvPr>
            <p:ph type="sldNum" sz="quarter" idx="12"/>
          </p:nvPr>
        </p:nvSpPr>
        <p:spPr>
          <a:xfrm>
            <a:off x="6705600" y="6264275"/>
            <a:ext cx="2286000" cy="593725"/>
          </a:xfrm>
        </p:spPr>
        <p:txBody>
          <a:bodyPr/>
          <a:lstStyle/>
          <a:p>
            <a:r>
              <a:rPr lang="en-US" sz="2800" b="1" dirty="0">
                <a:solidFill>
                  <a:schemeClr val="tx1"/>
                </a:solidFill>
                <a:latin typeface="Times New Roman" panose="02020603050405020304" pitchFamily="18" charset="0"/>
                <a:cs typeface="Times New Roman" panose="02020603050405020304" pitchFamily="18" charset="0"/>
              </a:rPr>
              <a:t>6</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865239"/>
            <a:ext cx="8686799" cy="541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73640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a:solidFill>
                  <a:srgbClr val="000000"/>
                </a:solidFill>
                <a:latin typeface="Times New Roman"/>
              </a:rPr>
              <a:t/>
            </a:r>
            <a:br>
              <a:rPr lang="en-US" b="1" dirty="0">
                <a:solidFill>
                  <a:srgbClr val="000000"/>
                </a:solidFill>
                <a:latin typeface="Times New Roman"/>
              </a:rPr>
            </a:br>
            <a:r>
              <a:rPr lang="en-US" sz="3600" b="1" dirty="0">
                <a:solidFill>
                  <a:srgbClr val="000000"/>
                </a:solidFill>
                <a:latin typeface="Times New Roman"/>
              </a:rPr>
              <a:t>Objectives of power system</a:t>
            </a:r>
            <a:r>
              <a:rPr lang="en-US" dirty="0">
                <a:solidFill>
                  <a:srgbClr val="000000"/>
                </a:solidFill>
                <a:latin typeface="Times New Roman"/>
              </a:rPr>
              <a:t/>
            </a:r>
            <a:br>
              <a:rPr lang="en-US" dirty="0">
                <a:solidFill>
                  <a:srgbClr val="000000"/>
                </a:solidFill>
                <a:latin typeface="Times New Roman"/>
              </a:rPr>
            </a:br>
            <a:endParaRPr lang="en-US" dirty="0"/>
          </a:p>
        </p:txBody>
      </p:sp>
      <p:sp>
        <p:nvSpPr>
          <p:cNvPr id="3" name="Content Placeholder 2"/>
          <p:cNvSpPr>
            <a:spLocks noGrp="1"/>
          </p:cNvSpPr>
          <p:nvPr>
            <p:ph idx="1"/>
          </p:nvPr>
        </p:nvSpPr>
        <p:spPr>
          <a:xfrm>
            <a:off x="457200" y="990600"/>
            <a:ext cx="8686800" cy="5334000"/>
          </a:xfrm>
        </p:spPr>
        <p:txBody>
          <a:bodyPr>
            <a:normAutofit/>
          </a:bodyPr>
          <a:lstStyle/>
          <a:p>
            <a:pPr>
              <a:lnSpc>
                <a:spcPct val="150000"/>
              </a:lnSpc>
              <a:buFont typeface="Wingdings" panose="05000000000000000000" pitchFamily="2" charset="2"/>
              <a:buChar char="v"/>
            </a:pPr>
            <a:r>
              <a:rPr lang="en-US" sz="2800" dirty="0">
                <a:solidFill>
                  <a:srgbClr val="000000"/>
                </a:solidFill>
                <a:latin typeface="Times New Roman"/>
              </a:rPr>
              <a:t> To generate enough energy from the most adequate generating stations,</a:t>
            </a:r>
          </a:p>
          <a:p>
            <a:pPr>
              <a:lnSpc>
                <a:spcPct val="150000"/>
              </a:lnSpc>
              <a:buFont typeface="Wingdings" panose="05000000000000000000" pitchFamily="2" charset="2"/>
              <a:buChar char="v"/>
            </a:pPr>
            <a:r>
              <a:rPr lang="en-US" sz="2800" dirty="0">
                <a:solidFill>
                  <a:srgbClr val="000000"/>
                </a:solidFill>
                <a:latin typeface="Times New Roman"/>
              </a:rPr>
              <a:t> To transmit this energy in big quantities to the load centers at low price and efficiency, </a:t>
            </a:r>
          </a:p>
          <a:p>
            <a:pPr>
              <a:lnSpc>
                <a:spcPct val="150000"/>
              </a:lnSpc>
              <a:buFont typeface="Wingdings" panose="05000000000000000000" pitchFamily="2" charset="2"/>
              <a:buChar char="v"/>
            </a:pPr>
            <a:r>
              <a:rPr lang="en-US" sz="2800" dirty="0">
                <a:solidFill>
                  <a:srgbClr val="000000"/>
                </a:solidFill>
                <a:latin typeface="Times New Roman"/>
              </a:rPr>
              <a:t> To distribute this energy to the customers assuring good quality,</a:t>
            </a:r>
          </a:p>
        </p:txBody>
      </p:sp>
      <p:sp>
        <p:nvSpPr>
          <p:cNvPr id="4" name="Slide Number Placeholder 3"/>
          <p:cNvSpPr>
            <a:spLocks noGrp="1"/>
          </p:cNvSpPr>
          <p:nvPr>
            <p:ph type="sldNum" sz="quarter" idx="12"/>
          </p:nvPr>
        </p:nvSpPr>
        <p:spPr>
          <a:xfrm>
            <a:off x="6934200" y="6324600"/>
            <a:ext cx="2133600" cy="365125"/>
          </a:xfrm>
        </p:spPr>
        <p:txBody>
          <a:bodyPr/>
          <a:lstStyle/>
          <a:p>
            <a:r>
              <a:rPr lang="en-US" sz="2400" b="1" dirty="0">
                <a:solidFill>
                  <a:schemeClr val="tx1"/>
                </a:solidFill>
                <a:latin typeface="Times New Roman" panose="02020603050405020304" pitchFamily="18" charset="0"/>
                <a:cs typeface="Times New Roman" panose="02020603050405020304" pitchFamily="18" charset="0"/>
              </a:rPr>
              <a:t>7</a:t>
            </a:r>
          </a:p>
        </p:txBody>
      </p:sp>
    </p:spTree>
    <p:extLst>
      <p:ext uri="{BB962C8B-B14F-4D97-AF65-F5344CB8AC3E}">
        <p14:creationId xmlns:p14="http://schemas.microsoft.com/office/powerpoint/2010/main" val="3582422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5637"/>
          </a:xfrm>
        </p:spPr>
        <p:txBody>
          <a:bodyPr>
            <a:normAutofit fontScale="90000"/>
          </a:bodyPr>
          <a:lstStyle/>
          <a:p>
            <a:r>
              <a:rPr lang="en-US" b="1" dirty="0">
                <a:solidFill>
                  <a:srgbClr val="000000"/>
                </a:solidFill>
                <a:latin typeface="Times New Roman"/>
              </a:rPr>
              <a:t/>
            </a:r>
            <a:br>
              <a:rPr lang="en-US" b="1" dirty="0">
                <a:solidFill>
                  <a:srgbClr val="000000"/>
                </a:solidFill>
                <a:latin typeface="Times New Roman"/>
              </a:rPr>
            </a:br>
            <a:r>
              <a:rPr lang="en-US" sz="3600" b="1" dirty="0">
                <a:solidFill>
                  <a:srgbClr val="000000"/>
                </a:solidFill>
                <a:latin typeface="Times New Roman"/>
              </a:rPr>
              <a:t>Power System Planning </a:t>
            </a:r>
            <a:r>
              <a:rPr lang="en-US" dirty="0">
                <a:solidFill>
                  <a:srgbClr val="000000"/>
                </a:solidFill>
                <a:latin typeface="Times New Roman"/>
              </a:rPr>
              <a:t/>
            </a:r>
            <a:br>
              <a:rPr lang="en-US" dirty="0">
                <a:solidFill>
                  <a:srgbClr val="000000"/>
                </a:solidFill>
                <a:latin typeface="Times New Roman"/>
              </a:rPr>
            </a:br>
            <a:endParaRPr lang="en-US" dirty="0"/>
          </a:p>
        </p:txBody>
      </p:sp>
      <p:sp>
        <p:nvSpPr>
          <p:cNvPr id="3" name="Content Placeholder 2"/>
          <p:cNvSpPr>
            <a:spLocks noGrp="1"/>
          </p:cNvSpPr>
          <p:nvPr>
            <p:ph idx="1"/>
          </p:nvPr>
        </p:nvSpPr>
        <p:spPr>
          <a:xfrm>
            <a:off x="152400" y="990600"/>
            <a:ext cx="8991600" cy="5638800"/>
          </a:xfrm>
        </p:spPr>
        <p:txBody>
          <a:bodyPr>
            <a:normAutofit/>
          </a:bodyPr>
          <a:lstStyle/>
          <a:p>
            <a:pPr algn="just">
              <a:lnSpc>
                <a:spcPct val="150000"/>
              </a:lnSpc>
              <a:buFont typeface="Wingdings" panose="05000000000000000000" pitchFamily="2" charset="2"/>
              <a:buChar char="v"/>
            </a:pPr>
            <a:r>
              <a:rPr lang="en-US" sz="2800" dirty="0">
                <a:solidFill>
                  <a:srgbClr val="000000"/>
                </a:solidFill>
                <a:latin typeface="Times New Roman"/>
              </a:rPr>
              <a:t> Objective of the power system planning is to optimize the facilities necessary to provide adequate electrical energy supply at the lowest reasonable cost. </a:t>
            </a:r>
          </a:p>
          <a:p>
            <a:pPr algn="just">
              <a:lnSpc>
                <a:spcPct val="150000"/>
              </a:lnSpc>
              <a:buFont typeface="Wingdings" panose="05000000000000000000" pitchFamily="2" charset="2"/>
              <a:buChar char="v"/>
            </a:pPr>
            <a:r>
              <a:rPr lang="en-US" sz="2800" dirty="0">
                <a:solidFill>
                  <a:srgbClr val="000000"/>
                </a:solidFill>
                <a:latin typeface="Times New Roman"/>
              </a:rPr>
              <a:t> In system planning the future development of the electrical system is planned. </a:t>
            </a:r>
          </a:p>
          <a:p>
            <a:pPr algn="just">
              <a:lnSpc>
                <a:spcPct val="150000"/>
              </a:lnSpc>
              <a:buFont typeface="Wingdings" panose="05000000000000000000" pitchFamily="2" charset="2"/>
              <a:buChar char="v"/>
            </a:pPr>
            <a:r>
              <a:rPr lang="en-US" sz="2800" dirty="0">
                <a:solidFill>
                  <a:srgbClr val="000000"/>
                </a:solidFill>
                <a:latin typeface="Times New Roman"/>
              </a:rPr>
              <a:t> It gives the necessary basis for detailed technical design. </a:t>
            </a:r>
          </a:p>
        </p:txBody>
      </p:sp>
      <p:sp>
        <p:nvSpPr>
          <p:cNvPr id="4" name="Slide Number Placeholder 3"/>
          <p:cNvSpPr>
            <a:spLocks noGrp="1"/>
          </p:cNvSpPr>
          <p:nvPr>
            <p:ph type="sldNum" sz="quarter" idx="12"/>
          </p:nvPr>
        </p:nvSpPr>
        <p:spPr>
          <a:xfrm>
            <a:off x="6934200" y="6324600"/>
            <a:ext cx="2133600" cy="365125"/>
          </a:xfrm>
        </p:spPr>
        <p:txBody>
          <a:bodyPr/>
          <a:lstStyle/>
          <a:p>
            <a:r>
              <a:rPr lang="en-US" sz="2400" b="1" dirty="0">
                <a:solidFill>
                  <a:schemeClr val="tx1"/>
                </a:solidFill>
              </a:rPr>
              <a:t>8</a:t>
            </a:r>
          </a:p>
        </p:txBody>
      </p:sp>
    </p:spTree>
    <p:extLst>
      <p:ext uri="{BB962C8B-B14F-4D97-AF65-F5344CB8AC3E}">
        <p14:creationId xmlns:p14="http://schemas.microsoft.com/office/powerpoint/2010/main" val="24026130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1863</TotalTime>
  <Words>5349</Words>
  <Application>Microsoft Office PowerPoint</Application>
  <PresentationFormat>On-screen Show (4:3)</PresentationFormat>
  <Paragraphs>468</Paragraphs>
  <Slides>57</Slides>
  <Notes>1</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Office Theme</vt:lpstr>
      <vt:lpstr>PowerPoint Presentation</vt:lpstr>
      <vt:lpstr>Introduction </vt:lpstr>
      <vt:lpstr>Cont’d… </vt:lpstr>
      <vt:lpstr>Cont’d…</vt:lpstr>
      <vt:lpstr>Transmission System </vt:lpstr>
      <vt:lpstr>Distribution System </vt:lpstr>
      <vt:lpstr>Overall structure of power system </vt:lpstr>
      <vt:lpstr> Objectives of power system </vt:lpstr>
      <vt:lpstr> Power System Planning  </vt:lpstr>
      <vt:lpstr>  cont’d… </vt:lpstr>
      <vt:lpstr> 2. Transmission Planning:  </vt:lpstr>
      <vt:lpstr>Cont’d…</vt:lpstr>
      <vt:lpstr> 3. Distribution Planning </vt:lpstr>
      <vt:lpstr>Cont’d…</vt:lpstr>
      <vt:lpstr>Load forecasting </vt:lpstr>
      <vt:lpstr>Cont’d…</vt:lpstr>
      <vt:lpstr>Cont’d…</vt:lpstr>
      <vt:lpstr>Cont’d…</vt:lpstr>
      <vt:lpstr>Cont’d…</vt:lpstr>
      <vt:lpstr>Objectives of demand forecasting:  </vt:lpstr>
      <vt:lpstr>Classification and Load</vt:lpstr>
      <vt:lpstr>Cont’d…</vt:lpstr>
      <vt:lpstr>PowerPoint Presentation</vt:lpstr>
      <vt:lpstr>Important terms and factors:  </vt:lpstr>
      <vt:lpstr>Cont’d…</vt:lpstr>
      <vt:lpstr>Characteristics of Loads:</vt:lpstr>
      <vt:lpstr>Cont’d…</vt:lpstr>
      <vt:lpstr>Load Curves and Load duration curves:  </vt:lpstr>
      <vt:lpstr>Cont’d…</vt:lpstr>
      <vt:lpstr>PowerPoint Presentation</vt:lpstr>
      <vt:lpstr>Approach to Load forecasting: </vt:lpstr>
      <vt:lpstr> Advantages and Disadvantages of Peak demand approach:  </vt:lpstr>
      <vt:lpstr> Peak demand forecast </vt:lpstr>
      <vt:lpstr>Estimation of Generation requirement: </vt:lpstr>
      <vt:lpstr>PowerPoint Presentation</vt:lpstr>
      <vt:lpstr> Sectorial Modeling:  </vt:lpstr>
      <vt:lpstr>PowerPoint Presentation</vt:lpstr>
      <vt:lpstr>Types of Load forecasting: </vt:lpstr>
      <vt:lpstr>Short term forecasting  </vt:lpstr>
      <vt:lpstr> Load Forecasting Methods: </vt:lpstr>
      <vt:lpstr>Cont’d…</vt:lpstr>
      <vt:lpstr>Cont’d…</vt:lpstr>
      <vt:lpstr> Econometric Method. </vt:lpstr>
      <vt:lpstr>PowerPoint Presentation</vt:lpstr>
      <vt:lpstr>Cont’d…</vt:lpstr>
      <vt:lpstr> Econometric Regression Method </vt:lpstr>
      <vt:lpstr>End use Approach: </vt:lpstr>
      <vt:lpstr>PowerPoint Presentation</vt:lpstr>
      <vt:lpstr>PowerPoint Presentation</vt:lpstr>
      <vt:lpstr>Cont’d…</vt:lpstr>
      <vt:lpstr>Cont’d…</vt:lpstr>
      <vt:lpstr>PowerPoint Presentation</vt:lpstr>
      <vt:lpstr> In other way above methods can be considered as  </vt:lpstr>
      <vt:lpstr>Recap</vt:lpstr>
      <vt:lpstr>Questions Slot</vt:lpstr>
      <vt:lpstr>Cont’d…</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YALEW</dc:creator>
  <cp:lastModifiedBy>YALEW</cp:lastModifiedBy>
  <cp:revision>140</cp:revision>
  <dcterms:created xsi:type="dcterms:W3CDTF">2020-03-18T18:12:13Z</dcterms:created>
  <dcterms:modified xsi:type="dcterms:W3CDTF">2020-05-03T09:58:39Z</dcterms:modified>
</cp:coreProperties>
</file>