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56" r:id="rId2"/>
    <p:sldId id="276" r:id="rId3"/>
    <p:sldId id="277" r:id="rId4"/>
    <p:sldId id="290" r:id="rId5"/>
    <p:sldId id="291" r:id="rId6"/>
    <p:sldId id="293" r:id="rId7"/>
    <p:sldId id="292" r:id="rId8"/>
    <p:sldId id="279" r:id="rId9"/>
    <p:sldId id="280" r:id="rId10"/>
    <p:sldId id="281" r:id="rId11"/>
    <p:sldId id="282" r:id="rId12"/>
    <p:sldId id="283" r:id="rId13"/>
    <p:sldId id="284" r:id="rId14"/>
    <p:sldId id="285" r:id="rId15"/>
    <p:sldId id="286" r:id="rId16"/>
    <p:sldId id="287" r:id="rId17"/>
    <p:sldId id="288" r:id="rId18"/>
    <p:sldId id="289" r:id="rId19"/>
    <p:sldId id="259" r:id="rId20"/>
    <p:sldId id="261" r:id="rId21"/>
    <p:sldId id="263" r:id="rId22"/>
    <p:sldId id="29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54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79BF0-08BB-4705-9DB3-B89368DF62D3}" type="datetimeFigureOut">
              <a:rPr lang="en-US" smtClean="0"/>
              <a:t>3/9/2020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8951ED-6424-4812-9FC3-3E40410C3EBB}" type="slidenum">
              <a:rPr lang="en-US" smtClean="0"/>
              <a:t>‹#›</a:t>
            </a:fld>
            <a:endParaRPr lang="en-US"/>
          </a:p>
        </p:txBody>
      </p:sp>
    </p:spTree>
    <p:extLst>
      <p:ext uri="{BB962C8B-B14F-4D97-AF65-F5344CB8AC3E}">
        <p14:creationId xmlns:p14="http://schemas.microsoft.com/office/powerpoint/2010/main" val="169024985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96D37-C246-4F48-ADA7-D6756794FD96}" type="datetimeFigureOut">
              <a:rPr lang="en-US" smtClean="0"/>
              <a:t>3/9/2020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C829D4-8AF6-4BCD-9EA3-C2E45160CC68}" type="slidenum">
              <a:rPr lang="en-US" smtClean="0"/>
              <a:t>‹#›</a:t>
            </a:fld>
            <a:endParaRPr lang="en-US"/>
          </a:p>
        </p:txBody>
      </p:sp>
    </p:spTree>
    <p:extLst>
      <p:ext uri="{BB962C8B-B14F-4D97-AF65-F5344CB8AC3E}">
        <p14:creationId xmlns:p14="http://schemas.microsoft.com/office/powerpoint/2010/main" val="363479667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9B2D3B-25B1-4CA0-AAAE-D7D12AB68FE3}" type="datetime1">
              <a:rPr lang="en-US" smtClean="0"/>
              <a:t>3/9/2020</a:t>
            </a:fld>
            <a:endParaRPr lang="en-US"/>
          </a:p>
        </p:txBody>
      </p:sp>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262758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BE3B44-76D4-40A5-AE1B-0A6A14BBACC2}" type="datetime1">
              <a:rPr lang="en-US" smtClean="0"/>
              <a:t>3/9/2020</a:t>
            </a:fld>
            <a:endParaRPr lang="en-US"/>
          </a:p>
        </p:txBody>
      </p:sp>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1311166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1CB56-2030-44E8-A3AA-CE1C76F8BD7B}" type="datetime1">
              <a:rPr lang="en-US" smtClean="0"/>
              <a:t>3/9/2020</a:t>
            </a:fld>
            <a:endParaRPr lang="en-US"/>
          </a:p>
        </p:txBody>
      </p:sp>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4121062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0F1E9C-1BEB-44ED-B4E4-0EB8AC1F19EE}" type="datetime1">
              <a:rPr lang="en-US" smtClean="0"/>
              <a:t>3/9/2020</a:t>
            </a:fld>
            <a:endParaRPr lang="en-US"/>
          </a:p>
        </p:txBody>
      </p:sp>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349673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69823B-36AA-4B94-BEAF-E1C75636A3C0}" type="datetime1">
              <a:rPr lang="en-US" smtClean="0"/>
              <a:t>3/9/2020</a:t>
            </a:fld>
            <a:endParaRPr lang="en-US"/>
          </a:p>
        </p:txBody>
      </p:sp>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3325521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A8233B-0F84-47E0-8BC4-5A96954BF5DB}" type="datetime1">
              <a:rPr lang="en-US" smtClean="0"/>
              <a:t>3/9/2020</a:t>
            </a:fld>
            <a:endParaRPr lang="en-US"/>
          </a:p>
        </p:txBody>
      </p:sp>
      <p:sp>
        <p:nvSpPr>
          <p:cNvPr id="6" name="Footer Placeholder 5"/>
          <p:cNvSpPr>
            <a:spLocks noGrp="1"/>
          </p:cNvSpPr>
          <p:nvPr>
            <p:ph type="ftr" sz="quarter" idx="11"/>
          </p:nvPr>
        </p:nvSpPr>
        <p:spPr/>
        <p:txBody>
          <a:bodyPr/>
          <a:lstStyle/>
          <a:p>
            <a:r>
              <a:rPr lang="it-IT" smtClean="0"/>
              <a:t>NN &amp; Fuzzy logic                                                                                    Solomon B.</a:t>
            </a:r>
            <a:endParaRPr lang="en-US"/>
          </a:p>
        </p:txBody>
      </p:sp>
      <p:sp>
        <p:nvSpPr>
          <p:cNvPr id="7" name="Slide Number Placeholder 6"/>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104333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685BC4-40F8-4DC7-9A90-3DA7CC76C2FB}" type="datetime1">
              <a:rPr lang="en-US" smtClean="0"/>
              <a:t>3/9/2020</a:t>
            </a:fld>
            <a:endParaRPr lang="en-US"/>
          </a:p>
        </p:txBody>
      </p:sp>
      <p:sp>
        <p:nvSpPr>
          <p:cNvPr id="8" name="Footer Placeholder 7"/>
          <p:cNvSpPr>
            <a:spLocks noGrp="1"/>
          </p:cNvSpPr>
          <p:nvPr>
            <p:ph type="ftr" sz="quarter" idx="11"/>
          </p:nvPr>
        </p:nvSpPr>
        <p:spPr/>
        <p:txBody>
          <a:bodyPr/>
          <a:lstStyle/>
          <a:p>
            <a:r>
              <a:rPr lang="it-IT" smtClean="0"/>
              <a:t>NN &amp; Fuzzy logic                                                                                    Solomon B.</a:t>
            </a:r>
            <a:endParaRPr lang="en-US"/>
          </a:p>
        </p:txBody>
      </p:sp>
      <p:sp>
        <p:nvSpPr>
          <p:cNvPr id="9" name="Slide Number Placeholder 8"/>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4008579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F2AD30-A256-4B9F-9EAB-5778532F8FF2}" type="datetime1">
              <a:rPr lang="en-US" smtClean="0"/>
              <a:t>3/9/2020</a:t>
            </a:fld>
            <a:endParaRPr lang="en-US"/>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323755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D7062-064B-4AE5-9061-CEA472B053FE}" type="datetime1">
              <a:rPr lang="en-US" smtClean="0"/>
              <a:t>3/9/2020</a:t>
            </a:fld>
            <a:endParaRPr lang="en-US"/>
          </a:p>
        </p:txBody>
      </p:sp>
      <p:sp>
        <p:nvSpPr>
          <p:cNvPr id="3" name="Footer Placeholder 2"/>
          <p:cNvSpPr>
            <a:spLocks noGrp="1"/>
          </p:cNvSpPr>
          <p:nvPr>
            <p:ph type="ftr" sz="quarter" idx="11"/>
          </p:nvPr>
        </p:nvSpPr>
        <p:spPr/>
        <p:txBody>
          <a:bodyPr/>
          <a:lstStyle/>
          <a:p>
            <a:r>
              <a:rPr lang="it-IT" smtClean="0"/>
              <a:t>NN &amp; Fuzzy logic                                                                                    Solomon B.</a:t>
            </a:r>
            <a:endParaRPr lang="en-US"/>
          </a:p>
        </p:txBody>
      </p:sp>
      <p:sp>
        <p:nvSpPr>
          <p:cNvPr id="4" name="Slide Number Placeholder 3"/>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3429035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55E3130-E7F4-4735-A23C-BB28E9523A3E}" type="datetime1">
              <a:rPr lang="en-US" smtClean="0"/>
              <a:t>3/9/2020</a:t>
            </a:fld>
            <a:endParaRPr lang="en-US"/>
          </a:p>
        </p:txBody>
      </p:sp>
      <p:sp>
        <p:nvSpPr>
          <p:cNvPr id="6" name="Footer Placeholder 5"/>
          <p:cNvSpPr>
            <a:spLocks noGrp="1"/>
          </p:cNvSpPr>
          <p:nvPr>
            <p:ph type="ftr" sz="quarter" idx="11"/>
          </p:nvPr>
        </p:nvSpPr>
        <p:spPr/>
        <p:txBody>
          <a:bodyPr/>
          <a:lstStyle/>
          <a:p>
            <a:r>
              <a:rPr lang="it-IT" smtClean="0"/>
              <a:t>NN &amp; Fuzzy logic                                                                                    Solomon B.</a:t>
            </a:r>
            <a:endParaRPr lang="en-US"/>
          </a:p>
        </p:txBody>
      </p:sp>
      <p:sp>
        <p:nvSpPr>
          <p:cNvPr id="7" name="Slide Number Placeholder 6"/>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212895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8AFCC52-7E39-4981-AAEA-97BD535D8E4E}" type="datetime1">
              <a:rPr lang="en-US" smtClean="0"/>
              <a:t>3/9/2020</a:t>
            </a:fld>
            <a:endParaRPr lang="en-US"/>
          </a:p>
        </p:txBody>
      </p:sp>
      <p:sp>
        <p:nvSpPr>
          <p:cNvPr id="6" name="Footer Placeholder 5"/>
          <p:cNvSpPr>
            <a:spLocks noGrp="1"/>
          </p:cNvSpPr>
          <p:nvPr>
            <p:ph type="ftr" sz="quarter" idx="11"/>
          </p:nvPr>
        </p:nvSpPr>
        <p:spPr/>
        <p:txBody>
          <a:bodyPr/>
          <a:lstStyle/>
          <a:p>
            <a:r>
              <a:rPr lang="it-IT" smtClean="0"/>
              <a:t>NN &amp; Fuzzy logic                                                                                    Solomon B.</a:t>
            </a:r>
            <a:endParaRPr lang="en-US"/>
          </a:p>
        </p:txBody>
      </p:sp>
      <p:sp>
        <p:nvSpPr>
          <p:cNvPr id="7" name="Slide Number Placeholder 6"/>
          <p:cNvSpPr>
            <a:spLocks noGrp="1"/>
          </p:cNvSpPr>
          <p:nvPr>
            <p:ph type="sldNum" sz="quarter" idx="12"/>
          </p:nvPr>
        </p:nvSpPr>
        <p:spPr/>
        <p:txBody>
          <a:bodyPr/>
          <a:lstStyle/>
          <a:p>
            <a:fld id="{86C10238-08D1-4534-A362-1A1F7F433448}" type="slidenum">
              <a:rPr lang="en-US" smtClean="0"/>
              <a:t>‹#›</a:t>
            </a:fld>
            <a:endParaRPr lang="en-US"/>
          </a:p>
        </p:txBody>
      </p:sp>
    </p:spTree>
    <p:extLst>
      <p:ext uri="{BB962C8B-B14F-4D97-AF65-F5344CB8AC3E}">
        <p14:creationId xmlns:p14="http://schemas.microsoft.com/office/powerpoint/2010/main" val="2757581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D838CF-DF36-4F66-B422-71213D472248}" type="datetime1">
              <a:rPr lang="en-US" smtClean="0"/>
              <a:t>3/9/2020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NN &amp; Fuzzy logic                                                                                    Solomon B.</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10238-08D1-4534-A362-1A1F7F433448}" type="slidenum">
              <a:rPr lang="en-US" smtClean="0"/>
              <a:t>‹#›</a:t>
            </a:fld>
            <a:endParaRPr lang="en-US"/>
          </a:p>
        </p:txBody>
      </p:sp>
    </p:spTree>
    <p:extLst>
      <p:ext uri="{BB962C8B-B14F-4D97-AF65-F5344CB8AC3E}">
        <p14:creationId xmlns:p14="http://schemas.microsoft.com/office/powerpoint/2010/main" val="1150224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Fuzzy Logic</a:t>
            </a:r>
          </a:p>
        </p:txBody>
      </p:sp>
    </p:spTree>
    <p:extLst>
      <p:ext uri="{BB962C8B-B14F-4D97-AF65-F5344CB8AC3E}">
        <p14:creationId xmlns:p14="http://schemas.microsoft.com/office/powerpoint/2010/main" val="258269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20675"/>
          </a:xfrm>
        </p:spPr>
        <p:txBody>
          <a:bodyPr>
            <a:normAutofit fontScale="90000"/>
          </a:bodyPr>
          <a:lstStyle/>
          <a:p>
            <a:r>
              <a:rPr lang="en-US" b="1" dirty="0" smtClean="0"/>
              <a:t/>
            </a:r>
            <a:br>
              <a:rPr lang="en-US" b="1" dirty="0" smtClean="0"/>
            </a:br>
            <a:r>
              <a:rPr lang="en-US" b="1" dirty="0"/>
              <a:t/>
            </a:r>
            <a:br>
              <a:rPr lang="en-US" b="1" dirty="0"/>
            </a:br>
            <a:r>
              <a:rPr lang="en-US" b="1" dirty="0" smtClean="0"/>
              <a:t>Membership function</a:t>
            </a: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838200" y="863600"/>
            <a:ext cx="10515600" cy="5313363"/>
          </a:xfrm>
        </p:spPr>
        <p:txBody>
          <a:bodyPr/>
          <a:lstStyle/>
          <a:p>
            <a:endParaRPr lang="en-US" b="1" dirty="0" smtClean="0"/>
          </a:p>
          <a:p>
            <a:endParaRPr lang="en-US" b="1" dirty="0"/>
          </a:p>
          <a:p>
            <a:r>
              <a:rPr lang="en-US" b="1" dirty="0" smtClean="0"/>
              <a:t>Definition:</a:t>
            </a:r>
            <a:r>
              <a:rPr lang="en-US" dirty="0" smtClean="0"/>
              <a:t> A graph that defines how each point in the input space is mapped to membership value between 0 and 1. Input space is often referred as the universe of discourse or universal set (u), which contain all the possible elements of concern in each particular application.</a:t>
            </a:r>
            <a:br>
              <a:rPr lang="en-US" dirty="0" smtClean="0"/>
            </a:br>
            <a:r>
              <a:rPr lang="en-US" dirty="0" smtClean="0"/>
              <a:t>There are largely three types of fuzzifiers: </a:t>
            </a:r>
          </a:p>
          <a:p>
            <a:r>
              <a:rPr lang="en-US" dirty="0" smtClean="0"/>
              <a:t>Singleton fuzzifier </a:t>
            </a:r>
          </a:p>
          <a:p>
            <a:r>
              <a:rPr lang="en-US" dirty="0" smtClean="0"/>
              <a:t>Gaussian fuzzifier</a:t>
            </a:r>
          </a:p>
          <a:p>
            <a:r>
              <a:rPr lang="en-US" dirty="0" smtClean="0"/>
              <a:t>Trapezoidal or triangular fuzzifier </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10</a:t>
            </a:fld>
            <a:endParaRPr lang="en-US"/>
          </a:p>
        </p:txBody>
      </p:sp>
    </p:spTree>
    <p:extLst>
      <p:ext uri="{BB962C8B-B14F-4D97-AF65-F5344CB8AC3E}">
        <p14:creationId xmlns:p14="http://schemas.microsoft.com/office/powerpoint/2010/main" val="366067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6375"/>
          </a:xfrm>
        </p:spPr>
        <p:txBody>
          <a:bodyPr>
            <a:normAutofit fontScale="90000"/>
          </a:bodyPr>
          <a:lstStyle/>
          <a:p>
            <a:r>
              <a:rPr lang="en-US" b="1" dirty="0" smtClean="0"/>
              <a:t>What is Fuzzy Control?</a:t>
            </a:r>
            <a:r>
              <a:rPr lang="en-US" dirty="0" smtClean="0"/>
              <a:t/>
            </a:r>
            <a:br>
              <a:rPr lang="en-US" dirty="0" smtClean="0"/>
            </a:br>
            <a:endParaRPr lang="en-US" dirty="0"/>
          </a:p>
        </p:txBody>
      </p:sp>
      <p:sp>
        <p:nvSpPr>
          <p:cNvPr id="3" name="Content Placeholder 2"/>
          <p:cNvSpPr>
            <a:spLocks noGrp="1"/>
          </p:cNvSpPr>
          <p:nvPr>
            <p:ph idx="1"/>
          </p:nvPr>
        </p:nvSpPr>
        <p:spPr>
          <a:xfrm>
            <a:off x="838200" y="787400"/>
            <a:ext cx="10515600" cy="5389563"/>
          </a:xfrm>
        </p:spPr>
        <p:txBody>
          <a:bodyPr/>
          <a:lstStyle/>
          <a:p>
            <a:endParaRPr lang="en-US" dirty="0" smtClean="0"/>
          </a:p>
          <a:p>
            <a:r>
              <a:rPr lang="en-US" dirty="0" smtClean="0"/>
              <a:t>It is a technique to embody human-like thinking's into a control system. </a:t>
            </a:r>
          </a:p>
          <a:p>
            <a:pPr marL="0" indent="0">
              <a:buNone/>
            </a:pPr>
            <a:endParaRPr lang="en-US" dirty="0" smtClean="0"/>
          </a:p>
          <a:p>
            <a:r>
              <a:rPr lang="en-US" dirty="0" smtClean="0"/>
              <a:t>It may not be designed to give accurate reasoning but it is designed to give acceptable reasoning.</a:t>
            </a:r>
          </a:p>
          <a:p>
            <a:pPr marL="0" indent="0">
              <a:buNone/>
            </a:pPr>
            <a:endParaRPr lang="en-US" dirty="0" smtClean="0"/>
          </a:p>
          <a:p>
            <a:r>
              <a:rPr lang="en-US" dirty="0" smtClean="0"/>
              <a:t>It can emulate human deductive thinking, that is, the process people use to infer conclusions from what they know.</a:t>
            </a:r>
          </a:p>
          <a:p>
            <a:r>
              <a:rPr lang="en-US" dirty="0" smtClean="0"/>
              <a:t>Any uncertainties can be easily dealt with the help of fuzzy logic.</a:t>
            </a:r>
          </a:p>
          <a:p>
            <a:pPr marL="0" indent="0">
              <a:buNone/>
            </a:pPr>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11</a:t>
            </a:fld>
            <a:endParaRPr lang="en-US"/>
          </a:p>
        </p:txBody>
      </p:sp>
    </p:spTree>
    <p:extLst>
      <p:ext uri="{BB962C8B-B14F-4D97-AF65-F5344CB8AC3E}">
        <p14:creationId xmlns:p14="http://schemas.microsoft.com/office/powerpoint/2010/main" val="2039290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5275"/>
          </a:xfrm>
        </p:spPr>
        <p:txBody>
          <a:bodyPr>
            <a:normAutofit fontScale="90000"/>
          </a:bodyPr>
          <a:lstStyle/>
          <a:p>
            <a:r>
              <a:rPr lang="en-US" dirty="0" smtClean="0"/>
              <a:t>Conventional control</a:t>
            </a:r>
            <a:endParaRPr lang="en-US" dirty="0"/>
          </a:p>
        </p:txBody>
      </p:sp>
      <p:sp>
        <p:nvSpPr>
          <p:cNvPr id="3" name="Content Placeholder 2"/>
          <p:cNvSpPr>
            <a:spLocks noGrp="1"/>
          </p:cNvSpPr>
          <p:nvPr>
            <p:ph idx="1"/>
          </p:nvPr>
        </p:nvSpPr>
        <p:spPr>
          <a:xfrm>
            <a:off x="495300" y="939800"/>
            <a:ext cx="10515600" cy="5275263"/>
          </a:xfrm>
        </p:spPr>
        <p:txBody>
          <a:bodyPr>
            <a:normAutofit/>
          </a:bodyPr>
          <a:lstStyle/>
          <a:p>
            <a:pPr marL="0" indent="0">
              <a:buNone/>
            </a:pPr>
            <a:endParaRPr lang="en-US" dirty="0"/>
          </a:p>
          <a:p>
            <a:r>
              <a:rPr lang="en-US" dirty="0" smtClean="0"/>
              <a:t>In </a:t>
            </a:r>
            <a:r>
              <a:rPr lang="en-US" dirty="0"/>
              <a:t>the case of classical operations of process control one has to solve the non-linear function u</a:t>
            </a:r>
            <a:r>
              <a:rPr lang="en-US" dirty="0" smtClean="0"/>
              <a:t>. Furthermore</a:t>
            </a:r>
            <a:r>
              <a:rPr lang="en-US" dirty="0"/>
              <a:t>, it is very important that one also finds the proportionality </a:t>
            </a:r>
            <a:r>
              <a:rPr lang="en-US" dirty="0" smtClean="0"/>
              <a:t>constants KI,KD</a:t>
            </a:r>
            <a:r>
              <a:rPr lang="en-US" dirty="0"/>
              <a:t>, </a:t>
            </a:r>
            <a:r>
              <a:rPr lang="en-US" dirty="0" smtClean="0"/>
              <a:t>and KP</a:t>
            </a:r>
            <a:r>
              <a:rPr lang="en-US" dirty="0"/>
              <a:t>. In the case of fuzzy controller, the non-linear function is represented by a fuzzy mapping</a:t>
            </a:r>
            <a:r>
              <a:rPr lang="en-US" dirty="0" smtClean="0"/>
              <a:t>, typically </a:t>
            </a:r>
            <a:r>
              <a:rPr lang="en-US" dirty="0"/>
              <a:t>acquired from human beings. The above intuition can be expressed more formally as </a:t>
            </a:r>
            <a:r>
              <a:rPr lang="en-US" dirty="0" smtClean="0"/>
              <a:t>an algebraic </a:t>
            </a:r>
            <a:r>
              <a:rPr lang="en-US" dirty="0"/>
              <a:t>equation involving three proportionality </a:t>
            </a:r>
            <a:r>
              <a:rPr lang="en-US" dirty="0" smtClean="0"/>
              <a:t>constants</a:t>
            </a:r>
          </a:p>
          <a:p>
            <a:pPr marL="0" indent="0">
              <a:buNone/>
            </a:pPr>
            <a:endParaRPr lang="en-US" dirty="0" smtClean="0"/>
          </a:p>
          <a:p>
            <a:pPr marL="0" indent="0">
              <a:buNone/>
            </a:pPr>
            <a:endParaRPr lang="en-US" dirty="0"/>
          </a:p>
          <a:p>
            <a:pPr marL="0" indent="0">
              <a:buNone/>
            </a:pPr>
            <a:endParaRPr lang="en-US" dirty="0" smtClean="0"/>
          </a:p>
        </p:txBody>
      </p:sp>
      <p:pic>
        <p:nvPicPr>
          <p:cNvPr id="4" name="Picture 3"/>
          <p:cNvPicPr>
            <a:picLocks noChangeAspect="1"/>
          </p:cNvPicPr>
          <p:nvPr/>
        </p:nvPicPr>
        <p:blipFill>
          <a:blip r:embed="rId2"/>
          <a:stretch>
            <a:fillRect/>
          </a:stretch>
        </p:blipFill>
        <p:spPr>
          <a:xfrm>
            <a:off x="1346200" y="4991100"/>
            <a:ext cx="7061200" cy="876300"/>
          </a:xfrm>
          <a:prstGeom prst="rect">
            <a:avLst/>
          </a:prstGeom>
        </p:spPr>
      </p:pic>
      <p:sp>
        <p:nvSpPr>
          <p:cNvPr id="5" name="Footer Placeholder 4"/>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12</a:t>
            </a:fld>
            <a:endParaRPr lang="en-US"/>
          </a:p>
        </p:txBody>
      </p:sp>
    </p:spTree>
    <p:extLst>
      <p:ext uri="{BB962C8B-B14F-4D97-AF65-F5344CB8AC3E}">
        <p14:creationId xmlns:p14="http://schemas.microsoft.com/office/powerpoint/2010/main" val="303127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1775"/>
          </a:xfrm>
        </p:spPr>
        <p:txBody>
          <a:bodyPr>
            <a:normAutofit fontScale="90000"/>
          </a:bodyPr>
          <a:lstStyle/>
          <a:p>
            <a:r>
              <a:rPr lang="en-US" dirty="0" err="1" smtClean="0"/>
              <a:t>Cnt</a:t>
            </a:r>
            <a:r>
              <a:rPr lang="en-US" dirty="0" smtClean="0"/>
              <a:t>.</a:t>
            </a:r>
            <a:endParaRPr lang="en-US" dirty="0"/>
          </a:p>
        </p:txBody>
      </p:sp>
      <p:sp>
        <p:nvSpPr>
          <p:cNvPr id="3" name="Content Placeholder 2"/>
          <p:cNvSpPr>
            <a:spLocks noGrp="1"/>
          </p:cNvSpPr>
          <p:nvPr>
            <p:ph idx="1"/>
          </p:nvPr>
        </p:nvSpPr>
        <p:spPr>
          <a:xfrm>
            <a:off x="838200" y="863600"/>
            <a:ext cx="10515600" cy="5313363"/>
          </a:xfrm>
        </p:spPr>
        <p:txBody>
          <a:bodyPr/>
          <a:lstStyle/>
          <a:p>
            <a:endParaRPr lang="en-US" dirty="0" smtClean="0"/>
          </a:p>
          <a:p>
            <a:r>
              <a:rPr lang="en-US" dirty="0" smtClean="0"/>
              <a:t>The weighted sum of these three actions is used to adjust the process via a control element such as the position of a control valve or the power supply of a heating element. Conventional control theory uses a mathematical model of a process to be controlled and specifications of the desired closed-loop behaviour to design a controller.</a:t>
            </a:r>
          </a:p>
          <a:p>
            <a:pPr marL="0" indent="0">
              <a:buNone/>
            </a:pPr>
            <a:r>
              <a:rPr lang="en-US" dirty="0" smtClean="0"/>
              <a:t> </a:t>
            </a:r>
          </a:p>
          <a:p>
            <a:pPr marL="0" indent="0">
              <a:buNone/>
            </a:pPr>
            <a:r>
              <a:rPr lang="en-US" dirty="0" smtClean="0"/>
              <a:t>This approach may fall short if the model of the process:</a:t>
            </a:r>
          </a:p>
          <a:p>
            <a:pPr marL="0" indent="0">
              <a:buNone/>
            </a:pPr>
            <a:r>
              <a:rPr lang="en-US" dirty="0" smtClean="0"/>
              <a:t>•is difficult to obtain, or</a:t>
            </a:r>
          </a:p>
          <a:p>
            <a:pPr marL="0" indent="0">
              <a:buNone/>
            </a:pPr>
            <a:r>
              <a:rPr lang="en-US" dirty="0" smtClean="0"/>
              <a:t>•is (partly) unknown, or</a:t>
            </a:r>
          </a:p>
          <a:p>
            <a:pPr marL="0" indent="0">
              <a:buNone/>
            </a:pPr>
            <a:r>
              <a:rPr lang="en-US" dirty="0" smtClean="0"/>
              <a:t>•is highly non-linear</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13</a:t>
            </a:fld>
            <a:endParaRPr lang="en-US"/>
          </a:p>
        </p:txBody>
      </p:sp>
    </p:spTree>
    <p:extLst>
      <p:ext uri="{BB962C8B-B14F-4D97-AF65-F5344CB8AC3E}">
        <p14:creationId xmlns:p14="http://schemas.microsoft.com/office/powerpoint/2010/main" val="3395952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5275"/>
          </a:xfrm>
        </p:spPr>
        <p:txBody>
          <a:bodyPr>
            <a:normAutofit fontScale="90000"/>
          </a:bodyPr>
          <a:lstStyle/>
          <a:p>
            <a:r>
              <a:rPr lang="en-US" dirty="0" smtClean="0"/>
              <a:t>Fuzzy controller</a:t>
            </a:r>
            <a:endParaRPr lang="en-US" dirty="0"/>
          </a:p>
        </p:txBody>
      </p:sp>
      <p:sp>
        <p:nvSpPr>
          <p:cNvPr id="3" name="Content Placeholder 2"/>
          <p:cNvSpPr>
            <a:spLocks noGrp="1"/>
          </p:cNvSpPr>
          <p:nvPr>
            <p:ph idx="1"/>
          </p:nvPr>
        </p:nvSpPr>
        <p:spPr>
          <a:xfrm>
            <a:off x="838200" y="965200"/>
            <a:ext cx="10515600" cy="5211763"/>
          </a:xfrm>
        </p:spPr>
        <p:txBody>
          <a:bodyPr>
            <a:normAutofit/>
          </a:bodyPr>
          <a:lstStyle/>
          <a:p>
            <a:r>
              <a:rPr lang="en-US" dirty="0"/>
              <a:t>Logical rules with vague predicates can be used to derive inference from vague formulated data. </a:t>
            </a:r>
            <a:r>
              <a:rPr lang="en-US" dirty="0" smtClean="0"/>
              <a:t>The idea </a:t>
            </a:r>
            <a:r>
              <a:rPr lang="en-US" dirty="0"/>
              <a:t>of linguistic control algorithms was a brilliant </a:t>
            </a:r>
            <a:r>
              <a:rPr lang="en-US" dirty="0" smtClean="0"/>
              <a:t>generalization </a:t>
            </a:r>
            <a:r>
              <a:rPr lang="en-US" dirty="0"/>
              <a:t>of the human experience to </a:t>
            </a:r>
            <a:r>
              <a:rPr lang="en-US" dirty="0" smtClean="0"/>
              <a:t>use linguistic </a:t>
            </a:r>
            <a:r>
              <a:rPr lang="en-US" dirty="0"/>
              <a:t>rules with vague predicates in order to formulate control actions. </a:t>
            </a:r>
            <a:endParaRPr lang="en-US" dirty="0" smtClean="0"/>
          </a:p>
          <a:p>
            <a:r>
              <a:rPr lang="en-US" dirty="0" smtClean="0"/>
              <a:t>A Fuzzy Controller is </a:t>
            </a:r>
            <a:r>
              <a:rPr lang="en-US" dirty="0"/>
              <a:t>a device that is intended to </a:t>
            </a:r>
            <a:r>
              <a:rPr lang="en-US" dirty="0" smtClean="0"/>
              <a:t>model </a:t>
            </a:r>
            <a:r>
              <a:rPr lang="en-US" dirty="0"/>
              <a:t>some vaguely known or vaguely described process</a:t>
            </a:r>
            <a:r>
              <a:rPr lang="en-US" dirty="0" smtClean="0"/>
              <a:t>. A </a:t>
            </a:r>
            <a:r>
              <a:rPr lang="en-US" dirty="0"/>
              <a:t>knowledge-based system for closed-loop control is a control system which enhances the </a:t>
            </a:r>
            <a:r>
              <a:rPr lang="en-US" dirty="0" smtClean="0"/>
              <a:t>performance, </a:t>
            </a:r>
            <a:r>
              <a:rPr lang="en-US" dirty="0"/>
              <a:t>reliability, and robustness of control by incorporating knowledge which cannot be </a:t>
            </a:r>
            <a:r>
              <a:rPr lang="en-US" dirty="0" smtClean="0"/>
              <a:t>accommodated </a:t>
            </a:r>
            <a:r>
              <a:rPr lang="en-US" dirty="0"/>
              <a:t>in the analytic model upon which the design of a control algorithm is based, and that </a:t>
            </a:r>
            <a:r>
              <a:rPr lang="en-US" dirty="0" smtClean="0"/>
              <a:t>is usually </a:t>
            </a:r>
            <a:r>
              <a:rPr lang="en-US" dirty="0"/>
              <a:t>taken care of manual modes of operation, or by other safety and ancillary logic </a:t>
            </a:r>
            <a:r>
              <a:rPr lang="en-US" dirty="0" smtClean="0"/>
              <a:t>mechanisms.</a:t>
            </a:r>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14</a:t>
            </a:fld>
            <a:endParaRPr lang="en-US"/>
          </a:p>
        </p:txBody>
      </p:sp>
    </p:spTree>
    <p:extLst>
      <p:ext uri="{BB962C8B-B14F-4D97-AF65-F5344CB8AC3E}">
        <p14:creationId xmlns:p14="http://schemas.microsoft.com/office/powerpoint/2010/main" val="1853304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82575"/>
          </a:xfrm>
        </p:spPr>
        <p:txBody>
          <a:bodyPr>
            <a:normAutofit fontScale="90000"/>
          </a:bodyPr>
          <a:lstStyle/>
          <a:p>
            <a:r>
              <a:rPr lang="en-US" sz="2500" dirty="0" err="1" smtClean="0"/>
              <a:t>Cnt</a:t>
            </a:r>
            <a:r>
              <a:rPr lang="en-US" sz="2500" dirty="0" smtClean="0"/>
              <a:t>.</a:t>
            </a:r>
            <a:endParaRPr lang="en-US" sz="2500" dirty="0"/>
          </a:p>
        </p:txBody>
      </p:sp>
      <p:sp>
        <p:nvSpPr>
          <p:cNvPr id="3" name="Content Placeholder 2"/>
          <p:cNvSpPr>
            <a:spLocks noGrp="1"/>
          </p:cNvSpPr>
          <p:nvPr>
            <p:ph idx="1"/>
          </p:nvPr>
        </p:nvSpPr>
        <p:spPr>
          <a:xfrm>
            <a:off x="838200" y="914400"/>
            <a:ext cx="10515600" cy="5262563"/>
          </a:xfrm>
        </p:spPr>
        <p:txBody>
          <a:bodyPr/>
          <a:lstStyle/>
          <a:p>
            <a:pPr marL="0" indent="0">
              <a:buNone/>
            </a:pPr>
            <a:r>
              <a:rPr lang="en-US" dirty="0"/>
              <a:t>There are two types of fuzzy controllers</a:t>
            </a:r>
            <a:r>
              <a:rPr lang="en-US" dirty="0" smtClean="0"/>
              <a:t>:</a:t>
            </a:r>
          </a:p>
          <a:p>
            <a:r>
              <a:rPr lang="en-US" dirty="0" smtClean="0"/>
              <a:t>Mamdani </a:t>
            </a:r>
            <a:r>
              <a:rPr lang="en-US" dirty="0"/>
              <a:t>(linguistic) </a:t>
            </a:r>
            <a:r>
              <a:rPr lang="en-US" dirty="0" smtClean="0"/>
              <a:t>Controller, Direct </a:t>
            </a:r>
            <a:r>
              <a:rPr lang="en-US" dirty="0"/>
              <a:t>closed-loop </a:t>
            </a:r>
            <a:r>
              <a:rPr lang="en-US" dirty="0" smtClean="0"/>
              <a:t>controller.</a:t>
            </a:r>
          </a:p>
          <a:p>
            <a:r>
              <a:rPr lang="en-US" dirty="0" smtClean="0"/>
              <a:t>Takagi-</a:t>
            </a:r>
            <a:r>
              <a:rPr lang="en-US" dirty="0" err="1" smtClean="0"/>
              <a:t>Sugeno</a:t>
            </a:r>
            <a:r>
              <a:rPr lang="en-US" dirty="0" smtClean="0"/>
              <a:t>-Kang Controller, Supervisory controller.</a:t>
            </a:r>
          </a:p>
          <a:p>
            <a:pPr marL="0" indent="0">
              <a:buNone/>
            </a:pPr>
            <a:r>
              <a:rPr lang="en-US" dirty="0"/>
              <a:t>The controller can be used with the process in two </a:t>
            </a:r>
            <a:r>
              <a:rPr lang="en-US" dirty="0" smtClean="0"/>
              <a:t>modes: Feedback mode </a:t>
            </a:r>
            <a:r>
              <a:rPr lang="en-US" dirty="0"/>
              <a:t>when the fuzzy </a:t>
            </a:r>
            <a:r>
              <a:rPr lang="en-US" dirty="0" smtClean="0"/>
              <a:t>controller will </a:t>
            </a:r>
            <a:r>
              <a:rPr lang="en-US" dirty="0"/>
              <a:t>act as a control device, </a:t>
            </a:r>
            <a:r>
              <a:rPr lang="en-US" dirty="0" smtClean="0"/>
              <a:t>and Feed Forward mode </a:t>
            </a:r>
            <a:r>
              <a:rPr lang="en-US" dirty="0"/>
              <a:t>where the controller can be used as a </a:t>
            </a:r>
            <a:r>
              <a:rPr lang="en-US" dirty="0" smtClean="0"/>
              <a:t>prediction device</a:t>
            </a:r>
            <a:r>
              <a:rPr lang="en-US" dirty="0"/>
              <a:t>. All inputs to, and outputs from, the controller are in the form of linguistic variables. </a:t>
            </a:r>
            <a:r>
              <a:rPr lang="en-US" dirty="0" smtClean="0"/>
              <a:t>In many </a:t>
            </a:r>
            <a:r>
              <a:rPr lang="en-US" dirty="0"/>
              <a:t>ways, a fuzzy controller maps the input variables into a set of output linguistic </a:t>
            </a:r>
            <a:r>
              <a:rPr lang="en-US" dirty="0" smtClean="0"/>
              <a:t>variables. Usually</a:t>
            </a:r>
            <a:r>
              <a:rPr lang="en-US" dirty="0"/>
              <a:t>, a plant, process, vehicle, or any other object to be controlled is called a </a:t>
            </a:r>
            <a:r>
              <a:rPr lang="en-US" dirty="0" smtClean="0"/>
              <a:t>systems. The feedback </a:t>
            </a:r>
            <a:r>
              <a:rPr lang="en-US" dirty="0"/>
              <a:t>controller is expected to ‘guarantee a desired response’, or </a:t>
            </a:r>
            <a:r>
              <a:rPr lang="en-US" dirty="0" smtClean="0"/>
              <a:t>output y</a:t>
            </a:r>
            <a:r>
              <a:rPr lang="en-US" dirty="0"/>
              <a:t>.</a:t>
            </a:r>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15</a:t>
            </a:fld>
            <a:endParaRPr lang="en-US"/>
          </a:p>
        </p:txBody>
      </p:sp>
    </p:spTree>
    <p:extLst>
      <p:ext uri="{BB962C8B-B14F-4D97-AF65-F5344CB8AC3E}">
        <p14:creationId xmlns:p14="http://schemas.microsoft.com/office/powerpoint/2010/main" val="2423652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71475"/>
          </a:xfrm>
        </p:spPr>
        <p:txBody>
          <a:bodyPr>
            <a:normAutofit fontScale="90000"/>
          </a:bodyPr>
          <a:lstStyle/>
          <a:p>
            <a:r>
              <a:rPr lang="en-US" sz="2500" dirty="0" err="1" smtClean="0"/>
              <a:t>cnt</a:t>
            </a:r>
            <a:endParaRPr lang="en-US" sz="2500" dirty="0"/>
          </a:p>
        </p:txBody>
      </p:sp>
      <p:sp>
        <p:nvSpPr>
          <p:cNvPr id="3" name="Content Placeholder 2"/>
          <p:cNvSpPr>
            <a:spLocks noGrp="1"/>
          </p:cNvSpPr>
          <p:nvPr>
            <p:ph idx="1"/>
          </p:nvPr>
        </p:nvSpPr>
        <p:spPr>
          <a:xfrm>
            <a:off x="838200" y="977900"/>
            <a:ext cx="10515600" cy="5199063"/>
          </a:xfrm>
        </p:spPr>
        <p:txBody>
          <a:bodyPr/>
          <a:lstStyle/>
          <a:p>
            <a:endParaRPr lang="en-US" dirty="0" smtClean="0"/>
          </a:p>
          <a:p>
            <a:r>
              <a:rPr lang="en-US" dirty="0" smtClean="0"/>
              <a:t>Regulation:  </a:t>
            </a:r>
            <a:r>
              <a:rPr lang="en-US" dirty="0"/>
              <a:t>is a process described in the control theory literature as a process for ‘keeping </a:t>
            </a:r>
            <a:r>
              <a:rPr lang="en-US" dirty="0" smtClean="0"/>
              <a:t>the output y close </a:t>
            </a:r>
            <a:r>
              <a:rPr lang="en-US" dirty="0"/>
              <a:t>to the </a:t>
            </a:r>
            <a:r>
              <a:rPr lang="en-US" dirty="0" smtClean="0"/>
              <a:t>set point </a:t>
            </a:r>
            <a:r>
              <a:rPr lang="en-US" dirty="0"/>
              <a:t>(reference input)w, despite the presence of disturbances, </a:t>
            </a:r>
            <a:r>
              <a:rPr lang="en-US" dirty="0" smtClean="0"/>
              <a:t>fluctuations </a:t>
            </a:r>
            <a:r>
              <a:rPr lang="en-US" dirty="0"/>
              <a:t>of the system parameters, and noise measurements’. </a:t>
            </a:r>
            <a:r>
              <a:rPr lang="en-US" dirty="0" smtClean="0"/>
              <a:t>(Error=w</a:t>
            </a:r>
            <a:r>
              <a:rPr lang="en-US" dirty="0"/>
              <a:t>−y). A controller </a:t>
            </a:r>
            <a:r>
              <a:rPr lang="en-US" dirty="0" smtClean="0"/>
              <a:t>is implemented </a:t>
            </a:r>
            <a:r>
              <a:rPr lang="en-US" dirty="0"/>
              <a:t>using the control algorithm</a:t>
            </a:r>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16</a:t>
            </a:fld>
            <a:endParaRPr lang="en-US"/>
          </a:p>
        </p:txBody>
      </p:sp>
    </p:spTree>
    <p:extLst>
      <p:ext uri="{BB962C8B-B14F-4D97-AF65-F5344CB8AC3E}">
        <p14:creationId xmlns:p14="http://schemas.microsoft.com/office/powerpoint/2010/main" val="3655069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5275"/>
          </a:xfrm>
        </p:spPr>
        <p:txBody>
          <a:bodyPr>
            <a:normAutofit fontScale="90000"/>
          </a:bodyPr>
          <a:lstStyle/>
          <a:p>
            <a:r>
              <a:rPr lang="en-US" b="1" dirty="0" smtClean="0"/>
              <a:t>Advantages of Fuzzy Logic System</a:t>
            </a:r>
            <a:r>
              <a:rPr lang="en-US" dirty="0" smtClean="0"/>
              <a:t/>
            </a:r>
            <a:br>
              <a:rPr lang="en-US" dirty="0" smtClean="0"/>
            </a:br>
            <a:endParaRPr lang="en-US" dirty="0"/>
          </a:p>
        </p:txBody>
      </p:sp>
      <p:sp>
        <p:nvSpPr>
          <p:cNvPr id="3" name="Content Placeholder 2"/>
          <p:cNvSpPr>
            <a:spLocks noGrp="1"/>
          </p:cNvSpPr>
          <p:nvPr>
            <p:ph idx="1"/>
          </p:nvPr>
        </p:nvSpPr>
        <p:spPr>
          <a:xfrm>
            <a:off x="838200" y="952500"/>
            <a:ext cx="10515600" cy="5224463"/>
          </a:xfrm>
        </p:spPr>
        <p:txBody>
          <a:bodyPr>
            <a:normAutofit fontScale="92500" lnSpcReduction="10000"/>
          </a:bodyPr>
          <a:lstStyle/>
          <a:p>
            <a:r>
              <a:rPr lang="en-US" dirty="0" smtClean="0"/>
              <a:t>The structure of Fuzzy Logic Systems is easy and understandable</a:t>
            </a:r>
          </a:p>
          <a:p>
            <a:r>
              <a:rPr lang="en-US" dirty="0" smtClean="0"/>
              <a:t>Fuzzy logic is widely used for commercial and practical purposes</a:t>
            </a:r>
          </a:p>
          <a:p>
            <a:r>
              <a:rPr lang="en-US" dirty="0" smtClean="0"/>
              <a:t>It helps you to control machines and consumer products</a:t>
            </a:r>
          </a:p>
          <a:p>
            <a:r>
              <a:rPr lang="en-US" dirty="0" smtClean="0"/>
              <a:t>It may not offer accurate reasoning, but the only acceptable reasoning</a:t>
            </a:r>
          </a:p>
          <a:p>
            <a:r>
              <a:rPr lang="en-US" dirty="0" smtClean="0"/>
              <a:t>It helps you to deal with the uncertainty in engineering</a:t>
            </a:r>
          </a:p>
          <a:p>
            <a:r>
              <a:rPr lang="en-US" dirty="0" smtClean="0"/>
              <a:t>Mostly robust as no precise inputs required</a:t>
            </a:r>
          </a:p>
          <a:p>
            <a:r>
              <a:rPr lang="en-US" dirty="0" smtClean="0"/>
              <a:t>It can be programmed to in the situation when feedback sensor stops working</a:t>
            </a:r>
          </a:p>
          <a:p>
            <a:r>
              <a:rPr lang="en-US" dirty="0" smtClean="0"/>
              <a:t>It can easily be modified to improve or alter system performance</a:t>
            </a:r>
          </a:p>
          <a:p>
            <a:r>
              <a:rPr lang="en-US" dirty="0" smtClean="0"/>
              <a:t>inexpensive sensors can be used which helps you to keep the overall system cost and complexity low </a:t>
            </a:r>
          </a:p>
          <a:p>
            <a:r>
              <a:rPr lang="en-US" dirty="0" smtClean="0"/>
              <a:t>It provides a most effective solution to complex issues </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17</a:t>
            </a:fld>
            <a:endParaRPr lang="en-US"/>
          </a:p>
        </p:txBody>
      </p:sp>
    </p:spTree>
    <p:extLst>
      <p:ext uri="{BB962C8B-B14F-4D97-AF65-F5344CB8AC3E}">
        <p14:creationId xmlns:p14="http://schemas.microsoft.com/office/powerpoint/2010/main" val="2467655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07975"/>
          </a:xfrm>
        </p:spPr>
        <p:txBody>
          <a:bodyPr>
            <a:normAutofit fontScale="90000"/>
          </a:bodyPr>
          <a:lstStyle/>
          <a:p>
            <a:r>
              <a:rPr lang="en-US" b="1" dirty="0" smtClean="0"/>
              <a:t>Disadvantages of Fuzzy Logic Systems</a:t>
            </a:r>
            <a:r>
              <a:rPr lang="en-US" dirty="0" smtClean="0"/>
              <a:t/>
            </a:r>
            <a:br>
              <a:rPr lang="en-US" dirty="0" smtClean="0"/>
            </a:br>
            <a:endParaRPr lang="en-US" dirty="0"/>
          </a:p>
        </p:txBody>
      </p:sp>
      <p:sp>
        <p:nvSpPr>
          <p:cNvPr id="3" name="Content Placeholder 2"/>
          <p:cNvSpPr>
            <a:spLocks noGrp="1"/>
          </p:cNvSpPr>
          <p:nvPr>
            <p:ph idx="1"/>
          </p:nvPr>
        </p:nvSpPr>
        <p:spPr>
          <a:xfrm>
            <a:off x="838200" y="1028700"/>
            <a:ext cx="10515600" cy="5148263"/>
          </a:xfrm>
        </p:spPr>
        <p:txBody>
          <a:bodyPr/>
          <a:lstStyle/>
          <a:p>
            <a:endParaRPr lang="en-US" dirty="0" smtClean="0"/>
          </a:p>
          <a:p>
            <a:r>
              <a:rPr lang="en-US" dirty="0" smtClean="0"/>
              <a:t>Fuzzy logic is not always accurate, so The results are perceived based on assumption, so it may not be widely accepted. </a:t>
            </a:r>
          </a:p>
          <a:p>
            <a:r>
              <a:rPr lang="en-US" dirty="0" smtClean="0"/>
              <a:t>Fuzzy systems don't have the capability of machine learning as-well-as neural network type pattern recognition</a:t>
            </a:r>
          </a:p>
          <a:p>
            <a:r>
              <a:rPr lang="en-US" dirty="0" smtClean="0"/>
              <a:t>Validation and Verification of a fuzzy knowledge-based system needs extensive testing with hardware</a:t>
            </a:r>
          </a:p>
          <a:p>
            <a:r>
              <a:rPr lang="en-US" dirty="0" smtClean="0"/>
              <a:t>Setting exact, fuzzy rules and, membership functions is a difficult task </a:t>
            </a:r>
          </a:p>
          <a:p>
            <a:r>
              <a:rPr lang="en-US" dirty="0" smtClean="0"/>
              <a:t>Some fuzzy time logic is confused with probability theory and the terms</a:t>
            </a:r>
          </a:p>
          <a:p>
            <a:pPr marL="0" indent="0">
              <a:buNone/>
            </a:pPr>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18</a:t>
            </a:fld>
            <a:endParaRPr lang="en-US"/>
          </a:p>
        </p:txBody>
      </p:sp>
    </p:spTree>
    <p:extLst>
      <p:ext uri="{BB962C8B-B14F-4D97-AF65-F5344CB8AC3E}">
        <p14:creationId xmlns:p14="http://schemas.microsoft.com/office/powerpoint/2010/main" val="2102274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775"/>
          </a:xfrm>
        </p:spPr>
        <p:txBody>
          <a:bodyPr>
            <a:normAutofit fontScale="90000"/>
          </a:bodyPr>
          <a:lstStyle/>
          <a:p>
            <a:r>
              <a:rPr lang="en-US" dirty="0"/>
              <a:t>Examples of Fuzzy </a:t>
            </a:r>
            <a:r>
              <a:rPr lang="en-US" dirty="0" smtClean="0"/>
              <a:t>Logic</a:t>
            </a:r>
            <a:endParaRPr lang="en-US" b="1" dirty="0"/>
          </a:p>
        </p:txBody>
      </p:sp>
      <p:sp>
        <p:nvSpPr>
          <p:cNvPr id="3" name="Content Placeholder 2"/>
          <p:cNvSpPr>
            <a:spLocks noGrp="1"/>
          </p:cNvSpPr>
          <p:nvPr>
            <p:ph idx="1"/>
          </p:nvPr>
        </p:nvSpPr>
        <p:spPr>
          <a:xfrm>
            <a:off x="838200" y="1206500"/>
            <a:ext cx="10515600" cy="4970463"/>
          </a:xfrm>
        </p:spPr>
        <p:txBody>
          <a:bodyPr>
            <a:normAutofit fontScale="92500"/>
          </a:bodyPr>
          <a:lstStyle/>
          <a:p>
            <a:r>
              <a:rPr lang="en-US" dirty="0"/>
              <a:t>i</a:t>
            </a:r>
            <a:r>
              <a:rPr lang="en-US" dirty="0" smtClean="0"/>
              <a:t>n </a:t>
            </a:r>
            <a:r>
              <a:rPr lang="en-US" dirty="0"/>
              <a:t>a Fuzzy Logic washing machine, Fuzzy Logic detects the type and amount of laundry in </a:t>
            </a:r>
            <a:r>
              <a:rPr lang="en-US" dirty="0" smtClean="0"/>
              <a:t>the drum </a:t>
            </a:r>
            <a:r>
              <a:rPr lang="en-US" dirty="0"/>
              <a:t>and allows only as much water to enter the machine as is really needed for the loaded amount</a:t>
            </a:r>
            <a:r>
              <a:rPr lang="en-US" dirty="0" smtClean="0"/>
              <a:t>. So</a:t>
            </a:r>
            <a:r>
              <a:rPr lang="en-US" dirty="0"/>
              <a:t>, less water will heat up quicker - which means less energy </a:t>
            </a:r>
            <a:r>
              <a:rPr lang="en-US" dirty="0" smtClean="0"/>
              <a:t>consumption.</a:t>
            </a:r>
          </a:p>
          <a:p>
            <a:r>
              <a:rPr lang="en-US" dirty="0"/>
              <a:t>Additional properties</a:t>
            </a:r>
            <a:r>
              <a:rPr lang="en-US" dirty="0" smtClean="0"/>
              <a:t>:</a:t>
            </a:r>
          </a:p>
          <a:p>
            <a:pPr marL="0" indent="0">
              <a:buNone/>
            </a:pPr>
            <a:r>
              <a:rPr lang="en-US" dirty="0" smtClean="0"/>
              <a:t>•</a:t>
            </a:r>
            <a:r>
              <a:rPr lang="en-US" dirty="0"/>
              <a:t>Foam detection: Too much foam is compensated by an additional rinse cycle</a:t>
            </a:r>
            <a:r>
              <a:rPr lang="en-US" dirty="0" smtClean="0"/>
              <a:t>.</a:t>
            </a:r>
          </a:p>
          <a:p>
            <a:pPr marL="0" indent="0">
              <a:buNone/>
            </a:pPr>
            <a:r>
              <a:rPr lang="en-US" dirty="0" smtClean="0"/>
              <a:t>•</a:t>
            </a:r>
            <a:r>
              <a:rPr lang="en-US" dirty="0"/>
              <a:t>Imbalance compensation: In the event of imbalance calculate the maximum possible speed</a:t>
            </a:r>
            <a:r>
              <a:rPr lang="en-US" dirty="0" smtClean="0"/>
              <a:t>, sets </a:t>
            </a:r>
            <a:r>
              <a:rPr lang="en-US" dirty="0"/>
              <a:t>this speed and starts spinning</a:t>
            </a:r>
            <a:r>
              <a:rPr lang="en-US" dirty="0" smtClean="0"/>
              <a:t>.</a:t>
            </a:r>
          </a:p>
          <a:p>
            <a:pPr marL="0" indent="0">
              <a:buNone/>
            </a:pPr>
            <a:r>
              <a:rPr lang="en-US" dirty="0" smtClean="0"/>
              <a:t>•</a:t>
            </a:r>
            <a:r>
              <a:rPr lang="en-US" dirty="0"/>
              <a:t>Water level adjustment: Fuzzy automatic water level adjustment adapts water and </a:t>
            </a:r>
            <a:r>
              <a:rPr lang="en-US" dirty="0" smtClean="0"/>
              <a:t>energy </a:t>
            </a:r>
            <a:r>
              <a:rPr lang="en-US" dirty="0"/>
              <a:t>consumption to the individual requirements of each wash programme, depending on </a:t>
            </a:r>
            <a:r>
              <a:rPr lang="en-US" dirty="0" smtClean="0"/>
              <a:t>the amount </a:t>
            </a:r>
            <a:r>
              <a:rPr lang="en-US" dirty="0"/>
              <a:t>of laundry and type of fabric.</a:t>
            </a:r>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19</a:t>
            </a:fld>
            <a:endParaRPr lang="en-US"/>
          </a:p>
        </p:txBody>
      </p:sp>
    </p:spTree>
    <p:extLst>
      <p:ext uri="{BB962C8B-B14F-4D97-AF65-F5344CB8AC3E}">
        <p14:creationId xmlns:p14="http://schemas.microsoft.com/office/powerpoint/2010/main" val="267223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84175"/>
          </a:xfrm>
        </p:spPr>
        <p:txBody>
          <a:bodyPr>
            <a:normAutofit fontScale="90000"/>
          </a:bodyPr>
          <a:lstStyle/>
          <a:p>
            <a:r>
              <a:rPr lang="en-US" b="1" dirty="0" smtClean="0"/>
              <a:t>Fuzzy Logic | Introduction</a:t>
            </a:r>
            <a:br>
              <a:rPr lang="en-US" b="1" dirty="0" smtClean="0"/>
            </a:br>
            <a:endParaRPr lang="en-US" dirty="0"/>
          </a:p>
        </p:txBody>
      </p:sp>
      <p:sp>
        <p:nvSpPr>
          <p:cNvPr id="3" name="Content Placeholder 2"/>
          <p:cNvSpPr>
            <a:spLocks noGrp="1"/>
          </p:cNvSpPr>
          <p:nvPr>
            <p:ph idx="1"/>
          </p:nvPr>
        </p:nvSpPr>
        <p:spPr>
          <a:xfrm>
            <a:off x="838200" y="977900"/>
            <a:ext cx="10515600" cy="5199063"/>
          </a:xfrm>
        </p:spPr>
        <p:txBody>
          <a:bodyPr>
            <a:normAutofit/>
          </a:bodyPr>
          <a:lstStyle/>
          <a:p>
            <a:pPr marL="0" indent="0">
              <a:buNone/>
            </a:pPr>
            <a:r>
              <a:rPr lang="en-US" dirty="0" smtClean="0"/>
              <a:t>What Is Fuzzy Logic ?</a:t>
            </a:r>
          </a:p>
          <a:p>
            <a:pPr marL="0" indent="0">
              <a:buNone/>
            </a:pPr>
            <a:r>
              <a:rPr lang="en-US" dirty="0" smtClean="0"/>
              <a:t>• Form of multi-valued logic (algebra) derived from fuzzy set theory.</a:t>
            </a:r>
          </a:p>
          <a:p>
            <a:pPr marL="0" indent="0">
              <a:buNone/>
            </a:pPr>
            <a:r>
              <a:rPr lang="en-US" dirty="0" smtClean="0"/>
              <a:t>• Designed to deal with reasoning that is approximate rather than accurate.</a:t>
            </a:r>
          </a:p>
          <a:p>
            <a:pPr marL="0" indent="0">
              <a:buNone/>
            </a:pPr>
            <a:r>
              <a:rPr lang="en-US" dirty="0" smtClean="0"/>
              <a:t>• Consequence of the 1965 proposal of fuzzy set theory by </a:t>
            </a:r>
            <a:r>
              <a:rPr lang="en-US" dirty="0" err="1" smtClean="0"/>
              <a:t>Lotfi</a:t>
            </a:r>
            <a:r>
              <a:rPr lang="en-US" dirty="0" smtClean="0"/>
              <a:t>  </a:t>
            </a:r>
            <a:r>
              <a:rPr lang="en-US" dirty="0" err="1" smtClean="0"/>
              <a:t>Zadeh</a:t>
            </a:r>
            <a:r>
              <a:rPr lang="en-US" dirty="0" smtClean="0"/>
              <a:t>.</a:t>
            </a:r>
          </a:p>
          <a:p>
            <a:pPr marL="0" indent="0">
              <a:buNone/>
            </a:pPr>
            <a:r>
              <a:rPr lang="en-US" dirty="0" smtClean="0"/>
              <a:t>• In contrast with "crisp logic", where binary sets have binary logic,</a:t>
            </a:r>
          </a:p>
          <a:p>
            <a:pPr marL="0" indent="0">
              <a:buNone/>
            </a:pPr>
            <a:r>
              <a:rPr lang="en-US" dirty="0" smtClean="0"/>
              <a:t>fuzzy logic variables may have a truth value that ranges between 0 and 1. Can include linguistic variables, like: high, low, hot, cold, and very.</a:t>
            </a:r>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2</a:t>
            </a:fld>
            <a:endParaRPr lang="en-US"/>
          </a:p>
        </p:txBody>
      </p:sp>
    </p:spTree>
    <p:extLst>
      <p:ext uri="{BB962C8B-B14F-4D97-AF65-F5344CB8AC3E}">
        <p14:creationId xmlns:p14="http://schemas.microsoft.com/office/powerpoint/2010/main" val="15797439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85775"/>
          </a:xfrm>
        </p:spPr>
        <p:txBody>
          <a:bodyPr>
            <a:normAutofit fontScale="90000"/>
          </a:bodyPr>
          <a:lstStyle/>
          <a:p>
            <a:r>
              <a:rPr lang="en-US" b="1" dirty="0" smtClean="0"/>
              <a:t>Application</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1241898"/>
              </p:ext>
            </p:extLst>
          </p:nvPr>
        </p:nvGraphicFramePr>
        <p:xfrm>
          <a:off x="584201" y="967267"/>
          <a:ext cx="11163300" cy="7003954"/>
        </p:xfrm>
        <a:graphic>
          <a:graphicData uri="http://schemas.openxmlformats.org/drawingml/2006/table">
            <a:tbl>
              <a:tblPr/>
              <a:tblGrid>
                <a:gridCol w="3721100">
                  <a:extLst>
                    <a:ext uri="{9D8B030D-6E8A-4147-A177-3AD203B41FA5}">
                      <a16:colId xmlns:a16="http://schemas.microsoft.com/office/drawing/2014/main" val="3500079520"/>
                    </a:ext>
                  </a:extLst>
                </a:gridCol>
                <a:gridCol w="3721100">
                  <a:extLst>
                    <a:ext uri="{9D8B030D-6E8A-4147-A177-3AD203B41FA5}">
                      <a16:colId xmlns:a16="http://schemas.microsoft.com/office/drawing/2014/main" val="2773899545"/>
                    </a:ext>
                  </a:extLst>
                </a:gridCol>
                <a:gridCol w="3721100">
                  <a:extLst>
                    <a:ext uri="{9D8B030D-6E8A-4147-A177-3AD203B41FA5}">
                      <a16:colId xmlns:a16="http://schemas.microsoft.com/office/drawing/2014/main" val="328676978"/>
                    </a:ext>
                  </a:extLst>
                </a:gridCol>
              </a:tblGrid>
              <a:tr h="230915">
                <a:tc>
                  <a:txBody>
                    <a:bodyPr/>
                    <a:lstStyle/>
                    <a:p>
                      <a:r>
                        <a:rPr lang="en-US" sz="2000" b="1" dirty="0"/>
                        <a:t>Product </a:t>
                      </a:r>
                    </a:p>
                  </a:txBody>
                  <a:tcPr marL="42622" marR="42622" marT="21311" marB="21311" anchor="ctr">
                    <a:lnL>
                      <a:noFill/>
                    </a:lnL>
                    <a:lnR>
                      <a:noFill/>
                    </a:lnR>
                    <a:lnT>
                      <a:noFill/>
                    </a:lnT>
                    <a:lnB>
                      <a:noFill/>
                    </a:lnB>
                  </a:tcPr>
                </a:tc>
                <a:tc>
                  <a:txBody>
                    <a:bodyPr/>
                    <a:lstStyle/>
                    <a:p>
                      <a:r>
                        <a:rPr lang="en-US" sz="2000" b="1"/>
                        <a:t>Company </a:t>
                      </a:r>
                    </a:p>
                  </a:txBody>
                  <a:tcPr marL="42622" marR="42622" marT="21311" marB="21311" anchor="ctr">
                    <a:lnL>
                      <a:noFill/>
                    </a:lnL>
                    <a:lnR>
                      <a:noFill/>
                    </a:lnR>
                    <a:lnT>
                      <a:noFill/>
                    </a:lnT>
                    <a:lnB>
                      <a:noFill/>
                    </a:lnB>
                  </a:tcPr>
                </a:tc>
                <a:tc>
                  <a:txBody>
                    <a:bodyPr/>
                    <a:lstStyle/>
                    <a:p>
                      <a:r>
                        <a:rPr lang="en-US" sz="2000" b="1" dirty="0"/>
                        <a:t>Fuzzy Logic </a:t>
                      </a:r>
                    </a:p>
                  </a:txBody>
                  <a:tcPr marL="42622" marR="42622" marT="21311" marB="21311" anchor="ctr">
                    <a:lnL>
                      <a:noFill/>
                    </a:lnL>
                    <a:lnR>
                      <a:noFill/>
                    </a:lnR>
                    <a:lnT>
                      <a:noFill/>
                    </a:lnT>
                    <a:lnB>
                      <a:noFill/>
                    </a:lnB>
                  </a:tcPr>
                </a:tc>
                <a:extLst>
                  <a:ext uri="{0D108BD9-81ED-4DB2-BD59-A6C34878D82A}">
                    <a16:rowId xmlns:a16="http://schemas.microsoft.com/office/drawing/2014/main" val="3965709199"/>
                  </a:ext>
                </a:extLst>
              </a:tr>
              <a:tr h="605456">
                <a:tc>
                  <a:txBody>
                    <a:bodyPr/>
                    <a:lstStyle/>
                    <a:p>
                      <a:r>
                        <a:rPr lang="en-US" sz="2000" b="0" dirty="0"/>
                        <a:t>Anti-lock brakes </a:t>
                      </a:r>
                    </a:p>
                  </a:txBody>
                  <a:tcPr marL="42622" marR="42622" marT="21311" marB="21311" anchor="ctr">
                    <a:lnL>
                      <a:noFill/>
                    </a:lnL>
                    <a:lnR>
                      <a:noFill/>
                    </a:lnR>
                    <a:lnT>
                      <a:noFill/>
                    </a:lnT>
                    <a:lnB>
                      <a:noFill/>
                    </a:lnB>
                  </a:tcPr>
                </a:tc>
                <a:tc>
                  <a:txBody>
                    <a:bodyPr/>
                    <a:lstStyle/>
                    <a:p>
                      <a:r>
                        <a:rPr lang="en-US" sz="2000" b="0" dirty="0"/>
                        <a:t>Nissan </a:t>
                      </a:r>
                    </a:p>
                  </a:txBody>
                  <a:tcPr marL="42622" marR="42622" marT="21311" marB="21311" anchor="ctr">
                    <a:lnL>
                      <a:noFill/>
                    </a:lnL>
                    <a:lnR>
                      <a:noFill/>
                    </a:lnR>
                    <a:lnT>
                      <a:noFill/>
                    </a:lnT>
                    <a:lnB>
                      <a:noFill/>
                    </a:lnB>
                  </a:tcPr>
                </a:tc>
                <a:tc>
                  <a:txBody>
                    <a:bodyPr/>
                    <a:lstStyle/>
                    <a:p>
                      <a:r>
                        <a:rPr lang="en-US" sz="2000" b="0" dirty="0"/>
                        <a:t>Use fuzzy logic to controls brakes in hazardous cases depend on car speed, acceleration, wheel speed, and acceleration </a:t>
                      </a:r>
                    </a:p>
                  </a:txBody>
                  <a:tcPr marL="42622" marR="42622" marT="21311" marB="21311" anchor="ctr">
                    <a:lnL>
                      <a:noFill/>
                    </a:lnL>
                    <a:lnR>
                      <a:noFill/>
                    </a:lnR>
                    <a:lnT>
                      <a:noFill/>
                    </a:lnT>
                    <a:lnB>
                      <a:noFill/>
                    </a:lnB>
                  </a:tcPr>
                </a:tc>
                <a:extLst>
                  <a:ext uri="{0D108BD9-81ED-4DB2-BD59-A6C34878D82A}">
                    <a16:rowId xmlns:a16="http://schemas.microsoft.com/office/drawing/2014/main" val="173291870"/>
                  </a:ext>
                </a:extLst>
              </a:tr>
              <a:tr h="605456">
                <a:tc>
                  <a:txBody>
                    <a:bodyPr/>
                    <a:lstStyle/>
                    <a:p>
                      <a:r>
                        <a:rPr lang="en-US" sz="2000" b="0" dirty="0"/>
                        <a:t>Auto transmission </a:t>
                      </a:r>
                    </a:p>
                  </a:txBody>
                  <a:tcPr marL="42622" marR="42622" marT="21311" marB="21311" anchor="ctr">
                    <a:lnL>
                      <a:noFill/>
                    </a:lnL>
                    <a:lnR>
                      <a:noFill/>
                    </a:lnR>
                    <a:lnT>
                      <a:noFill/>
                    </a:lnT>
                    <a:lnB>
                      <a:noFill/>
                    </a:lnB>
                  </a:tcPr>
                </a:tc>
                <a:tc>
                  <a:txBody>
                    <a:bodyPr/>
                    <a:lstStyle/>
                    <a:p>
                      <a:r>
                        <a:rPr lang="en-US" sz="2000" b="0" dirty="0"/>
                        <a:t>NOK/Nissan </a:t>
                      </a:r>
                    </a:p>
                  </a:txBody>
                  <a:tcPr marL="42622" marR="42622" marT="21311" marB="21311" anchor="ctr">
                    <a:lnL>
                      <a:noFill/>
                    </a:lnL>
                    <a:lnR>
                      <a:noFill/>
                    </a:lnR>
                    <a:lnT>
                      <a:noFill/>
                    </a:lnT>
                    <a:lnB>
                      <a:noFill/>
                    </a:lnB>
                  </a:tcPr>
                </a:tc>
                <a:tc>
                  <a:txBody>
                    <a:bodyPr/>
                    <a:lstStyle/>
                    <a:p>
                      <a:r>
                        <a:rPr lang="en-US" sz="2000" b="0" dirty="0"/>
                        <a:t>Fuzzy logic is used to control the fuel injection and ignition based on throttle setting, cooling water temperature, RPM, etc. </a:t>
                      </a:r>
                    </a:p>
                  </a:txBody>
                  <a:tcPr marL="42622" marR="42622" marT="21311" marB="21311" anchor="ctr">
                    <a:lnL>
                      <a:noFill/>
                    </a:lnL>
                    <a:lnR>
                      <a:noFill/>
                    </a:lnR>
                    <a:lnT>
                      <a:noFill/>
                    </a:lnT>
                    <a:lnB>
                      <a:noFill/>
                    </a:lnB>
                  </a:tcPr>
                </a:tc>
                <a:extLst>
                  <a:ext uri="{0D108BD9-81ED-4DB2-BD59-A6C34878D82A}">
                    <a16:rowId xmlns:a16="http://schemas.microsoft.com/office/drawing/2014/main" val="3068054457"/>
                  </a:ext>
                </a:extLst>
              </a:tr>
              <a:tr h="436386">
                <a:tc>
                  <a:txBody>
                    <a:bodyPr/>
                    <a:lstStyle/>
                    <a:p>
                      <a:r>
                        <a:rPr lang="en-US" sz="2000" b="0"/>
                        <a:t>Auto engine </a:t>
                      </a:r>
                    </a:p>
                  </a:txBody>
                  <a:tcPr marL="42622" marR="42622" marT="21311" marB="21311" anchor="ctr">
                    <a:lnL>
                      <a:noFill/>
                    </a:lnL>
                    <a:lnR>
                      <a:noFill/>
                    </a:lnR>
                    <a:lnT>
                      <a:noFill/>
                    </a:lnT>
                    <a:lnB>
                      <a:noFill/>
                    </a:lnB>
                  </a:tcPr>
                </a:tc>
                <a:tc>
                  <a:txBody>
                    <a:bodyPr/>
                    <a:lstStyle/>
                    <a:p>
                      <a:r>
                        <a:rPr lang="en-US" sz="2000" b="0"/>
                        <a:t>Honda, Nissan </a:t>
                      </a:r>
                    </a:p>
                  </a:txBody>
                  <a:tcPr marL="42622" marR="42622" marT="21311" marB="21311" anchor="ctr">
                    <a:lnL>
                      <a:noFill/>
                    </a:lnL>
                    <a:lnR>
                      <a:noFill/>
                    </a:lnR>
                    <a:lnT>
                      <a:noFill/>
                    </a:lnT>
                    <a:lnB>
                      <a:noFill/>
                    </a:lnB>
                  </a:tcPr>
                </a:tc>
                <a:tc>
                  <a:txBody>
                    <a:bodyPr/>
                    <a:lstStyle/>
                    <a:p>
                      <a:r>
                        <a:rPr lang="en-US" sz="2000" b="0" dirty="0"/>
                        <a:t>Use to select </a:t>
                      </a:r>
                      <a:r>
                        <a:rPr lang="en-US" sz="2000" b="0" dirty="0" err="1"/>
                        <a:t>geat</a:t>
                      </a:r>
                      <a:r>
                        <a:rPr lang="en-US" sz="2000" b="0" dirty="0"/>
                        <a:t> based on engine load, driving style, and road conditions. </a:t>
                      </a:r>
                    </a:p>
                  </a:txBody>
                  <a:tcPr marL="42622" marR="42622" marT="21311" marB="21311" anchor="ctr">
                    <a:lnL>
                      <a:noFill/>
                    </a:lnL>
                    <a:lnR>
                      <a:noFill/>
                    </a:lnR>
                    <a:lnT>
                      <a:noFill/>
                    </a:lnT>
                    <a:lnB>
                      <a:noFill/>
                    </a:lnB>
                  </a:tcPr>
                </a:tc>
                <a:extLst>
                  <a:ext uri="{0D108BD9-81ED-4DB2-BD59-A6C34878D82A}">
                    <a16:rowId xmlns:a16="http://schemas.microsoft.com/office/drawing/2014/main" val="3474378187"/>
                  </a:ext>
                </a:extLst>
              </a:tr>
              <a:tr h="436386">
                <a:tc>
                  <a:txBody>
                    <a:bodyPr/>
                    <a:lstStyle/>
                    <a:p>
                      <a:r>
                        <a:rPr lang="en-US" sz="2000" b="0"/>
                        <a:t>Copy machine </a:t>
                      </a:r>
                    </a:p>
                  </a:txBody>
                  <a:tcPr marL="42622" marR="42622" marT="21311" marB="21311" anchor="ctr">
                    <a:lnL>
                      <a:noFill/>
                    </a:lnL>
                    <a:lnR>
                      <a:noFill/>
                    </a:lnR>
                    <a:lnT>
                      <a:noFill/>
                    </a:lnT>
                    <a:lnB>
                      <a:noFill/>
                    </a:lnB>
                  </a:tcPr>
                </a:tc>
                <a:tc>
                  <a:txBody>
                    <a:bodyPr/>
                    <a:lstStyle/>
                    <a:p>
                      <a:r>
                        <a:rPr lang="en-US" sz="2000" b="0"/>
                        <a:t>Canon </a:t>
                      </a:r>
                    </a:p>
                  </a:txBody>
                  <a:tcPr marL="42622" marR="42622" marT="21311" marB="21311" anchor="ctr">
                    <a:lnL>
                      <a:noFill/>
                    </a:lnL>
                    <a:lnR>
                      <a:noFill/>
                    </a:lnR>
                    <a:lnT>
                      <a:noFill/>
                    </a:lnT>
                    <a:lnB>
                      <a:noFill/>
                    </a:lnB>
                  </a:tcPr>
                </a:tc>
                <a:tc>
                  <a:txBody>
                    <a:bodyPr/>
                    <a:lstStyle/>
                    <a:p>
                      <a:r>
                        <a:rPr lang="en-US" sz="2000" b="0" dirty="0"/>
                        <a:t>Using for adjusting drum voltage based on picture density, humidity, and temperature. </a:t>
                      </a:r>
                    </a:p>
                  </a:txBody>
                  <a:tcPr marL="42622" marR="42622" marT="21311" marB="21311" anchor="ctr">
                    <a:lnL>
                      <a:noFill/>
                    </a:lnL>
                    <a:lnR>
                      <a:noFill/>
                    </a:lnR>
                    <a:lnT>
                      <a:noFill/>
                    </a:lnT>
                    <a:lnB>
                      <a:noFill/>
                    </a:lnB>
                  </a:tcPr>
                </a:tc>
                <a:extLst>
                  <a:ext uri="{0D108BD9-81ED-4DB2-BD59-A6C34878D82A}">
                    <a16:rowId xmlns:a16="http://schemas.microsoft.com/office/drawing/2014/main" val="1561489883"/>
                  </a:ext>
                </a:extLst>
              </a:tr>
              <a:tr h="418185">
                <a:tc>
                  <a:txBody>
                    <a:bodyPr/>
                    <a:lstStyle/>
                    <a:p>
                      <a:r>
                        <a:rPr lang="en-US" sz="2000" b="0"/>
                        <a:t>Cruise control </a:t>
                      </a:r>
                    </a:p>
                  </a:txBody>
                  <a:tcPr marL="42622" marR="42622" marT="21311" marB="21311" anchor="ctr">
                    <a:lnL>
                      <a:noFill/>
                    </a:lnL>
                    <a:lnR>
                      <a:noFill/>
                    </a:lnR>
                    <a:lnT>
                      <a:noFill/>
                    </a:lnT>
                    <a:lnB>
                      <a:noFill/>
                    </a:lnB>
                  </a:tcPr>
                </a:tc>
                <a:tc>
                  <a:txBody>
                    <a:bodyPr/>
                    <a:lstStyle/>
                    <a:p>
                      <a:r>
                        <a:rPr lang="en-US" sz="2000" b="0"/>
                        <a:t>Nissan, Isuzu, Mitsubishi </a:t>
                      </a:r>
                    </a:p>
                  </a:txBody>
                  <a:tcPr marL="42622" marR="42622" marT="21311" marB="21311" anchor="ctr">
                    <a:lnL>
                      <a:noFill/>
                    </a:lnL>
                    <a:lnR>
                      <a:noFill/>
                    </a:lnR>
                    <a:lnT>
                      <a:noFill/>
                    </a:lnT>
                    <a:lnB>
                      <a:noFill/>
                    </a:lnB>
                  </a:tcPr>
                </a:tc>
                <a:tc>
                  <a:txBody>
                    <a:bodyPr/>
                    <a:lstStyle/>
                    <a:p>
                      <a:r>
                        <a:rPr lang="en-US" sz="2000" b="0" dirty="0"/>
                        <a:t>Use it to adjusts throttle setting to set car speed and acceleration </a:t>
                      </a:r>
                    </a:p>
                  </a:txBody>
                  <a:tcPr marL="42622" marR="42622" marT="21311" marB="21311" anchor="ctr">
                    <a:lnL>
                      <a:noFill/>
                    </a:lnL>
                    <a:lnR>
                      <a:noFill/>
                    </a:lnR>
                    <a:lnT>
                      <a:noFill/>
                    </a:lnT>
                    <a:lnB>
                      <a:noFill/>
                    </a:lnB>
                  </a:tcPr>
                </a:tc>
                <a:extLst>
                  <a:ext uri="{0D108BD9-81ED-4DB2-BD59-A6C34878D82A}">
                    <a16:rowId xmlns:a16="http://schemas.microsoft.com/office/drawing/2014/main" val="3369488240"/>
                  </a:ext>
                </a:extLst>
              </a:tr>
              <a:tr h="792726">
                <a:tc>
                  <a:txBody>
                    <a:bodyPr/>
                    <a:lstStyle/>
                    <a:p>
                      <a:r>
                        <a:rPr lang="en-US" sz="2000" b="0" dirty="0"/>
                        <a:t>Dishwasher </a:t>
                      </a:r>
                    </a:p>
                  </a:txBody>
                  <a:tcPr marL="42622" marR="42622" marT="21311" marB="21311" anchor="ctr">
                    <a:lnL>
                      <a:noFill/>
                    </a:lnL>
                    <a:lnR>
                      <a:noFill/>
                    </a:lnR>
                    <a:lnT>
                      <a:noFill/>
                    </a:lnT>
                    <a:lnB>
                      <a:noFill/>
                    </a:lnB>
                  </a:tcPr>
                </a:tc>
                <a:tc>
                  <a:txBody>
                    <a:bodyPr/>
                    <a:lstStyle/>
                    <a:p>
                      <a:r>
                        <a:rPr lang="en-US" sz="2000" b="0" dirty="0"/>
                        <a:t>Matsushita </a:t>
                      </a:r>
                    </a:p>
                  </a:txBody>
                  <a:tcPr marL="42622" marR="42622" marT="21311" marB="21311" anchor="ctr">
                    <a:lnL>
                      <a:noFill/>
                    </a:lnL>
                    <a:lnR>
                      <a:noFill/>
                    </a:lnR>
                    <a:lnT>
                      <a:noFill/>
                    </a:lnT>
                    <a:lnB>
                      <a:noFill/>
                    </a:lnB>
                  </a:tcPr>
                </a:tc>
                <a:tc>
                  <a:txBody>
                    <a:bodyPr/>
                    <a:lstStyle/>
                    <a:p>
                      <a:r>
                        <a:rPr lang="en-US" sz="2000" b="0" dirty="0"/>
                        <a:t>Use for adjusting the cleaning cycle, rinse and wash strategies based depend upon the number of dishes and the amount of food served on the dishes. </a:t>
                      </a:r>
                    </a:p>
                  </a:txBody>
                  <a:tcPr marL="42622" marR="42622" marT="21311" marB="21311" anchor="ctr">
                    <a:lnL>
                      <a:noFill/>
                    </a:lnL>
                    <a:lnR>
                      <a:noFill/>
                    </a:lnR>
                    <a:lnT>
                      <a:noFill/>
                    </a:lnT>
                    <a:lnB>
                      <a:noFill/>
                    </a:lnB>
                  </a:tcPr>
                </a:tc>
                <a:extLst>
                  <a:ext uri="{0D108BD9-81ED-4DB2-BD59-A6C34878D82A}">
                    <a16:rowId xmlns:a16="http://schemas.microsoft.com/office/drawing/2014/main" val="20133867"/>
                  </a:ext>
                </a:extLst>
              </a:tr>
            </a:tbl>
          </a:graphicData>
        </a:graphic>
      </p:graphicFrame>
      <p:sp>
        <p:nvSpPr>
          <p:cNvPr id="5" name="Rectangle 1"/>
          <p:cNvSpPr>
            <a:spLocks noChangeArrowheads="1"/>
          </p:cNvSpPr>
          <p:nvPr/>
        </p:nvSpPr>
        <p:spPr bwMode="auto">
          <a:xfrm>
            <a:off x="0" y="-510062"/>
            <a:ext cx="963180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The Blow given table shows how famous companies using fuzzy logic in their products. </a:t>
            </a:r>
          </a:p>
        </p:txBody>
      </p:sp>
      <p:sp>
        <p:nvSpPr>
          <p:cNvPr id="3" name="Footer Placeholder 2"/>
          <p:cNvSpPr>
            <a:spLocks noGrp="1"/>
          </p:cNvSpPr>
          <p:nvPr>
            <p:ph type="ftr" sz="quarter" idx="11"/>
          </p:nvPr>
        </p:nvSpPr>
        <p:spPr/>
        <p:txBody>
          <a:bodyPr/>
          <a:lstStyle/>
          <a:p>
            <a:r>
              <a:rPr lang="it-IT" smtClean="0"/>
              <a:t>NN &amp; Fuzzy logic                                                                                    Solomon B.</a:t>
            </a:r>
            <a:endParaRPr lang="en-US"/>
          </a:p>
        </p:txBody>
      </p:sp>
      <p:sp>
        <p:nvSpPr>
          <p:cNvPr id="6" name="Slide Number Placeholder 5"/>
          <p:cNvSpPr>
            <a:spLocks noGrp="1"/>
          </p:cNvSpPr>
          <p:nvPr>
            <p:ph type="sldNum" sz="quarter" idx="12"/>
          </p:nvPr>
        </p:nvSpPr>
        <p:spPr/>
        <p:txBody>
          <a:bodyPr/>
          <a:lstStyle/>
          <a:p>
            <a:fld id="{86C10238-08D1-4534-A362-1A1F7F433448}" type="slidenum">
              <a:rPr lang="en-US" smtClean="0"/>
              <a:t>20</a:t>
            </a:fld>
            <a:endParaRPr lang="en-US"/>
          </a:p>
        </p:txBody>
      </p:sp>
    </p:spTree>
    <p:extLst>
      <p:ext uri="{BB962C8B-B14F-4D97-AF65-F5344CB8AC3E}">
        <p14:creationId xmlns:p14="http://schemas.microsoft.com/office/powerpoint/2010/main" val="2571756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84175"/>
          </a:xfrm>
        </p:spPr>
        <p:txBody>
          <a:bodyPr>
            <a:normAutofit fontScale="90000"/>
          </a:bodyPr>
          <a:lstStyle/>
          <a:p>
            <a:r>
              <a:rPr lang="en-US" sz="2800" dirty="0" err="1" smtClean="0"/>
              <a:t>Cnt</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3784435"/>
              </p:ext>
            </p:extLst>
          </p:nvPr>
        </p:nvGraphicFramePr>
        <p:xfrm>
          <a:off x="838200" y="927099"/>
          <a:ext cx="10515600" cy="5175092"/>
        </p:xfrm>
        <a:graphic>
          <a:graphicData uri="http://schemas.openxmlformats.org/drawingml/2006/table">
            <a:tbl>
              <a:tblPr/>
              <a:tblGrid>
                <a:gridCol w="3505200">
                  <a:extLst>
                    <a:ext uri="{9D8B030D-6E8A-4147-A177-3AD203B41FA5}">
                      <a16:colId xmlns:a16="http://schemas.microsoft.com/office/drawing/2014/main" val="2049192701"/>
                    </a:ext>
                  </a:extLst>
                </a:gridCol>
                <a:gridCol w="3505200">
                  <a:extLst>
                    <a:ext uri="{9D8B030D-6E8A-4147-A177-3AD203B41FA5}">
                      <a16:colId xmlns:a16="http://schemas.microsoft.com/office/drawing/2014/main" val="1621382890"/>
                    </a:ext>
                  </a:extLst>
                </a:gridCol>
                <a:gridCol w="3505200">
                  <a:extLst>
                    <a:ext uri="{9D8B030D-6E8A-4147-A177-3AD203B41FA5}">
                      <a16:colId xmlns:a16="http://schemas.microsoft.com/office/drawing/2014/main" val="692528410"/>
                    </a:ext>
                  </a:extLst>
                </a:gridCol>
              </a:tblGrid>
              <a:tr h="788259">
                <a:tc>
                  <a:txBody>
                    <a:bodyPr/>
                    <a:lstStyle/>
                    <a:p>
                      <a:r>
                        <a:rPr lang="en-US" sz="2000" dirty="0">
                          <a:latin typeface="Times New Roman" panose="02020603050405020304" pitchFamily="18" charset="0"/>
                          <a:cs typeface="Times New Roman" panose="02020603050405020304" pitchFamily="18" charset="0"/>
                        </a:rPr>
                        <a:t>Elevator control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Fujitec, Mitsubishi Electric, Toshiba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Use it to reduce waiting for time-based on passenger traffic </a:t>
                      </a:r>
                    </a:p>
                  </a:txBody>
                  <a:tcPr anchor="ctr">
                    <a:lnL>
                      <a:noFill/>
                    </a:lnL>
                    <a:lnR>
                      <a:noFill/>
                    </a:lnR>
                    <a:lnT>
                      <a:noFill/>
                    </a:lnT>
                    <a:lnB>
                      <a:noFill/>
                    </a:lnB>
                  </a:tcPr>
                </a:tc>
                <a:extLst>
                  <a:ext uri="{0D108BD9-81ED-4DB2-BD59-A6C34878D82A}">
                    <a16:rowId xmlns:a16="http://schemas.microsoft.com/office/drawing/2014/main" val="1760975457"/>
                  </a:ext>
                </a:extLst>
              </a:tr>
              <a:tr h="788259">
                <a:tc>
                  <a:txBody>
                    <a:bodyPr/>
                    <a:lstStyle/>
                    <a:p>
                      <a:r>
                        <a:rPr lang="en-US" sz="2000" dirty="0">
                          <a:latin typeface="Times New Roman" panose="02020603050405020304" pitchFamily="18" charset="0"/>
                          <a:cs typeface="Times New Roman" panose="02020603050405020304" pitchFamily="18" charset="0"/>
                        </a:rPr>
                        <a:t>Golf diagnostic system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Maruman Golf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Selects golf club based on golfer's swing and physique. </a:t>
                      </a:r>
                    </a:p>
                  </a:txBody>
                  <a:tcPr anchor="ctr">
                    <a:lnL>
                      <a:noFill/>
                    </a:lnL>
                    <a:lnR>
                      <a:noFill/>
                    </a:lnR>
                    <a:lnT>
                      <a:noFill/>
                    </a:lnT>
                    <a:lnB>
                      <a:noFill/>
                    </a:lnB>
                  </a:tcPr>
                </a:tc>
                <a:extLst>
                  <a:ext uri="{0D108BD9-81ED-4DB2-BD59-A6C34878D82A}">
                    <a16:rowId xmlns:a16="http://schemas.microsoft.com/office/drawing/2014/main" val="3781964504"/>
                  </a:ext>
                </a:extLst>
              </a:tr>
              <a:tr h="1130980">
                <a:tc>
                  <a:txBody>
                    <a:bodyPr/>
                    <a:lstStyle/>
                    <a:p>
                      <a:r>
                        <a:rPr lang="en-US" sz="2000">
                          <a:latin typeface="Times New Roman" panose="02020603050405020304" pitchFamily="18" charset="0"/>
                          <a:cs typeface="Times New Roman" panose="02020603050405020304" pitchFamily="18" charset="0"/>
                        </a:rPr>
                        <a:t>Fitness management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Omron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Fuzzy rules implied by them to check the fitness of their employees. </a:t>
                      </a:r>
                    </a:p>
                  </a:txBody>
                  <a:tcPr anchor="ctr">
                    <a:lnL>
                      <a:noFill/>
                    </a:lnL>
                    <a:lnR>
                      <a:noFill/>
                    </a:lnR>
                    <a:lnT>
                      <a:noFill/>
                    </a:lnT>
                    <a:lnB>
                      <a:noFill/>
                    </a:lnB>
                  </a:tcPr>
                </a:tc>
                <a:extLst>
                  <a:ext uri="{0D108BD9-81ED-4DB2-BD59-A6C34878D82A}">
                    <a16:rowId xmlns:a16="http://schemas.microsoft.com/office/drawing/2014/main" val="2217091708"/>
                  </a:ext>
                </a:extLst>
              </a:tr>
              <a:tr h="445538">
                <a:tc>
                  <a:txBody>
                    <a:bodyPr/>
                    <a:lstStyle/>
                    <a:p>
                      <a:r>
                        <a:rPr lang="en-US" sz="2000">
                          <a:latin typeface="Times New Roman" panose="02020603050405020304" pitchFamily="18" charset="0"/>
                          <a:cs typeface="Times New Roman" panose="02020603050405020304" pitchFamily="18" charset="0"/>
                        </a:rPr>
                        <a:t>Kiln control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Nippon Steel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Mixes cement </a:t>
                      </a:r>
                    </a:p>
                  </a:txBody>
                  <a:tcPr anchor="ctr">
                    <a:lnL>
                      <a:noFill/>
                    </a:lnL>
                    <a:lnR>
                      <a:noFill/>
                    </a:lnR>
                    <a:lnT>
                      <a:noFill/>
                    </a:lnT>
                    <a:lnB>
                      <a:noFill/>
                    </a:lnB>
                  </a:tcPr>
                </a:tc>
                <a:extLst>
                  <a:ext uri="{0D108BD9-81ED-4DB2-BD59-A6C34878D82A}">
                    <a16:rowId xmlns:a16="http://schemas.microsoft.com/office/drawing/2014/main" val="916096686"/>
                  </a:ext>
                </a:extLst>
              </a:tr>
              <a:tr h="788259">
                <a:tc>
                  <a:txBody>
                    <a:bodyPr/>
                    <a:lstStyle/>
                    <a:p>
                      <a:r>
                        <a:rPr lang="en-US" sz="2000">
                          <a:latin typeface="Times New Roman" panose="02020603050405020304" pitchFamily="18" charset="0"/>
                          <a:cs typeface="Times New Roman" panose="02020603050405020304" pitchFamily="18" charset="0"/>
                        </a:rPr>
                        <a:t>Microwave oven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Mitsubishi Chemical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Sets lunes power and cooking strategy </a:t>
                      </a:r>
                    </a:p>
                  </a:txBody>
                  <a:tcPr anchor="ctr">
                    <a:lnL>
                      <a:noFill/>
                    </a:lnL>
                    <a:lnR>
                      <a:noFill/>
                    </a:lnR>
                    <a:lnT>
                      <a:noFill/>
                    </a:lnT>
                    <a:lnB>
                      <a:noFill/>
                    </a:lnB>
                  </a:tcPr>
                </a:tc>
                <a:extLst>
                  <a:ext uri="{0D108BD9-81ED-4DB2-BD59-A6C34878D82A}">
                    <a16:rowId xmlns:a16="http://schemas.microsoft.com/office/drawing/2014/main" val="2118753219"/>
                  </a:ext>
                </a:extLst>
              </a:tr>
              <a:tr h="788259">
                <a:tc>
                  <a:txBody>
                    <a:bodyPr/>
                    <a:lstStyle/>
                    <a:p>
                      <a:r>
                        <a:rPr lang="en-US" sz="2000">
                          <a:latin typeface="Times New Roman" panose="02020603050405020304" pitchFamily="18" charset="0"/>
                          <a:cs typeface="Times New Roman" panose="02020603050405020304" pitchFamily="18" charset="0"/>
                        </a:rPr>
                        <a:t>Palmtop computer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Hitachi, Sharp, Sanyo, Toshiba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Recognizes handwritten Kanji characters </a:t>
                      </a:r>
                    </a:p>
                  </a:txBody>
                  <a:tcPr anchor="ctr">
                    <a:lnL>
                      <a:noFill/>
                    </a:lnL>
                    <a:lnR>
                      <a:noFill/>
                    </a:lnR>
                    <a:lnT>
                      <a:noFill/>
                    </a:lnT>
                    <a:lnB>
                      <a:noFill/>
                    </a:lnB>
                  </a:tcPr>
                </a:tc>
                <a:extLst>
                  <a:ext uri="{0D108BD9-81ED-4DB2-BD59-A6C34878D82A}">
                    <a16:rowId xmlns:a16="http://schemas.microsoft.com/office/drawing/2014/main" val="1247138275"/>
                  </a:ext>
                </a:extLst>
              </a:tr>
              <a:tr h="445538">
                <a:tc>
                  <a:txBody>
                    <a:bodyPr/>
                    <a:lstStyle/>
                    <a:p>
                      <a:r>
                        <a:rPr lang="en-US" sz="2000">
                          <a:latin typeface="Times New Roman" panose="02020603050405020304" pitchFamily="18" charset="0"/>
                          <a:cs typeface="Times New Roman" panose="02020603050405020304" pitchFamily="18" charset="0"/>
                        </a:rPr>
                        <a:t>Plasma etching </a:t>
                      </a:r>
                    </a:p>
                  </a:txBody>
                  <a:tcPr anchor="ctr">
                    <a:lnL>
                      <a:noFill/>
                    </a:lnL>
                    <a:lnR>
                      <a:noFill/>
                    </a:lnR>
                    <a:lnT>
                      <a:noFill/>
                    </a:lnT>
                    <a:lnB>
                      <a:noFill/>
                    </a:lnB>
                  </a:tcPr>
                </a:tc>
                <a:tc>
                  <a:txBody>
                    <a:bodyPr/>
                    <a:lstStyle/>
                    <a:p>
                      <a:r>
                        <a:rPr lang="en-US" sz="2000">
                          <a:latin typeface="Times New Roman" panose="02020603050405020304" pitchFamily="18" charset="0"/>
                          <a:cs typeface="Times New Roman" panose="02020603050405020304" pitchFamily="18" charset="0"/>
                        </a:rPr>
                        <a:t>Mitsubishi Electric </a:t>
                      </a:r>
                    </a:p>
                  </a:txBody>
                  <a:tcPr anchor="ctr">
                    <a:lnL>
                      <a:noFill/>
                    </a:lnL>
                    <a:lnR>
                      <a:noFill/>
                    </a:lnR>
                    <a:lnT>
                      <a:noFill/>
                    </a:lnT>
                    <a:lnB>
                      <a:noFill/>
                    </a:lnB>
                  </a:tcPr>
                </a:tc>
                <a:tc>
                  <a:txBody>
                    <a:bodyPr/>
                    <a:lstStyle/>
                    <a:p>
                      <a:r>
                        <a:rPr lang="en-US" sz="2000" dirty="0">
                          <a:latin typeface="Times New Roman" panose="02020603050405020304" pitchFamily="18" charset="0"/>
                          <a:cs typeface="Times New Roman" panose="02020603050405020304" pitchFamily="18" charset="0"/>
                        </a:rPr>
                        <a:t>Sets etch time and strategy </a:t>
                      </a:r>
                    </a:p>
                  </a:txBody>
                  <a:tcPr anchor="ctr">
                    <a:lnL>
                      <a:noFill/>
                    </a:lnL>
                    <a:lnR>
                      <a:noFill/>
                    </a:lnR>
                    <a:lnT>
                      <a:noFill/>
                    </a:lnT>
                    <a:lnB>
                      <a:noFill/>
                    </a:lnB>
                  </a:tcPr>
                </a:tc>
                <a:extLst>
                  <a:ext uri="{0D108BD9-81ED-4DB2-BD59-A6C34878D82A}">
                    <a16:rowId xmlns:a16="http://schemas.microsoft.com/office/drawing/2014/main" val="3831183999"/>
                  </a:ext>
                </a:extLst>
              </a:tr>
            </a:tbl>
          </a:graphicData>
        </a:graphic>
      </p:graphicFrame>
      <p:sp>
        <p:nvSpPr>
          <p:cNvPr id="3" name="Footer Placeholder 2"/>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21</a:t>
            </a:fld>
            <a:endParaRPr lang="en-US"/>
          </a:p>
        </p:txBody>
      </p:sp>
    </p:spTree>
    <p:extLst>
      <p:ext uri="{BB962C8B-B14F-4D97-AF65-F5344CB8AC3E}">
        <p14:creationId xmlns:p14="http://schemas.microsoft.com/office/powerpoint/2010/main" val="1707792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solidFill>
                  <a:srgbClr val="002060"/>
                </a:solidFill>
              </a:rPr>
              <a:t>                                                </a:t>
            </a:r>
            <a:r>
              <a:rPr lang="en-US" sz="5000" dirty="0" smtClean="0">
                <a:solidFill>
                  <a:srgbClr val="002060"/>
                </a:solidFill>
              </a:rPr>
              <a:t>Thank You</a:t>
            </a:r>
            <a:endParaRPr lang="en-US" sz="5000" dirty="0">
              <a:solidFill>
                <a:srgbClr val="002060"/>
              </a:solidFill>
            </a:endParaRPr>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22</a:t>
            </a:fld>
            <a:endParaRPr lang="en-US"/>
          </a:p>
        </p:txBody>
      </p:sp>
    </p:spTree>
    <p:extLst>
      <p:ext uri="{BB962C8B-B14F-4D97-AF65-F5344CB8AC3E}">
        <p14:creationId xmlns:p14="http://schemas.microsoft.com/office/powerpoint/2010/main" val="2381348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4975"/>
          </a:xfrm>
        </p:spPr>
        <p:txBody>
          <a:bodyPr>
            <a:normAutofit fontScale="90000"/>
          </a:bodyPr>
          <a:lstStyle/>
          <a:p>
            <a:r>
              <a:rPr lang="en-US" b="1" dirty="0" smtClean="0"/>
              <a:t>Fuzzy Logic | Introduction</a:t>
            </a:r>
            <a:br>
              <a:rPr lang="en-US" b="1" dirty="0" smtClean="0"/>
            </a:br>
            <a:endParaRPr lang="en-US" dirty="0"/>
          </a:p>
        </p:txBody>
      </p:sp>
      <p:sp>
        <p:nvSpPr>
          <p:cNvPr id="3" name="Content Placeholder 2"/>
          <p:cNvSpPr>
            <a:spLocks noGrp="1"/>
          </p:cNvSpPr>
          <p:nvPr>
            <p:ph idx="1"/>
          </p:nvPr>
        </p:nvSpPr>
        <p:spPr>
          <a:xfrm>
            <a:off x="838200" y="1066800"/>
            <a:ext cx="10515600" cy="5110163"/>
          </a:xfrm>
        </p:spPr>
        <p:txBody>
          <a:bodyPr/>
          <a:lstStyle/>
          <a:p>
            <a:r>
              <a:rPr lang="en-US" dirty="0" smtClean="0"/>
              <a:t>The term </a:t>
            </a:r>
            <a:r>
              <a:rPr lang="en-US" b="1" dirty="0" smtClean="0"/>
              <a:t>fuzzy</a:t>
            </a:r>
            <a:r>
              <a:rPr lang="en-US" dirty="0" smtClean="0"/>
              <a:t> refers to things which are not clear or are vague. In the real world many times we encounter a situation when we can’t determine whether the state is true or false, their fuzzy logic provides a very valuable flexibility for reasoning. In this way, we can consider the inaccuracies and uncertainties of any situation.</a:t>
            </a:r>
          </a:p>
          <a:p>
            <a:r>
              <a:rPr lang="en-US" dirty="0" smtClean="0"/>
              <a:t>In Boolean system truth value, 1.0 represents absolute truth value and 0.0 represents absolute false value. But in the fuzzy system, there is no logic for absolute truth and absolute false value. But in fuzzy logic, there is intermediate value too present which is partially true and partially false.</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3</a:t>
            </a:fld>
            <a:endParaRPr lang="en-US"/>
          </a:p>
        </p:txBody>
      </p:sp>
    </p:spTree>
    <p:extLst>
      <p:ext uri="{BB962C8B-B14F-4D97-AF65-F5344CB8AC3E}">
        <p14:creationId xmlns:p14="http://schemas.microsoft.com/office/powerpoint/2010/main" val="572620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46075"/>
          </a:xfrm>
        </p:spPr>
        <p:txBody>
          <a:bodyPr>
            <a:normAutofit fontScale="90000"/>
          </a:bodyPr>
          <a:lstStyle/>
          <a:p>
            <a:r>
              <a:rPr lang="en-US" b="1" dirty="0" smtClean="0"/>
              <a:t>Characteristics of Fuzzy Logic</a:t>
            </a:r>
            <a:br>
              <a:rPr lang="en-US" b="1" dirty="0" smtClean="0"/>
            </a:br>
            <a:endParaRPr lang="en-US" dirty="0"/>
          </a:p>
        </p:txBody>
      </p:sp>
      <p:sp>
        <p:nvSpPr>
          <p:cNvPr id="3" name="Content Placeholder 2"/>
          <p:cNvSpPr>
            <a:spLocks noGrp="1"/>
          </p:cNvSpPr>
          <p:nvPr>
            <p:ph idx="1"/>
          </p:nvPr>
        </p:nvSpPr>
        <p:spPr>
          <a:xfrm>
            <a:off x="838200" y="990600"/>
            <a:ext cx="10515600" cy="5186363"/>
          </a:xfrm>
        </p:spPr>
        <p:txBody>
          <a:bodyPr>
            <a:normAutofit/>
          </a:bodyPr>
          <a:lstStyle/>
          <a:p>
            <a:pPr marL="0" indent="0">
              <a:buNone/>
            </a:pPr>
            <a:r>
              <a:rPr lang="en-US" dirty="0" smtClean="0"/>
              <a:t>Here, are some important characteristics of fuzzy logic: </a:t>
            </a:r>
          </a:p>
          <a:p>
            <a:r>
              <a:rPr lang="en-US" dirty="0" smtClean="0"/>
              <a:t>Flexible and easy to implement machine learning technique </a:t>
            </a:r>
          </a:p>
          <a:p>
            <a:r>
              <a:rPr lang="en-US" dirty="0" smtClean="0"/>
              <a:t>Helps you to mimic the logic of human thought </a:t>
            </a:r>
          </a:p>
          <a:p>
            <a:r>
              <a:rPr lang="en-US" dirty="0" smtClean="0"/>
              <a:t>Logic may have two values which represent two possible solutions </a:t>
            </a:r>
          </a:p>
          <a:p>
            <a:r>
              <a:rPr lang="en-US" dirty="0" smtClean="0"/>
              <a:t>Highly suitable method for uncertain or approximate reasoning </a:t>
            </a:r>
          </a:p>
          <a:p>
            <a:r>
              <a:rPr lang="en-US" dirty="0" smtClean="0"/>
              <a:t>Fuzzy logic views inference as a process of propagating elastic constraints </a:t>
            </a:r>
          </a:p>
          <a:p>
            <a:r>
              <a:rPr lang="en-US" dirty="0" smtClean="0"/>
              <a:t>Fuzzy logic allows you to build nonlinear functions of arbitrary complexity. </a:t>
            </a:r>
          </a:p>
          <a:p>
            <a:r>
              <a:rPr lang="en-US" dirty="0" smtClean="0"/>
              <a:t>Fuzzy logic should be built with the complete guidance of experts </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4</a:t>
            </a:fld>
            <a:endParaRPr lang="en-US"/>
          </a:p>
        </p:txBody>
      </p:sp>
    </p:spTree>
    <p:extLst>
      <p:ext uri="{BB962C8B-B14F-4D97-AF65-F5344CB8AC3E}">
        <p14:creationId xmlns:p14="http://schemas.microsoft.com/office/powerpoint/2010/main" val="4187955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49086503"/>
              </p:ext>
            </p:extLst>
          </p:nvPr>
        </p:nvGraphicFramePr>
        <p:xfrm>
          <a:off x="393700" y="1422401"/>
          <a:ext cx="5511800" cy="2951478"/>
        </p:xfrm>
        <a:graphic>
          <a:graphicData uri="http://schemas.openxmlformats.org/drawingml/2006/table">
            <a:tbl>
              <a:tblPr/>
              <a:tblGrid>
                <a:gridCol w="2755900">
                  <a:extLst>
                    <a:ext uri="{9D8B030D-6E8A-4147-A177-3AD203B41FA5}">
                      <a16:colId xmlns:a16="http://schemas.microsoft.com/office/drawing/2014/main" val="1560272433"/>
                    </a:ext>
                  </a:extLst>
                </a:gridCol>
                <a:gridCol w="2755900">
                  <a:extLst>
                    <a:ext uri="{9D8B030D-6E8A-4147-A177-3AD203B41FA5}">
                      <a16:colId xmlns:a16="http://schemas.microsoft.com/office/drawing/2014/main" val="3963418335"/>
                    </a:ext>
                  </a:extLst>
                </a:gridCol>
              </a:tblGrid>
              <a:tr h="437256">
                <a:tc>
                  <a:txBody>
                    <a:bodyPr/>
                    <a:lstStyle/>
                    <a:p>
                      <a:r>
                        <a:rPr lang="en-US" b="1"/>
                        <a:t>Fuzzy Logic</a:t>
                      </a:r>
                      <a:r>
                        <a:rPr lang="en-US"/>
                        <a:t> </a:t>
                      </a:r>
                    </a:p>
                  </a:txBody>
                  <a:tcPr anchor="ctr">
                    <a:lnL>
                      <a:noFill/>
                    </a:lnL>
                    <a:lnR>
                      <a:noFill/>
                    </a:lnR>
                    <a:lnT>
                      <a:noFill/>
                    </a:lnT>
                    <a:lnB>
                      <a:noFill/>
                    </a:lnB>
                  </a:tcPr>
                </a:tc>
                <a:tc>
                  <a:txBody>
                    <a:bodyPr/>
                    <a:lstStyle/>
                    <a:p>
                      <a:r>
                        <a:rPr lang="en-US" b="1" dirty="0"/>
                        <a:t>Probability </a:t>
                      </a:r>
                      <a:endParaRPr lang="en-US" dirty="0"/>
                    </a:p>
                  </a:txBody>
                  <a:tcPr anchor="ctr">
                    <a:lnL>
                      <a:noFill/>
                    </a:lnL>
                    <a:lnR>
                      <a:noFill/>
                    </a:lnR>
                    <a:lnT>
                      <a:noFill/>
                    </a:lnT>
                    <a:lnB>
                      <a:noFill/>
                    </a:lnB>
                  </a:tcPr>
                </a:tc>
                <a:extLst>
                  <a:ext uri="{0D108BD9-81ED-4DB2-BD59-A6C34878D82A}">
                    <a16:rowId xmlns:a16="http://schemas.microsoft.com/office/drawing/2014/main" val="2938136434"/>
                  </a:ext>
                </a:extLst>
              </a:tr>
              <a:tr h="1093140">
                <a:tc>
                  <a:txBody>
                    <a:bodyPr/>
                    <a:lstStyle/>
                    <a:p>
                      <a:r>
                        <a:rPr lang="en-US" dirty="0"/>
                        <a:t>Fuzzy: Tom's degree of membership within the set of old people is 0.90. </a:t>
                      </a:r>
                    </a:p>
                  </a:txBody>
                  <a:tcPr anchor="ctr">
                    <a:lnL>
                      <a:noFill/>
                    </a:lnL>
                    <a:lnR>
                      <a:noFill/>
                    </a:lnR>
                    <a:lnT>
                      <a:noFill/>
                    </a:lnT>
                    <a:lnB>
                      <a:noFill/>
                    </a:lnB>
                  </a:tcPr>
                </a:tc>
                <a:tc>
                  <a:txBody>
                    <a:bodyPr/>
                    <a:lstStyle/>
                    <a:p>
                      <a:r>
                        <a:rPr lang="en-US"/>
                        <a:t>Probability: There is a 90% chance that Tom is old. </a:t>
                      </a:r>
                    </a:p>
                  </a:txBody>
                  <a:tcPr anchor="ctr">
                    <a:lnL>
                      <a:noFill/>
                    </a:lnL>
                    <a:lnR>
                      <a:noFill/>
                    </a:lnR>
                    <a:lnT>
                      <a:noFill/>
                    </a:lnT>
                    <a:lnB>
                      <a:noFill/>
                    </a:lnB>
                  </a:tcPr>
                </a:tc>
                <a:extLst>
                  <a:ext uri="{0D108BD9-81ED-4DB2-BD59-A6C34878D82A}">
                    <a16:rowId xmlns:a16="http://schemas.microsoft.com/office/drawing/2014/main" val="2429854915"/>
                  </a:ext>
                </a:extLst>
              </a:tr>
              <a:tr h="1421082">
                <a:tc>
                  <a:txBody>
                    <a:bodyPr/>
                    <a:lstStyle/>
                    <a:p>
                      <a:r>
                        <a:rPr lang="en-US"/>
                        <a:t>Fuzzy logic takes truth degrees as a mathematical basis on the model of the vagueness phenomenon. </a:t>
                      </a:r>
                    </a:p>
                  </a:txBody>
                  <a:tcPr anchor="ctr">
                    <a:lnL>
                      <a:noFill/>
                    </a:lnL>
                    <a:lnR>
                      <a:noFill/>
                    </a:lnR>
                    <a:lnT>
                      <a:noFill/>
                    </a:lnT>
                    <a:lnB>
                      <a:noFill/>
                    </a:lnB>
                  </a:tcPr>
                </a:tc>
                <a:tc>
                  <a:txBody>
                    <a:bodyPr/>
                    <a:lstStyle/>
                    <a:p>
                      <a:r>
                        <a:rPr lang="en-US" dirty="0"/>
                        <a:t>Probability is a mathematical model of ignorance. </a:t>
                      </a:r>
                    </a:p>
                  </a:txBody>
                  <a:tcPr anchor="ctr">
                    <a:lnL>
                      <a:noFill/>
                    </a:lnL>
                    <a:lnR>
                      <a:noFill/>
                    </a:lnR>
                    <a:lnT>
                      <a:noFill/>
                    </a:lnT>
                    <a:lnB>
                      <a:noFill/>
                    </a:lnB>
                  </a:tcPr>
                </a:tc>
                <a:extLst>
                  <a:ext uri="{0D108BD9-81ED-4DB2-BD59-A6C34878D82A}">
                    <a16:rowId xmlns:a16="http://schemas.microsoft.com/office/drawing/2014/main" val="2835691750"/>
                  </a:ext>
                </a:extLst>
              </a:tr>
            </a:tbl>
          </a:graphicData>
        </a:graphic>
      </p:graphicFrame>
      <p:sp>
        <p:nvSpPr>
          <p:cNvPr id="5" name="Rectangle 1"/>
          <p:cNvSpPr>
            <a:spLocks noChangeArrowheads="1"/>
          </p:cNvSpPr>
          <p:nvPr/>
        </p:nvSpPr>
        <p:spPr bwMode="auto">
          <a:xfrm>
            <a:off x="685800" y="965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chemeClr val="tx1"/>
                </a:solidFill>
                <a:effectLst/>
                <a:latin typeface="Arial" panose="020B0604020202020204" pitchFamily="34" charset="0"/>
              </a:rPr>
              <a:t>Fuzzy Logic vs. Probability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913926434"/>
              </p:ext>
            </p:extLst>
          </p:nvPr>
        </p:nvGraphicFramePr>
        <p:xfrm>
          <a:off x="6057900" y="1501735"/>
          <a:ext cx="5969000" cy="3363719"/>
        </p:xfrm>
        <a:graphic>
          <a:graphicData uri="http://schemas.openxmlformats.org/drawingml/2006/table">
            <a:tbl>
              <a:tblPr/>
              <a:tblGrid>
                <a:gridCol w="2984500">
                  <a:extLst>
                    <a:ext uri="{9D8B030D-6E8A-4147-A177-3AD203B41FA5}">
                      <a16:colId xmlns:a16="http://schemas.microsoft.com/office/drawing/2014/main" val="1081904577"/>
                    </a:ext>
                  </a:extLst>
                </a:gridCol>
                <a:gridCol w="2984500">
                  <a:extLst>
                    <a:ext uri="{9D8B030D-6E8A-4147-A177-3AD203B41FA5}">
                      <a16:colId xmlns:a16="http://schemas.microsoft.com/office/drawing/2014/main" val="704067365"/>
                    </a:ext>
                  </a:extLst>
                </a:gridCol>
              </a:tblGrid>
              <a:tr h="302331">
                <a:tc>
                  <a:txBody>
                    <a:bodyPr/>
                    <a:lstStyle/>
                    <a:p>
                      <a:r>
                        <a:rPr lang="en-US" b="1"/>
                        <a:t>Crisp</a:t>
                      </a:r>
                      <a:r>
                        <a:rPr lang="en-US"/>
                        <a:t> </a:t>
                      </a:r>
                    </a:p>
                  </a:txBody>
                  <a:tcPr anchor="ctr">
                    <a:lnL>
                      <a:noFill/>
                    </a:lnL>
                    <a:lnR>
                      <a:noFill/>
                    </a:lnR>
                    <a:lnT>
                      <a:noFill/>
                    </a:lnT>
                    <a:lnB>
                      <a:noFill/>
                    </a:lnB>
                  </a:tcPr>
                </a:tc>
                <a:tc>
                  <a:txBody>
                    <a:bodyPr/>
                    <a:lstStyle/>
                    <a:p>
                      <a:r>
                        <a:rPr lang="en-US" b="1" dirty="0"/>
                        <a:t>Fuzzy</a:t>
                      </a:r>
                      <a:r>
                        <a:rPr lang="en-US" dirty="0"/>
                        <a:t> </a:t>
                      </a:r>
                    </a:p>
                  </a:txBody>
                  <a:tcPr anchor="ctr">
                    <a:lnL>
                      <a:noFill/>
                    </a:lnL>
                    <a:lnR>
                      <a:noFill/>
                    </a:lnR>
                    <a:lnT>
                      <a:noFill/>
                    </a:lnT>
                    <a:lnB>
                      <a:noFill/>
                    </a:lnB>
                  </a:tcPr>
                </a:tc>
                <a:extLst>
                  <a:ext uri="{0D108BD9-81ED-4DB2-BD59-A6C34878D82A}">
                    <a16:rowId xmlns:a16="http://schemas.microsoft.com/office/drawing/2014/main" val="999521497"/>
                  </a:ext>
                </a:extLst>
              </a:tr>
              <a:tr h="529079">
                <a:tc>
                  <a:txBody>
                    <a:bodyPr/>
                    <a:lstStyle/>
                    <a:p>
                      <a:r>
                        <a:rPr lang="en-US"/>
                        <a:t>It has strict boundary T or F </a:t>
                      </a:r>
                    </a:p>
                  </a:txBody>
                  <a:tcPr anchor="ctr">
                    <a:lnL>
                      <a:noFill/>
                    </a:lnL>
                    <a:lnR>
                      <a:noFill/>
                    </a:lnR>
                    <a:lnT>
                      <a:noFill/>
                    </a:lnT>
                    <a:lnB>
                      <a:noFill/>
                    </a:lnB>
                  </a:tcPr>
                </a:tc>
                <a:tc>
                  <a:txBody>
                    <a:bodyPr/>
                    <a:lstStyle/>
                    <a:p>
                      <a:r>
                        <a:rPr lang="en-US"/>
                        <a:t>Fuzzy boundary with a degree of membership </a:t>
                      </a:r>
                    </a:p>
                  </a:txBody>
                  <a:tcPr anchor="ctr">
                    <a:lnL>
                      <a:noFill/>
                    </a:lnL>
                    <a:lnR>
                      <a:noFill/>
                    </a:lnR>
                    <a:lnT>
                      <a:noFill/>
                    </a:lnT>
                    <a:lnB>
                      <a:noFill/>
                    </a:lnB>
                  </a:tcPr>
                </a:tc>
                <a:extLst>
                  <a:ext uri="{0D108BD9-81ED-4DB2-BD59-A6C34878D82A}">
                    <a16:rowId xmlns:a16="http://schemas.microsoft.com/office/drawing/2014/main" val="1045845722"/>
                  </a:ext>
                </a:extLst>
              </a:tr>
              <a:tr h="529079">
                <a:tc>
                  <a:txBody>
                    <a:bodyPr/>
                    <a:lstStyle/>
                    <a:p>
                      <a:r>
                        <a:rPr lang="en-US"/>
                        <a:t>Some crisp time set can be fuzzy </a:t>
                      </a:r>
                    </a:p>
                  </a:txBody>
                  <a:tcPr anchor="ctr">
                    <a:lnL>
                      <a:noFill/>
                    </a:lnL>
                    <a:lnR>
                      <a:noFill/>
                    </a:lnR>
                    <a:lnT>
                      <a:noFill/>
                    </a:lnT>
                    <a:lnB>
                      <a:noFill/>
                    </a:lnB>
                  </a:tcPr>
                </a:tc>
                <a:tc>
                  <a:txBody>
                    <a:bodyPr/>
                    <a:lstStyle/>
                    <a:p>
                      <a:r>
                        <a:rPr lang="en-US"/>
                        <a:t>It can't be crisp </a:t>
                      </a:r>
                    </a:p>
                  </a:txBody>
                  <a:tcPr anchor="ctr">
                    <a:lnL>
                      <a:noFill/>
                    </a:lnL>
                    <a:lnR>
                      <a:noFill/>
                    </a:lnR>
                    <a:lnT>
                      <a:noFill/>
                    </a:lnT>
                    <a:lnB>
                      <a:noFill/>
                    </a:lnB>
                  </a:tcPr>
                </a:tc>
                <a:extLst>
                  <a:ext uri="{0D108BD9-81ED-4DB2-BD59-A6C34878D82A}">
                    <a16:rowId xmlns:a16="http://schemas.microsoft.com/office/drawing/2014/main" val="1916690175"/>
                  </a:ext>
                </a:extLst>
              </a:tr>
              <a:tr h="529079">
                <a:tc>
                  <a:txBody>
                    <a:bodyPr/>
                    <a:lstStyle/>
                    <a:p>
                      <a:r>
                        <a:rPr lang="en-US"/>
                        <a:t>True/False {0,1} </a:t>
                      </a:r>
                    </a:p>
                  </a:txBody>
                  <a:tcPr anchor="ctr">
                    <a:lnL>
                      <a:noFill/>
                    </a:lnL>
                    <a:lnR>
                      <a:noFill/>
                    </a:lnR>
                    <a:lnT>
                      <a:noFill/>
                    </a:lnT>
                    <a:lnB>
                      <a:noFill/>
                    </a:lnB>
                  </a:tcPr>
                </a:tc>
                <a:tc>
                  <a:txBody>
                    <a:bodyPr/>
                    <a:lstStyle/>
                    <a:p>
                      <a:r>
                        <a:rPr lang="en-US"/>
                        <a:t>Membership values on [0,1] </a:t>
                      </a:r>
                    </a:p>
                  </a:txBody>
                  <a:tcPr anchor="ctr">
                    <a:lnL>
                      <a:noFill/>
                    </a:lnL>
                    <a:lnR>
                      <a:noFill/>
                    </a:lnR>
                    <a:lnT>
                      <a:noFill/>
                    </a:lnT>
                    <a:lnB>
                      <a:noFill/>
                    </a:lnB>
                  </a:tcPr>
                </a:tc>
                <a:extLst>
                  <a:ext uri="{0D108BD9-81ED-4DB2-BD59-A6C34878D82A}">
                    <a16:rowId xmlns:a16="http://schemas.microsoft.com/office/drawing/2014/main" val="1152033073"/>
                  </a:ext>
                </a:extLst>
              </a:tr>
              <a:tr h="982576">
                <a:tc>
                  <a:txBody>
                    <a:bodyPr/>
                    <a:lstStyle/>
                    <a:p>
                      <a:r>
                        <a:rPr lang="en-US" dirty="0"/>
                        <a:t>In Crisp logic law of Excluded Middle and Non- Contradiction may or may not hold </a:t>
                      </a:r>
                    </a:p>
                  </a:txBody>
                  <a:tcPr anchor="ctr">
                    <a:lnL>
                      <a:noFill/>
                    </a:lnL>
                    <a:lnR>
                      <a:noFill/>
                    </a:lnR>
                    <a:lnT>
                      <a:noFill/>
                    </a:lnT>
                    <a:lnB>
                      <a:noFill/>
                    </a:lnB>
                  </a:tcPr>
                </a:tc>
                <a:tc>
                  <a:txBody>
                    <a:bodyPr/>
                    <a:lstStyle/>
                    <a:p>
                      <a:r>
                        <a:rPr lang="en-US" dirty="0"/>
                        <a:t>In the fuzzy logic law of Excluded Middle and Non- Contradiction hold </a:t>
                      </a:r>
                    </a:p>
                  </a:txBody>
                  <a:tcPr anchor="ctr">
                    <a:lnL>
                      <a:noFill/>
                    </a:lnL>
                    <a:lnR>
                      <a:noFill/>
                    </a:lnR>
                    <a:lnT>
                      <a:noFill/>
                    </a:lnT>
                    <a:lnB>
                      <a:noFill/>
                    </a:lnB>
                  </a:tcPr>
                </a:tc>
                <a:extLst>
                  <a:ext uri="{0D108BD9-81ED-4DB2-BD59-A6C34878D82A}">
                    <a16:rowId xmlns:a16="http://schemas.microsoft.com/office/drawing/2014/main" val="476244935"/>
                  </a:ext>
                </a:extLst>
              </a:tr>
            </a:tbl>
          </a:graphicData>
        </a:graphic>
      </p:graphicFrame>
      <p:sp>
        <p:nvSpPr>
          <p:cNvPr id="7" name="Rectangle 2"/>
          <p:cNvSpPr>
            <a:spLocks noChangeArrowheads="1"/>
          </p:cNvSpPr>
          <p:nvPr/>
        </p:nvSpPr>
        <p:spPr bwMode="auto">
          <a:xfrm>
            <a:off x="6189501" y="806849"/>
            <a:ext cx="6002499"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rPr>
              <a:t>                Crisp vs. Fuzzy</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8" name="Table 7"/>
          <p:cNvGraphicFramePr>
            <a:graphicFrameLocks noGrp="1"/>
          </p:cNvGraphicFramePr>
          <p:nvPr>
            <p:extLst>
              <p:ext uri="{D42A27DB-BD31-4B8C-83A1-F6EECF244321}">
                <p14:modId xmlns:p14="http://schemas.microsoft.com/office/powerpoint/2010/main" val="501099206"/>
              </p:ext>
            </p:extLst>
          </p:nvPr>
        </p:nvGraphicFramePr>
        <p:xfrm>
          <a:off x="228600" y="4846320"/>
          <a:ext cx="10515600" cy="2011680"/>
        </p:xfrm>
        <a:graphic>
          <a:graphicData uri="http://schemas.openxmlformats.org/drawingml/2006/table">
            <a:tbl>
              <a:tblPr/>
              <a:tblGrid>
                <a:gridCol w="5257800">
                  <a:extLst>
                    <a:ext uri="{9D8B030D-6E8A-4147-A177-3AD203B41FA5}">
                      <a16:colId xmlns:a16="http://schemas.microsoft.com/office/drawing/2014/main" val="2838917785"/>
                    </a:ext>
                  </a:extLst>
                </a:gridCol>
                <a:gridCol w="5257800">
                  <a:extLst>
                    <a:ext uri="{9D8B030D-6E8A-4147-A177-3AD203B41FA5}">
                      <a16:colId xmlns:a16="http://schemas.microsoft.com/office/drawing/2014/main" val="2363872792"/>
                    </a:ext>
                  </a:extLst>
                </a:gridCol>
              </a:tblGrid>
              <a:tr h="307109">
                <a:tc>
                  <a:txBody>
                    <a:bodyPr/>
                    <a:lstStyle/>
                    <a:p>
                      <a:r>
                        <a:rPr lang="en-US" b="1"/>
                        <a:t>Classical Set</a:t>
                      </a:r>
                      <a:r>
                        <a:rPr lang="en-US"/>
                        <a:t> </a:t>
                      </a:r>
                    </a:p>
                  </a:txBody>
                  <a:tcPr anchor="ctr">
                    <a:lnL>
                      <a:noFill/>
                    </a:lnL>
                    <a:lnR>
                      <a:noFill/>
                    </a:lnR>
                    <a:lnT>
                      <a:noFill/>
                    </a:lnT>
                    <a:lnB>
                      <a:noFill/>
                    </a:lnB>
                  </a:tcPr>
                </a:tc>
                <a:tc>
                  <a:txBody>
                    <a:bodyPr/>
                    <a:lstStyle/>
                    <a:p>
                      <a:r>
                        <a:rPr lang="en-US" b="1"/>
                        <a:t>Fuzzy Set Theory </a:t>
                      </a:r>
                      <a:endParaRPr lang="en-US"/>
                    </a:p>
                  </a:txBody>
                  <a:tcPr anchor="ctr">
                    <a:lnL>
                      <a:noFill/>
                    </a:lnL>
                    <a:lnR>
                      <a:noFill/>
                    </a:lnR>
                    <a:lnT>
                      <a:noFill/>
                    </a:lnT>
                    <a:lnB>
                      <a:noFill/>
                    </a:lnB>
                  </a:tcPr>
                </a:tc>
                <a:extLst>
                  <a:ext uri="{0D108BD9-81ED-4DB2-BD59-A6C34878D82A}">
                    <a16:rowId xmlns:a16="http://schemas.microsoft.com/office/drawing/2014/main" val="1673781152"/>
                  </a:ext>
                </a:extLst>
              </a:tr>
              <a:tr h="307109">
                <a:tc>
                  <a:txBody>
                    <a:bodyPr/>
                    <a:lstStyle/>
                    <a:p>
                      <a:r>
                        <a:rPr lang="en-US"/>
                        <a:t>Classes of objects with sharp boundaries. </a:t>
                      </a:r>
                    </a:p>
                  </a:txBody>
                  <a:tcPr anchor="ctr">
                    <a:lnL>
                      <a:noFill/>
                    </a:lnL>
                    <a:lnR>
                      <a:noFill/>
                    </a:lnR>
                    <a:lnT>
                      <a:noFill/>
                    </a:lnT>
                    <a:lnB>
                      <a:noFill/>
                    </a:lnB>
                  </a:tcPr>
                </a:tc>
                <a:tc>
                  <a:txBody>
                    <a:bodyPr/>
                    <a:lstStyle/>
                    <a:p>
                      <a:r>
                        <a:rPr lang="en-US" dirty="0"/>
                        <a:t>Classes of objects do not have sharp boundaries. </a:t>
                      </a:r>
                    </a:p>
                  </a:txBody>
                  <a:tcPr anchor="ctr">
                    <a:lnL>
                      <a:noFill/>
                    </a:lnL>
                    <a:lnR>
                      <a:noFill/>
                    </a:lnR>
                    <a:lnT>
                      <a:noFill/>
                    </a:lnT>
                    <a:lnB>
                      <a:noFill/>
                    </a:lnB>
                  </a:tcPr>
                </a:tc>
                <a:extLst>
                  <a:ext uri="{0D108BD9-81ED-4DB2-BD59-A6C34878D82A}">
                    <a16:rowId xmlns:a16="http://schemas.microsoft.com/office/drawing/2014/main" val="112661210"/>
                  </a:ext>
                </a:extLst>
              </a:tr>
              <a:tr h="767773">
                <a:tc>
                  <a:txBody>
                    <a:bodyPr/>
                    <a:lstStyle/>
                    <a:p>
                      <a:r>
                        <a:rPr lang="en-US" dirty="0"/>
                        <a:t>A classical set is defined by crisp boundaries, i.e., there is clarity about the location of the set boundaries. </a:t>
                      </a:r>
                    </a:p>
                  </a:txBody>
                  <a:tcPr anchor="ctr">
                    <a:lnL>
                      <a:noFill/>
                    </a:lnL>
                    <a:lnR>
                      <a:noFill/>
                    </a:lnR>
                    <a:lnT>
                      <a:noFill/>
                    </a:lnT>
                    <a:lnB>
                      <a:noFill/>
                    </a:lnB>
                  </a:tcPr>
                </a:tc>
                <a:tc>
                  <a:txBody>
                    <a:bodyPr/>
                    <a:lstStyle/>
                    <a:p>
                      <a:r>
                        <a:rPr lang="en-US" dirty="0"/>
                        <a:t>A fuzzy set always has ambiguous boundaries, i.e., there may be uncertainty about the location of the set boundaries. </a:t>
                      </a:r>
                    </a:p>
                  </a:txBody>
                  <a:tcPr anchor="ctr">
                    <a:lnL>
                      <a:noFill/>
                    </a:lnL>
                    <a:lnR>
                      <a:noFill/>
                    </a:lnR>
                    <a:lnT>
                      <a:noFill/>
                    </a:lnT>
                    <a:lnB>
                      <a:noFill/>
                    </a:lnB>
                  </a:tcPr>
                </a:tc>
                <a:extLst>
                  <a:ext uri="{0D108BD9-81ED-4DB2-BD59-A6C34878D82A}">
                    <a16:rowId xmlns:a16="http://schemas.microsoft.com/office/drawing/2014/main" val="4001722162"/>
                  </a:ext>
                </a:extLst>
              </a:tr>
              <a:tr h="307109">
                <a:tc>
                  <a:txBody>
                    <a:bodyPr/>
                    <a:lstStyle/>
                    <a:p>
                      <a:r>
                        <a:rPr lang="en-US"/>
                        <a:t>Widely used in digital system design </a:t>
                      </a:r>
                    </a:p>
                  </a:txBody>
                  <a:tcPr anchor="ctr">
                    <a:lnL>
                      <a:noFill/>
                    </a:lnL>
                    <a:lnR>
                      <a:noFill/>
                    </a:lnR>
                    <a:lnT>
                      <a:noFill/>
                    </a:lnT>
                    <a:lnB>
                      <a:noFill/>
                    </a:lnB>
                  </a:tcPr>
                </a:tc>
                <a:tc>
                  <a:txBody>
                    <a:bodyPr/>
                    <a:lstStyle/>
                    <a:p>
                      <a:r>
                        <a:rPr lang="en-US" dirty="0"/>
                        <a:t>Used only in fuzzy controllers. </a:t>
                      </a:r>
                    </a:p>
                  </a:txBody>
                  <a:tcPr anchor="ctr">
                    <a:lnL>
                      <a:noFill/>
                    </a:lnL>
                    <a:lnR>
                      <a:noFill/>
                    </a:lnR>
                    <a:lnT>
                      <a:noFill/>
                    </a:lnT>
                    <a:lnB>
                      <a:noFill/>
                    </a:lnB>
                  </a:tcPr>
                </a:tc>
                <a:extLst>
                  <a:ext uri="{0D108BD9-81ED-4DB2-BD59-A6C34878D82A}">
                    <a16:rowId xmlns:a16="http://schemas.microsoft.com/office/drawing/2014/main" val="2071866525"/>
                  </a:ext>
                </a:extLst>
              </a:tr>
            </a:tbl>
          </a:graphicData>
        </a:graphic>
      </p:graphicFrame>
      <p:sp>
        <p:nvSpPr>
          <p:cNvPr id="9" name="Rectangle 3"/>
          <p:cNvSpPr>
            <a:spLocks noChangeArrowheads="1"/>
          </p:cNvSpPr>
          <p:nvPr/>
        </p:nvSpPr>
        <p:spPr bwMode="auto">
          <a:xfrm>
            <a:off x="228600" y="4767303"/>
            <a:ext cx="518924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Arial" panose="020B0604020202020204" pitchFamily="34" charset="0"/>
              </a:rPr>
              <a:t>                            Classical Set vs. Fuzzy set Theory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237226816"/>
              </p:ext>
            </p:extLst>
          </p:nvPr>
        </p:nvGraphicFramePr>
        <p:xfrm>
          <a:off x="5761032" y="806849"/>
          <a:ext cx="208280" cy="3960454"/>
        </p:xfrm>
        <a:graphic>
          <a:graphicData uri="http://schemas.openxmlformats.org/drawingml/2006/table">
            <a:tbl>
              <a:tblPr/>
              <a:tblGrid>
                <a:gridCol w="208280">
                  <a:extLst>
                    <a:ext uri="{9D8B030D-6E8A-4147-A177-3AD203B41FA5}">
                      <a16:colId xmlns:a16="http://schemas.microsoft.com/office/drawing/2014/main" val="344921904"/>
                    </a:ext>
                  </a:extLst>
                </a:gridCol>
              </a:tblGrid>
              <a:tr h="3960454">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002538489"/>
                  </a:ext>
                </a:extLst>
              </a:tr>
            </a:tbl>
          </a:graphicData>
        </a:graphic>
      </p:graphicFrame>
      <p:sp>
        <p:nvSpPr>
          <p:cNvPr id="2" name="Footer Placeholder 1"/>
          <p:cNvSpPr>
            <a:spLocks noGrp="1"/>
          </p:cNvSpPr>
          <p:nvPr>
            <p:ph type="ftr" sz="quarter" idx="11"/>
          </p:nvPr>
        </p:nvSpPr>
        <p:spPr/>
        <p:txBody>
          <a:bodyPr/>
          <a:lstStyle/>
          <a:p>
            <a:r>
              <a:rPr lang="it-IT" smtClean="0"/>
              <a:t>NN &amp; Fuzzy logic                                                                                    Solomon B.</a:t>
            </a:r>
            <a:endParaRPr lang="en-US"/>
          </a:p>
        </p:txBody>
      </p:sp>
      <p:sp>
        <p:nvSpPr>
          <p:cNvPr id="3" name="Slide Number Placeholder 2"/>
          <p:cNvSpPr>
            <a:spLocks noGrp="1"/>
          </p:cNvSpPr>
          <p:nvPr>
            <p:ph type="sldNum" sz="quarter" idx="12"/>
          </p:nvPr>
        </p:nvSpPr>
        <p:spPr/>
        <p:txBody>
          <a:bodyPr/>
          <a:lstStyle/>
          <a:p>
            <a:fld id="{86C10238-08D1-4534-A362-1A1F7F433448}" type="slidenum">
              <a:rPr lang="en-US" smtClean="0"/>
              <a:t>5</a:t>
            </a:fld>
            <a:endParaRPr lang="en-US"/>
          </a:p>
        </p:txBody>
      </p:sp>
    </p:spTree>
    <p:extLst>
      <p:ext uri="{BB962C8B-B14F-4D97-AF65-F5344CB8AC3E}">
        <p14:creationId xmlns:p14="http://schemas.microsoft.com/office/powerpoint/2010/main" val="4227366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1775"/>
          </a:xfrm>
        </p:spPr>
        <p:txBody>
          <a:bodyPr>
            <a:normAutofit fontScale="90000"/>
          </a:bodyPr>
          <a:lstStyle/>
          <a:p>
            <a:r>
              <a:rPr lang="en-US" dirty="0" smtClean="0"/>
              <a:t>Fuzzy logic examples</a:t>
            </a:r>
            <a:endParaRPr lang="en-US" dirty="0"/>
          </a:p>
        </p:txBody>
      </p:sp>
      <p:sp>
        <p:nvSpPr>
          <p:cNvPr id="3" name="Content Placeholder 2"/>
          <p:cNvSpPr>
            <a:spLocks noGrp="1"/>
          </p:cNvSpPr>
          <p:nvPr>
            <p:ph idx="1"/>
          </p:nvPr>
        </p:nvSpPr>
        <p:spPr>
          <a:xfrm>
            <a:off x="838200" y="825500"/>
            <a:ext cx="10515600" cy="5351463"/>
          </a:xfrm>
        </p:spPr>
        <p:txBody>
          <a:bodyPr/>
          <a:lstStyle/>
          <a:p>
            <a:r>
              <a:rPr lang="en-US" dirty="0" smtClean="0"/>
              <a:t>See the below-given diagram. It shows that in fuzzy systems, the values are denoted by a 0 to 1 number. In this example, 1.0 means absolute truth and 0.0 means absolute falseness. </a:t>
            </a:r>
          </a:p>
          <a:p>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830" y="1935162"/>
            <a:ext cx="5455217" cy="4419601"/>
          </a:xfrm>
          <a:prstGeom prst="rect">
            <a:avLst/>
          </a:prstGeom>
        </p:spPr>
      </p:pic>
      <p:pic>
        <p:nvPicPr>
          <p:cNvPr id="7" name="Content Placeholder 3"/>
          <p:cNvPicPr>
            <a:picLocks noChangeAspect="1"/>
          </p:cNvPicPr>
          <p:nvPr/>
        </p:nvPicPr>
        <p:blipFill>
          <a:blip r:embed="rId3"/>
          <a:stretch>
            <a:fillRect/>
          </a:stretch>
        </p:blipFill>
        <p:spPr>
          <a:xfrm>
            <a:off x="6816904" y="2026602"/>
            <a:ext cx="5375096" cy="4831398"/>
          </a:xfrm>
          <a:prstGeom prst="rect">
            <a:avLst/>
          </a:prstGeom>
        </p:spPr>
      </p:pic>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6</a:t>
            </a:fld>
            <a:endParaRPr lang="en-US"/>
          </a:p>
        </p:txBody>
      </p:sp>
    </p:spTree>
    <p:extLst>
      <p:ext uri="{BB962C8B-B14F-4D97-AF65-F5344CB8AC3E}">
        <p14:creationId xmlns:p14="http://schemas.microsoft.com/office/powerpoint/2010/main" val="28208337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33375"/>
          </a:xfrm>
        </p:spPr>
        <p:txBody>
          <a:bodyPr>
            <a:normAutofit fontScale="90000"/>
          </a:bodyPr>
          <a:lstStyle/>
          <a:p>
            <a:r>
              <a:rPr lang="en-US" b="1" dirty="0" smtClean="0"/>
              <a:t>When not to use fuzzy logic</a:t>
            </a:r>
            <a:br>
              <a:rPr lang="en-US" b="1" dirty="0" smtClean="0"/>
            </a:br>
            <a:endParaRPr lang="en-US" dirty="0"/>
          </a:p>
        </p:txBody>
      </p:sp>
      <p:sp>
        <p:nvSpPr>
          <p:cNvPr id="3" name="Content Placeholder 2"/>
          <p:cNvSpPr>
            <a:spLocks noGrp="1"/>
          </p:cNvSpPr>
          <p:nvPr>
            <p:ph idx="1"/>
          </p:nvPr>
        </p:nvSpPr>
        <p:spPr>
          <a:xfrm>
            <a:off x="838200" y="901700"/>
            <a:ext cx="10515600" cy="5275263"/>
          </a:xfrm>
        </p:spPr>
        <p:txBody>
          <a:bodyPr/>
          <a:lstStyle/>
          <a:p>
            <a:endParaRPr lang="en-US" dirty="0" smtClean="0"/>
          </a:p>
          <a:p>
            <a:r>
              <a:rPr lang="en-US" dirty="0" smtClean="0"/>
              <a:t>However, fuzzy logic is never a cure for all. Therefore, it is equally important to understand that where we should not use fuzzy logic. </a:t>
            </a:r>
          </a:p>
          <a:p>
            <a:r>
              <a:rPr lang="en-US" dirty="0" smtClean="0"/>
              <a:t>Here, are certain situations when you better not use Fuzzy Logic: </a:t>
            </a:r>
          </a:p>
          <a:p>
            <a:r>
              <a:rPr lang="en-US" dirty="0" smtClean="0"/>
              <a:t>If you don't find it convenient to map an input space to an output space </a:t>
            </a:r>
          </a:p>
          <a:p>
            <a:r>
              <a:rPr lang="en-US" dirty="0" smtClean="0"/>
              <a:t>Fuzzy logic should not be used when you can use common sense </a:t>
            </a:r>
          </a:p>
          <a:p>
            <a:r>
              <a:rPr lang="en-US" dirty="0" smtClean="0"/>
              <a:t>Many controllers can do the fine job without the use of fuzzy logic </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7</a:t>
            </a:fld>
            <a:endParaRPr lang="en-US"/>
          </a:p>
        </p:txBody>
      </p:sp>
    </p:spTree>
    <p:extLst>
      <p:ext uri="{BB962C8B-B14F-4D97-AF65-F5344CB8AC3E}">
        <p14:creationId xmlns:p14="http://schemas.microsoft.com/office/powerpoint/2010/main" val="2246492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20675"/>
          </a:xfrm>
        </p:spPr>
        <p:txBody>
          <a:bodyPr>
            <a:normAutofit fontScale="90000"/>
          </a:bodyPr>
          <a:lstStyle/>
          <a:p>
            <a:r>
              <a:rPr lang="en-US" b="1" dirty="0" smtClean="0"/>
              <a:t>ARCHITECTURE</a:t>
            </a:r>
            <a:r>
              <a:rPr lang="en-US" dirty="0" smtClean="0"/>
              <a:t/>
            </a:r>
            <a:br>
              <a:rPr lang="en-US" dirty="0" smtClean="0"/>
            </a:br>
            <a:endParaRPr lang="en-US" dirty="0"/>
          </a:p>
        </p:txBody>
      </p:sp>
      <p:sp>
        <p:nvSpPr>
          <p:cNvPr id="3" name="Content Placeholder 2"/>
          <p:cNvSpPr>
            <a:spLocks noGrp="1"/>
          </p:cNvSpPr>
          <p:nvPr>
            <p:ph idx="1"/>
          </p:nvPr>
        </p:nvSpPr>
        <p:spPr>
          <a:xfrm>
            <a:off x="838200" y="876300"/>
            <a:ext cx="10515600" cy="5300663"/>
          </a:xfrm>
        </p:spPr>
        <p:txBody>
          <a:bodyPr>
            <a:normAutofit fontScale="92500" lnSpcReduction="10000"/>
          </a:bodyPr>
          <a:lstStyle/>
          <a:p>
            <a:pPr marL="0" indent="0">
              <a:buNone/>
            </a:pPr>
            <a:r>
              <a:rPr lang="en-US" dirty="0" smtClean="0"/>
              <a:t>Its Architecture contains four parts :</a:t>
            </a:r>
          </a:p>
          <a:p>
            <a:r>
              <a:rPr lang="en-US" dirty="0" smtClean="0"/>
              <a:t>RULE BASE: It contains the set of rules and the IF-THEN conditions provided by the experts to govern the decision making system, on the basis of linguistic information. Recent developments in fuzzy theory offer several effective methods for the design and tuning of fuzzy controllers. Most of these developments reduce the number of fuzzy rules.</a:t>
            </a:r>
          </a:p>
          <a:p>
            <a:r>
              <a:rPr lang="en-US" dirty="0" smtClean="0"/>
              <a:t>FUZZIFICATION: It is used to convert inputs i.e. crisp numbers into fuzzy sets. Crisp inputs are basically the exact inputs measured by sensors and passed into the control system for processing, such as temperature, pressure, rpm’s, etc.</a:t>
            </a:r>
          </a:p>
          <a:p>
            <a:r>
              <a:rPr lang="en-US" dirty="0" smtClean="0"/>
              <a:t>INFERENCE ENGINE: It determines the matching degree of the current fuzzy input with respect to each rule and decides which rules are to be fired according to the input field. Next, the fired rules are combined to form the control actions.</a:t>
            </a:r>
          </a:p>
          <a:p>
            <a:endParaRPr lang="en-US" dirty="0"/>
          </a:p>
        </p:txBody>
      </p:sp>
      <p:sp>
        <p:nvSpPr>
          <p:cNvPr id="4" name="Footer Placeholder 3"/>
          <p:cNvSpPr>
            <a:spLocks noGrp="1"/>
          </p:cNvSpPr>
          <p:nvPr>
            <p:ph type="ftr" sz="quarter" idx="11"/>
          </p:nvPr>
        </p:nvSpPr>
        <p:spPr/>
        <p:txBody>
          <a:bodyPr/>
          <a:lstStyle/>
          <a:p>
            <a:r>
              <a:rPr lang="it-IT" smtClean="0"/>
              <a:t>NN &amp; Fuzzy logic                                                                                    Solomon B.</a:t>
            </a:r>
            <a:endParaRPr lang="en-US"/>
          </a:p>
        </p:txBody>
      </p:sp>
      <p:sp>
        <p:nvSpPr>
          <p:cNvPr id="5" name="Slide Number Placeholder 4"/>
          <p:cNvSpPr>
            <a:spLocks noGrp="1"/>
          </p:cNvSpPr>
          <p:nvPr>
            <p:ph type="sldNum" sz="quarter" idx="12"/>
          </p:nvPr>
        </p:nvSpPr>
        <p:spPr/>
        <p:txBody>
          <a:bodyPr/>
          <a:lstStyle/>
          <a:p>
            <a:fld id="{86C10238-08D1-4534-A362-1A1F7F433448}" type="slidenum">
              <a:rPr lang="en-US" smtClean="0"/>
              <a:t>8</a:t>
            </a:fld>
            <a:endParaRPr lang="en-US"/>
          </a:p>
        </p:txBody>
      </p:sp>
    </p:spTree>
    <p:extLst>
      <p:ext uri="{BB962C8B-B14F-4D97-AF65-F5344CB8AC3E}">
        <p14:creationId xmlns:p14="http://schemas.microsoft.com/office/powerpoint/2010/main" val="3038769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0"/>
            <a:ext cx="10515600" cy="5491163"/>
          </a:xfrm>
        </p:spPr>
        <p:txBody>
          <a:bodyPr/>
          <a:lstStyle/>
          <a:p>
            <a:r>
              <a:rPr lang="en-US" dirty="0" smtClean="0"/>
              <a:t>DEFUZZIFICATION: It is used to convert the fuzzy sets obtained by inference engine into a crisp value. There are several defuzzification methods available and the best suited one is used with a specific expert system to reduce the error.</a:t>
            </a:r>
          </a:p>
          <a:p>
            <a:endParaRPr lang="en-US" dirty="0"/>
          </a:p>
        </p:txBody>
      </p:sp>
      <p:pic>
        <p:nvPicPr>
          <p:cNvPr id="5" name="Picture 4"/>
          <p:cNvPicPr>
            <a:picLocks noChangeAspect="1"/>
          </p:cNvPicPr>
          <p:nvPr/>
        </p:nvPicPr>
        <p:blipFill>
          <a:blip r:embed="rId2"/>
          <a:stretch>
            <a:fillRect/>
          </a:stretch>
        </p:blipFill>
        <p:spPr>
          <a:xfrm>
            <a:off x="1219200" y="2298700"/>
            <a:ext cx="9628206" cy="3878263"/>
          </a:xfrm>
          <a:prstGeom prst="rect">
            <a:avLst/>
          </a:prstGeom>
        </p:spPr>
      </p:pic>
      <p:sp>
        <p:nvSpPr>
          <p:cNvPr id="2" name="Footer Placeholder 1"/>
          <p:cNvSpPr>
            <a:spLocks noGrp="1"/>
          </p:cNvSpPr>
          <p:nvPr>
            <p:ph type="ftr" sz="quarter" idx="11"/>
          </p:nvPr>
        </p:nvSpPr>
        <p:spPr/>
        <p:txBody>
          <a:bodyPr/>
          <a:lstStyle/>
          <a:p>
            <a:r>
              <a:rPr lang="it-IT" smtClean="0"/>
              <a:t>NN &amp; Fuzzy logic                                                                                    Solomon B.</a:t>
            </a:r>
            <a:endParaRPr lang="en-US"/>
          </a:p>
        </p:txBody>
      </p:sp>
      <p:sp>
        <p:nvSpPr>
          <p:cNvPr id="4" name="Slide Number Placeholder 3"/>
          <p:cNvSpPr>
            <a:spLocks noGrp="1"/>
          </p:cNvSpPr>
          <p:nvPr>
            <p:ph type="sldNum" sz="quarter" idx="12"/>
          </p:nvPr>
        </p:nvSpPr>
        <p:spPr/>
        <p:txBody>
          <a:bodyPr/>
          <a:lstStyle/>
          <a:p>
            <a:fld id="{86C10238-08D1-4534-A362-1A1F7F433448}" type="slidenum">
              <a:rPr lang="en-US" smtClean="0"/>
              <a:t>9</a:t>
            </a:fld>
            <a:endParaRPr lang="en-US"/>
          </a:p>
        </p:txBody>
      </p:sp>
    </p:spTree>
    <p:extLst>
      <p:ext uri="{BB962C8B-B14F-4D97-AF65-F5344CB8AC3E}">
        <p14:creationId xmlns:p14="http://schemas.microsoft.com/office/powerpoint/2010/main" val="3188584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1422</TotalTime>
  <Words>2215</Words>
  <Application>Microsoft Office PowerPoint</Application>
  <PresentationFormat>Widescreen</PresentationFormat>
  <Paragraphs>222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Introduction to Fuzzy Logic</vt:lpstr>
      <vt:lpstr>Fuzzy Logic | Introduction </vt:lpstr>
      <vt:lpstr>Fuzzy Logic | Introduction </vt:lpstr>
      <vt:lpstr>Characteristics of Fuzzy Logic </vt:lpstr>
      <vt:lpstr>PowerPoint Presentation</vt:lpstr>
      <vt:lpstr>Fuzzy logic examples</vt:lpstr>
      <vt:lpstr>When not to use fuzzy logic </vt:lpstr>
      <vt:lpstr>ARCHITECTURE </vt:lpstr>
      <vt:lpstr>PowerPoint Presentation</vt:lpstr>
      <vt:lpstr>  Membership function  </vt:lpstr>
      <vt:lpstr>What is Fuzzy Control? </vt:lpstr>
      <vt:lpstr>Conventional control</vt:lpstr>
      <vt:lpstr>Cnt.</vt:lpstr>
      <vt:lpstr>Fuzzy controller</vt:lpstr>
      <vt:lpstr>Cnt.</vt:lpstr>
      <vt:lpstr>cnt</vt:lpstr>
      <vt:lpstr>Advantages of Fuzzy Logic System </vt:lpstr>
      <vt:lpstr>Disadvantages of Fuzzy Logic Systems </vt:lpstr>
      <vt:lpstr>Examples of Fuzzy Logic</vt:lpstr>
      <vt:lpstr>Application </vt:lpstr>
      <vt:lpstr>Cnt.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Fuzzy Logic</dc:title>
  <dc:creator>user</dc:creator>
  <cp:lastModifiedBy>user</cp:lastModifiedBy>
  <cp:revision>4</cp:revision>
  <dcterms:created xsi:type="dcterms:W3CDTF">2020-03-08T08:40:45Z</dcterms:created>
  <dcterms:modified xsi:type="dcterms:W3CDTF">2020-03-09T08:25:15Z</dcterms:modified>
</cp:coreProperties>
</file>