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920" r:id="rId2"/>
  </p:sldMasterIdLst>
  <p:notesMasterIdLst>
    <p:notesMasterId r:id="rId49"/>
  </p:notesMasterIdLst>
  <p:handoutMasterIdLst>
    <p:handoutMasterId r:id="rId50"/>
  </p:handoutMasterIdLst>
  <p:sldIdLst>
    <p:sldId id="675" r:id="rId3"/>
    <p:sldId id="486" r:id="rId4"/>
    <p:sldId id="517" r:id="rId5"/>
    <p:sldId id="515" r:id="rId6"/>
    <p:sldId id="630" r:id="rId7"/>
    <p:sldId id="631" r:id="rId8"/>
    <p:sldId id="632" r:id="rId9"/>
    <p:sldId id="633" r:id="rId10"/>
    <p:sldId id="634" r:id="rId11"/>
    <p:sldId id="635" r:id="rId12"/>
    <p:sldId id="636" r:id="rId13"/>
    <p:sldId id="637" r:id="rId14"/>
    <p:sldId id="638" r:id="rId15"/>
    <p:sldId id="639" r:id="rId16"/>
    <p:sldId id="640" r:id="rId17"/>
    <p:sldId id="641" r:id="rId18"/>
    <p:sldId id="671" r:id="rId19"/>
    <p:sldId id="643" r:id="rId20"/>
    <p:sldId id="674" r:id="rId21"/>
    <p:sldId id="672" r:id="rId22"/>
    <p:sldId id="487" r:id="rId23"/>
    <p:sldId id="644" r:id="rId24"/>
    <p:sldId id="645" r:id="rId25"/>
    <p:sldId id="646" r:id="rId26"/>
    <p:sldId id="655" r:id="rId27"/>
    <p:sldId id="669" r:id="rId28"/>
    <p:sldId id="670" r:id="rId29"/>
    <p:sldId id="654" r:id="rId30"/>
    <p:sldId id="657" r:id="rId31"/>
    <p:sldId id="658" r:id="rId32"/>
    <p:sldId id="673" r:id="rId33"/>
    <p:sldId id="676" r:id="rId34"/>
    <p:sldId id="690" r:id="rId35"/>
    <p:sldId id="678" r:id="rId36"/>
    <p:sldId id="679" r:id="rId37"/>
    <p:sldId id="680" r:id="rId38"/>
    <p:sldId id="681" r:id="rId39"/>
    <p:sldId id="677" r:id="rId40"/>
    <p:sldId id="682" r:id="rId41"/>
    <p:sldId id="683" r:id="rId42"/>
    <p:sldId id="684" r:id="rId43"/>
    <p:sldId id="685" r:id="rId44"/>
    <p:sldId id="686" r:id="rId45"/>
    <p:sldId id="687" r:id="rId46"/>
    <p:sldId id="688" r:id="rId47"/>
    <p:sldId id="689" r:id="rId48"/>
  </p:sldIdLst>
  <p:sldSz cx="9144000" cy="6858000" type="screen4x3"/>
  <p:notesSz cx="6881813" cy="92964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99">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a:srgbClr val="CC00CC"/>
    <a:srgbClr val="009900"/>
    <a:srgbClr val="FFFF66"/>
    <a:srgbClr val="CC0099"/>
    <a:srgbClr val="008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99" autoAdjust="0"/>
    <p:restoredTop sz="94728" autoAdjust="0"/>
  </p:normalViewPr>
  <p:slideViewPr>
    <p:cSldViewPr snapToGrid="0">
      <p:cViewPr varScale="1">
        <p:scale>
          <a:sx n="68" d="100"/>
          <a:sy n="68" d="100"/>
        </p:scale>
        <p:origin x="1398" y="72"/>
      </p:cViewPr>
      <p:guideLst>
        <p:guide orient="horz" pos="2160"/>
        <p:guide pos="28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7122"/>
    </p:cViewPr>
  </p:sorterViewPr>
  <p:notesViewPr>
    <p:cSldViewPr snapToGrid="0">
      <p:cViewPr varScale="1">
        <p:scale>
          <a:sx n="59" d="100"/>
          <a:sy n="59" d="100"/>
        </p:scale>
        <p:origin x="-1788" y="-84"/>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5" Type="http://schemas.openxmlformats.org/officeDocument/2006/relationships/image" Target="../media/image16.wmf"/><Relationship Id="rId4"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0" y="1"/>
            <a:ext cx="2982418" cy="464205"/>
          </a:xfrm>
          <a:prstGeom prst="rect">
            <a:avLst/>
          </a:prstGeom>
          <a:noFill/>
          <a:ln w="9525">
            <a:noFill/>
            <a:miter lim="800000"/>
            <a:headEnd/>
            <a:tailEnd/>
          </a:ln>
          <a:effectLst/>
        </p:spPr>
        <p:txBody>
          <a:bodyPr vert="horz" wrap="square" lIns="92437" tIns="46219" rIns="92437" bIns="46219" numCol="1" anchor="t" anchorCtr="0" compatLnSpc="1">
            <a:prstTxWarp prst="textNoShape">
              <a:avLst/>
            </a:prstTxWarp>
          </a:bodyPr>
          <a:lstStyle>
            <a:lvl1pPr defTabSz="924539">
              <a:defRPr sz="1200"/>
            </a:lvl1pPr>
          </a:lstStyle>
          <a:p>
            <a:pPr>
              <a:defRPr/>
            </a:pPr>
            <a:endParaRPr lang="en-US"/>
          </a:p>
        </p:txBody>
      </p:sp>
      <p:sp>
        <p:nvSpPr>
          <p:cNvPr id="167939" name="Rectangle 3"/>
          <p:cNvSpPr>
            <a:spLocks noGrp="1" noChangeArrowheads="1"/>
          </p:cNvSpPr>
          <p:nvPr>
            <p:ph type="dt" sz="quarter" idx="1"/>
          </p:nvPr>
        </p:nvSpPr>
        <p:spPr bwMode="auto">
          <a:xfrm>
            <a:off x="3897902" y="1"/>
            <a:ext cx="2982418" cy="464205"/>
          </a:xfrm>
          <a:prstGeom prst="rect">
            <a:avLst/>
          </a:prstGeom>
          <a:noFill/>
          <a:ln w="9525">
            <a:noFill/>
            <a:miter lim="800000"/>
            <a:headEnd/>
            <a:tailEnd/>
          </a:ln>
          <a:effectLst/>
        </p:spPr>
        <p:txBody>
          <a:bodyPr vert="horz" wrap="square" lIns="92437" tIns="46219" rIns="92437" bIns="46219" numCol="1" anchor="t" anchorCtr="0" compatLnSpc="1">
            <a:prstTxWarp prst="textNoShape">
              <a:avLst/>
            </a:prstTxWarp>
          </a:bodyPr>
          <a:lstStyle>
            <a:lvl1pPr algn="r" defTabSz="924539">
              <a:defRPr sz="1200"/>
            </a:lvl1pPr>
          </a:lstStyle>
          <a:p>
            <a:pPr>
              <a:defRPr/>
            </a:pPr>
            <a:endParaRPr lang="en-US"/>
          </a:p>
        </p:txBody>
      </p:sp>
      <p:sp>
        <p:nvSpPr>
          <p:cNvPr id="167940" name="Rectangle 4"/>
          <p:cNvSpPr>
            <a:spLocks noGrp="1" noChangeArrowheads="1"/>
          </p:cNvSpPr>
          <p:nvPr>
            <p:ph type="ftr" sz="quarter" idx="2"/>
          </p:nvPr>
        </p:nvSpPr>
        <p:spPr bwMode="auto">
          <a:xfrm>
            <a:off x="0" y="8830659"/>
            <a:ext cx="2982418" cy="464205"/>
          </a:xfrm>
          <a:prstGeom prst="rect">
            <a:avLst/>
          </a:prstGeom>
          <a:noFill/>
          <a:ln w="9525">
            <a:noFill/>
            <a:miter lim="800000"/>
            <a:headEnd/>
            <a:tailEnd/>
          </a:ln>
          <a:effectLst/>
        </p:spPr>
        <p:txBody>
          <a:bodyPr vert="horz" wrap="square" lIns="92437" tIns="46219" rIns="92437" bIns="46219" numCol="1" anchor="b" anchorCtr="0" compatLnSpc="1">
            <a:prstTxWarp prst="textNoShape">
              <a:avLst/>
            </a:prstTxWarp>
          </a:bodyPr>
          <a:lstStyle>
            <a:lvl1pPr defTabSz="924539">
              <a:defRPr sz="1200"/>
            </a:lvl1pPr>
          </a:lstStyle>
          <a:p>
            <a:pPr>
              <a:defRPr/>
            </a:pPr>
            <a:r>
              <a:rPr lang="en-US"/>
              <a:t>Power system I,                    2012           </a:t>
            </a:r>
          </a:p>
        </p:txBody>
      </p:sp>
      <p:sp>
        <p:nvSpPr>
          <p:cNvPr id="167941" name="Rectangle 5"/>
          <p:cNvSpPr>
            <a:spLocks noGrp="1" noChangeArrowheads="1"/>
          </p:cNvSpPr>
          <p:nvPr>
            <p:ph type="sldNum" sz="quarter" idx="3"/>
          </p:nvPr>
        </p:nvSpPr>
        <p:spPr bwMode="auto">
          <a:xfrm>
            <a:off x="3897902" y="8830659"/>
            <a:ext cx="2982418" cy="464205"/>
          </a:xfrm>
          <a:prstGeom prst="rect">
            <a:avLst/>
          </a:prstGeom>
          <a:noFill/>
          <a:ln w="9525">
            <a:noFill/>
            <a:miter lim="800000"/>
            <a:headEnd/>
            <a:tailEnd/>
          </a:ln>
          <a:effectLst/>
        </p:spPr>
        <p:txBody>
          <a:bodyPr vert="horz" wrap="square" lIns="92437" tIns="46219" rIns="92437" bIns="46219" numCol="1" anchor="b" anchorCtr="0" compatLnSpc="1">
            <a:prstTxWarp prst="textNoShape">
              <a:avLst/>
            </a:prstTxWarp>
          </a:bodyPr>
          <a:lstStyle>
            <a:lvl1pPr algn="r" defTabSz="924539">
              <a:defRPr sz="1200"/>
            </a:lvl1pPr>
          </a:lstStyle>
          <a:p>
            <a:pPr>
              <a:defRPr/>
            </a:pPr>
            <a:fld id="{04AC90E0-6B05-4D17-BB69-E27684975144}" type="slidenum">
              <a:rPr lang="en-US"/>
              <a:pPr>
                <a:defRPr/>
              </a:pPr>
              <a:t>‹#›</a:t>
            </a:fld>
            <a:endParaRPr lang="en-US"/>
          </a:p>
        </p:txBody>
      </p:sp>
    </p:spTree>
    <p:extLst>
      <p:ext uri="{BB962C8B-B14F-4D97-AF65-F5344CB8AC3E}">
        <p14:creationId xmlns:p14="http://schemas.microsoft.com/office/powerpoint/2010/main" val="195680366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1"/>
            <a:ext cx="2982418" cy="464205"/>
          </a:xfrm>
          <a:prstGeom prst="rect">
            <a:avLst/>
          </a:prstGeom>
          <a:noFill/>
          <a:ln w="9525">
            <a:noFill/>
            <a:miter lim="800000"/>
            <a:headEnd/>
            <a:tailEnd/>
          </a:ln>
          <a:effectLst/>
        </p:spPr>
        <p:txBody>
          <a:bodyPr vert="horz" wrap="square" lIns="92437" tIns="46219" rIns="92437" bIns="46219" numCol="1" anchor="t" anchorCtr="0" compatLnSpc="1">
            <a:prstTxWarp prst="textNoShape">
              <a:avLst/>
            </a:prstTxWarp>
          </a:bodyPr>
          <a:lstStyle>
            <a:lvl1pPr defTabSz="924539">
              <a:defRPr sz="1200"/>
            </a:lvl1pPr>
          </a:lstStyle>
          <a:p>
            <a:pPr>
              <a:defRPr/>
            </a:pPr>
            <a:endParaRPr lang="en-US"/>
          </a:p>
        </p:txBody>
      </p:sp>
      <p:sp>
        <p:nvSpPr>
          <p:cNvPr id="9219" name="Rectangle 3"/>
          <p:cNvSpPr>
            <a:spLocks noGrp="1" noChangeArrowheads="1"/>
          </p:cNvSpPr>
          <p:nvPr>
            <p:ph type="dt" idx="1"/>
          </p:nvPr>
        </p:nvSpPr>
        <p:spPr bwMode="auto">
          <a:xfrm>
            <a:off x="3899396" y="1"/>
            <a:ext cx="2982417" cy="464205"/>
          </a:xfrm>
          <a:prstGeom prst="rect">
            <a:avLst/>
          </a:prstGeom>
          <a:noFill/>
          <a:ln w="9525">
            <a:noFill/>
            <a:miter lim="800000"/>
            <a:headEnd/>
            <a:tailEnd/>
          </a:ln>
          <a:effectLst/>
        </p:spPr>
        <p:txBody>
          <a:bodyPr vert="horz" wrap="square" lIns="92437" tIns="46219" rIns="92437" bIns="46219" numCol="1" anchor="t" anchorCtr="0" compatLnSpc="1">
            <a:prstTxWarp prst="textNoShape">
              <a:avLst/>
            </a:prstTxWarp>
          </a:bodyPr>
          <a:lstStyle>
            <a:lvl1pPr algn="r" defTabSz="924539">
              <a:defRPr sz="1200"/>
            </a:lvl1pPr>
          </a:lstStyle>
          <a:p>
            <a:pPr>
              <a:defRPr/>
            </a:pPr>
            <a:endParaRPr lang="en-US"/>
          </a:p>
        </p:txBody>
      </p:sp>
      <p:sp>
        <p:nvSpPr>
          <p:cNvPr id="118788" name="Rectangle 4"/>
          <p:cNvSpPr>
            <a:spLocks noGrp="1" noRot="1" noChangeAspect="1" noChangeArrowheads="1" noTextEdit="1"/>
          </p:cNvSpPr>
          <p:nvPr>
            <p:ph type="sldImg" idx="2"/>
          </p:nvPr>
        </p:nvSpPr>
        <p:spPr bwMode="auto">
          <a:xfrm>
            <a:off x="1117600" y="698500"/>
            <a:ext cx="4646613" cy="348615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916978" y="4416099"/>
            <a:ext cx="5047858" cy="4182457"/>
          </a:xfrm>
          <a:prstGeom prst="rect">
            <a:avLst/>
          </a:prstGeom>
          <a:noFill/>
          <a:ln w="9525">
            <a:noFill/>
            <a:miter lim="800000"/>
            <a:headEnd/>
            <a:tailEnd/>
          </a:ln>
          <a:effectLst/>
        </p:spPr>
        <p:txBody>
          <a:bodyPr vert="horz" wrap="square" lIns="92437" tIns="46219" rIns="92437" bIns="4621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22" name="Rectangle 6"/>
          <p:cNvSpPr>
            <a:spLocks noGrp="1" noChangeArrowheads="1"/>
          </p:cNvSpPr>
          <p:nvPr>
            <p:ph type="ftr" sz="quarter" idx="4"/>
          </p:nvPr>
        </p:nvSpPr>
        <p:spPr bwMode="auto">
          <a:xfrm>
            <a:off x="483878" y="8832195"/>
            <a:ext cx="2982418" cy="464205"/>
          </a:xfrm>
          <a:prstGeom prst="rect">
            <a:avLst/>
          </a:prstGeom>
          <a:noFill/>
          <a:ln w="9525">
            <a:noFill/>
            <a:miter lim="800000"/>
            <a:headEnd/>
            <a:tailEnd/>
          </a:ln>
          <a:effectLst/>
        </p:spPr>
        <p:txBody>
          <a:bodyPr vert="horz" wrap="square" lIns="92437" tIns="46219" rIns="92437" bIns="46219" numCol="1" anchor="b" anchorCtr="0" compatLnSpc="1">
            <a:prstTxWarp prst="textNoShape">
              <a:avLst/>
            </a:prstTxWarp>
          </a:bodyPr>
          <a:lstStyle>
            <a:lvl1pPr defTabSz="924539">
              <a:defRPr sz="1200"/>
            </a:lvl1pPr>
          </a:lstStyle>
          <a:p>
            <a:pPr>
              <a:defRPr/>
            </a:pPr>
            <a:r>
              <a:rPr lang="en-US"/>
              <a:t>Power system I,                    2012           </a:t>
            </a:r>
          </a:p>
        </p:txBody>
      </p:sp>
      <p:sp>
        <p:nvSpPr>
          <p:cNvPr id="9223" name="Rectangle 7"/>
          <p:cNvSpPr>
            <a:spLocks noGrp="1" noChangeArrowheads="1"/>
          </p:cNvSpPr>
          <p:nvPr>
            <p:ph type="sldNum" sz="quarter" idx="5"/>
          </p:nvPr>
        </p:nvSpPr>
        <p:spPr bwMode="auto">
          <a:xfrm>
            <a:off x="3899396" y="8832195"/>
            <a:ext cx="2982417" cy="464205"/>
          </a:xfrm>
          <a:prstGeom prst="rect">
            <a:avLst/>
          </a:prstGeom>
          <a:noFill/>
          <a:ln w="9525">
            <a:noFill/>
            <a:miter lim="800000"/>
            <a:headEnd/>
            <a:tailEnd/>
          </a:ln>
          <a:effectLst/>
        </p:spPr>
        <p:txBody>
          <a:bodyPr vert="horz" wrap="square" lIns="92437" tIns="46219" rIns="92437" bIns="46219" numCol="1" anchor="b" anchorCtr="0" compatLnSpc="1">
            <a:prstTxWarp prst="textNoShape">
              <a:avLst/>
            </a:prstTxWarp>
          </a:bodyPr>
          <a:lstStyle>
            <a:lvl1pPr algn="r" defTabSz="924539">
              <a:defRPr sz="1200"/>
            </a:lvl1pPr>
          </a:lstStyle>
          <a:p>
            <a:pPr>
              <a:defRPr/>
            </a:pPr>
            <a:fld id="{2BB1C2BB-F153-4329-9E78-52D628A28EBD}" type="slidenum">
              <a:rPr lang="en-US"/>
              <a:pPr>
                <a:defRPr/>
              </a:pPr>
              <a:t>‹#›</a:t>
            </a:fld>
            <a:endParaRPr lang="en-US"/>
          </a:p>
        </p:txBody>
      </p:sp>
    </p:spTree>
    <p:extLst>
      <p:ext uri="{BB962C8B-B14F-4D97-AF65-F5344CB8AC3E}">
        <p14:creationId xmlns:p14="http://schemas.microsoft.com/office/powerpoint/2010/main" val="2078915779"/>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pPr>
              <a:defRPr/>
            </a:pPr>
            <a:r>
              <a:rPr lang="en-US"/>
              <a:t>Power system I,                    2012           </a:t>
            </a:r>
          </a:p>
        </p:txBody>
      </p:sp>
      <p:sp>
        <p:nvSpPr>
          <p:cNvPr id="5" name="Slide Number Placeholder 4"/>
          <p:cNvSpPr>
            <a:spLocks noGrp="1"/>
          </p:cNvSpPr>
          <p:nvPr>
            <p:ph type="sldNum" sz="quarter" idx="11"/>
          </p:nvPr>
        </p:nvSpPr>
        <p:spPr/>
        <p:txBody>
          <a:bodyPr/>
          <a:lstStyle/>
          <a:p>
            <a:pPr>
              <a:defRPr/>
            </a:pPr>
            <a:fld id="{2BB1C2BB-F153-4329-9E78-52D628A28EBD}" type="slidenum">
              <a:rPr lang="en-US" smtClean="0"/>
              <a:pPr>
                <a:defRPr/>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5256940B-421B-4F04-B5C9-CCCFE2B9B5AE}" type="datetime1">
              <a:rPr lang="en-US" smtClean="0"/>
              <a:t>5/6/2020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393092F-56C8-48F3-8105-0F925CE22691}" type="slidenum">
              <a:rPr lang="en-US"/>
              <a:pPr>
                <a:defRPr/>
              </a:pPr>
              <a:t>‹#›</a:t>
            </a:fld>
            <a:endParaRPr lang="en-US"/>
          </a:p>
        </p:txBody>
      </p:sp>
    </p:spTree>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A7A2E531-F35C-4006-9243-824087AA4DE6}" type="datetime1">
              <a:rPr lang="en-US" smtClean="0"/>
              <a:t>5/6/2020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07D56B2-5BD8-45FD-B4D7-FDE15F846373}" type="slidenum">
              <a:rPr lang="en-US"/>
              <a:pPr>
                <a:defRPr/>
              </a:pPr>
              <a:t>‹#›</a:t>
            </a:fld>
            <a:endParaRPr lang="en-US"/>
          </a:p>
        </p:txBody>
      </p:sp>
    </p:spTree>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55EAEC6C-D09D-4E82-A634-67F6076FC50B}" type="datetime1">
              <a:rPr lang="en-US" smtClean="0"/>
              <a:t>5/6/2020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3C8796F-B39B-4EB7-AD90-F12C6E40FE0D}" type="slidenum">
              <a:rPr lang="en-US"/>
              <a:pPr>
                <a:defRPr/>
              </a:pPr>
              <a:t>‹#›</a:t>
            </a:fld>
            <a:endParaRPr lang="en-US"/>
          </a:p>
        </p:txBody>
      </p:sp>
    </p:spTree>
  </p:cSld>
  <p:clrMapOvr>
    <a:masterClrMapping/>
  </p:clrMapOvr>
  <p:transition>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A6AD2A59-4771-40B0-8030-F264895FB540}" type="datetime1">
              <a:rPr lang="en-US" smtClean="0"/>
              <a:t>5/6/2020</a:t>
            </a:fld>
            <a:endParaRPr lang="en-US"/>
          </a:p>
        </p:txBody>
      </p:sp>
      <p:sp>
        <p:nvSpPr>
          <p:cNvPr id="17" name="Footer Placeholder 16"/>
          <p:cNvSpPr>
            <a:spLocks noGrp="1"/>
          </p:cNvSpPr>
          <p:nvPr>
            <p:ph type="ftr" sz="quarter" idx="11"/>
          </p:nvPr>
        </p:nvSpPr>
        <p:spPr/>
        <p:txBody>
          <a:bodyPr/>
          <a:lstStyle/>
          <a:p>
            <a:endParaRPr kumimoji="0"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F42FDE4-A7DD-41A7-A0A6-9B649FB43336}" type="slidenum">
              <a:rPr kumimoji="0" lang="en-US" smtClean="0"/>
              <a:pPr/>
              <a:t>‹#›</a:t>
            </a:fld>
            <a:endParaRPr kumimoji="0" lang="en-US" sz="1400" dirty="0">
              <a:solidFill>
                <a:srgbClr val="FFFFFF"/>
              </a:solidFill>
            </a:endParaRPr>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transition>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2F7D4144-9E7A-42C7-8068-2DA5577333CC}" type="datetime1">
              <a:rPr lang="en-US" smtClean="0"/>
              <a:t>5/6/2020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transition>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a:t>Click to edit Master title style</a:t>
            </a:r>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EB8EDC3E-3630-458B-B0A9-4A581A1EA2A4}" type="datetime1">
              <a:rPr lang="en-US" smtClean="0"/>
              <a:t>5/6/2020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kumimoji="0"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F42FDE4-A7DD-41A7-A0A6-9B649FB43336}"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transition>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C3C89822-71B1-4293-A36A-542F07AEB7E7}" type="datetime1">
              <a:rPr lang="en-US" smtClean="0"/>
              <a:t>5/6/2020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F42FDE4-A7DD-41A7-A0A6-9B649FB43336}" type="slidenum">
              <a:rPr kumimoji="0" lang="en-US" smtClean="0"/>
              <a:pPr/>
              <a:t>‹#›</a:t>
            </a:fld>
            <a:endParaRPr kumimoji="0"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transition>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AB034FB7-DD8D-4417-93C8-013962A166D5}" type="datetime1">
              <a:rPr lang="en-US" smtClean="0"/>
              <a:t>5/6/2020</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6F42FDE4-A7DD-41A7-A0A6-9B649FB43336}" type="slidenum">
              <a:rPr kumimoji="0" lang="en-US" smtClean="0"/>
              <a:pPr/>
              <a:t>‹#›</a:t>
            </a:fld>
            <a:endParaRPr kumimoji="0"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transition>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FF35A53E-94CF-4D8E-B514-DA4305777392}" type="datetime1">
              <a:rPr lang="en-US" smtClean="0"/>
              <a:t>5/6/2020</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transition>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79DE6D-D2E3-49A5-9B20-5482C01C7388}" type="datetime1">
              <a:rPr lang="en-US" smtClean="0"/>
              <a:t>5/6/2020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transition>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6E774CA0-770D-45C7-BE4F-F9AA1BEE891C}" type="datetime1">
              <a:rPr lang="en-US" smtClean="0"/>
              <a:t>5/6/2020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F42FDE4-A7DD-41A7-A0A6-9B649FB43336}" type="slidenum">
              <a:rPr kumimoji="0" lang="en-US" smtClean="0"/>
              <a:pPr/>
              <a:t>‹#›</a:t>
            </a:fld>
            <a:endParaRPr kumimoji="0"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FB0ED03D-9EE9-4F99-89C1-0BDEE6A34CA0}" type="datetime1">
              <a:rPr lang="en-US" smtClean="0"/>
              <a:t>5/6/2020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FEF51F0-2AC4-4FB0-923A-6A4A69E955F0}" type="slidenum">
              <a:rPr lang="en-US"/>
              <a:pPr>
                <a:defRPr/>
              </a:pPr>
              <a:t>‹#›</a:t>
            </a:fld>
            <a:endParaRPr lang="en-US"/>
          </a:p>
        </p:txBody>
      </p:sp>
    </p:spTree>
  </p:cSld>
  <p:clrMapOvr>
    <a:masterClrMapping/>
  </p:clrMapOvr>
  <p:transition>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EDE84A2D-5CF6-4F0D-B3D9-AFDACB194BBC}" type="datetime1">
              <a:rPr lang="en-US" smtClean="0"/>
              <a:t>5/6/2020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kumimoji="0" lang="en-US" dirty="0"/>
          </a:p>
        </p:txBody>
      </p:sp>
      <p:sp>
        <p:nvSpPr>
          <p:cNvPr id="7" name="Slide Number Placeholder 6"/>
          <p:cNvSpPr>
            <a:spLocks noGrp="1"/>
          </p:cNvSpPr>
          <p:nvPr>
            <p:ph type="sldNum" sz="quarter" idx="12"/>
          </p:nvPr>
        </p:nvSpPr>
        <p:spPr>
          <a:xfrm>
            <a:off x="146304" y="6208776"/>
            <a:ext cx="457200" cy="457200"/>
          </a:xfrm>
        </p:spPr>
        <p:txBody>
          <a:bodyPr/>
          <a:lstStyle/>
          <a:p>
            <a:fld id="{6F42FDE4-A7DD-41A7-A0A6-9B649FB43336}" type="slidenum">
              <a:rPr kumimoji="0" lang="en-US" smtClean="0"/>
              <a:pPr/>
              <a:t>‹#›</a:t>
            </a:fld>
            <a:endParaRPr kumimoji="0"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a:t>Click icon to add picture</a:t>
            </a:r>
            <a:endParaRPr kumimoji="0" lang="en-US" dirty="0"/>
          </a:p>
        </p:txBody>
      </p:sp>
    </p:spTree>
  </p:cSld>
  <p:clrMapOvr>
    <a:masterClrMapping/>
  </p:clrMapOvr>
  <p:transition>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6B19486-C004-4204-8900-5F0604807D98}" type="datetime1">
              <a:rPr lang="en-US" smtClean="0"/>
              <a:t>5/6/2020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transition>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167F0BE-5E2E-4530-A53D-49CFAA72E13C}" type="datetime1">
              <a:rPr lang="en-US" smtClean="0"/>
              <a:t>5/6/2020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a:p>
        </p:txBody>
      </p:sp>
    </p:spTree>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FB793757-8E26-40D2-91B9-E9FD1BAA09E2}" type="datetime1">
              <a:rPr lang="en-US" smtClean="0"/>
              <a:t>5/6/2020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AB5B5F-01DE-482B-8E47-AE307598E36B}" type="slidenum">
              <a:rPr lang="en-US"/>
              <a:pPr>
                <a:defRPr/>
              </a:pPr>
              <a:t>‹#›</a:t>
            </a:fld>
            <a:endParaRPr lang="en-US"/>
          </a:p>
        </p:txBody>
      </p:sp>
    </p:spTree>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1B9CB2F1-4011-47D2-B0A5-39F99A03631F}" type="datetime1">
              <a:rPr lang="en-US" smtClean="0"/>
              <a:t>5/6/2020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95532F5-CB8B-4D15-8E2F-AD7248E4A306}" type="slidenum">
              <a:rPr lang="en-US"/>
              <a:pPr>
                <a:defRPr/>
              </a:pPr>
              <a:t>‹#›</a:t>
            </a:fld>
            <a:endParaRPr lang="en-US"/>
          </a:p>
        </p:txBody>
      </p:sp>
    </p:spTree>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0DA18B1A-CEF9-4254-A482-20AED7489C2F}" type="datetime1">
              <a:rPr lang="en-US" smtClean="0"/>
              <a:t>5/6/2020</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8B88065-87FE-473C-B2CF-426689E4C766}" type="slidenum">
              <a:rPr lang="en-US"/>
              <a:pPr>
                <a:defRPr/>
              </a:pPr>
              <a:t>‹#›</a:t>
            </a:fld>
            <a:endParaRPr lang="en-US"/>
          </a:p>
        </p:txBody>
      </p:sp>
    </p:spTree>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952505B2-529E-4EB8-A325-25DFAA098EFE}" type="datetime1">
              <a:rPr lang="en-US" smtClean="0"/>
              <a:t>5/6/2020</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B4722FC-6539-471D-AFF3-532555EC7B7E}" type="slidenum">
              <a:rPr lang="en-US"/>
              <a:pPr>
                <a:defRPr/>
              </a:pPr>
              <a:t>‹#›</a:t>
            </a:fld>
            <a:endParaRPr lang="en-US"/>
          </a:p>
        </p:txBody>
      </p:sp>
    </p:spTree>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E9A9368A-CED2-4258-B30E-475C65BCE357}" type="datetime1">
              <a:rPr lang="en-US" smtClean="0"/>
              <a:t>5/6/2020</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2FBC4774-F9A0-42F1-BB9E-40722C5188A8}" type="slidenum">
              <a:rPr lang="en-US"/>
              <a:pPr>
                <a:defRPr/>
              </a:pPr>
              <a:t>‹#›</a:t>
            </a:fld>
            <a:endParaRPr lang="en-US"/>
          </a:p>
        </p:txBody>
      </p:sp>
    </p:spTree>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F9120623-3D8B-4AF3-B076-5749BC974545}" type="datetime1">
              <a:rPr lang="en-US" smtClean="0"/>
              <a:t>5/6/2020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1598EA1-9AA7-4598-8493-C5C58DA74866}" type="slidenum">
              <a:rPr lang="en-US"/>
              <a:pPr>
                <a:defRPr/>
              </a:pPr>
              <a:t>‹#›</a:t>
            </a:fld>
            <a:endParaRPr lang="en-US"/>
          </a:p>
        </p:txBody>
      </p:sp>
    </p:spTree>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E4E3181-9068-49C7-8896-8E9900CF59B5}" type="datetime1">
              <a:rPr lang="en-US" smtClean="0"/>
              <a:t>5/6/2020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228209E-A593-41E4-AA4A-3780F6981BF0}" type="slidenum">
              <a:rPr lang="en-US"/>
              <a:pPr>
                <a:defRPr/>
              </a:pPr>
              <a:t>‹#›</a:t>
            </a:fld>
            <a:endParaRPr lang="en-US"/>
          </a:p>
        </p:txBody>
      </p:sp>
    </p:spTree>
  </p:cSld>
  <p:clrMapOvr>
    <a:masterClrMapping/>
  </p:clrMapOvr>
  <p:transition>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457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878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A088B940-E797-4343-9D3B-ACD18E976FF5}" type="datetime1">
              <a:rPr lang="en-US" smtClean="0"/>
              <a:t>5/6/2020</a:t>
            </a:fld>
            <a:endParaRPr lang="en-US"/>
          </a:p>
        </p:txBody>
      </p:sp>
      <p:sp>
        <p:nvSpPr>
          <p:cNvPr id="118789" name="Rectangle 5"/>
          <p:cNvSpPr>
            <a:spLocks noGrp="1" noChangeArrowheads="1"/>
          </p:cNvSpPr>
          <p:nvPr>
            <p:ph type="ftr" sz="quarter" idx="3"/>
          </p:nvPr>
        </p:nvSpPr>
        <p:spPr bwMode="auto">
          <a:xfrm>
            <a:off x="3124200" y="6419850"/>
            <a:ext cx="4995863"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18790" name="Rectangle 6"/>
          <p:cNvSpPr>
            <a:spLocks noGrp="1" noChangeArrowheads="1"/>
          </p:cNvSpPr>
          <p:nvPr>
            <p:ph type="sldNum" sz="quarter" idx="4"/>
          </p:nvPr>
        </p:nvSpPr>
        <p:spPr bwMode="auto">
          <a:xfrm>
            <a:off x="6553200" y="64198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EFAEC7A-3EEB-4145-A560-5F16F021029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Lst>
  <p:transition>
    <p:pull/>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a:t>Click to edit Master title style</a:t>
            </a:r>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lgn="r" eaLnBrk="1" latinLnBrk="0" hangingPunct="1"/>
            <a:fld id="{F1D052E9-D9B7-4BB2-A9D1-7CA36D81B727}" type="datetime1">
              <a:rPr lang="en-US" smtClean="0"/>
              <a:t>5/6/2020</a:t>
            </a:fld>
            <a:endParaRPr lang="en-US" sz="1400" dirty="0">
              <a:solidFill>
                <a:schemeClr val="tx2"/>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kumimoji="0" lang="en-US" sz="1400" dirty="0">
              <a:solidFill>
                <a:schemeClr val="tx2"/>
              </a:solidFill>
            </a:endParaRP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Lst>
  <p:transition>
    <p:pull/>
  </p:transition>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3.xml"/><Relationship Id="rId1" Type="http://schemas.openxmlformats.org/officeDocument/2006/relationships/vmlDrawing" Target="../drawings/vmlDrawing7.vml"/><Relationship Id="rId4" Type="http://schemas.openxmlformats.org/officeDocument/2006/relationships/image" Target="../media/image18.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3.xml"/><Relationship Id="rId1" Type="http://schemas.openxmlformats.org/officeDocument/2006/relationships/vmlDrawing" Target="../drawings/vmlDrawing8.vml"/><Relationship Id="rId4" Type="http://schemas.openxmlformats.org/officeDocument/2006/relationships/image" Target="../media/image19.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13.xml"/><Relationship Id="rId1" Type="http://schemas.openxmlformats.org/officeDocument/2006/relationships/vmlDrawing" Target="../drawings/vmlDrawing9.vml"/><Relationship Id="rId4" Type="http://schemas.openxmlformats.org/officeDocument/2006/relationships/image" Target="../media/image20.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3.xml"/><Relationship Id="rId1" Type="http://schemas.openxmlformats.org/officeDocument/2006/relationships/vmlDrawing" Target="../drawings/vmlDrawing10.vml"/><Relationship Id="rId4" Type="http://schemas.openxmlformats.org/officeDocument/2006/relationships/image" Target="../media/image21.wmf"/></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3.xml"/><Relationship Id="rId1" Type="http://schemas.openxmlformats.org/officeDocument/2006/relationships/vmlDrawing" Target="../drawings/vmlDrawing11.vml"/><Relationship Id="rId6" Type="http://schemas.openxmlformats.org/officeDocument/2006/relationships/image" Target="../media/image24.wmf"/><Relationship Id="rId5" Type="http://schemas.openxmlformats.org/officeDocument/2006/relationships/oleObject" Target="../embeddings/oleObject18.bin"/><Relationship Id="rId4" Type="http://schemas.openxmlformats.org/officeDocument/2006/relationships/image" Target="../media/image23.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3.xml"/><Relationship Id="rId1" Type="http://schemas.openxmlformats.org/officeDocument/2006/relationships/vmlDrawing" Target="../drawings/vmlDrawing12.vml"/><Relationship Id="rId4" Type="http://schemas.openxmlformats.org/officeDocument/2006/relationships/image" Target="../media/image25.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3.xml"/><Relationship Id="rId1" Type="http://schemas.openxmlformats.org/officeDocument/2006/relationships/vmlDrawing" Target="../drawings/vmlDrawing13.vml"/><Relationship Id="rId4" Type="http://schemas.openxmlformats.org/officeDocument/2006/relationships/image" Target="../media/image26.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13.xml"/><Relationship Id="rId1" Type="http://schemas.openxmlformats.org/officeDocument/2006/relationships/vmlDrawing" Target="../drawings/vmlDrawing14.vml"/><Relationship Id="rId4" Type="http://schemas.openxmlformats.org/officeDocument/2006/relationships/image" Target="../media/image27.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13.xml"/><Relationship Id="rId1" Type="http://schemas.openxmlformats.org/officeDocument/2006/relationships/vmlDrawing" Target="../drawings/vmlDrawing15.vml"/><Relationship Id="rId4" Type="http://schemas.openxmlformats.org/officeDocument/2006/relationships/image" Target="../media/image28.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3.xml"/><Relationship Id="rId1" Type="http://schemas.openxmlformats.org/officeDocument/2006/relationships/vmlDrawing" Target="../drawings/vmlDrawing16.vml"/><Relationship Id="rId4" Type="http://schemas.openxmlformats.org/officeDocument/2006/relationships/image" Target="../media/image29.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13.xml"/><Relationship Id="rId1" Type="http://schemas.openxmlformats.org/officeDocument/2006/relationships/vmlDrawing" Target="../drawings/vmlDrawing17.vml"/><Relationship Id="rId6" Type="http://schemas.openxmlformats.org/officeDocument/2006/relationships/image" Target="../media/image31.wmf"/><Relationship Id="rId5" Type="http://schemas.openxmlformats.org/officeDocument/2006/relationships/oleObject" Target="../embeddings/oleObject25.bin"/><Relationship Id="rId4" Type="http://schemas.openxmlformats.org/officeDocument/2006/relationships/image" Target="../media/image30.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13.xml"/><Relationship Id="rId1" Type="http://schemas.openxmlformats.org/officeDocument/2006/relationships/vmlDrawing" Target="../drawings/vmlDrawing18.vml"/><Relationship Id="rId4" Type="http://schemas.openxmlformats.org/officeDocument/2006/relationships/image" Target="../media/image32.w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13.xml"/><Relationship Id="rId1" Type="http://schemas.openxmlformats.org/officeDocument/2006/relationships/vmlDrawing" Target="../drawings/vmlDrawing19.vml"/><Relationship Id="rId4" Type="http://schemas.openxmlformats.org/officeDocument/2006/relationships/image" Target="../media/image33.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13.xml"/><Relationship Id="rId1" Type="http://schemas.openxmlformats.org/officeDocument/2006/relationships/vmlDrawing" Target="../drawings/vmlDrawing20.vml"/><Relationship Id="rId6" Type="http://schemas.openxmlformats.org/officeDocument/2006/relationships/image" Target="../media/image35.wmf"/><Relationship Id="rId5" Type="http://schemas.openxmlformats.org/officeDocument/2006/relationships/oleObject" Target="../embeddings/oleObject29.bin"/><Relationship Id="rId4" Type="http://schemas.openxmlformats.org/officeDocument/2006/relationships/image" Target="../media/image34.wmf"/></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37.wmf"/><Relationship Id="rId2" Type="http://schemas.openxmlformats.org/officeDocument/2006/relationships/slideLayout" Target="../slideLayouts/slideLayout13.xml"/><Relationship Id="rId1" Type="http://schemas.openxmlformats.org/officeDocument/2006/relationships/vmlDrawing" Target="../drawings/vmlDrawing21.vml"/><Relationship Id="rId6" Type="http://schemas.openxmlformats.org/officeDocument/2006/relationships/oleObject" Target="../embeddings/oleObject31.bin"/><Relationship Id="rId5" Type="http://schemas.openxmlformats.org/officeDocument/2006/relationships/image" Target="../media/image36.wmf"/><Relationship Id="rId4" Type="http://schemas.openxmlformats.org/officeDocument/2006/relationships/oleObject" Target="../embeddings/oleObject30.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13.xml"/><Relationship Id="rId1" Type="http://schemas.openxmlformats.org/officeDocument/2006/relationships/vmlDrawing" Target="../drawings/vmlDrawing22.vml"/><Relationship Id="rId4" Type="http://schemas.openxmlformats.org/officeDocument/2006/relationships/image" Target="../media/image39.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13.xml"/><Relationship Id="rId1" Type="http://schemas.openxmlformats.org/officeDocument/2006/relationships/vmlDrawing" Target="../drawings/vmlDrawing23.vml"/><Relationship Id="rId4" Type="http://schemas.openxmlformats.org/officeDocument/2006/relationships/image" Target="../media/image40.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13.xml"/><Relationship Id="rId1" Type="http://schemas.openxmlformats.org/officeDocument/2006/relationships/vmlDrawing" Target="../drawings/vmlDrawing24.vml"/><Relationship Id="rId4" Type="http://schemas.openxmlformats.org/officeDocument/2006/relationships/image" Target="../media/image41.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13.xml"/><Relationship Id="rId1" Type="http://schemas.openxmlformats.org/officeDocument/2006/relationships/vmlDrawing" Target="../drawings/vmlDrawing25.vml"/><Relationship Id="rId4" Type="http://schemas.openxmlformats.org/officeDocument/2006/relationships/image" Target="../media/image42.w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4.png"/><Relationship Id="rId4" Type="http://schemas.openxmlformats.org/officeDocument/2006/relationships/image" Target="../media/image3.wmf"/></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13.xml"/><Relationship Id="rId1" Type="http://schemas.openxmlformats.org/officeDocument/2006/relationships/vmlDrawing" Target="../drawings/vmlDrawing26.vml"/><Relationship Id="rId4" Type="http://schemas.openxmlformats.org/officeDocument/2006/relationships/image" Target="../media/image43.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13.xml"/><Relationship Id="rId1" Type="http://schemas.openxmlformats.org/officeDocument/2006/relationships/vmlDrawing" Target="../drawings/vmlDrawing27.vml"/><Relationship Id="rId5" Type="http://schemas.openxmlformats.org/officeDocument/2006/relationships/image" Target="../media/image45.png"/><Relationship Id="rId4" Type="http://schemas.openxmlformats.org/officeDocument/2006/relationships/image" Target="../media/image44.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5.wmf"/><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3.xml"/><Relationship Id="rId1" Type="http://schemas.openxmlformats.org/officeDocument/2006/relationships/vmlDrawing" Target="../drawings/vmlDrawing3.vml"/><Relationship Id="rId5" Type="http://schemas.openxmlformats.org/officeDocument/2006/relationships/image" Target="../media/image6.w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image" Target="../media/image9.wmf"/><Relationship Id="rId5" Type="http://schemas.openxmlformats.org/officeDocument/2006/relationships/oleObject" Target="../embeddings/oleObject5.bin"/><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16.wmf"/><Relationship Id="rId2" Type="http://schemas.openxmlformats.org/officeDocument/2006/relationships/slideLayout" Target="../slideLayouts/slideLayout13.xml"/><Relationship Id="rId1" Type="http://schemas.openxmlformats.org/officeDocument/2006/relationships/vmlDrawing" Target="../drawings/vmlDrawing5.vml"/><Relationship Id="rId6" Type="http://schemas.openxmlformats.org/officeDocument/2006/relationships/image" Target="../media/image13.wmf"/><Relationship Id="rId11" Type="http://schemas.openxmlformats.org/officeDocument/2006/relationships/oleObject" Target="../embeddings/oleObject11.bin"/><Relationship Id="rId5" Type="http://schemas.openxmlformats.org/officeDocument/2006/relationships/oleObject" Target="../embeddings/oleObject8.bin"/><Relationship Id="rId10" Type="http://schemas.openxmlformats.org/officeDocument/2006/relationships/image" Target="../media/image15.wmf"/><Relationship Id="rId4" Type="http://schemas.openxmlformats.org/officeDocument/2006/relationships/image" Target="../media/image12.wmf"/><Relationship Id="rId9" Type="http://schemas.openxmlformats.org/officeDocument/2006/relationships/oleObject" Target="../embeddings/oleObject10.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3.xml"/><Relationship Id="rId1" Type="http://schemas.openxmlformats.org/officeDocument/2006/relationships/vmlDrawing" Target="../drawings/vmlDrawing6.vml"/><Relationship Id="rId4" Type="http://schemas.openxmlformats.org/officeDocument/2006/relationships/image" Target="../media/image1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p:txBody>
          <a:bodyPr/>
          <a:lstStyle/>
          <a:p>
            <a:pPr algn="ctr" eaLnBrk="1" hangingPunct="1"/>
            <a:r>
              <a:rPr lang="en-US" sz="3200" b="1" i="1" dirty="0">
                <a:solidFill>
                  <a:srgbClr val="0070C0"/>
                </a:solidFill>
                <a:latin typeface="+mn-lt"/>
              </a:rPr>
              <a:t>Debre Markos University</a:t>
            </a:r>
            <a:br>
              <a:rPr lang="en-US" sz="3200" b="1" i="1" dirty="0">
                <a:solidFill>
                  <a:srgbClr val="0070C0"/>
                </a:solidFill>
                <a:latin typeface="+mn-lt"/>
              </a:rPr>
            </a:br>
            <a:r>
              <a:rPr lang="en-US" sz="3200" b="1" i="1" dirty="0">
                <a:solidFill>
                  <a:srgbClr val="0070C0"/>
                </a:solidFill>
                <a:latin typeface="+mn-lt"/>
              </a:rPr>
              <a:t>Debre Markos Institute of Technology</a:t>
            </a:r>
          </a:p>
        </p:txBody>
      </p:sp>
      <p:sp>
        <p:nvSpPr>
          <p:cNvPr id="5" name="Content Placeholder 4"/>
          <p:cNvSpPr>
            <a:spLocks noGrp="1"/>
          </p:cNvSpPr>
          <p:nvPr>
            <p:ph sz="quarter" idx="1"/>
          </p:nvPr>
        </p:nvSpPr>
        <p:spPr/>
        <p:txBody>
          <a:bodyPr>
            <a:normAutofit/>
          </a:bodyPr>
          <a:lstStyle/>
          <a:p>
            <a:pPr marL="274320" indent="-274320" algn="ctr" eaLnBrk="1" fontAlgn="auto" hangingPunct="1">
              <a:spcBef>
                <a:spcPts val="580"/>
              </a:spcBef>
              <a:spcAft>
                <a:spcPts val="0"/>
              </a:spcAft>
              <a:buFont typeface="Wingdings 2"/>
              <a:buNone/>
              <a:defRPr/>
            </a:pPr>
            <a:r>
              <a:rPr lang="en-US" sz="2800" b="1" dirty="0">
                <a:solidFill>
                  <a:srgbClr val="C00000"/>
                </a:solidFill>
              </a:rPr>
              <a:t>School of Electrical and computer Engineering</a:t>
            </a:r>
          </a:p>
          <a:p>
            <a:pPr marL="274320" indent="-274320" algn="ctr" eaLnBrk="1" fontAlgn="auto" hangingPunct="1">
              <a:spcBef>
                <a:spcPts val="580"/>
              </a:spcBef>
              <a:spcAft>
                <a:spcPts val="0"/>
              </a:spcAft>
              <a:buFont typeface="Wingdings 2"/>
              <a:buNone/>
              <a:defRPr/>
            </a:pPr>
            <a:endParaRPr lang="en-US" sz="2400" b="1" dirty="0">
              <a:solidFill>
                <a:srgbClr val="0070C0"/>
              </a:solidFill>
            </a:endParaRPr>
          </a:p>
          <a:p>
            <a:pPr marL="274320" indent="-274320" algn="ctr" eaLnBrk="1" fontAlgn="auto" hangingPunct="1">
              <a:spcBef>
                <a:spcPts val="580"/>
              </a:spcBef>
              <a:spcAft>
                <a:spcPts val="0"/>
              </a:spcAft>
              <a:buFont typeface="Wingdings 2"/>
              <a:buNone/>
              <a:defRPr/>
            </a:pPr>
            <a:endParaRPr lang="en-US" sz="2400" b="1" dirty="0">
              <a:solidFill>
                <a:srgbClr val="0070C0"/>
              </a:solidFill>
            </a:endParaRPr>
          </a:p>
          <a:p>
            <a:pPr marL="274320" indent="-274320" algn="ctr" eaLnBrk="1" fontAlgn="auto" hangingPunct="1">
              <a:spcBef>
                <a:spcPts val="580"/>
              </a:spcBef>
              <a:spcAft>
                <a:spcPts val="0"/>
              </a:spcAft>
              <a:buFont typeface="Wingdings 2"/>
              <a:buNone/>
              <a:defRPr/>
            </a:pPr>
            <a:endParaRPr lang="en-US" b="1" dirty="0">
              <a:solidFill>
                <a:srgbClr val="0070C0"/>
              </a:solidFill>
            </a:endParaRPr>
          </a:p>
          <a:p>
            <a:pPr marL="274320" indent="-274320" algn="ctr" eaLnBrk="1" fontAlgn="auto" hangingPunct="1">
              <a:spcBef>
                <a:spcPts val="580"/>
              </a:spcBef>
              <a:spcAft>
                <a:spcPts val="0"/>
              </a:spcAft>
              <a:buFont typeface="Wingdings 2"/>
              <a:buNone/>
              <a:defRPr/>
            </a:pPr>
            <a:r>
              <a:rPr lang="en-US" sz="2800" b="1" i="1" dirty="0">
                <a:solidFill>
                  <a:srgbClr val="0070C0"/>
                </a:solidFill>
              </a:rPr>
              <a:t> Introduction to </a:t>
            </a:r>
            <a:r>
              <a:rPr lang="en-US" sz="3200" b="1" i="1" dirty="0">
                <a:solidFill>
                  <a:srgbClr val="0070C0"/>
                </a:solidFill>
              </a:rPr>
              <a:t>Power system </a:t>
            </a:r>
          </a:p>
          <a:p>
            <a:pPr marL="274320" indent="-274320" algn="ctr" eaLnBrk="1" fontAlgn="auto" hangingPunct="1">
              <a:spcBef>
                <a:spcPts val="580"/>
              </a:spcBef>
              <a:spcAft>
                <a:spcPts val="0"/>
              </a:spcAft>
              <a:buFont typeface="Wingdings 2"/>
              <a:buNone/>
              <a:defRPr/>
            </a:pPr>
            <a:r>
              <a:rPr lang="en-US" sz="3000" b="1" i="1" dirty="0">
                <a:solidFill>
                  <a:srgbClr val="C00000"/>
                </a:solidFill>
              </a:rPr>
              <a:t>5. </a:t>
            </a:r>
            <a:r>
              <a:rPr lang="en-US" sz="3000" b="1" i="1" dirty="0">
                <a:solidFill>
                  <a:schemeClr val="accent1"/>
                </a:solidFill>
              </a:rPr>
              <a:t>Current and Voltage Relations on a Transmission Line</a:t>
            </a:r>
            <a:endParaRPr lang="en-US" sz="3000" b="1" dirty="0">
              <a:solidFill>
                <a:srgbClr val="C00000"/>
              </a:solidFill>
            </a:endParaRPr>
          </a:p>
          <a:p>
            <a:pPr marL="274320" indent="-274320" algn="r" eaLnBrk="1" fontAlgn="auto" hangingPunct="1">
              <a:spcBef>
                <a:spcPts val="580"/>
              </a:spcBef>
              <a:spcAft>
                <a:spcPts val="0"/>
              </a:spcAft>
              <a:buFont typeface="Wingdings 2"/>
              <a:buNone/>
              <a:defRPr/>
            </a:pPr>
            <a:endParaRPr lang="en-US" sz="2800" b="1" dirty="0">
              <a:solidFill>
                <a:srgbClr val="0070C0"/>
              </a:solidFill>
            </a:endParaRPr>
          </a:p>
          <a:p>
            <a:pPr marL="274320" indent="-274320" algn="ctr" eaLnBrk="1" fontAlgn="auto" hangingPunct="1">
              <a:spcBef>
                <a:spcPts val="580"/>
              </a:spcBef>
              <a:spcAft>
                <a:spcPts val="0"/>
              </a:spcAft>
              <a:buFont typeface="Wingdings 2"/>
              <a:buNone/>
              <a:defRPr/>
            </a:pPr>
            <a:r>
              <a:rPr lang="en-US" sz="2800" b="1" dirty="0">
                <a:solidFill>
                  <a:srgbClr val="0070C0"/>
                </a:solidFill>
              </a:rPr>
              <a:t>                                     </a:t>
            </a:r>
            <a:endParaRPr lang="en-US" b="1" dirty="0"/>
          </a:p>
        </p:txBody>
      </p:sp>
      <p:sp>
        <p:nvSpPr>
          <p:cNvPr id="7" name="Rounded Rectangle 6"/>
          <p:cNvSpPr/>
          <p:nvPr/>
        </p:nvSpPr>
        <p:spPr>
          <a:xfrm>
            <a:off x="2057400" y="1981200"/>
            <a:ext cx="5943600" cy="152400"/>
          </a:xfrm>
          <a:prstGeom prst="roundRect">
            <a:avLst/>
          </a:prstGeom>
        </p:spPr>
        <p:style>
          <a:lnRef idx="3">
            <a:schemeClr val="lt1"/>
          </a:lnRef>
          <a:fillRef idx="1">
            <a:schemeClr val="accent4"/>
          </a:fillRef>
          <a:effectRef idx="1">
            <a:schemeClr val="accent4"/>
          </a:effectRef>
          <a:fontRef idx="minor">
            <a:schemeClr val="lt1"/>
          </a:fontRef>
        </p:style>
        <p:txBody>
          <a:bodyPr anchor="ctr"/>
          <a:lstStyle/>
          <a:p>
            <a:pPr algn="ctr">
              <a:defRPr/>
            </a:pPr>
            <a:endParaRPr lang="en-US"/>
          </a:p>
        </p:txBody>
      </p:sp>
      <p:sp>
        <p:nvSpPr>
          <p:cNvPr id="2" name="Slide Number Placeholder 1"/>
          <p:cNvSpPr>
            <a:spLocks noGrp="1"/>
          </p:cNvSpPr>
          <p:nvPr>
            <p:ph type="sldNum" sz="quarter" idx="12"/>
          </p:nvPr>
        </p:nvSpPr>
        <p:spPr/>
        <p:txBody>
          <a:bodyPr/>
          <a:lstStyle/>
          <a:p>
            <a:fld id="{6F42FDE4-A7DD-41A7-A0A6-9B649FB43336}" type="slidenum">
              <a:rPr kumimoji="0" lang="en-US" smtClean="0"/>
              <a:pPr/>
              <a:t>1</a:t>
            </a:fld>
            <a:endParaRPr kumimoji="0" lang="en-US"/>
          </a:p>
        </p:txBody>
      </p:sp>
    </p:spTree>
    <p:extLst>
      <p:ext uri="{BB962C8B-B14F-4D97-AF65-F5344CB8AC3E}">
        <p14:creationId xmlns:p14="http://schemas.microsoft.com/office/powerpoint/2010/main" val="91876613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87383" y="418011"/>
            <a:ext cx="8595360" cy="6035040"/>
          </a:xfrm>
        </p:spPr>
        <p:txBody>
          <a:bodyPr>
            <a:normAutofit/>
          </a:bodyPr>
          <a:lstStyle/>
          <a:p>
            <a:pPr marL="914400" lvl="1" indent="-514350" algn="just">
              <a:lnSpc>
                <a:spcPct val="90000"/>
              </a:lnSpc>
              <a:buFont typeface="Arial" pitchFamily="34" charset="0"/>
              <a:buNone/>
              <a:defRPr/>
            </a:pPr>
            <a:r>
              <a:rPr lang="en-US" b="1" i="1" dirty="0">
                <a:solidFill>
                  <a:srgbClr val="FF0000"/>
                </a:solidFill>
                <a:cs typeface="Times New Roman" pitchFamily="18" charset="0"/>
              </a:rPr>
              <a:t>Example</a:t>
            </a:r>
            <a:r>
              <a:rPr lang="en-US" dirty="0">
                <a:solidFill>
                  <a:srgbClr val="FF0000"/>
                </a:solidFill>
                <a:cs typeface="Times New Roman" pitchFamily="18" charset="0"/>
              </a:rPr>
              <a:t> </a:t>
            </a:r>
          </a:p>
          <a:p>
            <a:pPr marL="914400" lvl="1" indent="-514350" algn="just">
              <a:lnSpc>
                <a:spcPct val="90000"/>
              </a:lnSpc>
              <a:buFont typeface="Wingdings" pitchFamily="2" charset="2"/>
              <a:buChar char="§"/>
              <a:defRPr/>
            </a:pPr>
            <a:r>
              <a:rPr lang="en-US" dirty="0">
                <a:cs typeface="Times New Roman" pitchFamily="18" charset="0"/>
              </a:rPr>
              <a:t>A 220 kV, three phase transmission line is 40 km long. The resistance per phase is 0.15 </a:t>
            </a:r>
            <a:r>
              <a:rPr lang="el-GR" dirty="0">
                <a:cs typeface="Calibri"/>
              </a:rPr>
              <a:t>Ω</a:t>
            </a:r>
            <a:r>
              <a:rPr lang="en-US" dirty="0">
                <a:cs typeface="Calibri"/>
              </a:rPr>
              <a:t> per km and the inductance per phase is 1.3263 </a:t>
            </a:r>
            <a:r>
              <a:rPr lang="en-US" dirty="0" err="1">
                <a:cs typeface="Calibri"/>
              </a:rPr>
              <a:t>mH</a:t>
            </a:r>
            <a:r>
              <a:rPr lang="en-US" dirty="0">
                <a:cs typeface="Calibri"/>
              </a:rPr>
              <a:t> per km. The shunt capacitance is negligible. Use the short line model to find the voltage and power at the sending end and the voltage regulation and efficiency when the line is supplying a three phase load of </a:t>
            </a:r>
          </a:p>
          <a:p>
            <a:pPr marL="914400" lvl="1" indent="-514350" algn="just">
              <a:lnSpc>
                <a:spcPct val="90000"/>
              </a:lnSpc>
              <a:buNone/>
              <a:defRPr/>
            </a:pPr>
            <a:r>
              <a:rPr lang="en-US" dirty="0">
                <a:cs typeface="Calibri"/>
              </a:rPr>
              <a:t>a). 381 MVA at 0.8 power factor lagging at 220 kV</a:t>
            </a:r>
          </a:p>
          <a:p>
            <a:pPr marL="914400" lvl="1" indent="-514350" algn="just">
              <a:lnSpc>
                <a:spcPct val="90000"/>
              </a:lnSpc>
              <a:buNone/>
              <a:defRPr/>
            </a:pPr>
            <a:r>
              <a:rPr lang="en-US" dirty="0">
                <a:cs typeface="Calibri"/>
              </a:rPr>
              <a:t>b). 381 MVA at 0.8 power factor leading at 220 kV</a:t>
            </a:r>
          </a:p>
          <a:p>
            <a:pPr marL="914400" lvl="1" indent="-514350" algn="just">
              <a:lnSpc>
                <a:spcPct val="90000"/>
              </a:lnSpc>
              <a:buNone/>
              <a:defRPr/>
            </a:pPr>
            <a:r>
              <a:rPr lang="en-US" i="1" dirty="0">
                <a:solidFill>
                  <a:srgbClr val="3333CC"/>
                </a:solidFill>
                <a:cs typeface="Calibri"/>
              </a:rPr>
              <a:t>Solution </a:t>
            </a:r>
          </a:p>
          <a:p>
            <a:pPr marL="914400" lvl="1" indent="-514350" algn="just">
              <a:lnSpc>
                <a:spcPct val="90000"/>
              </a:lnSpc>
              <a:buNone/>
              <a:defRPr/>
            </a:pPr>
            <a:r>
              <a:rPr lang="en-US" i="1" dirty="0">
                <a:solidFill>
                  <a:srgbClr val="3333CC"/>
                </a:solidFill>
                <a:cs typeface="Calibri"/>
              </a:rPr>
              <a:t>(a). The series impedance per phase is</a:t>
            </a:r>
          </a:p>
          <a:p>
            <a:pPr marL="914400" lvl="1" indent="-514350" algn="just">
              <a:lnSpc>
                <a:spcPct val="90000"/>
              </a:lnSpc>
              <a:buNone/>
              <a:defRPr/>
            </a:pPr>
            <a:endParaRPr lang="en-US" i="1" dirty="0">
              <a:solidFill>
                <a:srgbClr val="3333CC"/>
              </a:solidFill>
              <a:cs typeface="Calibri"/>
            </a:endParaRPr>
          </a:p>
          <a:p>
            <a:pPr marL="914400" lvl="1" indent="-514350" algn="just">
              <a:lnSpc>
                <a:spcPct val="90000"/>
              </a:lnSpc>
              <a:buFont typeface="Arial" pitchFamily="34" charset="0"/>
              <a:buNone/>
              <a:defRPr/>
            </a:pPr>
            <a:endParaRPr lang="en-US" dirty="0">
              <a:cs typeface="Times New Roman" pitchFamily="18" charset="0"/>
            </a:endParaRPr>
          </a:p>
        </p:txBody>
      </p:sp>
      <p:graphicFrame>
        <p:nvGraphicFramePr>
          <p:cNvPr id="5" name="Object 4"/>
          <p:cNvGraphicFramePr>
            <a:graphicFrameLocks noChangeAspect="1"/>
          </p:cNvGraphicFramePr>
          <p:nvPr/>
        </p:nvGraphicFramePr>
        <p:xfrm>
          <a:off x="888320" y="4575401"/>
          <a:ext cx="3840433" cy="1929901"/>
        </p:xfrm>
        <a:graphic>
          <a:graphicData uri="http://schemas.openxmlformats.org/presentationml/2006/ole">
            <mc:AlternateContent xmlns:mc="http://schemas.openxmlformats.org/markup-compatibility/2006">
              <mc:Choice xmlns:v="urn:schemas-microsoft-com:vml" Requires="v">
                <p:oleObj spid="_x0000_s118837" name="Equation" r:id="rId3" imgW="2273040" imgH="1104840" progId="">
                  <p:embed/>
                </p:oleObj>
              </mc:Choice>
              <mc:Fallback>
                <p:oleObj name="Equation" r:id="rId3" imgW="2273040" imgH="110484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8320" y="4575401"/>
                        <a:ext cx="3840433" cy="19299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10</a:t>
            </a:fld>
            <a:endParaRPr kumimoji="0" lang="en-US"/>
          </a:p>
        </p:txBody>
      </p:sp>
    </p:spTree>
  </p:cSld>
  <p:clrMapOvr>
    <a:masterClrMapping/>
  </p:clrMapOvr>
  <p:transition>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61" name="Object 1"/>
          <p:cNvGraphicFramePr>
            <a:graphicFrameLocks noChangeAspect="1"/>
          </p:cNvGraphicFramePr>
          <p:nvPr/>
        </p:nvGraphicFramePr>
        <p:xfrm>
          <a:off x="579438" y="574675"/>
          <a:ext cx="6899275" cy="5732463"/>
        </p:xfrm>
        <a:graphic>
          <a:graphicData uri="http://schemas.openxmlformats.org/presentationml/2006/ole">
            <mc:AlternateContent xmlns:mc="http://schemas.openxmlformats.org/markup-compatibility/2006">
              <mc:Choice xmlns:v="urn:schemas-microsoft-com:vml" Requires="v">
                <p:oleObj spid="_x0000_s117813" name="Equation" r:id="rId3" imgW="3441600" imgH="3111480" progId="">
                  <p:embed/>
                </p:oleObj>
              </mc:Choice>
              <mc:Fallback>
                <p:oleObj name="Equation" r:id="rId3" imgW="3441600" imgH="311148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438" y="574675"/>
                        <a:ext cx="6899275" cy="573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11</a:t>
            </a:fld>
            <a:endParaRPr kumimoji="0" lang="en-US"/>
          </a:p>
        </p:txBody>
      </p:sp>
    </p:spTree>
  </p:cSld>
  <p:clrMapOvr>
    <a:masterClrMapping/>
  </p:clrMapOvr>
  <p:transition>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326571" y="457199"/>
            <a:ext cx="8543109" cy="6048104"/>
          </a:xfrm>
        </p:spPr>
        <p:txBody>
          <a:bodyPr>
            <a:normAutofit/>
          </a:bodyPr>
          <a:lstStyle/>
          <a:p>
            <a:pPr algn="just">
              <a:buFont typeface="Wingdings" pitchFamily="2" charset="2"/>
              <a:buChar char="§"/>
            </a:pPr>
            <a:endParaRPr lang="en-US" dirty="0"/>
          </a:p>
          <a:p>
            <a:pPr algn="just">
              <a:buFont typeface="Wingdings" pitchFamily="2" charset="2"/>
              <a:buChar char="§"/>
            </a:pPr>
            <a:endParaRPr lang="en-US" dirty="0"/>
          </a:p>
          <a:p>
            <a:pPr algn="just">
              <a:buFont typeface="Wingdings" pitchFamily="2" charset="2"/>
              <a:buChar char="§"/>
            </a:pPr>
            <a:endParaRPr lang="en-US" dirty="0"/>
          </a:p>
          <a:p>
            <a:pPr algn="just">
              <a:buFont typeface="Wingdings" pitchFamily="2" charset="2"/>
              <a:buChar char="§"/>
            </a:pPr>
            <a:endParaRPr lang="en-US" dirty="0"/>
          </a:p>
          <a:p>
            <a:pPr algn="just">
              <a:buFont typeface="Wingdings" pitchFamily="2" charset="2"/>
              <a:buChar char="§"/>
            </a:pPr>
            <a:endParaRPr lang="en-US" dirty="0"/>
          </a:p>
          <a:p>
            <a:pPr algn="just">
              <a:buFont typeface="Wingdings" pitchFamily="2" charset="2"/>
              <a:buChar char="§"/>
            </a:pPr>
            <a:endParaRPr lang="en-US" dirty="0"/>
          </a:p>
          <a:p>
            <a:pPr algn="just">
              <a:buFont typeface="Wingdings" pitchFamily="2" charset="2"/>
              <a:buChar char="§"/>
            </a:pPr>
            <a:endParaRPr lang="en-US" dirty="0"/>
          </a:p>
          <a:p>
            <a:pPr algn="just">
              <a:buFont typeface="Wingdings" pitchFamily="2" charset="2"/>
              <a:buChar char="§"/>
            </a:pPr>
            <a:endParaRPr lang="en-US" dirty="0"/>
          </a:p>
          <a:p>
            <a:pPr>
              <a:buFont typeface="Wingdings" pitchFamily="2" charset="2"/>
              <a:buChar char="§"/>
            </a:pPr>
            <a:endParaRPr lang="en-US" sz="2400" dirty="0"/>
          </a:p>
          <a:p>
            <a:pPr>
              <a:buFont typeface="Wingdings" pitchFamily="2" charset="2"/>
              <a:buChar char="§"/>
            </a:pPr>
            <a:endParaRPr lang="en-US" sz="2400" i="1" dirty="0">
              <a:solidFill>
                <a:srgbClr val="3333CC"/>
              </a:solidFill>
            </a:endParaRPr>
          </a:p>
        </p:txBody>
      </p:sp>
      <p:graphicFrame>
        <p:nvGraphicFramePr>
          <p:cNvPr id="5" name="Object 4"/>
          <p:cNvGraphicFramePr>
            <a:graphicFrameLocks noChangeAspect="1"/>
          </p:cNvGraphicFramePr>
          <p:nvPr/>
        </p:nvGraphicFramePr>
        <p:xfrm>
          <a:off x="274638" y="535577"/>
          <a:ext cx="8163968" cy="4983077"/>
        </p:xfrm>
        <a:graphic>
          <a:graphicData uri="http://schemas.openxmlformats.org/presentationml/2006/ole">
            <mc:AlternateContent xmlns:mc="http://schemas.openxmlformats.org/markup-compatibility/2006">
              <mc:Choice xmlns:v="urn:schemas-microsoft-com:vml" Requires="v">
                <p:oleObj spid="_x0000_s127029" name="Equation" r:id="rId3" imgW="3644640" imgH="2768400" progId="">
                  <p:embed/>
                </p:oleObj>
              </mc:Choice>
              <mc:Fallback>
                <p:oleObj name="Equation" r:id="rId3" imgW="3644640" imgH="276840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638" y="535577"/>
                        <a:ext cx="8163968" cy="498307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12</a:t>
            </a:fld>
            <a:endParaRPr kumimoji="0" lang="en-US"/>
          </a:p>
        </p:txBody>
      </p:sp>
    </p:spTree>
  </p:cSld>
  <p:clrMapOvr>
    <a:masterClrMapping/>
  </p:clrMapOvr>
  <p:transition>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195943" y="378823"/>
            <a:ext cx="8556171" cy="5640977"/>
          </a:xfrm>
        </p:spPr>
        <p:txBody>
          <a:bodyPr>
            <a:normAutofit/>
          </a:bodyPr>
          <a:lstStyle/>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pPr lvl="1" algn="just">
              <a:buNone/>
            </a:pPr>
            <a:endParaRPr lang="en-US" sz="2200" dirty="0">
              <a:solidFill>
                <a:srgbClr val="3333CC"/>
              </a:solidFill>
            </a:endParaRPr>
          </a:p>
          <a:p>
            <a:endParaRPr lang="en-US" sz="1400" dirty="0"/>
          </a:p>
        </p:txBody>
      </p:sp>
      <p:graphicFrame>
        <p:nvGraphicFramePr>
          <p:cNvPr id="5" name="Object 4"/>
          <p:cNvGraphicFramePr>
            <a:graphicFrameLocks noChangeAspect="1"/>
          </p:cNvGraphicFramePr>
          <p:nvPr/>
        </p:nvGraphicFramePr>
        <p:xfrm>
          <a:off x="313509" y="195943"/>
          <a:ext cx="6246041" cy="6400800"/>
        </p:xfrm>
        <a:graphic>
          <a:graphicData uri="http://schemas.openxmlformats.org/presentationml/2006/ole">
            <mc:AlternateContent xmlns:mc="http://schemas.openxmlformats.org/markup-compatibility/2006">
              <mc:Choice xmlns:v="urn:schemas-microsoft-com:vml" Requires="v">
                <p:oleObj spid="_x0000_s126005" name="Equation" r:id="rId3" imgW="3974760" imgH="4317840" progId="">
                  <p:embed/>
                </p:oleObj>
              </mc:Choice>
              <mc:Fallback>
                <p:oleObj name="Equation" r:id="rId3" imgW="3974760" imgH="431784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509" y="195943"/>
                        <a:ext cx="6246041" cy="6400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13</a:t>
            </a:fld>
            <a:endParaRPr kumimoji="0" lang="en-US"/>
          </a:p>
        </p:txBody>
      </p:sp>
    </p:spTree>
  </p:cSld>
  <p:clrMapOvr>
    <a:masterClrMapping/>
  </p:clrMapOvr>
  <p:transition>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0" y="156341"/>
            <a:ext cx="8843576" cy="4624664"/>
          </a:xfrm>
        </p:spPr>
        <p:txBody>
          <a:bodyPr>
            <a:noAutofit/>
          </a:bodyPr>
          <a:lstStyle/>
          <a:p>
            <a:pPr>
              <a:buNone/>
            </a:pPr>
            <a:r>
              <a:rPr lang="en-US" sz="2400" b="1" dirty="0">
                <a:solidFill>
                  <a:srgbClr val="FF0000"/>
                </a:solidFill>
              </a:rPr>
              <a:t>                     </a:t>
            </a:r>
            <a:r>
              <a:rPr lang="en-US" sz="2400" b="1" dirty="0">
                <a:solidFill>
                  <a:srgbClr val="3333CC"/>
                </a:solidFill>
              </a:rPr>
              <a:t> MEDIUM TRANSMISSION LINE</a:t>
            </a:r>
          </a:p>
          <a:p>
            <a:pPr algn="just">
              <a:buFont typeface="Wingdings" pitchFamily="2" charset="2"/>
              <a:buChar char="§"/>
            </a:pPr>
            <a:r>
              <a:rPr lang="en-US" sz="2400" dirty="0"/>
              <a:t>For the lines more than 80 km long and below 250 km in length are treated as medium lines, and the line charging current becomes appreciable and the shunt capacitance must be considered.</a:t>
            </a:r>
          </a:p>
          <a:p>
            <a:pPr algn="just">
              <a:buFont typeface="Wingdings" pitchFamily="2" charset="2"/>
              <a:buChar char="§"/>
            </a:pPr>
            <a:r>
              <a:rPr lang="en-US" sz="2400" dirty="0"/>
              <a:t>The capacitance is uniformly distributed over the entire length of the line. However, in order to make the calculations simple, the line capacitance is assumed to be lumped or concentrated in the form of capacitors shunted across the line at one or more points. Such a treatment of localizing the line capacitance gives reasonably accurate results.</a:t>
            </a:r>
          </a:p>
          <a:p>
            <a:pPr algn="just">
              <a:buFont typeface="Wingdings" pitchFamily="2" charset="2"/>
              <a:buChar char="§"/>
            </a:pPr>
            <a:r>
              <a:rPr lang="en-US" sz="2400" dirty="0"/>
              <a:t>The most commonly used methods (known as localized capacitance methods) for the solution of medium transmissions lines are :</a:t>
            </a:r>
          </a:p>
          <a:p>
            <a:pPr marL="0" indent="0" algn="just">
              <a:buNone/>
            </a:pPr>
            <a:r>
              <a:rPr lang="en-US" sz="2400" dirty="0"/>
              <a:t>   (i) End condenser method  (ii)Nominal T- method  (iii) Nominal π - method.</a:t>
            </a:r>
            <a:endParaRPr lang="en-US" sz="2400" dirty="0">
              <a:cs typeface="Calibri"/>
            </a:endParaRPr>
          </a:p>
          <a:p>
            <a:pPr algn="just">
              <a:buFont typeface="Wingdings" pitchFamily="2" charset="2"/>
              <a:buChar char="§"/>
            </a:pPr>
            <a:endParaRPr lang="en-US" sz="2400" dirty="0">
              <a:cs typeface="Calibri"/>
            </a:endParaRPr>
          </a:p>
          <a:p>
            <a:pPr algn="just">
              <a:buNone/>
            </a:pPr>
            <a:endParaRPr lang="en-US" sz="2400" dirty="0">
              <a:cs typeface="Calibri"/>
            </a:endParaRPr>
          </a:p>
          <a:p>
            <a:pPr algn="just">
              <a:buNone/>
            </a:pPr>
            <a:endParaRPr lang="en-US" sz="2400" dirty="0">
              <a:cs typeface="Calibri"/>
            </a:endParaRPr>
          </a:p>
          <a:p>
            <a:pPr algn="ctr">
              <a:buNone/>
            </a:pPr>
            <a:endParaRPr lang="en-US" sz="2400" dirty="0">
              <a:cs typeface="Calibri"/>
            </a:endParaRPr>
          </a:p>
          <a:p>
            <a:pPr algn="ctr">
              <a:buNone/>
            </a:pPr>
            <a:endParaRPr lang="en-US" sz="2400" dirty="0">
              <a:cs typeface="Calibri"/>
            </a:endParaRPr>
          </a:p>
          <a:p>
            <a:pPr algn="ctr">
              <a:buNone/>
            </a:pPr>
            <a:endParaRPr lang="en-US" sz="2400" dirty="0">
              <a:cs typeface="Calibri"/>
            </a:endParaRPr>
          </a:p>
          <a:p>
            <a:pPr algn="ctr">
              <a:buNone/>
            </a:pPr>
            <a:r>
              <a:rPr lang="en-US" sz="2400" dirty="0">
                <a:cs typeface="Calibri"/>
              </a:rPr>
              <a:t>                                         </a:t>
            </a:r>
          </a:p>
          <a:p>
            <a:pPr algn="ctr">
              <a:buNone/>
            </a:pPr>
            <a:endParaRPr lang="en-US" sz="2400" dirty="0">
              <a:cs typeface="Calibri"/>
            </a:endParaRPr>
          </a:p>
        </p:txBody>
      </p:sp>
      <p:pic>
        <p:nvPicPr>
          <p:cNvPr id="124930" name="Picture 2"/>
          <p:cNvPicPr>
            <a:picLocks noChangeAspect="1" noChangeArrowheads="1"/>
          </p:cNvPicPr>
          <p:nvPr/>
        </p:nvPicPr>
        <p:blipFill>
          <a:blip r:embed="rId2"/>
          <a:srcRect/>
          <a:stretch>
            <a:fillRect/>
          </a:stretch>
        </p:blipFill>
        <p:spPr bwMode="auto">
          <a:xfrm>
            <a:off x="842576" y="4806198"/>
            <a:ext cx="3429000" cy="1820913"/>
          </a:xfrm>
          <a:prstGeom prst="rect">
            <a:avLst/>
          </a:prstGeom>
          <a:noFill/>
          <a:ln w="9525">
            <a:noFill/>
            <a:miter lim="800000"/>
            <a:headEnd/>
            <a:tailEnd/>
          </a:ln>
          <a:effectLst/>
        </p:spPr>
      </p:pic>
      <p:sp>
        <p:nvSpPr>
          <p:cNvPr id="3" name="Rectangle 2"/>
          <p:cNvSpPr/>
          <p:nvPr/>
        </p:nvSpPr>
        <p:spPr>
          <a:xfrm>
            <a:off x="4271576" y="6069352"/>
            <a:ext cx="4572000" cy="461665"/>
          </a:xfrm>
          <a:prstGeom prst="rect">
            <a:avLst/>
          </a:prstGeom>
        </p:spPr>
        <p:txBody>
          <a:bodyPr>
            <a:spAutoFit/>
          </a:bodyPr>
          <a:lstStyle/>
          <a:p>
            <a:pPr algn="ctr">
              <a:buNone/>
            </a:pPr>
            <a:r>
              <a:rPr lang="en-US" dirty="0">
                <a:latin typeface="+mn-lt"/>
                <a:cs typeface="Calibri"/>
              </a:rPr>
              <a:t> </a:t>
            </a:r>
            <a:r>
              <a:rPr lang="en-US" sz="1600" dirty="0">
                <a:latin typeface="+mn-lt"/>
                <a:cs typeface="Calibri"/>
              </a:rPr>
              <a:t>Figure 5.4 nominal </a:t>
            </a:r>
            <a:r>
              <a:rPr lang="el-GR" sz="1600" dirty="0">
                <a:latin typeface="+mn-lt"/>
                <a:cs typeface="Calibri"/>
              </a:rPr>
              <a:t>π </a:t>
            </a:r>
            <a:r>
              <a:rPr lang="en-US" sz="1600" dirty="0">
                <a:latin typeface="+mn-lt"/>
                <a:cs typeface="Calibri"/>
              </a:rPr>
              <a:t> model for medium length line</a:t>
            </a:r>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14</a:t>
            </a:fld>
            <a:endParaRPr kumimoji="0" lang="en-US"/>
          </a:p>
        </p:txBody>
      </p:sp>
    </p:spTree>
  </p:cSld>
  <p:clrMapOvr>
    <a:masterClrMapping/>
  </p:clrMapOvr>
  <p:transition>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22069" y="300446"/>
            <a:ext cx="8334101" cy="6139543"/>
          </a:xfrm>
        </p:spPr>
        <p:txBody>
          <a:bodyPr>
            <a:normAutofit/>
          </a:bodyPr>
          <a:lstStyle/>
          <a:p>
            <a:pPr algn="just">
              <a:buFont typeface="Wingdings" pitchFamily="2" charset="2"/>
              <a:buChar char="§"/>
            </a:pPr>
            <a:r>
              <a:rPr lang="en-US" sz="2400" dirty="0">
                <a:cs typeface="Calibri"/>
              </a:rPr>
              <a:t>The sending end voltage and current for the nominal </a:t>
            </a:r>
            <a:r>
              <a:rPr lang="el-GR" sz="2400" dirty="0">
                <a:cs typeface="Calibri"/>
              </a:rPr>
              <a:t>π</a:t>
            </a:r>
            <a:r>
              <a:rPr lang="en-US" sz="2400" dirty="0">
                <a:cs typeface="Calibri"/>
              </a:rPr>
              <a:t> model are obtained as follows:</a:t>
            </a:r>
            <a:endParaRPr lang="en-US" sz="2400" dirty="0"/>
          </a:p>
          <a:p>
            <a:pPr algn="just">
              <a:buFont typeface="Wingdings" pitchFamily="2" charset="2"/>
              <a:buChar char="§"/>
            </a:pPr>
            <a:r>
              <a:rPr lang="en-US" sz="2400" dirty="0"/>
              <a:t>From KCL the current in the series impedance designated by      is</a:t>
            </a:r>
          </a:p>
          <a:p>
            <a:pPr algn="just">
              <a:buNone/>
            </a:pPr>
            <a:r>
              <a:rPr lang="en-US" sz="2400" dirty="0"/>
              <a:t> </a:t>
            </a:r>
          </a:p>
        </p:txBody>
      </p:sp>
      <p:graphicFrame>
        <p:nvGraphicFramePr>
          <p:cNvPr id="123905" name="Object 1"/>
          <p:cNvGraphicFramePr>
            <a:graphicFrameLocks noChangeAspect="1"/>
          </p:cNvGraphicFramePr>
          <p:nvPr>
            <p:extLst>
              <p:ext uri="{D42A27DB-BD31-4B8C-83A1-F6EECF244321}">
                <p14:modId xmlns:p14="http://schemas.microsoft.com/office/powerpoint/2010/main" val="242802227"/>
              </p:ext>
            </p:extLst>
          </p:nvPr>
        </p:nvGraphicFramePr>
        <p:xfrm>
          <a:off x="7324089" y="1175663"/>
          <a:ext cx="265430" cy="303690"/>
        </p:xfrm>
        <a:graphic>
          <a:graphicData uri="http://schemas.openxmlformats.org/presentationml/2006/ole">
            <mc:AlternateContent xmlns:mc="http://schemas.openxmlformats.org/markup-compatibility/2006">
              <mc:Choice xmlns:v="urn:schemas-microsoft-com:vml" Requires="v">
                <p:oleObj spid="_x0000_s124009" name="Equation" r:id="rId3" imgW="164880" imgH="228600" progId="">
                  <p:embed/>
                </p:oleObj>
              </mc:Choice>
              <mc:Fallback>
                <p:oleObj name="Equation" r:id="rId3" imgW="164880" imgH="22860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4089" y="1175663"/>
                        <a:ext cx="265430" cy="303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762856020"/>
              </p:ext>
            </p:extLst>
          </p:nvPr>
        </p:nvGraphicFramePr>
        <p:xfrm>
          <a:off x="561522" y="1447803"/>
          <a:ext cx="5956844" cy="5331824"/>
        </p:xfrm>
        <a:graphic>
          <a:graphicData uri="http://schemas.openxmlformats.org/presentationml/2006/ole">
            <mc:AlternateContent xmlns:mc="http://schemas.openxmlformats.org/markup-compatibility/2006">
              <mc:Choice xmlns:v="urn:schemas-microsoft-com:vml" Requires="v">
                <p:oleObj spid="_x0000_s124010" name="Equation" r:id="rId5" imgW="3187440" imgH="3047760" progId="">
                  <p:embed/>
                </p:oleObj>
              </mc:Choice>
              <mc:Fallback>
                <p:oleObj name="Equation" r:id="rId5" imgW="3187440" imgH="3047760"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1522" y="1447803"/>
                        <a:ext cx="5956844" cy="53318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15</a:t>
            </a:fld>
            <a:endParaRPr kumimoji="0" lang="en-US"/>
          </a:p>
        </p:txBody>
      </p:sp>
    </p:spTree>
  </p:cSld>
  <p:clrMapOvr>
    <a:masterClrMapping/>
  </p:clrMapOvr>
  <p:transition>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339634" y="391886"/>
            <a:ext cx="8595360" cy="5852160"/>
          </a:xfrm>
        </p:spPr>
        <p:txBody>
          <a:bodyPr/>
          <a:lstStyle/>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p:txBody>
      </p:sp>
      <p:graphicFrame>
        <p:nvGraphicFramePr>
          <p:cNvPr id="5" name="Object 4"/>
          <p:cNvGraphicFramePr>
            <a:graphicFrameLocks noChangeAspect="1"/>
          </p:cNvGraphicFramePr>
          <p:nvPr/>
        </p:nvGraphicFramePr>
        <p:xfrm>
          <a:off x="483326" y="418786"/>
          <a:ext cx="8112034" cy="5746886"/>
        </p:xfrm>
        <a:graphic>
          <a:graphicData uri="http://schemas.openxmlformats.org/presentationml/2006/ole">
            <mc:AlternateContent xmlns:mc="http://schemas.openxmlformats.org/markup-compatibility/2006">
              <mc:Choice xmlns:v="urn:schemas-microsoft-com:vml" Requires="v">
                <p:oleObj spid="_x0000_s122933" name="Equation" r:id="rId3" imgW="4292280" imgH="3200400" progId="">
                  <p:embed/>
                </p:oleObj>
              </mc:Choice>
              <mc:Fallback>
                <p:oleObj name="Equation" r:id="rId3" imgW="4292280" imgH="320040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326" y="418786"/>
                        <a:ext cx="8112034" cy="574688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16</a:t>
            </a:fld>
            <a:endParaRPr kumimoji="0" lang="en-US"/>
          </a:p>
        </p:txBody>
      </p:sp>
    </p:spTree>
  </p:cSld>
  <p:clrMapOvr>
    <a:masterClrMapping/>
  </p:clrMapOvr>
  <p:transition>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87383" y="404949"/>
            <a:ext cx="8477794" cy="5614851"/>
          </a:xfrm>
        </p:spPr>
        <p:txBody>
          <a:bodyPr/>
          <a:lstStyle/>
          <a:p>
            <a:pPr marL="363538" indent="-363538" algn="just">
              <a:buNone/>
            </a:pPr>
            <a:r>
              <a:rPr lang="en-US" sz="2400" i="1" dirty="0">
                <a:solidFill>
                  <a:srgbClr val="FF0000"/>
                </a:solidFill>
                <a:cs typeface="Times New Roman" pitchFamily="18" charset="0"/>
              </a:rPr>
              <a:t>Example 1</a:t>
            </a:r>
            <a:endParaRPr lang="en-US" sz="2400" dirty="0">
              <a:cs typeface="Times New Roman" pitchFamily="18" charset="0"/>
            </a:endParaRPr>
          </a:p>
          <a:p>
            <a:pPr marL="363538" indent="-363538" algn="just">
              <a:buFont typeface="Wingdings" pitchFamily="2" charset="2"/>
              <a:buChar char="§"/>
            </a:pPr>
            <a:r>
              <a:rPr lang="en-US" sz="2400" dirty="0">
                <a:cs typeface="Times New Roman" pitchFamily="18" charset="0"/>
              </a:rPr>
              <a:t>Determine the efficiency and regulation of a 3-phase, 150 km long, 50 Hz transmission line delivering 20 MW at a power factor of 0.8 lagging and 66 kV to a balanced load. Resistance of the line is 0.075 </a:t>
            </a:r>
            <a:r>
              <a:rPr lang="el-GR" sz="2400" dirty="0">
                <a:latin typeface="Calibri"/>
                <a:cs typeface="Calibri"/>
              </a:rPr>
              <a:t>Ω</a:t>
            </a:r>
            <a:r>
              <a:rPr lang="en-US" sz="2400" dirty="0">
                <a:latin typeface="Perpetua" pitchFamily="18" charset="0"/>
                <a:cs typeface="Calibri"/>
              </a:rPr>
              <a:t>/km, inductance of the line and capacitance per phase is 1.117 </a:t>
            </a:r>
            <a:r>
              <a:rPr lang="en-US" sz="2400" dirty="0" err="1">
                <a:latin typeface="Perpetua" pitchFamily="18" charset="0"/>
                <a:cs typeface="Calibri"/>
              </a:rPr>
              <a:t>mH</a:t>
            </a:r>
            <a:r>
              <a:rPr lang="en-US" sz="2400" dirty="0">
                <a:latin typeface="Perpetua" pitchFamily="18" charset="0"/>
                <a:cs typeface="Calibri"/>
              </a:rPr>
              <a:t>/km and 9.933 </a:t>
            </a:r>
            <a:r>
              <a:rPr lang="en-US" sz="2400" dirty="0" err="1">
                <a:latin typeface="Perpetua" pitchFamily="18" charset="0"/>
                <a:cs typeface="Calibri"/>
              </a:rPr>
              <a:t>nF</a:t>
            </a:r>
            <a:r>
              <a:rPr lang="en-US" sz="2400" dirty="0">
                <a:latin typeface="Perpetua" pitchFamily="18" charset="0"/>
                <a:cs typeface="Calibri"/>
              </a:rPr>
              <a:t>/km respectively. Use nominal </a:t>
            </a:r>
            <a:r>
              <a:rPr lang="el-GR" sz="2400" dirty="0">
                <a:latin typeface="Calibri"/>
                <a:cs typeface="Calibri"/>
              </a:rPr>
              <a:t>π</a:t>
            </a:r>
            <a:r>
              <a:rPr lang="en-US" sz="2400" dirty="0">
                <a:latin typeface="Perpetua" pitchFamily="18" charset="0"/>
                <a:cs typeface="Calibri"/>
              </a:rPr>
              <a:t> method.</a:t>
            </a:r>
          </a:p>
          <a:p>
            <a:pPr marL="363538" indent="-363538" algn="just">
              <a:buFont typeface="Wingdings" pitchFamily="2" charset="2"/>
              <a:buChar char="§"/>
            </a:pPr>
            <a:r>
              <a:rPr lang="en-US" sz="2400" i="1" dirty="0">
                <a:solidFill>
                  <a:srgbClr val="3333CC"/>
                </a:solidFill>
                <a:latin typeface="Perpetua" pitchFamily="18" charset="0"/>
                <a:cs typeface="Calibri"/>
              </a:rPr>
              <a:t>Solution </a:t>
            </a:r>
            <a:endParaRPr lang="en-US" sz="2800" i="1" dirty="0">
              <a:solidFill>
                <a:srgbClr val="3333CC"/>
              </a:solidFill>
              <a:latin typeface="Perpetua" pitchFamily="18" charset="0"/>
              <a:cs typeface="Times New Roman" pitchFamily="18" charset="0"/>
            </a:endParaRPr>
          </a:p>
          <a:p>
            <a:endParaRPr lang="en-US" dirty="0"/>
          </a:p>
        </p:txBody>
      </p:sp>
      <p:graphicFrame>
        <p:nvGraphicFramePr>
          <p:cNvPr id="120834" name="Object 2"/>
          <p:cNvGraphicFramePr>
            <a:graphicFrameLocks noChangeAspect="1"/>
          </p:cNvGraphicFramePr>
          <p:nvPr/>
        </p:nvGraphicFramePr>
        <p:xfrm>
          <a:off x="538937" y="3213462"/>
          <a:ext cx="6710949" cy="3644538"/>
        </p:xfrm>
        <a:graphic>
          <a:graphicData uri="http://schemas.openxmlformats.org/presentationml/2006/ole">
            <mc:AlternateContent xmlns:mc="http://schemas.openxmlformats.org/markup-compatibility/2006">
              <mc:Choice xmlns:v="urn:schemas-microsoft-com:vml" Requires="v">
                <p:oleObj spid="_x0000_s120886" name="Equation" r:id="rId3" imgW="3454200" imgH="2006280" progId="">
                  <p:embed/>
                </p:oleObj>
              </mc:Choice>
              <mc:Fallback>
                <p:oleObj name="Equation" r:id="rId3" imgW="3454200" imgH="200628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937" y="3213462"/>
                        <a:ext cx="6710949" cy="364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17</a:t>
            </a:fld>
            <a:endParaRPr kumimoji="0" lang="en-US"/>
          </a:p>
        </p:txBody>
      </p:sp>
    </p:spTree>
  </p:cSld>
  <p:clrMapOvr>
    <a:masterClrMapping/>
  </p:clrMapOvr>
  <p:transition>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87383" y="391885"/>
            <a:ext cx="8543108" cy="6035041"/>
          </a:xfrm>
        </p:spPr>
        <p:txBody>
          <a:bodyPr>
            <a:normAutofit/>
          </a:bodyPr>
          <a:lstStyle/>
          <a:p>
            <a:pPr algn="just">
              <a:buFont typeface="Wingdings" pitchFamily="2" charset="2"/>
              <a:buChar char="§"/>
            </a:pPr>
            <a:endParaRPr lang="en-US" sz="2400" dirty="0">
              <a:cs typeface="Times New Roman" pitchFamily="18" charset="0"/>
            </a:endParaRPr>
          </a:p>
          <a:p>
            <a:pPr algn="just"/>
            <a:endParaRPr lang="en-US" sz="2400" dirty="0">
              <a:cs typeface="Times New Roman" pitchFamily="18" charset="0"/>
            </a:endParaRPr>
          </a:p>
          <a:p>
            <a:endParaRPr lang="en-US" dirty="0"/>
          </a:p>
        </p:txBody>
      </p:sp>
      <p:graphicFrame>
        <p:nvGraphicFramePr>
          <p:cNvPr id="55298" name="Object 2"/>
          <p:cNvGraphicFramePr>
            <a:graphicFrameLocks noChangeAspect="1"/>
          </p:cNvGraphicFramePr>
          <p:nvPr/>
        </p:nvGraphicFramePr>
        <p:xfrm>
          <a:off x="366713" y="161925"/>
          <a:ext cx="6015037" cy="6770688"/>
        </p:xfrm>
        <a:graphic>
          <a:graphicData uri="http://schemas.openxmlformats.org/presentationml/2006/ole">
            <mc:AlternateContent xmlns:mc="http://schemas.openxmlformats.org/markup-compatibility/2006">
              <mc:Choice xmlns:v="urn:schemas-microsoft-com:vml" Requires="v">
                <p:oleObj spid="_x0000_s55350" name="Equation" r:id="rId3" imgW="3085920" imgH="3784320" progId="">
                  <p:embed/>
                </p:oleObj>
              </mc:Choice>
              <mc:Fallback>
                <p:oleObj name="Equation" r:id="rId3" imgW="3085920" imgH="378432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713" y="161925"/>
                        <a:ext cx="6015037" cy="6770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18</a:t>
            </a:fld>
            <a:endParaRPr kumimoji="0" lang="en-US"/>
          </a:p>
        </p:txBody>
      </p:sp>
    </p:spTree>
  </p:cSld>
  <p:clrMapOvr>
    <a:masterClrMapping/>
  </p:clrMapOvr>
  <p:transition>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4146" name="Object 2"/>
          <p:cNvGraphicFramePr>
            <a:graphicFrameLocks noChangeAspect="1"/>
          </p:cNvGraphicFramePr>
          <p:nvPr/>
        </p:nvGraphicFramePr>
        <p:xfrm>
          <a:off x="248194" y="365762"/>
          <a:ext cx="8712926" cy="5760721"/>
        </p:xfrm>
        <a:graphic>
          <a:graphicData uri="http://schemas.openxmlformats.org/presentationml/2006/ole">
            <mc:AlternateContent xmlns:mc="http://schemas.openxmlformats.org/markup-compatibility/2006">
              <mc:Choice xmlns:v="urn:schemas-microsoft-com:vml" Requires="v">
                <p:oleObj spid="_x0000_s134198" name="Equation" r:id="rId3" imgW="5232240" imgH="3047760" progId="">
                  <p:embed/>
                </p:oleObj>
              </mc:Choice>
              <mc:Fallback>
                <p:oleObj name="Equation" r:id="rId3" imgW="5232240" imgH="304776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194" y="365762"/>
                        <a:ext cx="8712926" cy="5760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19</a:t>
            </a:fld>
            <a:endParaRPr kumimoji="0" lang="en-US"/>
          </a:p>
        </p:txBody>
      </p:sp>
    </p:spTree>
  </p:cSld>
  <p:clrMapOvr>
    <a:masterClrMapping/>
  </p:clrMapOvr>
  <p:transition>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2"/>
          <p:cNvSpPr>
            <a:spLocks noGrp="1"/>
          </p:cNvSpPr>
          <p:nvPr>
            <p:ph sz="quarter" idx="1"/>
          </p:nvPr>
        </p:nvSpPr>
        <p:spPr>
          <a:xfrm>
            <a:off x="193675" y="-13067"/>
            <a:ext cx="8783638" cy="6557558"/>
          </a:xfrm>
        </p:spPr>
        <p:txBody>
          <a:bodyPr>
            <a:normAutofit fontScale="25000" lnSpcReduction="20000"/>
          </a:bodyPr>
          <a:lstStyle/>
          <a:p>
            <a:pPr algn="ctr">
              <a:lnSpc>
                <a:spcPct val="170000"/>
              </a:lnSpc>
              <a:buFontTx/>
              <a:buNone/>
            </a:pPr>
            <a:r>
              <a:rPr lang="en-US" sz="14400" dirty="0">
                <a:solidFill>
                  <a:srgbClr val="3333CC"/>
                </a:solidFill>
              </a:rPr>
              <a:t>INTRODUCTION</a:t>
            </a:r>
            <a:endParaRPr lang="en-US" sz="4200" dirty="0">
              <a:latin typeface="Times New Roman" pitchFamily="18" charset="0"/>
              <a:cs typeface="Times New Roman" pitchFamily="18" charset="0"/>
            </a:endParaRPr>
          </a:p>
          <a:p>
            <a:pPr algn="just">
              <a:lnSpc>
                <a:spcPct val="170000"/>
              </a:lnSpc>
              <a:buFont typeface="Wingdings" pitchFamily="2" charset="2"/>
              <a:buChar char="§"/>
            </a:pPr>
            <a:r>
              <a:rPr lang="en-US" sz="9600" dirty="0">
                <a:cs typeface="Times New Roman" pitchFamily="18" charset="0"/>
              </a:rPr>
              <a:t>This chapter deals with the representation and performance of transmission lines under normal operating conditions.</a:t>
            </a:r>
          </a:p>
          <a:p>
            <a:pPr algn="just">
              <a:lnSpc>
                <a:spcPct val="170000"/>
              </a:lnSpc>
              <a:buFont typeface="Wingdings" pitchFamily="2" charset="2"/>
              <a:buChar char="§"/>
            </a:pPr>
            <a:r>
              <a:rPr lang="en-US" sz="9600" dirty="0">
                <a:cs typeface="Times New Roman" pitchFamily="18" charset="0"/>
              </a:rPr>
              <a:t>Transmission lines are represented by an equivalent model with appropriate circuit parameters on a per-phase basis.</a:t>
            </a:r>
          </a:p>
          <a:p>
            <a:pPr algn="just">
              <a:lnSpc>
                <a:spcPct val="170000"/>
              </a:lnSpc>
              <a:buFont typeface="Wingdings" pitchFamily="2" charset="2"/>
              <a:buChar char="§"/>
            </a:pPr>
            <a:r>
              <a:rPr lang="en-US" sz="9600" dirty="0">
                <a:cs typeface="Times New Roman" pitchFamily="18" charset="0"/>
              </a:rPr>
              <a:t>The terminal voltages are expressed from one line to neutral, the current for one phase and, thus, the three-phase system is reduced to an equivalent single phase system.</a:t>
            </a:r>
          </a:p>
          <a:p>
            <a:pPr algn="just">
              <a:lnSpc>
                <a:spcPct val="170000"/>
              </a:lnSpc>
              <a:buFont typeface="Wingdings" pitchFamily="2" charset="2"/>
              <a:buChar char="§"/>
            </a:pPr>
            <a:r>
              <a:rPr lang="en-US" sz="9600" dirty="0">
                <a:cs typeface="Times New Roman" pitchFamily="18" charset="0"/>
              </a:rPr>
              <a:t>This model used to calculate voltages, currents, and power flows depends on the length of the line.</a:t>
            </a:r>
          </a:p>
          <a:p>
            <a:pPr algn="just">
              <a:lnSpc>
                <a:spcPct val="170000"/>
              </a:lnSpc>
              <a:buFont typeface="Wingdings" pitchFamily="2" charset="2"/>
              <a:buChar char="§"/>
            </a:pPr>
            <a:endParaRPr lang="en-US" sz="9600" dirty="0"/>
          </a:p>
          <a:p>
            <a:pPr algn="just">
              <a:lnSpc>
                <a:spcPct val="170000"/>
              </a:lnSpc>
              <a:buFont typeface="Wingdings" pitchFamily="2" charset="2"/>
              <a:buChar char="§"/>
            </a:pPr>
            <a:endParaRPr lang="en-US" sz="9600" dirty="0"/>
          </a:p>
          <a:p>
            <a:pPr algn="just">
              <a:lnSpc>
                <a:spcPct val="170000"/>
              </a:lnSpc>
              <a:buFont typeface="Wingdings" pitchFamily="2" charset="2"/>
              <a:buChar char="§"/>
            </a:pPr>
            <a:endParaRPr lang="en-US" sz="7400" dirty="0"/>
          </a:p>
          <a:p>
            <a:pPr algn="just">
              <a:lnSpc>
                <a:spcPct val="170000"/>
              </a:lnSpc>
              <a:buFont typeface="Wingdings" pitchFamily="2" charset="2"/>
              <a:buChar char="§"/>
            </a:pPr>
            <a:endParaRPr lang="en-US" sz="7400" dirty="0"/>
          </a:p>
          <a:p>
            <a:pPr algn="just">
              <a:lnSpc>
                <a:spcPct val="170000"/>
              </a:lnSpc>
              <a:buNone/>
            </a:pPr>
            <a:br>
              <a:rPr lang="en-US" sz="6600" dirty="0"/>
            </a:br>
            <a:endParaRPr lang="en-US" sz="6600" dirty="0"/>
          </a:p>
          <a:p>
            <a:pPr algn="just">
              <a:lnSpc>
                <a:spcPct val="170000"/>
              </a:lnSpc>
            </a:pPr>
            <a:endParaRPr lang="en-US" dirty="0"/>
          </a:p>
        </p:txBody>
      </p:sp>
      <p:sp>
        <p:nvSpPr>
          <p:cNvPr id="3" name="Slide Number Placeholder 2"/>
          <p:cNvSpPr>
            <a:spLocks noGrp="1"/>
          </p:cNvSpPr>
          <p:nvPr>
            <p:ph type="sldNum" sz="quarter" idx="12"/>
          </p:nvPr>
        </p:nvSpPr>
        <p:spPr/>
        <p:txBody>
          <a:bodyPr/>
          <a:lstStyle/>
          <a:p>
            <a:fld id="{6F42FDE4-A7DD-41A7-A0A6-9B649FB43336}" type="slidenum">
              <a:rPr kumimoji="0" lang="en-US" smtClean="0"/>
              <a:pPr/>
              <a:t>2</a:t>
            </a:fld>
            <a:endParaRPr kumimoji="0" lang="en-US"/>
          </a:p>
        </p:txBody>
      </p:sp>
    </p:spTree>
  </p:cSld>
  <p:clrMapOvr>
    <a:masterClrMapping/>
  </p:clrMapOvr>
  <p:transition>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nvGraphicFramePr>
        <p:xfrm>
          <a:off x="248193" y="274320"/>
          <a:ext cx="8895807" cy="6217920"/>
        </p:xfrm>
        <a:graphic>
          <a:graphicData uri="http://schemas.openxmlformats.org/presentationml/2006/ole">
            <mc:AlternateContent xmlns:mc="http://schemas.openxmlformats.org/markup-compatibility/2006">
              <mc:Choice xmlns:v="urn:schemas-microsoft-com:vml" Requires="v">
                <p:oleObj spid="_x0000_s131125" name="Equation" r:id="rId3" imgW="4368600" imgH="3263760" progId="">
                  <p:embed/>
                </p:oleObj>
              </mc:Choice>
              <mc:Fallback>
                <p:oleObj name="Equation" r:id="rId3" imgW="4368600" imgH="326376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193" y="274320"/>
                        <a:ext cx="8895807" cy="62179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20</a:t>
            </a:fld>
            <a:endParaRPr kumimoji="0" lang="en-US"/>
          </a:p>
        </p:txBody>
      </p:sp>
    </p:spTree>
  </p:cSld>
  <p:clrMapOvr>
    <a:masterClrMapping/>
  </p:clrMapOvr>
  <p:transition>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2"/>
          <p:cNvSpPr>
            <a:spLocks noGrp="1"/>
          </p:cNvSpPr>
          <p:nvPr>
            <p:ph sz="quarter" idx="1"/>
          </p:nvPr>
        </p:nvSpPr>
        <p:spPr>
          <a:xfrm>
            <a:off x="188686" y="234950"/>
            <a:ext cx="8707120" cy="6035221"/>
          </a:xfrm>
        </p:spPr>
        <p:txBody>
          <a:bodyPr>
            <a:normAutofit/>
          </a:bodyPr>
          <a:lstStyle/>
          <a:p>
            <a:pPr>
              <a:buNone/>
            </a:pPr>
            <a:r>
              <a:rPr lang="en-US" sz="2400" i="1" dirty="0">
                <a:solidFill>
                  <a:srgbClr val="FF0000"/>
                </a:solidFill>
              </a:rPr>
              <a:t>Example</a:t>
            </a:r>
            <a:r>
              <a:rPr lang="en-US" sz="2400" dirty="0">
                <a:solidFill>
                  <a:srgbClr val="FF0000"/>
                </a:solidFill>
              </a:rPr>
              <a:t> 2</a:t>
            </a:r>
          </a:p>
          <a:p>
            <a:pPr algn="just">
              <a:buFont typeface="Wingdings" pitchFamily="2" charset="2"/>
              <a:buChar char="§"/>
            </a:pPr>
            <a:r>
              <a:rPr lang="en-US" sz="2400" dirty="0"/>
              <a:t>Determine the voltage, current and power factor at the sending end of a 3 phase, 50 HZ, overhead transmission line 160 km long delivering a load of 100 MVA at 0.8 </a:t>
            </a:r>
            <a:r>
              <a:rPr lang="en-US" sz="2400" dirty="0" err="1"/>
              <a:t>pf</a:t>
            </a:r>
            <a:r>
              <a:rPr lang="en-US" sz="2400" dirty="0"/>
              <a:t> lagging and 132 kV to a balanced load. Resistance per km is 0.16 </a:t>
            </a:r>
            <a:r>
              <a:rPr lang="el-GR" sz="2400" dirty="0">
                <a:latin typeface="Calibri"/>
                <a:cs typeface="Calibri"/>
              </a:rPr>
              <a:t>Ω</a:t>
            </a:r>
            <a:r>
              <a:rPr lang="en-US" sz="2400" dirty="0">
                <a:latin typeface="Perpetua" pitchFamily="18" charset="0"/>
                <a:cs typeface="Calibri"/>
              </a:rPr>
              <a:t>, </a:t>
            </a:r>
            <a:r>
              <a:rPr lang="en-US" sz="2400" dirty="0">
                <a:cs typeface="Calibri"/>
              </a:rPr>
              <a:t>inductance per km is 1.2 </a:t>
            </a:r>
            <a:r>
              <a:rPr lang="en-US" sz="2400" dirty="0" err="1">
                <a:cs typeface="Calibri"/>
              </a:rPr>
              <a:t>mH</a:t>
            </a:r>
            <a:r>
              <a:rPr lang="en-US" sz="2400" dirty="0">
                <a:cs typeface="Calibri"/>
              </a:rPr>
              <a:t> and capacitance per km per conductor is 0.0082     . Use nominal </a:t>
            </a:r>
            <a:r>
              <a:rPr lang="el-GR" sz="2400" dirty="0">
                <a:latin typeface="Calibri"/>
                <a:cs typeface="Calibri"/>
              </a:rPr>
              <a:t>π</a:t>
            </a:r>
            <a:r>
              <a:rPr lang="en-US" sz="2400" dirty="0">
                <a:latin typeface="Perpetua" pitchFamily="18" charset="0"/>
                <a:cs typeface="Calibri"/>
              </a:rPr>
              <a:t> method.</a:t>
            </a:r>
          </a:p>
          <a:p>
            <a:pPr>
              <a:buFont typeface="Wingdings" pitchFamily="2" charset="2"/>
              <a:buChar char="§"/>
            </a:pPr>
            <a:r>
              <a:rPr lang="en-US" sz="2400" i="1" dirty="0">
                <a:solidFill>
                  <a:srgbClr val="3333CC"/>
                </a:solidFill>
                <a:latin typeface="Perpetua" pitchFamily="18" charset="0"/>
                <a:cs typeface="Calibri"/>
              </a:rPr>
              <a:t>Solution </a:t>
            </a:r>
          </a:p>
          <a:p>
            <a:pPr>
              <a:buNone/>
            </a:pPr>
            <a:endParaRPr lang="en-US" sz="2400" i="1" dirty="0">
              <a:solidFill>
                <a:srgbClr val="3333CC"/>
              </a:solidFill>
              <a:latin typeface="Perpetua" pitchFamily="18" charset="0"/>
            </a:endParaRPr>
          </a:p>
        </p:txBody>
      </p:sp>
      <p:graphicFrame>
        <p:nvGraphicFramePr>
          <p:cNvPr id="130049" name="Object 1"/>
          <p:cNvGraphicFramePr>
            <a:graphicFrameLocks noChangeAspect="1"/>
          </p:cNvGraphicFramePr>
          <p:nvPr/>
        </p:nvGraphicFramePr>
        <p:xfrm>
          <a:off x="2772228" y="2220686"/>
          <a:ext cx="349794" cy="304074"/>
        </p:xfrm>
        <a:graphic>
          <a:graphicData uri="http://schemas.openxmlformats.org/presentationml/2006/ole">
            <mc:AlternateContent xmlns:mc="http://schemas.openxmlformats.org/markup-compatibility/2006">
              <mc:Choice xmlns:v="urn:schemas-microsoft-com:vml" Requires="v">
                <p:oleObj spid="_x0000_s130153" name="Equation" r:id="rId3" imgW="203040" imgH="203040" progId="">
                  <p:embed/>
                </p:oleObj>
              </mc:Choice>
              <mc:Fallback>
                <p:oleObj name="Equation" r:id="rId3" imgW="203040" imgH="20304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2228" y="2220686"/>
                        <a:ext cx="349794" cy="304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5"/>
          <p:cNvGraphicFramePr>
            <a:graphicFrameLocks noChangeAspect="1"/>
          </p:cNvGraphicFramePr>
          <p:nvPr/>
        </p:nvGraphicFramePr>
        <p:xfrm>
          <a:off x="369888" y="3056709"/>
          <a:ext cx="6618287" cy="3510740"/>
        </p:xfrm>
        <a:graphic>
          <a:graphicData uri="http://schemas.openxmlformats.org/presentationml/2006/ole">
            <mc:AlternateContent xmlns:mc="http://schemas.openxmlformats.org/markup-compatibility/2006">
              <mc:Choice xmlns:v="urn:schemas-microsoft-com:vml" Requires="v">
                <p:oleObj spid="_x0000_s130154" name="Equation" r:id="rId5" imgW="3517560" imgH="2057400" progId="">
                  <p:embed/>
                </p:oleObj>
              </mc:Choice>
              <mc:Fallback>
                <p:oleObj name="Equation" r:id="rId5" imgW="3517560" imgH="2057400"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9888" y="3056709"/>
                        <a:ext cx="6618287" cy="35107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21</a:t>
            </a:fld>
            <a:endParaRPr kumimoji="0" lang="en-US"/>
          </a:p>
        </p:txBody>
      </p:sp>
    </p:spTree>
  </p:cSld>
  <p:clrMapOvr>
    <a:masterClrMapping/>
  </p:clrMapOvr>
  <p:transition>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noChangeAspect="1"/>
          </p:cNvGraphicFramePr>
          <p:nvPr>
            <p:ph sz="quarter" idx="1"/>
          </p:nvPr>
        </p:nvGraphicFramePr>
        <p:xfrm>
          <a:off x="379413" y="287383"/>
          <a:ext cx="7706496" cy="6283234"/>
        </p:xfrm>
        <a:graphic>
          <a:graphicData uri="http://schemas.openxmlformats.org/presentationml/2006/ole">
            <mc:AlternateContent xmlns:mc="http://schemas.openxmlformats.org/markup-compatibility/2006">
              <mc:Choice xmlns:v="urn:schemas-microsoft-com:vml" Requires="v">
                <p:oleObj spid="_x0000_s129077" name="Equation" r:id="rId3" imgW="4825800" imgH="4114800" progId="">
                  <p:embed/>
                </p:oleObj>
              </mc:Choice>
              <mc:Fallback>
                <p:oleObj name="Equation" r:id="rId3" imgW="4825800" imgH="4114800" progId="">
                  <p:embed/>
                  <p:pic>
                    <p:nvPicPr>
                      <p:cNvPr id="0" name="Content Placeholder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413" y="287383"/>
                        <a:ext cx="7706496" cy="62832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22</a:t>
            </a:fld>
            <a:endParaRPr kumimoji="0" lang="en-US"/>
          </a:p>
        </p:txBody>
      </p:sp>
    </p:spTree>
  </p:cSld>
  <p:clrMapOvr>
    <a:masterClrMapping/>
  </p:clrMapOvr>
  <p:transition>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8001" name="Object 1"/>
          <p:cNvGraphicFramePr>
            <a:graphicFrameLocks noChangeAspect="1"/>
          </p:cNvGraphicFramePr>
          <p:nvPr/>
        </p:nvGraphicFramePr>
        <p:xfrm>
          <a:off x="357188" y="261257"/>
          <a:ext cx="8486775" cy="5708469"/>
        </p:xfrm>
        <a:graphic>
          <a:graphicData uri="http://schemas.openxmlformats.org/presentationml/2006/ole">
            <mc:AlternateContent xmlns:mc="http://schemas.openxmlformats.org/markup-compatibility/2006">
              <mc:Choice xmlns:v="urn:schemas-microsoft-com:vml" Requires="v">
                <p:oleObj spid="_x0000_s128053" name="Equation" r:id="rId3" imgW="5295600" imgH="3466800" progId="">
                  <p:embed/>
                </p:oleObj>
              </mc:Choice>
              <mc:Fallback>
                <p:oleObj name="Equation" r:id="rId3" imgW="5295600" imgH="346680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88" y="261257"/>
                        <a:ext cx="8486775" cy="5708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23</a:t>
            </a:fld>
            <a:endParaRPr kumimoji="0" lang="en-US"/>
          </a:p>
        </p:txBody>
      </p:sp>
    </p:spTree>
  </p:cSld>
  <p:clrMapOvr>
    <a:masterClrMapping/>
  </p:clrMapOvr>
  <p:transition>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87383" y="418011"/>
            <a:ext cx="8399417" cy="5601789"/>
          </a:xfrm>
        </p:spPr>
        <p:txBody>
          <a:bodyPr/>
          <a:lstStyle/>
          <a:p>
            <a:pPr>
              <a:buNone/>
            </a:pPr>
            <a:r>
              <a:rPr lang="en-US" sz="2400" b="1" dirty="0">
                <a:solidFill>
                  <a:srgbClr val="FF0000"/>
                </a:solidFill>
              </a:rPr>
              <a:t>LONG TRANSMISSION LINE</a:t>
            </a:r>
          </a:p>
          <a:p>
            <a:pPr algn="just">
              <a:buFont typeface="Wingdings" pitchFamily="2" charset="2"/>
              <a:buChar char="§"/>
            </a:pPr>
            <a:r>
              <a:rPr lang="en-US" sz="2400" dirty="0"/>
              <a:t>For the short and medium length lines reasonably accurate model were obtained by assuming the line parameters to be lumped.</a:t>
            </a:r>
          </a:p>
          <a:p>
            <a:pPr algn="just">
              <a:buFont typeface="Wingdings" pitchFamily="2" charset="2"/>
              <a:buChar char="§"/>
            </a:pPr>
            <a:r>
              <a:rPr lang="en-US" sz="2400" dirty="0"/>
              <a:t>In case the lines are more than 250 km long, for accurate solutions the parameters must be taken as distributed uniformly along the length as a result of which the voltage and currents will vary from point to point on the line.</a:t>
            </a:r>
          </a:p>
          <a:p>
            <a:pPr algn="just">
              <a:buFont typeface="Wingdings" pitchFamily="2" charset="2"/>
              <a:buChar char="§"/>
            </a:pPr>
            <a:r>
              <a:rPr lang="en-US" sz="2400" dirty="0"/>
              <a:t>In this section, expressions for voltage and current at any point on the line are derived. Then, based on these equations, an equivalent </a:t>
            </a:r>
            <a:r>
              <a:rPr lang="el-GR" sz="2400" dirty="0">
                <a:latin typeface="Calibri"/>
                <a:cs typeface="Calibri"/>
              </a:rPr>
              <a:t>π</a:t>
            </a:r>
            <a:r>
              <a:rPr lang="en-US" sz="2400" dirty="0">
                <a:latin typeface="Perpetua" pitchFamily="18" charset="0"/>
                <a:cs typeface="Calibri"/>
              </a:rPr>
              <a:t> model is obtained for </a:t>
            </a:r>
            <a:r>
              <a:rPr lang="en-US" sz="2400" dirty="0">
                <a:latin typeface="Perpetua" pitchFamily="18" charset="0"/>
              </a:rPr>
              <a:t> long transmission line.</a:t>
            </a:r>
          </a:p>
          <a:p>
            <a:pPr algn="just">
              <a:buFont typeface="Wingdings" pitchFamily="2" charset="2"/>
              <a:buChar char="§"/>
            </a:pPr>
            <a:r>
              <a:rPr lang="en-US" sz="2400" dirty="0">
                <a:latin typeface="Perpetua" pitchFamily="18" charset="0"/>
              </a:rPr>
              <a:t>Figure 5.6 shows one phase of a distributed line of length    km, the series impedance per unit length is shown by the lowercase letter z, and the shunt admittance per phase is shown by the lowercase letter y, where </a:t>
            </a:r>
          </a:p>
          <a:p>
            <a:pPr algn="just">
              <a:buFont typeface="Wingdings" pitchFamily="2" charset="2"/>
              <a:buChar char="§"/>
            </a:pPr>
            <a:endParaRPr lang="en-US" sz="2400" dirty="0"/>
          </a:p>
        </p:txBody>
      </p:sp>
      <p:graphicFrame>
        <p:nvGraphicFramePr>
          <p:cNvPr id="1027" name="Object 3"/>
          <p:cNvGraphicFramePr>
            <a:graphicFrameLocks noChangeAspect="1"/>
          </p:cNvGraphicFramePr>
          <p:nvPr/>
        </p:nvGraphicFramePr>
        <p:xfrm>
          <a:off x="7393579" y="4454432"/>
          <a:ext cx="248194" cy="274321"/>
        </p:xfrm>
        <a:graphic>
          <a:graphicData uri="http://schemas.openxmlformats.org/presentationml/2006/ole">
            <mc:AlternateContent xmlns:mc="http://schemas.openxmlformats.org/markup-compatibility/2006">
              <mc:Choice xmlns:v="urn:schemas-microsoft-com:vml" Requires="v">
                <p:oleObj spid="_x0000_s1131" name="Equation" r:id="rId3" imgW="88560" imgH="177480" progId="">
                  <p:embed/>
                </p:oleObj>
              </mc:Choice>
              <mc:Fallback>
                <p:oleObj name="Equation" r:id="rId3" imgW="88560" imgH="177480"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3579" y="4454432"/>
                        <a:ext cx="248194" cy="274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8" name="Object 4"/>
          <p:cNvGraphicFramePr>
            <a:graphicFrameLocks noChangeAspect="1"/>
          </p:cNvGraphicFramePr>
          <p:nvPr/>
        </p:nvGraphicFramePr>
        <p:xfrm>
          <a:off x="1573528" y="5613400"/>
          <a:ext cx="3390358" cy="343264"/>
        </p:xfrm>
        <a:graphic>
          <a:graphicData uri="http://schemas.openxmlformats.org/presentationml/2006/ole">
            <mc:AlternateContent xmlns:mc="http://schemas.openxmlformats.org/markup-compatibility/2006">
              <mc:Choice xmlns:v="urn:schemas-microsoft-com:vml" Requires="v">
                <p:oleObj spid="_x0000_s1132" name="Equation" r:id="rId5" imgW="1790640" imgH="203040" progId="">
                  <p:embed/>
                </p:oleObj>
              </mc:Choice>
              <mc:Fallback>
                <p:oleObj name="Equation" r:id="rId5" imgW="1790640" imgH="203040" progId="">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73528" y="5613400"/>
                        <a:ext cx="3390358" cy="343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24</a:t>
            </a:fld>
            <a:endParaRPr kumimoji="0" lang="en-US"/>
          </a:p>
        </p:txBody>
      </p:sp>
    </p:spTree>
  </p:cSld>
  <p:clrMapOvr>
    <a:masterClrMapping/>
  </p:clrMapOvr>
  <p:transition>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09006" y="326571"/>
            <a:ext cx="8477794" cy="5693229"/>
          </a:xfrm>
        </p:spPr>
        <p:txBody>
          <a:bodyPr/>
          <a:lstStyle/>
          <a:p>
            <a:pPr lvl="1">
              <a:buNone/>
            </a:pPr>
            <a:endParaRPr lang="en-US" sz="2200" dirty="0"/>
          </a:p>
          <a:p>
            <a:pPr lvl="1">
              <a:buNone/>
            </a:pPr>
            <a:endParaRPr lang="en-US" sz="2200" dirty="0"/>
          </a:p>
          <a:p>
            <a:pPr lvl="1">
              <a:buNone/>
            </a:pPr>
            <a:endParaRPr lang="en-US" sz="2200" dirty="0"/>
          </a:p>
          <a:p>
            <a:pPr lvl="1">
              <a:buNone/>
            </a:pPr>
            <a:endParaRPr lang="en-US" sz="2200" dirty="0"/>
          </a:p>
          <a:p>
            <a:pPr lvl="1">
              <a:buNone/>
            </a:pPr>
            <a:endParaRPr lang="en-US" sz="2200" dirty="0"/>
          </a:p>
          <a:p>
            <a:pPr lvl="1">
              <a:buNone/>
            </a:pPr>
            <a:endParaRPr lang="en-US" sz="2200" dirty="0"/>
          </a:p>
          <a:p>
            <a:pPr lvl="1" algn="ctr">
              <a:buNone/>
            </a:pPr>
            <a:r>
              <a:rPr lang="en-US" sz="1800" dirty="0"/>
              <a:t>Figure 5.5: Long line with distributed parameters</a:t>
            </a:r>
          </a:p>
          <a:p>
            <a:pPr lvl="1">
              <a:buFont typeface="Wingdings" pitchFamily="2" charset="2"/>
              <a:buChar char="§"/>
            </a:pPr>
            <a:r>
              <a:rPr lang="en-US" dirty="0"/>
              <a:t>Consider a small segment of line ∆x at a distance x from the receiving end of the line</a:t>
            </a:r>
          </a:p>
          <a:p>
            <a:pPr lvl="1">
              <a:buFont typeface="Wingdings" pitchFamily="2" charset="2"/>
              <a:buChar char="§"/>
            </a:pPr>
            <a:r>
              <a:rPr lang="en-US" dirty="0"/>
              <a:t>From Kirchhoff's voltage law</a:t>
            </a:r>
          </a:p>
          <a:p>
            <a:pPr lvl="1">
              <a:buNone/>
            </a:pPr>
            <a:endParaRPr lang="en-US" dirty="0"/>
          </a:p>
        </p:txBody>
      </p:sp>
      <p:pic>
        <p:nvPicPr>
          <p:cNvPr id="67586" name="Picture 2"/>
          <p:cNvPicPr>
            <a:picLocks noChangeAspect="1" noChangeArrowheads="1"/>
          </p:cNvPicPr>
          <p:nvPr/>
        </p:nvPicPr>
        <p:blipFill>
          <a:blip r:embed="rId3"/>
          <a:srcRect/>
          <a:stretch>
            <a:fillRect/>
          </a:stretch>
        </p:blipFill>
        <p:spPr bwMode="auto">
          <a:xfrm>
            <a:off x="1481002" y="217713"/>
            <a:ext cx="5372100" cy="2238104"/>
          </a:xfrm>
          <a:prstGeom prst="rect">
            <a:avLst/>
          </a:prstGeom>
          <a:noFill/>
          <a:ln w="9525">
            <a:noFill/>
            <a:miter lim="800000"/>
            <a:headEnd/>
            <a:tailEnd/>
          </a:ln>
          <a:effectLst/>
        </p:spPr>
      </p:pic>
      <p:graphicFrame>
        <p:nvGraphicFramePr>
          <p:cNvPr id="6" name="Object 5"/>
          <p:cNvGraphicFramePr>
            <a:graphicFrameLocks noChangeAspect="1"/>
          </p:cNvGraphicFramePr>
          <p:nvPr/>
        </p:nvGraphicFramePr>
        <p:xfrm>
          <a:off x="4114800" y="3328988"/>
          <a:ext cx="914400" cy="198437"/>
        </p:xfrm>
        <a:graphic>
          <a:graphicData uri="http://schemas.openxmlformats.org/presentationml/2006/ole">
            <mc:AlternateContent xmlns:mc="http://schemas.openxmlformats.org/markup-compatibility/2006">
              <mc:Choice xmlns:v="urn:schemas-microsoft-com:vml" Requires="v">
                <p:oleObj spid="_x0000_s67692" name="Equation" r:id="rId4" imgW="914400" imgH="198720" progId="">
                  <p:embed/>
                </p:oleObj>
              </mc:Choice>
              <mc:Fallback>
                <p:oleObj name="Equation" r:id="rId4" imgW="914400" imgH="198720" progId="">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3328988"/>
                        <a:ext cx="914400" cy="198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7589" name="Object 5"/>
          <p:cNvGraphicFramePr>
            <a:graphicFrameLocks noChangeAspect="1"/>
          </p:cNvGraphicFramePr>
          <p:nvPr/>
        </p:nvGraphicFramePr>
        <p:xfrm>
          <a:off x="522514" y="4245429"/>
          <a:ext cx="5303520" cy="2181497"/>
        </p:xfrm>
        <a:graphic>
          <a:graphicData uri="http://schemas.openxmlformats.org/presentationml/2006/ole">
            <mc:AlternateContent xmlns:mc="http://schemas.openxmlformats.org/markup-compatibility/2006">
              <mc:Choice xmlns:v="urn:schemas-microsoft-com:vml" Requires="v">
                <p:oleObj spid="_x0000_s67693" name="Equation" r:id="rId6" imgW="3149280" imgH="1473120" progId="">
                  <p:embed/>
                </p:oleObj>
              </mc:Choice>
              <mc:Fallback>
                <p:oleObj name="Equation" r:id="rId6" imgW="3149280" imgH="1473120" progId="">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2514" y="4245429"/>
                        <a:ext cx="5303520" cy="2181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25</a:t>
            </a:fld>
            <a:endParaRPr kumimoji="0" lang="en-US"/>
          </a:p>
        </p:txBody>
      </p:sp>
    </p:spTree>
  </p:cSld>
  <p:clrMapOvr>
    <a:masterClrMapping/>
  </p:clrMapOvr>
  <p:transition>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9635" name="Object 3"/>
          <p:cNvGraphicFramePr>
            <a:graphicFrameLocks noChangeAspect="1"/>
          </p:cNvGraphicFramePr>
          <p:nvPr/>
        </p:nvGraphicFramePr>
        <p:xfrm>
          <a:off x="469900" y="57150"/>
          <a:ext cx="6792913" cy="5948363"/>
        </p:xfrm>
        <a:graphic>
          <a:graphicData uri="http://schemas.openxmlformats.org/presentationml/2006/ole">
            <mc:AlternateContent xmlns:mc="http://schemas.openxmlformats.org/markup-compatibility/2006">
              <mc:Choice xmlns:v="urn:schemas-microsoft-com:vml" Requires="v">
                <p:oleObj spid="_x0000_s69687" name="Equation" r:id="rId3" imgW="3581280" imgH="3492360" progId="">
                  <p:embed/>
                </p:oleObj>
              </mc:Choice>
              <mc:Fallback>
                <p:oleObj name="Equation" r:id="rId3" imgW="3581280" imgH="3492360"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900" y="57150"/>
                        <a:ext cx="6792913" cy="594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26</a:t>
            </a:fld>
            <a:endParaRPr kumimoji="0" lang="en-US"/>
          </a:p>
        </p:txBody>
      </p:sp>
    </p:spTree>
  </p:cSld>
  <p:clrMapOvr>
    <a:masterClrMapping/>
  </p:clrMapOvr>
  <p:transition>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noChangeAspect="1"/>
          </p:cNvGraphicFramePr>
          <p:nvPr>
            <p:ph sz="quarter" idx="1"/>
            <p:extLst>
              <p:ext uri="{D42A27DB-BD31-4B8C-83A1-F6EECF244321}">
                <p14:modId xmlns:p14="http://schemas.microsoft.com/office/powerpoint/2010/main" val="233510204"/>
              </p:ext>
            </p:extLst>
          </p:nvPr>
        </p:nvGraphicFramePr>
        <p:xfrm>
          <a:off x="327025" y="255084"/>
          <a:ext cx="8555038" cy="5610134"/>
        </p:xfrm>
        <a:graphic>
          <a:graphicData uri="http://schemas.openxmlformats.org/presentationml/2006/ole">
            <mc:AlternateContent xmlns:mc="http://schemas.openxmlformats.org/markup-compatibility/2006">
              <mc:Choice xmlns:v="urn:schemas-microsoft-com:vml" Requires="v">
                <p:oleObj spid="_x0000_s70712" name="Equation" r:id="rId3" imgW="5397480" imgH="3377880" progId="">
                  <p:embed/>
                </p:oleObj>
              </mc:Choice>
              <mc:Fallback>
                <p:oleObj name="Equation" r:id="rId3" imgW="5397480" imgH="3377880" progId="">
                  <p:embed/>
                  <p:pic>
                    <p:nvPicPr>
                      <p:cNvPr id="0" name="Content Placeholder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025" y="255084"/>
                        <a:ext cx="8555038" cy="56101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27</a:t>
            </a:fld>
            <a:endParaRPr kumimoji="0" lang="en-US"/>
          </a:p>
        </p:txBody>
      </p:sp>
      <p:sp>
        <p:nvSpPr>
          <p:cNvPr id="2" name="Rectangle 1"/>
          <p:cNvSpPr/>
          <p:nvPr/>
        </p:nvSpPr>
        <p:spPr>
          <a:xfrm>
            <a:off x="391887" y="5557219"/>
            <a:ext cx="8425543" cy="1200329"/>
          </a:xfrm>
          <a:prstGeom prst="rect">
            <a:avLst/>
          </a:prstGeom>
        </p:spPr>
        <p:txBody>
          <a:bodyPr wrap="square">
            <a:spAutoFit/>
          </a:bodyPr>
          <a:lstStyle/>
          <a:p>
            <a:pPr marL="285750" indent="-285750" algn="just">
              <a:buFont typeface="Wingdings" pitchFamily="2" charset="2"/>
              <a:buChar char="ü"/>
            </a:pPr>
            <a:r>
              <a:rPr lang="en-US" sz="1800" i="1" dirty="0">
                <a:solidFill>
                  <a:srgbClr val="3333CC"/>
                </a:solidFill>
              </a:rPr>
              <a:t>Propagation constant measures the change undergone by the source quantity as it propagates from one port to the next</a:t>
            </a:r>
          </a:p>
          <a:p>
            <a:pPr marL="285750" indent="-285750" algn="just">
              <a:buFont typeface="Wingdings" pitchFamily="2" charset="2"/>
              <a:buChar char="ü"/>
            </a:pPr>
            <a:r>
              <a:rPr lang="en-US" sz="1800" i="1" dirty="0">
                <a:solidFill>
                  <a:srgbClr val="3333CC"/>
                </a:solidFill>
              </a:rPr>
              <a:t>Attenuation constant measures the attenuation of an electromagnetic wave propagating through a medium per unit distance from the source</a:t>
            </a:r>
          </a:p>
        </p:txBody>
      </p:sp>
    </p:spTree>
  </p:cSld>
  <p:clrMapOvr>
    <a:masterClrMapping/>
  </p:clrMapOvr>
  <p:transition>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339634" y="339634"/>
            <a:ext cx="8347166" cy="5680166"/>
          </a:xfrm>
        </p:spPr>
        <p:txBody>
          <a:bodyPr/>
          <a:lstStyle/>
          <a:p>
            <a:pPr algn="just">
              <a:buFont typeface="Wingdings" pitchFamily="2" charset="2"/>
              <a:buChar char="§"/>
            </a:pPr>
            <a:endParaRPr lang="en-US" sz="2400" dirty="0">
              <a:solidFill>
                <a:srgbClr val="000000"/>
              </a:solidFill>
              <a:cs typeface="Times New Roman" pitchFamily="18" charset="0"/>
            </a:endParaRPr>
          </a:p>
          <a:p>
            <a:pPr algn="just">
              <a:buFont typeface="Wingdings" pitchFamily="2" charset="2"/>
              <a:buChar char="§"/>
            </a:pPr>
            <a:endParaRPr lang="en-US" sz="2400" dirty="0">
              <a:solidFill>
                <a:srgbClr val="000000"/>
              </a:solidFill>
              <a:cs typeface="Times New Roman" pitchFamily="18" charset="0"/>
            </a:endParaRPr>
          </a:p>
          <a:p>
            <a:pPr algn="just">
              <a:buFont typeface="Wingdings" pitchFamily="2" charset="2"/>
              <a:buChar char="§"/>
            </a:pPr>
            <a:endParaRPr lang="en-US" sz="2400" dirty="0">
              <a:solidFill>
                <a:srgbClr val="000000"/>
              </a:solidFill>
              <a:cs typeface="Times New Roman" pitchFamily="18" charset="0"/>
            </a:endParaRPr>
          </a:p>
          <a:p>
            <a:pPr algn="just">
              <a:buFont typeface="Wingdings" pitchFamily="2" charset="2"/>
              <a:buChar char="§"/>
            </a:pPr>
            <a:endParaRPr lang="en-US" sz="2400" dirty="0">
              <a:solidFill>
                <a:srgbClr val="000000"/>
              </a:solidFill>
              <a:cs typeface="Times New Roman" pitchFamily="18" charset="0"/>
            </a:endParaRPr>
          </a:p>
          <a:p>
            <a:pPr algn="just">
              <a:buFont typeface="Wingdings" pitchFamily="2" charset="2"/>
              <a:buChar char="§"/>
            </a:pPr>
            <a:endParaRPr lang="en-US" sz="2400" dirty="0">
              <a:solidFill>
                <a:srgbClr val="000000"/>
              </a:solidFill>
              <a:cs typeface="Times New Roman" pitchFamily="18" charset="0"/>
            </a:endParaRPr>
          </a:p>
        </p:txBody>
      </p:sp>
      <p:graphicFrame>
        <p:nvGraphicFramePr>
          <p:cNvPr id="59398" name="Object 6"/>
          <p:cNvGraphicFramePr>
            <a:graphicFrameLocks noChangeAspect="1"/>
          </p:cNvGraphicFramePr>
          <p:nvPr>
            <p:extLst>
              <p:ext uri="{D42A27DB-BD31-4B8C-83A1-F6EECF244321}">
                <p14:modId xmlns:p14="http://schemas.microsoft.com/office/powerpoint/2010/main" val="2014952301"/>
              </p:ext>
            </p:extLst>
          </p:nvPr>
        </p:nvGraphicFramePr>
        <p:xfrm>
          <a:off x="276951" y="300038"/>
          <a:ext cx="8579666" cy="6230937"/>
        </p:xfrm>
        <a:graphic>
          <a:graphicData uri="http://schemas.openxmlformats.org/presentationml/2006/ole">
            <mc:AlternateContent xmlns:mc="http://schemas.openxmlformats.org/markup-compatibility/2006">
              <mc:Choice xmlns:v="urn:schemas-microsoft-com:vml" Requires="v">
                <p:oleObj spid="_x0000_s59450" name="Equation" r:id="rId3" imgW="5968800" imgH="4114800" progId="">
                  <p:embed/>
                </p:oleObj>
              </mc:Choice>
              <mc:Fallback>
                <p:oleObj name="Equation" r:id="rId3" imgW="5968800" imgH="4114800" progId="">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951" y="300038"/>
                        <a:ext cx="8579666" cy="6230937"/>
                      </a:xfrm>
                      <a:prstGeom prst="rect">
                        <a:avLst/>
                      </a:prstGeom>
                      <a:noFill/>
                      <a:ln>
                        <a:noFill/>
                      </a:ln>
                      <a:effec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28</a:t>
            </a:fld>
            <a:endParaRPr kumimoji="0" lang="en-US"/>
          </a:p>
        </p:txBody>
      </p:sp>
    </p:spTree>
  </p:cSld>
  <p:clrMapOvr>
    <a:masterClrMapping/>
  </p:clrMapOvr>
  <p:transition>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p:cNvGraphicFramePr>
            <a:graphicFrameLocks noChangeAspect="1"/>
          </p:cNvGraphicFramePr>
          <p:nvPr/>
        </p:nvGraphicFramePr>
        <p:xfrm>
          <a:off x="441325" y="365761"/>
          <a:ext cx="8284664" cy="6165668"/>
        </p:xfrm>
        <a:graphic>
          <a:graphicData uri="http://schemas.openxmlformats.org/presentationml/2006/ole">
            <mc:AlternateContent xmlns:mc="http://schemas.openxmlformats.org/markup-compatibility/2006">
              <mc:Choice xmlns:v="urn:schemas-microsoft-com:vml" Requires="v">
                <p:oleObj spid="_x0000_s60471" name="Equation" r:id="rId3" imgW="4736880" imgH="3530520" progId="">
                  <p:embed/>
                </p:oleObj>
              </mc:Choice>
              <mc:Fallback>
                <p:oleObj name="Equation" r:id="rId3" imgW="4736880" imgH="3530520"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325" y="365761"/>
                        <a:ext cx="8284664" cy="616566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29</a:t>
            </a:fld>
            <a:endParaRPr kumimoji="0" lang="en-US"/>
          </a:p>
        </p:txBody>
      </p:sp>
    </p:spTree>
  </p:cSld>
  <p:clrMapOvr>
    <a:masterClrMapping/>
  </p:clrMapOvr>
  <p:transition>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63236" y="290287"/>
            <a:ext cx="8423564" cy="6241142"/>
          </a:xfrm>
        </p:spPr>
        <p:txBody>
          <a:bodyPr>
            <a:noAutofit/>
          </a:bodyPr>
          <a:lstStyle/>
          <a:p>
            <a:pPr algn="just">
              <a:buNone/>
            </a:pPr>
            <a:r>
              <a:rPr lang="en-US" sz="2400" b="1" dirty="0">
                <a:solidFill>
                  <a:srgbClr val="3333CC"/>
                </a:solidFill>
              </a:rPr>
              <a:t>ABCD Constants</a:t>
            </a:r>
          </a:p>
          <a:p>
            <a:pPr algn="just">
              <a:buFont typeface="Wingdings" pitchFamily="2" charset="2"/>
              <a:buChar char="§"/>
            </a:pPr>
            <a:r>
              <a:rPr lang="en-US" sz="2400" dirty="0"/>
              <a:t>It is convenient to represent a transmission line by the two port network, where in the sending-end voltage Vs and current Is are related to the receiving-end voltage V</a:t>
            </a:r>
            <a:r>
              <a:rPr lang="en-US" sz="1400" dirty="0"/>
              <a:t>R</a:t>
            </a:r>
            <a:r>
              <a:rPr lang="en-US" sz="2400" dirty="0"/>
              <a:t> and I</a:t>
            </a:r>
            <a:r>
              <a:rPr lang="en-US" sz="1400" dirty="0"/>
              <a:t>R</a:t>
            </a:r>
            <a:r>
              <a:rPr lang="en-US" sz="2400" dirty="0"/>
              <a:t> through A, B, C and D parameters (ABCD constants) as</a:t>
            </a:r>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None/>
            </a:pPr>
            <a:r>
              <a:rPr lang="en-US" sz="2400" dirty="0"/>
              <a:t>                                                              </a:t>
            </a:r>
            <a:r>
              <a:rPr lang="en-US" sz="2000" dirty="0">
                <a:solidFill>
                  <a:srgbClr val="C00000"/>
                </a:solidFill>
              </a:rPr>
              <a:t>Figure:  Two-port representation of </a:t>
            </a:r>
            <a:r>
              <a:rPr lang="en-US" sz="2000" dirty="0" err="1">
                <a:solidFill>
                  <a:srgbClr val="C00000"/>
                </a:solidFill>
              </a:rPr>
              <a:t>Tx</a:t>
            </a:r>
            <a:r>
              <a:rPr lang="en-US" sz="2000" dirty="0">
                <a:solidFill>
                  <a:srgbClr val="C00000"/>
                </a:solidFill>
              </a:rPr>
              <a:t> lines </a:t>
            </a:r>
            <a:endParaRPr lang="en-US" sz="1400" dirty="0">
              <a:solidFill>
                <a:srgbClr val="C00000"/>
              </a:solidFill>
            </a:endParaRPr>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r>
              <a:rPr lang="en-US" sz="2400" dirty="0"/>
              <a:t>A, B, C and D are the parameters that depend on the transmission line constants R, L, C and G</a:t>
            </a:r>
          </a:p>
          <a:p>
            <a:pPr algn="just">
              <a:buNone/>
            </a:pPr>
            <a:endParaRPr lang="en-US" sz="2400" dirty="0"/>
          </a:p>
          <a:p>
            <a:pPr algn="just"/>
            <a:endParaRPr lang="en-US" sz="2400" dirty="0"/>
          </a:p>
          <a:p>
            <a:pPr lvl="1" algn="just"/>
            <a:endParaRPr lang="en-US" dirty="0"/>
          </a:p>
          <a:p>
            <a:endParaRPr lang="en-US" sz="2400" dirty="0"/>
          </a:p>
        </p:txBody>
      </p:sp>
      <p:graphicFrame>
        <p:nvGraphicFramePr>
          <p:cNvPr id="5" name="Object 4"/>
          <p:cNvGraphicFramePr>
            <a:graphicFrameLocks noChangeAspect="1"/>
          </p:cNvGraphicFramePr>
          <p:nvPr/>
        </p:nvGraphicFramePr>
        <p:xfrm>
          <a:off x="435982" y="2466975"/>
          <a:ext cx="5259388" cy="2890838"/>
        </p:xfrm>
        <a:graphic>
          <a:graphicData uri="http://schemas.openxmlformats.org/presentationml/2006/ole">
            <mc:AlternateContent xmlns:mc="http://schemas.openxmlformats.org/markup-compatibility/2006">
              <mc:Choice xmlns:v="urn:schemas-microsoft-com:vml" Requires="v">
                <p:oleObj spid="_x0000_s72758" name="Equation" r:id="rId3" imgW="2654280" imgH="1625400" progId="">
                  <p:embed/>
                </p:oleObj>
              </mc:Choice>
              <mc:Fallback>
                <p:oleObj name="Equation" r:id="rId3" imgW="2654280" imgH="162540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982" y="2466975"/>
                        <a:ext cx="5259388" cy="2890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2707" name="Picture 3"/>
          <p:cNvPicPr>
            <a:picLocks noChangeAspect="1" noChangeArrowheads="1"/>
          </p:cNvPicPr>
          <p:nvPr/>
        </p:nvPicPr>
        <p:blipFill>
          <a:blip r:embed="rId5"/>
          <a:srcRect/>
          <a:stretch>
            <a:fillRect/>
          </a:stretch>
        </p:blipFill>
        <p:spPr bwMode="auto">
          <a:xfrm>
            <a:off x="5081451" y="2693534"/>
            <a:ext cx="2743200" cy="1408203"/>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6F42FDE4-A7DD-41A7-A0A6-9B649FB43336}" type="slidenum">
              <a:rPr kumimoji="0" lang="en-US" smtClean="0"/>
              <a:pPr/>
              <a:t>3</a:t>
            </a:fld>
            <a:endParaRPr kumimoji="0" lang="en-US"/>
          </a:p>
        </p:txBody>
      </p:sp>
    </p:spTree>
  </p:cSld>
  <p:clrMapOvr>
    <a:masterClrMapping/>
  </p:clrMapOvr>
  <p:transition>
    <p:pull/>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43" name="Object 3"/>
          <p:cNvGraphicFramePr>
            <a:graphicFrameLocks noChangeAspect="1"/>
          </p:cNvGraphicFramePr>
          <p:nvPr/>
        </p:nvGraphicFramePr>
        <p:xfrm>
          <a:off x="274638" y="287383"/>
          <a:ext cx="8477476" cy="6217919"/>
        </p:xfrm>
        <a:graphic>
          <a:graphicData uri="http://schemas.openxmlformats.org/presentationml/2006/ole">
            <mc:AlternateContent xmlns:mc="http://schemas.openxmlformats.org/markup-compatibility/2006">
              <mc:Choice xmlns:v="urn:schemas-microsoft-com:vml" Requires="v">
                <p:oleObj spid="_x0000_s61495" name="Equation" r:id="rId3" imgW="5041800" imgH="3606480" progId="">
                  <p:embed/>
                </p:oleObj>
              </mc:Choice>
              <mc:Fallback>
                <p:oleObj name="Equation" r:id="rId3" imgW="5041800" imgH="3606480"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638" y="287383"/>
                        <a:ext cx="8477476" cy="6217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30</a:t>
            </a:fld>
            <a:endParaRPr kumimoji="0" lang="en-US"/>
          </a:p>
        </p:txBody>
      </p:sp>
    </p:spTree>
  </p:cSld>
  <p:clrMapOvr>
    <a:masterClrMapping/>
  </p:clrMapOvr>
  <p:transition>
    <p:pul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22" name="Object 2"/>
          <p:cNvGraphicFramePr>
            <a:graphicFrameLocks noChangeAspect="1"/>
          </p:cNvGraphicFramePr>
          <p:nvPr/>
        </p:nvGraphicFramePr>
        <p:xfrm>
          <a:off x="525463" y="517525"/>
          <a:ext cx="7931150" cy="3767138"/>
        </p:xfrm>
        <a:graphic>
          <a:graphicData uri="http://schemas.openxmlformats.org/presentationml/2006/ole">
            <mc:AlternateContent xmlns:mc="http://schemas.openxmlformats.org/markup-compatibility/2006">
              <mc:Choice xmlns:v="urn:schemas-microsoft-com:vml" Requires="v">
                <p:oleObj spid="_x0000_s133174" name="Equation" r:id="rId3" imgW="4012920" imgH="2184120" progId="">
                  <p:embed/>
                </p:oleObj>
              </mc:Choice>
              <mc:Fallback>
                <p:oleObj name="Equation" r:id="rId3" imgW="4012920" imgH="218412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463" y="517525"/>
                        <a:ext cx="7931150" cy="3767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33123" name="Picture 3"/>
          <p:cNvPicPr>
            <a:picLocks noChangeAspect="1" noChangeArrowheads="1"/>
          </p:cNvPicPr>
          <p:nvPr/>
        </p:nvPicPr>
        <p:blipFill>
          <a:blip r:embed="rId5"/>
          <a:srcRect/>
          <a:stretch>
            <a:fillRect/>
          </a:stretch>
        </p:blipFill>
        <p:spPr bwMode="auto">
          <a:xfrm>
            <a:off x="1876425" y="4434976"/>
            <a:ext cx="3936546" cy="2031138"/>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6F42FDE4-A7DD-41A7-A0A6-9B649FB43336}" type="slidenum">
              <a:rPr kumimoji="0" lang="en-US" smtClean="0"/>
              <a:pPr/>
              <a:t>31</a:t>
            </a:fld>
            <a:endParaRPr kumimoji="0" lang="en-US"/>
          </a:p>
        </p:txBody>
      </p:sp>
    </p:spTree>
  </p:cSld>
  <p:clrMapOvr>
    <a:masterClrMapping/>
  </p:clrMapOvr>
  <p:transition>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352697" y="796834"/>
            <a:ext cx="8477794" cy="5812972"/>
          </a:xfrm>
        </p:spPr>
        <p:txBody>
          <a:bodyPr>
            <a:normAutofit fontScale="92500" lnSpcReduction="10000"/>
          </a:bodyPr>
          <a:lstStyle/>
          <a:p>
            <a:pPr algn="just">
              <a:lnSpc>
                <a:spcPct val="150000"/>
              </a:lnSpc>
            </a:pPr>
            <a:r>
              <a:rPr lang="en-US" sz="2800" dirty="0"/>
              <a:t>A long transmission line draws a substantial quantity of charging current. If such a line is open circuited or very lightly loaded at the receiving end, receiving end voltage being greater than sending end voltage in a transmission line, is known as </a:t>
            </a:r>
            <a:r>
              <a:rPr lang="en-US" sz="2800" dirty="0">
                <a:solidFill>
                  <a:srgbClr val="C00000"/>
                </a:solidFill>
              </a:rPr>
              <a:t>Ferranti effect</a:t>
            </a:r>
            <a:r>
              <a:rPr lang="en-US" sz="2800" dirty="0"/>
              <a:t>.</a:t>
            </a:r>
          </a:p>
          <a:p>
            <a:pPr algn="just">
              <a:lnSpc>
                <a:spcPct val="150000"/>
              </a:lnSpc>
            </a:pPr>
            <a:r>
              <a:rPr lang="en-US" sz="2800" dirty="0"/>
              <a:t> All electrical loads are inductive in nature and hence they consume lot of reactive power from the transmission lines. </a:t>
            </a:r>
          </a:p>
          <a:p>
            <a:pPr algn="just">
              <a:lnSpc>
                <a:spcPct val="150000"/>
              </a:lnSpc>
            </a:pPr>
            <a:r>
              <a:rPr lang="en-US" sz="2800" dirty="0"/>
              <a:t>Hence there is voltage drop in the lines. Capacitors which supply reactive power are connected parallel to the transmission lines at the receiving end so as to compensate the reactive power consumed by the inductive loads.</a:t>
            </a:r>
          </a:p>
        </p:txBody>
      </p:sp>
      <p:sp>
        <p:nvSpPr>
          <p:cNvPr id="5" name="Title 4"/>
          <p:cNvSpPr>
            <a:spLocks noGrp="1"/>
          </p:cNvSpPr>
          <p:nvPr>
            <p:ph type="title"/>
          </p:nvPr>
        </p:nvSpPr>
        <p:spPr>
          <a:xfrm>
            <a:off x="914400" y="130630"/>
            <a:ext cx="7772400" cy="705394"/>
          </a:xfrm>
        </p:spPr>
        <p:txBody>
          <a:bodyPr>
            <a:normAutofit fontScale="90000"/>
          </a:bodyPr>
          <a:lstStyle/>
          <a:p>
            <a:pPr algn="ctr"/>
            <a:r>
              <a:rPr lang="en-US" b="1" dirty="0">
                <a:solidFill>
                  <a:srgbClr val="C00000"/>
                </a:solidFill>
                <a:latin typeface="+mn-lt"/>
              </a:rPr>
              <a:t>Ferranti Effect</a:t>
            </a:r>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32</a:t>
            </a:fld>
            <a:endParaRPr kumimoji="0" lang="en-US"/>
          </a:p>
        </p:txBody>
      </p:sp>
    </p:spTree>
    <p:extLst>
      <p:ext uri="{BB962C8B-B14F-4D97-AF65-F5344CB8AC3E}">
        <p14:creationId xmlns:p14="http://schemas.microsoft.com/office/powerpoint/2010/main" val="1188396169"/>
      </p:ext>
    </p:extLst>
  </p:cSld>
  <p:clrMapOvr>
    <a:masterClrMapping/>
  </p:clrMapOvr>
  <p:transition>
    <p:pul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42FDE4-A7DD-41A7-A0A6-9B649FB43336}" type="slidenum">
              <a:rPr kumimoji="0" lang="en-US" smtClean="0"/>
              <a:pPr/>
              <a:t>33</a:t>
            </a:fld>
            <a:endParaRPr kumimoji="0" lang="en-US"/>
          </a:p>
        </p:txBody>
      </p:sp>
      <p:sp>
        <p:nvSpPr>
          <p:cNvPr id="4" name="Content Placeholder 3"/>
          <p:cNvSpPr>
            <a:spLocks noGrp="1"/>
          </p:cNvSpPr>
          <p:nvPr>
            <p:ph sz="quarter" idx="1"/>
          </p:nvPr>
        </p:nvSpPr>
        <p:spPr>
          <a:xfrm>
            <a:off x="496388" y="272144"/>
            <a:ext cx="8464731" cy="6442165"/>
          </a:xfrm>
        </p:spPr>
        <p:txBody>
          <a:bodyPr>
            <a:normAutofit/>
          </a:bodyPr>
          <a:lstStyle/>
          <a:p>
            <a:pPr algn="just">
              <a:lnSpc>
                <a:spcPct val="150000"/>
              </a:lnSpc>
            </a:pPr>
            <a:r>
              <a:rPr lang="en-US" dirty="0"/>
              <a:t>As the inductive load increases more of the capacitors are connected parallel via electronic switching. Thus reactive power consumed by inductive loads is supplied by the capacitors thereby reducing the consumption of reactive power from transmission line. </a:t>
            </a:r>
          </a:p>
          <a:p>
            <a:pPr algn="just">
              <a:lnSpc>
                <a:spcPct val="150000"/>
              </a:lnSpc>
            </a:pPr>
            <a:r>
              <a:rPr lang="en-US" dirty="0"/>
              <a:t>However when the inductive loads are switched off the capacitors may still be in ON condition. The reactive power supplied by the capacitors adds on to the transmission lines due to the absence of inductance. </a:t>
            </a:r>
          </a:p>
          <a:p>
            <a:pPr algn="just">
              <a:lnSpc>
                <a:spcPct val="150000"/>
              </a:lnSpc>
            </a:pPr>
            <a:endParaRPr lang="en-US" dirty="0"/>
          </a:p>
          <a:p>
            <a:pPr algn="just">
              <a:lnSpc>
                <a:spcPct val="150000"/>
              </a:lnSpc>
            </a:pPr>
            <a:endParaRPr lang="en-US" dirty="0"/>
          </a:p>
        </p:txBody>
      </p:sp>
    </p:spTree>
    <p:extLst>
      <p:ext uri="{BB962C8B-B14F-4D97-AF65-F5344CB8AC3E}">
        <p14:creationId xmlns:p14="http://schemas.microsoft.com/office/powerpoint/2010/main" val="375112441"/>
      </p:ext>
    </p:extLst>
  </p:cSld>
  <p:clrMapOvr>
    <a:masterClrMapping/>
  </p:clrMapOvr>
  <p:transition>
    <p:pull/>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339634" y="365759"/>
            <a:ext cx="8347166" cy="6139543"/>
          </a:xfrm>
        </p:spPr>
        <p:txBody>
          <a:bodyPr>
            <a:normAutofit lnSpcReduction="10000"/>
          </a:bodyPr>
          <a:lstStyle/>
          <a:p>
            <a:pPr algn="just">
              <a:lnSpc>
                <a:spcPct val="150000"/>
              </a:lnSpc>
            </a:pPr>
            <a:r>
              <a:rPr lang="en-US" dirty="0"/>
              <a:t>As a result voltage at the receiving end or consumer end increases and is more than the voltage at the supply end. This is known as Ferranti effect.</a:t>
            </a:r>
          </a:p>
          <a:p>
            <a:pPr algn="just">
              <a:lnSpc>
                <a:spcPct val="150000"/>
              </a:lnSpc>
            </a:pPr>
            <a:r>
              <a:rPr lang="en-US" dirty="0"/>
              <a:t>The Ferranti Effect occurs when current drawn by the distributed capacitance of the transmission line itself is greater than the current associated with the load at the receiving end of the line.</a:t>
            </a:r>
          </a:p>
          <a:p>
            <a:pPr algn="just">
              <a:lnSpc>
                <a:spcPct val="150000"/>
              </a:lnSpc>
            </a:pPr>
            <a:r>
              <a:rPr lang="en-US" dirty="0"/>
              <a:t> Therefore, the Ferranti effect tends to be a bigger problem on lightly loaded lines, and especially on underground cable circuits where the shunt capacitance is greater than with a corresponding overhead line. </a:t>
            </a:r>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34</a:t>
            </a:fld>
            <a:endParaRPr kumimoji="0" lang="en-US"/>
          </a:p>
        </p:txBody>
      </p:sp>
    </p:spTree>
    <p:extLst>
      <p:ext uri="{BB962C8B-B14F-4D97-AF65-F5344CB8AC3E}">
        <p14:creationId xmlns:p14="http://schemas.microsoft.com/office/powerpoint/2010/main" val="1890733518"/>
      </p:ext>
    </p:extLst>
  </p:cSld>
  <p:clrMapOvr>
    <a:masterClrMapping/>
  </p:clrMapOvr>
  <p:transition>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61257" y="274320"/>
            <a:ext cx="8647612" cy="6244046"/>
          </a:xfrm>
        </p:spPr>
        <p:txBody>
          <a:bodyPr>
            <a:normAutofit lnSpcReduction="10000"/>
          </a:bodyPr>
          <a:lstStyle/>
          <a:p>
            <a:pPr algn="just">
              <a:lnSpc>
                <a:spcPct val="150000"/>
              </a:lnSpc>
            </a:pPr>
            <a:r>
              <a:rPr lang="en-US" dirty="0"/>
              <a:t>This effect is due to the voltage drop across the line inductance (due to charging current) being in phase with the sending end voltages. </a:t>
            </a:r>
          </a:p>
          <a:p>
            <a:pPr algn="just">
              <a:lnSpc>
                <a:spcPct val="150000"/>
              </a:lnSpc>
            </a:pPr>
            <a:r>
              <a:rPr lang="en-US" dirty="0"/>
              <a:t>As this voltage drop affects the sending end voltage, the receiving end voltage becomes greater. The Ferranti Effect will be more pronounced the longer the line and the higher the voltage applied.</a:t>
            </a:r>
          </a:p>
          <a:p>
            <a:pPr algn="just">
              <a:lnSpc>
                <a:spcPct val="150000"/>
              </a:lnSpc>
            </a:pPr>
            <a:r>
              <a:rPr lang="en-US" dirty="0"/>
              <a:t>The Ferranti Effect is not a problem with lines that are loaded because line capacitive effect is constant independent of load, while inductance will vary with load.</a:t>
            </a:r>
          </a:p>
          <a:p>
            <a:pPr algn="just">
              <a:lnSpc>
                <a:spcPct val="150000"/>
              </a:lnSpc>
            </a:pPr>
            <a:r>
              <a:rPr lang="en-US" dirty="0"/>
              <a:t> As inductive load is added, the VAR generated by the line capacitance is consumed by the load.</a:t>
            </a:r>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35</a:t>
            </a:fld>
            <a:endParaRPr kumimoji="0" lang="en-US"/>
          </a:p>
        </p:txBody>
      </p:sp>
    </p:spTree>
    <p:extLst>
      <p:ext uri="{BB962C8B-B14F-4D97-AF65-F5344CB8AC3E}">
        <p14:creationId xmlns:p14="http://schemas.microsoft.com/office/powerpoint/2010/main" val="439192683"/>
      </p:ext>
    </p:extLst>
  </p:cSld>
  <p:clrMapOvr>
    <a:masterClrMapping/>
  </p:clrMapOvr>
  <p:transition>
    <p:pull/>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
            <a:ext cx="7772400" cy="640081"/>
          </a:xfrm>
        </p:spPr>
        <p:txBody>
          <a:bodyPr>
            <a:normAutofit fontScale="90000"/>
          </a:bodyPr>
          <a:lstStyle/>
          <a:p>
            <a:r>
              <a:rPr lang="en-US" dirty="0">
                <a:solidFill>
                  <a:schemeClr val="tx1"/>
                </a:solidFill>
                <a:latin typeface="+mn-lt"/>
              </a:rPr>
              <a:t>How to Reduce Ferranti Effect:</a:t>
            </a:r>
          </a:p>
        </p:txBody>
      </p:sp>
      <p:sp>
        <p:nvSpPr>
          <p:cNvPr id="4" name="Content Placeholder 3"/>
          <p:cNvSpPr>
            <a:spLocks noGrp="1"/>
          </p:cNvSpPr>
          <p:nvPr>
            <p:ph sz="quarter" idx="1"/>
          </p:nvPr>
        </p:nvSpPr>
        <p:spPr>
          <a:xfrm>
            <a:off x="300447" y="483326"/>
            <a:ext cx="8634548" cy="6061166"/>
          </a:xfrm>
        </p:spPr>
        <p:txBody>
          <a:bodyPr>
            <a:normAutofit lnSpcReduction="10000"/>
          </a:bodyPr>
          <a:lstStyle/>
          <a:p>
            <a:pPr marL="0" indent="0" algn="just">
              <a:lnSpc>
                <a:spcPct val="150000"/>
              </a:lnSpc>
              <a:buNone/>
            </a:pPr>
            <a:r>
              <a:rPr lang="en-US" b="1" dirty="0">
                <a:solidFill>
                  <a:srgbClr val="C00000"/>
                </a:solidFill>
              </a:rPr>
              <a:t>Shunt Reactors and Series Capacitors</a:t>
            </a:r>
            <a:endParaRPr lang="en-US" dirty="0"/>
          </a:p>
          <a:p>
            <a:pPr algn="just">
              <a:lnSpc>
                <a:spcPct val="150000"/>
              </a:lnSpc>
            </a:pPr>
            <a:r>
              <a:rPr lang="en-US" dirty="0"/>
              <a:t> The need for large shunt reactors appeared when long power transmission lines for system voltage 220 kV &amp; higher were built. </a:t>
            </a:r>
          </a:p>
          <a:p>
            <a:pPr algn="just">
              <a:lnSpc>
                <a:spcPct val="150000"/>
              </a:lnSpc>
            </a:pPr>
            <a:r>
              <a:rPr lang="en-US" dirty="0"/>
              <a:t>The characteristic parameters of a line are the series resistance, inductance (due to the magnetic field around the conductors) &amp; the shunt capacitance (due to the electrostatic field to earth). </a:t>
            </a:r>
          </a:p>
          <a:p>
            <a:pPr algn="just">
              <a:lnSpc>
                <a:spcPct val="150000"/>
              </a:lnSpc>
            </a:pPr>
            <a:r>
              <a:rPr lang="en-US" dirty="0"/>
              <a:t>When the line is loaded, there is a voltage drop along the line due to the series inductance and the series resistance. When the line is energized but not loaded or only loaded with a small current, there is a voltage rise along the line (the Ferranti-effect).</a:t>
            </a:r>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36</a:t>
            </a:fld>
            <a:endParaRPr kumimoji="0" lang="en-US"/>
          </a:p>
        </p:txBody>
      </p:sp>
    </p:spTree>
    <p:extLst>
      <p:ext uri="{BB962C8B-B14F-4D97-AF65-F5344CB8AC3E}">
        <p14:creationId xmlns:p14="http://schemas.microsoft.com/office/powerpoint/2010/main" val="2992920697"/>
      </p:ext>
    </p:extLst>
  </p:cSld>
  <p:clrMapOvr>
    <a:masterClrMapping/>
  </p:clrMapOvr>
  <p:transition>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61257" y="287383"/>
            <a:ext cx="8425543" cy="5732417"/>
          </a:xfrm>
        </p:spPr>
        <p:txBody>
          <a:bodyPr/>
          <a:lstStyle/>
          <a:p>
            <a:pPr algn="just">
              <a:lnSpc>
                <a:spcPct val="150000"/>
              </a:lnSpc>
            </a:pPr>
            <a:r>
              <a:rPr lang="en-US" dirty="0"/>
              <a:t>To stabilize the line voltage the line inductance can be compensated by means of series capacitors and the line capacitance to earth by shunt reactors. Series capacitors are placed at different places along the line while shunt reactors are often installed in the stations at the ends of line.</a:t>
            </a:r>
          </a:p>
          <a:p>
            <a:pPr algn="just">
              <a:lnSpc>
                <a:spcPct val="150000"/>
              </a:lnSpc>
            </a:pPr>
            <a:r>
              <a:rPr lang="en-US" dirty="0"/>
              <a:t>Shunt reactors contain the same components as power transformers. The main difference is the reactor core limbs, which have non-magnetic gaps inserted between packets of core steel.</a:t>
            </a:r>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37</a:t>
            </a:fld>
            <a:endParaRPr kumimoji="0" lang="en-US"/>
          </a:p>
        </p:txBody>
      </p:sp>
    </p:spTree>
    <p:extLst>
      <p:ext uri="{BB962C8B-B14F-4D97-AF65-F5344CB8AC3E}">
        <p14:creationId xmlns:p14="http://schemas.microsoft.com/office/powerpoint/2010/main" val="3492908118"/>
      </p:ext>
    </p:extLst>
  </p:cSld>
  <p:clrMapOvr>
    <a:masterClrMapping/>
  </p:clrMapOvr>
  <p:transition>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817" y="209006"/>
            <a:ext cx="8830491" cy="613955"/>
          </a:xfrm>
        </p:spPr>
        <p:txBody>
          <a:bodyPr>
            <a:noAutofit/>
          </a:bodyPr>
          <a:lstStyle/>
          <a:p>
            <a:pPr algn="ctr"/>
            <a:r>
              <a:rPr lang="en-US" sz="3200" b="1" dirty="0">
                <a:solidFill>
                  <a:srgbClr val="C00000"/>
                </a:solidFill>
                <a:latin typeface="+mn-lt"/>
              </a:rPr>
              <a:t>Voltage control techniques in power systems</a:t>
            </a:r>
          </a:p>
        </p:txBody>
      </p:sp>
      <p:sp>
        <p:nvSpPr>
          <p:cNvPr id="4" name="Content Placeholder 3"/>
          <p:cNvSpPr>
            <a:spLocks noGrp="1"/>
          </p:cNvSpPr>
          <p:nvPr>
            <p:ph sz="quarter" idx="1"/>
          </p:nvPr>
        </p:nvSpPr>
        <p:spPr>
          <a:xfrm>
            <a:off x="352697" y="862149"/>
            <a:ext cx="8516983" cy="5157651"/>
          </a:xfrm>
        </p:spPr>
        <p:txBody>
          <a:bodyPr>
            <a:normAutofit fontScale="92500"/>
          </a:bodyPr>
          <a:lstStyle/>
          <a:p>
            <a:pPr algn="just"/>
            <a:r>
              <a:rPr lang="en-US" dirty="0"/>
              <a:t>Control of voltage levels is accomplished by controlling the production, absorption, and flow of reactive power at all levels in the power system.</a:t>
            </a:r>
          </a:p>
          <a:p>
            <a:pPr algn="just">
              <a:spcBef>
                <a:spcPct val="60000"/>
              </a:spcBef>
              <a:spcAft>
                <a:spcPct val="30000"/>
              </a:spcAft>
            </a:pPr>
            <a:r>
              <a:rPr lang="en-US" dirty="0"/>
              <a:t>Generating units provide the basic means of voltage control.</a:t>
            </a:r>
          </a:p>
          <a:p>
            <a:pPr algn="just">
              <a:spcBef>
                <a:spcPct val="60000"/>
              </a:spcBef>
              <a:spcAft>
                <a:spcPct val="30000"/>
              </a:spcAft>
            </a:pPr>
            <a:r>
              <a:rPr lang="en-US" dirty="0"/>
              <a:t>Additional means are usually required to control voltage throughout</a:t>
            </a:r>
            <a:r>
              <a:rPr lang="en-US" u="sng" dirty="0"/>
              <a:t> </a:t>
            </a:r>
            <a:r>
              <a:rPr lang="en-US" dirty="0"/>
              <a:t>the</a:t>
            </a:r>
            <a:r>
              <a:rPr lang="en-US" u="sng" dirty="0"/>
              <a:t> </a:t>
            </a:r>
            <a:r>
              <a:rPr lang="en-US" dirty="0"/>
              <a:t>system:</a:t>
            </a:r>
          </a:p>
          <a:p>
            <a:pPr lvl="1" algn="just">
              <a:spcBef>
                <a:spcPct val="60000"/>
              </a:spcBef>
              <a:spcAft>
                <a:spcPct val="30000"/>
              </a:spcAft>
            </a:pPr>
            <a:r>
              <a:rPr lang="en-US" dirty="0"/>
              <a:t>sources or sinks of reactive power, such as shunt capacitors, shunt reactors, synchronous condensers, and static </a:t>
            </a:r>
            <a:r>
              <a:rPr lang="en-US" dirty="0" err="1"/>
              <a:t>var</a:t>
            </a:r>
            <a:r>
              <a:rPr lang="en-US" dirty="0"/>
              <a:t> compensators (SVCs)</a:t>
            </a:r>
          </a:p>
          <a:p>
            <a:pPr lvl="1" algn="just">
              <a:spcBef>
                <a:spcPct val="60000"/>
              </a:spcBef>
              <a:spcAft>
                <a:spcPct val="30000"/>
              </a:spcAft>
            </a:pPr>
            <a:r>
              <a:rPr lang="en-US" dirty="0"/>
              <a:t>line reactance compensators, such as series capacitors</a:t>
            </a:r>
          </a:p>
          <a:p>
            <a:pPr lvl="1" algn="just">
              <a:spcBef>
                <a:spcPct val="60000"/>
              </a:spcBef>
              <a:spcAft>
                <a:spcPct val="30000"/>
              </a:spcAft>
            </a:pPr>
            <a:r>
              <a:rPr lang="en-US" dirty="0"/>
              <a:t>regulating transformers, such as tap-changing transformers and boosters</a:t>
            </a:r>
          </a:p>
          <a:p>
            <a:pPr algn="just"/>
            <a:endParaRPr lang="en-US" dirty="0"/>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38</a:t>
            </a:fld>
            <a:endParaRPr kumimoji="0" lang="en-US"/>
          </a:p>
        </p:txBody>
      </p:sp>
    </p:spTree>
    <p:extLst>
      <p:ext uri="{BB962C8B-B14F-4D97-AF65-F5344CB8AC3E}">
        <p14:creationId xmlns:p14="http://schemas.microsoft.com/office/powerpoint/2010/main" val="2610463928"/>
      </p:ext>
    </p:extLst>
  </p:cSld>
  <p:clrMapOvr>
    <a:masterClrMapping/>
  </p:clrMapOvr>
  <p:transition>
    <p:pull/>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22069" y="300446"/>
            <a:ext cx="8464731" cy="6309360"/>
          </a:xfrm>
        </p:spPr>
        <p:txBody>
          <a:bodyPr>
            <a:normAutofit/>
          </a:bodyPr>
          <a:lstStyle/>
          <a:p>
            <a:r>
              <a:rPr lang="en-US" dirty="0"/>
              <a:t>Shunt capacitors and reactors, and series capacitors provide </a:t>
            </a:r>
            <a:r>
              <a:rPr lang="en-US" u="sng" dirty="0"/>
              <a:t>passive compensation</a:t>
            </a:r>
          </a:p>
          <a:p>
            <a:pPr lvl="1"/>
            <a:r>
              <a:rPr lang="en-US" dirty="0"/>
              <a:t>are either permanently connected to the transmission and distribution system, or switched</a:t>
            </a:r>
          </a:p>
          <a:p>
            <a:pPr lvl="1"/>
            <a:r>
              <a:rPr lang="en-US" dirty="0"/>
              <a:t>contribute to voltage control by modifying the network characteristics</a:t>
            </a:r>
            <a:br>
              <a:rPr lang="en-US" dirty="0"/>
            </a:br>
            <a:endParaRPr lang="en-US" sz="1000" dirty="0"/>
          </a:p>
          <a:p>
            <a:r>
              <a:rPr lang="en-US" dirty="0"/>
              <a:t>Synchronous condensers and SVCs provide </a:t>
            </a:r>
            <a:r>
              <a:rPr lang="en-US" u="sng" dirty="0"/>
              <a:t>active compensation</a:t>
            </a:r>
            <a:r>
              <a:rPr lang="en-US" dirty="0"/>
              <a:t>; the reactive power absorbed/ supplied by them are automatically adjusted so as to maintain voltages of the buses to which they are connected.</a:t>
            </a:r>
          </a:p>
          <a:p>
            <a:pPr lvl="1"/>
            <a:r>
              <a:rPr lang="en-US" dirty="0"/>
              <a:t>together with the generating units, they establish voltages at specific points in the system</a:t>
            </a:r>
          </a:p>
          <a:p>
            <a:pPr lvl="1"/>
            <a:r>
              <a:rPr lang="en-US" dirty="0"/>
              <a:t>voltages at other locations in the system are determined by active and reactive power flows through various circuit elements, including the passive compensating devices </a:t>
            </a:r>
          </a:p>
          <a:p>
            <a:endParaRPr lang="en-US" dirty="0"/>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39</a:t>
            </a:fld>
            <a:endParaRPr kumimoji="0" lang="en-US"/>
          </a:p>
        </p:txBody>
      </p:sp>
    </p:spTree>
    <p:extLst>
      <p:ext uri="{BB962C8B-B14F-4D97-AF65-F5344CB8AC3E}">
        <p14:creationId xmlns:p14="http://schemas.microsoft.com/office/powerpoint/2010/main" val="1127282428"/>
      </p:ext>
    </p:extLst>
  </p:cSld>
  <p:clrMapOvr>
    <a:masterClrMapping/>
  </p:clrMapOvr>
  <p:transition>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
          </p:nvPr>
        </p:nvSpPr>
        <p:spPr>
          <a:xfrm>
            <a:off x="193964" y="304800"/>
            <a:ext cx="8492836" cy="5715000"/>
          </a:xfrm>
        </p:spPr>
        <p:txBody>
          <a:bodyPr>
            <a:normAutofit lnSpcReduction="10000"/>
          </a:bodyPr>
          <a:lstStyle/>
          <a:p>
            <a:pPr algn="just">
              <a:lnSpc>
                <a:spcPct val="150000"/>
              </a:lnSpc>
              <a:buFont typeface="Wingdings" pitchFamily="2" charset="2"/>
              <a:buChar char="§"/>
            </a:pPr>
            <a:r>
              <a:rPr lang="en-US" sz="2400" dirty="0"/>
              <a:t>The ABCD parameters are, in general complex numbers</a:t>
            </a:r>
          </a:p>
          <a:p>
            <a:pPr lvl="1" algn="just">
              <a:lnSpc>
                <a:spcPct val="150000"/>
              </a:lnSpc>
              <a:buFont typeface="Wingdings" pitchFamily="2" charset="2"/>
              <a:buChar char="§"/>
            </a:pPr>
            <a:r>
              <a:rPr lang="en-US" sz="2200" dirty="0"/>
              <a:t>A and D are dimensionless</a:t>
            </a:r>
          </a:p>
          <a:p>
            <a:pPr lvl="1" algn="just">
              <a:lnSpc>
                <a:spcPct val="150000"/>
              </a:lnSpc>
              <a:buFont typeface="Wingdings" pitchFamily="2" charset="2"/>
              <a:buChar char="§"/>
            </a:pPr>
            <a:r>
              <a:rPr lang="en-US" sz="2200" dirty="0"/>
              <a:t>B has units of Ohms and </a:t>
            </a:r>
          </a:p>
          <a:p>
            <a:pPr lvl="1" algn="just">
              <a:lnSpc>
                <a:spcPct val="150000"/>
              </a:lnSpc>
              <a:buFont typeface="Wingdings" pitchFamily="2" charset="2"/>
              <a:buChar char="§"/>
            </a:pPr>
            <a:r>
              <a:rPr lang="en-US" sz="2200" dirty="0"/>
              <a:t>C has units of Siemens </a:t>
            </a:r>
          </a:p>
          <a:p>
            <a:pPr algn="just">
              <a:lnSpc>
                <a:spcPct val="150000"/>
              </a:lnSpc>
              <a:buFont typeface="Wingdings" pitchFamily="2" charset="2"/>
              <a:buChar char="§"/>
            </a:pPr>
            <a:r>
              <a:rPr lang="en-US" sz="2400" dirty="0"/>
              <a:t>Also the following identity holds for ABCD constants</a:t>
            </a:r>
          </a:p>
          <a:p>
            <a:pPr algn="just">
              <a:lnSpc>
                <a:spcPct val="150000"/>
              </a:lnSpc>
              <a:buNone/>
            </a:pPr>
            <a:r>
              <a:rPr lang="en-US" sz="2400" dirty="0"/>
              <a:t>		</a:t>
            </a:r>
          </a:p>
          <a:p>
            <a:pPr algn="just">
              <a:lnSpc>
                <a:spcPct val="150000"/>
              </a:lnSpc>
              <a:buNone/>
            </a:pPr>
            <a:endParaRPr lang="en-US" sz="2400" dirty="0"/>
          </a:p>
          <a:p>
            <a:pPr lvl="1" algn="just">
              <a:lnSpc>
                <a:spcPct val="150000"/>
              </a:lnSpc>
              <a:buFont typeface="Wingdings" pitchFamily="2" charset="2"/>
              <a:buChar char="§"/>
            </a:pPr>
            <a:endParaRPr lang="en-US" sz="2200" dirty="0"/>
          </a:p>
          <a:p>
            <a:pPr lvl="1" algn="just">
              <a:lnSpc>
                <a:spcPct val="150000"/>
              </a:lnSpc>
              <a:buFont typeface="Wingdings" pitchFamily="2" charset="2"/>
              <a:buChar char="§"/>
            </a:pPr>
            <a:endParaRPr lang="en-US" sz="2200" dirty="0"/>
          </a:p>
          <a:p>
            <a:pPr algn="just">
              <a:lnSpc>
                <a:spcPct val="150000"/>
              </a:lnSpc>
              <a:buNone/>
            </a:pPr>
            <a:r>
              <a:rPr lang="en-US" sz="2400" dirty="0"/>
              <a:t>		</a:t>
            </a:r>
          </a:p>
        </p:txBody>
      </p:sp>
      <p:graphicFrame>
        <p:nvGraphicFramePr>
          <p:cNvPr id="6" name="Object 5"/>
          <p:cNvGraphicFramePr>
            <a:graphicFrameLocks noChangeAspect="1"/>
          </p:cNvGraphicFramePr>
          <p:nvPr>
            <p:extLst>
              <p:ext uri="{D42A27DB-BD31-4B8C-83A1-F6EECF244321}">
                <p14:modId xmlns:p14="http://schemas.microsoft.com/office/powerpoint/2010/main" val="2962931364"/>
              </p:ext>
            </p:extLst>
          </p:nvPr>
        </p:nvGraphicFramePr>
        <p:xfrm>
          <a:off x="788126" y="3222905"/>
          <a:ext cx="5299167" cy="356326"/>
        </p:xfrm>
        <a:graphic>
          <a:graphicData uri="http://schemas.openxmlformats.org/presentationml/2006/ole">
            <mc:AlternateContent xmlns:mc="http://schemas.openxmlformats.org/markup-compatibility/2006">
              <mc:Choice xmlns:v="urn:schemas-microsoft-com:vml" Requires="v">
                <p:oleObj spid="_x0000_s71733" name="Equation" r:id="rId4" imgW="3047760" imgH="203040" progId="">
                  <p:embed/>
                </p:oleObj>
              </mc:Choice>
              <mc:Fallback>
                <p:oleObj name="Equation" r:id="rId4" imgW="3047760" imgH="203040" progId="">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126" y="3222905"/>
                        <a:ext cx="5299167" cy="3563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4</a:t>
            </a:fld>
            <a:endParaRPr kumimoji="0" lang="en-US"/>
          </a:p>
        </p:txBody>
      </p:sp>
    </p:spTree>
  </p:cSld>
  <p:clrMapOvr>
    <a:masterClrMapping/>
  </p:clrMapOvr>
  <p:transition>
    <p:pull/>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a:xfrm>
            <a:off x="914400" y="274638"/>
            <a:ext cx="7772400" cy="548322"/>
          </a:xfrm>
        </p:spPr>
        <p:txBody>
          <a:bodyPr>
            <a:normAutofit fontScale="90000"/>
          </a:bodyPr>
          <a:lstStyle/>
          <a:p>
            <a:pPr marL="571500" indent="-571500">
              <a:buFont typeface="Wingdings" pitchFamily="2" charset="2"/>
              <a:buChar char="Ø"/>
              <a:defRPr/>
            </a:pPr>
            <a:r>
              <a:rPr lang="en-US" b="1" dirty="0">
                <a:solidFill>
                  <a:schemeClr val="tx1"/>
                </a:solidFill>
                <a:latin typeface="+mn-lt"/>
              </a:rPr>
              <a:t>Shunt Reactors</a:t>
            </a:r>
          </a:p>
        </p:txBody>
      </p:sp>
      <p:sp>
        <p:nvSpPr>
          <p:cNvPr id="10243" name="Rectangle 3"/>
          <p:cNvSpPr>
            <a:spLocks noGrp="1" noChangeArrowheads="1"/>
          </p:cNvSpPr>
          <p:nvPr>
            <p:ph type="body" idx="1"/>
          </p:nvPr>
        </p:nvSpPr>
        <p:spPr>
          <a:xfrm>
            <a:off x="300446" y="718458"/>
            <a:ext cx="8621488" cy="5967550"/>
          </a:xfrm>
        </p:spPr>
        <p:txBody>
          <a:bodyPr>
            <a:noAutofit/>
          </a:bodyPr>
          <a:lstStyle/>
          <a:p>
            <a:pPr>
              <a:spcBef>
                <a:spcPts val="600"/>
              </a:spcBef>
              <a:spcAft>
                <a:spcPts val="600"/>
              </a:spcAft>
            </a:pPr>
            <a:r>
              <a:rPr lang="en-US" sz="2400" dirty="0"/>
              <a:t>Used to compensate the undesirable voltage effects associated with line capacitance</a:t>
            </a:r>
          </a:p>
          <a:p>
            <a:pPr lvl="1">
              <a:spcBef>
                <a:spcPts val="600"/>
              </a:spcBef>
              <a:spcAft>
                <a:spcPts val="600"/>
              </a:spcAft>
            </a:pPr>
            <a:r>
              <a:rPr lang="en-US" dirty="0"/>
              <a:t>limit voltage rise on open circuit or light load</a:t>
            </a:r>
          </a:p>
          <a:p>
            <a:pPr lvl="1">
              <a:spcBef>
                <a:spcPts val="600"/>
              </a:spcBef>
              <a:spcAft>
                <a:spcPts val="600"/>
              </a:spcAft>
            </a:pPr>
            <a:r>
              <a:rPr lang="en-US" dirty="0"/>
              <a:t>increases effective Z</a:t>
            </a:r>
            <a:r>
              <a:rPr lang="en-US" baseline="-25000" dirty="0"/>
              <a:t>C</a:t>
            </a:r>
          </a:p>
          <a:p>
            <a:pPr lvl="1">
              <a:spcBef>
                <a:spcPts val="600"/>
              </a:spcBef>
              <a:spcAft>
                <a:spcPts val="600"/>
              </a:spcAft>
            </a:pPr>
            <a:r>
              <a:rPr lang="en-US" dirty="0"/>
              <a:t>reduces the effective natural load , i.e., voltage at which flat voltage profile is achieved</a:t>
            </a:r>
          </a:p>
          <a:p>
            <a:pPr>
              <a:spcBef>
                <a:spcPts val="600"/>
              </a:spcBef>
              <a:spcAft>
                <a:spcPts val="600"/>
              </a:spcAft>
            </a:pPr>
            <a:r>
              <a:rPr lang="en-US" sz="2400" dirty="0"/>
              <a:t>They are connected either:</a:t>
            </a:r>
          </a:p>
          <a:p>
            <a:pPr lvl="1">
              <a:spcBef>
                <a:spcPts val="600"/>
              </a:spcBef>
              <a:spcAft>
                <a:spcPts val="600"/>
              </a:spcAft>
            </a:pPr>
            <a:r>
              <a:rPr lang="en-US" dirty="0"/>
              <a:t>directly to the lines at the ends, or</a:t>
            </a:r>
          </a:p>
          <a:p>
            <a:pPr lvl="1">
              <a:spcBef>
                <a:spcPts val="600"/>
              </a:spcBef>
              <a:spcAft>
                <a:spcPts val="600"/>
              </a:spcAft>
            </a:pPr>
            <a:r>
              <a:rPr lang="en-US" dirty="0"/>
              <a:t>to transformer tertiary windings; conveniently switched as </a:t>
            </a:r>
            <a:r>
              <a:rPr lang="en-US" dirty="0" err="1"/>
              <a:t>var</a:t>
            </a:r>
            <a:r>
              <a:rPr lang="en-US" dirty="0"/>
              <a:t> requirements vary</a:t>
            </a:r>
          </a:p>
          <a:p>
            <a:pPr>
              <a:spcBef>
                <a:spcPts val="600"/>
              </a:spcBef>
              <a:spcAft>
                <a:spcPts val="600"/>
              </a:spcAft>
            </a:pPr>
            <a:r>
              <a:rPr lang="en-US" sz="2400" dirty="0"/>
              <a:t>Line reactors assist in limiting switching surges</a:t>
            </a:r>
          </a:p>
          <a:p>
            <a:pPr>
              <a:spcBef>
                <a:spcPts val="600"/>
              </a:spcBef>
              <a:spcAft>
                <a:spcPts val="600"/>
              </a:spcAft>
            </a:pPr>
            <a:r>
              <a:rPr lang="en-US" sz="2400" dirty="0"/>
              <a:t>In very long lines, at least some reactors are required to be connected to lines</a:t>
            </a:r>
          </a:p>
        </p:txBody>
      </p:sp>
      <p:sp>
        <p:nvSpPr>
          <p:cNvPr id="2" name="Slide Number Placeholder 1"/>
          <p:cNvSpPr>
            <a:spLocks noGrp="1"/>
          </p:cNvSpPr>
          <p:nvPr>
            <p:ph type="sldNum" sz="quarter" idx="12"/>
          </p:nvPr>
        </p:nvSpPr>
        <p:spPr/>
        <p:txBody>
          <a:bodyPr/>
          <a:lstStyle/>
          <a:p>
            <a:fld id="{6F42FDE4-A7DD-41A7-A0A6-9B649FB43336}" type="slidenum">
              <a:rPr kumimoji="0" lang="en-US" smtClean="0"/>
              <a:pPr/>
              <a:t>40</a:t>
            </a:fld>
            <a:endParaRPr kumimoji="0" lang="en-US"/>
          </a:p>
        </p:txBody>
      </p:sp>
    </p:spTree>
    <p:extLst>
      <p:ext uri="{BB962C8B-B14F-4D97-AF65-F5344CB8AC3E}">
        <p14:creationId xmlns:p14="http://schemas.microsoft.com/office/powerpoint/2010/main" val="2709840858"/>
      </p:ext>
    </p:extLst>
  </p:cSld>
  <p:clrMapOvr>
    <a:masterClrMapping/>
  </p:clrMapOvr>
  <p:transition>
    <p:pull/>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a:xfrm>
            <a:off x="914400" y="222386"/>
            <a:ext cx="7772400" cy="613637"/>
          </a:xfrm>
        </p:spPr>
        <p:txBody>
          <a:bodyPr>
            <a:normAutofit fontScale="90000"/>
          </a:bodyPr>
          <a:lstStyle/>
          <a:p>
            <a:pPr marL="571500" indent="-571500">
              <a:buFont typeface="Wingdings" pitchFamily="2" charset="2"/>
              <a:buChar char="Ø"/>
              <a:defRPr/>
            </a:pPr>
            <a:r>
              <a:rPr lang="en-US" b="1" dirty="0">
                <a:solidFill>
                  <a:schemeClr val="tx1"/>
                </a:solidFill>
                <a:latin typeface="+mn-lt"/>
              </a:rPr>
              <a:t>Shunt Capacitors</a:t>
            </a:r>
          </a:p>
        </p:txBody>
      </p:sp>
      <p:sp>
        <p:nvSpPr>
          <p:cNvPr id="11267" name="Rectangle 3"/>
          <p:cNvSpPr>
            <a:spLocks noGrp="1" noChangeArrowheads="1"/>
          </p:cNvSpPr>
          <p:nvPr>
            <p:ph type="body" idx="1"/>
          </p:nvPr>
        </p:nvSpPr>
        <p:spPr>
          <a:xfrm>
            <a:off x="274321" y="679267"/>
            <a:ext cx="8595360" cy="5773784"/>
          </a:xfrm>
        </p:spPr>
        <p:txBody>
          <a:bodyPr>
            <a:noAutofit/>
          </a:bodyPr>
          <a:lstStyle/>
          <a:p>
            <a:pPr algn="just">
              <a:spcBef>
                <a:spcPts val="600"/>
              </a:spcBef>
              <a:spcAft>
                <a:spcPts val="600"/>
              </a:spcAft>
            </a:pPr>
            <a:r>
              <a:rPr lang="en-US" sz="2400" dirty="0"/>
              <a:t>Used in transmission</a:t>
            </a:r>
            <a:r>
              <a:rPr lang="en-US" sz="2400" u="sng" dirty="0"/>
              <a:t> </a:t>
            </a:r>
            <a:r>
              <a:rPr lang="en-US" sz="2400" dirty="0"/>
              <a:t>systems to compensate for I </a:t>
            </a:r>
            <a:r>
              <a:rPr lang="en-US" sz="2400" baseline="30000" dirty="0"/>
              <a:t>2</a:t>
            </a:r>
            <a:r>
              <a:rPr lang="en-US" sz="2400" dirty="0"/>
              <a:t>X losses</a:t>
            </a:r>
          </a:p>
          <a:p>
            <a:pPr algn="just">
              <a:spcBef>
                <a:spcPts val="600"/>
              </a:spcBef>
              <a:spcAft>
                <a:spcPts val="600"/>
              </a:spcAft>
            </a:pPr>
            <a:r>
              <a:rPr lang="en-US" sz="2400" dirty="0"/>
              <a:t>Connected either directly to H.V. bus or to tertiary winding of transformers</a:t>
            </a:r>
          </a:p>
          <a:p>
            <a:pPr algn="just">
              <a:spcBef>
                <a:spcPts val="600"/>
              </a:spcBef>
              <a:spcAft>
                <a:spcPts val="600"/>
              </a:spcAft>
            </a:pPr>
            <a:r>
              <a:rPr lang="en-US" sz="2400" dirty="0"/>
              <a:t>Normally distributed throughout the system so as to minimize losses and voltage drops</a:t>
            </a:r>
          </a:p>
          <a:p>
            <a:pPr algn="just">
              <a:spcBef>
                <a:spcPts val="600"/>
              </a:spcBef>
              <a:spcAft>
                <a:spcPts val="600"/>
              </a:spcAft>
            </a:pPr>
            <a:r>
              <a:rPr lang="en-US" sz="2400" dirty="0"/>
              <a:t>Usually switched: a convenient means of controlling voltage</a:t>
            </a:r>
          </a:p>
          <a:p>
            <a:pPr algn="just">
              <a:spcBef>
                <a:spcPts val="600"/>
              </a:spcBef>
              <a:spcAft>
                <a:spcPts val="600"/>
              </a:spcAft>
            </a:pPr>
            <a:r>
              <a:rPr lang="en-US" sz="2400" dirty="0"/>
              <a:t>Advantages: low cost and flexibility of installation and operating</a:t>
            </a:r>
          </a:p>
          <a:p>
            <a:pPr algn="just">
              <a:spcBef>
                <a:spcPts val="600"/>
              </a:spcBef>
              <a:spcAft>
                <a:spcPts val="600"/>
              </a:spcAft>
            </a:pPr>
            <a:r>
              <a:rPr lang="en-US" sz="2400" dirty="0"/>
              <a:t>Disadvantages: Q output is proportional to square of the voltage; hence Q output reduced at low voltages</a:t>
            </a:r>
          </a:p>
          <a:p>
            <a:pPr algn="just">
              <a:spcBef>
                <a:spcPts val="600"/>
              </a:spcBef>
              <a:spcAft>
                <a:spcPts val="600"/>
              </a:spcAft>
            </a:pPr>
            <a:r>
              <a:rPr lang="en-US" sz="2400" dirty="0"/>
              <a:t>Shunt capacitors are used extensively in distribution</a:t>
            </a:r>
            <a:r>
              <a:rPr lang="en-US" sz="2400" u="sng" dirty="0"/>
              <a:t> </a:t>
            </a:r>
            <a:r>
              <a:rPr lang="en-US" sz="2400" dirty="0"/>
              <a:t>systems for power factor correction and feeder voltage control</a:t>
            </a:r>
          </a:p>
          <a:p>
            <a:pPr algn="just">
              <a:spcBef>
                <a:spcPts val="600"/>
              </a:spcBef>
              <a:spcAft>
                <a:spcPts val="600"/>
              </a:spcAft>
              <a:buFont typeface="Wingdings" pitchFamily="2" charset="2"/>
              <a:buNone/>
            </a:pPr>
            <a:br>
              <a:rPr lang="en-US" sz="2400" dirty="0"/>
            </a:br>
            <a:endParaRPr lang="en-US" sz="2400" dirty="0"/>
          </a:p>
        </p:txBody>
      </p:sp>
      <p:sp>
        <p:nvSpPr>
          <p:cNvPr id="2" name="Slide Number Placeholder 1"/>
          <p:cNvSpPr>
            <a:spLocks noGrp="1"/>
          </p:cNvSpPr>
          <p:nvPr>
            <p:ph type="sldNum" sz="quarter" idx="12"/>
          </p:nvPr>
        </p:nvSpPr>
        <p:spPr/>
        <p:txBody>
          <a:bodyPr/>
          <a:lstStyle/>
          <a:p>
            <a:fld id="{6F42FDE4-A7DD-41A7-A0A6-9B649FB43336}" type="slidenum">
              <a:rPr kumimoji="0" lang="en-US" smtClean="0"/>
              <a:pPr/>
              <a:t>41</a:t>
            </a:fld>
            <a:endParaRPr kumimoji="0" lang="en-US"/>
          </a:p>
        </p:txBody>
      </p:sp>
    </p:spTree>
    <p:extLst>
      <p:ext uri="{BB962C8B-B14F-4D97-AF65-F5344CB8AC3E}">
        <p14:creationId xmlns:p14="http://schemas.microsoft.com/office/powerpoint/2010/main" val="171382492"/>
      </p:ext>
    </p:extLst>
  </p:cSld>
  <p:clrMapOvr>
    <a:masterClrMapping/>
  </p:clrMapOvr>
  <p:transition>
    <p:pull/>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a:xfrm>
            <a:off x="914400" y="209323"/>
            <a:ext cx="7772400" cy="692013"/>
          </a:xfrm>
        </p:spPr>
        <p:txBody>
          <a:bodyPr>
            <a:normAutofit fontScale="90000"/>
          </a:bodyPr>
          <a:lstStyle/>
          <a:p>
            <a:pPr marL="571500" indent="-571500">
              <a:buFont typeface="Wingdings" pitchFamily="2" charset="2"/>
              <a:buChar char="Ø"/>
              <a:defRPr/>
            </a:pPr>
            <a:r>
              <a:rPr lang="en-US" b="1" dirty="0">
                <a:solidFill>
                  <a:schemeClr val="tx1"/>
                </a:solidFill>
                <a:latin typeface="+mn-lt"/>
              </a:rPr>
              <a:t>Series Capacitors</a:t>
            </a:r>
          </a:p>
        </p:txBody>
      </p:sp>
      <p:sp>
        <p:nvSpPr>
          <p:cNvPr id="12291" name="Rectangle 3"/>
          <p:cNvSpPr>
            <a:spLocks noGrp="1" noChangeArrowheads="1"/>
          </p:cNvSpPr>
          <p:nvPr>
            <p:ph type="body" idx="1"/>
          </p:nvPr>
        </p:nvSpPr>
        <p:spPr>
          <a:xfrm>
            <a:off x="313510" y="966652"/>
            <a:ext cx="8464730" cy="5721531"/>
          </a:xfrm>
        </p:spPr>
        <p:txBody>
          <a:bodyPr>
            <a:normAutofit/>
          </a:bodyPr>
          <a:lstStyle/>
          <a:p>
            <a:r>
              <a:rPr lang="en-US" dirty="0"/>
              <a:t>Connected in series with the line</a:t>
            </a:r>
          </a:p>
          <a:p>
            <a:r>
              <a:rPr lang="en-US" dirty="0"/>
              <a:t>Used to reduce effective inductive reactance of line</a:t>
            </a:r>
          </a:p>
          <a:p>
            <a:pPr lvl="1"/>
            <a:r>
              <a:rPr lang="en-US" dirty="0"/>
              <a:t>increases maximum power</a:t>
            </a:r>
          </a:p>
          <a:p>
            <a:pPr lvl="1"/>
            <a:r>
              <a:rPr lang="en-US" dirty="0"/>
              <a:t>reduces I</a:t>
            </a:r>
            <a:r>
              <a:rPr lang="en-US" sz="1000" dirty="0"/>
              <a:t> </a:t>
            </a:r>
            <a:r>
              <a:rPr lang="en-US" baseline="30000" dirty="0"/>
              <a:t>2</a:t>
            </a:r>
            <a:r>
              <a:rPr lang="en-US" dirty="0"/>
              <a:t>X loss</a:t>
            </a:r>
          </a:p>
          <a:p>
            <a:r>
              <a:rPr lang="en-US" dirty="0"/>
              <a:t>Series capacitive compensation in effect reduces </a:t>
            </a:r>
            <a:r>
              <a:rPr lang="en-US" u="sng" dirty="0"/>
              <a:t>both</a:t>
            </a:r>
            <a:r>
              <a:rPr lang="en-US" dirty="0"/>
              <a:t>:</a:t>
            </a:r>
          </a:p>
          <a:p>
            <a:pPr lvl="1"/>
            <a:r>
              <a:rPr lang="en-US" dirty="0">
                <a:cs typeface="Arial" charset="0"/>
              </a:rPr>
              <a:t>characteristic impedance Z</a:t>
            </a:r>
            <a:r>
              <a:rPr lang="en-US" baseline="-25000" dirty="0">
                <a:cs typeface="Arial" charset="0"/>
              </a:rPr>
              <a:t>C</a:t>
            </a:r>
            <a:r>
              <a:rPr lang="en-US" dirty="0">
                <a:cs typeface="Arial" charset="0"/>
              </a:rPr>
              <a:t>, and</a:t>
            </a:r>
          </a:p>
          <a:p>
            <a:pPr lvl="1"/>
            <a:r>
              <a:rPr lang="en-US" dirty="0">
                <a:cs typeface="Arial" charset="0"/>
              </a:rPr>
              <a:t>electrical length θ</a:t>
            </a:r>
          </a:p>
          <a:p>
            <a:r>
              <a:rPr lang="en-US" dirty="0"/>
              <a:t>Typical applications</a:t>
            </a:r>
          </a:p>
          <a:p>
            <a:pPr lvl="1"/>
            <a:r>
              <a:rPr lang="en-US" dirty="0"/>
              <a:t>improve power transfer compatibility</a:t>
            </a:r>
          </a:p>
          <a:p>
            <a:pPr lvl="1"/>
            <a:r>
              <a:rPr lang="en-US" dirty="0"/>
              <a:t>alter load division among parallel lines</a:t>
            </a:r>
          </a:p>
          <a:p>
            <a:pPr lvl="1"/>
            <a:r>
              <a:rPr lang="en-US" dirty="0"/>
              <a:t>voltage regulation</a:t>
            </a:r>
          </a:p>
        </p:txBody>
      </p:sp>
      <p:sp>
        <p:nvSpPr>
          <p:cNvPr id="2" name="Slide Number Placeholder 1"/>
          <p:cNvSpPr>
            <a:spLocks noGrp="1"/>
          </p:cNvSpPr>
          <p:nvPr>
            <p:ph type="sldNum" sz="quarter" idx="12"/>
          </p:nvPr>
        </p:nvSpPr>
        <p:spPr/>
        <p:txBody>
          <a:bodyPr/>
          <a:lstStyle/>
          <a:p>
            <a:fld id="{6F42FDE4-A7DD-41A7-A0A6-9B649FB43336}" type="slidenum">
              <a:rPr kumimoji="0" lang="en-US" smtClean="0"/>
              <a:pPr/>
              <a:t>42</a:t>
            </a:fld>
            <a:endParaRPr kumimoji="0" lang="en-US"/>
          </a:p>
        </p:txBody>
      </p:sp>
    </p:spTree>
    <p:extLst>
      <p:ext uri="{BB962C8B-B14F-4D97-AF65-F5344CB8AC3E}">
        <p14:creationId xmlns:p14="http://schemas.microsoft.com/office/powerpoint/2010/main" val="3908955440"/>
      </p:ext>
    </p:extLst>
  </p:cSld>
  <p:clrMapOvr>
    <a:masterClrMapping/>
  </p:clrMapOvr>
  <p:transition>
    <p:pull/>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8" name="Rectangle 6146"/>
          <p:cNvSpPr>
            <a:spLocks noGrp="1" noChangeArrowheads="1"/>
          </p:cNvSpPr>
          <p:nvPr>
            <p:ph type="title"/>
          </p:nvPr>
        </p:nvSpPr>
        <p:spPr>
          <a:xfrm>
            <a:off x="849085" y="235451"/>
            <a:ext cx="7772400" cy="639760"/>
          </a:xfrm>
        </p:spPr>
        <p:txBody>
          <a:bodyPr>
            <a:normAutofit fontScale="90000"/>
          </a:bodyPr>
          <a:lstStyle/>
          <a:p>
            <a:pPr marL="571500" indent="-571500">
              <a:buFont typeface="Wingdings" pitchFamily="2" charset="2"/>
              <a:buChar char="Ø"/>
              <a:defRPr/>
            </a:pPr>
            <a:r>
              <a:rPr lang="en-US" b="1" dirty="0">
                <a:solidFill>
                  <a:schemeClr val="tx1"/>
                </a:solidFill>
                <a:latin typeface="+mn-lt"/>
              </a:rPr>
              <a:t>Synchronous Condenser</a:t>
            </a:r>
          </a:p>
        </p:txBody>
      </p:sp>
      <p:sp>
        <p:nvSpPr>
          <p:cNvPr id="16387" name="Rectangle 6147"/>
          <p:cNvSpPr>
            <a:spLocks noGrp="1" noChangeArrowheads="1"/>
          </p:cNvSpPr>
          <p:nvPr>
            <p:ph type="body" idx="1"/>
          </p:nvPr>
        </p:nvSpPr>
        <p:spPr>
          <a:xfrm>
            <a:off x="313509" y="731519"/>
            <a:ext cx="8438605" cy="5852161"/>
          </a:xfrm>
        </p:spPr>
        <p:txBody>
          <a:bodyPr>
            <a:normAutofit fontScale="92500" lnSpcReduction="10000"/>
          </a:bodyPr>
          <a:lstStyle/>
          <a:p>
            <a:pPr>
              <a:lnSpc>
                <a:spcPct val="150000"/>
              </a:lnSpc>
              <a:spcBef>
                <a:spcPts val="600"/>
              </a:spcBef>
              <a:spcAft>
                <a:spcPts val="600"/>
              </a:spcAft>
            </a:pPr>
            <a:r>
              <a:rPr lang="en-US" dirty="0"/>
              <a:t>A synchronous machine running without a prime mover or a mechanical load.</a:t>
            </a:r>
          </a:p>
          <a:p>
            <a:pPr>
              <a:lnSpc>
                <a:spcPct val="150000"/>
              </a:lnSpc>
              <a:spcBef>
                <a:spcPts val="600"/>
              </a:spcBef>
              <a:spcAft>
                <a:spcPts val="600"/>
              </a:spcAft>
            </a:pPr>
            <a:r>
              <a:rPr lang="en-US" dirty="0"/>
              <a:t>Depending on field excitation, it can either absorb or generate </a:t>
            </a:r>
            <a:r>
              <a:rPr lang="en-US" dirty="0" err="1"/>
              <a:t>vars</a:t>
            </a:r>
            <a:endParaRPr lang="en-US" dirty="0"/>
          </a:p>
          <a:p>
            <a:pPr>
              <a:lnSpc>
                <a:spcPct val="150000"/>
              </a:lnSpc>
              <a:spcBef>
                <a:spcPts val="600"/>
              </a:spcBef>
              <a:spcAft>
                <a:spcPts val="600"/>
              </a:spcAft>
            </a:pPr>
            <a:r>
              <a:rPr lang="en-US" dirty="0"/>
              <a:t>With a voltage regulator, it can automatically adjust </a:t>
            </a:r>
            <a:r>
              <a:rPr lang="en-US" dirty="0" err="1"/>
              <a:t>vars</a:t>
            </a:r>
            <a:r>
              <a:rPr lang="en-US" dirty="0"/>
              <a:t> to maintain constant voltage</a:t>
            </a:r>
          </a:p>
          <a:p>
            <a:pPr>
              <a:lnSpc>
                <a:spcPct val="150000"/>
              </a:lnSpc>
              <a:spcBef>
                <a:spcPts val="600"/>
              </a:spcBef>
              <a:spcAft>
                <a:spcPts val="600"/>
              </a:spcAft>
            </a:pPr>
            <a:r>
              <a:rPr lang="en-US" dirty="0"/>
              <a:t>Started as an induction motor and then synchronized</a:t>
            </a:r>
          </a:p>
          <a:p>
            <a:pPr>
              <a:lnSpc>
                <a:spcPct val="150000"/>
              </a:lnSpc>
              <a:spcBef>
                <a:spcPts val="600"/>
              </a:spcBef>
              <a:spcAft>
                <a:spcPts val="600"/>
              </a:spcAft>
            </a:pPr>
            <a:r>
              <a:rPr lang="en-US" dirty="0"/>
              <a:t>Normally connected to tertiary windings of transformers</a:t>
            </a:r>
          </a:p>
          <a:p>
            <a:pPr>
              <a:lnSpc>
                <a:spcPct val="150000"/>
              </a:lnSpc>
              <a:spcBef>
                <a:spcPts val="600"/>
              </a:spcBef>
              <a:spcAft>
                <a:spcPts val="600"/>
              </a:spcAft>
            </a:pPr>
            <a:r>
              <a:rPr lang="en-US" dirty="0"/>
              <a:t>Unlike a SVC, a synchronous condenser has an </a:t>
            </a:r>
            <a:r>
              <a:rPr lang="en-US" u="sng" dirty="0"/>
              <a:t>internal voltage</a:t>
            </a:r>
          </a:p>
          <a:p>
            <a:pPr>
              <a:lnSpc>
                <a:spcPct val="150000"/>
              </a:lnSpc>
              <a:spcBef>
                <a:spcPts val="600"/>
              </a:spcBef>
              <a:spcAft>
                <a:spcPts val="600"/>
              </a:spcAft>
            </a:pPr>
            <a:r>
              <a:rPr lang="en-US" dirty="0"/>
              <a:t>Speed of response not as fast as that of an SVC</a:t>
            </a:r>
          </a:p>
        </p:txBody>
      </p:sp>
      <p:sp>
        <p:nvSpPr>
          <p:cNvPr id="2" name="Slide Number Placeholder 1"/>
          <p:cNvSpPr>
            <a:spLocks noGrp="1"/>
          </p:cNvSpPr>
          <p:nvPr>
            <p:ph type="sldNum" sz="quarter" idx="12"/>
          </p:nvPr>
        </p:nvSpPr>
        <p:spPr/>
        <p:txBody>
          <a:bodyPr/>
          <a:lstStyle/>
          <a:p>
            <a:fld id="{6F42FDE4-A7DD-41A7-A0A6-9B649FB43336}" type="slidenum">
              <a:rPr kumimoji="0" lang="en-US" smtClean="0"/>
              <a:pPr/>
              <a:t>43</a:t>
            </a:fld>
            <a:endParaRPr kumimoji="0" lang="en-US"/>
          </a:p>
        </p:txBody>
      </p:sp>
    </p:spTree>
    <p:extLst>
      <p:ext uri="{BB962C8B-B14F-4D97-AF65-F5344CB8AC3E}">
        <p14:creationId xmlns:p14="http://schemas.microsoft.com/office/powerpoint/2010/main" val="133912065"/>
      </p:ext>
    </p:extLst>
  </p:cSld>
  <p:clrMapOvr>
    <a:masterClrMapping/>
  </p:clrMapOvr>
  <p:transition>
    <p:pull/>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Grp="1" noChangeArrowheads="1"/>
          </p:cNvSpPr>
          <p:nvPr>
            <p:ph type="title"/>
          </p:nvPr>
        </p:nvSpPr>
        <p:spPr>
          <a:xfrm>
            <a:off x="914400" y="130945"/>
            <a:ext cx="7772400" cy="613638"/>
          </a:xfrm>
        </p:spPr>
        <p:txBody>
          <a:bodyPr>
            <a:normAutofit fontScale="90000"/>
          </a:bodyPr>
          <a:lstStyle/>
          <a:p>
            <a:pPr marL="571500" indent="-571500">
              <a:buFont typeface="Wingdings" pitchFamily="2" charset="2"/>
              <a:buChar char="Ø"/>
              <a:defRPr/>
            </a:pPr>
            <a:r>
              <a:rPr lang="en-US" b="1" dirty="0">
                <a:solidFill>
                  <a:schemeClr val="tx1"/>
                </a:solidFill>
                <a:latin typeface="+mn-lt"/>
              </a:rPr>
              <a:t>Static VAR Compensators (SVC)</a:t>
            </a:r>
          </a:p>
        </p:txBody>
      </p:sp>
      <p:sp>
        <p:nvSpPr>
          <p:cNvPr id="17411" name="Rectangle 3"/>
          <p:cNvSpPr>
            <a:spLocks noGrp="1" noChangeArrowheads="1"/>
          </p:cNvSpPr>
          <p:nvPr>
            <p:ph type="body" idx="1"/>
          </p:nvPr>
        </p:nvSpPr>
        <p:spPr>
          <a:xfrm>
            <a:off x="222071" y="796835"/>
            <a:ext cx="8425543" cy="5669280"/>
          </a:xfrm>
        </p:spPr>
        <p:txBody>
          <a:bodyPr>
            <a:noAutofit/>
          </a:bodyPr>
          <a:lstStyle/>
          <a:p>
            <a:pPr>
              <a:spcBef>
                <a:spcPts val="600"/>
              </a:spcBef>
              <a:spcAft>
                <a:spcPts val="600"/>
              </a:spcAft>
            </a:pPr>
            <a:r>
              <a:rPr lang="en-US" sz="2400" dirty="0"/>
              <a:t>Shunt connected static </a:t>
            </a:r>
            <a:r>
              <a:rPr lang="en-US" sz="2400" dirty="0" err="1"/>
              <a:t>var</a:t>
            </a:r>
            <a:r>
              <a:rPr lang="en-US" sz="2400" dirty="0"/>
              <a:t> generators and/or absorbers whose outputs are varied so as to control specific power system quantities.</a:t>
            </a:r>
          </a:p>
          <a:p>
            <a:pPr>
              <a:spcBef>
                <a:spcPts val="600"/>
              </a:spcBef>
              <a:spcAft>
                <a:spcPts val="600"/>
              </a:spcAft>
            </a:pPr>
            <a:r>
              <a:rPr lang="en-US" sz="2400" dirty="0"/>
              <a:t>The term static is used to denote that there are no moving or rotating components</a:t>
            </a:r>
          </a:p>
          <a:p>
            <a:pPr>
              <a:spcBef>
                <a:spcPts val="600"/>
              </a:spcBef>
              <a:spcAft>
                <a:spcPts val="600"/>
              </a:spcAft>
            </a:pPr>
            <a:r>
              <a:rPr lang="en-US" sz="2400" dirty="0"/>
              <a:t>Basic types of SVCs:</a:t>
            </a:r>
          </a:p>
          <a:p>
            <a:pPr lvl="1">
              <a:spcBef>
                <a:spcPts val="600"/>
              </a:spcBef>
              <a:spcAft>
                <a:spcPts val="600"/>
              </a:spcAft>
            </a:pPr>
            <a:r>
              <a:rPr lang="en-US" dirty="0" err="1"/>
              <a:t>thyristor</a:t>
            </a:r>
            <a:r>
              <a:rPr lang="en-US" dirty="0"/>
              <a:t>-controlled reactor</a:t>
            </a:r>
          </a:p>
          <a:p>
            <a:pPr lvl="1">
              <a:spcBef>
                <a:spcPts val="600"/>
              </a:spcBef>
              <a:spcAft>
                <a:spcPts val="600"/>
              </a:spcAft>
            </a:pPr>
            <a:r>
              <a:rPr lang="en-US" dirty="0" err="1"/>
              <a:t>thyristor</a:t>
            </a:r>
            <a:r>
              <a:rPr lang="en-US" dirty="0"/>
              <a:t>-switched capacitor</a:t>
            </a:r>
          </a:p>
          <a:p>
            <a:pPr lvl="1">
              <a:spcBef>
                <a:spcPts val="600"/>
              </a:spcBef>
              <a:spcAft>
                <a:spcPts val="600"/>
              </a:spcAft>
            </a:pPr>
            <a:r>
              <a:rPr lang="en-US" dirty="0"/>
              <a:t>saturated reactor</a:t>
            </a:r>
          </a:p>
          <a:p>
            <a:pPr>
              <a:spcBef>
                <a:spcPts val="600"/>
              </a:spcBef>
              <a:spcAft>
                <a:spcPts val="600"/>
              </a:spcAft>
            </a:pPr>
            <a:r>
              <a:rPr lang="en-US" sz="2400" dirty="0"/>
              <a:t>A static </a:t>
            </a:r>
            <a:r>
              <a:rPr lang="en-US" sz="2400" dirty="0" err="1"/>
              <a:t>var</a:t>
            </a:r>
            <a:r>
              <a:rPr lang="en-US" sz="2400" dirty="0"/>
              <a:t> system (SVS) is an aggregation of SVCs and mechanically switched capacitors or reactors whose outputs are coordinated.</a:t>
            </a:r>
          </a:p>
          <a:p>
            <a:pPr>
              <a:spcBef>
                <a:spcPts val="600"/>
              </a:spcBef>
              <a:spcAft>
                <a:spcPts val="600"/>
              </a:spcAft>
            </a:pPr>
            <a:r>
              <a:rPr lang="en-US" sz="2400" dirty="0"/>
              <a:t>When operating at its capacitive limit, an SVC behaves like a simple capacitor</a:t>
            </a:r>
          </a:p>
        </p:txBody>
      </p:sp>
      <p:sp>
        <p:nvSpPr>
          <p:cNvPr id="2" name="Slide Number Placeholder 1"/>
          <p:cNvSpPr>
            <a:spLocks noGrp="1"/>
          </p:cNvSpPr>
          <p:nvPr>
            <p:ph type="sldNum" sz="quarter" idx="12"/>
          </p:nvPr>
        </p:nvSpPr>
        <p:spPr/>
        <p:txBody>
          <a:bodyPr/>
          <a:lstStyle/>
          <a:p>
            <a:fld id="{6F42FDE4-A7DD-41A7-A0A6-9B649FB43336}" type="slidenum">
              <a:rPr kumimoji="0" lang="en-US" smtClean="0"/>
              <a:pPr/>
              <a:t>44</a:t>
            </a:fld>
            <a:endParaRPr kumimoji="0" lang="en-US"/>
          </a:p>
        </p:txBody>
      </p:sp>
    </p:spTree>
    <p:extLst>
      <p:ext uri="{BB962C8B-B14F-4D97-AF65-F5344CB8AC3E}">
        <p14:creationId xmlns:p14="http://schemas.microsoft.com/office/powerpoint/2010/main" val="1000599486"/>
      </p:ext>
    </p:extLst>
  </p:cSld>
  <p:clrMapOvr>
    <a:masterClrMapping/>
  </p:clrMapOvr>
  <p:transition>
    <p:pull/>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a:xfrm>
            <a:off x="914400" y="235449"/>
            <a:ext cx="7772400" cy="613637"/>
          </a:xfrm>
        </p:spPr>
        <p:txBody>
          <a:bodyPr>
            <a:normAutofit fontScale="90000"/>
          </a:bodyPr>
          <a:lstStyle/>
          <a:p>
            <a:pPr marL="571500" indent="-571500">
              <a:buFont typeface="Wingdings" pitchFamily="2" charset="2"/>
              <a:buChar char="Ø"/>
              <a:defRPr/>
            </a:pPr>
            <a:r>
              <a:rPr lang="en-US" b="1" dirty="0">
                <a:solidFill>
                  <a:schemeClr val="tx1"/>
                </a:solidFill>
                <a:latin typeface="+mn-lt"/>
              </a:rPr>
              <a:t>Tap-Changing Transformers</a:t>
            </a:r>
          </a:p>
        </p:txBody>
      </p:sp>
      <p:sp>
        <p:nvSpPr>
          <p:cNvPr id="24579" name="Rectangle 3"/>
          <p:cNvSpPr>
            <a:spLocks noGrp="1" noChangeArrowheads="1"/>
          </p:cNvSpPr>
          <p:nvPr>
            <p:ph type="body" idx="1"/>
          </p:nvPr>
        </p:nvSpPr>
        <p:spPr>
          <a:xfrm>
            <a:off x="261257" y="718458"/>
            <a:ext cx="8516982" cy="5852160"/>
          </a:xfrm>
        </p:spPr>
        <p:txBody>
          <a:bodyPr>
            <a:noAutofit/>
          </a:bodyPr>
          <a:lstStyle/>
          <a:p>
            <a:pPr>
              <a:spcBef>
                <a:spcPts val="600"/>
              </a:spcBef>
              <a:spcAft>
                <a:spcPts val="600"/>
              </a:spcAft>
            </a:pPr>
            <a:r>
              <a:rPr lang="en-US" sz="2400" dirty="0"/>
              <a:t>Transformer with tap-changing facilities constitute an important means of controlling voltages throughout the power system</a:t>
            </a:r>
            <a:endParaRPr lang="en-US" sz="900" dirty="0"/>
          </a:p>
          <a:p>
            <a:pPr>
              <a:spcBef>
                <a:spcPts val="600"/>
              </a:spcBef>
              <a:spcAft>
                <a:spcPts val="600"/>
              </a:spcAft>
            </a:pPr>
            <a:r>
              <a:rPr lang="en-US" sz="2400" dirty="0"/>
              <a:t>Control of a single transformer will cause changes in voltages at its terminals</a:t>
            </a:r>
          </a:p>
          <a:p>
            <a:pPr lvl="1">
              <a:spcBef>
                <a:spcPts val="600"/>
              </a:spcBef>
              <a:spcAft>
                <a:spcPts val="600"/>
              </a:spcAft>
            </a:pPr>
            <a:r>
              <a:rPr lang="en-US" sz="2000" dirty="0"/>
              <a:t>in turn this influences reactive power flow</a:t>
            </a:r>
          </a:p>
          <a:p>
            <a:pPr lvl="1">
              <a:spcBef>
                <a:spcPts val="600"/>
              </a:spcBef>
              <a:spcAft>
                <a:spcPts val="600"/>
              </a:spcAft>
            </a:pPr>
            <a:r>
              <a:rPr lang="en-US" sz="2000" dirty="0"/>
              <a:t>resulting effect on the voltages at other buses will depend on network configuration and load/generation distribution</a:t>
            </a:r>
            <a:endParaRPr lang="en-US" sz="900" dirty="0"/>
          </a:p>
          <a:p>
            <a:pPr>
              <a:spcBef>
                <a:spcPts val="600"/>
              </a:spcBef>
              <a:spcAft>
                <a:spcPts val="600"/>
              </a:spcAft>
            </a:pPr>
            <a:r>
              <a:rPr lang="en-US" sz="2400" dirty="0"/>
              <a:t>Coordinated control of the tap changers of all transformers interconnecting the subsystems required to achieve overall desired effect</a:t>
            </a:r>
            <a:endParaRPr lang="en-US" sz="900" dirty="0"/>
          </a:p>
          <a:p>
            <a:pPr>
              <a:spcBef>
                <a:spcPts val="600"/>
              </a:spcBef>
              <a:spcAft>
                <a:spcPts val="600"/>
              </a:spcAft>
            </a:pPr>
            <a:r>
              <a:rPr lang="en-US" sz="2400" dirty="0"/>
              <a:t>During high system load conditions, network voltages are kept at highest practical level to</a:t>
            </a:r>
          </a:p>
          <a:p>
            <a:pPr lvl="1">
              <a:spcBef>
                <a:spcPts val="600"/>
              </a:spcBef>
              <a:spcAft>
                <a:spcPts val="600"/>
              </a:spcAft>
            </a:pPr>
            <a:r>
              <a:rPr lang="en-US" sz="2000" dirty="0"/>
              <a:t>minimize reactive power requirements</a:t>
            </a:r>
          </a:p>
          <a:p>
            <a:pPr lvl="1">
              <a:spcBef>
                <a:spcPts val="600"/>
              </a:spcBef>
              <a:spcAft>
                <a:spcPts val="600"/>
              </a:spcAft>
            </a:pPr>
            <a:r>
              <a:rPr lang="en-US" sz="2000" dirty="0"/>
              <a:t>increase effectiveness of shunt capacitors and line charging</a:t>
            </a:r>
            <a:br>
              <a:rPr lang="en-US" sz="2000" dirty="0"/>
            </a:br>
            <a:br>
              <a:rPr lang="en-US" sz="2000" dirty="0"/>
            </a:br>
            <a:br>
              <a:rPr lang="en-US" sz="2000" dirty="0"/>
            </a:br>
            <a:r>
              <a:rPr lang="en-US" sz="2000" dirty="0"/>
              <a:t>		</a:t>
            </a:r>
          </a:p>
        </p:txBody>
      </p:sp>
      <p:sp>
        <p:nvSpPr>
          <p:cNvPr id="2" name="Slide Number Placeholder 1"/>
          <p:cNvSpPr>
            <a:spLocks noGrp="1"/>
          </p:cNvSpPr>
          <p:nvPr>
            <p:ph type="sldNum" sz="quarter" idx="12"/>
          </p:nvPr>
        </p:nvSpPr>
        <p:spPr/>
        <p:txBody>
          <a:bodyPr/>
          <a:lstStyle/>
          <a:p>
            <a:fld id="{6F42FDE4-A7DD-41A7-A0A6-9B649FB43336}" type="slidenum">
              <a:rPr kumimoji="0" lang="en-US" smtClean="0"/>
              <a:pPr/>
              <a:t>45</a:t>
            </a:fld>
            <a:endParaRPr kumimoji="0" lang="en-US"/>
          </a:p>
        </p:txBody>
      </p:sp>
    </p:spTree>
    <p:extLst>
      <p:ext uri="{BB962C8B-B14F-4D97-AF65-F5344CB8AC3E}">
        <p14:creationId xmlns:p14="http://schemas.microsoft.com/office/powerpoint/2010/main" val="784525080"/>
      </p:ext>
    </p:extLst>
  </p:cSld>
  <p:clrMapOvr>
    <a:masterClrMapping/>
  </p:clrMapOvr>
  <p:transition>
    <p:pull/>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300446" y="287383"/>
            <a:ext cx="8321040" cy="6100354"/>
          </a:xfrm>
        </p:spPr>
        <p:txBody>
          <a:bodyPr>
            <a:normAutofit fontScale="92500"/>
          </a:bodyPr>
          <a:lstStyle/>
          <a:p>
            <a:r>
              <a:rPr lang="en-US"/>
              <a:t>The highest allowable operating voltage of the transmission network is governed by</a:t>
            </a:r>
          </a:p>
          <a:p>
            <a:pPr lvl="1"/>
            <a:r>
              <a:rPr lang="en-US"/>
              <a:t>requirement that insulation levels of equipment not be exceeded</a:t>
            </a:r>
          </a:p>
          <a:p>
            <a:pPr lvl="1"/>
            <a:r>
              <a:rPr lang="en-US"/>
              <a:t>need to take into consideration possible switching operations and outage conditions</a:t>
            </a:r>
            <a:br>
              <a:rPr lang="en-US"/>
            </a:br>
            <a:endParaRPr lang="en-US" sz="1000"/>
          </a:p>
          <a:p>
            <a:r>
              <a:rPr lang="en-US"/>
              <a:t>During light load conditions, it is usually required to lower network voltages</a:t>
            </a:r>
          </a:p>
          <a:p>
            <a:pPr lvl="1"/>
            <a:r>
              <a:rPr lang="en-US"/>
              <a:t>reduce line charging</a:t>
            </a:r>
          </a:p>
          <a:p>
            <a:pPr lvl="1"/>
            <a:r>
              <a:rPr lang="en-US"/>
              <a:t>avoid underexcited operation of generators</a:t>
            </a:r>
            <a:br>
              <a:rPr lang="en-US"/>
            </a:br>
            <a:endParaRPr lang="en-US" sz="1000"/>
          </a:p>
          <a:p>
            <a:r>
              <a:rPr lang="en-US"/>
              <a:t>Transformers with under-load tap-changers (ULTC) are used to take care of daily, hourly, and minute-by-minute variations in system conditions</a:t>
            </a:r>
            <a:br>
              <a:rPr lang="en-US"/>
            </a:br>
            <a:endParaRPr lang="en-US" sz="1000"/>
          </a:p>
          <a:p>
            <a:r>
              <a:rPr lang="en-US"/>
              <a:t>Off-load tap-changing transformers used to take care of long-term variations due to system expansion, load growth, or seasonal changes</a:t>
            </a:r>
          </a:p>
        </p:txBody>
      </p:sp>
      <p:sp>
        <p:nvSpPr>
          <p:cNvPr id="3" name="Slide Number Placeholder 2"/>
          <p:cNvSpPr>
            <a:spLocks noGrp="1"/>
          </p:cNvSpPr>
          <p:nvPr>
            <p:ph type="sldNum" sz="quarter" idx="12"/>
          </p:nvPr>
        </p:nvSpPr>
        <p:spPr/>
        <p:txBody>
          <a:bodyPr/>
          <a:lstStyle/>
          <a:p>
            <a:fld id="{6F42FDE4-A7DD-41A7-A0A6-9B649FB43336}" type="slidenum">
              <a:rPr kumimoji="0" lang="en-US" smtClean="0"/>
              <a:pPr/>
              <a:t>46</a:t>
            </a:fld>
            <a:endParaRPr kumimoji="0" lang="en-US"/>
          </a:p>
        </p:txBody>
      </p:sp>
    </p:spTree>
    <p:extLst>
      <p:ext uri="{BB962C8B-B14F-4D97-AF65-F5344CB8AC3E}">
        <p14:creationId xmlns:p14="http://schemas.microsoft.com/office/powerpoint/2010/main" val="1936660889"/>
      </p:ext>
    </p:extLst>
  </p:cSld>
  <p:clrMapOvr>
    <a:masterClrMapping/>
  </p:clrMapOvr>
  <p:transition>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313509" y="222069"/>
            <a:ext cx="8373291" cy="6230982"/>
          </a:xfrm>
        </p:spPr>
        <p:txBody>
          <a:bodyPr>
            <a:normAutofit fontScale="62500" lnSpcReduction="20000"/>
          </a:bodyPr>
          <a:lstStyle/>
          <a:p>
            <a:pPr>
              <a:buNone/>
            </a:pPr>
            <a:r>
              <a:rPr lang="en-US" sz="3800" b="1">
                <a:solidFill>
                  <a:srgbClr val="3333CC"/>
                </a:solidFill>
              </a:rPr>
              <a:t>                  SHORT  TRANSMISSION </a:t>
            </a:r>
            <a:r>
              <a:rPr lang="en-US" sz="3800" b="1" dirty="0">
                <a:solidFill>
                  <a:srgbClr val="3333CC"/>
                </a:solidFill>
              </a:rPr>
              <a:t>LINES</a:t>
            </a:r>
          </a:p>
          <a:p>
            <a:pPr algn="just">
              <a:buFont typeface="Wingdings" pitchFamily="2" charset="2"/>
              <a:buChar char="§"/>
            </a:pPr>
            <a:r>
              <a:rPr lang="en-US" sz="3800" dirty="0"/>
              <a:t>Capacitors may be ignored without much error if the lines are less than 80 km long or if the voltage is not over 66 kV</a:t>
            </a:r>
          </a:p>
          <a:p>
            <a:pPr algn="just">
              <a:buFont typeface="Wingdings" pitchFamily="2" charset="2"/>
              <a:buChar char="§"/>
            </a:pPr>
            <a:r>
              <a:rPr lang="en-US" sz="3800" dirty="0"/>
              <a:t>The short line model is obtained by multiplying the series impedance per unit length by line length</a:t>
            </a:r>
          </a:p>
          <a:p>
            <a:pPr algn="just">
              <a:buFont typeface="Wingdings" pitchFamily="2" charset="2"/>
              <a:buChar char="§"/>
            </a:pPr>
            <a:endParaRPr lang="en-US" sz="3800" dirty="0"/>
          </a:p>
          <a:p>
            <a:pPr algn="just">
              <a:buFont typeface="Wingdings" pitchFamily="2" charset="2"/>
              <a:buChar char="§"/>
            </a:pPr>
            <a:endParaRPr lang="en-US" sz="3800" dirty="0"/>
          </a:p>
          <a:p>
            <a:pPr algn="just">
              <a:buNone/>
            </a:pPr>
            <a:endParaRPr lang="en-US" sz="3800" dirty="0"/>
          </a:p>
          <a:p>
            <a:pPr algn="just">
              <a:buNone/>
            </a:pPr>
            <a:endParaRPr lang="en-US" sz="3800" dirty="0"/>
          </a:p>
          <a:p>
            <a:pPr algn="just">
              <a:buFont typeface="Wingdings" pitchFamily="2" charset="2"/>
              <a:buChar char="§"/>
            </a:pPr>
            <a:endParaRPr lang="en-US" sz="3800" dirty="0"/>
          </a:p>
          <a:p>
            <a:pPr algn="just">
              <a:buFont typeface="Wingdings" pitchFamily="2" charset="2"/>
              <a:buChar char="§"/>
            </a:pPr>
            <a:endParaRPr lang="en-US" sz="3800" dirty="0"/>
          </a:p>
          <a:p>
            <a:pPr algn="just">
              <a:buFont typeface="Wingdings" pitchFamily="2" charset="2"/>
              <a:buChar char="§"/>
            </a:pPr>
            <a:r>
              <a:rPr lang="en-US" sz="3800" dirty="0"/>
              <a:t>The short line model on per-phase basis is shown in figure 5.2 below</a:t>
            </a:r>
          </a:p>
          <a:p>
            <a:pPr algn="just">
              <a:buFont typeface="Wingdings" pitchFamily="2" charset="2"/>
              <a:buChar char="§"/>
            </a:pPr>
            <a:endParaRPr lang="en-US" sz="3400" dirty="0"/>
          </a:p>
          <a:p>
            <a:pPr algn="just">
              <a:buFont typeface="Wingdings" pitchFamily="2" charset="2"/>
              <a:buChar char="§"/>
            </a:pPr>
            <a:endParaRPr lang="en-US" sz="3400" dirty="0"/>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ctr">
              <a:buNone/>
            </a:pPr>
            <a:endParaRPr lang="en-US" sz="1400" dirty="0"/>
          </a:p>
          <a:p>
            <a:pPr algn="ctr">
              <a:buNone/>
            </a:pPr>
            <a:r>
              <a:rPr lang="en-US" sz="2900" dirty="0"/>
              <a:t>Figure 5.2 Short line model</a:t>
            </a:r>
          </a:p>
          <a:p>
            <a:pPr algn="just">
              <a:buNone/>
            </a:pPr>
            <a:endParaRPr lang="en-US" sz="2400" dirty="0"/>
          </a:p>
        </p:txBody>
      </p:sp>
      <p:pic>
        <p:nvPicPr>
          <p:cNvPr id="110593" name="Picture 1"/>
          <p:cNvPicPr>
            <a:picLocks noChangeAspect="1" noChangeArrowheads="1"/>
          </p:cNvPicPr>
          <p:nvPr/>
        </p:nvPicPr>
        <p:blipFill>
          <a:blip r:embed="rId3"/>
          <a:srcRect/>
          <a:stretch>
            <a:fillRect/>
          </a:stretch>
        </p:blipFill>
        <p:spPr bwMode="auto">
          <a:xfrm>
            <a:off x="2856825" y="4457859"/>
            <a:ext cx="3073717" cy="1603329"/>
          </a:xfrm>
          <a:prstGeom prst="rect">
            <a:avLst/>
          </a:prstGeom>
          <a:noFill/>
          <a:ln w="9525">
            <a:noFill/>
            <a:miter lim="800000"/>
            <a:headEnd/>
            <a:tailEnd/>
          </a:ln>
          <a:effectLst/>
        </p:spPr>
      </p:pic>
      <p:graphicFrame>
        <p:nvGraphicFramePr>
          <p:cNvPr id="5" name="Object 4"/>
          <p:cNvGraphicFramePr>
            <a:graphicFrameLocks noChangeAspect="1"/>
          </p:cNvGraphicFramePr>
          <p:nvPr/>
        </p:nvGraphicFramePr>
        <p:xfrm>
          <a:off x="684213" y="2013860"/>
          <a:ext cx="5716587" cy="2022563"/>
        </p:xfrm>
        <a:graphic>
          <a:graphicData uri="http://schemas.openxmlformats.org/presentationml/2006/ole">
            <mc:AlternateContent xmlns:mc="http://schemas.openxmlformats.org/markup-compatibility/2006">
              <mc:Choice xmlns:v="urn:schemas-microsoft-com:vml" Requires="v">
                <p:oleObj spid="_x0000_s110646" name="Equation" r:id="rId4" imgW="3073320" imgH="1155600" progId="">
                  <p:embed/>
                </p:oleObj>
              </mc:Choice>
              <mc:Fallback>
                <p:oleObj name="Equation" r:id="rId4" imgW="3073320" imgH="115560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2013860"/>
                        <a:ext cx="5716587" cy="2022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5</a:t>
            </a:fld>
            <a:endParaRPr kumimoji="0" lang="en-US"/>
          </a:p>
        </p:txBody>
      </p:sp>
    </p:spTree>
  </p:cSld>
  <p:clrMapOvr>
    <a:masterClrMapping/>
  </p:clrMapOvr>
  <p:transition>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326571" y="404949"/>
            <a:ext cx="8360229" cy="5878285"/>
          </a:xfrm>
        </p:spPr>
        <p:txBody>
          <a:bodyPr>
            <a:normAutofit/>
          </a:bodyPr>
          <a:lstStyle/>
          <a:p>
            <a:pPr>
              <a:buFont typeface="Wingdings" pitchFamily="2" charset="2"/>
              <a:buChar char="§"/>
            </a:pPr>
            <a:r>
              <a:rPr lang="en-US" sz="2400" dirty="0"/>
              <a:t>If a three phase load with apparent power            is connected at the end of the transmission line, the receiving end current is obtained by:</a:t>
            </a:r>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r>
              <a:rPr lang="en-US" sz="2400" dirty="0"/>
              <a:t>The relationship between sending-end, receiving-end voltages and currents can be written as in the form of equation 5.1</a:t>
            </a:r>
          </a:p>
          <a:p>
            <a:pPr>
              <a:buFont typeface="Wingdings" pitchFamily="2" charset="2"/>
              <a:buChar char="§"/>
            </a:pPr>
            <a:endParaRPr lang="en-US" sz="2400" dirty="0"/>
          </a:p>
        </p:txBody>
      </p:sp>
      <p:graphicFrame>
        <p:nvGraphicFramePr>
          <p:cNvPr id="68609" name="Object 1"/>
          <p:cNvGraphicFramePr>
            <a:graphicFrameLocks noChangeAspect="1"/>
          </p:cNvGraphicFramePr>
          <p:nvPr/>
        </p:nvGraphicFramePr>
        <p:xfrm>
          <a:off x="5347792" y="444137"/>
          <a:ext cx="504372" cy="378821"/>
        </p:xfrm>
        <a:graphic>
          <a:graphicData uri="http://schemas.openxmlformats.org/presentationml/2006/ole">
            <mc:AlternateContent xmlns:mc="http://schemas.openxmlformats.org/markup-compatibility/2006">
              <mc:Choice xmlns:v="urn:schemas-microsoft-com:vml" Requires="v">
                <p:oleObj spid="_x0000_s68765" name="Equation" r:id="rId3" imgW="355320" imgH="241200" progId="">
                  <p:embed/>
                </p:oleObj>
              </mc:Choice>
              <mc:Fallback>
                <p:oleObj name="Equation" r:id="rId3" imgW="355320" imgH="24120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7792" y="444137"/>
                        <a:ext cx="504372" cy="378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4"/>
          <p:cNvGraphicFramePr>
            <a:graphicFrameLocks noChangeAspect="1"/>
          </p:cNvGraphicFramePr>
          <p:nvPr/>
        </p:nvGraphicFramePr>
        <p:xfrm>
          <a:off x="509451" y="1135063"/>
          <a:ext cx="8085909" cy="2979737"/>
        </p:xfrm>
        <a:graphic>
          <a:graphicData uri="http://schemas.openxmlformats.org/presentationml/2006/ole">
            <mc:AlternateContent xmlns:mc="http://schemas.openxmlformats.org/markup-compatibility/2006">
              <mc:Choice xmlns:v="urn:schemas-microsoft-com:vml" Requires="v">
                <p:oleObj spid="_x0000_s68766" name="Equation" r:id="rId5" imgW="4863960" imgH="1625400" progId="">
                  <p:embed/>
                </p:oleObj>
              </mc:Choice>
              <mc:Fallback>
                <p:oleObj name="Equation" r:id="rId5" imgW="4863960" imgH="1625400"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9451" y="1135063"/>
                        <a:ext cx="8085909" cy="2979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584016" y="5224463"/>
          <a:ext cx="5407025" cy="1150937"/>
        </p:xfrm>
        <a:graphic>
          <a:graphicData uri="http://schemas.openxmlformats.org/presentationml/2006/ole">
            <mc:AlternateContent xmlns:mc="http://schemas.openxmlformats.org/markup-compatibility/2006">
              <mc:Choice xmlns:v="urn:schemas-microsoft-com:vml" Requires="v">
                <p:oleObj spid="_x0000_s68767" name="Equation" r:id="rId7" imgW="2717640" imgH="685800" progId="">
                  <p:embed/>
                </p:oleObj>
              </mc:Choice>
              <mc:Fallback>
                <p:oleObj name="Equation" r:id="rId7" imgW="2717640" imgH="685800" progId="">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4016" y="5224463"/>
                        <a:ext cx="5407025" cy="1150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6</a:t>
            </a:fld>
            <a:endParaRPr kumimoji="0" lang="en-US"/>
          </a:p>
        </p:txBody>
      </p:sp>
    </p:spTree>
  </p:cSld>
  <p:clrMapOvr>
    <a:masterClrMapping/>
  </p:clrMapOvr>
  <p:transition>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313509" y="352697"/>
            <a:ext cx="8490857" cy="5943600"/>
          </a:xfrm>
        </p:spPr>
        <p:txBody>
          <a:bodyPr/>
          <a:lstStyle/>
          <a:p>
            <a:pPr algn="just">
              <a:buFont typeface="Wingdings" pitchFamily="2" charset="2"/>
              <a:buChar char="§"/>
            </a:pPr>
            <a:r>
              <a:rPr lang="en-US" sz="2400" dirty="0"/>
              <a:t>The phasor diagram for the short line is shown in figure 5.3</a:t>
            </a:r>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ctr">
              <a:buNone/>
            </a:pPr>
            <a:endParaRPr lang="en-US" sz="1400" dirty="0"/>
          </a:p>
          <a:p>
            <a:pPr algn="ctr">
              <a:buNone/>
            </a:pPr>
            <a:r>
              <a:rPr lang="en-US" sz="1400" dirty="0"/>
              <a:t>Figure 5.3 Phasor diagram for short transmission line </a:t>
            </a:r>
          </a:p>
          <a:p>
            <a:pPr>
              <a:buNone/>
            </a:pPr>
            <a:endParaRPr lang="en-US" sz="2400" b="1" dirty="0">
              <a:solidFill>
                <a:srgbClr val="FF0000"/>
              </a:solidFill>
            </a:endParaRPr>
          </a:p>
          <a:p>
            <a:pPr>
              <a:buNone/>
            </a:pPr>
            <a:r>
              <a:rPr lang="en-US" sz="2400" b="1" dirty="0">
                <a:solidFill>
                  <a:srgbClr val="FF0000"/>
                </a:solidFill>
              </a:rPr>
              <a:t>Voltage Regulation  and Efficiency </a:t>
            </a:r>
          </a:p>
          <a:p>
            <a:pPr algn="just">
              <a:buFont typeface="Wingdings" pitchFamily="2" charset="2"/>
              <a:buChar char="§"/>
            </a:pPr>
            <a:r>
              <a:rPr lang="en-US" sz="2400" dirty="0"/>
              <a:t>Voltage regulation of the transmission line may be defined as the percentage change in voltage at the receiving end of the line ( expressed as percent of full load voltage) in going from no-load to full-load</a:t>
            </a:r>
          </a:p>
          <a:p>
            <a:pPr algn="just">
              <a:buNone/>
            </a:pPr>
            <a:endParaRPr lang="en-US" sz="2400" dirty="0"/>
          </a:p>
          <a:p>
            <a:pPr algn="just">
              <a:buNone/>
            </a:pPr>
            <a:endParaRPr lang="en-US" sz="2400" i="1" dirty="0">
              <a:solidFill>
                <a:srgbClr val="3333CC"/>
              </a:solidFill>
            </a:endParaRPr>
          </a:p>
          <a:p>
            <a:endParaRPr lang="en-US" dirty="0"/>
          </a:p>
        </p:txBody>
      </p:sp>
      <p:pic>
        <p:nvPicPr>
          <p:cNvPr id="109570" name="Picture 2"/>
          <p:cNvPicPr>
            <a:picLocks noChangeAspect="1" noChangeArrowheads="1"/>
          </p:cNvPicPr>
          <p:nvPr/>
        </p:nvPicPr>
        <p:blipFill>
          <a:blip r:embed="rId2"/>
          <a:srcRect/>
          <a:stretch>
            <a:fillRect/>
          </a:stretch>
        </p:blipFill>
        <p:spPr bwMode="auto">
          <a:xfrm>
            <a:off x="1045024" y="1188711"/>
            <a:ext cx="6126479" cy="2174830"/>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6F42FDE4-A7DD-41A7-A0A6-9B649FB43336}" type="slidenum">
              <a:rPr kumimoji="0" lang="en-US" smtClean="0"/>
              <a:pPr/>
              <a:t>7</a:t>
            </a:fld>
            <a:endParaRPr kumimoji="0" lang="en-US"/>
          </a:p>
        </p:txBody>
      </p:sp>
    </p:spTree>
  </p:cSld>
  <p:clrMapOvr>
    <a:masterClrMapping/>
  </p:clrMapOvr>
  <p:transition>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365760" y="300447"/>
            <a:ext cx="8321040" cy="6204856"/>
          </a:xfrm>
        </p:spPr>
        <p:txBody>
          <a:bodyPr>
            <a:normAutofit fontScale="92500" lnSpcReduction="10000"/>
          </a:bodyPr>
          <a:lstStyle/>
          <a:p>
            <a:pPr>
              <a:buNone/>
            </a:pPr>
            <a:endParaRPr lang="en-US" sz="1800" dirty="0">
              <a:solidFill>
                <a:srgbClr val="000000"/>
              </a:solidFill>
              <a:cs typeface="Times New Roman" pitchFamily="18" charset="0"/>
            </a:endParaRPr>
          </a:p>
          <a:p>
            <a:pPr>
              <a:buNone/>
            </a:pPr>
            <a:endParaRPr lang="en-US" sz="1800" dirty="0">
              <a:solidFill>
                <a:srgbClr val="000000"/>
              </a:solidFill>
              <a:cs typeface="Times New Roman" pitchFamily="18" charset="0"/>
            </a:endParaRPr>
          </a:p>
          <a:p>
            <a:pPr>
              <a:buNone/>
            </a:pPr>
            <a:endParaRPr lang="en-US" sz="1800" dirty="0">
              <a:solidFill>
                <a:srgbClr val="000000"/>
              </a:solidFill>
              <a:cs typeface="Times New Roman" pitchFamily="18" charset="0"/>
            </a:endParaRPr>
          </a:p>
          <a:p>
            <a:pPr>
              <a:buNone/>
            </a:pPr>
            <a:endParaRPr lang="en-US" sz="1800" dirty="0">
              <a:solidFill>
                <a:srgbClr val="000000"/>
              </a:solidFill>
              <a:cs typeface="Times New Roman" pitchFamily="18" charset="0"/>
            </a:endParaRPr>
          </a:p>
          <a:p>
            <a:pPr>
              <a:buNone/>
            </a:pPr>
            <a:endParaRPr lang="en-US" sz="1800" dirty="0">
              <a:solidFill>
                <a:srgbClr val="000000"/>
              </a:solidFill>
              <a:cs typeface="Times New Roman" pitchFamily="18" charset="0"/>
            </a:endParaRPr>
          </a:p>
          <a:p>
            <a:pPr>
              <a:buFont typeface="Wingdings" pitchFamily="2" charset="2"/>
              <a:buChar char="§"/>
            </a:pPr>
            <a:endParaRPr lang="en-US" sz="1800" dirty="0">
              <a:solidFill>
                <a:srgbClr val="000000"/>
              </a:solidFill>
              <a:cs typeface="Times New Roman" pitchFamily="18" charset="0"/>
            </a:endParaRPr>
          </a:p>
          <a:p>
            <a:pPr>
              <a:buFont typeface="Wingdings" pitchFamily="2" charset="2"/>
              <a:buChar char="§"/>
            </a:pPr>
            <a:endParaRPr lang="en-US" sz="2400" dirty="0">
              <a:solidFill>
                <a:srgbClr val="000000"/>
              </a:solidFill>
              <a:cs typeface="Times New Roman" pitchFamily="18" charset="0"/>
            </a:endParaRPr>
          </a:p>
          <a:p>
            <a:pPr>
              <a:buFont typeface="Wingdings" pitchFamily="2" charset="2"/>
              <a:buChar char="§"/>
            </a:pPr>
            <a:r>
              <a:rPr lang="en-US" sz="2400" dirty="0">
                <a:solidFill>
                  <a:srgbClr val="000000"/>
                </a:solidFill>
                <a:cs typeface="Times New Roman" pitchFamily="18" charset="0"/>
              </a:rPr>
              <a:t>For a short line,          (                   ) and                          </a:t>
            </a:r>
          </a:p>
          <a:p>
            <a:pPr>
              <a:buFont typeface="Wingdings" pitchFamily="2" charset="2"/>
              <a:buChar char="§"/>
            </a:pPr>
            <a:endParaRPr lang="en-US" sz="2400" dirty="0">
              <a:solidFill>
                <a:srgbClr val="000000"/>
              </a:solidFill>
              <a:cs typeface="Times New Roman" pitchFamily="18" charset="0"/>
            </a:endParaRPr>
          </a:p>
          <a:p>
            <a:pPr>
              <a:buFont typeface="Wingdings" pitchFamily="2" charset="2"/>
              <a:buChar char="§"/>
            </a:pPr>
            <a:endParaRPr lang="en-US" sz="2400" dirty="0">
              <a:solidFill>
                <a:srgbClr val="000000"/>
              </a:solidFill>
              <a:cs typeface="Times New Roman" pitchFamily="18" charset="0"/>
            </a:endParaRPr>
          </a:p>
          <a:p>
            <a:pPr>
              <a:buFont typeface="Wingdings" pitchFamily="2" charset="2"/>
              <a:buChar char="§"/>
            </a:pPr>
            <a:endParaRPr lang="en-US" sz="2400" dirty="0">
              <a:solidFill>
                <a:srgbClr val="000000"/>
              </a:solidFill>
              <a:cs typeface="Times New Roman" pitchFamily="18" charset="0"/>
            </a:endParaRPr>
          </a:p>
          <a:p>
            <a:pPr>
              <a:buFont typeface="Wingdings" pitchFamily="2" charset="2"/>
              <a:buChar char="§"/>
            </a:pPr>
            <a:endParaRPr lang="en-US" sz="2400" dirty="0">
              <a:solidFill>
                <a:srgbClr val="000000"/>
              </a:solidFill>
              <a:cs typeface="Times New Roman" pitchFamily="18" charset="0"/>
            </a:endParaRPr>
          </a:p>
          <a:p>
            <a:pPr algn="just">
              <a:buFont typeface="Wingdings" pitchFamily="2" charset="2"/>
              <a:buChar char="§"/>
            </a:pPr>
            <a:r>
              <a:rPr lang="en-US" dirty="0">
                <a:solidFill>
                  <a:srgbClr val="000000"/>
                </a:solidFill>
                <a:cs typeface="Times New Roman" pitchFamily="18" charset="0"/>
              </a:rPr>
              <a:t>Voltage regulation is a measure of line voltage drop and depends on the load power factor</a:t>
            </a:r>
          </a:p>
          <a:p>
            <a:pPr algn="just">
              <a:buFont typeface="Wingdings" pitchFamily="2" charset="2"/>
              <a:buChar char="§"/>
            </a:pPr>
            <a:r>
              <a:rPr lang="en-US" dirty="0">
                <a:solidFill>
                  <a:srgbClr val="000000"/>
                </a:solidFill>
                <a:cs typeface="Times New Roman" pitchFamily="18" charset="0"/>
              </a:rPr>
              <a:t>Voltage regulation will be poorer at low lagging power factor loads. With capacitive loads (leading </a:t>
            </a:r>
            <a:r>
              <a:rPr lang="en-US" dirty="0" err="1">
                <a:solidFill>
                  <a:srgbClr val="000000"/>
                </a:solidFill>
                <a:cs typeface="Times New Roman" pitchFamily="18" charset="0"/>
              </a:rPr>
              <a:t>P.f</a:t>
            </a:r>
            <a:r>
              <a:rPr lang="en-US" dirty="0">
                <a:solidFill>
                  <a:srgbClr val="000000"/>
                </a:solidFill>
                <a:cs typeface="Times New Roman" pitchFamily="18" charset="0"/>
              </a:rPr>
              <a:t>.) regulation may become negative                     </a:t>
            </a:r>
          </a:p>
          <a:p>
            <a:pPr>
              <a:buNone/>
            </a:pPr>
            <a:r>
              <a:rPr lang="en-US" sz="2400" dirty="0">
                <a:solidFill>
                  <a:srgbClr val="000000"/>
                </a:solidFill>
                <a:cs typeface="Times New Roman" pitchFamily="18" charset="0"/>
              </a:rPr>
              <a:t> </a:t>
            </a:r>
          </a:p>
        </p:txBody>
      </p:sp>
      <p:graphicFrame>
        <p:nvGraphicFramePr>
          <p:cNvPr id="66561" name="Object 1"/>
          <p:cNvGraphicFramePr>
            <a:graphicFrameLocks noChangeAspect="1"/>
          </p:cNvGraphicFramePr>
          <p:nvPr/>
        </p:nvGraphicFramePr>
        <p:xfrm>
          <a:off x="423090" y="369978"/>
          <a:ext cx="4880430" cy="1837645"/>
        </p:xfrm>
        <a:graphic>
          <a:graphicData uri="http://schemas.openxmlformats.org/presentationml/2006/ole">
            <mc:AlternateContent xmlns:mc="http://schemas.openxmlformats.org/markup-compatibility/2006">
              <mc:Choice xmlns:v="urn:schemas-microsoft-com:vml" Requires="v">
                <p:oleObj spid="_x0000_s66821" name="Equation" r:id="rId3" imgW="3098520" imgH="1180800" progId="">
                  <p:embed/>
                </p:oleObj>
              </mc:Choice>
              <mc:Fallback>
                <p:oleObj name="Equation" r:id="rId3" imgW="3098520" imgH="118080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090" y="369978"/>
                        <a:ext cx="4880430" cy="183764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6562" name="Object 2"/>
          <p:cNvGraphicFramePr>
            <a:graphicFrameLocks noChangeAspect="1"/>
          </p:cNvGraphicFramePr>
          <p:nvPr/>
        </p:nvGraphicFramePr>
        <p:xfrm>
          <a:off x="2382518" y="2534195"/>
          <a:ext cx="491310" cy="324213"/>
        </p:xfrm>
        <a:graphic>
          <a:graphicData uri="http://schemas.openxmlformats.org/presentationml/2006/ole">
            <mc:AlternateContent xmlns:mc="http://schemas.openxmlformats.org/markup-compatibility/2006">
              <mc:Choice xmlns:v="urn:schemas-microsoft-com:vml" Requires="v">
                <p:oleObj spid="_x0000_s66822" name="Equation" r:id="rId5" imgW="355320" imgH="164880" progId="">
                  <p:embed/>
                </p:oleObj>
              </mc:Choice>
              <mc:Fallback>
                <p:oleObj name="Equation" r:id="rId5" imgW="355320" imgH="164880"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82518" y="2534195"/>
                        <a:ext cx="491310" cy="324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6563" name="Object 3"/>
          <p:cNvGraphicFramePr>
            <a:graphicFrameLocks noChangeAspect="1"/>
          </p:cNvGraphicFramePr>
          <p:nvPr/>
        </p:nvGraphicFramePr>
        <p:xfrm>
          <a:off x="3059789" y="2534195"/>
          <a:ext cx="1133385" cy="414565"/>
        </p:xfrm>
        <a:graphic>
          <a:graphicData uri="http://schemas.openxmlformats.org/presentationml/2006/ole">
            <mc:AlternateContent xmlns:mc="http://schemas.openxmlformats.org/markup-compatibility/2006">
              <mc:Choice xmlns:v="urn:schemas-microsoft-com:vml" Requires="v">
                <p:oleObj spid="_x0000_s66823" name="Equation" r:id="rId7" imgW="672840" imgH="241200" progId="">
                  <p:embed/>
                </p:oleObj>
              </mc:Choice>
              <mc:Fallback>
                <p:oleObj name="Equation" r:id="rId7" imgW="672840" imgH="241200" progId="">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59789" y="2534195"/>
                        <a:ext cx="1133385" cy="414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6564" name="Object 4"/>
          <p:cNvGraphicFramePr>
            <a:graphicFrameLocks noChangeAspect="1"/>
          </p:cNvGraphicFramePr>
          <p:nvPr/>
        </p:nvGraphicFramePr>
        <p:xfrm>
          <a:off x="5197202" y="2455817"/>
          <a:ext cx="1281975" cy="459740"/>
        </p:xfrm>
        <a:graphic>
          <a:graphicData uri="http://schemas.openxmlformats.org/presentationml/2006/ole">
            <mc:AlternateContent xmlns:mc="http://schemas.openxmlformats.org/markup-compatibility/2006">
              <mc:Choice xmlns:v="urn:schemas-microsoft-com:vml" Requires="v">
                <p:oleObj spid="_x0000_s66824" name="Equation" r:id="rId9" imgW="787320" imgH="279360" progId="">
                  <p:embed/>
                </p:oleObj>
              </mc:Choice>
              <mc:Fallback>
                <p:oleObj name="Equation" r:id="rId9" imgW="787320" imgH="279360" progId="">
                  <p:embed/>
                  <p:pic>
                    <p:nvPicPr>
                      <p:cNvPr id="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97202" y="2455817"/>
                        <a:ext cx="1281975" cy="459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7"/>
          <p:cNvGraphicFramePr>
            <a:graphicFrameLocks noChangeAspect="1"/>
          </p:cNvGraphicFramePr>
          <p:nvPr/>
        </p:nvGraphicFramePr>
        <p:xfrm>
          <a:off x="571858" y="3259367"/>
          <a:ext cx="5345616" cy="711744"/>
        </p:xfrm>
        <a:graphic>
          <a:graphicData uri="http://schemas.openxmlformats.org/presentationml/2006/ole">
            <mc:AlternateContent xmlns:mc="http://schemas.openxmlformats.org/markup-compatibility/2006">
              <mc:Choice xmlns:v="urn:schemas-microsoft-com:vml" Requires="v">
                <p:oleObj spid="_x0000_s66825" name="Equation" r:id="rId11" imgW="3454200" imgH="469800" progId="">
                  <p:embed/>
                </p:oleObj>
              </mc:Choice>
              <mc:Fallback>
                <p:oleObj name="Equation" r:id="rId11" imgW="3454200" imgH="469800" progId="">
                  <p:embed/>
                  <p:pic>
                    <p:nvPicPr>
                      <p:cNvPr id="0"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1858" y="3259367"/>
                        <a:ext cx="5345616" cy="7117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8</a:t>
            </a:fld>
            <a:endParaRPr kumimoji="0" lang="en-US"/>
          </a:p>
        </p:txBody>
      </p:sp>
    </p:spTree>
  </p:cSld>
  <p:clrMapOvr>
    <a:masterClrMapping/>
  </p:clrMapOvr>
  <p:transition>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35131" y="431073"/>
            <a:ext cx="8647612" cy="6008915"/>
          </a:xfrm>
        </p:spPr>
        <p:txBody>
          <a:bodyPr>
            <a:normAutofit/>
          </a:bodyPr>
          <a:lstStyle/>
          <a:p>
            <a:pPr>
              <a:buFont typeface="Wingdings" pitchFamily="2" charset="2"/>
              <a:buChar char="§"/>
            </a:pPr>
            <a:r>
              <a:rPr lang="en-US" dirty="0"/>
              <a:t>Once the sending end voltage is calculated the </a:t>
            </a:r>
            <a:r>
              <a:rPr lang="en-US" dirty="0">
                <a:solidFill>
                  <a:srgbClr val="3333CC"/>
                </a:solidFill>
              </a:rPr>
              <a:t>sending end power </a:t>
            </a:r>
            <a:r>
              <a:rPr lang="en-US" dirty="0"/>
              <a:t>is obtained by </a:t>
            </a:r>
            <a:endParaRPr lang="en-US" dirty="0">
              <a:cs typeface="Times New Roman" pitchFamily="18" charset="0"/>
            </a:endParaRPr>
          </a:p>
          <a:p>
            <a:pPr>
              <a:buNone/>
            </a:pPr>
            <a:endParaRPr lang="en-US" sz="2400" dirty="0"/>
          </a:p>
          <a:p>
            <a:pPr>
              <a:buFont typeface="Wingdings" pitchFamily="2" charset="2"/>
              <a:buChar char="§"/>
            </a:pPr>
            <a:endParaRPr lang="en-US" sz="2400" dirty="0"/>
          </a:p>
        </p:txBody>
      </p:sp>
      <p:graphicFrame>
        <p:nvGraphicFramePr>
          <p:cNvPr id="5" name="Object 4"/>
          <p:cNvGraphicFramePr>
            <a:graphicFrameLocks noChangeAspect="1"/>
          </p:cNvGraphicFramePr>
          <p:nvPr/>
        </p:nvGraphicFramePr>
        <p:xfrm>
          <a:off x="561975" y="1423814"/>
          <a:ext cx="8399463" cy="4511675"/>
        </p:xfrm>
        <a:graphic>
          <a:graphicData uri="http://schemas.openxmlformats.org/presentationml/2006/ole">
            <mc:AlternateContent xmlns:mc="http://schemas.openxmlformats.org/markup-compatibility/2006">
              <mc:Choice xmlns:v="urn:schemas-microsoft-com:vml" Requires="v">
                <p:oleObj spid="_x0000_s119861" name="Equation" r:id="rId3" imgW="5117760" imgH="2616120" progId="">
                  <p:embed/>
                </p:oleObj>
              </mc:Choice>
              <mc:Fallback>
                <p:oleObj name="Equation" r:id="rId3" imgW="5117760" imgH="261612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975" y="1423814"/>
                        <a:ext cx="8399463" cy="4511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Slide Number Placeholder 2"/>
          <p:cNvSpPr>
            <a:spLocks noGrp="1"/>
          </p:cNvSpPr>
          <p:nvPr>
            <p:ph type="sldNum" sz="quarter" idx="12"/>
          </p:nvPr>
        </p:nvSpPr>
        <p:spPr/>
        <p:txBody>
          <a:bodyPr/>
          <a:lstStyle/>
          <a:p>
            <a:fld id="{6F42FDE4-A7DD-41A7-A0A6-9B649FB43336}" type="slidenum">
              <a:rPr kumimoji="0" lang="en-US" smtClean="0"/>
              <a:pPr/>
              <a:t>9</a:t>
            </a:fld>
            <a:endParaRPr kumimoji="0" lang="en-US"/>
          </a:p>
        </p:txBody>
      </p:sp>
    </p:spTree>
  </p:cSld>
  <p:clrMapOvr>
    <a:masterClrMapping/>
  </p:clrMapOvr>
  <p:transition>
    <p:pull/>
  </p:transition>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Blends</Template>
  <TotalTime>20228</TotalTime>
  <Words>2582</Words>
  <Application>Microsoft Office PowerPoint</Application>
  <PresentationFormat>On-screen Show (4:3)</PresentationFormat>
  <Paragraphs>322</Paragraphs>
  <Slides>46</Slides>
  <Notes>1</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46</vt:i4>
      </vt:variant>
    </vt:vector>
  </HeadingPairs>
  <TitlesOfParts>
    <vt:vector size="57" baseType="lpstr">
      <vt:lpstr>Arial</vt:lpstr>
      <vt:lpstr>Calibri</vt:lpstr>
      <vt:lpstr>Cambria</vt:lpstr>
      <vt:lpstr>Franklin Gothic Book</vt:lpstr>
      <vt:lpstr>Perpetua</vt:lpstr>
      <vt:lpstr>Times New Roman</vt:lpstr>
      <vt:lpstr>Wingdings</vt:lpstr>
      <vt:lpstr>Wingdings 2</vt:lpstr>
      <vt:lpstr>Custom Design</vt:lpstr>
      <vt:lpstr>Equity</vt:lpstr>
      <vt:lpstr>Equation</vt:lpstr>
      <vt:lpstr>Debre Markos University Debre Markos Institute of Technology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Ferranti Effect</vt:lpstr>
      <vt:lpstr>PowerPoint Presentation</vt:lpstr>
      <vt:lpstr>PowerPoint Presentation</vt:lpstr>
      <vt:lpstr>PowerPoint Presentation</vt:lpstr>
      <vt:lpstr>How to Reduce Ferranti Effect:</vt:lpstr>
      <vt:lpstr>PowerPoint Presentation</vt:lpstr>
      <vt:lpstr>Voltage control techniques in power systems</vt:lpstr>
      <vt:lpstr>PowerPoint Presentation</vt:lpstr>
      <vt:lpstr>Shunt Reactors</vt:lpstr>
      <vt:lpstr>Shunt Capacitors</vt:lpstr>
      <vt:lpstr>Series Capacitors</vt:lpstr>
      <vt:lpstr>Synchronous Condenser</vt:lpstr>
      <vt:lpstr>Static VAR Compensators (SVC)</vt:lpstr>
      <vt:lpstr>Tap-Changing Transformers</vt:lpstr>
      <vt:lpstr>PowerPoint Presentation</vt:lpstr>
    </vt:vector>
  </TitlesOfParts>
  <Company>U.C. Berkeley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EECS 40</dc:title>
  <dc:creator>chrisc</dc:creator>
  <cp:lastModifiedBy>Yayehyirad Ayalew</cp:lastModifiedBy>
  <cp:revision>575</cp:revision>
  <cp:lastPrinted>2000-01-18T23:43:12Z</cp:lastPrinted>
  <dcterms:created xsi:type="dcterms:W3CDTF">1999-07-07T15:21:45Z</dcterms:created>
  <dcterms:modified xsi:type="dcterms:W3CDTF">2020-05-06T10:30:03Z</dcterms:modified>
</cp:coreProperties>
</file>