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37"/>
  </p:notesMasterIdLst>
  <p:sldIdLst>
    <p:sldId id="256" r:id="rId2"/>
    <p:sldId id="280" r:id="rId3"/>
    <p:sldId id="281" r:id="rId4"/>
    <p:sldId id="282" r:id="rId5"/>
    <p:sldId id="283" r:id="rId6"/>
    <p:sldId id="284" r:id="rId7"/>
    <p:sldId id="291" r:id="rId8"/>
    <p:sldId id="285" r:id="rId9"/>
    <p:sldId id="286" r:id="rId10"/>
    <p:sldId id="287" r:id="rId11"/>
    <p:sldId id="288" r:id="rId12"/>
    <p:sldId id="289" r:id="rId13"/>
    <p:sldId id="290" r:id="rId14"/>
    <p:sldId id="292" r:id="rId15"/>
    <p:sldId id="293" r:id="rId16"/>
    <p:sldId id="303" r:id="rId17"/>
    <p:sldId id="258" r:id="rId18"/>
    <p:sldId id="275" r:id="rId19"/>
    <p:sldId id="276" r:id="rId20"/>
    <p:sldId id="277" r:id="rId21"/>
    <p:sldId id="278" r:id="rId22"/>
    <p:sldId id="279" r:id="rId23"/>
    <p:sldId id="295" r:id="rId24"/>
    <p:sldId id="304" r:id="rId25"/>
    <p:sldId id="268" r:id="rId26"/>
    <p:sldId id="269" r:id="rId27"/>
    <p:sldId id="271" r:id="rId28"/>
    <p:sldId id="270" r:id="rId29"/>
    <p:sldId id="272" r:id="rId30"/>
    <p:sldId id="273" r:id="rId31"/>
    <p:sldId id="274" r:id="rId32"/>
    <p:sldId id="299" r:id="rId33"/>
    <p:sldId id="300" r:id="rId34"/>
    <p:sldId id="301" r:id="rId35"/>
    <p:sldId id="302" r:id="rId3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gernat"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1878"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png"/><Relationship Id="rId4" Type="http://schemas.openxmlformats.org/officeDocument/2006/relationships/image" Target="../media/image4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png"/><Relationship Id="rId5" Type="http://schemas.openxmlformats.org/officeDocument/2006/relationships/image" Target="../media/image60.wmf"/><Relationship Id="rId4" Type="http://schemas.openxmlformats.org/officeDocument/2006/relationships/image" Target="../media/image59.png"/></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png"/><Relationship Id="rId4" Type="http://schemas.openxmlformats.org/officeDocument/2006/relationships/image" Target="../media/image60.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6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7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8.wmf"/><Relationship Id="rId7" Type="http://schemas.openxmlformats.org/officeDocument/2006/relationships/image" Target="../media/image32.wmf"/><Relationship Id="rId2" Type="http://schemas.openxmlformats.org/officeDocument/2006/relationships/image" Target="../media/image27.wmf"/><Relationship Id="rId1" Type="http://schemas.openxmlformats.org/officeDocument/2006/relationships/image" Target="../media/image26.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78F1FF9-C21F-499C-A3F9-BBF0F0141E64}" type="datetimeFigureOut">
              <a:rPr lang="en-US" smtClean="0"/>
              <a:pPr/>
              <a:t>5/6/2020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Tree>
    <p:extLst>
      <p:ext uri="{BB962C8B-B14F-4D97-AF65-F5344CB8AC3E}">
        <p14:creationId xmlns:p14="http://schemas.microsoft.com/office/powerpoint/2010/main" val="3972871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156" name="Slide Number Placeholder 3"/>
          <p:cNvSpPr>
            <a:spLocks noGrp="1"/>
          </p:cNvSpPr>
          <p:nvPr>
            <p:ph type="sldNum" sz="quarter" idx="5"/>
          </p:nvPr>
        </p:nvSpPr>
        <p:spPr>
          <a:xfrm>
            <a:off x="3970938" y="8829967"/>
            <a:ext cx="303784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eaLnBrk="0" hangingPunct="0">
              <a:defRPr sz="2400">
                <a:solidFill>
                  <a:schemeClr val="tx1"/>
                </a:solidFill>
                <a:latin typeface="Times New Roman" pitchFamily="18" charset="0"/>
              </a:defRPr>
            </a:lvl1pPr>
            <a:lvl2pPr marL="757066" indent="-291179" eaLnBrk="0" hangingPunct="0">
              <a:defRPr sz="2400">
                <a:solidFill>
                  <a:schemeClr val="tx1"/>
                </a:solidFill>
                <a:latin typeface="Times New Roman" pitchFamily="18" charset="0"/>
              </a:defRPr>
            </a:lvl2pPr>
            <a:lvl3pPr marL="1164717" indent="-232943" eaLnBrk="0" hangingPunct="0">
              <a:defRPr sz="2400">
                <a:solidFill>
                  <a:schemeClr val="tx1"/>
                </a:solidFill>
                <a:latin typeface="Times New Roman" pitchFamily="18" charset="0"/>
              </a:defRPr>
            </a:lvl3pPr>
            <a:lvl4pPr marL="1630604" indent="-232943" eaLnBrk="0" hangingPunct="0">
              <a:defRPr sz="2400">
                <a:solidFill>
                  <a:schemeClr val="tx1"/>
                </a:solidFill>
                <a:latin typeface="Times New Roman" pitchFamily="18" charset="0"/>
              </a:defRPr>
            </a:lvl4pPr>
            <a:lvl5pPr marL="2096491" indent="-232943" eaLnBrk="0" hangingPunct="0">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pPr eaLnBrk="1" hangingPunct="1"/>
            <a:fld id="{3B373279-5D22-4B19-8BA6-363D86447E0F}" type="slidenum">
              <a:rPr lang="en-US" sz="1200"/>
              <a:pPr eaLnBrk="1" hangingPunct="1"/>
              <a:t>32</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180" name="Slide Number Placeholder 3"/>
          <p:cNvSpPr>
            <a:spLocks noGrp="1"/>
          </p:cNvSpPr>
          <p:nvPr>
            <p:ph type="sldNum" sz="quarter" idx="5"/>
          </p:nvPr>
        </p:nvSpPr>
        <p:spPr>
          <a:xfrm>
            <a:off x="3970938" y="8829967"/>
            <a:ext cx="303784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eaLnBrk="0" hangingPunct="0">
              <a:defRPr sz="2400">
                <a:solidFill>
                  <a:schemeClr val="tx1"/>
                </a:solidFill>
                <a:latin typeface="Times New Roman" pitchFamily="18" charset="0"/>
              </a:defRPr>
            </a:lvl1pPr>
            <a:lvl2pPr marL="757066" indent="-291179" eaLnBrk="0" hangingPunct="0">
              <a:defRPr sz="2400">
                <a:solidFill>
                  <a:schemeClr val="tx1"/>
                </a:solidFill>
                <a:latin typeface="Times New Roman" pitchFamily="18" charset="0"/>
              </a:defRPr>
            </a:lvl2pPr>
            <a:lvl3pPr marL="1164717" indent="-232943" eaLnBrk="0" hangingPunct="0">
              <a:defRPr sz="2400">
                <a:solidFill>
                  <a:schemeClr val="tx1"/>
                </a:solidFill>
                <a:latin typeface="Times New Roman" pitchFamily="18" charset="0"/>
              </a:defRPr>
            </a:lvl3pPr>
            <a:lvl4pPr marL="1630604" indent="-232943" eaLnBrk="0" hangingPunct="0">
              <a:defRPr sz="2400">
                <a:solidFill>
                  <a:schemeClr val="tx1"/>
                </a:solidFill>
                <a:latin typeface="Times New Roman" pitchFamily="18" charset="0"/>
              </a:defRPr>
            </a:lvl4pPr>
            <a:lvl5pPr marL="2096491" indent="-232943" eaLnBrk="0" hangingPunct="0">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pPr eaLnBrk="1" hangingPunct="1"/>
            <a:fld id="{3D77A0C6-3ABF-48D7-8E40-16C8B618B688}" type="slidenum">
              <a:rPr lang="en-US" sz="1200"/>
              <a:pPr eaLnBrk="1" hangingPunct="1"/>
              <a:t>33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04" name="Slide Number Placeholder 3"/>
          <p:cNvSpPr>
            <a:spLocks noGrp="1"/>
          </p:cNvSpPr>
          <p:nvPr>
            <p:ph type="sldNum" sz="quarter" idx="5"/>
          </p:nvPr>
        </p:nvSpPr>
        <p:spPr>
          <a:xfrm>
            <a:off x="3970938" y="8829967"/>
            <a:ext cx="303784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eaLnBrk="0" hangingPunct="0">
              <a:defRPr sz="2400">
                <a:solidFill>
                  <a:schemeClr val="tx1"/>
                </a:solidFill>
                <a:latin typeface="Times New Roman" pitchFamily="18" charset="0"/>
              </a:defRPr>
            </a:lvl1pPr>
            <a:lvl2pPr marL="757066" indent="-291179" eaLnBrk="0" hangingPunct="0">
              <a:defRPr sz="2400">
                <a:solidFill>
                  <a:schemeClr val="tx1"/>
                </a:solidFill>
                <a:latin typeface="Times New Roman" pitchFamily="18" charset="0"/>
              </a:defRPr>
            </a:lvl2pPr>
            <a:lvl3pPr marL="1164717" indent="-232943" eaLnBrk="0" hangingPunct="0">
              <a:defRPr sz="2400">
                <a:solidFill>
                  <a:schemeClr val="tx1"/>
                </a:solidFill>
                <a:latin typeface="Times New Roman" pitchFamily="18" charset="0"/>
              </a:defRPr>
            </a:lvl3pPr>
            <a:lvl4pPr marL="1630604" indent="-232943" eaLnBrk="0" hangingPunct="0">
              <a:defRPr sz="2400">
                <a:solidFill>
                  <a:schemeClr val="tx1"/>
                </a:solidFill>
                <a:latin typeface="Times New Roman" pitchFamily="18" charset="0"/>
              </a:defRPr>
            </a:lvl4pPr>
            <a:lvl5pPr marL="2096491" indent="-232943" eaLnBrk="0" hangingPunct="0">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pPr eaLnBrk="1" hangingPunct="1"/>
            <a:fld id="{7BAED8E3-E482-4DC4-AB87-26B8812D1132}" type="slidenum">
              <a:rPr lang="en-US" sz="1200"/>
              <a:pPr eaLnBrk="1" hangingPunct="1"/>
              <a:t>34</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228" name="Slide Number Placeholder 3"/>
          <p:cNvSpPr>
            <a:spLocks noGrp="1"/>
          </p:cNvSpPr>
          <p:nvPr>
            <p:ph type="sldNum" sz="quarter" idx="5"/>
          </p:nvPr>
        </p:nvSpPr>
        <p:spPr>
          <a:xfrm>
            <a:off x="3970938" y="8829967"/>
            <a:ext cx="3037840" cy="46482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lstStyle>
            <a:lvl1pPr eaLnBrk="0" hangingPunct="0">
              <a:defRPr sz="2400">
                <a:solidFill>
                  <a:schemeClr val="tx1"/>
                </a:solidFill>
                <a:latin typeface="Times New Roman" pitchFamily="18" charset="0"/>
              </a:defRPr>
            </a:lvl1pPr>
            <a:lvl2pPr marL="757066" indent="-291179" eaLnBrk="0" hangingPunct="0">
              <a:defRPr sz="2400">
                <a:solidFill>
                  <a:schemeClr val="tx1"/>
                </a:solidFill>
                <a:latin typeface="Times New Roman" pitchFamily="18" charset="0"/>
              </a:defRPr>
            </a:lvl2pPr>
            <a:lvl3pPr marL="1164717" indent="-232943" eaLnBrk="0" hangingPunct="0">
              <a:defRPr sz="2400">
                <a:solidFill>
                  <a:schemeClr val="tx1"/>
                </a:solidFill>
                <a:latin typeface="Times New Roman" pitchFamily="18" charset="0"/>
              </a:defRPr>
            </a:lvl3pPr>
            <a:lvl4pPr marL="1630604" indent="-232943" eaLnBrk="0" hangingPunct="0">
              <a:defRPr sz="2400">
                <a:solidFill>
                  <a:schemeClr val="tx1"/>
                </a:solidFill>
                <a:latin typeface="Times New Roman" pitchFamily="18" charset="0"/>
              </a:defRPr>
            </a:lvl4pPr>
            <a:lvl5pPr marL="2096491" indent="-232943" eaLnBrk="0" hangingPunct="0">
              <a:defRPr sz="2400">
                <a:solidFill>
                  <a:schemeClr val="tx1"/>
                </a:solidFill>
                <a:latin typeface="Times New Roman" pitchFamily="18" charset="0"/>
              </a:defRPr>
            </a:lvl5pPr>
            <a:lvl6pPr marL="2562377" indent="-232943" eaLnBrk="0" fontAlgn="base" hangingPunct="0">
              <a:spcBef>
                <a:spcPct val="0"/>
              </a:spcBef>
              <a:spcAft>
                <a:spcPct val="0"/>
              </a:spcAft>
              <a:defRPr sz="2400">
                <a:solidFill>
                  <a:schemeClr val="tx1"/>
                </a:solidFill>
                <a:latin typeface="Times New Roman" pitchFamily="18" charset="0"/>
              </a:defRPr>
            </a:lvl6pPr>
            <a:lvl7pPr marL="3028264" indent="-232943" eaLnBrk="0" fontAlgn="base" hangingPunct="0">
              <a:spcBef>
                <a:spcPct val="0"/>
              </a:spcBef>
              <a:spcAft>
                <a:spcPct val="0"/>
              </a:spcAft>
              <a:defRPr sz="2400">
                <a:solidFill>
                  <a:schemeClr val="tx1"/>
                </a:solidFill>
                <a:latin typeface="Times New Roman" pitchFamily="18" charset="0"/>
              </a:defRPr>
            </a:lvl7pPr>
            <a:lvl8pPr marL="3494151" indent="-232943" eaLnBrk="0" fontAlgn="base" hangingPunct="0">
              <a:spcBef>
                <a:spcPct val="0"/>
              </a:spcBef>
              <a:spcAft>
                <a:spcPct val="0"/>
              </a:spcAft>
              <a:defRPr sz="2400">
                <a:solidFill>
                  <a:schemeClr val="tx1"/>
                </a:solidFill>
                <a:latin typeface="Times New Roman" pitchFamily="18" charset="0"/>
              </a:defRPr>
            </a:lvl8pPr>
            <a:lvl9pPr marL="3960038" indent="-232943" eaLnBrk="0" fontAlgn="base" hangingPunct="0">
              <a:spcBef>
                <a:spcPct val="0"/>
              </a:spcBef>
              <a:spcAft>
                <a:spcPct val="0"/>
              </a:spcAft>
              <a:defRPr sz="2400">
                <a:solidFill>
                  <a:schemeClr val="tx1"/>
                </a:solidFill>
                <a:latin typeface="Times New Roman" pitchFamily="18" charset="0"/>
              </a:defRPr>
            </a:lvl9pPr>
          </a:lstStyle>
          <a:p>
            <a:pPr eaLnBrk="1" hangingPunct="1"/>
            <a:fld id="{FF1E1234-E7ED-4532-90FC-9B725281E103}" type="slidenum">
              <a:rPr lang="en-US" sz="1200"/>
              <a:pPr eaLnBrk="1" hangingPunct="1"/>
              <a:t>35</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E1C9B183-FFE6-4DF9-A0A2-E911ADE4F17F}" type="datetime1">
              <a:rPr lang="en-US" smtClean="0"/>
              <a:pPr/>
              <a:t>5/6/2020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D2782D01-16B3-4CF0-B177-B034B01AF4C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0BFD13-6DE1-4556-BBA0-221AFFA081E2}" type="datetime1">
              <a:rPr lang="en-US" smtClean="0"/>
              <a:pPr/>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82D01-16B3-4CF0-B177-B034B01AF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6ADE1862-1109-4215-AFEA-2ECDA3DE530C}" type="datetime1">
              <a:rPr lang="en-US" smtClean="0"/>
              <a:pPr/>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82D01-16B3-4CF0-B177-B034B01AF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0F867248-29BD-4028-A5F4-931F223582C3}" type="datetime1">
              <a:rPr lang="en-US" smtClean="0"/>
              <a:pPr/>
              <a:t>5/6/2020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82D01-16B3-4CF0-B177-B034B01AF4C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a:t>Click to edit Master title style</a:t>
            </a:r>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360FA75-19E6-4336-ADED-FE07EED2AD20}" type="datetime1">
              <a:rPr lang="en-US" smtClean="0"/>
              <a:pPr/>
              <a:t>5/6/2020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2782D01-16B3-4CF0-B177-B034B01AF4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0D179418-0E96-47EB-8A4C-08A0316AAD05}" type="datetime1">
              <a:rPr lang="en-US" smtClean="0"/>
              <a:pPr/>
              <a:t>5/6/2020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82D01-16B3-4CF0-B177-B034B01AF4C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a:t>Click to edit Master title style</a:t>
            </a:r>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81162057-4262-4967-AD06-7315E862879A}" type="datetime1">
              <a:rPr lang="en-US" smtClean="0"/>
              <a:pPr/>
              <a:t>5/6/2020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82D01-16B3-4CF0-B177-B034B01AF4C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67A9D31-6ACB-4778-BF02-4F3F5DC452BF}" type="datetime1">
              <a:rPr lang="en-US" smtClean="0"/>
              <a:pPr/>
              <a:t>5/6/2020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82D01-16B3-4CF0-B177-B034B01AF4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B363AF-DA49-40C1-A0D4-9D027640D39A}" type="datetime1">
              <a:rPr lang="en-US" smtClean="0"/>
              <a:pPr/>
              <a:t>5/6/2020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782D01-16B3-4CF0-B177-B034B01AF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a:t>Click to edit Master title style</a:t>
            </a:r>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442E9164-2718-40B7-8794-0D566F3DCDCF}" type="datetime1">
              <a:rPr lang="en-US" smtClean="0"/>
              <a:pPr/>
              <a:t>5/6/2020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82D01-16B3-4CF0-B177-B034B01AF4C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a:t>Click to edit Master title style</a:t>
            </a:r>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73AFB10-9F7D-425A-9456-DFC7ED163DB4}" type="datetime1">
              <a:rPr lang="en-US" smtClean="0"/>
              <a:pPr/>
              <a:t>5/6/2020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2782D01-16B3-4CF0-B177-B034B01AF4C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a:t>Click to edit Master title style</a:t>
            </a:r>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65123AD-08B9-46B0-8B03-798AA478B10E}" type="datetime1">
              <a:rPr lang="en-US" smtClean="0"/>
              <a:pPr/>
              <a:t>5/6/2020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2782D01-16B3-4CF0-B177-B034B01AF4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30.wmf"/><Relationship Id="rId3" Type="http://schemas.openxmlformats.org/officeDocument/2006/relationships/image" Target="../media/image33.png"/><Relationship Id="rId7" Type="http://schemas.openxmlformats.org/officeDocument/2006/relationships/image" Target="../media/image27.wmf"/><Relationship Id="rId12" Type="http://schemas.openxmlformats.org/officeDocument/2006/relationships/oleObject" Target="../embeddings/oleObject28.bin"/><Relationship Id="rId17" Type="http://schemas.openxmlformats.org/officeDocument/2006/relationships/image" Target="../media/image32.wmf"/><Relationship Id="rId2" Type="http://schemas.openxmlformats.org/officeDocument/2006/relationships/slideLayout" Target="../slideLayouts/slideLayout2.xml"/><Relationship Id="rId16" Type="http://schemas.openxmlformats.org/officeDocument/2006/relationships/oleObject" Target="../embeddings/oleObject30.bin"/><Relationship Id="rId1" Type="http://schemas.openxmlformats.org/officeDocument/2006/relationships/vmlDrawing" Target="../drawings/vmlDrawing8.vml"/><Relationship Id="rId6" Type="http://schemas.openxmlformats.org/officeDocument/2006/relationships/oleObject" Target="../embeddings/oleObject25.bin"/><Relationship Id="rId11" Type="http://schemas.openxmlformats.org/officeDocument/2006/relationships/image" Target="../media/image29.wmf"/><Relationship Id="rId5" Type="http://schemas.openxmlformats.org/officeDocument/2006/relationships/image" Target="../media/image26.wmf"/><Relationship Id="rId15" Type="http://schemas.openxmlformats.org/officeDocument/2006/relationships/image" Target="../media/image31.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28.wmf"/><Relationship Id="rId14" Type="http://schemas.openxmlformats.org/officeDocument/2006/relationships/oleObject" Target="../embeddings/oleObject29.bin"/></Relationships>
</file>

<file path=ppt/slides/_rels/slide1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5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36.wmf"/><Relationship Id="rId4" Type="http://schemas.openxmlformats.org/officeDocument/2006/relationships/oleObject" Target="../embeddings/oleObject3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39.wmf"/></Relationships>
</file>

<file path=ppt/slides/_rels/slide16.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3.bin"/><Relationship Id="rId7" Type="http://schemas.openxmlformats.org/officeDocument/2006/relationships/oleObject" Target="../embeddings/oleObject35.bin"/><Relationship Id="rId2" Type="http://schemas.openxmlformats.org/officeDocument/2006/relationships/slideLayout" Target="../slideLayouts/slideLayout5.xml"/><Relationship Id="rId1" Type="http://schemas.openxmlformats.org/officeDocument/2006/relationships/vmlDrawing" Target="../drawings/vmlDrawing11.vml"/><Relationship Id="rId6" Type="http://schemas.openxmlformats.org/officeDocument/2006/relationships/image" Target="../media/image41.wmf"/><Relationship Id="rId5" Type="http://schemas.openxmlformats.org/officeDocument/2006/relationships/oleObject" Target="../embeddings/oleObject34.bin"/><Relationship Id="rId10" Type="http://schemas.openxmlformats.org/officeDocument/2006/relationships/image" Target="../media/image43.wmf"/><Relationship Id="rId4" Type="http://schemas.openxmlformats.org/officeDocument/2006/relationships/image" Target="../media/image40.png"/><Relationship Id="rId9" Type="http://schemas.openxmlformats.org/officeDocument/2006/relationships/oleObject" Target="../embeddings/oleObject36.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45.png"/><Relationship Id="rId4" Type="http://schemas.openxmlformats.org/officeDocument/2006/relationships/image" Target="../media/image44.wmf"/></Relationships>
</file>

<file path=ppt/slides/_rels/slide18.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39.bin"/><Relationship Id="rId4" Type="http://schemas.openxmlformats.org/officeDocument/2006/relationships/image" Target="../media/image46.wmf"/><Relationship Id="rId9" Type="http://schemas.openxmlformats.org/officeDocument/2006/relationships/image" Target="../media/image49.png"/></Relationships>
</file>

<file path=ppt/slides/_rels/slide1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41.bin"/><Relationship Id="rId7"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53.wmf"/><Relationship Id="rId5" Type="http://schemas.openxmlformats.org/officeDocument/2006/relationships/oleObject" Target="../embeddings/oleObject42.bin"/><Relationship Id="rId4" Type="http://schemas.openxmlformats.org/officeDocument/2006/relationships/image" Target="../media/image52.wmf"/></Relationships>
</file>

<file path=ppt/slides/_rels/slide2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55.wmf"/></Relationships>
</file>

<file path=ppt/slides/_rels/slide27.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oleObject" Target="../embeddings/oleObject45.bin"/><Relationship Id="rId7" Type="http://schemas.openxmlformats.org/officeDocument/2006/relationships/oleObject" Target="../embeddings/oleObject47.bin"/><Relationship Id="rId12" Type="http://schemas.openxmlformats.org/officeDocument/2006/relationships/image" Target="../media/image60.wmf"/><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57.wmf"/><Relationship Id="rId11" Type="http://schemas.openxmlformats.org/officeDocument/2006/relationships/oleObject" Target="../embeddings/oleObject49.bin"/><Relationship Id="rId5" Type="http://schemas.openxmlformats.org/officeDocument/2006/relationships/oleObject" Target="../embeddings/oleObject46.bin"/><Relationship Id="rId10" Type="http://schemas.openxmlformats.org/officeDocument/2006/relationships/image" Target="../media/image59.png"/><Relationship Id="rId4" Type="http://schemas.openxmlformats.org/officeDocument/2006/relationships/image" Target="../media/image56.png"/><Relationship Id="rId9" Type="http://schemas.openxmlformats.org/officeDocument/2006/relationships/oleObject" Target="../embeddings/oleObject48.bin"/></Relationships>
</file>

<file path=ppt/slides/_rels/slide28.xml.rels><?xml version="1.0" encoding="UTF-8" standalone="yes"?>
<Relationships xmlns="http://schemas.openxmlformats.org/package/2006/relationships"><Relationship Id="rId8" Type="http://schemas.openxmlformats.org/officeDocument/2006/relationships/image" Target="../media/image63.wmf"/><Relationship Id="rId3" Type="http://schemas.openxmlformats.org/officeDocument/2006/relationships/oleObject" Target="../embeddings/oleObject50.bin"/><Relationship Id="rId7"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62.wmf"/><Relationship Id="rId5" Type="http://schemas.openxmlformats.org/officeDocument/2006/relationships/oleObject" Target="../embeddings/oleObject51.bin"/><Relationship Id="rId10" Type="http://schemas.openxmlformats.org/officeDocument/2006/relationships/image" Target="../media/image60.wmf"/><Relationship Id="rId4" Type="http://schemas.openxmlformats.org/officeDocument/2006/relationships/image" Target="../media/image61.png"/><Relationship Id="rId9" Type="http://schemas.openxmlformats.org/officeDocument/2006/relationships/oleObject" Target="../embeddings/oleObject53.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65.wmf"/><Relationship Id="rId5" Type="http://schemas.openxmlformats.org/officeDocument/2006/relationships/oleObject" Target="../embeddings/oleObject55.bin"/><Relationship Id="rId4" Type="http://schemas.openxmlformats.org/officeDocument/2006/relationships/image" Target="../media/image64.wmf"/></Relationships>
</file>

<file path=ppt/slides/_rels/slide3.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5.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9.jpeg"/><Relationship Id="rId2" Type="http://schemas.openxmlformats.org/officeDocument/2006/relationships/slideLayout" Target="../slideLayouts/slideLayout6.xml"/><Relationship Id="rId1" Type="http://schemas.openxmlformats.org/officeDocument/2006/relationships/vmlDrawing" Target="../drawings/vmlDrawing19.vml"/><Relationship Id="rId6" Type="http://schemas.openxmlformats.org/officeDocument/2006/relationships/image" Target="../media/image67.wmf"/><Relationship Id="rId5" Type="http://schemas.openxmlformats.org/officeDocument/2006/relationships/oleObject" Target="../embeddings/oleObject56.bin"/><Relationship Id="rId4" Type="http://schemas.openxmlformats.org/officeDocument/2006/relationships/image" Target="../media/image68.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image" Target="../media/image71.jpeg"/><Relationship Id="rId5" Type="http://schemas.openxmlformats.org/officeDocument/2006/relationships/image" Target="../media/image70.wmf"/><Relationship Id="rId4" Type="http://schemas.openxmlformats.org/officeDocument/2006/relationships/oleObject" Target="../embeddings/oleObject57.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21.vml"/><Relationship Id="rId5" Type="http://schemas.openxmlformats.org/officeDocument/2006/relationships/image" Target="../media/image72.wmf"/><Relationship Id="rId4" Type="http://schemas.openxmlformats.org/officeDocument/2006/relationships/oleObject" Target="../embeddings/oleObject58.bin"/></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8.bin"/><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3.wmf"/><Relationship Id="rId5" Type="http://schemas.openxmlformats.org/officeDocument/2006/relationships/oleObject" Target="../embeddings/oleObject12.bin"/><Relationship Id="rId10" Type="http://schemas.openxmlformats.org/officeDocument/2006/relationships/image" Target="../media/image15.wmf"/><Relationship Id="rId4" Type="http://schemas.openxmlformats.org/officeDocument/2006/relationships/image" Target="../media/image12.wmf"/><Relationship Id="rId9" Type="http://schemas.openxmlformats.org/officeDocument/2006/relationships/oleObject" Target="../embeddings/oleObject14.bin"/></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7.wmf"/><Relationship Id="rId5" Type="http://schemas.openxmlformats.org/officeDocument/2006/relationships/oleObject" Target="../embeddings/oleObject16.bin"/><Relationship Id="rId4" Type="http://schemas.openxmlformats.org/officeDocument/2006/relationships/image" Target="../media/image16.wmf"/></Relationships>
</file>

<file path=ppt/slides/_rels/slide8.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22.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9.wmf"/><Relationship Id="rId11" Type="http://schemas.openxmlformats.org/officeDocument/2006/relationships/oleObject" Target="../embeddings/oleObject21.bin"/><Relationship Id="rId5" Type="http://schemas.openxmlformats.org/officeDocument/2006/relationships/oleObject" Target="../embeddings/oleObject18.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20.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2.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4.wmf"/><Relationship Id="rId5" Type="http://schemas.openxmlformats.org/officeDocument/2006/relationships/oleObject" Target="../embeddings/oleObject23.bin"/><Relationship Id="rId4" Type="http://schemas.openxmlformats.org/officeDocument/2006/relationships/image" Target="../media/image2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3200" i="1" dirty="0">
                <a:solidFill>
                  <a:srgbClr val="0070C0"/>
                </a:solidFill>
              </a:rPr>
              <a:t>Debre Markos University</a:t>
            </a:r>
            <a:br>
              <a:rPr lang="en-US" sz="3200" i="1" dirty="0">
                <a:solidFill>
                  <a:srgbClr val="0070C0"/>
                </a:solidFill>
              </a:rPr>
            </a:br>
            <a:r>
              <a:rPr lang="en-US" sz="3200" i="1" dirty="0">
                <a:solidFill>
                  <a:srgbClr val="0070C0"/>
                </a:solidFill>
              </a:rPr>
              <a:t>Debre Markos Institute of Technology</a:t>
            </a:r>
          </a:p>
        </p:txBody>
      </p:sp>
      <p:sp>
        <p:nvSpPr>
          <p:cNvPr id="6" name="Slide Number Placeholder 5"/>
          <p:cNvSpPr>
            <a:spLocks noGrp="1"/>
          </p:cNvSpPr>
          <p:nvPr>
            <p:ph type="sldNum" sz="quarter" idx="12"/>
          </p:nvPr>
        </p:nvSpPr>
        <p:spPr/>
        <p:txBody>
          <a:bodyPr/>
          <a:lstStyle/>
          <a:p>
            <a:fld id="{D2782D01-16B3-4CF0-B177-B034B01AF4CE}" type="slidenum">
              <a:rPr lang="en-US" smtClean="0"/>
              <a:pPr/>
              <a:t>1</a:t>
            </a:fld>
            <a:endParaRPr lang="en-US"/>
          </a:p>
        </p:txBody>
      </p:sp>
      <p:sp>
        <p:nvSpPr>
          <p:cNvPr id="5" name="Content Placeholder 4"/>
          <p:cNvSpPr>
            <a:spLocks noGrp="1"/>
          </p:cNvSpPr>
          <p:nvPr>
            <p:ph sz="quarter" idx="1"/>
          </p:nvPr>
        </p:nvSpPr>
        <p:spPr/>
        <p:txBody>
          <a:bodyPr>
            <a:normAutofit/>
          </a:bodyPr>
          <a:lstStyle/>
          <a:p>
            <a:pPr algn="ctr">
              <a:buNone/>
            </a:pPr>
            <a:r>
              <a:rPr lang="en-US" sz="2800" b="1" dirty="0">
                <a:solidFill>
                  <a:srgbClr val="C00000"/>
                </a:solidFill>
              </a:rPr>
              <a:t>School of Electrical and computer Engineering</a:t>
            </a:r>
          </a:p>
          <a:p>
            <a:pPr algn="ctr">
              <a:buNone/>
            </a:pPr>
            <a:endParaRPr lang="en-US" sz="2400" dirty="0">
              <a:solidFill>
                <a:srgbClr val="0070C0"/>
              </a:solidFill>
            </a:endParaRPr>
          </a:p>
          <a:p>
            <a:pPr algn="ctr">
              <a:buNone/>
            </a:pPr>
            <a:endParaRPr lang="en-US" sz="2400" dirty="0">
              <a:solidFill>
                <a:srgbClr val="0070C0"/>
              </a:solidFill>
            </a:endParaRPr>
          </a:p>
          <a:p>
            <a:pPr algn="ctr">
              <a:buNone/>
            </a:pPr>
            <a:endParaRPr lang="en-US" dirty="0">
              <a:solidFill>
                <a:srgbClr val="0070C0"/>
              </a:solidFill>
            </a:endParaRPr>
          </a:p>
          <a:p>
            <a:pPr algn="ctr">
              <a:buNone/>
            </a:pPr>
            <a:r>
              <a:rPr lang="en-US" sz="2800" i="1" dirty="0">
                <a:solidFill>
                  <a:srgbClr val="0070C0"/>
                </a:solidFill>
              </a:rPr>
              <a:t> Introduction to </a:t>
            </a:r>
            <a:r>
              <a:rPr lang="en-US" sz="3200" i="1" dirty="0">
                <a:solidFill>
                  <a:srgbClr val="0070C0"/>
                </a:solidFill>
              </a:rPr>
              <a:t>Power system </a:t>
            </a:r>
          </a:p>
          <a:p>
            <a:pPr algn="ctr">
              <a:buNone/>
            </a:pPr>
            <a:r>
              <a:rPr lang="en-US" sz="3200" i="1" dirty="0">
                <a:solidFill>
                  <a:srgbClr val="C00000"/>
                </a:solidFill>
              </a:rPr>
              <a:t>2. Basic Concepts in Electric Power system</a:t>
            </a:r>
            <a:r>
              <a:rPr lang="en-US" sz="2800" i="1" dirty="0">
                <a:solidFill>
                  <a:srgbClr val="C00000"/>
                </a:solidFill>
              </a:rPr>
              <a:t> </a:t>
            </a:r>
          </a:p>
          <a:p>
            <a:pPr algn="r">
              <a:buNone/>
            </a:pPr>
            <a:endParaRPr lang="en-US" sz="2800" dirty="0">
              <a:solidFill>
                <a:srgbClr val="C00000"/>
              </a:solidFill>
            </a:endParaRPr>
          </a:p>
          <a:p>
            <a:pPr algn="r">
              <a:buNone/>
            </a:pPr>
            <a:endParaRPr lang="en-US" sz="2800" dirty="0">
              <a:solidFill>
                <a:srgbClr val="0070C0"/>
              </a:solidFill>
            </a:endParaRPr>
          </a:p>
          <a:p>
            <a:endParaRPr lang="en-US" dirty="0"/>
          </a:p>
        </p:txBody>
      </p:sp>
      <p:sp>
        <p:nvSpPr>
          <p:cNvPr id="7" name="Rounded Rectangle 6"/>
          <p:cNvSpPr/>
          <p:nvPr/>
        </p:nvSpPr>
        <p:spPr>
          <a:xfrm>
            <a:off x="2057400" y="1981200"/>
            <a:ext cx="5943600" cy="1524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10</a:t>
            </a:fld>
            <a:endParaRPr kumimoji="0" lang="en-US"/>
          </a:p>
        </p:txBody>
      </p:sp>
      <p:sp>
        <p:nvSpPr>
          <p:cNvPr id="4" name="Content Placeholder 3"/>
          <p:cNvSpPr>
            <a:spLocks noGrp="1"/>
          </p:cNvSpPr>
          <p:nvPr>
            <p:ph sz="quarter" idx="1"/>
          </p:nvPr>
        </p:nvSpPr>
        <p:spPr>
          <a:xfrm>
            <a:off x="318657" y="332510"/>
            <a:ext cx="8368145" cy="5687291"/>
          </a:xfrm>
        </p:spPr>
        <p:txBody>
          <a:bodyPr>
            <a:normAutofit lnSpcReduction="10000"/>
          </a:bodyPr>
          <a:lstStyle/>
          <a:p>
            <a:pPr>
              <a:buNone/>
            </a:pPr>
            <a:r>
              <a:rPr lang="en-US" b="1" dirty="0">
                <a:solidFill>
                  <a:srgbClr val="C00000"/>
                </a:solidFill>
              </a:rPr>
              <a:t>Power Triangle</a:t>
            </a:r>
          </a:p>
          <a:p>
            <a:pPr>
              <a:buNone/>
            </a:pPr>
            <a:endParaRPr lang="en-US" dirty="0"/>
          </a:p>
          <a:p>
            <a:pPr>
              <a:buNone/>
            </a:pPr>
            <a:endParaRPr lang="en-US" dirty="0"/>
          </a:p>
          <a:p>
            <a:pPr>
              <a:buNone/>
            </a:pPr>
            <a:endParaRPr lang="en-US" dirty="0"/>
          </a:p>
          <a:p>
            <a:pPr>
              <a:buFont typeface="Wingdings" pitchFamily="2" charset="2"/>
              <a:buChar char="§"/>
            </a:pPr>
            <a:r>
              <a:rPr lang="en-US" dirty="0"/>
              <a:t>From these complex power expressions, the following can be stated:</a:t>
            </a:r>
          </a:p>
          <a:p>
            <a:pPr lvl="1">
              <a:buFont typeface="Wingdings" pitchFamily="2" charset="2"/>
              <a:buChar char="§"/>
            </a:pPr>
            <a:r>
              <a:rPr lang="en-US" dirty="0"/>
              <a:t>A  resistor absorbs (positive) real power,                W, and zero reactive power,               var.</a:t>
            </a:r>
          </a:p>
          <a:p>
            <a:pPr lvl="1">
              <a:buFont typeface="Wingdings" pitchFamily="2" charset="2"/>
              <a:buChar char="§"/>
            </a:pPr>
            <a:r>
              <a:rPr lang="en-US" dirty="0"/>
              <a:t>An inductor absorbs zero real power,             W, and positive reactive power,                     var.</a:t>
            </a:r>
          </a:p>
          <a:p>
            <a:pPr lvl="1">
              <a:buFont typeface="Wingdings" pitchFamily="2" charset="2"/>
              <a:buChar char="§"/>
            </a:pPr>
            <a:r>
              <a:rPr lang="en-US" dirty="0"/>
              <a:t>A capacitor absorbs zero real power,            W, and negative reactive power,                   var. </a:t>
            </a:r>
          </a:p>
          <a:p>
            <a:pPr lvl="1">
              <a:buFont typeface="Wingdings" pitchFamily="2" charset="2"/>
              <a:buChar char="§"/>
            </a:pPr>
            <a:r>
              <a:rPr lang="en-US" dirty="0"/>
              <a:t>Alternatively, a capacitor delivers positive reactive power,                   .</a:t>
            </a:r>
          </a:p>
        </p:txBody>
      </p:sp>
      <p:pic>
        <p:nvPicPr>
          <p:cNvPr id="1025027" name="Picture 3"/>
          <p:cNvPicPr>
            <a:picLocks noChangeAspect="1" noChangeArrowheads="1"/>
          </p:cNvPicPr>
          <p:nvPr/>
        </p:nvPicPr>
        <p:blipFill>
          <a:blip r:embed="rId3"/>
          <a:srcRect/>
          <a:stretch>
            <a:fillRect/>
          </a:stretch>
        </p:blipFill>
        <p:spPr bwMode="auto">
          <a:xfrm>
            <a:off x="5181600" y="438852"/>
            <a:ext cx="3640047" cy="1618548"/>
          </a:xfrm>
          <a:prstGeom prst="rect">
            <a:avLst/>
          </a:prstGeom>
          <a:noFill/>
          <a:ln w="9525">
            <a:noFill/>
            <a:miter lim="800000"/>
            <a:headEnd/>
            <a:tailEnd/>
          </a:ln>
          <a:effectLst/>
        </p:spPr>
      </p:pic>
      <p:graphicFrame>
        <p:nvGraphicFramePr>
          <p:cNvPr id="1025028" name="Object 4"/>
          <p:cNvGraphicFramePr>
            <a:graphicFrameLocks noChangeAspect="1"/>
          </p:cNvGraphicFramePr>
          <p:nvPr/>
        </p:nvGraphicFramePr>
        <p:xfrm>
          <a:off x="5492865" y="2669266"/>
          <a:ext cx="825500" cy="681038"/>
        </p:xfrm>
        <a:graphic>
          <a:graphicData uri="http://schemas.openxmlformats.org/presentationml/2006/ole">
            <mc:AlternateContent xmlns:mc="http://schemas.openxmlformats.org/markup-compatibility/2006">
              <mc:Choice xmlns:v="urn:schemas-microsoft-com:vml" Requires="v">
                <p:oleObj spid="_x0000_s60656" name="Equation" r:id="rId4" imgW="545760" imgH="419040" progId="">
                  <p:embed/>
                </p:oleObj>
              </mc:Choice>
              <mc:Fallback>
                <p:oleObj name="Equation" r:id="rId4" imgW="545760" imgH="41904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2865" y="2669266"/>
                        <a:ext cx="825500" cy="6810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0" name="Object 6"/>
          <p:cNvGraphicFramePr>
            <a:graphicFrameLocks noChangeAspect="1"/>
          </p:cNvGraphicFramePr>
          <p:nvPr/>
        </p:nvGraphicFramePr>
        <p:xfrm>
          <a:off x="2795940" y="3189697"/>
          <a:ext cx="671512" cy="371475"/>
        </p:xfrm>
        <a:graphic>
          <a:graphicData uri="http://schemas.openxmlformats.org/presentationml/2006/ole">
            <mc:AlternateContent xmlns:mc="http://schemas.openxmlformats.org/markup-compatibility/2006">
              <mc:Choice xmlns:v="urn:schemas-microsoft-com:vml" Requires="v">
                <p:oleObj spid="_x0000_s60657" name="Equation" r:id="rId6" imgW="444240" imgH="228600" progId="">
                  <p:embed/>
                </p:oleObj>
              </mc:Choice>
              <mc:Fallback>
                <p:oleObj name="Equation" r:id="rId6" imgW="444240" imgH="2286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5940" y="3189697"/>
                        <a:ext cx="671512"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1" name="Object 7"/>
          <p:cNvGraphicFramePr>
            <a:graphicFrameLocks noChangeAspect="1"/>
          </p:cNvGraphicFramePr>
          <p:nvPr/>
        </p:nvGraphicFramePr>
        <p:xfrm>
          <a:off x="5073651" y="3563483"/>
          <a:ext cx="633413" cy="371475"/>
        </p:xfrm>
        <a:graphic>
          <a:graphicData uri="http://schemas.openxmlformats.org/presentationml/2006/ole">
            <mc:AlternateContent xmlns:mc="http://schemas.openxmlformats.org/markup-compatibility/2006">
              <mc:Choice xmlns:v="urn:schemas-microsoft-com:vml" Requires="v">
                <p:oleObj spid="_x0000_s60658" name="Equation" r:id="rId8" imgW="419040" imgH="228600" progId="">
                  <p:embed/>
                </p:oleObj>
              </mc:Choice>
              <mc:Fallback>
                <p:oleObj name="Equation" r:id="rId8" imgW="419040" imgH="22860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73651" y="3563483"/>
                        <a:ext cx="633413"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2" name="Object 8"/>
          <p:cNvGraphicFramePr>
            <a:graphicFrameLocks noChangeAspect="1"/>
          </p:cNvGraphicFramePr>
          <p:nvPr/>
        </p:nvGraphicFramePr>
        <p:xfrm>
          <a:off x="2090963" y="3788230"/>
          <a:ext cx="882651" cy="551543"/>
        </p:xfrm>
        <a:graphic>
          <a:graphicData uri="http://schemas.openxmlformats.org/presentationml/2006/ole">
            <mc:AlternateContent xmlns:mc="http://schemas.openxmlformats.org/markup-compatibility/2006">
              <mc:Choice xmlns:v="urn:schemas-microsoft-com:vml" Requires="v">
                <p:oleObj spid="_x0000_s60659" name="Equation" r:id="rId10" imgW="583920" imgH="457200" progId="">
                  <p:embed/>
                </p:oleObj>
              </mc:Choice>
              <mc:Fallback>
                <p:oleObj name="Equation" r:id="rId10" imgW="583920" imgH="45720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90963" y="3788230"/>
                        <a:ext cx="882651" cy="55154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3" name="Object 9"/>
          <p:cNvGraphicFramePr>
            <a:graphicFrameLocks noChangeAspect="1"/>
          </p:cNvGraphicFramePr>
          <p:nvPr/>
        </p:nvGraphicFramePr>
        <p:xfrm>
          <a:off x="5005162" y="4275818"/>
          <a:ext cx="652463" cy="371475"/>
        </p:xfrm>
        <a:graphic>
          <a:graphicData uri="http://schemas.openxmlformats.org/presentationml/2006/ole">
            <mc:AlternateContent xmlns:mc="http://schemas.openxmlformats.org/markup-compatibility/2006">
              <mc:Choice xmlns:v="urn:schemas-microsoft-com:vml" Requires="v">
                <p:oleObj spid="_x0000_s60660" name="Equation" r:id="rId12" imgW="431640" imgH="228600" progId="">
                  <p:embed/>
                </p:oleObj>
              </mc:Choice>
              <mc:Fallback>
                <p:oleObj name="Equation" r:id="rId12" imgW="431640" imgH="2286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05162" y="4275818"/>
                        <a:ext cx="652463" cy="371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4" name="Object 10"/>
          <p:cNvGraphicFramePr>
            <a:graphicFrameLocks noChangeAspect="1"/>
          </p:cNvGraphicFramePr>
          <p:nvPr/>
        </p:nvGraphicFramePr>
        <p:xfrm>
          <a:off x="1813377" y="4550455"/>
          <a:ext cx="1074739" cy="552450"/>
        </p:xfrm>
        <a:graphic>
          <a:graphicData uri="http://schemas.openxmlformats.org/presentationml/2006/ole">
            <mc:AlternateContent xmlns:mc="http://schemas.openxmlformats.org/markup-compatibility/2006">
              <mc:Choice xmlns:v="urn:schemas-microsoft-com:vml" Requires="v">
                <p:oleObj spid="_x0000_s60661" name="Equation" r:id="rId14" imgW="711000" imgH="457200" progId="">
                  <p:embed/>
                </p:oleObj>
              </mc:Choice>
              <mc:Fallback>
                <p:oleObj name="Equation" r:id="rId14" imgW="711000" imgH="45720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13377" y="4550455"/>
                        <a:ext cx="1074739"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5035" name="Object 11"/>
          <p:cNvGraphicFramePr>
            <a:graphicFrameLocks noChangeAspect="1"/>
          </p:cNvGraphicFramePr>
          <p:nvPr/>
        </p:nvGraphicFramePr>
        <p:xfrm>
          <a:off x="7309758" y="4949145"/>
          <a:ext cx="576263" cy="552450"/>
        </p:xfrm>
        <a:graphic>
          <a:graphicData uri="http://schemas.openxmlformats.org/presentationml/2006/ole">
            <mc:AlternateContent xmlns:mc="http://schemas.openxmlformats.org/markup-compatibility/2006">
              <mc:Choice xmlns:v="urn:schemas-microsoft-com:vml" Requires="v">
                <p:oleObj spid="_x0000_s60662" name="Equation" r:id="rId16" imgW="380880" imgH="457200" progId="">
                  <p:embed/>
                </p:oleObj>
              </mc:Choice>
              <mc:Fallback>
                <p:oleObj name="Equation" r:id="rId16" imgW="380880" imgH="4572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309758" y="4949145"/>
                        <a:ext cx="576263" cy="552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72177392"/>
      </p:ext>
    </p:extLst>
  </p:cSld>
  <p:clrMapOvr>
    <a:masterClrMapping/>
  </p:clrMapOvr>
  <p:transition>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295400"/>
          </a:xfrm>
        </p:spPr>
        <p:txBody>
          <a:bodyPr>
            <a:normAutofit/>
          </a:bodyPr>
          <a:lstStyle/>
          <a:p>
            <a:r>
              <a:rPr lang="en-US" sz="3600" dirty="0">
                <a:solidFill>
                  <a:srgbClr val="C00000"/>
                </a:solidFill>
                <a:latin typeface="Times New Roman" pitchFamily="18" charset="0"/>
                <a:cs typeface="Times New Roman" pitchFamily="18" charset="0"/>
              </a:rPr>
              <a:t>Direction of Power  Flow </a:t>
            </a:r>
            <a:br>
              <a:rPr lang="en-US" dirty="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D2782D01-16B3-4CF0-B177-B034B01AF4CE}" type="slidenum">
              <a:rPr lang="en-US" smtClean="0"/>
              <a:pPr/>
              <a:t>11</a:t>
            </a:fld>
            <a:endParaRPr lang="en-US"/>
          </a:p>
        </p:txBody>
      </p:sp>
      <p:pic>
        <p:nvPicPr>
          <p:cNvPr id="6144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706582" y="4031335"/>
            <a:ext cx="8056418" cy="2750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1066800" y="1905000"/>
            <a:ext cx="7772400" cy="1295400"/>
          </a:xfrm>
          <a:prstGeom prst="rect">
            <a:avLst/>
          </a:prstGeom>
        </p:spPr>
        <p:txBody>
          <a:bodyPr bIns="91440" anchor="b" anchorCtr="0">
            <a:normAutofit fontScale="97500"/>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sz="2400" dirty="0">
                <a:solidFill>
                  <a:schemeClr val="tx1"/>
                </a:solidFill>
                <a:latin typeface="Times New Roman" pitchFamily="18" charset="0"/>
                <a:cs typeface="Times New Roman" pitchFamily="18" charset="0"/>
              </a:rPr>
              <a:t> </a:t>
            </a:r>
            <a:br>
              <a:rPr lang="en-US" sz="2400" dirty="0">
                <a:solidFill>
                  <a:schemeClr val="tx1"/>
                </a:solidFill>
                <a:latin typeface="Times New Roman" pitchFamily="18" charset="0"/>
                <a:cs typeface="Times New Roman" pitchFamily="18" charset="0"/>
              </a:rPr>
            </a:br>
            <a:endParaRPr lang="en-US" sz="2400" dirty="0">
              <a:solidFill>
                <a:schemeClr val="tx1"/>
              </a:solidFill>
              <a:latin typeface="Times New Roman" pitchFamily="18" charset="0"/>
              <a:cs typeface="Times New Roman" pitchFamily="18" charset="0"/>
            </a:endParaRPr>
          </a:p>
        </p:txBody>
      </p:sp>
      <p:sp>
        <p:nvSpPr>
          <p:cNvPr id="5" name="Rectangle 4"/>
          <p:cNvSpPr/>
          <p:nvPr/>
        </p:nvSpPr>
        <p:spPr>
          <a:xfrm>
            <a:off x="457200" y="685800"/>
            <a:ext cx="8229600" cy="3785652"/>
          </a:xfrm>
          <a:prstGeom prst="rect">
            <a:avLst/>
          </a:prstGeom>
        </p:spPr>
        <p:txBody>
          <a:bodyPr wrap="square">
            <a:spAutoFit/>
          </a:bodyPr>
          <a:lstStyle/>
          <a:p>
            <a:pPr marL="342900" indent="-342900">
              <a:buFont typeface="Wingdings" pitchFamily="2" charset="2"/>
              <a:buChar char="Ø"/>
            </a:pPr>
            <a:r>
              <a:rPr lang="en-US" sz="2400" dirty="0"/>
              <a:t>Consider  the  current  and  voltage  of figure (a) where a dc current I is flowing through a battery.</a:t>
            </a:r>
          </a:p>
          <a:p>
            <a:pPr marL="342900" indent="-342900">
              <a:buFont typeface="Wingdings" pitchFamily="2" charset="2"/>
              <a:buChar char="Ø"/>
            </a:pPr>
            <a:r>
              <a:rPr lang="en-US" sz="2400" dirty="0"/>
              <a:t>If the voltmeter and ammeter both read upscale to show E=100  V and  I=10  A, the battery is being charged (</a:t>
            </a:r>
            <a:r>
              <a:rPr lang="en-US" sz="2400" dirty="0">
                <a:solidFill>
                  <a:srgbClr val="C00000"/>
                </a:solidFill>
              </a:rPr>
              <a:t>absorbing energy</a:t>
            </a:r>
            <a:r>
              <a:rPr lang="en-US" sz="2400" dirty="0"/>
              <a:t>) at the rate given by the product  EI= 1000 W.</a:t>
            </a:r>
          </a:p>
          <a:p>
            <a:pPr marL="342900" indent="-342900">
              <a:buFont typeface="Wingdings" pitchFamily="2" charset="2"/>
              <a:buChar char="Ø"/>
            </a:pPr>
            <a:r>
              <a:rPr lang="en-US" sz="2400" dirty="0"/>
              <a:t>On the other hand , if the ammeter connections have to be reversed in order that it reads upscale with the current arrow still in the direction shown , then I =-10 A and the product EI = -1000 W, the battery is discharging (</a:t>
            </a:r>
            <a:r>
              <a:rPr lang="en-US" sz="2400" dirty="0">
                <a:solidFill>
                  <a:srgbClr val="C00000"/>
                </a:solidFill>
              </a:rPr>
              <a:t>delivering energy</a:t>
            </a:r>
            <a:r>
              <a:rPr lang="en-US" sz="2400" dirty="0"/>
              <a:t>)</a:t>
            </a:r>
          </a:p>
          <a:p>
            <a:endParaRPr lang="en-US" sz="2400" dirty="0"/>
          </a:p>
        </p:txBody>
      </p:sp>
    </p:spTree>
    <p:extLst>
      <p:ext uri="{BB962C8B-B14F-4D97-AF65-F5344CB8AC3E}">
        <p14:creationId xmlns:p14="http://schemas.microsoft.com/office/powerpoint/2010/main" val="4070427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12</a:t>
            </a:fld>
            <a:endParaRPr lang="en-US"/>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a:xfrm>
                <a:off x="228600" y="228600"/>
                <a:ext cx="8458200" cy="6324600"/>
              </a:xfrm>
            </p:spPr>
            <p:txBody>
              <a:bodyPr>
                <a:normAutofit fontScale="92500" lnSpcReduction="10000"/>
              </a:bodyPr>
              <a:lstStyle/>
              <a:p>
                <a:pPr marL="0" indent="0">
                  <a:lnSpc>
                    <a:spcPct val="150000"/>
                  </a:lnSpc>
                  <a:buNone/>
                </a:pPr>
                <a:r>
                  <a:rPr lang="en-US" dirty="0"/>
                  <a:t>The same considerations applied to the ac circuit relationships. </a:t>
                </a:r>
              </a:p>
              <a:p>
                <a:pPr algn="just">
                  <a:lnSpc>
                    <a:spcPct val="150000"/>
                  </a:lnSpc>
                </a:pPr>
                <a:r>
                  <a:rPr lang="en-US" dirty="0"/>
                  <a:t>Figure (b) shows an ac system with an ideal voltage source with polarity marks to indicate the terminals which is positive during the half cycle of instantaneous voltage. </a:t>
                </a:r>
              </a:p>
              <a:p>
                <a:pPr algn="just">
                  <a:lnSpc>
                    <a:spcPct val="150000"/>
                  </a:lnSpc>
                </a:pPr>
                <a:r>
                  <a:rPr lang="en-US" dirty="0"/>
                  <a:t> Similarly the arrow indicates the direction of current I into the box during the positive half cycle of the current.</a:t>
                </a:r>
              </a:p>
              <a:p>
                <a:pPr>
                  <a:lnSpc>
                    <a:spcPct val="150000"/>
                  </a:lnSpc>
                </a:pPr>
                <a:r>
                  <a:rPr lang="en-US" dirty="0"/>
                  <a:t>By definition the power absorbed inside the box is </a:t>
                </a:r>
              </a:p>
              <a:p>
                <a:pPr marL="0" indent="0">
                  <a:lnSpc>
                    <a:spcPct val="150000"/>
                  </a:lnSpc>
                  <a:buNone/>
                </a:pPr>
                <a:r>
                  <a:rPr lang="en-US" dirty="0"/>
                  <a:t>          </a:t>
                </a:r>
                <a14:m>
                  <m:oMath xmlns:m="http://schemas.openxmlformats.org/officeDocument/2006/math">
                    <m:r>
                      <m:rPr>
                        <m:sty m:val="p"/>
                      </m:rPr>
                      <a:rPr lang="en-US" b="0" i="0" smtClean="0">
                        <a:latin typeface="Cambria Math"/>
                      </a:rPr>
                      <m:t>S</m:t>
                    </m:r>
                    <m:r>
                      <a:rPr lang="en-US" b="0" i="1" smtClean="0">
                        <a:latin typeface="Cambria Math"/>
                      </a:rPr>
                      <m:t>=</m:t>
                    </m:r>
                    <m:sSup>
                      <m:sSupPr>
                        <m:ctrlPr>
                          <a:rPr lang="en-US" i="1" smtClean="0">
                            <a:latin typeface="Cambria Math" panose="02040503050406030204" pitchFamily="18" charset="0"/>
                          </a:rPr>
                        </m:ctrlPr>
                      </m:sSupPr>
                      <m:e>
                        <m:r>
                          <a:rPr lang="en-US" b="0" i="1" smtClean="0">
                            <a:latin typeface="Cambria Math"/>
                          </a:rPr>
                          <m:t>𝑉𝐼</m:t>
                        </m:r>
                      </m:e>
                      <m:sup>
                        <m:r>
                          <a:rPr lang="en-US" b="0" i="1" smtClean="0">
                            <a:latin typeface="Cambria Math"/>
                          </a:rPr>
                          <m:t>∗</m:t>
                        </m:r>
                      </m:sup>
                    </m:sSup>
                    <m:r>
                      <a:rPr lang="en-US" b="0" i="1" smtClean="0">
                        <a:latin typeface="Cambria Math"/>
                      </a:rPr>
                      <m:t>=</m:t>
                    </m:r>
                    <m:r>
                      <a:rPr lang="en-US" b="0" i="1" smtClean="0">
                        <a:latin typeface="Cambria Math"/>
                      </a:rPr>
                      <m:t>𝑃</m:t>
                    </m:r>
                    <m:r>
                      <a:rPr lang="en-US" b="0" i="1" smtClean="0">
                        <a:latin typeface="Cambria Math"/>
                      </a:rPr>
                      <m:t>+</m:t>
                    </m:r>
                    <m:r>
                      <a:rPr lang="en-US" b="0" i="1" smtClean="0">
                        <a:latin typeface="Cambria Math"/>
                      </a:rPr>
                      <m:t>𝑗𝑄</m:t>
                    </m:r>
                    <m:r>
                      <a:rPr lang="en-US" b="0" i="1" smtClean="0">
                        <a:latin typeface="Cambria Math"/>
                      </a:rPr>
                      <m:t>=</m:t>
                    </m:r>
                    <m:r>
                      <a:rPr lang="en-US" b="0" i="1" smtClean="0">
                        <a:latin typeface="Cambria Math"/>
                        <a:ea typeface="Cambria Math"/>
                      </a:rPr>
                      <m:t>𝗅</m:t>
                    </m:r>
                    <m:r>
                      <a:rPr lang="en-US" b="0" i="1" smtClean="0">
                        <a:latin typeface="Cambria Math"/>
                        <a:ea typeface="Cambria Math"/>
                      </a:rPr>
                      <m:t>𝑉</m:t>
                    </m:r>
                    <m:r>
                      <a:rPr lang="en-US" b="0" i="1" smtClean="0">
                        <a:latin typeface="Cambria Math"/>
                        <a:ea typeface="Cambria Math"/>
                      </a:rPr>
                      <m:t>𝗅</m:t>
                    </m:r>
                    <m:r>
                      <a:rPr lang="en-US" b="0" i="1" smtClean="0">
                        <a:latin typeface="Cambria Math"/>
                        <a:ea typeface="Cambria Math"/>
                      </a:rPr>
                      <m:t> </m:t>
                    </m:r>
                    <m:r>
                      <a:rPr lang="en-US" b="0" i="1" smtClean="0">
                        <a:latin typeface="Cambria Math"/>
                        <a:ea typeface="Cambria Math"/>
                      </a:rPr>
                      <m:t>𝗅</m:t>
                    </m:r>
                    <m:r>
                      <a:rPr lang="en-US" b="0" i="1" smtClean="0">
                        <a:latin typeface="Cambria Math"/>
                        <a:ea typeface="Cambria Math"/>
                      </a:rPr>
                      <m:t>𝐼</m:t>
                    </m:r>
                    <m:r>
                      <a:rPr lang="en-US" b="0" i="1" smtClean="0">
                        <a:latin typeface="Cambria Math"/>
                        <a:ea typeface="Cambria Math"/>
                      </a:rPr>
                      <m:t>𝗅</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cos</m:t>
                        </m:r>
                      </m:fName>
                      <m:e>
                        <m:r>
                          <a:rPr lang="en-US" b="0" i="1" smtClean="0">
                            <a:latin typeface="Cambria Math"/>
                            <a:ea typeface="Cambria Math"/>
                          </a:rPr>
                          <m:t>𝛉</m:t>
                        </m:r>
                        <m:r>
                          <a:rPr lang="en-US" b="0" i="1" smtClean="0">
                            <a:latin typeface="Cambria Math"/>
                            <a:ea typeface="Cambria Math"/>
                          </a:rPr>
                          <m:t>+</m:t>
                        </m:r>
                        <m:r>
                          <a:rPr lang="en-US" b="0" i="1" smtClean="0">
                            <a:latin typeface="Cambria Math"/>
                            <a:ea typeface="Cambria Math"/>
                          </a:rPr>
                          <m:t>𝑗</m:t>
                        </m:r>
                      </m:e>
                    </m:func>
                    <m:r>
                      <a:rPr lang="en-US" b="0" i="1" smtClean="0">
                        <a:latin typeface="Cambria Math"/>
                        <a:ea typeface="Cambria Math"/>
                      </a:rPr>
                      <m:t>𝗅</m:t>
                    </m:r>
                    <m:r>
                      <a:rPr lang="en-US" b="0" i="1" smtClean="0">
                        <a:latin typeface="Cambria Math"/>
                        <a:ea typeface="Cambria Math"/>
                      </a:rPr>
                      <m:t>𝑉</m:t>
                    </m:r>
                    <m:r>
                      <a:rPr lang="en-US" b="0" i="1" smtClean="0">
                        <a:latin typeface="Cambria Math"/>
                        <a:ea typeface="Cambria Math"/>
                      </a:rPr>
                      <m:t>𝗅</m:t>
                    </m:r>
                    <m:r>
                      <a:rPr lang="en-US" b="0" i="1" smtClean="0">
                        <a:latin typeface="Cambria Math"/>
                        <a:ea typeface="Cambria Math"/>
                      </a:rPr>
                      <m:t> </m:t>
                    </m:r>
                    <m:r>
                      <a:rPr lang="en-US" b="0" i="1" smtClean="0">
                        <a:latin typeface="Cambria Math"/>
                        <a:ea typeface="Cambria Math"/>
                      </a:rPr>
                      <m:t>𝗅</m:t>
                    </m:r>
                    <m:r>
                      <a:rPr lang="en-US" b="0" i="1" smtClean="0">
                        <a:latin typeface="Cambria Math"/>
                        <a:ea typeface="Cambria Math"/>
                      </a:rPr>
                      <m:t>𝐼</m:t>
                    </m:r>
                    <m:r>
                      <a:rPr lang="en-US" b="0" i="1" smtClean="0">
                        <a:latin typeface="Cambria Math"/>
                        <a:ea typeface="Cambria Math"/>
                      </a:rPr>
                      <m:t>𝗅</m:t>
                    </m:r>
                    <m:func>
                      <m:funcPr>
                        <m:ctrlPr>
                          <a:rPr lang="en-US" b="0" i="1" smtClean="0">
                            <a:latin typeface="Cambria Math" panose="02040503050406030204" pitchFamily="18" charset="0"/>
                            <a:ea typeface="Cambria Math"/>
                          </a:rPr>
                        </m:ctrlPr>
                      </m:funcPr>
                      <m:fName>
                        <m:r>
                          <m:rPr>
                            <m:sty m:val="p"/>
                          </m:rPr>
                          <a:rPr lang="en-US" b="0" i="0" smtClean="0">
                            <a:latin typeface="Cambria Math"/>
                            <a:ea typeface="Cambria Math"/>
                          </a:rPr>
                          <m:t>sin</m:t>
                        </m:r>
                      </m:fName>
                      <m:e>
                        <m:r>
                          <a:rPr lang="en-US" b="0" i="1" smtClean="0">
                            <a:latin typeface="Cambria Math"/>
                            <a:ea typeface="Cambria Math"/>
                          </a:rPr>
                          <m:t>𝛉</m:t>
                        </m:r>
                      </m:e>
                    </m:func>
                  </m:oMath>
                </a14:m>
                <a:endParaRPr lang="en-US" dirty="0"/>
              </a:p>
              <a:p>
                <a:pPr marL="0" indent="0">
                  <a:lnSpc>
                    <a:spcPct val="150000"/>
                  </a:lnSpc>
                  <a:buNone/>
                </a:pPr>
                <a:r>
                  <a:rPr lang="en-US" dirty="0"/>
                  <a:t>Where </a:t>
                </a:r>
                <a:r>
                  <a:rPr lang="en-US" dirty="0">
                    <a:latin typeface="Cambria Math"/>
                    <a:ea typeface="Cambria Math"/>
                  </a:rPr>
                  <a:t>𝛉 is the phase by which I lags V. </a:t>
                </a:r>
              </a:p>
              <a:p>
                <a:pPr marL="0" indent="0">
                  <a:lnSpc>
                    <a:spcPct val="150000"/>
                  </a:lnSpc>
                  <a:buNone/>
                </a:pPr>
                <a:r>
                  <a:rPr lang="en-US" dirty="0">
                    <a:latin typeface="Cambria Math"/>
                    <a:ea typeface="Cambria Math"/>
                  </a:rPr>
                  <a:t>If P =</a:t>
                </a:r>
                <a:r>
                  <a:rPr lang="en-US" dirty="0">
                    <a:ea typeface="Cambria Math"/>
                  </a:rPr>
                  <a:t> </a:t>
                </a:r>
                <a14:m>
                  <m:oMath xmlns:m="http://schemas.openxmlformats.org/officeDocument/2006/math">
                    <m:r>
                      <a:rPr lang="en-US" i="1">
                        <a:latin typeface="Cambria Math"/>
                        <a:ea typeface="Cambria Math"/>
                      </a:rPr>
                      <m:t>𝗅</m:t>
                    </m:r>
                    <m:r>
                      <a:rPr lang="en-US" i="1">
                        <a:latin typeface="Cambria Math"/>
                        <a:ea typeface="Cambria Math"/>
                      </a:rPr>
                      <m:t>𝑉</m:t>
                    </m:r>
                    <m:r>
                      <a:rPr lang="en-US" i="1">
                        <a:latin typeface="Cambria Math"/>
                        <a:ea typeface="Cambria Math"/>
                      </a:rPr>
                      <m:t>𝗅</m:t>
                    </m:r>
                    <m:r>
                      <a:rPr lang="en-US" i="1">
                        <a:latin typeface="Cambria Math"/>
                        <a:ea typeface="Cambria Math"/>
                      </a:rPr>
                      <m:t> </m:t>
                    </m:r>
                    <m:r>
                      <a:rPr lang="en-US" i="1">
                        <a:latin typeface="Cambria Math"/>
                        <a:ea typeface="Cambria Math"/>
                      </a:rPr>
                      <m:t>𝗅</m:t>
                    </m:r>
                    <m:r>
                      <a:rPr lang="en-US" i="1">
                        <a:latin typeface="Cambria Math"/>
                        <a:ea typeface="Cambria Math"/>
                      </a:rPr>
                      <m:t>𝐼</m:t>
                    </m:r>
                    <m:r>
                      <a:rPr lang="en-US" i="1">
                        <a:latin typeface="Cambria Math"/>
                        <a:ea typeface="Cambria Math"/>
                      </a:rPr>
                      <m:t>𝗅</m:t>
                    </m:r>
                    <m:func>
                      <m:funcPr>
                        <m:ctrlPr>
                          <a:rPr lang="en-US" i="1" smtClean="0">
                            <a:latin typeface="Cambria Math" panose="02040503050406030204" pitchFamily="18" charset="0"/>
                            <a:ea typeface="Cambria Math"/>
                          </a:rPr>
                        </m:ctrlPr>
                      </m:funcPr>
                      <m:fName>
                        <m:r>
                          <m:rPr>
                            <m:sty m:val="p"/>
                          </m:rPr>
                          <a:rPr lang="en-US">
                            <a:latin typeface="Cambria Math"/>
                            <a:ea typeface="Cambria Math"/>
                          </a:rPr>
                          <m:t>cos</m:t>
                        </m:r>
                      </m:fName>
                      <m:e>
                        <m:r>
                          <a:rPr lang="en-US" i="1">
                            <a:latin typeface="Cambria Math"/>
                            <a:ea typeface="Cambria Math"/>
                          </a:rPr>
                          <m:t>𝛉</m:t>
                        </m:r>
                        <m:r>
                          <a:rPr lang="en-US" b="0" i="1" smtClean="0">
                            <a:latin typeface="Cambria Math"/>
                            <a:ea typeface="Cambria Math"/>
                          </a:rPr>
                          <m:t> </m:t>
                        </m:r>
                      </m:e>
                    </m:func>
                  </m:oMath>
                </a14:m>
                <a:r>
                  <a:rPr lang="en-US" dirty="0"/>
                  <a:t>is positive real power is absorbed by E.</a:t>
                </a:r>
              </a:p>
              <a:p>
                <a:pPr marL="0" indent="0">
                  <a:lnSpc>
                    <a:spcPct val="150000"/>
                  </a:lnSpc>
                  <a:buNone/>
                </a:pPr>
                <a:r>
                  <a:rPr lang="en-US" dirty="0"/>
                  <a:t>If P = </a:t>
                </a:r>
                <a14:m>
                  <m:oMath xmlns:m="http://schemas.openxmlformats.org/officeDocument/2006/math">
                    <m:r>
                      <a:rPr lang="en-US" i="1">
                        <a:latin typeface="Cambria Math"/>
                        <a:ea typeface="Cambria Math"/>
                      </a:rPr>
                      <m:t>𝗅</m:t>
                    </m:r>
                    <m:r>
                      <a:rPr lang="en-US" i="1">
                        <a:latin typeface="Cambria Math"/>
                        <a:ea typeface="Cambria Math"/>
                      </a:rPr>
                      <m:t>𝑉</m:t>
                    </m:r>
                    <m:r>
                      <a:rPr lang="en-US" i="1">
                        <a:latin typeface="Cambria Math"/>
                        <a:ea typeface="Cambria Math"/>
                      </a:rPr>
                      <m:t>𝗅</m:t>
                    </m:r>
                    <m:r>
                      <a:rPr lang="en-US" i="1">
                        <a:latin typeface="Cambria Math"/>
                        <a:ea typeface="Cambria Math"/>
                      </a:rPr>
                      <m:t> </m:t>
                    </m:r>
                    <m:r>
                      <a:rPr lang="en-US" i="1">
                        <a:latin typeface="Cambria Math"/>
                        <a:ea typeface="Cambria Math"/>
                      </a:rPr>
                      <m:t>𝗅</m:t>
                    </m:r>
                    <m:r>
                      <a:rPr lang="en-US" i="1">
                        <a:latin typeface="Cambria Math"/>
                        <a:ea typeface="Cambria Math"/>
                      </a:rPr>
                      <m:t>𝐼</m:t>
                    </m:r>
                    <m:r>
                      <a:rPr lang="en-US" i="1">
                        <a:latin typeface="Cambria Math"/>
                        <a:ea typeface="Cambria Math"/>
                      </a:rPr>
                      <m:t>𝗅</m:t>
                    </m:r>
                    <m:func>
                      <m:funcPr>
                        <m:ctrlPr>
                          <a:rPr lang="en-US" i="1">
                            <a:latin typeface="Cambria Math" panose="02040503050406030204" pitchFamily="18" charset="0"/>
                            <a:ea typeface="Cambria Math"/>
                          </a:rPr>
                        </m:ctrlPr>
                      </m:funcPr>
                      <m:fName>
                        <m:r>
                          <m:rPr>
                            <m:sty m:val="p"/>
                          </m:rPr>
                          <a:rPr lang="en-US">
                            <a:latin typeface="Cambria Math"/>
                            <a:ea typeface="Cambria Math"/>
                          </a:rPr>
                          <m:t>cos</m:t>
                        </m:r>
                      </m:fName>
                      <m:e>
                        <m:r>
                          <a:rPr lang="en-US" i="1">
                            <a:latin typeface="Cambria Math"/>
                            <a:ea typeface="Cambria Math"/>
                          </a:rPr>
                          <m:t>𝛉</m:t>
                        </m:r>
                        <m:r>
                          <a:rPr lang="en-US" b="0" i="1" smtClean="0">
                            <a:latin typeface="Cambria Math"/>
                            <a:ea typeface="Cambria Math"/>
                          </a:rPr>
                          <m:t> </m:t>
                        </m:r>
                      </m:e>
                    </m:func>
                  </m:oMath>
                </a14:m>
                <a:r>
                  <a:rPr lang="en-US" dirty="0"/>
                  <a:t>is negative real power is supplied by E.</a:t>
                </a:r>
              </a:p>
              <a:p>
                <a:pPr marL="0" indent="0">
                  <a:lnSpc>
                    <a:spcPct val="150000"/>
                  </a:lnSpc>
                  <a:buNone/>
                </a:pPr>
                <a:endParaRPr lang="en-US" dirty="0"/>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xfrm>
                <a:off x="228600" y="228600"/>
                <a:ext cx="8458200" cy="6324600"/>
              </a:xfrm>
              <a:blipFill rotWithShape="1">
                <a:blip r:embed="rId2"/>
                <a:stretch>
                  <a:fillRect l="-1154" r="-1947" b="-9836"/>
                </a:stretch>
              </a:blipFill>
            </p:spPr>
            <p:txBody>
              <a:bodyPr/>
              <a:lstStyle/>
              <a:p>
                <a:r>
                  <a:rPr lang="en-US">
                    <a:noFill/>
                  </a:rPr>
                  <a:t> </a:t>
                </a:r>
              </a:p>
            </p:txBody>
          </p:sp>
        </mc:Fallback>
      </mc:AlternateContent>
    </p:spTree>
    <p:extLst>
      <p:ext uri="{BB962C8B-B14F-4D97-AF65-F5344CB8AC3E}">
        <p14:creationId xmlns:p14="http://schemas.microsoft.com/office/powerpoint/2010/main" val="1788156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13</a:t>
            </a:fld>
            <a:endParaRPr lang="en-US"/>
          </a:p>
        </p:txBody>
      </p:sp>
      <p:sp>
        <p:nvSpPr>
          <p:cNvPr id="5" name="Rectangle 4"/>
          <p:cNvSpPr/>
          <p:nvPr/>
        </p:nvSpPr>
        <p:spPr>
          <a:xfrm>
            <a:off x="304800" y="381000"/>
            <a:ext cx="8458200" cy="1200329"/>
          </a:xfrm>
          <a:prstGeom prst="rect">
            <a:avLst/>
          </a:prstGeom>
        </p:spPr>
        <p:txBody>
          <a:bodyPr wrap="square">
            <a:spAutoFit/>
          </a:bodyPr>
          <a:lstStyle/>
          <a:p>
            <a:r>
              <a:rPr lang="en-US" sz="2400" dirty="0"/>
              <a:t>Generally , we can determine the P and Q absorbed or supplied by any </a:t>
            </a:r>
            <a:r>
              <a:rPr lang="en-US" sz="2400" dirty="0" err="1"/>
              <a:t>ckt</a:t>
            </a:r>
            <a:r>
              <a:rPr lang="en-US" sz="2400" dirty="0"/>
              <a:t> as enclosed in a box with entering current I and voltage V having polarity as shown in the figure given below.</a:t>
            </a:r>
          </a:p>
        </p:txBody>
      </p:sp>
      <p:pic>
        <p:nvPicPr>
          <p:cNvPr id="634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2303318"/>
            <a:ext cx="2971800" cy="3106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 name="Rectangle 7"/>
              <p:cNvSpPr/>
              <p:nvPr/>
            </p:nvSpPr>
            <p:spPr>
              <a:xfrm>
                <a:off x="4267200" y="2568476"/>
                <a:ext cx="4724400" cy="2308324"/>
              </a:xfrm>
              <a:prstGeom prst="rect">
                <a:avLst/>
              </a:prstGeom>
            </p:spPr>
            <p:txBody>
              <a:bodyPr wrap="square">
                <a:spAutoFit/>
              </a:bodyPr>
              <a:lstStyle/>
              <a:p>
                <a:r>
                  <a:rPr lang="en-US" sz="2400" b="1" dirty="0">
                    <a:solidFill>
                      <a:srgbClr val="0070C0"/>
                    </a:solidFill>
                  </a:rPr>
                  <a:t>If P</a:t>
                </a:r>
                <a14:m>
                  <m:oMath xmlns:m="http://schemas.openxmlformats.org/officeDocument/2006/math">
                    <m:r>
                      <a:rPr lang="en-US" sz="2400" b="1" i="1" smtClean="0">
                        <a:solidFill>
                          <a:srgbClr val="0070C0"/>
                        </a:solidFill>
                        <a:latin typeface="Cambria Math"/>
                        <a:ea typeface="Cambria Math"/>
                      </a:rPr>
                      <m:t>&gt;</m:t>
                    </m:r>
                    <m:r>
                      <a:rPr lang="en-US" sz="2400" b="1" i="1" smtClean="0">
                        <a:solidFill>
                          <a:srgbClr val="0070C0"/>
                        </a:solidFill>
                        <a:latin typeface="Cambria Math"/>
                        <a:ea typeface="Cambria Math"/>
                      </a:rPr>
                      <m:t>𝟎</m:t>
                    </m:r>
                    <m:r>
                      <a:rPr lang="en-US" sz="2400" b="1" i="1" smtClean="0">
                        <a:solidFill>
                          <a:srgbClr val="0070C0"/>
                        </a:solidFill>
                        <a:latin typeface="Cambria Math"/>
                        <a:ea typeface="Cambria Math"/>
                      </a:rPr>
                      <m:t>, </m:t>
                    </m:r>
                  </m:oMath>
                </a14:m>
                <a:r>
                  <a:rPr lang="en-US" sz="2400" b="1" dirty="0">
                    <a:solidFill>
                      <a:srgbClr val="0070C0"/>
                    </a:solidFill>
                    <a:ea typeface="Cambria Math"/>
                  </a:rPr>
                  <a:t>circuit absorbs real power</a:t>
                </a:r>
              </a:p>
              <a:p>
                <a:r>
                  <a:rPr lang="en-US" sz="2400" b="1" dirty="0">
                    <a:solidFill>
                      <a:srgbClr val="0070C0"/>
                    </a:solidFill>
                  </a:rPr>
                  <a:t>If P</a:t>
                </a:r>
                <a14:m>
                  <m:oMath xmlns:m="http://schemas.openxmlformats.org/officeDocument/2006/math">
                    <m:r>
                      <a:rPr lang="en-US" sz="2400" b="1" i="1" smtClean="0">
                        <a:solidFill>
                          <a:srgbClr val="0070C0"/>
                        </a:solidFill>
                        <a:latin typeface="Cambria Math"/>
                        <a:ea typeface="Cambria Math"/>
                      </a:rPr>
                      <m:t>&lt;</m:t>
                    </m:r>
                    <m:r>
                      <a:rPr lang="en-US" sz="2400" b="1" i="1" smtClean="0">
                        <a:solidFill>
                          <a:srgbClr val="0070C0"/>
                        </a:solidFill>
                        <a:latin typeface="Cambria Math"/>
                        <a:ea typeface="Cambria Math"/>
                      </a:rPr>
                      <m:t>𝟎</m:t>
                    </m:r>
                    <m:r>
                      <a:rPr lang="en-US" sz="2400" b="1" i="1" smtClean="0">
                        <a:solidFill>
                          <a:srgbClr val="0070C0"/>
                        </a:solidFill>
                        <a:latin typeface="Cambria Math"/>
                        <a:ea typeface="Cambria Math"/>
                      </a:rPr>
                      <m:t>,</m:t>
                    </m:r>
                  </m:oMath>
                </a14:m>
                <a:r>
                  <a:rPr lang="en-US" sz="2400" b="1" dirty="0">
                    <a:solidFill>
                      <a:srgbClr val="0070C0"/>
                    </a:solidFill>
                    <a:ea typeface="Cambria Math"/>
                  </a:rPr>
                  <a:t> circuit supplies real power </a:t>
                </a:r>
              </a:p>
              <a:p>
                <a:r>
                  <a:rPr lang="en-US" sz="2400" b="1" dirty="0">
                    <a:solidFill>
                      <a:srgbClr val="0070C0"/>
                    </a:solidFill>
                  </a:rPr>
                  <a:t>If Q</a:t>
                </a:r>
                <a14:m>
                  <m:oMath xmlns:m="http://schemas.openxmlformats.org/officeDocument/2006/math">
                    <m:r>
                      <a:rPr lang="en-US" sz="2400" b="1" i="1" smtClean="0">
                        <a:solidFill>
                          <a:srgbClr val="0070C0"/>
                        </a:solidFill>
                        <a:latin typeface="Cambria Math"/>
                        <a:ea typeface="Cambria Math"/>
                      </a:rPr>
                      <m:t>&gt;</m:t>
                    </m:r>
                    <m:r>
                      <a:rPr lang="en-US" sz="2400" b="1" i="1" smtClean="0">
                        <a:solidFill>
                          <a:srgbClr val="0070C0"/>
                        </a:solidFill>
                        <a:latin typeface="Cambria Math"/>
                        <a:ea typeface="Cambria Math"/>
                      </a:rPr>
                      <m:t>𝟎</m:t>
                    </m:r>
                  </m:oMath>
                </a14:m>
                <a:r>
                  <a:rPr lang="en-US" sz="2400" b="1" dirty="0">
                    <a:solidFill>
                      <a:srgbClr val="0070C0"/>
                    </a:solidFill>
                    <a:ea typeface="Cambria Math"/>
                  </a:rPr>
                  <a:t>, circuit absorbs reactive     power  (I lags V)</a:t>
                </a:r>
              </a:p>
              <a:p>
                <a:r>
                  <a:rPr lang="en-US" sz="2400" b="1" dirty="0">
                    <a:solidFill>
                      <a:srgbClr val="0070C0"/>
                    </a:solidFill>
                  </a:rPr>
                  <a:t>If Q</a:t>
                </a:r>
                <a14:m>
                  <m:oMath xmlns:m="http://schemas.openxmlformats.org/officeDocument/2006/math">
                    <m:r>
                      <a:rPr lang="en-US" sz="2400" b="1" i="1" smtClean="0">
                        <a:solidFill>
                          <a:srgbClr val="0070C0"/>
                        </a:solidFill>
                        <a:latin typeface="Cambria Math"/>
                        <a:ea typeface="Cambria Math"/>
                      </a:rPr>
                      <m:t>&lt;</m:t>
                    </m:r>
                    <m:r>
                      <a:rPr lang="en-US" sz="2400" b="1" i="1" smtClean="0">
                        <a:solidFill>
                          <a:srgbClr val="0070C0"/>
                        </a:solidFill>
                        <a:latin typeface="Cambria Math"/>
                        <a:ea typeface="Cambria Math"/>
                      </a:rPr>
                      <m:t>𝟎</m:t>
                    </m:r>
                  </m:oMath>
                </a14:m>
                <a:r>
                  <a:rPr lang="en-US" sz="2400" b="1" dirty="0">
                    <a:solidFill>
                      <a:srgbClr val="0070C0"/>
                    </a:solidFill>
                  </a:rPr>
                  <a:t>, circuit supplies reactive power (I leads V)</a:t>
                </a:r>
              </a:p>
            </p:txBody>
          </p:sp>
        </mc:Choice>
        <mc:Fallback xmlns="">
          <p:sp>
            <p:nvSpPr>
              <p:cNvPr id="8" name="Rectangle 7"/>
              <p:cNvSpPr>
                <a:spLocks noRot="1" noChangeAspect="1" noMove="1" noResize="1" noEditPoints="1" noAdjustHandles="1" noChangeArrowheads="1" noChangeShapeType="1" noTextEdit="1"/>
              </p:cNvSpPr>
              <p:nvPr/>
            </p:nvSpPr>
            <p:spPr>
              <a:xfrm>
                <a:off x="4267200" y="2568476"/>
                <a:ext cx="4724400" cy="2308324"/>
              </a:xfrm>
              <a:prstGeom prst="rect">
                <a:avLst/>
              </a:prstGeom>
              <a:blipFill rotWithShape="1">
                <a:blip r:embed="rId3"/>
                <a:stretch>
                  <a:fillRect l="-1935" t="-1847" r="-4129" b="-5013"/>
                </a:stretch>
              </a:blipFill>
            </p:spPr>
            <p:txBody>
              <a:bodyPr/>
              <a:lstStyle/>
              <a:p>
                <a:r>
                  <a:rPr lang="en-US">
                    <a:noFill/>
                  </a:rPr>
                  <a:t> </a:t>
                </a:r>
              </a:p>
            </p:txBody>
          </p:sp>
        </mc:Fallback>
      </mc:AlternateContent>
    </p:spTree>
    <p:extLst>
      <p:ext uri="{BB962C8B-B14F-4D97-AF65-F5344CB8AC3E}">
        <p14:creationId xmlns:p14="http://schemas.microsoft.com/office/powerpoint/2010/main" val="1287272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3562"/>
          </a:xfrm>
        </p:spPr>
        <p:txBody>
          <a:bodyPr>
            <a:normAutofit fontScale="90000"/>
          </a:bodyPr>
          <a:lstStyle/>
          <a:p>
            <a:r>
              <a:rPr lang="en-US" dirty="0">
                <a:solidFill>
                  <a:srgbClr val="C00000"/>
                </a:solidFill>
                <a:latin typeface="Times New Roman" pitchFamily="18" charset="0"/>
                <a:cs typeface="Times New Roman" pitchFamily="18" charset="0"/>
              </a:rPr>
              <a:t>Balanced three phase system</a:t>
            </a:r>
          </a:p>
        </p:txBody>
      </p:sp>
      <p:sp>
        <p:nvSpPr>
          <p:cNvPr id="3" name="Slide Number Placeholder 2"/>
          <p:cNvSpPr>
            <a:spLocks noGrp="1"/>
          </p:cNvSpPr>
          <p:nvPr>
            <p:ph type="sldNum" sz="quarter" idx="12"/>
          </p:nvPr>
        </p:nvSpPr>
        <p:spPr/>
        <p:txBody>
          <a:bodyPr/>
          <a:lstStyle/>
          <a:p>
            <a:fld id="{D2782D01-16B3-4CF0-B177-B034B01AF4CE}" type="slidenum">
              <a:rPr lang="en-US" smtClean="0"/>
              <a:pPr/>
              <a:t>14</a:t>
            </a:fld>
            <a:endParaRPr lang="en-US"/>
          </a:p>
        </p:txBody>
      </p:sp>
      <p:pic>
        <p:nvPicPr>
          <p:cNvPr id="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361157" y="852055"/>
            <a:ext cx="3425009" cy="2693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4800600" y="868740"/>
            <a:ext cx="4114800" cy="1692771"/>
          </a:xfrm>
          <a:prstGeom prst="rect">
            <a:avLst/>
          </a:prstGeom>
        </p:spPr>
        <p:txBody>
          <a:bodyPr wrap="square">
            <a:spAutoFit/>
          </a:bodyPr>
          <a:lstStyle/>
          <a:p>
            <a:pPr>
              <a:buFont typeface="Arial" charset="0"/>
              <a:buChar char="•"/>
            </a:pPr>
            <a:r>
              <a:rPr lang="en-US" sz="2600" dirty="0"/>
              <a:t>Three sources connected to 3 loads using four-wire system</a:t>
            </a:r>
          </a:p>
          <a:p>
            <a:pPr>
              <a:buFont typeface="Arial" charset="0"/>
              <a:buChar char="•"/>
            </a:pPr>
            <a:r>
              <a:rPr lang="en-US" sz="2600" dirty="0"/>
              <a:t>Sources have EQUAL frequency but DIFFFERENT phases</a:t>
            </a:r>
          </a:p>
        </p:txBody>
      </p:sp>
      <p:grpSp>
        <p:nvGrpSpPr>
          <p:cNvPr id="14" name="Group 6"/>
          <p:cNvGrpSpPr>
            <a:grpSpLocks/>
          </p:cNvGrpSpPr>
          <p:nvPr/>
        </p:nvGrpSpPr>
        <p:grpSpPr bwMode="auto">
          <a:xfrm>
            <a:off x="884238" y="4114800"/>
            <a:ext cx="3535362" cy="2476500"/>
            <a:chOff x="650875" y="3203575"/>
            <a:chExt cx="3535363" cy="2476500"/>
          </a:xfrm>
        </p:grpSpPr>
        <p:cxnSp>
          <p:nvCxnSpPr>
            <p:cNvPr id="15" name="Straight Connector 14"/>
            <p:cNvCxnSpPr/>
            <p:nvPr/>
          </p:nvCxnSpPr>
          <p:spPr>
            <a:xfrm>
              <a:off x="1738312" y="3398837"/>
              <a:ext cx="0" cy="1035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796925" y="4433887"/>
              <a:ext cx="941387" cy="63341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1738312" y="4433887"/>
              <a:ext cx="1047750" cy="61436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1738312" y="3398837"/>
              <a:ext cx="17621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06450" y="5068887"/>
              <a:ext cx="0" cy="4254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790575" y="5499100"/>
              <a:ext cx="281622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2786063" y="5048250"/>
              <a:ext cx="82073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512887" y="3690937"/>
              <a:ext cx="450850" cy="4508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sp>
          <p:nvSpPr>
            <p:cNvPr id="23" name="Oval 22"/>
            <p:cNvSpPr/>
            <p:nvPr/>
          </p:nvSpPr>
          <p:spPr>
            <a:xfrm>
              <a:off x="2097087" y="4589462"/>
              <a:ext cx="450850" cy="4508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sp>
          <p:nvSpPr>
            <p:cNvPr id="24" name="Oval 23"/>
            <p:cNvSpPr/>
            <p:nvPr/>
          </p:nvSpPr>
          <p:spPr>
            <a:xfrm>
              <a:off x="965200" y="4589462"/>
              <a:ext cx="450850" cy="45085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cxnSp>
          <p:nvCxnSpPr>
            <p:cNvPr id="25" name="Straight Connector 24"/>
            <p:cNvCxnSpPr/>
            <p:nvPr/>
          </p:nvCxnSpPr>
          <p:spPr>
            <a:xfrm flipH="1">
              <a:off x="1738312" y="4433887"/>
              <a:ext cx="1762125" cy="0"/>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30"/>
            <p:cNvSpPr txBox="1">
              <a:spLocks noChangeArrowheads="1"/>
            </p:cNvSpPr>
            <p:nvPr/>
          </p:nvSpPr>
          <p:spPr bwMode="auto">
            <a:xfrm>
              <a:off x="1584325" y="3654425"/>
              <a:ext cx="371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400" dirty="0"/>
                <a:t>+</a:t>
              </a:r>
            </a:p>
            <a:p>
              <a:pPr eaLnBrk="1" hangingPunct="1"/>
              <a:r>
                <a:rPr lang="en-US" sz="1400" dirty="0">
                  <a:sym typeface="Symbol" pitchFamily="18" charset="2"/>
                </a:rPr>
                <a:t></a:t>
              </a:r>
              <a:endParaRPr lang="en-US" sz="1400" dirty="0"/>
            </a:p>
          </p:txBody>
        </p:sp>
        <p:sp>
          <p:nvSpPr>
            <p:cNvPr id="27" name="TextBox 38"/>
            <p:cNvSpPr txBox="1">
              <a:spLocks noChangeArrowheads="1"/>
            </p:cNvSpPr>
            <p:nvPr/>
          </p:nvSpPr>
          <p:spPr bwMode="auto">
            <a:xfrm rot="-7820705">
              <a:off x="969963" y="4548188"/>
              <a:ext cx="371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400"/>
                <a:t>+</a:t>
              </a:r>
            </a:p>
            <a:p>
              <a:pPr eaLnBrk="1" hangingPunct="1"/>
              <a:r>
                <a:rPr lang="en-US" sz="1400">
                  <a:sym typeface="Symbol" pitchFamily="18" charset="2"/>
                </a:rPr>
                <a:t></a:t>
              </a:r>
              <a:endParaRPr lang="en-US" sz="1400"/>
            </a:p>
          </p:txBody>
        </p:sp>
        <p:sp>
          <p:nvSpPr>
            <p:cNvPr id="28" name="TextBox 39"/>
            <p:cNvSpPr txBox="1">
              <a:spLocks noChangeArrowheads="1"/>
            </p:cNvSpPr>
            <p:nvPr/>
          </p:nvSpPr>
          <p:spPr bwMode="auto">
            <a:xfrm rot="7686871">
              <a:off x="2114550" y="4591050"/>
              <a:ext cx="3714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400"/>
                <a:t>+</a:t>
              </a:r>
            </a:p>
            <a:p>
              <a:pPr eaLnBrk="1" hangingPunct="1"/>
              <a:r>
                <a:rPr lang="en-US" sz="1400">
                  <a:sym typeface="Symbol" pitchFamily="18" charset="2"/>
                </a:rPr>
                <a:t></a:t>
              </a:r>
              <a:endParaRPr lang="en-US" sz="1400"/>
            </a:p>
          </p:txBody>
        </p:sp>
        <p:sp>
          <p:nvSpPr>
            <p:cNvPr id="29" name="TextBox 40"/>
            <p:cNvSpPr txBox="1">
              <a:spLocks noChangeArrowheads="1"/>
            </p:cNvSpPr>
            <p:nvPr/>
          </p:nvSpPr>
          <p:spPr bwMode="auto">
            <a:xfrm>
              <a:off x="992188" y="3433763"/>
              <a:ext cx="541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dirty="0"/>
                <a:t>V</a:t>
              </a:r>
              <a:r>
                <a:rPr lang="en-US" sz="1600" baseline="-25000" dirty="0"/>
                <a:t>an</a:t>
              </a:r>
            </a:p>
          </p:txBody>
        </p:sp>
        <p:sp>
          <p:nvSpPr>
            <p:cNvPr id="30" name="TextBox 41"/>
            <p:cNvSpPr txBox="1">
              <a:spLocks noChangeArrowheads="1"/>
            </p:cNvSpPr>
            <p:nvPr/>
          </p:nvSpPr>
          <p:spPr bwMode="auto">
            <a:xfrm>
              <a:off x="2052638" y="4991100"/>
              <a:ext cx="539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V</a:t>
              </a:r>
              <a:r>
                <a:rPr lang="en-US" sz="1600" baseline="-25000"/>
                <a:t>bn</a:t>
              </a:r>
            </a:p>
          </p:txBody>
        </p:sp>
        <p:sp>
          <p:nvSpPr>
            <p:cNvPr id="31" name="TextBox 42"/>
            <p:cNvSpPr txBox="1">
              <a:spLocks noChangeArrowheads="1"/>
            </p:cNvSpPr>
            <p:nvPr/>
          </p:nvSpPr>
          <p:spPr bwMode="auto">
            <a:xfrm>
              <a:off x="650875" y="4387850"/>
              <a:ext cx="53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V</a:t>
              </a:r>
              <a:r>
                <a:rPr lang="en-US" sz="1600" baseline="-25000"/>
                <a:t>cn</a:t>
              </a:r>
            </a:p>
          </p:txBody>
        </p:sp>
        <p:sp>
          <p:nvSpPr>
            <p:cNvPr id="32" name="Oval 31"/>
            <p:cNvSpPr/>
            <p:nvPr/>
          </p:nvSpPr>
          <p:spPr>
            <a:xfrm>
              <a:off x="3465513" y="3373437"/>
              <a:ext cx="71438" cy="6032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sp>
          <p:nvSpPr>
            <p:cNvPr id="33" name="Oval 32"/>
            <p:cNvSpPr/>
            <p:nvPr/>
          </p:nvSpPr>
          <p:spPr>
            <a:xfrm>
              <a:off x="3600451" y="5024437"/>
              <a:ext cx="69850" cy="6032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sp>
          <p:nvSpPr>
            <p:cNvPr id="34" name="Oval 33"/>
            <p:cNvSpPr/>
            <p:nvPr/>
          </p:nvSpPr>
          <p:spPr>
            <a:xfrm>
              <a:off x="3600451" y="5481637"/>
              <a:ext cx="69850" cy="60325"/>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MY"/>
            </a:p>
          </p:txBody>
        </p:sp>
        <p:sp>
          <p:nvSpPr>
            <p:cNvPr id="35" name="TextBox 47"/>
            <p:cNvSpPr txBox="1">
              <a:spLocks noChangeArrowheads="1"/>
            </p:cNvSpPr>
            <p:nvPr/>
          </p:nvSpPr>
          <p:spPr bwMode="auto">
            <a:xfrm>
              <a:off x="3500438" y="3203575"/>
              <a:ext cx="5413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a</a:t>
              </a:r>
              <a:endParaRPr lang="en-US" sz="1600" baseline="-25000"/>
            </a:p>
          </p:txBody>
        </p:sp>
        <p:sp>
          <p:nvSpPr>
            <p:cNvPr id="36" name="TextBox 48"/>
            <p:cNvSpPr txBox="1">
              <a:spLocks noChangeArrowheads="1"/>
            </p:cNvSpPr>
            <p:nvPr/>
          </p:nvSpPr>
          <p:spPr bwMode="auto">
            <a:xfrm>
              <a:off x="3500438" y="4229100"/>
              <a:ext cx="5413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n</a:t>
              </a:r>
              <a:endParaRPr lang="en-US" sz="1600" baseline="-25000"/>
            </a:p>
          </p:txBody>
        </p:sp>
        <p:sp>
          <p:nvSpPr>
            <p:cNvPr id="37" name="TextBox 49"/>
            <p:cNvSpPr txBox="1">
              <a:spLocks noChangeArrowheads="1"/>
            </p:cNvSpPr>
            <p:nvPr/>
          </p:nvSpPr>
          <p:spPr bwMode="auto">
            <a:xfrm>
              <a:off x="3635375" y="4916488"/>
              <a:ext cx="53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b</a:t>
              </a:r>
              <a:endParaRPr lang="en-US" sz="1600" baseline="-25000"/>
            </a:p>
          </p:txBody>
        </p:sp>
        <p:sp>
          <p:nvSpPr>
            <p:cNvPr id="38" name="TextBox 50"/>
            <p:cNvSpPr txBox="1">
              <a:spLocks noChangeArrowheads="1"/>
            </p:cNvSpPr>
            <p:nvPr/>
          </p:nvSpPr>
          <p:spPr bwMode="auto">
            <a:xfrm>
              <a:off x="3646488" y="5341938"/>
              <a:ext cx="53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6" charset="-128"/>
                </a:defRPr>
              </a:lvl1pPr>
              <a:lvl2pPr marL="742950" indent="-285750" eaLnBrk="0" hangingPunct="0">
                <a:defRPr>
                  <a:solidFill>
                    <a:schemeClr val="tx1"/>
                  </a:solidFill>
                  <a:latin typeface="Arial" charset="0"/>
                  <a:ea typeface="ＭＳ Ｐゴシック" pitchFamily="-106" charset="-128"/>
                </a:defRPr>
              </a:lvl2pPr>
              <a:lvl3pPr marL="1143000" indent="-228600" eaLnBrk="0" hangingPunct="0">
                <a:defRPr>
                  <a:solidFill>
                    <a:schemeClr val="tx1"/>
                  </a:solidFill>
                  <a:latin typeface="Arial" charset="0"/>
                  <a:ea typeface="ＭＳ Ｐゴシック" pitchFamily="-106" charset="-128"/>
                </a:defRPr>
              </a:lvl3pPr>
              <a:lvl4pPr marL="1600200" indent="-228600" eaLnBrk="0" hangingPunct="0">
                <a:defRPr>
                  <a:solidFill>
                    <a:schemeClr val="tx1"/>
                  </a:solidFill>
                  <a:latin typeface="Arial" charset="0"/>
                  <a:ea typeface="ＭＳ Ｐゴシック" pitchFamily="-106" charset="-128"/>
                </a:defRPr>
              </a:lvl4pPr>
              <a:lvl5pPr marL="2057400" indent="-228600" eaLnBrk="0" hangingPunct="0">
                <a:defRPr>
                  <a:solidFill>
                    <a:schemeClr val="tx1"/>
                  </a:solidFill>
                  <a:latin typeface="Arial" charset="0"/>
                  <a:ea typeface="ＭＳ Ｐゴシック" pitchFamily="-106"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106"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106"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106"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106" charset="-128"/>
                </a:defRPr>
              </a:lvl9pPr>
            </a:lstStyle>
            <a:p>
              <a:pPr eaLnBrk="1" hangingPunct="1"/>
              <a:r>
                <a:rPr lang="en-US" sz="1600" b="1"/>
                <a:t>c</a:t>
              </a:r>
              <a:endParaRPr lang="en-US" sz="1600" baseline="-25000"/>
            </a:p>
          </p:txBody>
        </p:sp>
      </p:grpSp>
      <p:sp>
        <p:nvSpPr>
          <p:cNvPr id="39" name="Rectangle 6"/>
          <p:cNvSpPr txBox="1">
            <a:spLocks noChangeArrowheads="1"/>
          </p:cNvSpPr>
          <p:nvPr/>
        </p:nvSpPr>
        <p:spPr>
          <a:xfrm>
            <a:off x="4572000" y="2819400"/>
            <a:ext cx="4495800" cy="1676400"/>
          </a:xfrm>
          <a:prstGeom prst="rect">
            <a:avLst/>
          </a:prstGeom>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buNone/>
            </a:pPr>
            <a:r>
              <a:rPr lang="en-US" sz="2800" dirty="0"/>
              <a:t>Balanced three phase voltages:</a:t>
            </a:r>
          </a:p>
          <a:p>
            <a:pPr lvl="1"/>
            <a:r>
              <a:rPr lang="en-US" sz="2800" dirty="0"/>
              <a:t>same magnitude (</a:t>
            </a:r>
            <a:r>
              <a:rPr lang="en-US" sz="2800" i="1" dirty="0"/>
              <a:t>V</a:t>
            </a:r>
            <a:r>
              <a:rPr lang="en-US" sz="2800" i="1" baseline="-25000" dirty="0"/>
              <a:t>M </a:t>
            </a:r>
            <a:r>
              <a:rPr lang="en-US" sz="2800" dirty="0"/>
              <a:t>)</a:t>
            </a:r>
          </a:p>
          <a:p>
            <a:pPr lvl="1"/>
            <a:r>
              <a:rPr lang="en-US" sz="2800" dirty="0"/>
              <a:t>120</a:t>
            </a:r>
            <a:r>
              <a:rPr lang="en-US" sz="2800" dirty="0">
                <a:sym typeface="Symbol" pitchFamily="18" charset="2"/>
              </a:rPr>
              <a:t></a:t>
            </a:r>
            <a:r>
              <a:rPr lang="en-US" sz="2800" dirty="0"/>
              <a:t> phase shift</a:t>
            </a:r>
          </a:p>
        </p:txBody>
      </p:sp>
      <p:graphicFrame>
        <p:nvGraphicFramePr>
          <p:cNvPr id="40" name="Object 39"/>
          <p:cNvGraphicFramePr>
            <a:graphicFrameLocks noChangeAspect="1"/>
          </p:cNvGraphicFramePr>
          <p:nvPr>
            <p:extLst>
              <p:ext uri="{D42A27DB-BD31-4B8C-83A1-F6EECF244321}">
                <p14:modId xmlns:p14="http://schemas.microsoft.com/office/powerpoint/2010/main" val="3324742958"/>
              </p:ext>
            </p:extLst>
          </p:nvPr>
        </p:nvGraphicFramePr>
        <p:xfrm>
          <a:off x="4966855" y="4704390"/>
          <a:ext cx="3719945" cy="1620210"/>
        </p:xfrm>
        <a:graphic>
          <a:graphicData uri="http://schemas.openxmlformats.org/presentationml/2006/ole">
            <mc:AlternateContent xmlns:mc="http://schemas.openxmlformats.org/markup-compatibility/2006">
              <mc:Choice xmlns:v="urn:schemas-microsoft-com:vml" Requires="v">
                <p:oleObj spid="_x0000_s65571" name="Equation" r:id="rId4" imgW="1574640" imgH="685800" progId="Equation.3">
                  <p:embed/>
                </p:oleObj>
              </mc:Choice>
              <mc:Fallback>
                <p:oleObj name="Equation" r:id="rId4" imgW="1574640" imgH="685800" progId="Equation.3">
                  <p:embed/>
                  <p:pic>
                    <p:nvPicPr>
                      <p:cNvPr id="0" name="Object 12"/>
                      <p:cNvPicPr>
                        <a:picLocks noChangeAspect="1" noChangeArrowheads="1"/>
                      </p:cNvPicPr>
                      <p:nvPr/>
                    </p:nvPicPr>
                    <p:blipFill>
                      <a:blip r:embed="rId5"/>
                      <a:srcRect/>
                      <a:stretch>
                        <a:fillRect/>
                      </a:stretch>
                    </p:blipFill>
                    <p:spPr bwMode="auto">
                      <a:xfrm>
                        <a:off x="4966855" y="4704390"/>
                        <a:ext cx="3719945" cy="1620210"/>
                      </a:xfrm>
                      <a:prstGeom prst="rect">
                        <a:avLst/>
                      </a:prstGeom>
                      <a:solidFill>
                        <a:srgbClr val="E5F8FD"/>
                      </a:solidFill>
                      <a:ln w="76200" cmpd="tri">
                        <a:solidFill>
                          <a:srgbClr val="0099FF"/>
                        </a:solidFill>
                        <a:miter lim="800000"/>
                        <a:headEnd/>
                        <a:tailEnd/>
                      </a:ln>
                    </p:spPr>
                  </p:pic>
                </p:oleObj>
              </mc:Fallback>
            </mc:AlternateContent>
          </a:graphicData>
        </a:graphic>
      </p:graphicFrame>
    </p:spTree>
    <p:extLst>
      <p:ext uri="{BB962C8B-B14F-4D97-AF65-F5344CB8AC3E}">
        <p14:creationId xmlns:p14="http://schemas.microsoft.com/office/powerpoint/2010/main" val="1698267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anim calcmode="lin" valueType="num">
                                      <p:cBhvr>
                                        <p:cTn id="7"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9">
                                            <p:txEl>
                                              <p:pRg st="0" end="0"/>
                                            </p:txEl>
                                          </p:spTgt>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anim calcmode="lin" valueType="num">
                                      <p:cBhvr>
                                        <p:cTn id="11" dur="500" fill="hold"/>
                                        <p:tgtEl>
                                          <p:spTgt spid="39">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39">
                                            <p:txEl>
                                              <p:pRg st="1" end="1"/>
                                            </p:txEl>
                                          </p:spTgt>
                                        </p:tgtEl>
                                        <p:attrNameLst>
                                          <p:attrName>ppt_h</p:attrName>
                                        </p:attrNameLst>
                                      </p:cBhvr>
                                      <p:tavLst>
                                        <p:tav tm="0">
                                          <p:val>
                                            <p:strVal val="#ppt_h"/>
                                          </p:val>
                                        </p:tav>
                                        <p:tav tm="100000">
                                          <p:val>
                                            <p:strVal val="#ppt_h"/>
                                          </p:val>
                                        </p:tav>
                                      </p:tavLst>
                                    </p:anim>
                                  </p:childTnLst>
                                </p:cTn>
                              </p:par>
                              <p:par>
                                <p:cTn id="13" presetID="17" presetClass="entr" presetSubtype="10" fill="hold" grpId="0" nodeType="withEffect">
                                  <p:stCondLst>
                                    <p:cond delay="0"/>
                                  </p:stCondLst>
                                  <p:childTnLst>
                                    <p:set>
                                      <p:cBhvr>
                                        <p:cTn id="14" dur="1" fill="hold">
                                          <p:stCondLst>
                                            <p:cond delay="0"/>
                                          </p:stCondLst>
                                        </p:cTn>
                                        <p:tgtEl>
                                          <p:spTgt spid="39">
                                            <p:txEl>
                                              <p:pRg st="2" end="2"/>
                                            </p:txEl>
                                          </p:spTgt>
                                        </p:tgtEl>
                                        <p:attrNameLst>
                                          <p:attrName>style.visibility</p:attrName>
                                        </p:attrNameLst>
                                      </p:cBhvr>
                                      <p:to>
                                        <p:strVal val="visible"/>
                                      </p:to>
                                    </p:set>
                                    <p:anim calcmode="lin" valueType="num">
                                      <p:cBhvr>
                                        <p:cTn id="15" dur="500" fill="hold"/>
                                        <p:tgtEl>
                                          <p:spTgt spid="39">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3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6"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barn(inHorizontal)">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15</a:t>
            </a:fld>
            <a:endParaRPr lang="en-US"/>
          </a:p>
        </p:txBody>
      </p:sp>
      <p:graphicFrame>
        <p:nvGraphicFramePr>
          <p:cNvPr id="6" name="Object 6"/>
          <p:cNvGraphicFramePr>
            <a:graphicFrameLocks noGrp="1" noChangeAspect="1"/>
          </p:cNvGraphicFramePr>
          <p:nvPr>
            <p:ph sz="quarter" idx="1"/>
            <p:extLst>
              <p:ext uri="{D42A27DB-BD31-4B8C-83A1-F6EECF244321}">
                <p14:modId xmlns:p14="http://schemas.microsoft.com/office/powerpoint/2010/main" val="941392218"/>
              </p:ext>
            </p:extLst>
          </p:nvPr>
        </p:nvGraphicFramePr>
        <p:xfrm>
          <a:off x="838200" y="1981200"/>
          <a:ext cx="5109633" cy="1943100"/>
        </p:xfrm>
        <a:graphic>
          <a:graphicData uri="http://schemas.openxmlformats.org/presentationml/2006/ole">
            <mc:AlternateContent xmlns:mc="http://schemas.openxmlformats.org/markup-compatibility/2006">
              <mc:Choice xmlns:v="urn:schemas-microsoft-com:vml" Requires="v">
                <p:oleObj spid="_x0000_s66597" name="Equation" r:id="rId3" imgW="1803400" imgH="685800" progId="Equation.3">
                  <p:embed/>
                </p:oleObj>
              </mc:Choice>
              <mc:Fallback>
                <p:oleObj name="Equation" r:id="rId3" imgW="1803400" imgH="685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981200"/>
                        <a:ext cx="5109633" cy="1943100"/>
                      </a:xfrm>
                      <a:prstGeom prst="rect">
                        <a:avLst/>
                      </a:prstGeom>
                      <a:solidFill>
                        <a:schemeClr val="bg1"/>
                      </a:solidFill>
                      <a:ln w="12700">
                        <a:solidFill>
                          <a:schemeClr val="bg1"/>
                        </a:solidFill>
                        <a:miter lim="800000"/>
                        <a:headEnd/>
                        <a:tailEnd/>
                      </a:ln>
                    </p:spPr>
                  </p:pic>
                </p:oleObj>
              </mc:Fallback>
            </mc:AlternateContent>
          </a:graphicData>
        </a:graphic>
      </p:graphicFrame>
      <p:sp>
        <p:nvSpPr>
          <p:cNvPr id="7" name="Rectangle 6"/>
          <p:cNvSpPr/>
          <p:nvPr/>
        </p:nvSpPr>
        <p:spPr>
          <a:xfrm>
            <a:off x="838200" y="228600"/>
            <a:ext cx="6019800" cy="1569660"/>
          </a:xfrm>
          <a:prstGeom prst="rect">
            <a:avLst/>
          </a:prstGeom>
        </p:spPr>
        <p:txBody>
          <a:bodyPr wrap="square">
            <a:spAutoFit/>
          </a:bodyPr>
          <a:lstStyle/>
          <a:p>
            <a:r>
              <a:rPr lang="en-US" sz="3200" dirty="0"/>
              <a:t>Balanced three phase currents: </a:t>
            </a:r>
          </a:p>
          <a:p>
            <a:pPr marL="914400" lvl="1" indent="-457200">
              <a:buFont typeface="Wingdings" pitchFamily="2" charset="2"/>
              <a:buChar char="§"/>
            </a:pPr>
            <a:r>
              <a:rPr lang="en-US" sz="3200" dirty="0"/>
              <a:t>same magnitude (</a:t>
            </a:r>
            <a:r>
              <a:rPr lang="en-US" sz="3200" i="1" dirty="0"/>
              <a:t>I</a:t>
            </a:r>
            <a:r>
              <a:rPr lang="en-US" sz="3200" i="1" baseline="-25000" dirty="0"/>
              <a:t>M </a:t>
            </a:r>
            <a:r>
              <a:rPr lang="en-US" sz="3200" dirty="0"/>
              <a:t>)</a:t>
            </a:r>
          </a:p>
          <a:p>
            <a:pPr marL="914400" lvl="1" indent="-457200">
              <a:buFont typeface="Wingdings" pitchFamily="2" charset="2"/>
              <a:buChar char="§"/>
            </a:pPr>
            <a:r>
              <a:rPr lang="en-US" sz="3200" dirty="0"/>
              <a:t>120</a:t>
            </a:r>
            <a:r>
              <a:rPr lang="en-US" sz="3200" dirty="0">
                <a:sym typeface="Symbol" pitchFamily="18" charset="2"/>
              </a:rPr>
              <a:t></a:t>
            </a:r>
            <a:r>
              <a:rPr lang="en-US" sz="3200" dirty="0"/>
              <a:t> phase shift</a:t>
            </a:r>
          </a:p>
        </p:txBody>
      </p:sp>
    </p:spTree>
    <p:extLst>
      <p:ext uri="{BB962C8B-B14F-4D97-AF65-F5344CB8AC3E}">
        <p14:creationId xmlns:p14="http://schemas.microsoft.com/office/powerpoint/2010/main" val="978368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2782D01-16B3-4CF0-B177-B034B01AF4CE}" type="slidenum">
              <a:rPr lang="en-US" smtClean="0"/>
              <a:pPr/>
              <a:t>16</a:t>
            </a:fld>
            <a:endParaRPr lang="en-US"/>
          </a:p>
        </p:txBody>
      </p:sp>
      <p:graphicFrame>
        <p:nvGraphicFramePr>
          <p:cNvPr id="8" name="Content Placeholder 7" descr="ale63317_12007"/>
          <p:cNvGraphicFramePr>
            <a:graphicFrameLocks noGrp="1" noChangeAspect="1"/>
          </p:cNvGraphicFramePr>
          <p:nvPr>
            <p:ph sz="half" idx="2"/>
            <p:extLst>
              <p:ext uri="{D42A27DB-BD31-4B8C-83A1-F6EECF244321}">
                <p14:modId xmlns:p14="http://schemas.microsoft.com/office/powerpoint/2010/main" val="1702049072"/>
              </p:ext>
            </p:extLst>
          </p:nvPr>
        </p:nvGraphicFramePr>
        <p:xfrm>
          <a:off x="914400" y="1314450"/>
          <a:ext cx="2281973" cy="2647950"/>
        </p:xfrm>
        <a:graphic>
          <a:graphicData uri="http://schemas.openxmlformats.org/presentationml/2006/ole">
            <mc:AlternateContent xmlns:mc="http://schemas.openxmlformats.org/markup-compatibility/2006">
              <mc:Choice xmlns:v="urn:schemas-microsoft-com:vml" Requires="v">
                <p:oleObj spid="_x0000_s75834" name="Bitmap Image" r:id="rId3" imgW="2019048" imgH="2343477" progId="PBrush">
                  <p:embed/>
                </p:oleObj>
              </mc:Choice>
              <mc:Fallback>
                <p:oleObj name="Bitmap Image" r:id="rId3" imgW="2019048" imgH="2343477" progId="PBrush">
                  <p:embed/>
                  <p:pic>
                    <p:nvPicPr>
                      <p:cNvPr id="0" name="Object 4" descr="ale63317_1200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314450"/>
                        <a:ext cx="2281973" cy="2647950"/>
                      </a:xfrm>
                      <a:prstGeom prst="rect">
                        <a:avLst/>
                      </a:prstGeom>
                      <a:noFill/>
                      <a:ln w="76200" cmpd="tri">
                        <a:solidFill>
                          <a:srgbClr val="C00000"/>
                        </a:solidFill>
                        <a:miter lim="800000"/>
                        <a:headEnd/>
                        <a:tailEnd/>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15945674"/>
              </p:ext>
            </p:extLst>
          </p:nvPr>
        </p:nvGraphicFramePr>
        <p:xfrm>
          <a:off x="914400" y="4267200"/>
          <a:ext cx="3238500" cy="2057400"/>
        </p:xfrm>
        <a:graphic>
          <a:graphicData uri="http://schemas.openxmlformats.org/presentationml/2006/ole">
            <mc:AlternateContent xmlns:mc="http://schemas.openxmlformats.org/markup-compatibility/2006">
              <mc:Choice xmlns:v="urn:schemas-microsoft-com:vml" Requires="v">
                <p:oleObj spid="_x0000_s75835" name="Equation" r:id="rId5" imgW="1079500" imgH="685800" progId="Equation.3">
                  <p:embed/>
                </p:oleObj>
              </mc:Choice>
              <mc:Fallback>
                <p:oleObj name="Equation" r:id="rId5" imgW="1079500" imgH="6858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4267200"/>
                        <a:ext cx="3238500" cy="2057400"/>
                      </a:xfrm>
                      <a:prstGeom prst="rect">
                        <a:avLst/>
                      </a:prstGeom>
                      <a:solidFill>
                        <a:schemeClr val="bg1"/>
                      </a:solidFill>
                      <a:ln w="76200" cmpd="tri">
                        <a:solidFill>
                          <a:srgbClr val="0070C0"/>
                        </a:solidFill>
                        <a:miter lim="800000"/>
                        <a:headEnd/>
                        <a:tailEnd/>
                      </a:ln>
                    </p:spPr>
                  </p:pic>
                </p:oleObj>
              </mc:Fallback>
            </mc:AlternateContent>
          </a:graphicData>
        </a:graphic>
      </p:graphicFrame>
      <p:graphicFrame>
        <p:nvGraphicFramePr>
          <p:cNvPr id="10" name="Content Placeholder 9"/>
          <p:cNvGraphicFramePr>
            <a:graphicFrameLocks noGrp="1" noChangeAspect="1"/>
          </p:cNvGraphicFramePr>
          <p:nvPr>
            <p:ph sz="half" idx="4"/>
            <p:extLst>
              <p:ext uri="{D42A27DB-BD31-4B8C-83A1-F6EECF244321}">
                <p14:modId xmlns:p14="http://schemas.microsoft.com/office/powerpoint/2010/main" val="1760494203"/>
              </p:ext>
            </p:extLst>
          </p:nvPr>
        </p:nvGraphicFramePr>
        <p:xfrm>
          <a:off x="5448300" y="1285875"/>
          <a:ext cx="2438400" cy="2447925"/>
        </p:xfrm>
        <a:graphic>
          <a:graphicData uri="http://schemas.openxmlformats.org/presentationml/2006/ole">
            <mc:AlternateContent xmlns:mc="http://schemas.openxmlformats.org/markup-compatibility/2006">
              <mc:Choice xmlns:v="urn:schemas-microsoft-com:vml" Requires="v">
                <p:oleObj spid="_x0000_s75836" name="Bitmap Image" r:id="rId7" imgW="2438280" imgH="2448000" progId="Paint.Picture">
                  <p:embed/>
                </p:oleObj>
              </mc:Choice>
              <mc:Fallback>
                <p:oleObj name="Bitmap Image" r:id="rId7" imgW="2438280" imgH="2448000" progId="Paint.Picture">
                  <p:embed/>
                  <p:pic>
                    <p:nvPicPr>
                      <p:cNvPr id="0" name="Object 7"/>
                      <p:cNvPicPr>
                        <a:picLocks noGrp="1" noChangeAspect="1" noChangeArrowheads="1"/>
                      </p:cNvPicPr>
                      <p:nvPr/>
                    </p:nvPicPr>
                    <p:blipFill>
                      <a:blip r:embed="rId8"/>
                      <a:srcRect/>
                      <a:stretch>
                        <a:fillRect/>
                      </a:stretch>
                    </p:blipFill>
                    <p:spPr bwMode="auto">
                      <a:xfrm>
                        <a:off x="5448300" y="1285875"/>
                        <a:ext cx="2438400" cy="2447925"/>
                      </a:xfrm>
                      <a:prstGeom prst="rect">
                        <a:avLst/>
                      </a:prstGeom>
                      <a:noFill/>
                      <a:ln w="76200" cmpd="tri">
                        <a:solidFill>
                          <a:srgbClr val="C0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984033376"/>
              </p:ext>
            </p:extLst>
          </p:nvPr>
        </p:nvGraphicFramePr>
        <p:xfrm>
          <a:off x="5029200" y="4267200"/>
          <a:ext cx="3200400" cy="2033588"/>
        </p:xfrm>
        <a:graphic>
          <a:graphicData uri="http://schemas.openxmlformats.org/presentationml/2006/ole">
            <mc:AlternateContent xmlns:mc="http://schemas.openxmlformats.org/markup-compatibility/2006">
              <mc:Choice xmlns:v="urn:schemas-microsoft-com:vml" Requires="v">
                <p:oleObj spid="_x0000_s75837" name="Equation" r:id="rId9" imgW="1079500" imgH="685800" progId="Equation.3">
                  <p:embed/>
                </p:oleObj>
              </mc:Choice>
              <mc:Fallback>
                <p:oleObj name="Equation" r:id="rId9" imgW="1079500" imgH="685800" progId="Equation.3">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29200" y="4267200"/>
                        <a:ext cx="3200400" cy="2033588"/>
                      </a:xfrm>
                      <a:prstGeom prst="rect">
                        <a:avLst/>
                      </a:prstGeom>
                      <a:solidFill>
                        <a:schemeClr val="bg1"/>
                      </a:solidFill>
                      <a:ln w="76200" cmpd="tri">
                        <a:solidFill>
                          <a:srgbClr val="0070C0"/>
                        </a:solidFill>
                        <a:miter lim="800000"/>
                        <a:headEnd/>
                        <a:tailEnd/>
                      </a:ln>
                    </p:spPr>
                  </p:pic>
                </p:oleObj>
              </mc:Fallback>
            </mc:AlternateContent>
          </a:graphicData>
        </a:graphic>
      </p:graphicFrame>
      <p:sp>
        <p:nvSpPr>
          <p:cNvPr id="12" name="Text Box 17"/>
          <p:cNvSpPr txBox="1">
            <a:spLocks noGrp="1" noChangeArrowheads="1"/>
          </p:cNvSpPr>
          <p:nvPr>
            <p:ph type="body" idx="1"/>
          </p:nvPr>
        </p:nvSpPr>
        <p:spPr bwMode="auto">
          <a:xfrm>
            <a:off x="381000" y="228600"/>
            <a:ext cx="3733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sz="2400" dirty="0">
                <a:latin typeface="Times New Roman" pitchFamily="18" charset="0"/>
                <a:cs typeface="Times New Roman" pitchFamily="18" charset="0"/>
              </a:rPr>
              <a:t>Positive (</a:t>
            </a:r>
            <a:r>
              <a:rPr lang="en-US" sz="2400" dirty="0" err="1">
                <a:latin typeface="Times New Roman" pitchFamily="18" charset="0"/>
                <a:cs typeface="Times New Roman" pitchFamily="18" charset="0"/>
              </a:rPr>
              <a:t>abc</a:t>
            </a:r>
            <a:r>
              <a:rPr lang="en-US" sz="2400" dirty="0">
                <a:latin typeface="Times New Roman" pitchFamily="18" charset="0"/>
                <a:cs typeface="Times New Roman" pitchFamily="18" charset="0"/>
              </a:rPr>
              <a:t>) Sequence</a:t>
            </a:r>
          </a:p>
        </p:txBody>
      </p:sp>
      <p:sp>
        <p:nvSpPr>
          <p:cNvPr id="13" name="Text Box 18"/>
          <p:cNvSpPr txBox="1">
            <a:spLocks noGrp="1" noChangeArrowheads="1"/>
          </p:cNvSpPr>
          <p:nvPr>
            <p:ph type="body" sz="half" idx="3"/>
          </p:nvPr>
        </p:nvSpPr>
        <p:spPr bwMode="auto">
          <a:xfrm>
            <a:off x="4953000" y="528935"/>
            <a:ext cx="3733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US" sz="2400" dirty="0">
                <a:latin typeface="Times New Roman" pitchFamily="18" charset="0"/>
                <a:cs typeface="Times New Roman" pitchFamily="18" charset="0"/>
              </a:rPr>
              <a:t> Negative (</a:t>
            </a:r>
            <a:r>
              <a:rPr lang="en-US" sz="2400" dirty="0" err="1">
                <a:latin typeface="Times New Roman" pitchFamily="18" charset="0"/>
                <a:cs typeface="Times New Roman" pitchFamily="18" charset="0"/>
              </a:rPr>
              <a:t>acb</a:t>
            </a:r>
            <a:r>
              <a:rPr lang="en-US" sz="2400" dirty="0">
                <a:latin typeface="Times New Roman" pitchFamily="18" charset="0"/>
                <a:cs typeface="Times New Roman" pitchFamily="18" charset="0"/>
              </a:rPr>
              <a:t>) Sequence</a:t>
            </a:r>
          </a:p>
        </p:txBody>
      </p:sp>
    </p:spTree>
    <p:extLst>
      <p:ext uri="{BB962C8B-B14F-4D97-AF65-F5344CB8AC3E}">
        <p14:creationId xmlns:p14="http://schemas.microsoft.com/office/powerpoint/2010/main" val="157940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782D01-16B3-4CF0-B177-B034B01AF4CE}" type="slidenum">
              <a:rPr lang="en-US" smtClean="0"/>
              <a:pPr/>
              <a:t>17</a:t>
            </a:fld>
            <a:endParaRPr lang="en-US"/>
          </a:p>
        </p:txBody>
      </p:sp>
      <p:sp>
        <p:nvSpPr>
          <p:cNvPr id="3" name="Content Placeholder 2"/>
          <p:cNvSpPr>
            <a:spLocks noGrp="1"/>
          </p:cNvSpPr>
          <p:nvPr>
            <p:ph sz="quarter" idx="1"/>
          </p:nvPr>
        </p:nvSpPr>
        <p:spPr>
          <a:xfrm>
            <a:off x="228600" y="381000"/>
            <a:ext cx="8686800" cy="5791200"/>
          </a:xfrm>
        </p:spPr>
        <p:style>
          <a:lnRef idx="2">
            <a:schemeClr val="accent6"/>
          </a:lnRef>
          <a:fillRef idx="1">
            <a:schemeClr val="lt1"/>
          </a:fillRef>
          <a:effectRef idx="0">
            <a:schemeClr val="accent6"/>
          </a:effectRef>
          <a:fontRef idx="minor">
            <a:schemeClr val="dk1"/>
          </a:fontRef>
        </p:style>
        <p:txBody>
          <a:bodyPr/>
          <a:lstStyle/>
          <a:p>
            <a:pPr marL="0" indent="0" algn="just">
              <a:buNone/>
            </a:pPr>
            <a:endParaRPr lang="en-US" sz="2400" dirty="0">
              <a:solidFill>
                <a:schemeClr val="tx1"/>
              </a:solidFill>
            </a:endParaRPr>
          </a:p>
          <a:p>
            <a:pPr algn="just">
              <a:buFont typeface="Wingdings" pitchFamily="2" charset="2"/>
              <a:buChar char="§"/>
            </a:pPr>
            <a:r>
              <a:rPr lang="en-US" sz="2400" dirty="0">
                <a:solidFill>
                  <a:schemeClr val="tx1"/>
                </a:solidFill>
              </a:rPr>
              <a:t>The solution of a three phase network under balanced conditions is easily carried out by solving the single phase network corresponding to the </a:t>
            </a:r>
            <a:r>
              <a:rPr lang="en-US" sz="2400">
                <a:solidFill>
                  <a:schemeClr val="tx1"/>
                </a:solidFill>
              </a:rPr>
              <a:t>reference phase.</a:t>
            </a:r>
            <a:endParaRPr lang="en-US" sz="2400" dirty="0">
              <a:solidFill>
                <a:schemeClr val="tx1"/>
              </a:solidFill>
            </a:endParaRPr>
          </a:p>
          <a:p>
            <a:pPr algn="just">
              <a:buFont typeface="Wingdings" pitchFamily="2" charset="2"/>
              <a:buChar char="§"/>
            </a:pPr>
            <a:r>
              <a:rPr lang="en-US" sz="2400" dirty="0">
                <a:solidFill>
                  <a:schemeClr val="tx1"/>
                </a:solidFill>
              </a:rPr>
              <a:t>Figure 2.1 shows a simple, balanced three phase network</a:t>
            </a:r>
          </a:p>
          <a:p>
            <a:pPr algn="just">
              <a:buFont typeface="Wingdings" pitchFamily="2" charset="2"/>
              <a:buChar char="§"/>
            </a:pPr>
            <a:r>
              <a:rPr lang="en-US" sz="2400" dirty="0">
                <a:solidFill>
                  <a:schemeClr val="tx1"/>
                </a:solidFill>
              </a:rPr>
              <a:t>The generator and load neutrals are therefore at the same potential, so that </a:t>
            </a:r>
            <a:r>
              <a:rPr lang="en-US" sz="2800" b="1" dirty="0">
                <a:solidFill>
                  <a:schemeClr val="tx1"/>
                </a:solidFill>
              </a:rPr>
              <a:t>      </a:t>
            </a:r>
          </a:p>
          <a:p>
            <a:pPr algn="just">
              <a:buNone/>
            </a:pPr>
            <a:endParaRPr lang="en-US" sz="2800" b="1" dirty="0">
              <a:solidFill>
                <a:schemeClr val="tx1"/>
              </a:solidFill>
            </a:endParaRPr>
          </a:p>
          <a:p>
            <a:pPr algn="just">
              <a:buNone/>
            </a:pPr>
            <a:endParaRPr lang="en-US" sz="2800" b="1" dirty="0">
              <a:solidFill>
                <a:schemeClr val="tx1"/>
              </a:solidFill>
            </a:endParaRPr>
          </a:p>
          <a:p>
            <a:pPr algn="just">
              <a:buNone/>
            </a:pPr>
            <a:r>
              <a:rPr lang="en-US" sz="1600" dirty="0">
                <a:solidFill>
                  <a:schemeClr val="tx1"/>
                </a:solidFill>
              </a:rPr>
              <a:t>                                                                                                                                              Figure 2.1</a:t>
            </a:r>
          </a:p>
          <a:p>
            <a:pPr algn="just">
              <a:buFont typeface="Wingdings" pitchFamily="2" charset="2"/>
              <a:buChar char="§"/>
            </a:pPr>
            <a:endParaRPr lang="en-US" sz="2400" dirty="0">
              <a:solidFill>
                <a:schemeClr val="tx1"/>
              </a:solidFill>
            </a:endParaRPr>
          </a:p>
          <a:p>
            <a:pPr algn="just">
              <a:buFont typeface="Wingdings" pitchFamily="2" charset="2"/>
              <a:buChar char="§"/>
            </a:pP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119360471"/>
              </p:ext>
            </p:extLst>
          </p:nvPr>
        </p:nvGraphicFramePr>
        <p:xfrm>
          <a:off x="990600" y="3048000"/>
          <a:ext cx="609600" cy="381000"/>
        </p:xfrm>
        <a:graphic>
          <a:graphicData uri="http://schemas.openxmlformats.org/presentationml/2006/ole">
            <mc:AlternateContent xmlns:mc="http://schemas.openxmlformats.org/markup-compatibility/2006">
              <mc:Choice xmlns:v="urn:schemas-microsoft-com:vml" Requires="v">
                <p:oleObj spid="_x0000_s11307" name="Equation" r:id="rId3" imgW="406080" imgH="228600" progId="">
                  <p:embed/>
                </p:oleObj>
              </mc:Choice>
              <mc:Fallback>
                <p:oleObj name="Equation" r:id="rId3" imgW="406080" imgH="22860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048000"/>
                        <a:ext cx="6096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1" name="Picture 2"/>
          <p:cNvPicPr>
            <a:picLocks noChangeAspect="1" noChangeArrowheads="1"/>
          </p:cNvPicPr>
          <p:nvPr/>
        </p:nvPicPr>
        <p:blipFill>
          <a:blip r:embed="rId5"/>
          <a:srcRect/>
          <a:stretch>
            <a:fillRect/>
          </a:stretch>
        </p:blipFill>
        <p:spPr bwMode="auto">
          <a:xfrm>
            <a:off x="2667000" y="3429000"/>
            <a:ext cx="3810000" cy="26670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18</a:t>
            </a:fld>
            <a:endParaRPr lang="en-US"/>
          </a:p>
        </p:txBody>
      </p:sp>
      <p:sp>
        <p:nvSpPr>
          <p:cNvPr id="4" name="Content Placeholder 3"/>
          <p:cNvSpPr>
            <a:spLocks noGrp="1"/>
          </p:cNvSpPr>
          <p:nvPr>
            <p:ph sz="quarter" idx="1"/>
          </p:nvPr>
        </p:nvSpPr>
        <p:spPr>
          <a:xfrm>
            <a:off x="304800" y="381000"/>
            <a:ext cx="8534400" cy="5638800"/>
          </a:xfrm>
        </p:spPr>
        <p:txBody>
          <a:bodyPr>
            <a:normAutofit/>
          </a:bodyPr>
          <a:lstStyle/>
          <a:p>
            <a:pPr algn="just">
              <a:buFont typeface="Wingdings" pitchFamily="2" charset="2"/>
              <a:buChar char="§"/>
            </a:pPr>
            <a:r>
              <a:rPr lang="en-US" sz="2400" dirty="0"/>
              <a:t>The neutral impedance        does not affect network behavior</a:t>
            </a:r>
          </a:p>
          <a:p>
            <a:pPr algn="just">
              <a:buFont typeface="Wingdings" pitchFamily="2" charset="2"/>
              <a:buChar char="§"/>
            </a:pPr>
            <a:r>
              <a:rPr lang="en-US" sz="2400" dirty="0"/>
              <a:t>For the reference phase a</a:t>
            </a:r>
          </a:p>
          <a:p>
            <a:pPr algn="just">
              <a:buFont typeface="Wingdings" pitchFamily="2" charset="2"/>
              <a:buChar char="§"/>
            </a:pPr>
            <a:endParaRPr lang="en-US" sz="2400" dirty="0"/>
          </a:p>
          <a:p>
            <a:pPr algn="just">
              <a:buFont typeface="Wingdings" pitchFamily="2" charset="2"/>
              <a:buChar char="§"/>
            </a:pPr>
            <a:r>
              <a:rPr lang="en-US" sz="2400" dirty="0"/>
              <a:t>The current and the voltage in the other phases have the same magnitude but progressively shifted by</a:t>
            </a:r>
          </a:p>
          <a:p>
            <a:pPr algn="just">
              <a:buFont typeface="Wingdings" pitchFamily="2" charset="2"/>
              <a:buChar char="§"/>
            </a:pPr>
            <a:r>
              <a:rPr lang="en-US" sz="2400" dirty="0"/>
              <a:t>Equation 2.1 corresponds to the single phase network of figure 2.2 below</a:t>
            </a:r>
          </a:p>
          <a:p>
            <a:pPr algn="just">
              <a:buFont typeface="Wingdings" pitchFamily="2" charset="2"/>
              <a:buChar char="§"/>
            </a:pPr>
            <a:r>
              <a:rPr lang="en-US" sz="2400" dirty="0"/>
              <a:t>The solution  of fig. 2.2 completely determines the solution of the three phase network</a:t>
            </a:r>
          </a:p>
          <a:p>
            <a:pPr algn="just">
              <a:buNone/>
            </a:pPr>
            <a:endParaRPr lang="en-US" sz="2400" dirty="0"/>
          </a:p>
          <a:p>
            <a:pPr algn="just">
              <a:buNone/>
            </a:pPr>
            <a:endParaRPr lang="en-US" sz="2400" dirty="0"/>
          </a:p>
          <a:p>
            <a:pPr algn="just">
              <a:buNone/>
            </a:pPr>
            <a:r>
              <a:rPr lang="en-US" sz="1600" dirty="0"/>
              <a:t>                                    </a:t>
            </a:r>
          </a:p>
          <a:p>
            <a:pPr algn="just">
              <a:buNone/>
            </a:pPr>
            <a:r>
              <a:rPr lang="en-US" sz="1600" dirty="0"/>
              <a:t>                                       Figure 2.2</a:t>
            </a:r>
          </a:p>
        </p:txBody>
      </p:sp>
      <p:graphicFrame>
        <p:nvGraphicFramePr>
          <p:cNvPr id="33795" name="Object 3"/>
          <p:cNvGraphicFramePr>
            <a:graphicFrameLocks noChangeAspect="1"/>
          </p:cNvGraphicFramePr>
          <p:nvPr/>
        </p:nvGraphicFramePr>
        <p:xfrm>
          <a:off x="3305175" y="381000"/>
          <a:ext cx="352425" cy="381000"/>
        </p:xfrm>
        <a:graphic>
          <a:graphicData uri="http://schemas.openxmlformats.org/presentationml/2006/ole">
            <mc:AlternateContent xmlns:mc="http://schemas.openxmlformats.org/markup-compatibility/2006">
              <mc:Choice xmlns:v="urn:schemas-microsoft-com:vml" Requires="v">
                <p:oleObj spid="_x0000_s33918" name="Equation" r:id="rId3" imgW="164880" imgH="228600" progId="">
                  <p:embed/>
                </p:oleObj>
              </mc:Choice>
              <mc:Fallback>
                <p:oleObj name="Equation" r:id="rId3" imgW="164880" imgH="22860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5175" y="381000"/>
                        <a:ext cx="35242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796" name="Object 4"/>
          <p:cNvGraphicFramePr>
            <a:graphicFrameLocks noChangeAspect="1"/>
          </p:cNvGraphicFramePr>
          <p:nvPr/>
        </p:nvGraphicFramePr>
        <p:xfrm>
          <a:off x="2914650" y="1295400"/>
          <a:ext cx="2686050" cy="381000"/>
        </p:xfrm>
        <a:graphic>
          <a:graphicData uri="http://schemas.openxmlformats.org/presentationml/2006/ole">
            <mc:AlternateContent xmlns:mc="http://schemas.openxmlformats.org/markup-compatibility/2006">
              <mc:Choice xmlns:v="urn:schemas-microsoft-com:vml" Requires="v">
                <p:oleObj spid="_x0000_s33919" name="Equation" r:id="rId5" imgW="1790640" imgH="228600" progId="">
                  <p:embed/>
                </p:oleObj>
              </mc:Choice>
              <mc:Fallback>
                <p:oleObj name="Equation" r:id="rId5" imgW="1790640" imgH="228600" progId="">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4650" y="1295400"/>
                        <a:ext cx="268605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797" name="Object 5"/>
          <p:cNvGraphicFramePr>
            <a:graphicFrameLocks noChangeAspect="1"/>
          </p:cNvGraphicFramePr>
          <p:nvPr>
            <p:extLst>
              <p:ext uri="{D42A27DB-BD31-4B8C-83A1-F6EECF244321}">
                <p14:modId xmlns:p14="http://schemas.microsoft.com/office/powerpoint/2010/main" val="1215591353"/>
              </p:ext>
            </p:extLst>
          </p:nvPr>
        </p:nvGraphicFramePr>
        <p:xfrm>
          <a:off x="3733800" y="2133600"/>
          <a:ext cx="457200" cy="338137"/>
        </p:xfrm>
        <a:graphic>
          <a:graphicData uri="http://schemas.openxmlformats.org/presentationml/2006/ole">
            <mc:AlternateContent xmlns:mc="http://schemas.openxmlformats.org/markup-compatibility/2006">
              <mc:Choice xmlns:v="urn:schemas-microsoft-com:vml" Requires="v">
                <p:oleObj spid="_x0000_s33920" name="Equation" r:id="rId7" imgW="304560" imgH="203040" progId="">
                  <p:embed/>
                </p:oleObj>
              </mc:Choice>
              <mc:Fallback>
                <p:oleObj name="Equation" r:id="rId7" imgW="304560" imgH="203040" progId="">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2133600"/>
                        <a:ext cx="457200" cy="338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3798" name="Picture 6"/>
          <p:cNvPicPr>
            <a:picLocks noChangeAspect="1" noChangeArrowheads="1"/>
          </p:cNvPicPr>
          <p:nvPr/>
        </p:nvPicPr>
        <p:blipFill>
          <a:blip r:embed="rId9"/>
          <a:srcRect/>
          <a:stretch>
            <a:fillRect/>
          </a:stretch>
        </p:blipFill>
        <p:spPr bwMode="auto">
          <a:xfrm>
            <a:off x="3276600" y="4114799"/>
            <a:ext cx="2819400" cy="1905001"/>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19</a:t>
            </a:fld>
            <a:endParaRPr lang="en-US"/>
          </a:p>
        </p:txBody>
      </p:sp>
      <p:sp>
        <p:nvSpPr>
          <p:cNvPr id="4" name="Content Placeholder 3"/>
          <p:cNvSpPr>
            <a:spLocks noGrp="1"/>
          </p:cNvSpPr>
          <p:nvPr>
            <p:ph sz="quarter" idx="1"/>
          </p:nvPr>
        </p:nvSpPr>
        <p:spPr>
          <a:xfrm>
            <a:off x="304800" y="381000"/>
            <a:ext cx="8534400" cy="5638800"/>
          </a:xfrm>
        </p:spPr>
        <p:txBody>
          <a:bodyPr>
            <a:normAutofit/>
          </a:bodyPr>
          <a:lstStyle/>
          <a:p>
            <a:pPr algn="just"/>
            <a:r>
              <a:rPr lang="en-US" sz="2400" dirty="0">
                <a:cs typeface="Times New Roman" pitchFamily="18" charset="0"/>
              </a:rPr>
              <a:t>Consider  the case where a three phase transformer forms part of a three phase power system</a:t>
            </a:r>
          </a:p>
          <a:p>
            <a:pPr algn="just"/>
            <a:r>
              <a:rPr lang="en-US" sz="2400" dirty="0">
                <a:cs typeface="Times New Roman" pitchFamily="18" charset="0"/>
              </a:rPr>
              <a:t>If the transformer is Y/Y connected as shown in fig. 2.3a, in the single phase equivalent of the three phase circuit it can be obviously represented by a single phase transformer (as in fig. 2.3b) with primary and secondary pertaining to phase a of the three phase transformer</a:t>
            </a:r>
          </a:p>
          <a:p>
            <a:pPr algn="just"/>
            <a:endParaRPr lang="en-US" sz="2400" dirty="0">
              <a:cs typeface="Times New Roman" pitchFamily="18" charset="0"/>
            </a:endParaRPr>
          </a:p>
          <a:p>
            <a:pPr algn="just"/>
            <a:endParaRPr lang="en-US" sz="2400" dirty="0">
              <a:cs typeface="Times New Roman" pitchFamily="18" charset="0"/>
            </a:endParaRPr>
          </a:p>
          <a:p>
            <a:pPr algn="just"/>
            <a:endParaRPr lang="en-US" sz="2400" dirty="0">
              <a:cs typeface="Times New Roman" pitchFamily="18" charset="0"/>
            </a:endParaRPr>
          </a:p>
          <a:p>
            <a:pPr algn="just">
              <a:buNone/>
            </a:pPr>
            <a:r>
              <a:rPr lang="en-US" sz="2400" dirty="0">
                <a:cs typeface="Times New Roman" pitchFamily="18" charset="0"/>
              </a:rPr>
              <a:t>             </a:t>
            </a:r>
            <a:r>
              <a:rPr lang="en-US" sz="1600" dirty="0">
                <a:cs typeface="Times New Roman" pitchFamily="18" charset="0"/>
              </a:rPr>
              <a:t>Figure 2.3</a:t>
            </a:r>
            <a:endParaRPr lang="en-US" sz="2400" dirty="0">
              <a:cs typeface="Times New Roman" pitchFamily="18" charset="0"/>
            </a:endParaRPr>
          </a:p>
        </p:txBody>
      </p:sp>
      <p:pic>
        <p:nvPicPr>
          <p:cNvPr id="34818" name="Picture 2"/>
          <p:cNvPicPr>
            <a:picLocks noChangeAspect="1" noChangeArrowheads="1"/>
          </p:cNvPicPr>
          <p:nvPr/>
        </p:nvPicPr>
        <p:blipFill>
          <a:blip r:embed="rId2"/>
          <a:srcRect/>
          <a:stretch>
            <a:fillRect/>
          </a:stretch>
        </p:blipFill>
        <p:spPr bwMode="auto">
          <a:xfrm>
            <a:off x="2286000" y="2743200"/>
            <a:ext cx="4572000" cy="39624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2</a:t>
            </a:fld>
            <a:endParaRPr kumimoji="0" lang="en-US"/>
          </a:p>
        </p:txBody>
      </p:sp>
      <p:sp>
        <p:nvSpPr>
          <p:cNvPr id="4" name="Content Placeholder 3"/>
          <p:cNvSpPr>
            <a:spLocks noGrp="1"/>
          </p:cNvSpPr>
          <p:nvPr>
            <p:ph sz="quarter" idx="1"/>
          </p:nvPr>
        </p:nvSpPr>
        <p:spPr>
          <a:xfrm>
            <a:off x="249381" y="304799"/>
            <a:ext cx="8437419" cy="6012873"/>
          </a:xfrm>
        </p:spPr>
        <p:txBody>
          <a:bodyPr>
            <a:normAutofit/>
          </a:bodyPr>
          <a:lstStyle/>
          <a:p>
            <a:pPr algn="ctr">
              <a:buNone/>
            </a:pPr>
            <a:r>
              <a:rPr lang="en-US" sz="2800" dirty="0">
                <a:solidFill>
                  <a:srgbClr val="FF0000"/>
                </a:solidFill>
              </a:rPr>
              <a:t>Power in single phase a.c. system</a:t>
            </a:r>
          </a:p>
          <a:p>
            <a:pPr algn="just">
              <a:buFont typeface="Wingdings" pitchFamily="2" charset="2"/>
              <a:buChar char="§"/>
            </a:pPr>
            <a:r>
              <a:rPr lang="en-US" sz="2400" dirty="0"/>
              <a:t>The instantaneous power in watts absorbed by an electrical load is the product of the instantaneous voltage across the load in volts and the instantaneous current into the load in amperes</a:t>
            </a:r>
          </a:p>
          <a:p>
            <a:pPr algn="just">
              <a:buFont typeface="Wingdings" pitchFamily="2" charset="2"/>
              <a:buChar char="§"/>
            </a:pPr>
            <a:r>
              <a:rPr lang="en-US" sz="2400" dirty="0"/>
              <a:t>Assuming the load voltage is </a:t>
            </a:r>
          </a:p>
          <a:p>
            <a:pPr algn="just">
              <a:buNone/>
            </a:pPr>
            <a:endParaRPr lang="en-US" sz="2400" dirty="0"/>
          </a:p>
          <a:p>
            <a:pPr algn="just">
              <a:buNone/>
            </a:pPr>
            <a:r>
              <a:rPr lang="en-US" sz="2400" b="1" dirty="0">
                <a:solidFill>
                  <a:srgbClr val="3333CC"/>
                </a:solidFill>
              </a:rPr>
              <a:t>Purely resistive load </a:t>
            </a:r>
          </a:p>
          <a:p>
            <a:pPr algn="just">
              <a:buFont typeface="Wingdings" pitchFamily="2" charset="2"/>
              <a:buChar char="§"/>
            </a:pPr>
            <a:r>
              <a:rPr lang="en-US" sz="2400" dirty="0"/>
              <a:t>For a purely resistive load, the current into the load is in phase with the load voltage,           , and the current into the resistive load is</a:t>
            </a:r>
          </a:p>
          <a:p>
            <a:pPr algn="just">
              <a:buFont typeface="Wingdings" pitchFamily="2" charset="2"/>
              <a:buChar char="§"/>
            </a:pPr>
            <a:endParaRPr lang="en-US" sz="2400" dirty="0"/>
          </a:p>
          <a:p>
            <a:pPr algn="just">
              <a:buFont typeface="Wingdings" pitchFamily="2" charset="2"/>
              <a:buChar char="§"/>
            </a:pPr>
            <a:endParaRPr lang="en-US" sz="2400" dirty="0"/>
          </a:p>
          <a:p>
            <a:pPr>
              <a:buFont typeface="Wingdings" pitchFamily="2" charset="2"/>
              <a:buChar char="§"/>
            </a:pPr>
            <a:endParaRPr lang="en-US" sz="2400" dirty="0"/>
          </a:p>
          <a:p>
            <a:pPr>
              <a:buFont typeface="Wingdings" pitchFamily="2" charset="2"/>
              <a:buChar char="§"/>
            </a:pPr>
            <a:endParaRPr lang="en-US" sz="2400" dirty="0"/>
          </a:p>
        </p:txBody>
      </p:sp>
      <p:graphicFrame>
        <p:nvGraphicFramePr>
          <p:cNvPr id="924674" name="Object 2"/>
          <p:cNvGraphicFramePr>
            <a:graphicFrameLocks noChangeAspect="1"/>
          </p:cNvGraphicFramePr>
          <p:nvPr/>
        </p:nvGraphicFramePr>
        <p:xfrm>
          <a:off x="2231305" y="2470731"/>
          <a:ext cx="2063751" cy="328613"/>
        </p:xfrm>
        <a:graphic>
          <a:graphicData uri="http://schemas.openxmlformats.org/presentationml/2006/ole">
            <mc:AlternateContent xmlns:mc="http://schemas.openxmlformats.org/markup-compatibility/2006">
              <mc:Choice xmlns:v="urn:schemas-microsoft-com:vml" Requires="v">
                <p:oleObj spid="_x0000_s54376" name="Equation" r:id="rId3" imgW="1396800" imgH="253800" progId="">
                  <p:embed/>
                </p:oleObj>
              </mc:Choice>
              <mc:Fallback>
                <p:oleObj name="Equation" r:id="rId3" imgW="1396800" imgH="2538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31305" y="2470731"/>
                        <a:ext cx="2063751" cy="328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594017844"/>
              </p:ext>
            </p:extLst>
          </p:nvPr>
        </p:nvGraphicFramePr>
        <p:xfrm>
          <a:off x="2273301" y="3733801"/>
          <a:ext cx="393700" cy="425450"/>
        </p:xfrm>
        <a:graphic>
          <a:graphicData uri="http://schemas.openxmlformats.org/presentationml/2006/ole">
            <mc:AlternateContent xmlns:mc="http://schemas.openxmlformats.org/markup-compatibility/2006">
              <mc:Choice xmlns:v="urn:schemas-microsoft-com:vml" Requires="v">
                <p:oleObj spid="_x0000_s54377" name="Equation" r:id="rId5" imgW="393480" imgH="393480" progId="">
                  <p:embed/>
                </p:oleObj>
              </mc:Choice>
              <mc:Fallback>
                <p:oleObj name="Equation" r:id="rId5" imgW="393480" imgH="39348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3301" y="3733801"/>
                        <a:ext cx="393700" cy="425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4676" name="Object 4"/>
          <p:cNvGraphicFramePr>
            <a:graphicFrameLocks noChangeAspect="1"/>
          </p:cNvGraphicFramePr>
          <p:nvPr/>
        </p:nvGraphicFramePr>
        <p:xfrm>
          <a:off x="1189039" y="4327389"/>
          <a:ext cx="3265487" cy="965048"/>
        </p:xfrm>
        <a:graphic>
          <a:graphicData uri="http://schemas.openxmlformats.org/presentationml/2006/ole">
            <mc:AlternateContent xmlns:mc="http://schemas.openxmlformats.org/markup-compatibility/2006">
              <mc:Choice xmlns:v="urn:schemas-microsoft-com:vml" Requires="v">
                <p:oleObj spid="_x0000_s54378" name="Equation" r:id="rId7" imgW="2209680" imgH="660240" progId="">
                  <p:embed/>
                </p:oleObj>
              </mc:Choice>
              <mc:Fallback>
                <p:oleObj name="Equation" r:id="rId7" imgW="2209680" imgH="66024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9039" y="4327389"/>
                        <a:ext cx="3265487" cy="9650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35740344"/>
      </p:ext>
    </p:extLst>
  </p:cSld>
  <p:clrMapOvr>
    <a:masterClrMapping/>
  </p:clrMapOvr>
  <p:transition>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20</a:t>
            </a:fld>
            <a:endParaRPr lang="en-US"/>
          </a:p>
        </p:txBody>
      </p:sp>
      <p:sp>
        <p:nvSpPr>
          <p:cNvPr id="4" name="Content Placeholder 3"/>
          <p:cNvSpPr>
            <a:spLocks noGrp="1"/>
          </p:cNvSpPr>
          <p:nvPr>
            <p:ph sz="quarter" idx="1"/>
          </p:nvPr>
        </p:nvSpPr>
        <p:spPr>
          <a:xfrm>
            <a:off x="228600" y="304800"/>
            <a:ext cx="8763000" cy="6172200"/>
          </a:xfrm>
        </p:spPr>
        <p:txBody>
          <a:bodyPr>
            <a:normAutofit/>
          </a:bodyPr>
          <a:lstStyle/>
          <a:p>
            <a:pPr algn="just"/>
            <a:r>
              <a:rPr lang="en-US" sz="2400" dirty="0"/>
              <a:t>If the transformer is Y/∆ connected as in figure 2.4a below, the delta side has to be replaced by an equivalent star connection as shown doted so as to obtain the single phase equivalent of fig. 2.4b</a:t>
            </a:r>
          </a:p>
          <a:p>
            <a:pPr algn="just"/>
            <a:endParaRPr lang="en-US" sz="2400" dirty="0"/>
          </a:p>
          <a:p>
            <a:pPr algn="just"/>
            <a:r>
              <a:rPr lang="en-US" sz="2400" dirty="0"/>
              <a:t>When the load is balanced, the impedance of each leg of the Y is one third the impedance of each leg of the ∆</a:t>
            </a:r>
          </a:p>
          <a:p>
            <a:pPr algn="just"/>
            <a:endParaRPr lang="en-US" sz="2400" dirty="0"/>
          </a:p>
          <a:p>
            <a:pPr algn="just"/>
            <a:r>
              <a:rPr lang="en-US" sz="2400" dirty="0"/>
              <a:t>The circuit is modeled by the single phase equivalent circuit</a:t>
            </a:r>
          </a:p>
          <a:p>
            <a:pPr algn="just">
              <a:buFont typeface="Wingdings" pitchFamily="2" charset="2"/>
              <a:buChar char="§"/>
            </a:pPr>
            <a:endParaRPr lang="en-US" sz="2400" dirty="0"/>
          </a:p>
          <a:p>
            <a:pPr algn="just">
              <a:buFont typeface="Wingdings" pitchFamily="2" charset="2"/>
              <a:buChar char="§"/>
            </a:pPr>
            <a:r>
              <a:rPr lang="en-US" sz="2400" dirty="0"/>
              <a:t>Since both phase voltage and line current shift through the same phase angle from star to delta side, the transformer per phase impedance and power flow are preserved in the single phase equivalent.</a:t>
            </a:r>
          </a:p>
          <a:p>
            <a:pPr algn="just">
              <a:buNone/>
            </a:pPr>
            <a:endParaRPr lang="en-US" sz="2400" dirty="0"/>
          </a:p>
          <a:p>
            <a:pPr algn="just">
              <a:buFont typeface="Wingdings" pitchFamily="2" charset="2"/>
              <a:buChar char="§"/>
            </a:pP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21</a:t>
            </a:fld>
            <a:endParaRPr lang="en-US"/>
          </a:p>
        </p:txBody>
      </p:sp>
      <p:sp>
        <p:nvSpPr>
          <p:cNvPr id="4" name="Content Placeholder 3"/>
          <p:cNvSpPr>
            <a:spLocks noGrp="1"/>
          </p:cNvSpPr>
          <p:nvPr>
            <p:ph sz="quarter" idx="1"/>
          </p:nvPr>
        </p:nvSpPr>
        <p:spPr>
          <a:xfrm>
            <a:off x="228600" y="304800"/>
            <a:ext cx="8686800" cy="6019800"/>
          </a:xfrm>
        </p:spPr>
        <p:txBody>
          <a:bodyPr>
            <a:normAutofit/>
          </a:bodyPr>
          <a:lstStyle/>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None/>
            </a:pPr>
            <a:r>
              <a:rPr lang="en-US" sz="1600" dirty="0"/>
              <a:t>            Figure 2.4</a:t>
            </a: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r>
              <a:rPr lang="en-US" sz="2400" dirty="0"/>
              <a:t>It may be noted here that irrespective of the type of connection, the transformation ratio of the single phase equivalent of a three phase transformer is the same as the line-to-line transformation ratio </a:t>
            </a:r>
          </a:p>
          <a:p>
            <a:pPr algn="just"/>
            <a:endParaRPr lang="en-US" sz="2400" dirty="0"/>
          </a:p>
        </p:txBody>
      </p:sp>
      <p:pic>
        <p:nvPicPr>
          <p:cNvPr id="5" name="Picture 7"/>
          <p:cNvPicPr>
            <a:picLocks noChangeAspect="1" noChangeArrowheads="1"/>
          </p:cNvPicPr>
          <p:nvPr/>
        </p:nvPicPr>
        <p:blipFill>
          <a:blip r:embed="rId2"/>
          <a:srcRect/>
          <a:stretch>
            <a:fillRect/>
          </a:stretch>
        </p:blipFill>
        <p:spPr bwMode="auto">
          <a:xfrm>
            <a:off x="1981200" y="533400"/>
            <a:ext cx="4191000" cy="36576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22</a:t>
            </a:fld>
            <a:endParaRPr lang="en-US"/>
          </a:p>
        </p:txBody>
      </p:sp>
      <p:sp>
        <p:nvSpPr>
          <p:cNvPr id="4" name="Content Placeholder 3"/>
          <p:cNvSpPr>
            <a:spLocks noGrp="1"/>
          </p:cNvSpPr>
          <p:nvPr>
            <p:ph sz="quarter" idx="1"/>
          </p:nvPr>
        </p:nvSpPr>
        <p:spPr>
          <a:xfrm>
            <a:off x="304800" y="304800"/>
            <a:ext cx="8382000" cy="5715000"/>
          </a:xfrm>
        </p:spPr>
        <p:txBody>
          <a:bodyPr/>
          <a:lstStyle/>
          <a:p>
            <a:r>
              <a:rPr lang="en-US" b="1" dirty="0">
                <a:solidFill>
                  <a:srgbClr val="FF0000"/>
                </a:solidFill>
              </a:rPr>
              <a:t>Delta-</a:t>
            </a:r>
            <a:r>
              <a:rPr lang="en-US" b="1" dirty="0" err="1">
                <a:solidFill>
                  <a:srgbClr val="FF0000"/>
                </a:solidFill>
              </a:rPr>
              <a:t>Wye</a:t>
            </a:r>
            <a:r>
              <a:rPr lang="en-US" b="1" dirty="0">
                <a:solidFill>
                  <a:srgbClr val="FF0000"/>
                </a:solidFill>
              </a:rPr>
              <a:t> Transformation</a:t>
            </a:r>
          </a:p>
          <a:p>
            <a:pPr>
              <a:lnSpc>
                <a:spcPct val="150000"/>
              </a:lnSpc>
            </a:pPr>
            <a:r>
              <a:rPr lang="en-US" sz="2400" dirty="0"/>
              <a:t>To simplify analysis of balanced        systems:</a:t>
            </a:r>
          </a:p>
          <a:p>
            <a:pPr lvl="1">
              <a:lnSpc>
                <a:spcPct val="150000"/>
              </a:lnSpc>
            </a:pPr>
            <a:r>
              <a:rPr lang="en-US" dirty="0"/>
              <a:t>∆- connected loads can be replaced by</a:t>
            </a:r>
          </a:p>
          <a:p>
            <a:pPr lvl="2">
              <a:lnSpc>
                <a:spcPct val="150000"/>
              </a:lnSpc>
            </a:pPr>
            <a:r>
              <a:rPr lang="en-US" sz="2400" dirty="0"/>
              <a:t>Y – connected loads with </a:t>
            </a:r>
          </a:p>
          <a:p>
            <a:pPr lvl="1">
              <a:lnSpc>
                <a:spcPct val="150000"/>
              </a:lnSpc>
            </a:pPr>
            <a:r>
              <a:rPr lang="en-US" dirty="0"/>
              <a:t>∆ - connected sources can be replaced by</a:t>
            </a:r>
          </a:p>
          <a:p>
            <a:pPr lvl="2">
              <a:lnSpc>
                <a:spcPct val="150000"/>
              </a:lnSpc>
            </a:pPr>
            <a:r>
              <a:rPr lang="en-US" sz="2400" dirty="0"/>
              <a:t>Y – connected sources with </a:t>
            </a:r>
          </a:p>
        </p:txBody>
      </p:sp>
      <p:graphicFrame>
        <p:nvGraphicFramePr>
          <p:cNvPr id="6" name="Object 5"/>
          <p:cNvGraphicFramePr>
            <a:graphicFrameLocks noChangeAspect="1"/>
          </p:cNvGraphicFramePr>
          <p:nvPr/>
        </p:nvGraphicFramePr>
        <p:xfrm>
          <a:off x="4114800" y="990600"/>
          <a:ext cx="355600" cy="355600"/>
        </p:xfrm>
        <a:graphic>
          <a:graphicData uri="http://schemas.openxmlformats.org/presentationml/2006/ole">
            <mc:AlternateContent xmlns:mc="http://schemas.openxmlformats.org/markup-compatibility/2006">
              <mc:Choice xmlns:v="urn:schemas-microsoft-com:vml" Requires="v">
                <p:oleObj spid="_x0000_s47227" name="Equation" r:id="rId3" imgW="203040" imgH="203040" progId="">
                  <p:embed/>
                </p:oleObj>
              </mc:Choice>
              <mc:Fallback>
                <p:oleObj name="Equation" r:id="rId3" imgW="203040" imgH="203040"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990600"/>
                        <a:ext cx="3556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08" name="Object 4"/>
          <p:cNvGraphicFramePr>
            <a:graphicFrameLocks noChangeAspect="1"/>
          </p:cNvGraphicFramePr>
          <p:nvPr/>
        </p:nvGraphicFramePr>
        <p:xfrm>
          <a:off x="4222750" y="1981200"/>
          <a:ext cx="1111250" cy="688975"/>
        </p:xfrm>
        <a:graphic>
          <a:graphicData uri="http://schemas.openxmlformats.org/presentationml/2006/ole">
            <mc:AlternateContent xmlns:mc="http://schemas.openxmlformats.org/markup-compatibility/2006">
              <mc:Choice xmlns:v="urn:schemas-microsoft-com:vml" Requires="v">
                <p:oleObj spid="_x0000_s47228" name="Equation" r:id="rId5" imgW="634680" imgH="393480" progId="">
                  <p:embed/>
                </p:oleObj>
              </mc:Choice>
              <mc:Fallback>
                <p:oleObj name="Equation" r:id="rId5" imgW="634680" imgH="393480" progId="">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22750" y="1981200"/>
                        <a:ext cx="1111250"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09" name="Object 5"/>
          <p:cNvGraphicFramePr>
            <a:graphicFrameLocks noChangeAspect="1"/>
          </p:cNvGraphicFramePr>
          <p:nvPr/>
        </p:nvGraphicFramePr>
        <p:xfrm>
          <a:off x="4295775" y="3152775"/>
          <a:ext cx="1800225" cy="733425"/>
        </p:xfrm>
        <a:graphic>
          <a:graphicData uri="http://schemas.openxmlformats.org/presentationml/2006/ole">
            <mc:AlternateContent xmlns:mc="http://schemas.openxmlformats.org/markup-compatibility/2006">
              <mc:Choice xmlns:v="urn:schemas-microsoft-com:vml" Requires="v">
                <p:oleObj spid="_x0000_s47229" name="Equation" r:id="rId7" imgW="1028520" imgH="419040" progId="">
                  <p:embed/>
                </p:oleObj>
              </mc:Choice>
              <mc:Fallback>
                <p:oleObj name="Equation" r:id="rId7" imgW="1028520" imgH="419040" progId="">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95775" y="3152775"/>
                        <a:ext cx="1800225"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7772400" cy="563562"/>
          </a:xfrm>
        </p:spPr>
        <p:txBody>
          <a:bodyPr>
            <a:normAutofit fontScale="90000"/>
          </a:bodyPr>
          <a:lstStyle/>
          <a:p>
            <a:r>
              <a:rPr lang="en-US" b="1" dirty="0">
                <a:solidFill>
                  <a:srgbClr val="C00000"/>
                </a:solidFill>
                <a:latin typeface="Times New Roman" pitchFamily="18" charset="0"/>
                <a:cs typeface="Times New Roman" pitchFamily="18" charset="0"/>
              </a:rPr>
              <a:t>Power in balanced three phase system</a:t>
            </a:r>
          </a:p>
        </p:txBody>
      </p:sp>
      <p:sp>
        <p:nvSpPr>
          <p:cNvPr id="3" name="Slide Number Placeholder 2"/>
          <p:cNvSpPr>
            <a:spLocks noGrp="1"/>
          </p:cNvSpPr>
          <p:nvPr>
            <p:ph type="sldNum" sz="quarter" idx="12"/>
          </p:nvPr>
        </p:nvSpPr>
        <p:spPr/>
        <p:txBody>
          <a:bodyPr/>
          <a:lstStyle/>
          <a:p>
            <a:fld id="{D2782D01-16B3-4CF0-B177-B034B01AF4CE}" type="slidenum">
              <a:rPr lang="en-US" smtClean="0"/>
              <a:pPr/>
              <a:t>23</a:t>
            </a:fld>
            <a:endParaRPr lang="en-US"/>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a:xfrm>
                <a:off x="381000" y="533400"/>
                <a:ext cx="8382000" cy="6096000"/>
              </a:xfrm>
            </p:spPr>
            <p:txBody>
              <a:bodyPr>
                <a:noAutofit/>
              </a:bodyPr>
              <a:lstStyle/>
              <a:p>
                <a:pPr>
                  <a:lnSpc>
                    <a:spcPct val="120000"/>
                  </a:lnSpc>
                </a:pPr>
                <a:r>
                  <a:rPr lang="en-US" sz="2400" dirty="0"/>
                  <a:t>If the magnitude of the voltages to neutral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a:rPr>
                          <m:t>𝑉</m:t>
                        </m:r>
                      </m:e>
                      <m:sub>
                        <m:r>
                          <a:rPr lang="en-US" sz="2400" b="0" i="1" smtClean="0">
                            <a:latin typeface="Cambria Math"/>
                          </a:rPr>
                          <m:t>𝑝</m:t>
                        </m:r>
                      </m:sub>
                    </m:sSub>
                  </m:oMath>
                </a14:m>
                <a:r>
                  <a:rPr lang="en-US" sz="2400" dirty="0"/>
                  <a:t> for a Y-connected load is </a:t>
                </a:r>
              </a:p>
              <a:p>
                <a:pPr marL="0" indent="0">
                  <a:lnSpc>
                    <a:spcPct val="120000"/>
                  </a:lnSpc>
                  <a:buNone/>
                </a:pPr>
                <a:r>
                  <a:rPr lang="en-US" sz="2000" dirty="0">
                    <a:ea typeface="Cambria Math"/>
                  </a:rPr>
                  <a:t>                       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𝑉</m:t>
                        </m:r>
                      </m:e>
                      <m:sub>
                        <m:r>
                          <a:rPr lang="en-US" sz="2000" b="0" i="1" smtClean="0">
                            <a:latin typeface="Cambria Math"/>
                            <a:ea typeface="Cambria Math"/>
                          </a:rPr>
                          <m:t>𝑝</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𝑉</m:t>
                        </m:r>
                      </m:e>
                      <m:sub>
                        <m:r>
                          <a:rPr lang="en-US" sz="2000" b="0" i="1" smtClean="0">
                            <a:latin typeface="Cambria Math"/>
                            <a:ea typeface="Cambria Math"/>
                          </a:rPr>
                          <m:t>𝑎𝑛</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𝑉</m:t>
                        </m:r>
                      </m:e>
                      <m:sub>
                        <m:r>
                          <a:rPr lang="en-US" sz="2000" b="0" i="1" smtClean="0">
                            <a:latin typeface="Cambria Math"/>
                            <a:ea typeface="Cambria Math"/>
                          </a:rPr>
                          <m:t>𝑏𝑛</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𝑉</m:t>
                        </m:r>
                      </m:e>
                      <m:sub>
                        <m:r>
                          <a:rPr lang="en-US" sz="2000" b="0" i="1" smtClean="0">
                            <a:latin typeface="Cambria Math"/>
                            <a:ea typeface="Cambria Math"/>
                          </a:rPr>
                          <m:t>𝑐𝑛</m:t>
                        </m:r>
                      </m:sub>
                    </m:sSub>
                  </m:oMath>
                </a14:m>
                <a:r>
                  <a:rPr lang="en-US" sz="2000" dirty="0">
                    <a:ea typeface="Cambria Math"/>
                  </a:rPr>
                  <a:t>𝗅</a:t>
                </a:r>
                <a:r>
                  <a:rPr lang="en-US" sz="2000" dirty="0"/>
                  <a:t>                                                                                              </a:t>
                </a:r>
                <a:r>
                  <a:rPr lang="en-US" sz="2400" dirty="0"/>
                  <a:t>and</a:t>
                </a:r>
                <a:r>
                  <a:rPr lang="en-US" sz="2000" dirty="0"/>
                  <a:t> </a:t>
                </a:r>
                <a:r>
                  <a:rPr lang="en-US" sz="2400" dirty="0"/>
                  <a:t>if the magnitude of the phase current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a:rPr>
                          <m:t>𝐼</m:t>
                        </m:r>
                      </m:e>
                      <m:sub>
                        <m:r>
                          <a:rPr lang="en-US" sz="2400" b="0" i="1" smtClean="0">
                            <a:latin typeface="Cambria Math"/>
                          </a:rPr>
                          <m:t>𝑝</m:t>
                        </m:r>
                      </m:sub>
                    </m:sSub>
                  </m:oMath>
                </a14:m>
                <a:r>
                  <a:rPr lang="en-US" sz="2400" dirty="0">
                    <a:ea typeface="Cambria Math"/>
                  </a:rPr>
                  <a:t> for a Y-connected load is </a:t>
                </a:r>
              </a:p>
              <a:p>
                <a:pPr marL="0" indent="0">
                  <a:lnSpc>
                    <a:spcPct val="120000"/>
                  </a:lnSpc>
                  <a:buNone/>
                </a:pPr>
                <a:r>
                  <a:rPr lang="en-US" sz="2000" dirty="0">
                    <a:ea typeface="Cambria Math"/>
                  </a:rPr>
                  <a:t>                        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𝐼</m:t>
                        </m:r>
                      </m:e>
                      <m:sub>
                        <m:r>
                          <a:rPr lang="en-US" sz="2000" b="0" i="1" smtClean="0">
                            <a:latin typeface="Cambria Math"/>
                            <a:ea typeface="Cambria Math"/>
                          </a:rPr>
                          <m:t>𝑝</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𝐼</m:t>
                        </m:r>
                      </m:e>
                      <m:sub>
                        <m:r>
                          <a:rPr lang="en-US" sz="2000" b="0" i="1" smtClean="0">
                            <a:latin typeface="Cambria Math"/>
                            <a:ea typeface="Cambria Math"/>
                          </a:rPr>
                          <m:t>𝑎𝑛</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𝐼</m:t>
                        </m:r>
                      </m:e>
                      <m:sub>
                        <m:r>
                          <a:rPr lang="en-US" sz="2000" b="0" i="1" smtClean="0">
                            <a:latin typeface="Cambria Math"/>
                            <a:ea typeface="Cambria Math"/>
                          </a:rPr>
                          <m:t>𝑏𝑛</m:t>
                        </m:r>
                      </m:sub>
                    </m:sSub>
                  </m:oMath>
                </a14:m>
                <a:r>
                  <a:rPr lang="en-US" sz="2000" dirty="0">
                    <a:ea typeface="Cambria Math"/>
                  </a:rPr>
                  <a:t>𝗅=𝗅</a:t>
                </a:r>
                <a14:m>
                  <m:oMath xmlns:m="http://schemas.openxmlformats.org/officeDocument/2006/math">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𝐼</m:t>
                        </m:r>
                      </m:e>
                      <m:sub>
                        <m:r>
                          <a:rPr lang="en-US" sz="2000" b="0" i="1" smtClean="0">
                            <a:latin typeface="Cambria Math"/>
                            <a:ea typeface="Cambria Math"/>
                          </a:rPr>
                          <m:t>𝑐𝑛</m:t>
                        </m:r>
                      </m:sub>
                    </m:sSub>
                  </m:oMath>
                </a14:m>
                <a:r>
                  <a:rPr lang="en-US" sz="2000" dirty="0">
                    <a:ea typeface="Cambria Math"/>
                  </a:rPr>
                  <a:t>𝗅                                                                                                </a:t>
                </a:r>
                <a:r>
                  <a:rPr lang="en-US" sz="2400" dirty="0">
                    <a:ea typeface="Cambria Math"/>
                  </a:rPr>
                  <a:t>then, the total three phase power and  the total three phase </a:t>
                </a:r>
                <a:r>
                  <a:rPr lang="en-US" sz="2400" dirty="0" err="1">
                    <a:ea typeface="Cambria Math"/>
                  </a:rPr>
                  <a:t>var</a:t>
                </a:r>
                <a:r>
                  <a:rPr lang="en-US" sz="2400" dirty="0">
                    <a:ea typeface="Cambria Math"/>
                  </a:rPr>
                  <a:t> is</a:t>
                </a:r>
                <a:r>
                  <a:rPr lang="en-US" sz="2000" dirty="0">
                    <a:ea typeface="Cambria Math"/>
                  </a:rPr>
                  <a:t>,</a:t>
                </a:r>
              </a:p>
              <a:p>
                <a:pPr marL="0" indent="0">
                  <a:lnSpc>
                    <a:spcPct val="120000"/>
                  </a:lnSpc>
                  <a:buNone/>
                </a:pPr>
                <a:r>
                  <a:rPr lang="en-US" sz="2000" dirty="0">
                    <a:ea typeface="Cambria Math"/>
                  </a:rPr>
                  <a:t>                          P=3 𝗅</a:t>
                </a:r>
                <a14:m>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𝑉</m:t>
                        </m:r>
                      </m:e>
                      <m:sub>
                        <m:r>
                          <a:rPr lang="en-US" sz="2000" i="1">
                            <a:latin typeface="Cambria Math"/>
                            <a:ea typeface="Cambria Math"/>
                          </a:rPr>
                          <m:t>𝑝</m:t>
                        </m:r>
                      </m:sub>
                    </m:sSub>
                  </m:oMath>
                </a14:m>
                <a:r>
                  <a:rPr lang="en-US" sz="2000" dirty="0">
                    <a:ea typeface="Cambria Math"/>
                  </a:rPr>
                  <a:t>𝗅</a:t>
                </a:r>
                <a14:m>
                  <m:oMath xmlns:m="http://schemas.openxmlformats.org/officeDocument/2006/math">
                    <m:r>
                      <a:rPr lang="en-US" sz="2000" i="1" smtClean="0">
                        <a:latin typeface="Cambria Math"/>
                        <a:ea typeface="Cambria Math"/>
                      </a:rPr>
                      <m:t>𝗅</m:t>
                    </m:r>
                    <m:sSub>
                      <m:sSubPr>
                        <m:ctrlPr>
                          <a:rPr lang="en-US" sz="2000" i="1" smtClean="0">
                            <a:latin typeface="Cambria Math" panose="02040503050406030204" pitchFamily="18" charset="0"/>
                            <a:ea typeface="Cambria Math"/>
                          </a:rPr>
                        </m:ctrlPr>
                      </m:sSubPr>
                      <m:e>
                        <m:r>
                          <a:rPr lang="en-US" sz="2000" b="0" i="1" smtClean="0">
                            <a:latin typeface="Cambria Math"/>
                            <a:ea typeface="Cambria Math"/>
                          </a:rPr>
                          <m:t>𝐼</m:t>
                        </m:r>
                      </m:e>
                      <m:sub>
                        <m:r>
                          <a:rPr lang="en-US" sz="2000" b="0" i="1" smtClean="0">
                            <a:latin typeface="Cambria Math"/>
                            <a:ea typeface="Cambria Math"/>
                          </a:rPr>
                          <m:t>𝑝</m:t>
                        </m:r>
                      </m:sub>
                    </m:sSub>
                    <m:r>
                      <a:rPr lang="en-US" sz="2000" i="1" smtClean="0">
                        <a:latin typeface="Cambria Math"/>
                        <a:ea typeface="Cambria Math"/>
                      </a:rPr>
                      <m:t>𝗅</m:t>
                    </m:r>
                    <m:r>
                      <a:rPr lang="en-US" sz="2000" b="0" i="1" smtClean="0">
                        <a:latin typeface="Cambria Math"/>
                        <a:ea typeface="Cambria Math"/>
                      </a:rPr>
                      <m:t>𝑐𝑜𝑠</m:t>
                    </m:r>
                    <m:sSub>
                      <m:sSubPr>
                        <m:ctrlPr>
                          <a:rPr lang="en-US" sz="2000" i="1" smtClean="0">
                            <a:latin typeface="Cambria Math" panose="02040503050406030204" pitchFamily="18" charset="0"/>
                            <a:ea typeface="Cambria Math"/>
                          </a:rPr>
                        </m:ctrlPr>
                      </m:sSubPr>
                      <m:e>
                        <m:r>
                          <a:rPr lang="en-US" sz="2000" i="1" smtClean="0">
                            <a:latin typeface="Cambria Math"/>
                            <a:ea typeface="Cambria Math"/>
                          </a:rPr>
                          <m:t>𝛉</m:t>
                        </m:r>
                      </m:e>
                      <m:sub>
                        <m:r>
                          <a:rPr lang="en-US" sz="2000" b="0" i="1" smtClean="0">
                            <a:latin typeface="Cambria Math"/>
                            <a:ea typeface="Cambria Math"/>
                          </a:rPr>
                          <m:t>𝑝</m:t>
                        </m:r>
                      </m:sub>
                    </m:sSub>
                    <m:r>
                      <a:rPr lang="en-US" sz="2000" b="0" i="0" smtClean="0">
                        <a:latin typeface="Cambria Math"/>
                        <a:ea typeface="Cambria Math"/>
                      </a:rPr>
                      <m:t>      </m:t>
                    </m:r>
                  </m:oMath>
                </a14:m>
                <a:r>
                  <a:rPr lang="en-US" sz="2000" dirty="0">
                    <a:ea typeface="Cambria Math"/>
                  </a:rPr>
                  <a:t>              Q=3 𝗅</a:t>
                </a:r>
                <a14:m>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𝑉</m:t>
                        </m:r>
                      </m:e>
                      <m:sub>
                        <m:r>
                          <a:rPr lang="en-US" sz="2000" i="1">
                            <a:latin typeface="Cambria Math"/>
                            <a:ea typeface="Cambria Math"/>
                          </a:rPr>
                          <m:t>𝑝</m:t>
                        </m:r>
                      </m:sub>
                    </m:sSub>
                  </m:oMath>
                </a14:m>
                <a:r>
                  <a:rPr lang="en-US" sz="2000" dirty="0">
                    <a:ea typeface="Cambria Math"/>
                  </a:rPr>
                  <a:t>𝗅</a:t>
                </a:r>
                <a14:m>
                  <m:oMath xmlns:m="http://schemas.openxmlformats.org/officeDocument/2006/math">
                    <m:r>
                      <a:rPr lang="en-US" sz="2000" i="1">
                        <a:latin typeface="Cambria Math"/>
                        <a:ea typeface="Cambria Math"/>
                      </a:rPr>
                      <m:t>𝗅</m:t>
                    </m:r>
                    <m:sSub>
                      <m:sSubPr>
                        <m:ctrlPr>
                          <a:rPr lang="en-US" sz="2000" i="1">
                            <a:latin typeface="Cambria Math" panose="02040503050406030204" pitchFamily="18" charset="0"/>
                            <a:ea typeface="Cambria Math"/>
                          </a:rPr>
                        </m:ctrlPr>
                      </m:sSubPr>
                      <m:e>
                        <m:r>
                          <a:rPr lang="en-US" sz="2000" i="1">
                            <a:latin typeface="Cambria Math"/>
                            <a:ea typeface="Cambria Math"/>
                          </a:rPr>
                          <m:t>𝐼</m:t>
                        </m:r>
                      </m:e>
                      <m:sub>
                        <m:r>
                          <a:rPr lang="en-US" sz="2000" i="1">
                            <a:latin typeface="Cambria Math"/>
                            <a:ea typeface="Cambria Math"/>
                          </a:rPr>
                          <m:t>𝑝</m:t>
                        </m:r>
                      </m:sub>
                    </m:sSub>
                    <m:r>
                      <a:rPr lang="en-US" sz="2000" i="1">
                        <a:latin typeface="Cambria Math"/>
                        <a:ea typeface="Cambria Math"/>
                      </a:rPr>
                      <m:t>𝗅</m:t>
                    </m:r>
                    <m:r>
                      <a:rPr lang="en-US" sz="2000" b="0" i="1" smtClean="0">
                        <a:latin typeface="Cambria Math"/>
                        <a:ea typeface="Cambria Math"/>
                      </a:rPr>
                      <m:t>𝑠𝑖𝑛</m:t>
                    </m:r>
                    <m:sSub>
                      <m:sSubPr>
                        <m:ctrlPr>
                          <a:rPr lang="en-US" sz="2000" i="1">
                            <a:latin typeface="Cambria Math" panose="02040503050406030204" pitchFamily="18" charset="0"/>
                            <a:ea typeface="Cambria Math"/>
                          </a:rPr>
                        </m:ctrlPr>
                      </m:sSubPr>
                      <m:e>
                        <m:r>
                          <a:rPr lang="en-US" sz="2000" i="1">
                            <a:latin typeface="Cambria Math"/>
                            <a:ea typeface="Cambria Math"/>
                          </a:rPr>
                          <m:t>𝛉</m:t>
                        </m:r>
                      </m:e>
                      <m:sub>
                        <m:r>
                          <a:rPr lang="en-US" sz="2000" i="1">
                            <a:latin typeface="Cambria Math"/>
                            <a:ea typeface="Cambria Math"/>
                          </a:rPr>
                          <m:t>𝑝</m:t>
                        </m:r>
                      </m:sub>
                    </m:sSub>
                  </m:oMath>
                </a14:m>
                <a:endParaRPr lang="en-US" sz="2000" dirty="0">
                  <a:ea typeface="Cambria Math"/>
                </a:endParaRPr>
              </a:p>
              <a:p>
                <a:pPr marL="0" indent="0">
                  <a:lnSpc>
                    <a:spcPct val="120000"/>
                  </a:lnSpc>
                  <a:buNone/>
                </a:pPr>
                <a:r>
                  <a:rPr lang="en-US" sz="2400" dirty="0">
                    <a:ea typeface="Cambria Math"/>
                  </a:rPr>
                  <a:t>Where </a:t>
                </a:r>
                <a14:m>
                  <m:oMath xmlns:m="http://schemas.openxmlformats.org/officeDocument/2006/math">
                    <m:sSub>
                      <m:sSubPr>
                        <m:ctrlPr>
                          <a:rPr lang="en-US" sz="2400" i="1">
                            <a:latin typeface="Cambria Math" panose="02040503050406030204" pitchFamily="18" charset="0"/>
                            <a:ea typeface="Cambria Math"/>
                          </a:rPr>
                        </m:ctrlPr>
                      </m:sSubPr>
                      <m:e>
                        <m:r>
                          <a:rPr lang="en-US" sz="2400" i="1">
                            <a:latin typeface="Cambria Math"/>
                            <a:ea typeface="Cambria Math"/>
                          </a:rPr>
                          <m:t>𝛉</m:t>
                        </m:r>
                      </m:e>
                      <m:sub>
                        <m:r>
                          <a:rPr lang="en-US" sz="2400" i="1">
                            <a:latin typeface="Cambria Math"/>
                            <a:ea typeface="Cambria Math"/>
                          </a:rPr>
                          <m:t>𝑝</m:t>
                        </m:r>
                      </m:sub>
                    </m:sSub>
                  </m:oMath>
                </a14:m>
                <a:r>
                  <a:rPr lang="en-US" sz="2400" dirty="0">
                    <a:ea typeface="Cambria Math"/>
                  </a:rPr>
                  <a:t> is the angle by which phase current lags the phase voltage.</a:t>
                </a:r>
              </a:p>
              <a:p>
                <a:pPr>
                  <a:lnSpc>
                    <a:spcPct val="120000"/>
                  </a:lnSpc>
                  <a:buFont typeface="Arial" pitchFamily="34" charset="0"/>
                  <a:buChar char="•"/>
                </a:pPr>
                <a:r>
                  <a:rPr lang="en-US" sz="2400" dirty="0">
                    <a:ea typeface="Cambria Math"/>
                  </a:rPr>
                  <a:t> If the magnitudes of line-to-line voltage </a:t>
                </a:r>
                <a14:m>
                  <m:oMath xmlns:m="http://schemas.openxmlformats.org/officeDocument/2006/math">
                    <m:sSub>
                      <m:sSubPr>
                        <m:ctrlPr>
                          <a:rPr lang="en-US" sz="2400" i="1" smtClean="0">
                            <a:latin typeface="Cambria Math" panose="02040503050406030204" pitchFamily="18" charset="0"/>
                            <a:ea typeface="Cambria Math"/>
                          </a:rPr>
                        </m:ctrlPr>
                      </m:sSubPr>
                      <m:e>
                        <m:r>
                          <a:rPr lang="en-US" sz="2400" b="0" i="1" smtClean="0">
                            <a:latin typeface="Cambria Math"/>
                            <a:ea typeface="Cambria Math"/>
                          </a:rPr>
                          <m:t>𝑉</m:t>
                        </m:r>
                      </m:e>
                      <m:sub>
                        <m:r>
                          <a:rPr lang="en-US" sz="2400" b="0" i="1" smtClean="0">
                            <a:latin typeface="Cambria Math"/>
                            <a:ea typeface="Cambria Math"/>
                          </a:rPr>
                          <m:t>𝐿</m:t>
                        </m:r>
                      </m:sub>
                    </m:sSub>
                  </m:oMath>
                </a14:m>
                <a:r>
                  <a:rPr lang="en-US" sz="2400" dirty="0">
                    <a:ea typeface="Cambria Math"/>
                  </a:rPr>
                  <a:t> and line current  </a:t>
                </a:r>
                <a14:m>
                  <m:oMath xmlns:m="http://schemas.openxmlformats.org/officeDocument/2006/math">
                    <m:sSub>
                      <m:sSubPr>
                        <m:ctrlPr>
                          <a:rPr lang="en-US" sz="2400" i="1" smtClean="0">
                            <a:latin typeface="Cambria Math" panose="02040503050406030204" pitchFamily="18" charset="0"/>
                            <a:ea typeface="Cambria Math"/>
                          </a:rPr>
                        </m:ctrlPr>
                      </m:sSubPr>
                      <m:e>
                        <m:r>
                          <a:rPr lang="en-US" sz="2400" b="0" i="1" smtClean="0">
                            <a:latin typeface="Cambria Math"/>
                            <a:ea typeface="Cambria Math"/>
                          </a:rPr>
                          <m:t>𝐼</m:t>
                        </m:r>
                      </m:e>
                      <m:sub>
                        <m:r>
                          <a:rPr lang="en-US" sz="2400" b="0" i="1" smtClean="0">
                            <a:latin typeface="Cambria Math"/>
                            <a:ea typeface="Cambria Math"/>
                          </a:rPr>
                          <m:t>𝐿</m:t>
                        </m:r>
                      </m:sub>
                    </m:sSub>
                  </m:oMath>
                </a14:m>
                <a:r>
                  <a:rPr lang="en-US" sz="2400" dirty="0">
                    <a:ea typeface="Cambria Math"/>
                  </a:rPr>
                  <a:t> are 𝗅</a:t>
                </a:r>
                <a14:m>
                  <m:oMath xmlns:m="http://schemas.openxmlformats.org/officeDocument/2006/math">
                    <m:sSub>
                      <m:sSubPr>
                        <m:ctrlPr>
                          <a:rPr lang="en-US" sz="2400" i="1" smtClean="0">
                            <a:latin typeface="Cambria Math" panose="02040503050406030204" pitchFamily="18" charset="0"/>
                            <a:ea typeface="Cambria Math"/>
                          </a:rPr>
                        </m:ctrlPr>
                      </m:sSubPr>
                      <m:e>
                        <m:r>
                          <a:rPr lang="en-US" sz="2400" b="0" i="1" smtClean="0">
                            <a:latin typeface="Cambria Math"/>
                            <a:ea typeface="Cambria Math"/>
                          </a:rPr>
                          <m:t>𝑉</m:t>
                        </m:r>
                      </m:e>
                      <m:sub>
                        <m:r>
                          <a:rPr lang="en-US" sz="2400" b="0" i="1" smtClean="0">
                            <a:latin typeface="Cambria Math"/>
                            <a:ea typeface="Cambria Math"/>
                          </a:rPr>
                          <m:t>𝐿</m:t>
                        </m:r>
                      </m:sub>
                    </m:sSub>
                  </m:oMath>
                </a14:m>
                <a:r>
                  <a:rPr lang="en-US" sz="2400" dirty="0">
                    <a:ea typeface="Cambria Math"/>
                  </a:rPr>
                  <a:t>𝗅 and  𝗅</a:t>
                </a:r>
                <a14:m>
                  <m:oMath xmlns:m="http://schemas.openxmlformats.org/officeDocument/2006/math">
                    <m:sSub>
                      <m:sSubPr>
                        <m:ctrlPr>
                          <a:rPr lang="en-US" sz="2400" i="1" smtClean="0">
                            <a:latin typeface="Cambria Math" panose="02040503050406030204" pitchFamily="18" charset="0"/>
                            <a:ea typeface="Cambria Math"/>
                          </a:rPr>
                        </m:ctrlPr>
                      </m:sSubPr>
                      <m:e>
                        <m:r>
                          <a:rPr lang="en-US" sz="2400" b="0" i="1" smtClean="0">
                            <a:latin typeface="Cambria Math"/>
                            <a:ea typeface="Cambria Math"/>
                          </a:rPr>
                          <m:t>𝐼</m:t>
                        </m:r>
                      </m:e>
                      <m:sub>
                        <m:r>
                          <a:rPr lang="en-US" sz="2400" b="0" i="1" smtClean="0">
                            <a:latin typeface="Cambria Math"/>
                            <a:ea typeface="Cambria Math"/>
                          </a:rPr>
                          <m:t>𝐿</m:t>
                        </m:r>
                      </m:sub>
                    </m:sSub>
                  </m:oMath>
                </a14:m>
                <a:r>
                  <a:rPr lang="en-US" sz="2400" dirty="0">
                    <a:ea typeface="Cambria Math"/>
                  </a:rPr>
                  <a:t>𝗅, respectively,</a:t>
                </a:r>
              </a:p>
              <a:p>
                <a:pPr marL="0" indent="0">
                  <a:lnSpc>
                    <a:spcPct val="120000"/>
                  </a:lnSpc>
                  <a:buNone/>
                </a:pPr>
                <a:r>
                  <a:rPr lang="en-US" sz="2000" dirty="0">
                    <a:ea typeface="Cambria Math"/>
                  </a:rPr>
                  <a:t>             P= </a:t>
                </a:r>
                <a14:m>
                  <m:oMath xmlns:m="http://schemas.openxmlformats.org/officeDocument/2006/math">
                    <m:rad>
                      <m:radPr>
                        <m:degHide m:val="on"/>
                        <m:ctrlPr>
                          <a:rPr lang="en-US" sz="2000" i="1" dirty="0">
                            <a:latin typeface="Cambria Math" panose="02040503050406030204" pitchFamily="18" charset="0"/>
                            <a:ea typeface="Cambria Math"/>
                          </a:rPr>
                        </m:ctrlPr>
                      </m:radPr>
                      <m:deg/>
                      <m:e>
                        <m:r>
                          <a:rPr lang="en-US" sz="2000" i="1" dirty="0">
                            <a:latin typeface="Cambria Math"/>
                            <a:ea typeface="Cambria Math"/>
                          </a:rPr>
                          <m:t>3</m:t>
                        </m:r>
                      </m:e>
                    </m:rad>
                    <m:r>
                      <a:rPr lang="en-US" sz="2000" i="1" dirty="0">
                        <a:latin typeface="Cambria Math"/>
                        <a:ea typeface="Cambria Math"/>
                      </a:rPr>
                      <m:t> </m:t>
                    </m:r>
                  </m:oMath>
                </a14:m>
                <a:r>
                  <a:rPr lang="en-US" sz="2000" dirty="0">
                    <a:ea typeface="Cambria Math"/>
                  </a:rPr>
                  <a:t>𝗅</a:t>
                </a:r>
                <a14:m>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𝑉</m:t>
                        </m:r>
                      </m:e>
                      <m:sub>
                        <m:r>
                          <a:rPr lang="en-US" sz="2000" b="0" i="1" smtClean="0">
                            <a:latin typeface="Cambria Math"/>
                            <a:ea typeface="Cambria Math"/>
                          </a:rPr>
                          <m:t>𝐿</m:t>
                        </m:r>
                      </m:sub>
                    </m:sSub>
                  </m:oMath>
                </a14:m>
                <a:r>
                  <a:rPr lang="en-US" sz="2000" dirty="0">
                    <a:ea typeface="Cambria Math"/>
                  </a:rPr>
                  <a:t>𝗅</a:t>
                </a:r>
                <a14:m>
                  <m:oMath xmlns:m="http://schemas.openxmlformats.org/officeDocument/2006/math">
                    <m:r>
                      <a:rPr lang="en-US" sz="2000" i="1">
                        <a:latin typeface="Cambria Math"/>
                        <a:ea typeface="Cambria Math"/>
                      </a:rPr>
                      <m:t>𝗅</m:t>
                    </m:r>
                    <m:sSub>
                      <m:sSubPr>
                        <m:ctrlPr>
                          <a:rPr lang="en-US" sz="2000" i="1">
                            <a:latin typeface="Cambria Math" panose="02040503050406030204" pitchFamily="18" charset="0"/>
                            <a:ea typeface="Cambria Math"/>
                          </a:rPr>
                        </m:ctrlPr>
                      </m:sSubPr>
                      <m:e>
                        <m:r>
                          <a:rPr lang="en-US" sz="2000" i="1">
                            <a:latin typeface="Cambria Math"/>
                            <a:ea typeface="Cambria Math"/>
                          </a:rPr>
                          <m:t>𝐼</m:t>
                        </m:r>
                      </m:e>
                      <m:sub>
                        <m:r>
                          <a:rPr lang="en-US" sz="2000" b="0" i="1" smtClean="0">
                            <a:latin typeface="Cambria Math"/>
                            <a:ea typeface="Cambria Math"/>
                          </a:rPr>
                          <m:t>𝐿</m:t>
                        </m:r>
                      </m:sub>
                    </m:sSub>
                    <m:r>
                      <a:rPr lang="en-US" sz="2000" i="1">
                        <a:latin typeface="Cambria Math"/>
                        <a:ea typeface="Cambria Math"/>
                      </a:rPr>
                      <m:t>𝗅</m:t>
                    </m:r>
                    <m:r>
                      <a:rPr lang="en-US" sz="2000" i="1">
                        <a:latin typeface="Cambria Math"/>
                        <a:ea typeface="Cambria Math"/>
                      </a:rPr>
                      <m:t>𝑐𝑜𝑠</m:t>
                    </m:r>
                    <m:sSub>
                      <m:sSubPr>
                        <m:ctrlPr>
                          <a:rPr lang="en-US" sz="2000" i="1">
                            <a:latin typeface="Cambria Math" panose="02040503050406030204" pitchFamily="18" charset="0"/>
                            <a:ea typeface="Cambria Math"/>
                          </a:rPr>
                        </m:ctrlPr>
                      </m:sSubPr>
                      <m:e>
                        <m:r>
                          <a:rPr lang="en-US" sz="2000" i="1">
                            <a:latin typeface="Cambria Math"/>
                            <a:ea typeface="Cambria Math"/>
                          </a:rPr>
                          <m:t>𝛉</m:t>
                        </m:r>
                      </m:e>
                      <m:sub>
                        <m:r>
                          <a:rPr lang="en-US" sz="2000" i="1">
                            <a:latin typeface="Cambria Math"/>
                            <a:ea typeface="Cambria Math"/>
                          </a:rPr>
                          <m:t>𝑝</m:t>
                        </m:r>
                      </m:sub>
                    </m:sSub>
                  </m:oMath>
                </a14:m>
                <a:r>
                  <a:rPr lang="en-US" sz="2000" dirty="0">
                    <a:ea typeface="Cambria Math"/>
                  </a:rPr>
                  <a:t>                                Q= </a:t>
                </a:r>
                <a14:m>
                  <m:oMath xmlns:m="http://schemas.openxmlformats.org/officeDocument/2006/math">
                    <m:rad>
                      <m:radPr>
                        <m:degHide m:val="on"/>
                        <m:ctrlPr>
                          <a:rPr lang="en-US" sz="2000" i="1" dirty="0">
                            <a:latin typeface="Cambria Math" panose="02040503050406030204" pitchFamily="18" charset="0"/>
                            <a:ea typeface="Cambria Math"/>
                          </a:rPr>
                        </m:ctrlPr>
                      </m:radPr>
                      <m:deg/>
                      <m:e>
                        <m:r>
                          <a:rPr lang="en-US" sz="2000" i="1" dirty="0">
                            <a:latin typeface="Cambria Math"/>
                            <a:ea typeface="Cambria Math"/>
                          </a:rPr>
                          <m:t>3</m:t>
                        </m:r>
                      </m:e>
                    </m:rad>
                    <m:r>
                      <a:rPr lang="en-US" sz="2000" i="1" dirty="0">
                        <a:latin typeface="Cambria Math"/>
                        <a:ea typeface="Cambria Math"/>
                      </a:rPr>
                      <m:t> </m:t>
                    </m:r>
                  </m:oMath>
                </a14:m>
                <a:r>
                  <a:rPr lang="en-US" sz="2000" dirty="0">
                    <a:ea typeface="Cambria Math"/>
                  </a:rPr>
                  <a:t>𝗅</a:t>
                </a:r>
                <a14:m>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𝑉</m:t>
                        </m:r>
                      </m:e>
                      <m:sub>
                        <m:r>
                          <a:rPr lang="en-US" sz="2000" i="1">
                            <a:latin typeface="Cambria Math"/>
                            <a:ea typeface="Cambria Math"/>
                          </a:rPr>
                          <m:t>𝐿</m:t>
                        </m:r>
                      </m:sub>
                    </m:sSub>
                  </m:oMath>
                </a14:m>
                <a:r>
                  <a:rPr lang="en-US" sz="2000" dirty="0">
                    <a:ea typeface="Cambria Math"/>
                  </a:rPr>
                  <a:t>𝗅</a:t>
                </a:r>
                <a14:m>
                  <m:oMath xmlns:m="http://schemas.openxmlformats.org/officeDocument/2006/math">
                    <m:r>
                      <a:rPr lang="en-US" sz="2000" i="1">
                        <a:latin typeface="Cambria Math"/>
                        <a:ea typeface="Cambria Math"/>
                      </a:rPr>
                      <m:t>𝗅</m:t>
                    </m:r>
                    <m:sSub>
                      <m:sSubPr>
                        <m:ctrlPr>
                          <a:rPr lang="en-US" sz="2000" i="1">
                            <a:latin typeface="Cambria Math" panose="02040503050406030204" pitchFamily="18" charset="0"/>
                            <a:ea typeface="Cambria Math"/>
                          </a:rPr>
                        </m:ctrlPr>
                      </m:sSubPr>
                      <m:e>
                        <m:r>
                          <a:rPr lang="en-US" sz="2000" i="1">
                            <a:latin typeface="Cambria Math"/>
                            <a:ea typeface="Cambria Math"/>
                          </a:rPr>
                          <m:t>𝐼</m:t>
                        </m:r>
                      </m:e>
                      <m:sub>
                        <m:r>
                          <a:rPr lang="en-US" sz="2000" i="1">
                            <a:latin typeface="Cambria Math"/>
                            <a:ea typeface="Cambria Math"/>
                          </a:rPr>
                          <m:t>𝐿</m:t>
                        </m:r>
                      </m:sub>
                    </m:sSub>
                    <m:r>
                      <a:rPr lang="en-US" sz="2000" i="1">
                        <a:latin typeface="Cambria Math"/>
                        <a:ea typeface="Cambria Math"/>
                      </a:rPr>
                      <m:t>𝗅</m:t>
                    </m:r>
                    <m:r>
                      <a:rPr lang="en-US" sz="2000" b="0" i="1" smtClean="0">
                        <a:latin typeface="Cambria Math"/>
                        <a:ea typeface="Cambria Math"/>
                      </a:rPr>
                      <m:t>𝑠𝑖𝑛</m:t>
                    </m:r>
                    <m:sSub>
                      <m:sSubPr>
                        <m:ctrlPr>
                          <a:rPr lang="en-US" sz="2000" i="1">
                            <a:latin typeface="Cambria Math" panose="02040503050406030204" pitchFamily="18" charset="0"/>
                            <a:ea typeface="Cambria Math"/>
                          </a:rPr>
                        </m:ctrlPr>
                      </m:sSubPr>
                      <m:e>
                        <m:r>
                          <a:rPr lang="en-US" sz="2000" i="1">
                            <a:latin typeface="Cambria Math"/>
                            <a:ea typeface="Cambria Math"/>
                          </a:rPr>
                          <m:t>𝛉</m:t>
                        </m:r>
                      </m:e>
                      <m:sub>
                        <m:r>
                          <a:rPr lang="en-US" sz="2000" i="1">
                            <a:latin typeface="Cambria Math"/>
                            <a:ea typeface="Cambria Math"/>
                          </a:rPr>
                          <m:t>𝑝</m:t>
                        </m:r>
                      </m:sub>
                    </m:sSub>
                  </m:oMath>
                </a14:m>
                <a:endParaRPr lang="en-US" sz="2000" dirty="0">
                  <a:ea typeface="Cambria Math"/>
                </a:endParaRPr>
              </a:p>
              <a:p>
                <a:pPr marL="0" indent="0">
                  <a:lnSpc>
                    <a:spcPct val="120000"/>
                  </a:lnSpc>
                  <a:buNone/>
                </a:pPr>
                <a:r>
                  <a:rPr lang="en-US" sz="2400" dirty="0">
                    <a:ea typeface="Cambria Math"/>
                  </a:rPr>
                  <a:t>The total volt-amperes of the load is</a:t>
                </a:r>
              </a:p>
              <a:p>
                <a:pPr marL="0" indent="0">
                  <a:lnSpc>
                    <a:spcPct val="120000"/>
                  </a:lnSpc>
                  <a:buNone/>
                </a:pPr>
                <a:r>
                  <a:rPr lang="en-US" sz="2000" b="0" dirty="0">
                    <a:ea typeface="Cambria Math"/>
                  </a:rPr>
                  <a:t>         </a:t>
                </a:r>
                <a14:m>
                  <m:oMath xmlns:m="http://schemas.openxmlformats.org/officeDocument/2006/math">
                    <m:r>
                      <a:rPr lang="en-US" sz="2000" b="0" i="1" smtClean="0">
                        <a:latin typeface="Cambria Math"/>
                        <a:ea typeface="Cambria Math"/>
                      </a:rPr>
                      <m:t>𝗅</m:t>
                    </m:r>
                    <m:r>
                      <m:rPr>
                        <m:sty m:val="p"/>
                      </m:rPr>
                      <a:rPr lang="en-US" sz="2000" b="0" i="0" smtClean="0">
                        <a:latin typeface="Cambria Math"/>
                        <a:ea typeface="Cambria Math"/>
                      </a:rPr>
                      <m:t>S</m:t>
                    </m:r>
                    <m:r>
                      <a:rPr lang="en-US" sz="2000" b="0" i="1" smtClean="0">
                        <a:latin typeface="Cambria Math"/>
                        <a:ea typeface="Cambria Math"/>
                      </a:rPr>
                      <m:t>𝗅</m:t>
                    </m:r>
                    <m:r>
                      <a:rPr lang="en-US" sz="2000" b="0" i="0" smtClean="0">
                        <a:latin typeface="Cambria Math"/>
                        <a:ea typeface="Cambria Math"/>
                      </a:rPr>
                      <m:t>=</m:t>
                    </m:r>
                    <m:rad>
                      <m:radPr>
                        <m:degHide m:val="on"/>
                        <m:ctrlPr>
                          <a:rPr lang="en-US" sz="2000" i="1" smtClean="0">
                            <a:latin typeface="Cambria Math" panose="02040503050406030204" pitchFamily="18" charset="0"/>
                            <a:ea typeface="Cambria Math"/>
                          </a:rPr>
                        </m:ctrlPr>
                      </m:radPr>
                      <m:deg/>
                      <m:e>
                        <m:sSup>
                          <m:sSupPr>
                            <m:ctrlPr>
                              <a:rPr lang="en-US" sz="2000" i="1" smtClean="0">
                                <a:latin typeface="Cambria Math" panose="02040503050406030204" pitchFamily="18" charset="0"/>
                                <a:ea typeface="Cambria Math"/>
                              </a:rPr>
                            </m:ctrlPr>
                          </m:sSupPr>
                          <m:e>
                            <m:r>
                              <a:rPr lang="en-US" sz="2000" b="0" i="1" smtClean="0">
                                <a:latin typeface="Cambria Math"/>
                                <a:ea typeface="Cambria Math"/>
                              </a:rPr>
                              <m:t>𝑃</m:t>
                            </m:r>
                          </m:e>
                          <m:sup>
                            <m:r>
                              <a:rPr lang="en-US" sz="2000" i="1" smtClean="0">
                                <a:latin typeface="Cambria Math"/>
                                <a:ea typeface="Cambria Math"/>
                              </a:rPr>
                              <m:t>2</m:t>
                            </m:r>
                          </m:sup>
                        </m:sSup>
                        <m:r>
                          <a:rPr lang="en-US" sz="2000" i="1" smtClean="0">
                            <a:latin typeface="Cambria Math"/>
                            <a:ea typeface="Cambria Math"/>
                          </a:rPr>
                          <m:t>+</m:t>
                        </m:r>
                        <m:sSup>
                          <m:sSupPr>
                            <m:ctrlPr>
                              <a:rPr lang="en-US" sz="2000" i="1" smtClean="0">
                                <a:latin typeface="Cambria Math" panose="02040503050406030204" pitchFamily="18" charset="0"/>
                                <a:ea typeface="Cambria Math"/>
                              </a:rPr>
                            </m:ctrlPr>
                          </m:sSupPr>
                          <m:e>
                            <m:r>
                              <a:rPr lang="en-US" sz="2000" b="0" i="1" smtClean="0">
                                <a:latin typeface="Cambria Math"/>
                                <a:ea typeface="Cambria Math"/>
                              </a:rPr>
                              <m:t>𝑄</m:t>
                            </m:r>
                          </m:e>
                          <m:sup>
                            <m:r>
                              <a:rPr lang="en-US" sz="2000" i="1" smtClean="0">
                                <a:latin typeface="Cambria Math"/>
                                <a:ea typeface="Cambria Math"/>
                              </a:rPr>
                              <m:t>2</m:t>
                            </m:r>
                          </m:sup>
                        </m:sSup>
                      </m:e>
                    </m:rad>
                    <m:r>
                      <a:rPr lang="en-US" sz="2000" b="0" i="0" smtClean="0">
                        <a:latin typeface="Cambria Math"/>
                        <a:ea typeface="Cambria Math"/>
                      </a:rPr>
                      <m:t>=</m:t>
                    </m:r>
                  </m:oMath>
                </a14:m>
                <a:r>
                  <a:rPr lang="en-US" sz="2000" dirty="0">
                    <a:ea typeface="Cambria Math"/>
                  </a:rPr>
                  <a:t> </a:t>
                </a:r>
                <a14:m>
                  <m:oMath xmlns:m="http://schemas.openxmlformats.org/officeDocument/2006/math">
                    <m:rad>
                      <m:radPr>
                        <m:degHide m:val="on"/>
                        <m:ctrlPr>
                          <a:rPr lang="en-US" sz="2000" i="1" dirty="0" smtClean="0">
                            <a:latin typeface="Cambria Math" panose="02040503050406030204" pitchFamily="18" charset="0"/>
                            <a:ea typeface="Cambria Math"/>
                          </a:rPr>
                        </m:ctrlPr>
                      </m:radPr>
                      <m:deg/>
                      <m:e>
                        <m:r>
                          <a:rPr lang="en-US" sz="2000" b="0" i="1" dirty="0" smtClean="0">
                            <a:latin typeface="Cambria Math"/>
                            <a:ea typeface="Cambria Math"/>
                          </a:rPr>
                          <m:t>3</m:t>
                        </m:r>
                      </m:e>
                    </m:rad>
                  </m:oMath>
                </a14:m>
                <a:r>
                  <a:rPr lang="en-US" sz="2000" dirty="0">
                    <a:ea typeface="Cambria Math"/>
                  </a:rPr>
                  <a:t>𝗅</a:t>
                </a:r>
                <a14:m>
                  <m:oMath xmlns:m="http://schemas.openxmlformats.org/officeDocument/2006/math">
                    <m:sSub>
                      <m:sSubPr>
                        <m:ctrlPr>
                          <a:rPr lang="en-US" sz="2000" i="1">
                            <a:latin typeface="Cambria Math" panose="02040503050406030204" pitchFamily="18" charset="0"/>
                            <a:ea typeface="Cambria Math"/>
                          </a:rPr>
                        </m:ctrlPr>
                      </m:sSubPr>
                      <m:e>
                        <m:r>
                          <a:rPr lang="en-US" sz="2000" i="1">
                            <a:latin typeface="Cambria Math"/>
                            <a:ea typeface="Cambria Math"/>
                          </a:rPr>
                          <m:t>𝑉</m:t>
                        </m:r>
                      </m:e>
                      <m:sub>
                        <m:r>
                          <a:rPr lang="en-US" sz="2000" i="1">
                            <a:latin typeface="Cambria Math"/>
                            <a:ea typeface="Cambria Math"/>
                          </a:rPr>
                          <m:t>𝐿</m:t>
                        </m:r>
                      </m:sub>
                    </m:sSub>
                  </m:oMath>
                </a14:m>
                <a:r>
                  <a:rPr lang="en-US" sz="2000" dirty="0">
                    <a:ea typeface="Cambria Math"/>
                  </a:rPr>
                  <a:t>𝗅</a:t>
                </a:r>
                <a14:m>
                  <m:oMath xmlns:m="http://schemas.openxmlformats.org/officeDocument/2006/math">
                    <m:r>
                      <a:rPr lang="en-US" sz="2000" i="1">
                        <a:latin typeface="Cambria Math"/>
                        <a:ea typeface="Cambria Math"/>
                      </a:rPr>
                      <m:t>𝗅</m:t>
                    </m:r>
                    <m:sSub>
                      <m:sSubPr>
                        <m:ctrlPr>
                          <a:rPr lang="en-US" sz="2000" i="1">
                            <a:latin typeface="Cambria Math" panose="02040503050406030204" pitchFamily="18" charset="0"/>
                            <a:ea typeface="Cambria Math"/>
                          </a:rPr>
                        </m:ctrlPr>
                      </m:sSubPr>
                      <m:e>
                        <m:r>
                          <a:rPr lang="en-US" sz="2000" i="1">
                            <a:latin typeface="Cambria Math"/>
                            <a:ea typeface="Cambria Math"/>
                          </a:rPr>
                          <m:t>𝐼</m:t>
                        </m:r>
                      </m:e>
                      <m:sub>
                        <m:r>
                          <a:rPr lang="en-US" sz="2000" i="1">
                            <a:latin typeface="Cambria Math"/>
                            <a:ea typeface="Cambria Math"/>
                          </a:rPr>
                          <m:t>𝐿</m:t>
                        </m:r>
                      </m:sub>
                    </m:sSub>
                    <m:r>
                      <a:rPr lang="en-US" sz="2000" i="1" smtClean="0">
                        <a:latin typeface="Cambria Math"/>
                        <a:ea typeface="Cambria Math"/>
                      </a:rPr>
                      <m:t>𝗅</m:t>
                    </m:r>
                  </m:oMath>
                </a14:m>
                <a:endParaRPr lang="en-US" sz="2000" dirty="0">
                  <a:ea typeface="Cambria Math"/>
                </a:endParaRPr>
              </a:p>
              <a:p>
                <a:pPr marL="0" indent="0">
                  <a:lnSpc>
                    <a:spcPct val="120000"/>
                  </a:lnSpc>
                  <a:buNone/>
                </a:pPr>
                <a:r>
                  <a:rPr lang="en-US" sz="2000" dirty="0">
                    <a:ea typeface="Cambria Math"/>
                  </a:rPr>
                  <a:t> </a:t>
                </a:r>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xfrm>
                <a:off x="381000" y="533400"/>
                <a:ext cx="8382000" cy="6096000"/>
              </a:xfrm>
              <a:blipFill rotWithShape="1">
                <a:blip r:embed="rId2"/>
                <a:stretch>
                  <a:fillRect l="-1164" r="-11418" b="-11000"/>
                </a:stretch>
              </a:blipFill>
            </p:spPr>
            <p:txBody>
              <a:bodyPr/>
              <a:lstStyle/>
              <a:p>
                <a:r>
                  <a:rPr lang="en-US">
                    <a:noFill/>
                  </a:rPr>
                  <a:t> </a:t>
                </a:r>
              </a:p>
            </p:txBody>
          </p:sp>
        </mc:Fallback>
      </mc:AlternateContent>
    </p:spTree>
    <p:extLst>
      <p:ext uri="{BB962C8B-B14F-4D97-AF65-F5344CB8AC3E}">
        <p14:creationId xmlns:p14="http://schemas.microsoft.com/office/powerpoint/2010/main" val="4190112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24</a:t>
            </a:fld>
            <a:endParaRPr lang="en-US"/>
          </a:p>
        </p:txBody>
      </p:sp>
      <p:sp>
        <p:nvSpPr>
          <p:cNvPr id="4" name="Content Placeholder 3"/>
          <p:cNvSpPr>
            <a:spLocks noGrp="1"/>
          </p:cNvSpPr>
          <p:nvPr>
            <p:ph sz="quarter" idx="1"/>
          </p:nvPr>
        </p:nvSpPr>
        <p:spPr>
          <a:xfrm>
            <a:off x="304800" y="228600"/>
            <a:ext cx="8382000" cy="5791200"/>
          </a:xfrm>
        </p:spPr>
        <p:txBody>
          <a:bodyPr/>
          <a:lstStyle/>
          <a:p>
            <a:pPr marL="0" indent="0">
              <a:buNone/>
            </a:pPr>
            <a:r>
              <a:rPr lang="en-US" sz="6000" b="1" dirty="0"/>
              <a:t>Reading Assignment</a:t>
            </a:r>
          </a:p>
          <a:p>
            <a:endParaRPr lang="en-US" dirty="0"/>
          </a:p>
          <a:p>
            <a:r>
              <a:rPr lang="en-US" b="1" dirty="0"/>
              <a:t>Unbalanced three phase system</a:t>
            </a:r>
          </a:p>
          <a:p>
            <a:r>
              <a:rPr lang="en-US" b="1" dirty="0"/>
              <a:t>Voltage and current in unbalanced three phase system</a:t>
            </a:r>
          </a:p>
          <a:p>
            <a:r>
              <a:rPr lang="en-US" b="1" dirty="0"/>
              <a:t>Power in unbalanced three phase system</a:t>
            </a:r>
          </a:p>
          <a:p>
            <a:pPr marL="0" indent="0">
              <a:buNone/>
            </a:pPr>
            <a:endParaRPr lang="en-US" b="1" dirty="0"/>
          </a:p>
          <a:p>
            <a:pPr marL="0" indent="0">
              <a:buNone/>
            </a:pPr>
            <a:r>
              <a:rPr lang="en-US" b="1" i="1" dirty="0">
                <a:solidFill>
                  <a:srgbClr val="0070C0"/>
                </a:solidFill>
              </a:rPr>
              <a:t>Read for the above topics and submit the report individually until </a:t>
            </a:r>
            <a:r>
              <a:rPr lang="en-US" b="1" i="1" dirty="0">
                <a:solidFill>
                  <a:srgbClr val="C00000"/>
                </a:solidFill>
              </a:rPr>
              <a:t>04/08/2011 E.C.</a:t>
            </a:r>
          </a:p>
          <a:p>
            <a:pPr marL="0" indent="0">
              <a:buNone/>
            </a:pPr>
            <a:r>
              <a:rPr lang="en-US" b="1" i="1" dirty="0">
                <a:solidFill>
                  <a:srgbClr val="0070C0"/>
                </a:solidFill>
              </a:rPr>
              <a:t>    </a:t>
            </a:r>
          </a:p>
        </p:txBody>
      </p:sp>
    </p:spTree>
    <p:extLst>
      <p:ext uri="{BB962C8B-B14F-4D97-AF65-F5344CB8AC3E}">
        <p14:creationId xmlns:p14="http://schemas.microsoft.com/office/powerpoint/2010/main" val="35914595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25</a:t>
            </a:fld>
            <a:endParaRPr lang="en-US"/>
          </a:p>
        </p:txBody>
      </p:sp>
      <p:sp>
        <p:nvSpPr>
          <p:cNvPr id="4" name="Content Placeholder 3"/>
          <p:cNvSpPr>
            <a:spLocks noGrp="1"/>
          </p:cNvSpPr>
          <p:nvPr>
            <p:ph sz="quarter" idx="1"/>
          </p:nvPr>
        </p:nvSpPr>
        <p:spPr>
          <a:xfrm>
            <a:off x="228600" y="304800"/>
            <a:ext cx="8686800" cy="6324600"/>
          </a:xfrm>
        </p:spPr>
        <p:txBody>
          <a:bodyPr>
            <a:normAutofit fontScale="92500" lnSpcReduction="20000"/>
          </a:bodyPr>
          <a:lstStyle/>
          <a:p>
            <a:pPr algn="just">
              <a:buNone/>
            </a:pPr>
            <a:r>
              <a:rPr lang="en-US" b="1" i="1" dirty="0">
                <a:solidFill>
                  <a:srgbClr val="FF0000"/>
                </a:solidFill>
              </a:rPr>
              <a:t>PER-UNIT REPRESENTATION</a:t>
            </a:r>
          </a:p>
          <a:p>
            <a:pPr algn="just">
              <a:buFont typeface="Wingdings" pitchFamily="2" charset="2"/>
              <a:buChar char="§"/>
            </a:pPr>
            <a:r>
              <a:rPr lang="en-US" dirty="0"/>
              <a:t>Computations for a power system having two or more voltage levels become very cumbersome when it is necessary to convert currents to a different voltage level wherever they flow through a transformer (the change in current being inversely proportional to the transformer turns ratio).</a:t>
            </a:r>
          </a:p>
          <a:p>
            <a:pPr algn="just">
              <a:buFont typeface="Wingdings" pitchFamily="2" charset="2"/>
              <a:buChar char="§"/>
            </a:pPr>
            <a:r>
              <a:rPr lang="en-US" dirty="0"/>
              <a:t> In an alternative and simpler system,  a set of base values, or base quantities, is assumed for each voltage class, and each parameter is expressed as a decimal fraction of its respective base. </a:t>
            </a:r>
          </a:p>
          <a:p>
            <a:pPr algn="just">
              <a:buFont typeface="Wingdings" pitchFamily="2" charset="2"/>
              <a:buChar char="§"/>
            </a:pPr>
            <a:r>
              <a:rPr lang="en-US" dirty="0"/>
              <a:t>For instance, suppose a base voltage of 345 </a:t>
            </a:r>
            <a:r>
              <a:rPr lang="en-US" dirty="0" err="1"/>
              <a:t>kv</a:t>
            </a:r>
            <a:r>
              <a:rPr lang="en-US" dirty="0"/>
              <a:t> has been chosen, and under certain operating conditions the actual system voltage is 334 kV: then the ratio of actual to base voltage is 0.97. </a:t>
            </a:r>
          </a:p>
          <a:p>
            <a:pPr>
              <a:buFont typeface="Wingdings" pitchFamily="2" charset="2"/>
              <a:buChar char="§"/>
            </a:pPr>
            <a:r>
              <a:rPr lang="en-US" dirty="0"/>
              <a:t>The actual voltage may then be expressed as 0.97 per-unit. In an equally common practice, per-unit quantities are multiplied by 100 to obtain percent quantities: our example voltage would then be expressed as 97 percent. </a:t>
            </a:r>
          </a:p>
          <a:p>
            <a:pPr>
              <a:buFont typeface="Wingdings" pitchFamily="2" charset="2"/>
              <a:buChar char="§"/>
            </a:pPr>
            <a:r>
              <a:rPr lang="en-US" dirty="0"/>
              <a:t>Per-unit and percent quantities and their bases exhibit the same relationships and obey the same laws (such as Ohm's law and Kirchhoff’s laws) as do quantities in other systems of units. </a:t>
            </a:r>
            <a:br>
              <a:rPr lang="en-US" dirty="0"/>
            </a:b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26</a:t>
            </a:fld>
            <a:endParaRPr lang="en-US"/>
          </a:p>
        </p:txBody>
      </p:sp>
      <p:sp>
        <p:nvSpPr>
          <p:cNvPr id="4" name="Content Placeholder 3"/>
          <p:cNvSpPr>
            <a:spLocks noGrp="1"/>
          </p:cNvSpPr>
          <p:nvPr>
            <p:ph sz="quarter" idx="1"/>
          </p:nvPr>
        </p:nvSpPr>
        <p:spPr>
          <a:xfrm>
            <a:off x="228600" y="381000"/>
            <a:ext cx="8610600" cy="5943600"/>
          </a:xfrm>
        </p:spPr>
        <p:txBody>
          <a:bodyPr>
            <a:normAutofit fontScale="92500" lnSpcReduction="20000"/>
          </a:bodyPr>
          <a:lstStyle/>
          <a:p>
            <a:pPr algn="just">
              <a:buFont typeface="Wingdings" pitchFamily="2" charset="2"/>
              <a:buChar char="§"/>
            </a:pPr>
            <a:r>
              <a:rPr lang="en-US" dirty="0"/>
              <a:t>A minimum of four base quantities is required to completely define a per-unit system: these are </a:t>
            </a:r>
            <a:r>
              <a:rPr lang="en-US" dirty="0">
                <a:solidFill>
                  <a:srgbClr val="0070C0"/>
                </a:solidFill>
              </a:rPr>
              <a:t>voltage</a:t>
            </a:r>
            <a:r>
              <a:rPr lang="en-US" dirty="0"/>
              <a:t>, </a:t>
            </a:r>
            <a:r>
              <a:rPr lang="en-US" dirty="0">
                <a:solidFill>
                  <a:srgbClr val="0070C0"/>
                </a:solidFill>
              </a:rPr>
              <a:t>current</a:t>
            </a:r>
            <a:r>
              <a:rPr lang="en-US" dirty="0"/>
              <a:t>, </a:t>
            </a:r>
            <a:r>
              <a:rPr lang="en-US" dirty="0">
                <a:solidFill>
                  <a:srgbClr val="0070C0"/>
                </a:solidFill>
              </a:rPr>
              <a:t>power,</a:t>
            </a:r>
            <a:r>
              <a:rPr lang="en-US" dirty="0"/>
              <a:t> and </a:t>
            </a:r>
            <a:r>
              <a:rPr lang="en-US" dirty="0">
                <a:solidFill>
                  <a:srgbClr val="0070C0"/>
                </a:solidFill>
              </a:rPr>
              <a:t>impedance</a:t>
            </a:r>
            <a:r>
              <a:rPr lang="en-US" dirty="0"/>
              <a:t> (or admittance). If two of them are set arbitrarily, then the other two become fixed. </a:t>
            </a:r>
          </a:p>
          <a:p>
            <a:pPr algn="just">
              <a:buFont typeface="Wingdings" pitchFamily="2" charset="2"/>
              <a:buChar char="§"/>
            </a:pPr>
            <a:r>
              <a:rPr lang="en-US" dirty="0"/>
              <a:t>Base values can be determined by three ways</a:t>
            </a:r>
          </a:p>
          <a:p>
            <a:pPr lvl="1" algn="just">
              <a:buFont typeface="Wingdings" pitchFamily="2" charset="2"/>
              <a:buChar char="§"/>
            </a:pPr>
            <a:r>
              <a:rPr lang="en-US" dirty="0"/>
              <a:t>Taking the largest value</a:t>
            </a:r>
          </a:p>
          <a:p>
            <a:pPr lvl="1" algn="just">
              <a:buFont typeface="Wingdings" pitchFamily="2" charset="2"/>
              <a:buChar char="§"/>
            </a:pPr>
            <a:r>
              <a:rPr lang="en-US" dirty="0"/>
              <a:t>Taking the total sum </a:t>
            </a:r>
          </a:p>
          <a:p>
            <a:pPr lvl="1" algn="just">
              <a:buFont typeface="Wingdings" pitchFamily="2" charset="2"/>
              <a:buChar char="§"/>
            </a:pPr>
            <a:r>
              <a:rPr lang="en-US" dirty="0"/>
              <a:t>Any arbitrary</a:t>
            </a:r>
          </a:p>
          <a:p>
            <a:pPr algn="just">
              <a:buFont typeface="Wingdings" pitchFamily="2" charset="2"/>
              <a:buChar char="§"/>
            </a:pPr>
            <a:r>
              <a:rPr lang="en-US" dirty="0"/>
              <a:t>The per unit value of any quantity is the ratio of the actual value in any units to the chosen base quantity of the same dimensions expressed as a decimal.</a:t>
            </a:r>
          </a:p>
          <a:p>
            <a:pPr algn="just">
              <a:buFont typeface="Wingdings" pitchFamily="2" charset="2"/>
              <a:buChar char="§"/>
            </a:pPr>
            <a:endParaRPr lang="en-US" dirty="0"/>
          </a:p>
          <a:p>
            <a:pPr algn="just">
              <a:buFont typeface="Wingdings" pitchFamily="2" charset="2"/>
              <a:buChar char="§"/>
            </a:pPr>
            <a:endParaRPr lang="en-US" dirty="0"/>
          </a:p>
          <a:p>
            <a:pPr algn="just">
              <a:buFont typeface="Wingdings" pitchFamily="2" charset="2"/>
              <a:buChar char="§"/>
            </a:pPr>
            <a:r>
              <a:rPr lang="en-US" dirty="0"/>
              <a:t>In power systems the basic quantities of importance are voltage, current, impedance  and power. For all per unit calculations a base KVA or MVA and a base KV are to be chosen.</a:t>
            </a:r>
          </a:p>
          <a:p>
            <a:pPr algn="just">
              <a:buFont typeface="Wingdings" pitchFamily="2" charset="2"/>
              <a:buChar char="§"/>
            </a:pPr>
            <a:r>
              <a:rPr lang="en-US" dirty="0"/>
              <a:t>Once the base values or reference values are chosen, the other quantities can be obtained as follows:</a:t>
            </a:r>
          </a:p>
          <a:p>
            <a:pPr algn="just"/>
            <a:endParaRPr lang="en-US" dirty="0"/>
          </a:p>
        </p:txBody>
      </p:sp>
      <p:graphicFrame>
        <p:nvGraphicFramePr>
          <p:cNvPr id="53249" name="Object 1"/>
          <p:cNvGraphicFramePr>
            <a:graphicFrameLocks noChangeAspect="1"/>
          </p:cNvGraphicFramePr>
          <p:nvPr/>
        </p:nvGraphicFramePr>
        <p:xfrm>
          <a:off x="652463" y="3886200"/>
          <a:ext cx="6237287" cy="685800"/>
        </p:xfrm>
        <a:graphic>
          <a:graphicData uri="http://schemas.openxmlformats.org/presentationml/2006/ole">
            <mc:AlternateContent xmlns:mc="http://schemas.openxmlformats.org/markup-compatibility/2006">
              <mc:Choice xmlns:v="urn:schemas-microsoft-com:vml" Requires="v">
                <p:oleObj spid="_x0000_s53289" name="Equation" r:id="rId3" imgW="3657600" imgH="431640" progId="">
                  <p:embed/>
                </p:oleObj>
              </mc:Choice>
              <mc:Fallback>
                <p:oleObj name="Equation" r:id="rId3" imgW="3657600" imgH="431640" progId="">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63" y="3886200"/>
                        <a:ext cx="6237287"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27</a:t>
            </a:fld>
            <a:endParaRPr lang="en-US"/>
          </a:p>
        </p:txBody>
      </p:sp>
      <p:sp>
        <p:nvSpPr>
          <p:cNvPr id="4" name="Content Placeholder 3"/>
          <p:cNvSpPr>
            <a:spLocks noGrp="1"/>
          </p:cNvSpPr>
          <p:nvPr>
            <p:ph sz="quarter" idx="1"/>
          </p:nvPr>
        </p:nvSpPr>
        <p:spPr>
          <a:xfrm>
            <a:off x="304800" y="304800"/>
            <a:ext cx="8610600" cy="6096000"/>
          </a:xfrm>
        </p:spPr>
        <p:txBody>
          <a:bodyPr>
            <a:normAutofit fontScale="92500" lnSpcReduction="10000"/>
          </a:bodyPr>
          <a:lstStyle/>
          <a:p>
            <a:pPr algn="just">
              <a:buFont typeface="Wingdings" pitchFamily="2" charset="2"/>
              <a:buChar char="§"/>
            </a:pPr>
            <a:r>
              <a:rPr lang="en-US" sz="2400" dirty="0"/>
              <a:t>Where base KVA and base KV are the total or three phase values.</a:t>
            </a:r>
          </a:p>
          <a:p>
            <a:pPr algn="just">
              <a:buFont typeface="Wingdings" pitchFamily="2" charset="2"/>
              <a:buChar char="§"/>
            </a:pPr>
            <a:r>
              <a:rPr lang="en-US" sz="2400" dirty="0"/>
              <a:t>If phase values are used</a:t>
            </a:r>
          </a:p>
          <a:p>
            <a:pPr marL="0" indent="0" algn="just">
              <a:buNone/>
            </a:pPr>
            <a:endParaRPr lang="en-US" sz="2400" dirty="0"/>
          </a:p>
          <a:p>
            <a:pPr algn="just">
              <a:buFont typeface="Wingdings" pitchFamily="2" charset="2"/>
              <a:buChar char="§"/>
            </a:pPr>
            <a:r>
              <a:rPr lang="en-US" sz="2400" dirty="0"/>
              <a:t>Base current in amperes = </a:t>
            </a:r>
          </a:p>
          <a:p>
            <a:pPr algn="just">
              <a:buFont typeface="Wingdings" pitchFamily="2" charset="2"/>
              <a:buChar char="§"/>
            </a:pPr>
            <a:endParaRPr lang="en-US" sz="2400" dirty="0"/>
          </a:p>
          <a:p>
            <a:pPr algn="just">
              <a:buFont typeface="Wingdings" pitchFamily="2" charset="2"/>
              <a:buChar char="§"/>
            </a:pPr>
            <a:r>
              <a:rPr lang="en-US" sz="2400" dirty="0"/>
              <a:t>Base impedance in ohm =</a:t>
            </a:r>
          </a:p>
          <a:p>
            <a:pPr algn="just">
              <a:buFont typeface="Wingdings" pitchFamily="2" charset="2"/>
              <a:buChar char="§"/>
            </a:pPr>
            <a:endParaRPr lang="en-US" sz="2400" dirty="0"/>
          </a:p>
          <a:p>
            <a:pPr algn="just">
              <a:buFont typeface="Wingdings" pitchFamily="2" charset="2"/>
              <a:buChar char="§"/>
            </a:pPr>
            <a:endParaRPr lang="en-US" sz="2400" dirty="0"/>
          </a:p>
          <a:p>
            <a:pPr algn="just">
              <a:buNone/>
            </a:pPr>
            <a:endParaRPr lang="en-US" sz="2400" dirty="0"/>
          </a:p>
          <a:p>
            <a:pPr algn="just">
              <a:buFont typeface="Wingdings" pitchFamily="2" charset="2"/>
              <a:buChar char="§"/>
            </a:pPr>
            <a:r>
              <a:rPr lang="en-US" sz="2400" dirty="0"/>
              <a:t>Base Impedance in ohm =</a:t>
            </a:r>
          </a:p>
          <a:p>
            <a:pPr algn="just">
              <a:buFont typeface="Wingdings" pitchFamily="2" charset="2"/>
              <a:buChar char="§"/>
            </a:pPr>
            <a:endParaRPr lang="en-US" sz="2400" dirty="0"/>
          </a:p>
          <a:p>
            <a:pPr algn="just">
              <a:buFont typeface="Wingdings" pitchFamily="2" charset="2"/>
              <a:buChar char="§"/>
            </a:pPr>
            <a:r>
              <a:rPr lang="en-US" sz="2400" dirty="0"/>
              <a:t>In all the above relations the power factor is assumed unity, so that</a:t>
            </a:r>
          </a:p>
          <a:p>
            <a:pPr marL="0" indent="0" algn="just">
              <a:buNone/>
            </a:pPr>
            <a:endParaRPr lang="it-IT" sz="2400" dirty="0"/>
          </a:p>
          <a:p>
            <a:pPr algn="just">
              <a:buFont typeface="Wingdings" pitchFamily="2" charset="2"/>
              <a:buChar char="§"/>
            </a:pPr>
            <a:r>
              <a:rPr lang="it-IT" sz="2400" dirty="0"/>
              <a:t>Base power K W = base K VA</a:t>
            </a:r>
            <a:r>
              <a:rPr lang="en-US" sz="2400" dirty="0"/>
              <a:t> </a:t>
            </a:r>
          </a:p>
          <a:p>
            <a:pPr algn="just">
              <a:buFont typeface="Wingdings" pitchFamily="2" charset="2"/>
              <a:buChar char="§"/>
            </a:pPr>
            <a:r>
              <a:rPr lang="en-US" sz="2400" dirty="0"/>
              <a:t>Now, Per unit impedance= </a:t>
            </a:r>
          </a:p>
        </p:txBody>
      </p:sp>
      <p:graphicFrame>
        <p:nvGraphicFramePr>
          <p:cNvPr id="4098" name="Object 2"/>
          <p:cNvGraphicFramePr>
            <a:graphicFrameLocks noChangeAspect="1"/>
          </p:cNvGraphicFramePr>
          <p:nvPr/>
        </p:nvGraphicFramePr>
        <p:xfrm>
          <a:off x="3429000" y="1295401"/>
          <a:ext cx="1219200" cy="533399"/>
        </p:xfrm>
        <a:graphic>
          <a:graphicData uri="http://schemas.openxmlformats.org/presentationml/2006/ole">
            <mc:AlternateContent xmlns:mc="http://schemas.openxmlformats.org/markup-compatibility/2006">
              <mc:Choice xmlns:v="urn:schemas-microsoft-com:vml" Requires="v">
                <p:oleObj spid="_x0000_s4298" name="Equation" r:id="rId3" imgW="758521" imgH="398518" progId="">
                  <p:embed/>
                </p:oleObj>
              </mc:Choice>
              <mc:Fallback>
                <p:oleObj name="Equation" r:id="rId3" imgW="758521" imgH="398518"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295401"/>
                        <a:ext cx="1219200" cy="533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9" name="Object 3"/>
          <p:cNvGraphicFramePr>
            <a:graphicFrameLocks noChangeAspect="1"/>
          </p:cNvGraphicFramePr>
          <p:nvPr/>
        </p:nvGraphicFramePr>
        <p:xfrm>
          <a:off x="3352800" y="2057400"/>
          <a:ext cx="1354137" cy="603250"/>
        </p:xfrm>
        <a:graphic>
          <a:graphicData uri="http://schemas.openxmlformats.org/presentationml/2006/ole">
            <mc:AlternateContent xmlns:mc="http://schemas.openxmlformats.org/markup-compatibility/2006">
              <mc:Choice xmlns:v="urn:schemas-microsoft-com:vml" Requires="v">
                <p:oleObj spid="_x0000_s4299" name="Equation" r:id="rId5" imgW="863280" imgH="393480" progId="">
                  <p:embed/>
                </p:oleObj>
              </mc:Choice>
              <mc:Fallback>
                <p:oleObj name="Equation" r:id="rId5" imgW="863280" imgH="39348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2057400"/>
                        <a:ext cx="1354137"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4"/>
          <p:cNvGraphicFramePr>
            <a:graphicFrameLocks noChangeAspect="1"/>
          </p:cNvGraphicFramePr>
          <p:nvPr/>
        </p:nvGraphicFramePr>
        <p:xfrm>
          <a:off x="3124200" y="2895600"/>
          <a:ext cx="2286000" cy="604838"/>
        </p:xfrm>
        <a:graphic>
          <a:graphicData uri="http://schemas.openxmlformats.org/presentationml/2006/ole">
            <mc:AlternateContent xmlns:mc="http://schemas.openxmlformats.org/markup-compatibility/2006">
              <mc:Choice xmlns:v="urn:schemas-microsoft-com:vml" Requires="v">
                <p:oleObj spid="_x0000_s4300" name="Equation" r:id="rId7" imgW="1511280" imgH="444240" progId="">
                  <p:embed/>
                </p:oleObj>
              </mc:Choice>
              <mc:Fallback>
                <p:oleObj name="Equation" r:id="rId7" imgW="1511280" imgH="44424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2895600"/>
                        <a:ext cx="2286000" cy="604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5"/>
          <p:cNvGraphicFramePr>
            <a:graphicFrameLocks noChangeAspect="1"/>
          </p:cNvGraphicFramePr>
          <p:nvPr/>
        </p:nvGraphicFramePr>
        <p:xfrm>
          <a:off x="3352800" y="3581400"/>
          <a:ext cx="1897063" cy="609600"/>
        </p:xfrm>
        <a:graphic>
          <a:graphicData uri="http://schemas.openxmlformats.org/presentationml/2006/ole">
            <mc:AlternateContent xmlns:mc="http://schemas.openxmlformats.org/markup-compatibility/2006">
              <mc:Choice xmlns:v="urn:schemas-microsoft-com:vml" Requires="v">
                <p:oleObj spid="_x0000_s4301" name="Equation" r:id="rId9" imgW="1440000" imgH="450000" progId="">
                  <p:embed/>
                </p:oleObj>
              </mc:Choice>
              <mc:Fallback>
                <p:oleObj name="Equation" r:id="rId9" imgW="1440000" imgH="450000" progId="">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52800" y="3581400"/>
                        <a:ext cx="1897063"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2" name="Object 6"/>
          <p:cNvGraphicFramePr>
            <a:graphicFrameLocks noChangeAspect="1"/>
          </p:cNvGraphicFramePr>
          <p:nvPr>
            <p:extLst>
              <p:ext uri="{D42A27DB-BD31-4B8C-83A1-F6EECF244321}">
                <p14:modId xmlns:p14="http://schemas.microsoft.com/office/powerpoint/2010/main" val="2833376383"/>
              </p:ext>
            </p:extLst>
          </p:nvPr>
        </p:nvGraphicFramePr>
        <p:xfrm>
          <a:off x="3429000" y="5486400"/>
          <a:ext cx="3581400" cy="603250"/>
        </p:xfrm>
        <a:graphic>
          <a:graphicData uri="http://schemas.openxmlformats.org/presentationml/2006/ole">
            <mc:AlternateContent xmlns:mc="http://schemas.openxmlformats.org/markup-compatibility/2006">
              <mc:Choice xmlns:v="urn:schemas-microsoft-com:vml" Requires="v">
                <p:oleObj spid="_x0000_s4302" name="Equation" r:id="rId11" imgW="2273040" imgH="419040" progId="">
                  <p:embed/>
                </p:oleObj>
              </mc:Choice>
              <mc:Fallback>
                <p:oleObj name="Equation" r:id="rId11" imgW="2273040" imgH="419040" progId="">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29000" y="5486400"/>
                        <a:ext cx="3581400" cy="603250"/>
                      </a:xfrm>
                      <a:prstGeom prst="rect">
                        <a:avLst/>
                      </a:prstGeom>
                      <a:noFill/>
                      <a:ln>
                        <a:noFill/>
                      </a:ln>
                      <a:effec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28</a:t>
            </a:fld>
            <a:endParaRPr lang="en-US"/>
          </a:p>
        </p:txBody>
      </p:sp>
      <p:sp>
        <p:nvSpPr>
          <p:cNvPr id="4" name="Content Placeholder 3"/>
          <p:cNvSpPr>
            <a:spLocks noGrp="1"/>
          </p:cNvSpPr>
          <p:nvPr>
            <p:ph sz="quarter" idx="1"/>
          </p:nvPr>
        </p:nvSpPr>
        <p:spPr>
          <a:xfrm>
            <a:off x="152400" y="304800"/>
            <a:ext cx="8763000" cy="5943600"/>
          </a:xfrm>
        </p:spPr>
        <p:txBody>
          <a:bodyPr/>
          <a:lstStyle/>
          <a:p>
            <a:pPr>
              <a:buFont typeface="Wingdings" pitchFamily="2" charset="2"/>
              <a:buChar char="§"/>
            </a:pPr>
            <a:r>
              <a:rPr lang="en-US" sz="2400" dirty="0"/>
              <a:t>Selecting the total or 3-phase KVA as base KVA, for a 3-phase system</a:t>
            </a:r>
          </a:p>
          <a:p>
            <a:pPr>
              <a:buFont typeface="Wingdings" pitchFamily="2" charset="2"/>
              <a:buChar char="§"/>
            </a:pPr>
            <a:endParaRPr lang="en-US" sz="2400" dirty="0"/>
          </a:p>
          <a:p>
            <a:pPr>
              <a:buFont typeface="Wingdings" pitchFamily="2" charset="2"/>
              <a:buChar char="§"/>
            </a:pPr>
            <a:r>
              <a:rPr lang="en-US" sz="2400" dirty="0"/>
              <a:t>Base current in amperes =</a:t>
            </a:r>
          </a:p>
          <a:p>
            <a:pPr marL="0" indent="0">
              <a:buNone/>
            </a:pPr>
            <a:endParaRPr lang="en-US" sz="2400" dirty="0"/>
          </a:p>
          <a:p>
            <a:pPr>
              <a:buFont typeface="Wingdings" pitchFamily="2" charset="2"/>
              <a:buChar char="§"/>
            </a:pPr>
            <a:r>
              <a:rPr lang="en-US" sz="2400" dirty="0"/>
              <a:t>Base Impedance In ohms =</a:t>
            </a:r>
          </a:p>
          <a:p>
            <a:pPr>
              <a:buFont typeface="Wingdings" pitchFamily="2" charset="2"/>
              <a:buChar char="§"/>
            </a:pPr>
            <a:endParaRPr lang="en-US" sz="2400" dirty="0"/>
          </a:p>
          <a:p>
            <a:r>
              <a:rPr lang="en-US" sz="2400" dirty="0"/>
              <a:t>Base Impedance in ohms =</a:t>
            </a:r>
          </a:p>
          <a:p>
            <a:endParaRPr lang="en-US" sz="2400" dirty="0"/>
          </a:p>
          <a:p>
            <a:r>
              <a:rPr lang="en-US" sz="2400" dirty="0"/>
              <a:t>Now, Per unit impedance = </a:t>
            </a:r>
          </a:p>
          <a:p>
            <a:endParaRPr lang="en-US" dirty="0"/>
          </a:p>
          <a:p>
            <a:endParaRPr lang="en-US" dirty="0"/>
          </a:p>
        </p:txBody>
      </p:sp>
      <p:graphicFrame>
        <p:nvGraphicFramePr>
          <p:cNvPr id="3074" name="Object 2"/>
          <p:cNvGraphicFramePr>
            <a:graphicFrameLocks noChangeAspect="1"/>
          </p:cNvGraphicFramePr>
          <p:nvPr>
            <p:extLst>
              <p:ext uri="{D42A27DB-BD31-4B8C-83A1-F6EECF244321}">
                <p14:modId xmlns:p14="http://schemas.microsoft.com/office/powerpoint/2010/main" val="1707080700"/>
              </p:ext>
            </p:extLst>
          </p:nvPr>
        </p:nvGraphicFramePr>
        <p:xfrm>
          <a:off x="3657600" y="1143000"/>
          <a:ext cx="2209800" cy="533400"/>
        </p:xfrm>
        <a:graphic>
          <a:graphicData uri="http://schemas.openxmlformats.org/presentationml/2006/ole">
            <mc:AlternateContent xmlns:mc="http://schemas.openxmlformats.org/markup-compatibility/2006">
              <mc:Choice xmlns:v="urn:schemas-microsoft-com:vml" Requires="v">
                <p:oleObj spid="_x0000_s3243" name="Equation" r:id="rId3" imgW="1748513" imgH="437040" progId="">
                  <p:embed/>
                </p:oleObj>
              </mc:Choice>
              <mc:Fallback>
                <p:oleObj name="Equation" r:id="rId3" imgW="1748513" imgH="43704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143000"/>
                        <a:ext cx="2209800" cy="533400"/>
                      </a:xfrm>
                      <a:prstGeom prst="rect">
                        <a:avLst/>
                      </a:prstGeom>
                      <a:noFill/>
                      <a:ln>
                        <a:noFill/>
                      </a:ln>
                      <a:effectLst/>
                    </p:spPr>
                  </p:pic>
                </p:oleObj>
              </mc:Fallback>
            </mc:AlternateContent>
          </a:graphicData>
        </a:graphic>
      </p:graphicFrame>
      <p:graphicFrame>
        <p:nvGraphicFramePr>
          <p:cNvPr id="3075" name="Object 3"/>
          <p:cNvGraphicFramePr>
            <a:graphicFrameLocks noChangeAspect="1"/>
          </p:cNvGraphicFramePr>
          <p:nvPr>
            <p:extLst>
              <p:ext uri="{D42A27DB-BD31-4B8C-83A1-F6EECF244321}">
                <p14:modId xmlns:p14="http://schemas.microsoft.com/office/powerpoint/2010/main" val="2862422603"/>
              </p:ext>
            </p:extLst>
          </p:nvPr>
        </p:nvGraphicFramePr>
        <p:xfrm>
          <a:off x="3581400" y="2065337"/>
          <a:ext cx="2514600" cy="525463"/>
        </p:xfrm>
        <a:graphic>
          <a:graphicData uri="http://schemas.openxmlformats.org/presentationml/2006/ole">
            <mc:AlternateContent xmlns:mc="http://schemas.openxmlformats.org/markup-compatibility/2006">
              <mc:Choice xmlns:v="urn:schemas-microsoft-com:vml" Requires="v">
                <p:oleObj spid="_x0000_s3244" name="Equation" r:id="rId5" imgW="1815840" imgH="457200" progId="">
                  <p:embed/>
                </p:oleObj>
              </mc:Choice>
              <mc:Fallback>
                <p:oleObj name="Equation" r:id="rId5" imgW="1815840" imgH="45720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2065337"/>
                        <a:ext cx="2514600" cy="525463"/>
                      </a:xfrm>
                      <a:prstGeom prst="rect">
                        <a:avLst/>
                      </a:prstGeom>
                      <a:noFill/>
                      <a:ln>
                        <a:noFill/>
                      </a:ln>
                      <a:effectLst/>
                    </p:spPr>
                  </p:pic>
                </p:oleObj>
              </mc:Fallback>
            </mc:AlternateContent>
          </a:graphicData>
        </a:graphic>
      </p:graphicFrame>
      <p:graphicFrame>
        <p:nvGraphicFramePr>
          <p:cNvPr id="3076" name="Object 4"/>
          <p:cNvGraphicFramePr>
            <a:graphicFrameLocks noChangeAspect="1"/>
          </p:cNvGraphicFramePr>
          <p:nvPr>
            <p:extLst>
              <p:ext uri="{D42A27DB-BD31-4B8C-83A1-F6EECF244321}">
                <p14:modId xmlns:p14="http://schemas.microsoft.com/office/powerpoint/2010/main" val="396041917"/>
              </p:ext>
            </p:extLst>
          </p:nvPr>
        </p:nvGraphicFramePr>
        <p:xfrm>
          <a:off x="3581400" y="2900363"/>
          <a:ext cx="2057400" cy="528637"/>
        </p:xfrm>
        <a:graphic>
          <a:graphicData uri="http://schemas.openxmlformats.org/presentationml/2006/ole">
            <mc:AlternateContent xmlns:mc="http://schemas.openxmlformats.org/markup-compatibility/2006">
              <mc:Choice xmlns:v="urn:schemas-microsoft-com:vml" Requires="v">
                <p:oleObj spid="_x0000_s3245" name="Equation" r:id="rId7" imgW="1511280" imgH="419040" progId="">
                  <p:embed/>
                </p:oleObj>
              </mc:Choice>
              <mc:Fallback>
                <p:oleObj name="Equation" r:id="rId7" imgW="1511280" imgH="419040" progId="">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900363"/>
                        <a:ext cx="2057400" cy="528637"/>
                      </a:xfrm>
                      <a:prstGeom prst="rect">
                        <a:avLst/>
                      </a:prstGeom>
                      <a:noFill/>
                      <a:ln>
                        <a:noFill/>
                      </a:ln>
                      <a:effectLst/>
                    </p:spPr>
                  </p:pic>
                </p:oleObj>
              </mc:Fallback>
            </mc:AlternateContent>
          </a:graphicData>
        </a:graphic>
      </p:graphicFrame>
      <p:graphicFrame>
        <p:nvGraphicFramePr>
          <p:cNvPr id="3078" name="Object 6"/>
          <p:cNvGraphicFramePr>
            <a:graphicFrameLocks noChangeAspect="1"/>
          </p:cNvGraphicFramePr>
          <p:nvPr/>
        </p:nvGraphicFramePr>
        <p:xfrm>
          <a:off x="3581400" y="3810000"/>
          <a:ext cx="3198813" cy="533400"/>
        </p:xfrm>
        <a:graphic>
          <a:graphicData uri="http://schemas.openxmlformats.org/presentationml/2006/ole">
            <mc:AlternateContent xmlns:mc="http://schemas.openxmlformats.org/markup-compatibility/2006">
              <mc:Choice xmlns:v="urn:schemas-microsoft-com:vml" Requires="v">
                <p:oleObj spid="_x0000_s3246" name="Equation" r:id="rId9" imgW="2273040" imgH="419040" progId="">
                  <p:embed/>
                </p:oleObj>
              </mc:Choice>
              <mc:Fallback>
                <p:oleObj name="Equation" r:id="rId9" imgW="2273040" imgH="419040" progId="">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3810000"/>
                        <a:ext cx="319881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29</a:t>
            </a:fld>
            <a:endParaRPr lang="en-US"/>
          </a:p>
        </p:txBody>
      </p:sp>
      <p:sp>
        <p:nvSpPr>
          <p:cNvPr id="4" name="Content Placeholder 3"/>
          <p:cNvSpPr>
            <a:spLocks noGrp="1"/>
          </p:cNvSpPr>
          <p:nvPr>
            <p:ph sz="quarter" idx="1"/>
          </p:nvPr>
        </p:nvSpPr>
        <p:spPr>
          <a:xfrm>
            <a:off x="228600" y="228600"/>
            <a:ext cx="8686800" cy="6019800"/>
          </a:xfrm>
        </p:spPr>
        <p:txBody>
          <a:bodyPr/>
          <a:lstStyle/>
          <a:p>
            <a:pPr algn="just">
              <a:buFont typeface="Wingdings" pitchFamily="2" charset="2"/>
              <a:buChar char="§"/>
            </a:pPr>
            <a:r>
              <a:rPr lang="en-US" sz="2400" dirty="0"/>
              <a:t>Some times, it may be required to use the relation</a:t>
            </a:r>
          </a:p>
          <a:p>
            <a:pPr algn="just">
              <a:buFont typeface="Wingdings" pitchFamily="2" charset="2"/>
              <a:buChar char="§"/>
            </a:pPr>
            <a:r>
              <a:rPr lang="en-US" sz="2400" dirty="0"/>
              <a:t>actual Impedance in ohm =</a:t>
            </a:r>
          </a:p>
          <a:p>
            <a:pPr algn="just">
              <a:buFont typeface="Wingdings" pitchFamily="2" charset="2"/>
              <a:buChar char="§"/>
            </a:pPr>
            <a:endParaRPr lang="en-US" sz="2400" dirty="0"/>
          </a:p>
          <a:p>
            <a:pPr algn="just">
              <a:buFont typeface="Wingdings" pitchFamily="2" charset="2"/>
              <a:buChar char="§"/>
            </a:pPr>
            <a:r>
              <a:rPr lang="en-US" sz="2400" dirty="0"/>
              <a:t>Very often the values are in different base values. In order to convert the per unit impedance from given base to another base, the following relation can be derived easily. </a:t>
            </a:r>
          </a:p>
          <a:p>
            <a:pPr algn="just">
              <a:buFont typeface="Wingdings" pitchFamily="2" charset="2"/>
              <a:buChar char="§"/>
            </a:pPr>
            <a:r>
              <a:rPr lang="en-US" sz="2400" dirty="0"/>
              <a:t>Per unit impedance on new base</a:t>
            </a:r>
          </a:p>
          <a:p>
            <a:pPr algn="just">
              <a:buNone/>
            </a:pPr>
            <a:endParaRPr lang="en-US" dirty="0"/>
          </a:p>
        </p:txBody>
      </p:sp>
      <p:graphicFrame>
        <p:nvGraphicFramePr>
          <p:cNvPr id="5122" name="Object 2"/>
          <p:cNvGraphicFramePr>
            <a:graphicFrameLocks noChangeAspect="1"/>
          </p:cNvGraphicFramePr>
          <p:nvPr/>
        </p:nvGraphicFramePr>
        <p:xfrm>
          <a:off x="4241800" y="687388"/>
          <a:ext cx="3630613" cy="528637"/>
        </p:xfrm>
        <a:graphic>
          <a:graphicData uri="http://schemas.openxmlformats.org/presentationml/2006/ole">
            <mc:AlternateContent xmlns:mc="http://schemas.openxmlformats.org/markup-compatibility/2006">
              <mc:Choice xmlns:v="urn:schemas-microsoft-com:vml" Requires="v">
                <p:oleObj spid="_x0000_s5204" name="Equation" r:id="rId3" imgW="2717640" imgH="444240" progId="">
                  <p:embed/>
                </p:oleObj>
              </mc:Choice>
              <mc:Fallback>
                <p:oleObj name="Equation" r:id="rId3" imgW="2717640" imgH="444240"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1800" y="687388"/>
                        <a:ext cx="3630613" cy="52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3" name="Object 3"/>
          <p:cNvGraphicFramePr>
            <a:graphicFrameLocks noChangeAspect="1"/>
          </p:cNvGraphicFramePr>
          <p:nvPr/>
        </p:nvGraphicFramePr>
        <p:xfrm>
          <a:off x="685800" y="3581400"/>
          <a:ext cx="6705600" cy="838200"/>
        </p:xfrm>
        <a:graphic>
          <a:graphicData uri="http://schemas.openxmlformats.org/presentationml/2006/ole">
            <mc:AlternateContent xmlns:mc="http://schemas.openxmlformats.org/markup-compatibility/2006">
              <mc:Choice xmlns:v="urn:schemas-microsoft-com:vml" Requires="v">
                <p:oleObj spid="_x0000_s5205" name="Equation" r:id="rId5" imgW="3403440" imgH="520560" progId="">
                  <p:embed/>
                </p:oleObj>
              </mc:Choice>
              <mc:Fallback>
                <p:oleObj name="Equation" r:id="rId5" imgW="3403440" imgH="520560"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3581400"/>
                        <a:ext cx="6705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3</a:t>
            </a:fld>
            <a:endParaRPr kumimoji="0" lang="en-US"/>
          </a:p>
        </p:txBody>
      </p:sp>
      <p:sp>
        <p:nvSpPr>
          <p:cNvPr id="4" name="Content Placeholder 3"/>
          <p:cNvSpPr>
            <a:spLocks noGrp="1"/>
          </p:cNvSpPr>
          <p:nvPr>
            <p:ph sz="quarter" idx="1"/>
          </p:nvPr>
        </p:nvSpPr>
        <p:spPr>
          <a:xfrm>
            <a:off x="304800" y="443346"/>
            <a:ext cx="8382000" cy="5576455"/>
          </a:xfrm>
        </p:spPr>
        <p:txBody>
          <a:bodyPr>
            <a:normAutofit/>
          </a:bodyPr>
          <a:lstStyle/>
          <a:p>
            <a:pPr algn="just">
              <a:buFont typeface="Wingdings" pitchFamily="2" charset="2"/>
              <a:buChar char="§"/>
            </a:pPr>
            <a:r>
              <a:rPr lang="en-US" sz="2800" dirty="0"/>
              <a:t>The instantaneous power absorbed by the resistor is</a:t>
            </a:r>
          </a:p>
          <a:p>
            <a:pPr algn="just">
              <a:buFont typeface="Wingdings" pitchFamily="2" charset="2"/>
              <a:buChar char="§"/>
            </a:pPr>
            <a:endParaRPr lang="en-US" sz="2800" dirty="0"/>
          </a:p>
          <a:p>
            <a:pPr algn="just">
              <a:buFont typeface="Wingdings" pitchFamily="2" charset="2"/>
              <a:buChar char="§"/>
            </a:pPr>
            <a:endParaRPr lang="en-US" sz="2800" dirty="0"/>
          </a:p>
          <a:p>
            <a:pPr algn="just">
              <a:buFont typeface="Wingdings" pitchFamily="2" charset="2"/>
              <a:buChar char="§"/>
            </a:pPr>
            <a:endParaRPr lang="en-US" sz="2800" dirty="0"/>
          </a:p>
          <a:p>
            <a:pPr marL="0" indent="0" algn="just">
              <a:buNone/>
            </a:pPr>
            <a:endParaRPr lang="en-US" sz="2800" dirty="0"/>
          </a:p>
          <a:p>
            <a:pPr algn="just">
              <a:buFont typeface="Wingdings" pitchFamily="2" charset="2"/>
              <a:buChar char="§"/>
            </a:pPr>
            <a:r>
              <a:rPr lang="en-US" sz="2800" dirty="0"/>
              <a:t>The instantaneous power absorbed by the resistor has an average value</a:t>
            </a:r>
          </a:p>
        </p:txBody>
      </p:sp>
      <p:graphicFrame>
        <p:nvGraphicFramePr>
          <p:cNvPr id="925698" name="Object 2"/>
          <p:cNvGraphicFramePr>
            <a:graphicFrameLocks noChangeAspect="1"/>
          </p:cNvGraphicFramePr>
          <p:nvPr/>
        </p:nvGraphicFramePr>
        <p:xfrm>
          <a:off x="737753" y="1137661"/>
          <a:ext cx="4513120" cy="1480848"/>
        </p:xfrm>
        <a:graphic>
          <a:graphicData uri="http://schemas.openxmlformats.org/presentationml/2006/ole">
            <mc:AlternateContent xmlns:mc="http://schemas.openxmlformats.org/markup-compatibility/2006">
              <mc:Choice xmlns:v="urn:schemas-microsoft-com:vml" Requires="v">
                <p:oleObj spid="_x0000_s55397" name="Equation" r:id="rId3" imgW="2501640" imgH="965160" progId="">
                  <p:embed/>
                </p:oleObj>
              </mc:Choice>
              <mc:Fallback>
                <p:oleObj name="Equation" r:id="rId3" imgW="2501640" imgH="96516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753" y="1137661"/>
                        <a:ext cx="4513120" cy="148084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40640897"/>
              </p:ext>
            </p:extLst>
          </p:nvPr>
        </p:nvGraphicFramePr>
        <p:xfrm>
          <a:off x="1014846" y="4132119"/>
          <a:ext cx="4499263" cy="973281"/>
        </p:xfrm>
        <a:graphic>
          <a:graphicData uri="http://schemas.openxmlformats.org/presentationml/2006/ole">
            <mc:AlternateContent xmlns:mc="http://schemas.openxmlformats.org/markup-compatibility/2006">
              <mc:Choice xmlns:v="urn:schemas-microsoft-com:vml" Requires="v">
                <p:oleObj spid="_x0000_s55398" name="Equation" r:id="rId5" imgW="3124080" imgH="685800" progId="">
                  <p:embed/>
                </p:oleObj>
              </mc:Choice>
              <mc:Fallback>
                <p:oleObj name="Equation" r:id="rId5" imgW="3124080" imgH="6858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4846" y="4132119"/>
                        <a:ext cx="4499263" cy="9732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5700" name="Object 4"/>
          <p:cNvGraphicFramePr>
            <a:graphicFrameLocks noChangeAspect="1"/>
          </p:cNvGraphicFramePr>
          <p:nvPr>
            <p:extLst>
              <p:ext uri="{D42A27DB-BD31-4B8C-83A1-F6EECF244321}">
                <p14:modId xmlns:p14="http://schemas.microsoft.com/office/powerpoint/2010/main" val="2436809567"/>
              </p:ext>
            </p:extLst>
          </p:nvPr>
        </p:nvGraphicFramePr>
        <p:xfrm>
          <a:off x="5936528" y="5791200"/>
          <a:ext cx="2694853" cy="558800"/>
        </p:xfrm>
        <a:graphic>
          <a:graphicData uri="http://schemas.openxmlformats.org/presentationml/2006/ole">
            <mc:AlternateContent xmlns:mc="http://schemas.openxmlformats.org/markup-compatibility/2006">
              <mc:Choice xmlns:v="urn:schemas-microsoft-com:vml" Requires="v">
                <p:oleObj spid="_x0000_s55399" name="Equation" r:id="rId7" imgW="1752480" imgH="393480" progId="">
                  <p:embed/>
                </p:oleObj>
              </mc:Choice>
              <mc:Fallback>
                <p:oleObj name="Equation" r:id="rId7" imgW="1752480" imgH="39348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36528" y="5791200"/>
                        <a:ext cx="2694853" cy="55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06051493"/>
      </p:ext>
    </p:extLst>
  </p:cSld>
  <p:clrMapOvr>
    <a:masterClrMapping/>
  </p:clrMapOvr>
  <p:transition>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30</a:t>
            </a:fld>
            <a:endParaRPr lang="en-US"/>
          </a:p>
        </p:txBody>
      </p:sp>
      <p:sp>
        <p:nvSpPr>
          <p:cNvPr id="4" name="Content Placeholder 3"/>
          <p:cNvSpPr>
            <a:spLocks noGrp="1"/>
          </p:cNvSpPr>
          <p:nvPr>
            <p:ph sz="quarter" idx="1"/>
          </p:nvPr>
        </p:nvSpPr>
        <p:spPr>
          <a:xfrm>
            <a:off x="304800" y="609600"/>
            <a:ext cx="8382000" cy="5410200"/>
          </a:xfrm>
        </p:spPr>
        <p:txBody>
          <a:bodyPr>
            <a:normAutofit/>
          </a:bodyPr>
          <a:lstStyle/>
          <a:p>
            <a:pPr algn="just">
              <a:buFont typeface="Wingdings" pitchFamily="2" charset="2"/>
              <a:buChar char="§"/>
            </a:pPr>
            <a:r>
              <a:rPr lang="en-US" sz="2400" dirty="0"/>
              <a:t>In general :</a:t>
            </a:r>
          </a:p>
          <a:p>
            <a:pPr algn="just">
              <a:buFont typeface="Wingdings" pitchFamily="2" charset="2"/>
              <a:buChar char="§"/>
            </a:pPr>
            <a:r>
              <a:rPr lang="en-US" sz="2400" dirty="0"/>
              <a:t>Base current = base volt amperes/base voltage (in amperes)                                                        </a:t>
            </a:r>
          </a:p>
          <a:p>
            <a:pPr algn="just">
              <a:buFont typeface="Wingdings" pitchFamily="2" charset="2"/>
              <a:buChar char="§"/>
            </a:pPr>
            <a:r>
              <a:rPr lang="en-US" sz="2400" dirty="0"/>
              <a:t>Base impedance = base voltage/ base current (in ohms)                                                          </a:t>
            </a:r>
          </a:p>
          <a:p>
            <a:pPr algn="just">
              <a:buFont typeface="Wingdings" pitchFamily="2" charset="2"/>
              <a:buChar char="§"/>
            </a:pPr>
            <a:r>
              <a:rPr lang="en-US" sz="2400" dirty="0"/>
              <a:t>Per-unit voltage = actual voltage / base voltage (per unit, or </a:t>
            </a:r>
            <a:r>
              <a:rPr lang="en-US" sz="2400" dirty="0" err="1"/>
              <a:t>pu</a:t>
            </a:r>
            <a:r>
              <a:rPr lang="en-US" sz="2400" dirty="0"/>
              <a:t>)                                              </a:t>
            </a:r>
          </a:p>
          <a:p>
            <a:pPr algn="just">
              <a:buFont typeface="Wingdings" pitchFamily="2" charset="2"/>
              <a:buChar char="§"/>
            </a:pPr>
            <a:r>
              <a:rPr lang="en-US" sz="2400" dirty="0"/>
              <a:t>Per-unit current = actual current / base current (per unit, or </a:t>
            </a:r>
            <a:r>
              <a:rPr lang="en-US" sz="2400" dirty="0" err="1"/>
              <a:t>pu</a:t>
            </a:r>
            <a:r>
              <a:rPr lang="en-US" sz="2400" dirty="0"/>
              <a:t>)                                              </a:t>
            </a:r>
          </a:p>
          <a:p>
            <a:pPr algn="just">
              <a:buFont typeface="Wingdings" pitchFamily="2" charset="2"/>
              <a:buChar char="§"/>
            </a:pPr>
            <a:r>
              <a:rPr lang="en-US" sz="2400" dirty="0"/>
              <a:t>Per-unit impedance = actual impedance /base impedance (per unit. or </a:t>
            </a:r>
            <a:r>
              <a:rPr lang="en-US" sz="2400" u="sng" dirty="0" err="1"/>
              <a:t>pu</a:t>
            </a:r>
            <a:r>
              <a:rPr lang="en-US" sz="2400" u="sng" dirty="0"/>
              <a:t>)                            </a:t>
            </a:r>
          </a:p>
          <a:p>
            <a:pPr algn="just">
              <a:buFont typeface="Wingdings" pitchFamily="2" charset="2"/>
              <a:buChar char="§"/>
            </a:pPr>
            <a:r>
              <a:rPr lang="en-US" sz="2400" dirty="0"/>
              <a:t>The impedances of transmission lines are expressed in ohms, but can be easily converted to </a:t>
            </a:r>
            <a:r>
              <a:rPr lang="en-US" sz="2400" dirty="0" err="1"/>
              <a:t>pu</a:t>
            </a:r>
            <a:r>
              <a:rPr lang="en-US" sz="2400" dirty="0"/>
              <a:t> values on a given </a:t>
            </a:r>
            <a:r>
              <a:rPr lang="en-US" sz="2400" dirty="0" err="1"/>
              <a:t>voltampere</a:t>
            </a:r>
            <a:r>
              <a:rPr lang="en-US" sz="2400" dirty="0"/>
              <a:t> base using above expressions. </a:t>
            </a:r>
          </a:p>
          <a:p>
            <a:pPr algn="just"/>
            <a:endParaRPr lang="en-U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2782D01-16B3-4CF0-B177-B034B01AF4CE}" type="slidenum">
              <a:rPr lang="en-US" smtClean="0"/>
              <a:pPr/>
              <a:t>31</a:t>
            </a:fld>
            <a:endParaRPr lang="en-US"/>
          </a:p>
        </p:txBody>
      </p:sp>
      <p:sp>
        <p:nvSpPr>
          <p:cNvPr id="4" name="Content Placeholder 3"/>
          <p:cNvSpPr>
            <a:spLocks noGrp="1"/>
          </p:cNvSpPr>
          <p:nvPr>
            <p:ph sz="quarter" idx="1"/>
          </p:nvPr>
        </p:nvSpPr>
        <p:spPr>
          <a:xfrm>
            <a:off x="381000" y="381000"/>
            <a:ext cx="8382000" cy="5638800"/>
          </a:xfrm>
        </p:spPr>
        <p:txBody>
          <a:bodyPr>
            <a:normAutofit lnSpcReduction="10000"/>
          </a:bodyPr>
          <a:lstStyle/>
          <a:p>
            <a:pPr algn="just">
              <a:buNone/>
            </a:pPr>
            <a:r>
              <a:rPr lang="en-US" sz="2400" b="1" dirty="0">
                <a:solidFill>
                  <a:srgbClr val="0070C0"/>
                </a:solidFill>
              </a:rPr>
              <a:t>Advantages of Per Unit System</a:t>
            </a:r>
          </a:p>
          <a:p>
            <a:pPr algn="just">
              <a:buNone/>
            </a:pPr>
            <a:r>
              <a:rPr lang="en-US" sz="2400" dirty="0"/>
              <a:t>	1. While performing calculations, referring quantities from one side of the transformer to the other side serious errors may be committed. This can be avoided by using per unit system.</a:t>
            </a:r>
          </a:p>
          <a:p>
            <a:pPr algn="just">
              <a:buNone/>
            </a:pPr>
            <a:r>
              <a:rPr lang="en-US" sz="2400" dirty="0"/>
              <a:t>     2. The  </a:t>
            </a:r>
            <a:r>
              <a:rPr lang="en-US" sz="2400" dirty="0" err="1"/>
              <a:t>p.u</a:t>
            </a:r>
            <a:r>
              <a:rPr lang="en-US" sz="2400" dirty="0"/>
              <a:t>  systems  are  ideal  for  the  computerized  analysis  and  simulation  of  complex power system problems.</a:t>
            </a:r>
          </a:p>
          <a:p>
            <a:pPr algn="just">
              <a:buNone/>
            </a:pPr>
            <a:r>
              <a:rPr lang="en-US" sz="2400" dirty="0"/>
              <a:t>	3. Voltages, currents and impedances expressed in per unit do not change when they are referred from one side of transformer to the other side. This is a great advantage'.</a:t>
            </a:r>
          </a:p>
          <a:p>
            <a:pPr algn="just">
              <a:buNone/>
            </a:pPr>
            <a:r>
              <a:rPr lang="en-US" sz="2400" dirty="0"/>
              <a:t>	4. Per unit impedances of electrical equipment of similar type usually lie within a narrow range, when the equipment ratings are used as base values.</a:t>
            </a:r>
          </a:p>
          <a:p>
            <a:pPr algn="just">
              <a:buNone/>
            </a:pPr>
            <a:r>
              <a:rPr lang="en-US" sz="2400" dirty="0"/>
              <a:t>	5. Transformer connections do not affect the per unit values.</a:t>
            </a:r>
          </a:p>
          <a:p>
            <a:pPr algn="just">
              <a:buNone/>
            </a:pPr>
            <a:r>
              <a:rPr lang="en-US" sz="2400" dirty="0"/>
              <a:t>	6. Manufacturers usually specify the impedances of machines and transformers in per unit or percent of name plate ratings.</a:t>
            </a:r>
          </a:p>
          <a:p>
            <a:pPr algn="ctr">
              <a:buNone/>
            </a:pPr>
            <a:endParaRPr lang="en-US" sz="1800" dirty="0">
              <a:solidFill>
                <a:srgbClr val="FF0000"/>
              </a:solidFill>
            </a:endParaRPr>
          </a:p>
          <a:p>
            <a:pPr algn="just"/>
            <a:endParaRPr lang="en-US" sz="24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228600"/>
            <a:ext cx="7772400" cy="563562"/>
          </a:xfrm>
        </p:spPr>
        <p:txBody>
          <a:bodyPr>
            <a:normAutofit fontScale="90000"/>
          </a:bodyPr>
          <a:lstStyle/>
          <a:p>
            <a:pPr eaLnBrk="1" hangingPunct="1"/>
            <a:r>
              <a:rPr lang="en-US" dirty="0">
                <a:latin typeface="Times New Roman" pitchFamily="18" charset="0"/>
                <a:cs typeface="Times New Roman" pitchFamily="18" charset="0"/>
              </a:rPr>
              <a:t> Example</a:t>
            </a:r>
          </a:p>
        </p:txBody>
      </p:sp>
      <p:pic>
        <p:nvPicPr>
          <p:cNvPr id="24579" name="Picture 4" descr="Fig65"/>
          <p:cNvPicPr>
            <a:picLocks noChangeAspect="1" noChangeArrowheads="1"/>
          </p:cNvPicPr>
          <p:nvPr/>
        </p:nvPicPr>
        <p:blipFill>
          <a:blip r:embed="rId3">
            <a:extLst>
              <a:ext uri="{28A0092B-C50C-407E-A947-70E740481C1C}">
                <a14:useLocalDpi xmlns:a14="http://schemas.microsoft.com/office/drawing/2010/main" val="0"/>
              </a:ext>
            </a:extLst>
          </a:blip>
          <a:srcRect l="7059" r="3529" b="76768"/>
          <a:stretch>
            <a:fillRect/>
          </a:stretch>
        </p:blipFill>
        <p:spPr bwMode="auto">
          <a:xfrm>
            <a:off x="457200" y="2514600"/>
            <a:ext cx="7736461"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 Box 5"/>
          <p:cNvSpPr txBox="1">
            <a:spLocks noChangeArrowheads="1"/>
          </p:cNvSpPr>
          <p:nvPr/>
        </p:nvSpPr>
        <p:spPr bwMode="auto">
          <a:xfrm>
            <a:off x="228600" y="685801"/>
            <a:ext cx="8762999"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2800" dirty="0"/>
              <a:t>Solve for the current, load voltage and load power in the circuit shown below using per unit analysis with an S</a:t>
            </a:r>
            <a:r>
              <a:rPr lang="en-US" sz="2800" baseline="-25000" dirty="0"/>
              <a:t>B </a:t>
            </a:r>
            <a:r>
              <a:rPr lang="en-US" sz="2800" dirty="0">
                <a:latin typeface="Times" charset="0"/>
              </a:rPr>
              <a:t>of 100 MVA, and voltage bases of 8 kV, 80 kV  and 16 kV.   </a:t>
            </a:r>
            <a:endParaRPr lang="en-US" sz="2800" dirty="0"/>
          </a:p>
        </p:txBody>
      </p:sp>
      <p:sp>
        <p:nvSpPr>
          <p:cNvPr id="24581" name="Text Box 7"/>
          <p:cNvSpPr txBox="1">
            <a:spLocks noChangeArrowheads="1"/>
          </p:cNvSpPr>
          <p:nvPr/>
        </p:nvSpPr>
        <p:spPr bwMode="auto">
          <a:xfrm>
            <a:off x="3505200" y="5892800"/>
            <a:ext cx="24431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a:t>Original Circuit</a:t>
            </a:r>
          </a:p>
        </p:txBody>
      </p:sp>
    </p:spTree>
    <p:extLst>
      <p:ext uri="{BB962C8B-B14F-4D97-AF65-F5344CB8AC3E}">
        <p14:creationId xmlns:p14="http://schemas.microsoft.com/office/powerpoint/2010/main" val="33127611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3" descr="Fig65"/>
          <p:cNvPicPr>
            <a:picLocks noChangeAspect="1" noChangeArrowheads="1"/>
          </p:cNvPicPr>
          <p:nvPr/>
        </p:nvPicPr>
        <p:blipFill>
          <a:blip r:embed="rId4">
            <a:extLst>
              <a:ext uri="{28A0092B-C50C-407E-A947-70E740481C1C}">
                <a14:useLocalDpi xmlns:a14="http://schemas.microsoft.com/office/drawing/2010/main" val="0"/>
              </a:ext>
            </a:extLst>
          </a:blip>
          <a:srcRect l="7059" r="5882" b="76768"/>
          <a:stretch>
            <a:fillRect/>
          </a:stretch>
        </p:blipFill>
        <p:spPr bwMode="auto">
          <a:xfrm>
            <a:off x="4648200" y="1371600"/>
            <a:ext cx="4306957"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50" name="Object 4"/>
          <p:cNvGraphicFramePr>
            <a:graphicFrameLocks noChangeAspect="1"/>
          </p:cNvGraphicFramePr>
          <p:nvPr>
            <p:extLst>
              <p:ext uri="{D42A27DB-BD31-4B8C-83A1-F6EECF244321}">
                <p14:modId xmlns:p14="http://schemas.microsoft.com/office/powerpoint/2010/main" val="4240436186"/>
              </p:ext>
            </p:extLst>
          </p:nvPr>
        </p:nvGraphicFramePr>
        <p:xfrm>
          <a:off x="533400" y="457200"/>
          <a:ext cx="4165600" cy="2971800"/>
        </p:xfrm>
        <a:graphic>
          <a:graphicData uri="http://schemas.openxmlformats.org/presentationml/2006/ole">
            <mc:AlternateContent xmlns:mc="http://schemas.openxmlformats.org/markup-compatibility/2006">
              <mc:Choice xmlns:v="urn:schemas-microsoft-com:vml" Requires="v">
                <p:oleObj spid="_x0000_s71698" name="Equation" r:id="rId5" imgW="4165560" imgH="2971800" progId="Equation.DSMT4">
                  <p:embed/>
                </p:oleObj>
              </mc:Choice>
              <mc:Fallback>
                <p:oleObj name="Equation" r:id="rId5" imgW="4165560" imgH="29718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457200"/>
                        <a:ext cx="4165600" cy="2971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053" name="Picture 5" descr="Fig66"/>
          <p:cNvPicPr>
            <a:picLocks noChangeAspect="1" noChangeArrowheads="1"/>
          </p:cNvPicPr>
          <p:nvPr/>
        </p:nvPicPr>
        <p:blipFill>
          <a:blip r:embed="rId7">
            <a:extLst>
              <a:ext uri="{28A0092B-C50C-407E-A947-70E740481C1C}">
                <a14:useLocalDpi xmlns:a14="http://schemas.microsoft.com/office/drawing/2010/main" val="0"/>
              </a:ext>
            </a:extLst>
          </a:blip>
          <a:srcRect l="4706" t="6038" r="8235" b="66417"/>
          <a:stretch>
            <a:fillRect/>
          </a:stretch>
        </p:blipFill>
        <p:spPr bwMode="auto">
          <a:xfrm>
            <a:off x="609600" y="3962400"/>
            <a:ext cx="5282359"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 Box 6"/>
          <p:cNvSpPr txBox="1">
            <a:spLocks noChangeArrowheads="1"/>
          </p:cNvSpPr>
          <p:nvPr/>
        </p:nvSpPr>
        <p:spPr bwMode="auto">
          <a:xfrm>
            <a:off x="6003925" y="4714875"/>
            <a:ext cx="277812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a:t>Same circuit, with</a:t>
            </a:r>
          </a:p>
          <a:p>
            <a:pPr eaLnBrk="1" hangingPunct="1"/>
            <a:r>
              <a:rPr lang="en-US" sz="2800"/>
              <a:t>values expressed</a:t>
            </a:r>
          </a:p>
          <a:p>
            <a:pPr eaLnBrk="1" hangingPunct="1"/>
            <a:r>
              <a:rPr lang="en-US" sz="2800"/>
              <a:t>in per unit.  </a:t>
            </a:r>
          </a:p>
        </p:txBody>
      </p:sp>
    </p:spTree>
    <p:extLst>
      <p:ext uri="{BB962C8B-B14F-4D97-AF65-F5344CB8AC3E}">
        <p14:creationId xmlns:p14="http://schemas.microsoft.com/office/powerpoint/2010/main" val="2791126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nvGraphicFramePr>
        <p:xfrm>
          <a:off x="996950" y="2882900"/>
          <a:ext cx="7518400" cy="3594100"/>
        </p:xfrm>
        <a:graphic>
          <a:graphicData uri="http://schemas.openxmlformats.org/presentationml/2006/ole">
            <mc:AlternateContent xmlns:mc="http://schemas.openxmlformats.org/markup-compatibility/2006">
              <mc:Choice xmlns:v="urn:schemas-microsoft-com:vml" Requires="v">
                <p:oleObj spid="_x0000_s72722" name="Equation" r:id="rId4" imgW="7518240" imgH="3593880" progId="Equation.DSMT4">
                  <p:embed/>
                </p:oleObj>
              </mc:Choice>
              <mc:Fallback>
                <p:oleObj name="Equation" r:id="rId4" imgW="7518240" imgH="35938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6950" y="2882900"/>
                        <a:ext cx="7518400" cy="3594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076" name="Picture 4" descr="Fig66"/>
          <p:cNvPicPr>
            <a:picLocks noChangeAspect="1" noChangeArrowheads="1"/>
          </p:cNvPicPr>
          <p:nvPr/>
        </p:nvPicPr>
        <p:blipFill>
          <a:blip r:embed="rId6">
            <a:extLst>
              <a:ext uri="{28A0092B-C50C-407E-A947-70E740481C1C}">
                <a14:useLocalDpi xmlns:a14="http://schemas.microsoft.com/office/drawing/2010/main" val="0"/>
              </a:ext>
            </a:extLst>
          </a:blip>
          <a:srcRect l="4706" t="6038" r="8235" b="66417"/>
          <a:stretch>
            <a:fillRect/>
          </a:stretch>
        </p:blipFill>
        <p:spPr bwMode="auto">
          <a:xfrm>
            <a:off x="1219200" y="381000"/>
            <a:ext cx="5478181"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9559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3"/>
          <p:cNvSpPr txBox="1">
            <a:spLocks noChangeArrowheads="1"/>
          </p:cNvSpPr>
          <p:nvPr/>
        </p:nvSpPr>
        <p:spPr bwMode="auto">
          <a:xfrm>
            <a:off x="471055" y="457200"/>
            <a:ext cx="836814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a:t>To convert back to actual values just multiply the per unit values by their per unit base</a:t>
            </a:r>
          </a:p>
        </p:txBody>
      </p:sp>
      <p:graphicFrame>
        <p:nvGraphicFramePr>
          <p:cNvPr id="4098" name="Object 4"/>
          <p:cNvGraphicFramePr>
            <a:graphicFrameLocks noChangeAspect="1"/>
          </p:cNvGraphicFramePr>
          <p:nvPr>
            <p:extLst>
              <p:ext uri="{D42A27DB-BD31-4B8C-83A1-F6EECF244321}">
                <p14:modId xmlns:p14="http://schemas.microsoft.com/office/powerpoint/2010/main" val="2441103473"/>
              </p:ext>
            </p:extLst>
          </p:nvPr>
        </p:nvGraphicFramePr>
        <p:xfrm>
          <a:off x="484910" y="1905000"/>
          <a:ext cx="8233420" cy="3454400"/>
        </p:xfrm>
        <a:graphic>
          <a:graphicData uri="http://schemas.openxmlformats.org/presentationml/2006/ole">
            <mc:AlternateContent xmlns:mc="http://schemas.openxmlformats.org/markup-compatibility/2006">
              <mc:Choice xmlns:v="urn:schemas-microsoft-com:vml" Requires="v">
                <p:oleObj spid="_x0000_s73746" name="Equation" r:id="rId4" imgW="8051760" imgH="3377880" progId="Equation.DSMT4">
                  <p:embed/>
                </p:oleObj>
              </mc:Choice>
              <mc:Fallback>
                <p:oleObj name="Equation" r:id="rId4" imgW="8051760" imgH="337788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4910" y="1905000"/>
                        <a:ext cx="8233420" cy="34544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75212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4</a:t>
            </a:fld>
            <a:endParaRPr kumimoji="0" lang="en-US"/>
          </a:p>
        </p:txBody>
      </p:sp>
      <p:sp>
        <p:nvSpPr>
          <p:cNvPr id="4" name="Content Placeholder 3"/>
          <p:cNvSpPr>
            <a:spLocks noGrp="1"/>
          </p:cNvSpPr>
          <p:nvPr>
            <p:ph sz="quarter" idx="1"/>
          </p:nvPr>
        </p:nvSpPr>
        <p:spPr>
          <a:xfrm>
            <a:off x="263237" y="401782"/>
            <a:ext cx="8423564" cy="5929745"/>
          </a:xfrm>
        </p:spPr>
        <p:txBody>
          <a:bodyPr>
            <a:normAutofit fontScale="92500" lnSpcReduction="10000"/>
          </a:bodyPr>
          <a:lstStyle/>
          <a:p>
            <a:pPr algn="just">
              <a:buNone/>
            </a:pPr>
            <a:r>
              <a:rPr lang="en-US" sz="2400" b="1" dirty="0">
                <a:solidFill>
                  <a:srgbClr val="3333CC"/>
                </a:solidFill>
              </a:rPr>
              <a:t>Purely inductive loads</a:t>
            </a:r>
          </a:p>
          <a:p>
            <a:pPr algn="just">
              <a:buFont typeface="Wingdings" pitchFamily="2" charset="2"/>
              <a:buChar char="§"/>
            </a:pPr>
            <a:r>
              <a:rPr lang="en-US" sz="2400" dirty="0"/>
              <a:t>For a purely inductive load, the current lags the voltage by 90 degree,</a:t>
            </a: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None/>
            </a:pPr>
            <a:r>
              <a:rPr lang="en-US" sz="2400" dirty="0"/>
              <a:t>                                                                         is the inductive reactance</a:t>
            </a:r>
          </a:p>
          <a:p>
            <a:pPr algn="just">
              <a:buNone/>
            </a:pPr>
            <a:endParaRPr lang="en-US" sz="2400" dirty="0"/>
          </a:p>
          <a:p>
            <a:pPr algn="just">
              <a:buFont typeface="Wingdings" pitchFamily="2" charset="2"/>
              <a:buChar char="§"/>
            </a:pPr>
            <a:r>
              <a:rPr lang="en-US" sz="2400" dirty="0"/>
              <a:t>The instantaneous power absorbed by the inductor is</a:t>
            </a:r>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buFont typeface="Wingdings" pitchFamily="2" charset="2"/>
              <a:buChar char="§"/>
            </a:pPr>
            <a:endParaRPr lang="en-US" sz="2400" dirty="0"/>
          </a:p>
          <a:p>
            <a:pPr algn="just"/>
            <a:endParaRPr lang="en-US" sz="2400" dirty="0"/>
          </a:p>
          <a:p>
            <a:pPr algn="just">
              <a:buFont typeface="Wingdings" pitchFamily="2" charset="2"/>
              <a:buChar char="§"/>
            </a:pPr>
            <a:r>
              <a:rPr lang="en-US" sz="2400" dirty="0"/>
              <a:t>The instantaneous power absorbed by the inductor is a double-frequency sinusoid with zero average value</a:t>
            </a:r>
          </a:p>
        </p:txBody>
      </p:sp>
      <p:graphicFrame>
        <p:nvGraphicFramePr>
          <p:cNvPr id="926722" name="Object 2"/>
          <p:cNvGraphicFramePr>
            <a:graphicFrameLocks noChangeAspect="1"/>
          </p:cNvGraphicFramePr>
          <p:nvPr/>
        </p:nvGraphicFramePr>
        <p:xfrm>
          <a:off x="641783" y="1158298"/>
          <a:ext cx="1519527" cy="587375"/>
        </p:xfrm>
        <a:graphic>
          <a:graphicData uri="http://schemas.openxmlformats.org/presentationml/2006/ole">
            <mc:AlternateContent xmlns:mc="http://schemas.openxmlformats.org/markup-compatibility/2006">
              <mc:Choice xmlns:v="urn:schemas-microsoft-com:vml" Requires="v">
                <p:oleObj spid="_x0000_s56458" name="Equation" r:id="rId3" imgW="939600" imgH="431640" progId="">
                  <p:embed/>
                </p:oleObj>
              </mc:Choice>
              <mc:Fallback>
                <p:oleObj name="Equation" r:id="rId3" imgW="939600" imgH="43164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783" y="1158298"/>
                        <a:ext cx="1519527" cy="587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6723" name="Object 3"/>
          <p:cNvGraphicFramePr>
            <a:graphicFrameLocks noChangeAspect="1"/>
          </p:cNvGraphicFramePr>
          <p:nvPr/>
        </p:nvGraphicFramePr>
        <p:xfrm>
          <a:off x="688543" y="1810222"/>
          <a:ext cx="4130675" cy="1412875"/>
        </p:xfrm>
        <a:graphic>
          <a:graphicData uri="http://schemas.openxmlformats.org/presentationml/2006/ole">
            <mc:AlternateContent xmlns:mc="http://schemas.openxmlformats.org/markup-compatibility/2006">
              <mc:Choice xmlns:v="urn:schemas-microsoft-com:vml" Requires="v">
                <p:oleObj spid="_x0000_s56459" name="Equation" r:id="rId5" imgW="2793960" imgH="965160" progId="">
                  <p:embed/>
                </p:oleObj>
              </mc:Choice>
              <mc:Fallback>
                <p:oleObj name="Equation" r:id="rId5" imgW="2793960" imgH="96516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8543" y="1810222"/>
                        <a:ext cx="4130675" cy="1412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6724" name="Object 4"/>
          <p:cNvGraphicFramePr>
            <a:graphicFrameLocks noChangeAspect="1"/>
          </p:cNvGraphicFramePr>
          <p:nvPr/>
        </p:nvGraphicFramePr>
        <p:xfrm>
          <a:off x="803764" y="3786332"/>
          <a:ext cx="6323013" cy="1481137"/>
        </p:xfrm>
        <a:graphic>
          <a:graphicData uri="http://schemas.openxmlformats.org/presentationml/2006/ole">
            <mc:AlternateContent xmlns:mc="http://schemas.openxmlformats.org/markup-compatibility/2006">
              <mc:Choice xmlns:v="urn:schemas-microsoft-com:vml" Requires="v">
                <p:oleObj spid="_x0000_s56460" name="Equation" r:id="rId7" imgW="3504960" imgH="965160" progId="">
                  <p:embed/>
                </p:oleObj>
              </mc:Choice>
              <mc:Fallback>
                <p:oleObj name="Equation" r:id="rId7" imgW="3504960" imgH="96516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764" y="3786332"/>
                        <a:ext cx="6323013" cy="1481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6725" name="Object 5"/>
          <p:cNvGraphicFramePr>
            <a:graphicFrameLocks noChangeAspect="1"/>
          </p:cNvGraphicFramePr>
          <p:nvPr/>
        </p:nvGraphicFramePr>
        <p:xfrm>
          <a:off x="4031529" y="5710816"/>
          <a:ext cx="4659312" cy="931862"/>
        </p:xfrm>
        <a:graphic>
          <a:graphicData uri="http://schemas.openxmlformats.org/presentationml/2006/ole">
            <mc:AlternateContent xmlns:mc="http://schemas.openxmlformats.org/markup-compatibility/2006">
              <mc:Choice xmlns:v="urn:schemas-microsoft-com:vml" Requires="v">
                <p:oleObj spid="_x0000_s56461" name="Equation" r:id="rId9" imgW="2882880" imgH="685800" progId="">
                  <p:embed/>
                </p:oleObj>
              </mc:Choice>
              <mc:Fallback>
                <p:oleObj name="Equation" r:id="rId9" imgW="2882880" imgH="68580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31529" y="5710816"/>
                        <a:ext cx="4659312" cy="931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13340704"/>
      </p:ext>
    </p:extLst>
  </p:cSld>
  <p:clrMapOvr>
    <a:masterClrMapping/>
  </p:clrMapOvr>
  <p:transition>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5</a:t>
            </a:fld>
            <a:endParaRPr kumimoji="0" lang="en-US"/>
          </a:p>
        </p:txBody>
      </p:sp>
      <p:sp>
        <p:nvSpPr>
          <p:cNvPr id="4" name="Content Placeholder 3"/>
          <p:cNvSpPr>
            <a:spLocks noGrp="1"/>
          </p:cNvSpPr>
          <p:nvPr>
            <p:ph sz="quarter" idx="1"/>
          </p:nvPr>
        </p:nvSpPr>
        <p:spPr>
          <a:xfrm>
            <a:off x="375138" y="422032"/>
            <a:ext cx="8311663" cy="5597769"/>
          </a:xfrm>
        </p:spPr>
        <p:txBody>
          <a:bodyPr>
            <a:normAutofit/>
          </a:bodyPr>
          <a:lstStyle/>
          <a:p>
            <a:pPr algn="just">
              <a:buNone/>
            </a:pPr>
            <a:r>
              <a:rPr lang="en-US" sz="2400" dirty="0">
                <a:solidFill>
                  <a:srgbClr val="3333CC"/>
                </a:solidFill>
              </a:rPr>
              <a:t>General RLC Load</a:t>
            </a:r>
          </a:p>
          <a:p>
            <a:pPr algn="just">
              <a:buFont typeface="Wingdings" pitchFamily="2" charset="2"/>
              <a:buChar char="§"/>
            </a:pPr>
            <a:r>
              <a:rPr lang="en-US" sz="2400" dirty="0"/>
              <a:t>For a general load composed of RLC elements under sinusoidal-steady-state excitation, the load current is of the form</a:t>
            </a:r>
          </a:p>
          <a:p>
            <a:pPr algn="just">
              <a:buFont typeface="Wingdings" pitchFamily="2" charset="2"/>
              <a:buChar char="§"/>
            </a:pPr>
            <a:endParaRPr lang="en-US" sz="2400" dirty="0"/>
          </a:p>
          <a:p>
            <a:pPr algn="just">
              <a:buFont typeface="Wingdings" pitchFamily="2" charset="2"/>
              <a:buChar char="§"/>
            </a:pPr>
            <a:r>
              <a:rPr lang="en-US" sz="2400" dirty="0"/>
              <a:t>The instantaneous power absorbed by the load is then</a:t>
            </a:r>
          </a:p>
        </p:txBody>
      </p:sp>
      <p:graphicFrame>
        <p:nvGraphicFramePr>
          <p:cNvPr id="928770" name="Object 2"/>
          <p:cNvGraphicFramePr>
            <a:graphicFrameLocks noChangeAspect="1"/>
          </p:cNvGraphicFramePr>
          <p:nvPr/>
        </p:nvGraphicFramePr>
        <p:xfrm>
          <a:off x="736601" y="1790701"/>
          <a:ext cx="2195513" cy="328613"/>
        </p:xfrm>
        <a:graphic>
          <a:graphicData uri="http://schemas.openxmlformats.org/presentationml/2006/ole">
            <mc:AlternateContent xmlns:mc="http://schemas.openxmlformats.org/markup-compatibility/2006">
              <mc:Choice xmlns:v="urn:schemas-microsoft-com:vml" Requires="v">
                <p:oleObj spid="_x0000_s57478" name="Equation" r:id="rId3" imgW="1485720" imgH="253800" progId="">
                  <p:embed/>
                </p:oleObj>
              </mc:Choice>
              <mc:Fallback>
                <p:oleObj name="Equation" r:id="rId3" imgW="1485720" imgH="2538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601" y="1790701"/>
                        <a:ext cx="2195513" cy="328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8771" name="Object 3"/>
          <p:cNvGraphicFramePr>
            <a:graphicFrameLocks noChangeAspect="1"/>
          </p:cNvGraphicFramePr>
          <p:nvPr/>
        </p:nvGraphicFramePr>
        <p:xfrm>
          <a:off x="679925" y="2664802"/>
          <a:ext cx="8353247" cy="1423988"/>
        </p:xfrm>
        <a:graphic>
          <a:graphicData uri="http://schemas.openxmlformats.org/presentationml/2006/ole">
            <mc:AlternateContent xmlns:mc="http://schemas.openxmlformats.org/markup-compatibility/2006">
              <mc:Choice xmlns:v="urn:schemas-microsoft-com:vml" Requires="v">
                <p:oleObj spid="_x0000_s57479" name="Equation" r:id="rId5" imgW="4991040" imgH="927000" progId="">
                  <p:embed/>
                </p:oleObj>
              </mc:Choice>
              <mc:Fallback>
                <p:oleObj name="Equation" r:id="rId5" imgW="4991040" imgH="9270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925" y="2664802"/>
                        <a:ext cx="8353247" cy="1423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8772" name="Object 4"/>
          <p:cNvGraphicFramePr>
            <a:graphicFrameLocks noChangeAspect="1"/>
          </p:cNvGraphicFramePr>
          <p:nvPr/>
        </p:nvGraphicFramePr>
        <p:xfrm>
          <a:off x="640618" y="4624114"/>
          <a:ext cx="7459663" cy="1579562"/>
        </p:xfrm>
        <a:graphic>
          <a:graphicData uri="http://schemas.openxmlformats.org/presentationml/2006/ole">
            <mc:AlternateContent xmlns:mc="http://schemas.openxmlformats.org/markup-compatibility/2006">
              <mc:Choice xmlns:v="urn:schemas-microsoft-com:vml" Requires="v">
                <p:oleObj spid="_x0000_s57480" name="Equation" r:id="rId7" imgW="4457520" imgH="1028520" progId="">
                  <p:embed/>
                </p:oleObj>
              </mc:Choice>
              <mc:Fallback>
                <p:oleObj name="Equation" r:id="rId7" imgW="4457520" imgH="102852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618" y="4624114"/>
                        <a:ext cx="7459663" cy="1579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8773" name="Object 5"/>
          <p:cNvGraphicFramePr>
            <a:graphicFrameLocks noChangeAspect="1"/>
          </p:cNvGraphicFramePr>
          <p:nvPr/>
        </p:nvGraphicFramePr>
        <p:xfrm>
          <a:off x="4729163" y="6257926"/>
          <a:ext cx="4241800" cy="261938"/>
        </p:xfrm>
        <a:graphic>
          <a:graphicData uri="http://schemas.openxmlformats.org/presentationml/2006/ole">
            <mc:AlternateContent xmlns:mc="http://schemas.openxmlformats.org/markup-compatibility/2006">
              <mc:Choice xmlns:v="urn:schemas-microsoft-com:vml" Requires="v">
                <p:oleObj spid="_x0000_s57481" name="Equation" r:id="rId9" imgW="2869920" imgH="203040" progId="">
                  <p:embed/>
                </p:oleObj>
              </mc:Choice>
              <mc:Fallback>
                <p:oleObj name="Equation" r:id="rId9" imgW="2869920" imgH="20304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29163" y="6257926"/>
                        <a:ext cx="4241800" cy="261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41947587"/>
      </p:ext>
    </p:extLst>
  </p:cSld>
  <p:clrMapOvr>
    <a:masterClrMapping/>
  </p:clrMapOvr>
  <p:transition>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6</a:t>
            </a:fld>
            <a:endParaRPr kumimoji="0" lang="en-US"/>
          </a:p>
        </p:txBody>
      </p:sp>
      <mc:AlternateContent xmlns:mc="http://schemas.openxmlformats.org/markup-compatibility/2006" xmlns:a14="http://schemas.microsoft.com/office/drawing/2010/main">
        <mc:Choice Requires="a14">
          <p:sp>
            <p:nvSpPr>
              <p:cNvPr id="4" name="Content Placeholder 3"/>
              <p:cNvSpPr>
                <a:spLocks noGrp="1"/>
              </p:cNvSpPr>
              <p:nvPr>
                <p:ph sz="quarter" idx="1"/>
              </p:nvPr>
            </p:nvSpPr>
            <p:spPr>
              <a:xfrm>
                <a:off x="360218" y="360219"/>
                <a:ext cx="8326583" cy="5659582"/>
              </a:xfrm>
            </p:spPr>
            <p:txBody>
              <a:bodyPr>
                <a:normAutofit/>
              </a:bodyPr>
              <a:lstStyle/>
              <a:p>
                <a:pPr algn="just">
                  <a:buFont typeface="Wingdings" pitchFamily="2" charset="2"/>
                  <a:buChar char="§"/>
                </a:pPr>
                <a:r>
                  <a:rPr lang="en-US" sz="2400" dirty="0"/>
                  <a:t>the instantaneous power absorbed by the load has two components: </a:t>
                </a:r>
              </a:p>
              <a:p>
                <a:pPr lvl="1" algn="just">
                  <a:buFont typeface="Wingdings" pitchFamily="2" charset="2"/>
                  <a:buChar char="§"/>
                </a:pPr>
                <a:r>
                  <a:rPr lang="en-US" dirty="0"/>
                  <a:t>One can be associated with the power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a:rPr>
                          <m:t>𝑃</m:t>
                        </m:r>
                      </m:e>
                      <m:sub>
                        <m:r>
                          <a:rPr lang="en-US" b="0" i="1" smtClean="0">
                            <a:latin typeface="Cambria Math"/>
                          </a:rPr>
                          <m:t>𝑅</m:t>
                        </m:r>
                      </m:sub>
                    </m:sSub>
                  </m:oMath>
                </a14:m>
                <a:r>
                  <a:rPr lang="en-US" dirty="0"/>
                  <a:t>(t) absorbed by the resistive component of the load (</a:t>
                </a:r>
                <a:r>
                  <a:rPr lang="en-US" i="1" dirty="0">
                    <a:solidFill>
                      <a:srgbClr val="3333CC"/>
                    </a:solidFill>
                  </a:rPr>
                  <a:t>Real power</a:t>
                </a:r>
                <a:r>
                  <a:rPr lang="en-US" sz="2800" dirty="0"/>
                  <a:t>)</a:t>
                </a:r>
                <a:r>
                  <a:rPr lang="en-US" dirty="0"/>
                  <a:t>, and </a:t>
                </a:r>
              </a:p>
              <a:p>
                <a:pPr lvl="1" algn="just">
                  <a:buFont typeface="Wingdings" pitchFamily="2" charset="2"/>
                  <a:buChar char="§"/>
                </a:pPr>
                <a:r>
                  <a:rPr lang="en-US" dirty="0"/>
                  <a:t>the other can be associated with the power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a:rPr>
                          <m:t>𝑃</m:t>
                        </m:r>
                      </m:e>
                      <m:sub>
                        <m:r>
                          <a:rPr lang="en-US" b="0" i="1" smtClean="0">
                            <a:latin typeface="Cambria Math"/>
                          </a:rPr>
                          <m:t>𝑅</m:t>
                        </m:r>
                      </m:sub>
                    </m:sSub>
                  </m:oMath>
                </a14:m>
                <a:r>
                  <a:rPr lang="en-US" dirty="0"/>
                  <a:t>(t) absorbed by the reactive (inductive or capacitive) component of the load (</a:t>
                </a:r>
                <a:r>
                  <a:rPr lang="en-US" i="1" dirty="0">
                    <a:solidFill>
                      <a:srgbClr val="3333CC"/>
                    </a:solidFill>
                  </a:rPr>
                  <a:t>Reactive Power</a:t>
                </a:r>
                <a:r>
                  <a:rPr lang="en-US" dirty="0"/>
                  <a:t>).</a:t>
                </a:r>
              </a:p>
            </p:txBody>
          </p:sp>
        </mc:Choice>
        <mc:Fallback xmlns="">
          <p:sp>
            <p:nvSpPr>
              <p:cNvPr id="4" name="Content Placeholder 3"/>
              <p:cNvSpPr>
                <a:spLocks noGrp="1" noRot="1" noChangeAspect="1" noMove="1" noResize="1" noEditPoints="1" noAdjustHandles="1" noChangeArrowheads="1" noChangeShapeType="1" noTextEdit="1"/>
              </p:cNvSpPr>
              <p:nvPr>
                <p:ph sz="quarter" idx="1"/>
              </p:nvPr>
            </p:nvSpPr>
            <p:spPr>
              <a:xfrm>
                <a:off x="360218" y="360219"/>
                <a:ext cx="8326583" cy="5659582"/>
              </a:xfrm>
              <a:blipFill rotWithShape="1">
                <a:blip r:embed="rId2"/>
                <a:stretch>
                  <a:fillRect l="-586" t="-861" r="-2050"/>
                </a:stretch>
              </a:blipFill>
            </p:spPr>
            <p:txBody>
              <a:bodyPr/>
              <a:lstStyle/>
              <a:p>
                <a:r>
                  <a:rPr lang="en-US">
                    <a:noFill/>
                  </a:rPr>
                  <a:t> </a:t>
                </a:r>
              </a:p>
            </p:txBody>
          </p:sp>
        </mc:Fallback>
      </mc:AlternateContent>
    </p:spTree>
    <p:extLst>
      <p:ext uri="{BB962C8B-B14F-4D97-AF65-F5344CB8AC3E}">
        <p14:creationId xmlns:p14="http://schemas.microsoft.com/office/powerpoint/2010/main" val="1277262769"/>
      </p:ext>
    </p:extLst>
  </p:cSld>
  <p:clrMapOvr>
    <a:masterClrMapping/>
  </p:clrMapOvr>
  <p:transition>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73162"/>
          </a:xfrm>
        </p:spPr>
        <p:txBody>
          <a:bodyPr>
            <a:normAutofit fontScale="90000"/>
          </a:bodyPr>
          <a:lstStyle/>
          <a:p>
            <a:r>
              <a:rPr lang="en-US" dirty="0">
                <a:solidFill>
                  <a:srgbClr val="FF0000"/>
                </a:solidFill>
                <a:latin typeface="Times New Roman" pitchFamily="18" charset="0"/>
                <a:cs typeface="Times New Roman" pitchFamily="18" charset="0"/>
              </a:rPr>
              <a:t>Complex Power</a:t>
            </a:r>
            <a:br>
              <a:rPr lang="en-US" dirty="0">
                <a:solidFill>
                  <a:srgbClr val="FF0000"/>
                </a:solidFill>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D2782D01-16B3-4CF0-B177-B034B01AF4CE}" type="slidenum">
              <a:rPr lang="en-US" smtClean="0"/>
              <a:pPr/>
              <a:t>7</a:t>
            </a:fld>
            <a:endParaRPr lang="en-US"/>
          </a:p>
        </p:txBody>
      </p:sp>
      <p:sp>
        <p:nvSpPr>
          <p:cNvPr id="4" name="Content Placeholder 3"/>
          <p:cNvSpPr>
            <a:spLocks noGrp="1"/>
          </p:cNvSpPr>
          <p:nvPr>
            <p:ph sz="quarter" idx="1"/>
          </p:nvPr>
        </p:nvSpPr>
        <p:spPr>
          <a:xfrm>
            <a:off x="381000" y="1066800"/>
            <a:ext cx="7772400" cy="4572000"/>
          </a:xfrm>
        </p:spPr>
        <p:txBody>
          <a:bodyPr/>
          <a:lstStyle/>
          <a:p>
            <a:r>
              <a:rPr lang="en-US" altLang="en-US" sz="2400" dirty="0"/>
              <a:t>The Active power is the power that is dissipated in the resistance of the load.</a:t>
            </a:r>
          </a:p>
          <a:p>
            <a:r>
              <a:rPr lang="en-US" altLang="en-US" sz="2400" dirty="0"/>
              <a:t>It uses the same formula used for DC </a:t>
            </a:r>
            <a:r>
              <a:rPr lang="en-US" altLang="en-US" sz="2400" dirty="0">
                <a:solidFill>
                  <a:srgbClr val="FF0000"/>
                </a:solidFill>
              </a:rPr>
              <a:t>(V &amp; I are the magnitudes, not the phasors</a:t>
            </a:r>
            <a:r>
              <a:rPr lang="en-US" altLang="en-US" sz="2400" dirty="0"/>
              <a:t>):</a:t>
            </a:r>
          </a:p>
          <a:p>
            <a:endParaRPr lang="en-US" altLang="en-US" sz="2400" dirty="0"/>
          </a:p>
          <a:p>
            <a:endParaRPr lang="en-US" altLang="en-US" sz="2400" dirty="0"/>
          </a:p>
          <a:p>
            <a:r>
              <a:rPr lang="en-US" altLang="en-US" sz="2400" dirty="0"/>
              <a:t>The reactive power is the power that is exchanged between reactive components (inductors and capacitors)</a:t>
            </a:r>
          </a:p>
          <a:p>
            <a:r>
              <a:rPr lang="en-US" altLang="en-US" sz="2400" dirty="0"/>
              <a:t>The formulas look similar to those used by the active power, but use reactance instead of resistances.</a:t>
            </a:r>
          </a:p>
          <a:p>
            <a:endParaRPr lang="en-US" altLang="en-US" sz="2400" dirty="0"/>
          </a:p>
          <a:p>
            <a:endParaRPr lang="en-US" altLang="en-US" sz="2400" dirty="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775495423"/>
              </p:ext>
            </p:extLst>
          </p:nvPr>
        </p:nvGraphicFramePr>
        <p:xfrm>
          <a:off x="1600200" y="2667000"/>
          <a:ext cx="4585449" cy="990600"/>
        </p:xfrm>
        <a:graphic>
          <a:graphicData uri="http://schemas.openxmlformats.org/presentationml/2006/ole">
            <mc:AlternateContent xmlns:mc="http://schemas.openxmlformats.org/markup-compatibility/2006">
              <mc:Choice xmlns:v="urn:schemas-microsoft-com:vml" Requires="v">
                <p:oleObj spid="_x0000_s64576" name="Equation" r:id="rId3" imgW="1943100" imgH="419100" progId="Equation.DSMT4">
                  <p:embed/>
                </p:oleObj>
              </mc:Choice>
              <mc:Fallback>
                <p:oleObj name="Equation" r:id="rId3" imgW="1943100" imgH="4191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667000"/>
                        <a:ext cx="4585449" cy="990600"/>
                      </a:xfrm>
                      <a:prstGeom prst="rect">
                        <a:avLst/>
                      </a:prstGeom>
                      <a:no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55720665"/>
              </p:ext>
            </p:extLst>
          </p:nvPr>
        </p:nvGraphicFramePr>
        <p:xfrm>
          <a:off x="2062163" y="5562600"/>
          <a:ext cx="4392612" cy="1052513"/>
        </p:xfrm>
        <a:graphic>
          <a:graphicData uri="http://schemas.openxmlformats.org/presentationml/2006/ole">
            <mc:AlternateContent xmlns:mc="http://schemas.openxmlformats.org/markup-compatibility/2006">
              <mc:Choice xmlns:v="urn:schemas-microsoft-com:vml" Requires="v">
                <p:oleObj spid="_x0000_s64577" name="Equation" r:id="rId5" imgW="1752600" imgH="419100" progId="Equation.DSMT4">
                  <p:embed/>
                </p:oleObj>
              </mc:Choice>
              <mc:Fallback>
                <p:oleObj name="Equation" r:id="rId5" imgW="1752600" imgH="4191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2163" y="5562600"/>
                        <a:ext cx="4392612" cy="1052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723034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8</a:t>
            </a:fld>
            <a:endParaRPr kumimoji="0" lang="en-US"/>
          </a:p>
        </p:txBody>
      </p:sp>
      <p:sp>
        <p:nvSpPr>
          <p:cNvPr id="4" name="Content Placeholder 3"/>
          <p:cNvSpPr>
            <a:spLocks noGrp="1"/>
          </p:cNvSpPr>
          <p:nvPr>
            <p:ph sz="quarter" idx="1"/>
          </p:nvPr>
        </p:nvSpPr>
        <p:spPr>
          <a:xfrm>
            <a:off x="304800" y="332510"/>
            <a:ext cx="8382000" cy="6206836"/>
          </a:xfrm>
        </p:spPr>
        <p:txBody>
          <a:bodyPr>
            <a:normAutofit/>
          </a:bodyPr>
          <a:lstStyle/>
          <a:p>
            <a:pPr algn="just">
              <a:buFont typeface="Wingdings" pitchFamily="2" charset="2"/>
              <a:buChar char="§"/>
            </a:pPr>
            <a:r>
              <a:rPr lang="en-US" sz="2400" dirty="0"/>
              <a:t>For circuits operating in sinusoidal-steady-state, real and reactive power are conveniently calculated from complex power, defined below.</a:t>
            </a:r>
          </a:p>
          <a:p>
            <a:pPr algn="just">
              <a:buFont typeface="Wingdings" pitchFamily="2" charset="2"/>
              <a:buChar char="§"/>
            </a:pPr>
            <a:r>
              <a:rPr lang="en-US" sz="2400" dirty="0"/>
              <a:t> Let the voltage across a circuit element be             , and the current into the element be         . Then the complex power S is the product of the voltage and the conjugate of the current:</a:t>
            </a:r>
          </a:p>
          <a:p>
            <a:pPr algn="just">
              <a:buFont typeface="Wingdings" pitchFamily="2" charset="2"/>
              <a:buChar char="§"/>
            </a:pPr>
            <a:endParaRPr lang="en-US" sz="2400" dirty="0"/>
          </a:p>
          <a:p>
            <a:pPr algn="just">
              <a:buNone/>
            </a:pPr>
            <a:endParaRPr lang="en-US" sz="2400" dirty="0"/>
          </a:p>
          <a:p>
            <a:pPr algn="just">
              <a:buNone/>
            </a:pPr>
            <a:r>
              <a:rPr lang="en-US" sz="2400" dirty="0"/>
              <a:t>                                                </a:t>
            </a:r>
          </a:p>
          <a:p>
            <a:pPr algn="just">
              <a:buNone/>
            </a:pPr>
            <a:r>
              <a:rPr lang="en-US" sz="2400" dirty="0"/>
              <a:t>                                           is the angle b/n the voltage and current</a:t>
            </a:r>
          </a:p>
          <a:p>
            <a:pPr algn="just">
              <a:buNone/>
            </a:pPr>
            <a:r>
              <a:rPr lang="en-US" sz="2400" dirty="0"/>
              <a:t>So S is recognized as </a:t>
            </a:r>
          </a:p>
          <a:p>
            <a:pPr algn="just">
              <a:buFont typeface="Wingdings" pitchFamily="2" charset="2"/>
              <a:buChar char="§"/>
            </a:pPr>
            <a:endParaRPr lang="en-US" sz="2400" dirty="0"/>
          </a:p>
          <a:p>
            <a:pPr lvl="3" algn="just">
              <a:buFont typeface="Wingdings" pitchFamily="2" charset="2"/>
              <a:buChar char="§"/>
            </a:pPr>
            <a:endParaRPr lang="en-US" dirty="0"/>
          </a:p>
          <a:p>
            <a:pPr lvl="3" algn="just">
              <a:buFont typeface="Wingdings" pitchFamily="2" charset="2"/>
              <a:buChar char="§"/>
            </a:pPr>
            <a:r>
              <a:rPr lang="en-US" dirty="0"/>
              <a:t>P = real power</a:t>
            </a:r>
          </a:p>
          <a:p>
            <a:pPr lvl="3" algn="just">
              <a:buFont typeface="Wingdings" pitchFamily="2" charset="2"/>
              <a:buChar char="§"/>
            </a:pPr>
            <a:r>
              <a:rPr lang="en-US" dirty="0"/>
              <a:t>Q= reactive power       and                         </a:t>
            </a:r>
          </a:p>
          <a:p>
            <a:pPr lvl="3" algn="just">
              <a:buFont typeface="Wingdings" pitchFamily="2" charset="2"/>
              <a:buChar char="§"/>
            </a:pPr>
            <a:r>
              <a:rPr lang="en-US" dirty="0"/>
              <a:t>                      Power factor</a:t>
            </a:r>
          </a:p>
          <a:p>
            <a:pPr lvl="3" algn="just">
              <a:buFont typeface="Wingdings" pitchFamily="2" charset="2"/>
              <a:buChar char="§"/>
            </a:pPr>
            <a:endParaRPr lang="en-US" dirty="0"/>
          </a:p>
          <a:p>
            <a:pPr algn="just">
              <a:buNone/>
            </a:pPr>
            <a:endParaRPr lang="en-US" sz="2400" dirty="0"/>
          </a:p>
        </p:txBody>
      </p:sp>
      <p:graphicFrame>
        <p:nvGraphicFramePr>
          <p:cNvPr id="5" name="Object 4"/>
          <p:cNvGraphicFramePr>
            <a:graphicFrameLocks noChangeAspect="1"/>
          </p:cNvGraphicFramePr>
          <p:nvPr>
            <p:extLst>
              <p:ext uri="{D42A27DB-BD31-4B8C-83A1-F6EECF244321}">
                <p14:modId xmlns:p14="http://schemas.microsoft.com/office/powerpoint/2010/main" val="4198536672"/>
              </p:ext>
            </p:extLst>
          </p:nvPr>
        </p:nvGraphicFramePr>
        <p:xfrm>
          <a:off x="5544129" y="1235795"/>
          <a:ext cx="538019" cy="288205"/>
        </p:xfrm>
        <a:graphic>
          <a:graphicData uri="http://schemas.openxmlformats.org/presentationml/2006/ole">
            <mc:AlternateContent xmlns:mc="http://schemas.openxmlformats.org/markup-compatibility/2006">
              <mc:Choice xmlns:v="urn:schemas-microsoft-com:vml" Requires="v">
                <p:oleObj spid="_x0000_s58551" name="Equation" r:id="rId3" imgW="355320" imgH="177480" progId="">
                  <p:embed/>
                </p:oleObj>
              </mc:Choice>
              <mc:Fallback>
                <p:oleObj name="Equation" r:id="rId3" imgW="355320" imgH="1774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4129" y="1235795"/>
                        <a:ext cx="538019" cy="28820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6675" name="Object 3"/>
          <p:cNvGraphicFramePr>
            <a:graphicFrameLocks noChangeAspect="1"/>
          </p:cNvGraphicFramePr>
          <p:nvPr>
            <p:extLst>
              <p:ext uri="{D42A27DB-BD31-4B8C-83A1-F6EECF244321}">
                <p14:modId xmlns:p14="http://schemas.microsoft.com/office/powerpoint/2010/main" val="506088418"/>
              </p:ext>
            </p:extLst>
          </p:nvPr>
        </p:nvGraphicFramePr>
        <p:xfrm>
          <a:off x="2438400" y="1574800"/>
          <a:ext cx="519113" cy="330200"/>
        </p:xfrm>
        <a:graphic>
          <a:graphicData uri="http://schemas.openxmlformats.org/presentationml/2006/ole">
            <mc:AlternateContent xmlns:mc="http://schemas.openxmlformats.org/markup-compatibility/2006">
              <mc:Choice xmlns:v="urn:schemas-microsoft-com:vml" Requires="v">
                <p:oleObj spid="_x0000_s58552" name="Equation" r:id="rId5" imgW="342720" imgH="203040" progId="">
                  <p:embed/>
                </p:oleObj>
              </mc:Choice>
              <mc:Fallback>
                <p:oleObj name="Equation" r:id="rId5" imgW="342720" imgH="20304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1574800"/>
                        <a:ext cx="519113"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6676" name="Object 4"/>
          <p:cNvGraphicFramePr>
            <a:graphicFrameLocks noChangeAspect="1"/>
          </p:cNvGraphicFramePr>
          <p:nvPr>
            <p:extLst>
              <p:ext uri="{D42A27DB-BD31-4B8C-83A1-F6EECF244321}">
                <p14:modId xmlns:p14="http://schemas.microsoft.com/office/powerpoint/2010/main" val="2849017389"/>
              </p:ext>
            </p:extLst>
          </p:nvPr>
        </p:nvGraphicFramePr>
        <p:xfrm>
          <a:off x="969964" y="2514600"/>
          <a:ext cx="3633787" cy="1547813"/>
        </p:xfrm>
        <a:graphic>
          <a:graphicData uri="http://schemas.openxmlformats.org/presentationml/2006/ole">
            <mc:AlternateContent xmlns:mc="http://schemas.openxmlformats.org/markup-compatibility/2006">
              <mc:Choice xmlns:v="urn:schemas-microsoft-com:vml" Requires="v">
                <p:oleObj spid="_x0000_s58553" name="Equation" r:id="rId7" imgW="2400120" imgH="952200" progId="">
                  <p:embed/>
                </p:oleObj>
              </mc:Choice>
              <mc:Fallback>
                <p:oleObj name="Equation" r:id="rId7" imgW="2400120" imgH="95220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69964" y="2514600"/>
                        <a:ext cx="3633787" cy="1547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6677" name="Object 5"/>
          <p:cNvGraphicFramePr>
            <a:graphicFrameLocks noChangeAspect="1"/>
          </p:cNvGraphicFramePr>
          <p:nvPr>
            <p:extLst>
              <p:ext uri="{D42A27DB-BD31-4B8C-83A1-F6EECF244321}">
                <p14:modId xmlns:p14="http://schemas.microsoft.com/office/powerpoint/2010/main" val="3629065404"/>
              </p:ext>
            </p:extLst>
          </p:nvPr>
        </p:nvGraphicFramePr>
        <p:xfrm>
          <a:off x="1700934" y="4724400"/>
          <a:ext cx="1076325" cy="330200"/>
        </p:xfrm>
        <a:graphic>
          <a:graphicData uri="http://schemas.openxmlformats.org/presentationml/2006/ole">
            <mc:AlternateContent xmlns:mc="http://schemas.openxmlformats.org/markup-compatibility/2006">
              <mc:Choice xmlns:v="urn:schemas-microsoft-com:vml" Requires="v">
                <p:oleObj spid="_x0000_s58554" name="Equation" r:id="rId9" imgW="711000" imgH="203040" progId="">
                  <p:embed/>
                </p:oleObj>
              </mc:Choice>
              <mc:Fallback>
                <p:oleObj name="Equation" r:id="rId9" imgW="711000" imgH="20304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00934" y="4724400"/>
                        <a:ext cx="1076325"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96678" name="Object 6"/>
          <p:cNvGraphicFramePr>
            <a:graphicFrameLocks noChangeAspect="1"/>
          </p:cNvGraphicFramePr>
          <p:nvPr>
            <p:extLst>
              <p:ext uri="{D42A27DB-BD31-4B8C-83A1-F6EECF244321}">
                <p14:modId xmlns:p14="http://schemas.microsoft.com/office/powerpoint/2010/main" val="2588222103"/>
              </p:ext>
            </p:extLst>
          </p:nvPr>
        </p:nvGraphicFramePr>
        <p:xfrm>
          <a:off x="1524000" y="6019800"/>
          <a:ext cx="1076325" cy="412750"/>
        </p:xfrm>
        <a:graphic>
          <a:graphicData uri="http://schemas.openxmlformats.org/presentationml/2006/ole">
            <mc:AlternateContent xmlns:mc="http://schemas.openxmlformats.org/markup-compatibility/2006">
              <mc:Choice xmlns:v="urn:schemas-microsoft-com:vml" Requires="v">
                <p:oleObj spid="_x0000_s58555" name="Equation" r:id="rId11" imgW="711000" imgH="253800" progId="">
                  <p:embed/>
                </p:oleObj>
              </mc:Choice>
              <mc:Fallback>
                <p:oleObj name="Equation" r:id="rId11" imgW="711000" imgH="25380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4000" y="6019800"/>
                        <a:ext cx="1076325"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03165013"/>
      </p:ext>
    </p:extLst>
  </p:cSld>
  <p:clrMapOvr>
    <a:masterClrMapping/>
  </p:clrMapOvr>
  <p:transition>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42FDE4-A7DD-41A7-A0A6-9B649FB43336}" type="slidenum">
              <a:rPr kumimoji="0" lang="en-US" smtClean="0"/>
              <a:pPr/>
              <a:t>9</a:t>
            </a:fld>
            <a:endParaRPr kumimoji="0" lang="en-US"/>
          </a:p>
        </p:txBody>
      </p:sp>
      <p:sp>
        <p:nvSpPr>
          <p:cNvPr id="4" name="Content Placeholder 3"/>
          <p:cNvSpPr>
            <a:spLocks noGrp="1"/>
          </p:cNvSpPr>
          <p:nvPr>
            <p:ph sz="quarter" idx="1"/>
          </p:nvPr>
        </p:nvSpPr>
        <p:spPr>
          <a:xfrm>
            <a:off x="249383" y="387928"/>
            <a:ext cx="8645236" cy="5846618"/>
          </a:xfrm>
        </p:spPr>
        <p:txBody>
          <a:bodyPr>
            <a:normAutofit/>
          </a:bodyPr>
          <a:lstStyle/>
          <a:p>
            <a:pPr algn="just">
              <a:buFont typeface="Wingdings" pitchFamily="2" charset="2"/>
              <a:buChar char="§"/>
            </a:pPr>
            <a:r>
              <a:rPr lang="en-US" sz="2400" dirty="0"/>
              <a:t>The magnitude          of the complex power S is called the </a:t>
            </a:r>
            <a:r>
              <a:rPr lang="en-US" sz="2400" i="1" dirty="0">
                <a:solidFill>
                  <a:srgbClr val="3333CC"/>
                </a:solidFill>
              </a:rPr>
              <a:t>apparent power, </a:t>
            </a:r>
            <a:r>
              <a:rPr lang="en-US" sz="2400" i="1" dirty="0"/>
              <a:t>it signifies the rating of equipments (generators, Transformers, etc)</a:t>
            </a:r>
          </a:p>
          <a:p>
            <a:pPr algn="just">
              <a:buFont typeface="Wingdings" pitchFamily="2" charset="2"/>
              <a:buChar char="§"/>
            </a:pPr>
            <a:endParaRPr lang="en-US" sz="2400" dirty="0"/>
          </a:p>
        </p:txBody>
      </p:sp>
      <p:graphicFrame>
        <p:nvGraphicFramePr>
          <p:cNvPr id="929794" name="Object 2"/>
          <p:cNvGraphicFramePr>
            <a:graphicFrameLocks noChangeAspect="1"/>
          </p:cNvGraphicFramePr>
          <p:nvPr/>
        </p:nvGraphicFramePr>
        <p:xfrm>
          <a:off x="2304477" y="442914"/>
          <a:ext cx="671513" cy="288925"/>
        </p:xfrm>
        <a:graphic>
          <a:graphicData uri="http://schemas.openxmlformats.org/presentationml/2006/ole">
            <mc:AlternateContent xmlns:mc="http://schemas.openxmlformats.org/markup-compatibility/2006">
              <mc:Choice xmlns:v="urn:schemas-microsoft-com:vml" Requires="v">
                <p:oleObj spid="_x0000_s59460" name="Equation" r:id="rId3" imgW="444240" imgH="177480" progId="">
                  <p:embed/>
                </p:oleObj>
              </mc:Choice>
              <mc:Fallback>
                <p:oleObj name="Equation" r:id="rId3" imgW="444240" imgH="17748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4477" y="442914"/>
                        <a:ext cx="671513" cy="288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29795" name="Object 3"/>
          <p:cNvGraphicFramePr>
            <a:graphicFrameLocks noChangeAspect="1"/>
          </p:cNvGraphicFramePr>
          <p:nvPr/>
        </p:nvGraphicFramePr>
        <p:xfrm>
          <a:off x="685801" y="1682751"/>
          <a:ext cx="8139113" cy="4349750"/>
        </p:xfrm>
        <a:graphic>
          <a:graphicData uri="http://schemas.openxmlformats.org/presentationml/2006/ole">
            <mc:AlternateContent xmlns:mc="http://schemas.openxmlformats.org/markup-compatibility/2006">
              <mc:Choice xmlns:v="urn:schemas-microsoft-com:vml" Requires="v">
                <p:oleObj spid="_x0000_s59461" name="Equation" r:id="rId5" imgW="8216640" imgH="5283000" progId="">
                  <p:embed/>
                </p:oleObj>
              </mc:Choice>
              <mc:Fallback>
                <p:oleObj name="Equation" r:id="rId5" imgW="8216640" imgH="528300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1" y="1682751"/>
                        <a:ext cx="8139113" cy="4349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Picture 5"/>
          <p:cNvPicPr>
            <a:picLocks noChangeAspect="1" noChangeArrowheads="1"/>
          </p:cNvPicPr>
          <p:nvPr/>
        </p:nvPicPr>
        <p:blipFill>
          <a:blip r:embed="rId7" cstate="print"/>
          <a:srcRect/>
          <a:stretch>
            <a:fillRect/>
          </a:stretch>
        </p:blipFill>
        <p:spPr bwMode="auto">
          <a:xfrm>
            <a:off x="4322619" y="1898073"/>
            <a:ext cx="3200400" cy="990600"/>
          </a:xfrm>
          <a:prstGeom prst="rect">
            <a:avLst/>
          </a:prstGeom>
          <a:noFill/>
          <a:ln w="9525">
            <a:noFill/>
            <a:miter lim="800000"/>
            <a:headEnd/>
            <a:tailEnd/>
          </a:ln>
        </p:spPr>
      </p:pic>
    </p:spTree>
    <p:extLst>
      <p:ext uri="{BB962C8B-B14F-4D97-AF65-F5344CB8AC3E}">
        <p14:creationId xmlns:p14="http://schemas.microsoft.com/office/powerpoint/2010/main" val="2575597970"/>
      </p:ext>
    </p:extLst>
  </p:cSld>
  <p:clrMapOvr>
    <a:masterClrMapping/>
  </p:clrMapOvr>
  <p:transition>
    <p:push/>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4611</TotalTime>
  <Words>2377</Words>
  <Application>Microsoft Office PowerPoint</Application>
  <PresentationFormat>On-screen Show (4:3)</PresentationFormat>
  <Paragraphs>283</Paragraphs>
  <Slides>35</Slides>
  <Notes>4</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47" baseType="lpstr">
      <vt:lpstr>Arial</vt:lpstr>
      <vt:lpstr>Calibri</vt:lpstr>
      <vt:lpstr>Cambria Math</vt:lpstr>
      <vt:lpstr>Franklin Gothic Book</vt:lpstr>
      <vt:lpstr>Perpetua</vt:lpstr>
      <vt:lpstr>Times</vt:lpstr>
      <vt:lpstr>Times New Roman</vt:lpstr>
      <vt:lpstr>Wingdings</vt:lpstr>
      <vt:lpstr>Wingdings 2</vt:lpstr>
      <vt:lpstr>Equity</vt:lpstr>
      <vt:lpstr>Equation</vt:lpstr>
      <vt:lpstr>Bitmap Image</vt:lpstr>
      <vt:lpstr>Debre Markos University Debre Markos Institute of Technology</vt:lpstr>
      <vt:lpstr>PowerPoint Presentation</vt:lpstr>
      <vt:lpstr>PowerPoint Presentation</vt:lpstr>
      <vt:lpstr>PowerPoint Presentation</vt:lpstr>
      <vt:lpstr>PowerPoint Presentation</vt:lpstr>
      <vt:lpstr>PowerPoint Presentation</vt:lpstr>
      <vt:lpstr>Complex Power </vt:lpstr>
      <vt:lpstr>PowerPoint Presentation</vt:lpstr>
      <vt:lpstr>PowerPoint Presentation</vt:lpstr>
      <vt:lpstr>PowerPoint Presentation</vt:lpstr>
      <vt:lpstr>Direction of Power  Flow  </vt:lpstr>
      <vt:lpstr>PowerPoint Presentation</vt:lpstr>
      <vt:lpstr>PowerPoint Presentation</vt:lpstr>
      <vt:lpstr>Balanced three phase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 in balanced three phase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Example</vt:lpstr>
      <vt:lpstr>PowerPoint Presentation</vt:lpstr>
      <vt:lpstr>PowerPoint Presentation</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Bahir Dar University institute of Technology</dc:title>
  <dc:creator>Agernat</dc:creator>
  <cp:lastModifiedBy>Yayehyirad Ayalew</cp:lastModifiedBy>
  <cp:revision>116</cp:revision>
  <dcterms:created xsi:type="dcterms:W3CDTF">2013-04-05T14:48:23Z</dcterms:created>
  <dcterms:modified xsi:type="dcterms:W3CDTF">2020-05-06T10:27:12Z</dcterms:modified>
</cp:coreProperties>
</file>