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o8/03/2020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143A0-DDBC-4229-BA4B-C02E5F8E9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19640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o8/03/2020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6CE97-09A0-4757-885F-97910C8ED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25870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o8/03/2020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99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o8/03/2020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71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o8/03/2020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828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64685" y="-3555"/>
            <a:ext cx="1291589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7340" y="2754095"/>
            <a:ext cx="8604885" cy="3025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498217" y="6465214"/>
            <a:ext cx="346329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01557" y="6465214"/>
            <a:ext cx="23177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54860" y="473710"/>
            <a:ext cx="7512939" cy="635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solidFill>
                  <a:srgbClr val="00AF50"/>
                </a:solidFill>
                <a:latin typeface="Carlito"/>
                <a:cs typeface="Carlito"/>
              </a:rPr>
              <a:t>DEBRE </a:t>
            </a:r>
            <a:r>
              <a:rPr sz="4000" spc="-40" dirty="0">
                <a:solidFill>
                  <a:srgbClr val="00AF50"/>
                </a:solidFill>
                <a:latin typeface="Carlito"/>
                <a:cs typeface="Carlito"/>
              </a:rPr>
              <a:t>MARKOS</a:t>
            </a:r>
            <a:r>
              <a:rPr sz="4000" spc="5" dirty="0">
                <a:solidFill>
                  <a:srgbClr val="00AF50"/>
                </a:solidFill>
                <a:latin typeface="Carlito"/>
                <a:cs typeface="Carlito"/>
              </a:rPr>
              <a:t> </a:t>
            </a:r>
            <a:r>
              <a:rPr sz="4000" spc="-10" dirty="0">
                <a:solidFill>
                  <a:srgbClr val="00AF50"/>
                </a:solidFill>
                <a:latin typeface="Carlito"/>
                <a:cs typeface="Carlito"/>
              </a:rPr>
              <a:t>UNIVERSITY</a:t>
            </a:r>
            <a:endParaRPr sz="4000" dirty="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3999" y="1108710"/>
            <a:ext cx="7518400" cy="1737014"/>
          </a:xfrm>
          <a:prstGeom prst="rect">
            <a:avLst/>
          </a:prstGeom>
          <a:gradFill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</a:gradFill>
          <a:ln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74000">
                  <a:schemeClr val="accent6">
                    <a:lumMod val="45000"/>
                    <a:lumOff val="55000"/>
                  </a:schemeClr>
                </a:gs>
                <a:gs pos="83000">
                  <a:schemeClr val="accent6">
                    <a:lumMod val="45000"/>
                    <a:lumOff val="55000"/>
                  </a:schemeClr>
                </a:gs>
                <a:gs pos="100000">
                  <a:schemeClr val="accent6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solidFill>
                  <a:srgbClr val="6F2F9F"/>
                </a:solidFill>
                <a:latin typeface="Carlito"/>
                <a:cs typeface="Carlito"/>
              </a:rPr>
              <a:t>DEBRE </a:t>
            </a:r>
            <a:r>
              <a:rPr sz="3200" b="1" spc="-25" dirty="0">
                <a:solidFill>
                  <a:srgbClr val="6F2F9F"/>
                </a:solidFill>
                <a:latin typeface="Carlito"/>
                <a:cs typeface="Carlito"/>
              </a:rPr>
              <a:t>MARKOS </a:t>
            </a:r>
            <a:r>
              <a:rPr sz="3200" b="1" spc="-10" dirty="0">
                <a:solidFill>
                  <a:srgbClr val="6F2F9F"/>
                </a:solidFill>
                <a:latin typeface="Carlito"/>
                <a:cs typeface="Carlito"/>
              </a:rPr>
              <a:t>INSTITUTE </a:t>
            </a:r>
            <a:r>
              <a:rPr sz="3200" b="1" spc="-5" dirty="0">
                <a:solidFill>
                  <a:srgbClr val="6F2F9F"/>
                </a:solidFill>
                <a:latin typeface="Carlito"/>
                <a:cs typeface="Carlito"/>
              </a:rPr>
              <a:t>OF</a:t>
            </a:r>
            <a:r>
              <a:rPr sz="3200" b="1" spc="5" dirty="0">
                <a:solidFill>
                  <a:srgbClr val="6F2F9F"/>
                </a:solidFill>
                <a:latin typeface="Carlito"/>
                <a:cs typeface="Carlito"/>
              </a:rPr>
              <a:t> </a:t>
            </a:r>
            <a:r>
              <a:rPr sz="3200" b="1" spc="-20" dirty="0">
                <a:solidFill>
                  <a:srgbClr val="6F2F9F"/>
                </a:solidFill>
                <a:latin typeface="Carlito"/>
                <a:cs typeface="Carlito"/>
              </a:rPr>
              <a:t>TECHNOLOGY</a:t>
            </a:r>
            <a:endParaRPr sz="32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</a:pPr>
            <a:r>
              <a:rPr sz="2400" b="1" dirty="0" smtClean="0">
                <a:solidFill>
                  <a:srgbClr val="FF0000"/>
                </a:solidFill>
                <a:latin typeface="Carlito"/>
                <a:cs typeface="Carlito"/>
              </a:rPr>
              <a:t>SCHOOL </a:t>
            </a:r>
            <a:r>
              <a:rPr sz="2400" b="1" spc="-5" dirty="0">
                <a:solidFill>
                  <a:srgbClr val="FF0000"/>
                </a:solidFill>
                <a:latin typeface="Carlito"/>
                <a:cs typeface="Carlito"/>
              </a:rPr>
              <a:t>OF ELECTRICAL </a:t>
            </a:r>
            <a:r>
              <a:rPr sz="2400" b="1" dirty="0">
                <a:solidFill>
                  <a:srgbClr val="FF0000"/>
                </a:solidFill>
                <a:latin typeface="Carlito"/>
                <a:cs typeface="Carlito"/>
              </a:rPr>
              <a:t>AND </a:t>
            </a:r>
            <a:r>
              <a:rPr sz="2400" b="1" spc="-5" dirty="0">
                <a:solidFill>
                  <a:srgbClr val="FF0000"/>
                </a:solidFill>
                <a:latin typeface="Carlito"/>
                <a:cs typeface="Carlito"/>
              </a:rPr>
              <a:t>COMPUTER</a:t>
            </a:r>
            <a:r>
              <a:rPr sz="2400" b="1" spc="-8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Carlito"/>
                <a:cs typeface="Carlito"/>
              </a:rPr>
              <a:t>ENGINEERING</a:t>
            </a:r>
            <a:endParaRPr sz="2400" dirty="0">
              <a:latin typeface="Carlito"/>
              <a:cs typeface="Carli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79281" y="6465214"/>
            <a:ext cx="15367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rlito"/>
                <a:cs typeface="Carlito"/>
              </a:rPr>
              <a:t>1</a:t>
            </a:fld>
            <a:endParaRPr sz="12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29460" y="2828267"/>
            <a:ext cx="7513955" cy="356713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10000"/>
              </a:lnSpc>
              <a:spcBef>
                <a:spcPts val="100"/>
              </a:spcBef>
            </a:pPr>
            <a:r>
              <a:rPr sz="4400" b="1" spc="-5" dirty="0">
                <a:latin typeface="Carlito"/>
                <a:cs typeface="Carlito"/>
              </a:rPr>
              <a:t>Probability </a:t>
            </a:r>
            <a:r>
              <a:rPr sz="4400" b="1" dirty="0">
                <a:latin typeface="Carlito"/>
                <a:cs typeface="Carlito"/>
              </a:rPr>
              <a:t>and Random</a:t>
            </a:r>
            <a:r>
              <a:rPr sz="4400" b="1" spc="-114" dirty="0">
                <a:latin typeface="Carlito"/>
                <a:cs typeface="Carlito"/>
              </a:rPr>
              <a:t> </a:t>
            </a:r>
            <a:r>
              <a:rPr sz="4400" b="1" spc="-10" dirty="0">
                <a:latin typeface="Carlito"/>
                <a:cs typeface="Carlito"/>
              </a:rPr>
              <a:t>Process  (ECEg</a:t>
            </a:r>
            <a:r>
              <a:rPr sz="4400" spc="-10" dirty="0">
                <a:latin typeface="Carlito"/>
                <a:cs typeface="Carlito"/>
              </a:rPr>
              <a:t>2103</a:t>
            </a:r>
            <a:r>
              <a:rPr sz="4400" b="1" spc="-10" dirty="0">
                <a:latin typeface="Carlito"/>
                <a:cs typeface="Carlito"/>
              </a:rPr>
              <a:t>)</a:t>
            </a:r>
            <a:endParaRPr sz="44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8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</a:pPr>
            <a:r>
              <a:rPr sz="3200" spc="-15" dirty="0">
                <a:latin typeface="Carlito"/>
                <a:cs typeface="Carlito"/>
              </a:rPr>
              <a:t>For </a:t>
            </a:r>
            <a:r>
              <a:rPr sz="3200" spc="-5" dirty="0" smtClean="0">
                <a:latin typeface="Carlito"/>
                <a:cs typeface="Carlito"/>
              </a:rPr>
              <a:t>201</a:t>
            </a:r>
            <a:r>
              <a:rPr lang="en-US" sz="3200" spc="-5" dirty="0" smtClean="0">
                <a:latin typeface="Carlito"/>
                <a:cs typeface="Carlito"/>
              </a:rPr>
              <a:t>2</a:t>
            </a:r>
            <a:r>
              <a:rPr sz="3200" spc="-5" dirty="0" smtClean="0">
                <a:latin typeface="Carlito"/>
                <a:cs typeface="Carlito"/>
              </a:rPr>
              <a:t> </a:t>
            </a:r>
            <a:r>
              <a:rPr sz="3200" spc="-5" dirty="0">
                <a:latin typeface="Carlito"/>
                <a:cs typeface="Carlito"/>
              </a:rPr>
              <a:t>Second </a:t>
            </a:r>
            <a:r>
              <a:rPr sz="3200" spc="-60" dirty="0">
                <a:latin typeface="Carlito"/>
                <a:cs typeface="Carlito"/>
              </a:rPr>
              <a:t>Year </a:t>
            </a:r>
            <a:r>
              <a:rPr sz="3200" spc="-20" dirty="0">
                <a:latin typeface="Carlito"/>
                <a:cs typeface="Carlito"/>
              </a:rPr>
              <a:t>ECE </a:t>
            </a:r>
            <a:r>
              <a:rPr sz="3200" spc="-10" dirty="0">
                <a:latin typeface="Carlito"/>
                <a:cs typeface="Carlito"/>
              </a:rPr>
              <a:t>Regular</a:t>
            </a:r>
            <a:r>
              <a:rPr sz="3200" spc="100" dirty="0">
                <a:latin typeface="Carlito"/>
                <a:cs typeface="Carlito"/>
              </a:rPr>
              <a:t> </a:t>
            </a:r>
            <a:r>
              <a:rPr sz="3200" spc="-10" dirty="0">
                <a:latin typeface="Carlito"/>
                <a:cs typeface="Carlito"/>
              </a:rPr>
              <a:t>Students;</a:t>
            </a:r>
            <a:endParaRPr sz="32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  <a:spcBef>
                <a:spcPts val="355"/>
              </a:spcBef>
            </a:pPr>
            <a:r>
              <a:rPr sz="2800" spc="-10" dirty="0">
                <a:latin typeface="Carlito"/>
                <a:cs typeface="Carlito"/>
              </a:rPr>
              <a:t>By: </a:t>
            </a:r>
            <a:r>
              <a:rPr lang="en-US" sz="2800" b="1" u="heavy" spc="-10" dirty="0" smtClean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Muluken Getenet</a:t>
            </a:r>
            <a:r>
              <a:rPr sz="2800" b="1" u="heavy" spc="45" dirty="0" smtClean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 </a:t>
            </a:r>
            <a:r>
              <a:rPr sz="2800" u="heavy" spc="-15" dirty="0" smtClean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.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5"/>
          </p:nvPr>
        </p:nvSpPr>
        <p:spPr>
          <a:xfrm>
            <a:off x="2498216" y="6465214"/>
            <a:ext cx="3902583" cy="177800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lang="en-US" spc="-1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340" y="0"/>
            <a:ext cx="8430895" cy="111188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74625" algn="ctr">
              <a:lnSpc>
                <a:spcPct val="100000"/>
              </a:lnSpc>
              <a:spcBef>
                <a:spcPts val="675"/>
              </a:spcBef>
            </a:pPr>
            <a:r>
              <a:rPr spc="-5" dirty="0"/>
              <a:t>Cont…</a:t>
            </a:r>
          </a:p>
          <a:p>
            <a:pPr algn="ctr">
              <a:lnSpc>
                <a:spcPct val="100000"/>
              </a:lnSpc>
              <a:spcBef>
                <a:spcPts val="535"/>
              </a:spcBef>
            </a:pPr>
            <a:r>
              <a:rPr sz="3000" b="0" spc="-5" dirty="0">
                <a:latin typeface="Times New Roman"/>
                <a:cs typeface="Times New Roman"/>
              </a:rPr>
              <a:t>b. g( -1) </a:t>
            </a:r>
            <a:r>
              <a:rPr sz="3000" b="0" dirty="0">
                <a:latin typeface="Times New Roman"/>
                <a:cs typeface="Times New Roman"/>
              </a:rPr>
              <a:t>= </a:t>
            </a:r>
            <a:r>
              <a:rPr sz="3000" b="0" spc="-5" dirty="0">
                <a:latin typeface="Times New Roman"/>
                <a:cs typeface="Times New Roman"/>
              </a:rPr>
              <a:t>3; g(0) =1; g(1)= </a:t>
            </a:r>
            <a:r>
              <a:rPr sz="3000" b="0" dirty="0">
                <a:latin typeface="Times New Roman"/>
                <a:cs typeface="Times New Roman"/>
              </a:rPr>
              <a:t>3; </a:t>
            </a:r>
            <a:r>
              <a:rPr sz="3000" b="0" spc="-5" dirty="0">
                <a:latin typeface="Times New Roman"/>
                <a:cs typeface="Times New Roman"/>
              </a:rPr>
              <a:t>and g(2)= </a:t>
            </a:r>
            <a:r>
              <a:rPr sz="3000" b="0" dirty="0">
                <a:latin typeface="Times New Roman"/>
                <a:cs typeface="Times New Roman"/>
              </a:rPr>
              <a:t>9, </a:t>
            </a:r>
            <a:r>
              <a:rPr sz="3000" b="0" spc="-5" dirty="0">
                <a:latin typeface="Times New Roman"/>
                <a:cs typeface="Times New Roman"/>
              </a:rPr>
              <a:t>resulting</a:t>
            </a:r>
            <a:r>
              <a:rPr sz="3000" b="0" spc="45" dirty="0">
                <a:latin typeface="Times New Roman"/>
                <a:cs typeface="Times New Roman"/>
              </a:rPr>
              <a:t> </a:t>
            </a:r>
            <a:r>
              <a:rPr sz="3000" b="0" spc="-10" dirty="0">
                <a:latin typeface="Times New Roman"/>
                <a:cs typeface="Times New Roman"/>
              </a:rPr>
              <a:t>in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50255" y="1465305"/>
            <a:ext cx="4526670" cy="22937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0549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3095052" y="6465214"/>
            <a:ext cx="3887154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65270" y="0"/>
            <a:ext cx="108839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Cont..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336340"/>
            <a:ext cx="8608060" cy="3916045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180465" algn="just">
              <a:lnSpc>
                <a:spcPct val="100000"/>
              </a:lnSpc>
              <a:spcBef>
                <a:spcPts val="550"/>
              </a:spcBef>
            </a:pPr>
            <a:r>
              <a:rPr sz="3200" b="1" dirty="0">
                <a:latin typeface="Times New Roman"/>
                <a:cs typeface="Times New Roman"/>
              </a:rPr>
              <a:t>3.2.2 </a:t>
            </a:r>
            <a:r>
              <a:rPr sz="32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Continuous Random</a:t>
            </a:r>
            <a:r>
              <a:rPr sz="3200" b="1" u="heavy" spc="-1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u="heavy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Variables</a:t>
            </a:r>
            <a:endParaRPr sz="3200">
              <a:latin typeface="Times New Roman"/>
              <a:cs typeface="Times New Roman"/>
            </a:endParaRPr>
          </a:p>
          <a:p>
            <a:pPr marL="355600" marR="7620" indent="-342900" algn="just">
              <a:lnSpc>
                <a:spcPct val="100000"/>
              </a:lnSpc>
              <a:spcBef>
                <a:spcPts val="415"/>
              </a:spcBef>
              <a:buFont typeface="Arial"/>
              <a:buChar char="•"/>
              <a:tabLst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A more </a:t>
            </a:r>
            <a:r>
              <a:rPr sz="3000" dirty="0">
                <a:latin typeface="Times New Roman"/>
                <a:cs typeface="Times New Roman"/>
              </a:rPr>
              <a:t>frequently encountered case arises when </a:t>
            </a:r>
            <a:r>
              <a:rPr sz="3000" spc="-5" dirty="0">
                <a:latin typeface="Times New Roman"/>
                <a:cs typeface="Times New Roman"/>
              </a:rPr>
              <a:t>X </a:t>
            </a:r>
            <a:r>
              <a:rPr sz="3000" spc="-15" dirty="0">
                <a:latin typeface="Times New Roman"/>
                <a:cs typeface="Times New Roman"/>
              </a:rPr>
              <a:t>is  </a:t>
            </a:r>
            <a:r>
              <a:rPr sz="3000" spc="-5" dirty="0">
                <a:latin typeface="Times New Roman"/>
                <a:cs typeface="Times New Roman"/>
              </a:rPr>
              <a:t>continuous </a:t>
            </a:r>
            <a:r>
              <a:rPr sz="3000" dirty="0">
                <a:latin typeface="Times New Roman"/>
                <a:cs typeface="Times New Roman"/>
              </a:rPr>
              <a:t>with known </a:t>
            </a:r>
            <a:r>
              <a:rPr sz="3000" spc="-60" dirty="0">
                <a:latin typeface="Times New Roman"/>
                <a:cs typeface="Times New Roman"/>
              </a:rPr>
              <a:t>CDF, </a:t>
            </a:r>
            <a:r>
              <a:rPr sz="3000" spc="-5" dirty="0">
                <a:latin typeface="Times New Roman"/>
                <a:cs typeface="Times New Roman"/>
              </a:rPr>
              <a:t>FX(x), </a:t>
            </a:r>
            <a:r>
              <a:rPr sz="3000" dirty="0">
                <a:latin typeface="Times New Roman"/>
                <a:cs typeface="Times New Roman"/>
              </a:rPr>
              <a:t>or </a:t>
            </a:r>
            <a:r>
              <a:rPr sz="3000" spc="-5" dirty="0">
                <a:latin typeface="Times New Roman"/>
                <a:cs typeface="Times New Roman"/>
              </a:rPr>
              <a:t>pdf, fX</a:t>
            </a:r>
            <a:r>
              <a:rPr sz="3000" spc="5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(x).</a:t>
            </a:r>
            <a:endParaRPr sz="30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355600" algn="l"/>
              </a:tabLst>
            </a:pPr>
            <a:r>
              <a:rPr sz="3000" spc="-105" dirty="0">
                <a:latin typeface="Times New Roman"/>
                <a:cs typeface="Times New Roman"/>
              </a:rPr>
              <a:t>To </a:t>
            </a:r>
            <a:r>
              <a:rPr sz="3000" dirty="0">
                <a:latin typeface="Times New Roman"/>
                <a:cs typeface="Times New Roman"/>
              </a:rPr>
              <a:t>carry out the </a:t>
            </a:r>
            <a:r>
              <a:rPr sz="3000" b="1" spc="-5" dirty="0">
                <a:latin typeface="Times New Roman"/>
                <a:cs typeface="Times New Roman"/>
              </a:rPr>
              <a:t>mapping steps </a:t>
            </a:r>
            <a:r>
              <a:rPr sz="3000" spc="-5" dirty="0">
                <a:latin typeface="Times New Roman"/>
                <a:cs typeface="Times New Roman"/>
              </a:rPr>
              <a:t>as </a:t>
            </a:r>
            <a:r>
              <a:rPr sz="3000" dirty="0">
                <a:latin typeface="Times New Roman"/>
                <a:cs typeface="Times New Roman"/>
              </a:rPr>
              <a:t>outlined at the  beginning, care </a:t>
            </a:r>
            <a:r>
              <a:rPr sz="3000" spc="-5" dirty="0">
                <a:latin typeface="Times New Roman"/>
                <a:cs typeface="Times New Roman"/>
              </a:rPr>
              <a:t>must </a:t>
            </a:r>
            <a:r>
              <a:rPr sz="3000" spc="5" dirty="0">
                <a:latin typeface="Times New Roman"/>
                <a:cs typeface="Times New Roman"/>
              </a:rPr>
              <a:t>be </a:t>
            </a:r>
            <a:r>
              <a:rPr sz="3000" dirty="0">
                <a:latin typeface="Times New Roman"/>
                <a:cs typeface="Times New Roman"/>
              </a:rPr>
              <a:t>exercised </a:t>
            </a:r>
            <a:r>
              <a:rPr sz="3000" spc="-5" dirty="0">
                <a:latin typeface="Times New Roman"/>
                <a:cs typeface="Times New Roman"/>
              </a:rPr>
              <a:t>in </a:t>
            </a:r>
            <a:r>
              <a:rPr sz="3000" dirty="0">
                <a:latin typeface="Times New Roman"/>
                <a:cs typeface="Times New Roman"/>
              </a:rPr>
              <a:t>choosing  appropriate corresponding </a:t>
            </a:r>
            <a:r>
              <a:rPr sz="3000" b="1" spc="-10" dirty="0">
                <a:latin typeface="Times New Roman"/>
                <a:cs typeface="Times New Roman"/>
              </a:rPr>
              <a:t>regions </a:t>
            </a:r>
            <a:r>
              <a:rPr sz="3000" b="1" dirty="0">
                <a:latin typeface="Times New Roman"/>
                <a:cs typeface="Times New Roman"/>
              </a:rPr>
              <a:t>in </a:t>
            </a:r>
            <a:r>
              <a:rPr sz="3000" b="1" spc="-5" dirty="0">
                <a:latin typeface="Times New Roman"/>
                <a:cs typeface="Times New Roman"/>
              </a:rPr>
              <a:t>range </a:t>
            </a:r>
            <a:r>
              <a:rPr sz="3000" b="1" dirty="0">
                <a:latin typeface="Times New Roman"/>
                <a:cs typeface="Times New Roman"/>
              </a:rPr>
              <a:t>spaces  </a:t>
            </a:r>
            <a:r>
              <a:rPr sz="3000" spc="-5" dirty="0">
                <a:latin typeface="Times New Roman"/>
                <a:cs typeface="Times New Roman"/>
              </a:rPr>
              <a:t>RX </a:t>
            </a:r>
            <a:r>
              <a:rPr sz="3000" dirty="0">
                <a:latin typeface="Times New Roman"/>
                <a:cs typeface="Times New Roman"/>
              </a:rPr>
              <a:t>and </a:t>
            </a:r>
            <a:r>
              <a:rPr sz="3000" spc="-85" dirty="0">
                <a:latin typeface="Times New Roman"/>
                <a:cs typeface="Times New Roman"/>
              </a:rPr>
              <a:t>RY </a:t>
            </a:r>
            <a:r>
              <a:rPr sz="3000" dirty="0">
                <a:latin typeface="Times New Roman"/>
                <a:cs typeface="Times New Roman"/>
              </a:rPr>
              <a:t>, </a:t>
            </a:r>
            <a:r>
              <a:rPr sz="3000" spc="-5" dirty="0">
                <a:latin typeface="Times New Roman"/>
                <a:cs typeface="Times New Roman"/>
              </a:rPr>
              <a:t>this mapping </a:t>
            </a:r>
            <a:r>
              <a:rPr sz="3000" dirty="0">
                <a:latin typeface="Times New Roman"/>
                <a:cs typeface="Times New Roman"/>
              </a:rPr>
              <a:t>being governed by the  </a:t>
            </a:r>
            <a:r>
              <a:rPr sz="3000" spc="-5" dirty="0">
                <a:latin typeface="Times New Roman"/>
                <a:cs typeface="Times New Roman"/>
              </a:rPr>
              <a:t>transformation </a:t>
            </a:r>
            <a:r>
              <a:rPr sz="3000" dirty="0">
                <a:latin typeface="Times New Roman"/>
                <a:cs typeface="Times New Roman"/>
              </a:rPr>
              <a:t>Y=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g(X).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4317949"/>
            <a:ext cx="15938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Arial"/>
                <a:cs typeface="Arial"/>
              </a:rPr>
              <a:t>•</a:t>
            </a:r>
            <a:endParaRPr sz="3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0240" y="4775454"/>
            <a:ext cx="604012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04695" algn="l"/>
                <a:tab pos="4079240" algn="l"/>
                <a:tab pos="4711700" algn="l"/>
                <a:tab pos="5289550" algn="l"/>
                <a:tab pos="5857875" algn="l"/>
              </a:tabLst>
            </a:pPr>
            <a:r>
              <a:rPr sz="3000" dirty="0">
                <a:latin typeface="Times New Roman"/>
                <a:cs typeface="Times New Roman"/>
              </a:rPr>
              <a:t>proba</a:t>
            </a:r>
            <a:r>
              <a:rPr sz="3000" spc="5" dirty="0">
                <a:latin typeface="Times New Roman"/>
                <a:cs typeface="Times New Roman"/>
              </a:rPr>
              <a:t>b</a:t>
            </a:r>
            <a:r>
              <a:rPr sz="3000" dirty="0">
                <a:latin typeface="Times New Roman"/>
                <a:cs typeface="Times New Roman"/>
              </a:rPr>
              <a:t>ili</a:t>
            </a:r>
            <a:r>
              <a:rPr sz="3000" spc="5" dirty="0">
                <a:latin typeface="Times New Roman"/>
                <a:cs typeface="Times New Roman"/>
              </a:rPr>
              <a:t>t</a:t>
            </a:r>
            <a:r>
              <a:rPr sz="3000" dirty="0">
                <a:latin typeface="Times New Roman"/>
                <a:cs typeface="Times New Roman"/>
              </a:rPr>
              <a:t>y	</a:t>
            </a:r>
            <a:r>
              <a:rPr sz="3000" spc="-5" dirty="0">
                <a:latin typeface="Times New Roman"/>
                <a:cs typeface="Times New Roman"/>
              </a:rPr>
              <a:t>di</a:t>
            </a:r>
            <a:r>
              <a:rPr sz="3000" spc="-15" dirty="0">
                <a:latin typeface="Times New Roman"/>
                <a:cs typeface="Times New Roman"/>
              </a:rPr>
              <a:t>s</a:t>
            </a:r>
            <a:r>
              <a:rPr sz="3000" dirty="0">
                <a:latin typeface="Times New Roman"/>
                <a:cs typeface="Times New Roman"/>
              </a:rPr>
              <a:t>tri</a:t>
            </a:r>
            <a:r>
              <a:rPr sz="3000" spc="5" dirty="0">
                <a:latin typeface="Times New Roman"/>
                <a:cs typeface="Times New Roman"/>
              </a:rPr>
              <a:t>b</a:t>
            </a:r>
            <a:r>
              <a:rPr sz="3000" dirty="0">
                <a:latin typeface="Times New Roman"/>
                <a:cs typeface="Times New Roman"/>
              </a:rPr>
              <a:t>ution	of	</a:t>
            </a:r>
            <a:r>
              <a:rPr sz="3000" spc="-5" dirty="0">
                <a:latin typeface="Times New Roman"/>
                <a:cs typeface="Times New Roman"/>
              </a:rPr>
              <a:t>Y</a:t>
            </a:r>
            <a:r>
              <a:rPr sz="3000" dirty="0">
                <a:latin typeface="Times New Roman"/>
                <a:cs typeface="Times New Roman"/>
              </a:rPr>
              <a:t>	</a:t>
            </a:r>
            <a:r>
              <a:rPr sz="3000" spc="-15" dirty="0">
                <a:latin typeface="Times New Roman"/>
                <a:cs typeface="Times New Roman"/>
              </a:rPr>
              <a:t>i</a:t>
            </a:r>
            <a:r>
              <a:rPr sz="3000" spc="-5" dirty="0">
                <a:latin typeface="Times New Roman"/>
                <a:cs typeface="Times New Roman"/>
              </a:rPr>
              <a:t>s</a:t>
            </a:r>
            <a:r>
              <a:rPr sz="3000" dirty="0">
                <a:latin typeface="Times New Roman"/>
                <a:cs typeface="Times New Roman"/>
              </a:rPr>
              <a:t>	a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82206" y="4775454"/>
            <a:ext cx="12960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Times New Roman"/>
                <a:cs typeface="Times New Roman"/>
              </a:rPr>
              <a:t>funct</a:t>
            </a:r>
            <a:r>
              <a:rPr sz="3000" spc="5" dirty="0">
                <a:latin typeface="Times New Roman"/>
                <a:cs typeface="Times New Roman"/>
              </a:rPr>
              <a:t>i</a:t>
            </a:r>
            <a:r>
              <a:rPr sz="3000" dirty="0">
                <a:latin typeface="Times New Roman"/>
                <a:cs typeface="Times New Roman"/>
              </a:rPr>
              <a:t>on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0155" y="4317949"/>
            <a:ext cx="8173084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715" algn="r">
              <a:lnSpc>
                <a:spcPct val="100000"/>
              </a:lnSpc>
              <a:spcBef>
                <a:spcPts val="100"/>
              </a:spcBef>
              <a:tabLst>
                <a:tab pos="908050" algn="l"/>
                <a:tab pos="2239010" algn="l"/>
                <a:tab pos="2874645" algn="l"/>
                <a:tab pos="4907915" algn="l"/>
                <a:tab pos="5518785" algn="l"/>
                <a:tab pos="7680325" algn="l"/>
              </a:tabLst>
            </a:pPr>
            <a:r>
              <a:rPr sz="3000" dirty="0">
                <a:latin typeface="Times New Roman"/>
                <a:cs typeface="Times New Roman"/>
              </a:rPr>
              <a:t>The	degree	</a:t>
            </a:r>
            <a:r>
              <a:rPr sz="3000" spc="10" dirty="0">
                <a:latin typeface="Times New Roman"/>
                <a:cs typeface="Times New Roman"/>
              </a:rPr>
              <a:t>o</a:t>
            </a:r>
            <a:r>
              <a:rPr sz="3000" dirty="0">
                <a:latin typeface="Times New Roman"/>
                <a:cs typeface="Times New Roman"/>
              </a:rPr>
              <a:t>f	co</a:t>
            </a:r>
            <a:r>
              <a:rPr sz="3000" spc="-10" dirty="0">
                <a:latin typeface="Times New Roman"/>
                <a:cs typeface="Times New Roman"/>
              </a:rPr>
              <a:t>m</a:t>
            </a:r>
            <a:r>
              <a:rPr sz="3000" spc="5" dirty="0">
                <a:latin typeface="Times New Roman"/>
                <a:cs typeface="Times New Roman"/>
              </a:rPr>
              <a:t>p</a:t>
            </a:r>
            <a:r>
              <a:rPr sz="3000" dirty="0">
                <a:latin typeface="Times New Roman"/>
                <a:cs typeface="Times New Roman"/>
              </a:rPr>
              <a:t>lexi</a:t>
            </a:r>
            <a:r>
              <a:rPr sz="3000" spc="10" dirty="0">
                <a:latin typeface="Times New Roman"/>
                <a:cs typeface="Times New Roman"/>
              </a:rPr>
              <a:t>t</a:t>
            </a:r>
            <a:r>
              <a:rPr sz="3000" dirty="0">
                <a:latin typeface="Times New Roman"/>
                <a:cs typeface="Times New Roman"/>
              </a:rPr>
              <a:t>y	</a:t>
            </a:r>
            <a:r>
              <a:rPr sz="3000" spc="-10" dirty="0">
                <a:latin typeface="Times New Roman"/>
                <a:cs typeface="Times New Roman"/>
              </a:rPr>
              <a:t>i</a:t>
            </a:r>
            <a:r>
              <a:rPr sz="3000" dirty="0">
                <a:latin typeface="Times New Roman"/>
                <a:cs typeface="Times New Roman"/>
              </a:rPr>
              <a:t>n	d</a:t>
            </a:r>
            <a:r>
              <a:rPr sz="3000" spc="5" dirty="0">
                <a:latin typeface="Times New Roman"/>
                <a:cs typeface="Times New Roman"/>
              </a:rPr>
              <a:t>e</a:t>
            </a:r>
            <a:r>
              <a:rPr sz="3000" dirty="0">
                <a:latin typeface="Times New Roman"/>
                <a:cs typeface="Times New Roman"/>
              </a:rPr>
              <a:t>termining	the</a:t>
            </a:r>
            <a:endParaRPr sz="30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3000" dirty="0">
                <a:latin typeface="Times New Roman"/>
                <a:cs typeface="Times New Roman"/>
              </a:rPr>
              <a:t>of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0240" y="5232603"/>
            <a:ext cx="594804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latin typeface="Times New Roman"/>
                <a:cs typeface="Times New Roman"/>
              </a:rPr>
              <a:t>complexity in </a:t>
            </a:r>
            <a:r>
              <a:rPr sz="3000" dirty="0">
                <a:latin typeface="Times New Roman"/>
                <a:cs typeface="Times New Roman"/>
              </a:rPr>
              <a:t>the </a:t>
            </a:r>
            <a:r>
              <a:rPr sz="3000" spc="-5" dirty="0">
                <a:latin typeface="Times New Roman"/>
                <a:cs typeface="Times New Roman"/>
              </a:rPr>
              <a:t>transformation</a:t>
            </a:r>
            <a:r>
              <a:rPr sz="3000" spc="9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g(X).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52653"/>
            <a:ext cx="8606155" cy="2038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tabLst>
                <a:tab pos="1614170" algn="l"/>
                <a:tab pos="2378075" algn="l"/>
                <a:tab pos="2780665" algn="l"/>
                <a:tab pos="3441700" algn="l"/>
                <a:tab pos="4979670" algn="l"/>
                <a:tab pos="5640070" algn="l"/>
                <a:tab pos="6732905" algn="l"/>
                <a:tab pos="7063740" algn="l"/>
                <a:tab pos="7775575" algn="l"/>
                <a:tab pos="8127365" algn="l"/>
              </a:tabLst>
            </a:pPr>
            <a:r>
              <a:rPr sz="30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</a:t>
            </a:r>
            <a:r>
              <a:rPr sz="3000" b="1" u="heavy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</a:t>
            </a:r>
            <a:r>
              <a:rPr sz="30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	</a:t>
            </a: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3</a:t>
            </a:r>
            <a:r>
              <a:rPr sz="3000" b="1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.</a:t>
            </a: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30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:</a:t>
            </a:r>
            <a:r>
              <a:rPr sz="3000" b="1" dirty="0">
                <a:latin typeface="Times New Roman"/>
                <a:cs typeface="Times New Roman"/>
              </a:rPr>
              <a:t>	</a:t>
            </a:r>
            <a:r>
              <a:rPr sz="3000" spc="-5" dirty="0">
                <a:latin typeface="Times New Roman"/>
                <a:cs typeface="Times New Roman"/>
              </a:rPr>
              <a:t>I</a:t>
            </a:r>
            <a:r>
              <a:rPr sz="3000" dirty="0">
                <a:latin typeface="Times New Roman"/>
                <a:cs typeface="Times New Roman"/>
              </a:rPr>
              <a:t>f	</a:t>
            </a:r>
            <a:r>
              <a:rPr sz="3000" spc="-67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Y=	g(X</a:t>
            </a:r>
            <a:r>
              <a:rPr sz="3000" spc="-20" dirty="0">
                <a:latin typeface="Times New Roman"/>
                <a:cs typeface="Times New Roman"/>
              </a:rPr>
              <a:t>)</a:t>
            </a:r>
            <a:r>
              <a:rPr sz="3000" dirty="0">
                <a:latin typeface="Times New Roman"/>
                <a:cs typeface="Times New Roman"/>
              </a:rPr>
              <a:t>=</a:t>
            </a:r>
            <a:r>
              <a:rPr sz="3000" spc="-5" dirty="0">
                <a:latin typeface="Times New Roman"/>
                <a:cs typeface="Times New Roman"/>
              </a:rPr>
              <a:t>a</a:t>
            </a:r>
            <a:r>
              <a:rPr sz="3000" dirty="0">
                <a:latin typeface="Times New Roman"/>
                <a:cs typeface="Times New Roman"/>
              </a:rPr>
              <a:t>X	</a:t>
            </a:r>
            <a:r>
              <a:rPr sz="3000" spc="-5" dirty="0">
                <a:latin typeface="Times New Roman"/>
                <a:cs typeface="Times New Roman"/>
              </a:rPr>
              <a:t>+b</a:t>
            </a:r>
            <a:r>
              <a:rPr sz="3000" dirty="0">
                <a:latin typeface="Times New Roman"/>
                <a:cs typeface="Times New Roman"/>
              </a:rPr>
              <a:t>,	where	a	</a:t>
            </a:r>
            <a:r>
              <a:rPr sz="3000" spc="-5" dirty="0">
                <a:latin typeface="Times New Roman"/>
                <a:cs typeface="Times New Roman"/>
              </a:rPr>
              <a:t>an</a:t>
            </a:r>
            <a:r>
              <a:rPr sz="3000" dirty="0">
                <a:latin typeface="Times New Roman"/>
                <a:cs typeface="Times New Roman"/>
              </a:rPr>
              <a:t>d	b	are  </a:t>
            </a:r>
            <a:r>
              <a:rPr sz="3000" spc="-5" dirty="0">
                <a:latin typeface="Times New Roman"/>
                <a:cs typeface="Times New Roman"/>
              </a:rPr>
              <a:t>constants;</a:t>
            </a:r>
            <a:r>
              <a:rPr sz="3000" spc="3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find	</a:t>
            </a:r>
            <a:r>
              <a:rPr sz="3000" dirty="0">
                <a:latin typeface="Times New Roman"/>
                <a:cs typeface="Times New Roman"/>
              </a:rPr>
              <a:t>CDF and </a:t>
            </a:r>
            <a:r>
              <a:rPr sz="3000" spc="-5" dirty="0">
                <a:latin typeface="Times New Roman"/>
                <a:cs typeface="Times New Roman"/>
              </a:rPr>
              <a:t>PDF </a:t>
            </a:r>
            <a:r>
              <a:rPr sz="3000" dirty="0">
                <a:latin typeface="Times New Roman"/>
                <a:cs typeface="Times New Roman"/>
              </a:rPr>
              <a:t>of </a:t>
            </a:r>
            <a:r>
              <a:rPr sz="3000" spc="-5" dirty="0">
                <a:latin typeface="Times New Roman"/>
                <a:cs typeface="Times New Roman"/>
              </a:rPr>
              <a:t>Y</a:t>
            </a:r>
            <a:r>
              <a:rPr sz="3000" spc="-26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?</a:t>
            </a:r>
            <a:endParaRPr sz="3000">
              <a:latin typeface="Times New Roman"/>
              <a:cs typeface="Times New Roman"/>
            </a:endParaRPr>
          </a:p>
          <a:p>
            <a:pPr marL="12700" marR="3025140" indent="3659504">
              <a:lnSpc>
                <a:spcPct val="120000"/>
              </a:lnSpc>
              <a:spcBef>
                <a:spcPts val="5"/>
              </a:spcBef>
              <a:tabLst>
                <a:tab pos="1408430" algn="l"/>
              </a:tabLst>
            </a:pP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Solution </a:t>
            </a:r>
            <a:r>
              <a:rPr sz="3000" b="1" spc="-5" dirty="0">
                <a:latin typeface="Times New Roman"/>
                <a:cs typeface="Times New Roman"/>
              </a:rPr>
              <a:t> </a:t>
            </a: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Case1</a:t>
            </a:r>
            <a:r>
              <a:rPr sz="3000" spc="-5" dirty="0">
                <a:latin typeface="Times New Roman"/>
                <a:cs typeface="Times New Roman"/>
              </a:rPr>
              <a:t>:-	</a:t>
            </a:r>
            <a:r>
              <a:rPr sz="3000" b="1" spc="-5" dirty="0">
                <a:latin typeface="Times New Roman"/>
                <a:cs typeface="Times New Roman"/>
              </a:rPr>
              <a:t>when</a:t>
            </a:r>
            <a:r>
              <a:rPr sz="3000" b="1" spc="-20" dirty="0">
                <a:latin typeface="Times New Roman"/>
                <a:cs typeface="Times New Roman"/>
              </a:rPr>
              <a:t> </a:t>
            </a:r>
            <a:r>
              <a:rPr sz="3000" b="1" dirty="0">
                <a:latin typeface="Times New Roman"/>
                <a:cs typeface="Times New Roman"/>
              </a:rPr>
              <a:t>a</a:t>
            </a:r>
            <a:r>
              <a:rPr sz="3000" b="1" spc="-10" dirty="0">
                <a:latin typeface="Times New Roman"/>
                <a:cs typeface="Times New Roman"/>
              </a:rPr>
              <a:t> is</a:t>
            </a:r>
            <a:r>
              <a:rPr sz="3000" b="1" spc="10" dirty="0">
                <a:latin typeface="Times New Roman"/>
                <a:cs typeface="Times New Roman"/>
              </a:rPr>
              <a:t> </a:t>
            </a:r>
            <a:r>
              <a:rPr sz="3000" b="1" spc="-5" dirty="0">
                <a:latin typeface="Times New Roman"/>
                <a:cs typeface="Times New Roman"/>
              </a:rPr>
              <a:t>positive</a:t>
            </a:r>
            <a:r>
              <a:rPr sz="3000" b="1" spc="5" dirty="0">
                <a:latin typeface="Times New Roman"/>
                <a:cs typeface="Times New Roman"/>
              </a:rPr>
              <a:t> </a:t>
            </a:r>
            <a:r>
              <a:rPr sz="3000" b="1" spc="-5" dirty="0">
                <a:latin typeface="Times New Roman"/>
                <a:cs typeface="Times New Roman"/>
              </a:rPr>
              <a:t>i.e</a:t>
            </a:r>
            <a:r>
              <a:rPr sz="3000" b="1" spc="-365" dirty="0">
                <a:latin typeface="Times New Roman"/>
                <a:cs typeface="Times New Roman"/>
              </a:rPr>
              <a:t> </a:t>
            </a:r>
            <a:r>
              <a:rPr sz="2500" i="1" spc="270" dirty="0">
                <a:latin typeface="Times New Roman"/>
                <a:cs typeface="Times New Roman"/>
              </a:rPr>
              <a:t>a</a:t>
            </a:r>
            <a:r>
              <a:rPr sz="2500" i="1" spc="-85" dirty="0">
                <a:latin typeface="Times New Roman"/>
                <a:cs typeface="Times New Roman"/>
              </a:rPr>
              <a:t> </a:t>
            </a:r>
            <a:r>
              <a:rPr sz="2500" spc="300" dirty="0">
                <a:latin typeface="Symbol"/>
                <a:cs typeface="Symbol"/>
              </a:rPr>
              <a:t></a:t>
            </a:r>
            <a:r>
              <a:rPr sz="2500" spc="-180" dirty="0">
                <a:latin typeface="Times New Roman"/>
                <a:cs typeface="Times New Roman"/>
              </a:rPr>
              <a:t> </a:t>
            </a:r>
            <a:r>
              <a:rPr sz="2500" spc="120" dirty="0">
                <a:latin typeface="Times New Roman"/>
                <a:cs typeface="Times New Roman"/>
              </a:rPr>
              <a:t>0.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3753992"/>
            <a:ext cx="11741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PD</a:t>
            </a:r>
            <a:r>
              <a:rPr sz="3000" dirty="0">
                <a:latin typeface="Times New Roman"/>
                <a:cs typeface="Times New Roman"/>
              </a:rPr>
              <a:t>F;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87273" y="3046719"/>
            <a:ext cx="551180" cy="0"/>
          </a:xfrm>
          <a:custGeom>
            <a:avLst/>
            <a:gdLst/>
            <a:ahLst/>
            <a:cxnLst/>
            <a:rect l="l" t="t" r="r" b="b"/>
            <a:pathLst>
              <a:path w="551179">
                <a:moveTo>
                  <a:pt x="0" y="0"/>
                </a:moveTo>
                <a:lnTo>
                  <a:pt x="551150" y="0"/>
                </a:lnTo>
              </a:path>
            </a:pathLst>
          </a:custGeom>
          <a:ln w="130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803334" y="3046719"/>
            <a:ext cx="551180" cy="0"/>
          </a:xfrm>
          <a:custGeom>
            <a:avLst/>
            <a:gdLst/>
            <a:ahLst/>
            <a:cxnLst/>
            <a:rect l="l" t="t" r="r" b="b"/>
            <a:pathLst>
              <a:path w="551179">
                <a:moveTo>
                  <a:pt x="0" y="0"/>
                </a:moveTo>
                <a:lnTo>
                  <a:pt x="551150" y="0"/>
                </a:lnTo>
              </a:path>
            </a:pathLst>
          </a:custGeom>
          <a:ln w="130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959541" y="3076719"/>
            <a:ext cx="1548130" cy="4184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04850" algn="l"/>
                <a:tab pos="1428115" algn="l"/>
              </a:tabLst>
            </a:pPr>
            <a:r>
              <a:rPr sz="2550" spc="-140" dirty="0">
                <a:latin typeface="Symbol"/>
                <a:cs typeface="Symbol"/>
              </a:rPr>
              <a:t></a:t>
            </a:r>
            <a:r>
              <a:rPr sz="2550" spc="-140" dirty="0">
                <a:latin typeface="Times New Roman"/>
                <a:cs typeface="Times New Roman"/>
              </a:rPr>
              <a:t>	</a:t>
            </a:r>
            <a:r>
              <a:rPr sz="2550" spc="-140" dirty="0">
                <a:latin typeface="Symbol"/>
                <a:cs typeface="Symbol"/>
              </a:rPr>
              <a:t></a:t>
            </a:r>
            <a:r>
              <a:rPr sz="2550" spc="-140" dirty="0">
                <a:latin typeface="Times New Roman"/>
                <a:cs typeface="Times New Roman"/>
              </a:rPr>
              <a:t>	</a:t>
            </a:r>
            <a:r>
              <a:rPr sz="2550" spc="-140" dirty="0">
                <a:latin typeface="Symbol"/>
                <a:cs typeface="Symbol"/>
              </a:rPr>
              <a:t></a:t>
            </a:r>
            <a:endParaRPr sz="255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37648" y="3076719"/>
            <a:ext cx="132080" cy="4184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550" spc="-140" dirty="0">
                <a:latin typeface="Symbol"/>
                <a:cs typeface="Symbol"/>
              </a:rPr>
              <a:t></a:t>
            </a:r>
            <a:endParaRPr sz="2550">
              <a:latin typeface="Symbol"/>
              <a:cs typeface="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98911" y="3038247"/>
            <a:ext cx="164465" cy="4184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550" i="1" spc="-185" dirty="0">
                <a:latin typeface="Times New Roman"/>
                <a:cs typeface="Times New Roman"/>
              </a:rPr>
              <a:t>a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82402" y="3038247"/>
            <a:ext cx="164465" cy="4184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550" i="1" spc="-185" dirty="0">
                <a:latin typeface="Times New Roman"/>
                <a:cs typeface="Times New Roman"/>
              </a:rPr>
              <a:t>a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1940" y="2682567"/>
            <a:ext cx="8420735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381000" algn="l"/>
                <a:tab pos="1443355" algn="l"/>
                <a:tab pos="7381875" algn="l"/>
              </a:tabLst>
            </a:pPr>
            <a:r>
              <a:rPr sz="4500" baseline="11111" dirty="0">
                <a:latin typeface="Times New Roman"/>
                <a:cs typeface="Times New Roman"/>
              </a:rPr>
              <a:t>CDF;	</a:t>
            </a:r>
            <a:r>
              <a:rPr sz="2550" i="1" spc="-225" dirty="0">
                <a:latin typeface="Times New Roman"/>
                <a:cs typeface="Times New Roman"/>
              </a:rPr>
              <a:t>F  </a:t>
            </a:r>
            <a:r>
              <a:rPr sz="2550" spc="-125" dirty="0">
                <a:latin typeface="Times New Roman"/>
                <a:cs typeface="Times New Roman"/>
              </a:rPr>
              <a:t>( </a:t>
            </a:r>
            <a:r>
              <a:rPr sz="2550" i="1" spc="-114" dirty="0">
                <a:latin typeface="Times New Roman"/>
                <a:cs typeface="Times New Roman"/>
              </a:rPr>
              <a:t>y</a:t>
            </a:r>
            <a:r>
              <a:rPr sz="2550" spc="-114" dirty="0">
                <a:latin typeface="Times New Roman"/>
                <a:cs typeface="Times New Roman"/>
              </a:rPr>
              <a:t>) </a:t>
            </a:r>
            <a:r>
              <a:rPr sz="2550" spc="-200" dirty="0">
                <a:latin typeface="Symbol"/>
                <a:cs typeface="Symbol"/>
              </a:rPr>
              <a:t></a:t>
            </a:r>
            <a:r>
              <a:rPr sz="2550" spc="-200" dirty="0">
                <a:latin typeface="Times New Roman"/>
                <a:cs typeface="Times New Roman"/>
              </a:rPr>
              <a:t> </a:t>
            </a:r>
            <a:r>
              <a:rPr sz="2550" i="1" spc="-340" dirty="0">
                <a:latin typeface="Times New Roman"/>
                <a:cs typeface="Times New Roman"/>
              </a:rPr>
              <a:t>P</a:t>
            </a:r>
            <a:r>
              <a:rPr sz="3400" spc="-340" dirty="0">
                <a:latin typeface="Symbol"/>
                <a:cs typeface="Symbol"/>
              </a:rPr>
              <a:t></a:t>
            </a:r>
            <a:r>
              <a:rPr sz="2550" i="1" spc="-340" dirty="0">
                <a:latin typeface="Times New Roman"/>
                <a:cs typeface="Times New Roman"/>
              </a:rPr>
              <a:t>Y  </a:t>
            </a:r>
            <a:r>
              <a:rPr sz="2550" spc="-200" dirty="0">
                <a:latin typeface="Symbol"/>
                <a:cs typeface="Symbol"/>
              </a:rPr>
              <a:t></a:t>
            </a:r>
            <a:r>
              <a:rPr sz="2550" spc="-200" dirty="0">
                <a:latin typeface="Times New Roman"/>
                <a:cs typeface="Times New Roman"/>
              </a:rPr>
              <a:t> </a:t>
            </a:r>
            <a:r>
              <a:rPr sz="2550" i="1" spc="-120" dirty="0">
                <a:latin typeface="Times New Roman"/>
                <a:cs typeface="Times New Roman"/>
              </a:rPr>
              <a:t>y</a:t>
            </a:r>
            <a:r>
              <a:rPr sz="3400" spc="-120" dirty="0">
                <a:latin typeface="Symbol"/>
                <a:cs typeface="Symbol"/>
              </a:rPr>
              <a:t></a:t>
            </a:r>
            <a:r>
              <a:rPr sz="2550" spc="-120" dirty="0">
                <a:latin typeface="Symbol"/>
                <a:cs typeface="Symbol"/>
              </a:rPr>
              <a:t></a:t>
            </a:r>
            <a:r>
              <a:rPr sz="2550" spc="-120" dirty="0">
                <a:latin typeface="Times New Roman"/>
                <a:cs typeface="Times New Roman"/>
              </a:rPr>
              <a:t> </a:t>
            </a:r>
            <a:r>
              <a:rPr sz="2550" i="1" spc="-275" dirty="0">
                <a:latin typeface="Times New Roman"/>
                <a:cs typeface="Times New Roman"/>
              </a:rPr>
              <a:t>P</a:t>
            </a:r>
            <a:r>
              <a:rPr sz="3400" spc="-275" dirty="0">
                <a:latin typeface="Symbol"/>
                <a:cs typeface="Symbol"/>
              </a:rPr>
              <a:t></a:t>
            </a:r>
            <a:r>
              <a:rPr sz="2550" i="1" spc="-275" dirty="0">
                <a:latin typeface="Times New Roman"/>
                <a:cs typeface="Times New Roman"/>
              </a:rPr>
              <a:t>aX </a:t>
            </a:r>
            <a:r>
              <a:rPr sz="2550" spc="-200" dirty="0">
                <a:latin typeface="Symbol"/>
                <a:cs typeface="Symbol"/>
              </a:rPr>
              <a:t></a:t>
            </a:r>
            <a:r>
              <a:rPr sz="2550" spc="-200" dirty="0">
                <a:latin typeface="Times New Roman"/>
                <a:cs typeface="Times New Roman"/>
              </a:rPr>
              <a:t> </a:t>
            </a:r>
            <a:r>
              <a:rPr sz="2550" i="1" spc="-185" dirty="0">
                <a:latin typeface="Times New Roman"/>
                <a:cs typeface="Times New Roman"/>
              </a:rPr>
              <a:t>b </a:t>
            </a:r>
            <a:r>
              <a:rPr sz="2550" spc="-200" dirty="0">
                <a:latin typeface="Symbol"/>
                <a:cs typeface="Symbol"/>
              </a:rPr>
              <a:t></a:t>
            </a:r>
            <a:r>
              <a:rPr sz="2550" spc="-200" dirty="0">
                <a:latin typeface="Times New Roman"/>
                <a:cs typeface="Times New Roman"/>
              </a:rPr>
              <a:t> </a:t>
            </a:r>
            <a:r>
              <a:rPr sz="2550" i="1" spc="-120" dirty="0">
                <a:latin typeface="Times New Roman"/>
                <a:cs typeface="Times New Roman"/>
              </a:rPr>
              <a:t>y</a:t>
            </a:r>
            <a:r>
              <a:rPr sz="3400" spc="-120" dirty="0">
                <a:latin typeface="Symbol"/>
                <a:cs typeface="Symbol"/>
              </a:rPr>
              <a:t></a:t>
            </a:r>
            <a:r>
              <a:rPr sz="2550" spc="-120" dirty="0">
                <a:latin typeface="Symbol"/>
                <a:cs typeface="Symbol"/>
              </a:rPr>
              <a:t></a:t>
            </a:r>
            <a:r>
              <a:rPr sz="2550" spc="-120" dirty="0">
                <a:latin typeface="Times New Roman"/>
                <a:cs typeface="Times New Roman"/>
              </a:rPr>
              <a:t> </a:t>
            </a:r>
            <a:r>
              <a:rPr sz="2550" i="1" spc="-190" dirty="0">
                <a:latin typeface="Times New Roman"/>
                <a:cs typeface="Times New Roman"/>
              </a:rPr>
              <a:t>P</a:t>
            </a:r>
            <a:r>
              <a:rPr sz="3825" spc="-284" baseline="30501" dirty="0">
                <a:latin typeface="Symbol"/>
                <a:cs typeface="Symbol"/>
              </a:rPr>
              <a:t></a:t>
            </a:r>
            <a:r>
              <a:rPr sz="3825" spc="-284" baseline="30501" dirty="0">
                <a:latin typeface="Times New Roman"/>
                <a:cs typeface="Times New Roman"/>
              </a:rPr>
              <a:t> </a:t>
            </a:r>
            <a:r>
              <a:rPr sz="2550" i="1" spc="-225" dirty="0">
                <a:latin typeface="Times New Roman"/>
                <a:cs typeface="Times New Roman"/>
              </a:rPr>
              <a:t>X  </a:t>
            </a:r>
            <a:r>
              <a:rPr sz="2550" spc="-200" dirty="0">
                <a:latin typeface="Symbol"/>
                <a:cs typeface="Symbol"/>
              </a:rPr>
              <a:t></a:t>
            </a:r>
            <a:r>
              <a:rPr sz="2550" spc="-200" dirty="0">
                <a:latin typeface="Times New Roman"/>
                <a:cs typeface="Times New Roman"/>
              </a:rPr>
              <a:t>  </a:t>
            </a:r>
            <a:r>
              <a:rPr sz="3825" i="1" spc="-247" baseline="34858" dirty="0">
                <a:latin typeface="Times New Roman"/>
                <a:cs typeface="Times New Roman"/>
              </a:rPr>
              <a:t>y </a:t>
            </a:r>
            <a:r>
              <a:rPr sz="3825" spc="-300" baseline="34858" dirty="0">
                <a:latin typeface="Symbol"/>
                <a:cs typeface="Symbol"/>
              </a:rPr>
              <a:t></a:t>
            </a:r>
            <a:r>
              <a:rPr sz="3825" spc="-300" baseline="34858" dirty="0">
                <a:latin typeface="Times New Roman"/>
                <a:cs typeface="Times New Roman"/>
              </a:rPr>
              <a:t> </a:t>
            </a:r>
            <a:r>
              <a:rPr sz="3825" i="1" spc="-277" baseline="34858" dirty="0">
                <a:latin typeface="Times New Roman"/>
                <a:cs typeface="Times New Roman"/>
              </a:rPr>
              <a:t>b </a:t>
            </a:r>
            <a:r>
              <a:rPr sz="3825" spc="-209" baseline="30501" dirty="0">
                <a:latin typeface="Symbol"/>
                <a:cs typeface="Symbol"/>
              </a:rPr>
              <a:t></a:t>
            </a:r>
            <a:r>
              <a:rPr sz="3825" spc="-419" baseline="30501" dirty="0">
                <a:latin typeface="Times New Roman"/>
                <a:cs typeface="Times New Roman"/>
              </a:rPr>
              <a:t> </a:t>
            </a:r>
            <a:r>
              <a:rPr sz="2550" spc="-200" dirty="0">
                <a:latin typeface="Symbol"/>
                <a:cs typeface="Symbol"/>
              </a:rPr>
              <a:t></a:t>
            </a:r>
            <a:r>
              <a:rPr sz="2550" spc="-110" dirty="0">
                <a:latin typeface="Times New Roman"/>
                <a:cs typeface="Times New Roman"/>
              </a:rPr>
              <a:t> </a:t>
            </a:r>
            <a:r>
              <a:rPr sz="2550" i="1" spc="-225" dirty="0">
                <a:latin typeface="Times New Roman"/>
                <a:cs typeface="Times New Roman"/>
              </a:rPr>
              <a:t>F	</a:t>
            </a:r>
            <a:r>
              <a:rPr sz="3825" spc="-209" baseline="30501" dirty="0">
                <a:latin typeface="Symbol"/>
                <a:cs typeface="Symbol"/>
              </a:rPr>
              <a:t></a:t>
            </a:r>
            <a:r>
              <a:rPr sz="3825" spc="-209" baseline="30501" dirty="0">
                <a:latin typeface="Times New Roman"/>
                <a:cs typeface="Times New Roman"/>
              </a:rPr>
              <a:t> </a:t>
            </a:r>
            <a:r>
              <a:rPr sz="3825" i="1" spc="-247" baseline="34858" dirty="0">
                <a:latin typeface="Times New Roman"/>
                <a:cs typeface="Times New Roman"/>
              </a:rPr>
              <a:t>y </a:t>
            </a:r>
            <a:r>
              <a:rPr sz="3825" spc="-300" baseline="34858" dirty="0">
                <a:latin typeface="Symbol"/>
                <a:cs typeface="Symbol"/>
              </a:rPr>
              <a:t></a:t>
            </a:r>
            <a:r>
              <a:rPr sz="3825" spc="-300" baseline="34858" dirty="0">
                <a:latin typeface="Times New Roman"/>
                <a:cs typeface="Times New Roman"/>
              </a:rPr>
              <a:t> </a:t>
            </a:r>
            <a:r>
              <a:rPr sz="3825" i="1" spc="-277" baseline="34858" dirty="0">
                <a:latin typeface="Times New Roman"/>
                <a:cs typeface="Times New Roman"/>
              </a:rPr>
              <a:t>b </a:t>
            </a:r>
            <a:r>
              <a:rPr sz="3825" spc="-209" baseline="30501" dirty="0">
                <a:latin typeface="Symbol"/>
                <a:cs typeface="Symbol"/>
              </a:rPr>
              <a:t></a:t>
            </a:r>
            <a:r>
              <a:rPr sz="3825" spc="-284" baseline="30501" dirty="0">
                <a:latin typeface="Times New Roman"/>
                <a:cs typeface="Times New Roman"/>
              </a:rPr>
              <a:t> </a:t>
            </a:r>
            <a:r>
              <a:rPr sz="2550" spc="-95" dirty="0">
                <a:latin typeface="Times New Roman"/>
                <a:cs typeface="Times New Roman"/>
              </a:rPr>
              <a:t>.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699548" y="2813810"/>
            <a:ext cx="2834005" cy="4184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25"/>
              </a:spcBef>
              <a:tabLst>
                <a:tab pos="1272540" algn="l"/>
                <a:tab pos="1815464" algn="l"/>
                <a:tab pos="2688590" algn="l"/>
              </a:tabLst>
            </a:pPr>
            <a:r>
              <a:rPr sz="2550" spc="-140" dirty="0">
                <a:latin typeface="Symbol"/>
                <a:cs typeface="Symbol"/>
              </a:rPr>
              <a:t></a:t>
            </a:r>
            <a:r>
              <a:rPr sz="2550" spc="-140" dirty="0">
                <a:latin typeface="Times New Roman"/>
                <a:cs typeface="Times New Roman"/>
              </a:rPr>
              <a:t>	</a:t>
            </a:r>
            <a:r>
              <a:rPr sz="2550" spc="-140" dirty="0">
                <a:latin typeface="Symbol"/>
                <a:cs typeface="Symbol"/>
              </a:rPr>
              <a:t></a:t>
            </a:r>
            <a:r>
              <a:rPr sz="2550" spc="-140" dirty="0">
                <a:latin typeface="Times New Roman"/>
                <a:cs typeface="Times New Roman"/>
              </a:rPr>
              <a:t>	</a:t>
            </a:r>
            <a:r>
              <a:rPr sz="2250" i="1" spc="-209" baseline="-14814" dirty="0">
                <a:latin typeface="Times New Roman"/>
                <a:cs typeface="Times New Roman"/>
              </a:rPr>
              <a:t>X</a:t>
            </a:r>
            <a:r>
              <a:rPr sz="2250" i="1" spc="30" baseline="-14814" dirty="0">
                <a:latin typeface="Times New Roman"/>
                <a:cs typeface="Times New Roman"/>
              </a:rPr>
              <a:t> </a:t>
            </a:r>
            <a:r>
              <a:rPr sz="2550" spc="-140" dirty="0">
                <a:latin typeface="Symbol"/>
                <a:cs typeface="Symbol"/>
              </a:rPr>
              <a:t></a:t>
            </a:r>
            <a:r>
              <a:rPr sz="2550" spc="-140" dirty="0">
                <a:latin typeface="Times New Roman"/>
                <a:cs typeface="Times New Roman"/>
              </a:rPr>
              <a:t>	</a:t>
            </a:r>
            <a:r>
              <a:rPr sz="2550" spc="-140" dirty="0">
                <a:latin typeface="Symbol"/>
                <a:cs typeface="Symbol"/>
              </a:rPr>
              <a:t></a:t>
            </a:r>
            <a:endParaRPr sz="2550">
              <a:latin typeface="Symbol"/>
              <a:cs typeface="Symbo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50585" y="3003313"/>
            <a:ext cx="115570" cy="254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500" i="1" spc="-125" dirty="0">
                <a:latin typeface="Times New Roman"/>
                <a:cs typeface="Times New Roman"/>
              </a:rPr>
              <a:t>Y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883250" y="3563073"/>
            <a:ext cx="2919511" cy="10417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993251" y="5142324"/>
            <a:ext cx="172720" cy="0"/>
          </a:xfrm>
          <a:custGeom>
            <a:avLst/>
            <a:gdLst/>
            <a:ahLst/>
            <a:cxnLst/>
            <a:rect l="l" t="t" r="r" b="b"/>
            <a:pathLst>
              <a:path w="172720">
                <a:moveTo>
                  <a:pt x="0" y="0"/>
                </a:moveTo>
                <a:lnTo>
                  <a:pt x="172166" y="0"/>
                </a:lnTo>
              </a:path>
            </a:pathLst>
          </a:custGeom>
          <a:ln w="119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649912" y="5142324"/>
            <a:ext cx="568960" cy="0"/>
          </a:xfrm>
          <a:custGeom>
            <a:avLst/>
            <a:gdLst/>
            <a:ahLst/>
            <a:cxnLst/>
            <a:rect l="l" t="t" r="r" b="b"/>
            <a:pathLst>
              <a:path w="568960">
                <a:moveTo>
                  <a:pt x="0" y="0"/>
                </a:moveTo>
                <a:lnTo>
                  <a:pt x="568353" y="0"/>
                </a:lnTo>
              </a:path>
            </a:pathLst>
          </a:custGeom>
          <a:ln w="1195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4498146" y="5167004"/>
            <a:ext cx="873760" cy="3854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753745" algn="l"/>
              </a:tabLst>
            </a:pPr>
            <a:r>
              <a:rPr sz="2350" spc="-65" dirty="0">
                <a:latin typeface="Symbol"/>
                <a:cs typeface="Symbol"/>
              </a:rPr>
              <a:t></a:t>
            </a:r>
            <a:r>
              <a:rPr sz="2350" spc="-65" dirty="0">
                <a:latin typeface="Times New Roman"/>
                <a:cs typeface="Times New Roman"/>
              </a:rPr>
              <a:t>	</a:t>
            </a:r>
            <a:r>
              <a:rPr sz="2350" spc="-65" dirty="0">
                <a:latin typeface="Symbol"/>
                <a:cs typeface="Symbol"/>
              </a:rPr>
              <a:t></a:t>
            </a:r>
            <a:endParaRPr sz="2350">
              <a:latin typeface="Symbol"/>
              <a:cs typeface="Symbo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133610" y="6324600"/>
            <a:ext cx="418159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8" name="object 18"/>
          <p:cNvSpPr txBox="1"/>
          <p:nvPr/>
        </p:nvSpPr>
        <p:spPr>
          <a:xfrm>
            <a:off x="4850213" y="5131735"/>
            <a:ext cx="164465" cy="3854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350" i="1" spc="-85" dirty="0">
                <a:latin typeface="Times New Roman"/>
                <a:cs typeface="Times New Roman"/>
              </a:rPr>
              <a:t>a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95996" y="5131735"/>
            <a:ext cx="164465" cy="3854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350" i="1" spc="-85" dirty="0">
                <a:latin typeface="Times New Roman"/>
                <a:cs typeface="Times New Roman"/>
              </a:rPr>
              <a:t>a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01499" y="4903075"/>
            <a:ext cx="2466975" cy="3854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254635" algn="l"/>
                <a:tab pos="1409065" algn="l"/>
              </a:tabLst>
            </a:pPr>
            <a:r>
              <a:rPr sz="2350" i="1" spc="-50" dirty="0">
                <a:latin typeface="Times New Roman"/>
                <a:cs typeface="Times New Roman"/>
              </a:rPr>
              <a:t>f	</a:t>
            </a:r>
            <a:r>
              <a:rPr sz="2350" spc="-60" dirty="0">
                <a:latin typeface="Times New Roman"/>
                <a:cs typeface="Times New Roman"/>
              </a:rPr>
              <a:t>( </a:t>
            </a:r>
            <a:r>
              <a:rPr sz="2350" i="1" spc="-20" dirty="0">
                <a:latin typeface="Times New Roman"/>
                <a:cs typeface="Times New Roman"/>
              </a:rPr>
              <a:t>y</a:t>
            </a:r>
            <a:r>
              <a:rPr sz="2350" spc="-20" dirty="0">
                <a:latin typeface="Times New Roman"/>
                <a:cs typeface="Times New Roman"/>
              </a:rPr>
              <a:t>) </a:t>
            </a:r>
            <a:r>
              <a:rPr sz="2350" spc="-95" dirty="0">
                <a:latin typeface="Symbol"/>
                <a:cs typeface="Symbol"/>
              </a:rPr>
              <a:t></a:t>
            </a:r>
            <a:r>
              <a:rPr sz="2350" spc="-240" dirty="0">
                <a:latin typeface="Times New Roman"/>
                <a:cs typeface="Times New Roman"/>
              </a:rPr>
              <a:t> </a:t>
            </a:r>
            <a:r>
              <a:rPr sz="3525" spc="-127" baseline="34278" dirty="0">
                <a:latin typeface="Times New Roman"/>
                <a:cs typeface="Times New Roman"/>
              </a:rPr>
              <a:t>1</a:t>
            </a:r>
            <a:r>
              <a:rPr sz="3525" spc="419" baseline="34278" dirty="0">
                <a:latin typeface="Times New Roman"/>
                <a:cs typeface="Times New Roman"/>
              </a:rPr>
              <a:t> </a:t>
            </a:r>
            <a:r>
              <a:rPr sz="2350" i="1" spc="-50" dirty="0">
                <a:latin typeface="Times New Roman"/>
                <a:cs typeface="Times New Roman"/>
              </a:rPr>
              <a:t>f	</a:t>
            </a:r>
            <a:r>
              <a:rPr sz="3525" spc="-97" baseline="29550" dirty="0">
                <a:latin typeface="Symbol"/>
                <a:cs typeface="Symbol"/>
              </a:rPr>
              <a:t></a:t>
            </a:r>
            <a:r>
              <a:rPr sz="3525" spc="-97" baseline="29550" dirty="0">
                <a:latin typeface="Times New Roman"/>
                <a:cs typeface="Times New Roman"/>
              </a:rPr>
              <a:t> </a:t>
            </a:r>
            <a:r>
              <a:rPr sz="3525" i="1" spc="-112" baseline="34278" dirty="0">
                <a:latin typeface="Times New Roman"/>
                <a:cs typeface="Times New Roman"/>
              </a:rPr>
              <a:t>y </a:t>
            </a:r>
            <a:r>
              <a:rPr sz="3525" spc="-142" baseline="34278" dirty="0">
                <a:latin typeface="Symbol"/>
                <a:cs typeface="Symbol"/>
              </a:rPr>
              <a:t></a:t>
            </a:r>
            <a:r>
              <a:rPr sz="3525" spc="-142" baseline="34278" dirty="0">
                <a:latin typeface="Times New Roman"/>
                <a:cs typeface="Times New Roman"/>
              </a:rPr>
              <a:t> </a:t>
            </a:r>
            <a:r>
              <a:rPr sz="3525" i="1" spc="-127" baseline="34278" dirty="0">
                <a:latin typeface="Times New Roman"/>
                <a:cs typeface="Times New Roman"/>
              </a:rPr>
              <a:t>b </a:t>
            </a:r>
            <a:r>
              <a:rPr sz="3525" spc="-97" baseline="29550" dirty="0">
                <a:latin typeface="Symbol"/>
                <a:cs typeface="Symbol"/>
              </a:rPr>
              <a:t></a:t>
            </a:r>
            <a:r>
              <a:rPr sz="3525" spc="-247" baseline="29550" dirty="0">
                <a:latin typeface="Times New Roman"/>
                <a:cs typeface="Times New Roman"/>
              </a:rPr>
              <a:t> </a:t>
            </a:r>
            <a:r>
              <a:rPr sz="2350" spc="-45" dirty="0">
                <a:latin typeface="Times New Roman"/>
                <a:cs typeface="Times New Roman"/>
              </a:rPr>
              <a:t>.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312711" y="4937182"/>
            <a:ext cx="1084580" cy="3854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  <a:tabLst>
                <a:tab pos="939165" algn="l"/>
              </a:tabLst>
            </a:pPr>
            <a:r>
              <a:rPr sz="2025" i="1" spc="-75" baseline="-12345" dirty="0">
                <a:latin typeface="Times New Roman"/>
                <a:cs typeface="Times New Roman"/>
              </a:rPr>
              <a:t>X</a:t>
            </a:r>
            <a:r>
              <a:rPr sz="2025" i="1" spc="67" baseline="-12345" dirty="0">
                <a:latin typeface="Times New Roman"/>
                <a:cs typeface="Times New Roman"/>
              </a:rPr>
              <a:t> </a:t>
            </a:r>
            <a:r>
              <a:rPr sz="2350" spc="-65" dirty="0">
                <a:latin typeface="Symbol"/>
                <a:cs typeface="Symbol"/>
              </a:rPr>
              <a:t></a:t>
            </a:r>
            <a:r>
              <a:rPr sz="2350" spc="-65" dirty="0">
                <a:latin typeface="Times New Roman"/>
                <a:cs typeface="Times New Roman"/>
              </a:rPr>
              <a:t>	</a:t>
            </a:r>
            <a:r>
              <a:rPr sz="2350" spc="-65" dirty="0">
                <a:latin typeface="Symbol"/>
                <a:cs typeface="Symbol"/>
              </a:rPr>
              <a:t></a:t>
            </a:r>
            <a:endParaRPr sz="2350">
              <a:latin typeface="Symbol"/>
              <a:cs typeface="Symbo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206360" y="5101477"/>
            <a:ext cx="115570" cy="23558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350" i="1" spc="-45" dirty="0">
                <a:latin typeface="Times New Roman"/>
                <a:cs typeface="Times New Roman"/>
              </a:rPr>
              <a:t>Y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461201"/>
            <a:ext cx="5670550" cy="112331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30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Case </a:t>
            </a: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sz="3000" spc="-5" dirty="0">
                <a:latin typeface="Times New Roman"/>
                <a:cs typeface="Times New Roman"/>
              </a:rPr>
              <a:t>:- </a:t>
            </a:r>
            <a:r>
              <a:rPr sz="3000" b="1" dirty="0">
                <a:latin typeface="Times New Roman"/>
                <a:cs typeface="Times New Roman"/>
              </a:rPr>
              <a:t>when a </a:t>
            </a:r>
            <a:r>
              <a:rPr sz="3000" b="1" spc="-5" dirty="0">
                <a:latin typeface="Times New Roman"/>
                <a:cs typeface="Times New Roman"/>
              </a:rPr>
              <a:t>is Negative i.e</a:t>
            </a:r>
            <a:r>
              <a:rPr sz="3000" b="1" spc="-2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a&lt;0.</a:t>
            </a:r>
            <a:endParaRPr sz="3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20"/>
              </a:spcBef>
              <a:buFont typeface="Wingdings"/>
              <a:buChar char=""/>
              <a:tabLst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CDF;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2748153"/>
            <a:ext cx="56311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latin typeface="Times New Roman"/>
                <a:cs typeface="Times New Roman"/>
              </a:rPr>
              <a:t>If X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spc="-5" dirty="0">
                <a:latin typeface="Times New Roman"/>
                <a:cs typeface="Times New Roman"/>
              </a:rPr>
              <a:t>continuous, P[X</a:t>
            </a:r>
            <a:r>
              <a:rPr sz="3000" spc="4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=(y−b)/a]=0.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340" y="4394454"/>
            <a:ext cx="10674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PDF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40" y="5491683"/>
            <a:ext cx="521970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8309" indent="-436245">
              <a:lnSpc>
                <a:spcPct val="100000"/>
              </a:lnSpc>
              <a:spcBef>
                <a:spcPts val="100"/>
              </a:spcBef>
              <a:buFont typeface="Wingdings"/>
              <a:buChar char=""/>
              <a:tabLst>
                <a:tab pos="448945" algn="l"/>
              </a:tabLst>
            </a:pPr>
            <a:r>
              <a:rPr sz="3000" dirty="0">
                <a:latin typeface="Times New Roman"/>
                <a:cs typeface="Times New Roman"/>
              </a:rPr>
              <a:t>Hence the </a:t>
            </a:r>
            <a:r>
              <a:rPr sz="3000" spc="-5" dirty="0">
                <a:latin typeface="Times New Roman"/>
                <a:cs typeface="Times New Roman"/>
              </a:rPr>
              <a:t>general </a:t>
            </a:r>
            <a:r>
              <a:rPr sz="3000" dirty="0">
                <a:latin typeface="Times New Roman"/>
                <a:cs typeface="Times New Roman"/>
              </a:rPr>
              <a:t>PDF </a:t>
            </a:r>
            <a:r>
              <a:rPr sz="3000" spc="-5" dirty="0">
                <a:latin typeface="Times New Roman"/>
                <a:cs typeface="Times New Roman"/>
              </a:rPr>
              <a:t>of </a:t>
            </a:r>
            <a:r>
              <a:rPr sz="3000" dirty="0">
                <a:latin typeface="Times New Roman"/>
                <a:cs typeface="Times New Roman"/>
              </a:rPr>
              <a:t>Y</a:t>
            </a:r>
            <a:r>
              <a:rPr sz="3000" spc="-25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is;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657350" y="1219200"/>
            <a:ext cx="6038850" cy="13728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74513" y="3352800"/>
            <a:ext cx="3493566" cy="13473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57544" y="4953514"/>
            <a:ext cx="161290" cy="0"/>
          </a:xfrm>
          <a:custGeom>
            <a:avLst/>
            <a:gdLst/>
            <a:ahLst/>
            <a:cxnLst/>
            <a:rect l="l" t="t" r="r" b="b"/>
            <a:pathLst>
              <a:path w="161289">
                <a:moveTo>
                  <a:pt x="0" y="0"/>
                </a:moveTo>
                <a:lnTo>
                  <a:pt x="160897" y="0"/>
                </a:lnTo>
              </a:path>
            </a:pathLst>
          </a:custGeom>
          <a:ln w="10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271277" y="4953514"/>
            <a:ext cx="531495" cy="0"/>
          </a:xfrm>
          <a:custGeom>
            <a:avLst/>
            <a:gdLst/>
            <a:ahLst/>
            <a:cxnLst/>
            <a:rect l="l" t="t" r="r" b="b"/>
            <a:pathLst>
              <a:path w="531495">
                <a:moveTo>
                  <a:pt x="0" y="0"/>
                </a:moveTo>
                <a:lnTo>
                  <a:pt x="531056" y="0"/>
                </a:lnTo>
              </a:path>
            </a:pathLst>
          </a:custGeom>
          <a:ln w="10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796088" y="4734001"/>
            <a:ext cx="335280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3225" spc="-75" baseline="-6459" dirty="0">
                <a:latin typeface="Symbol"/>
                <a:cs typeface="Symbol"/>
              </a:rPr>
              <a:t></a:t>
            </a:r>
            <a:r>
              <a:rPr sz="3225" spc="209" baseline="-6459" dirty="0">
                <a:latin typeface="Times New Roman"/>
                <a:cs typeface="Times New Roman"/>
              </a:rPr>
              <a:t> </a:t>
            </a:r>
            <a:r>
              <a:rPr sz="2150" spc="-30" dirty="0">
                <a:latin typeface="Times New Roman"/>
                <a:cs typeface="Times New Roman"/>
              </a:rPr>
              <a:t>.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ftr" sz="quarter" idx="5"/>
          </p:nvPr>
        </p:nvSpPr>
        <p:spPr>
          <a:xfrm>
            <a:off x="2498216" y="6423636"/>
            <a:ext cx="4015349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2" name="object 12"/>
          <p:cNvSpPr txBox="1"/>
          <p:nvPr/>
        </p:nvSpPr>
        <p:spPr>
          <a:xfrm>
            <a:off x="3129055" y="4765137"/>
            <a:ext cx="124460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50" spc="-50" dirty="0">
                <a:latin typeface="Symbol"/>
                <a:cs typeface="Symbol"/>
              </a:rPr>
              <a:t></a:t>
            </a:r>
            <a:endParaRPr sz="2150">
              <a:latin typeface="Symbol"/>
              <a:cs typeface="Symbo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29055" y="4974937"/>
            <a:ext cx="817244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04850" algn="l"/>
              </a:tabLst>
            </a:pPr>
            <a:r>
              <a:rPr sz="2150" spc="-50" dirty="0">
                <a:latin typeface="Symbol"/>
                <a:cs typeface="Symbol"/>
              </a:rPr>
              <a:t></a:t>
            </a:r>
            <a:r>
              <a:rPr sz="2150" spc="-50" dirty="0">
                <a:latin typeface="Times New Roman"/>
                <a:cs typeface="Times New Roman"/>
              </a:rPr>
              <a:t>	</a:t>
            </a:r>
            <a:r>
              <a:rPr sz="2150" spc="-50" dirty="0">
                <a:latin typeface="Symbol"/>
                <a:cs typeface="Symbol"/>
              </a:rPr>
              <a:t></a:t>
            </a:r>
            <a:endParaRPr sz="2150">
              <a:latin typeface="Symbol"/>
              <a:cs typeface="Symbo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458033" y="4942740"/>
            <a:ext cx="154940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50" i="1" spc="-60" dirty="0">
                <a:latin typeface="Times New Roman"/>
                <a:cs typeface="Times New Roman"/>
              </a:rPr>
              <a:t>a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662833" y="4566058"/>
            <a:ext cx="1283335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78790" algn="l"/>
              </a:tabLst>
            </a:pPr>
            <a:r>
              <a:rPr sz="2150" spc="-60" dirty="0">
                <a:latin typeface="Times New Roman"/>
                <a:cs typeface="Times New Roman"/>
              </a:rPr>
              <a:t>1	</a:t>
            </a:r>
            <a:r>
              <a:rPr sz="3225" spc="-75" baseline="-5167" dirty="0">
                <a:latin typeface="Symbol"/>
                <a:cs typeface="Symbol"/>
              </a:rPr>
              <a:t></a:t>
            </a:r>
            <a:r>
              <a:rPr sz="3225" spc="-75" baseline="-5167" dirty="0">
                <a:latin typeface="Times New Roman"/>
                <a:cs typeface="Times New Roman"/>
              </a:rPr>
              <a:t> </a:t>
            </a:r>
            <a:r>
              <a:rPr sz="2150" i="1" spc="-55" dirty="0">
                <a:latin typeface="Times New Roman"/>
                <a:cs typeface="Times New Roman"/>
              </a:rPr>
              <a:t>y </a:t>
            </a:r>
            <a:r>
              <a:rPr sz="2150" spc="-65" dirty="0">
                <a:latin typeface="Symbol"/>
                <a:cs typeface="Symbol"/>
              </a:rPr>
              <a:t></a:t>
            </a:r>
            <a:r>
              <a:rPr sz="2150" spc="-65" dirty="0">
                <a:latin typeface="Times New Roman"/>
                <a:cs typeface="Times New Roman"/>
              </a:rPr>
              <a:t> </a:t>
            </a:r>
            <a:r>
              <a:rPr sz="2150" i="1" spc="-60" dirty="0">
                <a:latin typeface="Times New Roman"/>
                <a:cs typeface="Times New Roman"/>
              </a:rPr>
              <a:t>b</a:t>
            </a:r>
            <a:r>
              <a:rPr sz="2150" i="1" spc="-434" dirty="0">
                <a:latin typeface="Times New Roman"/>
                <a:cs typeface="Times New Roman"/>
              </a:rPr>
              <a:t> </a:t>
            </a:r>
            <a:r>
              <a:rPr sz="3225" spc="-75" baseline="-5167" dirty="0">
                <a:latin typeface="Symbol"/>
                <a:cs typeface="Symbol"/>
              </a:rPr>
              <a:t></a:t>
            </a:r>
            <a:endParaRPr sz="3225" baseline="-5167">
              <a:latin typeface="Symbol"/>
              <a:cs typeface="Symbo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59231" y="4942740"/>
            <a:ext cx="154940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50" i="1" spc="-60" dirty="0">
                <a:latin typeface="Times New Roman"/>
                <a:cs typeface="Times New Roman"/>
              </a:rPr>
              <a:t>a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73340" y="4734001"/>
            <a:ext cx="1319530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14629" algn="l"/>
                <a:tab pos="1234440" algn="l"/>
              </a:tabLst>
            </a:pPr>
            <a:r>
              <a:rPr sz="2150" i="1" spc="-35" dirty="0">
                <a:latin typeface="Times New Roman"/>
                <a:cs typeface="Times New Roman"/>
              </a:rPr>
              <a:t>f	</a:t>
            </a:r>
            <a:r>
              <a:rPr sz="2150" spc="-40" dirty="0">
                <a:latin typeface="Times New Roman"/>
                <a:cs typeface="Times New Roman"/>
              </a:rPr>
              <a:t>(</a:t>
            </a:r>
            <a:r>
              <a:rPr sz="2150" spc="-270" dirty="0">
                <a:latin typeface="Times New Roman"/>
                <a:cs typeface="Times New Roman"/>
              </a:rPr>
              <a:t> </a:t>
            </a:r>
            <a:r>
              <a:rPr sz="2150" i="1" spc="35" dirty="0">
                <a:latin typeface="Times New Roman"/>
                <a:cs typeface="Times New Roman"/>
              </a:rPr>
              <a:t>y</a:t>
            </a:r>
            <a:r>
              <a:rPr sz="2150" spc="-40" dirty="0">
                <a:latin typeface="Times New Roman"/>
                <a:cs typeface="Times New Roman"/>
              </a:rPr>
              <a:t>)</a:t>
            </a:r>
            <a:r>
              <a:rPr sz="2150" spc="-85" dirty="0">
                <a:latin typeface="Times New Roman"/>
                <a:cs typeface="Times New Roman"/>
              </a:rPr>
              <a:t> </a:t>
            </a:r>
            <a:r>
              <a:rPr sz="2150" spc="-65" dirty="0">
                <a:latin typeface="Symbol"/>
                <a:cs typeface="Symbol"/>
              </a:rPr>
              <a:t></a:t>
            </a:r>
            <a:r>
              <a:rPr sz="2150" spc="-75" dirty="0">
                <a:latin typeface="Times New Roman"/>
                <a:cs typeface="Times New Roman"/>
              </a:rPr>
              <a:t> </a:t>
            </a:r>
            <a:r>
              <a:rPr sz="2150" spc="-65" dirty="0">
                <a:latin typeface="Symbol"/>
                <a:cs typeface="Symbol"/>
              </a:rPr>
              <a:t></a:t>
            </a:r>
            <a:r>
              <a:rPr sz="2150" dirty="0">
                <a:latin typeface="Times New Roman"/>
                <a:cs typeface="Times New Roman"/>
              </a:rPr>
              <a:t>	</a:t>
            </a:r>
            <a:r>
              <a:rPr sz="2150" i="1" spc="-35" dirty="0">
                <a:latin typeface="Times New Roman"/>
                <a:cs typeface="Times New Roman"/>
              </a:rPr>
              <a:t>f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91289" y="4915118"/>
            <a:ext cx="117475" cy="2178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i="1" spc="-40" dirty="0">
                <a:latin typeface="Times New Roman"/>
                <a:cs typeface="Times New Roman"/>
              </a:rPr>
              <a:t>X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746846" y="4915118"/>
            <a:ext cx="109220" cy="2178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i="1" spc="-40" dirty="0">
                <a:latin typeface="Times New Roman"/>
                <a:cs typeface="Times New Roman"/>
              </a:rPr>
              <a:t>Y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846643" y="5813674"/>
            <a:ext cx="125095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50" spc="-45" dirty="0">
                <a:latin typeface="Symbol"/>
                <a:cs typeface="Symbol"/>
              </a:rPr>
              <a:t></a:t>
            </a:r>
            <a:endParaRPr sz="2150">
              <a:latin typeface="Symbol"/>
              <a:cs typeface="Symbo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154098" y="5813674"/>
            <a:ext cx="125095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50" spc="-45" dirty="0">
                <a:latin typeface="Symbol"/>
                <a:cs typeface="Symbol"/>
              </a:rPr>
              <a:t></a:t>
            </a:r>
            <a:endParaRPr sz="2150">
              <a:latin typeface="Symbol"/>
              <a:cs typeface="Symbo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482845" y="5781478"/>
            <a:ext cx="154940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50" i="1" spc="-60" dirty="0">
                <a:latin typeface="Times New Roman"/>
                <a:cs typeface="Times New Roman"/>
              </a:rPr>
              <a:t>a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513566" y="5781478"/>
            <a:ext cx="349250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150" spc="-25" dirty="0">
                <a:latin typeface="Times New Roman"/>
                <a:cs typeface="Times New Roman"/>
              </a:rPr>
              <a:t>| </a:t>
            </a:r>
            <a:r>
              <a:rPr sz="2150" i="1" spc="-60" dirty="0">
                <a:latin typeface="Times New Roman"/>
                <a:cs typeface="Times New Roman"/>
              </a:rPr>
              <a:t>a</a:t>
            </a:r>
            <a:r>
              <a:rPr sz="2150" i="1" spc="-420" dirty="0">
                <a:latin typeface="Times New Roman"/>
                <a:cs typeface="Times New Roman"/>
              </a:rPr>
              <a:t> </a:t>
            </a:r>
            <a:r>
              <a:rPr sz="2150" spc="-25" dirty="0">
                <a:latin typeface="Times New Roman"/>
                <a:cs typeface="Times New Roman"/>
              </a:rPr>
              <a:t>|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686102" y="5572754"/>
            <a:ext cx="2364105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240665" algn="l"/>
                <a:tab pos="1480185" algn="l"/>
              </a:tabLst>
            </a:pPr>
            <a:r>
              <a:rPr sz="2150" i="1" spc="-35" dirty="0">
                <a:latin typeface="Times New Roman"/>
                <a:cs typeface="Times New Roman"/>
              </a:rPr>
              <a:t>f	</a:t>
            </a:r>
            <a:r>
              <a:rPr sz="2150" spc="-40" dirty="0">
                <a:latin typeface="Times New Roman"/>
                <a:cs typeface="Times New Roman"/>
              </a:rPr>
              <a:t>( </a:t>
            </a:r>
            <a:r>
              <a:rPr sz="2150" i="1" spc="-5" dirty="0">
                <a:latin typeface="Times New Roman"/>
                <a:cs typeface="Times New Roman"/>
              </a:rPr>
              <a:t>y</a:t>
            </a:r>
            <a:r>
              <a:rPr sz="2150" spc="-5" dirty="0">
                <a:latin typeface="Times New Roman"/>
                <a:cs typeface="Times New Roman"/>
              </a:rPr>
              <a:t>) </a:t>
            </a:r>
            <a:r>
              <a:rPr sz="2150" spc="-65" dirty="0">
                <a:latin typeface="Symbol"/>
                <a:cs typeface="Symbol"/>
              </a:rPr>
              <a:t></a:t>
            </a:r>
            <a:r>
              <a:rPr sz="3225" u="sng" spc="-97" baseline="3488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25" u="sng" spc="-82" baseline="3488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25" u="sng" spc="-89" baseline="3488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 </a:t>
            </a:r>
            <a:r>
              <a:rPr sz="3225" spc="-89" baseline="34883" dirty="0">
                <a:latin typeface="Times New Roman"/>
                <a:cs typeface="Times New Roman"/>
              </a:rPr>
              <a:t> </a:t>
            </a:r>
            <a:r>
              <a:rPr sz="3225" spc="-60" baseline="34883" dirty="0">
                <a:latin typeface="Times New Roman"/>
                <a:cs typeface="Times New Roman"/>
              </a:rPr>
              <a:t> </a:t>
            </a:r>
            <a:r>
              <a:rPr sz="2150" i="1" spc="-35" dirty="0">
                <a:latin typeface="Times New Roman"/>
                <a:cs typeface="Times New Roman"/>
              </a:rPr>
              <a:t>f	</a:t>
            </a:r>
            <a:r>
              <a:rPr sz="3225" spc="-67" baseline="29715" dirty="0">
                <a:latin typeface="Symbol"/>
                <a:cs typeface="Symbol"/>
              </a:rPr>
              <a:t></a:t>
            </a:r>
            <a:r>
              <a:rPr sz="3225" u="sng" spc="-67" baseline="3488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25" i="1" u="sng" spc="-82" baseline="3488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y </a:t>
            </a:r>
            <a:r>
              <a:rPr sz="3225" u="sng" spc="-97" baseline="34883" dirty="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</a:t>
            </a:r>
            <a:r>
              <a:rPr sz="3225" u="sng" spc="-97" baseline="3488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25" i="1" u="sng" spc="-89" baseline="34883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</a:t>
            </a:r>
            <a:r>
              <a:rPr sz="3225" i="1" spc="-644" baseline="34883" dirty="0">
                <a:latin typeface="Times New Roman"/>
                <a:cs typeface="Times New Roman"/>
              </a:rPr>
              <a:t> </a:t>
            </a:r>
            <a:r>
              <a:rPr sz="3225" spc="-127" baseline="29715" dirty="0">
                <a:latin typeface="Symbol"/>
                <a:cs typeface="Symbol"/>
              </a:rPr>
              <a:t></a:t>
            </a:r>
            <a:r>
              <a:rPr sz="2150" spc="-85" dirty="0">
                <a:latin typeface="Times New Roman"/>
                <a:cs typeface="Times New Roman"/>
              </a:rPr>
              <a:t>.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978111" y="5603337"/>
            <a:ext cx="1018540" cy="3543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880744" algn="l"/>
              </a:tabLst>
            </a:pPr>
            <a:r>
              <a:rPr sz="1875" i="1" spc="-60" baseline="-13333" dirty="0">
                <a:latin typeface="Times New Roman"/>
                <a:cs typeface="Times New Roman"/>
              </a:rPr>
              <a:t>X</a:t>
            </a:r>
            <a:r>
              <a:rPr sz="1875" i="1" spc="67" baseline="-13333" dirty="0">
                <a:latin typeface="Times New Roman"/>
                <a:cs typeface="Times New Roman"/>
              </a:rPr>
              <a:t> </a:t>
            </a:r>
            <a:r>
              <a:rPr sz="2150" spc="-45" dirty="0">
                <a:latin typeface="Symbol"/>
                <a:cs typeface="Symbol"/>
              </a:rPr>
              <a:t></a:t>
            </a:r>
            <a:r>
              <a:rPr sz="2150" spc="-45" dirty="0">
                <a:latin typeface="Times New Roman"/>
                <a:cs typeface="Times New Roman"/>
              </a:rPr>
              <a:t>	</a:t>
            </a:r>
            <a:r>
              <a:rPr sz="2150" spc="-45" dirty="0">
                <a:latin typeface="Symbol"/>
                <a:cs typeface="Symbol"/>
              </a:rPr>
              <a:t></a:t>
            </a:r>
            <a:endParaRPr sz="2150">
              <a:latin typeface="Symbol"/>
              <a:cs typeface="Symbo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785586" y="5753849"/>
            <a:ext cx="109220" cy="2178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50" i="1" spc="-40" dirty="0">
                <a:latin typeface="Times New Roman"/>
                <a:cs typeface="Times New Roman"/>
              </a:rPr>
              <a:t>Y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4640" y="461201"/>
            <a:ext cx="8016240" cy="112331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9"/>
              </a:spcBef>
              <a:tabLst>
                <a:tab pos="4753610" algn="l"/>
              </a:tabLst>
            </a:pP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Example 3.3:</a:t>
            </a:r>
            <a:r>
              <a:rPr sz="3000" b="1" spc="-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If </a:t>
            </a:r>
            <a:r>
              <a:rPr sz="3000" spc="45" dirty="0">
                <a:latin typeface="Times New Roman"/>
                <a:cs typeface="Times New Roman"/>
              </a:rPr>
              <a:t>g(X)=</a:t>
            </a:r>
            <a:r>
              <a:rPr sz="3675" i="1" spc="67" baseline="1133" dirty="0">
                <a:latin typeface="Times New Roman"/>
                <a:cs typeface="Times New Roman"/>
              </a:rPr>
              <a:t>Y  </a:t>
            </a:r>
            <a:r>
              <a:rPr sz="3675" spc="375" baseline="1133" dirty="0">
                <a:latin typeface="Symbol"/>
                <a:cs typeface="Symbol"/>
              </a:rPr>
              <a:t></a:t>
            </a:r>
            <a:r>
              <a:rPr sz="3675" spc="-217" baseline="1133" dirty="0">
                <a:latin typeface="Times New Roman"/>
                <a:cs typeface="Times New Roman"/>
              </a:rPr>
              <a:t> </a:t>
            </a:r>
            <a:r>
              <a:rPr sz="3675" i="1" spc="412" baseline="1133" dirty="0">
                <a:latin typeface="Times New Roman"/>
                <a:cs typeface="Times New Roman"/>
              </a:rPr>
              <a:t>X</a:t>
            </a:r>
            <a:r>
              <a:rPr sz="3675" i="1" spc="-142" baseline="1133" dirty="0">
                <a:latin typeface="Times New Roman"/>
                <a:cs typeface="Times New Roman"/>
              </a:rPr>
              <a:t> </a:t>
            </a:r>
            <a:r>
              <a:rPr sz="2100" spc="217" baseline="43650" dirty="0">
                <a:latin typeface="Times New Roman"/>
                <a:cs typeface="Times New Roman"/>
              </a:rPr>
              <a:t>2	</a:t>
            </a:r>
            <a:r>
              <a:rPr sz="3000" dirty="0">
                <a:latin typeface="Times New Roman"/>
                <a:cs typeface="Times New Roman"/>
              </a:rPr>
              <a:t>; </a:t>
            </a:r>
            <a:r>
              <a:rPr sz="3000" spc="-5" dirty="0">
                <a:latin typeface="Times New Roman"/>
                <a:cs typeface="Times New Roman"/>
              </a:rPr>
              <a:t>find cdf </a:t>
            </a:r>
            <a:r>
              <a:rPr sz="3000" dirty="0">
                <a:latin typeface="Times New Roman"/>
                <a:cs typeface="Times New Roman"/>
              </a:rPr>
              <a:t>&amp; </a:t>
            </a:r>
            <a:r>
              <a:rPr sz="3000" spc="-5" dirty="0">
                <a:latin typeface="Times New Roman"/>
                <a:cs typeface="Times New Roman"/>
              </a:rPr>
              <a:t>pdf of</a:t>
            </a:r>
            <a:r>
              <a:rPr sz="3000" spc="-145" dirty="0">
                <a:latin typeface="Times New Roman"/>
                <a:cs typeface="Times New Roman"/>
              </a:rPr>
              <a:t> </a:t>
            </a:r>
            <a:r>
              <a:rPr sz="3000" spc="-190" dirty="0">
                <a:latin typeface="Times New Roman"/>
                <a:cs typeface="Times New Roman"/>
              </a:rPr>
              <a:t>Y.</a:t>
            </a:r>
            <a:endParaRPr sz="3000">
              <a:latin typeface="Times New Roman"/>
              <a:cs typeface="Times New Roman"/>
            </a:endParaRPr>
          </a:p>
          <a:p>
            <a:pPr marL="614045" algn="ctr">
              <a:lnSpc>
                <a:spcPct val="100000"/>
              </a:lnSpc>
              <a:spcBef>
                <a:spcPts val="720"/>
              </a:spcBef>
            </a:pP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Solution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4876800"/>
            <a:ext cx="860615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we </a:t>
            </a:r>
            <a:r>
              <a:rPr sz="3000" spc="-5" dirty="0">
                <a:latin typeface="Times New Roman"/>
                <a:cs typeface="Times New Roman"/>
              </a:rPr>
              <a:t>see </a:t>
            </a:r>
            <a:r>
              <a:rPr sz="3000" dirty="0">
                <a:latin typeface="Times New Roman"/>
                <a:cs typeface="Times New Roman"/>
              </a:rPr>
              <a:t>that for one value of </a:t>
            </a:r>
            <a:r>
              <a:rPr sz="3000" spc="-5" dirty="0">
                <a:latin typeface="Times New Roman"/>
                <a:cs typeface="Times New Roman"/>
              </a:rPr>
              <a:t>Y there </a:t>
            </a:r>
            <a:r>
              <a:rPr sz="3000" dirty="0">
                <a:latin typeface="Times New Roman"/>
                <a:cs typeface="Times New Roman"/>
              </a:rPr>
              <a:t>are </a:t>
            </a:r>
            <a:r>
              <a:rPr sz="3000" spc="-5" dirty="0">
                <a:latin typeface="Times New Roman"/>
                <a:cs typeface="Times New Roman"/>
              </a:rPr>
              <a:t>two </a:t>
            </a:r>
            <a:r>
              <a:rPr sz="3000" dirty="0">
                <a:latin typeface="Times New Roman"/>
                <a:cs typeface="Times New Roman"/>
              </a:rPr>
              <a:t>values of  X, </a:t>
            </a:r>
            <a:r>
              <a:rPr sz="3000" spc="-5" dirty="0">
                <a:latin typeface="Times New Roman"/>
                <a:cs typeface="Times New Roman"/>
              </a:rPr>
              <a:t>namely √Y</a:t>
            </a:r>
            <a:r>
              <a:rPr sz="3000" spc="-114" dirty="0">
                <a:latin typeface="Times New Roman"/>
                <a:cs typeface="Times New Roman"/>
              </a:rPr>
              <a:t> </a:t>
            </a:r>
            <a:r>
              <a:rPr sz="3000" spc="-60" dirty="0">
                <a:latin typeface="Times New Roman"/>
                <a:cs typeface="Times New Roman"/>
              </a:rPr>
              <a:t>and−√Y.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38200" y="1648037"/>
            <a:ext cx="7139835" cy="29258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1311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52653"/>
            <a:ext cx="121729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CD</a:t>
            </a:r>
            <a:r>
              <a:rPr sz="3000" spc="5" dirty="0">
                <a:latin typeface="Times New Roman"/>
                <a:cs typeface="Times New Roman"/>
              </a:rPr>
              <a:t>F</a:t>
            </a:r>
            <a:r>
              <a:rPr sz="3000" dirty="0">
                <a:latin typeface="Times New Roman"/>
                <a:cs typeface="Times New Roman"/>
              </a:rPr>
              <a:t>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2199259"/>
            <a:ext cx="11741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PD</a:t>
            </a:r>
            <a:r>
              <a:rPr sz="3000" dirty="0">
                <a:latin typeface="Times New Roman"/>
                <a:cs typeface="Times New Roman"/>
              </a:rPr>
              <a:t>F;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94348" y="605298"/>
            <a:ext cx="4102273" cy="16416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65414" y="2518797"/>
            <a:ext cx="4555239" cy="6565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99542" y="3309444"/>
            <a:ext cx="3292789" cy="17736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2498217" y="6465214"/>
            <a:ext cx="4022436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52653"/>
            <a:ext cx="860361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If </a:t>
            </a:r>
            <a:r>
              <a:rPr sz="3000" dirty="0">
                <a:latin typeface="Times New Roman"/>
                <a:cs typeface="Times New Roman"/>
              </a:rPr>
              <a:t>fX(x) is </a:t>
            </a:r>
            <a:r>
              <a:rPr sz="3000" spc="-5" dirty="0">
                <a:latin typeface="Times New Roman"/>
                <a:cs typeface="Times New Roman"/>
              </a:rPr>
              <a:t>an even function, </a:t>
            </a:r>
            <a:r>
              <a:rPr sz="3000" dirty="0">
                <a:latin typeface="Times New Roman"/>
                <a:cs typeface="Times New Roman"/>
              </a:rPr>
              <a:t>then </a:t>
            </a:r>
            <a:r>
              <a:rPr sz="3000" spc="-5" dirty="0">
                <a:latin typeface="Times New Roman"/>
                <a:cs typeface="Times New Roman"/>
              </a:rPr>
              <a:t>fX(x)=fX(−x) </a:t>
            </a:r>
            <a:r>
              <a:rPr sz="3000" dirty="0">
                <a:latin typeface="Times New Roman"/>
                <a:cs typeface="Times New Roman"/>
              </a:rPr>
              <a:t>and  </a:t>
            </a:r>
            <a:r>
              <a:rPr sz="3000" spc="-5" dirty="0">
                <a:latin typeface="Times New Roman"/>
                <a:cs typeface="Times New Roman"/>
              </a:rPr>
              <a:t>FX(−x)=1−FX(x).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1559178"/>
            <a:ext cx="49104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  <a:tab pos="1412875" algn="l"/>
                <a:tab pos="3721100" algn="l"/>
              </a:tabLst>
            </a:pPr>
            <a:r>
              <a:rPr sz="3000" dirty="0">
                <a:latin typeface="Times New Roman"/>
                <a:cs typeface="Times New Roman"/>
              </a:rPr>
              <a:t>Thus;	</a:t>
            </a:r>
            <a:r>
              <a:rPr sz="3000" spc="-5" dirty="0">
                <a:latin typeface="Times New Roman"/>
                <a:cs typeface="Times New Roman"/>
              </a:rPr>
              <a:t>since	</a:t>
            </a:r>
            <a:r>
              <a:rPr sz="3000" spc="-10" dirty="0">
                <a:latin typeface="Times New Roman"/>
                <a:cs typeface="Times New Roman"/>
              </a:rPr>
              <a:t>is</a:t>
            </a:r>
            <a:r>
              <a:rPr sz="3000" spc="-6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even;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79160" y="1559178"/>
            <a:ext cx="342392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Times New Roman"/>
                <a:cs typeface="Times New Roman"/>
              </a:rPr>
              <a:t>the </a:t>
            </a:r>
            <a:r>
              <a:rPr sz="3000" spc="-5" dirty="0">
                <a:latin typeface="Times New Roman"/>
                <a:cs typeface="Times New Roman"/>
              </a:rPr>
              <a:t>PDF </a:t>
            </a:r>
            <a:r>
              <a:rPr sz="3000" dirty="0">
                <a:latin typeface="Times New Roman"/>
                <a:cs typeface="Times New Roman"/>
              </a:rPr>
              <a:t>of </a:t>
            </a:r>
            <a:r>
              <a:rPr sz="3000" spc="-5" dirty="0">
                <a:latin typeface="Times New Roman"/>
                <a:cs typeface="Times New Roman"/>
              </a:rPr>
              <a:t>Y</a:t>
            </a:r>
            <a:r>
              <a:rPr sz="3000" spc="-28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become;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36818" y="1684469"/>
            <a:ext cx="1101090" cy="4013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2450" i="1" spc="250" dirty="0">
                <a:latin typeface="Times New Roman"/>
                <a:cs typeface="Times New Roman"/>
              </a:rPr>
              <a:t>Y </a:t>
            </a:r>
            <a:r>
              <a:rPr sz="2450" spc="250" dirty="0">
                <a:latin typeface="Symbol"/>
                <a:cs typeface="Symbol"/>
              </a:rPr>
              <a:t></a:t>
            </a:r>
            <a:r>
              <a:rPr sz="2450" spc="250" dirty="0">
                <a:latin typeface="Times New Roman"/>
                <a:cs typeface="Times New Roman"/>
              </a:rPr>
              <a:t> </a:t>
            </a:r>
            <a:r>
              <a:rPr sz="2450" i="1" spc="275" dirty="0">
                <a:latin typeface="Times New Roman"/>
                <a:cs typeface="Times New Roman"/>
              </a:rPr>
              <a:t>X</a:t>
            </a:r>
            <a:r>
              <a:rPr sz="2450" i="1" spc="-190" dirty="0">
                <a:latin typeface="Times New Roman"/>
                <a:cs typeface="Times New Roman"/>
              </a:rPr>
              <a:t> </a:t>
            </a:r>
            <a:r>
              <a:rPr sz="2100" spc="217" baseline="43650" dirty="0">
                <a:latin typeface="Times New Roman"/>
                <a:cs typeface="Times New Roman"/>
              </a:rPr>
              <a:t>2</a:t>
            </a:r>
            <a:endParaRPr sz="2100" baseline="436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057400" y="2057400"/>
            <a:ext cx="4162425" cy="11525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0549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4954" y="186893"/>
            <a:ext cx="806894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3.3.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Bookman Uralic"/>
                <a:cs typeface="Bookman Uralic"/>
              </a:rPr>
              <a:t>One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Bookman Uralic"/>
                <a:cs typeface="Bookman Uralic"/>
              </a:rPr>
              <a:t>Function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Bookman Uralic"/>
                <a:cs typeface="Bookman Uralic"/>
              </a:rPr>
              <a:t>of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Bookman Uralic"/>
                <a:cs typeface="Bookman Uralic"/>
              </a:rPr>
              <a:t>Two </a:t>
            </a:r>
            <a:r>
              <a:rPr sz="2800" u="heavy" spc="-5" dirty="0">
                <a:uFill>
                  <a:solidFill>
                    <a:srgbClr val="000000"/>
                  </a:solidFill>
                </a:uFill>
                <a:latin typeface="Bookman Uralic"/>
                <a:cs typeface="Bookman Uralic"/>
              </a:rPr>
              <a:t>Random</a:t>
            </a:r>
            <a:r>
              <a:rPr sz="2800" u="heavy" spc="30" dirty="0">
                <a:uFill>
                  <a:solidFill>
                    <a:srgbClr val="000000"/>
                  </a:solidFill>
                </a:uFill>
                <a:latin typeface="Bookman Uralic"/>
                <a:cs typeface="Bookman Uralic"/>
              </a:rPr>
              <a:t> </a:t>
            </a:r>
            <a:r>
              <a:rPr sz="2800" u="heavy" spc="-10" dirty="0">
                <a:uFill>
                  <a:solidFill>
                    <a:srgbClr val="000000"/>
                  </a:solidFill>
                </a:uFill>
                <a:latin typeface="Bookman Uralic"/>
                <a:cs typeface="Bookman Uralic"/>
              </a:rPr>
              <a:t>Variables</a:t>
            </a:r>
            <a:endParaRPr sz="2800">
              <a:latin typeface="Bookman Uralic"/>
              <a:cs typeface="Bookman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792226"/>
            <a:ext cx="860806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600" spc="-5" dirty="0">
                <a:latin typeface="Times New Roman"/>
                <a:cs typeface="Times New Roman"/>
              </a:rPr>
              <a:t>Given two </a:t>
            </a:r>
            <a:r>
              <a:rPr sz="2600" dirty="0">
                <a:latin typeface="Times New Roman"/>
                <a:cs typeface="Times New Roman"/>
              </a:rPr>
              <a:t>random </a:t>
            </a:r>
            <a:r>
              <a:rPr sz="2600" spc="-5" dirty="0">
                <a:latin typeface="Times New Roman"/>
                <a:cs typeface="Times New Roman"/>
              </a:rPr>
              <a:t>variables </a:t>
            </a:r>
            <a:r>
              <a:rPr sz="2600" i="1" dirty="0">
                <a:latin typeface="Times New Roman"/>
                <a:cs typeface="Times New Roman"/>
              </a:rPr>
              <a:t>X </a:t>
            </a:r>
            <a:r>
              <a:rPr sz="2600" spc="-5" dirty="0">
                <a:latin typeface="Times New Roman"/>
                <a:cs typeface="Times New Roman"/>
              </a:rPr>
              <a:t>and </a:t>
            </a:r>
            <a:r>
              <a:rPr sz="2600" i="1" dirty="0">
                <a:latin typeface="Times New Roman"/>
                <a:cs typeface="Times New Roman"/>
              </a:rPr>
              <a:t>Y </a:t>
            </a:r>
            <a:r>
              <a:rPr sz="2600" spc="-5" dirty="0">
                <a:latin typeface="Times New Roman"/>
                <a:cs typeface="Times New Roman"/>
              </a:rPr>
              <a:t>and </a:t>
            </a:r>
            <a:r>
              <a:rPr sz="2600" dirty="0">
                <a:latin typeface="Times New Roman"/>
                <a:cs typeface="Times New Roman"/>
              </a:rPr>
              <a:t>a </a:t>
            </a:r>
            <a:r>
              <a:rPr sz="2600" spc="-5" dirty="0">
                <a:latin typeface="Times New Roman"/>
                <a:cs typeface="Times New Roman"/>
              </a:rPr>
              <a:t>function </a:t>
            </a:r>
            <a:r>
              <a:rPr sz="2600" i="1" spc="-10" dirty="0">
                <a:latin typeface="Times New Roman"/>
                <a:cs typeface="Times New Roman"/>
              </a:rPr>
              <a:t>g</a:t>
            </a:r>
            <a:r>
              <a:rPr sz="2600" spc="-10" dirty="0">
                <a:latin typeface="Times New Roman"/>
                <a:cs typeface="Times New Roman"/>
              </a:rPr>
              <a:t>(</a:t>
            </a:r>
            <a:r>
              <a:rPr sz="2600" i="1" spc="-10" dirty="0">
                <a:latin typeface="Times New Roman"/>
                <a:cs typeface="Times New Roman"/>
              </a:rPr>
              <a:t>x</a:t>
            </a:r>
            <a:r>
              <a:rPr sz="2600" spc="-10" dirty="0">
                <a:latin typeface="Times New Roman"/>
                <a:cs typeface="Times New Roman"/>
              </a:rPr>
              <a:t>,</a:t>
            </a:r>
            <a:r>
              <a:rPr sz="2600" i="1" spc="-10" dirty="0">
                <a:latin typeface="Times New Roman"/>
                <a:cs typeface="Times New Roman"/>
              </a:rPr>
              <a:t>y</a:t>
            </a:r>
            <a:r>
              <a:rPr sz="2600" spc="-10" dirty="0">
                <a:latin typeface="Times New Roman"/>
                <a:cs typeface="Times New Roman"/>
              </a:rPr>
              <a:t>),</a:t>
            </a:r>
            <a:r>
              <a:rPr sz="2600" spc="1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we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1228089"/>
            <a:ext cx="4728210" cy="1057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105"/>
              </a:spcBef>
            </a:pPr>
            <a:r>
              <a:rPr sz="2600" dirty="0">
                <a:latin typeface="Times New Roman"/>
                <a:cs typeface="Times New Roman"/>
              </a:rPr>
              <a:t>form a new random </a:t>
            </a:r>
            <a:r>
              <a:rPr sz="2600" spc="-5" dirty="0">
                <a:latin typeface="Times New Roman"/>
                <a:cs typeface="Times New Roman"/>
              </a:rPr>
              <a:t>variable </a:t>
            </a:r>
            <a:r>
              <a:rPr sz="2600" i="1" dirty="0">
                <a:latin typeface="Times New Roman"/>
                <a:cs typeface="Times New Roman"/>
              </a:rPr>
              <a:t>Z</a:t>
            </a:r>
            <a:r>
              <a:rPr sz="2600" i="1" spc="-110" dirty="0">
                <a:latin typeface="Times New Roman"/>
                <a:cs typeface="Times New Roman"/>
              </a:rPr>
              <a:t> </a:t>
            </a:r>
            <a:r>
              <a:rPr sz="2600" spc="-5" dirty="0">
                <a:latin typeface="Times New Roman"/>
                <a:cs typeface="Times New Roman"/>
              </a:rPr>
              <a:t>as</a:t>
            </a:r>
            <a:endParaRPr sz="2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8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600" dirty="0">
                <a:latin typeface="Times New Roman"/>
                <a:cs typeface="Times New Roman"/>
              </a:rPr>
              <a:t>These </a:t>
            </a:r>
            <a:r>
              <a:rPr sz="2600" spc="-5" dirty="0">
                <a:latin typeface="Times New Roman"/>
                <a:cs typeface="Times New Roman"/>
              </a:rPr>
              <a:t>are </a:t>
            </a:r>
            <a:r>
              <a:rPr sz="2600" dirty="0">
                <a:latin typeface="Times New Roman"/>
                <a:cs typeface="Times New Roman"/>
              </a:rPr>
              <a:t>Examples of</a:t>
            </a:r>
            <a:r>
              <a:rPr sz="2600" spc="-1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g(X,Y);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81980" y="4398721"/>
            <a:ext cx="3733165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315335" algn="l"/>
              </a:tabLst>
            </a:pPr>
            <a:r>
              <a:rPr sz="2600" dirty="0">
                <a:latin typeface="Times New Roman"/>
                <a:cs typeface="Times New Roman"/>
              </a:rPr>
              <a:t>how</a:t>
            </a:r>
            <a:r>
              <a:rPr sz="2600" spc="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does</a:t>
            </a:r>
            <a:r>
              <a:rPr sz="2600" spc="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one</a:t>
            </a:r>
            <a:r>
              <a:rPr sz="2600" spc="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obt</a:t>
            </a:r>
            <a:r>
              <a:rPr sz="2600" spc="-15" dirty="0">
                <a:latin typeface="Times New Roman"/>
                <a:cs typeface="Times New Roman"/>
              </a:rPr>
              <a:t>a</a:t>
            </a:r>
            <a:r>
              <a:rPr sz="2600" dirty="0">
                <a:latin typeface="Times New Roman"/>
                <a:cs typeface="Times New Roman"/>
              </a:rPr>
              <a:t>in	the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51403" y="5468823"/>
            <a:ext cx="5561965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14069" algn="l"/>
                <a:tab pos="1448435" algn="l"/>
                <a:tab pos="1955800" algn="l"/>
                <a:tab pos="3159760" algn="l"/>
                <a:tab pos="4034790" algn="l"/>
                <a:tab pos="4414520" algn="l"/>
              </a:tabLst>
            </a:pPr>
            <a:r>
              <a:rPr sz="2600" dirty="0">
                <a:latin typeface="Times New Roman"/>
                <a:cs typeface="Times New Roman"/>
              </a:rPr>
              <a:t>t</a:t>
            </a:r>
            <a:r>
              <a:rPr sz="2600" spc="-15" dirty="0">
                <a:latin typeface="Times New Roman"/>
                <a:cs typeface="Times New Roman"/>
              </a:rPr>
              <a:t>y</a:t>
            </a:r>
            <a:r>
              <a:rPr sz="2600" dirty="0">
                <a:latin typeface="Times New Roman"/>
                <a:cs typeface="Times New Roman"/>
              </a:rPr>
              <a:t>pe	a</a:t>
            </a:r>
            <a:r>
              <a:rPr sz="2600" spc="-15" dirty="0">
                <a:latin typeface="Times New Roman"/>
                <a:cs typeface="Times New Roman"/>
              </a:rPr>
              <a:t>r</a:t>
            </a:r>
            <a:r>
              <a:rPr sz="2600" dirty="0">
                <a:latin typeface="Times New Roman"/>
                <a:cs typeface="Times New Roman"/>
              </a:rPr>
              <a:t>e	of	int</a:t>
            </a:r>
            <a:r>
              <a:rPr sz="2600" spc="-15" dirty="0">
                <a:latin typeface="Times New Roman"/>
                <a:cs typeface="Times New Roman"/>
              </a:rPr>
              <a:t>e</a:t>
            </a:r>
            <a:r>
              <a:rPr sz="2600" dirty="0">
                <a:latin typeface="Times New Roman"/>
                <a:cs typeface="Times New Roman"/>
              </a:rPr>
              <a:t>r</a:t>
            </a:r>
            <a:r>
              <a:rPr sz="2600" spc="-15" dirty="0">
                <a:latin typeface="Times New Roman"/>
                <a:cs typeface="Times New Roman"/>
              </a:rPr>
              <a:t>e</a:t>
            </a:r>
            <a:r>
              <a:rPr sz="2600" dirty="0">
                <a:latin typeface="Times New Roman"/>
                <a:cs typeface="Times New Roman"/>
              </a:rPr>
              <a:t>st	f</a:t>
            </a:r>
            <a:r>
              <a:rPr sz="2600" spc="-10" dirty="0">
                <a:latin typeface="Times New Roman"/>
                <a:cs typeface="Times New Roman"/>
              </a:rPr>
              <a:t>r</a:t>
            </a:r>
            <a:r>
              <a:rPr sz="2600" dirty="0">
                <a:latin typeface="Times New Roman"/>
                <a:cs typeface="Times New Roman"/>
              </a:rPr>
              <a:t>om	a	p</a:t>
            </a:r>
            <a:r>
              <a:rPr sz="2600" spc="-15" dirty="0">
                <a:latin typeface="Times New Roman"/>
                <a:cs typeface="Times New Roman"/>
              </a:rPr>
              <a:t>r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-15" dirty="0">
                <a:latin typeface="Times New Roman"/>
                <a:cs typeface="Times New Roman"/>
              </a:rPr>
              <a:t>c</a:t>
            </a:r>
            <a:r>
              <a:rPr sz="2600" dirty="0">
                <a:latin typeface="Times New Roman"/>
                <a:cs typeface="Times New Roman"/>
              </a:rPr>
              <a:t>t</a:t>
            </a:r>
            <a:r>
              <a:rPr sz="2600" spc="-15" dirty="0">
                <a:latin typeface="Times New Roman"/>
                <a:cs typeface="Times New Roman"/>
              </a:rPr>
              <a:t>i</a:t>
            </a:r>
            <a:r>
              <a:rPr sz="2600" dirty="0">
                <a:latin typeface="Times New Roman"/>
                <a:cs typeface="Times New Roman"/>
              </a:rPr>
              <a:t>c</a:t>
            </a:r>
            <a:r>
              <a:rPr sz="2600" spc="-15" dirty="0">
                <a:latin typeface="Times New Roman"/>
                <a:cs typeface="Times New Roman"/>
              </a:rPr>
              <a:t>a</a:t>
            </a:r>
            <a:r>
              <a:rPr sz="2600" dirty="0">
                <a:latin typeface="Times New Roman"/>
                <a:cs typeface="Times New Roman"/>
              </a:rPr>
              <a:t>l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7340" y="4359731"/>
            <a:ext cx="3068955" cy="1967864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600" spc="-5" dirty="0">
                <a:latin typeface="Times New Roman"/>
                <a:cs typeface="Times New Roman"/>
              </a:rPr>
              <a:t>Given </a:t>
            </a:r>
            <a:r>
              <a:rPr sz="2600" dirty="0">
                <a:latin typeface="Times New Roman"/>
                <a:cs typeface="Times New Roman"/>
              </a:rPr>
              <a:t>the joint</a:t>
            </a:r>
            <a:r>
              <a:rPr sz="2600" spc="1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p.d.f</a:t>
            </a:r>
            <a:endParaRPr sz="26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315"/>
              </a:spcBef>
            </a:pPr>
            <a:r>
              <a:rPr sz="2600" dirty="0">
                <a:latin typeface="Times New Roman"/>
                <a:cs typeface="Times New Roman"/>
              </a:rPr>
              <a:t>p.d.f of </a:t>
            </a:r>
            <a:r>
              <a:rPr sz="2600" i="1" dirty="0">
                <a:latin typeface="Times New Roman"/>
                <a:cs typeface="Times New Roman"/>
              </a:rPr>
              <a:t>Z</a:t>
            </a:r>
            <a:r>
              <a:rPr sz="2600" i="1" spc="-1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?</a:t>
            </a:r>
            <a:endParaRPr sz="2600">
              <a:latin typeface="Times New Roman"/>
              <a:cs typeface="Times New Roman"/>
            </a:endParaRPr>
          </a:p>
          <a:p>
            <a:pPr marL="355600" marR="236220" indent="-342900">
              <a:lnSpc>
                <a:spcPct val="110000"/>
              </a:lnSpc>
              <a:spcBef>
                <a:spcPts val="1560"/>
              </a:spcBef>
              <a:buFont typeface="Arial"/>
              <a:buChar char="•"/>
              <a:tabLst>
                <a:tab pos="354965" algn="l"/>
                <a:tab pos="355600" algn="l"/>
                <a:tab pos="1837055" algn="l"/>
                <a:tab pos="2345690" algn="l"/>
              </a:tabLst>
            </a:pPr>
            <a:r>
              <a:rPr sz="2600" dirty="0">
                <a:latin typeface="Times New Roman"/>
                <a:cs typeface="Times New Roman"/>
              </a:rPr>
              <a:t>Pr</a:t>
            </a:r>
            <a:r>
              <a:rPr sz="2600" spc="-10" dirty="0">
                <a:latin typeface="Times New Roman"/>
                <a:cs typeface="Times New Roman"/>
              </a:rPr>
              <a:t>o</a:t>
            </a:r>
            <a:r>
              <a:rPr sz="2600" dirty="0">
                <a:latin typeface="Times New Roman"/>
                <a:cs typeface="Times New Roman"/>
              </a:rPr>
              <a:t>ble</a:t>
            </a:r>
            <a:r>
              <a:rPr sz="2600" spc="-15" dirty="0">
                <a:latin typeface="Times New Roman"/>
                <a:cs typeface="Times New Roman"/>
              </a:rPr>
              <a:t>m</a:t>
            </a:r>
            <a:r>
              <a:rPr sz="2600" dirty="0">
                <a:latin typeface="Times New Roman"/>
                <a:cs typeface="Times New Roman"/>
              </a:rPr>
              <a:t>s	of	this  standpoint.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29397" y="1250965"/>
            <a:ext cx="1878330" cy="4140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50" i="1" spc="215" dirty="0">
                <a:latin typeface="Times New Roman"/>
                <a:cs typeface="Times New Roman"/>
              </a:rPr>
              <a:t>Z</a:t>
            </a:r>
            <a:r>
              <a:rPr sz="2550" i="1" spc="275" dirty="0">
                <a:latin typeface="Times New Roman"/>
                <a:cs typeface="Times New Roman"/>
              </a:rPr>
              <a:t> </a:t>
            </a:r>
            <a:r>
              <a:rPr sz="2550" spc="210" dirty="0">
                <a:latin typeface="Symbol"/>
                <a:cs typeface="Symbol"/>
              </a:rPr>
              <a:t></a:t>
            </a:r>
            <a:r>
              <a:rPr sz="2550" spc="125" dirty="0">
                <a:latin typeface="Times New Roman"/>
                <a:cs typeface="Times New Roman"/>
              </a:rPr>
              <a:t> </a:t>
            </a:r>
            <a:r>
              <a:rPr sz="2550" i="1" spc="235" dirty="0">
                <a:latin typeface="Times New Roman"/>
                <a:cs typeface="Times New Roman"/>
              </a:rPr>
              <a:t>g</a:t>
            </a:r>
            <a:r>
              <a:rPr sz="2550" spc="235" dirty="0">
                <a:latin typeface="Times New Roman"/>
                <a:cs typeface="Times New Roman"/>
              </a:rPr>
              <a:t>(</a:t>
            </a:r>
            <a:r>
              <a:rPr sz="2550" spc="-320" dirty="0">
                <a:latin typeface="Times New Roman"/>
                <a:cs typeface="Times New Roman"/>
              </a:rPr>
              <a:t> </a:t>
            </a:r>
            <a:r>
              <a:rPr sz="2550" i="1" spc="235" dirty="0">
                <a:latin typeface="Times New Roman"/>
                <a:cs typeface="Times New Roman"/>
              </a:rPr>
              <a:t>X</a:t>
            </a:r>
            <a:r>
              <a:rPr sz="2550" i="1" spc="-254" dirty="0">
                <a:latin typeface="Times New Roman"/>
                <a:cs typeface="Times New Roman"/>
              </a:rPr>
              <a:t> </a:t>
            </a:r>
            <a:r>
              <a:rPr sz="2550" spc="204" dirty="0">
                <a:latin typeface="Times New Roman"/>
                <a:cs typeface="Times New Roman"/>
              </a:rPr>
              <a:t>,</a:t>
            </a:r>
            <a:r>
              <a:rPr sz="2550" i="1" spc="204" dirty="0">
                <a:latin typeface="Times New Roman"/>
                <a:cs typeface="Times New Roman"/>
              </a:rPr>
              <a:t>Y</a:t>
            </a:r>
            <a:r>
              <a:rPr sz="2550" i="1" spc="-204" dirty="0">
                <a:latin typeface="Times New Roman"/>
                <a:cs typeface="Times New Roman"/>
              </a:rPr>
              <a:t> </a:t>
            </a:r>
            <a:r>
              <a:rPr sz="2550" spc="40" dirty="0">
                <a:latin typeface="Times New Roman"/>
                <a:cs typeface="Times New Roman"/>
              </a:rPr>
              <a:t>).</a:t>
            </a:r>
            <a:endParaRPr sz="25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90198" y="4401357"/>
            <a:ext cx="1401445" cy="43434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2650" i="1" spc="210" dirty="0">
                <a:latin typeface="Times New Roman"/>
                <a:cs typeface="Times New Roman"/>
              </a:rPr>
              <a:t>f</a:t>
            </a:r>
            <a:r>
              <a:rPr sz="2325" i="1" spc="315" baseline="-23297" dirty="0">
                <a:latin typeface="Times New Roman"/>
                <a:cs typeface="Times New Roman"/>
              </a:rPr>
              <a:t>XY </a:t>
            </a:r>
            <a:r>
              <a:rPr sz="2650" spc="195" dirty="0">
                <a:latin typeface="Times New Roman"/>
                <a:cs typeface="Times New Roman"/>
              </a:rPr>
              <a:t>(</a:t>
            </a:r>
            <a:r>
              <a:rPr sz="2650" i="1" spc="195" dirty="0">
                <a:latin typeface="Times New Roman"/>
                <a:cs typeface="Times New Roman"/>
              </a:rPr>
              <a:t>x</a:t>
            </a:r>
            <a:r>
              <a:rPr sz="2650" spc="195" dirty="0">
                <a:latin typeface="Times New Roman"/>
                <a:cs typeface="Times New Roman"/>
              </a:rPr>
              <a:t>,</a:t>
            </a:r>
            <a:r>
              <a:rPr sz="2650" spc="-395" dirty="0">
                <a:latin typeface="Times New Roman"/>
                <a:cs typeface="Times New Roman"/>
              </a:rPr>
              <a:t> </a:t>
            </a:r>
            <a:r>
              <a:rPr sz="2650" i="1" spc="85" dirty="0">
                <a:latin typeface="Times New Roman"/>
                <a:cs typeface="Times New Roman"/>
              </a:rPr>
              <a:t>y</a:t>
            </a:r>
            <a:r>
              <a:rPr sz="2650" spc="85" dirty="0">
                <a:latin typeface="Times New Roman"/>
                <a:cs typeface="Times New Roman"/>
              </a:rPr>
              <a:t>),</a:t>
            </a:r>
            <a:endParaRPr sz="26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724400" y="1676400"/>
            <a:ext cx="3819525" cy="243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0549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676391"/>
            <a:ext cx="47256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latin typeface="Times New Roman"/>
                <a:cs typeface="Times New Roman"/>
              </a:rPr>
              <a:t>4. Find </a:t>
            </a:r>
            <a:r>
              <a:rPr sz="2800" spc="-5" dirty="0">
                <a:latin typeface="Times New Roman"/>
                <a:cs typeface="Times New Roman"/>
              </a:rPr>
              <a:t>Fz(z) </a:t>
            </a:r>
            <a:r>
              <a:rPr sz="2800" dirty="0">
                <a:latin typeface="Times New Roman"/>
                <a:cs typeface="Times New Roman"/>
              </a:rPr>
              <a:t>using the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following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23301" y="865238"/>
            <a:ext cx="8418069" cy="28046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4800" y="3733800"/>
            <a:ext cx="7315200" cy="2057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38263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3832249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2" name="object 2"/>
          <p:cNvSpPr txBox="1"/>
          <p:nvPr/>
        </p:nvSpPr>
        <p:spPr>
          <a:xfrm>
            <a:off x="621816" y="0"/>
            <a:ext cx="5708650" cy="938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5534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/>
                <a:cs typeface="Times New Roman"/>
              </a:rPr>
              <a:t>Cont…</a:t>
            </a:r>
            <a:endParaRPr sz="32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000" i="1" spc="25" dirty="0">
                <a:latin typeface="Times New Roman"/>
                <a:cs typeface="Times New Roman"/>
              </a:rPr>
              <a:t>F</a:t>
            </a:r>
            <a:r>
              <a:rPr sz="1725" i="1" spc="37" baseline="-24154" dirty="0">
                <a:latin typeface="Times New Roman"/>
                <a:cs typeface="Times New Roman"/>
              </a:rPr>
              <a:t>Z</a:t>
            </a:r>
            <a:r>
              <a:rPr sz="1725" i="1" spc="112" baseline="-24154" dirty="0">
                <a:latin typeface="Times New Roman"/>
                <a:cs typeface="Times New Roman"/>
              </a:rPr>
              <a:t> </a:t>
            </a:r>
            <a:r>
              <a:rPr sz="2000" spc="150" dirty="0">
                <a:latin typeface="Times New Roman"/>
                <a:cs typeface="Times New Roman"/>
              </a:rPr>
              <a:t>(</a:t>
            </a:r>
            <a:r>
              <a:rPr sz="2000" i="1" spc="150" dirty="0">
                <a:latin typeface="Times New Roman"/>
                <a:cs typeface="Times New Roman"/>
              </a:rPr>
              <a:t>z</a:t>
            </a:r>
            <a:r>
              <a:rPr sz="2000" spc="150" dirty="0">
                <a:latin typeface="Times New Roman"/>
                <a:cs typeface="Times New Roman"/>
              </a:rPr>
              <a:t>)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125" dirty="0">
                <a:latin typeface="Symbol"/>
                <a:cs typeface="Symbol"/>
              </a:rPr>
              <a:t>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i="1" spc="40" dirty="0">
                <a:latin typeface="Times New Roman"/>
                <a:cs typeface="Times New Roman"/>
              </a:rPr>
              <a:t>P</a:t>
            </a:r>
            <a:r>
              <a:rPr sz="2600" spc="40" dirty="0">
                <a:latin typeface="Symbol"/>
                <a:cs typeface="Symbol"/>
              </a:rPr>
              <a:t></a:t>
            </a:r>
            <a:r>
              <a:rPr sz="2000" i="1" spc="40" dirty="0">
                <a:latin typeface="Times New Roman"/>
                <a:cs typeface="Times New Roman"/>
              </a:rPr>
              <a:t>Z</a:t>
            </a:r>
            <a:r>
              <a:rPr sz="2000" i="1" spc="150" dirty="0">
                <a:latin typeface="Times New Roman"/>
                <a:cs typeface="Times New Roman"/>
              </a:rPr>
              <a:t> </a:t>
            </a:r>
            <a:r>
              <a:rPr sz="2000" spc="125" dirty="0">
                <a:latin typeface="Symbol"/>
                <a:cs typeface="Symbol"/>
              </a:rPr>
              <a:t>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i="1" spc="50" dirty="0">
                <a:latin typeface="Times New Roman"/>
                <a:cs typeface="Times New Roman"/>
              </a:rPr>
              <a:t>z</a:t>
            </a:r>
            <a:r>
              <a:rPr sz="2600" spc="50" dirty="0">
                <a:latin typeface="Symbol"/>
                <a:cs typeface="Symbol"/>
              </a:rPr>
              <a:t></a:t>
            </a:r>
            <a:r>
              <a:rPr sz="2600" spc="-350" dirty="0">
                <a:latin typeface="Times New Roman"/>
                <a:cs typeface="Times New Roman"/>
              </a:rPr>
              <a:t> </a:t>
            </a:r>
            <a:r>
              <a:rPr sz="2000" spc="125" dirty="0">
                <a:latin typeface="Symbol"/>
                <a:cs typeface="Symbol"/>
              </a:rPr>
              <a:t>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i="1" spc="95" dirty="0">
                <a:latin typeface="Times New Roman"/>
                <a:cs typeface="Times New Roman"/>
              </a:rPr>
              <a:t>P</a:t>
            </a:r>
            <a:r>
              <a:rPr sz="2600" spc="95" dirty="0">
                <a:latin typeface="Symbol"/>
                <a:cs typeface="Symbol"/>
              </a:rPr>
              <a:t></a:t>
            </a:r>
            <a:r>
              <a:rPr sz="2000" i="1" spc="95" dirty="0">
                <a:latin typeface="Times New Roman"/>
                <a:cs typeface="Times New Roman"/>
              </a:rPr>
              <a:t>g</a:t>
            </a:r>
            <a:r>
              <a:rPr sz="2000" spc="95" dirty="0">
                <a:latin typeface="Times New Roman"/>
                <a:cs typeface="Times New Roman"/>
              </a:rPr>
              <a:t>(</a:t>
            </a:r>
            <a:r>
              <a:rPr sz="2000" spc="-300" dirty="0">
                <a:latin typeface="Times New Roman"/>
                <a:cs typeface="Times New Roman"/>
              </a:rPr>
              <a:t> </a:t>
            </a:r>
            <a:r>
              <a:rPr sz="2000" i="1" spc="140" dirty="0">
                <a:latin typeface="Times New Roman"/>
                <a:cs typeface="Times New Roman"/>
              </a:rPr>
              <a:t>X</a:t>
            </a:r>
            <a:r>
              <a:rPr sz="2000" i="1" spc="-204" dirty="0">
                <a:latin typeface="Times New Roman"/>
                <a:cs typeface="Times New Roman"/>
              </a:rPr>
              <a:t> </a:t>
            </a:r>
            <a:r>
              <a:rPr sz="2000" spc="150" dirty="0">
                <a:latin typeface="Times New Roman"/>
                <a:cs typeface="Times New Roman"/>
              </a:rPr>
              <a:t>,</a:t>
            </a:r>
            <a:r>
              <a:rPr sz="2000" i="1" spc="150" dirty="0">
                <a:latin typeface="Times New Roman"/>
                <a:cs typeface="Times New Roman"/>
              </a:rPr>
              <a:t>Y</a:t>
            </a:r>
            <a:r>
              <a:rPr sz="2000" i="1" spc="-250" dirty="0">
                <a:latin typeface="Times New Roman"/>
                <a:cs typeface="Times New Roman"/>
              </a:rPr>
              <a:t> </a:t>
            </a:r>
            <a:r>
              <a:rPr sz="2000" spc="75" dirty="0">
                <a:latin typeface="Times New Roman"/>
                <a:cs typeface="Times New Roman"/>
              </a:rPr>
              <a:t>)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125" dirty="0">
                <a:latin typeface="Symbol"/>
                <a:cs typeface="Symbol"/>
              </a:rPr>
              <a:t>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i="1" spc="50" dirty="0">
                <a:latin typeface="Times New Roman"/>
                <a:cs typeface="Times New Roman"/>
              </a:rPr>
              <a:t>z</a:t>
            </a:r>
            <a:r>
              <a:rPr sz="2600" spc="50" dirty="0">
                <a:latin typeface="Symbol"/>
                <a:cs typeface="Symbol"/>
              </a:rPr>
              <a:t></a:t>
            </a:r>
            <a:r>
              <a:rPr sz="2600" spc="-345" dirty="0">
                <a:latin typeface="Times New Roman"/>
                <a:cs typeface="Times New Roman"/>
              </a:rPr>
              <a:t> </a:t>
            </a:r>
            <a:r>
              <a:rPr sz="2000" spc="125" dirty="0">
                <a:latin typeface="Symbol"/>
                <a:cs typeface="Symbol"/>
              </a:rPr>
              <a:t>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i="1" spc="-50" dirty="0">
                <a:latin typeface="Times New Roman"/>
                <a:cs typeface="Times New Roman"/>
              </a:rPr>
              <a:t>P</a:t>
            </a:r>
            <a:r>
              <a:rPr sz="2700" spc="-50" dirty="0">
                <a:latin typeface="Symbol"/>
                <a:cs typeface="Symbol"/>
              </a:rPr>
              <a:t></a:t>
            </a:r>
            <a:r>
              <a:rPr sz="2000" spc="-50" dirty="0">
                <a:latin typeface="Times New Roman"/>
                <a:cs typeface="Times New Roman"/>
              </a:rPr>
              <a:t>(</a:t>
            </a:r>
            <a:r>
              <a:rPr sz="2000" spc="-300" dirty="0">
                <a:latin typeface="Times New Roman"/>
                <a:cs typeface="Times New Roman"/>
              </a:rPr>
              <a:t> </a:t>
            </a:r>
            <a:r>
              <a:rPr sz="2000" i="1" spc="140" dirty="0">
                <a:latin typeface="Times New Roman"/>
                <a:cs typeface="Times New Roman"/>
              </a:rPr>
              <a:t>X</a:t>
            </a:r>
            <a:r>
              <a:rPr sz="2000" i="1" spc="-210" dirty="0">
                <a:latin typeface="Times New Roman"/>
                <a:cs typeface="Times New Roman"/>
              </a:rPr>
              <a:t> </a:t>
            </a:r>
            <a:r>
              <a:rPr sz="2000" spc="150" dirty="0">
                <a:latin typeface="Times New Roman"/>
                <a:cs typeface="Times New Roman"/>
              </a:rPr>
              <a:t>,</a:t>
            </a:r>
            <a:r>
              <a:rPr sz="2000" i="1" spc="150" dirty="0">
                <a:latin typeface="Times New Roman"/>
                <a:cs typeface="Times New Roman"/>
              </a:rPr>
              <a:t>Y</a:t>
            </a:r>
            <a:r>
              <a:rPr sz="2000" i="1" spc="-250" dirty="0">
                <a:latin typeface="Times New Roman"/>
                <a:cs typeface="Times New Roman"/>
              </a:rPr>
              <a:t> </a:t>
            </a:r>
            <a:r>
              <a:rPr sz="2000" spc="75" dirty="0">
                <a:latin typeface="Times New Roman"/>
                <a:cs typeface="Times New Roman"/>
              </a:rPr>
              <a:t>)</a:t>
            </a:r>
            <a:r>
              <a:rPr sz="2000" spc="-270" dirty="0">
                <a:latin typeface="Times New Roman"/>
                <a:cs typeface="Times New Roman"/>
              </a:rPr>
              <a:t> </a:t>
            </a:r>
            <a:r>
              <a:rPr sz="2000" spc="160" dirty="0">
                <a:latin typeface="Symbol"/>
                <a:cs typeface="Symbol"/>
              </a:rPr>
              <a:t></a:t>
            </a:r>
            <a:r>
              <a:rPr sz="2000" spc="-195" dirty="0">
                <a:latin typeface="Times New Roman"/>
                <a:cs typeface="Times New Roman"/>
              </a:rPr>
              <a:t> </a:t>
            </a:r>
            <a:r>
              <a:rPr sz="2000" i="1" spc="95" dirty="0">
                <a:latin typeface="Times New Roman"/>
                <a:cs typeface="Times New Roman"/>
              </a:rPr>
              <a:t>D</a:t>
            </a:r>
            <a:r>
              <a:rPr sz="1725" i="1" spc="142" baseline="-24154" dirty="0">
                <a:latin typeface="Times New Roman"/>
                <a:cs typeface="Times New Roman"/>
              </a:rPr>
              <a:t>z</a:t>
            </a:r>
            <a:r>
              <a:rPr sz="1725" i="1" spc="37" baseline="-24154" dirty="0">
                <a:latin typeface="Times New Roman"/>
                <a:cs typeface="Times New Roman"/>
              </a:rPr>
              <a:t> </a:t>
            </a:r>
            <a:r>
              <a:rPr sz="2700" spc="-170" dirty="0">
                <a:latin typeface="Symbol"/>
                <a:cs typeface="Symbol"/>
              </a:rPr>
              <a:t></a:t>
            </a:r>
            <a:endParaRPr sz="27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7340" y="4157929"/>
            <a:ext cx="42760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713230" algn="l"/>
                <a:tab pos="2157095" algn="l"/>
                <a:tab pos="3431540" algn="l"/>
              </a:tabLst>
            </a:pP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lu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io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</a:t>
            </a:r>
            <a:r>
              <a:rPr sz="2800" b="1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</a:t>
            </a:r>
            <a:r>
              <a:rPr sz="2800" b="1" spc="-5" dirty="0">
                <a:latin typeface="Times New Roman"/>
                <a:cs typeface="Times New Roman"/>
              </a:rPr>
              <a:t>;</a:t>
            </a:r>
            <a:r>
              <a:rPr sz="2800" b="1" dirty="0">
                <a:latin typeface="Times New Roman"/>
                <a:cs typeface="Times New Roman"/>
              </a:rPr>
              <a:t>	</a:t>
            </a:r>
            <a:r>
              <a:rPr sz="2800" b="1" spc="-5" dirty="0">
                <a:latin typeface="Times New Roman"/>
                <a:cs typeface="Times New Roman"/>
              </a:rPr>
              <a:t>a,</a:t>
            </a:r>
            <a:r>
              <a:rPr sz="2800" b="1" dirty="0">
                <a:latin typeface="Times New Roman"/>
                <a:cs typeface="Times New Roman"/>
              </a:rPr>
              <a:t>	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Case</a:t>
            </a:r>
            <a:r>
              <a:rPr sz="2800" b="1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2800" spc="-5" dirty="0">
                <a:latin typeface="Times New Roman"/>
                <a:cs typeface="Times New Roman"/>
              </a:rPr>
              <a:t>;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x&lt;</a:t>
            </a:r>
            <a:r>
              <a:rPr sz="2800" spc="-15" dirty="0">
                <a:latin typeface="Times New Roman"/>
                <a:cs typeface="Times New Roman"/>
              </a:rPr>
              <a:t>z</a:t>
            </a:r>
            <a:r>
              <a:rPr sz="2800" spc="-5" dirty="0">
                <a:latin typeface="Times New Roman"/>
                <a:cs typeface="Times New Roman"/>
              </a:rPr>
              <a:t>-y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00810" y="1082177"/>
            <a:ext cx="1153795" cy="4806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ts val="2925"/>
              </a:lnSpc>
              <a:spcBef>
                <a:spcPts val="135"/>
              </a:spcBef>
            </a:pPr>
            <a:r>
              <a:rPr sz="3000" spc="187" baseline="29166" dirty="0">
                <a:latin typeface="Symbol"/>
                <a:cs typeface="Symbol"/>
              </a:rPr>
              <a:t></a:t>
            </a:r>
            <a:r>
              <a:rPr sz="3000" spc="187" baseline="29166" dirty="0">
                <a:latin typeface="Times New Roman"/>
                <a:cs typeface="Times New Roman"/>
              </a:rPr>
              <a:t> </a:t>
            </a:r>
            <a:r>
              <a:rPr sz="4425" spc="157" baseline="6591" dirty="0">
                <a:latin typeface="Symbol"/>
                <a:cs typeface="Symbol"/>
              </a:rPr>
              <a:t></a:t>
            </a:r>
            <a:r>
              <a:rPr sz="4425" spc="337" baseline="6591" dirty="0">
                <a:latin typeface="Times New Roman"/>
                <a:cs typeface="Times New Roman"/>
              </a:rPr>
              <a:t> </a:t>
            </a:r>
            <a:r>
              <a:rPr sz="4425" spc="330" baseline="6591" dirty="0">
                <a:latin typeface="Symbol"/>
                <a:cs typeface="Symbol"/>
              </a:rPr>
              <a:t></a:t>
            </a:r>
            <a:r>
              <a:rPr sz="1150" i="1" spc="125" dirty="0">
                <a:latin typeface="Times New Roman"/>
                <a:cs typeface="Times New Roman"/>
              </a:rPr>
              <a:t>x</a:t>
            </a:r>
            <a:r>
              <a:rPr sz="1150" spc="35" dirty="0">
                <a:latin typeface="Times New Roman"/>
                <a:cs typeface="Times New Roman"/>
              </a:rPr>
              <a:t>,</a:t>
            </a:r>
            <a:r>
              <a:rPr sz="1150" spc="-130" dirty="0">
                <a:latin typeface="Times New Roman"/>
                <a:cs typeface="Times New Roman"/>
              </a:rPr>
              <a:t> </a:t>
            </a:r>
            <a:r>
              <a:rPr sz="1150" i="1" spc="15" dirty="0">
                <a:latin typeface="Times New Roman"/>
                <a:cs typeface="Times New Roman"/>
              </a:rPr>
              <a:t>y</a:t>
            </a:r>
            <a:r>
              <a:rPr sz="1150" spc="55" dirty="0">
                <a:latin typeface="Symbol"/>
                <a:cs typeface="Symbol"/>
              </a:rPr>
              <a:t></a:t>
            </a:r>
            <a:r>
              <a:rPr sz="1150" i="1" spc="105" dirty="0">
                <a:latin typeface="Times New Roman"/>
                <a:cs typeface="Times New Roman"/>
              </a:rPr>
              <a:t>D</a:t>
            </a:r>
            <a:endParaRPr sz="1150">
              <a:latin typeface="Times New Roman"/>
              <a:cs typeface="Times New Roman"/>
            </a:endParaRPr>
          </a:p>
          <a:p>
            <a:pPr marR="30480" algn="r">
              <a:lnSpc>
                <a:spcPts val="470"/>
              </a:lnSpc>
            </a:pPr>
            <a:r>
              <a:rPr sz="800" i="1" spc="50" dirty="0">
                <a:latin typeface="Times New Roman"/>
                <a:cs typeface="Times New Roman"/>
              </a:rPr>
              <a:t>z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1940" y="1500886"/>
            <a:ext cx="8692515" cy="170053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381000" marR="68580" indent="-20320">
              <a:lnSpc>
                <a:spcPts val="3090"/>
              </a:lnSpc>
              <a:spcBef>
                <a:spcPts val="420"/>
              </a:spcBef>
              <a:tabLst>
                <a:tab pos="1147445" algn="l"/>
                <a:tab pos="1524000" algn="l"/>
                <a:tab pos="2191385" algn="l"/>
                <a:tab pos="2589530" algn="l"/>
                <a:tab pos="3202305" algn="l"/>
                <a:tab pos="3691254" algn="l"/>
                <a:tab pos="4622800" algn="l"/>
                <a:tab pos="6290310" algn="l"/>
                <a:tab pos="6903084" algn="l"/>
                <a:tab pos="7950200" algn="l"/>
              </a:tabLst>
            </a:pPr>
            <a:r>
              <a:rPr sz="2800" spc="-5" dirty="0">
                <a:latin typeface="Carlito"/>
                <a:cs typeface="Carlito"/>
              </a:rPr>
              <a:t>whe</a:t>
            </a:r>
            <a:r>
              <a:rPr sz="2800" spc="-45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e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150" i="1" spc="125" dirty="0">
                <a:latin typeface="Times New Roman"/>
                <a:cs typeface="Times New Roman"/>
              </a:rPr>
              <a:t>D</a:t>
            </a:r>
            <a:r>
              <a:rPr sz="1875" i="1" spc="89" baseline="-22222" dirty="0">
                <a:latin typeface="Times New Roman"/>
                <a:cs typeface="Times New Roman"/>
              </a:rPr>
              <a:t>z</a:t>
            </a:r>
            <a:r>
              <a:rPr sz="1875" i="1" baseline="-22222" dirty="0">
                <a:latin typeface="Times New Roman"/>
                <a:cs typeface="Times New Roman"/>
              </a:rPr>
              <a:t>	</a:t>
            </a:r>
            <a:r>
              <a:rPr sz="2800" spc="-15" dirty="0">
                <a:latin typeface="Carlito"/>
                <a:cs typeface="Carlito"/>
              </a:rPr>
              <a:t>i</a:t>
            </a:r>
            <a:r>
              <a:rPr sz="2800" spc="-5" dirty="0">
                <a:latin typeface="Carlito"/>
                <a:cs typeface="Carlito"/>
              </a:rPr>
              <a:t>n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5" dirty="0">
                <a:latin typeface="Carlito"/>
                <a:cs typeface="Carlito"/>
              </a:rPr>
              <a:t>the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i="1" spc="-5" dirty="0">
                <a:latin typeface="Carlito"/>
                <a:cs typeface="Carlito"/>
              </a:rPr>
              <a:t>XY</a:t>
            </a:r>
            <a:r>
              <a:rPr sz="2800" i="1" dirty="0">
                <a:latin typeface="Carlito"/>
                <a:cs typeface="Carlito"/>
              </a:rPr>
              <a:t>	</a:t>
            </a:r>
            <a:r>
              <a:rPr sz="2800" spc="-10" dirty="0">
                <a:latin typeface="Carlito"/>
                <a:cs typeface="Carlito"/>
              </a:rPr>
              <a:t>p</a:t>
            </a:r>
            <a:r>
              <a:rPr sz="2800" spc="-20" dirty="0">
                <a:latin typeface="Carlito"/>
                <a:cs typeface="Carlito"/>
              </a:rPr>
              <a:t>l</a:t>
            </a:r>
            <a:r>
              <a:rPr sz="2800" spc="-5" dirty="0">
                <a:latin typeface="Carlito"/>
                <a:cs typeface="Carlito"/>
              </a:rPr>
              <a:t>ane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45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ep</a:t>
            </a:r>
            <a:r>
              <a:rPr sz="2800" spc="-50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es</a:t>
            </a:r>
            <a:r>
              <a:rPr sz="2800" dirty="0">
                <a:latin typeface="Carlito"/>
                <a:cs typeface="Carlito"/>
              </a:rPr>
              <a:t>e</a:t>
            </a:r>
            <a:r>
              <a:rPr sz="2800" spc="-35" dirty="0">
                <a:latin typeface="Carlito"/>
                <a:cs typeface="Carlito"/>
              </a:rPr>
              <a:t>n</a:t>
            </a:r>
            <a:r>
              <a:rPr sz="2800" spc="-5" dirty="0">
                <a:latin typeface="Carlito"/>
                <a:cs typeface="Carlito"/>
              </a:rPr>
              <a:t>ts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5" dirty="0">
                <a:latin typeface="Carlito"/>
                <a:cs typeface="Carlito"/>
              </a:rPr>
              <a:t>the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45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egi</a:t>
            </a:r>
            <a:r>
              <a:rPr sz="2800" spc="-20" dirty="0">
                <a:latin typeface="Carlito"/>
                <a:cs typeface="Carlito"/>
              </a:rPr>
              <a:t>o</a:t>
            </a:r>
            <a:r>
              <a:rPr sz="2800" spc="-5" dirty="0">
                <a:latin typeface="Carlito"/>
                <a:cs typeface="Carlito"/>
              </a:rPr>
              <a:t>n</a:t>
            </a:r>
            <a:r>
              <a:rPr sz="2800" dirty="0">
                <a:latin typeface="Carlito"/>
                <a:cs typeface="Carlito"/>
              </a:rPr>
              <a:t>	s</a:t>
            </a:r>
            <a:r>
              <a:rPr sz="2800" spc="-10" dirty="0">
                <a:latin typeface="Carlito"/>
                <a:cs typeface="Carlito"/>
              </a:rPr>
              <a:t>u</a:t>
            </a:r>
            <a:r>
              <a:rPr sz="2800" spc="15" dirty="0">
                <a:latin typeface="Carlito"/>
                <a:cs typeface="Carlito"/>
              </a:rPr>
              <a:t>c</a:t>
            </a:r>
            <a:r>
              <a:rPr sz="2800" spc="-5" dirty="0">
                <a:latin typeface="Carlito"/>
                <a:cs typeface="Carlito"/>
              </a:rPr>
              <a:t>h  </a:t>
            </a:r>
            <a:r>
              <a:rPr sz="2800" spc="-10" dirty="0">
                <a:latin typeface="Carlito"/>
                <a:cs typeface="Carlito"/>
              </a:rPr>
              <a:t>that	</a:t>
            </a:r>
            <a:r>
              <a:rPr sz="2450" i="1" spc="80" dirty="0">
                <a:latin typeface="Times New Roman"/>
                <a:cs typeface="Times New Roman"/>
              </a:rPr>
              <a:t>g</a:t>
            </a:r>
            <a:r>
              <a:rPr sz="2450" spc="80" dirty="0">
                <a:latin typeface="Times New Roman"/>
                <a:cs typeface="Times New Roman"/>
              </a:rPr>
              <a:t>(</a:t>
            </a:r>
            <a:r>
              <a:rPr sz="2450" i="1" spc="80" dirty="0">
                <a:latin typeface="Times New Roman"/>
                <a:cs typeface="Times New Roman"/>
              </a:rPr>
              <a:t>x</a:t>
            </a:r>
            <a:r>
              <a:rPr sz="2450" spc="80" dirty="0">
                <a:latin typeface="Times New Roman"/>
                <a:cs typeface="Times New Roman"/>
              </a:rPr>
              <a:t>, </a:t>
            </a:r>
            <a:r>
              <a:rPr sz="2450" i="1" spc="45" dirty="0">
                <a:latin typeface="Times New Roman"/>
                <a:cs typeface="Times New Roman"/>
              </a:rPr>
              <a:t>y</a:t>
            </a:r>
            <a:r>
              <a:rPr sz="2450" spc="45" dirty="0">
                <a:latin typeface="Times New Roman"/>
                <a:cs typeface="Times New Roman"/>
              </a:rPr>
              <a:t>)</a:t>
            </a:r>
            <a:r>
              <a:rPr sz="2450" spc="-270" dirty="0">
                <a:latin typeface="Times New Roman"/>
                <a:cs typeface="Times New Roman"/>
              </a:rPr>
              <a:t> </a:t>
            </a:r>
            <a:r>
              <a:rPr sz="2450" spc="-15" dirty="0">
                <a:latin typeface="Symbol"/>
                <a:cs typeface="Symbol"/>
              </a:rPr>
              <a:t></a:t>
            </a:r>
            <a:r>
              <a:rPr sz="2450" spc="55" dirty="0">
                <a:latin typeface="Times New Roman"/>
                <a:cs typeface="Times New Roman"/>
              </a:rPr>
              <a:t> </a:t>
            </a:r>
            <a:r>
              <a:rPr sz="2450" i="1" spc="-10" dirty="0">
                <a:latin typeface="Times New Roman"/>
                <a:cs typeface="Times New Roman"/>
              </a:rPr>
              <a:t>z	</a:t>
            </a:r>
            <a:r>
              <a:rPr sz="2800" spc="-10" dirty="0">
                <a:latin typeface="Carlito"/>
                <a:cs typeface="Carlito"/>
              </a:rPr>
              <a:t>is</a:t>
            </a:r>
            <a:r>
              <a:rPr sz="2800" spc="10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satisfied.</a:t>
            </a:r>
            <a:endParaRPr sz="2800" dirty="0">
              <a:latin typeface="Carlito"/>
              <a:cs typeface="Carlito"/>
            </a:endParaRPr>
          </a:p>
          <a:p>
            <a:pPr marL="381000" marR="69850" indent="-342900">
              <a:lnSpc>
                <a:spcPts val="3020"/>
              </a:lnSpc>
              <a:spcBef>
                <a:spcPts val="685"/>
              </a:spcBef>
              <a:tabLst>
                <a:tab pos="2232660" algn="l"/>
                <a:tab pos="2677795" algn="l"/>
                <a:tab pos="3845560" algn="l"/>
                <a:tab pos="5689600" algn="l"/>
                <a:tab pos="7960995" algn="l"/>
              </a:tabLst>
            </a:pP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Exam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le</a:t>
            </a:r>
            <a:r>
              <a:rPr sz="2800" b="1" u="heavy" spc="11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3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.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4</a:t>
            </a:r>
            <a:r>
              <a:rPr sz="2800" spc="-5" dirty="0">
                <a:latin typeface="Times New Roman"/>
                <a:cs typeface="Times New Roman"/>
              </a:rPr>
              <a:t>: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If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g</a:t>
            </a:r>
            <a:r>
              <a:rPr sz="2800" dirty="0">
                <a:latin typeface="Times New Roman"/>
                <a:cs typeface="Times New Roman"/>
              </a:rPr>
              <a:t>(</a:t>
            </a:r>
            <a:r>
              <a:rPr sz="2800" spc="-5" dirty="0">
                <a:latin typeface="Times New Roman"/>
                <a:cs typeface="Times New Roman"/>
              </a:rPr>
              <a:t>X,Y</a:t>
            </a:r>
            <a:r>
              <a:rPr sz="2800" dirty="0">
                <a:latin typeface="Times New Roman"/>
                <a:cs typeface="Times New Roman"/>
              </a:rPr>
              <a:t>)</a:t>
            </a:r>
            <a:r>
              <a:rPr sz="2800" spc="-5" dirty="0">
                <a:latin typeface="Times New Roman"/>
                <a:cs typeface="Times New Roman"/>
              </a:rPr>
              <a:t>=</a:t>
            </a:r>
            <a:r>
              <a:rPr sz="2800" i="1" spc="-5" dirty="0">
                <a:latin typeface="Times New Roman"/>
                <a:cs typeface="Times New Roman"/>
              </a:rPr>
              <a:t>Z</a:t>
            </a:r>
            <a:r>
              <a:rPr sz="2800" i="1" spc="1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=</a:t>
            </a:r>
            <a:r>
              <a:rPr sz="2800" spc="120" dirty="0">
                <a:latin typeface="Times New Roman"/>
                <a:cs typeface="Times New Roman"/>
              </a:rPr>
              <a:t> </a:t>
            </a:r>
            <a:r>
              <a:rPr sz="2800" i="1" spc="-5" dirty="0">
                <a:latin typeface="Times New Roman"/>
                <a:cs typeface="Times New Roman"/>
              </a:rPr>
              <a:t>X</a:t>
            </a:r>
            <a:r>
              <a:rPr sz="2800" i="1" spc="1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+</a:t>
            </a:r>
            <a:r>
              <a:rPr sz="2800" spc="110" dirty="0">
                <a:latin typeface="Times New Roman"/>
                <a:cs typeface="Times New Roman"/>
              </a:rPr>
              <a:t> </a:t>
            </a:r>
            <a:r>
              <a:rPr sz="2800" i="1" spc="-254" dirty="0">
                <a:latin typeface="Times New Roman"/>
                <a:cs typeface="Times New Roman"/>
              </a:rPr>
              <a:t>Y</a:t>
            </a:r>
            <a:r>
              <a:rPr sz="2800" i="1" spc="-5" dirty="0">
                <a:latin typeface="Times New Roman"/>
                <a:cs typeface="Times New Roman"/>
              </a:rPr>
              <a:t>.</a:t>
            </a:r>
            <a:r>
              <a:rPr sz="2800" i="1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F</a:t>
            </a:r>
            <a:r>
              <a:rPr sz="2800" spc="10" dirty="0">
                <a:latin typeface="Times New Roman"/>
                <a:cs typeface="Times New Roman"/>
              </a:rPr>
              <a:t>i</a:t>
            </a:r>
            <a:r>
              <a:rPr sz="2800" spc="-5" dirty="0">
                <a:latin typeface="Times New Roman"/>
                <a:cs typeface="Times New Roman"/>
              </a:rPr>
              <a:t>nd</a:t>
            </a:r>
            <a:r>
              <a:rPr sz="2800" spc="12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CDF</a:t>
            </a:r>
            <a:r>
              <a:rPr sz="2800" spc="1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an</a:t>
            </a:r>
            <a:r>
              <a:rPr sz="2800" spc="-5" dirty="0">
                <a:latin typeface="Times New Roman"/>
                <a:cs typeface="Times New Roman"/>
              </a:rPr>
              <a:t>d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5" dirty="0">
                <a:latin typeface="Times New Roman"/>
                <a:cs typeface="Times New Roman"/>
              </a:rPr>
              <a:t>P</a:t>
            </a:r>
            <a:r>
              <a:rPr sz="2800" dirty="0">
                <a:latin typeface="Times New Roman"/>
                <a:cs typeface="Times New Roman"/>
              </a:rPr>
              <a:t>D</a:t>
            </a:r>
            <a:r>
              <a:rPr sz="2800" spc="-5" dirty="0">
                <a:latin typeface="Times New Roman"/>
                <a:cs typeface="Times New Roman"/>
              </a:rPr>
              <a:t>F  of </a:t>
            </a:r>
            <a:r>
              <a:rPr sz="2800" spc="-10" dirty="0">
                <a:latin typeface="Times New Roman"/>
                <a:cs typeface="Times New Roman"/>
              </a:rPr>
              <a:t>Z. </a:t>
            </a:r>
            <a:r>
              <a:rPr sz="2800" b="1" spc="-5" dirty="0">
                <a:latin typeface="Times New Roman"/>
                <a:cs typeface="Times New Roman"/>
              </a:rPr>
              <a:t>a</a:t>
            </a:r>
            <a:r>
              <a:rPr sz="2800" spc="-5" dirty="0">
                <a:latin typeface="Times New Roman"/>
                <a:cs typeface="Times New Roman"/>
              </a:rPr>
              <a:t>, For any</a:t>
            </a:r>
            <a:r>
              <a:rPr sz="2800" spc="6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X&amp;</a:t>
            </a:r>
            <a:r>
              <a:rPr sz="2800" spc="-9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Y;	</a:t>
            </a:r>
            <a:r>
              <a:rPr sz="2800" b="1" spc="-5" dirty="0">
                <a:latin typeface="Times New Roman"/>
                <a:cs typeface="Times New Roman"/>
              </a:rPr>
              <a:t>b</a:t>
            </a:r>
            <a:r>
              <a:rPr sz="2800" spc="-5" dirty="0">
                <a:latin typeface="Times New Roman"/>
                <a:cs typeface="Times New Roman"/>
              </a:rPr>
              <a:t>, If X &amp;Y are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independent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492566" y="1072326"/>
            <a:ext cx="1614170" cy="3289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2000" i="1" spc="60" dirty="0">
                <a:latin typeface="Times New Roman"/>
                <a:cs typeface="Times New Roman"/>
              </a:rPr>
              <a:t>f</a:t>
            </a:r>
            <a:r>
              <a:rPr sz="2000" i="1" spc="-300" dirty="0">
                <a:latin typeface="Times New Roman"/>
                <a:cs typeface="Times New Roman"/>
              </a:rPr>
              <a:t> </a:t>
            </a:r>
            <a:r>
              <a:rPr sz="1725" i="1" spc="150" baseline="-24154" dirty="0">
                <a:latin typeface="Times New Roman"/>
                <a:cs typeface="Times New Roman"/>
              </a:rPr>
              <a:t>XY</a:t>
            </a:r>
            <a:r>
              <a:rPr sz="1725" i="1" spc="30" baseline="-24154" dirty="0">
                <a:latin typeface="Times New Roman"/>
                <a:cs typeface="Times New Roman"/>
              </a:rPr>
              <a:t> </a:t>
            </a:r>
            <a:r>
              <a:rPr sz="2000" spc="114" dirty="0">
                <a:latin typeface="Times New Roman"/>
                <a:cs typeface="Times New Roman"/>
              </a:rPr>
              <a:t>(</a:t>
            </a:r>
            <a:r>
              <a:rPr sz="2000" i="1" spc="114" dirty="0">
                <a:latin typeface="Times New Roman"/>
                <a:cs typeface="Times New Roman"/>
              </a:rPr>
              <a:t>x</a:t>
            </a:r>
            <a:r>
              <a:rPr sz="2000" spc="114" dirty="0">
                <a:latin typeface="Times New Roman"/>
                <a:cs typeface="Times New Roman"/>
              </a:rPr>
              <a:t>,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i="1" spc="95" dirty="0">
                <a:latin typeface="Times New Roman"/>
                <a:cs typeface="Times New Roman"/>
              </a:rPr>
              <a:t>y</a:t>
            </a:r>
            <a:r>
              <a:rPr sz="2000" spc="95" dirty="0">
                <a:latin typeface="Times New Roman"/>
                <a:cs typeface="Times New Roman"/>
              </a:rPr>
              <a:t>)</a:t>
            </a:r>
            <a:r>
              <a:rPr sz="2000" i="1" spc="95" dirty="0">
                <a:latin typeface="Times New Roman"/>
                <a:cs typeface="Times New Roman"/>
              </a:rPr>
              <a:t>dxdy</a:t>
            </a:r>
            <a:r>
              <a:rPr sz="2000" spc="95" dirty="0">
                <a:latin typeface="Times New Roman"/>
                <a:cs typeface="Times New Roman"/>
              </a:rPr>
              <a:t>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44478" y="4569169"/>
            <a:ext cx="713105" cy="651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82930" algn="l"/>
              </a:tabLst>
            </a:pPr>
            <a:r>
              <a:rPr sz="4100" spc="-204" dirty="0">
                <a:latin typeface="Symbol"/>
                <a:cs typeface="Symbol"/>
              </a:rPr>
              <a:t></a:t>
            </a:r>
            <a:r>
              <a:rPr sz="4100" spc="-204" dirty="0">
                <a:latin typeface="Times New Roman"/>
                <a:cs typeface="Times New Roman"/>
              </a:rPr>
              <a:t>	</a:t>
            </a:r>
            <a:r>
              <a:rPr sz="4100" spc="-204" dirty="0">
                <a:latin typeface="Symbol"/>
                <a:cs typeface="Symbol"/>
              </a:rPr>
              <a:t></a:t>
            </a:r>
            <a:endParaRPr sz="4100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09423" y="4506353"/>
            <a:ext cx="8661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89915" algn="l"/>
              </a:tabLst>
            </a:pPr>
            <a:r>
              <a:rPr sz="1600" spc="-165" dirty="0">
                <a:latin typeface="Symbol"/>
                <a:cs typeface="Symbol"/>
              </a:rPr>
              <a:t></a:t>
            </a:r>
            <a:r>
              <a:rPr sz="1600" spc="-165" dirty="0">
                <a:latin typeface="Times New Roman"/>
                <a:cs typeface="Times New Roman"/>
              </a:rPr>
              <a:t>	</a:t>
            </a:r>
            <a:r>
              <a:rPr sz="1600" i="1" spc="-90" dirty="0">
                <a:latin typeface="Times New Roman"/>
                <a:cs typeface="Times New Roman"/>
              </a:rPr>
              <a:t>z</a:t>
            </a:r>
            <a:r>
              <a:rPr sz="1600" spc="-90" dirty="0">
                <a:latin typeface="Symbol"/>
                <a:cs typeface="Symbol"/>
              </a:rPr>
              <a:t></a:t>
            </a:r>
            <a:r>
              <a:rPr sz="1600" spc="-295" dirty="0">
                <a:latin typeface="Times New Roman"/>
                <a:cs typeface="Times New Roman"/>
              </a:rPr>
              <a:t> </a:t>
            </a:r>
            <a:r>
              <a:rPr sz="1600" i="1" spc="-135" dirty="0">
                <a:latin typeface="Times New Roman"/>
                <a:cs typeface="Times New Roman"/>
              </a:rPr>
              <a:t>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82886" y="4952124"/>
            <a:ext cx="97091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75945" algn="l"/>
              </a:tabLst>
            </a:pPr>
            <a:r>
              <a:rPr sz="1600" i="1" spc="-45" dirty="0">
                <a:latin typeface="Times New Roman"/>
                <a:cs typeface="Times New Roman"/>
              </a:rPr>
              <a:t>y</a:t>
            </a:r>
            <a:r>
              <a:rPr sz="1600" spc="-120" dirty="0">
                <a:latin typeface="Symbol"/>
                <a:cs typeface="Symbol"/>
              </a:rPr>
              <a:t></a:t>
            </a:r>
            <a:r>
              <a:rPr sz="1600" spc="-195" dirty="0">
                <a:latin typeface="Symbol"/>
                <a:cs typeface="Symbol"/>
              </a:rPr>
              <a:t></a:t>
            </a:r>
            <a:r>
              <a:rPr sz="1600" spc="-215" dirty="0">
                <a:latin typeface="Symbol"/>
                <a:cs typeface="Symbol"/>
              </a:rPr>
              <a:t></a:t>
            </a:r>
            <a:r>
              <a:rPr sz="1600" dirty="0">
                <a:latin typeface="Times New Roman"/>
                <a:cs typeface="Times New Roman"/>
              </a:rPr>
              <a:t>	</a:t>
            </a:r>
            <a:r>
              <a:rPr sz="1600" i="1" spc="-65" dirty="0">
                <a:latin typeface="Times New Roman"/>
                <a:cs typeface="Times New Roman"/>
              </a:rPr>
              <a:t>x</a:t>
            </a:r>
            <a:r>
              <a:rPr sz="1600" spc="-114" dirty="0">
                <a:latin typeface="Symbol"/>
                <a:cs typeface="Symbol"/>
              </a:rPr>
              <a:t></a:t>
            </a:r>
            <a:r>
              <a:rPr sz="1600" spc="-220" dirty="0">
                <a:latin typeface="Symbol"/>
                <a:cs typeface="Symbol"/>
              </a:rPr>
              <a:t>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429496" y="4850719"/>
            <a:ext cx="2279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spc="-140" dirty="0">
                <a:latin typeface="Times New Roman"/>
                <a:cs typeface="Times New Roman"/>
              </a:rPr>
              <a:t>XY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14068" y="4850719"/>
            <a:ext cx="11747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spc="-170" dirty="0">
                <a:latin typeface="Times New Roman"/>
                <a:cs typeface="Times New Roman"/>
              </a:rPr>
              <a:t>Z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23345" y="4619660"/>
            <a:ext cx="1564640" cy="4432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870" algn="l"/>
              </a:tabLst>
            </a:pPr>
            <a:r>
              <a:rPr sz="2750" i="1" spc="-145" dirty="0">
                <a:latin typeface="Times New Roman"/>
                <a:cs typeface="Times New Roman"/>
              </a:rPr>
              <a:t>f	</a:t>
            </a:r>
            <a:r>
              <a:rPr sz="2750" spc="-140" dirty="0">
                <a:latin typeface="Times New Roman"/>
                <a:cs typeface="Times New Roman"/>
              </a:rPr>
              <a:t>(</a:t>
            </a:r>
            <a:r>
              <a:rPr sz="2750" i="1" spc="-140" dirty="0">
                <a:latin typeface="Times New Roman"/>
                <a:cs typeface="Times New Roman"/>
              </a:rPr>
              <a:t>x</a:t>
            </a:r>
            <a:r>
              <a:rPr sz="2750" spc="-140" dirty="0">
                <a:latin typeface="Times New Roman"/>
                <a:cs typeface="Times New Roman"/>
              </a:rPr>
              <a:t>,</a:t>
            </a:r>
            <a:r>
              <a:rPr sz="2750" spc="-275" dirty="0">
                <a:latin typeface="Times New Roman"/>
                <a:cs typeface="Times New Roman"/>
              </a:rPr>
              <a:t> </a:t>
            </a:r>
            <a:r>
              <a:rPr sz="2750" i="1" spc="-220" dirty="0">
                <a:latin typeface="Times New Roman"/>
                <a:cs typeface="Times New Roman"/>
              </a:rPr>
              <a:t>y</a:t>
            </a:r>
            <a:r>
              <a:rPr sz="2750" spc="-220" dirty="0">
                <a:latin typeface="Times New Roman"/>
                <a:cs typeface="Times New Roman"/>
              </a:rPr>
              <a:t>)</a:t>
            </a:r>
            <a:r>
              <a:rPr sz="2750" i="1" spc="-220" dirty="0">
                <a:latin typeface="Times New Roman"/>
                <a:cs typeface="Times New Roman"/>
              </a:rPr>
              <a:t>dxdy</a:t>
            </a:r>
            <a:r>
              <a:rPr sz="2750" spc="-220" dirty="0">
                <a:latin typeface="Times New Roman"/>
                <a:cs typeface="Times New Roman"/>
              </a:rPr>
              <a:t>,</a:t>
            </a:r>
            <a:endParaRPr sz="27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7340" y="4508253"/>
            <a:ext cx="3799204" cy="5772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14"/>
              </a:spcBef>
              <a:buFont typeface="Wingdings"/>
              <a:buChar char=""/>
              <a:tabLst>
                <a:tab pos="355600" algn="l"/>
              </a:tabLst>
            </a:pPr>
            <a:r>
              <a:rPr sz="4200" spc="-7" baseline="-1984" dirty="0">
                <a:latin typeface="Times New Roman"/>
                <a:cs typeface="Times New Roman"/>
              </a:rPr>
              <a:t>CDF; </a:t>
            </a:r>
            <a:r>
              <a:rPr sz="2750" i="1" spc="-315" dirty="0">
                <a:latin typeface="Times New Roman"/>
                <a:cs typeface="Times New Roman"/>
              </a:rPr>
              <a:t>F </a:t>
            </a:r>
            <a:r>
              <a:rPr sz="2750" spc="-114" dirty="0">
                <a:latin typeface="Times New Roman"/>
                <a:cs typeface="Times New Roman"/>
              </a:rPr>
              <a:t>(</a:t>
            </a:r>
            <a:r>
              <a:rPr sz="2750" i="1" spc="-114" dirty="0">
                <a:latin typeface="Times New Roman"/>
                <a:cs typeface="Times New Roman"/>
              </a:rPr>
              <a:t>z</a:t>
            </a:r>
            <a:r>
              <a:rPr sz="2750" spc="-114" dirty="0">
                <a:latin typeface="Times New Roman"/>
                <a:cs typeface="Times New Roman"/>
              </a:rPr>
              <a:t>) </a:t>
            </a:r>
            <a:r>
              <a:rPr sz="2750" spc="-285" dirty="0">
                <a:latin typeface="Symbol"/>
                <a:cs typeface="Symbol"/>
              </a:rPr>
              <a:t></a:t>
            </a:r>
            <a:r>
              <a:rPr sz="2750" spc="-285" dirty="0">
                <a:latin typeface="Times New Roman"/>
                <a:cs typeface="Times New Roman"/>
              </a:rPr>
              <a:t> </a:t>
            </a:r>
            <a:r>
              <a:rPr sz="2750" i="1" spc="-325" dirty="0">
                <a:latin typeface="Times New Roman"/>
                <a:cs typeface="Times New Roman"/>
              </a:rPr>
              <a:t>P</a:t>
            </a:r>
            <a:r>
              <a:rPr sz="3600" spc="-325" dirty="0">
                <a:latin typeface="Symbol"/>
                <a:cs typeface="Symbol"/>
              </a:rPr>
              <a:t></a:t>
            </a:r>
            <a:r>
              <a:rPr sz="2750" i="1" spc="-325" dirty="0">
                <a:latin typeface="Times New Roman"/>
                <a:cs typeface="Times New Roman"/>
              </a:rPr>
              <a:t>X </a:t>
            </a:r>
            <a:r>
              <a:rPr sz="2750" spc="-175" dirty="0">
                <a:latin typeface="Symbol"/>
                <a:cs typeface="Symbol"/>
              </a:rPr>
              <a:t></a:t>
            </a:r>
            <a:r>
              <a:rPr sz="2750" i="1" spc="-175" dirty="0">
                <a:latin typeface="Times New Roman"/>
                <a:cs typeface="Times New Roman"/>
              </a:rPr>
              <a:t>Y </a:t>
            </a:r>
            <a:r>
              <a:rPr sz="2750" spc="-285" dirty="0">
                <a:latin typeface="Symbol"/>
                <a:cs typeface="Symbol"/>
              </a:rPr>
              <a:t></a:t>
            </a:r>
            <a:r>
              <a:rPr sz="2750" spc="55" dirty="0">
                <a:latin typeface="Times New Roman"/>
                <a:cs typeface="Times New Roman"/>
              </a:rPr>
              <a:t> </a:t>
            </a:r>
            <a:r>
              <a:rPr sz="2750" i="1" spc="-170" dirty="0">
                <a:latin typeface="Times New Roman"/>
                <a:cs typeface="Times New Roman"/>
              </a:rPr>
              <a:t>z</a:t>
            </a:r>
            <a:r>
              <a:rPr sz="3600" spc="-170" dirty="0">
                <a:latin typeface="Symbol"/>
                <a:cs typeface="Symbol"/>
              </a:rPr>
              <a:t></a:t>
            </a:r>
            <a:r>
              <a:rPr sz="2750" spc="-170" dirty="0">
                <a:latin typeface="Symbol"/>
                <a:cs typeface="Symbol"/>
              </a:rPr>
              <a:t></a:t>
            </a:r>
            <a:endParaRPr sz="2750">
              <a:latin typeface="Symbol"/>
              <a:cs typeface="Symbo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6540" y="5086350"/>
            <a:ext cx="888746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  <a:tabLst>
                <a:tab pos="3053715" algn="l"/>
                <a:tab pos="7833995" algn="l"/>
              </a:tabLst>
            </a:pPr>
            <a:r>
              <a:rPr sz="2800" spc="-10" dirty="0">
                <a:latin typeface="Carlito"/>
                <a:cs typeface="Carlito"/>
              </a:rPr>
              <a:t>Since </a:t>
            </a:r>
            <a:r>
              <a:rPr sz="2800" spc="-5" dirty="0">
                <a:latin typeface="Carlito"/>
                <a:cs typeface="Carlito"/>
              </a:rPr>
              <a:t>the</a:t>
            </a:r>
            <a:r>
              <a:rPr sz="2800" spc="405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region</a:t>
            </a:r>
            <a:r>
              <a:rPr sz="2800" spc="229" dirty="0">
                <a:latin typeface="Carlito"/>
                <a:cs typeface="Carlito"/>
              </a:rPr>
              <a:t> </a:t>
            </a:r>
            <a:r>
              <a:rPr sz="3225" i="1" spc="142" baseline="1291" dirty="0" err="1" smtClean="0">
                <a:latin typeface="Times New Roman"/>
                <a:cs typeface="Times New Roman"/>
              </a:rPr>
              <a:t>D</a:t>
            </a:r>
            <a:r>
              <a:rPr sz="1875" i="1" spc="142" baseline="-22222" dirty="0" err="1" smtClean="0">
                <a:latin typeface="Times New Roman"/>
                <a:cs typeface="Times New Roman"/>
              </a:rPr>
              <a:t>z</a:t>
            </a:r>
            <a:r>
              <a:rPr lang="en-US" sz="1875" i="1" spc="142" dirty="0" smtClean="0">
                <a:latin typeface="Times New Roman"/>
                <a:cs typeface="Times New Roman"/>
              </a:rPr>
              <a:t> </a:t>
            </a:r>
            <a:r>
              <a:rPr sz="2800" spc="-5" dirty="0" smtClean="0">
                <a:latin typeface="Carlito"/>
                <a:cs typeface="Carlito"/>
              </a:rPr>
              <a:t>of </a:t>
            </a:r>
            <a:r>
              <a:rPr sz="2800" spc="-5" dirty="0">
                <a:latin typeface="Carlito"/>
                <a:cs typeface="Carlito"/>
              </a:rPr>
              <a:t>the </a:t>
            </a:r>
            <a:r>
              <a:rPr sz="2800" i="1" spc="-5" dirty="0">
                <a:latin typeface="Carlito"/>
                <a:cs typeface="Carlito"/>
              </a:rPr>
              <a:t>xy</a:t>
            </a:r>
            <a:r>
              <a:rPr sz="2800" i="1" spc="585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plane</a:t>
            </a:r>
            <a:r>
              <a:rPr sz="2800" spc="190" dirty="0">
                <a:latin typeface="Carlito"/>
                <a:cs typeface="Carlito"/>
              </a:rPr>
              <a:t> </a:t>
            </a:r>
            <a:r>
              <a:rPr sz="2800" spc="-15" dirty="0">
                <a:latin typeface="Carlito"/>
                <a:cs typeface="Carlito"/>
              </a:rPr>
              <a:t>where	</a:t>
            </a:r>
            <a:r>
              <a:rPr sz="2800" dirty="0">
                <a:latin typeface="Carlito"/>
                <a:cs typeface="Carlito"/>
              </a:rPr>
              <a:t>is</a:t>
            </a:r>
            <a:r>
              <a:rPr sz="2800" spc="114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the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981760" y="5113271"/>
            <a:ext cx="1237189" cy="3829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350" i="1" spc="-40" dirty="0">
                <a:latin typeface="Times New Roman"/>
                <a:cs typeface="Times New Roman"/>
              </a:rPr>
              <a:t>x </a:t>
            </a:r>
            <a:r>
              <a:rPr sz="2350" spc="-50" dirty="0">
                <a:latin typeface="Symbol"/>
                <a:cs typeface="Symbol"/>
              </a:rPr>
              <a:t></a:t>
            </a:r>
            <a:r>
              <a:rPr sz="2350" spc="-50" dirty="0">
                <a:latin typeface="Times New Roman"/>
                <a:cs typeface="Times New Roman"/>
              </a:rPr>
              <a:t> </a:t>
            </a:r>
            <a:r>
              <a:rPr sz="2350" i="1" spc="-40" dirty="0">
                <a:latin typeface="Times New Roman"/>
                <a:cs typeface="Times New Roman"/>
              </a:rPr>
              <a:t>y </a:t>
            </a:r>
            <a:r>
              <a:rPr sz="2350" spc="-50" dirty="0">
                <a:latin typeface="Symbol"/>
                <a:cs typeface="Symbol"/>
              </a:rPr>
              <a:t></a:t>
            </a:r>
            <a:r>
              <a:rPr sz="2350" spc="-285" dirty="0">
                <a:latin typeface="Times New Roman"/>
                <a:cs typeface="Times New Roman"/>
              </a:rPr>
              <a:t> </a:t>
            </a:r>
            <a:r>
              <a:rPr sz="2350" i="1" spc="-35" dirty="0">
                <a:latin typeface="Times New Roman"/>
                <a:cs typeface="Times New Roman"/>
              </a:rPr>
              <a:t>z</a:t>
            </a:r>
            <a:endParaRPr sz="2350" dirty="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7340" y="5473700"/>
            <a:ext cx="883666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6668770" algn="l"/>
              </a:tabLst>
            </a:pPr>
            <a:r>
              <a:rPr sz="2800" spc="-10" dirty="0">
                <a:latin typeface="Carlito"/>
                <a:cs typeface="Carlito"/>
              </a:rPr>
              <a:t>shaded </a:t>
            </a:r>
            <a:r>
              <a:rPr sz="2800" spc="-15" dirty="0">
                <a:latin typeface="Carlito"/>
                <a:cs typeface="Carlito"/>
              </a:rPr>
              <a:t>area </a:t>
            </a:r>
            <a:r>
              <a:rPr sz="2800" spc="-10" dirty="0">
                <a:latin typeface="Carlito"/>
                <a:cs typeface="Carlito"/>
              </a:rPr>
              <a:t>in </a:t>
            </a:r>
            <a:r>
              <a:rPr sz="2800" spc="-15" dirty="0">
                <a:latin typeface="Carlito"/>
                <a:cs typeface="Carlito"/>
              </a:rPr>
              <a:t>next </a:t>
            </a:r>
            <a:r>
              <a:rPr sz="2800" spc="-5" dirty="0">
                <a:latin typeface="Carlito"/>
                <a:cs typeface="Carlito"/>
              </a:rPr>
              <a:t>Fig. </a:t>
            </a:r>
            <a:r>
              <a:rPr sz="2800" spc="-15" dirty="0">
                <a:latin typeface="Carlito"/>
                <a:cs typeface="Carlito"/>
              </a:rPr>
              <a:t>to </a:t>
            </a:r>
            <a:r>
              <a:rPr sz="2800" spc="-5" dirty="0">
                <a:latin typeface="Carlito"/>
                <a:cs typeface="Carlito"/>
              </a:rPr>
              <a:t>the </a:t>
            </a:r>
            <a:r>
              <a:rPr sz="2800" spc="-15" dirty="0">
                <a:latin typeface="Carlito"/>
                <a:cs typeface="Carlito"/>
              </a:rPr>
              <a:t>left </a:t>
            </a:r>
            <a:r>
              <a:rPr sz="2800" spc="-5" dirty="0">
                <a:latin typeface="Carlito"/>
                <a:cs typeface="Carlito"/>
              </a:rPr>
              <a:t>of</a:t>
            </a:r>
            <a:r>
              <a:rPr sz="2800" spc="210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the</a:t>
            </a:r>
            <a:r>
              <a:rPr sz="2800" spc="20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line	</a:t>
            </a:r>
            <a:r>
              <a:rPr sz="3525" i="1" spc="-7" baseline="10638" dirty="0">
                <a:latin typeface="Times New Roman"/>
                <a:cs typeface="Times New Roman"/>
              </a:rPr>
              <a:t>x</a:t>
            </a:r>
            <a:r>
              <a:rPr sz="3525" i="1" spc="-359" baseline="10638" dirty="0">
                <a:latin typeface="Times New Roman"/>
                <a:cs typeface="Times New Roman"/>
              </a:rPr>
              <a:t> </a:t>
            </a:r>
            <a:r>
              <a:rPr sz="3525" spc="-7" baseline="10638" dirty="0">
                <a:latin typeface="Symbol"/>
                <a:cs typeface="Symbol"/>
              </a:rPr>
              <a:t></a:t>
            </a:r>
            <a:r>
              <a:rPr sz="3525" spc="-104" baseline="10638" dirty="0">
                <a:latin typeface="Times New Roman"/>
                <a:cs typeface="Times New Roman"/>
              </a:rPr>
              <a:t> </a:t>
            </a:r>
            <a:r>
              <a:rPr sz="3525" i="1" spc="-7" baseline="10638" dirty="0">
                <a:latin typeface="Times New Roman"/>
                <a:cs typeface="Times New Roman"/>
              </a:rPr>
              <a:t>y</a:t>
            </a:r>
            <a:r>
              <a:rPr sz="3525" i="1" spc="-165" baseline="10638" dirty="0">
                <a:latin typeface="Times New Roman"/>
                <a:cs typeface="Times New Roman"/>
              </a:rPr>
              <a:t> </a:t>
            </a:r>
            <a:r>
              <a:rPr sz="3525" spc="-7" baseline="10638" dirty="0">
                <a:latin typeface="Symbol"/>
                <a:cs typeface="Symbol"/>
              </a:rPr>
              <a:t></a:t>
            </a:r>
            <a:r>
              <a:rPr sz="3525" spc="-165" baseline="10638" dirty="0">
                <a:latin typeface="Times New Roman"/>
                <a:cs typeface="Times New Roman"/>
              </a:rPr>
              <a:t> </a:t>
            </a:r>
            <a:r>
              <a:rPr sz="3525" i="1" spc="-67" baseline="10638" dirty="0">
                <a:latin typeface="Times New Roman"/>
                <a:cs typeface="Times New Roman"/>
              </a:rPr>
              <a:t>z</a:t>
            </a:r>
            <a:r>
              <a:rPr sz="3525" spc="-67" baseline="10638" dirty="0">
                <a:latin typeface="Times New Roman"/>
                <a:cs typeface="Times New Roman"/>
              </a:rPr>
              <a:t>.</a:t>
            </a:r>
            <a:endParaRPr sz="3525" baseline="10638" dirty="0">
              <a:latin typeface="Times New Roman"/>
              <a:cs typeface="Times New Roman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816" y="3201416"/>
            <a:ext cx="7597133" cy="933053"/>
          </a:xfrm>
          <a:prstGeom prst="rect">
            <a:avLst/>
          </a:prstGeom>
        </p:spPr>
      </p:pic>
      <p:sp>
        <p:nvSpPr>
          <p:cNvPr id="25" name="Date Placeholder 2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8479281" y="6465214"/>
            <a:ext cx="15367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sz="1200" dirty="0">
                <a:solidFill>
                  <a:srgbClr val="888888"/>
                </a:solidFill>
                <a:latin typeface="Carlito"/>
                <a:cs typeface="Carlito"/>
              </a:rPr>
              <a:t>2</a:t>
            </a:fld>
            <a:endParaRPr sz="1200">
              <a:latin typeface="Carlito"/>
              <a:cs typeface="Carlito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23742" y="153365"/>
            <a:ext cx="4596258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5" dirty="0">
                <a:latin typeface="Carlito"/>
                <a:cs typeface="Carlito"/>
              </a:rPr>
              <a:t>Chapter</a:t>
            </a:r>
            <a:r>
              <a:rPr sz="4000" spc="-90" dirty="0">
                <a:latin typeface="Carlito"/>
                <a:cs typeface="Carlito"/>
              </a:rPr>
              <a:t> </a:t>
            </a:r>
            <a:r>
              <a:rPr sz="4000" spc="-15" dirty="0">
                <a:latin typeface="Carlito"/>
                <a:cs typeface="Carlito"/>
              </a:rPr>
              <a:t>Three</a:t>
            </a:r>
            <a:endParaRPr sz="4000" dirty="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39" y="757402"/>
            <a:ext cx="8173211" cy="3901709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1463675">
              <a:lnSpc>
                <a:spcPct val="100000"/>
              </a:lnSpc>
              <a:spcBef>
                <a:spcPts val="965"/>
              </a:spcBef>
            </a:pPr>
            <a:r>
              <a:rPr sz="3200" b="1" u="heavy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Functions of Random</a:t>
            </a:r>
            <a:r>
              <a:rPr sz="3200" b="1" u="heavy" spc="-12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 </a:t>
            </a:r>
            <a:r>
              <a:rPr sz="3200" b="1" u="heavy" spc="-20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Variables</a:t>
            </a:r>
            <a:endParaRPr sz="3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sz="3200" b="1" u="heavy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Outlines</a:t>
            </a:r>
            <a:endParaRPr sz="32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Wingdings"/>
              <a:buChar char=""/>
              <a:tabLst>
                <a:tab pos="355600" algn="l"/>
              </a:tabLst>
            </a:pPr>
            <a:r>
              <a:rPr sz="3200" b="1" spc="-5" dirty="0">
                <a:latin typeface="Times New Roman"/>
                <a:cs typeface="Times New Roman"/>
              </a:rPr>
              <a:t>Introduction</a:t>
            </a:r>
            <a:endParaRPr sz="32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5560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Function of One Random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35" dirty="0">
                <a:latin typeface="Times New Roman"/>
                <a:cs typeface="Times New Roman"/>
              </a:rPr>
              <a:t>Variable</a:t>
            </a:r>
            <a:endParaRPr sz="28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55600" algn="l"/>
              </a:tabLst>
            </a:pPr>
            <a:r>
              <a:rPr sz="2800" b="1" spc="-5" dirty="0">
                <a:latin typeface="Times New Roman"/>
                <a:cs typeface="Times New Roman"/>
              </a:rPr>
              <a:t>One Function of </a:t>
            </a:r>
            <a:r>
              <a:rPr sz="2800" b="1" spc="-85" dirty="0">
                <a:latin typeface="Times New Roman"/>
                <a:cs typeface="Times New Roman"/>
              </a:rPr>
              <a:t>Two </a:t>
            </a:r>
            <a:r>
              <a:rPr sz="2800" b="1" spc="-5" dirty="0">
                <a:latin typeface="Times New Roman"/>
                <a:cs typeface="Times New Roman"/>
              </a:rPr>
              <a:t>Random</a:t>
            </a:r>
            <a:r>
              <a:rPr sz="2800" b="1" spc="15" dirty="0">
                <a:latin typeface="Times New Roman"/>
                <a:cs typeface="Times New Roman"/>
              </a:rPr>
              <a:t> </a:t>
            </a:r>
            <a:r>
              <a:rPr sz="2800" b="1" spc="-30" dirty="0">
                <a:latin typeface="Times New Roman"/>
                <a:cs typeface="Times New Roman"/>
              </a:rPr>
              <a:t>Variables</a:t>
            </a:r>
            <a:endParaRPr sz="28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55600" algn="l"/>
              </a:tabLst>
            </a:pPr>
            <a:r>
              <a:rPr sz="2800" b="1" spc="-85" dirty="0">
                <a:latin typeface="Times New Roman"/>
                <a:cs typeface="Times New Roman"/>
              </a:rPr>
              <a:t>Two </a:t>
            </a:r>
            <a:r>
              <a:rPr sz="2800" b="1" spc="-5" dirty="0">
                <a:latin typeface="Times New Roman"/>
                <a:cs typeface="Times New Roman"/>
              </a:rPr>
              <a:t>Function of </a:t>
            </a:r>
            <a:r>
              <a:rPr sz="2800" b="1" spc="-85" dirty="0">
                <a:latin typeface="Times New Roman"/>
                <a:cs typeface="Times New Roman"/>
              </a:rPr>
              <a:t>Two </a:t>
            </a:r>
            <a:r>
              <a:rPr sz="2800" b="1" spc="-5" dirty="0">
                <a:latin typeface="Times New Roman"/>
                <a:cs typeface="Times New Roman"/>
              </a:rPr>
              <a:t>Random</a:t>
            </a:r>
            <a:r>
              <a:rPr sz="2800" b="1" spc="130" dirty="0">
                <a:latin typeface="Times New Roman"/>
                <a:cs typeface="Times New Roman"/>
              </a:rPr>
              <a:t> </a:t>
            </a:r>
            <a:r>
              <a:rPr sz="2800" b="1" spc="-30" dirty="0">
                <a:latin typeface="Times New Roman"/>
                <a:cs typeface="Times New Roman"/>
              </a:rPr>
              <a:t>Variables</a:t>
            </a:r>
            <a:endParaRPr sz="28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55600" algn="l"/>
              </a:tabLst>
            </a:pPr>
            <a:r>
              <a:rPr sz="2800" b="1" dirty="0">
                <a:latin typeface="Times New Roman"/>
                <a:cs typeface="Times New Roman"/>
              </a:rPr>
              <a:t>Stochastic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Processes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5"/>
          </p:nvPr>
        </p:nvSpPr>
        <p:spPr>
          <a:xfrm>
            <a:off x="2800222" y="6465214"/>
            <a:ext cx="3752978" cy="177800"/>
          </a:xfrm>
        </p:spPr>
        <p:txBody>
          <a:bodyPr/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lang="en-US" spc="-1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340" y="0"/>
            <a:ext cx="8605520" cy="2346960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30"/>
              </a:spcBef>
            </a:pPr>
            <a:r>
              <a:rPr sz="3200" b="1" spc="-5" dirty="0">
                <a:latin typeface="Times New Roman"/>
                <a:cs typeface="Times New Roman"/>
              </a:rPr>
              <a:t>Cont…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465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20" dirty="0">
                <a:latin typeface="Carlito"/>
                <a:cs typeface="Carlito"/>
              </a:rPr>
              <a:t>Integrating </a:t>
            </a:r>
            <a:r>
              <a:rPr sz="2800" spc="-15" dirty="0">
                <a:latin typeface="Carlito"/>
                <a:cs typeface="Carlito"/>
              </a:rPr>
              <a:t>over </a:t>
            </a:r>
            <a:r>
              <a:rPr sz="2800" spc="-5" dirty="0">
                <a:latin typeface="Carlito"/>
                <a:cs typeface="Carlito"/>
              </a:rPr>
              <a:t>the </a:t>
            </a:r>
            <a:r>
              <a:rPr sz="2800" b="1" spc="-15" dirty="0">
                <a:latin typeface="Carlito"/>
                <a:cs typeface="Carlito"/>
              </a:rPr>
              <a:t>horizontal </a:t>
            </a:r>
            <a:r>
              <a:rPr sz="2800" b="1" spc="-10" dirty="0">
                <a:latin typeface="Carlito"/>
                <a:cs typeface="Carlito"/>
              </a:rPr>
              <a:t>strip </a:t>
            </a:r>
            <a:r>
              <a:rPr sz="2800" spc="-5" dirty="0">
                <a:latin typeface="Carlito"/>
                <a:cs typeface="Carlito"/>
              </a:rPr>
              <a:t>along the 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-axis </a:t>
            </a:r>
            <a:r>
              <a:rPr sz="2800" spc="-25" dirty="0">
                <a:latin typeface="Carlito"/>
                <a:cs typeface="Carlito"/>
              </a:rPr>
              <a:t>first  </a:t>
            </a:r>
            <a:r>
              <a:rPr sz="2800" spc="-10" dirty="0">
                <a:latin typeface="Carlito"/>
                <a:cs typeface="Carlito"/>
              </a:rPr>
              <a:t>(inner </a:t>
            </a:r>
            <a:r>
              <a:rPr sz="2800" spc="-15" dirty="0">
                <a:latin typeface="Carlito"/>
                <a:cs typeface="Carlito"/>
              </a:rPr>
              <a:t>integral) </a:t>
            </a:r>
            <a:r>
              <a:rPr sz="2800" spc="-20" dirty="0">
                <a:latin typeface="Carlito"/>
                <a:cs typeface="Carlito"/>
              </a:rPr>
              <a:t>followed </a:t>
            </a:r>
            <a:r>
              <a:rPr sz="2800" spc="-15" dirty="0">
                <a:latin typeface="Carlito"/>
                <a:cs typeface="Carlito"/>
              </a:rPr>
              <a:t>by </a:t>
            </a:r>
            <a:r>
              <a:rPr sz="2800" spc="-10" dirty="0">
                <a:latin typeface="Carlito"/>
                <a:cs typeface="Carlito"/>
              </a:rPr>
              <a:t>sliding that </a:t>
            </a:r>
            <a:r>
              <a:rPr sz="2800" spc="-15" dirty="0">
                <a:latin typeface="Carlito"/>
                <a:cs typeface="Carlito"/>
              </a:rPr>
              <a:t>strip </a:t>
            </a:r>
            <a:r>
              <a:rPr sz="2800" spc="-5" dirty="0">
                <a:latin typeface="Carlito"/>
                <a:cs typeface="Carlito"/>
              </a:rPr>
              <a:t>along the </a:t>
            </a:r>
            <a:r>
              <a:rPr sz="2800" i="1" dirty="0">
                <a:latin typeface="Carlito"/>
                <a:cs typeface="Carlito"/>
              </a:rPr>
              <a:t>y</a:t>
            </a:r>
            <a:r>
              <a:rPr sz="2800" dirty="0">
                <a:latin typeface="Carlito"/>
                <a:cs typeface="Carlito"/>
              </a:rPr>
              <a:t>- </a:t>
            </a:r>
            <a:r>
              <a:rPr sz="4200" baseline="1984" dirty="0">
                <a:latin typeface="Carlito"/>
                <a:cs typeface="Carlito"/>
              </a:rPr>
              <a:t> </a:t>
            </a:r>
            <a:r>
              <a:rPr sz="4200" spc="-15" baseline="1984" dirty="0">
                <a:latin typeface="Carlito"/>
                <a:cs typeface="Carlito"/>
              </a:rPr>
              <a:t>axis </a:t>
            </a:r>
            <a:r>
              <a:rPr sz="4200" spc="-30" baseline="1984" dirty="0">
                <a:latin typeface="Carlito"/>
                <a:cs typeface="Carlito"/>
              </a:rPr>
              <a:t>from </a:t>
            </a:r>
            <a:r>
              <a:rPr sz="3975" spc="142" baseline="5241" dirty="0">
                <a:latin typeface="Symbol"/>
                <a:cs typeface="Symbol"/>
              </a:rPr>
              <a:t></a:t>
            </a:r>
            <a:r>
              <a:rPr sz="3975" spc="142" baseline="5241" dirty="0">
                <a:latin typeface="Times New Roman"/>
                <a:cs typeface="Times New Roman"/>
              </a:rPr>
              <a:t> </a:t>
            </a:r>
            <a:r>
              <a:rPr sz="3975" spc="187" baseline="5241" dirty="0">
                <a:latin typeface="Symbol"/>
                <a:cs typeface="Symbol"/>
              </a:rPr>
              <a:t></a:t>
            </a:r>
            <a:r>
              <a:rPr sz="3975" spc="187" baseline="5241" dirty="0">
                <a:latin typeface="Times New Roman"/>
                <a:cs typeface="Times New Roman"/>
              </a:rPr>
              <a:t> </a:t>
            </a:r>
            <a:r>
              <a:rPr sz="4200" spc="-22" baseline="1984" dirty="0">
                <a:latin typeface="Carlito"/>
                <a:cs typeface="Carlito"/>
              </a:rPr>
              <a:t>to </a:t>
            </a:r>
            <a:r>
              <a:rPr sz="2650" spc="204" dirty="0">
                <a:latin typeface="Symbol"/>
                <a:cs typeface="Symbol"/>
              </a:rPr>
              <a:t></a:t>
            </a:r>
            <a:r>
              <a:rPr sz="2650" spc="204" dirty="0">
                <a:latin typeface="Times New Roman"/>
                <a:cs typeface="Times New Roman"/>
              </a:rPr>
              <a:t> </a:t>
            </a:r>
            <a:r>
              <a:rPr sz="2650" spc="265" dirty="0">
                <a:latin typeface="Symbol"/>
                <a:cs typeface="Symbol"/>
              </a:rPr>
              <a:t></a:t>
            </a:r>
            <a:r>
              <a:rPr sz="2650" spc="265" dirty="0">
                <a:latin typeface="Times New Roman"/>
                <a:cs typeface="Times New Roman"/>
              </a:rPr>
              <a:t> </a:t>
            </a:r>
            <a:r>
              <a:rPr sz="4200" spc="-15" baseline="1984" dirty="0">
                <a:latin typeface="Carlito"/>
                <a:cs typeface="Carlito"/>
              </a:rPr>
              <a:t>(outer </a:t>
            </a:r>
            <a:r>
              <a:rPr sz="4200" spc="-22" baseline="1984" dirty="0">
                <a:latin typeface="Carlito"/>
                <a:cs typeface="Carlito"/>
              </a:rPr>
              <a:t>integral) we </a:t>
            </a:r>
            <a:r>
              <a:rPr sz="4200" spc="-30" baseline="1984" dirty="0">
                <a:latin typeface="Carlito"/>
                <a:cs typeface="Carlito"/>
              </a:rPr>
              <a:t>cover </a:t>
            </a:r>
            <a:r>
              <a:rPr sz="4200" spc="-7" baseline="1984" dirty="0">
                <a:latin typeface="Carlito"/>
                <a:cs typeface="Carlito"/>
              </a:rPr>
              <a:t>the</a:t>
            </a:r>
            <a:r>
              <a:rPr sz="4200" spc="-434" baseline="1984" dirty="0">
                <a:latin typeface="Carlito"/>
                <a:cs typeface="Carlito"/>
              </a:rPr>
              <a:t> </a:t>
            </a:r>
            <a:r>
              <a:rPr sz="4200" spc="-22" baseline="1984" dirty="0">
                <a:latin typeface="Carlito"/>
                <a:cs typeface="Carlito"/>
              </a:rPr>
              <a:t>entire </a:t>
            </a:r>
            <a:r>
              <a:rPr sz="2800" spc="-15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shaded</a:t>
            </a:r>
            <a:r>
              <a:rPr sz="2800" spc="10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area.</a:t>
            </a:r>
            <a:endParaRPr sz="280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3912489"/>
            <a:ext cx="540428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/>
              <a:buChar char=""/>
              <a:tabLst>
                <a:tab pos="355600" algn="l"/>
              </a:tabLst>
            </a:pP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Leibnitz</a:t>
            </a:r>
            <a:r>
              <a:rPr sz="2800" b="1" spc="-5" dirty="0">
                <a:latin typeface="Carlito"/>
                <a:cs typeface="Carlito"/>
              </a:rPr>
              <a:t> </a:t>
            </a:r>
            <a:r>
              <a:rPr sz="2800" b="1" u="heavy" spc="-1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differentiation 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rule</a:t>
            </a:r>
            <a:r>
              <a:rPr sz="2800" spc="-10" dirty="0">
                <a:latin typeface="Carlito"/>
                <a:cs typeface="Carlito"/>
              </a:rPr>
              <a:t>;</a:t>
            </a:r>
            <a:r>
              <a:rPr sz="2800" spc="90" dirty="0">
                <a:latin typeface="Carlito"/>
                <a:cs typeface="Carlito"/>
              </a:rPr>
              <a:t> </a:t>
            </a:r>
            <a:r>
              <a:rPr sz="2800" spc="-15" dirty="0">
                <a:latin typeface="Carlito"/>
                <a:cs typeface="Carlito"/>
              </a:rPr>
              <a:t>if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4437126"/>
            <a:ext cx="91503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Times New Roman"/>
                <a:cs typeface="Times New Roman"/>
              </a:rPr>
              <a:t>The</a:t>
            </a:r>
            <a:r>
              <a:rPr sz="3000" spc="5" dirty="0">
                <a:latin typeface="Times New Roman"/>
                <a:cs typeface="Times New Roman"/>
              </a:rPr>
              <a:t>n</a:t>
            </a:r>
            <a:r>
              <a:rPr sz="3000" dirty="0">
                <a:latin typeface="Times New Roman"/>
                <a:cs typeface="Times New Roman"/>
              </a:rPr>
              <a:t>;</a:t>
            </a:r>
          </a:p>
        </p:txBody>
      </p:sp>
      <p:sp>
        <p:nvSpPr>
          <p:cNvPr id="5" name="object 5"/>
          <p:cNvSpPr/>
          <p:nvPr/>
        </p:nvSpPr>
        <p:spPr>
          <a:xfrm>
            <a:off x="3333750" y="2038350"/>
            <a:ext cx="3248025" cy="1781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541794" y="3879054"/>
            <a:ext cx="192405" cy="621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900" spc="240" dirty="0">
                <a:latin typeface="Symbol"/>
                <a:cs typeface="Symbol"/>
              </a:rPr>
              <a:t></a:t>
            </a:r>
            <a:endParaRPr sz="3900" dirty="0">
              <a:latin typeface="Symbol"/>
              <a:cs typeface="Symbo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2498217" y="6313651"/>
            <a:ext cx="4388116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7" name="object 7"/>
          <p:cNvSpPr txBox="1"/>
          <p:nvPr/>
        </p:nvSpPr>
        <p:spPr>
          <a:xfrm>
            <a:off x="5386273" y="3927045"/>
            <a:ext cx="1155521" cy="4135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i="1" spc="425" dirty="0" smtClean="0">
                <a:latin typeface="Times New Roman"/>
                <a:cs typeface="Times New Roman"/>
              </a:rPr>
              <a:t>H</a:t>
            </a:r>
            <a:r>
              <a:rPr sz="2600" i="1" spc="-315" dirty="0" smtClean="0">
                <a:latin typeface="Times New Roman"/>
                <a:cs typeface="Times New Roman"/>
              </a:rPr>
              <a:t> </a:t>
            </a:r>
            <a:r>
              <a:rPr sz="2600" spc="325" dirty="0">
                <a:latin typeface="Times New Roman"/>
                <a:cs typeface="Times New Roman"/>
              </a:rPr>
              <a:t>(</a:t>
            </a:r>
            <a:r>
              <a:rPr sz="2600" i="1" spc="325" dirty="0">
                <a:latin typeface="Times New Roman"/>
                <a:cs typeface="Times New Roman"/>
              </a:rPr>
              <a:t>z</a:t>
            </a:r>
            <a:r>
              <a:rPr sz="2600" spc="325" dirty="0" smtClean="0">
                <a:latin typeface="Times New Roman"/>
                <a:cs typeface="Times New Roman"/>
              </a:rPr>
              <a:t>)</a:t>
            </a:r>
            <a:r>
              <a:rPr sz="2600" spc="320" dirty="0" smtClean="0">
                <a:latin typeface="Symbol"/>
                <a:cs typeface="Symbol"/>
              </a:rPr>
              <a:t></a:t>
            </a:r>
            <a:endParaRPr sz="2600" dirty="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75515" y="3817403"/>
            <a:ext cx="455930" cy="2571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00" i="1" spc="190" dirty="0">
                <a:latin typeface="Times New Roman"/>
                <a:cs typeface="Times New Roman"/>
              </a:rPr>
              <a:t>b</a:t>
            </a:r>
            <a:r>
              <a:rPr sz="1500" spc="190" dirty="0">
                <a:latin typeface="Times New Roman"/>
                <a:cs typeface="Times New Roman"/>
              </a:rPr>
              <a:t>(</a:t>
            </a:r>
            <a:r>
              <a:rPr sz="1500" spc="-185" dirty="0">
                <a:latin typeface="Times New Roman"/>
                <a:cs typeface="Times New Roman"/>
              </a:rPr>
              <a:t> </a:t>
            </a:r>
            <a:r>
              <a:rPr sz="1500" i="1" spc="135" dirty="0">
                <a:latin typeface="Times New Roman"/>
                <a:cs typeface="Times New Roman"/>
              </a:rPr>
              <a:t>z</a:t>
            </a:r>
            <a:r>
              <a:rPr sz="1500" i="1" spc="-229" dirty="0">
                <a:latin typeface="Times New Roman"/>
                <a:cs typeface="Times New Roman"/>
              </a:rPr>
              <a:t> </a:t>
            </a:r>
            <a:r>
              <a:rPr sz="1500" spc="114" dirty="0"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19924" y="4245633"/>
            <a:ext cx="465455" cy="2571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500" i="1" spc="175" dirty="0">
                <a:latin typeface="Times New Roman"/>
                <a:cs typeface="Times New Roman"/>
              </a:rPr>
              <a:t>a</a:t>
            </a:r>
            <a:r>
              <a:rPr sz="1500" i="1" spc="-235" dirty="0">
                <a:latin typeface="Times New Roman"/>
                <a:cs typeface="Times New Roman"/>
              </a:rPr>
              <a:t> </a:t>
            </a:r>
            <a:r>
              <a:rPr sz="1500" spc="114" dirty="0">
                <a:latin typeface="Times New Roman"/>
                <a:cs typeface="Times New Roman"/>
              </a:rPr>
              <a:t>(</a:t>
            </a:r>
            <a:r>
              <a:rPr sz="1500" spc="-175" dirty="0">
                <a:latin typeface="Times New Roman"/>
                <a:cs typeface="Times New Roman"/>
              </a:rPr>
              <a:t> </a:t>
            </a:r>
            <a:r>
              <a:rPr sz="1500" i="1" spc="135" dirty="0">
                <a:latin typeface="Times New Roman"/>
                <a:cs typeface="Times New Roman"/>
              </a:rPr>
              <a:t>z</a:t>
            </a:r>
            <a:r>
              <a:rPr sz="1500" i="1" spc="-220" dirty="0">
                <a:latin typeface="Times New Roman"/>
                <a:cs typeface="Times New Roman"/>
              </a:rPr>
              <a:t> </a:t>
            </a:r>
            <a:r>
              <a:rPr sz="1500" spc="114" dirty="0">
                <a:latin typeface="Times New Roman"/>
                <a:cs typeface="Times New Roman"/>
              </a:rPr>
              <a:t>)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11522" y="3927045"/>
            <a:ext cx="1537335" cy="422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i="1" spc="270" dirty="0">
                <a:latin typeface="Times New Roman"/>
                <a:cs typeface="Times New Roman"/>
              </a:rPr>
              <a:t>h</a:t>
            </a:r>
            <a:r>
              <a:rPr sz="2600" spc="270" dirty="0">
                <a:latin typeface="Times New Roman"/>
                <a:cs typeface="Times New Roman"/>
              </a:rPr>
              <a:t>(</a:t>
            </a:r>
            <a:r>
              <a:rPr sz="2600" spc="-415" dirty="0">
                <a:latin typeface="Times New Roman"/>
                <a:cs typeface="Times New Roman"/>
              </a:rPr>
              <a:t> </a:t>
            </a:r>
            <a:r>
              <a:rPr sz="2600" i="1" spc="220" dirty="0">
                <a:latin typeface="Times New Roman"/>
                <a:cs typeface="Times New Roman"/>
              </a:rPr>
              <a:t>x</a:t>
            </a:r>
            <a:r>
              <a:rPr sz="2600" spc="220" dirty="0">
                <a:latin typeface="Times New Roman"/>
                <a:cs typeface="Times New Roman"/>
              </a:rPr>
              <a:t>,</a:t>
            </a:r>
            <a:r>
              <a:rPr sz="2600" spc="-229" dirty="0">
                <a:latin typeface="Times New Roman"/>
                <a:cs typeface="Times New Roman"/>
              </a:rPr>
              <a:t> </a:t>
            </a:r>
            <a:r>
              <a:rPr sz="2600" i="1" spc="240" dirty="0">
                <a:latin typeface="Times New Roman"/>
                <a:cs typeface="Times New Roman"/>
              </a:rPr>
              <a:t>z</a:t>
            </a:r>
            <a:r>
              <a:rPr sz="2600" spc="240" dirty="0">
                <a:latin typeface="Times New Roman"/>
                <a:cs typeface="Times New Roman"/>
              </a:rPr>
              <a:t>)</a:t>
            </a:r>
            <a:r>
              <a:rPr sz="2600" i="1" spc="240" dirty="0">
                <a:latin typeface="Times New Roman"/>
                <a:cs typeface="Times New Roman"/>
              </a:rPr>
              <a:t>dx</a:t>
            </a:r>
            <a:r>
              <a:rPr sz="2600" spc="240" dirty="0">
                <a:latin typeface="Times New Roman"/>
                <a:cs typeface="Times New Roman"/>
              </a:rPr>
              <a:t>.</a:t>
            </a:r>
            <a:endParaRPr sz="2600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2203" y="4936179"/>
            <a:ext cx="1320165" cy="4718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250" i="1" spc="30" dirty="0">
                <a:latin typeface="Times New Roman"/>
                <a:cs typeface="Times New Roman"/>
              </a:rPr>
              <a:t>h</a:t>
            </a:r>
            <a:r>
              <a:rPr sz="2900" spc="30" dirty="0">
                <a:latin typeface="Symbol"/>
                <a:cs typeface="Symbol"/>
              </a:rPr>
              <a:t></a:t>
            </a:r>
            <a:r>
              <a:rPr sz="2250" i="1" spc="30" dirty="0">
                <a:latin typeface="Times New Roman"/>
                <a:cs typeface="Times New Roman"/>
              </a:rPr>
              <a:t>b</a:t>
            </a:r>
            <a:r>
              <a:rPr sz="2250" spc="30" dirty="0">
                <a:latin typeface="Times New Roman"/>
                <a:cs typeface="Times New Roman"/>
              </a:rPr>
              <a:t>(</a:t>
            </a:r>
            <a:r>
              <a:rPr sz="2250" i="1" spc="30" dirty="0">
                <a:latin typeface="Times New Roman"/>
                <a:cs typeface="Times New Roman"/>
              </a:rPr>
              <a:t>z</a:t>
            </a:r>
            <a:r>
              <a:rPr sz="2250" spc="30" dirty="0">
                <a:latin typeface="Times New Roman"/>
                <a:cs typeface="Times New Roman"/>
              </a:rPr>
              <a:t>),</a:t>
            </a:r>
            <a:r>
              <a:rPr sz="2250" spc="-235" dirty="0">
                <a:latin typeface="Times New Roman"/>
                <a:cs typeface="Times New Roman"/>
              </a:rPr>
              <a:t> </a:t>
            </a:r>
            <a:r>
              <a:rPr sz="2250" i="1" spc="105" dirty="0">
                <a:latin typeface="Times New Roman"/>
                <a:cs typeface="Times New Roman"/>
              </a:rPr>
              <a:t>z</a:t>
            </a:r>
            <a:r>
              <a:rPr sz="2900" spc="105" dirty="0">
                <a:latin typeface="Symbol"/>
                <a:cs typeface="Symbol"/>
              </a:rPr>
              <a:t></a:t>
            </a:r>
            <a:r>
              <a:rPr sz="2250" spc="105" dirty="0">
                <a:latin typeface="Symbol"/>
                <a:cs typeface="Symbol"/>
              </a:rPr>
              <a:t></a:t>
            </a:r>
            <a:endParaRPr sz="2250" dirty="0">
              <a:latin typeface="Symbol"/>
              <a:cs typeface="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86273" y="4936179"/>
            <a:ext cx="1333500" cy="4718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250" i="1" spc="45" dirty="0">
                <a:latin typeface="Times New Roman"/>
                <a:cs typeface="Times New Roman"/>
              </a:rPr>
              <a:t>h</a:t>
            </a:r>
            <a:r>
              <a:rPr sz="2900" spc="45" dirty="0">
                <a:latin typeface="Symbol"/>
                <a:cs typeface="Symbol"/>
              </a:rPr>
              <a:t></a:t>
            </a:r>
            <a:r>
              <a:rPr sz="2250" i="1" spc="45" dirty="0">
                <a:latin typeface="Times New Roman"/>
                <a:cs typeface="Times New Roman"/>
              </a:rPr>
              <a:t>a</a:t>
            </a:r>
            <a:r>
              <a:rPr sz="2250" spc="45" dirty="0">
                <a:latin typeface="Times New Roman"/>
                <a:cs typeface="Times New Roman"/>
              </a:rPr>
              <a:t>(</a:t>
            </a:r>
            <a:r>
              <a:rPr sz="2250" i="1" spc="45" dirty="0">
                <a:latin typeface="Times New Roman"/>
                <a:cs typeface="Times New Roman"/>
              </a:rPr>
              <a:t>z</a:t>
            </a:r>
            <a:r>
              <a:rPr sz="2250" spc="45" dirty="0">
                <a:latin typeface="Times New Roman"/>
                <a:cs typeface="Times New Roman"/>
              </a:rPr>
              <a:t>),</a:t>
            </a:r>
            <a:r>
              <a:rPr sz="2250" spc="-229" dirty="0">
                <a:latin typeface="Times New Roman"/>
                <a:cs typeface="Times New Roman"/>
              </a:rPr>
              <a:t> </a:t>
            </a:r>
            <a:r>
              <a:rPr sz="2250" i="1" spc="105" dirty="0">
                <a:latin typeface="Times New Roman"/>
                <a:cs typeface="Times New Roman"/>
              </a:rPr>
              <a:t>z</a:t>
            </a:r>
            <a:r>
              <a:rPr sz="2900" spc="105" dirty="0">
                <a:latin typeface="Symbol"/>
                <a:cs typeface="Symbol"/>
              </a:rPr>
              <a:t></a:t>
            </a:r>
            <a:r>
              <a:rPr sz="2250" spc="105" dirty="0">
                <a:latin typeface="Symbol"/>
                <a:cs typeface="Symbol"/>
              </a:rPr>
              <a:t>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54269" y="4981037"/>
            <a:ext cx="149860" cy="5384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3350" spc="60" dirty="0">
                <a:latin typeface="Symbol"/>
                <a:cs typeface="Symbol"/>
              </a:rPr>
              <a:t></a:t>
            </a:r>
            <a:endParaRPr sz="3350">
              <a:latin typeface="Symbol"/>
              <a:cs typeface="Symbo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272759" y="4796584"/>
            <a:ext cx="935990" cy="81216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95"/>
              </a:spcBef>
            </a:pPr>
            <a:r>
              <a:rPr sz="2250" u="sng" spc="85" dirty="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</a:t>
            </a:r>
            <a:r>
              <a:rPr sz="2250" i="1" u="sng" spc="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</a:t>
            </a:r>
            <a:r>
              <a:rPr sz="2250" u="sng" spc="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2250" i="1" u="sng" spc="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x</a:t>
            </a:r>
            <a:r>
              <a:rPr sz="2250" u="sng" spc="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,</a:t>
            </a:r>
            <a:r>
              <a:rPr sz="2250" u="sng" spc="-2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50" i="1" u="sng" spc="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z</a:t>
            </a:r>
            <a:r>
              <a:rPr sz="2250" u="sng" spc="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2250">
              <a:latin typeface="Times New Roman"/>
              <a:cs typeface="Times New Roman"/>
            </a:endParaRPr>
          </a:p>
          <a:p>
            <a:pPr marR="1270" algn="ctr">
              <a:lnSpc>
                <a:spcPct val="100000"/>
              </a:lnSpc>
              <a:spcBef>
                <a:spcPts val="395"/>
              </a:spcBef>
            </a:pPr>
            <a:r>
              <a:rPr sz="2250" spc="30" dirty="0">
                <a:latin typeface="Symbol"/>
                <a:cs typeface="Symbol"/>
              </a:rPr>
              <a:t></a:t>
            </a:r>
            <a:r>
              <a:rPr sz="2250" i="1" spc="30" dirty="0">
                <a:latin typeface="Times New Roman"/>
                <a:cs typeface="Times New Roman"/>
              </a:rPr>
              <a:t>z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42141" y="5023038"/>
            <a:ext cx="191770" cy="367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50" spc="70" dirty="0">
                <a:latin typeface="Symbol"/>
                <a:cs typeface="Symbol"/>
              </a:rPr>
              <a:t>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27831" y="4927836"/>
            <a:ext cx="344805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65" dirty="0">
                <a:latin typeface="Times New Roman"/>
                <a:cs typeface="Times New Roman"/>
              </a:rPr>
              <a:t>b</a:t>
            </a:r>
            <a:r>
              <a:rPr sz="1300" spc="65" dirty="0">
                <a:latin typeface="Times New Roman"/>
                <a:cs typeface="Times New Roman"/>
              </a:rPr>
              <a:t>(</a:t>
            </a:r>
            <a:r>
              <a:rPr sz="1300" spc="-204" dirty="0">
                <a:latin typeface="Times New Roman"/>
                <a:cs typeface="Times New Roman"/>
              </a:rPr>
              <a:t> </a:t>
            </a:r>
            <a:r>
              <a:rPr sz="1300" i="1" spc="35" dirty="0">
                <a:latin typeface="Times New Roman"/>
                <a:cs typeface="Times New Roman"/>
              </a:rPr>
              <a:t>z</a:t>
            </a:r>
            <a:r>
              <a:rPr sz="1300" i="1" spc="-229" dirty="0">
                <a:latin typeface="Times New Roman"/>
                <a:cs typeface="Times New Roman"/>
              </a:rPr>
              <a:t> </a:t>
            </a:r>
            <a:r>
              <a:rPr sz="1300" spc="30" dirty="0">
                <a:latin typeface="Times New Roman"/>
                <a:cs typeface="Times New Roman"/>
              </a:rPr>
              <a:t>)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886333" y="5296942"/>
            <a:ext cx="351790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90" dirty="0">
                <a:latin typeface="Times New Roman"/>
                <a:cs typeface="Times New Roman"/>
              </a:rPr>
              <a:t>a</a:t>
            </a:r>
            <a:r>
              <a:rPr sz="1300" spc="90" dirty="0">
                <a:latin typeface="Times New Roman"/>
                <a:cs typeface="Times New Roman"/>
              </a:rPr>
              <a:t>(</a:t>
            </a:r>
            <a:r>
              <a:rPr sz="1300" spc="-200" dirty="0">
                <a:latin typeface="Times New Roman"/>
                <a:cs typeface="Times New Roman"/>
              </a:rPr>
              <a:t> </a:t>
            </a:r>
            <a:r>
              <a:rPr sz="1300" i="1" spc="35" dirty="0">
                <a:latin typeface="Times New Roman"/>
                <a:cs typeface="Times New Roman"/>
              </a:rPr>
              <a:t>z</a:t>
            </a:r>
            <a:r>
              <a:rPr sz="1300" i="1" spc="-229" dirty="0">
                <a:latin typeface="Times New Roman"/>
                <a:cs typeface="Times New Roman"/>
              </a:rPr>
              <a:t> </a:t>
            </a:r>
            <a:r>
              <a:rPr sz="1300" spc="30" dirty="0">
                <a:latin typeface="Times New Roman"/>
                <a:cs typeface="Times New Roman"/>
              </a:rPr>
              <a:t>)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239925" y="5023038"/>
            <a:ext cx="377190" cy="367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50" i="1" spc="55" dirty="0">
                <a:latin typeface="Times New Roman"/>
                <a:cs typeface="Times New Roman"/>
              </a:rPr>
              <a:t>d</a:t>
            </a:r>
            <a:r>
              <a:rPr sz="2250" i="1" spc="-15" dirty="0">
                <a:latin typeface="Times New Roman"/>
                <a:cs typeface="Times New Roman"/>
              </a:rPr>
              <a:t>x</a:t>
            </a:r>
            <a:r>
              <a:rPr sz="2250" spc="30" dirty="0">
                <a:latin typeface="Times New Roman"/>
                <a:cs typeface="Times New Roman"/>
              </a:rPr>
              <a:t>.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670297" y="4796584"/>
            <a:ext cx="683895" cy="812165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95"/>
              </a:spcBef>
            </a:pPr>
            <a:r>
              <a:rPr sz="2250" i="1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r>
              <a:rPr sz="2250" i="1" u="sng" spc="1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sz="2250" u="sng" spc="20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2250" i="1" u="sng" spc="1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z</a:t>
            </a:r>
            <a:r>
              <a:rPr sz="2250" u="sng" spc="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endParaRPr sz="22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395"/>
              </a:spcBef>
            </a:pPr>
            <a:r>
              <a:rPr sz="2250" i="1" spc="45" dirty="0">
                <a:latin typeface="Times New Roman"/>
                <a:cs typeface="Times New Roman"/>
              </a:rPr>
              <a:t>dz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00792" y="4796584"/>
            <a:ext cx="1769745" cy="8121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0825" marR="5080" indent="-238760">
              <a:lnSpc>
                <a:spcPct val="114599"/>
              </a:lnSpc>
              <a:spcBef>
                <a:spcPts val="100"/>
              </a:spcBef>
              <a:tabLst>
                <a:tab pos="1109345" algn="l"/>
                <a:tab pos="1296670" algn="l"/>
              </a:tabLst>
            </a:pPr>
            <a:r>
              <a:rPr sz="2250" i="1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r>
              <a:rPr sz="2250" i="1" u="sng" spc="9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</a:t>
            </a:r>
            <a:r>
              <a:rPr sz="2250" i="1" u="sng" spc="-3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50" u="sng" spc="20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2250" i="1" u="sng" spc="1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z</a:t>
            </a:r>
            <a:r>
              <a:rPr sz="2250" u="sng" spc="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</a:t>
            </a:r>
            <a:r>
              <a:rPr sz="2250" dirty="0">
                <a:latin typeface="Times New Roman"/>
                <a:cs typeface="Times New Roman"/>
              </a:rPr>
              <a:t>	</a:t>
            </a:r>
            <a:r>
              <a:rPr sz="2250" i="1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r>
              <a:rPr sz="2250" i="1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</a:t>
            </a:r>
            <a:r>
              <a:rPr sz="2250" u="sng" spc="20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</a:t>
            </a:r>
            <a:r>
              <a:rPr sz="2250" i="1" u="sng" spc="1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z</a:t>
            </a:r>
            <a:r>
              <a:rPr sz="2250" u="sng" spc="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) </a:t>
            </a:r>
            <a:r>
              <a:rPr sz="2250" spc="30" dirty="0">
                <a:latin typeface="Times New Roman"/>
                <a:cs typeface="Times New Roman"/>
              </a:rPr>
              <a:t> </a:t>
            </a:r>
            <a:r>
              <a:rPr sz="2250" i="1" spc="50" dirty="0">
                <a:latin typeface="Times New Roman"/>
                <a:cs typeface="Times New Roman"/>
              </a:rPr>
              <a:t>dz		</a:t>
            </a:r>
            <a:r>
              <a:rPr sz="2250" i="1" spc="45" dirty="0">
                <a:latin typeface="Times New Roman"/>
                <a:cs typeface="Times New Roman"/>
              </a:rPr>
              <a:t>dz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340" y="3296792"/>
            <a:ext cx="44977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latin typeface="Times New Roman"/>
                <a:cs typeface="Times New Roman"/>
              </a:rPr>
              <a:t>Alternatively; </a:t>
            </a: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Case </a:t>
            </a:r>
            <a:r>
              <a:rPr sz="30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 </a:t>
            </a:r>
            <a:r>
              <a:rPr sz="3000" dirty="0">
                <a:latin typeface="Times New Roman"/>
                <a:cs typeface="Times New Roman"/>
              </a:rPr>
              <a:t>;</a:t>
            </a:r>
            <a:r>
              <a:rPr sz="3000" spc="3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y&lt;z-x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3845432"/>
            <a:ext cx="121666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C</a:t>
            </a:r>
            <a:r>
              <a:rPr sz="3000" dirty="0">
                <a:latin typeface="Times New Roman"/>
                <a:cs typeface="Times New Roman"/>
              </a:rPr>
              <a:t>DF;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4943094"/>
            <a:ext cx="117411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PD</a:t>
            </a:r>
            <a:r>
              <a:rPr sz="3000" dirty="0">
                <a:latin typeface="Times New Roman"/>
                <a:cs typeface="Times New Roman"/>
              </a:rPr>
              <a:t>F;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548368" y="2087973"/>
            <a:ext cx="273685" cy="0"/>
          </a:xfrm>
          <a:custGeom>
            <a:avLst/>
            <a:gdLst/>
            <a:ahLst/>
            <a:cxnLst/>
            <a:rect l="l" t="t" r="r" b="b"/>
            <a:pathLst>
              <a:path w="273685">
                <a:moveTo>
                  <a:pt x="0" y="0"/>
                </a:moveTo>
                <a:lnTo>
                  <a:pt x="273244" y="0"/>
                </a:lnTo>
              </a:path>
            </a:pathLst>
          </a:custGeom>
          <a:ln w="115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579680" y="2087973"/>
            <a:ext cx="1108710" cy="0"/>
          </a:xfrm>
          <a:custGeom>
            <a:avLst/>
            <a:gdLst/>
            <a:ahLst/>
            <a:cxnLst/>
            <a:rect l="l" t="t" r="r" b="b"/>
            <a:pathLst>
              <a:path w="1108709">
                <a:moveTo>
                  <a:pt x="0" y="0"/>
                </a:moveTo>
                <a:lnTo>
                  <a:pt x="1108095" y="0"/>
                </a:lnTo>
              </a:path>
            </a:pathLst>
          </a:custGeom>
          <a:ln w="115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08593" y="2618982"/>
            <a:ext cx="17703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2250" i="1" spc="-20" dirty="0">
                <a:latin typeface="Times New Roman"/>
                <a:cs typeface="Times New Roman"/>
              </a:rPr>
              <a:t>f </a:t>
            </a:r>
            <a:r>
              <a:rPr sz="1950" i="1" spc="-44" baseline="-23504" dirty="0">
                <a:latin typeface="Times New Roman"/>
                <a:cs typeface="Times New Roman"/>
              </a:rPr>
              <a:t>XY </a:t>
            </a:r>
            <a:r>
              <a:rPr sz="2250" spc="45" dirty="0">
                <a:latin typeface="Times New Roman"/>
                <a:cs typeface="Times New Roman"/>
              </a:rPr>
              <a:t>(</a:t>
            </a:r>
            <a:r>
              <a:rPr sz="2250" i="1" spc="45" dirty="0">
                <a:latin typeface="Times New Roman"/>
                <a:cs typeface="Times New Roman"/>
              </a:rPr>
              <a:t>z </a:t>
            </a:r>
            <a:r>
              <a:rPr sz="2250" spc="-40" dirty="0">
                <a:latin typeface="Symbol"/>
                <a:cs typeface="Symbol"/>
              </a:rPr>
              <a:t></a:t>
            </a:r>
            <a:r>
              <a:rPr sz="2250" spc="-40" dirty="0">
                <a:latin typeface="Times New Roman"/>
                <a:cs typeface="Times New Roman"/>
              </a:rPr>
              <a:t> </a:t>
            </a:r>
            <a:r>
              <a:rPr sz="2250" i="1" spc="10" dirty="0">
                <a:latin typeface="Times New Roman"/>
                <a:cs typeface="Times New Roman"/>
              </a:rPr>
              <a:t>y</a:t>
            </a:r>
            <a:r>
              <a:rPr sz="2250" spc="10" dirty="0">
                <a:latin typeface="Times New Roman"/>
                <a:cs typeface="Times New Roman"/>
              </a:rPr>
              <a:t>,</a:t>
            </a:r>
            <a:r>
              <a:rPr sz="2250" spc="-270" dirty="0">
                <a:latin typeface="Times New Roman"/>
                <a:cs typeface="Times New Roman"/>
              </a:rPr>
              <a:t> </a:t>
            </a:r>
            <a:r>
              <a:rPr sz="2250" i="1" spc="-5" dirty="0">
                <a:latin typeface="Times New Roman"/>
                <a:cs typeface="Times New Roman"/>
              </a:rPr>
              <a:t>y</a:t>
            </a:r>
            <a:r>
              <a:rPr sz="2250" spc="-5" dirty="0">
                <a:latin typeface="Times New Roman"/>
                <a:cs typeface="Times New Roman"/>
              </a:rPr>
              <a:t>)</a:t>
            </a:r>
            <a:r>
              <a:rPr sz="2250" i="1" spc="-5" dirty="0">
                <a:latin typeface="Times New Roman"/>
                <a:cs typeface="Times New Roman"/>
              </a:rPr>
              <a:t>dy</a:t>
            </a:r>
            <a:r>
              <a:rPr sz="2250" spc="-5" dirty="0">
                <a:latin typeface="Times New Roman"/>
                <a:cs typeface="Times New Roman"/>
              </a:rPr>
              <a:t>.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09383" y="1762973"/>
            <a:ext cx="326390" cy="5981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8419">
              <a:lnSpc>
                <a:spcPct val="100000"/>
              </a:lnSpc>
              <a:spcBef>
                <a:spcPts val="110"/>
              </a:spcBef>
            </a:pPr>
            <a:r>
              <a:rPr sz="1300" i="1" spc="20" dirty="0">
                <a:latin typeface="Times New Roman"/>
                <a:cs typeface="Times New Roman"/>
              </a:rPr>
              <a:t>z</a:t>
            </a:r>
            <a:r>
              <a:rPr sz="1300" spc="20" dirty="0">
                <a:latin typeface="Symbol"/>
                <a:cs typeface="Symbol"/>
              </a:rPr>
              <a:t></a:t>
            </a:r>
            <a:r>
              <a:rPr sz="1300" spc="-215" dirty="0">
                <a:latin typeface="Times New Roman"/>
                <a:cs typeface="Times New Roman"/>
              </a:rPr>
              <a:t> </a:t>
            </a:r>
            <a:r>
              <a:rPr sz="1300" i="1" spc="-20" dirty="0">
                <a:latin typeface="Times New Roman"/>
                <a:cs typeface="Times New Roman"/>
              </a:rPr>
              <a:t>y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sz="1300" spc="-10" dirty="0">
                <a:latin typeface="Symbol"/>
                <a:cs typeface="Symbol"/>
              </a:rPr>
              <a:t>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14582" y="1871865"/>
            <a:ext cx="208915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-40" dirty="0">
                <a:latin typeface="Times New Roman"/>
                <a:cs typeface="Times New Roman"/>
              </a:rPr>
              <a:t>XY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579881" y="1677740"/>
            <a:ext cx="1109345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88950" algn="l"/>
              </a:tabLst>
            </a:pPr>
            <a:r>
              <a:rPr sz="2250" spc="-50" dirty="0">
                <a:latin typeface="Symbol"/>
                <a:cs typeface="Symbol"/>
              </a:rPr>
              <a:t></a:t>
            </a:r>
            <a:r>
              <a:rPr sz="2250" i="1" spc="-50" dirty="0">
                <a:latin typeface="Times New Roman"/>
                <a:cs typeface="Times New Roman"/>
              </a:rPr>
              <a:t>f	</a:t>
            </a:r>
            <a:r>
              <a:rPr sz="2250" spc="45" dirty="0">
                <a:latin typeface="Times New Roman"/>
                <a:cs typeface="Times New Roman"/>
              </a:rPr>
              <a:t>(</a:t>
            </a:r>
            <a:r>
              <a:rPr sz="2250" i="1" spc="45" dirty="0">
                <a:latin typeface="Times New Roman"/>
                <a:cs typeface="Times New Roman"/>
              </a:rPr>
              <a:t>x</a:t>
            </a:r>
            <a:r>
              <a:rPr sz="2250" spc="45" dirty="0">
                <a:latin typeface="Times New Roman"/>
                <a:cs typeface="Times New Roman"/>
              </a:rPr>
              <a:t>,</a:t>
            </a:r>
            <a:r>
              <a:rPr sz="2250" spc="-125" dirty="0">
                <a:latin typeface="Times New Roman"/>
                <a:cs typeface="Times New Roman"/>
              </a:rPr>
              <a:t> </a:t>
            </a:r>
            <a:r>
              <a:rPr sz="2250" i="1" spc="25" dirty="0">
                <a:latin typeface="Times New Roman"/>
                <a:cs typeface="Times New Roman"/>
              </a:rPr>
              <a:t>y</a:t>
            </a:r>
            <a:r>
              <a:rPr sz="2250" spc="25" dirty="0">
                <a:latin typeface="Times New Roman"/>
                <a:cs typeface="Times New Roman"/>
              </a:rPr>
              <a:t>)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3372" y="2052577"/>
            <a:ext cx="114935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-25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0055" y="1858452"/>
            <a:ext cx="804545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43204" algn="l"/>
              </a:tabLst>
            </a:pPr>
            <a:r>
              <a:rPr sz="2250" i="1" spc="-20" dirty="0">
                <a:latin typeface="Times New Roman"/>
                <a:cs typeface="Times New Roman"/>
              </a:rPr>
              <a:t>f	</a:t>
            </a:r>
            <a:r>
              <a:rPr sz="2250" spc="55" dirty="0">
                <a:latin typeface="Times New Roman"/>
                <a:cs typeface="Times New Roman"/>
              </a:rPr>
              <a:t>(</a:t>
            </a:r>
            <a:r>
              <a:rPr sz="2250" i="1" spc="55" dirty="0">
                <a:latin typeface="Times New Roman"/>
                <a:cs typeface="Times New Roman"/>
              </a:rPr>
              <a:t>z</a:t>
            </a:r>
            <a:r>
              <a:rPr sz="2250" spc="55" dirty="0">
                <a:latin typeface="Times New Roman"/>
                <a:cs typeface="Times New Roman"/>
              </a:rPr>
              <a:t>)</a:t>
            </a:r>
            <a:r>
              <a:rPr sz="2250" spc="-75" dirty="0">
                <a:latin typeface="Times New Roman"/>
                <a:cs typeface="Times New Roman"/>
              </a:rPr>
              <a:t> </a:t>
            </a:r>
            <a:r>
              <a:rPr sz="2250" spc="-40" dirty="0">
                <a:latin typeface="Symbol"/>
                <a:cs typeface="Symbol"/>
              </a:rPr>
              <a:t>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19560" y="2052577"/>
            <a:ext cx="210820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-45" dirty="0">
                <a:latin typeface="Times New Roman"/>
                <a:cs typeface="Times New Roman"/>
              </a:rPr>
              <a:t>X</a:t>
            </a:r>
            <a:r>
              <a:rPr sz="1300" i="1" spc="-25" dirty="0">
                <a:latin typeface="Times New Roman"/>
                <a:cs typeface="Times New Roman"/>
              </a:rPr>
              <a:t>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858614" y="1858452"/>
            <a:ext cx="2844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i="1" spc="-60" dirty="0">
                <a:latin typeface="Times New Roman"/>
                <a:cs typeface="Times New Roman"/>
              </a:rPr>
              <a:t>d</a:t>
            </a:r>
            <a:r>
              <a:rPr sz="2250" i="1" spc="-30" dirty="0">
                <a:latin typeface="Times New Roman"/>
                <a:cs typeface="Times New Roman"/>
              </a:rPr>
              <a:t>y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47958" y="2077950"/>
            <a:ext cx="266065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75" dirty="0">
                <a:latin typeface="Symbol"/>
                <a:cs typeface="Symbol"/>
              </a:rPr>
              <a:t></a:t>
            </a:r>
            <a:r>
              <a:rPr sz="2250" i="1" spc="-30" dirty="0">
                <a:latin typeface="Times New Roman"/>
                <a:cs typeface="Times New Roman"/>
              </a:rPr>
              <a:t>z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96635" y="2077950"/>
            <a:ext cx="266065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70" dirty="0">
                <a:latin typeface="Symbol"/>
                <a:cs typeface="Symbol"/>
              </a:rPr>
              <a:t></a:t>
            </a:r>
            <a:r>
              <a:rPr sz="2250" i="1" spc="-30" dirty="0">
                <a:latin typeface="Times New Roman"/>
                <a:cs typeface="Times New Roman"/>
              </a:rPr>
              <a:t>z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099831" y="2135831"/>
            <a:ext cx="232410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spc="10" dirty="0">
                <a:latin typeface="Symbol"/>
                <a:cs typeface="Symbol"/>
              </a:rPr>
              <a:t></a:t>
            </a:r>
            <a:r>
              <a:rPr sz="1300" spc="-30" dirty="0">
                <a:latin typeface="Symbol"/>
                <a:cs typeface="Symbol"/>
              </a:rPr>
              <a:t>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30929" y="2135831"/>
            <a:ext cx="232410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spc="10" dirty="0">
                <a:latin typeface="Symbol"/>
                <a:cs typeface="Symbol"/>
              </a:rPr>
              <a:t></a:t>
            </a:r>
            <a:r>
              <a:rPr sz="1300" spc="-30" dirty="0">
                <a:latin typeface="Symbol"/>
                <a:cs typeface="Symbol"/>
              </a:rPr>
              <a:t>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545023" y="2135831"/>
            <a:ext cx="232410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spc="10" dirty="0">
                <a:latin typeface="Symbol"/>
                <a:cs typeface="Symbol"/>
              </a:rPr>
              <a:t></a:t>
            </a:r>
            <a:r>
              <a:rPr sz="1300" spc="-30" dirty="0">
                <a:latin typeface="Symbol"/>
                <a:cs typeface="Symbol"/>
              </a:rPr>
              <a:t>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01949" y="1641818"/>
            <a:ext cx="406654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  <a:tabLst>
                <a:tab pos="3496310" algn="l"/>
              </a:tabLst>
            </a:pPr>
            <a:r>
              <a:rPr sz="1300" dirty="0">
                <a:latin typeface="Symbol"/>
                <a:cs typeface="Symbol"/>
              </a:rPr>
              <a:t></a:t>
            </a:r>
            <a:r>
              <a:rPr sz="1300" spc="-10" dirty="0">
                <a:latin typeface="Times New Roman"/>
                <a:cs typeface="Times New Roman"/>
              </a:rPr>
              <a:t> </a:t>
            </a:r>
            <a:r>
              <a:rPr sz="3375" spc="-44" baseline="-12345" dirty="0">
                <a:latin typeface="Symbol"/>
                <a:cs typeface="Symbol"/>
              </a:rPr>
              <a:t></a:t>
            </a:r>
            <a:r>
              <a:rPr sz="3375" spc="397" baseline="-12345" dirty="0">
                <a:latin typeface="Times New Roman"/>
                <a:cs typeface="Times New Roman"/>
              </a:rPr>
              <a:t> </a:t>
            </a:r>
            <a:r>
              <a:rPr sz="3375" spc="-52" baseline="-7407" dirty="0">
                <a:latin typeface="Symbol"/>
                <a:cs typeface="Symbol"/>
              </a:rPr>
              <a:t></a:t>
            </a:r>
            <a:r>
              <a:rPr sz="3375" spc="-52" baseline="-7407" dirty="0">
                <a:latin typeface="Times New Roman"/>
                <a:cs typeface="Times New Roman"/>
              </a:rPr>
              <a:t>	</a:t>
            </a:r>
            <a:r>
              <a:rPr sz="1300" dirty="0">
                <a:latin typeface="Symbol"/>
                <a:cs typeface="Symbol"/>
              </a:rPr>
              <a:t></a:t>
            </a:r>
            <a:r>
              <a:rPr sz="1300" dirty="0">
                <a:latin typeface="Times New Roman"/>
                <a:cs typeface="Times New Roman"/>
              </a:rPr>
              <a:t> </a:t>
            </a:r>
            <a:r>
              <a:rPr sz="3375" spc="-44" baseline="-12345" dirty="0">
                <a:latin typeface="Symbol"/>
                <a:cs typeface="Symbol"/>
              </a:rPr>
              <a:t></a:t>
            </a:r>
            <a:r>
              <a:rPr sz="3375" spc="52" baseline="-12345" dirty="0">
                <a:latin typeface="Times New Roman"/>
                <a:cs typeface="Times New Roman"/>
              </a:rPr>
              <a:t> </a:t>
            </a:r>
            <a:r>
              <a:rPr sz="3375" i="1" spc="-30" baseline="-41975" dirty="0">
                <a:latin typeface="Times New Roman"/>
                <a:cs typeface="Times New Roman"/>
              </a:rPr>
              <a:t>f</a:t>
            </a:r>
            <a:endParaRPr sz="3375" baseline="-41975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033287" y="1641818"/>
            <a:ext cx="2335530" cy="5873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ts val="2205"/>
              </a:lnSpc>
              <a:spcBef>
                <a:spcPts val="110"/>
              </a:spcBef>
              <a:tabLst>
                <a:tab pos="1646555" algn="l"/>
              </a:tabLst>
            </a:pPr>
            <a:r>
              <a:rPr sz="1300" i="1" spc="20" dirty="0">
                <a:latin typeface="Times New Roman"/>
                <a:cs typeface="Times New Roman"/>
              </a:rPr>
              <a:t>z</a:t>
            </a:r>
            <a:r>
              <a:rPr sz="1300" spc="20" dirty="0">
                <a:latin typeface="Symbol"/>
                <a:cs typeface="Symbol"/>
              </a:rPr>
              <a:t></a:t>
            </a:r>
            <a:r>
              <a:rPr sz="1300" spc="-155" dirty="0">
                <a:latin typeface="Times New Roman"/>
                <a:cs typeface="Times New Roman"/>
              </a:rPr>
              <a:t> </a:t>
            </a:r>
            <a:r>
              <a:rPr sz="1300" i="1" spc="-20" dirty="0">
                <a:latin typeface="Times New Roman"/>
                <a:cs typeface="Times New Roman"/>
              </a:rPr>
              <a:t>y	</a:t>
            </a:r>
            <a:r>
              <a:rPr sz="3375" spc="-44" baseline="-12345" dirty="0">
                <a:latin typeface="Symbol"/>
                <a:cs typeface="Symbol"/>
              </a:rPr>
              <a:t></a:t>
            </a:r>
            <a:endParaRPr sz="3375" baseline="-12345">
              <a:latin typeface="Symbol"/>
              <a:cs typeface="Symbol"/>
            </a:endParaRPr>
          </a:p>
          <a:p>
            <a:pPr marL="396240">
              <a:lnSpc>
                <a:spcPts val="2205"/>
              </a:lnSpc>
              <a:tabLst>
                <a:tab pos="739775" algn="l"/>
                <a:tab pos="1790700" algn="l"/>
              </a:tabLst>
            </a:pPr>
            <a:r>
              <a:rPr sz="2250" i="1" spc="-20" dirty="0">
                <a:latin typeface="Times New Roman"/>
                <a:cs typeface="Times New Roman"/>
              </a:rPr>
              <a:t>f	</a:t>
            </a:r>
            <a:r>
              <a:rPr sz="2250" spc="45" dirty="0">
                <a:latin typeface="Times New Roman"/>
                <a:cs typeface="Times New Roman"/>
              </a:rPr>
              <a:t>(</a:t>
            </a:r>
            <a:r>
              <a:rPr sz="2250" i="1" spc="45" dirty="0">
                <a:latin typeface="Times New Roman"/>
                <a:cs typeface="Times New Roman"/>
              </a:rPr>
              <a:t>x</a:t>
            </a:r>
            <a:r>
              <a:rPr sz="2250" spc="45" dirty="0">
                <a:latin typeface="Times New Roman"/>
                <a:cs typeface="Times New Roman"/>
              </a:rPr>
              <a:t>,</a:t>
            </a:r>
            <a:r>
              <a:rPr sz="2250" spc="-45" dirty="0">
                <a:latin typeface="Times New Roman"/>
                <a:cs typeface="Times New Roman"/>
              </a:rPr>
              <a:t> </a:t>
            </a:r>
            <a:r>
              <a:rPr sz="2250" i="1" spc="-5" dirty="0">
                <a:latin typeface="Times New Roman"/>
                <a:cs typeface="Times New Roman"/>
              </a:rPr>
              <a:t>y</a:t>
            </a:r>
            <a:r>
              <a:rPr sz="2250" spc="-5" dirty="0">
                <a:latin typeface="Times New Roman"/>
                <a:cs typeface="Times New Roman"/>
              </a:rPr>
              <a:t>)</a:t>
            </a:r>
            <a:r>
              <a:rPr sz="2250" i="1" spc="-5" dirty="0">
                <a:latin typeface="Times New Roman"/>
                <a:cs typeface="Times New Roman"/>
              </a:rPr>
              <a:t>dx	</a:t>
            </a:r>
            <a:r>
              <a:rPr sz="2250" i="1" spc="-45" dirty="0">
                <a:latin typeface="Times New Roman"/>
                <a:cs typeface="Times New Roman"/>
              </a:rPr>
              <a:t>dy</a:t>
            </a:r>
            <a:r>
              <a:rPr sz="2250" i="1" spc="20" dirty="0">
                <a:latin typeface="Times New Roman"/>
                <a:cs typeface="Times New Roman"/>
              </a:rPr>
              <a:t> </a:t>
            </a:r>
            <a:r>
              <a:rPr sz="2250" spc="-40" dirty="0">
                <a:latin typeface="Symbol"/>
                <a:cs typeface="Symbol"/>
              </a:rPr>
              <a:t>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372324" y="1858452"/>
            <a:ext cx="1642745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50" dirty="0">
                <a:latin typeface="Times New Roman"/>
                <a:cs typeface="Times New Roman"/>
              </a:rPr>
              <a:t>(</a:t>
            </a:r>
            <a:r>
              <a:rPr sz="2250" i="1" spc="50" dirty="0">
                <a:latin typeface="Times New Roman"/>
                <a:cs typeface="Times New Roman"/>
              </a:rPr>
              <a:t>z</a:t>
            </a:r>
            <a:r>
              <a:rPr sz="2250" i="1" spc="-60" dirty="0">
                <a:latin typeface="Times New Roman"/>
                <a:cs typeface="Times New Roman"/>
              </a:rPr>
              <a:t> </a:t>
            </a:r>
            <a:r>
              <a:rPr sz="2250" spc="-40" dirty="0">
                <a:latin typeface="Symbol"/>
                <a:cs typeface="Symbol"/>
              </a:rPr>
              <a:t></a:t>
            </a:r>
            <a:r>
              <a:rPr sz="2250" spc="70" dirty="0">
                <a:latin typeface="Times New Roman"/>
                <a:cs typeface="Times New Roman"/>
              </a:rPr>
              <a:t> </a:t>
            </a:r>
            <a:r>
              <a:rPr sz="2250" i="1" spc="5" dirty="0">
                <a:latin typeface="Times New Roman"/>
                <a:cs typeface="Times New Roman"/>
              </a:rPr>
              <a:t>y</a:t>
            </a:r>
            <a:r>
              <a:rPr sz="2250" spc="5" dirty="0">
                <a:latin typeface="Times New Roman"/>
                <a:cs typeface="Times New Roman"/>
              </a:rPr>
              <a:t>,</a:t>
            </a:r>
            <a:r>
              <a:rPr sz="2250" spc="-70" dirty="0">
                <a:latin typeface="Times New Roman"/>
                <a:cs typeface="Times New Roman"/>
              </a:rPr>
              <a:t> </a:t>
            </a:r>
            <a:r>
              <a:rPr sz="2250" i="1" spc="30" dirty="0">
                <a:latin typeface="Times New Roman"/>
                <a:cs typeface="Times New Roman"/>
              </a:rPr>
              <a:t>y</a:t>
            </a:r>
            <a:r>
              <a:rPr sz="2250" spc="30" dirty="0">
                <a:latin typeface="Times New Roman"/>
                <a:cs typeface="Times New Roman"/>
              </a:rPr>
              <a:t>)</a:t>
            </a:r>
            <a:r>
              <a:rPr sz="2250" spc="-130" dirty="0">
                <a:latin typeface="Times New Roman"/>
                <a:cs typeface="Times New Roman"/>
              </a:rPr>
              <a:t> </a:t>
            </a:r>
            <a:r>
              <a:rPr sz="2250" spc="-40" dirty="0">
                <a:latin typeface="Symbol"/>
                <a:cs typeface="Symbol"/>
              </a:rPr>
              <a:t></a:t>
            </a:r>
            <a:r>
              <a:rPr sz="2250" spc="-180" dirty="0">
                <a:latin typeface="Times New Roman"/>
                <a:cs typeface="Times New Roman"/>
              </a:rPr>
              <a:t> </a:t>
            </a:r>
            <a:r>
              <a:rPr sz="2250" spc="-35" dirty="0">
                <a:latin typeface="Times New Roman"/>
                <a:cs typeface="Times New Roman"/>
              </a:rPr>
              <a:t>0</a:t>
            </a:r>
            <a:r>
              <a:rPr sz="2250" spc="-175" dirty="0">
                <a:latin typeface="Times New Roman"/>
                <a:cs typeface="Times New Roman"/>
              </a:rPr>
              <a:t> </a:t>
            </a:r>
            <a:r>
              <a:rPr sz="2250" spc="-40" dirty="0">
                <a:latin typeface="Symbol"/>
                <a:cs typeface="Symbol"/>
              </a:rPr>
              <a:t>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27230" y="2523503"/>
            <a:ext cx="241935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spc="25" dirty="0">
                <a:latin typeface="Symbol"/>
                <a:cs typeface="Symbol"/>
              </a:rPr>
              <a:t>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68777" y="2630864"/>
            <a:ext cx="681355" cy="542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3375" spc="-60" baseline="30864" dirty="0">
                <a:latin typeface="Symbol"/>
                <a:cs typeface="Symbol"/>
              </a:rPr>
              <a:t></a:t>
            </a:r>
            <a:r>
              <a:rPr sz="3375" spc="-60" baseline="30864" dirty="0">
                <a:latin typeface="Times New Roman"/>
                <a:cs typeface="Times New Roman"/>
              </a:rPr>
              <a:t> </a:t>
            </a:r>
            <a:r>
              <a:rPr sz="5100" spc="-52" baseline="7352" dirty="0">
                <a:latin typeface="Symbol"/>
                <a:cs typeface="Symbol"/>
              </a:rPr>
              <a:t></a:t>
            </a:r>
            <a:r>
              <a:rPr sz="5100" spc="-675" baseline="7352" dirty="0">
                <a:latin typeface="Times New Roman"/>
                <a:cs typeface="Times New Roman"/>
              </a:rPr>
              <a:t> </a:t>
            </a:r>
            <a:r>
              <a:rPr sz="1300" spc="10" dirty="0">
                <a:latin typeface="Symbol"/>
                <a:cs typeface="Symbol"/>
              </a:rPr>
              <a:t>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716155" y="1703965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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89258" y="1934286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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667350" y="1934286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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835896" y="1937691"/>
            <a:ext cx="506095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07340" algn="l"/>
              </a:tabLst>
            </a:pPr>
            <a:r>
              <a:rPr sz="2250" spc="-30" dirty="0">
                <a:latin typeface="Symbol"/>
                <a:cs typeface="Symbol"/>
              </a:rPr>
              <a:t></a:t>
            </a:r>
            <a:r>
              <a:rPr sz="2250" spc="-30" dirty="0">
                <a:latin typeface="Times New Roman"/>
                <a:cs typeface="Times New Roman"/>
              </a:rPr>
              <a:t>	</a:t>
            </a:r>
            <a:r>
              <a:rPr sz="1950" i="1" spc="-67" baseline="2136" dirty="0">
                <a:latin typeface="Times New Roman"/>
                <a:cs typeface="Times New Roman"/>
              </a:rPr>
              <a:t>X</a:t>
            </a:r>
            <a:r>
              <a:rPr sz="1950" i="1" spc="-37" baseline="2136" dirty="0">
                <a:latin typeface="Times New Roman"/>
                <a:cs typeface="Times New Roman"/>
              </a:rPr>
              <a:t>Y</a:t>
            </a:r>
            <a:endParaRPr sz="1950" baseline="2136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716155" y="1937691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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389258" y="2111594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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667350" y="2111594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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835896" y="2114999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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716155" y="2114999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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34431" y="1816167"/>
            <a:ext cx="139700" cy="542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spc="-35" dirty="0">
                <a:latin typeface="Symbol"/>
                <a:cs typeface="Symbol"/>
              </a:rPr>
              <a:t></a:t>
            </a:r>
            <a:endParaRPr sz="3400">
              <a:latin typeface="Symbol"/>
              <a:cs typeface="Symbo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865688" y="1816167"/>
            <a:ext cx="139700" cy="542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spc="-35" dirty="0">
                <a:latin typeface="Symbol"/>
                <a:cs typeface="Symbol"/>
              </a:rPr>
              <a:t></a:t>
            </a:r>
            <a:endParaRPr sz="3400">
              <a:latin typeface="Symbol"/>
              <a:cs typeface="Symbo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380496" y="1816167"/>
            <a:ext cx="2814320" cy="542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87320" algn="l"/>
              </a:tabLst>
            </a:pPr>
            <a:r>
              <a:rPr sz="3400" spc="-35" dirty="0">
                <a:latin typeface="Symbol"/>
                <a:cs typeface="Symbol"/>
              </a:rPr>
              <a:t></a:t>
            </a:r>
            <a:r>
              <a:rPr sz="3400" spc="-35" dirty="0">
                <a:latin typeface="Times New Roman"/>
                <a:cs typeface="Times New Roman"/>
              </a:rPr>
              <a:t>	</a:t>
            </a:r>
            <a:r>
              <a:rPr sz="3400" spc="-35" dirty="0">
                <a:latin typeface="Symbol"/>
                <a:cs typeface="Symbol"/>
              </a:rPr>
              <a:t></a:t>
            </a:r>
            <a:endParaRPr sz="3400">
              <a:latin typeface="Symbol"/>
              <a:cs typeface="Symbo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857375" y="514350"/>
            <a:ext cx="1485900" cy="523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69240" y="0"/>
            <a:ext cx="8648065" cy="165735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3655" algn="ctr">
              <a:lnSpc>
                <a:spcPct val="100000"/>
              </a:lnSpc>
              <a:spcBef>
                <a:spcPts val="675"/>
              </a:spcBef>
            </a:pPr>
            <a:r>
              <a:rPr sz="3200" b="1" spc="-5" dirty="0">
                <a:latin typeface="Times New Roman"/>
                <a:cs typeface="Times New Roman"/>
              </a:rPr>
              <a:t>Cont…</a:t>
            </a:r>
            <a:endParaRPr sz="3200">
              <a:latin typeface="Times New Roman"/>
              <a:cs typeface="Times New Roman"/>
            </a:endParaRPr>
          </a:p>
          <a:p>
            <a:pPr marL="393700" indent="-342900">
              <a:lnSpc>
                <a:spcPct val="100000"/>
              </a:lnSpc>
              <a:spcBef>
                <a:spcPts val="535"/>
              </a:spcBef>
              <a:buFont typeface="Wingdings"/>
              <a:buChar char=""/>
              <a:tabLst>
                <a:tab pos="393700" algn="l"/>
              </a:tabLst>
            </a:pPr>
            <a:r>
              <a:rPr sz="3000" dirty="0">
                <a:latin typeface="Times New Roman"/>
                <a:cs typeface="Times New Roman"/>
              </a:rPr>
              <a:t>PDF;</a:t>
            </a:r>
            <a:endParaRPr sz="3000">
              <a:latin typeface="Times New Roman"/>
              <a:cs typeface="Times New Roman"/>
            </a:endParaRPr>
          </a:p>
          <a:p>
            <a:pPr marL="393700" indent="-342900">
              <a:lnSpc>
                <a:spcPct val="100000"/>
              </a:lnSpc>
              <a:spcBef>
                <a:spcPts val="695"/>
              </a:spcBef>
              <a:buFont typeface="Arial"/>
              <a:buChar char="•"/>
              <a:tabLst>
                <a:tab pos="393065" algn="l"/>
                <a:tab pos="393700" algn="l"/>
              </a:tabLst>
            </a:pPr>
            <a:r>
              <a:rPr sz="3000" dirty="0">
                <a:latin typeface="Times New Roman"/>
                <a:cs typeface="Times New Roman"/>
              </a:rPr>
              <a:t>Applying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Leibnitz</a:t>
            </a:r>
            <a:r>
              <a:rPr sz="2800" b="1" spc="-5" dirty="0">
                <a:latin typeface="Carlito"/>
                <a:cs typeface="Carlito"/>
              </a:rPr>
              <a:t> </a:t>
            </a:r>
            <a:r>
              <a:rPr sz="2800" spc="-20" dirty="0">
                <a:latin typeface="Carlito"/>
                <a:cs typeface="Carlito"/>
              </a:rPr>
              <a:t>differentiation </a:t>
            </a:r>
            <a:r>
              <a:rPr sz="2800" spc="-10" dirty="0">
                <a:latin typeface="Carlito"/>
                <a:cs typeface="Carlito"/>
              </a:rPr>
              <a:t>rule; </a:t>
            </a:r>
            <a:r>
              <a:rPr sz="2800" spc="-30" dirty="0">
                <a:latin typeface="Carlito"/>
                <a:cs typeface="Carlito"/>
              </a:rPr>
              <a:t>b(z)=z-y, </a:t>
            </a:r>
            <a:r>
              <a:rPr sz="2800" spc="-5" dirty="0">
                <a:latin typeface="Carlito"/>
                <a:cs typeface="Carlito"/>
              </a:rPr>
              <a:t>a(z)= </a:t>
            </a:r>
            <a:r>
              <a:rPr sz="3975" spc="142" baseline="8385" dirty="0">
                <a:latin typeface="Symbol"/>
                <a:cs typeface="Symbol"/>
              </a:rPr>
              <a:t></a:t>
            </a:r>
            <a:r>
              <a:rPr sz="3975" spc="-367" baseline="8385" dirty="0">
                <a:latin typeface="Times New Roman"/>
                <a:cs typeface="Times New Roman"/>
              </a:rPr>
              <a:t> </a:t>
            </a:r>
            <a:r>
              <a:rPr sz="3975" spc="187" baseline="8385" dirty="0">
                <a:latin typeface="Symbol"/>
                <a:cs typeface="Symbol"/>
              </a:rPr>
              <a:t></a:t>
            </a:r>
            <a:endParaRPr sz="3975" baseline="8385">
              <a:latin typeface="Symbol"/>
              <a:cs typeface="Symbo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186311" y="3966890"/>
            <a:ext cx="1188720" cy="6394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17170">
              <a:lnSpc>
                <a:spcPts val="1215"/>
              </a:lnSpc>
              <a:spcBef>
                <a:spcPts val="90"/>
              </a:spcBef>
              <a:tabLst>
                <a:tab pos="784225" algn="l"/>
              </a:tabLst>
            </a:pPr>
            <a:r>
              <a:rPr sz="1300" spc="20" dirty="0">
                <a:latin typeface="Symbol"/>
                <a:cs typeface="Symbol"/>
              </a:rPr>
              <a:t></a:t>
            </a:r>
            <a:r>
              <a:rPr sz="1300" spc="20" dirty="0">
                <a:latin typeface="Times New Roman"/>
                <a:cs typeface="Times New Roman"/>
              </a:rPr>
              <a:t>	</a:t>
            </a:r>
            <a:r>
              <a:rPr sz="1300" i="1" spc="60" dirty="0">
                <a:latin typeface="Times New Roman"/>
                <a:cs typeface="Times New Roman"/>
              </a:rPr>
              <a:t>z</a:t>
            </a:r>
            <a:r>
              <a:rPr sz="1300" spc="60" dirty="0">
                <a:latin typeface="Symbol"/>
                <a:cs typeface="Symbol"/>
              </a:rPr>
              <a:t></a:t>
            </a:r>
            <a:r>
              <a:rPr sz="1300" i="1" spc="60" dirty="0">
                <a:latin typeface="Times New Roman"/>
                <a:cs typeface="Times New Roman"/>
              </a:rPr>
              <a:t>x</a:t>
            </a:r>
            <a:endParaRPr sz="1300">
              <a:latin typeface="Times New Roman"/>
              <a:cs typeface="Times New Roman"/>
            </a:endParaRPr>
          </a:p>
          <a:p>
            <a:pPr marL="50800">
              <a:lnSpc>
                <a:spcPts val="3615"/>
              </a:lnSpc>
            </a:pPr>
            <a:r>
              <a:rPr sz="4950" spc="209" baseline="7575" dirty="0">
                <a:latin typeface="Symbol"/>
                <a:cs typeface="Symbol"/>
              </a:rPr>
              <a:t></a:t>
            </a:r>
            <a:r>
              <a:rPr sz="1300" i="1" spc="75" dirty="0">
                <a:latin typeface="Times New Roman"/>
                <a:cs typeface="Times New Roman"/>
              </a:rPr>
              <a:t>x</a:t>
            </a:r>
            <a:r>
              <a:rPr sz="1300" spc="45" dirty="0">
                <a:latin typeface="Symbol"/>
                <a:cs typeface="Symbol"/>
              </a:rPr>
              <a:t></a:t>
            </a:r>
            <a:r>
              <a:rPr sz="1300" spc="-30" dirty="0">
                <a:latin typeface="Symbol"/>
                <a:cs typeface="Symbol"/>
              </a:rPr>
              <a:t></a:t>
            </a:r>
            <a:r>
              <a:rPr sz="1300" dirty="0">
                <a:latin typeface="Symbol"/>
                <a:cs typeface="Symbol"/>
              </a:rPr>
              <a:t></a:t>
            </a:r>
            <a:r>
              <a:rPr sz="1300" spc="15" dirty="0">
                <a:latin typeface="Times New Roman"/>
                <a:cs typeface="Times New Roman"/>
              </a:rPr>
              <a:t> </a:t>
            </a:r>
            <a:r>
              <a:rPr sz="4950" spc="307" baseline="7575" dirty="0">
                <a:latin typeface="Symbol"/>
                <a:cs typeface="Symbol"/>
              </a:rPr>
              <a:t></a:t>
            </a:r>
            <a:r>
              <a:rPr sz="1300" i="1" spc="85" dirty="0">
                <a:latin typeface="Times New Roman"/>
                <a:cs typeface="Times New Roman"/>
              </a:rPr>
              <a:t>y</a:t>
            </a:r>
            <a:r>
              <a:rPr sz="1300" spc="45" dirty="0">
                <a:latin typeface="Symbol"/>
                <a:cs typeface="Symbol"/>
              </a:rPr>
              <a:t></a:t>
            </a:r>
            <a:r>
              <a:rPr sz="1300" spc="-30" dirty="0">
                <a:latin typeface="Symbol"/>
                <a:cs typeface="Symbol"/>
              </a:rPr>
              <a:t>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510981" y="4247448"/>
            <a:ext cx="227329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300" i="1" spc="35" dirty="0">
                <a:latin typeface="Times New Roman"/>
                <a:cs typeface="Times New Roman"/>
              </a:rPr>
              <a:t>XY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406119" y="4060314"/>
            <a:ext cx="1583055" cy="363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56870" algn="l"/>
              </a:tabLst>
            </a:pPr>
            <a:r>
              <a:rPr sz="2200" i="1" spc="5" dirty="0">
                <a:latin typeface="Times New Roman"/>
                <a:cs typeface="Times New Roman"/>
              </a:rPr>
              <a:t>f	</a:t>
            </a:r>
            <a:r>
              <a:rPr sz="2200" spc="75" dirty="0">
                <a:latin typeface="Times New Roman"/>
                <a:cs typeface="Times New Roman"/>
              </a:rPr>
              <a:t>(</a:t>
            </a:r>
            <a:r>
              <a:rPr sz="2200" i="1" spc="75" dirty="0">
                <a:latin typeface="Times New Roman"/>
                <a:cs typeface="Times New Roman"/>
              </a:rPr>
              <a:t>x</a:t>
            </a:r>
            <a:r>
              <a:rPr sz="2200" spc="75" dirty="0">
                <a:latin typeface="Times New Roman"/>
                <a:cs typeface="Times New Roman"/>
              </a:rPr>
              <a:t>,</a:t>
            </a:r>
            <a:r>
              <a:rPr sz="2200" spc="-140" dirty="0">
                <a:latin typeface="Times New Roman"/>
                <a:cs typeface="Times New Roman"/>
              </a:rPr>
              <a:t> </a:t>
            </a:r>
            <a:r>
              <a:rPr sz="2200" i="1" spc="20" dirty="0">
                <a:latin typeface="Times New Roman"/>
                <a:cs typeface="Times New Roman"/>
              </a:rPr>
              <a:t>y</a:t>
            </a:r>
            <a:r>
              <a:rPr sz="2200" spc="20" dirty="0">
                <a:latin typeface="Times New Roman"/>
                <a:cs typeface="Times New Roman"/>
              </a:rPr>
              <a:t>)</a:t>
            </a:r>
            <a:r>
              <a:rPr sz="2200" i="1" spc="20" dirty="0">
                <a:latin typeface="Times New Roman"/>
                <a:cs typeface="Times New Roman"/>
              </a:rPr>
              <a:t>dxdy</a:t>
            </a:r>
            <a:r>
              <a:rPr sz="2200" spc="20" dirty="0">
                <a:latin typeface="Times New Roman"/>
                <a:cs typeface="Times New Roman"/>
              </a:rPr>
              <a:t>,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473444" y="4247448"/>
            <a:ext cx="117475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300" i="1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322913" y="4060314"/>
            <a:ext cx="859155" cy="363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i="1" spc="20" dirty="0">
                <a:latin typeface="Times New Roman"/>
                <a:cs typeface="Times New Roman"/>
              </a:rPr>
              <a:t>F </a:t>
            </a:r>
            <a:r>
              <a:rPr sz="2200" spc="90" dirty="0">
                <a:latin typeface="Times New Roman"/>
                <a:cs typeface="Times New Roman"/>
              </a:rPr>
              <a:t>(</a:t>
            </a:r>
            <a:r>
              <a:rPr sz="2200" i="1" spc="90" dirty="0">
                <a:latin typeface="Times New Roman"/>
                <a:cs typeface="Times New Roman"/>
              </a:rPr>
              <a:t>z</a:t>
            </a:r>
            <a:r>
              <a:rPr sz="2200" spc="90" dirty="0">
                <a:latin typeface="Times New Roman"/>
                <a:cs typeface="Times New Roman"/>
              </a:rPr>
              <a:t>)</a:t>
            </a:r>
            <a:r>
              <a:rPr sz="2200" spc="-415" dirty="0">
                <a:latin typeface="Times New Roman"/>
                <a:cs typeface="Times New Roman"/>
              </a:rPr>
              <a:t> </a:t>
            </a:r>
            <a:r>
              <a:rPr sz="2200" spc="15" dirty="0">
                <a:latin typeface="Symbol"/>
                <a:cs typeface="Symbol"/>
              </a:rPr>
              <a:t></a:t>
            </a:r>
            <a:endParaRPr sz="2200">
              <a:latin typeface="Symbol"/>
              <a:cs typeface="Symbo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477000" y="2924175"/>
            <a:ext cx="2428875" cy="19145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527310" y="5286659"/>
            <a:ext cx="768985" cy="0"/>
          </a:xfrm>
          <a:custGeom>
            <a:avLst/>
            <a:gdLst/>
            <a:ahLst/>
            <a:cxnLst/>
            <a:rect l="l" t="t" r="r" b="b"/>
            <a:pathLst>
              <a:path w="768985">
                <a:moveTo>
                  <a:pt x="0" y="0"/>
                </a:moveTo>
                <a:lnTo>
                  <a:pt x="768508" y="0"/>
                </a:lnTo>
              </a:path>
            </a:pathLst>
          </a:custGeom>
          <a:ln w="115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343548" y="5286659"/>
            <a:ext cx="273050" cy="0"/>
          </a:xfrm>
          <a:custGeom>
            <a:avLst/>
            <a:gdLst/>
            <a:ahLst/>
            <a:cxnLst/>
            <a:rect l="l" t="t" r="r" b="b"/>
            <a:pathLst>
              <a:path w="273050">
                <a:moveTo>
                  <a:pt x="0" y="0"/>
                </a:moveTo>
                <a:lnTo>
                  <a:pt x="273045" y="0"/>
                </a:lnTo>
              </a:path>
            </a:pathLst>
          </a:custGeom>
          <a:ln w="11593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3578016" y="5014877"/>
            <a:ext cx="139700" cy="542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spc="-40" dirty="0">
                <a:latin typeface="Symbol"/>
                <a:cs typeface="Symbol"/>
              </a:rPr>
              <a:t></a:t>
            </a:r>
            <a:endParaRPr sz="3400">
              <a:latin typeface="Symbol"/>
              <a:cs typeface="Symbol"/>
            </a:endParaRPr>
          </a:p>
        </p:txBody>
      </p:sp>
      <p:sp>
        <p:nvSpPr>
          <p:cNvPr id="67" name="object 6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48" name="object 48"/>
          <p:cNvSpPr txBox="1"/>
          <p:nvPr/>
        </p:nvSpPr>
        <p:spPr>
          <a:xfrm>
            <a:off x="4653661" y="5014877"/>
            <a:ext cx="139700" cy="542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spc="-40" dirty="0">
                <a:latin typeface="Symbol"/>
                <a:cs typeface="Symbol"/>
              </a:rPr>
              <a:t></a:t>
            </a:r>
            <a:endParaRPr sz="3400">
              <a:latin typeface="Symbol"/>
              <a:cs typeface="Symbo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694453" y="5718165"/>
            <a:ext cx="236220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spc="30" dirty="0">
                <a:latin typeface="Symbol"/>
                <a:cs typeface="Symbol"/>
              </a:rPr>
              <a:t></a:t>
            </a:r>
            <a:r>
              <a:rPr sz="1300" spc="-25" dirty="0">
                <a:latin typeface="Symbol"/>
                <a:cs typeface="Symbol"/>
              </a:rPr>
              <a:t>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3709834" y="4961649"/>
            <a:ext cx="403860" cy="598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45085">
              <a:lnSpc>
                <a:spcPct val="100000"/>
              </a:lnSpc>
              <a:spcBef>
                <a:spcPts val="120"/>
              </a:spcBef>
            </a:pPr>
            <a:r>
              <a:rPr sz="1300" spc="5" dirty="0">
                <a:latin typeface="Symbol"/>
                <a:cs typeface="Symbol"/>
              </a:rPr>
              <a:t></a:t>
            </a:r>
            <a:endParaRPr sz="130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1370"/>
              </a:spcBef>
            </a:pPr>
            <a:r>
              <a:rPr sz="1300" i="1" spc="65" dirty="0">
                <a:latin typeface="Times New Roman"/>
                <a:cs typeface="Times New Roman"/>
              </a:rPr>
              <a:t>x</a:t>
            </a:r>
            <a:r>
              <a:rPr sz="1300" spc="30" dirty="0">
                <a:latin typeface="Symbol"/>
                <a:cs typeface="Symbol"/>
              </a:rPr>
              <a:t></a:t>
            </a:r>
            <a:r>
              <a:rPr sz="1300" spc="-35" dirty="0">
                <a:latin typeface="Symbol"/>
                <a:cs typeface="Symbol"/>
              </a:rPr>
              <a:t>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793238" y="4961649"/>
            <a:ext cx="405130" cy="59880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120"/>
              </a:spcBef>
            </a:pPr>
            <a:r>
              <a:rPr sz="1300" i="1" spc="25" dirty="0">
                <a:latin typeface="Times New Roman"/>
                <a:cs typeface="Times New Roman"/>
              </a:rPr>
              <a:t>z</a:t>
            </a:r>
            <a:r>
              <a:rPr sz="1300" spc="25" dirty="0">
                <a:latin typeface="Symbol"/>
                <a:cs typeface="Symbol"/>
              </a:rPr>
              <a:t></a:t>
            </a:r>
            <a:r>
              <a:rPr sz="1300" spc="-225" dirty="0">
                <a:latin typeface="Times New Roman"/>
                <a:cs typeface="Times New Roman"/>
              </a:rPr>
              <a:t> </a:t>
            </a:r>
            <a:r>
              <a:rPr sz="1300" i="1" spc="-15" dirty="0">
                <a:latin typeface="Times New Roman"/>
                <a:cs typeface="Times New Roman"/>
              </a:rPr>
              <a:t>x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0"/>
              </a:spcBef>
            </a:pPr>
            <a:r>
              <a:rPr sz="1300" i="1" spc="75" dirty="0">
                <a:latin typeface="Times New Roman"/>
                <a:cs typeface="Times New Roman"/>
              </a:rPr>
              <a:t>y</a:t>
            </a:r>
            <a:r>
              <a:rPr sz="1300" spc="30" dirty="0">
                <a:latin typeface="Symbol"/>
                <a:cs typeface="Symbol"/>
              </a:rPr>
              <a:t></a:t>
            </a:r>
            <a:r>
              <a:rPr sz="1300" spc="-35" dirty="0">
                <a:latin typeface="Symbol"/>
                <a:cs typeface="Symbol"/>
              </a:rPr>
              <a:t></a:t>
            </a:r>
            <a:endParaRPr sz="1300">
              <a:latin typeface="Symbol"/>
              <a:cs typeface="Symbo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500733" y="5089631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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500733" y="5310280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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190592" y="5089631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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4190592" y="5310280"/>
            <a:ext cx="132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30" dirty="0">
                <a:latin typeface="Symbol"/>
                <a:cs typeface="Symbol"/>
              </a:rPr>
              <a:t>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190592" y="4880417"/>
            <a:ext cx="368935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375" spc="-44" baseline="-4938" dirty="0">
                <a:latin typeface="Symbol"/>
                <a:cs typeface="Symbol"/>
              </a:rPr>
              <a:t></a:t>
            </a:r>
            <a:r>
              <a:rPr sz="3375" spc="202" baseline="-4938" dirty="0">
                <a:latin typeface="Times New Roman"/>
                <a:cs typeface="Times New Roman"/>
              </a:rPr>
              <a:t> </a:t>
            </a:r>
            <a:r>
              <a:rPr sz="2250" spc="-35" dirty="0">
                <a:latin typeface="Symbol"/>
                <a:cs typeface="Symbol"/>
              </a:rPr>
              <a:t>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283125" y="5670495"/>
            <a:ext cx="2528570" cy="5429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250" spc="-40" dirty="0">
                <a:latin typeface="Symbol"/>
                <a:cs typeface="Symbol"/>
              </a:rPr>
              <a:t></a:t>
            </a:r>
            <a:r>
              <a:rPr sz="2250" spc="-25" dirty="0">
                <a:latin typeface="Times New Roman"/>
                <a:cs typeface="Times New Roman"/>
              </a:rPr>
              <a:t> </a:t>
            </a:r>
            <a:r>
              <a:rPr sz="5100" spc="150" baseline="-13071" dirty="0">
                <a:latin typeface="Symbol"/>
                <a:cs typeface="Symbol"/>
              </a:rPr>
              <a:t></a:t>
            </a:r>
            <a:r>
              <a:rPr sz="1950" i="1" spc="97" baseline="-53418" dirty="0">
                <a:latin typeface="Times New Roman"/>
                <a:cs typeface="Times New Roman"/>
              </a:rPr>
              <a:t>x</a:t>
            </a:r>
            <a:r>
              <a:rPr sz="1950" spc="44" baseline="-53418" dirty="0">
                <a:latin typeface="Symbol"/>
                <a:cs typeface="Symbol"/>
              </a:rPr>
              <a:t></a:t>
            </a:r>
            <a:r>
              <a:rPr sz="1950" spc="-52" baseline="-53418" dirty="0">
                <a:latin typeface="Symbol"/>
                <a:cs typeface="Symbol"/>
              </a:rPr>
              <a:t></a:t>
            </a:r>
            <a:r>
              <a:rPr sz="1950" spc="-37" baseline="-53418" dirty="0">
                <a:latin typeface="Symbol"/>
                <a:cs typeface="Symbol"/>
              </a:rPr>
              <a:t></a:t>
            </a:r>
            <a:r>
              <a:rPr sz="1950" baseline="-53418" dirty="0">
                <a:latin typeface="Times New Roman"/>
                <a:cs typeface="Times New Roman"/>
              </a:rPr>
              <a:t> </a:t>
            </a:r>
            <a:r>
              <a:rPr sz="1950" spc="97" baseline="-53418" dirty="0">
                <a:latin typeface="Times New Roman"/>
                <a:cs typeface="Times New Roman"/>
              </a:rPr>
              <a:t> </a:t>
            </a:r>
            <a:r>
              <a:rPr sz="2250" i="1" spc="-20" dirty="0">
                <a:latin typeface="Times New Roman"/>
                <a:cs typeface="Times New Roman"/>
              </a:rPr>
              <a:t>f</a:t>
            </a:r>
            <a:r>
              <a:rPr sz="2250" i="1" spc="-355" dirty="0">
                <a:latin typeface="Times New Roman"/>
                <a:cs typeface="Times New Roman"/>
              </a:rPr>
              <a:t> </a:t>
            </a:r>
            <a:r>
              <a:rPr sz="1950" i="1" spc="30" baseline="-23504" dirty="0">
                <a:latin typeface="Times New Roman"/>
                <a:cs typeface="Times New Roman"/>
              </a:rPr>
              <a:t>X</a:t>
            </a:r>
            <a:r>
              <a:rPr sz="1950" i="1" spc="-30" baseline="-23504" dirty="0">
                <a:latin typeface="Times New Roman"/>
                <a:cs typeface="Times New Roman"/>
              </a:rPr>
              <a:t>Y</a:t>
            </a:r>
            <a:r>
              <a:rPr sz="1950" i="1" spc="15" baseline="-23504" dirty="0">
                <a:latin typeface="Times New Roman"/>
                <a:cs typeface="Times New Roman"/>
              </a:rPr>
              <a:t> </a:t>
            </a:r>
            <a:r>
              <a:rPr sz="2250" spc="160" dirty="0">
                <a:latin typeface="Times New Roman"/>
                <a:cs typeface="Times New Roman"/>
              </a:rPr>
              <a:t>(</a:t>
            </a:r>
            <a:r>
              <a:rPr sz="2250" i="1" spc="-10" dirty="0">
                <a:latin typeface="Times New Roman"/>
                <a:cs typeface="Times New Roman"/>
              </a:rPr>
              <a:t>x</a:t>
            </a:r>
            <a:r>
              <a:rPr sz="2250" spc="-20" dirty="0">
                <a:latin typeface="Times New Roman"/>
                <a:cs typeface="Times New Roman"/>
              </a:rPr>
              <a:t>,</a:t>
            </a:r>
            <a:r>
              <a:rPr sz="2250" spc="-235" dirty="0">
                <a:latin typeface="Times New Roman"/>
                <a:cs typeface="Times New Roman"/>
              </a:rPr>
              <a:t> </a:t>
            </a:r>
            <a:r>
              <a:rPr sz="2250" i="1" spc="-30" dirty="0">
                <a:latin typeface="Times New Roman"/>
                <a:cs typeface="Times New Roman"/>
              </a:rPr>
              <a:t>z</a:t>
            </a:r>
            <a:r>
              <a:rPr sz="2250" i="1" spc="-105" dirty="0">
                <a:latin typeface="Times New Roman"/>
                <a:cs typeface="Times New Roman"/>
              </a:rPr>
              <a:t> </a:t>
            </a:r>
            <a:r>
              <a:rPr sz="2250" spc="-40" dirty="0">
                <a:latin typeface="Symbol"/>
                <a:cs typeface="Symbol"/>
              </a:rPr>
              <a:t></a:t>
            </a:r>
            <a:r>
              <a:rPr sz="2250" spc="-55" dirty="0">
                <a:latin typeface="Times New Roman"/>
                <a:cs typeface="Times New Roman"/>
              </a:rPr>
              <a:t> </a:t>
            </a:r>
            <a:r>
              <a:rPr sz="2250" i="1" spc="40" dirty="0">
                <a:latin typeface="Times New Roman"/>
                <a:cs typeface="Times New Roman"/>
              </a:rPr>
              <a:t>x</a:t>
            </a:r>
            <a:r>
              <a:rPr sz="2250" dirty="0">
                <a:latin typeface="Times New Roman"/>
                <a:cs typeface="Times New Roman"/>
              </a:rPr>
              <a:t>)</a:t>
            </a:r>
            <a:r>
              <a:rPr sz="2250" i="1" spc="-35" dirty="0">
                <a:latin typeface="Times New Roman"/>
                <a:cs typeface="Times New Roman"/>
              </a:rPr>
              <a:t>d</a:t>
            </a:r>
            <a:r>
              <a:rPr sz="2250" i="1" spc="-85" dirty="0">
                <a:latin typeface="Times New Roman"/>
                <a:cs typeface="Times New Roman"/>
              </a:rPr>
              <a:t>x</a:t>
            </a:r>
            <a:r>
              <a:rPr sz="2250" spc="-20" dirty="0">
                <a:latin typeface="Times New Roman"/>
                <a:cs typeface="Times New Roman"/>
              </a:rPr>
              <a:t>.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4343742" y="5276636"/>
            <a:ext cx="266065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75" dirty="0">
                <a:latin typeface="Symbol"/>
                <a:cs typeface="Symbol"/>
              </a:rPr>
              <a:t></a:t>
            </a:r>
            <a:r>
              <a:rPr sz="2250" i="1" spc="-30" dirty="0">
                <a:latin typeface="Times New Roman"/>
                <a:cs typeface="Times New Roman"/>
              </a:rPr>
              <a:t>z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357408" y="5057138"/>
            <a:ext cx="17780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spc="-40" dirty="0">
                <a:latin typeface="Symbol"/>
                <a:cs typeface="Symbol"/>
              </a:rPr>
              <a:t>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5368511" y="5247826"/>
            <a:ext cx="224790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i="1" spc="20" dirty="0">
                <a:latin typeface="Times New Roman"/>
                <a:cs typeface="Times New Roman"/>
              </a:rPr>
              <a:t>XY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5239955" y="5057138"/>
            <a:ext cx="1682114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377190" algn="l"/>
              </a:tabLst>
            </a:pPr>
            <a:r>
              <a:rPr sz="2250" i="1" spc="-20" dirty="0">
                <a:latin typeface="Times New Roman"/>
                <a:cs typeface="Times New Roman"/>
              </a:rPr>
              <a:t>f	</a:t>
            </a:r>
            <a:r>
              <a:rPr sz="2250" spc="45" dirty="0">
                <a:latin typeface="Times New Roman"/>
                <a:cs typeface="Times New Roman"/>
              </a:rPr>
              <a:t>(</a:t>
            </a:r>
            <a:r>
              <a:rPr sz="2250" i="1" spc="45" dirty="0">
                <a:latin typeface="Times New Roman"/>
                <a:cs typeface="Times New Roman"/>
              </a:rPr>
              <a:t>x</a:t>
            </a:r>
            <a:r>
              <a:rPr sz="2250" spc="45" dirty="0">
                <a:latin typeface="Times New Roman"/>
                <a:cs typeface="Times New Roman"/>
              </a:rPr>
              <a:t>,</a:t>
            </a:r>
            <a:r>
              <a:rPr sz="2250" spc="-140" dirty="0">
                <a:latin typeface="Times New Roman"/>
                <a:cs typeface="Times New Roman"/>
              </a:rPr>
              <a:t> </a:t>
            </a:r>
            <a:r>
              <a:rPr sz="2250" i="1" dirty="0">
                <a:latin typeface="Times New Roman"/>
                <a:cs typeface="Times New Roman"/>
              </a:rPr>
              <a:t>y</a:t>
            </a:r>
            <a:r>
              <a:rPr sz="2250" dirty="0">
                <a:latin typeface="Times New Roman"/>
                <a:cs typeface="Times New Roman"/>
              </a:rPr>
              <a:t>)</a:t>
            </a:r>
            <a:r>
              <a:rPr sz="2250" i="1" dirty="0">
                <a:latin typeface="Times New Roman"/>
                <a:cs typeface="Times New Roman"/>
              </a:rPr>
              <a:t>dy</a:t>
            </a:r>
            <a:r>
              <a:rPr sz="2250" i="1" spc="-330" dirty="0">
                <a:latin typeface="Times New Roman"/>
                <a:cs typeface="Times New Roman"/>
              </a:rPr>
              <a:t> </a:t>
            </a:r>
            <a:r>
              <a:rPr sz="3375" spc="-44" baseline="29629" dirty="0">
                <a:latin typeface="Symbol"/>
                <a:cs typeface="Symbol"/>
              </a:rPr>
              <a:t></a:t>
            </a:r>
            <a:r>
              <a:rPr sz="2250" i="1" spc="-30" dirty="0">
                <a:latin typeface="Times New Roman"/>
                <a:cs typeface="Times New Roman"/>
              </a:rPr>
              <a:t>dx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814530" y="5071105"/>
            <a:ext cx="115570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i="1" spc="-20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1773483" y="5247826"/>
            <a:ext cx="115570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300" i="1" spc="-20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680211" y="5057138"/>
            <a:ext cx="791845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37490" algn="l"/>
              </a:tabLst>
            </a:pPr>
            <a:r>
              <a:rPr sz="2250" i="1" spc="-20" dirty="0">
                <a:latin typeface="Times New Roman"/>
                <a:cs typeface="Times New Roman"/>
              </a:rPr>
              <a:t>f	</a:t>
            </a:r>
            <a:r>
              <a:rPr sz="2250" spc="60" dirty="0">
                <a:latin typeface="Times New Roman"/>
                <a:cs typeface="Times New Roman"/>
              </a:rPr>
              <a:t>(</a:t>
            </a:r>
            <a:r>
              <a:rPr sz="2250" i="1" spc="60" dirty="0">
                <a:latin typeface="Times New Roman"/>
                <a:cs typeface="Times New Roman"/>
              </a:rPr>
              <a:t>z</a:t>
            </a:r>
            <a:r>
              <a:rPr sz="2250" spc="60" dirty="0">
                <a:latin typeface="Times New Roman"/>
                <a:cs typeface="Times New Roman"/>
              </a:rPr>
              <a:t>)</a:t>
            </a:r>
            <a:r>
              <a:rPr sz="2250" spc="-145" dirty="0">
                <a:latin typeface="Times New Roman"/>
                <a:cs typeface="Times New Roman"/>
              </a:rPr>
              <a:t> </a:t>
            </a:r>
            <a:r>
              <a:rPr sz="2250" spc="-40" dirty="0">
                <a:latin typeface="Symbol"/>
                <a:cs typeface="Symbol"/>
              </a:rPr>
              <a:t>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774874" y="5276636"/>
            <a:ext cx="2717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i="1" spc="-35" dirty="0">
                <a:latin typeface="Times New Roman"/>
                <a:cs typeface="Times New Roman"/>
              </a:rPr>
              <a:t>dz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2530264" y="4880417"/>
            <a:ext cx="767080" cy="3708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2250" i="1" spc="-40" dirty="0">
                <a:latin typeface="Times New Roman"/>
                <a:cs typeface="Times New Roman"/>
              </a:rPr>
              <a:t>dF</a:t>
            </a:r>
            <a:r>
              <a:rPr sz="2250" i="1" spc="200" dirty="0">
                <a:latin typeface="Times New Roman"/>
                <a:cs typeface="Times New Roman"/>
              </a:rPr>
              <a:t> </a:t>
            </a:r>
            <a:r>
              <a:rPr sz="2250" spc="60" dirty="0">
                <a:latin typeface="Times New Roman"/>
                <a:cs typeface="Times New Roman"/>
              </a:rPr>
              <a:t>(</a:t>
            </a:r>
            <a:r>
              <a:rPr sz="2250" i="1" spc="60" dirty="0">
                <a:latin typeface="Times New Roman"/>
                <a:cs typeface="Times New Roman"/>
              </a:rPr>
              <a:t>z</a:t>
            </a:r>
            <a:r>
              <a:rPr sz="2250" spc="60" dirty="0">
                <a:latin typeface="Times New Roman"/>
                <a:cs typeface="Times New Roman"/>
              </a:rPr>
              <a:t>)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69" name="Date Placeholder 68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43509"/>
            <a:ext cx="88366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/>
              <a:buChar char=""/>
              <a:tabLst>
                <a:tab pos="355600" algn="l"/>
              </a:tabLst>
            </a:pPr>
            <a:r>
              <a:rPr sz="2800" b="1" spc="-5" dirty="0">
                <a:latin typeface="Carlito"/>
                <a:cs typeface="Carlito"/>
              </a:rPr>
              <a:t>b</a:t>
            </a:r>
            <a:r>
              <a:rPr sz="2800" spc="-5" dirty="0">
                <a:latin typeface="Carlito"/>
                <a:cs typeface="Carlito"/>
              </a:rPr>
              <a:t>, If </a:t>
            </a:r>
            <a:r>
              <a:rPr sz="2800" i="1" spc="-5" dirty="0">
                <a:latin typeface="Carlito"/>
                <a:cs typeface="Carlito"/>
              </a:rPr>
              <a:t>X </a:t>
            </a:r>
            <a:r>
              <a:rPr sz="2800" spc="-5" dirty="0">
                <a:latin typeface="Carlito"/>
                <a:cs typeface="Carlito"/>
              </a:rPr>
              <a:t>and </a:t>
            </a:r>
            <a:r>
              <a:rPr sz="2800" i="1" spc="-5" dirty="0">
                <a:latin typeface="Carlito"/>
                <a:cs typeface="Carlito"/>
              </a:rPr>
              <a:t>Y </a:t>
            </a:r>
            <a:r>
              <a:rPr sz="2800" spc="-15" dirty="0">
                <a:latin typeface="Carlito"/>
                <a:cs typeface="Carlito"/>
              </a:rPr>
              <a:t>are </a:t>
            </a:r>
            <a:r>
              <a:rPr sz="2800" spc="-10" dirty="0">
                <a:latin typeface="Carlito"/>
                <a:cs typeface="Carlito"/>
              </a:rPr>
              <a:t>independent,</a:t>
            </a:r>
            <a:r>
              <a:rPr sz="2800" spc="65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then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24600" y="543509"/>
            <a:ext cx="3296995" cy="3702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2250" i="1" spc="90" dirty="0">
                <a:latin typeface="Times New Roman"/>
                <a:cs typeface="Times New Roman"/>
              </a:rPr>
              <a:t>f</a:t>
            </a:r>
            <a:r>
              <a:rPr sz="1950" i="1" spc="135" baseline="-23504" dirty="0">
                <a:latin typeface="Times New Roman"/>
                <a:cs typeface="Times New Roman"/>
              </a:rPr>
              <a:t>XY</a:t>
            </a:r>
            <a:r>
              <a:rPr sz="1950" i="1" spc="-67" baseline="-23504" dirty="0">
                <a:latin typeface="Times New Roman"/>
                <a:cs typeface="Times New Roman"/>
              </a:rPr>
              <a:t> </a:t>
            </a:r>
            <a:r>
              <a:rPr sz="2250" spc="70" dirty="0">
                <a:latin typeface="Times New Roman"/>
                <a:cs typeface="Times New Roman"/>
              </a:rPr>
              <a:t>(</a:t>
            </a:r>
            <a:r>
              <a:rPr sz="2250" i="1" spc="70" dirty="0">
                <a:latin typeface="Times New Roman"/>
                <a:cs typeface="Times New Roman"/>
              </a:rPr>
              <a:t>x</a:t>
            </a:r>
            <a:r>
              <a:rPr sz="2250" spc="70" dirty="0">
                <a:latin typeface="Times New Roman"/>
                <a:cs typeface="Times New Roman"/>
              </a:rPr>
              <a:t>,</a:t>
            </a:r>
            <a:r>
              <a:rPr sz="2250" spc="-145" dirty="0">
                <a:latin typeface="Times New Roman"/>
                <a:cs typeface="Times New Roman"/>
              </a:rPr>
              <a:t> </a:t>
            </a:r>
            <a:r>
              <a:rPr sz="2250" i="1" spc="65" dirty="0">
                <a:latin typeface="Times New Roman"/>
                <a:cs typeface="Times New Roman"/>
              </a:rPr>
              <a:t>y</a:t>
            </a:r>
            <a:r>
              <a:rPr sz="2250" spc="65" dirty="0">
                <a:latin typeface="Times New Roman"/>
                <a:cs typeface="Times New Roman"/>
              </a:rPr>
              <a:t>)</a:t>
            </a:r>
            <a:r>
              <a:rPr sz="2250" spc="-114" dirty="0">
                <a:latin typeface="Times New Roman"/>
                <a:cs typeface="Times New Roman"/>
              </a:rPr>
              <a:t> </a:t>
            </a:r>
            <a:r>
              <a:rPr sz="2250" spc="65" dirty="0">
                <a:latin typeface="Symbol"/>
                <a:cs typeface="Symbol"/>
              </a:rPr>
              <a:t></a:t>
            </a:r>
            <a:r>
              <a:rPr sz="2250" spc="260" dirty="0">
                <a:latin typeface="Times New Roman"/>
                <a:cs typeface="Times New Roman"/>
              </a:rPr>
              <a:t> </a:t>
            </a:r>
            <a:r>
              <a:rPr sz="2250" i="1" spc="120" dirty="0">
                <a:latin typeface="Times New Roman"/>
                <a:cs typeface="Times New Roman"/>
              </a:rPr>
              <a:t>f</a:t>
            </a:r>
            <a:r>
              <a:rPr sz="1950" i="1" spc="179" baseline="-23504" dirty="0">
                <a:latin typeface="Times New Roman"/>
                <a:cs typeface="Times New Roman"/>
              </a:rPr>
              <a:t>X</a:t>
            </a:r>
            <a:r>
              <a:rPr sz="1950" i="1" spc="30" baseline="-23504" dirty="0">
                <a:latin typeface="Times New Roman"/>
                <a:cs typeface="Times New Roman"/>
              </a:rPr>
              <a:t> </a:t>
            </a:r>
            <a:r>
              <a:rPr sz="2250" spc="90" dirty="0">
                <a:latin typeface="Times New Roman"/>
                <a:cs typeface="Times New Roman"/>
              </a:rPr>
              <a:t>(</a:t>
            </a:r>
            <a:r>
              <a:rPr sz="2250" i="1" spc="90" dirty="0">
                <a:latin typeface="Times New Roman"/>
                <a:cs typeface="Times New Roman"/>
              </a:rPr>
              <a:t>x</a:t>
            </a:r>
            <a:r>
              <a:rPr sz="2250" spc="90" dirty="0">
                <a:latin typeface="Times New Roman"/>
                <a:cs typeface="Times New Roman"/>
              </a:rPr>
              <a:t>)</a:t>
            </a:r>
            <a:r>
              <a:rPr sz="2250" spc="-160" dirty="0">
                <a:latin typeface="Times New Roman"/>
                <a:cs typeface="Times New Roman"/>
              </a:rPr>
              <a:t> </a:t>
            </a:r>
            <a:r>
              <a:rPr sz="2250" i="1" spc="25" dirty="0">
                <a:latin typeface="Times New Roman"/>
                <a:cs typeface="Times New Roman"/>
              </a:rPr>
              <a:t>f</a:t>
            </a:r>
            <a:r>
              <a:rPr sz="1950" i="1" spc="37" baseline="-23504" dirty="0">
                <a:latin typeface="Times New Roman"/>
                <a:cs typeface="Times New Roman"/>
              </a:rPr>
              <a:t>Y</a:t>
            </a:r>
            <a:r>
              <a:rPr sz="1950" i="1" spc="22" baseline="-23504" dirty="0">
                <a:latin typeface="Times New Roman"/>
                <a:cs typeface="Times New Roman"/>
              </a:rPr>
              <a:t> </a:t>
            </a:r>
            <a:r>
              <a:rPr sz="2250" spc="40" dirty="0">
                <a:latin typeface="Times New Roman"/>
                <a:cs typeface="Times New Roman"/>
              </a:rPr>
              <a:t>(</a:t>
            </a:r>
            <a:r>
              <a:rPr sz="2250" spc="-320" dirty="0">
                <a:latin typeface="Times New Roman"/>
                <a:cs typeface="Times New Roman"/>
              </a:rPr>
              <a:t> </a:t>
            </a:r>
            <a:r>
              <a:rPr sz="2250" i="1" spc="65" dirty="0">
                <a:latin typeface="Times New Roman"/>
                <a:cs typeface="Times New Roman"/>
              </a:rPr>
              <a:t>y</a:t>
            </a:r>
            <a:r>
              <a:rPr sz="2250" spc="65" dirty="0">
                <a:latin typeface="Times New Roman"/>
                <a:cs typeface="Times New Roman"/>
              </a:rPr>
              <a:t>)</a:t>
            </a:r>
            <a:endParaRPr sz="225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0" y="893236"/>
            <a:ext cx="8976995" cy="4491038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L="406400" indent="-342900">
              <a:lnSpc>
                <a:spcPct val="100000"/>
              </a:lnSpc>
              <a:spcBef>
                <a:spcPts val="1500"/>
              </a:spcBef>
              <a:buFont typeface="Wingdings"/>
              <a:buChar char=""/>
              <a:tabLst>
                <a:tab pos="406400" algn="l"/>
              </a:tabLst>
            </a:pPr>
            <a:r>
              <a:rPr sz="3000" dirty="0">
                <a:latin typeface="Times New Roman"/>
                <a:cs typeface="Times New Roman"/>
              </a:rPr>
              <a:t>From the </a:t>
            </a:r>
            <a:r>
              <a:rPr sz="3000" spc="-5" dirty="0">
                <a:latin typeface="Times New Roman"/>
                <a:cs typeface="Times New Roman"/>
              </a:rPr>
              <a:t>results </a:t>
            </a:r>
            <a:r>
              <a:rPr sz="3000" dirty="0">
                <a:latin typeface="Times New Roman"/>
                <a:cs typeface="Times New Roman"/>
              </a:rPr>
              <a:t>of </a:t>
            </a:r>
            <a:r>
              <a:rPr sz="3000" spc="-5" dirty="0">
                <a:latin typeface="Times New Roman"/>
                <a:cs typeface="Times New Roman"/>
              </a:rPr>
              <a:t>PDF in </a:t>
            </a:r>
            <a:r>
              <a:rPr sz="3000" dirty="0">
                <a:latin typeface="Times New Roman"/>
                <a:cs typeface="Times New Roman"/>
              </a:rPr>
              <a:t>(a) </a:t>
            </a:r>
            <a:r>
              <a:rPr sz="3000" spc="-5" dirty="0">
                <a:latin typeface="Times New Roman"/>
                <a:cs typeface="Times New Roman"/>
              </a:rPr>
              <a:t>cases </a:t>
            </a:r>
            <a:r>
              <a:rPr sz="3000" dirty="0">
                <a:latin typeface="Times New Roman"/>
                <a:cs typeface="Times New Roman"/>
              </a:rPr>
              <a:t>1 </a:t>
            </a:r>
            <a:r>
              <a:rPr sz="3000" spc="-5" dirty="0">
                <a:latin typeface="Times New Roman"/>
                <a:cs typeface="Times New Roman"/>
              </a:rPr>
              <a:t>&amp;2; </a:t>
            </a:r>
            <a:r>
              <a:rPr sz="3000" dirty="0">
                <a:latin typeface="Times New Roman"/>
                <a:cs typeface="Times New Roman"/>
              </a:rPr>
              <a:t>we</a:t>
            </a:r>
            <a:r>
              <a:rPr sz="3000" spc="1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get</a:t>
            </a:r>
          </a:p>
          <a:p>
            <a:pPr marL="2068830">
              <a:lnSpc>
                <a:spcPts val="550"/>
              </a:lnSpc>
              <a:spcBef>
                <a:spcPts val="635"/>
              </a:spcBef>
              <a:tabLst>
                <a:tab pos="4901565" algn="l"/>
              </a:tabLst>
            </a:pPr>
            <a:r>
              <a:rPr sz="1250" spc="55" dirty="0">
                <a:latin typeface="Symbol"/>
                <a:cs typeface="Symbol"/>
              </a:rPr>
              <a:t></a:t>
            </a:r>
            <a:r>
              <a:rPr sz="1250" spc="55" dirty="0">
                <a:latin typeface="Times New Roman"/>
                <a:cs typeface="Times New Roman"/>
              </a:rPr>
              <a:t>	</a:t>
            </a:r>
            <a:r>
              <a:rPr sz="1250" spc="55" dirty="0">
                <a:latin typeface="Symbol"/>
                <a:cs typeface="Symbol"/>
              </a:rPr>
              <a:t></a:t>
            </a:r>
            <a:endParaRPr sz="1250" dirty="0">
              <a:latin typeface="Symbol"/>
              <a:cs typeface="Symbol"/>
            </a:endParaRPr>
          </a:p>
          <a:p>
            <a:pPr marR="364490" algn="ctr">
              <a:lnSpc>
                <a:spcPts val="3010"/>
              </a:lnSpc>
            </a:pPr>
            <a:r>
              <a:rPr sz="2200" i="1" spc="135" dirty="0">
                <a:latin typeface="Times New Roman"/>
                <a:cs typeface="Times New Roman"/>
              </a:rPr>
              <a:t>f</a:t>
            </a:r>
            <a:r>
              <a:rPr sz="1875" i="1" spc="37" baseline="-24444" dirty="0">
                <a:latin typeface="Times New Roman"/>
                <a:cs typeface="Times New Roman"/>
              </a:rPr>
              <a:t>Z</a:t>
            </a:r>
            <a:r>
              <a:rPr sz="1875" i="1" spc="15" baseline="-24444" dirty="0">
                <a:latin typeface="Times New Roman"/>
                <a:cs typeface="Times New Roman"/>
              </a:rPr>
              <a:t> </a:t>
            </a:r>
            <a:r>
              <a:rPr sz="2200" spc="165" dirty="0">
                <a:latin typeface="Times New Roman"/>
                <a:cs typeface="Times New Roman"/>
              </a:rPr>
              <a:t>(</a:t>
            </a:r>
            <a:r>
              <a:rPr sz="2200" i="1" spc="95" dirty="0">
                <a:latin typeface="Times New Roman"/>
                <a:cs typeface="Times New Roman"/>
              </a:rPr>
              <a:t>z</a:t>
            </a:r>
            <a:r>
              <a:rPr sz="2200" spc="10" dirty="0">
                <a:latin typeface="Times New Roman"/>
                <a:cs typeface="Times New Roman"/>
              </a:rPr>
              <a:t>)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spc="20" dirty="0">
                <a:latin typeface="Symbol"/>
                <a:cs typeface="Symbol"/>
              </a:rPr>
              <a:t>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4950" spc="300" baseline="-13468" dirty="0">
                <a:latin typeface="Symbol"/>
                <a:cs typeface="Symbol"/>
              </a:rPr>
              <a:t></a:t>
            </a:r>
            <a:r>
              <a:rPr sz="1875" i="1" spc="157" baseline="-53333" dirty="0">
                <a:latin typeface="Times New Roman"/>
                <a:cs typeface="Times New Roman"/>
              </a:rPr>
              <a:t>y</a:t>
            </a:r>
            <a:r>
              <a:rPr sz="1875" spc="104" baseline="-53333" dirty="0">
                <a:latin typeface="Symbol"/>
                <a:cs typeface="Symbol"/>
              </a:rPr>
              <a:t></a:t>
            </a:r>
            <a:r>
              <a:rPr sz="1875" spc="-7" baseline="-53333" dirty="0">
                <a:latin typeface="Symbol"/>
                <a:cs typeface="Symbol"/>
              </a:rPr>
              <a:t></a:t>
            </a:r>
            <a:r>
              <a:rPr sz="1875" spc="52" baseline="-53333" dirty="0">
                <a:latin typeface="Symbol"/>
                <a:cs typeface="Symbol"/>
              </a:rPr>
              <a:t></a:t>
            </a:r>
            <a:r>
              <a:rPr sz="1875" baseline="-53333" dirty="0">
                <a:latin typeface="Times New Roman"/>
                <a:cs typeface="Times New Roman"/>
              </a:rPr>
              <a:t> </a:t>
            </a:r>
            <a:r>
              <a:rPr sz="1875" spc="142" baseline="-53333" dirty="0">
                <a:latin typeface="Times New Roman"/>
                <a:cs typeface="Times New Roman"/>
              </a:rPr>
              <a:t> </a:t>
            </a:r>
            <a:r>
              <a:rPr sz="2200" i="1" spc="10" dirty="0">
                <a:latin typeface="Times New Roman"/>
                <a:cs typeface="Times New Roman"/>
              </a:rPr>
              <a:t>f</a:t>
            </a:r>
            <a:r>
              <a:rPr sz="2200" i="1" spc="-350" dirty="0">
                <a:latin typeface="Times New Roman"/>
                <a:cs typeface="Times New Roman"/>
              </a:rPr>
              <a:t> </a:t>
            </a:r>
            <a:r>
              <a:rPr sz="1875" i="1" spc="44" baseline="-24444" dirty="0">
                <a:latin typeface="Times New Roman"/>
                <a:cs typeface="Times New Roman"/>
              </a:rPr>
              <a:t>X</a:t>
            </a:r>
            <a:r>
              <a:rPr sz="1875" i="1" spc="120" baseline="-24444" dirty="0">
                <a:latin typeface="Times New Roman"/>
                <a:cs typeface="Times New Roman"/>
              </a:rPr>
              <a:t> </a:t>
            </a:r>
            <a:r>
              <a:rPr sz="2200" spc="165" dirty="0">
                <a:latin typeface="Times New Roman"/>
                <a:cs typeface="Times New Roman"/>
              </a:rPr>
              <a:t>(</a:t>
            </a:r>
            <a:r>
              <a:rPr sz="2200" i="1" spc="10" dirty="0">
                <a:latin typeface="Times New Roman"/>
                <a:cs typeface="Times New Roman"/>
              </a:rPr>
              <a:t>z</a:t>
            </a:r>
            <a:r>
              <a:rPr sz="2200" i="1" spc="-100" dirty="0">
                <a:latin typeface="Times New Roman"/>
                <a:cs typeface="Times New Roman"/>
              </a:rPr>
              <a:t> </a:t>
            </a:r>
            <a:r>
              <a:rPr sz="2200" spc="20" dirty="0">
                <a:latin typeface="Symbol"/>
                <a:cs typeface="Symbol"/>
              </a:rPr>
              <a:t></a:t>
            </a:r>
            <a:r>
              <a:rPr sz="2200" spc="60" dirty="0">
                <a:latin typeface="Times New Roman"/>
                <a:cs typeface="Times New Roman"/>
              </a:rPr>
              <a:t> </a:t>
            </a:r>
            <a:r>
              <a:rPr sz="2200" i="1" spc="114" dirty="0">
                <a:latin typeface="Times New Roman"/>
                <a:cs typeface="Times New Roman"/>
              </a:rPr>
              <a:t>y</a:t>
            </a:r>
            <a:r>
              <a:rPr sz="2200" spc="10" dirty="0">
                <a:latin typeface="Times New Roman"/>
                <a:cs typeface="Times New Roman"/>
              </a:rPr>
              <a:t>)</a:t>
            </a:r>
            <a:r>
              <a:rPr sz="2200" spc="-100" dirty="0">
                <a:latin typeface="Times New Roman"/>
                <a:cs typeface="Times New Roman"/>
              </a:rPr>
              <a:t> </a:t>
            </a:r>
            <a:r>
              <a:rPr sz="2200" i="1" spc="20" dirty="0">
                <a:latin typeface="Times New Roman"/>
                <a:cs typeface="Times New Roman"/>
              </a:rPr>
              <a:t>f</a:t>
            </a:r>
            <a:r>
              <a:rPr sz="1875" i="1" spc="37" baseline="-24444" dirty="0">
                <a:latin typeface="Times New Roman"/>
                <a:cs typeface="Times New Roman"/>
              </a:rPr>
              <a:t>Y</a:t>
            </a:r>
            <a:r>
              <a:rPr sz="1875" i="1" spc="104" baseline="-24444" dirty="0">
                <a:latin typeface="Times New Roman"/>
                <a:cs typeface="Times New Roman"/>
              </a:rPr>
              <a:t> </a:t>
            </a:r>
            <a:r>
              <a:rPr sz="2200" spc="10" dirty="0">
                <a:latin typeface="Times New Roman"/>
                <a:cs typeface="Times New Roman"/>
              </a:rPr>
              <a:t>(</a:t>
            </a:r>
            <a:r>
              <a:rPr sz="2200" spc="-254" dirty="0">
                <a:latin typeface="Times New Roman"/>
                <a:cs typeface="Times New Roman"/>
              </a:rPr>
              <a:t> </a:t>
            </a:r>
            <a:r>
              <a:rPr sz="2200" i="1" spc="110" dirty="0">
                <a:latin typeface="Times New Roman"/>
                <a:cs typeface="Times New Roman"/>
              </a:rPr>
              <a:t>y</a:t>
            </a:r>
            <a:r>
              <a:rPr sz="2200" spc="30" dirty="0">
                <a:latin typeface="Times New Roman"/>
                <a:cs typeface="Times New Roman"/>
              </a:rPr>
              <a:t>)</a:t>
            </a:r>
            <a:r>
              <a:rPr sz="2200" i="1" dirty="0">
                <a:latin typeface="Times New Roman"/>
                <a:cs typeface="Times New Roman"/>
              </a:rPr>
              <a:t>d</a:t>
            </a:r>
            <a:r>
              <a:rPr sz="2200" i="1" spc="15" dirty="0">
                <a:latin typeface="Times New Roman"/>
                <a:cs typeface="Times New Roman"/>
              </a:rPr>
              <a:t>y</a:t>
            </a:r>
            <a:r>
              <a:rPr sz="2200" i="1" dirty="0">
                <a:latin typeface="Times New Roman"/>
                <a:cs typeface="Times New Roman"/>
              </a:rPr>
              <a:t> </a:t>
            </a:r>
            <a:r>
              <a:rPr sz="2200" spc="20" dirty="0">
                <a:latin typeface="Symbol"/>
                <a:cs typeface="Symbol"/>
              </a:rPr>
              <a:t>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4950" spc="209" baseline="-13468" dirty="0">
                <a:latin typeface="Symbol"/>
                <a:cs typeface="Symbol"/>
              </a:rPr>
              <a:t></a:t>
            </a:r>
            <a:r>
              <a:rPr sz="1875" i="1" spc="142" baseline="-53333" dirty="0">
                <a:latin typeface="Times New Roman"/>
                <a:cs typeface="Times New Roman"/>
              </a:rPr>
              <a:t>x</a:t>
            </a:r>
            <a:r>
              <a:rPr sz="1875" spc="104" baseline="-53333" dirty="0">
                <a:latin typeface="Symbol"/>
                <a:cs typeface="Symbol"/>
              </a:rPr>
              <a:t></a:t>
            </a:r>
            <a:r>
              <a:rPr sz="1875" spc="-7" baseline="-53333" dirty="0">
                <a:latin typeface="Symbol"/>
                <a:cs typeface="Symbol"/>
              </a:rPr>
              <a:t></a:t>
            </a:r>
            <a:r>
              <a:rPr sz="1875" spc="52" baseline="-53333" dirty="0">
                <a:latin typeface="Symbol"/>
                <a:cs typeface="Symbol"/>
              </a:rPr>
              <a:t></a:t>
            </a:r>
            <a:r>
              <a:rPr sz="1875" baseline="-53333" dirty="0">
                <a:latin typeface="Times New Roman"/>
                <a:cs typeface="Times New Roman"/>
              </a:rPr>
              <a:t> </a:t>
            </a:r>
            <a:r>
              <a:rPr sz="1875" spc="135" baseline="-53333" dirty="0">
                <a:latin typeface="Times New Roman"/>
                <a:cs typeface="Times New Roman"/>
              </a:rPr>
              <a:t> </a:t>
            </a:r>
            <a:r>
              <a:rPr sz="2200" i="1" spc="10" dirty="0">
                <a:latin typeface="Times New Roman"/>
                <a:cs typeface="Times New Roman"/>
              </a:rPr>
              <a:t>f</a:t>
            </a:r>
            <a:r>
              <a:rPr sz="2200" i="1" spc="-345" dirty="0">
                <a:latin typeface="Times New Roman"/>
                <a:cs typeface="Times New Roman"/>
              </a:rPr>
              <a:t> </a:t>
            </a:r>
            <a:r>
              <a:rPr sz="1875" i="1" spc="44" baseline="-24444" dirty="0">
                <a:latin typeface="Times New Roman"/>
                <a:cs typeface="Times New Roman"/>
              </a:rPr>
              <a:t>X</a:t>
            </a:r>
            <a:r>
              <a:rPr sz="1875" i="1" spc="120" baseline="-24444" dirty="0">
                <a:latin typeface="Times New Roman"/>
                <a:cs typeface="Times New Roman"/>
              </a:rPr>
              <a:t> </a:t>
            </a:r>
            <a:r>
              <a:rPr sz="2200" spc="190" dirty="0">
                <a:latin typeface="Times New Roman"/>
                <a:cs typeface="Times New Roman"/>
              </a:rPr>
              <a:t>(</a:t>
            </a:r>
            <a:r>
              <a:rPr sz="2200" i="1" spc="80" dirty="0">
                <a:latin typeface="Times New Roman"/>
                <a:cs typeface="Times New Roman"/>
              </a:rPr>
              <a:t>x</a:t>
            </a:r>
            <a:r>
              <a:rPr sz="2200" spc="10" dirty="0">
                <a:latin typeface="Times New Roman"/>
                <a:cs typeface="Times New Roman"/>
              </a:rPr>
              <a:t>)</a:t>
            </a:r>
            <a:r>
              <a:rPr sz="2200" spc="-100" dirty="0">
                <a:latin typeface="Times New Roman"/>
                <a:cs typeface="Times New Roman"/>
              </a:rPr>
              <a:t> </a:t>
            </a:r>
            <a:r>
              <a:rPr sz="2200" i="1" spc="20" dirty="0">
                <a:latin typeface="Times New Roman"/>
                <a:cs typeface="Times New Roman"/>
              </a:rPr>
              <a:t>f</a:t>
            </a:r>
            <a:r>
              <a:rPr sz="1875" i="1" spc="37" baseline="-24444" dirty="0">
                <a:latin typeface="Times New Roman"/>
                <a:cs typeface="Times New Roman"/>
              </a:rPr>
              <a:t>Y</a:t>
            </a:r>
            <a:r>
              <a:rPr sz="1875" i="1" spc="112" baseline="-24444" dirty="0">
                <a:latin typeface="Times New Roman"/>
                <a:cs typeface="Times New Roman"/>
              </a:rPr>
              <a:t> </a:t>
            </a:r>
            <a:r>
              <a:rPr sz="2200" spc="165" dirty="0">
                <a:latin typeface="Times New Roman"/>
                <a:cs typeface="Times New Roman"/>
              </a:rPr>
              <a:t>(</a:t>
            </a:r>
            <a:r>
              <a:rPr sz="2200" i="1" spc="10" dirty="0">
                <a:latin typeface="Times New Roman"/>
                <a:cs typeface="Times New Roman"/>
              </a:rPr>
              <a:t>z</a:t>
            </a:r>
            <a:r>
              <a:rPr sz="2200" i="1" spc="-100" dirty="0">
                <a:latin typeface="Times New Roman"/>
                <a:cs typeface="Times New Roman"/>
              </a:rPr>
              <a:t> </a:t>
            </a:r>
            <a:r>
              <a:rPr sz="2200" spc="20" dirty="0">
                <a:latin typeface="Symbol"/>
                <a:cs typeface="Symbol"/>
              </a:rPr>
              <a:t>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i="1" spc="75" dirty="0">
                <a:latin typeface="Times New Roman"/>
                <a:cs typeface="Times New Roman"/>
              </a:rPr>
              <a:t>x</a:t>
            </a:r>
            <a:r>
              <a:rPr sz="2200" spc="30" dirty="0">
                <a:latin typeface="Times New Roman"/>
                <a:cs typeface="Times New Roman"/>
              </a:rPr>
              <a:t>)</a:t>
            </a:r>
            <a:r>
              <a:rPr sz="2200" i="1" dirty="0">
                <a:latin typeface="Times New Roman"/>
                <a:cs typeface="Times New Roman"/>
              </a:rPr>
              <a:t>d</a:t>
            </a:r>
            <a:r>
              <a:rPr sz="2200" i="1" spc="-50" dirty="0">
                <a:latin typeface="Times New Roman"/>
                <a:cs typeface="Times New Roman"/>
              </a:rPr>
              <a:t>x</a:t>
            </a:r>
            <a:r>
              <a:rPr sz="2200" spc="5" dirty="0">
                <a:latin typeface="Times New Roman"/>
                <a:cs typeface="Times New Roman"/>
              </a:rPr>
              <a:t>.</a:t>
            </a:r>
            <a:endParaRPr sz="2200" dirty="0">
              <a:latin typeface="Times New Roman"/>
              <a:cs typeface="Times New Roman"/>
            </a:endParaRPr>
          </a:p>
          <a:p>
            <a:pPr marL="406400" marR="68580" indent="-342900">
              <a:lnSpc>
                <a:spcPct val="100699"/>
              </a:lnSpc>
              <a:spcBef>
                <a:spcPts val="695"/>
              </a:spcBef>
              <a:buFont typeface="Arial"/>
              <a:buChar char="•"/>
              <a:tabLst>
                <a:tab pos="405765" algn="l"/>
                <a:tab pos="406400" algn="l"/>
                <a:tab pos="1096645" algn="l"/>
                <a:tab pos="2126615" algn="l"/>
                <a:tab pos="3370579" algn="l"/>
                <a:tab pos="3743960" algn="l"/>
                <a:tab pos="4382770" algn="l"/>
                <a:tab pos="5806440" algn="l"/>
                <a:tab pos="7712075" algn="l"/>
                <a:tab pos="8161655" algn="l"/>
              </a:tabLst>
            </a:pPr>
            <a:r>
              <a:rPr sz="2800" spc="-10" dirty="0">
                <a:latin typeface="Carlito"/>
                <a:cs typeface="Carlito"/>
              </a:rPr>
              <a:t>Th</a:t>
            </a:r>
            <a:r>
              <a:rPr sz="2800" spc="-5" dirty="0">
                <a:latin typeface="Carlito"/>
                <a:cs typeface="Carlito"/>
              </a:rPr>
              <a:t>e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5" dirty="0">
                <a:latin typeface="Carlito"/>
                <a:cs typeface="Carlito"/>
              </a:rPr>
              <a:t>ab</a:t>
            </a:r>
            <a:r>
              <a:rPr sz="2800" spc="-15" dirty="0">
                <a:latin typeface="Carlito"/>
                <a:cs typeface="Carlito"/>
              </a:rPr>
              <a:t>o</a:t>
            </a:r>
            <a:r>
              <a:rPr sz="2800" spc="-35" dirty="0">
                <a:latin typeface="Carlito"/>
                <a:cs typeface="Carlito"/>
              </a:rPr>
              <a:t>v</a:t>
            </a:r>
            <a:r>
              <a:rPr sz="2800" spc="-5" dirty="0">
                <a:latin typeface="Carlito"/>
                <a:cs typeface="Carlito"/>
              </a:rPr>
              <a:t>e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5" dirty="0">
                <a:latin typeface="Carlito"/>
                <a:cs typeface="Carlito"/>
              </a:rPr>
              <a:t>i</a:t>
            </a:r>
            <a:r>
              <a:rPr sz="2800" spc="-40" dirty="0">
                <a:latin typeface="Carlito"/>
                <a:cs typeface="Carlito"/>
              </a:rPr>
              <a:t>n</a:t>
            </a:r>
            <a:r>
              <a:rPr sz="2800" spc="-35" dirty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eg</a:t>
            </a:r>
            <a:r>
              <a:rPr sz="2800" spc="-70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al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15" dirty="0">
                <a:latin typeface="Carlito"/>
                <a:cs typeface="Carlito"/>
              </a:rPr>
              <a:t>i</a:t>
            </a:r>
            <a:r>
              <a:rPr sz="2800" spc="-5" dirty="0">
                <a:latin typeface="Carlito"/>
                <a:cs typeface="Carlito"/>
              </a:rPr>
              <a:t>s</a:t>
            </a:r>
            <a:r>
              <a:rPr sz="2800" dirty="0">
                <a:latin typeface="Carlito"/>
                <a:cs typeface="Carlito"/>
              </a:rPr>
              <a:t>	t</a:t>
            </a:r>
            <a:r>
              <a:rPr sz="2800" spc="-10" dirty="0">
                <a:latin typeface="Carlito"/>
                <a:cs typeface="Carlito"/>
              </a:rPr>
              <a:t>h</a:t>
            </a:r>
            <a:r>
              <a:rPr sz="2800" spc="-5" dirty="0">
                <a:latin typeface="Carlito"/>
                <a:cs typeface="Carlito"/>
              </a:rPr>
              <a:t>e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45" dirty="0">
                <a:latin typeface="Carlito"/>
                <a:cs typeface="Carlito"/>
              </a:rPr>
              <a:t>s</a:t>
            </a:r>
            <a:r>
              <a:rPr sz="2800" spc="-35" dirty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anda</a:t>
            </a:r>
            <a:r>
              <a:rPr sz="2800" spc="-35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d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b="1" spc="-10" dirty="0">
                <a:latin typeface="Carlito"/>
                <a:cs typeface="Carlito"/>
              </a:rPr>
              <a:t>co</a:t>
            </a:r>
            <a:r>
              <a:rPr sz="2800" b="1" spc="-40" dirty="0">
                <a:latin typeface="Carlito"/>
                <a:cs typeface="Carlito"/>
              </a:rPr>
              <a:t>n</a:t>
            </a:r>
            <a:r>
              <a:rPr sz="2800" b="1" spc="-35" dirty="0">
                <a:latin typeface="Carlito"/>
                <a:cs typeface="Carlito"/>
              </a:rPr>
              <a:t>v</a:t>
            </a:r>
            <a:r>
              <a:rPr sz="2800" b="1" spc="-5" dirty="0">
                <a:latin typeface="Carlito"/>
                <a:cs typeface="Carlito"/>
              </a:rPr>
              <a:t>ol</a:t>
            </a:r>
            <a:r>
              <a:rPr sz="2800" b="1" spc="-15" dirty="0">
                <a:latin typeface="Carlito"/>
                <a:cs typeface="Carlito"/>
              </a:rPr>
              <a:t>u</a:t>
            </a:r>
            <a:r>
              <a:rPr sz="2800" b="1" spc="-5" dirty="0">
                <a:latin typeface="Carlito"/>
                <a:cs typeface="Carlito"/>
              </a:rPr>
              <a:t>tion</a:t>
            </a:r>
            <a:r>
              <a:rPr sz="2800" b="1" dirty="0">
                <a:latin typeface="Carlito"/>
                <a:cs typeface="Carlito"/>
              </a:rPr>
              <a:t>	</a:t>
            </a:r>
            <a:r>
              <a:rPr sz="2800" spc="-5" dirty="0">
                <a:latin typeface="Carlito"/>
                <a:cs typeface="Carlito"/>
              </a:rPr>
              <a:t>of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5" dirty="0">
                <a:latin typeface="Carlito"/>
                <a:cs typeface="Carlito"/>
              </a:rPr>
              <a:t>the  functions </a:t>
            </a:r>
            <a:r>
              <a:rPr sz="3225" i="1" spc="322" baseline="2583" dirty="0">
                <a:latin typeface="Times New Roman"/>
                <a:cs typeface="Times New Roman"/>
              </a:rPr>
              <a:t>f</a:t>
            </a:r>
            <a:r>
              <a:rPr sz="1875" i="1" spc="322" baseline="-20000" dirty="0">
                <a:latin typeface="Times New Roman"/>
                <a:cs typeface="Times New Roman"/>
              </a:rPr>
              <a:t>X </a:t>
            </a:r>
            <a:r>
              <a:rPr sz="3225" spc="300" baseline="2583" dirty="0">
                <a:latin typeface="Times New Roman"/>
                <a:cs typeface="Times New Roman"/>
              </a:rPr>
              <a:t>(</a:t>
            </a:r>
            <a:r>
              <a:rPr sz="3225" i="1" spc="300" baseline="2583" dirty="0">
                <a:latin typeface="Times New Roman"/>
                <a:cs typeface="Times New Roman"/>
              </a:rPr>
              <a:t>z</a:t>
            </a:r>
            <a:r>
              <a:rPr sz="3225" spc="300" baseline="2583" dirty="0">
                <a:latin typeface="Times New Roman"/>
                <a:cs typeface="Times New Roman"/>
              </a:rPr>
              <a:t>) </a:t>
            </a:r>
            <a:r>
              <a:rPr sz="2800" spc="-5" dirty="0">
                <a:latin typeface="Carlito"/>
                <a:cs typeface="Carlito"/>
              </a:rPr>
              <a:t>and </a:t>
            </a:r>
            <a:r>
              <a:rPr sz="3225" i="1" spc="165" baseline="2583" dirty="0">
                <a:latin typeface="Times New Roman"/>
                <a:cs typeface="Times New Roman"/>
              </a:rPr>
              <a:t>f</a:t>
            </a:r>
            <a:r>
              <a:rPr sz="1875" i="1" spc="165" baseline="-20000" dirty="0">
                <a:latin typeface="Times New Roman"/>
                <a:cs typeface="Times New Roman"/>
              </a:rPr>
              <a:t>Y </a:t>
            </a:r>
            <a:r>
              <a:rPr sz="3225" spc="300" baseline="2583" dirty="0">
                <a:latin typeface="Times New Roman"/>
                <a:cs typeface="Times New Roman"/>
              </a:rPr>
              <a:t>(</a:t>
            </a:r>
            <a:r>
              <a:rPr sz="3225" i="1" spc="300" baseline="2583" dirty="0">
                <a:latin typeface="Times New Roman"/>
                <a:cs typeface="Times New Roman"/>
              </a:rPr>
              <a:t>z</a:t>
            </a:r>
            <a:r>
              <a:rPr sz="3225" spc="300" baseline="2583" dirty="0">
                <a:latin typeface="Times New Roman"/>
                <a:cs typeface="Times New Roman"/>
              </a:rPr>
              <a:t>) </a:t>
            </a:r>
            <a:r>
              <a:rPr sz="2800" spc="-15" dirty="0">
                <a:latin typeface="Carlito"/>
                <a:cs typeface="Carlito"/>
              </a:rPr>
              <a:t>expressed </a:t>
            </a:r>
            <a:r>
              <a:rPr sz="2800" spc="-10" dirty="0">
                <a:latin typeface="Carlito"/>
                <a:cs typeface="Carlito"/>
              </a:rPr>
              <a:t>two </a:t>
            </a:r>
            <a:r>
              <a:rPr sz="2800" spc="-25" dirty="0">
                <a:latin typeface="Carlito"/>
                <a:cs typeface="Carlito"/>
              </a:rPr>
              <a:t>different</a:t>
            </a:r>
            <a:r>
              <a:rPr sz="2800" spc="55" dirty="0">
                <a:latin typeface="Carlito"/>
                <a:cs typeface="Carlito"/>
              </a:rPr>
              <a:t> </a:t>
            </a:r>
            <a:r>
              <a:rPr sz="2800" spc="-25" dirty="0">
                <a:latin typeface="Carlito"/>
                <a:cs typeface="Carlito"/>
              </a:rPr>
              <a:t>ways.</a:t>
            </a:r>
            <a:endParaRPr sz="2800" dirty="0">
              <a:latin typeface="Carlito"/>
              <a:cs typeface="Carlito"/>
            </a:endParaRPr>
          </a:p>
          <a:p>
            <a:pPr marL="406400" marR="70485" indent="-342900">
              <a:lnSpc>
                <a:spcPct val="100000"/>
              </a:lnSpc>
              <a:spcBef>
                <a:spcPts val="650"/>
              </a:spcBef>
              <a:buFont typeface="Wingdings"/>
              <a:buChar char=""/>
              <a:tabLst>
                <a:tab pos="406400" algn="l"/>
                <a:tab pos="752475" algn="l"/>
                <a:tab pos="1456055" algn="l"/>
                <a:tab pos="2067560" algn="l"/>
                <a:tab pos="2682240" algn="l"/>
                <a:tab pos="4806950" algn="l"/>
                <a:tab pos="5623560" algn="l"/>
                <a:tab pos="6254750" algn="l"/>
                <a:tab pos="7481570" algn="l"/>
                <a:tab pos="7934325" algn="l"/>
              </a:tabLst>
            </a:pPr>
            <a:r>
              <a:rPr sz="2800" spc="-5" dirty="0">
                <a:latin typeface="Carlito"/>
                <a:cs typeface="Carlito"/>
              </a:rPr>
              <a:t>If	t</a:t>
            </a:r>
            <a:r>
              <a:rPr sz="2800" spc="-30" dirty="0">
                <a:latin typeface="Carlito"/>
                <a:cs typeface="Carlito"/>
              </a:rPr>
              <a:t>w</a:t>
            </a:r>
            <a:r>
              <a:rPr sz="2800" spc="-5" dirty="0">
                <a:latin typeface="Carlito"/>
                <a:cs typeface="Carlito"/>
              </a:rPr>
              <a:t>o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285" dirty="0">
                <a:latin typeface="Carlito"/>
                <a:cs typeface="Carlito"/>
              </a:rPr>
              <a:t>r</a:t>
            </a:r>
            <a:r>
              <a:rPr sz="2800" spc="-114" dirty="0">
                <a:latin typeface="Carlito"/>
                <a:cs typeface="Carlito"/>
              </a:rPr>
              <a:t>.</a:t>
            </a:r>
            <a:r>
              <a:rPr sz="2800" spc="-25" dirty="0">
                <a:latin typeface="Carlito"/>
                <a:cs typeface="Carlito"/>
              </a:rPr>
              <a:t>v</a:t>
            </a:r>
            <a:r>
              <a:rPr sz="2800" spc="-5" dirty="0">
                <a:latin typeface="Carlito"/>
                <a:cs typeface="Carlito"/>
              </a:rPr>
              <a:t>s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5" dirty="0">
                <a:latin typeface="Carlito"/>
                <a:cs typeface="Carlito"/>
              </a:rPr>
              <a:t>a</a:t>
            </a:r>
            <a:r>
              <a:rPr sz="2800" spc="-45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e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b="1" spc="-5" dirty="0" err="1" smtClean="0">
                <a:latin typeface="Carlito"/>
                <a:cs typeface="Carlito"/>
              </a:rPr>
              <a:t>in</a:t>
            </a:r>
            <a:r>
              <a:rPr sz="2800" b="1" spc="-20" dirty="0" err="1" smtClean="0">
                <a:latin typeface="Carlito"/>
                <a:cs typeface="Carlito"/>
              </a:rPr>
              <a:t>d</a:t>
            </a:r>
            <a:r>
              <a:rPr sz="2800" b="1" spc="-10" dirty="0" err="1" smtClean="0">
                <a:latin typeface="Carlito"/>
                <a:cs typeface="Carlito"/>
              </a:rPr>
              <a:t>ep</a:t>
            </a:r>
            <a:r>
              <a:rPr sz="2800" b="1" spc="-20" dirty="0" err="1" smtClean="0">
                <a:latin typeface="Carlito"/>
                <a:cs typeface="Carlito"/>
              </a:rPr>
              <a:t>e</a:t>
            </a:r>
            <a:r>
              <a:rPr sz="2800" b="1" spc="-5" dirty="0" err="1" smtClean="0">
                <a:latin typeface="Carlito"/>
                <a:cs typeface="Carlito"/>
              </a:rPr>
              <a:t>nd</a:t>
            </a:r>
            <a:r>
              <a:rPr sz="2800" b="1" spc="-15" dirty="0" err="1" smtClean="0">
                <a:latin typeface="Carlito"/>
                <a:cs typeface="Carlito"/>
              </a:rPr>
              <a:t>e</a:t>
            </a:r>
            <a:r>
              <a:rPr sz="2800" b="1" spc="-35" dirty="0" err="1" smtClean="0">
                <a:latin typeface="Carlito"/>
                <a:cs typeface="Carlito"/>
              </a:rPr>
              <a:t>n</a:t>
            </a:r>
            <a:r>
              <a:rPr sz="2800" b="1" spc="10" dirty="0" err="1" smtClean="0">
                <a:latin typeface="Carlito"/>
                <a:cs typeface="Carlito"/>
              </a:rPr>
              <a:t>t</a:t>
            </a:r>
            <a:r>
              <a:rPr sz="2800" spc="-5" dirty="0" err="1" smtClean="0">
                <a:latin typeface="Carlito"/>
                <a:cs typeface="Carlito"/>
              </a:rPr>
              <a:t>,then</a:t>
            </a:r>
            <a:r>
              <a:rPr lang="en-US" sz="2800" spc="-5" dirty="0" smtClean="0">
                <a:latin typeface="Carlito"/>
                <a:cs typeface="Carlito"/>
              </a:rPr>
              <a:t> </a:t>
            </a:r>
            <a:r>
              <a:rPr sz="2800" dirty="0" smtClean="0">
                <a:latin typeface="Carlito"/>
                <a:cs typeface="Carlito"/>
              </a:rPr>
              <a:t>t</a:t>
            </a:r>
            <a:r>
              <a:rPr sz="2800" spc="-10" dirty="0" smtClean="0">
                <a:latin typeface="Carlito"/>
                <a:cs typeface="Carlito"/>
              </a:rPr>
              <a:t>h</a:t>
            </a:r>
            <a:r>
              <a:rPr sz="2800" spc="-5" dirty="0" smtClean="0">
                <a:latin typeface="Carlito"/>
                <a:cs typeface="Carlito"/>
              </a:rPr>
              <a:t>e</a:t>
            </a:r>
            <a:r>
              <a:rPr sz="2800" dirty="0" smtClean="0">
                <a:latin typeface="Carlito"/>
                <a:cs typeface="Carlito"/>
              </a:rPr>
              <a:t>	</a:t>
            </a:r>
            <a:r>
              <a:rPr sz="2800" b="1" spc="-5" dirty="0" smtClean="0">
                <a:latin typeface="Carlito"/>
                <a:cs typeface="Carlito"/>
              </a:rPr>
              <a:t>de</a:t>
            </a:r>
            <a:r>
              <a:rPr sz="2800" b="1" spc="-15" dirty="0" smtClean="0">
                <a:latin typeface="Carlito"/>
                <a:cs typeface="Carlito"/>
              </a:rPr>
              <a:t>n</a:t>
            </a:r>
            <a:r>
              <a:rPr sz="2800" b="1" spc="-5" dirty="0" smtClean="0">
                <a:latin typeface="Carlito"/>
                <a:cs typeface="Carlito"/>
              </a:rPr>
              <a:t>sity</a:t>
            </a:r>
            <a:r>
              <a:rPr lang="en-US" sz="2800" b="1" dirty="0">
                <a:latin typeface="Carlito"/>
                <a:cs typeface="Carlito"/>
              </a:rPr>
              <a:t> </a:t>
            </a:r>
            <a:r>
              <a:rPr sz="2800" b="1" spc="-10" dirty="0" smtClean="0">
                <a:latin typeface="Carlito"/>
                <a:cs typeface="Carlito"/>
              </a:rPr>
              <a:t>o</a:t>
            </a:r>
            <a:r>
              <a:rPr sz="2800" b="1" spc="-5" dirty="0" smtClean="0">
                <a:latin typeface="Carlito"/>
                <a:cs typeface="Carlito"/>
              </a:rPr>
              <a:t>f</a:t>
            </a:r>
            <a:r>
              <a:rPr lang="en-US" sz="2800" b="1" spc="-5" dirty="0" smtClean="0">
                <a:latin typeface="Carlito"/>
                <a:cs typeface="Carlito"/>
              </a:rPr>
              <a:t> </a:t>
            </a:r>
            <a:r>
              <a:rPr sz="2800" b="1" dirty="0">
                <a:latin typeface="Carlito"/>
                <a:cs typeface="Carlito"/>
              </a:rPr>
              <a:t>	</a:t>
            </a:r>
            <a:r>
              <a:rPr sz="2800" b="1" spc="-5" dirty="0">
                <a:latin typeface="Carlito"/>
                <a:cs typeface="Carlito"/>
              </a:rPr>
              <a:t>their  sum </a:t>
            </a:r>
            <a:r>
              <a:rPr sz="2800" spc="-5" dirty="0">
                <a:latin typeface="Carlito"/>
                <a:cs typeface="Carlito"/>
              </a:rPr>
              <a:t>equals the </a:t>
            </a:r>
            <a:r>
              <a:rPr sz="2800" b="1" spc="-15" dirty="0">
                <a:latin typeface="Carlito"/>
                <a:cs typeface="Carlito"/>
              </a:rPr>
              <a:t>convolution </a:t>
            </a:r>
            <a:r>
              <a:rPr sz="2800" spc="-5" dirty="0">
                <a:latin typeface="Carlito"/>
                <a:cs typeface="Carlito"/>
              </a:rPr>
              <a:t>of their </a:t>
            </a:r>
            <a:r>
              <a:rPr sz="2800" spc="-10" dirty="0">
                <a:latin typeface="Carlito"/>
                <a:cs typeface="Carlito"/>
              </a:rPr>
              <a:t>density</a:t>
            </a:r>
            <a:r>
              <a:rPr sz="2800" spc="105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functions.</a:t>
            </a:r>
            <a:endParaRPr sz="2800" dirty="0">
              <a:latin typeface="Carlito"/>
              <a:cs typeface="Carlito"/>
            </a:endParaRPr>
          </a:p>
          <a:p>
            <a:pPr marL="406400" indent="-342900">
              <a:lnSpc>
                <a:spcPct val="100000"/>
              </a:lnSpc>
              <a:spcBef>
                <a:spcPts val="675"/>
              </a:spcBef>
              <a:buFont typeface="Wingdings"/>
              <a:buChar char=""/>
              <a:tabLst>
                <a:tab pos="406400" algn="l"/>
              </a:tabLst>
            </a:pPr>
            <a:r>
              <a:rPr sz="2800" b="1" spc="-5" dirty="0">
                <a:latin typeface="Carlito"/>
                <a:cs typeface="Carlito"/>
              </a:rPr>
              <a:t>C</a:t>
            </a:r>
            <a:r>
              <a:rPr sz="2800" spc="-5" dirty="0">
                <a:latin typeface="Carlito"/>
                <a:cs typeface="Carlito"/>
              </a:rPr>
              <a:t>,</a:t>
            </a:r>
            <a:endParaRPr sz="2800" dirty="0">
              <a:latin typeface="Carlito"/>
              <a:cs typeface="Carli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152525" y="4800600"/>
            <a:ext cx="5857876" cy="1590675"/>
            <a:chOff x="1152525" y="4038600"/>
            <a:chExt cx="5543550" cy="2352675"/>
          </a:xfrm>
        </p:grpSpPr>
        <p:sp>
          <p:nvSpPr>
            <p:cNvPr id="7" name="object 7"/>
            <p:cNvSpPr/>
            <p:nvPr/>
          </p:nvSpPr>
          <p:spPr>
            <a:xfrm>
              <a:off x="1152525" y="4038600"/>
              <a:ext cx="5543550" cy="4857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438400" y="4495800"/>
              <a:ext cx="4191000" cy="18954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38263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64685" y="0"/>
            <a:ext cx="129159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/>
                <a:cs typeface="Times New Roman"/>
              </a:rPr>
              <a:t>Cont…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2732912"/>
            <a:ext cx="745870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Carlito"/>
                <a:cs typeface="Carlito"/>
              </a:rPr>
              <a:t>On the </a:t>
            </a:r>
            <a:r>
              <a:rPr sz="2800" spc="-10" dirty="0">
                <a:latin typeface="Carlito"/>
                <a:cs typeface="Carlito"/>
              </a:rPr>
              <a:t>other hand, </a:t>
            </a:r>
            <a:r>
              <a:rPr sz="2800" spc="-15" dirty="0">
                <a:latin typeface="Carlito"/>
                <a:cs typeface="Carlito"/>
              </a:rPr>
              <a:t>by </a:t>
            </a:r>
            <a:r>
              <a:rPr sz="2800" spc="-10" dirty="0">
                <a:latin typeface="Carlito"/>
                <a:cs typeface="Carlito"/>
              </a:rPr>
              <a:t>considering </a:t>
            </a:r>
            <a:r>
              <a:rPr sz="2800" b="1" spc="-10" dirty="0">
                <a:latin typeface="Carlito"/>
                <a:cs typeface="Carlito"/>
              </a:rPr>
              <a:t>vertical</a:t>
            </a:r>
            <a:r>
              <a:rPr sz="2800" b="1" spc="145" dirty="0">
                <a:latin typeface="Carlito"/>
                <a:cs typeface="Carlito"/>
              </a:rPr>
              <a:t> </a:t>
            </a:r>
            <a:r>
              <a:rPr sz="2800" b="1" spc="-10" dirty="0">
                <a:latin typeface="Carlito"/>
                <a:cs typeface="Carlito"/>
              </a:rPr>
              <a:t>strips</a:t>
            </a:r>
            <a:r>
              <a:rPr sz="2800" spc="-10" dirty="0">
                <a:latin typeface="Carlito"/>
                <a:cs typeface="Carlito"/>
              </a:rPr>
              <a:t>;</a:t>
            </a:r>
            <a:endParaRPr sz="28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8504" y="5707476"/>
            <a:ext cx="7708442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imes New Roman"/>
                <a:cs typeface="Times New Roman"/>
              </a:rPr>
              <a:t>[ </a:t>
            </a:r>
            <a:r>
              <a:rPr sz="2800" spc="-10" dirty="0">
                <a:latin typeface="Carlito"/>
                <a:cs typeface="Carlito"/>
              </a:rPr>
              <a:t>if </a:t>
            </a:r>
            <a:r>
              <a:rPr sz="2800" i="1" spc="-5" dirty="0">
                <a:latin typeface="Carlito"/>
                <a:cs typeface="Carlito"/>
              </a:rPr>
              <a:t>X </a:t>
            </a:r>
            <a:r>
              <a:rPr sz="2800" spc="-5" dirty="0">
                <a:latin typeface="Carlito"/>
                <a:cs typeface="Carlito"/>
              </a:rPr>
              <a:t>and </a:t>
            </a:r>
            <a:r>
              <a:rPr sz="2800" i="1" spc="-5" dirty="0">
                <a:latin typeface="Carlito"/>
                <a:cs typeface="Carlito"/>
              </a:rPr>
              <a:t>Y </a:t>
            </a:r>
            <a:r>
              <a:rPr sz="2800" spc="-20" dirty="0">
                <a:latin typeface="Carlito"/>
                <a:cs typeface="Carlito"/>
              </a:rPr>
              <a:t>are </a:t>
            </a:r>
            <a:r>
              <a:rPr sz="2800" spc="-10" dirty="0">
                <a:latin typeface="Carlito"/>
                <a:cs typeface="Carlito"/>
              </a:rPr>
              <a:t>independent </a:t>
            </a:r>
            <a:r>
              <a:rPr sz="2800" spc="-15" dirty="0">
                <a:latin typeface="Carlito"/>
                <a:cs typeface="Carlito"/>
              </a:rPr>
              <a:t>random</a:t>
            </a:r>
            <a:r>
              <a:rPr sz="2800" spc="150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variables.]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35591" y="830071"/>
            <a:ext cx="581660" cy="5327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52120" algn="l"/>
              </a:tabLst>
            </a:pPr>
            <a:r>
              <a:rPr sz="3300" spc="10" dirty="0">
                <a:latin typeface="Symbol"/>
                <a:cs typeface="Symbol"/>
              </a:rPr>
              <a:t></a:t>
            </a:r>
            <a:r>
              <a:rPr sz="3300" spc="10" dirty="0">
                <a:latin typeface="Times New Roman"/>
                <a:cs typeface="Times New Roman"/>
              </a:rPr>
              <a:t>	</a:t>
            </a:r>
            <a:r>
              <a:rPr sz="3300" spc="10" dirty="0">
                <a:latin typeface="Symbol"/>
                <a:cs typeface="Symbol"/>
              </a:rPr>
              <a:t></a:t>
            </a:r>
            <a:endParaRPr sz="330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07310" y="777539"/>
            <a:ext cx="724535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2120" algn="l"/>
              </a:tabLst>
            </a:pPr>
            <a:r>
              <a:rPr sz="1300" i="1" dirty="0">
                <a:latin typeface="Times New Roman"/>
                <a:cs typeface="Times New Roman"/>
              </a:rPr>
              <a:t>z	</a:t>
            </a:r>
            <a:r>
              <a:rPr sz="1300" i="1" spc="40" dirty="0">
                <a:latin typeface="Times New Roman"/>
                <a:cs typeface="Times New Roman"/>
              </a:rPr>
              <a:t>z</a:t>
            </a:r>
            <a:r>
              <a:rPr sz="1300" spc="40" dirty="0">
                <a:latin typeface="Symbol"/>
                <a:cs typeface="Symbol"/>
              </a:rPr>
              <a:t></a:t>
            </a:r>
            <a:r>
              <a:rPr sz="1300" spc="-225" dirty="0">
                <a:latin typeface="Times New Roman"/>
                <a:cs typeface="Times New Roman"/>
              </a:rPr>
              <a:t> </a:t>
            </a:r>
            <a:r>
              <a:rPr sz="1300" i="1" dirty="0">
                <a:latin typeface="Times New Roman"/>
                <a:cs typeface="Times New Roman"/>
              </a:rPr>
              <a:t>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76238" y="1142429"/>
            <a:ext cx="715645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44500" algn="l"/>
              </a:tabLst>
            </a:pPr>
            <a:r>
              <a:rPr sz="1300" i="1" spc="85" dirty="0">
                <a:latin typeface="Times New Roman"/>
                <a:cs typeface="Times New Roman"/>
              </a:rPr>
              <a:t>y</a:t>
            </a:r>
            <a:r>
              <a:rPr sz="1300" spc="5" dirty="0">
                <a:latin typeface="Symbol"/>
                <a:cs typeface="Symbol"/>
              </a:rPr>
              <a:t></a:t>
            </a:r>
            <a:r>
              <a:rPr sz="1300" dirty="0">
                <a:latin typeface="Times New Roman"/>
                <a:cs typeface="Times New Roman"/>
              </a:rPr>
              <a:t>0	</a:t>
            </a:r>
            <a:r>
              <a:rPr sz="1300" i="1" spc="75" dirty="0">
                <a:latin typeface="Times New Roman"/>
                <a:cs typeface="Times New Roman"/>
              </a:rPr>
              <a:t>x</a:t>
            </a:r>
            <a:r>
              <a:rPr sz="1300" spc="5" dirty="0">
                <a:latin typeface="Symbol"/>
                <a:cs typeface="Symbol"/>
              </a:rPr>
              <a:t></a:t>
            </a:r>
            <a:r>
              <a:rPr sz="1300" dirty="0">
                <a:latin typeface="Times New Roman"/>
                <a:cs typeface="Times New Roman"/>
              </a:rPr>
              <a:t>0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57485" y="1058098"/>
            <a:ext cx="226695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300" i="1" spc="30" dirty="0">
                <a:latin typeface="Times New Roman"/>
                <a:cs typeface="Times New Roman"/>
              </a:rPr>
              <a:t>XY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485974" y="1058098"/>
            <a:ext cx="117475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300" i="1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35145" y="870963"/>
            <a:ext cx="858519" cy="363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i="1" spc="20" dirty="0">
                <a:latin typeface="Times New Roman"/>
                <a:cs typeface="Times New Roman"/>
              </a:rPr>
              <a:t>F </a:t>
            </a:r>
            <a:r>
              <a:rPr sz="2200" spc="90" dirty="0">
                <a:latin typeface="Times New Roman"/>
                <a:cs typeface="Times New Roman"/>
              </a:rPr>
              <a:t>(</a:t>
            </a:r>
            <a:r>
              <a:rPr sz="2200" i="1" spc="90" dirty="0">
                <a:latin typeface="Times New Roman"/>
                <a:cs typeface="Times New Roman"/>
              </a:rPr>
              <a:t>z</a:t>
            </a:r>
            <a:r>
              <a:rPr sz="2200" spc="90" dirty="0">
                <a:latin typeface="Times New Roman"/>
                <a:cs typeface="Times New Roman"/>
              </a:rPr>
              <a:t>)</a:t>
            </a:r>
            <a:r>
              <a:rPr sz="2200" spc="150" dirty="0">
                <a:latin typeface="Times New Roman"/>
                <a:cs typeface="Times New Roman"/>
              </a:rPr>
              <a:t> </a:t>
            </a:r>
            <a:r>
              <a:rPr sz="2200" spc="20" dirty="0">
                <a:latin typeface="Symbol"/>
                <a:cs typeface="Symbol"/>
              </a:rPr>
              <a:t></a:t>
            </a:r>
            <a:endParaRPr sz="2200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52989" y="870963"/>
            <a:ext cx="1527175" cy="363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56235" algn="l"/>
              </a:tabLst>
            </a:pPr>
            <a:r>
              <a:rPr sz="2200" i="1" spc="10" dirty="0">
                <a:latin typeface="Times New Roman"/>
                <a:cs typeface="Times New Roman"/>
              </a:rPr>
              <a:t>f	</a:t>
            </a:r>
            <a:r>
              <a:rPr sz="2200" spc="75" dirty="0">
                <a:latin typeface="Times New Roman"/>
                <a:cs typeface="Times New Roman"/>
              </a:rPr>
              <a:t>(</a:t>
            </a:r>
            <a:r>
              <a:rPr sz="2200" i="1" spc="75" dirty="0">
                <a:latin typeface="Times New Roman"/>
                <a:cs typeface="Times New Roman"/>
              </a:rPr>
              <a:t>x</a:t>
            </a:r>
            <a:r>
              <a:rPr sz="2200" spc="75" dirty="0">
                <a:latin typeface="Times New Roman"/>
                <a:cs typeface="Times New Roman"/>
              </a:rPr>
              <a:t>,</a:t>
            </a:r>
            <a:r>
              <a:rPr sz="2200" spc="-155" dirty="0">
                <a:latin typeface="Times New Roman"/>
                <a:cs typeface="Times New Roman"/>
              </a:rPr>
              <a:t> </a:t>
            </a:r>
            <a:r>
              <a:rPr sz="2200" i="1" spc="45" dirty="0">
                <a:latin typeface="Times New Roman"/>
                <a:cs typeface="Times New Roman"/>
              </a:rPr>
              <a:t>y</a:t>
            </a:r>
            <a:r>
              <a:rPr sz="2200" spc="45" dirty="0">
                <a:latin typeface="Times New Roman"/>
                <a:cs typeface="Times New Roman"/>
              </a:rPr>
              <a:t>)</a:t>
            </a:r>
            <a:r>
              <a:rPr sz="2200" i="1" spc="45" dirty="0">
                <a:latin typeface="Times New Roman"/>
                <a:cs typeface="Times New Roman"/>
              </a:rPr>
              <a:t>dxdy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987489" y="2090360"/>
            <a:ext cx="280670" cy="0"/>
          </a:xfrm>
          <a:custGeom>
            <a:avLst/>
            <a:gdLst/>
            <a:ahLst/>
            <a:cxnLst/>
            <a:rect l="l" t="t" r="r" b="b"/>
            <a:pathLst>
              <a:path w="280669">
                <a:moveTo>
                  <a:pt x="0" y="0"/>
                </a:moveTo>
                <a:lnTo>
                  <a:pt x="280671" y="0"/>
                </a:lnTo>
              </a:path>
            </a:pathLst>
          </a:custGeom>
          <a:ln w="11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782618" y="1913858"/>
            <a:ext cx="168910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250" spc="15" dirty="0">
                <a:latin typeface="Symbol"/>
                <a:cs typeface="Symbol"/>
              </a:rPr>
              <a:t>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55" name="object 55"/>
          <p:cNvSpPr txBox="1">
            <a:spLocks noGrp="1"/>
          </p:cNvSpPr>
          <p:nvPr>
            <p:ph type="ftr" sz="quarter" idx="5"/>
          </p:nvPr>
        </p:nvSpPr>
        <p:spPr>
          <a:xfrm>
            <a:off x="2498216" y="6459377"/>
            <a:ext cx="409135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4" name="object 14"/>
          <p:cNvSpPr txBox="1"/>
          <p:nvPr/>
        </p:nvSpPr>
        <p:spPr>
          <a:xfrm>
            <a:off x="4757218" y="1616609"/>
            <a:ext cx="219710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2250" spc="-550" dirty="0">
                <a:latin typeface="Symbol"/>
                <a:cs typeface="Symbol"/>
              </a:rPr>
              <a:t></a:t>
            </a:r>
            <a:r>
              <a:rPr sz="3375" spc="-825" baseline="-16049" dirty="0">
                <a:latin typeface="Symbol"/>
                <a:cs typeface="Symbol"/>
              </a:rPr>
              <a:t></a:t>
            </a:r>
            <a:endParaRPr sz="3375" baseline="-16049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54891" y="1895087"/>
            <a:ext cx="137160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250" spc="10" dirty="0">
                <a:latin typeface="Symbol"/>
                <a:cs typeface="Symbol"/>
              </a:rPr>
              <a:t>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29491" y="2124923"/>
            <a:ext cx="960119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765175" algn="l"/>
              </a:tabLst>
            </a:pPr>
            <a:r>
              <a:rPr sz="3375" spc="15" baseline="2469" dirty="0">
                <a:latin typeface="Symbol"/>
                <a:cs typeface="Symbol"/>
              </a:rPr>
              <a:t></a:t>
            </a:r>
            <a:r>
              <a:rPr sz="3375" spc="15" baseline="2469" dirty="0">
                <a:latin typeface="Times New Roman"/>
                <a:cs typeface="Times New Roman"/>
              </a:rPr>
              <a:t>	</a:t>
            </a:r>
            <a:r>
              <a:rPr sz="2250" spc="-550" dirty="0">
                <a:latin typeface="Symbol"/>
                <a:cs typeface="Symbol"/>
              </a:rPr>
              <a:t></a:t>
            </a:r>
            <a:r>
              <a:rPr sz="3375" spc="-825" baseline="-16049" dirty="0">
                <a:latin typeface="Symbol"/>
                <a:cs typeface="Symbol"/>
              </a:rPr>
              <a:t></a:t>
            </a:r>
            <a:endParaRPr sz="3375" baseline="-16049">
              <a:latin typeface="Symbol"/>
              <a:cs typeface="Symbo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54891" y="1713311"/>
            <a:ext cx="137160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250" spc="10" dirty="0">
                <a:latin typeface="Symbol"/>
                <a:cs typeface="Symbol"/>
              </a:rPr>
              <a:t>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31304" y="1895087"/>
            <a:ext cx="137160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250" spc="10" dirty="0">
                <a:latin typeface="Symbol"/>
                <a:cs typeface="Symbol"/>
              </a:rPr>
              <a:t>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31304" y="1687895"/>
            <a:ext cx="379730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375" spc="15" baseline="-4938" dirty="0">
                <a:latin typeface="Symbol"/>
                <a:cs typeface="Symbol"/>
              </a:rPr>
              <a:t></a:t>
            </a:r>
            <a:r>
              <a:rPr sz="3375" spc="195" baseline="-4938" dirty="0">
                <a:latin typeface="Times New Roman"/>
                <a:cs typeface="Times New Roman"/>
              </a:rPr>
              <a:t> </a:t>
            </a:r>
            <a:r>
              <a:rPr sz="2250" spc="15" dirty="0">
                <a:latin typeface="Symbol"/>
                <a:cs typeface="Symbol"/>
              </a:rPr>
              <a:t>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39391" y="1863027"/>
            <a:ext cx="814705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43204" algn="l"/>
              </a:tabLst>
            </a:pPr>
            <a:r>
              <a:rPr sz="2250" i="1" spc="5" dirty="0">
                <a:latin typeface="Times New Roman"/>
                <a:cs typeface="Times New Roman"/>
              </a:rPr>
              <a:t>f	</a:t>
            </a:r>
            <a:r>
              <a:rPr sz="2250" spc="85" dirty="0">
                <a:latin typeface="Times New Roman"/>
                <a:cs typeface="Times New Roman"/>
              </a:rPr>
              <a:t>(</a:t>
            </a:r>
            <a:r>
              <a:rPr sz="2250" i="1" spc="85" dirty="0">
                <a:latin typeface="Times New Roman"/>
                <a:cs typeface="Times New Roman"/>
              </a:rPr>
              <a:t>z</a:t>
            </a:r>
            <a:r>
              <a:rPr sz="2250" spc="85" dirty="0">
                <a:latin typeface="Times New Roman"/>
                <a:cs typeface="Times New Roman"/>
              </a:rPr>
              <a:t>)</a:t>
            </a:r>
            <a:r>
              <a:rPr sz="2250" spc="-140" dirty="0">
                <a:latin typeface="Times New Roman"/>
                <a:cs typeface="Times New Roman"/>
              </a:rPr>
              <a:t> </a:t>
            </a:r>
            <a:r>
              <a:rPr sz="2250" spc="15" dirty="0">
                <a:latin typeface="Symbol"/>
                <a:cs typeface="Symbol"/>
              </a:rPr>
              <a:t>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30109" y="1677247"/>
            <a:ext cx="144780" cy="5378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350" spc="15" dirty="0">
                <a:latin typeface="Symbol"/>
                <a:cs typeface="Symbol"/>
              </a:rPr>
              <a:t></a:t>
            </a:r>
            <a:endParaRPr sz="3350">
              <a:latin typeface="Symbol"/>
              <a:cs typeface="Symbo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91150" y="1863027"/>
            <a:ext cx="1949450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61315" algn="l"/>
                <a:tab pos="1435735" algn="l"/>
              </a:tabLst>
            </a:pPr>
            <a:r>
              <a:rPr sz="2250" i="1" spc="5" dirty="0">
                <a:latin typeface="Times New Roman"/>
                <a:cs typeface="Times New Roman"/>
              </a:rPr>
              <a:t>f	</a:t>
            </a:r>
            <a:r>
              <a:rPr sz="2250" spc="70" dirty="0">
                <a:latin typeface="Times New Roman"/>
                <a:cs typeface="Times New Roman"/>
              </a:rPr>
              <a:t>(</a:t>
            </a:r>
            <a:r>
              <a:rPr sz="2250" i="1" spc="70" dirty="0">
                <a:latin typeface="Times New Roman"/>
                <a:cs typeface="Times New Roman"/>
              </a:rPr>
              <a:t>x</a:t>
            </a:r>
            <a:r>
              <a:rPr sz="2250" spc="70" dirty="0">
                <a:latin typeface="Times New Roman"/>
                <a:cs typeface="Times New Roman"/>
              </a:rPr>
              <a:t>,</a:t>
            </a:r>
            <a:r>
              <a:rPr sz="2250" spc="-100" dirty="0">
                <a:latin typeface="Times New Roman"/>
                <a:cs typeface="Times New Roman"/>
              </a:rPr>
              <a:t> </a:t>
            </a:r>
            <a:r>
              <a:rPr sz="2250" i="1" spc="30" dirty="0">
                <a:latin typeface="Times New Roman"/>
                <a:cs typeface="Times New Roman"/>
              </a:rPr>
              <a:t>y</a:t>
            </a:r>
            <a:r>
              <a:rPr sz="2250" spc="30" dirty="0">
                <a:latin typeface="Times New Roman"/>
                <a:cs typeface="Times New Roman"/>
              </a:rPr>
              <a:t>)</a:t>
            </a:r>
            <a:r>
              <a:rPr sz="2250" i="1" spc="30" dirty="0">
                <a:latin typeface="Times New Roman"/>
                <a:cs typeface="Times New Roman"/>
              </a:rPr>
              <a:t>dx	</a:t>
            </a:r>
            <a:r>
              <a:rPr sz="2250" i="1" dirty="0">
                <a:latin typeface="Times New Roman"/>
                <a:cs typeface="Times New Roman"/>
              </a:rPr>
              <a:t>dy</a:t>
            </a:r>
            <a:r>
              <a:rPr sz="2250" i="1" spc="-85" dirty="0">
                <a:latin typeface="Times New Roman"/>
                <a:cs typeface="Times New Roman"/>
              </a:rPr>
              <a:t> </a:t>
            </a:r>
            <a:r>
              <a:rPr sz="2250" spc="15" dirty="0">
                <a:latin typeface="Symbol"/>
                <a:cs typeface="Symbol"/>
              </a:rPr>
              <a:t>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53056" y="1623528"/>
            <a:ext cx="2796540" cy="88265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63500">
              <a:lnSpc>
                <a:spcPts val="1145"/>
              </a:lnSpc>
              <a:spcBef>
                <a:spcPts val="110"/>
              </a:spcBef>
            </a:pPr>
            <a:r>
              <a:rPr sz="1300" i="1" spc="10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  <a:p>
            <a:pPr marL="184150">
              <a:lnSpc>
                <a:spcPts val="2025"/>
              </a:lnSpc>
              <a:tabLst>
                <a:tab pos="532765" algn="l"/>
                <a:tab pos="2174875" algn="l"/>
              </a:tabLst>
            </a:pPr>
            <a:r>
              <a:rPr sz="2250" i="1" spc="5" dirty="0">
                <a:latin typeface="Times New Roman"/>
                <a:cs typeface="Times New Roman"/>
              </a:rPr>
              <a:t>f	</a:t>
            </a:r>
            <a:r>
              <a:rPr sz="2250" spc="85" dirty="0">
                <a:latin typeface="Times New Roman"/>
                <a:cs typeface="Times New Roman"/>
              </a:rPr>
              <a:t>(</a:t>
            </a:r>
            <a:r>
              <a:rPr sz="2250" i="1" spc="85" dirty="0">
                <a:latin typeface="Times New Roman"/>
                <a:cs typeface="Times New Roman"/>
              </a:rPr>
              <a:t>z </a:t>
            </a:r>
            <a:r>
              <a:rPr sz="2250" spc="15" dirty="0">
                <a:latin typeface="Symbol"/>
                <a:cs typeface="Symbol"/>
              </a:rPr>
              <a:t></a:t>
            </a:r>
            <a:r>
              <a:rPr sz="2250" spc="-140" dirty="0">
                <a:latin typeface="Times New Roman"/>
                <a:cs typeface="Times New Roman"/>
              </a:rPr>
              <a:t> </a:t>
            </a:r>
            <a:r>
              <a:rPr sz="2250" i="1" spc="25" dirty="0">
                <a:latin typeface="Times New Roman"/>
                <a:cs typeface="Times New Roman"/>
              </a:rPr>
              <a:t>y</a:t>
            </a:r>
            <a:r>
              <a:rPr sz="2250" spc="25" dirty="0">
                <a:latin typeface="Times New Roman"/>
                <a:cs typeface="Times New Roman"/>
              </a:rPr>
              <a:t>,</a:t>
            </a:r>
            <a:r>
              <a:rPr sz="2250" spc="-95" dirty="0">
                <a:latin typeface="Times New Roman"/>
                <a:cs typeface="Times New Roman"/>
              </a:rPr>
              <a:t> </a:t>
            </a:r>
            <a:r>
              <a:rPr sz="2250" i="1" spc="25" dirty="0">
                <a:latin typeface="Times New Roman"/>
                <a:cs typeface="Times New Roman"/>
              </a:rPr>
              <a:t>y</a:t>
            </a:r>
            <a:r>
              <a:rPr sz="2250" spc="25" dirty="0">
                <a:latin typeface="Times New Roman"/>
                <a:cs typeface="Times New Roman"/>
              </a:rPr>
              <a:t>)</a:t>
            </a:r>
            <a:r>
              <a:rPr sz="2250" i="1" spc="25" dirty="0">
                <a:latin typeface="Times New Roman"/>
                <a:cs typeface="Times New Roman"/>
              </a:rPr>
              <a:t>dy</a:t>
            </a:r>
            <a:r>
              <a:rPr sz="2250" spc="25" dirty="0">
                <a:latin typeface="Times New Roman"/>
                <a:cs typeface="Times New Roman"/>
              </a:rPr>
              <a:t>,	</a:t>
            </a:r>
            <a:r>
              <a:rPr sz="2250" i="1" spc="10" dirty="0">
                <a:latin typeface="Times New Roman"/>
                <a:cs typeface="Times New Roman"/>
              </a:rPr>
              <a:t>z </a:t>
            </a:r>
            <a:r>
              <a:rPr sz="2250" spc="15" dirty="0">
                <a:latin typeface="Symbol"/>
                <a:cs typeface="Symbol"/>
              </a:rPr>
              <a:t></a:t>
            </a:r>
            <a:r>
              <a:rPr sz="2250" spc="-245" dirty="0">
                <a:latin typeface="Times New Roman"/>
                <a:cs typeface="Times New Roman"/>
              </a:rPr>
              <a:t> </a:t>
            </a:r>
            <a:r>
              <a:rPr sz="2250" spc="-35" dirty="0">
                <a:latin typeface="Times New Roman"/>
                <a:cs typeface="Times New Roman"/>
              </a:rPr>
              <a:t>0,</a:t>
            </a:r>
            <a:endParaRPr sz="2250">
              <a:latin typeface="Times New Roman"/>
              <a:cs typeface="Times New Roman"/>
            </a:endParaRPr>
          </a:p>
          <a:p>
            <a:pPr marL="12700">
              <a:lnSpc>
                <a:spcPts val="1085"/>
              </a:lnSpc>
            </a:pPr>
            <a:r>
              <a:rPr sz="1300" spc="15" dirty="0">
                <a:latin typeface="Times New Roman"/>
                <a:cs typeface="Times New Roman"/>
              </a:rPr>
              <a:t>0</a:t>
            </a:r>
            <a:endParaRPr sz="1300">
              <a:latin typeface="Times New Roman"/>
              <a:cs typeface="Times New Roman"/>
            </a:endParaRPr>
          </a:p>
          <a:p>
            <a:pPr marL="788670">
              <a:lnSpc>
                <a:spcPts val="2485"/>
              </a:lnSpc>
              <a:tabLst>
                <a:tab pos="2173605" algn="l"/>
              </a:tabLst>
            </a:pPr>
            <a:r>
              <a:rPr sz="2250" spc="-35" dirty="0">
                <a:latin typeface="Times New Roman"/>
                <a:cs typeface="Times New Roman"/>
              </a:rPr>
              <a:t>0,	</a:t>
            </a:r>
            <a:r>
              <a:rPr sz="2250" i="1" spc="10" dirty="0">
                <a:latin typeface="Times New Roman"/>
                <a:cs typeface="Times New Roman"/>
              </a:rPr>
              <a:t>z </a:t>
            </a:r>
            <a:r>
              <a:rPr sz="2250" spc="15" dirty="0">
                <a:latin typeface="Symbol"/>
                <a:cs typeface="Symbol"/>
              </a:rPr>
              <a:t></a:t>
            </a:r>
            <a:r>
              <a:rPr sz="2250" spc="-240" dirty="0">
                <a:latin typeface="Times New Roman"/>
                <a:cs typeface="Times New Roman"/>
              </a:rPr>
              <a:t> </a:t>
            </a:r>
            <a:r>
              <a:rPr sz="2250" spc="-15" dirty="0">
                <a:latin typeface="Times New Roman"/>
                <a:cs typeface="Times New Roman"/>
              </a:rPr>
              <a:t>0.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95709" y="1821457"/>
            <a:ext cx="144780" cy="5378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350" spc="15" dirty="0">
                <a:latin typeface="Symbol"/>
                <a:cs typeface="Symbol"/>
              </a:rPr>
              <a:t></a:t>
            </a:r>
            <a:endParaRPr sz="3350">
              <a:latin typeface="Symbol"/>
              <a:cs typeface="Symbo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793204" y="2080169"/>
            <a:ext cx="507365" cy="3676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sz="3375" spc="15" baseline="-6172" dirty="0">
                <a:latin typeface="Symbol"/>
                <a:cs typeface="Symbol"/>
              </a:rPr>
              <a:t></a:t>
            </a:r>
            <a:r>
              <a:rPr sz="3375" spc="-375" baseline="-6172" dirty="0">
                <a:latin typeface="Times New Roman"/>
                <a:cs typeface="Times New Roman"/>
              </a:rPr>
              <a:t> </a:t>
            </a:r>
            <a:r>
              <a:rPr sz="2250" spc="-20" dirty="0">
                <a:latin typeface="Symbol"/>
                <a:cs typeface="Symbol"/>
              </a:rPr>
              <a:t></a:t>
            </a:r>
            <a:r>
              <a:rPr sz="2250" i="1" spc="-20" dirty="0">
                <a:latin typeface="Times New Roman"/>
                <a:cs typeface="Times New Roman"/>
              </a:rPr>
              <a:t>z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305774" y="1821457"/>
            <a:ext cx="144780" cy="5378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350" spc="15" dirty="0">
                <a:latin typeface="Symbol"/>
                <a:cs typeface="Symbol"/>
              </a:rPr>
              <a:t></a:t>
            </a:r>
            <a:endParaRPr sz="3350">
              <a:latin typeface="Symbol"/>
              <a:cs typeface="Symbo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538615" y="2136821"/>
            <a:ext cx="289560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90" dirty="0">
                <a:latin typeface="Times New Roman"/>
                <a:cs typeface="Times New Roman"/>
              </a:rPr>
              <a:t>y</a:t>
            </a:r>
            <a:r>
              <a:rPr sz="1300" spc="20" dirty="0">
                <a:latin typeface="Symbol"/>
                <a:cs typeface="Symbol"/>
              </a:rPr>
              <a:t></a:t>
            </a:r>
            <a:r>
              <a:rPr sz="1300" spc="15" dirty="0">
                <a:latin typeface="Times New Roman"/>
                <a:cs typeface="Times New Roman"/>
              </a:rPr>
              <a:t>0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441248" y="1767739"/>
            <a:ext cx="328930" cy="5943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1435">
              <a:lnSpc>
                <a:spcPct val="100000"/>
              </a:lnSpc>
              <a:spcBef>
                <a:spcPts val="110"/>
              </a:spcBef>
            </a:pPr>
            <a:r>
              <a:rPr sz="1300" i="1" spc="50" dirty="0">
                <a:latin typeface="Times New Roman"/>
                <a:cs typeface="Times New Roman"/>
              </a:rPr>
              <a:t>z</a:t>
            </a:r>
            <a:r>
              <a:rPr sz="1300" spc="50" dirty="0">
                <a:latin typeface="Symbol"/>
                <a:cs typeface="Symbol"/>
              </a:rPr>
              <a:t></a:t>
            </a:r>
            <a:r>
              <a:rPr sz="1300" spc="-220" dirty="0">
                <a:latin typeface="Times New Roman"/>
                <a:cs typeface="Times New Roman"/>
              </a:rPr>
              <a:t> </a:t>
            </a:r>
            <a:r>
              <a:rPr sz="1300" i="1" spc="10" dirty="0">
                <a:latin typeface="Times New Roman"/>
                <a:cs typeface="Times New Roman"/>
              </a:rPr>
              <a:t>y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45"/>
              </a:spcBef>
            </a:pPr>
            <a:r>
              <a:rPr sz="1300" i="1" spc="40" dirty="0">
                <a:latin typeface="Times New Roman"/>
                <a:cs typeface="Times New Roman"/>
              </a:rPr>
              <a:t>x</a:t>
            </a:r>
            <a:r>
              <a:rPr sz="1300" spc="40" dirty="0">
                <a:latin typeface="Symbol"/>
                <a:cs typeface="Symbol"/>
              </a:rPr>
              <a:t></a:t>
            </a:r>
            <a:r>
              <a:rPr sz="1300" spc="40" dirty="0">
                <a:latin typeface="Times New Roman"/>
                <a:cs typeface="Times New Roman"/>
              </a:rPr>
              <a:t>0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331366" y="1906966"/>
            <a:ext cx="230504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40" dirty="0">
                <a:latin typeface="Times New Roman"/>
                <a:cs typeface="Times New Roman"/>
              </a:rPr>
              <a:t>XY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570058" y="1767739"/>
            <a:ext cx="91440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10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896963" y="2051723"/>
            <a:ext cx="230504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40" dirty="0">
                <a:latin typeface="Times New Roman"/>
                <a:cs typeface="Times New Roman"/>
              </a:rPr>
              <a:t>XY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35429" y="2051723"/>
            <a:ext cx="120014" cy="2254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300" i="1" spc="15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222891" y="3486022"/>
            <a:ext cx="572135" cy="5327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41959" algn="l"/>
              </a:tabLst>
            </a:pPr>
            <a:r>
              <a:rPr sz="3300" spc="10" dirty="0">
                <a:latin typeface="Symbol"/>
                <a:cs typeface="Symbol"/>
              </a:rPr>
              <a:t></a:t>
            </a:r>
            <a:r>
              <a:rPr sz="3300" spc="10" dirty="0">
                <a:latin typeface="Times New Roman"/>
                <a:cs typeface="Times New Roman"/>
              </a:rPr>
              <a:t>	</a:t>
            </a:r>
            <a:r>
              <a:rPr sz="3300" spc="10" dirty="0">
                <a:latin typeface="Symbol"/>
                <a:cs typeface="Symbol"/>
              </a:rPr>
              <a:t></a:t>
            </a:r>
            <a:endParaRPr sz="3300">
              <a:latin typeface="Symbol"/>
              <a:cs typeface="Symbo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394610" y="3433490"/>
            <a:ext cx="707390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41959" algn="l"/>
              </a:tabLst>
            </a:pPr>
            <a:r>
              <a:rPr sz="1300" i="1" dirty="0">
                <a:latin typeface="Times New Roman"/>
                <a:cs typeface="Times New Roman"/>
              </a:rPr>
              <a:t>z	</a:t>
            </a:r>
            <a:r>
              <a:rPr sz="1300" i="1" spc="80" dirty="0">
                <a:latin typeface="Times New Roman"/>
                <a:cs typeface="Times New Roman"/>
              </a:rPr>
              <a:t>z</a:t>
            </a:r>
            <a:r>
              <a:rPr sz="1300" spc="100" dirty="0">
                <a:latin typeface="Symbol"/>
                <a:cs typeface="Symbol"/>
              </a:rPr>
              <a:t></a:t>
            </a:r>
            <a:r>
              <a:rPr sz="1300" i="1" dirty="0">
                <a:latin typeface="Times New Roman"/>
                <a:cs typeface="Times New Roman"/>
              </a:rPr>
              <a:t>x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355644" y="3798380"/>
            <a:ext cx="723900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0850" algn="l"/>
              </a:tabLst>
            </a:pPr>
            <a:r>
              <a:rPr sz="1300" i="1" spc="75" dirty="0">
                <a:latin typeface="Times New Roman"/>
                <a:cs typeface="Times New Roman"/>
              </a:rPr>
              <a:t>x</a:t>
            </a:r>
            <a:r>
              <a:rPr sz="1300" spc="10" dirty="0">
                <a:latin typeface="Symbol"/>
                <a:cs typeface="Symbol"/>
              </a:rPr>
              <a:t></a:t>
            </a:r>
            <a:r>
              <a:rPr sz="1300" dirty="0">
                <a:latin typeface="Times New Roman"/>
                <a:cs typeface="Times New Roman"/>
              </a:rPr>
              <a:t>0	</a:t>
            </a:r>
            <a:r>
              <a:rPr sz="1300" i="1" spc="85" dirty="0">
                <a:latin typeface="Times New Roman"/>
                <a:cs typeface="Times New Roman"/>
              </a:rPr>
              <a:t>y</a:t>
            </a:r>
            <a:r>
              <a:rPr sz="1300" spc="5" dirty="0">
                <a:latin typeface="Symbol"/>
                <a:cs typeface="Symbol"/>
              </a:rPr>
              <a:t></a:t>
            </a:r>
            <a:r>
              <a:rPr sz="1300" dirty="0">
                <a:latin typeface="Times New Roman"/>
                <a:cs typeface="Times New Roman"/>
              </a:rPr>
              <a:t>0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244785" y="3714048"/>
            <a:ext cx="226695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300" i="1" spc="30" dirty="0">
                <a:latin typeface="Times New Roman"/>
                <a:cs typeface="Times New Roman"/>
              </a:rPr>
              <a:t>XY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473274" y="3714048"/>
            <a:ext cx="117475" cy="222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300" i="1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322445" y="3526914"/>
            <a:ext cx="858519" cy="363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i="1" spc="20" dirty="0">
                <a:latin typeface="Times New Roman"/>
                <a:cs typeface="Times New Roman"/>
              </a:rPr>
              <a:t>F </a:t>
            </a:r>
            <a:r>
              <a:rPr sz="2200" spc="90" dirty="0">
                <a:latin typeface="Times New Roman"/>
                <a:cs typeface="Times New Roman"/>
              </a:rPr>
              <a:t>(</a:t>
            </a:r>
            <a:r>
              <a:rPr sz="2200" i="1" spc="90" dirty="0">
                <a:latin typeface="Times New Roman"/>
                <a:cs typeface="Times New Roman"/>
              </a:rPr>
              <a:t>z</a:t>
            </a:r>
            <a:r>
              <a:rPr sz="2200" spc="90" dirty="0">
                <a:latin typeface="Times New Roman"/>
                <a:cs typeface="Times New Roman"/>
              </a:rPr>
              <a:t>)</a:t>
            </a:r>
            <a:r>
              <a:rPr sz="2200" spc="150" dirty="0">
                <a:latin typeface="Times New Roman"/>
                <a:cs typeface="Times New Roman"/>
              </a:rPr>
              <a:t> </a:t>
            </a:r>
            <a:r>
              <a:rPr sz="2200" spc="20" dirty="0">
                <a:latin typeface="Symbol"/>
                <a:cs typeface="Symbol"/>
              </a:rPr>
              <a:t></a:t>
            </a:r>
            <a:endParaRPr sz="2200">
              <a:latin typeface="Symbol"/>
              <a:cs typeface="Symbo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140289" y="3526914"/>
            <a:ext cx="1509395" cy="3638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56235" algn="l"/>
              </a:tabLst>
            </a:pPr>
            <a:r>
              <a:rPr sz="2200" i="1" spc="10" dirty="0">
                <a:latin typeface="Times New Roman"/>
                <a:cs typeface="Times New Roman"/>
              </a:rPr>
              <a:t>f	</a:t>
            </a:r>
            <a:r>
              <a:rPr sz="2200" spc="75" dirty="0">
                <a:latin typeface="Times New Roman"/>
                <a:cs typeface="Times New Roman"/>
              </a:rPr>
              <a:t>(</a:t>
            </a:r>
            <a:r>
              <a:rPr sz="2200" i="1" spc="75" dirty="0">
                <a:latin typeface="Times New Roman"/>
                <a:cs typeface="Times New Roman"/>
              </a:rPr>
              <a:t>x</a:t>
            </a:r>
            <a:r>
              <a:rPr sz="2200" spc="75" dirty="0">
                <a:latin typeface="Times New Roman"/>
                <a:cs typeface="Times New Roman"/>
              </a:rPr>
              <a:t>,</a:t>
            </a:r>
            <a:r>
              <a:rPr sz="2200" spc="-145" dirty="0">
                <a:latin typeface="Times New Roman"/>
                <a:cs typeface="Times New Roman"/>
              </a:rPr>
              <a:t> </a:t>
            </a:r>
            <a:r>
              <a:rPr sz="2200" i="1" spc="20" dirty="0">
                <a:latin typeface="Times New Roman"/>
                <a:cs typeface="Times New Roman"/>
              </a:rPr>
              <a:t>y</a:t>
            </a:r>
            <a:r>
              <a:rPr sz="2200" spc="20" dirty="0">
                <a:latin typeface="Times New Roman"/>
                <a:cs typeface="Times New Roman"/>
              </a:rPr>
              <a:t>)</a:t>
            </a:r>
            <a:r>
              <a:rPr sz="2200" i="1" spc="20" dirty="0">
                <a:latin typeface="Times New Roman"/>
                <a:cs typeface="Times New Roman"/>
              </a:rPr>
              <a:t>dydx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949212" y="5052613"/>
            <a:ext cx="214629" cy="3644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sz="2200" spc="-545" dirty="0">
                <a:latin typeface="Symbol"/>
                <a:cs typeface="Symbol"/>
              </a:rPr>
              <a:t></a:t>
            </a:r>
            <a:r>
              <a:rPr sz="3300" spc="-817" baseline="-15151" dirty="0">
                <a:latin typeface="Symbol"/>
                <a:cs typeface="Symbol"/>
              </a:rPr>
              <a:t></a:t>
            </a:r>
            <a:endParaRPr sz="3300" baseline="-15151">
              <a:latin typeface="Symbol"/>
              <a:cs typeface="Symbo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974612" y="4830008"/>
            <a:ext cx="163830" cy="3644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200" dirty="0">
                <a:latin typeface="Symbol"/>
                <a:cs typeface="Symbol"/>
              </a:rPr>
              <a:t></a:t>
            </a:r>
            <a:endParaRPr sz="2200">
              <a:latin typeface="Symbol"/>
              <a:cs typeface="Symbo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949212" y="4521076"/>
            <a:ext cx="214629" cy="3644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sz="2200" spc="-545" dirty="0">
                <a:latin typeface="Symbol"/>
                <a:cs typeface="Symbol"/>
              </a:rPr>
              <a:t></a:t>
            </a:r>
            <a:r>
              <a:rPr sz="3300" spc="-817" baseline="-18939" dirty="0">
                <a:latin typeface="Symbol"/>
                <a:cs typeface="Symbol"/>
              </a:rPr>
              <a:t></a:t>
            </a:r>
            <a:endParaRPr sz="3300" baseline="-18939">
              <a:latin typeface="Symbol"/>
              <a:cs typeface="Symbo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831910" y="4518790"/>
            <a:ext cx="620395" cy="911860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sz="2200" i="1" dirty="0">
                <a:latin typeface="Times New Roman"/>
                <a:cs typeface="Times New Roman"/>
              </a:rPr>
              <a:t>z </a:t>
            </a:r>
            <a:r>
              <a:rPr sz="2200" dirty="0">
                <a:latin typeface="Symbol"/>
                <a:cs typeface="Symbol"/>
              </a:rPr>
              <a:t></a:t>
            </a:r>
            <a:r>
              <a:rPr sz="2200" spc="-175" dirty="0">
                <a:latin typeface="Times New Roman"/>
                <a:cs typeface="Times New Roman"/>
              </a:rPr>
              <a:t> </a:t>
            </a:r>
            <a:r>
              <a:rPr sz="2200" spc="-35" dirty="0">
                <a:latin typeface="Times New Roman"/>
                <a:cs typeface="Times New Roman"/>
              </a:rPr>
              <a:t>0,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50"/>
              </a:spcBef>
            </a:pPr>
            <a:r>
              <a:rPr sz="2200" i="1" dirty="0">
                <a:latin typeface="Times New Roman"/>
                <a:cs typeface="Times New Roman"/>
              </a:rPr>
              <a:t>z </a:t>
            </a:r>
            <a:r>
              <a:rPr sz="2200" dirty="0">
                <a:latin typeface="Symbol"/>
                <a:cs typeface="Symbol"/>
              </a:rPr>
              <a:t></a:t>
            </a:r>
            <a:r>
              <a:rPr sz="2200" spc="-175" dirty="0">
                <a:latin typeface="Times New Roman"/>
                <a:cs typeface="Times New Roman"/>
              </a:rPr>
              <a:t> </a:t>
            </a:r>
            <a:r>
              <a:rPr sz="2200" spc="-35" dirty="0">
                <a:latin typeface="Times New Roman"/>
                <a:cs typeface="Times New Roman"/>
              </a:rPr>
              <a:t>0,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609008" y="4623114"/>
            <a:ext cx="1980564" cy="3644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68605" algn="l"/>
                <a:tab pos="895985" algn="l"/>
              </a:tabLst>
            </a:pPr>
            <a:r>
              <a:rPr sz="2200" i="1" dirty="0">
                <a:latin typeface="Times New Roman"/>
                <a:cs typeface="Times New Roman"/>
              </a:rPr>
              <a:t>f	</a:t>
            </a:r>
            <a:r>
              <a:rPr sz="2200" dirty="0">
                <a:latin typeface="Times New Roman"/>
                <a:cs typeface="Times New Roman"/>
              </a:rPr>
              <a:t>(</a:t>
            </a:r>
            <a:r>
              <a:rPr sz="2200" spc="-360" dirty="0">
                <a:latin typeface="Times New Roman"/>
                <a:cs typeface="Times New Roman"/>
              </a:rPr>
              <a:t> </a:t>
            </a:r>
            <a:r>
              <a:rPr sz="2200" i="1" spc="40" dirty="0">
                <a:latin typeface="Times New Roman"/>
                <a:cs typeface="Times New Roman"/>
              </a:rPr>
              <a:t>x</a:t>
            </a:r>
            <a:r>
              <a:rPr sz="2200" spc="40" dirty="0">
                <a:latin typeface="Times New Roman"/>
                <a:cs typeface="Times New Roman"/>
              </a:rPr>
              <a:t>)</a:t>
            </a:r>
            <a:r>
              <a:rPr sz="2200" spc="-90" dirty="0">
                <a:latin typeface="Times New Roman"/>
                <a:cs typeface="Times New Roman"/>
              </a:rPr>
              <a:t> </a:t>
            </a:r>
            <a:r>
              <a:rPr sz="2200" i="1" dirty="0">
                <a:latin typeface="Times New Roman"/>
                <a:cs typeface="Times New Roman"/>
              </a:rPr>
              <a:t>f	</a:t>
            </a:r>
            <a:r>
              <a:rPr sz="2200" spc="85" dirty="0">
                <a:latin typeface="Times New Roman"/>
                <a:cs typeface="Times New Roman"/>
              </a:rPr>
              <a:t>(</a:t>
            </a:r>
            <a:r>
              <a:rPr sz="2200" i="1" spc="85" dirty="0">
                <a:latin typeface="Times New Roman"/>
                <a:cs typeface="Times New Roman"/>
              </a:rPr>
              <a:t>z </a:t>
            </a:r>
            <a:r>
              <a:rPr sz="2200" dirty="0">
                <a:latin typeface="Symbol"/>
                <a:cs typeface="Symbol"/>
              </a:rPr>
              <a:t></a:t>
            </a:r>
            <a:r>
              <a:rPr sz="2200" spc="-280" dirty="0">
                <a:latin typeface="Times New Roman"/>
                <a:cs typeface="Times New Roman"/>
              </a:rPr>
              <a:t> </a:t>
            </a:r>
            <a:r>
              <a:rPr sz="2200" i="1" spc="25" dirty="0">
                <a:latin typeface="Times New Roman"/>
                <a:cs typeface="Times New Roman"/>
              </a:rPr>
              <a:t>x</a:t>
            </a:r>
            <a:r>
              <a:rPr sz="2200" spc="25" dirty="0">
                <a:latin typeface="Times New Roman"/>
                <a:cs typeface="Times New Roman"/>
              </a:rPr>
              <a:t>)</a:t>
            </a:r>
            <a:r>
              <a:rPr sz="2200" i="1" spc="25" dirty="0">
                <a:latin typeface="Times New Roman"/>
                <a:cs typeface="Times New Roman"/>
              </a:rPr>
              <a:t>dx</a:t>
            </a:r>
            <a:r>
              <a:rPr sz="2200" spc="25" dirty="0">
                <a:latin typeface="Times New Roman"/>
                <a:cs typeface="Times New Roman"/>
              </a:rPr>
              <a:t>,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093006" y="4779000"/>
            <a:ext cx="1836420" cy="36449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56870" algn="l"/>
              </a:tabLst>
            </a:pPr>
            <a:r>
              <a:rPr sz="2200" i="1" dirty="0">
                <a:latin typeface="Times New Roman"/>
                <a:cs typeface="Times New Roman"/>
              </a:rPr>
              <a:t>f	</a:t>
            </a:r>
            <a:r>
              <a:rPr sz="2200" dirty="0">
                <a:latin typeface="Times New Roman"/>
                <a:cs typeface="Times New Roman"/>
              </a:rPr>
              <a:t>(</a:t>
            </a:r>
            <a:r>
              <a:rPr sz="2200" spc="-365" dirty="0">
                <a:latin typeface="Times New Roman"/>
                <a:cs typeface="Times New Roman"/>
              </a:rPr>
              <a:t> </a:t>
            </a:r>
            <a:r>
              <a:rPr sz="2200" i="1" spc="15" dirty="0">
                <a:latin typeface="Times New Roman"/>
                <a:cs typeface="Times New Roman"/>
              </a:rPr>
              <a:t>x</a:t>
            </a:r>
            <a:r>
              <a:rPr sz="2200" spc="15" dirty="0">
                <a:latin typeface="Times New Roman"/>
                <a:cs typeface="Times New Roman"/>
              </a:rPr>
              <a:t>,</a:t>
            </a:r>
            <a:r>
              <a:rPr sz="2200" spc="-225" dirty="0">
                <a:latin typeface="Times New Roman"/>
                <a:cs typeface="Times New Roman"/>
              </a:rPr>
              <a:t> </a:t>
            </a:r>
            <a:r>
              <a:rPr sz="2200" i="1" dirty="0">
                <a:latin typeface="Times New Roman"/>
                <a:cs typeface="Times New Roman"/>
              </a:rPr>
              <a:t>z</a:t>
            </a:r>
            <a:r>
              <a:rPr sz="2200" i="1" spc="-1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Symbol"/>
                <a:cs typeface="Symbol"/>
              </a:rPr>
              <a:t>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i="1" spc="25" dirty="0">
                <a:latin typeface="Times New Roman"/>
                <a:cs typeface="Times New Roman"/>
              </a:rPr>
              <a:t>x</a:t>
            </a:r>
            <a:r>
              <a:rPr sz="2200" spc="25" dirty="0">
                <a:latin typeface="Times New Roman"/>
                <a:cs typeface="Times New Roman"/>
              </a:rPr>
              <a:t>)</a:t>
            </a:r>
            <a:r>
              <a:rPr sz="2200" i="1" spc="25" dirty="0">
                <a:latin typeface="Times New Roman"/>
                <a:cs typeface="Times New Roman"/>
              </a:rPr>
              <a:t>dx</a:t>
            </a:r>
            <a:r>
              <a:rPr sz="2200" i="1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Symbol"/>
                <a:cs typeface="Symbol"/>
              </a:rPr>
              <a:t></a:t>
            </a:r>
            <a:endParaRPr sz="2200">
              <a:latin typeface="Symbol"/>
              <a:cs typeface="Symbo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120395" y="4581528"/>
            <a:ext cx="140970" cy="534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300" dirty="0">
                <a:latin typeface="Symbol"/>
                <a:cs typeface="Symbol"/>
              </a:rPr>
              <a:t></a:t>
            </a:r>
            <a:endParaRPr sz="3300">
              <a:latin typeface="Symbol"/>
              <a:cs typeface="Symbo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261601" y="4894175"/>
            <a:ext cx="28448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i="1" spc="85" dirty="0">
                <a:latin typeface="Times New Roman"/>
                <a:cs typeface="Times New Roman"/>
              </a:rPr>
              <a:t>y</a:t>
            </a:r>
            <a:r>
              <a:rPr sz="1300" spc="10" dirty="0">
                <a:latin typeface="Symbol"/>
                <a:cs typeface="Symbol"/>
              </a:rPr>
              <a:t></a:t>
            </a:r>
            <a:r>
              <a:rPr sz="1300" spc="-10" dirty="0">
                <a:latin typeface="Times New Roman"/>
                <a:cs typeface="Times New Roman"/>
              </a:rPr>
              <a:t>0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747224" y="5050616"/>
            <a:ext cx="28321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i="1" spc="70" dirty="0">
                <a:latin typeface="Times New Roman"/>
                <a:cs typeface="Times New Roman"/>
              </a:rPr>
              <a:t>x</a:t>
            </a:r>
            <a:r>
              <a:rPr sz="1300" spc="10" dirty="0">
                <a:latin typeface="Symbol"/>
                <a:cs typeface="Symbol"/>
              </a:rPr>
              <a:t></a:t>
            </a:r>
            <a:r>
              <a:rPr sz="1300" spc="-10" dirty="0">
                <a:latin typeface="Times New Roman"/>
                <a:cs typeface="Times New Roman"/>
              </a:rPr>
              <a:t>0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41493" y="4637615"/>
            <a:ext cx="1038225" cy="5340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2200" i="1" spc="60" dirty="0">
                <a:latin typeface="Times New Roman"/>
                <a:cs typeface="Times New Roman"/>
              </a:rPr>
              <a:t>f</a:t>
            </a:r>
            <a:r>
              <a:rPr sz="1950" i="1" spc="89" baseline="-23504" dirty="0">
                <a:latin typeface="Times New Roman"/>
                <a:cs typeface="Times New Roman"/>
              </a:rPr>
              <a:t>Z </a:t>
            </a:r>
            <a:r>
              <a:rPr sz="2200" spc="85" dirty="0">
                <a:latin typeface="Times New Roman"/>
                <a:cs typeface="Times New Roman"/>
              </a:rPr>
              <a:t>(</a:t>
            </a:r>
            <a:r>
              <a:rPr sz="2200" i="1" spc="85" dirty="0">
                <a:latin typeface="Times New Roman"/>
                <a:cs typeface="Times New Roman"/>
              </a:rPr>
              <a:t>z</a:t>
            </a:r>
            <a:r>
              <a:rPr sz="2200" spc="85" dirty="0">
                <a:latin typeface="Times New Roman"/>
                <a:cs typeface="Times New Roman"/>
              </a:rPr>
              <a:t>) </a:t>
            </a:r>
            <a:r>
              <a:rPr sz="2200" dirty="0">
                <a:latin typeface="Symbol"/>
                <a:cs typeface="Symbol"/>
              </a:rPr>
              <a:t></a:t>
            </a:r>
            <a:r>
              <a:rPr sz="2200" spc="-245" dirty="0">
                <a:latin typeface="Times New Roman"/>
                <a:cs typeface="Times New Roman"/>
              </a:rPr>
              <a:t> </a:t>
            </a:r>
            <a:r>
              <a:rPr sz="4950" baseline="-13468" dirty="0">
                <a:latin typeface="Symbol"/>
                <a:cs typeface="Symbol"/>
              </a:rPr>
              <a:t></a:t>
            </a:r>
            <a:endParaRPr sz="4950" baseline="-13468">
              <a:latin typeface="Symbol"/>
              <a:cs typeface="Symbo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235623" y="4776049"/>
            <a:ext cx="232410" cy="654050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8270">
              <a:lnSpc>
                <a:spcPct val="100000"/>
              </a:lnSpc>
              <a:spcBef>
                <a:spcPts val="365"/>
              </a:spcBef>
            </a:pPr>
            <a:r>
              <a:rPr sz="1300" i="1" spc="-10" dirty="0">
                <a:latin typeface="Times New Roman"/>
                <a:cs typeface="Times New Roman"/>
              </a:rPr>
              <a:t>Y</a:t>
            </a:r>
            <a:endParaRPr sz="1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200" spc="-60" dirty="0">
                <a:latin typeface="Times New Roman"/>
                <a:cs typeface="Times New Roman"/>
              </a:rPr>
              <a:t>0</a:t>
            </a:r>
            <a:r>
              <a:rPr sz="2200" dirty="0">
                <a:latin typeface="Times New Roman"/>
                <a:cs typeface="Times New Roman"/>
              </a:rPr>
              <a:t>,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292725" y="4528601"/>
            <a:ext cx="8953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i="1" spc="-10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713596" y="4810078"/>
            <a:ext cx="12573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i="1" spc="-10" dirty="0">
                <a:latin typeface="Times New Roman"/>
                <a:cs typeface="Times New Roman"/>
              </a:rPr>
              <a:t>X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786199" y="4685041"/>
            <a:ext cx="8953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i="1" spc="-10" dirty="0">
                <a:latin typeface="Times New Roman"/>
                <a:cs typeface="Times New Roman"/>
              </a:rPr>
              <a:t>z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198098" y="4965965"/>
            <a:ext cx="22796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i="1" spc="35" dirty="0">
                <a:latin typeface="Times New Roman"/>
                <a:cs typeface="Times New Roman"/>
              </a:rPr>
              <a:t>XY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7" name="Date Placeholder 56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58" name="Slide Number Placeholder 5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3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2" name="object 2"/>
          <p:cNvSpPr txBox="1"/>
          <p:nvPr/>
        </p:nvSpPr>
        <p:spPr>
          <a:xfrm>
            <a:off x="307340" y="0"/>
            <a:ext cx="4948555" cy="111188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669665">
              <a:lnSpc>
                <a:spcPct val="100000"/>
              </a:lnSpc>
              <a:spcBef>
                <a:spcPts val="675"/>
              </a:spcBef>
            </a:pPr>
            <a:r>
              <a:rPr sz="3200" b="1" spc="-5" dirty="0">
                <a:latin typeface="Times New Roman"/>
                <a:cs typeface="Times New Roman"/>
              </a:rPr>
              <a:t>Cont…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35"/>
              </a:spcBef>
              <a:buSzPct val="96666"/>
              <a:buFont typeface="Wingdings"/>
              <a:buChar char=""/>
              <a:tabLst>
                <a:tab pos="355600" algn="l"/>
                <a:tab pos="2333625" algn="l"/>
              </a:tabLst>
            </a:pPr>
            <a:r>
              <a:rPr sz="3000" b="1" spc="-5" dirty="0">
                <a:latin typeface="Times New Roman"/>
                <a:cs typeface="Times New Roman"/>
              </a:rPr>
              <a:t>d</a:t>
            </a:r>
            <a:r>
              <a:rPr sz="3000" spc="-5" dirty="0">
                <a:latin typeface="Times New Roman"/>
                <a:cs typeface="Times New Roman"/>
              </a:rPr>
              <a:t>,</a:t>
            </a:r>
            <a:r>
              <a:rPr sz="3000" spc="-1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using</a:t>
            </a:r>
            <a:r>
              <a:rPr sz="3000" spc="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the	</a:t>
            </a:r>
            <a:r>
              <a:rPr sz="3000" spc="-5" dirty="0">
                <a:latin typeface="Times New Roman"/>
                <a:cs typeface="Times New Roman"/>
              </a:rPr>
              <a:t>result in</a:t>
            </a:r>
            <a:r>
              <a:rPr sz="3000" spc="1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“</a:t>
            </a:r>
            <a:r>
              <a:rPr sz="3000" b="1" spc="-5" dirty="0">
                <a:latin typeface="Times New Roman"/>
                <a:cs typeface="Times New Roman"/>
              </a:rPr>
              <a:t>c</a:t>
            </a:r>
            <a:r>
              <a:rPr sz="3000" spc="-5" dirty="0">
                <a:latin typeface="Times New Roman"/>
                <a:cs typeface="Times New Roman"/>
              </a:rPr>
              <a:t>”;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304" y="2748153"/>
            <a:ext cx="23323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Times New Roman"/>
                <a:cs typeface="Times New Roman"/>
              </a:rPr>
              <a:t>then,</a:t>
            </a:r>
            <a:r>
              <a:rPr sz="3000" spc="-5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substitute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3845432"/>
            <a:ext cx="118935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120" dirty="0">
                <a:latin typeface="Times New Roman"/>
                <a:cs typeface="Times New Roman"/>
              </a:rPr>
              <a:t>We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get;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36708" y="1839365"/>
            <a:ext cx="21462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2450" spc="-670" dirty="0">
                <a:latin typeface="Symbol"/>
                <a:cs typeface="Symbol"/>
              </a:rPr>
              <a:t></a:t>
            </a:r>
            <a:r>
              <a:rPr sz="3675" spc="-1005" baseline="-15873" dirty="0">
                <a:latin typeface="Symbol"/>
                <a:cs typeface="Symbol"/>
              </a:rPr>
              <a:t></a:t>
            </a:r>
            <a:endParaRPr sz="3675" baseline="-15873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62108" y="1589396"/>
            <a:ext cx="16383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-125" dirty="0">
                <a:latin typeface="Symbol"/>
                <a:cs typeface="Symbol"/>
              </a:rPr>
              <a:t>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36708" y="1249416"/>
            <a:ext cx="214629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sz="2450" spc="-670" dirty="0">
                <a:latin typeface="Symbol"/>
                <a:cs typeface="Symbol"/>
              </a:rPr>
              <a:t></a:t>
            </a:r>
            <a:r>
              <a:rPr sz="3675" spc="-1005" baseline="-19274" dirty="0">
                <a:latin typeface="Symbol"/>
                <a:cs typeface="Symbol"/>
              </a:rPr>
              <a:t></a:t>
            </a:r>
            <a:endParaRPr sz="3675" baseline="-19274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93076" y="1245641"/>
            <a:ext cx="621030" cy="1012825"/>
          </a:xfrm>
          <a:prstGeom prst="rect">
            <a:avLst/>
          </a:prstGeom>
        </p:spPr>
        <p:txBody>
          <a:bodyPr vert="horz" wrap="square" lIns="0" tIns="1320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40"/>
              </a:spcBef>
            </a:pPr>
            <a:r>
              <a:rPr sz="2450" i="1" spc="-100" dirty="0">
                <a:latin typeface="Times New Roman"/>
                <a:cs typeface="Times New Roman"/>
              </a:rPr>
              <a:t>z </a:t>
            </a:r>
            <a:r>
              <a:rPr sz="2450" spc="-140" dirty="0">
                <a:latin typeface="Symbol"/>
                <a:cs typeface="Symbol"/>
              </a:rPr>
              <a:t></a:t>
            </a:r>
            <a:r>
              <a:rPr sz="2450" spc="-195" dirty="0">
                <a:latin typeface="Times New Roman"/>
                <a:cs typeface="Times New Roman"/>
              </a:rPr>
              <a:t> </a:t>
            </a:r>
            <a:r>
              <a:rPr sz="2450" spc="-125" dirty="0">
                <a:latin typeface="Times New Roman"/>
                <a:cs typeface="Times New Roman"/>
              </a:rPr>
              <a:t>0,</a:t>
            </a:r>
            <a:endParaRPr sz="2450">
              <a:latin typeface="Times New Roman"/>
              <a:cs typeface="Times New Roman"/>
            </a:endParaRPr>
          </a:p>
          <a:p>
            <a:pPr marL="14604">
              <a:lnSpc>
                <a:spcPct val="100000"/>
              </a:lnSpc>
              <a:spcBef>
                <a:spcPts val="950"/>
              </a:spcBef>
            </a:pPr>
            <a:r>
              <a:rPr sz="2450" i="1" spc="-100" dirty="0">
                <a:latin typeface="Times New Roman"/>
                <a:cs typeface="Times New Roman"/>
              </a:rPr>
              <a:t>z </a:t>
            </a:r>
            <a:r>
              <a:rPr sz="2450" spc="-140" dirty="0">
                <a:latin typeface="Symbol"/>
                <a:cs typeface="Symbol"/>
              </a:rPr>
              <a:t></a:t>
            </a:r>
            <a:r>
              <a:rPr sz="2450" spc="-229" dirty="0">
                <a:latin typeface="Times New Roman"/>
                <a:cs typeface="Times New Roman"/>
              </a:rPr>
              <a:t> </a:t>
            </a:r>
            <a:r>
              <a:rPr sz="2450" spc="-125" dirty="0">
                <a:latin typeface="Times New Roman"/>
                <a:cs typeface="Times New Roman"/>
              </a:rPr>
              <a:t>0,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95053" y="1361911"/>
            <a:ext cx="195326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74955" algn="l"/>
                <a:tab pos="892175" algn="l"/>
              </a:tabLst>
            </a:pPr>
            <a:r>
              <a:rPr sz="2450" i="1" spc="-70" dirty="0">
                <a:latin typeface="Times New Roman"/>
                <a:cs typeface="Times New Roman"/>
              </a:rPr>
              <a:t>f	</a:t>
            </a:r>
            <a:r>
              <a:rPr sz="2450" spc="-30" dirty="0">
                <a:latin typeface="Times New Roman"/>
                <a:cs typeface="Times New Roman"/>
              </a:rPr>
              <a:t>(</a:t>
            </a:r>
            <a:r>
              <a:rPr sz="2450" i="1" spc="-30" dirty="0">
                <a:latin typeface="Times New Roman"/>
                <a:cs typeface="Times New Roman"/>
              </a:rPr>
              <a:t>x</a:t>
            </a:r>
            <a:r>
              <a:rPr sz="2450" spc="-30" dirty="0">
                <a:latin typeface="Times New Roman"/>
                <a:cs typeface="Times New Roman"/>
              </a:rPr>
              <a:t>)</a:t>
            </a:r>
            <a:r>
              <a:rPr sz="2450" spc="-160" dirty="0">
                <a:latin typeface="Times New Roman"/>
                <a:cs typeface="Times New Roman"/>
              </a:rPr>
              <a:t> </a:t>
            </a:r>
            <a:r>
              <a:rPr sz="2450" i="1" spc="-70" dirty="0">
                <a:latin typeface="Times New Roman"/>
                <a:cs typeface="Times New Roman"/>
              </a:rPr>
              <a:t>f	</a:t>
            </a:r>
            <a:r>
              <a:rPr sz="2450" spc="-20" dirty="0">
                <a:latin typeface="Times New Roman"/>
                <a:cs typeface="Times New Roman"/>
              </a:rPr>
              <a:t>(</a:t>
            </a:r>
            <a:r>
              <a:rPr sz="2450" i="1" spc="-20" dirty="0">
                <a:latin typeface="Times New Roman"/>
                <a:cs typeface="Times New Roman"/>
              </a:rPr>
              <a:t>z </a:t>
            </a:r>
            <a:r>
              <a:rPr sz="2450" spc="-140" dirty="0">
                <a:latin typeface="Symbol"/>
                <a:cs typeface="Symbol"/>
              </a:rPr>
              <a:t></a:t>
            </a:r>
            <a:r>
              <a:rPr sz="2450" spc="-400" dirty="0">
                <a:latin typeface="Times New Roman"/>
                <a:cs typeface="Times New Roman"/>
              </a:rPr>
              <a:t> </a:t>
            </a:r>
            <a:r>
              <a:rPr sz="2450" i="1" spc="-85" dirty="0">
                <a:latin typeface="Times New Roman"/>
                <a:cs typeface="Times New Roman"/>
              </a:rPr>
              <a:t>x</a:t>
            </a:r>
            <a:r>
              <a:rPr sz="2450" spc="-85" dirty="0">
                <a:latin typeface="Times New Roman"/>
                <a:cs typeface="Times New Roman"/>
              </a:rPr>
              <a:t>)</a:t>
            </a:r>
            <a:r>
              <a:rPr sz="2450" i="1" spc="-85" dirty="0">
                <a:latin typeface="Times New Roman"/>
                <a:cs typeface="Times New Roman"/>
              </a:rPr>
              <a:t>dx</a:t>
            </a:r>
            <a:r>
              <a:rPr sz="2450" spc="-85" dirty="0">
                <a:latin typeface="Times New Roman"/>
                <a:cs typeface="Times New Roman"/>
              </a:rPr>
              <a:t>,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17985" y="1536276"/>
            <a:ext cx="180784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57505" algn="l"/>
              </a:tabLst>
            </a:pPr>
            <a:r>
              <a:rPr sz="2450" i="1" spc="-70" dirty="0">
                <a:latin typeface="Times New Roman"/>
                <a:cs typeface="Times New Roman"/>
              </a:rPr>
              <a:t>f	</a:t>
            </a:r>
            <a:r>
              <a:rPr sz="2450" spc="-35" dirty="0">
                <a:latin typeface="Times New Roman"/>
                <a:cs typeface="Times New Roman"/>
              </a:rPr>
              <a:t>(</a:t>
            </a:r>
            <a:r>
              <a:rPr sz="2450" i="1" spc="-35" dirty="0">
                <a:latin typeface="Times New Roman"/>
                <a:cs typeface="Times New Roman"/>
              </a:rPr>
              <a:t>x</a:t>
            </a:r>
            <a:r>
              <a:rPr sz="2450" spc="-35" dirty="0">
                <a:latin typeface="Times New Roman"/>
                <a:cs typeface="Times New Roman"/>
              </a:rPr>
              <a:t>,</a:t>
            </a:r>
            <a:r>
              <a:rPr sz="2450" spc="-475" dirty="0">
                <a:latin typeface="Times New Roman"/>
                <a:cs typeface="Times New Roman"/>
              </a:rPr>
              <a:t> </a:t>
            </a:r>
            <a:r>
              <a:rPr sz="2450" i="1" spc="-100" dirty="0">
                <a:latin typeface="Times New Roman"/>
                <a:cs typeface="Times New Roman"/>
              </a:rPr>
              <a:t>z </a:t>
            </a:r>
            <a:r>
              <a:rPr sz="2450" spc="-140" dirty="0">
                <a:latin typeface="Symbol"/>
                <a:cs typeface="Symbol"/>
              </a:rPr>
              <a:t></a:t>
            </a:r>
            <a:r>
              <a:rPr sz="2450" spc="-140" dirty="0">
                <a:latin typeface="Times New Roman"/>
                <a:cs typeface="Times New Roman"/>
              </a:rPr>
              <a:t> </a:t>
            </a:r>
            <a:r>
              <a:rPr sz="2450" i="1" spc="-85" dirty="0">
                <a:latin typeface="Times New Roman"/>
                <a:cs typeface="Times New Roman"/>
              </a:rPr>
              <a:t>x</a:t>
            </a:r>
            <a:r>
              <a:rPr sz="2450" spc="-85" dirty="0">
                <a:latin typeface="Times New Roman"/>
                <a:cs typeface="Times New Roman"/>
              </a:rPr>
              <a:t>)</a:t>
            </a:r>
            <a:r>
              <a:rPr sz="2450" i="1" spc="-85" dirty="0">
                <a:latin typeface="Times New Roman"/>
                <a:cs typeface="Times New Roman"/>
              </a:rPr>
              <a:t>dx </a:t>
            </a:r>
            <a:r>
              <a:rPr sz="2450" spc="-140" dirty="0">
                <a:latin typeface="Symbol"/>
                <a:cs typeface="Symbol"/>
              </a:rPr>
              <a:t>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04492" y="1314942"/>
            <a:ext cx="140970" cy="5924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3700" spc="-110" dirty="0">
                <a:latin typeface="Symbol"/>
                <a:cs typeface="Symbol"/>
              </a:rPr>
              <a:t></a:t>
            </a:r>
            <a:endParaRPr sz="3700">
              <a:latin typeface="Symbol"/>
              <a:cs typeface="Symbo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442984" y="1661533"/>
            <a:ext cx="287655" cy="2463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50" i="1" spc="25" dirty="0">
                <a:latin typeface="Times New Roman"/>
                <a:cs typeface="Times New Roman"/>
              </a:rPr>
              <a:t>y</a:t>
            </a:r>
            <a:r>
              <a:rPr sz="1450" spc="-50" dirty="0">
                <a:latin typeface="Symbol"/>
                <a:cs typeface="Symbol"/>
              </a:rPr>
              <a:t></a:t>
            </a:r>
            <a:r>
              <a:rPr sz="1450" spc="-85" dirty="0">
                <a:latin typeface="Times New Roman"/>
                <a:cs typeface="Times New Roman"/>
              </a:rPr>
              <a:t>0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69281" y="1836516"/>
            <a:ext cx="285115" cy="2463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50" i="1" dirty="0">
                <a:latin typeface="Times New Roman"/>
                <a:cs typeface="Times New Roman"/>
              </a:rPr>
              <a:t>x</a:t>
            </a:r>
            <a:r>
              <a:rPr sz="1450" spc="-50" dirty="0">
                <a:latin typeface="Symbol"/>
                <a:cs typeface="Symbol"/>
              </a:rPr>
              <a:t></a:t>
            </a:r>
            <a:r>
              <a:rPr sz="1450" spc="-85" dirty="0">
                <a:latin typeface="Times New Roman"/>
                <a:cs typeface="Times New Roman"/>
              </a:rPr>
              <a:t>0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69552" y="1378691"/>
            <a:ext cx="1034415" cy="5924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sz="2450" i="1" spc="-10" dirty="0">
                <a:latin typeface="Times New Roman"/>
                <a:cs typeface="Times New Roman"/>
              </a:rPr>
              <a:t>f</a:t>
            </a:r>
            <a:r>
              <a:rPr sz="2175" i="1" spc="-15" baseline="-22988" dirty="0">
                <a:latin typeface="Times New Roman"/>
                <a:cs typeface="Times New Roman"/>
              </a:rPr>
              <a:t>Z </a:t>
            </a:r>
            <a:r>
              <a:rPr sz="2450" spc="-10" dirty="0">
                <a:latin typeface="Times New Roman"/>
                <a:cs typeface="Times New Roman"/>
              </a:rPr>
              <a:t>(</a:t>
            </a:r>
            <a:r>
              <a:rPr sz="2450" i="1" spc="-10" dirty="0">
                <a:latin typeface="Times New Roman"/>
                <a:cs typeface="Times New Roman"/>
              </a:rPr>
              <a:t>z</a:t>
            </a:r>
            <a:r>
              <a:rPr sz="2450" spc="-10" dirty="0">
                <a:latin typeface="Times New Roman"/>
                <a:cs typeface="Times New Roman"/>
              </a:rPr>
              <a:t>) </a:t>
            </a:r>
            <a:r>
              <a:rPr sz="2450" spc="-140" dirty="0">
                <a:latin typeface="Symbol"/>
                <a:cs typeface="Symbol"/>
              </a:rPr>
              <a:t></a:t>
            </a:r>
            <a:r>
              <a:rPr sz="2450" spc="-254" dirty="0">
                <a:latin typeface="Times New Roman"/>
                <a:cs typeface="Times New Roman"/>
              </a:rPr>
              <a:t> </a:t>
            </a:r>
            <a:r>
              <a:rPr sz="5550" spc="-165" baseline="-13513" dirty="0">
                <a:latin typeface="Symbol"/>
                <a:cs typeface="Symbol"/>
              </a:rPr>
              <a:t></a:t>
            </a:r>
            <a:endParaRPr sz="5550" baseline="-13513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407166" y="1531395"/>
            <a:ext cx="243204" cy="72707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39065">
              <a:lnSpc>
                <a:spcPct val="100000"/>
              </a:lnSpc>
              <a:spcBef>
                <a:spcPts val="395"/>
              </a:spcBef>
            </a:pPr>
            <a:r>
              <a:rPr sz="1450" i="1" spc="-95" dirty="0">
                <a:latin typeface="Times New Roman"/>
                <a:cs typeface="Times New Roman"/>
              </a:rPr>
              <a:t>Y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2450" spc="-125" dirty="0">
                <a:latin typeface="Times New Roman"/>
                <a:cs typeface="Times New Roman"/>
              </a:rPr>
              <a:t>0,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476863" y="1259065"/>
            <a:ext cx="89535" cy="2463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50" i="1" spc="-65" dirty="0">
                <a:latin typeface="Times New Roman"/>
                <a:cs typeface="Times New Roman"/>
              </a:rPr>
              <a:t>z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01268" y="1569679"/>
            <a:ext cx="125730" cy="2463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50" i="1" spc="-105" dirty="0">
                <a:latin typeface="Times New Roman"/>
                <a:cs typeface="Times New Roman"/>
              </a:rPr>
              <a:t>X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09982" y="1433430"/>
            <a:ext cx="89535" cy="2463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50" i="1" spc="-65" dirty="0">
                <a:latin typeface="Times New Roman"/>
                <a:cs typeface="Times New Roman"/>
              </a:rPr>
              <a:t>z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24246" y="1744662"/>
            <a:ext cx="227965" cy="2463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50" i="1" spc="-55" dirty="0">
                <a:latin typeface="Times New Roman"/>
                <a:cs typeface="Times New Roman"/>
              </a:rPr>
              <a:t>XY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00233" y="2812811"/>
            <a:ext cx="2193290" cy="448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21740">
              <a:lnSpc>
                <a:spcPts val="969"/>
              </a:lnSpc>
              <a:spcBef>
                <a:spcPts val="110"/>
              </a:spcBef>
            </a:pPr>
            <a:r>
              <a:rPr sz="1550" spc="-125" dirty="0">
                <a:latin typeface="Symbol"/>
                <a:cs typeface="Symbol"/>
              </a:rPr>
              <a:t></a:t>
            </a:r>
            <a:r>
              <a:rPr sz="1600" i="1" spc="-125" dirty="0">
                <a:latin typeface="Symbol"/>
                <a:cs typeface="Symbol"/>
              </a:rPr>
              <a:t></a:t>
            </a:r>
            <a:r>
              <a:rPr sz="1550" i="1" spc="-125" dirty="0">
                <a:latin typeface="Times New Roman"/>
                <a:cs typeface="Times New Roman"/>
              </a:rPr>
              <a:t>y</a:t>
            </a:r>
            <a:endParaRPr sz="1550">
              <a:latin typeface="Times New Roman"/>
              <a:cs typeface="Times New Roman"/>
            </a:endParaRPr>
          </a:p>
          <a:p>
            <a:pPr marL="38100">
              <a:lnSpc>
                <a:spcPts val="2350"/>
              </a:lnSpc>
              <a:tabLst>
                <a:tab pos="1481455" algn="l"/>
              </a:tabLst>
            </a:pPr>
            <a:r>
              <a:rPr sz="2650" i="1" spc="-90" dirty="0">
                <a:latin typeface="Times New Roman"/>
                <a:cs typeface="Times New Roman"/>
              </a:rPr>
              <a:t>f</a:t>
            </a:r>
            <a:r>
              <a:rPr sz="2325" i="1" spc="-135" baseline="-23297" dirty="0">
                <a:latin typeface="Times New Roman"/>
                <a:cs typeface="Times New Roman"/>
              </a:rPr>
              <a:t>Y </a:t>
            </a:r>
            <a:r>
              <a:rPr sz="2650" spc="-95" dirty="0">
                <a:latin typeface="Times New Roman"/>
                <a:cs typeface="Times New Roman"/>
              </a:rPr>
              <a:t>( </a:t>
            </a:r>
            <a:r>
              <a:rPr sz="2650" i="1" spc="-75" dirty="0">
                <a:latin typeface="Times New Roman"/>
                <a:cs typeface="Times New Roman"/>
              </a:rPr>
              <a:t>y</a:t>
            </a:r>
            <a:r>
              <a:rPr sz="2650" spc="-75" dirty="0">
                <a:latin typeface="Times New Roman"/>
                <a:cs typeface="Times New Roman"/>
              </a:rPr>
              <a:t>)</a:t>
            </a:r>
            <a:r>
              <a:rPr sz="2650" spc="-395" dirty="0">
                <a:latin typeface="Times New Roman"/>
                <a:cs typeface="Times New Roman"/>
              </a:rPr>
              <a:t> </a:t>
            </a:r>
            <a:r>
              <a:rPr sz="2650" spc="-150" dirty="0">
                <a:latin typeface="Symbol"/>
                <a:cs typeface="Symbol"/>
              </a:rPr>
              <a:t></a:t>
            </a:r>
            <a:r>
              <a:rPr sz="2650" spc="-215" dirty="0">
                <a:latin typeface="Times New Roman"/>
                <a:cs typeface="Times New Roman"/>
              </a:rPr>
              <a:t> </a:t>
            </a:r>
            <a:r>
              <a:rPr sz="2750" i="1" spc="-210" dirty="0">
                <a:latin typeface="Symbol"/>
                <a:cs typeface="Symbol"/>
              </a:rPr>
              <a:t></a:t>
            </a:r>
            <a:r>
              <a:rPr sz="2650" i="1" spc="-210" dirty="0">
                <a:latin typeface="Times New Roman"/>
                <a:cs typeface="Times New Roman"/>
              </a:rPr>
              <a:t>e	</a:t>
            </a:r>
            <a:r>
              <a:rPr sz="2650" i="1" spc="-65" dirty="0">
                <a:latin typeface="Times New Roman"/>
                <a:cs typeface="Times New Roman"/>
              </a:rPr>
              <a:t>U</a:t>
            </a:r>
            <a:r>
              <a:rPr sz="2650" spc="-65" dirty="0">
                <a:latin typeface="Times New Roman"/>
                <a:cs typeface="Times New Roman"/>
              </a:rPr>
              <a:t>(</a:t>
            </a:r>
            <a:r>
              <a:rPr sz="2650" spc="-434" dirty="0">
                <a:latin typeface="Times New Roman"/>
                <a:cs typeface="Times New Roman"/>
              </a:rPr>
              <a:t> </a:t>
            </a:r>
            <a:r>
              <a:rPr sz="2650" i="1" spc="-125" dirty="0">
                <a:latin typeface="Times New Roman"/>
                <a:cs typeface="Times New Roman"/>
              </a:rPr>
              <a:t>y</a:t>
            </a:r>
            <a:r>
              <a:rPr sz="2650" spc="-125" dirty="0">
                <a:latin typeface="Times New Roman"/>
                <a:cs typeface="Times New Roman"/>
              </a:rPr>
              <a:t>),</a:t>
            </a:r>
            <a:endParaRPr sz="26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258858" y="2812811"/>
            <a:ext cx="2188845" cy="4489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38250">
              <a:lnSpc>
                <a:spcPts val="969"/>
              </a:lnSpc>
              <a:spcBef>
                <a:spcPts val="110"/>
              </a:spcBef>
            </a:pPr>
            <a:r>
              <a:rPr sz="1550" spc="-130" dirty="0">
                <a:latin typeface="Symbol"/>
                <a:cs typeface="Symbol"/>
              </a:rPr>
              <a:t></a:t>
            </a:r>
            <a:r>
              <a:rPr sz="1600" i="1" spc="-130" dirty="0">
                <a:latin typeface="Symbol"/>
                <a:cs typeface="Symbol"/>
              </a:rPr>
              <a:t></a:t>
            </a:r>
            <a:r>
              <a:rPr sz="1550" i="1" spc="-130" dirty="0">
                <a:latin typeface="Times New Roman"/>
                <a:cs typeface="Times New Roman"/>
              </a:rPr>
              <a:t>x</a:t>
            </a:r>
            <a:endParaRPr sz="1550">
              <a:latin typeface="Times New Roman"/>
              <a:cs typeface="Times New Roman"/>
            </a:endParaRPr>
          </a:p>
          <a:p>
            <a:pPr marL="38100">
              <a:lnSpc>
                <a:spcPts val="2350"/>
              </a:lnSpc>
              <a:tabLst>
                <a:tab pos="1496060" algn="l"/>
              </a:tabLst>
            </a:pPr>
            <a:r>
              <a:rPr sz="2650" i="1" dirty="0">
                <a:latin typeface="Times New Roman"/>
                <a:cs typeface="Times New Roman"/>
              </a:rPr>
              <a:t>f</a:t>
            </a:r>
            <a:r>
              <a:rPr sz="2325" i="1" baseline="-23297" dirty="0">
                <a:latin typeface="Times New Roman"/>
                <a:cs typeface="Times New Roman"/>
              </a:rPr>
              <a:t>X </a:t>
            </a:r>
            <a:r>
              <a:rPr sz="2650" spc="-40" dirty="0">
                <a:latin typeface="Times New Roman"/>
                <a:cs typeface="Times New Roman"/>
              </a:rPr>
              <a:t>(</a:t>
            </a:r>
            <a:r>
              <a:rPr sz="2650" i="1" spc="-40" dirty="0">
                <a:latin typeface="Times New Roman"/>
                <a:cs typeface="Times New Roman"/>
              </a:rPr>
              <a:t>x</a:t>
            </a:r>
            <a:r>
              <a:rPr sz="2650" spc="-40" dirty="0">
                <a:latin typeface="Times New Roman"/>
                <a:cs typeface="Times New Roman"/>
              </a:rPr>
              <a:t>)</a:t>
            </a:r>
            <a:r>
              <a:rPr sz="2650" spc="-180" dirty="0">
                <a:latin typeface="Times New Roman"/>
                <a:cs typeface="Times New Roman"/>
              </a:rPr>
              <a:t> </a:t>
            </a:r>
            <a:r>
              <a:rPr sz="2650" spc="-150" dirty="0">
                <a:latin typeface="Symbol"/>
                <a:cs typeface="Symbol"/>
              </a:rPr>
              <a:t></a:t>
            </a:r>
            <a:r>
              <a:rPr sz="2650" spc="-215" dirty="0">
                <a:latin typeface="Times New Roman"/>
                <a:cs typeface="Times New Roman"/>
              </a:rPr>
              <a:t> </a:t>
            </a:r>
            <a:r>
              <a:rPr sz="2750" i="1" spc="-210" dirty="0">
                <a:latin typeface="Symbol"/>
                <a:cs typeface="Symbol"/>
              </a:rPr>
              <a:t></a:t>
            </a:r>
            <a:r>
              <a:rPr sz="2650" i="1" spc="-210" dirty="0">
                <a:latin typeface="Times New Roman"/>
                <a:cs typeface="Times New Roman"/>
              </a:rPr>
              <a:t>e	</a:t>
            </a:r>
            <a:r>
              <a:rPr sz="2650" i="1" spc="-75" dirty="0">
                <a:latin typeface="Times New Roman"/>
                <a:cs typeface="Times New Roman"/>
              </a:rPr>
              <a:t>U</a:t>
            </a:r>
            <a:r>
              <a:rPr sz="2650" spc="-75" dirty="0">
                <a:latin typeface="Times New Roman"/>
                <a:cs typeface="Times New Roman"/>
              </a:rPr>
              <a:t>(</a:t>
            </a:r>
            <a:r>
              <a:rPr sz="2650" i="1" spc="-75" dirty="0">
                <a:latin typeface="Times New Roman"/>
                <a:cs typeface="Times New Roman"/>
              </a:rPr>
              <a:t>x</a:t>
            </a:r>
            <a:r>
              <a:rPr sz="2650" spc="-75" dirty="0">
                <a:latin typeface="Times New Roman"/>
                <a:cs typeface="Times New Roman"/>
              </a:rPr>
              <a:t>),</a:t>
            </a:r>
            <a:endParaRPr sz="26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778906" y="4530780"/>
            <a:ext cx="1458595" cy="4794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16280" algn="l"/>
              </a:tabLst>
            </a:pPr>
            <a:r>
              <a:rPr sz="2950" i="1" spc="-120" dirty="0">
                <a:latin typeface="Symbol"/>
                <a:cs typeface="Symbol"/>
              </a:rPr>
              <a:t></a:t>
            </a:r>
            <a:r>
              <a:rPr sz="2950" i="1" spc="-110" dirty="0">
                <a:latin typeface="Times New Roman"/>
                <a:cs typeface="Times New Roman"/>
              </a:rPr>
              <a:t> </a:t>
            </a:r>
            <a:r>
              <a:rPr sz="2800" i="1" spc="-30" dirty="0">
                <a:latin typeface="Times New Roman"/>
                <a:cs typeface="Times New Roman"/>
              </a:rPr>
              <a:t>e	</a:t>
            </a:r>
            <a:r>
              <a:rPr sz="2800" i="1" spc="5" dirty="0">
                <a:latin typeface="Times New Roman"/>
                <a:cs typeface="Times New Roman"/>
              </a:rPr>
              <a:t>U</a:t>
            </a:r>
            <a:r>
              <a:rPr sz="2800" spc="5" dirty="0">
                <a:latin typeface="Times New Roman"/>
                <a:cs typeface="Times New Roman"/>
              </a:rPr>
              <a:t>(</a:t>
            </a:r>
            <a:r>
              <a:rPr sz="2800" i="1" spc="5" dirty="0">
                <a:latin typeface="Times New Roman"/>
                <a:cs typeface="Times New Roman"/>
              </a:rPr>
              <a:t>z</a:t>
            </a:r>
            <a:r>
              <a:rPr sz="2800" spc="5" dirty="0">
                <a:latin typeface="Times New Roman"/>
                <a:cs typeface="Times New Roman"/>
              </a:rPr>
              <a:t>).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946046" y="4529278"/>
            <a:ext cx="567055" cy="2908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72415" algn="l"/>
              </a:tabLst>
            </a:pPr>
            <a:r>
              <a:rPr sz="1650" spc="-30" dirty="0">
                <a:latin typeface="Times New Roman"/>
                <a:cs typeface="Times New Roman"/>
              </a:rPr>
              <a:t>2	</a:t>
            </a:r>
            <a:r>
              <a:rPr sz="1650" spc="-114" dirty="0">
                <a:latin typeface="Symbol"/>
                <a:cs typeface="Symbol"/>
              </a:rPr>
              <a:t></a:t>
            </a:r>
            <a:r>
              <a:rPr sz="1750" i="1" spc="-114" dirty="0">
                <a:latin typeface="Symbol"/>
                <a:cs typeface="Symbol"/>
              </a:rPr>
              <a:t></a:t>
            </a:r>
            <a:r>
              <a:rPr sz="1650" i="1" spc="-114" dirty="0">
                <a:latin typeface="Times New Roman"/>
                <a:cs typeface="Times New Roman"/>
              </a:rPr>
              <a:t>z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786580" y="4894752"/>
            <a:ext cx="127000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spc="-30" dirty="0">
                <a:latin typeface="Times New Roman"/>
                <a:cs typeface="Times New Roman"/>
              </a:rPr>
              <a:t>0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045234" y="4529278"/>
            <a:ext cx="579755" cy="2908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72415" algn="l"/>
              </a:tabLst>
            </a:pPr>
            <a:r>
              <a:rPr sz="1650" spc="-30" dirty="0">
                <a:latin typeface="Times New Roman"/>
                <a:cs typeface="Times New Roman"/>
              </a:rPr>
              <a:t>2	</a:t>
            </a:r>
            <a:r>
              <a:rPr sz="1650" spc="-35" dirty="0">
                <a:latin typeface="Symbol"/>
                <a:cs typeface="Symbol"/>
              </a:rPr>
              <a:t></a:t>
            </a:r>
            <a:r>
              <a:rPr sz="1750" i="1" spc="-145" dirty="0">
                <a:latin typeface="Symbol"/>
                <a:cs typeface="Symbol"/>
              </a:rPr>
              <a:t></a:t>
            </a:r>
            <a:r>
              <a:rPr sz="1650" i="1" spc="-25" dirty="0">
                <a:latin typeface="Times New Roman"/>
                <a:cs typeface="Times New Roman"/>
              </a:rPr>
              <a:t>z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30641" y="4894752"/>
            <a:ext cx="127000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spc="-30" dirty="0">
                <a:latin typeface="Times New Roman"/>
                <a:cs typeface="Times New Roman"/>
              </a:rPr>
              <a:t>0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879398" y="4529278"/>
            <a:ext cx="1464945" cy="2908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72415" algn="l"/>
                <a:tab pos="743585" algn="l"/>
              </a:tabLst>
            </a:pPr>
            <a:r>
              <a:rPr sz="1650" spc="-30" dirty="0">
                <a:latin typeface="Times New Roman"/>
                <a:cs typeface="Times New Roman"/>
              </a:rPr>
              <a:t>2	</a:t>
            </a:r>
            <a:r>
              <a:rPr sz="1650" spc="-70" dirty="0">
                <a:latin typeface="Symbol"/>
                <a:cs typeface="Symbol"/>
              </a:rPr>
              <a:t></a:t>
            </a:r>
            <a:r>
              <a:rPr sz="1750" i="1" spc="-70" dirty="0">
                <a:latin typeface="Symbol"/>
                <a:cs typeface="Symbol"/>
              </a:rPr>
              <a:t></a:t>
            </a:r>
            <a:r>
              <a:rPr sz="1650" i="1" spc="-70" dirty="0">
                <a:latin typeface="Times New Roman"/>
                <a:cs typeface="Times New Roman"/>
              </a:rPr>
              <a:t>x	</a:t>
            </a:r>
            <a:r>
              <a:rPr sz="1650" spc="-5" dirty="0">
                <a:latin typeface="Symbol"/>
                <a:cs typeface="Symbol"/>
              </a:rPr>
              <a:t></a:t>
            </a:r>
            <a:r>
              <a:rPr sz="1750" i="1" spc="-5" dirty="0">
                <a:latin typeface="Symbol"/>
                <a:cs typeface="Symbol"/>
              </a:rPr>
              <a:t></a:t>
            </a:r>
            <a:r>
              <a:rPr sz="1650" spc="-5" dirty="0">
                <a:latin typeface="Times New Roman"/>
                <a:cs typeface="Times New Roman"/>
              </a:rPr>
              <a:t>(</a:t>
            </a:r>
            <a:r>
              <a:rPr sz="1650" spc="-305" dirty="0">
                <a:latin typeface="Times New Roman"/>
                <a:cs typeface="Times New Roman"/>
              </a:rPr>
              <a:t> </a:t>
            </a:r>
            <a:r>
              <a:rPr sz="1650" i="1" spc="40" dirty="0">
                <a:latin typeface="Times New Roman"/>
                <a:cs typeface="Times New Roman"/>
              </a:rPr>
              <a:t>z</a:t>
            </a:r>
            <a:r>
              <a:rPr sz="1650" spc="40" dirty="0">
                <a:latin typeface="Symbol"/>
                <a:cs typeface="Symbol"/>
              </a:rPr>
              <a:t></a:t>
            </a:r>
            <a:r>
              <a:rPr sz="1650" i="1" spc="40" dirty="0">
                <a:latin typeface="Times New Roman"/>
                <a:cs typeface="Times New Roman"/>
              </a:rPr>
              <a:t>x</a:t>
            </a:r>
            <a:r>
              <a:rPr sz="1650" spc="40" dirty="0">
                <a:latin typeface="Times New Roman"/>
                <a:cs typeface="Times New Roman"/>
              </a:rPr>
              <a:t>)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990113" y="4548940"/>
            <a:ext cx="823594" cy="4578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00" i="1" spc="-70" dirty="0">
                <a:latin typeface="Times New Roman"/>
                <a:cs typeface="Times New Roman"/>
              </a:rPr>
              <a:t>dx </a:t>
            </a:r>
            <a:r>
              <a:rPr sz="2800" spc="-40" dirty="0">
                <a:latin typeface="Symbol"/>
                <a:cs typeface="Symbol"/>
              </a:rPr>
              <a:t></a:t>
            </a:r>
            <a:r>
              <a:rPr sz="2800" spc="-210" dirty="0">
                <a:latin typeface="Times New Roman"/>
                <a:cs typeface="Times New Roman"/>
              </a:rPr>
              <a:t> </a:t>
            </a:r>
            <a:r>
              <a:rPr sz="2800" i="1" spc="-30" dirty="0">
                <a:latin typeface="Times New Roman"/>
                <a:cs typeface="Times New Roman"/>
              </a:rPr>
              <a:t>z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712339" y="4530780"/>
            <a:ext cx="2616835" cy="4794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754380" algn="l"/>
                <a:tab pos="1624330" algn="l"/>
              </a:tabLst>
            </a:pPr>
            <a:r>
              <a:rPr sz="2950" i="1" spc="-120" dirty="0">
                <a:latin typeface="Symbol"/>
                <a:cs typeface="Symbol"/>
              </a:rPr>
              <a:t></a:t>
            </a:r>
            <a:r>
              <a:rPr sz="2950" i="1" spc="-110" dirty="0">
                <a:latin typeface="Times New Roman"/>
                <a:cs typeface="Times New Roman"/>
              </a:rPr>
              <a:t> </a:t>
            </a:r>
            <a:r>
              <a:rPr sz="2800" i="1" spc="-30" dirty="0">
                <a:latin typeface="Times New Roman"/>
                <a:cs typeface="Times New Roman"/>
              </a:rPr>
              <a:t>e	e	</a:t>
            </a:r>
            <a:r>
              <a:rPr sz="2800" i="1" spc="-70" dirty="0">
                <a:latin typeface="Times New Roman"/>
                <a:cs typeface="Times New Roman"/>
              </a:rPr>
              <a:t>dx </a:t>
            </a:r>
            <a:r>
              <a:rPr sz="2800" spc="-195" dirty="0">
                <a:latin typeface="Symbol"/>
                <a:cs typeface="Symbol"/>
              </a:rPr>
              <a:t></a:t>
            </a:r>
            <a:r>
              <a:rPr sz="2950" i="1" spc="-195" dirty="0">
                <a:latin typeface="Symbol"/>
                <a:cs typeface="Symbol"/>
              </a:rPr>
              <a:t></a:t>
            </a:r>
            <a:r>
              <a:rPr sz="2950" i="1" spc="-245" dirty="0">
                <a:latin typeface="Times New Roman"/>
                <a:cs typeface="Times New Roman"/>
              </a:rPr>
              <a:t> </a:t>
            </a:r>
            <a:r>
              <a:rPr sz="2800" i="1" spc="-30" dirty="0"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845888" y="4427920"/>
            <a:ext cx="104775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i="1" spc="-25" dirty="0">
                <a:latin typeface="Times New Roman"/>
                <a:cs typeface="Times New Roman"/>
              </a:rPr>
              <a:t>z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589194" y="4427920"/>
            <a:ext cx="104775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i="1" spc="-25" dirty="0">
                <a:latin typeface="Times New Roman"/>
                <a:cs typeface="Times New Roman"/>
              </a:rPr>
              <a:t>z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504332" y="4786865"/>
            <a:ext cx="138430" cy="2781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50" i="1" spc="-30" dirty="0">
                <a:latin typeface="Times New Roman"/>
                <a:cs typeface="Times New Roman"/>
              </a:rPr>
              <a:t>Z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93182" y="4548940"/>
            <a:ext cx="947419" cy="4578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280670" algn="l"/>
              </a:tabLst>
            </a:pPr>
            <a:r>
              <a:rPr sz="2800" i="1" spc="-20" dirty="0">
                <a:latin typeface="Times New Roman"/>
                <a:cs typeface="Times New Roman"/>
              </a:rPr>
              <a:t>f	</a:t>
            </a:r>
            <a:r>
              <a:rPr sz="2800" spc="40" dirty="0">
                <a:latin typeface="Times New Roman"/>
                <a:cs typeface="Times New Roman"/>
              </a:rPr>
              <a:t>(</a:t>
            </a:r>
            <a:r>
              <a:rPr sz="2800" i="1" spc="40" dirty="0">
                <a:latin typeface="Times New Roman"/>
                <a:cs typeface="Times New Roman"/>
              </a:rPr>
              <a:t>z</a:t>
            </a:r>
            <a:r>
              <a:rPr sz="2800" spc="40" dirty="0">
                <a:latin typeface="Times New Roman"/>
                <a:cs typeface="Times New Roman"/>
              </a:rPr>
              <a:t>)</a:t>
            </a:r>
            <a:r>
              <a:rPr sz="2800" spc="-220" dirty="0">
                <a:latin typeface="Times New Roman"/>
                <a:cs typeface="Times New Roman"/>
              </a:rPr>
              <a:t> </a:t>
            </a:r>
            <a:r>
              <a:rPr sz="2800" spc="-40" dirty="0">
                <a:latin typeface="Symbol"/>
                <a:cs typeface="Symbol"/>
              </a:rPr>
              <a:t></a:t>
            </a:r>
            <a:endParaRPr sz="2800">
              <a:latin typeface="Symbol"/>
              <a:cs typeface="Symbo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643433" y="4495786"/>
            <a:ext cx="168275" cy="673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50" spc="-45" dirty="0">
                <a:latin typeface="Symbol"/>
                <a:cs typeface="Symbol"/>
              </a:rPr>
              <a:t></a:t>
            </a:r>
            <a:endParaRPr sz="4250">
              <a:latin typeface="Symbol"/>
              <a:cs typeface="Symbo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386874" y="4495786"/>
            <a:ext cx="168275" cy="6737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50" spc="-45" dirty="0">
                <a:latin typeface="Symbol"/>
                <a:cs typeface="Symbol"/>
              </a:rPr>
              <a:t></a:t>
            </a:r>
            <a:endParaRPr sz="4250">
              <a:latin typeface="Symbol"/>
              <a:cs typeface="Symbol"/>
            </a:endParaRPr>
          </a:p>
        </p:txBody>
      </p:sp>
      <p:sp>
        <p:nvSpPr>
          <p:cNvPr id="38" name="Date Placeholder 3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4640" y="0"/>
            <a:ext cx="884936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Carlito"/>
                <a:cs typeface="Carlito"/>
              </a:rPr>
              <a:t>3.4. </a:t>
            </a:r>
            <a:r>
              <a:rPr u="heavy" spc="-40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Two </a:t>
            </a:r>
            <a:r>
              <a:rPr u="heavy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Functions of </a:t>
            </a:r>
            <a:r>
              <a:rPr u="heavy" spc="-4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Two </a:t>
            </a:r>
            <a:r>
              <a:rPr u="heavy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Random</a:t>
            </a:r>
            <a:r>
              <a:rPr u="heavy" spc="3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 </a:t>
            </a:r>
            <a:r>
              <a:rPr u="heavy" spc="-20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Variables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50240" y="2251074"/>
            <a:ext cx="15595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45" dirty="0">
                <a:latin typeface="Carlito"/>
                <a:cs typeface="Carlito"/>
              </a:rPr>
              <a:t>v</a:t>
            </a:r>
            <a:r>
              <a:rPr sz="2800" spc="-5" dirty="0">
                <a:latin typeface="Carlito"/>
                <a:cs typeface="Carlito"/>
              </a:rPr>
              <a:t>ariab</a:t>
            </a:r>
            <a:r>
              <a:rPr sz="2800" spc="-20" dirty="0">
                <a:latin typeface="Carlito"/>
                <a:cs typeface="Carlito"/>
              </a:rPr>
              <a:t>l</a:t>
            </a:r>
            <a:r>
              <a:rPr sz="2800" spc="-5" dirty="0">
                <a:latin typeface="Carlito"/>
                <a:cs typeface="Carlito"/>
              </a:rPr>
              <a:t>es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4640" y="543509"/>
            <a:ext cx="8849360" cy="17329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68300" marR="17780" indent="-342900" algn="just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68300" algn="l"/>
              </a:tabLst>
            </a:pPr>
            <a:r>
              <a:rPr sz="2800" spc="-5" dirty="0">
                <a:latin typeface="Carlito"/>
                <a:cs typeface="Carlito"/>
              </a:rPr>
              <a:t>In the </a:t>
            </a:r>
            <a:r>
              <a:rPr sz="2800" spc="-10" dirty="0">
                <a:latin typeface="Carlito"/>
                <a:cs typeface="Carlito"/>
              </a:rPr>
              <a:t>spirit </a:t>
            </a:r>
            <a:r>
              <a:rPr sz="2800" spc="-5" dirty="0">
                <a:latin typeface="Carlito"/>
                <a:cs typeface="Carlito"/>
              </a:rPr>
              <a:t>of the </a:t>
            </a:r>
            <a:r>
              <a:rPr sz="2800" spc="-15" dirty="0">
                <a:latin typeface="Carlito"/>
                <a:cs typeface="Carlito"/>
              </a:rPr>
              <a:t>previous </a:t>
            </a:r>
            <a:r>
              <a:rPr sz="2800" spc="-10" dirty="0">
                <a:latin typeface="Carlito"/>
                <a:cs typeface="Carlito"/>
              </a:rPr>
              <a:t>lecture, let </a:t>
            </a:r>
            <a:r>
              <a:rPr sz="2800" spc="-5" dirty="0">
                <a:latin typeface="Carlito"/>
                <a:cs typeface="Carlito"/>
              </a:rPr>
              <a:t>us look </a:t>
            </a:r>
            <a:r>
              <a:rPr sz="2800" spc="-15" dirty="0">
                <a:latin typeface="Carlito"/>
                <a:cs typeface="Carlito"/>
              </a:rPr>
              <a:t>at </a:t>
            </a:r>
            <a:r>
              <a:rPr sz="2800" spc="-5" dirty="0">
                <a:latin typeface="Carlito"/>
                <a:cs typeface="Carlito"/>
              </a:rPr>
              <a:t>an  </a:t>
            </a:r>
            <a:r>
              <a:rPr sz="2800" spc="-15" dirty="0">
                <a:latin typeface="Carlito"/>
                <a:cs typeface="Carlito"/>
              </a:rPr>
              <a:t>immediate generalization: </a:t>
            </a:r>
            <a:r>
              <a:rPr sz="2800" spc="-10" dirty="0">
                <a:latin typeface="Carlito"/>
                <a:cs typeface="Carlito"/>
              </a:rPr>
              <a:t>Suppose </a:t>
            </a:r>
            <a:r>
              <a:rPr sz="2800" i="1" spc="-5" dirty="0">
                <a:latin typeface="Carlito"/>
                <a:cs typeface="Carlito"/>
              </a:rPr>
              <a:t>X </a:t>
            </a:r>
            <a:r>
              <a:rPr sz="2800" spc="-5" dirty="0">
                <a:latin typeface="Carlito"/>
                <a:cs typeface="Carlito"/>
              </a:rPr>
              <a:t>and </a:t>
            </a:r>
            <a:r>
              <a:rPr sz="2800" i="1" spc="-5" dirty="0">
                <a:latin typeface="Carlito"/>
                <a:cs typeface="Carlito"/>
              </a:rPr>
              <a:t>Y </a:t>
            </a:r>
            <a:r>
              <a:rPr sz="2800" spc="-20" dirty="0">
                <a:latin typeface="Carlito"/>
                <a:cs typeface="Carlito"/>
              </a:rPr>
              <a:t>are </a:t>
            </a:r>
            <a:r>
              <a:rPr sz="2800" spc="-10" dirty="0">
                <a:latin typeface="Carlito"/>
                <a:cs typeface="Carlito"/>
              </a:rPr>
              <a:t>two  </a:t>
            </a:r>
            <a:r>
              <a:rPr sz="2800" spc="-15" dirty="0">
                <a:latin typeface="Carlito"/>
                <a:cs typeface="Carlito"/>
              </a:rPr>
              <a:t>random </a:t>
            </a:r>
            <a:r>
              <a:rPr sz="2800" spc="-10" dirty="0">
                <a:latin typeface="Carlito"/>
                <a:cs typeface="Carlito"/>
              </a:rPr>
              <a:t>variables </a:t>
            </a:r>
            <a:r>
              <a:rPr sz="2800" spc="-5" dirty="0">
                <a:latin typeface="Carlito"/>
                <a:cs typeface="Carlito"/>
              </a:rPr>
              <a:t>with </a:t>
            </a:r>
            <a:r>
              <a:rPr sz="2800" spc="-15" dirty="0">
                <a:latin typeface="Carlito"/>
                <a:cs typeface="Carlito"/>
              </a:rPr>
              <a:t>joint </a:t>
            </a:r>
            <a:r>
              <a:rPr sz="2800" spc="-20" dirty="0">
                <a:latin typeface="Carlito"/>
                <a:cs typeface="Carlito"/>
              </a:rPr>
              <a:t>p.d.f </a:t>
            </a:r>
            <a:r>
              <a:rPr sz="3300" i="1" spc="44" baseline="-7575" dirty="0">
                <a:latin typeface="Times New Roman"/>
                <a:cs typeface="Times New Roman"/>
              </a:rPr>
              <a:t>f</a:t>
            </a:r>
            <a:r>
              <a:rPr sz="1950" i="1" spc="44" baseline="-36324" dirty="0">
                <a:latin typeface="Times New Roman"/>
                <a:cs typeface="Times New Roman"/>
              </a:rPr>
              <a:t>XY </a:t>
            </a:r>
            <a:r>
              <a:rPr sz="3300" spc="22" baseline="-7575" dirty="0">
                <a:latin typeface="Times New Roman"/>
                <a:cs typeface="Times New Roman"/>
              </a:rPr>
              <a:t>(</a:t>
            </a:r>
            <a:r>
              <a:rPr sz="3300" i="1" spc="22" baseline="-7575" dirty="0">
                <a:latin typeface="Times New Roman"/>
                <a:cs typeface="Times New Roman"/>
              </a:rPr>
              <a:t>x</a:t>
            </a:r>
            <a:r>
              <a:rPr sz="3300" spc="22" baseline="-7575" dirty="0">
                <a:latin typeface="Times New Roman"/>
                <a:cs typeface="Times New Roman"/>
              </a:rPr>
              <a:t>, </a:t>
            </a:r>
            <a:r>
              <a:rPr sz="3300" i="1" spc="-44" baseline="-7575" dirty="0">
                <a:latin typeface="Times New Roman"/>
                <a:cs typeface="Times New Roman"/>
              </a:rPr>
              <a:t>y</a:t>
            </a:r>
            <a:r>
              <a:rPr sz="3300" spc="-44" baseline="-7575" dirty="0">
                <a:latin typeface="Times New Roman"/>
                <a:cs typeface="Times New Roman"/>
              </a:rPr>
              <a:t>). </a:t>
            </a:r>
            <a:r>
              <a:rPr sz="2800" spc="-10" dirty="0">
                <a:latin typeface="Carlito"/>
                <a:cs typeface="Carlito"/>
              </a:rPr>
              <a:t>Given two  </a:t>
            </a:r>
            <a:r>
              <a:rPr sz="2800" spc="-5" dirty="0">
                <a:latin typeface="Carlito"/>
                <a:cs typeface="Carlito"/>
              </a:rPr>
              <a:t>functions</a:t>
            </a:r>
            <a:r>
              <a:rPr sz="2800" spc="204" dirty="0">
                <a:latin typeface="Carlito"/>
                <a:cs typeface="Carlito"/>
              </a:rPr>
              <a:t> </a:t>
            </a:r>
            <a:r>
              <a:rPr sz="3600" i="1" spc="60" baseline="2314" dirty="0">
                <a:latin typeface="Times New Roman"/>
                <a:cs typeface="Times New Roman"/>
              </a:rPr>
              <a:t>g</a:t>
            </a:r>
            <a:r>
              <a:rPr sz="3600" spc="60" baseline="2314" dirty="0">
                <a:latin typeface="Times New Roman"/>
                <a:cs typeface="Times New Roman"/>
              </a:rPr>
              <a:t>(</a:t>
            </a:r>
            <a:r>
              <a:rPr sz="3600" spc="-585" baseline="2314" dirty="0">
                <a:latin typeface="Times New Roman"/>
                <a:cs typeface="Times New Roman"/>
              </a:rPr>
              <a:t> </a:t>
            </a:r>
            <a:r>
              <a:rPr sz="3600" i="1" spc="-15" baseline="2314" dirty="0">
                <a:latin typeface="Times New Roman"/>
                <a:cs typeface="Times New Roman"/>
              </a:rPr>
              <a:t>x</a:t>
            </a:r>
            <a:r>
              <a:rPr sz="3600" spc="-15" baseline="2314" dirty="0">
                <a:latin typeface="Times New Roman"/>
                <a:cs typeface="Times New Roman"/>
              </a:rPr>
              <a:t>,</a:t>
            </a:r>
            <a:r>
              <a:rPr sz="3600" spc="-142" baseline="2314" dirty="0">
                <a:latin typeface="Times New Roman"/>
                <a:cs typeface="Times New Roman"/>
              </a:rPr>
              <a:t> </a:t>
            </a:r>
            <a:r>
              <a:rPr sz="3600" i="1" spc="52" baseline="2314" dirty="0">
                <a:latin typeface="Times New Roman"/>
                <a:cs typeface="Times New Roman"/>
              </a:rPr>
              <a:t>y</a:t>
            </a:r>
            <a:r>
              <a:rPr sz="3600" spc="52" baseline="2314" dirty="0">
                <a:latin typeface="Times New Roman"/>
                <a:cs typeface="Times New Roman"/>
              </a:rPr>
              <a:t>)</a:t>
            </a:r>
            <a:r>
              <a:rPr sz="3600" spc="-292" baseline="2314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Carlito"/>
                <a:cs typeface="Carlito"/>
              </a:rPr>
              <a:t>and</a:t>
            </a:r>
            <a:r>
              <a:rPr sz="2800" spc="165" dirty="0">
                <a:latin typeface="Carlito"/>
                <a:cs typeface="Carlito"/>
              </a:rPr>
              <a:t> </a:t>
            </a:r>
            <a:r>
              <a:rPr sz="3600" i="1" spc="127" baseline="2314" dirty="0">
                <a:latin typeface="Times New Roman"/>
                <a:cs typeface="Times New Roman"/>
              </a:rPr>
              <a:t>h</a:t>
            </a:r>
            <a:r>
              <a:rPr sz="3600" spc="127" baseline="2314" dirty="0">
                <a:latin typeface="Times New Roman"/>
                <a:cs typeface="Times New Roman"/>
              </a:rPr>
              <a:t>(</a:t>
            </a:r>
            <a:r>
              <a:rPr sz="3600" i="1" spc="127" baseline="2314" dirty="0">
                <a:latin typeface="Times New Roman"/>
                <a:cs typeface="Times New Roman"/>
              </a:rPr>
              <a:t>x</a:t>
            </a:r>
            <a:r>
              <a:rPr sz="3600" spc="127" baseline="2314" dirty="0">
                <a:latin typeface="Times New Roman"/>
                <a:cs typeface="Times New Roman"/>
              </a:rPr>
              <a:t>,</a:t>
            </a:r>
            <a:r>
              <a:rPr sz="3600" spc="-127" baseline="2314" dirty="0">
                <a:latin typeface="Times New Roman"/>
                <a:cs typeface="Times New Roman"/>
              </a:rPr>
              <a:t> </a:t>
            </a:r>
            <a:r>
              <a:rPr sz="3600" i="1" spc="52" baseline="2314" dirty="0">
                <a:latin typeface="Times New Roman"/>
                <a:cs typeface="Times New Roman"/>
              </a:rPr>
              <a:t>y</a:t>
            </a:r>
            <a:r>
              <a:rPr sz="3600" spc="52" baseline="2314" dirty="0">
                <a:latin typeface="Times New Roman"/>
                <a:cs typeface="Times New Roman"/>
              </a:rPr>
              <a:t>),</a:t>
            </a:r>
            <a:r>
              <a:rPr sz="3600" spc="-352" baseline="2314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rlito"/>
                <a:cs typeface="Carlito"/>
              </a:rPr>
              <a:t>define</a:t>
            </a:r>
            <a:r>
              <a:rPr sz="2800" spc="15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the</a:t>
            </a:r>
            <a:r>
              <a:rPr sz="2800" spc="5" dirty="0">
                <a:latin typeface="Carlito"/>
                <a:cs typeface="Carlito"/>
              </a:rPr>
              <a:t> </a:t>
            </a:r>
            <a:r>
              <a:rPr sz="2800" spc="-15" dirty="0">
                <a:latin typeface="Carlito"/>
                <a:cs typeface="Carlito"/>
              </a:rPr>
              <a:t>new</a:t>
            </a:r>
            <a:r>
              <a:rPr sz="2800" spc="5" dirty="0">
                <a:latin typeface="Carlito"/>
                <a:cs typeface="Carlito"/>
              </a:rPr>
              <a:t> </a:t>
            </a:r>
            <a:r>
              <a:rPr sz="2800" spc="-15" dirty="0">
                <a:latin typeface="Carlito"/>
                <a:cs typeface="Carlito"/>
              </a:rPr>
              <a:t>random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2410" y="4819650"/>
            <a:ext cx="860679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latin typeface="Carlito"/>
                <a:cs typeface="Carlito"/>
              </a:rPr>
              <a:t>The </a:t>
            </a:r>
            <a:r>
              <a:rPr sz="2800" spc="-15" dirty="0">
                <a:latin typeface="Carlito"/>
                <a:cs typeface="Carlito"/>
              </a:rPr>
              <a:t>procedure </a:t>
            </a:r>
            <a:r>
              <a:rPr sz="2800" spc="-10" dirty="0">
                <a:latin typeface="Carlito"/>
                <a:cs typeface="Carlito"/>
              </a:rPr>
              <a:t>is </a:t>
            </a:r>
            <a:r>
              <a:rPr sz="2800" spc="-5" dirty="0">
                <a:latin typeface="Carlito"/>
                <a:cs typeface="Carlito"/>
              </a:rPr>
              <a:t>the </a:t>
            </a:r>
            <a:r>
              <a:rPr sz="2800" spc="-10" dirty="0">
                <a:latin typeface="Carlito"/>
                <a:cs typeface="Carlito"/>
              </a:rPr>
              <a:t>same </a:t>
            </a:r>
            <a:r>
              <a:rPr sz="2800" spc="-5" dirty="0">
                <a:latin typeface="Carlito"/>
                <a:cs typeface="Carlito"/>
              </a:rPr>
              <a:t>as </a:t>
            </a:r>
            <a:r>
              <a:rPr sz="2800" spc="-10" dirty="0">
                <a:latin typeface="Carlito"/>
                <a:cs typeface="Carlito"/>
              </a:rPr>
              <a:t>that in </a:t>
            </a:r>
            <a:r>
              <a:rPr sz="2800" spc="-5" dirty="0">
                <a:latin typeface="Carlito"/>
                <a:cs typeface="Carlito"/>
              </a:rPr>
              <a:t>one function </a:t>
            </a:r>
            <a:r>
              <a:rPr sz="2800" dirty="0">
                <a:latin typeface="Carlito"/>
                <a:cs typeface="Carlito"/>
              </a:rPr>
              <a:t>of </a:t>
            </a:r>
            <a:r>
              <a:rPr sz="2800" spc="-10" dirty="0">
                <a:latin typeface="Carlito"/>
                <a:cs typeface="Carlito"/>
              </a:rPr>
              <a:t>two  </a:t>
            </a:r>
            <a:r>
              <a:rPr sz="2800" spc="-15" dirty="0">
                <a:latin typeface="Carlito"/>
                <a:cs typeface="Carlito"/>
              </a:rPr>
              <a:t>random</a:t>
            </a:r>
            <a:r>
              <a:rPr sz="2800" spc="-5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variable.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32867" y="2391109"/>
            <a:ext cx="2072005" cy="890905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55244">
              <a:lnSpc>
                <a:spcPct val="100000"/>
              </a:lnSpc>
              <a:spcBef>
                <a:spcPts val="745"/>
              </a:spcBef>
              <a:tabLst>
                <a:tab pos="482600" algn="l"/>
              </a:tabLst>
            </a:pPr>
            <a:r>
              <a:rPr sz="2300" i="1" spc="459" dirty="0">
                <a:latin typeface="Times New Roman"/>
                <a:cs typeface="Times New Roman"/>
              </a:rPr>
              <a:t>Z	</a:t>
            </a:r>
            <a:r>
              <a:rPr sz="2300" spc="450" dirty="0">
                <a:latin typeface="Symbol"/>
                <a:cs typeface="Symbol"/>
              </a:rPr>
              <a:t></a:t>
            </a:r>
            <a:r>
              <a:rPr sz="2300" spc="220" dirty="0">
                <a:latin typeface="Times New Roman"/>
                <a:cs typeface="Times New Roman"/>
              </a:rPr>
              <a:t> </a:t>
            </a:r>
            <a:r>
              <a:rPr sz="2300" i="1" spc="420" dirty="0">
                <a:latin typeface="Times New Roman"/>
                <a:cs typeface="Times New Roman"/>
              </a:rPr>
              <a:t>g</a:t>
            </a:r>
            <a:r>
              <a:rPr sz="2300" spc="420" dirty="0">
                <a:latin typeface="Times New Roman"/>
                <a:cs typeface="Times New Roman"/>
              </a:rPr>
              <a:t>(</a:t>
            </a:r>
            <a:r>
              <a:rPr sz="2300" spc="-265" dirty="0">
                <a:latin typeface="Times New Roman"/>
                <a:cs typeface="Times New Roman"/>
              </a:rPr>
              <a:t> </a:t>
            </a:r>
            <a:r>
              <a:rPr sz="2300" i="1" spc="505" dirty="0">
                <a:latin typeface="Times New Roman"/>
                <a:cs typeface="Times New Roman"/>
              </a:rPr>
              <a:t>X</a:t>
            </a:r>
            <a:r>
              <a:rPr sz="2300" i="1" spc="-180" dirty="0">
                <a:latin typeface="Times New Roman"/>
                <a:cs typeface="Times New Roman"/>
              </a:rPr>
              <a:t> </a:t>
            </a:r>
            <a:r>
              <a:rPr sz="2300" spc="385" dirty="0">
                <a:latin typeface="Times New Roman"/>
                <a:cs typeface="Times New Roman"/>
              </a:rPr>
              <a:t>,</a:t>
            </a:r>
            <a:r>
              <a:rPr sz="2300" i="1" spc="385" dirty="0">
                <a:latin typeface="Times New Roman"/>
                <a:cs typeface="Times New Roman"/>
              </a:rPr>
              <a:t>Y</a:t>
            </a:r>
            <a:r>
              <a:rPr sz="2300" i="1" spc="-135" dirty="0">
                <a:latin typeface="Times New Roman"/>
                <a:cs typeface="Times New Roman"/>
              </a:rPr>
              <a:t> </a:t>
            </a:r>
            <a:r>
              <a:rPr sz="2300" spc="275" dirty="0">
                <a:latin typeface="Times New Roman"/>
                <a:cs typeface="Times New Roman"/>
              </a:rPr>
              <a:t>)</a:t>
            </a:r>
            <a:endParaRPr sz="23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  <a:tabLst>
                <a:tab pos="477520" algn="l"/>
              </a:tabLst>
            </a:pPr>
            <a:r>
              <a:rPr sz="2300" i="1" spc="685" dirty="0">
                <a:latin typeface="Times New Roman"/>
                <a:cs typeface="Times New Roman"/>
              </a:rPr>
              <a:t>W	</a:t>
            </a:r>
            <a:r>
              <a:rPr sz="2300" spc="450" dirty="0">
                <a:latin typeface="Symbol"/>
                <a:cs typeface="Symbol"/>
              </a:rPr>
              <a:t></a:t>
            </a:r>
            <a:r>
              <a:rPr sz="2300" spc="55" dirty="0">
                <a:latin typeface="Times New Roman"/>
                <a:cs typeface="Times New Roman"/>
              </a:rPr>
              <a:t> </a:t>
            </a:r>
            <a:r>
              <a:rPr sz="2300" i="1" spc="360" dirty="0">
                <a:latin typeface="Times New Roman"/>
                <a:cs typeface="Times New Roman"/>
              </a:rPr>
              <a:t>h</a:t>
            </a:r>
            <a:r>
              <a:rPr sz="2300" spc="360" dirty="0">
                <a:latin typeface="Times New Roman"/>
                <a:cs typeface="Times New Roman"/>
              </a:rPr>
              <a:t>(</a:t>
            </a:r>
            <a:r>
              <a:rPr sz="2300" spc="-265" dirty="0">
                <a:latin typeface="Times New Roman"/>
                <a:cs typeface="Times New Roman"/>
              </a:rPr>
              <a:t> </a:t>
            </a:r>
            <a:r>
              <a:rPr sz="2300" i="1" spc="505" dirty="0">
                <a:latin typeface="Times New Roman"/>
                <a:cs typeface="Times New Roman"/>
              </a:rPr>
              <a:t>X</a:t>
            </a:r>
            <a:r>
              <a:rPr sz="2300" i="1" spc="-185" dirty="0">
                <a:latin typeface="Times New Roman"/>
                <a:cs typeface="Times New Roman"/>
              </a:rPr>
              <a:t> </a:t>
            </a:r>
            <a:r>
              <a:rPr sz="2300" spc="385" dirty="0">
                <a:latin typeface="Times New Roman"/>
                <a:cs typeface="Times New Roman"/>
              </a:rPr>
              <a:t>,</a:t>
            </a:r>
            <a:r>
              <a:rPr sz="2300" i="1" spc="385" dirty="0">
                <a:latin typeface="Times New Roman"/>
                <a:cs typeface="Times New Roman"/>
              </a:rPr>
              <a:t>Y</a:t>
            </a:r>
            <a:r>
              <a:rPr sz="2300" i="1" spc="-135" dirty="0">
                <a:latin typeface="Times New Roman"/>
                <a:cs typeface="Times New Roman"/>
              </a:rPr>
              <a:t> </a:t>
            </a:r>
            <a:r>
              <a:rPr sz="2300" spc="170" dirty="0">
                <a:latin typeface="Times New Roman"/>
                <a:cs typeface="Times New Roman"/>
              </a:rPr>
              <a:t>).</a:t>
            </a:r>
            <a:endParaRPr sz="23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4800" y="3648075"/>
            <a:ext cx="8534400" cy="1171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2437224" y="6324600"/>
            <a:ext cx="3887376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1940" y="0"/>
            <a:ext cx="7806690" cy="159258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850265" algn="ctr">
              <a:lnSpc>
                <a:spcPct val="100000"/>
              </a:lnSpc>
              <a:spcBef>
                <a:spcPts val="660"/>
              </a:spcBef>
            </a:pPr>
            <a:r>
              <a:rPr sz="3200" b="1" spc="-5" dirty="0">
                <a:latin typeface="Times New Roman"/>
                <a:cs typeface="Times New Roman"/>
              </a:rPr>
              <a:t>Cont…</a:t>
            </a:r>
            <a:endParaRPr sz="3200">
              <a:latin typeface="Times New Roman"/>
              <a:cs typeface="Times New Roman"/>
            </a:endParaRPr>
          </a:p>
          <a:p>
            <a:pPr marL="381000" indent="-342900">
              <a:lnSpc>
                <a:spcPct val="100000"/>
              </a:lnSpc>
              <a:spcBef>
                <a:spcPts val="484"/>
              </a:spcBef>
              <a:buFont typeface="Arial"/>
              <a:buChar char="•"/>
              <a:tabLst>
                <a:tab pos="380365" algn="l"/>
                <a:tab pos="381000" algn="l"/>
                <a:tab pos="3002280" algn="l"/>
              </a:tabLst>
            </a:pPr>
            <a:r>
              <a:rPr sz="2800" spc="-5" dirty="0">
                <a:latin typeface="Carlito"/>
                <a:cs typeface="Carlito"/>
              </a:rPr>
              <a:t>In </a:t>
            </a:r>
            <a:r>
              <a:rPr sz="2800" spc="-20" dirty="0">
                <a:latin typeface="Carlito"/>
                <a:cs typeface="Carlito"/>
              </a:rPr>
              <a:t>fact </a:t>
            </a:r>
            <a:r>
              <a:rPr sz="2800" spc="-25" dirty="0">
                <a:latin typeface="Carlito"/>
                <a:cs typeface="Carlito"/>
              </a:rPr>
              <a:t>for</a:t>
            </a:r>
            <a:r>
              <a:rPr sz="2800" spc="45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given</a:t>
            </a:r>
            <a:r>
              <a:rPr sz="2800" dirty="0">
                <a:latin typeface="Carlito"/>
                <a:cs typeface="Carlito"/>
              </a:rPr>
              <a:t> </a:t>
            </a:r>
            <a:r>
              <a:rPr sz="2800" i="1" spc="-5" dirty="0">
                <a:latin typeface="Carlito"/>
                <a:cs typeface="Carlito"/>
              </a:rPr>
              <a:t>z	</a:t>
            </a:r>
            <a:r>
              <a:rPr sz="2800" spc="-5" dirty="0">
                <a:latin typeface="Carlito"/>
                <a:cs typeface="Carlito"/>
              </a:rPr>
              <a:t>and</a:t>
            </a:r>
            <a:r>
              <a:rPr sz="2800" spc="5" dirty="0">
                <a:latin typeface="Carlito"/>
                <a:cs typeface="Carlito"/>
              </a:rPr>
              <a:t> </a:t>
            </a:r>
            <a:r>
              <a:rPr sz="2800" i="1" spc="-5" dirty="0">
                <a:latin typeface="Carlito"/>
                <a:cs typeface="Carlito"/>
              </a:rPr>
              <a:t>w</a:t>
            </a:r>
            <a:r>
              <a:rPr sz="2800" spc="-5" dirty="0">
                <a:latin typeface="Carlito"/>
                <a:cs typeface="Carlito"/>
              </a:rPr>
              <a:t>,</a:t>
            </a:r>
            <a:endParaRPr sz="2800">
              <a:latin typeface="Carlito"/>
              <a:cs typeface="Carlito"/>
            </a:endParaRPr>
          </a:p>
          <a:p>
            <a:pPr marL="457834">
              <a:lnSpc>
                <a:spcPct val="100000"/>
              </a:lnSpc>
              <a:spcBef>
                <a:spcPts val="430"/>
              </a:spcBef>
            </a:pPr>
            <a:r>
              <a:rPr sz="2300" i="1" spc="40" dirty="0">
                <a:latin typeface="Times New Roman"/>
                <a:cs typeface="Times New Roman"/>
              </a:rPr>
              <a:t>F</a:t>
            </a:r>
            <a:r>
              <a:rPr sz="2025" i="1" spc="60" baseline="-22633" dirty="0">
                <a:latin typeface="Times New Roman"/>
                <a:cs typeface="Times New Roman"/>
              </a:rPr>
              <a:t>ZW</a:t>
            </a:r>
            <a:r>
              <a:rPr sz="2025" i="1" spc="209" baseline="-22633" dirty="0">
                <a:latin typeface="Times New Roman"/>
                <a:cs typeface="Times New Roman"/>
              </a:rPr>
              <a:t> </a:t>
            </a:r>
            <a:r>
              <a:rPr sz="2300" spc="150" dirty="0">
                <a:latin typeface="Times New Roman"/>
                <a:cs typeface="Times New Roman"/>
              </a:rPr>
              <a:t>(</a:t>
            </a:r>
            <a:r>
              <a:rPr sz="2300" i="1" spc="150" dirty="0">
                <a:latin typeface="Times New Roman"/>
                <a:cs typeface="Times New Roman"/>
              </a:rPr>
              <a:t>z</a:t>
            </a:r>
            <a:r>
              <a:rPr sz="2300" spc="150" dirty="0">
                <a:latin typeface="Times New Roman"/>
                <a:cs typeface="Times New Roman"/>
              </a:rPr>
              <a:t>,</a:t>
            </a:r>
            <a:r>
              <a:rPr sz="2300" spc="-250" dirty="0">
                <a:latin typeface="Times New Roman"/>
                <a:cs typeface="Times New Roman"/>
              </a:rPr>
              <a:t> </a:t>
            </a:r>
            <a:r>
              <a:rPr sz="2300" i="1" spc="85" dirty="0">
                <a:latin typeface="Times New Roman"/>
                <a:cs typeface="Times New Roman"/>
              </a:rPr>
              <a:t>w</a:t>
            </a:r>
            <a:r>
              <a:rPr sz="2300" spc="85" dirty="0">
                <a:latin typeface="Times New Roman"/>
                <a:cs typeface="Times New Roman"/>
              </a:rPr>
              <a:t>)</a:t>
            </a:r>
            <a:r>
              <a:rPr sz="2300" spc="-35" dirty="0">
                <a:latin typeface="Times New Roman"/>
                <a:cs typeface="Times New Roman"/>
              </a:rPr>
              <a:t> </a:t>
            </a:r>
            <a:r>
              <a:rPr sz="2300" spc="135" dirty="0">
                <a:latin typeface="Symbol"/>
                <a:cs typeface="Symbol"/>
              </a:rPr>
              <a:t></a:t>
            </a:r>
            <a:r>
              <a:rPr sz="2300" spc="35" dirty="0">
                <a:latin typeface="Times New Roman"/>
                <a:cs typeface="Times New Roman"/>
              </a:rPr>
              <a:t> </a:t>
            </a:r>
            <a:r>
              <a:rPr sz="2300" i="1" spc="35" dirty="0">
                <a:latin typeface="Times New Roman"/>
                <a:cs typeface="Times New Roman"/>
              </a:rPr>
              <a:t>P</a:t>
            </a:r>
            <a:r>
              <a:rPr sz="3050" spc="35" dirty="0">
                <a:latin typeface="Symbol"/>
                <a:cs typeface="Symbol"/>
              </a:rPr>
              <a:t></a:t>
            </a:r>
            <a:r>
              <a:rPr sz="2300" i="1" spc="35" dirty="0">
                <a:latin typeface="Times New Roman"/>
                <a:cs typeface="Times New Roman"/>
              </a:rPr>
              <a:t>Z</a:t>
            </a:r>
            <a:r>
              <a:rPr sz="2300" i="1" spc="170" dirty="0">
                <a:latin typeface="Times New Roman"/>
                <a:cs typeface="Times New Roman"/>
              </a:rPr>
              <a:t> </a:t>
            </a:r>
            <a:r>
              <a:rPr sz="2300" spc="135" dirty="0">
                <a:latin typeface="Symbol"/>
                <a:cs typeface="Symbol"/>
              </a:rPr>
              <a:t></a:t>
            </a:r>
            <a:r>
              <a:rPr sz="2300" spc="75" dirty="0">
                <a:latin typeface="Times New Roman"/>
                <a:cs typeface="Times New Roman"/>
              </a:rPr>
              <a:t> </a:t>
            </a:r>
            <a:r>
              <a:rPr sz="2300" i="1" spc="155" dirty="0">
                <a:latin typeface="Times New Roman"/>
                <a:cs typeface="Times New Roman"/>
              </a:rPr>
              <a:t>z</a:t>
            </a:r>
            <a:r>
              <a:rPr sz="2300" spc="155" dirty="0">
                <a:latin typeface="Times New Roman"/>
                <a:cs typeface="Times New Roman"/>
              </a:rPr>
              <a:t>,</a:t>
            </a:r>
            <a:r>
              <a:rPr sz="2300" i="1" spc="155" dirty="0">
                <a:latin typeface="Times New Roman"/>
                <a:cs typeface="Times New Roman"/>
              </a:rPr>
              <a:t>W</a:t>
            </a:r>
            <a:r>
              <a:rPr sz="2300" i="1" spc="235" dirty="0">
                <a:latin typeface="Times New Roman"/>
                <a:cs typeface="Times New Roman"/>
              </a:rPr>
              <a:t> </a:t>
            </a:r>
            <a:r>
              <a:rPr sz="2300" spc="135" dirty="0">
                <a:latin typeface="Symbol"/>
                <a:cs typeface="Symbol"/>
              </a:rPr>
              <a:t></a:t>
            </a:r>
            <a:r>
              <a:rPr sz="2300" dirty="0">
                <a:latin typeface="Times New Roman"/>
                <a:cs typeface="Times New Roman"/>
              </a:rPr>
              <a:t> </a:t>
            </a:r>
            <a:r>
              <a:rPr sz="2300" i="1" spc="-10" dirty="0">
                <a:latin typeface="Times New Roman"/>
                <a:cs typeface="Times New Roman"/>
              </a:rPr>
              <a:t>w</a:t>
            </a:r>
            <a:r>
              <a:rPr sz="3050" spc="-10" dirty="0">
                <a:latin typeface="Symbol"/>
                <a:cs typeface="Symbol"/>
              </a:rPr>
              <a:t></a:t>
            </a:r>
            <a:r>
              <a:rPr sz="3050" spc="-415" dirty="0">
                <a:latin typeface="Times New Roman"/>
                <a:cs typeface="Times New Roman"/>
              </a:rPr>
              <a:t> </a:t>
            </a:r>
            <a:r>
              <a:rPr sz="2300" spc="135" dirty="0">
                <a:latin typeface="Symbol"/>
                <a:cs typeface="Symbol"/>
              </a:rPr>
              <a:t></a:t>
            </a:r>
            <a:r>
              <a:rPr sz="2300" spc="35" dirty="0">
                <a:latin typeface="Times New Roman"/>
                <a:cs typeface="Times New Roman"/>
              </a:rPr>
              <a:t> </a:t>
            </a:r>
            <a:r>
              <a:rPr sz="2300" i="1" spc="100" dirty="0">
                <a:latin typeface="Times New Roman"/>
                <a:cs typeface="Times New Roman"/>
              </a:rPr>
              <a:t>P</a:t>
            </a:r>
            <a:r>
              <a:rPr sz="3050" spc="100" dirty="0">
                <a:latin typeface="Symbol"/>
                <a:cs typeface="Symbol"/>
              </a:rPr>
              <a:t></a:t>
            </a:r>
            <a:r>
              <a:rPr sz="2300" i="1" spc="100" dirty="0">
                <a:latin typeface="Times New Roman"/>
                <a:cs typeface="Times New Roman"/>
              </a:rPr>
              <a:t>g</a:t>
            </a:r>
            <a:r>
              <a:rPr sz="2300" spc="100" dirty="0">
                <a:latin typeface="Times New Roman"/>
                <a:cs typeface="Times New Roman"/>
              </a:rPr>
              <a:t>(</a:t>
            </a:r>
            <a:r>
              <a:rPr sz="2300" spc="-350" dirty="0">
                <a:latin typeface="Times New Roman"/>
                <a:cs typeface="Times New Roman"/>
              </a:rPr>
              <a:t> </a:t>
            </a:r>
            <a:r>
              <a:rPr sz="2300" i="1" spc="150" dirty="0">
                <a:latin typeface="Times New Roman"/>
                <a:cs typeface="Times New Roman"/>
              </a:rPr>
              <a:t>X</a:t>
            </a:r>
            <a:r>
              <a:rPr sz="2300" i="1" spc="-235" dirty="0">
                <a:latin typeface="Times New Roman"/>
                <a:cs typeface="Times New Roman"/>
              </a:rPr>
              <a:t> </a:t>
            </a:r>
            <a:r>
              <a:rPr sz="2300" spc="165" dirty="0">
                <a:latin typeface="Times New Roman"/>
                <a:cs typeface="Times New Roman"/>
              </a:rPr>
              <a:t>,</a:t>
            </a:r>
            <a:r>
              <a:rPr sz="2300" i="1" spc="165" dirty="0">
                <a:latin typeface="Times New Roman"/>
                <a:cs typeface="Times New Roman"/>
              </a:rPr>
              <a:t>Y</a:t>
            </a:r>
            <a:r>
              <a:rPr sz="2300" i="1" spc="-295" dirty="0">
                <a:latin typeface="Times New Roman"/>
                <a:cs typeface="Times New Roman"/>
              </a:rPr>
              <a:t> </a:t>
            </a:r>
            <a:r>
              <a:rPr sz="2300" spc="80" dirty="0">
                <a:latin typeface="Times New Roman"/>
                <a:cs typeface="Times New Roman"/>
              </a:rPr>
              <a:t>)</a:t>
            </a:r>
            <a:r>
              <a:rPr sz="2300" spc="-70" dirty="0">
                <a:latin typeface="Times New Roman"/>
                <a:cs typeface="Times New Roman"/>
              </a:rPr>
              <a:t> </a:t>
            </a:r>
            <a:r>
              <a:rPr sz="2300" spc="135" dirty="0">
                <a:latin typeface="Symbol"/>
                <a:cs typeface="Symbol"/>
              </a:rPr>
              <a:t></a:t>
            </a:r>
            <a:r>
              <a:rPr sz="2300" spc="70" dirty="0">
                <a:latin typeface="Times New Roman"/>
                <a:cs typeface="Times New Roman"/>
              </a:rPr>
              <a:t> </a:t>
            </a:r>
            <a:r>
              <a:rPr sz="2300" i="1" spc="105" dirty="0">
                <a:latin typeface="Times New Roman"/>
                <a:cs typeface="Times New Roman"/>
              </a:rPr>
              <a:t>z</a:t>
            </a:r>
            <a:r>
              <a:rPr sz="2300" spc="105" dirty="0">
                <a:latin typeface="Times New Roman"/>
                <a:cs typeface="Times New Roman"/>
              </a:rPr>
              <a:t>,</a:t>
            </a:r>
            <a:r>
              <a:rPr sz="2300" spc="-285" dirty="0">
                <a:latin typeface="Times New Roman"/>
                <a:cs typeface="Times New Roman"/>
              </a:rPr>
              <a:t> </a:t>
            </a:r>
            <a:r>
              <a:rPr sz="2300" i="1" spc="100" dirty="0">
                <a:latin typeface="Times New Roman"/>
                <a:cs typeface="Times New Roman"/>
              </a:rPr>
              <a:t>h</a:t>
            </a:r>
            <a:r>
              <a:rPr sz="2300" spc="100" dirty="0">
                <a:latin typeface="Times New Roman"/>
                <a:cs typeface="Times New Roman"/>
              </a:rPr>
              <a:t>(</a:t>
            </a:r>
            <a:r>
              <a:rPr sz="2300" spc="-345" dirty="0">
                <a:latin typeface="Times New Roman"/>
                <a:cs typeface="Times New Roman"/>
              </a:rPr>
              <a:t> </a:t>
            </a:r>
            <a:r>
              <a:rPr sz="2300" i="1" spc="150" dirty="0">
                <a:latin typeface="Times New Roman"/>
                <a:cs typeface="Times New Roman"/>
              </a:rPr>
              <a:t>X</a:t>
            </a:r>
            <a:r>
              <a:rPr sz="2300" i="1" spc="-240" dirty="0">
                <a:latin typeface="Times New Roman"/>
                <a:cs typeface="Times New Roman"/>
              </a:rPr>
              <a:t> </a:t>
            </a:r>
            <a:r>
              <a:rPr sz="2300" spc="165" dirty="0">
                <a:latin typeface="Times New Roman"/>
                <a:cs typeface="Times New Roman"/>
              </a:rPr>
              <a:t>,</a:t>
            </a:r>
            <a:r>
              <a:rPr sz="2300" i="1" spc="165" dirty="0">
                <a:latin typeface="Times New Roman"/>
                <a:cs typeface="Times New Roman"/>
              </a:rPr>
              <a:t>Y</a:t>
            </a:r>
            <a:r>
              <a:rPr sz="2300" i="1" spc="-290" dirty="0">
                <a:latin typeface="Times New Roman"/>
                <a:cs typeface="Times New Roman"/>
              </a:rPr>
              <a:t> </a:t>
            </a:r>
            <a:r>
              <a:rPr sz="2300" spc="80" dirty="0">
                <a:latin typeface="Times New Roman"/>
                <a:cs typeface="Times New Roman"/>
              </a:rPr>
              <a:t>)</a:t>
            </a:r>
            <a:r>
              <a:rPr sz="2300" spc="-80" dirty="0">
                <a:latin typeface="Times New Roman"/>
                <a:cs typeface="Times New Roman"/>
              </a:rPr>
              <a:t> </a:t>
            </a:r>
            <a:r>
              <a:rPr sz="2300" spc="135" dirty="0">
                <a:latin typeface="Symbol"/>
                <a:cs typeface="Symbol"/>
              </a:rPr>
              <a:t></a:t>
            </a:r>
            <a:r>
              <a:rPr sz="2300" dirty="0">
                <a:latin typeface="Times New Roman"/>
                <a:cs typeface="Times New Roman"/>
              </a:rPr>
              <a:t> </a:t>
            </a:r>
            <a:r>
              <a:rPr sz="2300" i="1" spc="-5" dirty="0">
                <a:latin typeface="Times New Roman"/>
                <a:cs typeface="Times New Roman"/>
              </a:rPr>
              <a:t>w</a:t>
            </a:r>
            <a:r>
              <a:rPr sz="3050" spc="-5" dirty="0">
                <a:latin typeface="Symbol"/>
                <a:cs typeface="Symbol"/>
              </a:rPr>
              <a:t></a:t>
            </a:r>
            <a:endParaRPr sz="3050">
              <a:latin typeface="Symbol"/>
              <a:cs typeface="Symbo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75814" y="1538345"/>
            <a:ext cx="2537460" cy="5778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465"/>
              </a:lnSpc>
              <a:spcBef>
                <a:spcPts val="100"/>
              </a:spcBef>
              <a:tabLst>
                <a:tab pos="2203450" algn="l"/>
              </a:tabLst>
            </a:pPr>
            <a:r>
              <a:rPr sz="2300" spc="135" dirty="0">
                <a:latin typeface="Symbol"/>
                <a:cs typeface="Symbol"/>
              </a:rPr>
              <a:t></a:t>
            </a:r>
            <a:r>
              <a:rPr sz="2300" spc="35" dirty="0">
                <a:latin typeface="Times New Roman"/>
                <a:cs typeface="Times New Roman"/>
              </a:rPr>
              <a:t> </a:t>
            </a:r>
            <a:r>
              <a:rPr sz="2300" i="1" spc="180" dirty="0">
                <a:latin typeface="Times New Roman"/>
                <a:cs typeface="Times New Roman"/>
              </a:rPr>
              <a:t>P</a:t>
            </a:r>
            <a:r>
              <a:rPr sz="3500" spc="-509" dirty="0">
                <a:latin typeface="Symbol"/>
                <a:cs typeface="Symbol"/>
              </a:rPr>
              <a:t></a:t>
            </a:r>
            <a:r>
              <a:rPr sz="2300" spc="80" dirty="0">
                <a:latin typeface="Times New Roman"/>
                <a:cs typeface="Times New Roman"/>
              </a:rPr>
              <a:t>(</a:t>
            </a:r>
            <a:r>
              <a:rPr sz="2300" spc="-345" dirty="0">
                <a:latin typeface="Times New Roman"/>
                <a:cs typeface="Times New Roman"/>
              </a:rPr>
              <a:t> </a:t>
            </a:r>
            <a:r>
              <a:rPr sz="2300" i="1" spc="150" dirty="0">
                <a:latin typeface="Times New Roman"/>
                <a:cs typeface="Times New Roman"/>
              </a:rPr>
              <a:t>X</a:t>
            </a:r>
            <a:r>
              <a:rPr sz="2300" i="1" spc="-235" dirty="0">
                <a:latin typeface="Times New Roman"/>
                <a:cs typeface="Times New Roman"/>
              </a:rPr>
              <a:t> </a:t>
            </a:r>
            <a:r>
              <a:rPr sz="2300" spc="195" dirty="0">
                <a:latin typeface="Times New Roman"/>
                <a:cs typeface="Times New Roman"/>
              </a:rPr>
              <a:t>,</a:t>
            </a:r>
            <a:r>
              <a:rPr sz="2300" i="1" spc="140" dirty="0">
                <a:latin typeface="Times New Roman"/>
                <a:cs typeface="Times New Roman"/>
              </a:rPr>
              <a:t>Y</a:t>
            </a:r>
            <a:r>
              <a:rPr sz="2300" i="1" spc="-295" dirty="0">
                <a:latin typeface="Times New Roman"/>
                <a:cs typeface="Times New Roman"/>
              </a:rPr>
              <a:t> </a:t>
            </a:r>
            <a:r>
              <a:rPr sz="2300" spc="80" dirty="0">
                <a:latin typeface="Times New Roman"/>
                <a:cs typeface="Times New Roman"/>
              </a:rPr>
              <a:t>)</a:t>
            </a:r>
            <a:r>
              <a:rPr sz="2300" spc="-305" dirty="0">
                <a:latin typeface="Times New Roman"/>
                <a:cs typeface="Times New Roman"/>
              </a:rPr>
              <a:t> </a:t>
            </a:r>
            <a:r>
              <a:rPr sz="2300" spc="180" dirty="0">
                <a:latin typeface="Symbol"/>
                <a:cs typeface="Symbol"/>
              </a:rPr>
              <a:t></a:t>
            </a:r>
            <a:r>
              <a:rPr sz="2300" spc="-229" dirty="0">
                <a:latin typeface="Times New Roman"/>
                <a:cs typeface="Times New Roman"/>
              </a:rPr>
              <a:t> </a:t>
            </a:r>
            <a:r>
              <a:rPr sz="2300" i="1" spc="180" dirty="0">
                <a:latin typeface="Times New Roman"/>
                <a:cs typeface="Times New Roman"/>
              </a:rPr>
              <a:t>D</a:t>
            </a:r>
            <a:r>
              <a:rPr sz="2300" i="1" dirty="0">
                <a:latin typeface="Times New Roman"/>
                <a:cs typeface="Times New Roman"/>
              </a:rPr>
              <a:t>	</a:t>
            </a:r>
            <a:r>
              <a:rPr sz="3500" spc="-50" dirty="0">
                <a:latin typeface="Symbol"/>
                <a:cs typeface="Symbol"/>
              </a:rPr>
              <a:t></a:t>
            </a:r>
            <a:r>
              <a:rPr sz="2300" spc="135" dirty="0">
                <a:latin typeface="Symbol"/>
                <a:cs typeface="Symbol"/>
              </a:rPr>
              <a:t></a:t>
            </a:r>
            <a:endParaRPr sz="2300">
              <a:latin typeface="Symbol"/>
              <a:cs typeface="Symbol"/>
            </a:endParaRPr>
          </a:p>
          <a:p>
            <a:pPr marR="364490" algn="r">
              <a:lnSpc>
                <a:spcPts val="885"/>
              </a:lnSpc>
            </a:pPr>
            <a:r>
              <a:rPr sz="1350" i="1" spc="160" dirty="0">
                <a:latin typeface="Times New Roman"/>
                <a:cs typeface="Times New Roman"/>
              </a:rPr>
              <a:t>z</a:t>
            </a:r>
            <a:r>
              <a:rPr sz="1350" spc="100" dirty="0">
                <a:latin typeface="Times New Roman"/>
                <a:cs typeface="Times New Roman"/>
              </a:rPr>
              <a:t>,</a:t>
            </a:r>
            <a:r>
              <a:rPr sz="1350" i="1" spc="90" dirty="0">
                <a:latin typeface="Times New Roman"/>
                <a:cs typeface="Times New Roman"/>
              </a:rPr>
              <a:t>w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5357" y="2060800"/>
            <a:ext cx="220979" cy="1733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50" i="1" spc="40" dirty="0">
                <a:latin typeface="Times New Roman"/>
                <a:cs typeface="Times New Roman"/>
              </a:rPr>
              <a:t>z</a:t>
            </a:r>
            <a:r>
              <a:rPr sz="950" i="1" spc="-165" dirty="0">
                <a:latin typeface="Times New Roman"/>
                <a:cs typeface="Times New Roman"/>
              </a:rPr>
              <a:t> </a:t>
            </a:r>
            <a:r>
              <a:rPr sz="950" spc="60" dirty="0">
                <a:latin typeface="Times New Roman"/>
                <a:cs typeface="Times New Roman"/>
              </a:rPr>
              <a:t>,</a:t>
            </a:r>
            <a:r>
              <a:rPr sz="950" i="1" spc="60" dirty="0">
                <a:latin typeface="Times New Roman"/>
                <a:cs typeface="Times New Roman"/>
              </a:rPr>
              <a:t>w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34253" y="1698976"/>
            <a:ext cx="1151255" cy="5568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5175" spc="150" baseline="7246" dirty="0">
                <a:latin typeface="Symbol"/>
                <a:cs typeface="Symbol"/>
              </a:rPr>
              <a:t></a:t>
            </a:r>
            <a:r>
              <a:rPr sz="5175" spc="367" baseline="7246" dirty="0">
                <a:latin typeface="Times New Roman"/>
                <a:cs typeface="Times New Roman"/>
              </a:rPr>
              <a:t> </a:t>
            </a:r>
            <a:r>
              <a:rPr sz="5175" spc="209" baseline="7246" dirty="0">
                <a:latin typeface="Symbol"/>
                <a:cs typeface="Symbol"/>
              </a:rPr>
              <a:t></a:t>
            </a:r>
            <a:r>
              <a:rPr sz="1350" spc="45" dirty="0">
                <a:latin typeface="Times New Roman"/>
                <a:cs typeface="Times New Roman"/>
              </a:rPr>
              <a:t>(</a:t>
            </a:r>
            <a:r>
              <a:rPr sz="1350" spc="-165" dirty="0">
                <a:latin typeface="Times New Roman"/>
                <a:cs typeface="Times New Roman"/>
              </a:rPr>
              <a:t> </a:t>
            </a:r>
            <a:r>
              <a:rPr sz="1350" i="1" spc="130" dirty="0">
                <a:latin typeface="Times New Roman"/>
                <a:cs typeface="Times New Roman"/>
              </a:rPr>
              <a:t>x</a:t>
            </a:r>
            <a:r>
              <a:rPr sz="1350" spc="30" dirty="0">
                <a:latin typeface="Times New Roman"/>
                <a:cs typeface="Times New Roman"/>
              </a:rPr>
              <a:t>,</a:t>
            </a:r>
            <a:r>
              <a:rPr sz="1350" spc="-155" dirty="0">
                <a:latin typeface="Times New Roman"/>
                <a:cs typeface="Times New Roman"/>
              </a:rPr>
              <a:t> </a:t>
            </a:r>
            <a:r>
              <a:rPr sz="1350" i="1" spc="175" dirty="0">
                <a:latin typeface="Times New Roman"/>
                <a:cs typeface="Times New Roman"/>
              </a:rPr>
              <a:t>y</a:t>
            </a:r>
            <a:r>
              <a:rPr sz="1350" spc="-50" dirty="0">
                <a:latin typeface="Times New Roman"/>
                <a:cs typeface="Times New Roman"/>
              </a:rPr>
              <a:t>)</a:t>
            </a:r>
            <a:r>
              <a:rPr sz="1350" spc="35" dirty="0">
                <a:latin typeface="Symbol"/>
                <a:cs typeface="Symbol"/>
              </a:rPr>
              <a:t></a:t>
            </a:r>
            <a:r>
              <a:rPr sz="1350" i="1" spc="95" dirty="0">
                <a:latin typeface="Times New Roman"/>
                <a:cs typeface="Times New Roman"/>
              </a:rPr>
              <a:t>D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74131" y="1883740"/>
            <a:ext cx="255904" cy="2324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350" i="1" spc="114" dirty="0">
                <a:latin typeface="Times New Roman"/>
                <a:cs typeface="Times New Roman"/>
              </a:rPr>
              <a:t>XY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53035" y="1687482"/>
            <a:ext cx="1783714" cy="38036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06400" algn="l"/>
              </a:tabLst>
            </a:pPr>
            <a:r>
              <a:rPr sz="2300" i="1" spc="70" dirty="0">
                <a:latin typeface="Times New Roman"/>
                <a:cs typeface="Times New Roman"/>
              </a:rPr>
              <a:t>f	</a:t>
            </a:r>
            <a:r>
              <a:rPr sz="2300" spc="130" dirty="0">
                <a:latin typeface="Times New Roman"/>
                <a:cs typeface="Times New Roman"/>
              </a:rPr>
              <a:t>(</a:t>
            </a:r>
            <a:r>
              <a:rPr sz="2300" i="1" spc="130" dirty="0">
                <a:latin typeface="Times New Roman"/>
                <a:cs typeface="Times New Roman"/>
              </a:rPr>
              <a:t>x</a:t>
            </a:r>
            <a:r>
              <a:rPr sz="2300" spc="130" dirty="0">
                <a:latin typeface="Times New Roman"/>
                <a:cs typeface="Times New Roman"/>
              </a:rPr>
              <a:t>,</a:t>
            </a:r>
            <a:r>
              <a:rPr sz="2300" spc="-135" dirty="0">
                <a:latin typeface="Times New Roman"/>
                <a:cs typeface="Times New Roman"/>
              </a:rPr>
              <a:t> </a:t>
            </a:r>
            <a:r>
              <a:rPr sz="2300" i="1" spc="105" dirty="0">
                <a:latin typeface="Times New Roman"/>
                <a:cs typeface="Times New Roman"/>
              </a:rPr>
              <a:t>y</a:t>
            </a:r>
            <a:r>
              <a:rPr sz="2300" spc="105" dirty="0">
                <a:latin typeface="Times New Roman"/>
                <a:cs typeface="Times New Roman"/>
              </a:rPr>
              <a:t>)</a:t>
            </a:r>
            <a:r>
              <a:rPr sz="2300" i="1" spc="105" dirty="0">
                <a:latin typeface="Times New Roman"/>
                <a:cs typeface="Times New Roman"/>
              </a:rPr>
              <a:t>dxdy</a:t>
            </a:r>
            <a:r>
              <a:rPr sz="2300" spc="105" dirty="0">
                <a:latin typeface="Times New Roman"/>
                <a:cs typeface="Times New Roman"/>
              </a:rPr>
              <a:t>,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74720" y="2513806"/>
            <a:ext cx="7632595" cy="12215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34563" y="4011167"/>
            <a:ext cx="3477777" cy="17800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39787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6504" y="0"/>
            <a:ext cx="5408296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Carlito"/>
                <a:cs typeface="Carlito"/>
              </a:rPr>
              <a:t>3.5. </a:t>
            </a:r>
            <a:r>
              <a:rPr u="heavy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Stochastic</a:t>
            </a:r>
            <a:r>
              <a:rPr u="heavy" spc="-100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 </a:t>
            </a:r>
            <a:r>
              <a:rPr u="heavy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Processes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0" y="552653"/>
            <a:ext cx="9144000" cy="196464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355600" marR="5080" indent="-342900" algn="just">
              <a:lnSpc>
                <a:spcPts val="3600"/>
              </a:lnSpc>
              <a:spcBef>
                <a:spcPts val="220"/>
              </a:spcBef>
              <a:buFont typeface="Arial"/>
              <a:buChar char="•"/>
              <a:tabLst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As we recall, a random variable X </a:t>
            </a:r>
            <a:r>
              <a:rPr sz="3000" spc="-5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spc="-5" dirty="0">
                <a:latin typeface="Times New Roman"/>
                <a:cs typeface="Times New Roman"/>
              </a:rPr>
              <a:t>rule </a:t>
            </a:r>
            <a:r>
              <a:rPr sz="3000" dirty="0">
                <a:latin typeface="Times New Roman"/>
                <a:cs typeface="Times New Roman"/>
              </a:rPr>
              <a:t>for  </a:t>
            </a:r>
            <a:r>
              <a:rPr sz="3000" spc="-5" dirty="0">
                <a:latin typeface="Times New Roman"/>
                <a:cs typeface="Times New Roman"/>
              </a:rPr>
              <a:t>assigning to </a:t>
            </a:r>
            <a:r>
              <a:rPr sz="3000" dirty="0">
                <a:latin typeface="Times New Roman"/>
                <a:cs typeface="Times New Roman"/>
              </a:rPr>
              <a:t>every outcome </a:t>
            </a:r>
            <a:r>
              <a:rPr sz="3050" i="1" spc="165" dirty="0">
                <a:latin typeface="Symbol"/>
                <a:cs typeface="Symbol"/>
              </a:rPr>
              <a:t></a:t>
            </a:r>
            <a:r>
              <a:rPr sz="3050" i="1" spc="16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of an experiment </a:t>
            </a:r>
            <a:r>
              <a:rPr sz="3000" spc="-5" dirty="0">
                <a:latin typeface="Times New Roman"/>
                <a:cs typeface="Times New Roman"/>
              </a:rPr>
              <a:t>S </a:t>
            </a:r>
            <a:r>
              <a:rPr sz="3000" dirty="0">
                <a:latin typeface="Times New Roman"/>
                <a:cs typeface="Times New Roman"/>
              </a:rPr>
              <a:t>a  number X( </a:t>
            </a:r>
            <a:r>
              <a:rPr sz="3050" i="1" spc="165" dirty="0">
                <a:latin typeface="Symbol"/>
                <a:cs typeface="Symbol"/>
              </a:rPr>
              <a:t></a:t>
            </a:r>
            <a:r>
              <a:rPr sz="3050" i="1" spc="54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).</a:t>
            </a:r>
          </a:p>
          <a:p>
            <a:pPr marL="355600" marR="8255" indent="-342900" algn="just">
              <a:lnSpc>
                <a:spcPts val="3600"/>
              </a:lnSpc>
              <a:spcBef>
                <a:spcPts val="725"/>
              </a:spcBef>
              <a:buFont typeface="Arial"/>
              <a:buChar char="•"/>
              <a:tabLst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A </a:t>
            </a:r>
            <a:r>
              <a:rPr sz="3000" b="1" spc="-5" dirty="0">
                <a:latin typeface="Times New Roman"/>
                <a:cs typeface="Times New Roman"/>
              </a:rPr>
              <a:t>stochastic </a:t>
            </a:r>
            <a:r>
              <a:rPr sz="3000" b="1" spc="-10" dirty="0">
                <a:latin typeface="Times New Roman"/>
                <a:cs typeface="Times New Roman"/>
              </a:rPr>
              <a:t>process </a:t>
            </a:r>
            <a:r>
              <a:rPr sz="3000" spc="-5" dirty="0">
                <a:latin typeface="Times New Roman"/>
                <a:cs typeface="Times New Roman"/>
              </a:rPr>
              <a:t>X(t) </a:t>
            </a:r>
            <a:r>
              <a:rPr sz="3000" dirty="0">
                <a:latin typeface="Times New Roman"/>
                <a:cs typeface="Times New Roman"/>
              </a:rPr>
              <a:t>is </a:t>
            </a:r>
            <a:r>
              <a:rPr sz="3000" b="1" dirty="0">
                <a:latin typeface="Times New Roman"/>
                <a:cs typeface="Times New Roman"/>
              </a:rPr>
              <a:t>a rule for </a:t>
            </a:r>
            <a:r>
              <a:rPr sz="3000" b="1" spc="-5" dirty="0">
                <a:latin typeface="Times New Roman"/>
                <a:cs typeface="Times New Roman"/>
              </a:rPr>
              <a:t>assigning </a:t>
            </a:r>
            <a:r>
              <a:rPr sz="3000" spc="-10" dirty="0">
                <a:latin typeface="Times New Roman"/>
                <a:cs typeface="Times New Roman"/>
              </a:rPr>
              <a:t>to  </a:t>
            </a:r>
            <a:r>
              <a:rPr sz="3000" dirty="0">
                <a:latin typeface="Times New Roman"/>
                <a:cs typeface="Times New Roman"/>
              </a:rPr>
              <a:t>every </a:t>
            </a:r>
            <a:r>
              <a:rPr sz="4575" i="1" spc="247" baseline="3642" dirty="0">
                <a:latin typeface="Symbol"/>
                <a:cs typeface="Symbol"/>
              </a:rPr>
              <a:t></a:t>
            </a:r>
            <a:r>
              <a:rPr sz="4575" i="1" spc="247" baseline="3642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spc="-5" dirty="0">
                <a:latin typeface="Times New Roman"/>
                <a:cs typeface="Times New Roman"/>
              </a:rPr>
              <a:t>function </a:t>
            </a:r>
            <a:r>
              <a:rPr sz="3000" spc="75" dirty="0">
                <a:latin typeface="Times New Roman"/>
                <a:cs typeface="Times New Roman"/>
              </a:rPr>
              <a:t>X(t,</a:t>
            </a:r>
            <a:r>
              <a:rPr sz="4575" i="1" spc="112" baseline="3642" dirty="0">
                <a:latin typeface="Symbol"/>
                <a:cs typeface="Symbol"/>
              </a:rPr>
              <a:t></a:t>
            </a:r>
            <a:r>
              <a:rPr sz="4575" i="1" spc="622" baseline="3642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).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-74741" y="2425585"/>
            <a:ext cx="860488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265" marR="6350" indent="-342265" algn="r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42265" algn="l"/>
                <a:tab pos="342900" algn="l"/>
                <a:tab pos="1374775" algn="l"/>
                <a:tab pos="1813560" algn="l"/>
                <a:tab pos="3587750" algn="l"/>
                <a:tab pos="5000625" algn="l"/>
                <a:tab pos="5523230" algn="l"/>
                <a:tab pos="5962650" algn="l"/>
                <a:tab pos="7270115" algn="l"/>
                <a:tab pos="7858759" algn="l"/>
              </a:tabLst>
            </a:pPr>
            <a:r>
              <a:rPr sz="3000" dirty="0">
                <a:latin typeface="Times New Roman"/>
                <a:cs typeface="Times New Roman"/>
              </a:rPr>
              <a:t>Thus	a	s</a:t>
            </a:r>
            <a:r>
              <a:rPr sz="3000" spc="-15" dirty="0">
                <a:latin typeface="Times New Roman"/>
                <a:cs typeface="Times New Roman"/>
              </a:rPr>
              <a:t>t</a:t>
            </a:r>
            <a:r>
              <a:rPr sz="3000" dirty="0">
                <a:latin typeface="Times New Roman"/>
                <a:cs typeface="Times New Roman"/>
              </a:rPr>
              <a:t>ochastic	proce</a:t>
            </a:r>
            <a:r>
              <a:rPr sz="3000" spc="-15" dirty="0">
                <a:latin typeface="Times New Roman"/>
                <a:cs typeface="Times New Roman"/>
              </a:rPr>
              <a:t>s</a:t>
            </a:r>
            <a:r>
              <a:rPr sz="3000" dirty="0">
                <a:latin typeface="Times New Roman"/>
                <a:cs typeface="Times New Roman"/>
              </a:rPr>
              <a:t>s	</a:t>
            </a:r>
            <a:r>
              <a:rPr sz="3000" spc="-10" dirty="0">
                <a:latin typeface="Times New Roman"/>
                <a:cs typeface="Times New Roman"/>
              </a:rPr>
              <a:t>i</a:t>
            </a:r>
            <a:r>
              <a:rPr sz="3000" dirty="0">
                <a:latin typeface="Times New Roman"/>
                <a:cs typeface="Times New Roman"/>
              </a:rPr>
              <a:t>s	a	</a:t>
            </a:r>
            <a:r>
              <a:rPr sz="3000" b="1" dirty="0">
                <a:latin typeface="Times New Roman"/>
                <a:cs typeface="Times New Roman"/>
              </a:rPr>
              <a:t>family	</a:t>
            </a:r>
            <a:r>
              <a:rPr sz="3000" b="1" spc="-5" dirty="0">
                <a:latin typeface="Times New Roman"/>
                <a:cs typeface="Times New Roman"/>
              </a:rPr>
              <a:t>o</a:t>
            </a:r>
            <a:r>
              <a:rPr sz="3000" b="1" dirty="0">
                <a:latin typeface="Times New Roman"/>
                <a:cs typeface="Times New Roman"/>
              </a:rPr>
              <a:t>f	t</a:t>
            </a:r>
            <a:r>
              <a:rPr sz="3000" b="1" spc="-10" dirty="0">
                <a:latin typeface="Times New Roman"/>
                <a:cs typeface="Times New Roman"/>
              </a:rPr>
              <a:t>i</a:t>
            </a:r>
            <a:r>
              <a:rPr sz="3000" b="1" dirty="0">
                <a:latin typeface="Times New Roman"/>
                <a:cs typeface="Times New Roman"/>
              </a:rPr>
              <a:t>me</a:t>
            </a:r>
            <a:endParaRPr sz="3000" dirty="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3000" dirty="0">
                <a:latin typeface="Times New Roman"/>
                <a:cs typeface="Times New Roman"/>
              </a:rPr>
              <a:t>o</a:t>
            </a:r>
            <a:r>
              <a:rPr sz="3000" spc="-125" dirty="0">
                <a:latin typeface="Times New Roman"/>
                <a:cs typeface="Times New Roman"/>
              </a:rPr>
              <a:t>r</a:t>
            </a:r>
            <a:r>
              <a:rPr sz="3000" dirty="0">
                <a:latin typeface="Times New Roman"/>
                <a:cs typeface="Times New Roman"/>
              </a:rPr>
              <a:t>,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43840" y="2870086"/>
            <a:ext cx="7602220" cy="4959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1845310" algn="l"/>
                <a:tab pos="3927475" algn="l"/>
                <a:tab pos="4717415" algn="l"/>
                <a:tab pos="5570855" algn="l"/>
                <a:tab pos="7338695" algn="l"/>
              </a:tabLst>
            </a:pPr>
            <a:r>
              <a:rPr sz="3000" spc="-5" dirty="0">
                <a:latin typeface="Times New Roman"/>
                <a:cs typeface="Times New Roman"/>
              </a:rPr>
              <a:t>functions	</a:t>
            </a:r>
            <a:r>
              <a:rPr sz="3000" b="1" spc="-5" dirty="0">
                <a:latin typeface="Times New Roman"/>
                <a:cs typeface="Times New Roman"/>
              </a:rPr>
              <a:t>depending	on	</a:t>
            </a:r>
            <a:r>
              <a:rPr sz="3000" dirty="0">
                <a:latin typeface="Times New Roman"/>
                <a:cs typeface="Times New Roman"/>
              </a:rPr>
              <a:t>the	parameter	</a:t>
            </a:r>
            <a:r>
              <a:rPr sz="4575" i="1" spc="247" baseline="5464" dirty="0">
                <a:latin typeface="Symbol"/>
                <a:cs typeface="Symbol"/>
              </a:rPr>
              <a:t></a:t>
            </a:r>
            <a:endParaRPr sz="4575" baseline="5464" dirty="0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0" y="3202507"/>
            <a:ext cx="8680450" cy="2036445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393700" algn="just">
              <a:lnSpc>
                <a:spcPct val="100000"/>
              </a:lnSpc>
              <a:spcBef>
                <a:spcPts val="755"/>
              </a:spcBef>
            </a:pPr>
            <a:r>
              <a:rPr sz="3000" spc="-20" dirty="0">
                <a:latin typeface="Times New Roman"/>
                <a:cs typeface="Times New Roman"/>
              </a:rPr>
              <a:t>equivalently,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spc="-5" dirty="0">
                <a:latin typeface="Times New Roman"/>
                <a:cs typeface="Times New Roman"/>
              </a:rPr>
              <a:t>function </a:t>
            </a:r>
            <a:r>
              <a:rPr sz="3000" dirty="0">
                <a:latin typeface="Times New Roman"/>
                <a:cs typeface="Times New Roman"/>
              </a:rPr>
              <a:t>of t and </a:t>
            </a:r>
            <a:r>
              <a:rPr sz="4575" i="1" spc="247" baseline="5464" dirty="0">
                <a:latin typeface="Symbol"/>
                <a:cs typeface="Symbol"/>
              </a:rPr>
              <a:t></a:t>
            </a:r>
            <a:r>
              <a:rPr sz="4575" i="1" spc="-135" baseline="546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.</a:t>
            </a:r>
          </a:p>
          <a:p>
            <a:pPr marL="393700" marR="43180" indent="-342900" algn="just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393700" algn="l"/>
              </a:tabLst>
            </a:pPr>
            <a:r>
              <a:rPr sz="3000" dirty="0">
                <a:latin typeface="Times New Roman"/>
                <a:cs typeface="Times New Roman"/>
              </a:rPr>
              <a:t>The </a:t>
            </a:r>
            <a:r>
              <a:rPr sz="3000" b="1" dirty="0">
                <a:latin typeface="Times New Roman"/>
                <a:cs typeface="Times New Roman"/>
              </a:rPr>
              <a:t>domain of </a:t>
            </a:r>
            <a:r>
              <a:rPr sz="4575" i="1" spc="247" baseline="8196" dirty="0">
                <a:latin typeface="Symbol"/>
                <a:cs typeface="Symbol"/>
              </a:rPr>
              <a:t></a:t>
            </a:r>
            <a:r>
              <a:rPr sz="4575" i="1" spc="247" baseline="8196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the set of </a:t>
            </a:r>
            <a:r>
              <a:rPr sz="3000" b="1" dirty="0">
                <a:latin typeface="Times New Roman"/>
                <a:cs typeface="Times New Roman"/>
              </a:rPr>
              <a:t>all experimental  outcomes </a:t>
            </a:r>
            <a:r>
              <a:rPr sz="3000" dirty="0">
                <a:latin typeface="Times New Roman"/>
                <a:cs typeface="Times New Roman"/>
              </a:rPr>
              <a:t>and the </a:t>
            </a:r>
            <a:r>
              <a:rPr sz="3000" b="1" dirty="0">
                <a:latin typeface="Times New Roman"/>
                <a:cs typeface="Times New Roman"/>
              </a:rPr>
              <a:t>domain of t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b="1" spc="-5" dirty="0">
                <a:latin typeface="Times New Roman"/>
                <a:cs typeface="Times New Roman"/>
              </a:rPr>
              <a:t>set R </a:t>
            </a:r>
            <a:r>
              <a:rPr sz="3000" dirty="0">
                <a:latin typeface="Times New Roman"/>
                <a:cs typeface="Times New Roman"/>
              </a:rPr>
              <a:t>of real  </a:t>
            </a:r>
            <a:r>
              <a:rPr sz="3000" spc="-5" dirty="0">
                <a:latin typeface="Times New Roman"/>
                <a:cs typeface="Times New Roman"/>
              </a:rPr>
              <a:t>numbers.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4685" y="224993"/>
            <a:ext cx="129222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/>
          <p:nvPr/>
        </p:nvSpPr>
        <p:spPr>
          <a:xfrm>
            <a:off x="524435" y="981075"/>
            <a:ext cx="8135470" cy="5267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52653"/>
            <a:ext cx="633857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8309" indent="-436245">
              <a:lnSpc>
                <a:spcPct val="100000"/>
              </a:lnSpc>
              <a:spcBef>
                <a:spcPts val="100"/>
              </a:spcBef>
              <a:buFont typeface="Wingdings"/>
              <a:buChar char=""/>
              <a:tabLst>
                <a:tab pos="448945" algn="l"/>
                <a:tab pos="4018279" algn="l"/>
              </a:tabLst>
            </a:pPr>
            <a:r>
              <a:rPr sz="3000" dirty="0">
                <a:latin typeface="Times New Roman"/>
                <a:cs typeface="Times New Roman"/>
              </a:rPr>
              <a:t>X(t) </a:t>
            </a:r>
            <a:r>
              <a:rPr sz="3000" spc="-5" dirty="0">
                <a:latin typeface="Times New Roman"/>
                <a:cs typeface="Times New Roman"/>
              </a:rPr>
              <a:t>has</a:t>
            </a:r>
            <a:r>
              <a:rPr sz="3000" spc="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the</a:t>
            </a:r>
            <a:r>
              <a:rPr sz="3000" spc="1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following	interpretations: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5491683"/>
            <a:ext cx="838517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spc="-5" dirty="0">
                <a:latin typeface="Times New Roman"/>
                <a:cs typeface="Times New Roman"/>
              </a:rPr>
              <a:t>stochastic process is also called </a:t>
            </a:r>
            <a:r>
              <a:rPr sz="3000" dirty="0">
                <a:latin typeface="Times New Roman"/>
                <a:cs typeface="Times New Roman"/>
              </a:rPr>
              <a:t>a random</a:t>
            </a:r>
            <a:r>
              <a:rPr sz="3000" spc="-3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process.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1000" y="1484003"/>
            <a:ext cx="8229600" cy="3392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38263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36214" y="22351"/>
            <a:ext cx="3850386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Carlito"/>
                <a:cs typeface="Carlito"/>
              </a:rPr>
              <a:t>3.1</a:t>
            </a:r>
            <a:r>
              <a:rPr spc="-65" dirty="0">
                <a:latin typeface="Carlito"/>
                <a:cs typeface="Carlito"/>
              </a:rPr>
              <a:t> </a:t>
            </a:r>
            <a:r>
              <a:rPr u="heavy" spc="-5" dirty="0">
                <a:uFill>
                  <a:solidFill>
                    <a:srgbClr val="000000"/>
                  </a:solidFill>
                </a:uFill>
                <a:latin typeface="Carlito"/>
                <a:cs typeface="Carlito"/>
              </a:rPr>
              <a:t>Introduction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11505"/>
            <a:ext cx="8606155" cy="531812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55600" marR="5080" indent="-342900" algn="just">
              <a:lnSpc>
                <a:spcPct val="90000"/>
              </a:lnSpc>
              <a:spcBef>
                <a:spcPts val="434"/>
              </a:spcBef>
              <a:buFont typeface="Arial"/>
              <a:buChar char="•"/>
              <a:tabLst>
                <a:tab pos="444500" algn="l"/>
              </a:tabLst>
            </a:pPr>
            <a:r>
              <a:rPr dirty="0"/>
              <a:t>	</a:t>
            </a:r>
            <a:r>
              <a:rPr sz="2800" spc="-5" dirty="0">
                <a:latin typeface="Times New Roman"/>
                <a:cs typeface="Times New Roman"/>
              </a:rPr>
              <a:t>In science and engineering, </a:t>
            </a:r>
            <a:r>
              <a:rPr sz="2800" b="1" dirty="0">
                <a:latin typeface="Times New Roman"/>
                <a:cs typeface="Times New Roman"/>
              </a:rPr>
              <a:t>most </a:t>
            </a:r>
            <a:r>
              <a:rPr sz="2800" b="1" spc="-5" dirty="0">
                <a:latin typeface="Times New Roman"/>
                <a:cs typeface="Times New Roman"/>
              </a:rPr>
              <a:t>phenomena </a:t>
            </a:r>
            <a:r>
              <a:rPr sz="2800" b="1" spc="-20" dirty="0">
                <a:latin typeface="Times New Roman"/>
                <a:cs typeface="Times New Roman"/>
              </a:rPr>
              <a:t>are </a:t>
            </a:r>
            <a:r>
              <a:rPr sz="2800" b="1" dirty="0">
                <a:latin typeface="Times New Roman"/>
                <a:cs typeface="Times New Roman"/>
              </a:rPr>
              <a:t>based  on functional </a:t>
            </a:r>
            <a:r>
              <a:rPr sz="2800" b="1" spc="-5" dirty="0">
                <a:latin typeface="Times New Roman"/>
                <a:cs typeface="Times New Roman"/>
              </a:rPr>
              <a:t>relationships </a:t>
            </a:r>
            <a:r>
              <a:rPr sz="2800" spc="-5" dirty="0">
                <a:latin typeface="Times New Roman"/>
                <a:cs typeface="Times New Roman"/>
              </a:rPr>
              <a:t>in which </a:t>
            </a:r>
            <a:r>
              <a:rPr sz="2800" dirty="0">
                <a:latin typeface="Times New Roman"/>
                <a:cs typeface="Times New Roman"/>
              </a:rPr>
              <a:t>one or </a:t>
            </a:r>
            <a:r>
              <a:rPr sz="2800" spc="-5" dirty="0">
                <a:latin typeface="Times New Roman"/>
                <a:cs typeface="Times New Roman"/>
              </a:rPr>
              <a:t>more  dependent variables are expressed in </a:t>
            </a:r>
            <a:r>
              <a:rPr sz="2800" spc="-10" dirty="0">
                <a:latin typeface="Times New Roman"/>
                <a:cs typeface="Times New Roman"/>
              </a:rPr>
              <a:t>terms </a:t>
            </a:r>
            <a:r>
              <a:rPr sz="2800" dirty="0">
                <a:latin typeface="Times New Roman"/>
                <a:cs typeface="Times New Roman"/>
              </a:rPr>
              <a:t>of one or  </a:t>
            </a:r>
            <a:r>
              <a:rPr sz="2800" spc="-5" dirty="0">
                <a:latin typeface="Times New Roman"/>
                <a:cs typeface="Times New Roman"/>
              </a:rPr>
              <a:t>more independent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variables.</a:t>
            </a:r>
            <a:endParaRPr sz="2800" dirty="0">
              <a:latin typeface="Times New Roman"/>
              <a:cs typeface="Times New Roman"/>
            </a:endParaRPr>
          </a:p>
          <a:p>
            <a:pPr marL="355600" marR="5715" indent="-342900" algn="just">
              <a:lnSpc>
                <a:spcPct val="90000"/>
              </a:lnSpc>
              <a:spcBef>
                <a:spcPts val="670"/>
              </a:spcBef>
              <a:buFont typeface="Wingdings"/>
              <a:buChar char=""/>
              <a:tabLst>
                <a:tab pos="355600" algn="l"/>
              </a:tabLst>
            </a:pPr>
            <a:r>
              <a:rPr sz="2800" dirty="0">
                <a:latin typeface="Times New Roman"/>
                <a:cs typeface="Times New Roman"/>
              </a:rPr>
              <a:t>For </a:t>
            </a:r>
            <a:r>
              <a:rPr sz="2800" spc="-5" dirty="0">
                <a:latin typeface="Times New Roman"/>
                <a:cs typeface="Times New Roman"/>
              </a:rPr>
              <a:t>example, </a:t>
            </a:r>
            <a:r>
              <a:rPr sz="2800" b="1" spc="-15" dirty="0">
                <a:latin typeface="Times New Roman"/>
                <a:cs typeface="Times New Roman"/>
              </a:rPr>
              <a:t>forc</a:t>
            </a:r>
            <a:r>
              <a:rPr sz="2800" spc="-15" dirty="0">
                <a:latin typeface="Times New Roman"/>
                <a:cs typeface="Times New Roman"/>
              </a:rPr>
              <a:t>e </a:t>
            </a:r>
            <a:r>
              <a:rPr sz="2800" spc="-5" dirty="0">
                <a:latin typeface="Times New Roman"/>
                <a:cs typeface="Times New Roman"/>
              </a:rPr>
              <a:t>is a function </a:t>
            </a:r>
            <a:r>
              <a:rPr sz="2800" dirty="0">
                <a:latin typeface="Times New Roman"/>
                <a:cs typeface="Times New Roman"/>
              </a:rPr>
              <a:t>of </a:t>
            </a:r>
            <a:r>
              <a:rPr sz="2800" spc="-5" dirty="0">
                <a:latin typeface="Times New Roman"/>
                <a:cs typeface="Times New Roman"/>
              </a:rPr>
              <a:t>cross-sectional area  and stress, </a:t>
            </a:r>
            <a:r>
              <a:rPr sz="2800" b="1" spc="-5" dirty="0">
                <a:latin typeface="Times New Roman"/>
                <a:cs typeface="Times New Roman"/>
              </a:rPr>
              <a:t>distance </a:t>
            </a:r>
            <a:r>
              <a:rPr sz="2800" spc="-5" dirty="0">
                <a:latin typeface="Times New Roman"/>
                <a:cs typeface="Times New Roman"/>
              </a:rPr>
              <a:t>traveled over a </a:t>
            </a:r>
            <a:r>
              <a:rPr sz="2800" spc="-10" dirty="0">
                <a:latin typeface="Times New Roman"/>
                <a:cs typeface="Times New Roman"/>
              </a:rPr>
              <a:t>time </a:t>
            </a:r>
            <a:r>
              <a:rPr sz="2800" spc="-5" dirty="0">
                <a:latin typeface="Times New Roman"/>
                <a:cs typeface="Times New Roman"/>
              </a:rPr>
              <a:t>interval is a  function of the </a:t>
            </a:r>
            <a:r>
              <a:rPr sz="2800" spc="-25" dirty="0">
                <a:latin typeface="Times New Roman"/>
                <a:cs typeface="Times New Roman"/>
              </a:rPr>
              <a:t>velocity, </a:t>
            </a:r>
            <a:r>
              <a:rPr sz="2800" spc="-5" dirty="0">
                <a:latin typeface="Times New Roman"/>
                <a:cs typeface="Times New Roman"/>
              </a:rPr>
              <a:t>and so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on.</a:t>
            </a:r>
            <a:endParaRPr sz="2800" dirty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9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sz="2800" dirty="0">
                <a:latin typeface="Times New Roman"/>
                <a:cs typeface="Times New Roman"/>
              </a:rPr>
              <a:t>So, </a:t>
            </a:r>
            <a:r>
              <a:rPr sz="2800" spc="-10" dirty="0">
                <a:latin typeface="Times New Roman"/>
                <a:cs typeface="Times New Roman"/>
              </a:rPr>
              <a:t>we </a:t>
            </a:r>
            <a:r>
              <a:rPr sz="2800" dirty="0">
                <a:latin typeface="Times New Roman"/>
                <a:cs typeface="Times New Roman"/>
              </a:rPr>
              <a:t>are going </a:t>
            </a:r>
            <a:r>
              <a:rPr sz="2800" spc="-5" dirty="0">
                <a:latin typeface="Times New Roman"/>
                <a:cs typeface="Times New Roman"/>
              </a:rPr>
              <a:t>to see techniques; these permit </a:t>
            </a:r>
            <a:r>
              <a:rPr sz="2800" dirty="0">
                <a:latin typeface="Times New Roman"/>
                <a:cs typeface="Times New Roman"/>
              </a:rPr>
              <a:t>us </a:t>
            </a:r>
            <a:r>
              <a:rPr sz="2800" spc="-5" dirty="0">
                <a:latin typeface="Times New Roman"/>
                <a:cs typeface="Times New Roman"/>
              </a:rPr>
              <a:t>to  determine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spc="-5" dirty="0">
                <a:latin typeface="Times New Roman"/>
                <a:cs typeface="Times New Roman"/>
              </a:rPr>
              <a:t>probabilistic behavior </a:t>
            </a:r>
            <a:r>
              <a:rPr sz="2800" dirty="0">
                <a:latin typeface="Times New Roman"/>
                <a:cs typeface="Times New Roman"/>
              </a:rPr>
              <a:t>of </a:t>
            </a:r>
            <a:r>
              <a:rPr sz="2800" spc="-5" dirty="0">
                <a:latin typeface="Times New Roman"/>
                <a:cs typeface="Times New Roman"/>
              </a:rPr>
              <a:t>random variables  that are functionally dependent on </a:t>
            </a:r>
            <a:r>
              <a:rPr sz="2800" spc="-10" dirty="0">
                <a:latin typeface="Times New Roman"/>
                <a:cs typeface="Times New Roman"/>
              </a:rPr>
              <a:t>some </a:t>
            </a:r>
            <a:r>
              <a:rPr sz="2800" dirty="0">
                <a:latin typeface="Times New Roman"/>
                <a:cs typeface="Times New Roman"/>
              </a:rPr>
              <a:t>others </a:t>
            </a:r>
            <a:r>
              <a:rPr sz="2800" b="1" spc="-10" dirty="0">
                <a:latin typeface="Times New Roman"/>
                <a:cs typeface="Times New Roman"/>
              </a:rPr>
              <a:t>with  </a:t>
            </a:r>
            <a:r>
              <a:rPr sz="2800" b="1" spc="-15" dirty="0">
                <a:latin typeface="Times New Roman"/>
                <a:cs typeface="Times New Roman"/>
              </a:rPr>
              <a:t>known </a:t>
            </a:r>
            <a:r>
              <a:rPr sz="2800" b="1" spc="-5" dirty="0">
                <a:latin typeface="Times New Roman"/>
                <a:cs typeface="Times New Roman"/>
              </a:rPr>
              <a:t>probabilistic</a:t>
            </a:r>
            <a:r>
              <a:rPr sz="2800" b="1" spc="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properties.</a:t>
            </a:r>
          </a:p>
          <a:p>
            <a:pPr marL="355600" marR="6350" indent="-342900" algn="just">
              <a:lnSpc>
                <a:spcPts val="3030"/>
              </a:lnSpc>
              <a:spcBef>
                <a:spcPts val="715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In what </a:t>
            </a:r>
            <a:r>
              <a:rPr sz="2800" dirty="0">
                <a:latin typeface="Times New Roman"/>
                <a:cs typeface="Times New Roman"/>
              </a:rPr>
              <a:t>follows, </a:t>
            </a:r>
            <a:r>
              <a:rPr sz="2800" spc="-5" dirty="0">
                <a:latin typeface="Times New Roman"/>
                <a:cs typeface="Times New Roman"/>
              </a:rPr>
              <a:t>transformations </a:t>
            </a:r>
            <a:r>
              <a:rPr sz="2800" dirty="0">
                <a:latin typeface="Times New Roman"/>
                <a:cs typeface="Times New Roman"/>
              </a:rPr>
              <a:t>of </a:t>
            </a:r>
            <a:r>
              <a:rPr sz="2800" spc="-5" dirty="0">
                <a:latin typeface="Times New Roman"/>
                <a:cs typeface="Times New Roman"/>
              </a:rPr>
              <a:t>random variables are  treated in a systematic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manner.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38263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0" y="543509"/>
            <a:ext cx="9155430" cy="4903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0" marR="685165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80365" algn="l"/>
                <a:tab pos="381000" algn="l"/>
                <a:tab pos="4638040" algn="l"/>
                <a:tab pos="5857875" algn="l"/>
              </a:tabLst>
            </a:pPr>
            <a:r>
              <a:rPr sz="2400" spc="-10" dirty="0">
                <a:latin typeface="Carlito"/>
                <a:cs typeface="Carlito"/>
              </a:rPr>
              <a:t>Since </a:t>
            </a:r>
            <a:r>
              <a:rPr sz="2400" spc="-25" dirty="0">
                <a:latin typeface="Carlito"/>
                <a:cs typeface="Carlito"/>
              </a:rPr>
              <a:t>for </a:t>
            </a:r>
            <a:r>
              <a:rPr sz="2400" spc="-20" dirty="0">
                <a:latin typeface="Carlito"/>
                <a:cs typeface="Carlito"/>
              </a:rPr>
              <a:t>fixed </a:t>
            </a:r>
            <a:r>
              <a:rPr sz="2400" i="1" spc="-5" dirty="0">
                <a:latin typeface="Carlito"/>
                <a:cs typeface="Carlito"/>
              </a:rPr>
              <a:t>t</a:t>
            </a:r>
            <a:r>
              <a:rPr sz="2400" spc="-5" dirty="0">
                <a:latin typeface="Carlito"/>
                <a:cs typeface="Carlito"/>
              </a:rPr>
              <a:t>, </a:t>
            </a:r>
            <a:r>
              <a:rPr sz="3600" i="1" spc="142" baseline="5668" dirty="0">
                <a:latin typeface="Times New Roman"/>
                <a:cs typeface="Times New Roman"/>
              </a:rPr>
              <a:t>X</a:t>
            </a:r>
            <a:r>
              <a:rPr sz="2000" spc="142" baseline="-13888" dirty="0">
                <a:latin typeface="Times New Roman"/>
                <a:cs typeface="Times New Roman"/>
              </a:rPr>
              <a:t>1  </a:t>
            </a:r>
            <a:r>
              <a:rPr sz="3600" spc="44" baseline="5668" dirty="0">
                <a:latin typeface="Symbol"/>
                <a:cs typeface="Symbol"/>
              </a:rPr>
              <a:t></a:t>
            </a:r>
            <a:r>
              <a:rPr sz="3600" spc="44" baseline="5668" dirty="0">
                <a:latin typeface="Times New Roman"/>
                <a:cs typeface="Times New Roman"/>
              </a:rPr>
              <a:t> </a:t>
            </a:r>
            <a:r>
              <a:rPr sz="3600" i="1" spc="44" baseline="5668" dirty="0">
                <a:latin typeface="Times New Roman"/>
                <a:cs typeface="Times New Roman"/>
              </a:rPr>
              <a:t>X</a:t>
            </a:r>
            <a:r>
              <a:rPr sz="3600" i="1" spc="-120" baseline="5668" dirty="0">
                <a:latin typeface="Times New Roman"/>
                <a:cs typeface="Times New Roman"/>
              </a:rPr>
              <a:t> </a:t>
            </a:r>
            <a:r>
              <a:rPr sz="3600" spc="44" baseline="5668" dirty="0">
                <a:latin typeface="Times New Roman"/>
                <a:cs typeface="Times New Roman"/>
              </a:rPr>
              <a:t>(</a:t>
            </a:r>
            <a:r>
              <a:rPr sz="3600" i="1" spc="44" baseline="5668" dirty="0">
                <a:latin typeface="Times New Roman"/>
                <a:cs typeface="Times New Roman"/>
              </a:rPr>
              <a:t>t</a:t>
            </a:r>
            <a:r>
              <a:rPr sz="2000" spc="44" baseline="-13888" dirty="0">
                <a:latin typeface="Times New Roman"/>
                <a:cs typeface="Times New Roman"/>
              </a:rPr>
              <a:t>1</a:t>
            </a:r>
            <a:r>
              <a:rPr sz="3600" spc="44" baseline="5668" dirty="0">
                <a:latin typeface="Times New Roman"/>
                <a:cs typeface="Times New Roman"/>
              </a:rPr>
              <a:t>,</a:t>
            </a:r>
            <a:r>
              <a:rPr sz="3600" i="1" spc="44" baseline="5341" dirty="0">
                <a:latin typeface="Symbol"/>
                <a:cs typeface="Symbol"/>
              </a:rPr>
              <a:t></a:t>
            </a:r>
            <a:r>
              <a:rPr sz="2000" i="1" spc="44" baseline="-13888" dirty="0">
                <a:latin typeface="Times New Roman"/>
                <a:cs typeface="Times New Roman"/>
              </a:rPr>
              <a:t>i</a:t>
            </a:r>
            <a:r>
              <a:rPr sz="2000" i="1" spc="7" baseline="-13888" dirty="0">
                <a:latin typeface="Times New Roman"/>
                <a:cs typeface="Times New Roman"/>
              </a:rPr>
              <a:t> </a:t>
            </a:r>
            <a:r>
              <a:rPr sz="3600" spc="22" baseline="5668" dirty="0">
                <a:latin typeface="Times New Roman"/>
                <a:cs typeface="Times New Roman"/>
              </a:rPr>
              <a:t>)	</a:t>
            </a:r>
            <a:r>
              <a:rPr sz="2400" spc="-5" dirty="0">
                <a:latin typeface="Carlito"/>
                <a:cs typeface="Carlito"/>
              </a:rPr>
              <a:t>is a </a:t>
            </a:r>
            <a:r>
              <a:rPr sz="2400" spc="-15" dirty="0">
                <a:latin typeface="Carlito"/>
                <a:cs typeface="Carlito"/>
              </a:rPr>
              <a:t>random </a:t>
            </a:r>
            <a:r>
              <a:rPr sz="2400" spc="-10" dirty="0">
                <a:latin typeface="Carlito"/>
                <a:cs typeface="Carlito"/>
              </a:rPr>
              <a:t>variable;  </a:t>
            </a:r>
            <a:r>
              <a:rPr sz="2400" spc="-5" dirty="0">
                <a:latin typeface="Carlito"/>
                <a:cs typeface="Carlito"/>
              </a:rPr>
              <a:t>the </a:t>
            </a:r>
            <a:r>
              <a:rPr sz="2400" b="1" spc="-10" dirty="0">
                <a:latin typeface="Carlito"/>
                <a:cs typeface="Carlito"/>
              </a:rPr>
              <a:t>ensemble </a:t>
            </a:r>
            <a:r>
              <a:rPr sz="2400" b="1" spc="-5" dirty="0">
                <a:latin typeface="Carlito"/>
                <a:cs typeface="Carlito"/>
              </a:rPr>
              <a:t>of all</a:t>
            </a:r>
            <a:r>
              <a:rPr sz="2400" b="1" spc="125" dirty="0">
                <a:latin typeface="Carlito"/>
                <a:cs typeface="Carlito"/>
              </a:rPr>
              <a:t> </a:t>
            </a:r>
            <a:r>
              <a:rPr sz="2400" spc="-10" dirty="0">
                <a:latin typeface="Carlito"/>
                <a:cs typeface="Carlito"/>
              </a:rPr>
              <a:t>such</a:t>
            </a:r>
            <a:r>
              <a:rPr sz="2400" spc="50" dirty="0">
                <a:latin typeface="Carlito"/>
                <a:cs typeface="Carlito"/>
              </a:rPr>
              <a:t> </a:t>
            </a:r>
            <a:r>
              <a:rPr sz="2400" spc="-15" dirty="0">
                <a:latin typeface="Carlito"/>
                <a:cs typeface="Carlito"/>
              </a:rPr>
              <a:t>realizations	</a:t>
            </a:r>
            <a:r>
              <a:rPr sz="3600" i="1" spc="52" baseline="5668" dirty="0">
                <a:latin typeface="Times New Roman"/>
                <a:cs typeface="Times New Roman"/>
              </a:rPr>
              <a:t>X </a:t>
            </a:r>
            <a:r>
              <a:rPr sz="3600" spc="37" baseline="5668" dirty="0">
                <a:latin typeface="Times New Roman"/>
                <a:cs typeface="Times New Roman"/>
              </a:rPr>
              <a:t>(</a:t>
            </a:r>
            <a:r>
              <a:rPr sz="3600" i="1" spc="37" baseline="5668" dirty="0">
                <a:latin typeface="Times New Roman"/>
                <a:cs typeface="Times New Roman"/>
              </a:rPr>
              <a:t>t</a:t>
            </a:r>
            <a:r>
              <a:rPr sz="3600" spc="37" baseline="5668" dirty="0">
                <a:latin typeface="Times New Roman"/>
                <a:cs typeface="Times New Roman"/>
              </a:rPr>
              <a:t>,</a:t>
            </a:r>
            <a:r>
              <a:rPr sz="3600" i="1" spc="37" baseline="5446" dirty="0">
                <a:latin typeface="Symbol"/>
                <a:cs typeface="Symbol"/>
              </a:rPr>
              <a:t></a:t>
            </a:r>
            <a:r>
              <a:rPr sz="3600" i="1" spc="-652" baseline="5446" dirty="0">
                <a:latin typeface="Times New Roman"/>
                <a:cs typeface="Times New Roman"/>
              </a:rPr>
              <a:t> </a:t>
            </a:r>
            <a:r>
              <a:rPr sz="3600" spc="30" baseline="5668" dirty="0">
                <a:latin typeface="Times New Roman"/>
                <a:cs typeface="Times New Roman"/>
              </a:rPr>
              <a:t>) </a:t>
            </a:r>
            <a:r>
              <a:rPr sz="2400" spc="-15" dirty="0">
                <a:latin typeface="Carlito"/>
                <a:cs typeface="Carlito"/>
              </a:rPr>
              <a:t>over </a:t>
            </a:r>
            <a:r>
              <a:rPr sz="2400" spc="-10" dirty="0">
                <a:latin typeface="Carlito"/>
                <a:cs typeface="Carlito"/>
              </a:rPr>
              <a:t>time  </a:t>
            </a:r>
            <a:r>
              <a:rPr sz="2400" spc="-15" dirty="0">
                <a:latin typeface="Carlito"/>
                <a:cs typeface="Carlito"/>
              </a:rPr>
              <a:t>represents </a:t>
            </a:r>
            <a:r>
              <a:rPr sz="2400" spc="-5" dirty="0">
                <a:latin typeface="Carlito"/>
                <a:cs typeface="Carlito"/>
              </a:rPr>
              <a:t>the </a:t>
            </a:r>
            <a:r>
              <a:rPr sz="2400" b="1" spc="-15" dirty="0">
                <a:latin typeface="Carlito"/>
                <a:cs typeface="Carlito"/>
              </a:rPr>
              <a:t>stochastic </a:t>
            </a:r>
            <a:r>
              <a:rPr sz="2400" b="1" spc="-10" dirty="0">
                <a:latin typeface="Carlito"/>
                <a:cs typeface="Carlito"/>
              </a:rPr>
              <a:t>process</a:t>
            </a:r>
            <a:r>
              <a:rPr sz="2400" b="1" spc="65" dirty="0">
                <a:latin typeface="Carlito"/>
                <a:cs typeface="Carlito"/>
              </a:rPr>
              <a:t> </a:t>
            </a:r>
            <a:r>
              <a:rPr sz="2400" i="1" spc="-5" dirty="0">
                <a:latin typeface="Carlito"/>
                <a:cs typeface="Carlito"/>
              </a:rPr>
              <a:t>X</a:t>
            </a:r>
            <a:r>
              <a:rPr sz="2400" spc="-5" dirty="0">
                <a:latin typeface="Carlito"/>
                <a:cs typeface="Carlito"/>
              </a:rPr>
              <a:t>(</a:t>
            </a:r>
            <a:r>
              <a:rPr sz="2400" i="1" spc="-5" dirty="0">
                <a:latin typeface="Carlito"/>
                <a:cs typeface="Carlito"/>
              </a:rPr>
              <a:t>t</a:t>
            </a:r>
            <a:r>
              <a:rPr sz="2400" spc="-5" dirty="0">
                <a:latin typeface="Carlito"/>
                <a:cs typeface="Carlito"/>
              </a:rPr>
              <a:t>).</a:t>
            </a:r>
            <a:endParaRPr sz="2400" dirty="0">
              <a:latin typeface="Carlito"/>
              <a:cs typeface="Carlito"/>
            </a:endParaRPr>
          </a:p>
          <a:p>
            <a:pPr marL="381000" indent="-342900">
              <a:lnSpc>
                <a:spcPts val="2890"/>
              </a:lnSpc>
              <a:spcBef>
                <a:spcPts val="675"/>
              </a:spcBef>
              <a:buFont typeface="Wingdings"/>
              <a:buChar char=""/>
              <a:tabLst>
                <a:tab pos="381000" algn="l"/>
              </a:tabLst>
            </a:pPr>
            <a:r>
              <a:rPr sz="2400" spc="-20" dirty="0">
                <a:latin typeface="Carlito"/>
                <a:cs typeface="Carlito"/>
              </a:rPr>
              <a:t>For example,</a:t>
            </a:r>
            <a:endParaRPr sz="2400" dirty="0">
              <a:latin typeface="Carlito"/>
              <a:cs typeface="Carlito"/>
            </a:endParaRPr>
          </a:p>
          <a:p>
            <a:pPr marL="2428875">
              <a:lnSpc>
                <a:spcPts val="2590"/>
              </a:lnSpc>
            </a:pPr>
            <a:r>
              <a:rPr sz="2400" i="1" spc="35" dirty="0">
                <a:latin typeface="Times New Roman"/>
                <a:cs typeface="Times New Roman"/>
              </a:rPr>
              <a:t>X</a:t>
            </a:r>
            <a:r>
              <a:rPr sz="2400" i="1" spc="-280" dirty="0">
                <a:latin typeface="Times New Roman"/>
                <a:cs typeface="Times New Roman"/>
              </a:rPr>
              <a:t> </a:t>
            </a:r>
            <a:r>
              <a:rPr sz="2400" spc="60" dirty="0">
                <a:latin typeface="Times New Roman"/>
                <a:cs typeface="Times New Roman"/>
              </a:rPr>
              <a:t>(</a:t>
            </a:r>
            <a:r>
              <a:rPr sz="2400" i="1" spc="60" dirty="0">
                <a:latin typeface="Times New Roman"/>
                <a:cs typeface="Times New Roman"/>
              </a:rPr>
              <a:t>t</a:t>
            </a:r>
            <a:r>
              <a:rPr sz="2400" spc="60" dirty="0">
                <a:latin typeface="Times New Roman"/>
                <a:cs typeface="Times New Roman"/>
              </a:rPr>
              <a:t>)</a:t>
            </a:r>
            <a:r>
              <a:rPr sz="2400" spc="-110" dirty="0">
                <a:latin typeface="Times New Roman"/>
                <a:cs typeface="Times New Roman"/>
              </a:rPr>
              <a:t> </a:t>
            </a:r>
            <a:r>
              <a:rPr sz="2400" spc="30" dirty="0">
                <a:latin typeface="Symbol"/>
                <a:cs typeface="Symbol"/>
              </a:rPr>
              <a:t></a:t>
            </a:r>
            <a:r>
              <a:rPr sz="2400" spc="-145" dirty="0">
                <a:latin typeface="Times New Roman"/>
                <a:cs typeface="Times New Roman"/>
              </a:rPr>
              <a:t> </a:t>
            </a:r>
            <a:r>
              <a:rPr sz="2400" i="1" spc="30" dirty="0">
                <a:latin typeface="Times New Roman"/>
                <a:cs typeface="Times New Roman"/>
              </a:rPr>
              <a:t>a</a:t>
            </a:r>
            <a:r>
              <a:rPr sz="2400" i="1" spc="-3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cos(</a:t>
            </a:r>
            <a:r>
              <a:rPr sz="2400" i="1" spc="-10" dirty="0">
                <a:latin typeface="Symbol"/>
                <a:cs typeface="Symbol"/>
              </a:rPr>
              <a:t></a:t>
            </a:r>
            <a:r>
              <a:rPr sz="2000" spc="-15" baseline="-23809" dirty="0">
                <a:latin typeface="Times New Roman"/>
                <a:cs typeface="Times New Roman"/>
              </a:rPr>
              <a:t>0</a:t>
            </a:r>
            <a:r>
              <a:rPr sz="2400" i="1" spc="-10" dirty="0">
                <a:latin typeface="Times New Roman"/>
                <a:cs typeface="Times New Roman"/>
              </a:rPr>
              <a:t>t</a:t>
            </a:r>
            <a:r>
              <a:rPr sz="2400" i="1" spc="-80" dirty="0">
                <a:latin typeface="Times New Roman"/>
                <a:cs typeface="Times New Roman"/>
              </a:rPr>
              <a:t> </a:t>
            </a:r>
            <a:r>
              <a:rPr sz="2400" spc="30" dirty="0">
                <a:latin typeface="Symbol"/>
                <a:cs typeface="Symbol"/>
              </a:rPr>
              <a:t></a:t>
            </a:r>
            <a:r>
              <a:rPr sz="2400" spc="-375" dirty="0">
                <a:latin typeface="Times New Roman"/>
                <a:cs typeface="Times New Roman"/>
              </a:rPr>
              <a:t> </a:t>
            </a:r>
            <a:r>
              <a:rPr sz="2400" i="1" spc="-25" dirty="0">
                <a:latin typeface="Symbol"/>
                <a:cs typeface="Symbol"/>
              </a:rPr>
              <a:t></a:t>
            </a:r>
            <a:r>
              <a:rPr sz="2400" i="1" spc="-409" dirty="0">
                <a:latin typeface="Times New Roman"/>
                <a:cs typeface="Times New Roman"/>
              </a:rPr>
              <a:t> </a:t>
            </a:r>
            <a:r>
              <a:rPr sz="2400" spc="15" dirty="0">
                <a:latin typeface="Times New Roman"/>
                <a:cs typeface="Times New Roman"/>
              </a:rPr>
              <a:t>),</a:t>
            </a:r>
            <a:endParaRPr sz="2400" dirty="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585"/>
              </a:spcBef>
              <a:tabLst>
                <a:tab pos="1434465" algn="l"/>
              </a:tabLst>
            </a:pPr>
            <a:r>
              <a:rPr lang="en-US" sz="2400" spc="-10" dirty="0" smtClean="0">
                <a:latin typeface="Carlito"/>
                <a:cs typeface="Carlito"/>
              </a:rPr>
              <a:t>W</a:t>
            </a:r>
            <a:r>
              <a:rPr sz="2400" spc="-10" dirty="0" smtClean="0">
                <a:latin typeface="Carlito"/>
                <a:cs typeface="Carlito"/>
              </a:rPr>
              <a:t>here</a:t>
            </a:r>
            <a:r>
              <a:rPr lang="en-US" sz="2400" spc="-10" dirty="0" smtClean="0">
                <a:latin typeface="Carlito"/>
                <a:cs typeface="Carlito"/>
              </a:rPr>
              <a:t> </a:t>
            </a:r>
            <a:r>
              <a:rPr sz="2400" spc="-5" dirty="0" smtClean="0">
                <a:latin typeface="Carlito"/>
                <a:cs typeface="Carlito"/>
              </a:rPr>
              <a:t>is </a:t>
            </a:r>
            <a:r>
              <a:rPr sz="2400" spc="-5" dirty="0">
                <a:latin typeface="Carlito"/>
                <a:cs typeface="Carlito"/>
              </a:rPr>
              <a:t>a </a:t>
            </a:r>
            <a:r>
              <a:rPr sz="2400" spc="-20" dirty="0">
                <a:latin typeface="Carlito"/>
                <a:cs typeface="Carlito"/>
              </a:rPr>
              <a:t>uniformly </a:t>
            </a:r>
            <a:r>
              <a:rPr sz="2400" spc="-15" dirty="0">
                <a:latin typeface="Carlito"/>
                <a:cs typeface="Carlito"/>
              </a:rPr>
              <a:t>distributed random </a:t>
            </a:r>
            <a:r>
              <a:rPr sz="2400" spc="-10" dirty="0">
                <a:latin typeface="Carlito"/>
                <a:cs typeface="Carlito"/>
              </a:rPr>
              <a:t>variable </a:t>
            </a:r>
            <a:r>
              <a:rPr sz="2400" spc="-5" dirty="0">
                <a:latin typeface="Carlito"/>
                <a:cs typeface="Carlito"/>
              </a:rPr>
              <a:t>in </a:t>
            </a:r>
            <a:r>
              <a:rPr sz="3600" spc="-22" baseline="2267" dirty="0">
                <a:latin typeface="Times New Roman"/>
                <a:cs typeface="Times New Roman"/>
              </a:rPr>
              <a:t>(0, </a:t>
            </a:r>
            <a:r>
              <a:rPr sz="3600" spc="-120" baseline="2267" dirty="0">
                <a:latin typeface="Times New Roman"/>
                <a:cs typeface="Times New Roman"/>
              </a:rPr>
              <a:t>2</a:t>
            </a:r>
            <a:r>
              <a:rPr sz="3600" i="1" spc="-120" baseline="2178" dirty="0">
                <a:latin typeface="Symbol"/>
                <a:cs typeface="Symbol"/>
              </a:rPr>
              <a:t></a:t>
            </a:r>
            <a:r>
              <a:rPr sz="3600" i="1" spc="-254" baseline="2178" dirty="0">
                <a:latin typeface="Times New Roman"/>
                <a:cs typeface="Times New Roman"/>
              </a:rPr>
              <a:t> </a:t>
            </a:r>
            <a:r>
              <a:rPr sz="3600" baseline="2267" dirty="0">
                <a:latin typeface="Times New Roman"/>
                <a:cs typeface="Times New Roman"/>
              </a:rPr>
              <a:t>),</a:t>
            </a:r>
          </a:p>
          <a:p>
            <a:pPr marL="38100">
              <a:lnSpc>
                <a:spcPct val="100000"/>
              </a:lnSpc>
              <a:spcBef>
                <a:spcPts val="695"/>
              </a:spcBef>
            </a:pPr>
            <a:r>
              <a:rPr sz="2400" spc="-15" dirty="0">
                <a:latin typeface="Carlito"/>
                <a:cs typeface="Carlito"/>
              </a:rPr>
              <a:t>represents </a:t>
            </a:r>
            <a:r>
              <a:rPr sz="2400" spc="-5" dirty="0">
                <a:latin typeface="Carlito"/>
                <a:cs typeface="Carlito"/>
              </a:rPr>
              <a:t>a </a:t>
            </a:r>
            <a:r>
              <a:rPr sz="2400" b="1" spc="-15" dirty="0">
                <a:latin typeface="Carlito"/>
                <a:cs typeface="Carlito"/>
              </a:rPr>
              <a:t>stochastic</a:t>
            </a:r>
            <a:r>
              <a:rPr sz="2400" b="1" spc="15" dirty="0">
                <a:latin typeface="Carlito"/>
                <a:cs typeface="Carlito"/>
              </a:rPr>
              <a:t> </a:t>
            </a:r>
            <a:r>
              <a:rPr sz="2400" spc="-15" dirty="0">
                <a:latin typeface="Carlito"/>
                <a:cs typeface="Carlito"/>
              </a:rPr>
              <a:t>process.</a:t>
            </a:r>
            <a:endParaRPr sz="2400" dirty="0">
              <a:latin typeface="Carlito"/>
              <a:cs typeface="Carlito"/>
            </a:endParaRPr>
          </a:p>
          <a:p>
            <a:pPr marL="381000" marR="247650" indent="-342900" algn="just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381000" algn="l"/>
              </a:tabLst>
            </a:pPr>
            <a:r>
              <a:rPr sz="2800" spc="-5" dirty="0">
                <a:latin typeface="Times New Roman"/>
                <a:cs typeface="Times New Roman"/>
              </a:rPr>
              <a:t>A </a:t>
            </a:r>
            <a:r>
              <a:rPr sz="2800" dirty="0">
                <a:latin typeface="Times New Roman"/>
                <a:cs typeface="Times New Roman"/>
              </a:rPr>
              <a:t>physical example of a </a:t>
            </a:r>
            <a:r>
              <a:rPr sz="2800" spc="-5" dirty="0">
                <a:latin typeface="Times New Roman"/>
                <a:cs typeface="Times New Roman"/>
              </a:rPr>
              <a:t>stochastic process </a:t>
            </a:r>
            <a:r>
              <a:rPr sz="2800" dirty="0">
                <a:latin typeface="Times New Roman"/>
                <a:cs typeface="Times New Roman"/>
              </a:rPr>
              <a:t>is the  </a:t>
            </a:r>
            <a:r>
              <a:rPr sz="2800" b="1" spc="-5" dirty="0">
                <a:latin typeface="Times New Roman"/>
                <a:cs typeface="Times New Roman"/>
              </a:rPr>
              <a:t>motion </a:t>
            </a:r>
            <a:r>
              <a:rPr sz="2800" b="1" spc="5" dirty="0">
                <a:latin typeface="Times New Roman"/>
                <a:cs typeface="Times New Roman"/>
              </a:rPr>
              <a:t>of </a:t>
            </a:r>
            <a:r>
              <a:rPr sz="2800" b="1" spc="-5" dirty="0">
                <a:latin typeface="Times New Roman"/>
                <a:cs typeface="Times New Roman"/>
              </a:rPr>
              <a:t>microscopic </a:t>
            </a:r>
            <a:r>
              <a:rPr sz="2800" b="1" dirty="0">
                <a:latin typeface="Times New Roman"/>
                <a:cs typeface="Times New Roman"/>
              </a:rPr>
              <a:t>particles </a:t>
            </a:r>
            <a:r>
              <a:rPr sz="2800" b="1" spc="-10" dirty="0">
                <a:latin typeface="Times New Roman"/>
                <a:cs typeface="Times New Roman"/>
              </a:rPr>
              <a:t>in </a:t>
            </a:r>
            <a:r>
              <a:rPr sz="2800" b="1" spc="-5" dirty="0">
                <a:latin typeface="Times New Roman"/>
                <a:cs typeface="Times New Roman"/>
              </a:rPr>
              <a:t>collision </a:t>
            </a:r>
            <a:r>
              <a:rPr sz="2800" dirty="0">
                <a:latin typeface="Times New Roman"/>
                <a:cs typeface="Times New Roman"/>
              </a:rPr>
              <a:t>with  the </a:t>
            </a:r>
            <a:r>
              <a:rPr sz="2800" b="1" dirty="0">
                <a:latin typeface="Times New Roman"/>
                <a:cs typeface="Times New Roman"/>
              </a:rPr>
              <a:t>molecules </a:t>
            </a:r>
            <a:r>
              <a:rPr sz="2800" b="1" spc="-10" dirty="0">
                <a:latin typeface="Times New Roman"/>
                <a:cs typeface="Times New Roman"/>
              </a:rPr>
              <a:t>in </a:t>
            </a:r>
            <a:r>
              <a:rPr sz="2800" b="1" dirty="0">
                <a:latin typeface="Times New Roman"/>
                <a:cs typeface="Times New Roman"/>
              </a:rPr>
              <a:t>a </a:t>
            </a:r>
            <a:r>
              <a:rPr sz="2800" b="1" spc="-5" dirty="0">
                <a:latin typeface="Times New Roman"/>
                <a:cs typeface="Times New Roman"/>
              </a:rPr>
              <a:t>fluid </a:t>
            </a:r>
            <a:r>
              <a:rPr sz="2800" spc="-5" dirty="0">
                <a:latin typeface="Times New Roman"/>
                <a:cs typeface="Times New Roman"/>
              </a:rPr>
              <a:t>(brownian motion). </a:t>
            </a:r>
            <a:r>
              <a:rPr sz="2800" dirty="0">
                <a:latin typeface="Times New Roman"/>
                <a:cs typeface="Times New Roman"/>
              </a:rPr>
              <a:t>The  resulting </a:t>
            </a:r>
            <a:r>
              <a:rPr sz="2800" spc="-5" dirty="0">
                <a:latin typeface="Times New Roman"/>
                <a:cs typeface="Times New Roman"/>
              </a:rPr>
              <a:t>process </a:t>
            </a:r>
            <a:r>
              <a:rPr sz="2800" dirty="0">
                <a:latin typeface="Times New Roman"/>
                <a:cs typeface="Times New Roman"/>
              </a:rPr>
              <a:t>X(t) </a:t>
            </a:r>
            <a:r>
              <a:rPr sz="2800" spc="-5" dirty="0">
                <a:latin typeface="Times New Roman"/>
                <a:cs typeface="Times New Roman"/>
              </a:rPr>
              <a:t>consists of </a:t>
            </a:r>
            <a:r>
              <a:rPr sz="2800" dirty="0">
                <a:latin typeface="Times New Roman"/>
                <a:cs typeface="Times New Roman"/>
              </a:rPr>
              <a:t>the </a:t>
            </a:r>
            <a:r>
              <a:rPr sz="2800" b="1" spc="-5" dirty="0">
                <a:latin typeface="Times New Roman"/>
                <a:cs typeface="Times New Roman"/>
              </a:rPr>
              <a:t>motions of </a:t>
            </a:r>
            <a:r>
              <a:rPr sz="2800" b="1" dirty="0">
                <a:latin typeface="Times New Roman"/>
                <a:cs typeface="Times New Roman"/>
              </a:rPr>
              <a:t>all  </a:t>
            </a:r>
            <a:r>
              <a:rPr sz="2800" b="1" spc="-5" dirty="0">
                <a:latin typeface="Times New Roman"/>
                <a:cs typeface="Times New Roman"/>
              </a:rPr>
              <a:t>particles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(ensemble).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39025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461201"/>
            <a:ext cx="5431155" cy="112331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19"/>
              </a:spcBef>
              <a:buFont typeface="Wingdings"/>
              <a:buChar char=""/>
              <a:tabLst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Another </a:t>
            </a:r>
            <a:r>
              <a:rPr sz="3000" spc="-5" dirty="0">
                <a:latin typeface="Times New Roman"/>
                <a:cs typeface="Times New Roman"/>
              </a:rPr>
              <a:t>example is </a:t>
            </a:r>
            <a:r>
              <a:rPr sz="3000" dirty="0">
                <a:latin typeface="Times New Roman"/>
                <a:cs typeface="Times New Roman"/>
              </a:rPr>
              <a:t>the</a:t>
            </a:r>
            <a:r>
              <a:rPr sz="3000" spc="1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voltage</a:t>
            </a:r>
            <a:endParaRPr sz="3000">
              <a:latin typeface="Times New Roman"/>
              <a:cs typeface="Times New Roman"/>
            </a:endParaRPr>
          </a:p>
          <a:p>
            <a:pPr marL="2013585">
              <a:lnSpc>
                <a:spcPct val="100000"/>
              </a:lnSpc>
              <a:spcBef>
                <a:spcPts val="720"/>
              </a:spcBef>
              <a:tabLst>
                <a:tab pos="2791460" algn="l"/>
                <a:tab pos="4939030" algn="l"/>
              </a:tabLst>
            </a:pPr>
            <a:r>
              <a:rPr sz="3000" spc="-5" dirty="0">
                <a:latin typeface="Times New Roman"/>
                <a:cs typeface="Times New Roman"/>
              </a:rPr>
              <a:t>X(t)	=</a:t>
            </a:r>
            <a:r>
              <a:rPr sz="3000" spc="36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Acos(wt</a:t>
            </a:r>
            <a:r>
              <a:rPr sz="3000" spc="36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+	ф</a:t>
            </a:r>
            <a:r>
              <a:rPr sz="3000" spc="-5" dirty="0">
                <a:latin typeface="Times New Roman"/>
                <a:cs typeface="Times New Roman"/>
              </a:rPr>
              <a:t>)</a:t>
            </a:r>
            <a:r>
              <a:rPr sz="3000" dirty="0">
                <a:latin typeface="Times New Roman"/>
                <a:cs typeface="Times New Roman"/>
              </a:rPr>
              <a:t>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98845" y="1101597"/>
            <a:ext cx="291147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75994" algn="l"/>
                <a:tab pos="1457325" algn="l"/>
              </a:tabLst>
            </a:pPr>
            <a:r>
              <a:rPr sz="3000" dirty="0">
                <a:latin typeface="Times New Roman"/>
                <a:cs typeface="Times New Roman"/>
              </a:rPr>
              <a:t>of</a:t>
            </a:r>
            <a:r>
              <a:rPr sz="3000" spc="3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an	ac	</a:t>
            </a:r>
            <a:r>
              <a:rPr sz="3000" spc="5" dirty="0">
                <a:latin typeface="Times New Roman"/>
                <a:cs typeface="Times New Roman"/>
              </a:rPr>
              <a:t>g</a:t>
            </a:r>
            <a:r>
              <a:rPr sz="3000" dirty="0">
                <a:latin typeface="Times New Roman"/>
                <a:cs typeface="Times New Roman"/>
              </a:rPr>
              <a:t>ene</a:t>
            </a:r>
            <a:r>
              <a:rPr sz="3000" spc="5" dirty="0">
                <a:latin typeface="Times New Roman"/>
                <a:cs typeface="Times New Roman"/>
              </a:rPr>
              <a:t>r</a:t>
            </a:r>
            <a:r>
              <a:rPr sz="3000" dirty="0">
                <a:latin typeface="Times New Roman"/>
                <a:cs typeface="Times New Roman"/>
              </a:rPr>
              <a:t>ator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1940" y="1467421"/>
            <a:ext cx="8658860" cy="450723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381000" algn="just">
              <a:lnSpc>
                <a:spcPct val="100000"/>
              </a:lnSpc>
              <a:spcBef>
                <a:spcPts val="819"/>
              </a:spcBef>
            </a:pPr>
            <a:r>
              <a:rPr sz="3000" spc="-5" dirty="0">
                <a:latin typeface="Times New Roman"/>
                <a:cs typeface="Times New Roman"/>
              </a:rPr>
              <a:t>with </a:t>
            </a:r>
            <a:r>
              <a:rPr sz="3000" dirty="0">
                <a:latin typeface="Times New Roman"/>
                <a:cs typeface="Times New Roman"/>
              </a:rPr>
              <a:t>random </a:t>
            </a:r>
            <a:r>
              <a:rPr sz="3000" spc="-5" dirty="0">
                <a:latin typeface="Times New Roman"/>
                <a:cs typeface="Times New Roman"/>
              </a:rPr>
              <a:t>amplitude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spc="-5" dirty="0">
                <a:latin typeface="Times New Roman"/>
                <a:cs typeface="Times New Roman"/>
              </a:rPr>
              <a:t>and </a:t>
            </a:r>
            <a:r>
              <a:rPr sz="3000" dirty="0">
                <a:latin typeface="Times New Roman"/>
                <a:cs typeface="Times New Roman"/>
              </a:rPr>
              <a:t>phase</a:t>
            </a:r>
            <a:r>
              <a:rPr sz="3000" spc="-28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ф.</a:t>
            </a:r>
            <a:endParaRPr sz="3000">
              <a:latin typeface="Times New Roman"/>
              <a:cs typeface="Times New Roman"/>
            </a:endParaRPr>
          </a:p>
          <a:p>
            <a:pPr marL="381000" marR="30480" indent="-342900" algn="just">
              <a:lnSpc>
                <a:spcPts val="3600"/>
              </a:lnSpc>
              <a:spcBef>
                <a:spcPts val="840"/>
              </a:spcBef>
              <a:buFont typeface="Arial"/>
              <a:buChar char="•"/>
              <a:tabLst>
                <a:tab pos="381000" algn="l"/>
              </a:tabLst>
            </a:pPr>
            <a:r>
              <a:rPr sz="3000" b="1" spc="-80" dirty="0">
                <a:latin typeface="Times New Roman"/>
                <a:cs typeface="Times New Roman"/>
              </a:rPr>
              <a:t>Two </a:t>
            </a:r>
            <a:r>
              <a:rPr sz="3000" spc="-5" dirty="0">
                <a:latin typeface="Times New Roman"/>
                <a:cs typeface="Times New Roman"/>
              </a:rPr>
              <a:t>stochastic </a:t>
            </a:r>
            <a:r>
              <a:rPr sz="3000" dirty="0">
                <a:latin typeface="Times New Roman"/>
                <a:cs typeface="Times New Roman"/>
              </a:rPr>
              <a:t>processes </a:t>
            </a:r>
            <a:r>
              <a:rPr sz="3000" spc="-5" dirty="0">
                <a:latin typeface="Times New Roman"/>
                <a:cs typeface="Times New Roman"/>
              </a:rPr>
              <a:t>X(t) </a:t>
            </a:r>
            <a:r>
              <a:rPr sz="3000" dirty="0">
                <a:latin typeface="Times New Roman"/>
                <a:cs typeface="Times New Roman"/>
              </a:rPr>
              <a:t>and </a:t>
            </a:r>
            <a:r>
              <a:rPr sz="3000" spc="-5" dirty="0">
                <a:latin typeface="Times New Roman"/>
                <a:cs typeface="Times New Roman"/>
              </a:rPr>
              <a:t>Y(t) </a:t>
            </a:r>
            <a:r>
              <a:rPr sz="3000" dirty="0">
                <a:latin typeface="Times New Roman"/>
                <a:cs typeface="Times New Roman"/>
              </a:rPr>
              <a:t>are </a:t>
            </a:r>
            <a:r>
              <a:rPr sz="3000" b="1" spc="-5" dirty="0">
                <a:latin typeface="Times New Roman"/>
                <a:cs typeface="Times New Roman"/>
              </a:rPr>
              <a:t>equal  </a:t>
            </a:r>
            <a:r>
              <a:rPr sz="3000" dirty="0">
                <a:latin typeface="Times New Roman"/>
                <a:cs typeface="Times New Roman"/>
              </a:rPr>
              <a:t>(everywhere) </a:t>
            </a:r>
            <a:r>
              <a:rPr sz="3000" spc="-5" dirty="0">
                <a:latin typeface="Times New Roman"/>
                <a:cs typeface="Times New Roman"/>
              </a:rPr>
              <a:t>if </a:t>
            </a:r>
            <a:r>
              <a:rPr sz="3000" dirty="0">
                <a:latin typeface="Times New Roman"/>
                <a:cs typeface="Times New Roman"/>
              </a:rPr>
              <a:t>their respective </a:t>
            </a:r>
            <a:r>
              <a:rPr sz="3000" spc="-5" dirty="0">
                <a:latin typeface="Times New Roman"/>
                <a:cs typeface="Times New Roman"/>
              </a:rPr>
              <a:t>samples </a:t>
            </a:r>
            <a:r>
              <a:rPr sz="3000" spc="30" dirty="0">
                <a:latin typeface="Times New Roman"/>
                <a:cs typeface="Times New Roman"/>
              </a:rPr>
              <a:t>x(t,</a:t>
            </a:r>
            <a:r>
              <a:rPr sz="4575" i="1" spc="44" baseline="5464" dirty="0">
                <a:latin typeface="Symbol"/>
                <a:cs typeface="Symbol"/>
              </a:rPr>
              <a:t></a:t>
            </a:r>
            <a:r>
              <a:rPr sz="4575" i="1" spc="44" baseline="546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) and  </a:t>
            </a:r>
            <a:r>
              <a:rPr sz="3000" spc="30" dirty="0">
                <a:latin typeface="Times New Roman"/>
                <a:cs typeface="Times New Roman"/>
              </a:rPr>
              <a:t>y(t,</a:t>
            </a:r>
            <a:r>
              <a:rPr sz="4575" i="1" spc="44" baseline="5464" dirty="0">
                <a:latin typeface="Symbol"/>
                <a:cs typeface="Symbol"/>
              </a:rPr>
              <a:t></a:t>
            </a:r>
            <a:r>
              <a:rPr sz="4575" i="1" spc="44" baseline="546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) are </a:t>
            </a:r>
            <a:r>
              <a:rPr sz="3000" b="1" spc="-5" dirty="0">
                <a:latin typeface="Times New Roman"/>
                <a:cs typeface="Times New Roman"/>
              </a:rPr>
              <a:t>identical </a:t>
            </a:r>
            <a:r>
              <a:rPr sz="3000" dirty="0">
                <a:latin typeface="Times New Roman"/>
                <a:cs typeface="Times New Roman"/>
              </a:rPr>
              <a:t>for </a:t>
            </a:r>
            <a:r>
              <a:rPr sz="3000" spc="45" dirty="0">
                <a:latin typeface="Times New Roman"/>
                <a:cs typeface="Times New Roman"/>
              </a:rPr>
              <a:t>every</a:t>
            </a:r>
            <a:r>
              <a:rPr sz="4575" i="1" spc="67" baseline="5464" dirty="0">
                <a:latin typeface="Symbol"/>
                <a:cs typeface="Symbol"/>
              </a:rPr>
              <a:t></a:t>
            </a:r>
            <a:r>
              <a:rPr sz="4575" i="1" spc="322" baseline="546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.</a:t>
            </a:r>
            <a:endParaRPr sz="3000">
              <a:latin typeface="Times New Roman"/>
              <a:cs typeface="Times New Roman"/>
            </a:endParaRPr>
          </a:p>
          <a:p>
            <a:pPr marL="381000" marR="32384" indent="-342900" algn="just">
              <a:lnSpc>
                <a:spcPts val="3600"/>
              </a:lnSpc>
              <a:spcBef>
                <a:spcPts val="725"/>
              </a:spcBef>
              <a:buFont typeface="Arial"/>
              <a:buChar char="•"/>
              <a:tabLst>
                <a:tab pos="381000" algn="l"/>
              </a:tabLst>
            </a:pPr>
            <a:r>
              <a:rPr sz="3000" spc="-20" dirty="0">
                <a:latin typeface="Times New Roman"/>
                <a:cs typeface="Times New Roman"/>
              </a:rPr>
              <a:t>Similarly, </a:t>
            </a:r>
            <a:r>
              <a:rPr sz="3000" dirty="0">
                <a:latin typeface="Times New Roman"/>
                <a:cs typeface="Times New Roman"/>
              </a:rPr>
              <a:t>the equality Z(t) =X(t) + </a:t>
            </a:r>
            <a:r>
              <a:rPr sz="3000" spc="-5" dirty="0">
                <a:latin typeface="Times New Roman"/>
                <a:cs typeface="Times New Roman"/>
              </a:rPr>
              <a:t>Y(t) </a:t>
            </a:r>
            <a:r>
              <a:rPr sz="3000" dirty="0">
                <a:latin typeface="Times New Roman"/>
                <a:cs typeface="Times New Roman"/>
              </a:rPr>
              <a:t>means that  Z(t , </a:t>
            </a:r>
            <a:r>
              <a:rPr sz="4575" i="1" spc="247" baseline="-2732" dirty="0">
                <a:latin typeface="Symbol"/>
                <a:cs typeface="Symbol"/>
              </a:rPr>
              <a:t></a:t>
            </a:r>
            <a:r>
              <a:rPr sz="4575" i="1" spc="247" baseline="-2732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) </a:t>
            </a:r>
            <a:r>
              <a:rPr sz="3000" spc="55" dirty="0">
                <a:latin typeface="Times New Roman"/>
                <a:cs typeface="Times New Roman"/>
              </a:rPr>
              <a:t>=X(t,</a:t>
            </a:r>
            <a:r>
              <a:rPr sz="4575" i="1" spc="82" baseline="-2732" dirty="0">
                <a:latin typeface="Symbol"/>
                <a:cs typeface="Symbol"/>
              </a:rPr>
              <a:t></a:t>
            </a:r>
            <a:r>
              <a:rPr sz="4575" i="1" spc="82" baseline="-2732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) +Y(t, </a:t>
            </a:r>
            <a:r>
              <a:rPr sz="4575" i="1" spc="142" baseline="8196" dirty="0">
                <a:latin typeface="Symbol"/>
                <a:cs typeface="Symbol"/>
              </a:rPr>
              <a:t></a:t>
            </a:r>
            <a:r>
              <a:rPr sz="3000" spc="95" dirty="0">
                <a:latin typeface="Times New Roman"/>
                <a:cs typeface="Times New Roman"/>
              </a:rPr>
              <a:t>) </a:t>
            </a:r>
            <a:r>
              <a:rPr sz="3000" dirty="0">
                <a:latin typeface="Times New Roman"/>
                <a:cs typeface="Times New Roman"/>
              </a:rPr>
              <a:t>for every </a:t>
            </a:r>
            <a:r>
              <a:rPr sz="4575" i="1" spc="247" baseline="8196" dirty="0">
                <a:latin typeface="Symbol"/>
                <a:cs typeface="Symbol"/>
              </a:rPr>
              <a:t></a:t>
            </a:r>
            <a:r>
              <a:rPr sz="4575" i="1" spc="-810" baseline="8196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.</a:t>
            </a:r>
            <a:endParaRPr sz="3000">
              <a:latin typeface="Times New Roman"/>
              <a:cs typeface="Times New Roman"/>
            </a:endParaRPr>
          </a:p>
          <a:p>
            <a:pPr marL="381000" marR="31750" indent="-342900" algn="just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81000" algn="l"/>
              </a:tabLst>
            </a:pPr>
            <a:r>
              <a:rPr sz="3000" dirty="0">
                <a:latin typeface="Times New Roman"/>
                <a:cs typeface="Times New Roman"/>
              </a:rPr>
              <a:t>Any </a:t>
            </a:r>
            <a:r>
              <a:rPr sz="3000" b="1" spc="-5" dirty="0">
                <a:latin typeface="Times New Roman"/>
                <a:cs typeface="Times New Roman"/>
              </a:rPr>
              <a:t>other operations </a:t>
            </a:r>
            <a:r>
              <a:rPr sz="3000" dirty="0">
                <a:latin typeface="Times New Roman"/>
                <a:cs typeface="Times New Roman"/>
              </a:rPr>
              <a:t>involving stochastic processes  are defined </a:t>
            </a:r>
            <a:r>
              <a:rPr sz="3000" spc="-5" dirty="0">
                <a:latin typeface="Times New Roman"/>
                <a:cs typeface="Times New Roman"/>
              </a:rPr>
              <a:t>similarly </a:t>
            </a:r>
            <a:r>
              <a:rPr sz="3000" b="1" spc="-10" dirty="0">
                <a:latin typeface="Times New Roman"/>
                <a:cs typeface="Times New Roman"/>
              </a:rPr>
              <a:t>in </a:t>
            </a:r>
            <a:r>
              <a:rPr sz="3000" b="1" dirty="0">
                <a:latin typeface="Times New Roman"/>
                <a:cs typeface="Times New Roman"/>
              </a:rPr>
              <a:t>terms of </a:t>
            </a:r>
            <a:r>
              <a:rPr sz="3000" b="1" spc="-5" dirty="0">
                <a:latin typeface="Times New Roman"/>
                <a:cs typeface="Times New Roman"/>
              </a:rPr>
              <a:t>the corresponding  operations </a:t>
            </a:r>
            <a:r>
              <a:rPr sz="3000" b="1" dirty="0">
                <a:latin typeface="Times New Roman"/>
                <a:cs typeface="Times New Roman"/>
              </a:rPr>
              <a:t>for </a:t>
            </a:r>
            <a:r>
              <a:rPr sz="3000" b="1" spc="-5" dirty="0">
                <a:latin typeface="Times New Roman"/>
                <a:cs typeface="Times New Roman"/>
              </a:rPr>
              <a:t>each</a:t>
            </a:r>
            <a:r>
              <a:rPr sz="3000" b="1" spc="-60" dirty="0">
                <a:latin typeface="Times New Roman"/>
                <a:cs typeface="Times New Roman"/>
              </a:rPr>
              <a:t> </a:t>
            </a:r>
            <a:r>
              <a:rPr sz="3000" b="1" spc="-5" dirty="0">
                <a:latin typeface="Times New Roman"/>
                <a:cs typeface="Times New Roman"/>
              </a:rPr>
              <a:t>sample</a:t>
            </a:r>
            <a:r>
              <a:rPr sz="3000" spc="-5" dirty="0">
                <a:latin typeface="Times New Roman"/>
                <a:cs typeface="Times New Roman"/>
              </a:rPr>
              <a:t>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4640" y="537718"/>
            <a:ext cx="8635365" cy="5422265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368300" indent="-342900" algn="just">
              <a:lnSpc>
                <a:spcPct val="100000"/>
              </a:lnSpc>
              <a:spcBef>
                <a:spcPts val="820"/>
              </a:spcBef>
              <a:buSzPct val="96666"/>
              <a:buFont typeface="Wingdings"/>
              <a:buChar char=""/>
              <a:tabLst>
                <a:tab pos="368300" algn="l"/>
              </a:tabLst>
            </a:pP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Statistics </a:t>
            </a:r>
            <a:r>
              <a:rPr sz="30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 </a:t>
            </a: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Stochastic</a:t>
            </a:r>
            <a:r>
              <a:rPr sz="3000" b="1" u="heavy" spc="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0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Processes</a:t>
            </a:r>
            <a:endParaRPr sz="3000" dirty="0">
              <a:latin typeface="Times New Roman"/>
              <a:cs typeface="Times New Roman"/>
            </a:endParaRPr>
          </a:p>
          <a:p>
            <a:pPr marL="368300" marR="21590" indent="-342900" algn="just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368300" algn="l"/>
              </a:tabLst>
            </a:pPr>
            <a:r>
              <a:rPr sz="3000" spc="-5" dirty="0">
                <a:latin typeface="Times New Roman"/>
                <a:cs typeface="Times New Roman"/>
              </a:rPr>
              <a:t>A stochastic process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b="1" spc="-5" dirty="0">
                <a:latin typeface="Times New Roman"/>
                <a:cs typeface="Times New Roman"/>
              </a:rPr>
              <a:t>noncountable infinity </a:t>
            </a:r>
            <a:r>
              <a:rPr sz="3000" dirty="0">
                <a:latin typeface="Times New Roman"/>
                <a:cs typeface="Times New Roman"/>
              </a:rPr>
              <a:t>of  random </a:t>
            </a:r>
            <a:r>
              <a:rPr sz="3000" spc="-5" dirty="0">
                <a:latin typeface="Times New Roman"/>
                <a:cs typeface="Times New Roman"/>
              </a:rPr>
              <a:t>variables, </a:t>
            </a:r>
            <a:r>
              <a:rPr sz="3000" b="1" spc="-5" dirty="0">
                <a:latin typeface="Times New Roman"/>
                <a:cs typeface="Times New Roman"/>
              </a:rPr>
              <a:t>one </a:t>
            </a:r>
            <a:r>
              <a:rPr sz="3000" dirty="0">
                <a:latin typeface="Times New Roman"/>
                <a:cs typeface="Times New Roman"/>
              </a:rPr>
              <a:t>for </a:t>
            </a:r>
            <a:r>
              <a:rPr sz="3000" spc="-5" dirty="0">
                <a:latin typeface="Times New Roman"/>
                <a:cs typeface="Times New Roman"/>
              </a:rPr>
              <a:t>each</a:t>
            </a:r>
            <a:r>
              <a:rPr sz="3000" spc="4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t.</a:t>
            </a:r>
            <a:endParaRPr sz="3000" dirty="0">
              <a:latin typeface="Times New Roman"/>
              <a:cs typeface="Times New Roman"/>
            </a:endParaRPr>
          </a:p>
          <a:p>
            <a:pPr marL="368300" marR="17780" indent="-342900" algn="just">
              <a:lnSpc>
                <a:spcPct val="100000"/>
              </a:lnSpc>
              <a:spcBef>
                <a:spcPts val="720"/>
              </a:spcBef>
              <a:buSzPct val="96666"/>
              <a:buFont typeface="Wingdings"/>
              <a:buChar char=""/>
              <a:tabLst>
                <a:tab pos="368300" algn="l"/>
                <a:tab pos="4965065" algn="l"/>
              </a:tabLst>
            </a:pPr>
            <a:r>
              <a:rPr sz="3000" spc="-5" dirty="0">
                <a:latin typeface="Times New Roman"/>
                <a:cs typeface="Times New Roman"/>
              </a:rPr>
              <a:t>For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b="1" spc="-5" dirty="0">
                <a:latin typeface="Times New Roman"/>
                <a:cs typeface="Times New Roman"/>
              </a:rPr>
              <a:t>specific </a:t>
            </a:r>
            <a:r>
              <a:rPr sz="3000" spc="-5" dirty="0">
                <a:latin typeface="Times New Roman"/>
                <a:cs typeface="Times New Roman"/>
              </a:rPr>
              <a:t>t, x(t)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b="1" dirty="0">
                <a:latin typeface="Times New Roman"/>
                <a:cs typeface="Times New Roman"/>
              </a:rPr>
              <a:t>random variable </a:t>
            </a:r>
            <a:r>
              <a:rPr sz="3000" dirty="0">
                <a:latin typeface="Times New Roman"/>
                <a:cs typeface="Times New Roman"/>
              </a:rPr>
              <a:t>with  </a:t>
            </a:r>
            <a:r>
              <a:rPr sz="3000" b="1" spc="-5" dirty="0">
                <a:latin typeface="Times New Roman"/>
                <a:cs typeface="Times New Roman"/>
              </a:rPr>
              <a:t>distribution	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called the </a:t>
            </a:r>
            <a:r>
              <a:rPr sz="3000" b="1" dirty="0">
                <a:latin typeface="Times New Roman"/>
                <a:cs typeface="Times New Roman"/>
              </a:rPr>
              <a:t>first-order  </a:t>
            </a:r>
            <a:r>
              <a:rPr sz="3000" b="1" spc="-5" dirty="0">
                <a:latin typeface="Times New Roman"/>
                <a:cs typeface="Times New Roman"/>
              </a:rPr>
              <a:t>distribution </a:t>
            </a:r>
            <a:r>
              <a:rPr sz="3000" b="1" dirty="0">
                <a:latin typeface="Times New Roman"/>
                <a:cs typeface="Times New Roman"/>
              </a:rPr>
              <a:t>of </a:t>
            </a:r>
            <a:r>
              <a:rPr sz="3000" b="1" spc="-5" dirty="0">
                <a:latin typeface="Times New Roman"/>
                <a:cs typeface="Times New Roman"/>
              </a:rPr>
              <a:t>the </a:t>
            </a:r>
            <a:r>
              <a:rPr sz="3000" b="1" spc="-10" dirty="0">
                <a:latin typeface="Times New Roman"/>
                <a:cs typeface="Times New Roman"/>
              </a:rPr>
              <a:t>process</a:t>
            </a:r>
            <a:r>
              <a:rPr sz="3000" b="1" spc="10" dirty="0">
                <a:latin typeface="Times New Roman"/>
                <a:cs typeface="Times New Roman"/>
              </a:rPr>
              <a:t> </a:t>
            </a:r>
            <a:r>
              <a:rPr sz="3000" b="1" spc="-5" dirty="0">
                <a:latin typeface="Times New Roman"/>
                <a:cs typeface="Times New Roman"/>
              </a:rPr>
              <a:t>x(t).</a:t>
            </a:r>
            <a:endParaRPr sz="3000" dirty="0">
              <a:latin typeface="Times New Roman"/>
              <a:cs typeface="Times New Roman"/>
            </a:endParaRPr>
          </a:p>
          <a:p>
            <a:pPr marL="368300" marR="20955" indent="-342900" algn="just">
              <a:lnSpc>
                <a:spcPct val="99200"/>
              </a:lnSpc>
              <a:spcBef>
                <a:spcPts val="750"/>
              </a:spcBef>
              <a:buFont typeface="Wingdings"/>
              <a:buChar char=""/>
              <a:tabLst>
                <a:tab pos="368300" algn="l"/>
              </a:tabLst>
            </a:pPr>
            <a:r>
              <a:rPr sz="3000" dirty="0">
                <a:latin typeface="Times New Roman"/>
                <a:cs typeface="Times New Roman"/>
              </a:rPr>
              <a:t>This function depends on </a:t>
            </a:r>
            <a:r>
              <a:rPr sz="3000" spc="-5" dirty="0">
                <a:latin typeface="Times New Roman"/>
                <a:cs typeface="Times New Roman"/>
              </a:rPr>
              <a:t>t, </a:t>
            </a:r>
            <a:r>
              <a:rPr sz="3000" dirty="0">
                <a:latin typeface="Times New Roman"/>
                <a:cs typeface="Times New Roman"/>
              </a:rPr>
              <a:t>and </a:t>
            </a:r>
            <a:r>
              <a:rPr sz="3000" spc="-5" dirty="0">
                <a:latin typeface="Times New Roman"/>
                <a:cs typeface="Times New Roman"/>
              </a:rPr>
              <a:t>it </a:t>
            </a:r>
            <a:r>
              <a:rPr sz="3000" dirty="0">
                <a:latin typeface="Times New Roman"/>
                <a:cs typeface="Times New Roman"/>
              </a:rPr>
              <a:t>equals the  probability </a:t>
            </a:r>
            <a:r>
              <a:rPr sz="3000" spc="-5" dirty="0">
                <a:latin typeface="Times New Roman"/>
                <a:cs typeface="Times New Roman"/>
              </a:rPr>
              <a:t>of </a:t>
            </a:r>
            <a:r>
              <a:rPr sz="3000" dirty="0">
                <a:latin typeface="Times New Roman"/>
                <a:cs typeface="Times New Roman"/>
              </a:rPr>
              <a:t>the </a:t>
            </a:r>
            <a:r>
              <a:rPr sz="3000" spc="-5" dirty="0">
                <a:latin typeface="Times New Roman"/>
                <a:cs typeface="Times New Roman"/>
              </a:rPr>
              <a:t>event </a:t>
            </a:r>
            <a:r>
              <a:rPr sz="3000" b="1" spc="-5" dirty="0">
                <a:latin typeface="Times New Roman"/>
                <a:cs typeface="Times New Roman"/>
              </a:rPr>
              <a:t>{x(t)≤x} </a:t>
            </a:r>
            <a:r>
              <a:rPr sz="3000" dirty="0">
                <a:latin typeface="Times New Roman"/>
                <a:cs typeface="Times New Roman"/>
              </a:rPr>
              <a:t>consisting </a:t>
            </a:r>
            <a:r>
              <a:rPr sz="3000" spc="-5" dirty="0">
                <a:latin typeface="Times New Roman"/>
                <a:cs typeface="Times New Roman"/>
              </a:rPr>
              <a:t>of </a:t>
            </a:r>
            <a:r>
              <a:rPr sz="3000" dirty="0">
                <a:latin typeface="Times New Roman"/>
                <a:cs typeface="Times New Roman"/>
              </a:rPr>
              <a:t>all  </a:t>
            </a:r>
            <a:r>
              <a:rPr sz="3000" spc="-5" dirty="0">
                <a:latin typeface="Times New Roman"/>
                <a:cs typeface="Times New Roman"/>
              </a:rPr>
              <a:t>outcomes </a:t>
            </a:r>
            <a:r>
              <a:rPr sz="4575" i="1" spc="247" baseline="8196" dirty="0">
                <a:latin typeface="Symbol"/>
                <a:cs typeface="Symbol"/>
              </a:rPr>
              <a:t></a:t>
            </a:r>
            <a:r>
              <a:rPr sz="4575" i="1" spc="247" baseline="8196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such </a:t>
            </a:r>
            <a:r>
              <a:rPr sz="3000" spc="-5" dirty="0">
                <a:latin typeface="Times New Roman"/>
                <a:cs typeface="Times New Roman"/>
              </a:rPr>
              <a:t>that, </a:t>
            </a:r>
            <a:r>
              <a:rPr sz="3000" dirty="0">
                <a:latin typeface="Times New Roman"/>
                <a:cs typeface="Times New Roman"/>
              </a:rPr>
              <a:t>at the specific time t, the  Samples </a:t>
            </a:r>
            <a:r>
              <a:rPr sz="3000" spc="-5" dirty="0">
                <a:latin typeface="Times New Roman"/>
                <a:cs typeface="Times New Roman"/>
              </a:rPr>
              <a:t>x(t, </a:t>
            </a:r>
            <a:r>
              <a:rPr sz="4575" i="1" spc="247" baseline="8196" dirty="0">
                <a:latin typeface="Symbol"/>
                <a:cs typeface="Symbol"/>
              </a:rPr>
              <a:t></a:t>
            </a:r>
            <a:r>
              <a:rPr sz="4575" i="1" spc="247" baseline="8196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) of the given </a:t>
            </a:r>
            <a:r>
              <a:rPr sz="3000" spc="-5" dirty="0">
                <a:latin typeface="Times New Roman"/>
                <a:cs typeface="Times New Roman"/>
              </a:rPr>
              <a:t>process </a:t>
            </a:r>
            <a:r>
              <a:rPr sz="3000" dirty="0">
                <a:latin typeface="Times New Roman"/>
                <a:cs typeface="Times New Roman"/>
              </a:rPr>
              <a:t>do not </a:t>
            </a:r>
            <a:r>
              <a:rPr sz="3000" spc="-5" dirty="0">
                <a:latin typeface="Times New Roman"/>
                <a:cs typeface="Times New Roman"/>
              </a:rPr>
              <a:t>exceed  </a:t>
            </a:r>
            <a:r>
              <a:rPr sz="3000" dirty="0">
                <a:latin typeface="Times New Roman"/>
                <a:cs typeface="Times New Roman"/>
              </a:rPr>
              <a:t>the </a:t>
            </a:r>
            <a:r>
              <a:rPr sz="3000" spc="-5" dirty="0">
                <a:latin typeface="Times New Roman"/>
                <a:cs typeface="Times New Roman"/>
              </a:rPr>
              <a:t>number</a:t>
            </a:r>
            <a:r>
              <a:rPr sz="300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x.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895600" y="2590800"/>
            <a:ext cx="2209800" cy="4857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0549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/>
          <p:nvPr/>
        </p:nvSpPr>
        <p:spPr>
          <a:xfrm>
            <a:off x="5715000" y="533400"/>
            <a:ext cx="2209800" cy="685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81940" y="461201"/>
            <a:ext cx="8550910" cy="35890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7195" marR="3093085" indent="-379730">
              <a:lnSpc>
                <a:spcPct val="120000"/>
              </a:lnSpc>
              <a:spcBef>
                <a:spcPts val="100"/>
              </a:spcBef>
              <a:buFont typeface="Wingdings"/>
              <a:buChar char=""/>
              <a:tabLst>
                <a:tab pos="381000" algn="l"/>
              </a:tabLst>
            </a:pPr>
            <a:r>
              <a:rPr sz="3000" spc="-5" dirty="0">
                <a:latin typeface="Times New Roman"/>
                <a:cs typeface="Times New Roman"/>
              </a:rPr>
              <a:t>Its derivative with respect to x: 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the </a:t>
            </a:r>
            <a:r>
              <a:rPr sz="3000" b="1" spc="-5" dirty="0">
                <a:latin typeface="Times New Roman"/>
                <a:cs typeface="Times New Roman"/>
              </a:rPr>
              <a:t>first-order density </a:t>
            </a:r>
            <a:r>
              <a:rPr sz="3000" dirty="0">
                <a:latin typeface="Times New Roman"/>
                <a:cs typeface="Times New Roman"/>
              </a:rPr>
              <a:t>of</a:t>
            </a:r>
            <a:r>
              <a:rPr sz="3000" spc="-5" dirty="0">
                <a:latin typeface="Times New Roman"/>
                <a:cs typeface="Times New Roman"/>
              </a:rPr>
              <a:t> x(t).</a:t>
            </a:r>
            <a:endParaRPr sz="3000">
              <a:latin typeface="Times New Roman"/>
              <a:cs typeface="Times New Roman"/>
            </a:endParaRPr>
          </a:p>
          <a:p>
            <a:pPr marL="381000" marR="200660" indent="-342900">
              <a:lnSpc>
                <a:spcPct val="100000"/>
              </a:lnSpc>
              <a:spcBef>
                <a:spcPts val="600"/>
              </a:spcBef>
              <a:buFont typeface="Wingdings"/>
              <a:buChar char=""/>
              <a:tabLst>
                <a:tab pos="381000" algn="l"/>
                <a:tab pos="3284220" algn="l"/>
              </a:tabLst>
            </a:pPr>
            <a:r>
              <a:rPr sz="2800" spc="-20" dirty="0">
                <a:latin typeface="Carlito"/>
                <a:cs typeface="Carlito"/>
              </a:rPr>
              <a:t>For </a:t>
            </a:r>
            <a:r>
              <a:rPr sz="2800" i="1" spc="-5" dirty="0">
                <a:latin typeface="Carlito"/>
                <a:cs typeface="Carlito"/>
              </a:rPr>
              <a:t>t </a:t>
            </a:r>
            <a:r>
              <a:rPr sz="2800" spc="-5" dirty="0">
                <a:latin typeface="Carlito"/>
                <a:cs typeface="Carlito"/>
              </a:rPr>
              <a:t>= </a:t>
            </a:r>
            <a:r>
              <a:rPr sz="2800" i="1" dirty="0">
                <a:latin typeface="Carlito"/>
                <a:cs typeface="Carlito"/>
              </a:rPr>
              <a:t>t</a:t>
            </a:r>
            <a:r>
              <a:rPr sz="2775" baseline="-21021" dirty="0">
                <a:latin typeface="Carlito"/>
                <a:cs typeface="Carlito"/>
              </a:rPr>
              <a:t>1  </a:t>
            </a:r>
            <a:r>
              <a:rPr sz="2800" spc="-5" dirty="0">
                <a:latin typeface="Carlito"/>
                <a:cs typeface="Carlito"/>
              </a:rPr>
              <a:t>and 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800" i="1" spc="-110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=</a:t>
            </a:r>
            <a:r>
              <a:rPr sz="2800" spc="5" dirty="0">
                <a:latin typeface="Carlito"/>
                <a:cs typeface="Carlito"/>
              </a:rPr>
              <a:t> </a:t>
            </a:r>
            <a:r>
              <a:rPr sz="2800" i="1" dirty="0">
                <a:latin typeface="Carlito"/>
                <a:cs typeface="Carlito"/>
              </a:rPr>
              <a:t>t</a:t>
            </a:r>
            <a:r>
              <a:rPr sz="2775" baseline="-21021" dirty="0">
                <a:latin typeface="Carlito"/>
                <a:cs typeface="Carlito"/>
              </a:rPr>
              <a:t>2</a:t>
            </a:r>
            <a:r>
              <a:rPr sz="2800" dirty="0">
                <a:latin typeface="Carlito"/>
                <a:cs typeface="Carlito"/>
              </a:rPr>
              <a:t>,	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) </a:t>
            </a:r>
            <a:r>
              <a:rPr sz="2800" spc="-15" dirty="0">
                <a:latin typeface="Carlito"/>
                <a:cs typeface="Carlito"/>
              </a:rPr>
              <a:t>represents </a:t>
            </a:r>
            <a:r>
              <a:rPr sz="2800" b="1" spc="-10" dirty="0">
                <a:latin typeface="Carlito"/>
                <a:cs typeface="Carlito"/>
              </a:rPr>
              <a:t>two </a:t>
            </a:r>
            <a:r>
              <a:rPr sz="2800" b="1" spc="-20" dirty="0">
                <a:latin typeface="Carlito"/>
                <a:cs typeface="Carlito"/>
              </a:rPr>
              <a:t>different  </a:t>
            </a:r>
            <a:r>
              <a:rPr sz="2800" b="1" spc="-15" dirty="0">
                <a:latin typeface="Carlito"/>
                <a:cs typeface="Carlito"/>
              </a:rPr>
              <a:t>random </a:t>
            </a:r>
            <a:r>
              <a:rPr sz="2800" b="1" spc="-10" dirty="0">
                <a:latin typeface="Carlito"/>
                <a:cs typeface="Carlito"/>
              </a:rPr>
              <a:t>variables </a:t>
            </a:r>
            <a:r>
              <a:rPr sz="2800" spc="-5" dirty="0">
                <a:latin typeface="Carlito"/>
                <a:cs typeface="Carlito"/>
              </a:rPr>
              <a:t>, </a:t>
            </a:r>
            <a:r>
              <a:rPr sz="2800" i="1" dirty="0">
                <a:latin typeface="Carlito"/>
                <a:cs typeface="Carlito"/>
              </a:rPr>
              <a:t>X</a:t>
            </a:r>
            <a:r>
              <a:rPr sz="2775" baseline="-9009" dirty="0">
                <a:latin typeface="Carlito"/>
                <a:cs typeface="Carlito"/>
              </a:rPr>
              <a:t>1 </a:t>
            </a:r>
            <a:r>
              <a:rPr sz="2800" spc="-5" dirty="0">
                <a:latin typeface="Carlito"/>
                <a:cs typeface="Carlito"/>
              </a:rPr>
              <a:t>= 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775" spc="-7" baseline="-9009" dirty="0">
                <a:latin typeface="Carlito"/>
                <a:cs typeface="Carlito"/>
              </a:rPr>
              <a:t>1</a:t>
            </a:r>
            <a:r>
              <a:rPr sz="2800" spc="-5" dirty="0">
                <a:latin typeface="Carlito"/>
                <a:cs typeface="Carlito"/>
              </a:rPr>
              <a:t>) and </a:t>
            </a:r>
            <a:r>
              <a:rPr sz="2800" i="1" dirty="0">
                <a:latin typeface="Carlito"/>
                <a:cs typeface="Carlito"/>
              </a:rPr>
              <a:t>X</a:t>
            </a:r>
            <a:r>
              <a:rPr sz="2775" baseline="-9009" dirty="0">
                <a:latin typeface="Carlito"/>
                <a:cs typeface="Carlito"/>
              </a:rPr>
              <a:t>2 </a:t>
            </a:r>
            <a:r>
              <a:rPr sz="2800" spc="-5" dirty="0">
                <a:latin typeface="Carlito"/>
                <a:cs typeface="Carlito"/>
              </a:rPr>
              <a:t>= 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775" spc="-7" baseline="-9009" dirty="0">
                <a:latin typeface="Carlito"/>
                <a:cs typeface="Carlito"/>
              </a:rPr>
              <a:t>2</a:t>
            </a:r>
            <a:r>
              <a:rPr sz="2800" spc="-5" dirty="0">
                <a:latin typeface="Carlito"/>
                <a:cs typeface="Carlito"/>
              </a:rPr>
              <a:t>)</a:t>
            </a:r>
            <a:r>
              <a:rPr sz="2800" spc="-254" dirty="0">
                <a:latin typeface="Carlito"/>
                <a:cs typeface="Carlito"/>
              </a:rPr>
              <a:t> </a:t>
            </a:r>
            <a:r>
              <a:rPr sz="2800" spc="-25" dirty="0">
                <a:latin typeface="Carlito"/>
                <a:cs typeface="Carlito"/>
              </a:rPr>
              <a:t>respectively.</a:t>
            </a:r>
            <a:endParaRPr sz="2800">
              <a:latin typeface="Carlito"/>
              <a:cs typeface="Carlito"/>
            </a:endParaRPr>
          </a:p>
          <a:p>
            <a:pPr marL="381000" indent="-342900">
              <a:lnSpc>
                <a:spcPct val="100000"/>
              </a:lnSpc>
              <a:spcBef>
                <a:spcPts val="670"/>
              </a:spcBef>
              <a:buFont typeface="Wingdings"/>
              <a:buChar char=""/>
              <a:tabLst>
                <a:tab pos="381000" algn="l"/>
              </a:tabLst>
            </a:pPr>
            <a:r>
              <a:rPr sz="2800" spc="-10" dirty="0">
                <a:latin typeface="Carlito"/>
                <a:cs typeface="Carlito"/>
              </a:rPr>
              <a:t>Their joint distribution </a:t>
            </a:r>
            <a:r>
              <a:rPr sz="2800" spc="-5" dirty="0">
                <a:latin typeface="Carlito"/>
                <a:cs typeface="Carlito"/>
              </a:rPr>
              <a:t>is </a:t>
            </a:r>
            <a:r>
              <a:rPr sz="2800" spc="-10" dirty="0">
                <a:latin typeface="Carlito"/>
                <a:cs typeface="Carlito"/>
              </a:rPr>
              <a:t>given</a:t>
            </a:r>
            <a:r>
              <a:rPr sz="2800" spc="75" dirty="0">
                <a:latin typeface="Carlito"/>
                <a:cs typeface="Carlito"/>
              </a:rPr>
              <a:t> </a:t>
            </a:r>
            <a:r>
              <a:rPr sz="2800" spc="-15" dirty="0">
                <a:latin typeface="Carlito"/>
                <a:cs typeface="Carlito"/>
              </a:rPr>
              <a:t>by</a:t>
            </a:r>
            <a:endParaRPr sz="2800">
              <a:latin typeface="Carlito"/>
              <a:cs typeface="Carlito"/>
            </a:endParaRPr>
          </a:p>
          <a:p>
            <a:pPr marL="224154" algn="ctr">
              <a:lnSpc>
                <a:spcPts val="2275"/>
              </a:lnSpc>
              <a:spcBef>
                <a:spcPts val="555"/>
              </a:spcBef>
              <a:tabLst>
                <a:tab pos="1910714" algn="l"/>
                <a:tab pos="4560570" algn="l"/>
              </a:tabLst>
            </a:pPr>
            <a:r>
              <a:rPr sz="2450" i="1" spc="65" dirty="0">
                <a:latin typeface="Times New Roman"/>
                <a:cs typeface="Times New Roman"/>
              </a:rPr>
              <a:t>F </a:t>
            </a:r>
            <a:r>
              <a:rPr sz="2450" spc="130" dirty="0">
                <a:latin typeface="Times New Roman"/>
                <a:cs typeface="Times New Roman"/>
              </a:rPr>
              <a:t>(</a:t>
            </a:r>
            <a:r>
              <a:rPr sz="2450" i="1" spc="130" dirty="0">
                <a:latin typeface="Times New Roman"/>
                <a:cs typeface="Times New Roman"/>
              </a:rPr>
              <a:t>x </a:t>
            </a:r>
            <a:r>
              <a:rPr sz="2450" spc="25" dirty="0">
                <a:latin typeface="Times New Roman"/>
                <a:cs typeface="Times New Roman"/>
              </a:rPr>
              <a:t>, </a:t>
            </a:r>
            <a:r>
              <a:rPr sz="2450" i="1" spc="45" dirty="0">
                <a:latin typeface="Times New Roman"/>
                <a:cs typeface="Times New Roman"/>
              </a:rPr>
              <a:t>x</a:t>
            </a:r>
            <a:r>
              <a:rPr sz="2450" i="1" spc="285" dirty="0">
                <a:latin typeface="Times New Roman"/>
                <a:cs typeface="Times New Roman"/>
              </a:rPr>
              <a:t> </a:t>
            </a:r>
            <a:r>
              <a:rPr sz="2450" spc="105" dirty="0">
                <a:latin typeface="Times New Roman"/>
                <a:cs typeface="Times New Roman"/>
              </a:rPr>
              <a:t>,</a:t>
            </a:r>
            <a:r>
              <a:rPr sz="2450" i="1" spc="105" dirty="0">
                <a:latin typeface="Times New Roman"/>
                <a:cs typeface="Times New Roman"/>
              </a:rPr>
              <a:t>t</a:t>
            </a:r>
            <a:r>
              <a:rPr sz="2450" i="1" spc="140" dirty="0">
                <a:latin typeface="Times New Roman"/>
                <a:cs typeface="Times New Roman"/>
              </a:rPr>
              <a:t> </a:t>
            </a:r>
            <a:r>
              <a:rPr sz="2450" spc="105" dirty="0">
                <a:latin typeface="Times New Roman"/>
                <a:cs typeface="Times New Roman"/>
              </a:rPr>
              <a:t>,</a:t>
            </a:r>
            <a:r>
              <a:rPr sz="2450" i="1" spc="105" dirty="0">
                <a:latin typeface="Times New Roman"/>
                <a:cs typeface="Times New Roman"/>
              </a:rPr>
              <a:t>t	</a:t>
            </a:r>
            <a:r>
              <a:rPr sz="2450" spc="35" dirty="0">
                <a:latin typeface="Times New Roman"/>
                <a:cs typeface="Times New Roman"/>
              </a:rPr>
              <a:t>)</a:t>
            </a:r>
            <a:r>
              <a:rPr sz="2450" spc="-120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Symbol"/>
                <a:cs typeface="Symbol"/>
              </a:rPr>
              <a:t>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i="1" spc="15" dirty="0">
                <a:latin typeface="Times New Roman"/>
                <a:cs typeface="Times New Roman"/>
              </a:rPr>
              <a:t>P</a:t>
            </a:r>
            <a:r>
              <a:rPr sz="2450" spc="15" dirty="0">
                <a:latin typeface="Times New Roman"/>
                <a:cs typeface="Times New Roman"/>
              </a:rPr>
              <a:t>{</a:t>
            </a:r>
            <a:r>
              <a:rPr sz="2450" i="1" spc="15" dirty="0">
                <a:latin typeface="Times New Roman"/>
                <a:cs typeface="Times New Roman"/>
              </a:rPr>
              <a:t>X</a:t>
            </a:r>
            <a:r>
              <a:rPr sz="2450" i="1" spc="-300" dirty="0">
                <a:latin typeface="Times New Roman"/>
                <a:cs typeface="Times New Roman"/>
              </a:rPr>
              <a:t> </a:t>
            </a:r>
            <a:r>
              <a:rPr sz="2450" spc="30" dirty="0">
                <a:latin typeface="Times New Roman"/>
                <a:cs typeface="Times New Roman"/>
              </a:rPr>
              <a:t>(</a:t>
            </a:r>
            <a:r>
              <a:rPr sz="2450" i="1" spc="30" dirty="0">
                <a:latin typeface="Times New Roman"/>
                <a:cs typeface="Times New Roman"/>
              </a:rPr>
              <a:t>t</a:t>
            </a:r>
            <a:r>
              <a:rPr sz="2450" i="1" spc="200" dirty="0">
                <a:latin typeface="Times New Roman"/>
                <a:cs typeface="Times New Roman"/>
              </a:rPr>
              <a:t> </a:t>
            </a:r>
            <a:r>
              <a:rPr sz="2450" spc="35" dirty="0">
                <a:latin typeface="Times New Roman"/>
                <a:cs typeface="Times New Roman"/>
              </a:rPr>
              <a:t>)</a:t>
            </a:r>
            <a:r>
              <a:rPr sz="2450" spc="-155" dirty="0">
                <a:latin typeface="Times New Roman"/>
                <a:cs typeface="Times New Roman"/>
              </a:rPr>
              <a:t> </a:t>
            </a:r>
            <a:r>
              <a:rPr sz="2450" spc="60" dirty="0">
                <a:latin typeface="Symbol"/>
                <a:cs typeface="Symbol"/>
              </a:rPr>
              <a:t></a:t>
            </a:r>
            <a:r>
              <a:rPr sz="2450" spc="-20" dirty="0">
                <a:latin typeface="Times New Roman"/>
                <a:cs typeface="Times New Roman"/>
              </a:rPr>
              <a:t> </a:t>
            </a:r>
            <a:r>
              <a:rPr sz="2450" i="1" spc="45" dirty="0">
                <a:latin typeface="Times New Roman"/>
                <a:cs typeface="Times New Roman"/>
              </a:rPr>
              <a:t>x</a:t>
            </a:r>
            <a:r>
              <a:rPr sz="2450" i="1" spc="114" dirty="0">
                <a:latin typeface="Times New Roman"/>
                <a:cs typeface="Times New Roman"/>
              </a:rPr>
              <a:t> </a:t>
            </a:r>
            <a:r>
              <a:rPr sz="2450" spc="25" dirty="0">
                <a:latin typeface="Times New Roman"/>
                <a:cs typeface="Times New Roman"/>
              </a:rPr>
              <a:t>,</a:t>
            </a:r>
            <a:r>
              <a:rPr sz="2450" spc="-220" dirty="0">
                <a:latin typeface="Times New Roman"/>
                <a:cs typeface="Times New Roman"/>
              </a:rPr>
              <a:t> </a:t>
            </a:r>
            <a:r>
              <a:rPr sz="2450" i="1" spc="65" dirty="0">
                <a:latin typeface="Times New Roman"/>
                <a:cs typeface="Times New Roman"/>
              </a:rPr>
              <a:t>X</a:t>
            </a:r>
            <a:r>
              <a:rPr sz="2450" i="1" spc="-305" dirty="0">
                <a:latin typeface="Times New Roman"/>
                <a:cs typeface="Times New Roman"/>
              </a:rPr>
              <a:t> </a:t>
            </a:r>
            <a:r>
              <a:rPr sz="2450" spc="30" dirty="0">
                <a:latin typeface="Times New Roman"/>
                <a:cs typeface="Times New Roman"/>
              </a:rPr>
              <a:t>(</a:t>
            </a:r>
            <a:r>
              <a:rPr sz="2450" i="1" spc="30" dirty="0">
                <a:latin typeface="Times New Roman"/>
                <a:cs typeface="Times New Roman"/>
              </a:rPr>
              <a:t>t	</a:t>
            </a:r>
            <a:r>
              <a:rPr sz="2450" spc="35" dirty="0">
                <a:latin typeface="Times New Roman"/>
                <a:cs typeface="Times New Roman"/>
              </a:rPr>
              <a:t>) </a:t>
            </a:r>
            <a:r>
              <a:rPr sz="2450" spc="60" dirty="0">
                <a:latin typeface="Symbol"/>
                <a:cs typeface="Symbol"/>
              </a:rPr>
              <a:t></a:t>
            </a:r>
            <a:r>
              <a:rPr sz="2450" spc="60" dirty="0">
                <a:latin typeface="Times New Roman"/>
                <a:cs typeface="Times New Roman"/>
              </a:rPr>
              <a:t> </a:t>
            </a:r>
            <a:r>
              <a:rPr sz="2450" i="1" spc="45" dirty="0">
                <a:latin typeface="Times New Roman"/>
                <a:cs typeface="Times New Roman"/>
              </a:rPr>
              <a:t>x</a:t>
            </a:r>
            <a:r>
              <a:rPr sz="2450" i="1" spc="-40" dirty="0">
                <a:latin typeface="Times New Roman"/>
                <a:cs typeface="Times New Roman"/>
              </a:rPr>
              <a:t> </a:t>
            </a:r>
            <a:r>
              <a:rPr sz="2450" spc="50" dirty="0">
                <a:latin typeface="Times New Roman"/>
                <a:cs typeface="Times New Roman"/>
              </a:rPr>
              <a:t>}</a:t>
            </a:r>
            <a:endParaRPr sz="2450">
              <a:latin typeface="Times New Roman"/>
              <a:cs typeface="Times New Roman"/>
            </a:endParaRPr>
          </a:p>
          <a:p>
            <a:pPr marL="233679" algn="ctr">
              <a:lnSpc>
                <a:spcPts val="1075"/>
              </a:lnSpc>
              <a:tabLst>
                <a:tab pos="629920" algn="l"/>
                <a:tab pos="1005205" algn="l"/>
                <a:tab pos="1306195" algn="l"/>
                <a:tab pos="1609090" algn="l"/>
                <a:tab pos="2915920" algn="l"/>
                <a:tab pos="3580129" algn="l"/>
                <a:tab pos="4258945" algn="l"/>
                <a:tab pos="4951730" algn="l"/>
              </a:tabLst>
            </a:pPr>
            <a:r>
              <a:rPr sz="1000" i="1" spc="40" dirty="0">
                <a:latin typeface="Times New Roman"/>
                <a:cs typeface="Times New Roman"/>
              </a:rPr>
              <a:t>X	</a:t>
            </a:r>
            <a:r>
              <a:rPr sz="1450" spc="20" dirty="0">
                <a:latin typeface="Times New Roman"/>
                <a:cs typeface="Times New Roman"/>
              </a:rPr>
              <a:t>1	2	1	2	1	1	2	2</a:t>
            </a:r>
            <a:endParaRPr sz="1450">
              <a:latin typeface="Times New Roman"/>
              <a:cs typeface="Times New Roman"/>
            </a:endParaRPr>
          </a:p>
          <a:p>
            <a:pPr marL="381000" indent="-342900">
              <a:lnSpc>
                <a:spcPct val="100000"/>
              </a:lnSpc>
              <a:spcBef>
                <a:spcPts val="805"/>
              </a:spcBef>
              <a:buFont typeface="Wingdings"/>
              <a:buChar char=""/>
              <a:tabLst>
                <a:tab pos="381000" algn="l"/>
              </a:tabLst>
            </a:pPr>
            <a:r>
              <a:rPr sz="2800" spc="-10" dirty="0">
                <a:latin typeface="Carlito"/>
                <a:cs typeface="Carlito"/>
              </a:rPr>
              <a:t>The corresponding </a:t>
            </a:r>
            <a:r>
              <a:rPr sz="2800" spc="-15" dirty="0">
                <a:latin typeface="Carlito"/>
                <a:cs typeface="Carlito"/>
              </a:rPr>
              <a:t>second-order </a:t>
            </a:r>
            <a:r>
              <a:rPr sz="2800" spc="-10" dirty="0">
                <a:latin typeface="Carlito"/>
                <a:cs typeface="Carlito"/>
              </a:rPr>
              <a:t>density </a:t>
            </a:r>
            <a:r>
              <a:rPr sz="2800" spc="-5" dirty="0">
                <a:latin typeface="Carlito"/>
                <a:cs typeface="Carlito"/>
              </a:rPr>
              <a:t>function</a:t>
            </a:r>
            <a:r>
              <a:rPr sz="2800" spc="180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equals</a:t>
            </a:r>
            <a:endParaRPr sz="28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067050" y="4410075"/>
            <a:ext cx="2828925" cy="6934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38263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33</a:t>
            </a:fld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43509"/>
            <a:ext cx="1815096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Wingdings"/>
              <a:buChar char=""/>
              <a:tabLst>
                <a:tab pos="355600" algn="l"/>
              </a:tabLst>
            </a:pPr>
            <a:r>
              <a:rPr sz="2800" spc="-10" dirty="0">
                <a:latin typeface="Carlito"/>
                <a:cs typeface="Carlito"/>
              </a:rPr>
              <a:t>Similarly</a:t>
            </a:r>
            <a:endParaRPr sz="28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86260" y="543509"/>
            <a:ext cx="365773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2800" spc="-15" dirty="0">
                <a:latin typeface="Carlito"/>
                <a:cs typeface="Carlito"/>
              </a:rPr>
              <a:t>represents </a:t>
            </a:r>
            <a:r>
              <a:rPr sz="2800" spc="-5" dirty="0">
                <a:latin typeface="Carlito"/>
                <a:cs typeface="Carlito"/>
              </a:rPr>
              <a:t>the</a:t>
            </a:r>
            <a:r>
              <a:rPr sz="2800" spc="-25" dirty="0">
                <a:latin typeface="Carlito"/>
                <a:cs typeface="Carlito"/>
              </a:rPr>
              <a:t> </a:t>
            </a:r>
            <a:r>
              <a:rPr sz="2800" spc="10" dirty="0">
                <a:latin typeface="Carlito"/>
                <a:cs typeface="Carlito"/>
              </a:rPr>
              <a:t>n</a:t>
            </a:r>
            <a:r>
              <a:rPr sz="2775" spc="15" baseline="25525" dirty="0">
                <a:latin typeface="Carlito"/>
                <a:cs typeface="Carlito"/>
              </a:rPr>
              <a:t>th</a:t>
            </a:r>
            <a:endParaRPr sz="2775" baseline="25525" dirty="0">
              <a:latin typeface="Carlito"/>
              <a:cs typeface="Carlito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0" y="2754095"/>
            <a:ext cx="9143999" cy="3193182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355600" algn="just">
              <a:lnSpc>
                <a:spcPct val="100000"/>
              </a:lnSpc>
              <a:spcBef>
                <a:spcPts val="840"/>
              </a:spcBef>
            </a:pPr>
            <a:r>
              <a:rPr spc="-10" dirty="0"/>
              <a:t>task </a:t>
            </a:r>
            <a:r>
              <a:rPr spc="-5" dirty="0"/>
              <a:t>in</a:t>
            </a:r>
            <a:r>
              <a:rPr spc="5" dirty="0"/>
              <a:t> </a:t>
            </a:r>
            <a:r>
              <a:rPr spc="-10" dirty="0"/>
              <a:t>reality).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795"/>
              </a:spcBef>
              <a:buFont typeface="Arial"/>
              <a:buChar char="•"/>
              <a:tabLst>
                <a:tab pos="355600" algn="l"/>
                <a:tab pos="3528695" algn="l"/>
              </a:tabLst>
            </a:pPr>
            <a:r>
              <a:rPr sz="3200" b="0" spc="-20" dirty="0">
                <a:latin typeface="Times New Roman"/>
                <a:cs typeface="Times New Roman"/>
              </a:rPr>
              <a:t>However, </a:t>
            </a:r>
            <a:r>
              <a:rPr sz="3200" b="0" dirty="0">
                <a:latin typeface="Times New Roman"/>
                <a:cs typeface="Times New Roman"/>
              </a:rPr>
              <a:t>for many applications, only </a:t>
            </a:r>
            <a:r>
              <a:rPr sz="3200" dirty="0">
                <a:latin typeface="Times New Roman"/>
                <a:cs typeface="Times New Roman"/>
              </a:rPr>
              <a:t>certain  averages </a:t>
            </a:r>
            <a:r>
              <a:rPr sz="3200" b="0" dirty="0">
                <a:latin typeface="Times New Roman"/>
                <a:cs typeface="Times New Roman"/>
              </a:rPr>
              <a:t>are used, </a:t>
            </a:r>
            <a:r>
              <a:rPr sz="3200" b="0" spc="-5" dirty="0">
                <a:latin typeface="Times New Roman"/>
                <a:cs typeface="Times New Roman"/>
              </a:rPr>
              <a:t>in </a:t>
            </a:r>
            <a:r>
              <a:rPr sz="3200" b="0" spc="-10" dirty="0">
                <a:latin typeface="Times New Roman"/>
                <a:cs typeface="Times New Roman"/>
              </a:rPr>
              <a:t>particular, </a:t>
            </a:r>
            <a:r>
              <a:rPr sz="3200" b="0" dirty="0">
                <a:latin typeface="Times New Roman"/>
                <a:cs typeface="Times New Roman"/>
              </a:rPr>
              <a:t>the </a:t>
            </a:r>
            <a:r>
              <a:rPr sz="3200" dirty="0">
                <a:latin typeface="Times New Roman"/>
                <a:cs typeface="Times New Roman"/>
              </a:rPr>
              <a:t>expected value  </a:t>
            </a:r>
            <a:r>
              <a:rPr sz="3200" b="0" dirty="0">
                <a:latin typeface="Times New Roman"/>
                <a:cs typeface="Times New Roman"/>
              </a:rPr>
              <a:t>of </a:t>
            </a:r>
            <a:r>
              <a:rPr sz="3200" spc="-5" dirty="0">
                <a:latin typeface="Times New Roman"/>
                <a:cs typeface="Times New Roman"/>
              </a:rPr>
              <a:t>X(t) </a:t>
            </a:r>
            <a:r>
              <a:rPr sz="3200" b="0" dirty="0">
                <a:latin typeface="Times New Roman"/>
                <a:cs typeface="Times New Roman"/>
              </a:rPr>
              <a:t>and</a:t>
            </a:r>
            <a:r>
              <a:rPr sz="3200" b="0" spc="10" dirty="0">
                <a:latin typeface="Times New Roman"/>
                <a:cs typeface="Times New Roman"/>
              </a:rPr>
              <a:t> </a:t>
            </a:r>
            <a:r>
              <a:rPr sz="3200" b="0" dirty="0">
                <a:latin typeface="Times New Roman"/>
                <a:cs typeface="Times New Roman"/>
              </a:rPr>
              <a:t>of	.</a:t>
            </a:r>
            <a:endParaRPr sz="3200" dirty="0">
              <a:latin typeface="Times New Roman"/>
              <a:cs typeface="Times New Roman"/>
            </a:endParaRPr>
          </a:p>
          <a:p>
            <a:pPr marL="355600" indent="-342900" algn="just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355600" algn="l"/>
              </a:tabLst>
            </a:pPr>
            <a:r>
              <a:rPr sz="3200" b="0" dirty="0">
                <a:latin typeface="Times New Roman"/>
                <a:cs typeface="Times New Roman"/>
              </a:rPr>
              <a:t>These quantities can be expressed in terms of</a:t>
            </a:r>
            <a:r>
              <a:rPr sz="3200" b="0" spc="645" dirty="0">
                <a:latin typeface="Times New Roman"/>
                <a:cs typeface="Times New Roman"/>
              </a:rPr>
              <a:t> </a:t>
            </a:r>
            <a:r>
              <a:rPr sz="3200" b="0" dirty="0">
                <a:latin typeface="Times New Roman"/>
                <a:cs typeface="Times New Roman"/>
              </a:rPr>
              <a:t>the</a:t>
            </a:r>
            <a:endParaRPr sz="3200" dirty="0">
              <a:latin typeface="Times New Roman"/>
              <a:cs typeface="Times New Roman"/>
            </a:endParaRPr>
          </a:p>
          <a:p>
            <a:pPr marL="355600" algn="just">
              <a:lnSpc>
                <a:spcPct val="100000"/>
              </a:lnSpc>
            </a:pPr>
            <a:r>
              <a:rPr sz="3200" spc="-5" dirty="0">
                <a:latin typeface="Times New Roman"/>
                <a:cs typeface="Times New Roman"/>
              </a:rPr>
              <a:t>second-order </a:t>
            </a:r>
            <a:r>
              <a:rPr sz="3200" spc="-10" dirty="0">
                <a:latin typeface="Times New Roman"/>
                <a:cs typeface="Times New Roman"/>
              </a:rPr>
              <a:t>properties </a:t>
            </a:r>
            <a:r>
              <a:rPr sz="3200" b="0" spc="-5" dirty="0">
                <a:latin typeface="Times New Roman"/>
                <a:cs typeface="Times New Roman"/>
              </a:rPr>
              <a:t>of </a:t>
            </a:r>
            <a:r>
              <a:rPr sz="3200" dirty="0">
                <a:latin typeface="Times New Roman"/>
                <a:cs typeface="Times New Roman"/>
              </a:rPr>
              <a:t>X(t) </a:t>
            </a:r>
            <a:r>
              <a:rPr sz="3200" b="0" spc="-5" dirty="0">
                <a:latin typeface="Times New Roman"/>
                <a:cs typeface="Times New Roman"/>
              </a:rPr>
              <a:t>defined as</a:t>
            </a:r>
            <a:r>
              <a:rPr sz="3200" b="0" spc="25" dirty="0">
                <a:latin typeface="Times New Roman"/>
                <a:cs typeface="Times New Roman"/>
              </a:rPr>
              <a:t> </a:t>
            </a:r>
            <a:r>
              <a:rPr sz="3200" b="0" spc="-5" dirty="0">
                <a:latin typeface="Times New Roman"/>
                <a:cs typeface="Times New Roman"/>
              </a:rPr>
              <a:t>follows</a:t>
            </a:r>
            <a:r>
              <a:rPr sz="3000" b="0" spc="-5" dirty="0">
                <a:latin typeface="Times New Roman"/>
                <a:cs typeface="Times New Roman"/>
              </a:rPr>
              <a:t>: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0" y="2421762"/>
            <a:ext cx="914400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1036955" algn="l"/>
                <a:tab pos="3457575" algn="l"/>
              </a:tabLst>
            </a:pPr>
            <a:r>
              <a:rPr lang="en-US" sz="2800" spc="-25" dirty="0" smtClean="0">
                <a:latin typeface="Carlito"/>
                <a:cs typeface="Carlito"/>
              </a:rPr>
              <a:t> </a:t>
            </a:r>
            <a:r>
              <a:rPr sz="2800" spc="-25" dirty="0" smtClean="0">
                <a:latin typeface="Carlito"/>
                <a:cs typeface="Carlito"/>
              </a:rPr>
              <a:t>for</a:t>
            </a:r>
            <a:r>
              <a:rPr sz="2800" spc="-15" dirty="0" smtClean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all	</a:t>
            </a:r>
            <a:r>
              <a:rPr sz="3675" i="1" spc="22" baseline="1133" dirty="0" err="1">
                <a:latin typeface="Times New Roman"/>
                <a:cs typeface="Times New Roman"/>
              </a:rPr>
              <a:t>t</a:t>
            </a:r>
            <a:r>
              <a:rPr sz="2100" i="1" spc="22" baseline="-21825" dirty="0" err="1">
                <a:latin typeface="Times New Roman"/>
                <a:cs typeface="Times New Roman"/>
              </a:rPr>
              <a:t>i</a:t>
            </a:r>
            <a:r>
              <a:rPr sz="2100" i="1" spc="-127" baseline="-21825" dirty="0">
                <a:latin typeface="Times New Roman"/>
                <a:cs typeface="Times New Roman"/>
              </a:rPr>
              <a:t> </a:t>
            </a:r>
            <a:r>
              <a:rPr sz="3675" spc="15" baseline="1133" dirty="0" smtClean="0">
                <a:latin typeface="Times New Roman"/>
                <a:cs typeface="Times New Roman"/>
              </a:rPr>
              <a:t>,	</a:t>
            </a:r>
            <a:r>
              <a:rPr sz="2800" spc="-5" dirty="0" smtClean="0">
                <a:latin typeface="Carlito"/>
                <a:cs typeface="Carlito"/>
              </a:rPr>
              <a:t>and </a:t>
            </a:r>
            <a:r>
              <a:rPr sz="2800" spc="-25" dirty="0">
                <a:latin typeface="Carlito"/>
                <a:cs typeface="Carlito"/>
              </a:rPr>
              <a:t>for </a:t>
            </a:r>
            <a:r>
              <a:rPr sz="2800" spc="-5" dirty="0">
                <a:latin typeface="Carlito"/>
                <a:cs typeface="Carlito"/>
              </a:rPr>
              <a:t>all </a:t>
            </a:r>
            <a:r>
              <a:rPr sz="2800" i="1" spc="-5" dirty="0">
                <a:latin typeface="Carlito"/>
                <a:cs typeface="Carlito"/>
              </a:rPr>
              <a:t>n</a:t>
            </a:r>
            <a:r>
              <a:rPr sz="2800" spc="-5" dirty="0">
                <a:latin typeface="Carlito"/>
                <a:cs typeface="Carlito"/>
              </a:rPr>
              <a:t>. (an </a:t>
            </a:r>
            <a:r>
              <a:rPr sz="2800" spc="-10" dirty="0">
                <a:latin typeface="Carlito"/>
                <a:cs typeface="Carlito"/>
              </a:rPr>
              <a:t>almost</a:t>
            </a:r>
            <a:r>
              <a:rPr sz="2800" spc="110" dirty="0">
                <a:latin typeface="Carlito"/>
                <a:cs typeface="Carlito"/>
              </a:rPr>
              <a:t> </a:t>
            </a:r>
            <a:r>
              <a:rPr sz="2800" b="1" spc="-5" dirty="0">
                <a:latin typeface="Carlito"/>
                <a:cs typeface="Carlito"/>
              </a:rPr>
              <a:t>impossible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22437" y="553406"/>
            <a:ext cx="3152775" cy="4360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295"/>
              </a:lnSpc>
              <a:spcBef>
                <a:spcPts val="100"/>
              </a:spcBef>
              <a:tabLst>
                <a:tab pos="250825" algn="l"/>
                <a:tab pos="2379980" algn="l"/>
                <a:tab pos="3020695" algn="l"/>
              </a:tabLst>
            </a:pPr>
            <a:r>
              <a:rPr sz="2450" i="1" spc="15" dirty="0">
                <a:latin typeface="Times New Roman"/>
                <a:cs typeface="Times New Roman"/>
              </a:rPr>
              <a:t>f	</a:t>
            </a:r>
            <a:r>
              <a:rPr sz="2450" spc="155" dirty="0">
                <a:latin typeface="Times New Roman"/>
                <a:cs typeface="Times New Roman"/>
              </a:rPr>
              <a:t>(</a:t>
            </a:r>
            <a:r>
              <a:rPr sz="2450" i="1" spc="25" dirty="0">
                <a:latin typeface="Times New Roman"/>
                <a:cs typeface="Times New Roman"/>
              </a:rPr>
              <a:t>x </a:t>
            </a:r>
            <a:r>
              <a:rPr sz="2450" spc="10" dirty="0">
                <a:latin typeface="Times New Roman"/>
                <a:cs typeface="Times New Roman"/>
              </a:rPr>
              <a:t>,</a:t>
            </a:r>
            <a:r>
              <a:rPr sz="2450" spc="-225" dirty="0">
                <a:latin typeface="Times New Roman"/>
                <a:cs typeface="Times New Roman"/>
              </a:rPr>
              <a:t> </a:t>
            </a:r>
            <a:r>
              <a:rPr sz="2450" i="1" spc="25" dirty="0">
                <a:latin typeface="Times New Roman"/>
                <a:cs typeface="Times New Roman"/>
              </a:rPr>
              <a:t>x</a:t>
            </a:r>
            <a:r>
              <a:rPr sz="2450" i="1" spc="290" dirty="0">
                <a:latin typeface="Times New Roman"/>
                <a:cs typeface="Times New Roman"/>
              </a:rPr>
              <a:t> </a:t>
            </a:r>
            <a:r>
              <a:rPr sz="2450" spc="55" dirty="0" smtClean="0">
                <a:latin typeface="Times New Roman"/>
                <a:cs typeface="Times New Roman"/>
              </a:rPr>
              <a:t>,</a:t>
            </a:r>
            <a:r>
              <a:rPr lang="en-US" sz="2450" spc="1045" dirty="0" smtClean="0">
                <a:latin typeface="Arial"/>
                <a:cs typeface="Arial"/>
              </a:rPr>
              <a:t>…</a:t>
            </a:r>
            <a:r>
              <a:rPr sz="2450" i="1" spc="25" dirty="0" smtClean="0">
                <a:latin typeface="Times New Roman"/>
                <a:cs typeface="Times New Roman"/>
              </a:rPr>
              <a:t>x</a:t>
            </a:r>
            <a:r>
              <a:rPr sz="2450" i="1" dirty="0" smtClean="0">
                <a:latin typeface="Times New Roman"/>
                <a:cs typeface="Times New Roman"/>
              </a:rPr>
              <a:t> </a:t>
            </a:r>
            <a:r>
              <a:rPr sz="2450" i="1" spc="-300" dirty="0" smtClean="0">
                <a:latin typeface="Times New Roman"/>
                <a:cs typeface="Times New Roman"/>
              </a:rPr>
              <a:t> </a:t>
            </a:r>
            <a:r>
              <a:rPr sz="2450" spc="10" dirty="0">
                <a:latin typeface="Times New Roman"/>
                <a:cs typeface="Times New Roman"/>
              </a:rPr>
              <a:t>,</a:t>
            </a:r>
            <a:r>
              <a:rPr sz="2450" dirty="0">
                <a:latin typeface="Times New Roman"/>
                <a:cs typeface="Times New Roman"/>
              </a:rPr>
              <a:t> </a:t>
            </a:r>
            <a:r>
              <a:rPr sz="2450" spc="-275" dirty="0">
                <a:latin typeface="Times New Roman"/>
                <a:cs typeface="Times New Roman"/>
              </a:rPr>
              <a:t> </a:t>
            </a:r>
            <a:r>
              <a:rPr sz="2450" i="1" spc="15" dirty="0">
                <a:latin typeface="Times New Roman"/>
                <a:cs typeface="Times New Roman"/>
              </a:rPr>
              <a:t>t</a:t>
            </a:r>
            <a:r>
              <a:rPr sz="2450" i="1" spc="110" dirty="0">
                <a:latin typeface="Times New Roman"/>
                <a:cs typeface="Times New Roman"/>
              </a:rPr>
              <a:t> </a:t>
            </a:r>
            <a:r>
              <a:rPr sz="2450" spc="204" dirty="0">
                <a:latin typeface="Times New Roman"/>
                <a:cs typeface="Times New Roman"/>
              </a:rPr>
              <a:t>,</a:t>
            </a:r>
            <a:r>
              <a:rPr sz="2450" i="1" spc="15" dirty="0">
                <a:latin typeface="Times New Roman"/>
                <a:cs typeface="Times New Roman"/>
              </a:rPr>
              <a:t>t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lang="en-US" sz="2450" spc="860" dirty="0" smtClean="0">
                <a:latin typeface="Arial"/>
                <a:cs typeface="Arial"/>
              </a:rPr>
              <a:t>…</a:t>
            </a:r>
            <a:r>
              <a:rPr sz="2450" i="1" spc="15" dirty="0" smtClean="0">
                <a:latin typeface="Times New Roman"/>
                <a:cs typeface="Times New Roman"/>
              </a:rPr>
              <a:t>t</a:t>
            </a:r>
            <a:r>
              <a:rPr sz="2450" i="1" dirty="0">
                <a:latin typeface="Times New Roman"/>
                <a:cs typeface="Times New Roman"/>
              </a:rPr>
              <a:t>	</a:t>
            </a:r>
            <a:r>
              <a:rPr sz="2450" spc="15" dirty="0">
                <a:latin typeface="Times New Roman"/>
                <a:cs typeface="Times New Roman"/>
              </a:rPr>
              <a:t>)</a:t>
            </a:r>
            <a:endParaRPr sz="2450" dirty="0">
              <a:latin typeface="Times New Roman"/>
              <a:cs typeface="Times New Roman"/>
            </a:endParaRPr>
          </a:p>
          <a:p>
            <a:pPr marR="17780" algn="ctr">
              <a:lnSpc>
                <a:spcPts val="1035"/>
              </a:lnSpc>
              <a:tabLst>
                <a:tab pos="378460" algn="l"/>
                <a:tab pos="749300" algn="l"/>
                <a:tab pos="1430020" algn="l"/>
                <a:tab pos="1827530" algn="l"/>
                <a:tab pos="2132330" algn="l"/>
                <a:tab pos="2780030" algn="l"/>
              </a:tabLst>
            </a:pPr>
            <a:r>
              <a:rPr sz="1000" i="1" spc="25" dirty="0">
                <a:latin typeface="Times New Roman"/>
                <a:cs typeface="Times New Roman"/>
              </a:rPr>
              <a:t>X	</a:t>
            </a:r>
            <a:r>
              <a:rPr sz="1400" spc="30" dirty="0">
                <a:latin typeface="Times New Roman"/>
                <a:cs typeface="Times New Roman"/>
              </a:rPr>
              <a:t>1	2	</a:t>
            </a:r>
            <a:r>
              <a:rPr sz="1400" i="1" spc="30" dirty="0">
                <a:latin typeface="Times New Roman"/>
                <a:cs typeface="Times New Roman"/>
              </a:rPr>
              <a:t>n	</a:t>
            </a:r>
            <a:r>
              <a:rPr sz="1400" spc="30" dirty="0">
                <a:latin typeface="Times New Roman"/>
                <a:cs typeface="Times New Roman"/>
              </a:rPr>
              <a:t>1	2	</a:t>
            </a:r>
            <a:r>
              <a:rPr sz="1400" i="1" spc="30" dirty="0">
                <a:latin typeface="Times New Roman"/>
                <a:cs typeface="Times New Roman"/>
              </a:rPr>
              <a:t>n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0" y="890295"/>
            <a:ext cx="9144000" cy="1478610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/>
          <a:p>
            <a:pPr marL="381000">
              <a:lnSpc>
                <a:spcPct val="100000"/>
              </a:lnSpc>
              <a:spcBef>
                <a:spcPts val="750"/>
              </a:spcBef>
              <a:tabLst>
                <a:tab pos="2465070" algn="l"/>
                <a:tab pos="5957570" algn="l"/>
              </a:tabLst>
            </a:pPr>
            <a:r>
              <a:rPr sz="2800" spc="-15" dirty="0" smtClean="0">
                <a:latin typeface="Carlito"/>
                <a:cs typeface="Carlito"/>
              </a:rPr>
              <a:t>or</a:t>
            </a:r>
            <a:r>
              <a:rPr lang="en-US" sz="2800" spc="-15" dirty="0" smtClean="0">
                <a:latin typeface="Carlito"/>
                <a:cs typeface="Carlito"/>
              </a:rPr>
              <a:t>d</a:t>
            </a:r>
            <a:r>
              <a:rPr sz="2800" spc="-15" dirty="0" smtClean="0">
                <a:latin typeface="Carlito"/>
                <a:cs typeface="Carlito"/>
              </a:rPr>
              <a:t>er</a:t>
            </a:r>
            <a:r>
              <a:rPr sz="2800" dirty="0" smtClean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density	function </a:t>
            </a:r>
            <a:r>
              <a:rPr sz="2800" spc="-5" dirty="0">
                <a:latin typeface="Carlito"/>
                <a:cs typeface="Carlito"/>
              </a:rPr>
              <a:t>of</a:t>
            </a:r>
            <a:r>
              <a:rPr sz="2800" spc="50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the</a:t>
            </a:r>
            <a:r>
              <a:rPr sz="2800" spc="25" dirty="0">
                <a:latin typeface="Carlito"/>
                <a:cs typeface="Carlito"/>
              </a:rPr>
              <a:t> </a:t>
            </a:r>
            <a:r>
              <a:rPr sz="2800" spc="-15" dirty="0">
                <a:latin typeface="Carlito"/>
                <a:cs typeface="Carlito"/>
              </a:rPr>
              <a:t>process	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).</a:t>
            </a:r>
            <a:endParaRPr sz="2800" dirty="0">
              <a:latin typeface="Carlito"/>
              <a:cs typeface="Carlito"/>
            </a:endParaRPr>
          </a:p>
          <a:p>
            <a:pPr marL="381000" marR="30480" indent="-342900">
              <a:lnSpc>
                <a:spcPct val="100000"/>
              </a:lnSpc>
              <a:spcBef>
                <a:spcPts val="650"/>
              </a:spcBef>
              <a:buFont typeface="Wingdings"/>
              <a:buChar char=""/>
              <a:tabLst>
                <a:tab pos="380365" algn="l"/>
                <a:tab pos="381000" algn="l"/>
                <a:tab pos="4291330" algn="l"/>
                <a:tab pos="7538720" algn="l"/>
              </a:tabLst>
            </a:pPr>
            <a:r>
              <a:rPr sz="2800" b="1" spc="-10" dirty="0">
                <a:latin typeface="Carlito"/>
                <a:cs typeface="Carlito"/>
              </a:rPr>
              <a:t>Compl</a:t>
            </a:r>
            <a:r>
              <a:rPr sz="2800" b="1" spc="-40" dirty="0">
                <a:latin typeface="Carlito"/>
                <a:cs typeface="Carlito"/>
              </a:rPr>
              <a:t>et</a:t>
            </a:r>
            <a:r>
              <a:rPr sz="2800" b="1" spc="-5" dirty="0">
                <a:latin typeface="Carlito"/>
                <a:cs typeface="Carlito"/>
              </a:rPr>
              <a:t>e</a:t>
            </a:r>
            <a:r>
              <a:rPr sz="2800" b="1" spc="15" dirty="0">
                <a:latin typeface="Carlito"/>
                <a:cs typeface="Carlito"/>
              </a:rPr>
              <a:t> </a:t>
            </a:r>
            <a:r>
              <a:rPr sz="2800" b="1" spc="-5" dirty="0">
                <a:latin typeface="Carlito"/>
                <a:cs typeface="Carlito"/>
              </a:rPr>
              <a:t>specific</a:t>
            </a:r>
            <a:r>
              <a:rPr sz="2800" b="1" spc="-35" dirty="0">
                <a:latin typeface="Carlito"/>
                <a:cs typeface="Carlito"/>
              </a:rPr>
              <a:t>a</a:t>
            </a:r>
            <a:r>
              <a:rPr sz="2800" b="1" spc="-5" dirty="0">
                <a:latin typeface="Carlito"/>
                <a:cs typeface="Carlito"/>
              </a:rPr>
              <a:t>tion</a:t>
            </a:r>
            <a:r>
              <a:rPr sz="2800" b="1" spc="25" dirty="0">
                <a:latin typeface="Carlito"/>
                <a:cs typeface="Carlito"/>
              </a:rPr>
              <a:t> </a:t>
            </a:r>
            <a:r>
              <a:rPr sz="2800" spc="-10" dirty="0">
                <a:latin typeface="Carlito"/>
                <a:cs typeface="Carlito"/>
              </a:rPr>
              <a:t>o</a:t>
            </a:r>
            <a:r>
              <a:rPr sz="2800" spc="-5" dirty="0">
                <a:latin typeface="Carlito"/>
                <a:cs typeface="Carlito"/>
              </a:rPr>
              <a:t>f the </a:t>
            </a:r>
            <a:r>
              <a:rPr sz="2800" spc="-40" dirty="0">
                <a:latin typeface="Carlito"/>
                <a:cs typeface="Carlito"/>
              </a:rPr>
              <a:t>s</a:t>
            </a:r>
            <a:r>
              <a:rPr sz="2800" spc="-35" dirty="0">
                <a:latin typeface="Carlito"/>
                <a:cs typeface="Carlito"/>
              </a:rPr>
              <a:t>t</a:t>
            </a:r>
            <a:r>
              <a:rPr sz="2800" spc="-10" dirty="0">
                <a:latin typeface="Carlito"/>
                <a:cs typeface="Carlito"/>
              </a:rPr>
              <a:t>och</a:t>
            </a:r>
            <a:r>
              <a:rPr sz="2800" spc="-5" dirty="0">
                <a:latin typeface="Carlito"/>
                <a:cs typeface="Carlito"/>
              </a:rPr>
              <a:t>a</a:t>
            </a:r>
            <a:r>
              <a:rPr sz="2800" spc="-45" dirty="0">
                <a:latin typeface="Carlito"/>
                <a:cs typeface="Carlito"/>
              </a:rPr>
              <a:t>s</a:t>
            </a:r>
            <a:r>
              <a:rPr sz="2800" spc="-5" dirty="0">
                <a:latin typeface="Carlito"/>
                <a:cs typeface="Carlito"/>
              </a:rPr>
              <a:t>tic</a:t>
            </a:r>
            <a:r>
              <a:rPr sz="2800" spc="30" dirty="0">
                <a:latin typeface="Carlito"/>
                <a:cs typeface="Carlito"/>
              </a:rPr>
              <a:t> </a:t>
            </a:r>
            <a:r>
              <a:rPr sz="2800" spc="-10" dirty="0" smtClean="0">
                <a:latin typeface="Carlito"/>
                <a:cs typeface="Carlito"/>
              </a:rPr>
              <a:t>p</a:t>
            </a:r>
            <a:r>
              <a:rPr sz="2800" spc="-65" dirty="0" smtClean="0">
                <a:latin typeface="Carlito"/>
                <a:cs typeface="Carlito"/>
              </a:rPr>
              <a:t>r</a:t>
            </a:r>
            <a:r>
              <a:rPr sz="2800" spc="-10" dirty="0" smtClean="0">
                <a:latin typeface="Carlito"/>
                <a:cs typeface="Carlito"/>
              </a:rPr>
              <a:t>oces</a:t>
            </a:r>
            <a:r>
              <a:rPr sz="2800" spc="-5" dirty="0" smtClean="0">
                <a:latin typeface="Carlito"/>
                <a:cs typeface="Carlito"/>
              </a:rPr>
              <a:t>s</a:t>
            </a:r>
            <a:r>
              <a:rPr lang="en-US" sz="2800" dirty="0">
                <a:latin typeface="Carlito"/>
                <a:cs typeface="Carlito"/>
              </a:rPr>
              <a:t> </a:t>
            </a:r>
            <a:r>
              <a:rPr sz="2800" i="1" spc="-5" dirty="0" smtClean="0">
                <a:latin typeface="Carlito"/>
                <a:cs typeface="Carlito"/>
              </a:rPr>
              <a:t>X</a:t>
            </a:r>
            <a:r>
              <a:rPr sz="2800" spc="-5" dirty="0" smtClean="0">
                <a:latin typeface="Carlito"/>
                <a:cs typeface="Carlito"/>
              </a:rPr>
              <a:t>(</a:t>
            </a:r>
            <a:r>
              <a:rPr sz="2800" i="1" spc="-10" dirty="0" smtClean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)  </a:t>
            </a:r>
            <a:r>
              <a:rPr sz="2800" spc="-45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equ</a:t>
            </a:r>
            <a:r>
              <a:rPr sz="2800" spc="-20" dirty="0">
                <a:latin typeface="Carlito"/>
                <a:cs typeface="Carlito"/>
              </a:rPr>
              <a:t>i</a:t>
            </a:r>
            <a:r>
              <a:rPr sz="2800" spc="-45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es</a:t>
            </a:r>
            <a:r>
              <a:rPr sz="2800" spc="10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the</a:t>
            </a:r>
            <a:r>
              <a:rPr sz="2800" spc="5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kn</a:t>
            </a:r>
            <a:r>
              <a:rPr sz="2800" spc="-20" dirty="0">
                <a:latin typeface="Carlito"/>
                <a:cs typeface="Carlito"/>
              </a:rPr>
              <a:t>o</a:t>
            </a:r>
            <a:r>
              <a:rPr sz="2800" spc="-5" dirty="0">
                <a:latin typeface="Carlito"/>
                <a:cs typeface="Carlito"/>
              </a:rPr>
              <a:t>wled</a:t>
            </a:r>
            <a:r>
              <a:rPr sz="2800" spc="-35" dirty="0">
                <a:latin typeface="Carlito"/>
                <a:cs typeface="Carlito"/>
              </a:rPr>
              <a:t>g</a:t>
            </a:r>
            <a:r>
              <a:rPr sz="2800" spc="-5" dirty="0">
                <a:latin typeface="Carlito"/>
                <a:cs typeface="Carlito"/>
              </a:rPr>
              <a:t>e</a:t>
            </a:r>
            <a:r>
              <a:rPr sz="2800" spc="15" dirty="0">
                <a:latin typeface="Carlito"/>
                <a:cs typeface="Carlito"/>
              </a:rPr>
              <a:t> </a:t>
            </a:r>
            <a:r>
              <a:rPr sz="2800" spc="-10" dirty="0" smtClean="0">
                <a:latin typeface="Carlito"/>
                <a:cs typeface="Carlito"/>
              </a:rPr>
              <a:t>o</a:t>
            </a:r>
            <a:r>
              <a:rPr sz="2800" spc="-5" dirty="0" smtClean="0">
                <a:latin typeface="Carlito"/>
                <a:cs typeface="Carlito"/>
              </a:rPr>
              <a:t>f</a:t>
            </a:r>
            <a:r>
              <a:rPr lang="en-US" sz="2800" dirty="0">
                <a:latin typeface="Carlito"/>
                <a:cs typeface="Carlito"/>
              </a:rPr>
              <a:t> </a:t>
            </a:r>
            <a:r>
              <a:rPr lang="en-US" sz="2800" dirty="0" smtClean="0">
                <a:latin typeface="Carlito"/>
                <a:cs typeface="Carlito"/>
              </a:rPr>
              <a:t> </a:t>
            </a:r>
            <a:r>
              <a:rPr sz="3675" i="1" spc="322" baseline="5668" dirty="0" err="1" smtClean="0">
                <a:latin typeface="Times New Roman"/>
                <a:cs typeface="Times New Roman"/>
              </a:rPr>
              <a:t>f</a:t>
            </a:r>
            <a:r>
              <a:rPr sz="1500" i="1" spc="37" baseline="-22222" dirty="0" err="1" smtClean="0">
                <a:latin typeface="Times New Roman"/>
                <a:cs typeface="Times New Roman"/>
              </a:rPr>
              <a:t>X</a:t>
            </a:r>
            <a:r>
              <a:rPr sz="1500" i="1" baseline="-22222" dirty="0" smtClean="0">
                <a:latin typeface="Times New Roman"/>
                <a:cs typeface="Times New Roman"/>
              </a:rPr>
              <a:t> </a:t>
            </a:r>
            <a:r>
              <a:rPr sz="1500" i="1" spc="-97" baseline="-22222" dirty="0" smtClean="0">
                <a:latin typeface="Times New Roman"/>
                <a:cs typeface="Times New Roman"/>
              </a:rPr>
              <a:t> </a:t>
            </a:r>
            <a:r>
              <a:rPr sz="3675" spc="232" baseline="5668" dirty="0">
                <a:latin typeface="Times New Roman"/>
                <a:cs typeface="Times New Roman"/>
              </a:rPr>
              <a:t>(</a:t>
            </a:r>
            <a:r>
              <a:rPr sz="3675" i="1" spc="-247" baseline="5668" dirty="0">
                <a:latin typeface="Times New Roman"/>
                <a:cs typeface="Times New Roman"/>
              </a:rPr>
              <a:t>x</a:t>
            </a:r>
            <a:r>
              <a:rPr sz="2100" spc="187" baseline="-15873" dirty="0">
                <a:latin typeface="Times New Roman"/>
                <a:cs typeface="Times New Roman"/>
              </a:rPr>
              <a:t>1</a:t>
            </a:r>
            <a:r>
              <a:rPr sz="3675" spc="15" baseline="5668" dirty="0">
                <a:latin typeface="Times New Roman"/>
                <a:cs typeface="Times New Roman"/>
              </a:rPr>
              <a:t>,</a:t>
            </a:r>
            <a:r>
              <a:rPr sz="3675" spc="-337" baseline="5668" dirty="0">
                <a:latin typeface="Times New Roman"/>
                <a:cs typeface="Times New Roman"/>
              </a:rPr>
              <a:t> </a:t>
            </a:r>
            <a:r>
              <a:rPr sz="3675" i="1" spc="-15" baseline="5668" dirty="0">
                <a:latin typeface="Times New Roman"/>
                <a:cs typeface="Times New Roman"/>
              </a:rPr>
              <a:t>x</a:t>
            </a:r>
            <a:r>
              <a:rPr sz="2100" spc="44" baseline="-15873" dirty="0">
                <a:latin typeface="Times New Roman"/>
                <a:cs typeface="Times New Roman"/>
              </a:rPr>
              <a:t>2</a:t>
            </a:r>
            <a:r>
              <a:rPr sz="2100" spc="-217" baseline="-15873" dirty="0">
                <a:latin typeface="Times New Roman"/>
                <a:cs typeface="Times New Roman"/>
              </a:rPr>
              <a:t> </a:t>
            </a:r>
            <a:r>
              <a:rPr sz="3675" spc="82" baseline="5668" dirty="0" smtClean="0">
                <a:latin typeface="Times New Roman"/>
                <a:cs typeface="Times New Roman"/>
              </a:rPr>
              <a:t>,</a:t>
            </a:r>
            <a:r>
              <a:rPr lang="en-US" sz="3675" spc="1567" baseline="5668" dirty="0" smtClean="0">
                <a:latin typeface="Arial"/>
                <a:cs typeface="Arial"/>
              </a:rPr>
              <a:t>…</a:t>
            </a:r>
            <a:r>
              <a:rPr sz="3675" i="1" spc="-15" baseline="5668" dirty="0" err="1" smtClean="0">
                <a:latin typeface="Times New Roman"/>
                <a:cs typeface="Times New Roman"/>
              </a:rPr>
              <a:t>x</a:t>
            </a:r>
            <a:r>
              <a:rPr sz="2100" i="1" spc="44" baseline="-15873" dirty="0" err="1" smtClean="0">
                <a:latin typeface="Times New Roman"/>
                <a:cs typeface="Times New Roman"/>
              </a:rPr>
              <a:t>n</a:t>
            </a:r>
            <a:r>
              <a:rPr sz="2100" i="1" spc="-187" baseline="-15873" dirty="0" smtClean="0">
                <a:latin typeface="Times New Roman"/>
                <a:cs typeface="Times New Roman"/>
              </a:rPr>
              <a:t> </a:t>
            </a:r>
            <a:r>
              <a:rPr sz="3675" spc="15" baseline="5668" dirty="0">
                <a:latin typeface="Times New Roman"/>
                <a:cs typeface="Times New Roman"/>
              </a:rPr>
              <a:t>,</a:t>
            </a:r>
            <a:r>
              <a:rPr sz="3675" baseline="5668" dirty="0">
                <a:latin typeface="Times New Roman"/>
                <a:cs typeface="Times New Roman"/>
              </a:rPr>
              <a:t> </a:t>
            </a:r>
            <a:r>
              <a:rPr sz="3675" spc="-412" baseline="5668" dirty="0">
                <a:latin typeface="Times New Roman"/>
                <a:cs typeface="Times New Roman"/>
              </a:rPr>
              <a:t> </a:t>
            </a:r>
            <a:r>
              <a:rPr sz="3675" i="1" spc="-142" baseline="5668" dirty="0">
                <a:latin typeface="Times New Roman"/>
                <a:cs typeface="Times New Roman"/>
              </a:rPr>
              <a:t>t</a:t>
            </a:r>
            <a:r>
              <a:rPr sz="2100" spc="187" baseline="-15873" dirty="0">
                <a:latin typeface="Times New Roman"/>
                <a:cs typeface="Times New Roman"/>
              </a:rPr>
              <a:t>1</a:t>
            </a:r>
            <a:r>
              <a:rPr sz="3675" spc="307" baseline="5668" dirty="0">
                <a:latin typeface="Times New Roman"/>
                <a:cs typeface="Times New Roman"/>
              </a:rPr>
              <a:t>,</a:t>
            </a:r>
            <a:r>
              <a:rPr sz="3675" i="1" spc="89" baseline="5668" dirty="0">
                <a:latin typeface="Times New Roman"/>
                <a:cs typeface="Times New Roman"/>
              </a:rPr>
              <a:t>t</a:t>
            </a:r>
            <a:r>
              <a:rPr sz="2100" spc="44" baseline="-15873" dirty="0">
                <a:latin typeface="Times New Roman"/>
                <a:cs typeface="Times New Roman"/>
              </a:rPr>
              <a:t>2</a:t>
            </a:r>
            <a:r>
              <a:rPr sz="2100" spc="-60" baseline="-15873" dirty="0">
                <a:latin typeface="Times New Roman"/>
                <a:cs typeface="Times New Roman"/>
              </a:rPr>
              <a:t> </a:t>
            </a:r>
            <a:r>
              <a:rPr lang="en-US" sz="3675" spc="1289" baseline="5668" dirty="0" smtClean="0">
                <a:latin typeface="Arial"/>
                <a:cs typeface="Arial"/>
              </a:rPr>
              <a:t>…</a:t>
            </a:r>
            <a:r>
              <a:rPr sz="3675" spc="307" baseline="5668" dirty="0" smtClean="0">
                <a:latin typeface="Times New Roman"/>
                <a:cs typeface="Times New Roman"/>
              </a:rPr>
              <a:t>,</a:t>
            </a:r>
            <a:r>
              <a:rPr sz="3675" i="1" spc="89" baseline="5668" dirty="0" err="1">
                <a:latin typeface="Times New Roman"/>
                <a:cs typeface="Times New Roman"/>
              </a:rPr>
              <a:t>t</a:t>
            </a:r>
            <a:r>
              <a:rPr sz="2100" i="1" spc="44" baseline="-15873" dirty="0" err="1">
                <a:latin typeface="Times New Roman"/>
                <a:cs typeface="Times New Roman"/>
              </a:rPr>
              <a:t>n</a:t>
            </a:r>
            <a:r>
              <a:rPr sz="2100" i="1" spc="-127" baseline="-15873" dirty="0">
                <a:latin typeface="Times New Roman"/>
                <a:cs typeface="Times New Roman"/>
              </a:rPr>
              <a:t> </a:t>
            </a:r>
            <a:r>
              <a:rPr sz="3675" spc="22" baseline="5668" dirty="0" smtClean="0">
                <a:latin typeface="Times New Roman"/>
                <a:cs typeface="Times New Roman"/>
              </a:rPr>
              <a:t>)</a:t>
            </a:r>
            <a:r>
              <a:rPr lang="en-US" sz="3675" spc="22" baseline="5668" dirty="0" smtClean="0">
                <a:latin typeface="Times New Roman"/>
                <a:cs typeface="Times New Roman"/>
              </a:rPr>
              <a:t> </a:t>
            </a:r>
            <a:endParaRPr sz="3675" baseline="5668" dirty="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95400" y="2400897"/>
            <a:ext cx="2113959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50" i="1" spc="15" dirty="0">
                <a:latin typeface="Times New Roman"/>
                <a:cs typeface="Times New Roman"/>
              </a:rPr>
              <a:t>i</a:t>
            </a:r>
            <a:r>
              <a:rPr sz="2450" i="1" spc="-65" dirty="0">
                <a:latin typeface="Times New Roman"/>
                <a:cs typeface="Times New Roman"/>
              </a:rPr>
              <a:t> </a:t>
            </a:r>
            <a:r>
              <a:rPr sz="2450" spc="30" dirty="0">
                <a:latin typeface="Symbol"/>
                <a:cs typeface="Symbol"/>
              </a:rPr>
              <a:t></a:t>
            </a:r>
            <a:r>
              <a:rPr sz="2450" spc="-390" dirty="0">
                <a:latin typeface="Times New Roman"/>
                <a:cs typeface="Times New Roman"/>
              </a:rPr>
              <a:t> </a:t>
            </a:r>
            <a:r>
              <a:rPr sz="2450" spc="-120" dirty="0">
                <a:latin typeface="Times New Roman"/>
                <a:cs typeface="Times New Roman"/>
              </a:rPr>
              <a:t>1,</a:t>
            </a:r>
            <a:r>
              <a:rPr sz="2450" spc="-204" dirty="0">
                <a:latin typeface="Times New Roman"/>
                <a:cs typeface="Times New Roman"/>
              </a:rPr>
              <a:t> </a:t>
            </a:r>
            <a:r>
              <a:rPr sz="2450" spc="254" dirty="0">
                <a:latin typeface="Times New Roman"/>
                <a:cs typeface="Times New Roman"/>
              </a:rPr>
              <a:t>2</a:t>
            </a:r>
            <a:r>
              <a:rPr sz="2450" spc="254" dirty="0" smtClean="0">
                <a:latin typeface="Times New Roman"/>
                <a:cs typeface="Times New Roman"/>
              </a:rPr>
              <a:t>,</a:t>
            </a:r>
            <a:r>
              <a:rPr lang="en-US" sz="2450" spc="254" dirty="0" smtClean="0">
                <a:latin typeface="Times New Roman"/>
                <a:cs typeface="Times New Roman"/>
              </a:rPr>
              <a:t>……</a:t>
            </a:r>
            <a:r>
              <a:rPr sz="2450" spc="-210" dirty="0" smtClean="0">
                <a:latin typeface="Times New Roman"/>
                <a:cs typeface="Times New Roman"/>
              </a:rPr>
              <a:t> </a:t>
            </a:r>
            <a:r>
              <a:rPr sz="3200" i="1" spc="-745" dirty="0">
                <a:latin typeface="Times New Roman"/>
                <a:cs typeface="Times New Roman"/>
              </a:rPr>
              <a:t>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914650" y="4343400"/>
            <a:ext cx="819150" cy="3619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3324224" y="6400800"/>
            <a:ext cx="391477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39" y="543509"/>
            <a:ext cx="2359661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7685" algn="l"/>
                <a:tab pos="1532255" algn="l"/>
              </a:tabLst>
            </a:pPr>
            <a:r>
              <a:rPr sz="2800" b="1" spc="-10" dirty="0" smtClean="0">
                <a:latin typeface="Carlito"/>
                <a:cs typeface="Carlito"/>
              </a:rPr>
              <a:t>1</a:t>
            </a:r>
            <a:r>
              <a:rPr sz="2800" b="1" spc="-5" dirty="0" smtClean="0">
                <a:latin typeface="Carlito"/>
                <a:cs typeface="Carlito"/>
              </a:rPr>
              <a:t>.</a:t>
            </a:r>
            <a:r>
              <a:rPr sz="2800" b="1" spc="-10" dirty="0" smtClean="0">
                <a:latin typeface="Carlito"/>
                <a:cs typeface="Carlito"/>
              </a:rPr>
              <a:t>Mea</a:t>
            </a:r>
            <a:r>
              <a:rPr sz="2800" b="1" spc="-5" dirty="0" smtClean="0">
                <a:latin typeface="Carlito"/>
                <a:cs typeface="Carlito"/>
              </a:rPr>
              <a:t>n</a:t>
            </a:r>
            <a:r>
              <a:rPr lang="en-US" sz="2800" b="1" dirty="0">
                <a:latin typeface="Carlito"/>
                <a:cs typeface="Carlito"/>
              </a:rPr>
              <a:t> </a:t>
            </a:r>
            <a:r>
              <a:rPr sz="2800" b="1" spc="-10" dirty="0" smtClean="0">
                <a:latin typeface="Carlito"/>
                <a:cs typeface="Carlito"/>
              </a:rPr>
              <a:t>of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7400" y="543509"/>
            <a:ext cx="7086599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7185" algn="l"/>
                <a:tab pos="1977389" algn="l"/>
                <a:tab pos="3338195" algn="l"/>
                <a:tab pos="5022850" algn="l"/>
                <a:tab pos="5653405" algn="l"/>
              </a:tabLst>
            </a:pPr>
            <a:r>
              <a:rPr sz="2800" b="1" spc="-5" dirty="0">
                <a:latin typeface="Carlito"/>
                <a:cs typeface="Carlito"/>
              </a:rPr>
              <a:t>a	</a:t>
            </a:r>
            <a:r>
              <a:rPr lang="en-US" sz="2800" b="1" spc="-5" dirty="0" smtClean="0">
                <a:latin typeface="Carlito"/>
                <a:cs typeface="Carlito"/>
              </a:rPr>
              <a:t> </a:t>
            </a:r>
            <a:r>
              <a:rPr sz="2800" b="1" spc="-5" dirty="0" smtClean="0">
                <a:latin typeface="Carlito"/>
                <a:cs typeface="Carlito"/>
              </a:rPr>
              <a:t>S</a:t>
            </a:r>
            <a:r>
              <a:rPr sz="2800" b="1" spc="-35" dirty="0" smtClean="0">
                <a:latin typeface="Carlito"/>
                <a:cs typeface="Carlito"/>
              </a:rPr>
              <a:t>t</a:t>
            </a:r>
            <a:r>
              <a:rPr sz="2800" b="1" spc="-5" dirty="0" smtClean="0">
                <a:latin typeface="Carlito"/>
                <a:cs typeface="Carlito"/>
              </a:rPr>
              <a:t>ocha</a:t>
            </a:r>
            <a:r>
              <a:rPr sz="2800" b="1" spc="-35" dirty="0" smtClean="0">
                <a:latin typeface="Carlito"/>
                <a:cs typeface="Carlito"/>
              </a:rPr>
              <a:t>s</a:t>
            </a:r>
            <a:r>
              <a:rPr sz="2800" b="1" spc="-5" dirty="0" smtClean="0">
                <a:latin typeface="Carlito"/>
                <a:cs typeface="Carlito"/>
              </a:rPr>
              <a:t>tic</a:t>
            </a:r>
            <a:r>
              <a:rPr lang="en-US" sz="2800" b="1" dirty="0" smtClean="0">
                <a:latin typeface="Carlito"/>
                <a:cs typeface="Carlito"/>
              </a:rPr>
              <a:t> </a:t>
            </a:r>
            <a:r>
              <a:rPr sz="2800" b="1" spc="-10" dirty="0" err="1" smtClean="0">
                <a:latin typeface="Carlito"/>
                <a:cs typeface="Carlito"/>
              </a:rPr>
              <a:t>P</a:t>
            </a:r>
            <a:r>
              <a:rPr sz="2800" b="1" spc="-40" dirty="0" err="1" smtClean="0">
                <a:latin typeface="Carlito"/>
                <a:cs typeface="Carlito"/>
              </a:rPr>
              <a:t>r</a:t>
            </a:r>
            <a:r>
              <a:rPr sz="2800" b="1" spc="-5" dirty="0" err="1" smtClean="0">
                <a:latin typeface="Carlito"/>
                <a:cs typeface="Carlito"/>
              </a:rPr>
              <a:t>o</a:t>
            </a:r>
            <a:r>
              <a:rPr sz="2800" b="1" spc="5" dirty="0" err="1" smtClean="0">
                <a:latin typeface="Carlito"/>
                <a:cs typeface="Carlito"/>
              </a:rPr>
              <a:t>c</a:t>
            </a:r>
            <a:r>
              <a:rPr sz="2800" b="1" spc="-5" dirty="0" err="1" smtClean="0">
                <a:latin typeface="Carlito"/>
                <a:cs typeface="Carlito"/>
              </a:rPr>
              <a:t>ess:</a:t>
            </a:r>
            <a:r>
              <a:rPr sz="2800" spc="-50" dirty="0" err="1" smtClean="0">
                <a:latin typeface="Carlito"/>
                <a:cs typeface="Carlito"/>
              </a:rPr>
              <a:t>r</a:t>
            </a:r>
            <a:r>
              <a:rPr sz="2800" spc="-5" dirty="0" err="1" smtClean="0">
                <a:latin typeface="Carlito"/>
                <a:cs typeface="Carlito"/>
              </a:rPr>
              <a:t>ep</a:t>
            </a:r>
            <a:r>
              <a:rPr sz="2800" spc="-55" dirty="0" err="1" smtClean="0">
                <a:latin typeface="Carlito"/>
                <a:cs typeface="Carlito"/>
              </a:rPr>
              <a:t>r</a:t>
            </a:r>
            <a:r>
              <a:rPr sz="2800" spc="-5" dirty="0" err="1" smtClean="0">
                <a:latin typeface="Carlito"/>
                <a:cs typeface="Carlito"/>
              </a:rPr>
              <a:t>ese</a:t>
            </a:r>
            <a:r>
              <a:rPr sz="2800" spc="-30" dirty="0" err="1" smtClean="0">
                <a:latin typeface="Carlito"/>
                <a:cs typeface="Carlito"/>
              </a:rPr>
              <a:t>n</a:t>
            </a:r>
            <a:r>
              <a:rPr sz="2800" spc="-5" dirty="0" err="1" smtClean="0">
                <a:latin typeface="Carlito"/>
                <a:cs typeface="Carlito"/>
              </a:rPr>
              <a:t>ts</a:t>
            </a:r>
            <a:r>
              <a:rPr lang="en-US" sz="2800" dirty="0">
                <a:latin typeface="Carlito"/>
                <a:cs typeface="Carlito"/>
              </a:rPr>
              <a:t> </a:t>
            </a:r>
            <a:r>
              <a:rPr sz="2800" dirty="0" smtClean="0">
                <a:latin typeface="Carlito"/>
                <a:cs typeface="Carlito"/>
              </a:rPr>
              <a:t>t</a:t>
            </a:r>
            <a:r>
              <a:rPr sz="2800" spc="-10" dirty="0" smtClean="0">
                <a:latin typeface="Carlito"/>
                <a:cs typeface="Carlito"/>
              </a:rPr>
              <a:t>h</a:t>
            </a:r>
            <a:r>
              <a:rPr sz="2800" spc="-5" dirty="0" smtClean="0">
                <a:latin typeface="Carlito"/>
                <a:cs typeface="Carlito"/>
              </a:rPr>
              <a:t>e</a:t>
            </a:r>
            <a:r>
              <a:rPr lang="en-US" sz="2800" dirty="0">
                <a:latin typeface="Carlito"/>
                <a:cs typeface="Carlito"/>
              </a:rPr>
              <a:t> </a:t>
            </a:r>
            <a:r>
              <a:rPr sz="2800" spc="-5" dirty="0" smtClean="0">
                <a:latin typeface="Carlito"/>
                <a:cs typeface="Carlito"/>
              </a:rPr>
              <a:t>mean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0" y="884199"/>
            <a:ext cx="9143999" cy="5388013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591185">
              <a:lnSpc>
                <a:spcPct val="100000"/>
              </a:lnSpc>
              <a:spcBef>
                <a:spcPts val="775"/>
              </a:spcBef>
            </a:pPr>
            <a:r>
              <a:rPr sz="2800" spc="-10" dirty="0">
                <a:latin typeface="Carlito"/>
                <a:cs typeface="Carlito"/>
              </a:rPr>
              <a:t>value </a:t>
            </a:r>
            <a:r>
              <a:rPr sz="2800" spc="-5" dirty="0">
                <a:latin typeface="Carlito"/>
                <a:cs typeface="Carlito"/>
              </a:rPr>
              <a:t>of a </a:t>
            </a:r>
            <a:r>
              <a:rPr sz="2800" spc="-15" dirty="0">
                <a:latin typeface="Carlito"/>
                <a:cs typeface="Carlito"/>
              </a:rPr>
              <a:t>process</a:t>
            </a:r>
            <a:r>
              <a:rPr sz="2800" spc="45" dirty="0">
                <a:latin typeface="Carlito"/>
                <a:cs typeface="Carlito"/>
              </a:rPr>
              <a:t> 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).</a:t>
            </a:r>
            <a:endParaRPr sz="2800" dirty="0">
              <a:latin typeface="Carlito"/>
              <a:cs typeface="Carlito"/>
            </a:endParaRPr>
          </a:p>
          <a:p>
            <a:pPr marL="591185" marR="30480" indent="-51562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591185" algn="l"/>
                <a:tab pos="591820" algn="l"/>
                <a:tab pos="3851275" algn="l"/>
                <a:tab pos="4570730" algn="l"/>
                <a:tab pos="5793105" algn="l"/>
                <a:tab pos="8174355" algn="l"/>
              </a:tabLst>
            </a:pPr>
            <a:r>
              <a:rPr sz="2800" spc="-5" dirty="0">
                <a:latin typeface="Carlito"/>
                <a:cs typeface="Carlito"/>
              </a:rPr>
              <a:t>In </a:t>
            </a:r>
            <a:r>
              <a:rPr sz="2800" spc="-275" dirty="0">
                <a:latin typeface="Carlito"/>
                <a:cs typeface="Carlito"/>
              </a:rPr>
              <a:t> </a:t>
            </a:r>
            <a:r>
              <a:rPr sz="2800" spc="-25" dirty="0">
                <a:latin typeface="Carlito"/>
                <a:cs typeface="Carlito"/>
              </a:rPr>
              <a:t>g</a:t>
            </a:r>
            <a:r>
              <a:rPr sz="2800" spc="-5" dirty="0">
                <a:latin typeface="Carlito"/>
                <a:cs typeface="Carlito"/>
              </a:rPr>
              <a:t>ene</a:t>
            </a:r>
            <a:r>
              <a:rPr sz="2800" spc="-75" dirty="0">
                <a:latin typeface="Carlito"/>
                <a:cs typeface="Carlito"/>
              </a:rPr>
              <a:t>r</a:t>
            </a:r>
            <a:r>
              <a:rPr sz="2800" spc="-5" dirty="0">
                <a:latin typeface="Carlito"/>
                <a:cs typeface="Carlito"/>
              </a:rPr>
              <a:t>al,</a:t>
            </a:r>
            <a:r>
              <a:rPr sz="2800" dirty="0">
                <a:latin typeface="Carlito"/>
                <a:cs typeface="Carlito"/>
              </a:rPr>
              <a:t> </a:t>
            </a:r>
            <a:r>
              <a:rPr sz="2800" spc="-280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the</a:t>
            </a:r>
            <a:r>
              <a:rPr sz="2800" dirty="0">
                <a:latin typeface="Carlito"/>
                <a:cs typeface="Carlito"/>
              </a:rPr>
              <a:t> </a:t>
            </a:r>
            <a:r>
              <a:rPr sz="2800" spc="-275" dirty="0">
                <a:latin typeface="Carlito"/>
                <a:cs typeface="Carlito"/>
              </a:rPr>
              <a:t> </a:t>
            </a:r>
            <a:r>
              <a:rPr sz="2800" b="1" spc="-10" dirty="0" smtClean="0">
                <a:latin typeface="Carlito"/>
                <a:cs typeface="Carlito"/>
              </a:rPr>
              <a:t>m</a:t>
            </a:r>
            <a:r>
              <a:rPr sz="2800" b="1" spc="5" dirty="0" smtClean="0">
                <a:latin typeface="Carlito"/>
                <a:cs typeface="Carlito"/>
              </a:rPr>
              <a:t>e</a:t>
            </a:r>
            <a:r>
              <a:rPr sz="2800" b="1" dirty="0" smtClean="0">
                <a:latin typeface="Carlito"/>
                <a:cs typeface="Carlito"/>
              </a:rPr>
              <a:t>a</a:t>
            </a:r>
            <a:r>
              <a:rPr sz="2800" b="1" spc="-5" dirty="0" smtClean="0">
                <a:latin typeface="Carlito"/>
                <a:cs typeface="Carlito"/>
              </a:rPr>
              <a:t>n</a:t>
            </a:r>
            <a:r>
              <a:rPr lang="en-US" sz="2800" b="1" dirty="0">
                <a:latin typeface="Carlito"/>
                <a:cs typeface="Carlito"/>
              </a:rPr>
              <a:t> </a:t>
            </a:r>
            <a:r>
              <a:rPr sz="2800" spc="-5" dirty="0" smtClean="0">
                <a:latin typeface="Carlito"/>
                <a:cs typeface="Carlito"/>
              </a:rPr>
              <a:t>of</a:t>
            </a:r>
            <a:r>
              <a:rPr sz="2800" dirty="0" smtClean="0">
                <a:latin typeface="Carlito"/>
                <a:cs typeface="Carlito"/>
              </a:rPr>
              <a:t> </a:t>
            </a:r>
            <a:r>
              <a:rPr sz="2800" spc="-275" dirty="0" smtClean="0">
                <a:latin typeface="Carlito"/>
                <a:cs typeface="Carlito"/>
              </a:rPr>
              <a:t> </a:t>
            </a:r>
            <a:r>
              <a:rPr sz="2800" spc="-5" dirty="0" smtClean="0">
                <a:latin typeface="Carlito"/>
                <a:cs typeface="Carlito"/>
              </a:rPr>
              <a:t>a</a:t>
            </a:r>
            <a:r>
              <a:rPr lang="en-US" sz="2800" dirty="0">
                <a:latin typeface="Carlito"/>
                <a:cs typeface="Carlito"/>
              </a:rPr>
              <a:t> </a:t>
            </a:r>
            <a:r>
              <a:rPr sz="2800" spc="-10" dirty="0" smtClean="0">
                <a:latin typeface="Carlito"/>
                <a:cs typeface="Carlito"/>
              </a:rPr>
              <a:t>p</a:t>
            </a:r>
            <a:r>
              <a:rPr sz="2800" spc="-65" dirty="0" smtClean="0">
                <a:latin typeface="Carlito"/>
                <a:cs typeface="Carlito"/>
              </a:rPr>
              <a:t>r</a:t>
            </a:r>
            <a:r>
              <a:rPr sz="2800" spc="-10" dirty="0" smtClean="0">
                <a:latin typeface="Carlito"/>
                <a:cs typeface="Carlito"/>
              </a:rPr>
              <a:t>oces</a:t>
            </a:r>
            <a:r>
              <a:rPr sz="2800" spc="-5" dirty="0" smtClean="0">
                <a:latin typeface="Carlito"/>
                <a:cs typeface="Carlito"/>
              </a:rPr>
              <a:t>s</a:t>
            </a:r>
            <a:r>
              <a:rPr lang="en-US" sz="2800" dirty="0">
                <a:latin typeface="Carlito"/>
                <a:cs typeface="Carlito"/>
              </a:rPr>
              <a:t> </a:t>
            </a:r>
            <a:r>
              <a:rPr sz="2800" spc="-25" dirty="0" smtClean="0">
                <a:latin typeface="Carlito"/>
                <a:cs typeface="Carlito"/>
              </a:rPr>
              <a:t>c</a:t>
            </a:r>
            <a:r>
              <a:rPr sz="2800" spc="-5" dirty="0" smtClean="0">
                <a:latin typeface="Carlito"/>
                <a:cs typeface="Carlito"/>
              </a:rPr>
              <a:t>an</a:t>
            </a:r>
            <a:r>
              <a:rPr sz="2800" dirty="0" smtClean="0">
                <a:latin typeface="Carlito"/>
                <a:cs typeface="Carlito"/>
              </a:rPr>
              <a:t> </a:t>
            </a:r>
            <a:r>
              <a:rPr sz="2800" spc="-270" dirty="0" smtClean="0">
                <a:latin typeface="Carlito"/>
                <a:cs typeface="Carlito"/>
              </a:rPr>
              <a:t> </a:t>
            </a:r>
            <a:r>
              <a:rPr sz="2800" b="1" dirty="0">
                <a:latin typeface="Carlito"/>
                <a:cs typeface="Carlito"/>
              </a:rPr>
              <a:t>d</a:t>
            </a:r>
            <a:r>
              <a:rPr sz="2800" b="1" spc="-10" dirty="0">
                <a:latin typeface="Carlito"/>
                <a:cs typeface="Carlito"/>
              </a:rPr>
              <a:t>epen</a:t>
            </a:r>
            <a:r>
              <a:rPr sz="2800" b="1" spc="-5" dirty="0">
                <a:latin typeface="Carlito"/>
                <a:cs typeface="Carlito"/>
              </a:rPr>
              <a:t>d</a:t>
            </a:r>
            <a:r>
              <a:rPr sz="2800" b="1" dirty="0">
                <a:latin typeface="Carlito"/>
                <a:cs typeface="Carlito"/>
              </a:rPr>
              <a:t> </a:t>
            </a:r>
            <a:r>
              <a:rPr sz="2800" b="1" spc="-270" dirty="0">
                <a:latin typeface="Carlito"/>
                <a:cs typeface="Carlito"/>
              </a:rPr>
              <a:t> </a:t>
            </a:r>
            <a:r>
              <a:rPr sz="2800" spc="5" dirty="0">
                <a:latin typeface="Carlito"/>
                <a:cs typeface="Carlito"/>
              </a:rPr>
              <a:t>o</a:t>
            </a:r>
            <a:r>
              <a:rPr sz="2800" spc="-5" dirty="0">
                <a:latin typeface="Carlito"/>
                <a:cs typeface="Carlito"/>
              </a:rPr>
              <a:t>n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5" dirty="0">
                <a:latin typeface="Carlito"/>
                <a:cs typeface="Carlito"/>
              </a:rPr>
              <a:t>the  time </a:t>
            </a:r>
            <a:r>
              <a:rPr sz="2800" spc="-20" dirty="0">
                <a:latin typeface="Carlito"/>
                <a:cs typeface="Carlito"/>
              </a:rPr>
              <a:t>index</a:t>
            </a:r>
            <a:r>
              <a:rPr sz="2800" spc="30" dirty="0">
                <a:latin typeface="Carlito"/>
                <a:cs typeface="Carlito"/>
              </a:rPr>
              <a:t> </a:t>
            </a:r>
            <a:r>
              <a:rPr sz="2800" b="1" i="1" spc="-5" dirty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.</a:t>
            </a:r>
            <a:endParaRPr sz="2800" dirty="0">
              <a:latin typeface="Carlito"/>
              <a:cs typeface="Carlito"/>
            </a:endParaRPr>
          </a:p>
          <a:p>
            <a:pPr marL="76200">
              <a:lnSpc>
                <a:spcPct val="100000"/>
              </a:lnSpc>
              <a:spcBef>
                <a:spcPts val="670"/>
              </a:spcBef>
            </a:pPr>
            <a:r>
              <a:rPr sz="2800" b="1" spc="-5" dirty="0">
                <a:latin typeface="Carlito"/>
                <a:cs typeface="Carlito"/>
              </a:rPr>
              <a:t>2. </a:t>
            </a:r>
            <a:r>
              <a:rPr sz="2800" b="1" spc="-10" dirty="0">
                <a:latin typeface="Carlito"/>
                <a:cs typeface="Carlito"/>
              </a:rPr>
              <a:t>Autocorrelation </a:t>
            </a:r>
            <a:r>
              <a:rPr sz="2800" spc="-5" dirty="0">
                <a:latin typeface="Carlito"/>
                <a:cs typeface="Carlito"/>
              </a:rPr>
              <a:t>function of a </a:t>
            </a:r>
            <a:r>
              <a:rPr sz="2800" spc="-15" dirty="0">
                <a:latin typeface="Carlito"/>
                <a:cs typeface="Carlito"/>
              </a:rPr>
              <a:t>process 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) </a:t>
            </a:r>
            <a:r>
              <a:rPr sz="2800" spc="-10" dirty="0">
                <a:latin typeface="Carlito"/>
                <a:cs typeface="Carlito"/>
              </a:rPr>
              <a:t>is </a:t>
            </a:r>
            <a:r>
              <a:rPr sz="2800" spc="-15" dirty="0" smtClean="0">
                <a:latin typeface="Carlito"/>
                <a:cs typeface="Carlito"/>
              </a:rPr>
              <a:t>defined</a:t>
            </a:r>
            <a:r>
              <a:rPr lang="en-US" sz="2800" spc="-15" dirty="0" smtClean="0">
                <a:latin typeface="Carlito"/>
                <a:cs typeface="Carlito"/>
              </a:rPr>
              <a:t> </a:t>
            </a:r>
            <a:r>
              <a:rPr sz="2800" spc="-5" dirty="0" smtClean="0">
                <a:latin typeface="Carlito"/>
                <a:cs typeface="Carlito"/>
              </a:rPr>
              <a:t>as</a:t>
            </a:r>
            <a:endParaRPr sz="28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050" dirty="0">
              <a:latin typeface="Carlito"/>
              <a:cs typeface="Carlito"/>
            </a:endParaRPr>
          </a:p>
          <a:p>
            <a:pPr marL="533400" marR="92710" indent="-457200">
              <a:lnSpc>
                <a:spcPct val="100000"/>
              </a:lnSpc>
              <a:buFont typeface="Arial"/>
              <a:buChar char="•"/>
              <a:tabLst>
                <a:tab pos="532765" algn="l"/>
                <a:tab pos="533400" algn="l"/>
              </a:tabLst>
            </a:pPr>
            <a:r>
              <a:rPr sz="2800" spc="-5" dirty="0">
                <a:latin typeface="Carlito"/>
                <a:cs typeface="Carlito"/>
              </a:rPr>
              <a:t>It </a:t>
            </a:r>
            <a:r>
              <a:rPr sz="2800" spc="-15" dirty="0">
                <a:latin typeface="Carlito"/>
                <a:cs typeface="Carlito"/>
              </a:rPr>
              <a:t>represents </a:t>
            </a:r>
            <a:r>
              <a:rPr sz="2800" spc="-5" dirty="0">
                <a:latin typeface="Carlito"/>
                <a:cs typeface="Carlito"/>
              </a:rPr>
              <a:t>the </a:t>
            </a:r>
            <a:r>
              <a:rPr sz="2800" b="1" spc="-15" dirty="0">
                <a:latin typeface="Carlito"/>
                <a:cs typeface="Carlito"/>
              </a:rPr>
              <a:t>interrelationship </a:t>
            </a:r>
            <a:r>
              <a:rPr sz="2800" spc="-10" dirty="0">
                <a:latin typeface="Carlito"/>
                <a:cs typeface="Carlito"/>
              </a:rPr>
              <a:t>between </a:t>
            </a:r>
            <a:r>
              <a:rPr sz="2800" spc="-5" dirty="0">
                <a:latin typeface="Carlito"/>
                <a:cs typeface="Carlito"/>
              </a:rPr>
              <a:t>the </a:t>
            </a:r>
            <a:r>
              <a:rPr sz="2800" spc="-15" dirty="0">
                <a:latin typeface="Carlito"/>
                <a:cs typeface="Carlito"/>
              </a:rPr>
              <a:t>random  </a:t>
            </a:r>
            <a:r>
              <a:rPr sz="2800" spc="-10" dirty="0">
                <a:latin typeface="Carlito"/>
                <a:cs typeface="Carlito"/>
              </a:rPr>
              <a:t>variables </a:t>
            </a:r>
            <a:r>
              <a:rPr sz="2800" i="1" dirty="0">
                <a:latin typeface="Carlito"/>
                <a:cs typeface="Carlito"/>
              </a:rPr>
              <a:t>X</a:t>
            </a:r>
            <a:r>
              <a:rPr sz="2775" baseline="-9009" dirty="0">
                <a:latin typeface="Carlito"/>
                <a:cs typeface="Carlito"/>
              </a:rPr>
              <a:t>1 </a:t>
            </a:r>
            <a:r>
              <a:rPr sz="2800" spc="-5" dirty="0">
                <a:latin typeface="Carlito"/>
                <a:cs typeface="Carlito"/>
              </a:rPr>
              <a:t>= 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775" spc="-7" baseline="-9009" dirty="0">
                <a:latin typeface="Carlito"/>
                <a:cs typeface="Carlito"/>
              </a:rPr>
              <a:t>1</a:t>
            </a:r>
            <a:r>
              <a:rPr sz="2800" spc="-5" dirty="0">
                <a:latin typeface="Carlito"/>
                <a:cs typeface="Carlito"/>
              </a:rPr>
              <a:t>) and </a:t>
            </a:r>
            <a:r>
              <a:rPr sz="2800" i="1" dirty="0">
                <a:latin typeface="Carlito"/>
                <a:cs typeface="Carlito"/>
              </a:rPr>
              <a:t>X</a:t>
            </a:r>
            <a:r>
              <a:rPr sz="2775" baseline="-9009" dirty="0">
                <a:latin typeface="Carlito"/>
                <a:cs typeface="Carlito"/>
              </a:rPr>
              <a:t>2 </a:t>
            </a:r>
            <a:r>
              <a:rPr sz="2800" spc="-5" dirty="0">
                <a:latin typeface="Carlito"/>
                <a:cs typeface="Carlito"/>
              </a:rPr>
              <a:t>= 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775" spc="-7" baseline="-9009" dirty="0">
                <a:latin typeface="Carlito"/>
                <a:cs typeface="Carlito"/>
              </a:rPr>
              <a:t>2</a:t>
            </a:r>
            <a:r>
              <a:rPr sz="2800" spc="-5" dirty="0">
                <a:latin typeface="Carlito"/>
                <a:cs typeface="Carlito"/>
              </a:rPr>
              <a:t>) </a:t>
            </a:r>
            <a:r>
              <a:rPr sz="2800" spc="-20" dirty="0">
                <a:latin typeface="Carlito"/>
                <a:cs typeface="Carlito"/>
              </a:rPr>
              <a:t>generated from </a:t>
            </a:r>
            <a:r>
              <a:rPr sz="2800" spc="-5" dirty="0">
                <a:latin typeface="Carlito"/>
                <a:cs typeface="Carlito"/>
              </a:rPr>
              <a:t>the  </a:t>
            </a:r>
            <a:r>
              <a:rPr sz="2800" spc="-15" dirty="0">
                <a:latin typeface="Carlito"/>
                <a:cs typeface="Carlito"/>
              </a:rPr>
              <a:t>process</a:t>
            </a:r>
            <a:r>
              <a:rPr sz="2800" spc="25" dirty="0">
                <a:latin typeface="Carlito"/>
                <a:cs typeface="Carlito"/>
              </a:rPr>
              <a:t> </a:t>
            </a:r>
            <a:r>
              <a:rPr sz="2800" i="1" spc="-5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5" dirty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).</a:t>
            </a:r>
            <a:endParaRPr sz="2800" dirty="0">
              <a:latin typeface="Carlito"/>
              <a:cs typeface="Carlito"/>
            </a:endParaRPr>
          </a:p>
          <a:p>
            <a:pPr marL="419100" indent="-342900">
              <a:lnSpc>
                <a:spcPts val="3590"/>
              </a:lnSpc>
              <a:spcBef>
                <a:spcPts val="800"/>
              </a:spcBef>
              <a:buFont typeface="Arial"/>
              <a:buChar char="•"/>
              <a:tabLst>
                <a:tab pos="418465" algn="l"/>
                <a:tab pos="419100" algn="l"/>
              </a:tabLst>
            </a:pPr>
            <a:r>
              <a:rPr sz="3000" dirty="0">
                <a:latin typeface="Times New Roman"/>
                <a:cs typeface="Times New Roman"/>
              </a:rPr>
              <a:t>The value of </a:t>
            </a:r>
            <a:r>
              <a:rPr sz="3000" spc="-5" dirty="0">
                <a:latin typeface="Times New Roman"/>
                <a:cs typeface="Times New Roman"/>
              </a:rPr>
              <a:t>R(t1, </a:t>
            </a:r>
            <a:r>
              <a:rPr sz="3000" spc="-10" dirty="0">
                <a:latin typeface="Times New Roman"/>
                <a:cs typeface="Times New Roman"/>
              </a:rPr>
              <a:t>t2) </a:t>
            </a:r>
            <a:r>
              <a:rPr sz="3000" dirty="0">
                <a:latin typeface="Times New Roman"/>
                <a:cs typeface="Times New Roman"/>
              </a:rPr>
              <a:t>on the diagonal tl = </a:t>
            </a:r>
            <a:r>
              <a:rPr sz="3000" spc="-5" dirty="0">
                <a:latin typeface="Times New Roman"/>
                <a:cs typeface="Times New Roman"/>
              </a:rPr>
              <a:t>t2 </a:t>
            </a:r>
            <a:r>
              <a:rPr sz="3000" dirty="0">
                <a:latin typeface="Times New Roman"/>
                <a:cs typeface="Times New Roman"/>
              </a:rPr>
              <a:t>= t </a:t>
            </a:r>
            <a:r>
              <a:rPr sz="3000" spc="-10" dirty="0">
                <a:latin typeface="Times New Roman"/>
                <a:cs typeface="Times New Roman"/>
              </a:rPr>
              <a:t>is</a:t>
            </a:r>
            <a:r>
              <a:rPr sz="3000" spc="37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the</a:t>
            </a:r>
          </a:p>
          <a:p>
            <a:pPr marL="419100">
              <a:lnSpc>
                <a:spcPts val="3590"/>
              </a:lnSpc>
            </a:pPr>
            <a:r>
              <a:rPr sz="3000" b="1" spc="-5" dirty="0">
                <a:latin typeface="Times New Roman"/>
                <a:cs typeface="Times New Roman"/>
              </a:rPr>
              <a:t>average </a:t>
            </a:r>
            <a:r>
              <a:rPr sz="2800" b="1" spc="-15" dirty="0">
                <a:latin typeface="Carlito"/>
                <a:cs typeface="Carlito"/>
              </a:rPr>
              <a:t>instantaneous </a:t>
            </a:r>
            <a:r>
              <a:rPr sz="3000" b="1" dirty="0">
                <a:latin typeface="Times New Roman"/>
                <a:cs typeface="Times New Roman"/>
              </a:rPr>
              <a:t>power </a:t>
            </a:r>
            <a:r>
              <a:rPr sz="3000" spc="-5" dirty="0">
                <a:latin typeface="Times New Roman"/>
                <a:cs typeface="Times New Roman"/>
              </a:rPr>
              <a:t>of</a:t>
            </a:r>
            <a:r>
              <a:rPr sz="3000" spc="-3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x(t):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267200" y="990600"/>
            <a:ext cx="342900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19200" y="2778326"/>
            <a:ext cx="7010400" cy="723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34657" y="5764212"/>
            <a:ext cx="1828800" cy="533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1311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35</a:t>
            </a:fld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0" y="543509"/>
            <a:ext cx="9144000" cy="87998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55600" marR="5080" indent="-342900">
              <a:lnSpc>
                <a:spcPct val="100699"/>
              </a:lnSpc>
              <a:spcBef>
                <a:spcPts val="75"/>
              </a:spcBef>
              <a:tabLst>
                <a:tab pos="490855" algn="l"/>
                <a:tab pos="2995295" algn="l"/>
                <a:tab pos="4406900" algn="l"/>
                <a:tab pos="4905375" algn="l"/>
                <a:tab pos="5589270" algn="l"/>
                <a:tab pos="6889750" algn="l"/>
                <a:tab pos="7612380" algn="l"/>
                <a:tab pos="8108950" algn="l"/>
              </a:tabLst>
            </a:pPr>
            <a:r>
              <a:rPr sz="2800" b="1" spc="-10" dirty="0">
                <a:latin typeface="Carlito"/>
                <a:cs typeface="Carlito"/>
              </a:rPr>
              <a:t>3</a:t>
            </a:r>
            <a:r>
              <a:rPr sz="2800" b="1" spc="-5" dirty="0">
                <a:latin typeface="Carlito"/>
                <a:cs typeface="Carlito"/>
              </a:rPr>
              <a:t>.</a:t>
            </a:r>
            <a:r>
              <a:rPr sz="2800" b="1" dirty="0">
                <a:latin typeface="Carlito"/>
                <a:cs typeface="Carlito"/>
              </a:rPr>
              <a:t>		</a:t>
            </a:r>
            <a:r>
              <a:rPr sz="2800" b="1" spc="-5" dirty="0" err="1" smtClean="0">
                <a:latin typeface="Carlito"/>
                <a:cs typeface="Carlito"/>
              </a:rPr>
              <a:t>Au</a:t>
            </a:r>
            <a:r>
              <a:rPr sz="2800" b="1" spc="-40" dirty="0" err="1" smtClean="0">
                <a:latin typeface="Carlito"/>
                <a:cs typeface="Carlito"/>
              </a:rPr>
              <a:t>t</a:t>
            </a:r>
            <a:r>
              <a:rPr sz="2800" b="1" spc="-5" dirty="0" err="1" smtClean="0">
                <a:latin typeface="Carlito"/>
                <a:cs typeface="Carlito"/>
              </a:rPr>
              <a:t>o</a:t>
            </a:r>
            <a:r>
              <a:rPr sz="2800" b="1" spc="-20" dirty="0" err="1" smtClean="0">
                <a:latin typeface="Carlito"/>
                <a:cs typeface="Carlito"/>
              </a:rPr>
              <a:t>c</a:t>
            </a:r>
            <a:r>
              <a:rPr sz="2800" b="1" spc="-5" dirty="0" err="1" smtClean="0">
                <a:latin typeface="Carlito"/>
                <a:cs typeface="Carlito"/>
              </a:rPr>
              <a:t>o</a:t>
            </a:r>
            <a:r>
              <a:rPr sz="2800" b="1" spc="-50" dirty="0" err="1" smtClean="0">
                <a:latin typeface="Carlito"/>
                <a:cs typeface="Carlito"/>
              </a:rPr>
              <a:t>v</a:t>
            </a:r>
            <a:r>
              <a:rPr sz="2800" b="1" spc="-5" dirty="0" err="1" smtClean="0">
                <a:latin typeface="Carlito"/>
                <a:cs typeface="Carlito"/>
              </a:rPr>
              <a:t>arian</a:t>
            </a:r>
            <a:r>
              <a:rPr sz="2800" b="1" dirty="0" err="1" smtClean="0">
                <a:latin typeface="Carlito"/>
                <a:cs typeface="Carlito"/>
              </a:rPr>
              <a:t>c</a:t>
            </a:r>
            <a:r>
              <a:rPr sz="2800" b="1" spc="-5" dirty="0" err="1" smtClean="0">
                <a:latin typeface="Carlito"/>
                <a:cs typeface="Carlito"/>
              </a:rPr>
              <a:t>e</a:t>
            </a:r>
            <a:r>
              <a:rPr lang="en-US" sz="2800" b="1" dirty="0">
                <a:latin typeface="Carlito"/>
                <a:cs typeface="Carlito"/>
              </a:rPr>
              <a:t> </a:t>
            </a:r>
            <a:r>
              <a:rPr sz="2800" dirty="0" smtClean="0">
                <a:latin typeface="Carlito"/>
                <a:cs typeface="Carlito"/>
              </a:rPr>
              <a:t>f</a:t>
            </a:r>
            <a:r>
              <a:rPr sz="2800" spc="-10" dirty="0" smtClean="0">
                <a:latin typeface="Carlito"/>
                <a:cs typeface="Carlito"/>
              </a:rPr>
              <a:t>uncti</a:t>
            </a:r>
            <a:r>
              <a:rPr sz="2800" dirty="0" smtClean="0">
                <a:latin typeface="Carlito"/>
                <a:cs typeface="Carlito"/>
              </a:rPr>
              <a:t>o</a:t>
            </a:r>
            <a:r>
              <a:rPr sz="2800" spc="-5" dirty="0" smtClean="0">
                <a:latin typeface="Carlito"/>
                <a:cs typeface="Carlito"/>
              </a:rPr>
              <a:t>n</a:t>
            </a:r>
            <a:r>
              <a:rPr lang="en-US" sz="2800" dirty="0">
                <a:latin typeface="Carlito"/>
                <a:cs typeface="Carlito"/>
              </a:rPr>
              <a:t> </a:t>
            </a:r>
            <a:r>
              <a:rPr sz="2800" spc="-5" dirty="0" smtClean="0">
                <a:latin typeface="Carlito"/>
                <a:cs typeface="Carlito"/>
              </a:rPr>
              <a:t>of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lang="en-US" sz="2800" dirty="0" smtClean="0">
                <a:latin typeface="Carlito"/>
                <a:cs typeface="Carlito"/>
              </a:rPr>
              <a:t> </a:t>
            </a:r>
            <a:r>
              <a:rPr sz="2800" spc="-5" dirty="0" smtClean="0">
                <a:latin typeface="Carlito"/>
                <a:cs typeface="Carlito"/>
              </a:rPr>
              <a:t>the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10" dirty="0">
                <a:latin typeface="Carlito"/>
                <a:cs typeface="Carlito"/>
              </a:rPr>
              <a:t>p</a:t>
            </a:r>
            <a:r>
              <a:rPr sz="2800" spc="-65" dirty="0">
                <a:latin typeface="Carlito"/>
                <a:cs typeface="Carlito"/>
              </a:rPr>
              <a:t>r</a:t>
            </a:r>
            <a:r>
              <a:rPr sz="2800" spc="5" dirty="0">
                <a:latin typeface="Carlito"/>
                <a:cs typeface="Carlito"/>
              </a:rPr>
              <a:t>o</a:t>
            </a:r>
            <a:r>
              <a:rPr sz="2800" spc="-5" dirty="0">
                <a:latin typeface="Carlito"/>
                <a:cs typeface="Carlito"/>
              </a:rPr>
              <a:t>cess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i="1" spc="-10" dirty="0">
                <a:latin typeface="Carlito"/>
                <a:cs typeface="Carlito"/>
              </a:rPr>
              <a:t>X</a:t>
            </a:r>
            <a:r>
              <a:rPr sz="2800" spc="-5" dirty="0">
                <a:latin typeface="Carlito"/>
                <a:cs typeface="Carlito"/>
              </a:rPr>
              <a:t>(</a:t>
            </a:r>
            <a:r>
              <a:rPr sz="2800" i="1" spc="-10" dirty="0">
                <a:latin typeface="Carlito"/>
                <a:cs typeface="Carlito"/>
              </a:rPr>
              <a:t>t</a:t>
            </a:r>
            <a:r>
              <a:rPr sz="2800" spc="-5" dirty="0">
                <a:latin typeface="Carlito"/>
                <a:cs typeface="Carlito"/>
              </a:rPr>
              <a:t>)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5" dirty="0">
                <a:latin typeface="Carlito"/>
                <a:cs typeface="Carlito"/>
              </a:rPr>
              <a:t>of</a:t>
            </a:r>
            <a:r>
              <a:rPr sz="2800" dirty="0">
                <a:latin typeface="Carlito"/>
                <a:cs typeface="Carlito"/>
              </a:rPr>
              <a:t>	</a:t>
            </a:r>
            <a:r>
              <a:rPr sz="2800" spc="-5" dirty="0" smtClean="0">
                <a:latin typeface="Carlito"/>
                <a:cs typeface="Carlito"/>
              </a:rPr>
              <a:t>the  </a:t>
            </a:r>
            <a:r>
              <a:rPr sz="2800" spc="-15" dirty="0" smtClean="0">
                <a:latin typeface="Carlito"/>
                <a:cs typeface="Carlito"/>
              </a:rPr>
              <a:t>random </a:t>
            </a:r>
            <a:r>
              <a:rPr sz="2800" spc="-10" dirty="0">
                <a:latin typeface="Carlito"/>
                <a:cs typeface="Carlito"/>
              </a:rPr>
              <a:t>variables </a:t>
            </a:r>
            <a:r>
              <a:rPr sz="2800" spc="-5" dirty="0">
                <a:latin typeface="Carlito"/>
                <a:cs typeface="Carlito"/>
              </a:rPr>
              <a:t>X(t1) and X(t2) </a:t>
            </a:r>
            <a:r>
              <a:rPr sz="2800" spc="-10" dirty="0">
                <a:latin typeface="Carlito"/>
                <a:cs typeface="Carlito"/>
              </a:rPr>
              <a:t>is </a:t>
            </a:r>
            <a:r>
              <a:rPr sz="2800" spc="-15" dirty="0">
                <a:latin typeface="Carlito"/>
                <a:cs typeface="Carlito"/>
              </a:rPr>
              <a:t>expressed</a:t>
            </a:r>
            <a:r>
              <a:rPr sz="2800" spc="130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as:</a:t>
            </a:r>
            <a:endParaRPr sz="28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2595498"/>
            <a:ext cx="8605520" cy="285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Its </a:t>
            </a:r>
            <a:r>
              <a:rPr sz="3000" dirty="0">
                <a:latin typeface="Times New Roman"/>
                <a:cs typeface="Times New Roman"/>
              </a:rPr>
              <a:t>value C(t, </a:t>
            </a:r>
            <a:r>
              <a:rPr sz="3000" spc="-5" dirty="0">
                <a:latin typeface="Times New Roman"/>
                <a:cs typeface="Times New Roman"/>
              </a:rPr>
              <a:t>t) </a:t>
            </a:r>
            <a:r>
              <a:rPr sz="3000" dirty="0">
                <a:latin typeface="Times New Roman"/>
                <a:cs typeface="Times New Roman"/>
              </a:rPr>
              <a:t>on the diagonal </a:t>
            </a:r>
            <a:r>
              <a:rPr sz="3000" spc="-5" dirty="0">
                <a:latin typeface="Times New Roman"/>
                <a:cs typeface="Times New Roman"/>
              </a:rPr>
              <a:t>t1 </a:t>
            </a:r>
            <a:r>
              <a:rPr sz="3000" dirty="0">
                <a:latin typeface="Times New Roman"/>
                <a:cs typeface="Times New Roman"/>
              </a:rPr>
              <a:t>= </a:t>
            </a:r>
            <a:r>
              <a:rPr sz="3000" spc="-5" dirty="0">
                <a:latin typeface="Times New Roman"/>
                <a:cs typeface="Times New Roman"/>
              </a:rPr>
              <a:t>t2 </a:t>
            </a:r>
            <a:r>
              <a:rPr sz="3000" dirty="0">
                <a:latin typeface="Times New Roman"/>
                <a:cs typeface="Times New Roman"/>
              </a:rPr>
              <a:t>= </a:t>
            </a:r>
            <a:r>
              <a:rPr sz="3000" spc="-5" dirty="0">
                <a:latin typeface="Times New Roman"/>
                <a:cs typeface="Times New Roman"/>
              </a:rPr>
              <a:t>t, </a:t>
            </a:r>
            <a:r>
              <a:rPr sz="3000" dirty="0">
                <a:latin typeface="Times New Roman"/>
                <a:cs typeface="Times New Roman"/>
              </a:rPr>
              <a:t>that is  </a:t>
            </a:r>
            <a:r>
              <a:rPr sz="2800" spc="-5" dirty="0">
                <a:latin typeface="Times New Roman"/>
                <a:cs typeface="Times New Roman"/>
              </a:rPr>
              <a:t>Xt1=Xt2; </a:t>
            </a:r>
            <a:r>
              <a:rPr sz="3000" dirty="0">
                <a:latin typeface="Times New Roman"/>
                <a:cs typeface="Times New Roman"/>
              </a:rPr>
              <a:t>equals the </a:t>
            </a:r>
            <a:r>
              <a:rPr sz="3000" b="1" dirty="0">
                <a:latin typeface="Times New Roman"/>
                <a:cs typeface="Times New Roman"/>
              </a:rPr>
              <a:t>variance </a:t>
            </a:r>
            <a:r>
              <a:rPr sz="3000" dirty="0">
                <a:latin typeface="Times New Roman"/>
                <a:cs typeface="Times New Roman"/>
              </a:rPr>
              <a:t>of x(t); </a:t>
            </a:r>
            <a:r>
              <a:rPr sz="2800" spc="-5" dirty="0">
                <a:latin typeface="Times New Roman"/>
                <a:cs typeface="Times New Roman"/>
              </a:rPr>
              <a:t>that is </a:t>
            </a:r>
            <a:r>
              <a:rPr sz="2800" spc="-10" dirty="0">
                <a:latin typeface="Times New Roman"/>
                <a:cs typeface="Times New Roman"/>
              </a:rPr>
              <a:t>why </a:t>
            </a:r>
            <a:r>
              <a:rPr sz="2800" spc="-5" dirty="0">
                <a:latin typeface="Times New Roman"/>
                <a:cs typeface="Times New Roman"/>
              </a:rPr>
              <a:t>it is  called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co-variance</a:t>
            </a:r>
            <a:r>
              <a:rPr sz="2800" spc="-5" dirty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marL="355600" marR="6350" indent="-342900" algn="just">
              <a:lnSpc>
                <a:spcPct val="100000"/>
              </a:lnSpc>
              <a:spcBef>
                <a:spcPts val="600"/>
              </a:spcBef>
              <a:buFont typeface="Arial"/>
              <a:buChar char="•"/>
              <a:tabLst>
                <a:tab pos="355600" algn="l"/>
              </a:tabLst>
            </a:pPr>
            <a:r>
              <a:rPr sz="2800" b="1" spc="-10" dirty="0">
                <a:latin typeface="Carlito"/>
                <a:cs typeface="Carlito"/>
              </a:rPr>
              <a:t>Autocovariance </a:t>
            </a:r>
            <a:r>
              <a:rPr sz="2800" spc="-10" dirty="0">
                <a:latin typeface="Carlito"/>
                <a:cs typeface="Carlito"/>
              </a:rPr>
              <a:t>is </a:t>
            </a:r>
            <a:r>
              <a:rPr sz="2800" spc="-5" dirty="0">
                <a:latin typeface="Carlito"/>
                <a:cs typeface="Carlito"/>
              </a:rPr>
              <a:t>the </a:t>
            </a:r>
            <a:r>
              <a:rPr sz="2800" b="1" spc="-10" dirty="0">
                <a:latin typeface="Carlito"/>
                <a:cs typeface="Carlito"/>
              </a:rPr>
              <a:t>covariance </a:t>
            </a:r>
            <a:r>
              <a:rPr sz="2800" spc="-15" dirty="0">
                <a:latin typeface="Carlito"/>
                <a:cs typeface="Carlito"/>
              </a:rPr>
              <a:t>between </a:t>
            </a:r>
            <a:r>
              <a:rPr sz="2800" spc="-5" dirty="0">
                <a:latin typeface="Carlito"/>
                <a:cs typeface="Carlito"/>
              </a:rPr>
              <a:t>a </a:t>
            </a:r>
            <a:r>
              <a:rPr sz="2800" b="1" spc="-15" dirty="0">
                <a:latin typeface="Carlito"/>
                <a:cs typeface="Carlito"/>
              </a:rPr>
              <a:t>stochastic  </a:t>
            </a:r>
            <a:r>
              <a:rPr sz="2800" b="1" spc="-10" dirty="0">
                <a:latin typeface="Carlito"/>
                <a:cs typeface="Carlito"/>
              </a:rPr>
              <a:t>process </a:t>
            </a:r>
            <a:r>
              <a:rPr sz="2800" spc="-15" dirty="0">
                <a:latin typeface="Carlito"/>
                <a:cs typeface="Carlito"/>
              </a:rPr>
              <a:t>at </a:t>
            </a:r>
            <a:r>
              <a:rPr sz="2800" spc="-25" dirty="0">
                <a:latin typeface="Carlito"/>
                <a:cs typeface="Carlito"/>
              </a:rPr>
              <a:t>different</a:t>
            </a:r>
            <a:r>
              <a:rPr sz="2800" spc="20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times.</a:t>
            </a:r>
            <a:endParaRPr sz="2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795"/>
              </a:spcBef>
              <a:buFont typeface="Arial"/>
              <a:buChar char="•"/>
              <a:tabLst>
                <a:tab pos="354965" algn="l"/>
                <a:tab pos="355600" algn="l"/>
                <a:tab pos="2214880" algn="l"/>
              </a:tabLst>
            </a:pPr>
            <a:r>
              <a:rPr sz="2800" spc="-5" dirty="0">
                <a:latin typeface="Times New Roman"/>
                <a:cs typeface="Times New Roman"/>
              </a:rPr>
              <a:t>If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Xt1&amp;Xt2	</a:t>
            </a:r>
            <a:r>
              <a:rPr sz="3000" dirty="0">
                <a:latin typeface="Times New Roman"/>
                <a:cs typeface="Times New Roman"/>
              </a:rPr>
              <a:t>are </a:t>
            </a:r>
            <a:r>
              <a:rPr sz="3000" spc="-5" dirty="0">
                <a:latin typeface="Times New Roman"/>
                <a:cs typeface="Times New Roman"/>
              </a:rPr>
              <a:t>independent; covariance </a:t>
            </a:r>
            <a:r>
              <a:rPr sz="3000" spc="-10" dirty="0">
                <a:latin typeface="Times New Roman"/>
                <a:cs typeface="Times New Roman"/>
              </a:rPr>
              <a:t>is</a:t>
            </a:r>
            <a:r>
              <a:rPr sz="3000" spc="10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zero.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723803" y="1524000"/>
            <a:ext cx="2999232" cy="4107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62200" y="1981200"/>
            <a:ext cx="4724400" cy="609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2073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426957" y="6427114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rlito"/>
                <a:cs typeface="Carlito"/>
              </a:rPr>
              <a:t>37</a:t>
            </a:r>
            <a:endParaRPr sz="1200">
              <a:latin typeface="Carlito"/>
              <a:cs typeface="Carli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33006" y="34163"/>
            <a:ext cx="8386445" cy="6240780"/>
            <a:chOff x="433006" y="34163"/>
            <a:chExt cx="8386445" cy="6240780"/>
          </a:xfrm>
        </p:grpSpPr>
        <p:sp>
          <p:nvSpPr>
            <p:cNvPr id="5" name="object 5"/>
            <p:cNvSpPr/>
            <p:nvPr/>
          </p:nvSpPr>
          <p:spPr>
            <a:xfrm>
              <a:off x="1816735" y="2979197"/>
              <a:ext cx="605790" cy="410845"/>
            </a:xfrm>
            <a:custGeom>
              <a:avLst/>
              <a:gdLst/>
              <a:ahLst/>
              <a:cxnLst/>
              <a:rect l="l" t="t" r="r" b="b"/>
              <a:pathLst>
                <a:path w="605789" h="410845">
                  <a:moveTo>
                    <a:pt x="130202" y="245967"/>
                  </a:moveTo>
                  <a:lnTo>
                    <a:pt x="12953" y="245967"/>
                  </a:lnTo>
                  <a:lnTo>
                    <a:pt x="20446" y="246602"/>
                  </a:lnTo>
                  <a:lnTo>
                    <a:pt x="26669" y="249523"/>
                  </a:lnTo>
                  <a:lnTo>
                    <a:pt x="71373" y="284575"/>
                  </a:lnTo>
                  <a:lnTo>
                    <a:pt x="205485" y="410305"/>
                  </a:lnTo>
                  <a:lnTo>
                    <a:pt x="217296" y="404336"/>
                  </a:lnTo>
                  <a:lnTo>
                    <a:pt x="205323" y="300704"/>
                  </a:lnTo>
                  <a:lnTo>
                    <a:pt x="189483" y="300704"/>
                  </a:lnTo>
                  <a:lnTo>
                    <a:pt x="130202" y="245967"/>
                  </a:lnTo>
                  <a:close/>
                </a:path>
                <a:path w="605789" h="410845">
                  <a:moveTo>
                    <a:pt x="296690" y="219678"/>
                  </a:moveTo>
                  <a:lnTo>
                    <a:pt x="195960" y="219678"/>
                  </a:lnTo>
                  <a:lnTo>
                    <a:pt x="332613" y="346424"/>
                  </a:lnTo>
                  <a:lnTo>
                    <a:pt x="345566" y="339947"/>
                  </a:lnTo>
                  <a:lnTo>
                    <a:pt x="332543" y="237458"/>
                  </a:lnTo>
                  <a:lnTo>
                    <a:pt x="315467" y="237458"/>
                  </a:lnTo>
                  <a:lnTo>
                    <a:pt x="296690" y="219678"/>
                  </a:lnTo>
                  <a:close/>
                </a:path>
                <a:path w="605789" h="410845">
                  <a:moveTo>
                    <a:pt x="256052" y="181197"/>
                  </a:moveTo>
                  <a:lnTo>
                    <a:pt x="144906" y="181197"/>
                  </a:lnTo>
                  <a:lnTo>
                    <a:pt x="149859" y="182594"/>
                  </a:lnTo>
                  <a:lnTo>
                    <a:pt x="154074" y="184376"/>
                  </a:lnTo>
                  <a:lnTo>
                    <a:pt x="159289" y="187610"/>
                  </a:lnTo>
                  <a:lnTo>
                    <a:pt x="165504" y="192274"/>
                  </a:lnTo>
                  <a:lnTo>
                    <a:pt x="177800" y="202660"/>
                  </a:lnTo>
                  <a:lnTo>
                    <a:pt x="189483" y="300704"/>
                  </a:lnTo>
                  <a:lnTo>
                    <a:pt x="205323" y="300704"/>
                  </a:lnTo>
                  <a:lnTo>
                    <a:pt x="195960" y="219678"/>
                  </a:lnTo>
                  <a:lnTo>
                    <a:pt x="296690" y="219678"/>
                  </a:lnTo>
                  <a:lnTo>
                    <a:pt x="256052" y="181197"/>
                  </a:lnTo>
                  <a:close/>
                </a:path>
                <a:path w="605789" h="410845">
                  <a:moveTo>
                    <a:pt x="107314" y="185388"/>
                  </a:moveTo>
                  <a:lnTo>
                    <a:pt x="0" y="239363"/>
                  </a:lnTo>
                  <a:lnTo>
                    <a:pt x="4190" y="247745"/>
                  </a:lnTo>
                  <a:lnTo>
                    <a:pt x="12953" y="245967"/>
                  </a:lnTo>
                  <a:lnTo>
                    <a:pt x="130202" y="245967"/>
                  </a:lnTo>
                  <a:lnTo>
                    <a:pt x="99566" y="216552"/>
                  </a:lnTo>
                  <a:lnTo>
                    <a:pt x="96265" y="211169"/>
                  </a:lnTo>
                  <a:lnTo>
                    <a:pt x="96392" y="207994"/>
                  </a:lnTo>
                  <a:lnTo>
                    <a:pt x="98043" y="204565"/>
                  </a:lnTo>
                  <a:lnTo>
                    <a:pt x="99694" y="201009"/>
                  </a:lnTo>
                  <a:lnTo>
                    <a:pt x="104266" y="197453"/>
                  </a:lnTo>
                  <a:lnTo>
                    <a:pt x="111506" y="193770"/>
                  </a:lnTo>
                  <a:lnTo>
                    <a:pt x="107314" y="185388"/>
                  </a:lnTo>
                  <a:close/>
                </a:path>
                <a:path w="605789" h="410845">
                  <a:moveTo>
                    <a:pt x="317818" y="109950"/>
                  </a:moveTo>
                  <a:lnTo>
                    <a:pt x="283971" y="109950"/>
                  </a:lnTo>
                  <a:lnTo>
                    <a:pt x="288163" y="111347"/>
                  </a:lnTo>
                  <a:lnTo>
                    <a:pt x="292481" y="112617"/>
                  </a:lnTo>
                  <a:lnTo>
                    <a:pt x="296037" y="116173"/>
                  </a:lnTo>
                  <a:lnTo>
                    <a:pt x="315467" y="237458"/>
                  </a:lnTo>
                  <a:lnTo>
                    <a:pt x="332543" y="237458"/>
                  </a:lnTo>
                  <a:lnTo>
                    <a:pt x="320294" y="141065"/>
                  </a:lnTo>
                  <a:lnTo>
                    <a:pt x="318555" y="125928"/>
                  </a:lnTo>
                  <a:lnTo>
                    <a:pt x="317811" y="114776"/>
                  </a:lnTo>
                  <a:lnTo>
                    <a:pt x="317818" y="109950"/>
                  </a:lnTo>
                  <a:close/>
                </a:path>
                <a:path w="605789" h="410845">
                  <a:moveTo>
                    <a:pt x="235584" y="120999"/>
                  </a:moveTo>
                  <a:lnTo>
                    <a:pt x="126618" y="175736"/>
                  </a:lnTo>
                  <a:lnTo>
                    <a:pt x="130809" y="184118"/>
                  </a:lnTo>
                  <a:lnTo>
                    <a:pt x="138556" y="181705"/>
                  </a:lnTo>
                  <a:lnTo>
                    <a:pt x="144906" y="181197"/>
                  </a:lnTo>
                  <a:lnTo>
                    <a:pt x="256052" y="181197"/>
                  </a:lnTo>
                  <a:lnTo>
                    <a:pt x="243712" y="169513"/>
                  </a:lnTo>
                  <a:lnTo>
                    <a:pt x="236900" y="163202"/>
                  </a:lnTo>
                  <a:lnTo>
                    <a:pt x="231695" y="157987"/>
                  </a:lnTo>
                  <a:lnTo>
                    <a:pt x="228086" y="153868"/>
                  </a:lnTo>
                  <a:lnTo>
                    <a:pt x="226059" y="150844"/>
                  </a:lnTo>
                  <a:lnTo>
                    <a:pt x="224281" y="147288"/>
                  </a:lnTo>
                  <a:lnTo>
                    <a:pt x="224027" y="143986"/>
                  </a:lnTo>
                  <a:lnTo>
                    <a:pt x="225425" y="141065"/>
                  </a:lnTo>
                  <a:lnTo>
                    <a:pt x="226694" y="138017"/>
                  </a:lnTo>
                  <a:lnTo>
                    <a:pt x="231520" y="134080"/>
                  </a:lnTo>
                  <a:lnTo>
                    <a:pt x="239775" y="129381"/>
                  </a:lnTo>
                  <a:lnTo>
                    <a:pt x="235584" y="120999"/>
                  </a:lnTo>
                  <a:close/>
                </a:path>
                <a:path w="605789" h="410845">
                  <a:moveTo>
                    <a:pt x="327659" y="74644"/>
                  </a:moveTo>
                  <a:lnTo>
                    <a:pt x="264667" y="106267"/>
                  </a:lnTo>
                  <a:lnTo>
                    <a:pt x="268858" y="114776"/>
                  </a:lnTo>
                  <a:lnTo>
                    <a:pt x="277494" y="111220"/>
                  </a:lnTo>
                  <a:lnTo>
                    <a:pt x="283971" y="109950"/>
                  </a:lnTo>
                  <a:lnTo>
                    <a:pt x="317818" y="109950"/>
                  </a:lnTo>
                  <a:lnTo>
                    <a:pt x="317900" y="104846"/>
                  </a:lnTo>
                  <a:lnTo>
                    <a:pt x="319023" y="98774"/>
                  </a:lnTo>
                  <a:lnTo>
                    <a:pt x="321056" y="92805"/>
                  </a:lnTo>
                  <a:lnTo>
                    <a:pt x="325373" y="87471"/>
                  </a:lnTo>
                  <a:lnTo>
                    <a:pt x="331850" y="83153"/>
                  </a:lnTo>
                  <a:lnTo>
                    <a:pt x="327659" y="74644"/>
                  </a:lnTo>
                  <a:close/>
                </a:path>
                <a:path w="605789" h="410845">
                  <a:moveTo>
                    <a:pt x="476884" y="0"/>
                  </a:moveTo>
                  <a:lnTo>
                    <a:pt x="425638" y="19911"/>
                  </a:lnTo>
                  <a:lnTo>
                    <a:pt x="399869" y="52574"/>
                  </a:lnTo>
                  <a:lnTo>
                    <a:pt x="387796" y="97309"/>
                  </a:lnTo>
                  <a:lnTo>
                    <a:pt x="388762" y="121665"/>
                  </a:lnTo>
                  <a:lnTo>
                    <a:pt x="405638" y="173069"/>
                  </a:lnTo>
                  <a:lnTo>
                    <a:pt x="430498" y="210518"/>
                  </a:lnTo>
                  <a:lnTo>
                    <a:pt x="461644" y="236061"/>
                  </a:lnTo>
                  <a:lnTo>
                    <a:pt x="505459" y="248253"/>
                  </a:lnTo>
                  <a:lnTo>
                    <a:pt x="528224" y="245348"/>
                  </a:lnTo>
                  <a:lnTo>
                    <a:pt x="564491" y="228796"/>
                  </a:lnTo>
                  <a:lnTo>
                    <a:pt x="592708" y="197453"/>
                  </a:lnTo>
                  <a:lnTo>
                    <a:pt x="594955" y="192198"/>
                  </a:lnTo>
                  <a:lnTo>
                    <a:pt x="541654" y="192198"/>
                  </a:lnTo>
                  <a:lnTo>
                    <a:pt x="529653" y="190855"/>
                  </a:lnTo>
                  <a:lnTo>
                    <a:pt x="486822" y="165734"/>
                  </a:lnTo>
                  <a:lnTo>
                    <a:pt x="461137" y="131159"/>
                  </a:lnTo>
                  <a:lnTo>
                    <a:pt x="490251" y="116554"/>
                  </a:lnTo>
                  <a:lnTo>
                    <a:pt x="452373" y="116554"/>
                  </a:lnTo>
                  <a:lnTo>
                    <a:pt x="448309" y="108553"/>
                  </a:lnTo>
                  <a:lnTo>
                    <a:pt x="440781" y="91453"/>
                  </a:lnTo>
                  <a:lnTo>
                    <a:pt x="435895" y="75390"/>
                  </a:lnTo>
                  <a:lnTo>
                    <a:pt x="433629" y="60350"/>
                  </a:lnTo>
                  <a:lnTo>
                    <a:pt x="433958" y="46323"/>
                  </a:lnTo>
                  <a:lnTo>
                    <a:pt x="457707" y="21558"/>
                  </a:lnTo>
                  <a:lnTo>
                    <a:pt x="536815" y="21558"/>
                  </a:lnTo>
                  <a:lnTo>
                    <a:pt x="530701" y="16426"/>
                  </a:lnTo>
                  <a:lnTo>
                    <a:pt x="512698" y="6826"/>
                  </a:lnTo>
                  <a:lnTo>
                    <a:pt x="494506" y="1496"/>
                  </a:lnTo>
                  <a:lnTo>
                    <a:pt x="476884" y="0"/>
                  </a:lnTo>
                  <a:close/>
                </a:path>
                <a:path w="605789" h="410845">
                  <a:moveTo>
                    <a:pt x="595502" y="127222"/>
                  </a:moveTo>
                  <a:lnTo>
                    <a:pt x="585469" y="166592"/>
                  </a:lnTo>
                  <a:lnTo>
                    <a:pt x="553275" y="190803"/>
                  </a:lnTo>
                  <a:lnTo>
                    <a:pt x="541654" y="192198"/>
                  </a:lnTo>
                  <a:lnTo>
                    <a:pt x="594955" y="192198"/>
                  </a:lnTo>
                  <a:lnTo>
                    <a:pt x="598592" y="183691"/>
                  </a:lnTo>
                  <a:lnTo>
                    <a:pt x="602726" y="167560"/>
                  </a:lnTo>
                  <a:lnTo>
                    <a:pt x="605121" y="149072"/>
                  </a:lnTo>
                  <a:lnTo>
                    <a:pt x="605789" y="128238"/>
                  </a:lnTo>
                  <a:lnTo>
                    <a:pt x="595502" y="127222"/>
                  </a:lnTo>
                  <a:close/>
                </a:path>
                <a:path w="605789" h="410845">
                  <a:moveTo>
                    <a:pt x="536815" y="21558"/>
                  </a:moveTo>
                  <a:lnTo>
                    <a:pt x="457707" y="21558"/>
                  </a:lnTo>
                  <a:lnTo>
                    <a:pt x="462152" y="22701"/>
                  </a:lnTo>
                  <a:lnTo>
                    <a:pt x="468082" y="24677"/>
                  </a:lnTo>
                  <a:lnTo>
                    <a:pt x="497713" y="55070"/>
                  </a:lnTo>
                  <a:lnTo>
                    <a:pt x="514222" y="85439"/>
                  </a:lnTo>
                  <a:lnTo>
                    <a:pt x="452373" y="116554"/>
                  </a:lnTo>
                  <a:lnTo>
                    <a:pt x="490251" y="116554"/>
                  </a:lnTo>
                  <a:lnTo>
                    <a:pt x="577850" y="72612"/>
                  </a:lnTo>
                  <a:lnTo>
                    <a:pt x="563276" y="49295"/>
                  </a:lnTo>
                  <a:lnTo>
                    <a:pt x="547560" y="30575"/>
                  </a:lnTo>
                  <a:lnTo>
                    <a:pt x="536815" y="21558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08431" y="3304159"/>
              <a:ext cx="1944108" cy="127211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373002" y="240196"/>
              <a:ext cx="530860" cy="387350"/>
            </a:xfrm>
            <a:custGeom>
              <a:avLst/>
              <a:gdLst/>
              <a:ahLst/>
              <a:cxnLst/>
              <a:rect l="l" t="t" r="r" b="b"/>
              <a:pathLst>
                <a:path w="530859" h="387350">
                  <a:moveTo>
                    <a:pt x="101745" y="137616"/>
                  </a:moveTo>
                  <a:lnTo>
                    <a:pt x="58276" y="149439"/>
                  </a:lnTo>
                  <a:lnTo>
                    <a:pt x="21271" y="178585"/>
                  </a:lnTo>
                  <a:lnTo>
                    <a:pt x="2650" y="219924"/>
                  </a:lnTo>
                  <a:lnTo>
                    <a:pt x="0" y="243673"/>
                  </a:lnTo>
                  <a:lnTo>
                    <a:pt x="1348" y="266787"/>
                  </a:lnTo>
                  <a:lnTo>
                    <a:pt x="16239" y="312888"/>
                  </a:lnTo>
                  <a:lnTo>
                    <a:pt x="43671" y="351305"/>
                  </a:lnTo>
                  <a:lnTo>
                    <a:pt x="81390" y="377912"/>
                  </a:lnTo>
                  <a:lnTo>
                    <a:pt x="125459" y="387326"/>
                  </a:lnTo>
                  <a:lnTo>
                    <a:pt x="148505" y="383645"/>
                  </a:lnTo>
                  <a:lnTo>
                    <a:pt x="172195" y="374356"/>
                  </a:lnTo>
                  <a:lnTo>
                    <a:pt x="190212" y="362926"/>
                  </a:lnTo>
                  <a:lnTo>
                    <a:pt x="148954" y="362926"/>
                  </a:lnTo>
                  <a:lnTo>
                    <a:pt x="140699" y="360005"/>
                  </a:lnTo>
                  <a:lnTo>
                    <a:pt x="110875" y="330729"/>
                  </a:lnTo>
                  <a:lnTo>
                    <a:pt x="91677" y="296886"/>
                  </a:lnTo>
                  <a:lnTo>
                    <a:pt x="71785" y="255658"/>
                  </a:lnTo>
                  <a:lnTo>
                    <a:pt x="53942" y="211216"/>
                  </a:lnTo>
                  <a:lnTo>
                    <a:pt x="50703" y="191214"/>
                  </a:lnTo>
                  <a:lnTo>
                    <a:pt x="51799" y="183856"/>
                  </a:lnTo>
                  <a:lnTo>
                    <a:pt x="54339" y="175220"/>
                  </a:lnTo>
                  <a:lnTo>
                    <a:pt x="59546" y="168997"/>
                  </a:lnTo>
                  <a:lnTo>
                    <a:pt x="73643" y="161885"/>
                  </a:lnTo>
                  <a:lnTo>
                    <a:pt x="79612" y="160869"/>
                  </a:lnTo>
                  <a:lnTo>
                    <a:pt x="174562" y="160869"/>
                  </a:lnTo>
                  <a:lnTo>
                    <a:pt x="173846" y="160234"/>
                  </a:lnTo>
                  <a:lnTo>
                    <a:pt x="160653" y="151256"/>
                  </a:lnTo>
                  <a:lnTo>
                    <a:pt x="146795" y="144518"/>
                  </a:lnTo>
                  <a:lnTo>
                    <a:pt x="132269" y="140017"/>
                  </a:lnTo>
                  <a:lnTo>
                    <a:pt x="117077" y="137755"/>
                  </a:lnTo>
                  <a:lnTo>
                    <a:pt x="101745" y="137616"/>
                  </a:lnTo>
                  <a:close/>
                </a:path>
                <a:path w="530859" h="387350">
                  <a:moveTo>
                    <a:pt x="174562" y="160869"/>
                  </a:moveTo>
                  <a:lnTo>
                    <a:pt x="79612" y="160869"/>
                  </a:lnTo>
                  <a:lnTo>
                    <a:pt x="85073" y="162012"/>
                  </a:lnTo>
                  <a:lnTo>
                    <a:pt x="90956" y="163849"/>
                  </a:lnTo>
                  <a:lnTo>
                    <a:pt x="121982" y="195587"/>
                  </a:lnTo>
                  <a:lnTo>
                    <a:pt x="154260" y="257913"/>
                  </a:lnTo>
                  <a:lnTo>
                    <a:pt x="173969" y="302680"/>
                  </a:lnTo>
                  <a:lnTo>
                    <a:pt x="180529" y="331795"/>
                  </a:lnTo>
                  <a:lnTo>
                    <a:pt x="179709" y="338476"/>
                  </a:lnTo>
                  <a:lnTo>
                    <a:pt x="148954" y="362926"/>
                  </a:lnTo>
                  <a:lnTo>
                    <a:pt x="190212" y="362926"/>
                  </a:lnTo>
                  <a:lnTo>
                    <a:pt x="223165" y="322814"/>
                  </a:lnTo>
                  <a:lnTo>
                    <a:pt x="232214" y="277804"/>
                  </a:lnTo>
                  <a:lnTo>
                    <a:pt x="230361" y="256182"/>
                  </a:lnTo>
                  <a:lnTo>
                    <a:pt x="215248" y="211796"/>
                  </a:lnTo>
                  <a:lnTo>
                    <a:pt x="186012" y="171023"/>
                  </a:lnTo>
                  <a:lnTo>
                    <a:pt x="174562" y="160869"/>
                  </a:lnTo>
                  <a:close/>
                </a:path>
                <a:path w="530859" h="387350">
                  <a:moveTo>
                    <a:pt x="307823" y="93432"/>
                  </a:moveTo>
                  <a:lnTo>
                    <a:pt x="216010" y="93432"/>
                  </a:lnTo>
                  <a:lnTo>
                    <a:pt x="220836" y="95845"/>
                  </a:lnTo>
                  <a:lnTo>
                    <a:pt x="224856" y="98940"/>
                  </a:lnTo>
                  <a:lnTo>
                    <a:pt x="300719" y="243673"/>
                  </a:lnTo>
                  <a:lnTo>
                    <a:pt x="311768" y="275169"/>
                  </a:lnTo>
                  <a:lnTo>
                    <a:pt x="310371" y="282027"/>
                  </a:lnTo>
                  <a:lnTo>
                    <a:pt x="305418" y="287996"/>
                  </a:lnTo>
                  <a:lnTo>
                    <a:pt x="296909" y="293457"/>
                  </a:lnTo>
                  <a:lnTo>
                    <a:pt x="301100" y="301585"/>
                  </a:lnTo>
                  <a:lnTo>
                    <a:pt x="408669" y="247610"/>
                  </a:lnTo>
                  <a:lnTo>
                    <a:pt x="406089" y="242530"/>
                  </a:lnTo>
                  <a:lnTo>
                    <a:pt x="389111" y="242530"/>
                  </a:lnTo>
                  <a:lnTo>
                    <a:pt x="384031" y="239736"/>
                  </a:lnTo>
                  <a:lnTo>
                    <a:pt x="307196" y="97750"/>
                  </a:lnTo>
                  <a:lnTo>
                    <a:pt x="307823" y="93432"/>
                  </a:lnTo>
                  <a:close/>
                </a:path>
                <a:path w="530859" h="387350">
                  <a:moveTo>
                    <a:pt x="404478" y="239355"/>
                  </a:moveTo>
                  <a:lnTo>
                    <a:pt x="395969" y="242403"/>
                  </a:lnTo>
                  <a:lnTo>
                    <a:pt x="389111" y="242530"/>
                  </a:lnTo>
                  <a:lnTo>
                    <a:pt x="406089" y="242530"/>
                  </a:lnTo>
                  <a:lnTo>
                    <a:pt x="404478" y="239355"/>
                  </a:lnTo>
                  <a:close/>
                </a:path>
                <a:path w="530859" h="387350">
                  <a:moveTo>
                    <a:pt x="432298" y="48982"/>
                  </a:moveTo>
                  <a:lnTo>
                    <a:pt x="337676" y="48982"/>
                  </a:lnTo>
                  <a:lnTo>
                    <a:pt x="346693" y="50760"/>
                  </a:lnTo>
                  <a:lnTo>
                    <a:pt x="350757" y="53046"/>
                  </a:lnTo>
                  <a:lnTo>
                    <a:pt x="373172" y="88987"/>
                  </a:lnTo>
                  <a:lnTo>
                    <a:pt x="420607" y="183475"/>
                  </a:lnTo>
                  <a:lnTo>
                    <a:pt x="431148" y="213574"/>
                  </a:lnTo>
                  <a:lnTo>
                    <a:pt x="430386" y="220940"/>
                  </a:lnTo>
                  <a:lnTo>
                    <a:pt x="426322" y="227163"/>
                  </a:lnTo>
                  <a:lnTo>
                    <a:pt x="418829" y="232243"/>
                  </a:lnTo>
                  <a:lnTo>
                    <a:pt x="423020" y="240371"/>
                  </a:lnTo>
                  <a:lnTo>
                    <a:pt x="530589" y="186396"/>
                  </a:lnTo>
                  <a:lnTo>
                    <a:pt x="528590" y="182459"/>
                  </a:lnTo>
                  <a:lnTo>
                    <a:pt x="508999" y="182459"/>
                  </a:lnTo>
                  <a:lnTo>
                    <a:pt x="504046" y="179919"/>
                  </a:lnTo>
                  <a:lnTo>
                    <a:pt x="442203" y="67825"/>
                  </a:lnTo>
                  <a:lnTo>
                    <a:pt x="433969" y="51935"/>
                  </a:lnTo>
                  <a:lnTo>
                    <a:pt x="432298" y="48982"/>
                  </a:lnTo>
                  <a:close/>
                </a:path>
                <a:path w="530859" h="387350">
                  <a:moveTo>
                    <a:pt x="526398" y="178141"/>
                  </a:moveTo>
                  <a:lnTo>
                    <a:pt x="516492" y="181824"/>
                  </a:lnTo>
                  <a:lnTo>
                    <a:pt x="508999" y="182459"/>
                  </a:lnTo>
                  <a:lnTo>
                    <a:pt x="528590" y="182459"/>
                  </a:lnTo>
                  <a:lnTo>
                    <a:pt x="526398" y="178141"/>
                  </a:lnTo>
                  <a:close/>
                </a:path>
                <a:path w="530859" h="387350">
                  <a:moveTo>
                    <a:pt x="280907" y="45426"/>
                  </a:moveTo>
                  <a:lnTo>
                    <a:pt x="194293" y="88987"/>
                  </a:lnTo>
                  <a:lnTo>
                    <a:pt x="198484" y="97496"/>
                  </a:lnTo>
                  <a:lnTo>
                    <a:pt x="208517" y="93940"/>
                  </a:lnTo>
                  <a:lnTo>
                    <a:pt x="216010" y="93432"/>
                  </a:lnTo>
                  <a:lnTo>
                    <a:pt x="307823" y="93432"/>
                  </a:lnTo>
                  <a:lnTo>
                    <a:pt x="309599" y="81222"/>
                  </a:lnTo>
                  <a:lnTo>
                    <a:pt x="312427" y="72985"/>
                  </a:lnTo>
                  <a:lnTo>
                    <a:pt x="294750" y="72985"/>
                  </a:lnTo>
                  <a:lnTo>
                    <a:pt x="280907" y="45426"/>
                  </a:lnTo>
                  <a:close/>
                </a:path>
                <a:path w="530859" h="387350">
                  <a:moveTo>
                    <a:pt x="371702" y="0"/>
                  </a:moveTo>
                  <a:lnTo>
                    <a:pt x="333096" y="11882"/>
                  </a:lnTo>
                  <a:lnTo>
                    <a:pt x="303052" y="49649"/>
                  </a:lnTo>
                  <a:lnTo>
                    <a:pt x="294750" y="72985"/>
                  </a:lnTo>
                  <a:lnTo>
                    <a:pt x="312427" y="72985"/>
                  </a:lnTo>
                  <a:lnTo>
                    <a:pt x="314133" y="68016"/>
                  </a:lnTo>
                  <a:lnTo>
                    <a:pt x="320787" y="58120"/>
                  </a:lnTo>
                  <a:lnTo>
                    <a:pt x="329548" y="51522"/>
                  </a:lnTo>
                  <a:lnTo>
                    <a:pt x="333485" y="49617"/>
                  </a:lnTo>
                  <a:lnTo>
                    <a:pt x="337676" y="48982"/>
                  </a:lnTo>
                  <a:lnTo>
                    <a:pt x="432298" y="48982"/>
                  </a:lnTo>
                  <a:lnTo>
                    <a:pt x="426258" y="38314"/>
                  </a:lnTo>
                  <a:lnTo>
                    <a:pt x="399318" y="8501"/>
                  </a:lnTo>
                  <a:lnTo>
                    <a:pt x="381491" y="1357"/>
                  </a:lnTo>
                  <a:lnTo>
                    <a:pt x="37170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33006" y="34163"/>
              <a:ext cx="8386127" cy="500443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49821" y="4895897"/>
              <a:ext cx="2165828" cy="137846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Footer Placeholder 10"/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lang="en-US" spc="-1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37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0549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2" name="object 2"/>
          <p:cNvSpPr txBox="1"/>
          <p:nvPr/>
        </p:nvSpPr>
        <p:spPr>
          <a:xfrm>
            <a:off x="-76200" y="228600"/>
            <a:ext cx="9220200" cy="540494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54659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Times New Roman"/>
                <a:cs typeface="Times New Roman"/>
              </a:rPr>
              <a:t>3.2 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FUNCTIONS </a:t>
            </a: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 ONE 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RANDOM</a:t>
            </a:r>
            <a:r>
              <a:rPr sz="2800" b="1" u="heavy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heavy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VARIABLE</a:t>
            </a:r>
            <a:endParaRPr sz="2800" dirty="0">
              <a:latin typeface="Times New Roman"/>
              <a:cs typeface="Times New Roman"/>
            </a:endParaRPr>
          </a:p>
          <a:p>
            <a:pPr marL="355600" marR="6350" indent="-342900" algn="just">
              <a:lnSpc>
                <a:spcPts val="3020"/>
              </a:lnSpc>
              <a:spcBef>
                <a:spcPts val="530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Consider </a:t>
            </a:r>
            <a:r>
              <a:rPr sz="2800" dirty="0">
                <a:latin typeface="Times New Roman"/>
                <a:cs typeface="Times New Roman"/>
              </a:rPr>
              <a:t>first </a:t>
            </a:r>
            <a:r>
              <a:rPr sz="2800" spc="-5" dirty="0">
                <a:latin typeface="Times New Roman"/>
                <a:cs typeface="Times New Roman"/>
              </a:rPr>
              <a:t>a simple transformation involving only one  random variable, and let </a:t>
            </a:r>
            <a:r>
              <a:rPr sz="2800" dirty="0">
                <a:latin typeface="Times New Roman"/>
                <a:cs typeface="Times New Roman"/>
              </a:rPr>
              <a:t>Y=g(X); </a:t>
            </a:r>
            <a:r>
              <a:rPr sz="2800" spc="-5" dirty="0">
                <a:latin typeface="Times New Roman"/>
                <a:cs typeface="Times New Roman"/>
              </a:rPr>
              <a:t>where g(X) is assumed  to </a:t>
            </a:r>
            <a:r>
              <a:rPr sz="2800" dirty="0">
                <a:latin typeface="Times New Roman"/>
                <a:cs typeface="Times New Roman"/>
              </a:rPr>
              <a:t>be </a:t>
            </a:r>
            <a:r>
              <a:rPr sz="2800" spc="-5" dirty="0">
                <a:latin typeface="Times New Roman"/>
                <a:cs typeface="Times New Roman"/>
              </a:rPr>
              <a:t>a continuous function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X.</a:t>
            </a:r>
            <a:endParaRPr sz="2800" dirty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90000"/>
              </a:lnSpc>
              <a:spcBef>
                <a:spcPts val="640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Given the probability distribution of X in terms of its  probability distribution function </a:t>
            </a:r>
            <a:r>
              <a:rPr sz="2800" dirty="0">
                <a:latin typeface="Times New Roman"/>
                <a:cs typeface="Times New Roman"/>
              </a:rPr>
              <a:t>(PDF), </a:t>
            </a:r>
            <a:r>
              <a:rPr sz="2800" spc="-5" dirty="0">
                <a:latin typeface="Times New Roman"/>
                <a:cs typeface="Times New Roman"/>
              </a:rPr>
              <a:t>probability </a:t>
            </a:r>
            <a:r>
              <a:rPr sz="2800" spc="-10" dirty="0">
                <a:latin typeface="Times New Roman"/>
                <a:cs typeface="Times New Roman"/>
              </a:rPr>
              <a:t>mass  </a:t>
            </a:r>
            <a:r>
              <a:rPr sz="2800" spc="-5" dirty="0">
                <a:latin typeface="Times New Roman"/>
                <a:cs typeface="Times New Roman"/>
              </a:rPr>
              <a:t>function </a:t>
            </a:r>
            <a:r>
              <a:rPr sz="2800" spc="-10" dirty="0">
                <a:latin typeface="Times New Roman"/>
                <a:cs typeface="Times New Roman"/>
              </a:rPr>
              <a:t>(pmf) </a:t>
            </a:r>
            <a:r>
              <a:rPr sz="2800" dirty="0">
                <a:latin typeface="Times New Roman"/>
                <a:cs typeface="Times New Roman"/>
              </a:rPr>
              <a:t>or </a:t>
            </a:r>
            <a:r>
              <a:rPr sz="2800" spc="-5" dirty="0">
                <a:latin typeface="Times New Roman"/>
                <a:cs typeface="Times New Roman"/>
              </a:rPr>
              <a:t>probability density function (pdf), </a:t>
            </a:r>
            <a:r>
              <a:rPr sz="2800" spc="-10" dirty="0">
                <a:latin typeface="Times New Roman"/>
                <a:cs typeface="Times New Roman"/>
              </a:rPr>
              <a:t>we  </a:t>
            </a:r>
            <a:r>
              <a:rPr sz="2800" spc="-5" dirty="0">
                <a:latin typeface="Times New Roman"/>
                <a:cs typeface="Times New Roman"/>
              </a:rPr>
              <a:t>are interested in </a:t>
            </a:r>
            <a:r>
              <a:rPr sz="2800" spc="-10" dirty="0">
                <a:latin typeface="Times New Roman"/>
                <a:cs typeface="Times New Roman"/>
              </a:rPr>
              <a:t>the </a:t>
            </a:r>
            <a:r>
              <a:rPr sz="2800" dirty="0">
                <a:latin typeface="Times New Roman"/>
                <a:cs typeface="Times New Roman"/>
              </a:rPr>
              <a:t>corresponding </a:t>
            </a:r>
            <a:r>
              <a:rPr sz="2800" spc="-5" dirty="0">
                <a:latin typeface="Times New Roman"/>
                <a:cs typeface="Times New Roman"/>
              </a:rPr>
              <a:t>distribution for Y and  its </a:t>
            </a:r>
            <a:r>
              <a:rPr sz="2800" spc="-10" dirty="0">
                <a:latin typeface="Times New Roman"/>
                <a:cs typeface="Times New Roman"/>
              </a:rPr>
              <a:t>moment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properties.</a:t>
            </a:r>
          </a:p>
          <a:p>
            <a:pPr marL="355600" marR="5080" indent="-342900" algn="just">
              <a:lnSpc>
                <a:spcPct val="90000"/>
              </a:lnSpc>
              <a:spcBef>
                <a:spcPts val="670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10" dirty="0">
                <a:latin typeface="Times New Roman"/>
                <a:cs typeface="Times New Roman"/>
              </a:rPr>
              <a:t>Let </a:t>
            </a:r>
            <a:r>
              <a:rPr sz="2800" spc="-5" dirty="0">
                <a:latin typeface="Times New Roman"/>
                <a:cs typeface="Times New Roman"/>
              </a:rPr>
              <a:t>RX </a:t>
            </a:r>
            <a:r>
              <a:rPr sz="2800" dirty="0">
                <a:latin typeface="Times New Roman"/>
                <a:cs typeface="Times New Roman"/>
              </a:rPr>
              <a:t>be the </a:t>
            </a:r>
            <a:r>
              <a:rPr sz="2800" spc="-5" dirty="0">
                <a:latin typeface="Times New Roman"/>
                <a:cs typeface="Times New Roman"/>
              </a:rPr>
              <a:t>range space associated with random  variable X, </a:t>
            </a:r>
            <a:r>
              <a:rPr sz="2800" dirty="0">
                <a:latin typeface="Times New Roman"/>
                <a:cs typeface="Times New Roman"/>
              </a:rPr>
              <a:t>defined </a:t>
            </a:r>
            <a:r>
              <a:rPr sz="2800" spc="-10" dirty="0">
                <a:latin typeface="Times New Roman"/>
                <a:cs typeface="Times New Roman"/>
              </a:rPr>
              <a:t>as </a:t>
            </a:r>
            <a:r>
              <a:rPr sz="2800" spc="-5" dirty="0">
                <a:latin typeface="Times New Roman"/>
                <a:cs typeface="Times New Roman"/>
              </a:rPr>
              <a:t>the set of </a:t>
            </a:r>
            <a:r>
              <a:rPr sz="2800" spc="-10" dirty="0">
                <a:latin typeface="Times New Roman"/>
                <a:cs typeface="Times New Roman"/>
              </a:rPr>
              <a:t>all </a:t>
            </a:r>
            <a:r>
              <a:rPr sz="2800" spc="-5" dirty="0">
                <a:latin typeface="Times New Roman"/>
                <a:cs typeface="Times New Roman"/>
              </a:rPr>
              <a:t>possible values  assumed </a:t>
            </a:r>
            <a:r>
              <a:rPr sz="2800" dirty="0">
                <a:latin typeface="Times New Roman"/>
                <a:cs typeface="Times New Roman"/>
              </a:rPr>
              <a:t>by </a:t>
            </a:r>
            <a:r>
              <a:rPr sz="2800" spc="-5" dirty="0">
                <a:latin typeface="Times New Roman"/>
                <a:cs typeface="Times New Roman"/>
              </a:rPr>
              <a:t>X, and let </a:t>
            </a:r>
            <a:r>
              <a:rPr sz="2800" spc="-90" dirty="0">
                <a:latin typeface="Times New Roman"/>
                <a:cs typeface="Times New Roman"/>
              </a:rPr>
              <a:t>RY </a:t>
            </a:r>
            <a:r>
              <a:rPr sz="2800" dirty="0">
                <a:latin typeface="Times New Roman"/>
                <a:cs typeface="Times New Roman"/>
              </a:rPr>
              <a:t>be the </a:t>
            </a:r>
            <a:r>
              <a:rPr sz="2800" spc="-5" dirty="0">
                <a:latin typeface="Times New Roman"/>
                <a:cs typeface="Times New Roman"/>
              </a:rPr>
              <a:t>corresponding range  space associated with</a:t>
            </a:r>
            <a:r>
              <a:rPr sz="2800" spc="-12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Y;</a:t>
            </a:r>
            <a:endParaRPr sz="2800" dirty="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ts val="3020"/>
              </a:lnSpc>
              <a:spcBef>
                <a:spcPts val="720"/>
              </a:spcBef>
              <a:buFont typeface="Wingdings"/>
              <a:buChar char=""/>
              <a:tabLst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For any outcome such </a:t>
            </a:r>
            <a:r>
              <a:rPr sz="2800" spc="-10" dirty="0">
                <a:latin typeface="Times New Roman"/>
                <a:cs typeface="Times New Roman"/>
              </a:rPr>
              <a:t>as </a:t>
            </a:r>
            <a:r>
              <a:rPr sz="2800" spc="-5" dirty="0">
                <a:latin typeface="Times New Roman"/>
                <a:cs typeface="Times New Roman"/>
              </a:rPr>
              <a:t>X= x, it follows that </a:t>
            </a:r>
            <a:r>
              <a:rPr sz="2800" dirty="0">
                <a:latin typeface="Times New Roman"/>
                <a:cs typeface="Times New Roman"/>
              </a:rPr>
              <a:t>Y= </a:t>
            </a:r>
            <a:r>
              <a:rPr sz="2800" spc="10" dirty="0">
                <a:latin typeface="Times New Roman"/>
                <a:cs typeface="Times New Roman"/>
              </a:rPr>
              <a:t>y=  </a:t>
            </a:r>
            <a:r>
              <a:rPr sz="2800" dirty="0">
                <a:latin typeface="Times New Roman"/>
                <a:cs typeface="Times New Roman"/>
              </a:rPr>
              <a:t>g(x).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37501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52653"/>
            <a:ext cx="8608060" cy="4782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355600" algn="l"/>
              </a:tabLst>
            </a:pPr>
            <a:r>
              <a:rPr sz="3000" spc="-5" dirty="0">
                <a:latin typeface="Times New Roman"/>
                <a:cs typeface="Times New Roman"/>
              </a:rPr>
              <a:t>Y=g(X)</a:t>
            </a:r>
            <a:r>
              <a:rPr sz="3000" spc="560" dirty="0">
                <a:latin typeface="Times New Roman"/>
                <a:cs typeface="Times New Roman"/>
              </a:rPr>
              <a:t> </a:t>
            </a:r>
            <a:r>
              <a:rPr sz="3000" b="1" spc="-5" dirty="0">
                <a:latin typeface="Times New Roman"/>
                <a:cs typeface="Times New Roman"/>
              </a:rPr>
              <a:t>defines</a:t>
            </a:r>
            <a:r>
              <a:rPr sz="3000" b="1" spc="565" dirty="0">
                <a:latin typeface="Times New Roman"/>
                <a:cs typeface="Times New Roman"/>
              </a:rPr>
              <a:t> </a:t>
            </a:r>
            <a:r>
              <a:rPr sz="3000" b="1" spc="-5" dirty="0">
                <a:latin typeface="Times New Roman"/>
                <a:cs typeface="Times New Roman"/>
              </a:rPr>
              <a:t>mapping</a:t>
            </a:r>
            <a:r>
              <a:rPr sz="3000" b="1" spc="55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of</a:t>
            </a:r>
            <a:r>
              <a:rPr sz="3000" spc="55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values</a:t>
            </a:r>
            <a:r>
              <a:rPr sz="3000" spc="55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in</a:t>
            </a:r>
            <a:r>
              <a:rPr sz="3000" spc="56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range</a:t>
            </a:r>
            <a:r>
              <a:rPr sz="3000" spc="56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space</a:t>
            </a:r>
            <a:endParaRPr sz="3000">
              <a:latin typeface="Times New Roman"/>
              <a:cs typeface="Times New Roman"/>
            </a:endParaRPr>
          </a:p>
          <a:p>
            <a:pPr marL="355600" algn="just">
              <a:lnSpc>
                <a:spcPct val="100000"/>
              </a:lnSpc>
            </a:pPr>
            <a:r>
              <a:rPr sz="3000" b="1" dirty="0">
                <a:latin typeface="Times New Roman"/>
                <a:cs typeface="Times New Roman"/>
              </a:rPr>
              <a:t>RX </a:t>
            </a:r>
            <a:r>
              <a:rPr sz="3000" b="1" spc="-5" dirty="0">
                <a:latin typeface="Times New Roman"/>
                <a:cs typeface="Times New Roman"/>
              </a:rPr>
              <a:t>into </a:t>
            </a:r>
            <a:r>
              <a:rPr sz="3000" spc="-5" dirty="0">
                <a:latin typeface="Times New Roman"/>
                <a:cs typeface="Times New Roman"/>
              </a:rPr>
              <a:t>corresponding </a:t>
            </a:r>
            <a:r>
              <a:rPr sz="3000" dirty="0">
                <a:latin typeface="Times New Roman"/>
                <a:cs typeface="Times New Roman"/>
              </a:rPr>
              <a:t>values </a:t>
            </a:r>
            <a:r>
              <a:rPr sz="3000" spc="-5" dirty="0">
                <a:latin typeface="Times New Roman"/>
                <a:cs typeface="Times New Roman"/>
              </a:rPr>
              <a:t>in </a:t>
            </a:r>
            <a:r>
              <a:rPr sz="3000" dirty="0">
                <a:latin typeface="Times New Roman"/>
                <a:cs typeface="Times New Roman"/>
              </a:rPr>
              <a:t>range space</a:t>
            </a:r>
            <a:r>
              <a:rPr sz="3000" spc="50" dirty="0">
                <a:latin typeface="Times New Roman"/>
                <a:cs typeface="Times New Roman"/>
              </a:rPr>
              <a:t> </a:t>
            </a:r>
            <a:r>
              <a:rPr sz="3000" b="1" spc="-35" dirty="0">
                <a:latin typeface="Times New Roman"/>
                <a:cs typeface="Times New Roman"/>
              </a:rPr>
              <a:t>RY</a:t>
            </a:r>
            <a:r>
              <a:rPr sz="3000" spc="-35" dirty="0">
                <a:latin typeface="Times New Roman"/>
                <a:cs typeface="Times New Roman"/>
              </a:rPr>
              <a:t>.</a:t>
            </a:r>
            <a:endParaRPr sz="30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Probabilities associated with </a:t>
            </a:r>
            <a:r>
              <a:rPr sz="3000" b="1" dirty="0">
                <a:latin typeface="Times New Roman"/>
                <a:cs typeface="Times New Roman"/>
              </a:rPr>
              <a:t>each </a:t>
            </a:r>
            <a:r>
              <a:rPr sz="3000" b="1" spc="-5" dirty="0">
                <a:latin typeface="Times New Roman"/>
                <a:cs typeface="Times New Roman"/>
              </a:rPr>
              <a:t>point </a:t>
            </a:r>
            <a:r>
              <a:rPr sz="3000" spc="-5" dirty="0">
                <a:latin typeface="Times New Roman"/>
                <a:cs typeface="Times New Roman"/>
              </a:rPr>
              <a:t>(in </a:t>
            </a:r>
            <a:r>
              <a:rPr sz="3000" dirty="0">
                <a:latin typeface="Times New Roman"/>
                <a:cs typeface="Times New Roman"/>
              </a:rPr>
              <a:t>the case  of discrete random variable X) or with </a:t>
            </a:r>
            <a:r>
              <a:rPr sz="3000" b="1" dirty="0">
                <a:latin typeface="Times New Roman"/>
                <a:cs typeface="Times New Roman"/>
              </a:rPr>
              <a:t>each </a:t>
            </a:r>
            <a:r>
              <a:rPr sz="3000" b="1" spc="-10" dirty="0">
                <a:latin typeface="Times New Roman"/>
                <a:cs typeface="Times New Roman"/>
              </a:rPr>
              <a:t>region  </a:t>
            </a:r>
            <a:r>
              <a:rPr sz="3000" spc="-5" dirty="0">
                <a:latin typeface="Times New Roman"/>
                <a:cs typeface="Times New Roman"/>
              </a:rPr>
              <a:t>(in </a:t>
            </a:r>
            <a:r>
              <a:rPr sz="3000" dirty="0">
                <a:latin typeface="Times New Roman"/>
                <a:cs typeface="Times New Roman"/>
              </a:rPr>
              <a:t>the case of continuous random variable X) in </a:t>
            </a:r>
            <a:r>
              <a:rPr sz="3000" spc="-15" dirty="0">
                <a:latin typeface="Times New Roman"/>
                <a:cs typeface="Times New Roman"/>
              </a:rPr>
              <a:t>RX </a:t>
            </a:r>
            <a:r>
              <a:rPr sz="3000" spc="7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are carried </a:t>
            </a:r>
            <a:r>
              <a:rPr sz="3000" spc="-5" dirty="0">
                <a:latin typeface="Times New Roman"/>
                <a:cs typeface="Times New Roman"/>
              </a:rPr>
              <a:t>over to </a:t>
            </a:r>
            <a:r>
              <a:rPr sz="3000" dirty="0">
                <a:latin typeface="Times New Roman"/>
                <a:cs typeface="Times New Roman"/>
              </a:rPr>
              <a:t>the corresponding </a:t>
            </a:r>
            <a:r>
              <a:rPr sz="3000" b="1" spc="-5" dirty="0">
                <a:latin typeface="Times New Roman"/>
                <a:cs typeface="Times New Roman"/>
              </a:rPr>
              <a:t>point </a:t>
            </a:r>
            <a:r>
              <a:rPr sz="3000" spc="-5" dirty="0">
                <a:latin typeface="Times New Roman"/>
                <a:cs typeface="Times New Roman"/>
              </a:rPr>
              <a:t>or </a:t>
            </a:r>
            <a:r>
              <a:rPr sz="3000" b="1" spc="-15" dirty="0">
                <a:latin typeface="Times New Roman"/>
                <a:cs typeface="Times New Roman"/>
              </a:rPr>
              <a:t>region  </a:t>
            </a:r>
            <a:r>
              <a:rPr sz="3000" spc="-5" dirty="0">
                <a:latin typeface="Times New Roman"/>
                <a:cs typeface="Times New Roman"/>
              </a:rPr>
              <a:t>in</a:t>
            </a:r>
            <a:r>
              <a:rPr sz="3000" spc="-10" dirty="0">
                <a:latin typeface="Times New Roman"/>
                <a:cs typeface="Times New Roman"/>
              </a:rPr>
              <a:t> </a:t>
            </a:r>
            <a:r>
              <a:rPr sz="3000" spc="-185" dirty="0">
                <a:latin typeface="Times New Roman"/>
                <a:cs typeface="Times New Roman"/>
              </a:rPr>
              <a:t>RY.</a:t>
            </a:r>
            <a:endParaRPr sz="3000">
              <a:latin typeface="Times New Roman"/>
              <a:cs typeface="Times New Roman"/>
            </a:endParaRPr>
          </a:p>
          <a:p>
            <a:pPr marL="355600" marR="7620" indent="-342900" algn="just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The probability </a:t>
            </a:r>
            <a:r>
              <a:rPr sz="3000" b="1" dirty="0">
                <a:latin typeface="Times New Roman"/>
                <a:cs typeface="Times New Roman"/>
              </a:rPr>
              <a:t>distribution </a:t>
            </a:r>
            <a:r>
              <a:rPr sz="3000" dirty="0">
                <a:latin typeface="Times New Roman"/>
                <a:cs typeface="Times New Roman"/>
              </a:rPr>
              <a:t>of </a:t>
            </a:r>
            <a:r>
              <a:rPr sz="3000" b="1" spc="-5" dirty="0">
                <a:latin typeface="Times New Roman"/>
                <a:cs typeface="Times New Roman"/>
              </a:rPr>
              <a:t>Y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determined on  </a:t>
            </a:r>
            <a:r>
              <a:rPr sz="3000" b="1" dirty="0">
                <a:latin typeface="Times New Roman"/>
                <a:cs typeface="Times New Roman"/>
              </a:rPr>
              <a:t>completing </a:t>
            </a:r>
            <a:r>
              <a:rPr sz="3000" spc="-5" dirty="0">
                <a:latin typeface="Times New Roman"/>
                <a:cs typeface="Times New Roman"/>
              </a:rPr>
              <a:t>this </a:t>
            </a:r>
            <a:r>
              <a:rPr sz="3000" dirty="0">
                <a:latin typeface="Times New Roman"/>
                <a:cs typeface="Times New Roman"/>
              </a:rPr>
              <a:t>transfer process for every point or  every region of </a:t>
            </a:r>
            <a:r>
              <a:rPr sz="3000" b="1" spc="-15" dirty="0">
                <a:latin typeface="Times New Roman"/>
                <a:cs typeface="Times New Roman"/>
              </a:rPr>
              <a:t>nonzero </a:t>
            </a:r>
            <a:r>
              <a:rPr sz="3000" b="1" spc="-10" dirty="0">
                <a:latin typeface="Times New Roman"/>
                <a:cs typeface="Times New Roman"/>
              </a:rPr>
              <a:t>probability </a:t>
            </a:r>
            <a:r>
              <a:rPr sz="3000" spc="-5" dirty="0">
                <a:latin typeface="Times New Roman"/>
                <a:cs typeface="Times New Roman"/>
              </a:rPr>
              <a:t>in</a:t>
            </a:r>
            <a:r>
              <a:rPr sz="3000" spc="75" dirty="0">
                <a:latin typeface="Times New Roman"/>
                <a:cs typeface="Times New Roman"/>
              </a:rPr>
              <a:t> </a:t>
            </a:r>
            <a:r>
              <a:rPr sz="3000" b="1" dirty="0">
                <a:latin typeface="Times New Roman"/>
                <a:cs typeface="Times New Roman"/>
              </a:rPr>
              <a:t>RX</a:t>
            </a:r>
            <a:r>
              <a:rPr sz="3000" dirty="0">
                <a:latin typeface="Times New Roman"/>
                <a:cs typeface="Times New Roman"/>
              </a:rPr>
              <a:t>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552653"/>
            <a:ext cx="361124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  <a:tab pos="1285240" algn="l"/>
                <a:tab pos="3280410" algn="l"/>
              </a:tabLst>
            </a:pPr>
            <a:r>
              <a:rPr sz="3000" dirty="0">
                <a:latin typeface="Times New Roman"/>
                <a:cs typeface="Times New Roman"/>
              </a:rPr>
              <a:t>The	</a:t>
            </a:r>
            <a:r>
              <a:rPr sz="3000" b="1" dirty="0">
                <a:latin typeface="Times New Roman"/>
                <a:cs typeface="Times New Roman"/>
              </a:rPr>
              <a:t>p</a:t>
            </a:r>
            <a:r>
              <a:rPr sz="3000" b="1" spc="-55" dirty="0">
                <a:latin typeface="Times New Roman"/>
                <a:cs typeface="Times New Roman"/>
              </a:rPr>
              <a:t>r</a:t>
            </a:r>
            <a:r>
              <a:rPr sz="3000" b="1" spc="-15" dirty="0">
                <a:latin typeface="Times New Roman"/>
                <a:cs typeface="Times New Roman"/>
              </a:rPr>
              <a:t>o</a:t>
            </a:r>
            <a:r>
              <a:rPr sz="3000" b="1" dirty="0">
                <a:latin typeface="Times New Roman"/>
                <a:cs typeface="Times New Roman"/>
              </a:rPr>
              <a:t>cedu</a:t>
            </a:r>
            <a:r>
              <a:rPr sz="3000" b="1" spc="-55" dirty="0">
                <a:latin typeface="Times New Roman"/>
                <a:cs typeface="Times New Roman"/>
              </a:rPr>
              <a:t>r</a:t>
            </a:r>
            <a:r>
              <a:rPr sz="3000" b="1" dirty="0">
                <a:latin typeface="Times New Roman"/>
                <a:cs typeface="Times New Roman"/>
              </a:rPr>
              <a:t>e	</a:t>
            </a:r>
            <a:r>
              <a:rPr sz="3000" spc="-5" dirty="0">
                <a:latin typeface="Times New Roman"/>
                <a:cs typeface="Times New Roman"/>
              </a:rPr>
              <a:t>of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29227" y="552653"/>
            <a:ext cx="4682490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92020" algn="l"/>
                <a:tab pos="2995295" algn="l"/>
              </a:tabLst>
            </a:pPr>
            <a:r>
              <a:rPr sz="3000" dirty="0">
                <a:latin typeface="Times New Roman"/>
                <a:cs typeface="Times New Roman"/>
              </a:rPr>
              <a:t>dete</a:t>
            </a:r>
            <a:r>
              <a:rPr sz="3000" spc="5" dirty="0">
                <a:latin typeface="Times New Roman"/>
                <a:cs typeface="Times New Roman"/>
              </a:rPr>
              <a:t>r</a:t>
            </a:r>
            <a:r>
              <a:rPr sz="3000" dirty="0">
                <a:latin typeface="Times New Roman"/>
                <a:cs typeface="Times New Roman"/>
              </a:rPr>
              <a:t>min</a:t>
            </a:r>
            <a:r>
              <a:rPr sz="3000" spc="-10" dirty="0">
                <a:latin typeface="Times New Roman"/>
                <a:cs typeface="Times New Roman"/>
              </a:rPr>
              <a:t>i</a:t>
            </a:r>
            <a:r>
              <a:rPr sz="3000" dirty="0">
                <a:latin typeface="Times New Roman"/>
                <a:cs typeface="Times New Roman"/>
              </a:rPr>
              <a:t>ng	the	proba</a:t>
            </a:r>
            <a:r>
              <a:rPr sz="3000" spc="-10" dirty="0">
                <a:latin typeface="Times New Roman"/>
                <a:cs typeface="Times New Roman"/>
              </a:rPr>
              <a:t>b</a:t>
            </a:r>
            <a:r>
              <a:rPr sz="3000" dirty="0">
                <a:latin typeface="Times New Roman"/>
                <a:cs typeface="Times New Roman"/>
              </a:rPr>
              <a:t>i</a:t>
            </a:r>
            <a:r>
              <a:rPr sz="3000" spc="5" dirty="0">
                <a:latin typeface="Times New Roman"/>
                <a:cs typeface="Times New Roman"/>
              </a:rPr>
              <a:t>l</a:t>
            </a:r>
            <a:r>
              <a:rPr sz="3000" dirty="0">
                <a:latin typeface="Times New Roman"/>
                <a:cs typeface="Times New Roman"/>
              </a:rPr>
              <a:t>ity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0240" y="1010158"/>
            <a:ext cx="826135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Times New Roman"/>
                <a:cs typeface="Times New Roman"/>
              </a:rPr>
              <a:t>distribution of </a:t>
            </a:r>
            <a:r>
              <a:rPr sz="3000" spc="-5" dirty="0">
                <a:latin typeface="Times New Roman"/>
                <a:cs typeface="Times New Roman"/>
              </a:rPr>
              <a:t>Y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thus </a:t>
            </a:r>
            <a:r>
              <a:rPr sz="3000" spc="-5" dirty="0">
                <a:latin typeface="Times New Roman"/>
                <a:cs typeface="Times New Roman"/>
              </a:rPr>
              <a:t>critically </a:t>
            </a:r>
            <a:r>
              <a:rPr sz="3000" b="1" spc="-5" dirty="0">
                <a:latin typeface="Times New Roman"/>
                <a:cs typeface="Times New Roman"/>
              </a:rPr>
              <a:t>dependent on </a:t>
            </a:r>
            <a:r>
              <a:rPr sz="3000" b="1" spc="-10" dirty="0">
                <a:latin typeface="Times New Roman"/>
                <a:cs typeface="Times New Roman"/>
              </a:rPr>
              <a:t>the  </a:t>
            </a:r>
            <a:r>
              <a:rPr sz="3000" b="1" spc="-5" dirty="0">
                <a:latin typeface="Times New Roman"/>
                <a:cs typeface="Times New Roman"/>
              </a:rPr>
              <a:t>functional </a:t>
            </a:r>
            <a:r>
              <a:rPr sz="3000" b="1" dirty="0">
                <a:latin typeface="Times New Roman"/>
                <a:cs typeface="Times New Roman"/>
              </a:rPr>
              <a:t>form of g.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27605" y="5857747"/>
            <a:ext cx="53638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spc="-5" dirty="0">
                <a:latin typeface="Times New Roman"/>
                <a:cs typeface="Times New Roman"/>
              </a:rPr>
              <a:t>Figure 3. 1 </a:t>
            </a:r>
            <a:r>
              <a:rPr sz="3000" spc="-10" dirty="0">
                <a:latin typeface="Times New Roman"/>
                <a:cs typeface="Times New Roman"/>
              </a:rPr>
              <a:t>Transformation </a:t>
            </a:r>
            <a:r>
              <a:rPr sz="3000" spc="-5" dirty="0">
                <a:latin typeface="Times New Roman"/>
                <a:cs typeface="Times New Roman"/>
              </a:rPr>
              <a:t>y=</a:t>
            </a:r>
            <a:r>
              <a:rPr sz="3000" spc="-3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g(x)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47750" y="2057400"/>
            <a:ext cx="7200900" cy="37276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1311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2498216" y="6465214"/>
            <a:ext cx="41311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4685" y="0"/>
            <a:ext cx="129159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257518"/>
            <a:ext cx="8608060" cy="5458460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1476375" algn="just">
              <a:lnSpc>
                <a:spcPct val="100000"/>
              </a:lnSpc>
              <a:spcBef>
                <a:spcPts val="869"/>
              </a:spcBef>
            </a:pPr>
            <a:r>
              <a:rPr sz="3200" b="1" dirty="0">
                <a:latin typeface="Times New Roman"/>
                <a:cs typeface="Times New Roman"/>
              </a:rPr>
              <a:t>3.2.1 </a:t>
            </a:r>
            <a:r>
              <a:rPr sz="32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Discrete </a:t>
            </a:r>
            <a:r>
              <a:rPr sz="3200" b="1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Random</a:t>
            </a:r>
            <a:r>
              <a:rPr sz="3200" b="1" u="heavy" spc="-1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200" b="1" u="heavy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Variables</a:t>
            </a:r>
            <a:endParaRPr sz="3200">
              <a:latin typeface="Times New Roman"/>
              <a:cs typeface="Times New Roman"/>
            </a:endParaRPr>
          </a:p>
          <a:p>
            <a:pPr marL="355600" marR="9525" indent="-342900" algn="just">
              <a:lnSpc>
                <a:spcPct val="100000"/>
              </a:lnSpc>
              <a:spcBef>
                <a:spcPts val="715"/>
              </a:spcBef>
              <a:buFont typeface="Arial"/>
              <a:buChar char="•"/>
              <a:tabLst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Let </a:t>
            </a:r>
            <a:r>
              <a:rPr sz="3000" spc="-5" dirty="0">
                <a:latin typeface="Times New Roman"/>
                <a:cs typeface="Times New Roman"/>
              </a:rPr>
              <a:t>us first dispose </a:t>
            </a:r>
            <a:r>
              <a:rPr sz="3000" dirty="0">
                <a:latin typeface="Times New Roman"/>
                <a:cs typeface="Times New Roman"/>
              </a:rPr>
              <a:t>of the case when </a:t>
            </a:r>
            <a:r>
              <a:rPr sz="3000" spc="-5" dirty="0">
                <a:latin typeface="Times New Roman"/>
                <a:cs typeface="Times New Roman"/>
              </a:rPr>
              <a:t>X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dirty="0">
                <a:latin typeface="Times New Roman"/>
                <a:cs typeface="Times New Roman"/>
              </a:rPr>
              <a:t>a </a:t>
            </a:r>
            <a:r>
              <a:rPr sz="3000" spc="-5" dirty="0">
                <a:latin typeface="Times New Roman"/>
                <a:cs typeface="Times New Roman"/>
              </a:rPr>
              <a:t>discrete  </a:t>
            </a:r>
            <a:r>
              <a:rPr sz="3000" dirty="0">
                <a:latin typeface="Times New Roman"/>
                <a:cs typeface="Times New Roman"/>
              </a:rPr>
              <a:t>random variable, it requires only </a:t>
            </a:r>
            <a:r>
              <a:rPr sz="3000" spc="-5" dirty="0">
                <a:latin typeface="Times New Roman"/>
                <a:cs typeface="Times New Roman"/>
              </a:rPr>
              <a:t>simple point-to-  </a:t>
            </a:r>
            <a:r>
              <a:rPr sz="3000" dirty="0">
                <a:latin typeface="Times New Roman"/>
                <a:cs typeface="Times New Roman"/>
              </a:rPr>
              <a:t>point</a:t>
            </a:r>
            <a:r>
              <a:rPr sz="3000" spc="-1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mapping.</a:t>
            </a:r>
            <a:endParaRPr sz="3000">
              <a:latin typeface="Times New Roman"/>
              <a:cs typeface="Times New Roman"/>
            </a:endParaRPr>
          </a:p>
          <a:p>
            <a:pPr marL="355600" marR="6350" indent="-342900" algn="just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Suppose that the </a:t>
            </a:r>
            <a:r>
              <a:rPr sz="3000" spc="-5" dirty="0">
                <a:latin typeface="Times New Roman"/>
                <a:cs typeface="Times New Roman"/>
              </a:rPr>
              <a:t>possible </a:t>
            </a:r>
            <a:r>
              <a:rPr sz="3000" dirty="0">
                <a:latin typeface="Times New Roman"/>
                <a:cs typeface="Times New Roman"/>
              </a:rPr>
              <a:t>values taken by </a:t>
            </a:r>
            <a:r>
              <a:rPr sz="3000" spc="-5" dirty="0">
                <a:latin typeface="Times New Roman"/>
                <a:cs typeface="Times New Roman"/>
              </a:rPr>
              <a:t>X </a:t>
            </a:r>
            <a:r>
              <a:rPr sz="3000" dirty="0">
                <a:latin typeface="Times New Roman"/>
                <a:cs typeface="Times New Roman"/>
              </a:rPr>
              <a:t>can be  enumerated </a:t>
            </a:r>
            <a:r>
              <a:rPr sz="3000" spc="-5" dirty="0">
                <a:latin typeface="Times New Roman"/>
                <a:cs typeface="Times New Roman"/>
              </a:rPr>
              <a:t>as </a:t>
            </a:r>
            <a:r>
              <a:rPr sz="3000" dirty="0">
                <a:latin typeface="Times New Roman"/>
                <a:cs typeface="Times New Roman"/>
              </a:rPr>
              <a:t>x1,x2,....; </a:t>
            </a:r>
            <a:r>
              <a:rPr sz="3000" spc="-5" dirty="0">
                <a:latin typeface="Times New Roman"/>
                <a:cs typeface="Times New Roman"/>
              </a:rPr>
              <a:t>Y=g(X) </a:t>
            </a:r>
            <a:r>
              <a:rPr sz="3000" dirty="0">
                <a:latin typeface="Times New Roman"/>
                <a:cs typeface="Times New Roman"/>
              </a:rPr>
              <a:t>shows that the  corresponding </a:t>
            </a:r>
            <a:r>
              <a:rPr sz="3000" spc="-5" dirty="0">
                <a:latin typeface="Times New Roman"/>
                <a:cs typeface="Times New Roman"/>
              </a:rPr>
              <a:t>possible </a:t>
            </a:r>
            <a:r>
              <a:rPr sz="3000" dirty="0">
                <a:latin typeface="Times New Roman"/>
                <a:cs typeface="Times New Roman"/>
              </a:rPr>
              <a:t>values of </a:t>
            </a:r>
            <a:r>
              <a:rPr sz="3000" spc="-5" dirty="0">
                <a:latin typeface="Times New Roman"/>
                <a:cs typeface="Times New Roman"/>
              </a:rPr>
              <a:t>Y </a:t>
            </a:r>
            <a:r>
              <a:rPr sz="3000" dirty="0">
                <a:latin typeface="Times New Roman"/>
                <a:cs typeface="Times New Roman"/>
              </a:rPr>
              <a:t>may be  </a:t>
            </a:r>
            <a:r>
              <a:rPr sz="3000" spc="-5" dirty="0">
                <a:latin typeface="Times New Roman"/>
                <a:cs typeface="Times New Roman"/>
              </a:rPr>
              <a:t>enumerated as </a:t>
            </a:r>
            <a:r>
              <a:rPr sz="3000" dirty="0">
                <a:latin typeface="Times New Roman"/>
                <a:cs typeface="Times New Roman"/>
              </a:rPr>
              <a:t>y1= </a:t>
            </a:r>
            <a:r>
              <a:rPr sz="3000" spc="-5" dirty="0">
                <a:latin typeface="Times New Roman"/>
                <a:cs typeface="Times New Roman"/>
              </a:rPr>
              <a:t>g(x1), </a:t>
            </a:r>
            <a:r>
              <a:rPr sz="3000" dirty="0">
                <a:latin typeface="Times New Roman"/>
                <a:cs typeface="Times New Roman"/>
              </a:rPr>
              <a:t>y2= </a:t>
            </a:r>
            <a:r>
              <a:rPr sz="3000" spc="-5" dirty="0">
                <a:latin typeface="Times New Roman"/>
                <a:cs typeface="Times New Roman"/>
              </a:rPr>
              <a:t>g(x2), </a:t>
            </a:r>
            <a:r>
              <a:rPr sz="3000" dirty="0">
                <a:latin typeface="Times New Roman"/>
                <a:cs typeface="Times New Roman"/>
              </a:rPr>
              <a:t>. . .</a:t>
            </a:r>
            <a:r>
              <a:rPr sz="3000" spc="4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.</a:t>
            </a:r>
            <a:endParaRPr sz="30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355600" algn="l"/>
              </a:tabLst>
            </a:pPr>
            <a:r>
              <a:rPr sz="3000" dirty="0">
                <a:latin typeface="Times New Roman"/>
                <a:cs typeface="Times New Roman"/>
              </a:rPr>
              <a:t>Let the </a:t>
            </a:r>
            <a:r>
              <a:rPr sz="3000" spc="-5" dirty="0">
                <a:latin typeface="Times New Roman"/>
                <a:cs typeface="Times New Roman"/>
              </a:rPr>
              <a:t>pmf of </a:t>
            </a:r>
            <a:r>
              <a:rPr sz="3000" dirty="0">
                <a:latin typeface="Times New Roman"/>
                <a:cs typeface="Times New Roman"/>
              </a:rPr>
              <a:t>X </a:t>
            </a:r>
            <a:r>
              <a:rPr sz="3000" spc="-5" dirty="0">
                <a:latin typeface="Times New Roman"/>
                <a:cs typeface="Times New Roman"/>
              </a:rPr>
              <a:t>be given by pX(xi)=pi, i=1,2 </a:t>
            </a:r>
            <a:r>
              <a:rPr sz="3000" dirty="0">
                <a:latin typeface="Times New Roman"/>
                <a:cs typeface="Times New Roman"/>
              </a:rPr>
              <a:t>;  the pmf of y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spc="-5" dirty="0">
                <a:latin typeface="Times New Roman"/>
                <a:cs typeface="Times New Roman"/>
              </a:rPr>
              <a:t>simply </a:t>
            </a:r>
            <a:r>
              <a:rPr sz="3000" dirty="0">
                <a:latin typeface="Times New Roman"/>
                <a:cs typeface="Times New Roman"/>
              </a:rPr>
              <a:t>determined </a:t>
            </a:r>
            <a:r>
              <a:rPr sz="3000" spc="-20" dirty="0">
                <a:latin typeface="Times New Roman"/>
                <a:cs typeface="Times New Roman"/>
              </a:rPr>
              <a:t>as  </a:t>
            </a:r>
            <a:r>
              <a:rPr sz="3000" spc="-5" dirty="0">
                <a:latin typeface="Times New Roman"/>
                <a:cs typeface="Times New Roman"/>
              </a:rPr>
              <a:t>pY(yi)=pY[g(xi)=pi,</a:t>
            </a:r>
            <a:r>
              <a:rPr sz="3000" spc="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i=1,2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340" y="0"/>
            <a:ext cx="8603615" cy="156908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669665">
              <a:lnSpc>
                <a:spcPct val="100000"/>
              </a:lnSpc>
              <a:spcBef>
                <a:spcPts val="675"/>
              </a:spcBef>
            </a:pPr>
            <a:r>
              <a:rPr spc="-5" dirty="0"/>
              <a:t>Cont…</a:t>
            </a:r>
          </a:p>
          <a:p>
            <a:pPr marL="355600" marR="5080" indent="-342900">
              <a:lnSpc>
                <a:spcPct val="100000"/>
              </a:lnSpc>
              <a:spcBef>
                <a:spcPts val="535"/>
              </a:spcBef>
            </a:pPr>
            <a:r>
              <a:rPr sz="3000" u="heavy" spc="-5" dirty="0">
                <a:uFill>
                  <a:solidFill>
                    <a:srgbClr val="000000"/>
                  </a:solidFill>
                </a:uFill>
              </a:rPr>
              <a:t>Example 3.1</a:t>
            </a:r>
            <a:r>
              <a:rPr sz="3000" b="0" spc="-5" dirty="0">
                <a:latin typeface="Times New Roman"/>
                <a:cs typeface="Times New Roman"/>
              </a:rPr>
              <a:t>: </a:t>
            </a:r>
            <a:r>
              <a:rPr sz="3000" b="0" dirty="0">
                <a:latin typeface="Times New Roman"/>
                <a:cs typeface="Times New Roman"/>
              </a:rPr>
              <a:t>the </a:t>
            </a:r>
            <a:r>
              <a:rPr sz="3000" b="0" spc="-5" dirty="0">
                <a:latin typeface="Times New Roman"/>
                <a:cs typeface="Times New Roman"/>
              </a:rPr>
              <a:t>pmf of </a:t>
            </a:r>
            <a:r>
              <a:rPr sz="3000" b="0" dirty="0">
                <a:latin typeface="Times New Roman"/>
                <a:cs typeface="Times New Roman"/>
              </a:rPr>
              <a:t>a random variable X </a:t>
            </a:r>
            <a:r>
              <a:rPr sz="3000" b="0" spc="-5" dirty="0">
                <a:latin typeface="Times New Roman"/>
                <a:cs typeface="Times New Roman"/>
              </a:rPr>
              <a:t>is </a:t>
            </a:r>
            <a:r>
              <a:rPr sz="3000" b="0" dirty="0">
                <a:latin typeface="Times New Roman"/>
                <a:cs typeface="Times New Roman"/>
              </a:rPr>
              <a:t>given  </a:t>
            </a:r>
            <a:r>
              <a:rPr sz="3000" b="0" spc="-5" dirty="0">
                <a:latin typeface="Times New Roman"/>
                <a:cs typeface="Times New Roman"/>
              </a:rPr>
              <a:t>as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7340" y="3662549"/>
            <a:ext cx="7376159" cy="1671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76910" marR="5080" indent="-664845">
              <a:lnSpc>
                <a:spcPct val="120100"/>
              </a:lnSpc>
              <a:spcBef>
                <a:spcPts val="95"/>
              </a:spcBef>
            </a:pPr>
            <a:r>
              <a:rPr sz="3000" spc="-5" dirty="0">
                <a:latin typeface="Times New Roman"/>
                <a:cs typeface="Times New Roman"/>
              </a:rPr>
              <a:t>Determine the pmf of </a:t>
            </a:r>
            <a:r>
              <a:rPr sz="3000" dirty="0">
                <a:latin typeface="Times New Roman"/>
                <a:cs typeface="Times New Roman"/>
              </a:rPr>
              <a:t>Y; </a:t>
            </a:r>
            <a:r>
              <a:rPr sz="3000" spc="-5" dirty="0">
                <a:latin typeface="Times New Roman"/>
                <a:cs typeface="Times New Roman"/>
              </a:rPr>
              <a:t>if Y </a:t>
            </a:r>
            <a:r>
              <a:rPr sz="3000" spc="-10" dirty="0">
                <a:latin typeface="Times New Roman"/>
                <a:cs typeface="Times New Roman"/>
              </a:rPr>
              <a:t>is </a:t>
            </a:r>
            <a:r>
              <a:rPr sz="3000" spc="-5" dirty="0">
                <a:latin typeface="Times New Roman"/>
                <a:cs typeface="Times New Roman"/>
              </a:rPr>
              <a:t>related to X </a:t>
            </a:r>
            <a:r>
              <a:rPr sz="3000" dirty="0">
                <a:latin typeface="Times New Roman"/>
                <a:cs typeface="Times New Roman"/>
              </a:rPr>
              <a:t>by</a:t>
            </a:r>
            <a:r>
              <a:rPr sz="3000" spc="-19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:  </a:t>
            </a:r>
            <a:r>
              <a:rPr sz="3000" spc="-5" dirty="0">
                <a:latin typeface="Times New Roman"/>
                <a:cs typeface="Times New Roman"/>
              </a:rPr>
              <a:t>a. </a:t>
            </a:r>
            <a:r>
              <a:rPr sz="3000" dirty="0">
                <a:latin typeface="Times New Roman"/>
                <a:cs typeface="Times New Roman"/>
              </a:rPr>
              <a:t>Y=g(X)=2X+</a:t>
            </a:r>
            <a:r>
              <a:rPr sz="3000" spc="-14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L="676910">
              <a:lnSpc>
                <a:spcPct val="100000"/>
              </a:lnSpc>
              <a:spcBef>
                <a:spcPts val="720"/>
              </a:spcBef>
            </a:pPr>
            <a:r>
              <a:rPr sz="3000" dirty="0">
                <a:latin typeface="Times New Roman"/>
                <a:cs typeface="Times New Roman"/>
              </a:rPr>
              <a:t>b.</a:t>
            </a:r>
            <a:r>
              <a:rPr sz="3000" spc="-11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Y=g(X)=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26460" y="1185012"/>
            <a:ext cx="3189619" cy="25207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504811" y="3318497"/>
            <a:ext cx="119380" cy="2095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i="1" spc="5" dirty="0">
                <a:latin typeface="Times New Roman"/>
                <a:cs typeface="Times New Roman"/>
              </a:rPr>
              <a:t>X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895600" y="4876800"/>
            <a:ext cx="978060" cy="3840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2498216" y="6431857"/>
            <a:ext cx="41311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smtClean="0"/>
              <a:t>DMU,DMIoT,SoECE; PRP, By: Muluken G. 2012 E.C.</a:t>
            </a:r>
            <a:endParaRPr spc="-1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7340" y="461201"/>
            <a:ext cx="8604885" cy="158115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819"/>
              </a:spcBef>
            </a:pP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Solution</a:t>
            </a:r>
            <a:endParaRPr sz="30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720"/>
              </a:spcBef>
              <a:tabLst>
                <a:tab pos="487045" algn="l"/>
              </a:tabLst>
            </a:pPr>
            <a:r>
              <a:rPr sz="3000" dirty="0">
                <a:latin typeface="Times New Roman"/>
                <a:cs typeface="Times New Roman"/>
              </a:rPr>
              <a:t>a.	g(</a:t>
            </a:r>
            <a:r>
              <a:rPr sz="3000" spc="12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-1)</a:t>
            </a:r>
            <a:r>
              <a:rPr sz="3000" spc="11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=</a:t>
            </a:r>
            <a:r>
              <a:rPr sz="3000" spc="12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2(-</a:t>
            </a:r>
            <a:r>
              <a:rPr sz="3000" spc="11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1)</a:t>
            </a:r>
            <a:r>
              <a:rPr sz="3000" spc="114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+1=-1;</a:t>
            </a:r>
            <a:r>
              <a:rPr sz="3000" spc="1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g(0)=</a:t>
            </a:r>
            <a:r>
              <a:rPr sz="3000" spc="12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1;</a:t>
            </a:r>
            <a:r>
              <a:rPr sz="3000" spc="11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g(1)=</a:t>
            </a:r>
            <a:r>
              <a:rPr sz="3000" spc="12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3;</a:t>
            </a:r>
            <a:r>
              <a:rPr sz="3000" spc="114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and</a:t>
            </a:r>
            <a:r>
              <a:rPr sz="3000" spc="12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g(2)=</a:t>
            </a:r>
            <a:r>
              <a:rPr sz="3000" spc="12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5.</a:t>
            </a:r>
            <a:endParaRPr sz="3000">
              <a:latin typeface="Times New Roman"/>
              <a:cs typeface="Times New Roman"/>
            </a:endParaRPr>
          </a:p>
          <a:p>
            <a:pPr marR="2915920" algn="ctr">
              <a:lnSpc>
                <a:spcPct val="100000"/>
              </a:lnSpc>
              <a:spcBef>
                <a:spcPts val="5"/>
              </a:spcBef>
            </a:pPr>
            <a:r>
              <a:rPr sz="3000" dirty="0">
                <a:latin typeface="Times New Roman"/>
                <a:cs typeface="Times New Roman"/>
              </a:rPr>
              <a:t>Hence, the </a:t>
            </a:r>
            <a:r>
              <a:rPr sz="3000" spc="-5" dirty="0">
                <a:latin typeface="Times New Roman"/>
                <a:cs typeface="Times New Roman"/>
              </a:rPr>
              <a:t>pmf of </a:t>
            </a:r>
            <a:r>
              <a:rPr sz="3000" dirty="0">
                <a:latin typeface="Times New Roman"/>
                <a:cs typeface="Times New Roman"/>
              </a:rPr>
              <a:t>Y </a:t>
            </a:r>
            <a:r>
              <a:rPr sz="3000" spc="-5" dirty="0">
                <a:latin typeface="Times New Roman"/>
                <a:cs typeface="Times New Roman"/>
              </a:rPr>
              <a:t>is given</a:t>
            </a:r>
            <a:r>
              <a:rPr sz="3000" spc="-22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Times New Roman"/>
                <a:cs typeface="Times New Roman"/>
              </a:rPr>
              <a:t>by;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184357" y="2133600"/>
            <a:ext cx="3380873" cy="2590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2498216" y="6324600"/>
            <a:ext cx="3902583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lang="en-US" spc="-10" dirty="0" err="1" smtClean="0"/>
              <a:t>DMU,DMIoT,SoECE</a:t>
            </a:r>
            <a:r>
              <a:rPr lang="en-US" spc="-10" dirty="0" smtClean="0"/>
              <a:t>; PRP, By: Muluken G. 2012 E.C.</a:t>
            </a:r>
            <a:endParaRPr spc="-1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US" smtClean="0"/>
              <a:t>11/04/2020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2406</Words>
  <Application>Microsoft Office PowerPoint</Application>
  <PresentationFormat>On-screen Show (4:3)</PresentationFormat>
  <Paragraphs>533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Bookman Uralic</vt:lpstr>
      <vt:lpstr>Calibri</vt:lpstr>
      <vt:lpstr>Carlito</vt:lpstr>
      <vt:lpstr>Symbol</vt:lpstr>
      <vt:lpstr>Times New Roman</vt:lpstr>
      <vt:lpstr>Wingdings</vt:lpstr>
      <vt:lpstr>Office Theme</vt:lpstr>
      <vt:lpstr>DEBRE MARKOS UNIVERSITY</vt:lpstr>
      <vt:lpstr>Chapter Three</vt:lpstr>
      <vt:lpstr>3.1 Introduction</vt:lpstr>
      <vt:lpstr>PowerPoint Presentation</vt:lpstr>
      <vt:lpstr>Cont…</vt:lpstr>
      <vt:lpstr>Cont…</vt:lpstr>
      <vt:lpstr>Cont…</vt:lpstr>
      <vt:lpstr>Cont… Example 3.1: the pmf of a random variable X is given  as</vt:lpstr>
      <vt:lpstr>Cont…</vt:lpstr>
      <vt:lpstr>Cont… b. g( -1) = 3; g(0) =1; g(1)= 3; and g(2)= 9, resulting in</vt:lpstr>
      <vt:lpstr>Cont..</vt:lpstr>
      <vt:lpstr>Cont…</vt:lpstr>
      <vt:lpstr>Cont…</vt:lpstr>
      <vt:lpstr>Cont…</vt:lpstr>
      <vt:lpstr>Cont…</vt:lpstr>
      <vt:lpstr>Cont…</vt:lpstr>
      <vt:lpstr>3.3. One Function of Two Random Variables</vt:lpstr>
      <vt:lpstr>Cont…</vt:lpstr>
      <vt:lpstr>PowerPoint Presentation</vt:lpstr>
      <vt:lpstr>PowerPoint Presentation</vt:lpstr>
      <vt:lpstr>PowerPoint Presentation</vt:lpstr>
      <vt:lpstr>Cont…</vt:lpstr>
      <vt:lpstr>PowerPoint Presentation</vt:lpstr>
      <vt:lpstr>PowerPoint Presentation</vt:lpstr>
      <vt:lpstr>3.4. Two Functions of Two Random Variables</vt:lpstr>
      <vt:lpstr>PowerPoint Presentation</vt:lpstr>
      <vt:lpstr>3.5. Stochastic Processes</vt:lpstr>
      <vt:lpstr>Cont…</vt:lpstr>
      <vt:lpstr>Cont…</vt:lpstr>
      <vt:lpstr>Cont…</vt:lpstr>
      <vt:lpstr>Cont…</vt:lpstr>
      <vt:lpstr>Cont…</vt:lpstr>
      <vt:lpstr>Cont…</vt:lpstr>
      <vt:lpstr>Cont…</vt:lpstr>
      <vt:lpstr>Cont…</vt:lpstr>
      <vt:lpstr>Cont…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mulie</cp:lastModifiedBy>
  <cp:revision>12</cp:revision>
  <dcterms:created xsi:type="dcterms:W3CDTF">2020-02-10T05:42:23Z</dcterms:created>
  <dcterms:modified xsi:type="dcterms:W3CDTF">2009-12-21T09:15:37Z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2019-05-21T00:00:00Z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2020-02-10T00:00:00Z</vt:filetime>
  </property>
</Properties>
</file>