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1"/>
  </p:notesMasterIdLst>
  <p:sldIdLst>
    <p:sldId id="258" r:id="rId2"/>
    <p:sldId id="259" r:id="rId3"/>
    <p:sldId id="257" r:id="rId4"/>
    <p:sldId id="314" r:id="rId5"/>
    <p:sldId id="315" r:id="rId6"/>
    <p:sldId id="316" r:id="rId7"/>
    <p:sldId id="317" r:id="rId8"/>
    <p:sldId id="318" r:id="rId9"/>
    <p:sldId id="319" r:id="rId10"/>
    <p:sldId id="320" r:id="rId11"/>
    <p:sldId id="321" r:id="rId12"/>
    <p:sldId id="322" r:id="rId13"/>
    <p:sldId id="323" r:id="rId14"/>
    <p:sldId id="325" r:id="rId15"/>
    <p:sldId id="326" r:id="rId16"/>
    <p:sldId id="327" r:id="rId17"/>
    <p:sldId id="328" r:id="rId18"/>
    <p:sldId id="329" r:id="rId19"/>
    <p:sldId id="330" r:id="rId20"/>
    <p:sldId id="331" r:id="rId21"/>
    <p:sldId id="332" r:id="rId22"/>
    <p:sldId id="333" r:id="rId23"/>
    <p:sldId id="324" r:id="rId24"/>
    <p:sldId id="261" r:id="rId25"/>
    <p:sldId id="334" r:id="rId26"/>
    <p:sldId id="280" r:id="rId27"/>
    <p:sldId id="281" r:id="rId28"/>
    <p:sldId id="282" r:id="rId29"/>
    <p:sldId id="341" r:id="rId30"/>
    <p:sldId id="283" r:id="rId31"/>
    <p:sldId id="342" r:id="rId32"/>
    <p:sldId id="284" r:id="rId33"/>
    <p:sldId id="285" r:id="rId34"/>
    <p:sldId id="286" r:id="rId35"/>
    <p:sldId id="343" r:id="rId36"/>
    <p:sldId id="287" r:id="rId37"/>
    <p:sldId id="344" r:id="rId38"/>
    <p:sldId id="288" r:id="rId39"/>
    <p:sldId id="289" r:id="rId40"/>
    <p:sldId id="290" r:id="rId41"/>
    <p:sldId id="291" r:id="rId42"/>
    <p:sldId id="292" r:id="rId43"/>
    <p:sldId id="293" r:id="rId44"/>
    <p:sldId id="294" r:id="rId45"/>
    <p:sldId id="295" r:id="rId46"/>
    <p:sldId id="296" r:id="rId47"/>
    <p:sldId id="297" r:id="rId48"/>
    <p:sldId id="298" r:id="rId49"/>
    <p:sldId id="338" r:id="rId50"/>
    <p:sldId id="300" r:id="rId51"/>
    <p:sldId id="339" r:id="rId52"/>
    <p:sldId id="301" r:id="rId53"/>
    <p:sldId id="302" r:id="rId54"/>
    <p:sldId id="303" r:id="rId55"/>
    <p:sldId id="304" r:id="rId56"/>
    <p:sldId id="305" r:id="rId57"/>
    <p:sldId id="340" r:id="rId58"/>
    <p:sldId id="306" r:id="rId59"/>
    <p:sldId id="308" r:id="rId60"/>
    <p:sldId id="337" r:id="rId61"/>
    <p:sldId id="309" r:id="rId62"/>
    <p:sldId id="336" r:id="rId63"/>
    <p:sldId id="310" r:id="rId64"/>
    <p:sldId id="311" r:id="rId65"/>
    <p:sldId id="312" r:id="rId66"/>
    <p:sldId id="345" r:id="rId67"/>
    <p:sldId id="313" r:id="rId68"/>
    <p:sldId id="335" r:id="rId69"/>
    <p:sldId id="346" r:id="rId70"/>
    <p:sldId id="347" r:id="rId71"/>
    <p:sldId id="348" r:id="rId72"/>
    <p:sldId id="349" r:id="rId73"/>
    <p:sldId id="350" r:id="rId74"/>
    <p:sldId id="351" r:id="rId75"/>
    <p:sldId id="352" r:id="rId76"/>
    <p:sldId id="353" r:id="rId77"/>
    <p:sldId id="354" r:id="rId78"/>
    <p:sldId id="356" r:id="rId79"/>
    <p:sldId id="357"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180A1F-AA3E-4138-81F5-EB077FE6DFBA}"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D146B-2C78-4802-A0B6-9160DE1FC079}" type="slidenum">
              <a:rPr lang="en-US" smtClean="0"/>
              <a:t>‹#›</a:t>
            </a:fld>
            <a:endParaRPr lang="en-US"/>
          </a:p>
        </p:txBody>
      </p:sp>
    </p:spTree>
    <p:extLst>
      <p:ext uri="{BB962C8B-B14F-4D97-AF65-F5344CB8AC3E}">
        <p14:creationId xmlns:p14="http://schemas.microsoft.com/office/powerpoint/2010/main" val="91050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C5CB8C75-F5DD-4BBE-BF71-9F77E257861A}" type="datetimeFigureOut">
              <a:rPr lang="en-US" smtClean="0"/>
              <a:pPr/>
              <a:t>3/19/2020</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3A19450B-2FFF-41BB-8427-4D921697A7C2}" type="slidenum">
              <a:rPr lang="en-GB" smtClean="0"/>
              <a:pPr/>
              <a:t>‹#›</a:t>
            </a:fld>
            <a:endParaRPr lang="en-GB"/>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4181486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3/19/2020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30569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3/19/2020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253660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3/19/2020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209556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5CB8C75-F5DD-4BBE-BF71-9F77E257861A}" type="datetimeFigureOut">
              <a:rPr lang="en-US" smtClean="0"/>
              <a:pPr/>
              <a:t>3/19/2020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1108871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CB8C75-F5DD-4BBE-BF71-9F77E257861A}" type="datetimeFigureOut">
              <a:rPr lang="en-US" smtClean="0"/>
              <a:pPr/>
              <a:t>3/19/2020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176845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5CB8C75-F5DD-4BBE-BF71-9F77E257861A}" type="datetimeFigureOut">
              <a:rPr lang="en-US" smtClean="0"/>
              <a:pPr/>
              <a:t>3/19/2020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58928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C5CB8C75-F5DD-4BBE-BF71-9F77E257861A}" type="datetimeFigureOut">
              <a:rPr lang="en-US" smtClean="0"/>
              <a:pPr/>
              <a:t>3/19/2020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77545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Date Placeholder 1"/>
          <p:cNvSpPr>
            <a:spLocks noGrp="1"/>
          </p:cNvSpPr>
          <p:nvPr>
            <p:ph type="dt" sz="half" idx="10"/>
          </p:nvPr>
        </p:nvSpPr>
        <p:spPr/>
        <p:txBody>
          <a:bodyPr/>
          <a:lstStyle/>
          <a:p>
            <a:fld id="{C5CB8C75-F5DD-4BBE-BF71-9F77E257861A}" type="datetimeFigureOut">
              <a:rPr lang="en-US" smtClean="0"/>
              <a:pPr/>
              <a:t>3/19/2020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19450B-2FFF-41BB-8427-4D921697A7C2}" type="slidenum">
              <a:rPr lang="en-GB" smtClean="0"/>
              <a:pPr/>
              <a:t>‹#›</a:t>
            </a:fld>
            <a:endParaRPr lang="en-GB"/>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37737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CB8C75-F5DD-4BBE-BF71-9F77E257861A}" type="datetimeFigureOut">
              <a:rPr lang="en-US" smtClean="0"/>
              <a:pPr/>
              <a:t>3/19/2020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415637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C5CB8C75-F5DD-4BBE-BF71-9F77E257861A}" type="datetimeFigureOut">
              <a:rPr lang="en-US" smtClean="0"/>
              <a:pPr/>
              <a:t>3/19/2020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extLst>
      <p:ext uri="{BB962C8B-B14F-4D97-AF65-F5344CB8AC3E}">
        <p14:creationId xmlns:p14="http://schemas.microsoft.com/office/powerpoint/2010/main" val="255143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CB8C75-F5DD-4BBE-BF71-9F77E257861A}" type="datetimeFigureOut">
              <a:rPr lang="en-US" smtClean="0"/>
              <a:pPr/>
              <a:t>3/19/2020</a:t>
            </a:fld>
            <a:endParaRPr lang="en-GB"/>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A19450B-2FFF-41BB-8427-4D921697A7C2}" type="slidenum">
              <a:rPr lang="en-GB" smtClean="0"/>
              <a:pPr/>
              <a:t>‹#›</a:t>
            </a:fld>
            <a:endParaRPr lang="en-GB"/>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3360540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Land development</a:t>
            </a:r>
            <a:endParaRPr lang="en-GB" sz="5400" dirty="0"/>
          </a:p>
        </p:txBody>
      </p:sp>
      <p:sp>
        <p:nvSpPr>
          <p:cNvPr id="3" name="Subtitle 2"/>
          <p:cNvSpPr>
            <a:spLocks noGrp="1"/>
          </p:cNvSpPr>
          <p:nvPr>
            <p:ph type="subTitle" idx="1"/>
          </p:nvPr>
        </p:nvSpPr>
        <p:spPr>
          <a:xfrm>
            <a:off x="2956560" y="1850064"/>
            <a:ext cx="7406640" cy="3560137"/>
          </a:xfrm>
        </p:spPr>
        <p:txBody>
          <a:bodyPr>
            <a:noAutofit/>
          </a:bodyPr>
          <a:lstStyle/>
          <a:p>
            <a:endParaRPr lang="en-US" sz="2800" dirty="0"/>
          </a:p>
          <a:p>
            <a:endParaRPr lang="en-US" sz="2800" dirty="0"/>
          </a:p>
          <a:p>
            <a:pPr algn="ctr"/>
            <a:r>
              <a:rPr lang="en-US" sz="3600" dirty="0"/>
              <a:t>Mulugeta Tenaw (MSc)</a:t>
            </a:r>
          </a:p>
          <a:p>
            <a:pPr algn="ctr"/>
            <a:r>
              <a:rPr lang="en-US" sz="3600" dirty="0"/>
              <a:t>Institute of Land Administration, DMU</a:t>
            </a:r>
          </a:p>
          <a:p>
            <a:pPr algn="ctr"/>
            <a:r>
              <a:rPr lang="en-US" sz="3600" dirty="0"/>
              <a:t>March,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AD78D4D-8147-4D39-B4C7-8E3BBFFF616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ECF07471-FBC8-47F3-A7B1-77271E1FB416}"/>
              </a:ext>
            </a:extLst>
          </p:cNvPr>
          <p:cNvSpPr>
            <a:spLocks noGrp="1"/>
          </p:cNvSpPr>
          <p:nvPr>
            <p:ph idx="1"/>
          </p:nvPr>
        </p:nvSpPr>
        <p:spPr/>
        <p:txBody>
          <a:bodyPr rtlCol="0">
            <a:normAutofit fontScale="92500" lnSpcReduction="10000"/>
          </a:bodyPr>
          <a:lstStyle/>
          <a:p>
            <a:pPr>
              <a:defRPr/>
            </a:pPr>
            <a:r>
              <a:rPr lang="en-US" dirty="0"/>
              <a:t>Two factors affect density of residential housing:</a:t>
            </a:r>
          </a:p>
          <a:p>
            <a:pPr lvl="1">
              <a:defRPr/>
            </a:pPr>
            <a:r>
              <a:rPr lang="en-US" dirty="0"/>
              <a:t>the first factor is </a:t>
            </a:r>
            <a:r>
              <a:rPr lang="en-US" b="1" dirty="0"/>
              <a:t>land value:  the c</a:t>
            </a:r>
            <a:r>
              <a:rPr lang="en-US" dirty="0"/>
              <a:t>heaper land on the outskirts of the city results in low density housing -more single family dwellings</a:t>
            </a:r>
          </a:p>
          <a:p>
            <a:pPr lvl="1">
              <a:defRPr/>
            </a:pPr>
            <a:r>
              <a:rPr lang="en-US" dirty="0"/>
              <a:t>locations in downtown and on major transportation routes have higher land values and therefore high density housing (because they generate enough money to pay for the land costs)</a:t>
            </a:r>
          </a:p>
          <a:p>
            <a:pPr>
              <a:defRPr/>
            </a:pPr>
            <a:r>
              <a:rPr lang="en-US" dirty="0"/>
              <a:t>the other factor is the </a:t>
            </a:r>
            <a:r>
              <a:rPr lang="en-US" b="1" dirty="0"/>
              <a:t>age of the neighborhood</a:t>
            </a:r>
          </a:p>
          <a:p>
            <a:pPr lvl="1">
              <a:defRPr/>
            </a:pPr>
            <a:r>
              <a:rPr lang="en-US" dirty="0"/>
              <a:t>Old neighborhoods tend to have higher densities </a:t>
            </a:r>
          </a:p>
          <a:p>
            <a:pPr lvl="1">
              <a:defRPr/>
            </a:pPr>
            <a:r>
              <a:rPr lang="en-US" dirty="0"/>
              <a:t>because people walked or took streetcars, driveways or wide streets for cars were not necessary</a:t>
            </a:r>
          </a:p>
          <a:p>
            <a:pPr lvl="1">
              <a:defRPr/>
            </a:pPr>
            <a:r>
              <a:rPr lang="en-US" dirty="0"/>
              <a:t>this led to narrow lots and compact neighborhoods</a:t>
            </a:r>
          </a:p>
          <a:p>
            <a:pPr lvl="1">
              <a:defRPr/>
            </a:pPr>
            <a:endParaRPr lang="en-US" dirty="0"/>
          </a:p>
          <a:p>
            <a:pPr lvl="1">
              <a:defRPr/>
            </a:pPr>
            <a:endParaRPr lang="en-US" b="1" dirty="0"/>
          </a:p>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02430EA-C4EF-4D5D-982B-BC52C924D4F9}"/>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3DE6FD5E-A811-4D9D-8C20-A86585FAE816}"/>
              </a:ext>
            </a:extLst>
          </p:cNvPr>
          <p:cNvSpPr>
            <a:spLocks noGrp="1"/>
          </p:cNvSpPr>
          <p:nvPr>
            <p:ph idx="1"/>
          </p:nvPr>
        </p:nvSpPr>
        <p:spPr>
          <a:xfrm>
            <a:off x="1752600" y="1600200"/>
            <a:ext cx="8458200" cy="4876800"/>
          </a:xfrm>
        </p:spPr>
        <p:txBody>
          <a:bodyPr rtlCol="0">
            <a:normAutofit fontScale="77500" lnSpcReduction="20000"/>
          </a:bodyPr>
          <a:lstStyle/>
          <a:p>
            <a:pPr>
              <a:buNone/>
              <a:defRPr/>
            </a:pPr>
            <a:r>
              <a:rPr lang="en-US" b="1" dirty="0"/>
              <a:t>2. COMMERCIAL AND SERVICES</a:t>
            </a:r>
          </a:p>
          <a:p>
            <a:pPr>
              <a:defRPr/>
            </a:pPr>
            <a:r>
              <a:rPr lang="en-US" dirty="0"/>
              <a:t>Commercial areas are those used predominantly for the sale of products and services (retailing, wholesaling, offices, and services). </a:t>
            </a:r>
          </a:p>
          <a:p>
            <a:pPr>
              <a:defRPr/>
            </a:pPr>
            <a:r>
              <a:rPr lang="en-US" dirty="0"/>
              <a:t>They are often abutted by, residential, agricultural, or other contrasting uses which help define them.</a:t>
            </a:r>
          </a:p>
          <a:p>
            <a:pPr>
              <a:defRPr/>
            </a:pPr>
            <a:r>
              <a:rPr lang="en-US" dirty="0"/>
              <a:t> Components of the Commercial and Services category are:</a:t>
            </a:r>
          </a:p>
          <a:p>
            <a:pPr lvl="1">
              <a:defRPr/>
            </a:pPr>
            <a:r>
              <a:rPr lang="en-US" dirty="0"/>
              <a:t> urban central business districts; shopping centers, usually in suburban and outlying areas; commercial strip developments along major highways and access routes to cities; junkyards; resorts; and so forth. </a:t>
            </a:r>
          </a:p>
          <a:p>
            <a:pPr lvl="1">
              <a:defRPr/>
            </a:pPr>
            <a:r>
              <a:rPr lang="en-US" dirty="0"/>
              <a:t>The main buildings, secondary structures, and areas supporting the basic use are all included office buildings, warehouses, driveways, sheds, parking lots, landscaped areas, and waste disposal areas.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C7098E2-BA10-4B11-B355-735BC281E98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019E577C-80D3-495F-A10D-DB4C00890E80}"/>
              </a:ext>
            </a:extLst>
          </p:cNvPr>
          <p:cNvSpPr>
            <a:spLocks noGrp="1"/>
          </p:cNvSpPr>
          <p:nvPr>
            <p:ph idx="1"/>
          </p:nvPr>
        </p:nvSpPr>
        <p:spPr>
          <a:xfrm>
            <a:off x="1752600" y="1219200"/>
            <a:ext cx="8458200" cy="5486400"/>
          </a:xfrm>
        </p:spPr>
        <p:txBody>
          <a:bodyPr rtlCol="0">
            <a:normAutofit fontScale="77500" lnSpcReduction="20000"/>
          </a:bodyPr>
          <a:lstStyle/>
          <a:p>
            <a:pPr>
              <a:buNone/>
              <a:defRPr/>
            </a:pPr>
            <a:r>
              <a:rPr lang="en-US" b="1" dirty="0"/>
              <a:t>3. Industry </a:t>
            </a:r>
          </a:p>
          <a:p>
            <a:pPr lvl="1">
              <a:defRPr/>
            </a:pPr>
            <a:r>
              <a:rPr lang="en-US" dirty="0"/>
              <a:t>important land use for cities</a:t>
            </a:r>
          </a:p>
          <a:p>
            <a:pPr lvl="2">
              <a:defRPr/>
            </a:pPr>
            <a:r>
              <a:rPr lang="en-US" dirty="0"/>
              <a:t>creates jobs,  generates taxes</a:t>
            </a:r>
          </a:p>
          <a:p>
            <a:pPr lvl="1">
              <a:defRPr/>
            </a:pPr>
            <a:r>
              <a:rPr lang="en-US" dirty="0"/>
              <a:t>It is about 6% of all urban land </a:t>
            </a:r>
          </a:p>
          <a:p>
            <a:pPr lvl="1">
              <a:defRPr/>
            </a:pPr>
            <a:r>
              <a:rPr lang="en-US" dirty="0"/>
              <a:t>grouped according to type of industry and nature of transportation used</a:t>
            </a:r>
          </a:p>
          <a:p>
            <a:pPr>
              <a:buNone/>
              <a:defRPr/>
            </a:pPr>
            <a:r>
              <a:rPr lang="en-US" b="1" dirty="0"/>
              <a:t>4. Transportati0n, communications, and utilities</a:t>
            </a:r>
          </a:p>
          <a:p>
            <a:pPr lvl="1">
              <a:defRPr/>
            </a:pPr>
            <a:r>
              <a:rPr lang="en-US" dirty="0"/>
              <a:t>The land uses included in the Transportation, Communications, and Utilities category occur to some degree within all of the other Urban or Buildup categories and actually can be found within many other categories.</a:t>
            </a:r>
          </a:p>
          <a:p>
            <a:pPr>
              <a:buNone/>
              <a:defRPr/>
            </a:pPr>
            <a:r>
              <a:rPr lang="en-US" sz="2800" b="1" dirty="0"/>
              <a:t>5. Other land uses</a:t>
            </a:r>
          </a:p>
          <a:p>
            <a:pPr lvl="1">
              <a:defRPr/>
            </a:pPr>
            <a:r>
              <a:rPr lang="en-US" dirty="0"/>
              <a:t>institutional: schools, hospitals, governments, places of worship</a:t>
            </a:r>
          </a:p>
          <a:p>
            <a:pPr lvl="1">
              <a:defRPr/>
            </a:pPr>
            <a:r>
              <a:rPr lang="en-US" dirty="0"/>
              <a:t>vacant: unused land, either previously or never used</a:t>
            </a:r>
          </a:p>
          <a:p>
            <a:pPr lvl="1">
              <a:defRPr/>
            </a:pPr>
            <a:r>
              <a:rPr lang="en-US" dirty="0"/>
              <a:t>open space: developed parks, playgrounds, golf courses, cemeteries</a:t>
            </a:r>
          </a:p>
          <a:p>
            <a:pPr lvl="1">
              <a:buNone/>
              <a:defRPr/>
            </a:pPr>
            <a:endParaRPr lang="en-US" dirty="0"/>
          </a:p>
          <a:p>
            <a:pPr lvl="1">
              <a:buNone/>
              <a:defRPr/>
            </a:pPr>
            <a:endParaRPr lang="en-US" dirty="0"/>
          </a:p>
          <a:p>
            <a:pPr>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1DE2F6B-F0D3-4A78-83BE-45025DA4609C}"/>
              </a:ext>
            </a:extLst>
          </p:cNvPr>
          <p:cNvSpPr>
            <a:spLocks noGrp="1"/>
          </p:cNvSpPr>
          <p:nvPr>
            <p:ph type="title"/>
          </p:nvPr>
        </p:nvSpPr>
        <p:spPr/>
        <p:txBody>
          <a:bodyPr/>
          <a:lstStyle/>
          <a:p>
            <a:pPr eaLnBrk="1" hangingPunct="1"/>
            <a:r>
              <a:rPr lang="en-US" altLang="en-US"/>
              <a:t>1.1.2. Rural Land </a:t>
            </a:r>
          </a:p>
        </p:txBody>
      </p:sp>
      <p:sp>
        <p:nvSpPr>
          <p:cNvPr id="16387" name="Content Placeholder 2">
            <a:extLst>
              <a:ext uri="{FF2B5EF4-FFF2-40B4-BE49-F238E27FC236}">
                <a16:creationId xmlns:a16="http://schemas.microsoft.com/office/drawing/2014/main" id="{330D6CE3-83B1-4F65-81FC-AFC4AEB2C11D}"/>
              </a:ext>
            </a:extLst>
          </p:cNvPr>
          <p:cNvSpPr>
            <a:spLocks noGrp="1"/>
          </p:cNvSpPr>
          <p:nvPr>
            <p:ph idx="1"/>
          </p:nvPr>
        </p:nvSpPr>
        <p:spPr/>
        <p:txBody>
          <a:bodyPr/>
          <a:lstStyle/>
          <a:p>
            <a:pPr eaLnBrk="1" hangingPunct="1"/>
            <a:r>
              <a:rPr lang="en-US" altLang="en-US"/>
              <a:t>Land used primarily for production of food and fiber</a:t>
            </a:r>
          </a:p>
          <a:p>
            <a:pPr eaLnBrk="1" hangingPunct="1"/>
            <a:r>
              <a:rPr lang="en-US" altLang="en-US"/>
              <a:t>It includes:</a:t>
            </a:r>
          </a:p>
          <a:p>
            <a:pPr lvl="1" eaLnBrk="1" hangingPunct="1"/>
            <a:r>
              <a:rPr lang="en-US" altLang="en-US"/>
              <a:t>Agricultural land/cropland </a:t>
            </a:r>
          </a:p>
          <a:p>
            <a:pPr lvl="1" eaLnBrk="1" hangingPunct="1"/>
            <a:r>
              <a:rPr lang="en-US" altLang="en-US"/>
              <a:t>Pasture</a:t>
            </a:r>
          </a:p>
          <a:p>
            <a:pPr lvl="1" eaLnBrk="1" hangingPunct="1"/>
            <a:r>
              <a:rPr lang="en-US" altLang="en-US"/>
              <a:t>Rangeland</a:t>
            </a:r>
          </a:p>
          <a:p>
            <a:pPr lvl="1" eaLnBrk="1" hangingPunct="1"/>
            <a:r>
              <a:rPr lang="en-US" altLang="en-US"/>
              <a:t>Forest land </a:t>
            </a:r>
          </a:p>
          <a:p>
            <a:pPr lvl="1" eaLnBrk="1" hangingPunct="1"/>
            <a:endParaRPr lang="en-US" altLang="en-US"/>
          </a:p>
          <a:p>
            <a:pPr lvl="1" eaLnBrk="1" hangingPunct="1"/>
            <a:endParaRPr lang="en-US" altLang="en-US"/>
          </a:p>
          <a:p>
            <a:pPr eaLnBrk="1" hangingPunct="1"/>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22EE-CF1D-4AB3-BEF0-B7ED19A44EB7}"/>
              </a:ext>
            </a:extLst>
          </p:cNvPr>
          <p:cNvSpPr>
            <a:spLocks noGrp="1"/>
          </p:cNvSpPr>
          <p:nvPr>
            <p:ph type="title"/>
          </p:nvPr>
        </p:nvSpPr>
        <p:spPr/>
        <p:txBody>
          <a:bodyPr rtlCol="0">
            <a:normAutofit/>
          </a:bodyPr>
          <a:lstStyle/>
          <a:p>
            <a:pPr>
              <a:defRPr/>
            </a:pPr>
            <a:r>
              <a:rPr lang="en-US" dirty="0"/>
              <a:t>1.2. Basic concepts of Land Development </a:t>
            </a:r>
          </a:p>
        </p:txBody>
      </p:sp>
      <p:sp>
        <p:nvSpPr>
          <p:cNvPr id="6147" name="Content Placeholder 2">
            <a:extLst>
              <a:ext uri="{FF2B5EF4-FFF2-40B4-BE49-F238E27FC236}">
                <a16:creationId xmlns:a16="http://schemas.microsoft.com/office/drawing/2014/main" id="{EDDE089F-DCFA-4623-BE7B-CF30E31FB3A3}"/>
              </a:ext>
            </a:extLst>
          </p:cNvPr>
          <p:cNvSpPr>
            <a:spLocks noGrp="1"/>
          </p:cNvSpPr>
          <p:nvPr>
            <p:ph idx="1"/>
          </p:nvPr>
        </p:nvSpPr>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What is land Development?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9E82802-C45D-42CB-BFCE-45C3F66C9991}"/>
              </a:ext>
            </a:extLst>
          </p:cNvPr>
          <p:cNvSpPr>
            <a:spLocks noGrp="1"/>
          </p:cNvSpPr>
          <p:nvPr>
            <p:ph type="title"/>
          </p:nvPr>
        </p:nvSpPr>
        <p:spPr>
          <a:xfrm>
            <a:off x="1676400" y="274638"/>
            <a:ext cx="8763000" cy="1143000"/>
          </a:xfrm>
        </p:spPr>
        <p:txBody>
          <a:bodyPr/>
          <a:lstStyle/>
          <a:p>
            <a:pPr eaLnBrk="1" hangingPunct="1"/>
            <a:r>
              <a:rPr lang="en-US" altLang="en-US"/>
              <a:t>1.2.1. Definition of land development</a:t>
            </a:r>
          </a:p>
        </p:txBody>
      </p:sp>
      <p:sp>
        <p:nvSpPr>
          <p:cNvPr id="3" name="Content Placeholder 2">
            <a:extLst>
              <a:ext uri="{FF2B5EF4-FFF2-40B4-BE49-F238E27FC236}">
                <a16:creationId xmlns:a16="http://schemas.microsoft.com/office/drawing/2014/main" id="{9386F39E-D259-4BAA-8B3A-06E582B49DD7}"/>
              </a:ext>
            </a:extLst>
          </p:cNvPr>
          <p:cNvSpPr>
            <a:spLocks noGrp="1"/>
          </p:cNvSpPr>
          <p:nvPr>
            <p:ph idx="1"/>
          </p:nvPr>
        </p:nvSpPr>
        <p:spPr>
          <a:xfrm>
            <a:off x="1752600" y="1600200"/>
            <a:ext cx="8458200" cy="4876800"/>
          </a:xfrm>
        </p:spPr>
        <p:txBody>
          <a:bodyPr rtlCol="0">
            <a:normAutofit fontScale="92500" lnSpcReduction="10000"/>
          </a:bodyPr>
          <a:lstStyle/>
          <a:p>
            <a:pPr>
              <a:defRPr/>
            </a:pPr>
            <a:r>
              <a:rPr lang="en-US" dirty="0"/>
              <a:t>Land Development is both an art and a science.</a:t>
            </a:r>
          </a:p>
          <a:p>
            <a:pPr lvl="1">
              <a:defRPr/>
            </a:pPr>
            <a:r>
              <a:rPr lang="en-US" dirty="0"/>
              <a:t> It is an art that builds on your creativity, instincts and vision to transform an idea from concept into reality. </a:t>
            </a:r>
          </a:p>
          <a:p>
            <a:pPr lvl="1">
              <a:defRPr/>
            </a:pPr>
            <a:r>
              <a:rPr lang="en-US" dirty="0"/>
              <a:t>As a science, it systematically progresses through a series of activities to accomplish a successful outcome – a new development.</a:t>
            </a:r>
          </a:p>
          <a:p>
            <a:pPr>
              <a:defRPr/>
            </a:pPr>
            <a:r>
              <a:rPr lang="en-US" sz="3000" i="1" dirty="0">
                <a:solidFill>
                  <a:srgbClr val="0070C0"/>
                </a:solidFill>
              </a:rPr>
              <a:t>Thus, land development refers to the processes of implementing land-use planning or development proposals for building new urban neighborhoods and new physical infrastructure and managing the change of existing urban or rural land use through granting of planning permissions and land-use permits. </a:t>
            </a:r>
          </a:p>
          <a:p>
            <a:pPr>
              <a:defRPr/>
            </a:pPr>
            <a:endParaRPr lang="en-US" dirty="0"/>
          </a:p>
          <a:p>
            <a:pPr lvl="1">
              <a:defRPr/>
            </a:pPr>
            <a:endParaRPr lang="en-US" dirty="0"/>
          </a:p>
          <a:p>
            <a:pPr lvl="1">
              <a:defRPr/>
            </a:pPr>
            <a:endParaRPr lang="en-US" dirty="0"/>
          </a:p>
          <a:p>
            <a:pPr lvl="1">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1850D873-72C8-43E5-9135-E34E7EFDCB10}"/>
              </a:ext>
            </a:extLst>
          </p:cNvPr>
          <p:cNvSpPr>
            <a:spLocks noGrp="1"/>
          </p:cNvSpPr>
          <p:nvPr>
            <p:ph type="title"/>
          </p:nvPr>
        </p:nvSpPr>
        <p:spPr/>
        <p:txBody>
          <a:bodyPr/>
          <a:lstStyle/>
          <a:p>
            <a:pPr eaLnBrk="1" hangingPunct="1"/>
            <a:r>
              <a:rPr lang="en-US" altLang="en-US"/>
              <a:t>Cont…..</a:t>
            </a:r>
          </a:p>
        </p:txBody>
      </p:sp>
      <p:sp>
        <p:nvSpPr>
          <p:cNvPr id="8195" name="Content Placeholder 2">
            <a:extLst>
              <a:ext uri="{FF2B5EF4-FFF2-40B4-BE49-F238E27FC236}">
                <a16:creationId xmlns:a16="http://schemas.microsoft.com/office/drawing/2014/main" id="{E5E5DEBB-0674-4EA4-986E-9FECF3E861E6}"/>
              </a:ext>
            </a:extLst>
          </p:cNvPr>
          <p:cNvSpPr>
            <a:spLocks noGrp="1"/>
          </p:cNvSpPr>
          <p:nvPr>
            <p:ph idx="1"/>
          </p:nvPr>
        </p:nvSpPr>
        <p:spPr>
          <a:xfrm>
            <a:off x="1676400" y="1600200"/>
            <a:ext cx="8534400" cy="5105400"/>
          </a:xfrm>
        </p:spPr>
        <p:txBody>
          <a:bodyPr/>
          <a:lstStyle/>
          <a:p>
            <a:pPr eaLnBrk="1" hangingPunct="1"/>
            <a:r>
              <a:rPr lang="en-US" altLang="en-US"/>
              <a:t>Depending on the scale of the development project, the  process may include a range of activities such as:</a:t>
            </a:r>
          </a:p>
          <a:p>
            <a:pPr lvl="1" eaLnBrk="1" hangingPunct="1"/>
            <a:r>
              <a:rPr lang="en-US" altLang="en-US"/>
              <a:t>land acquisition, </a:t>
            </a:r>
          </a:p>
          <a:p>
            <a:pPr lvl="1" eaLnBrk="1" hangingPunct="1"/>
            <a:r>
              <a:rPr lang="en-US" altLang="en-US"/>
              <a:t>subdivision, </a:t>
            </a:r>
          </a:p>
          <a:p>
            <a:pPr lvl="1" eaLnBrk="1" hangingPunct="1"/>
            <a:r>
              <a:rPr lang="en-US" altLang="en-US"/>
              <a:t>legal assessment and planning consent,</a:t>
            </a:r>
          </a:p>
          <a:p>
            <a:pPr lvl="1" eaLnBrk="1" hangingPunct="1"/>
            <a:r>
              <a:rPr lang="en-US" altLang="en-US"/>
              <a:t>project design,</a:t>
            </a:r>
          </a:p>
          <a:p>
            <a:pPr lvl="1" eaLnBrk="1" hangingPunct="1"/>
            <a:r>
              <a:rPr lang="en-US" altLang="en-US"/>
              <a:t>construction works, and</a:t>
            </a:r>
          </a:p>
          <a:p>
            <a:pPr lvl="1" eaLnBrk="1" hangingPunct="1"/>
            <a:r>
              <a:rPr lang="en-US" altLang="en-US"/>
              <a:t>the distribution of development incentives and costs. </a:t>
            </a:r>
          </a:p>
          <a:p>
            <a:pPr eaLnBrk="1" hangingPunct="1">
              <a:buFont typeface="Arial" panose="020B0604020202020204" pitchFamily="34" charset="0"/>
              <a:buNone/>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A8BB3C3-E625-4A00-84AE-1A23FAEF1527}"/>
              </a:ext>
            </a:extLst>
          </p:cNvPr>
          <p:cNvSpPr>
            <a:spLocks noGrp="1"/>
          </p:cNvSpPr>
          <p:nvPr>
            <p:ph type="title"/>
          </p:nvPr>
        </p:nvSpPr>
        <p:spPr/>
        <p:txBody>
          <a:bodyPr/>
          <a:lstStyle/>
          <a:p>
            <a:r>
              <a:rPr lang="en-US" altLang="en-US"/>
              <a:t>Cont…</a:t>
            </a:r>
          </a:p>
        </p:txBody>
      </p:sp>
      <p:sp>
        <p:nvSpPr>
          <p:cNvPr id="9219" name="Content Placeholder 2">
            <a:extLst>
              <a:ext uri="{FF2B5EF4-FFF2-40B4-BE49-F238E27FC236}">
                <a16:creationId xmlns:a16="http://schemas.microsoft.com/office/drawing/2014/main" id="{D66C7C94-65A6-4DCF-9773-5CC676CABD0B}"/>
              </a:ext>
            </a:extLst>
          </p:cNvPr>
          <p:cNvSpPr>
            <a:spLocks noGrp="1"/>
          </p:cNvSpPr>
          <p:nvPr>
            <p:ph idx="1"/>
          </p:nvPr>
        </p:nvSpPr>
        <p:spPr/>
        <p:txBody>
          <a:bodyPr/>
          <a:lstStyle/>
          <a:p>
            <a:pPr lvl="1" eaLnBrk="1" hangingPunct="1"/>
            <a:r>
              <a:rPr lang="en-US" altLang="en-US"/>
              <a:t>The process also includes a range of actors such as landowners, developers, public authorities, building contractors, and financial institutions. </a:t>
            </a:r>
          </a:p>
          <a:p>
            <a:pPr lvl="1" eaLnBrk="1" hangingPunct="1"/>
            <a:r>
              <a:rPr lang="en-US" altLang="en-US"/>
              <a:t>The land development process is a multidiscipline activity.</a:t>
            </a:r>
          </a:p>
          <a:p>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8F04666-3CD5-4F2C-B1B6-477827558B33}"/>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B887938E-5CF2-436D-9BE2-C466F283CB44}"/>
              </a:ext>
            </a:extLst>
          </p:cNvPr>
          <p:cNvSpPr>
            <a:spLocks noGrp="1"/>
          </p:cNvSpPr>
          <p:nvPr>
            <p:ph idx="1"/>
          </p:nvPr>
        </p:nvSpPr>
        <p:spPr>
          <a:xfrm>
            <a:off x="1981200" y="1371601"/>
            <a:ext cx="8229600" cy="4754563"/>
          </a:xfrm>
        </p:spPr>
        <p:txBody>
          <a:bodyPr rtlCol="0">
            <a:normAutofit fontScale="92500" lnSpcReduction="20000"/>
          </a:bodyPr>
          <a:lstStyle/>
          <a:p>
            <a:pPr>
              <a:defRPr/>
            </a:pPr>
            <a:r>
              <a:rPr lang="en-US" dirty="0"/>
              <a:t>Some development activities such as detailed design or actual construction work are not normally considered as part of land administration.</a:t>
            </a:r>
          </a:p>
          <a:p>
            <a:pPr>
              <a:defRPr/>
            </a:pPr>
            <a:r>
              <a:rPr lang="en-US" dirty="0"/>
              <a:t> What it does cover, however, is the control of development proposals and change of land use in relation to adopted planning regulation and land-use laws. </a:t>
            </a:r>
          </a:p>
          <a:p>
            <a:pPr>
              <a:defRPr/>
            </a:pPr>
            <a:r>
              <a:rPr lang="en-US" dirty="0"/>
              <a:t>This also includes determination of property boundaries as the base location of construction works according to building regulations.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F74453B-7B6D-4EE4-A016-C48829A5A60F}"/>
              </a:ext>
            </a:extLst>
          </p:cNvPr>
          <p:cNvSpPr>
            <a:spLocks noGrp="1"/>
          </p:cNvSpPr>
          <p:nvPr>
            <p:ph type="title"/>
          </p:nvPr>
        </p:nvSpPr>
        <p:spPr/>
        <p:txBody>
          <a:bodyPr/>
          <a:lstStyle/>
          <a:p>
            <a:pPr algn="l" eaLnBrk="1" hangingPunct="1"/>
            <a:r>
              <a:rPr lang="en-US" altLang="en-US"/>
              <a:t>1.2.2. Development control</a:t>
            </a:r>
          </a:p>
        </p:txBody>
      </p:sp>
      <p:sp>
        <p:nvSpPr>
          <p:cNvPr id="11267" name="Content Placeholder 2">
            <a:extLst>
              <a:ext uri="{FF2B5EF4-FFF2-40B4-BE49-F238E27FC236}">
                <a16:creationId xmlns:a16="http://schemas.microsoft.com/office/drawing/2014/main" id="{7F59617A-7283-48AD-A7FB-DF5C7A735EAC}"/>
              </a:ext>
            </a:extLst>
          </p:cNvPr>
          <p:cNvSpPr>
            <a:spLocks noGrp="1"/>
          </p:cNvSpPr>
          <p:nvPr>
            <p:ph idx="1"/>
          </p:nvPr>
        </p:nvSpPr>
        <p:spPr>
          <a:xfrm>
            <a:off x="1676400" y="1219200"/>
            <a:ext cx="8534400" cy="5486400"/>
          </a:xfrm>
        </p:spPr>
        <p:txBody>
          <a:bodyPr/>
          <a:lstStyle/>
          <a:p>
            <a:r>
              <a:rPr lang="en-US" altLang="en-US" sz="2800"/>
              <a:t>Land development can be seen as the actual outcome of the planning process </a:t>
            </a:r>
          </a:p>
          <a:p>
            <a:pPr lvl="1"/>
            <a:r>
              <a:rPr lang="en-US" altLang="en-US"/>
              <a:t>It is the end result of implementing adopted land policy measures.</a:t>
            </a:r>
          </a:p>
          <a:p>
            <a:r>
              <a:rPr lang="en-US" altLang="en-US" sz="2800"/>
              <a:t>Therefore, </a:t>
            </a:r>
            <a:r>
              <a:rPr lang="en-US" altLang="en-US" sz="2800">
                <a:solidFill>
                  <a:srgbClr val="FF0000"/>
                </a:solidFill>
              </a:rPr>
              <a:t>development control </a:t>
            </a:r>
            <a:r>
              <a:rPr lang="en-US" altLang="en-US" sz="2800"/>
              <a:t>then means that public authorities should ensure that any development and construction activity is in line with adopted plans and regulations, thus contributing to a sustainable future.</a:t>
            </a:r>
          </a:p>
          <a:p>
            <a:r>
              <a:rPr lang="en-US" altLang="en-US" sz="2800"/>
              <a:t>The key means of controlling development is through building permits (or planning permission) and subdivision </a:t>
            </a:r>
            <a:r>
              <a:rPr lang="en-US" altLang="en-US" sz="2400"/>
              <a:t>permits.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E66E-6496-4CF3-9C23-BCC392FB3CBB}"/>
              </a:ext>
            </a:extLst>
          </p:cNvPr>
          <p:cNvSpPr>
            <a:spLocks noGrp="1"/>
          </p:cNvSpPr>
          <p:nvPr>
            <p:ph type="title"/>
          </p:nvPr>
        </p:nvSpPr>
        <p:spPr>
          <a:xfrm>
            <a:off x="1914144" y="274637"/>
            <a:ext cx="9997440" cy="5821363"/>
          </a:xfrm>
        </p:spPr>
        <p:txBody>
          <a:bodyPr>
            <a:normAutofit/>
          </a:bodyPr>
          <a:lstStyle/>
          <a:p>
            <a:pPr algn="ctr"/>
            <a:r>
              <a:rPr lang="en-US" dirty="0"/>
              <a:t>CHAPTER 1</a:t>
            </a:r>
            <a:br>
              <a:rPr lang="en-US" dirty="0"/>
            </a:br>
            <a:r>
              <a:rPr lang="en-US" dirty="0"/>
              <a:t>OVERVIEW OF THE LAND</a:t>
            </a:r>
            <a:br>
              <a:rPr lang="en-US" dirty="0"/>
            </a:br>
            <a:r>
              <a:rPr lang="en-US" dirty="0"/>
              <a:t>DEVELOPMENT PROCESS</a:t>
            </a:r>
          </a:p>
        </p:txBody>
      </p:sp>
    </p:spTree>
    <p:extLst>
      <p:ext uri="{BB962C8B-B14F-4D97-AF65-F5344CB8AC3E}">
        <p14:creationId xmlns:p14="http://schemas.microsoft.com/office/powerpoint/2010/main" val="361331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9F5BC60-C7AA-4CD5-83B7-FEDA119869A3}"/>
              </a:ext>
            </a:extLst>
          </p:cNvPr>
          <p:cNvSpPr>
            <a:spLocks noGrp="1"/>
          </p:cNvSpPr>
          <p:nvPr>
            <p:ph type="title"/>
          </p:nvPr>
        </p:nvSpPr>
        <p:spPr>
          <a:xfrm>
            <a:off x="1981200" y="0"/>
            <a:ext cx="8229600" cy="1219200"/>
          </a:xfrm>
        </p:spPr>
        <p:txBody>
          <a:bodyPr/>
          <a:lstStyle/>
          <a:p>
            <a:pPr algn="l"/>
            <a:r>
              <a:rPr lang="en-US" altLang="en-US"/>
              <a:t>1.2.3.Land Development phases</a:t>
            </a:r>
          </a:p>
        </p:txBody>
      </p:sp>
      <p:sp>
        <p:nvSpPr>
          <p:cNvPr id="12291" name="Content Placeholder 2">
            <a:extLst>
              <a:ext uri="{FF2B5EF4-FFF2-40B4-BE49-F238E27FC236}">
                <a16:creationId xmlns:a16="http://schemas.microsoft.com/office/drawing/2014/main" id="{4A44B8A8-756A-4BFD-B306-9F29BB4CD2BC}"/>
              </a:ext>
            </a:extLst>
          </p:cNvPr>
          <p:cNvSpPr>
            <a:spLocks noGrp="1"/>
          </p:cNvSpPr>
          <p:nvPr>
            <p:ph idx="1"/>
          </p:nvPr>
        </p:nvSpPr>
        <p:spPr>
          <a:xfrm>
            <a:off x="1676400" y="1447800"/>
            <a:ext cx="8763000" cy="5181600"/>
          </a:xfrm>
        </p:spPr>
        <p:txBody>
          <a:bodyPr/>
          <a:lstStyle/>
          <a:p>
            <a:pPr eaLnBrk="1" hangingPunct="1"/>
            <a:r>
              <a:rPr lang="en-US" altLang="en-US" sz="2800"/>
              <a:t>In more general terms, the land development process involves converting undeveloped land into developed land, which directly affects the value of land. </a:t>
            </a:r>
          </a:p>
          <a:p>
            <a:r>
              <a:rPr lang="en-US" altLang="en-US" sz="2800"/>
              <a:t>Land Development Phases:</a:t>
            </a:r>
          </a:p>
          <a:p>
            <a:pPr lvl="1"/>
            <a:r>
              <a:rPr lang="en-US" altLang="en-US" sz="2400"/>
              <a:t>Four phases in most countries); </a:t>
            </a:r>
          </a:p>
          <a:p>
            <a:pPr lvl="1"/>
            <a:r>
              <a:rPr lang="en-US" altLang="en-US" sz="2400"/>
              <a:t>And the value of land changes within these phases accordingly</a:t>
            </a:r>
          </a:p>
          <a:p>
            <a:pPr lvl="1"/>
            <a:r>
              <a:rPr lang="en-US" altLang="en-US" sz="2400"/>
              <a:t>In the process of land development land value is affected, that means the value of land increases  </a:t>
            </a:r>
          </a:p>
          <a:p>
            <a:pPr lvl="2"/>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0D56E4B-70E5-42CC-B79D-6D6A81ECDAF3}"/>
              </a:ext>
            </a:extLst>
          </p:cNvPr>
          <p:cNvSpPr>
            <a:spLocks noGrp="1"/>
          </p:cNvSpPr>
          <p:nvPr>
            <p:ph type="title"/>
          </p:nvPr>
        </p:nvSpPr>
        <p:spPr>
          <a:xfrm>
            <a:off x="1981200" y="274638"/>
            <a:ext cx="8229600" cy="715962"/>
          </a:xfrm>
        </p:spPr>
        <p:txBody>
          <a:bodyPr>
            <a:normAutofit fontScale="90000"/>
          </a:bodyPr>
          <a:lstStyle/>
          <a:p>
            <a:r>
              <a:rPr lang="en-US" altLang="en-US"/>
              <a:t>Cont…….</a:t>
            </a:r>
          </a:p>
        </p:txBody>
      </p:sp>
      <p:sp>
        <p:nvSpPr>
          <p:cNvPr id="13315" name="Content Placeholder 2">
            <a:extLst>
              <a:ext uri="{FF2B5EF4-FFF2-40B4-BE49-F238E27FC236}">
                <a16:creationId xmlns:a16="http://schemas.microsoft.com/office/drawing/2014/main" id="{9977D041-CE23-4D52-9F89-C73609A53586}"/>
              </a:ext>
            </a:extLst>
          </p:cNvPr>
          <p:cNvSpPr>
            <a:spLocks noGrp="1"/>
          </p:cNvSpPr>
          <p:nvPr>
            <p:ph idx="1"/>
          </p:nvPr>
        </p:nvSpPr>
        <p:spPr>
          <a:xfrm>
            <a:off x="1752600" y="1219200"/>
            <a:ext cx="8686800" cy="5638800"/>
          </a:xfrm>
        </p:spPr>
        <p:txBody>
          <a:bodyPr/>
          <a:lstStyle/>
          <a:p>
            <a:pPr>
              <a:buFont typeface="Arial" panose="020B0604020202020204" pitchFamily="34" charset="0"/>
              <a:buNone/>
            </a:pPr>
            <a:r>
              <a:rPr lang="en-US" altLang="en-US" sz="2800" b="1" i="1" dirty="0"/>
              <a:t>Phase I </a:t>
            </a:r>
            <a:r>
              <a:rPr lang="en-US" altLang="en-US" sz="2800" dirty="0"/>
              <a:t>: Expected development opportunities for undeveloped land such as agricultural and forestry areas</a:t>
            </a:r>
          </a:p>
          <a:p>
            <a:pPr>
              <a:buFont typeface="Arial" panose="020B0604020202020204" pitchFamily="34" charset="0"/>
              <a:buNone/>
            </a:pPr>
            <a:r>
              <a:rPr lang="en-US" altLang="en-US" sz="2800" b="1" i="1" dirty="0"/>
              <a:t>Phase II : </a:t>
            </a:r>
            <a:r>
              <a:rPr lang="en-US" altLang="en-US" sz="2800" dirty="0"/>
              <a:t>development approval through adoption of a detailed land-use plan</a:t>
            </a:r>
          </a:p>
          <a:p>
            <a:pPr>
              <a:buFont typeface="Arial" panose="020B0604020202020204" pitchFamily="34" charset="0"/>
              <a:buNone/>
            </a:pPr>
            <a:r>
              <a:rPr lang="en-US" altLang="en-US" sz="2800" b="1" i="1" dirty="0"/>
              <a:t>Phase III </a:t>
            </a:r>
            <a:r>
              <a:rPr lang="en-US" altLang="en-US" sz="2800" dirty="0"/>
              <a:t>:  detailed plan for individual parcel -for construction, and service fees are paid for subdivisions and the installation of roads, water, and sewerage systems. </a:t>
            </a:r>
          </a:p>
          <a:p>
            <a:pPr>
              <a:buFont typeface="Arial" panose="020B0604020202020204" pitchFamily="34" charset="0"/>
              <a:buNone/>
            </a:pPr>
            <a:r>
              <a:rPr lang="en-US" altLang="en-US" sz="2800" b="1" i="1" dirty="0"/>
              <a:t>Phase IV : </a:t>
            </a:r>
            <a:r>
              <a:rPr lang="en-US" altLang="en-US" sz="2800" dirty="0"/>
              <a:t>appears once the land is fully developed. final value of the land and the individual properties will, of course, vary depending on the extent, usage, and quality of design and construction.</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F0CC203-4162-40CE-B9B5-DF5455CC9F36}"/>
              </a:ext>
            </a:extLst>
          </p:cNvPr>
          <p:cNvSpPr>
            <a:spLocks noGrp="1"/>
          </p:cNvSpPr>
          <p:nvPr>
            <p:ph type="title"/>
          </p:nvPr>
        </p:nvSpPr>
        <p:spPr/>
        <p:txBody>
          <a:bodyPr/>
          <a:lstStyle/>
          <a:p>
            <a:r>
              <a:rPr lang="en-US" altLang="en-US"/>
              <a:t>Land development pahses </a:t>
            </a:r>
          </a:p>
        </p:txBody>
      </p:sp>
      <p:grpSp>
        <p:nvGrpSpPr>
          <p:cNvPr id="14339" name="Content Placeholder 3">
            <a:extLst>
              <a:ext uri="{FF2B5EF4-FFF2-40B4-BE49-F238E27FC236}">
                <a16:creationId xmlns:a16="http://schemas.microsoft.com/office/drawing/2014/main" id="{9513577D-7066-4206-92BA-C1CBC2537742}"/>
              </a:ext>
            </a:extLst>
          </p:cNvPr>
          <p:cNvGrpSpPr>
            <a:grpSpLocks noGrp="1"/>
          </p:cNvGrpSpPr>
          <p:nvPr/>
        </p:nvGrpSpPr>
        <p:grpSpPr bwMode="auto">
          <a:xfrm>
            <a:off x="1981200" y="1600201"/>
            <a:ext cx="8229600" cy="4525963"/>
            <a:chOff x="304800" y="685800"/>
            <a:chExt cx="8534400" cy="4038600"/>
          </a:xfrm>
        </p:grpSpPr>
        <p:sp>
          <p:nvSpPr>
            <p:cNvPr id="5" name="Rectangle 4">
              <a:extLst>
                <a:ext uri="{FF2B5EF4-FFF2-40B4-BE49-F238E27FC236}">
                  <a16:creationId xmlns:a16="http://schemas.microsoft.com/office/drawing/2014/main" id="{0E135459-969C-492A-9526-486D4DFB0F0F}"/>
                </a:ext>
              </a:extLst>
            </p:cNvPr>
            <p:cNvSpPr/>
            <p:nvPr/>
          </p:nvSpPr>
          <p:spPr>
            <a:xfrm>
              <a:off x="304800" y="1447907"/>
              <a:ext cx="8534400" cy="327649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cxnSp>
          <p:nvCxnSpPr>
            <p:cNvPr id="6" name="Straight Connector 5">
              <a:extLst>
                <a:ext uri="{FF2B5EF4-FFF2-40B4-BE49-F238E27FC236}">
                  <a16:creationId xmlns:a16="http://schemas.microsoft.com/office/drawing/2014/main" id="{CF1AC99B-5065-4DBD-9880-483722AC371A}"/>
                </a:ext>
              </a:extLst>
            </p:cNvPr>
            <p:cNvCxnSpPr/>
            <p:nvPr/>
          </p:nvCxnSpPr>
          <p:spPr>
            <a:xfrm rot="5400000">
              <a:off x="1067226" y="3428960"/>
              <a:ext cx="198176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8E74F61-C0DA-4521-AB23-4C5C2DD41925}"/>
                </a:ext>
              </a:extLst>
            </p:cNvPr>
            <p:cNvCxnSpPr/>
            <p:nvPr/>
          </p:nvCxnSpPr>
          <p:spPr>
            <a:xfrm rot="5400000">
              <a:off x="3163228" y="3237609"/>
              <a:ext cx="1903851" cy="1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A79BA0B-993D-4D18-AF64-877749364BBB}"/>
                </a:ext>
              </a:extLst>
            </p:cNvPr>
            <p:cNvCxnSpPr/>
            <p:nvPr/>
          </p:nvCxnSpPr>
          <p:spPr>
            <a:xfrm rot="5400000">
              <a:off x="5372613" y="3389890"/>
              <a:ext cx="1752279" cy="1647"/>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4C866FA-1ABE-41F2-82D3-13DE6BDA5C4B}"/>
                </a:ext>
              </a:extLst>
            </p:cNvPr>
            <p:cNvSpPr/>
            <p:nvPr/>
          </p:nvSpPr>
          <p:spPr>
            <a:xfrm>
              <a:off x="380530" y="4190358"/>
              <a:ext cx="1524470" cy="45754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one </a:t>
              </a:r>
            </a:p>
          </p:txBody>
        </p:sp>
        <p:sp>
          <p:nvSpPr>
            <p:cNvPr id="10" name="Rectangle 9">
              <a:extLst>
                <a:ext uri="{FF2B5EF4-FFF2-40B4-BE49-F238E27FC236}">
                  <a16:creationId xmlns:a16="http://schemas.microsoft.com/office/drawing/2014/main" id="{24B6CC75-95F4-4C88-A8EF-644B207BA31E}"/>
                </a:ext>
              </a:extLst>
            </p:cNvPr>
            <p:cNvSpPr/>
            <p:nvPr/>
          </p:nvSpPr>
          <p:spPr>
            <a:xfrm>
              <a:off x="2514130" y="4190358"/>
              <a:ext cx="1448741" cy="45754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Two</a:t>
              </a:r>
            </a:p>
          </p:txBody>
        </p:sp>
        <p:sp>
          <p:nvSpPr>
            <p:cNvPr id="11" name="Rectangle 10">
              <a:extLst>
                <a:ext uri="{FF2B5EF4-FFF2-40B4-BE49-F238E27FC236}">
                  <a16:creationId xmlns:a16="http://schemas.microsoft.com/office/drawing/2014/main" id="{35616BDD-DB0C-46A8-94DE-712A2C7E8622}"/>
                </a:ext>
              </a:extLst>
            </p:cNvPr>
            <p:cNvSpPr/>
            <p:nvPr/>
          </p:nvSpPr>
          <p:spPr>
            <a:xfrm>
              <a:off x="4572000" y="4115281"/>
              <a:ext cx="1371365" cy="532625"/>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Three</a:t>
              </a:r>
            </a:p>
          </p:txBody>
        </p:sp>
        <p:sp>
          <p:nvSpPr>
            <p:cNvPr id="12" name="Rectangle 11">
              <a:extLst>
                <a:ext uri="{FF2B5EF4-FFF2-40B4-BE49-F238E27FC236}">
                  <a16:creationId xmlns:a16="http://schemas.microsoft.com/office/drawing/2014/main" id="{51A6137D-02A4-4EA7-9BA2-EC8638961C10}"/>
                </a:ext>
              </a:extLst>
            </p:cNvPr>
            <p:cNvSpPr/>
            <p:nvPr/>
          </p:nvSpPr>
          <p:spPr>
            <a:xfrm>
              <a:off x="6629870" y="4038787"/>
              <a:ext cx="1600200" cy="532625"/>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Four</a:t>
              </a:r>
            </a:p>
          </p:txBody>
        </p:sp>
        <p:sp>
          <p:nvSpPr>
            <p:cNvPr id="13" name="Right Arrow 12">
              <a:extLst>
                <a:ext uri="{FF2B5EF4-FFF2-40B4-BE49-F238E27FC236}">
                  <a16:creationId xmlns:a16="http://schemas.microsoft.com/office/drawing/2014/main" id="{0DE19ED1-C8C0-4D2B-976F-D04A5892CC73}"/>
                </a:ext>
              </a:extLst>
            </p:cNvPr>
            <p:cNvSpPr/>
            <p:nvPr/>
          </p:nvSpPr>
          <p:spPr>
            <a:xfrm>
              <a:off x="2058106" y="2819132"/>
              <a:ext cx="227189"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4" name="Right Arrow 13">
              <a:extLst>
                <a:ext uri="{FF2B5EF4-FFF2-40B4-BE49-F238E27FC236}">
                  <a16:creationId xmlns:a16="http://schemas.microsoft.com/office/drawing/2014/main" id="{5D7FD530-277E-4449-A1DA-0858C0EA1768}"/>
                </a:ext>
              </a:extLst>
            </p:cNvPr>
            <p:cNvSpPr/>
            <p:nvPr/>
          </p:nvSpPr>
          <p:spPr>
            <a:xfrm>
              <a:off x="4114330" y="2819132"/>
              <a:ext cx="228836"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5" name="Right Arrow 14">
              <a:extLst>
                <a:ext uri="{FF2B5EF4-FFF2-40B4-BE49-F238E27FC236}">
                  <a16:creationId xmlns:a16="http://schemas.microsoft.com/office/drawing/2014/main" id="{BC45542F-A2B2-487B-9E21-EEB1C17638F7}"/>
                </a:ext>
              </a:extLst>
            </p:cNvPr>
            <p:cNvSpPr/>
            <p:nvPr/>
          </p:nvSpPr>
          <p:spPr>
            <a:xfrm>
              <a:off x="6247930" y="2895626"/>
              <a:ext cx="228836"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6" name="Rectangle 15">
              <a:extLst>
                <a:ext uri="{FF2B5EF4-FFF2-40B4-BE49-F238E27FC236}">
                  <a16:creationId xmlns:a16="http://schemas.microsoft.com/office/drawing/2014/main" id="{AB12CE9F-DCB6-4CB2-B658-6BF47DFC0632}"/>
                </a:ext>
              </a:extLst>
            </p:cNvPr>
            <p:cNvSpPr/>
            <p:nvPr/>
          </p:nvSpPr>
          <p:spPr>
            <a:xfrm>
              <a:off x="380530" y="1752467"/>
              <a:ext cx="1524470" cy="99017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hangingPunct="1">
                <a:defRPr/>
              </a:pPr>
              <a:r>
                <a:rPr lang="en-US" b="1" dirty="0">
                  <a:solidFill>
                    <a:srgbClr val="00B050"/>
                  </a:solidFill>
                </a:rPr>
                <a:t>Rural Land </a:t>
              </a:r>
            </a:p>
          </p:txBody>
        </p:sp>
        <p:sp>
          <p:nvSpPr>
            <p:cNvPr id="17" name="Rectangle 16">
              <a:extLst>
                <a:ext uri="{FF2B5EF4-FFF2-40B4-BE49-F238E27FC236}">
                  <a16:creationId xmlns:a16="http://schemas.microsoft.com/office/drawing/2014/main" id="{C419DE12-506E-4450-AA79-BA6F911B4EEF}"/>
                </a:ext>
              </a:extLst>
            </p:cNvPr>
            <p:cNvSpPr/>
            <p:nvPr/>
          </p:nvSpPr>
          <p:spPr>
            <a:xfrm>
              <a:off x="2285295" y="1752467"/>
              <a:ext cx="1753305" cy="144772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Urban Land- </a:t>
              </a:r>
              <a:r>
                <a:rPr lang="en-US" b="1" dirty="0"/>
                <a:t>Development plan approved </a:t>
              </a:r>
            </a:p>
          </p:txBody>
        </p:sp>
        <p:sp>
          <p:nvSpPr>
            <p:cNvPr id="18" name="Rectangle 17">
              <a:extLst>
                <a:ext uri="{FF2B5EF4-FFF2-40B4-BE49-F238E27FC236}">
                  <a16:creationId xmlns:a16="http://schemas.microsoft.com/office/drawing/2014/main" id="{9F029FA6-AE79-4EB3-870B-9A51F4F0CA50}"/>
                </a:ext>
              </a:extLst>
            </p:cNvPr>
            <p:cNvSpPr/>
            <p:nvPr/>
          </p:nvSpPr>
          <p:spPr>
            <a:xfrm>
              <a:off x="4343165" y="1752467"/>
              <a:ext cx="1829035" cy="1524214"/>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Serviced urban land -  </a:t>
              </a:r>
              <a:r>
                <a:rPr lang="en-US" b="1" dirty="0"/>
                <a:t>infrastructure established </a:t>
              </a:r>
            </a:p>
          </p:txBody>
        </p:sp>
        <p:sp>
          <p:nvSpPr>
            <p:cNvPr id="19" name="Rectangle 18">
              <a:extLst>
                <a:ext uri="{FF2B5EF4-FFF2-40B4-BE49-F238E27FC236}">
                  <a16:creationId xmlns:a16="http://schemas.microsoft.com/office/drawing/2014/main" id="{748A4CE6-1814-41F7-9BDA-5D20FD44BF35}"/>
                </a:ext>
              </a:extLst>
            </p:cNvPr>
            <p:cNvSpPr/>
            <p:nvPr/>
          </p:nvSpPr>
          <p:spPr>
            <a:xfrm>
              <a:off x="6476765" y="1828961"/>
              <a:ext cx="2286705" cy="144772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Developed urban </a:t>
              </a:r>
              <a:r>
                <a:rPr lang="en-US" b="1" dirty="0"/>
                <a:t>land- buildings erected </a:t>
              </a:r>
            </a:p>
          </p:txBody>
        </p:sp>
        <p:sp>
          <p:nvSpPr>
            <p:cNvPr id="20" name="Rectangle 19">
              <a:extLst>
                <a:ext uri="{FF2B5EF4-FFF2-40B4-BE49-F238E27FC236}">
                  <a16:creationId xmlns:a16="http://schemas.microsoft.com/office/drawing/2014/main" id="{4DDA269C-546B-4C28-A320-B489855B29D2}"/>
                </a:ext>
              </a:extLst>
            </p:cNvPr>
            <p:cNvSpPr/>
            <p:nvPr/>
          </p:nvSpPr>
          <p:spPr>
            <a:xfrm>
              <a:off x="304800" y="685800"/>
              <a:ext cx="8534400" cy="762107"/>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2400" b="1" dirty="0"/>
                <a:t>Land Development process and incremental increase in land value</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97E68-0DEF-46B7-AE2E-696D7A080B2C}"/>
              </a:ext>
            </a:extLst>
          </p:cNvPr>
          <p:cNvSpPr>
            <a:spLocks noGrp="1"/>
          </p:cNvSpPr>
          <p:nvPr>
            <p:ph type="title"/>
          </p:nvPr>
        </p:nvSpPr>
        <p:spPr/>
        <p:txBody>
          <a:bodyPr>
            <a:normAutofit fontScale="90000"/>
          </a:bodyPr>
          <a:lstStyle/>
          <a:p>
            <a:r>
              <a:rPr lang="en-US" b="1" dirty="0"/>
              <a:t>Cont.…</a:t>
            </a:r>
            <a:br>
              <a:rPr lang="en-US" b="1" dirty="0"/>
            </a:br>
            <a:endParaRPr lang="en-US" dirty="0"/>
          </a:p>
        </p:txBody>
      </p:sp>
      <p:sp>
        <p:nvSpPr>
          <p:cNvPr id="3" name="Content Placeholder 2">
            <a:extLst>
              <a:ext uri="{FF2B5EF4-FFF2-40B4-BE49-F238E27FC236}">
                <a16:creationId xmlns:a16="http://schemas.microsoft.com/office/drawing/2014/main" id="{1E629753-50BA-44C5-A074-F3298EF2B508}"/>
              </a:ext>
            </a:extLst>
          </p:cNvPr>
          <p:cNvSpPr>
            <a:spLocks noGrp="1"/>
          </p:cNvSpPr>
          <p:nvPr>
            <p:ph idx="1"/>
          </p:nvPr>
        </p:nvSpPr>
        <p:spPr>
          <a:xfrm>
            <a:off x="1914144" y="895350"/>
            <a:ext cx="9997440" cy="5688012"/>
          </a:xfrm>
        </p:spPr>
        <p:txBody>
          <a:bodyPr>
            <a:normAutofit/>
          </a:bodyPr>
          <a:lstStyle/>
          <a:p>
            <a:r>
              <a:rPr lang="en-US" dirty="0"/>
              <a:t>In each phase many specialists are involved and the experts plan the cities and communities of today and tomorrow. </a:t>
            </a:r>
          </a:p>
          <a:p>
            <a:r>
              <a:rPr lang="en-US" dirty="0"/>
              <a:t>They handle a host of tasks, encompassing feasibility studies, zoning applications, environmental regulations, designs, permits, and the hundreds of steps necessary to design and construct a project.</a:t>
            </a:r>
          </a:p>
          <a:p>
            <a:r>
              <a:rPr lang="en-US" dirty="0"/>
              <a:t>The conversion of land from one use to another is the generally accepted as the deﬁnition of land development. </a:t>
            </a:r>
          </a:p>
          <a:p>
            <a:r>
              <a:rPr lang="en-US" dirty="0"/>
              <a:t>The systematic approach to land use planning, analysis, and engineering is known as </a:t>
            </a:r>
            <a:r>
              <a:rPr lang="en-US" i="1" dirty="0"/>
              <a:t>land development design. </a:t>
            </a:r>
          </a:p>
          <a:p>
            <a:endParaRPr lang="en-US" dirty="0"/>
          </a:p>
          <a:p>
            <a:endParaRPr lang="en-US" dirty="0"/>
          </a:p>
          <a:p>
            <a:endParaRPr lang="en-US" dirty="0"/>
          </a:p>
        </p:txBody>
      </p:sp>
    </p:spTree>
    <p:extLst>
      <p:ext uri="{BB962C8B-B14F-4D97-AF65-F5344CB8AC3E}">
        <p14:creationId xmlns:p14="http://schemas.microsoft.com/office/powerpoint/2010/main" val="4187142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DFAFD5-20AC-4BEF-BAD0-A5AF6C4052B7}"/>
              </a:ext>
            </a:extLst>
          </p:cNvPr>
          <p:cNvSpPr>
            <a:spLocks noGrp="1"/>
          </p:cNvSpPr>
          <p:nvPr>
            <p:ph idx="1"/>
          </p:nvPr>
        </p:nvSpPr>
        <p:spPr>
          <a:xfrm>
            <a:off x="1914144" y="361950"/>
            <a:ext cx="9997440" cy="6221412"/>
          </a:xfrm>
        </p:spPr>
        <p:txBody>
          <a:bodyPr>
            <a:normAutofit/>
          </a:bodyPr>
          <a:lstStyle/>
          <a:p>
            <a:r>
              <a:rPr lang="en-US" i="1" dirty="0"/>
              <a:t>Land development is then </a:t>
            </a:r>
            <a:r>
              <a:rPr lang="en-US" dirty="0"/>
              <a:t>entire process, from concept through design and construction.</a:t>
            </a:r>
          </a:p>
          <a:p>
            <a:r>
              <a:rPr lang="en-US" dirty="0"/>
              <a:t>Land development design is the systematic process of collecting data, studying and understanding the data, extrapolating the data, and creating on paper the plans for reshaping the land to yield a land development project that is politically, economically, and environmentally acceptable to the client and the public.</a:t>
            </a:r>
          </a:p>
          <a:p>
            <a:pPr algn="just"/>
            <a:endParaRPr lang="en-US" dirty="0"/>
          </a:p>
        </p:txBody>
      </p:sp>
    </p:spTree>
    <p:extLst>
      <p:ext uri="{BB962C8B-B14F-4D97-AF65-F5344CB8AC3E}">
        <p14:creationId xmlns:p14="http://schemas.microsoft.com/office/powerpoint/2010/main" val="180638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4E4D25-6E9B-485D-BA79-ADAD4ADF0606}"/>
              </a:ext>
            </a:extLst>
          </p:cNvPr>
          <p:cNvSpPr>
            <a:spLocks noGrp="1"/>
          </p:cNvSpPr>
          <p:nvPr>
            <p:ph idx="1"/>
          </p:nvPr>
        </p:nvSpPr>
        <p:spPr>
          <a:xfrm>
            <a:off x="1914144" y="438150"/>
            <a:ext cx="9997440" cy="6115050"/>
          </a:xfrm>
        </p:spPr>
        <p:txBody>
          <a:bodyPr>
            <a:normAutofit/>
          </a:bodyPr>
          <a:lstStyle/>
          <a:p>
            <a:pPr algn="just"/>
            <a:r>
              <a:rPr lang="en-US" dirty="0"/>
              <a:t>The skills, innovative thinking, and creativity needed to make a land development project successful are gained through years of experience and encompass the entire spectrum of activities from land acquisition, rezoning, planning, engineering, and surveying to construction. </a:t>
            </a:r>
          </a:p>
          <a:p>
            <a:pPr algn="just"/>
            <a:r>
              <a:rPr lang="en-US" dirty="0"/>
              <a:t>The talents of many specialists, including environmentalists, architects, land surveyors, civil engineers, landscape architects, archaeologists, historians, geotechnical engineers, arborists, land use attorneys, and noise abatement technicians, just to name a few, contribute to a project’s success. </a:t>
            </a:r>
          </a:p>
        </p:txBody>
      </p:sp>
    </p:spTree>
    <p:extLst>
      <p:ext uri="{BB962C8B-B14F-4D97-AF65-F5344CB8AC3E}">
        <p14:creationId xmlns:p14="http://schemas.microsoft.com/office/powerpoint/2010/main" val="730655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C48FA-FA62-4EF3-9C62-2400E6038131}"/>
              </a:ext>
            </a:extLst>
          </p:cNvPr>
          <p:cNvSpPr>
            <a:spLocks noGrp="1"/>
          </p:cNvSpPr>
          <p:nvPr>
            <p:ph type="title"/>
          </p:nvPr>
        </p:nvSpPr>
        <p:spPr/>
        <p:txBody>
          <a:bodyPr>
            <a:normAutofit fontScale="90000"/>
          </a:bodyPr>
          <a:lstStyle/>
          <a:p>
            <a:r>
              <a:rPr lang="en-US" dirty="0"/>
              <a:t>THE LAND DEVELOPMENT PROCESS</a:t>
            </a:r>
            <a:br>
              <a:rPr lang="en-US" dirty="0"/>
            </a:br>
            <a:r>
              <a:rPr lang="en-US" dirty="0"/>
              <a:t>Overview of the Land Design Process</a:t>
            </a:r>
            <a:br>
              <a:rPr lang="en-US" dirty="0"/>
            </a:br>
            <a:endParaRPr lang="en-US" dirty="0"/>
          </a:p>
        </p:txBody>
      </p:sp>
      <p:sp>
        <p:nvSpPr>
          <p:cNvPr id="3" name="Content Placeholder 2">
            <a:extLst>
              <a:ext uri="{FF2B5EF4-FFF2-40B4-BE49-F238E27FC236}">
                <a16:creationId xmlns:a16="http://schemas.microsoft.com/office/drawing/2014/main" id="{74902ED8-A7AC-4B41-BC5D-9C85C2489B69}"/>
              </a:ext>
            </a:extLst>
          </p:cNvPr>
          <p:cNvSpPr>
            <a:spLocks noGrp="1"/>
          </p:cNvSpPr>
          <p:nvPr>
            <p:ph idx="1"/>
          </p:nvPr>
        </p:nvSpPr>
        <p:spPr>
          <a:xfrm>
            <a:off x="1914144" y="1200150"/>
            <a:ext cx="9997440" cy="5383212"/>
          </a:xfrm>
        </p:spPr>
        <p:txBody>
          <a:bodyPr>
            <a:normAutofit fontScale="77500" lnSpcReduction="20000"/>
          </a:bodyPr>
          <a:lstStyle/>
          <a:p>
            <a:r>
              <a:rPr lang="en-US" dirty="0"/>
              <a:t>This course is, in its entirety, an overview of the land design process as it applies to engineering, planning, and surveying.</a:t>
            </a:r>
          </a:p>
          <a:p>
            <a:r>
              <a:rPr lang="en-US" dirty="0"/>
              <a:t>The engineer, planner, and surveyor are an intimate part of the development team. </a:t>
            </a:r>
          </a:p>
          <a:p>
            <a:r>
              <a:rPr lang="en-US" dirty="0"/>
              <a:t>One or more of them is usually the ﬁrst on the site and the last to leave after completion.</a:t>
            </a:r>
          </a:p>
          <a:p>
            <a:r>
              <a:rPr lang="en-US" dirty="0"/>
              <a:t>They help guide and direct the process from start to ﬁnish. </a:t>
            </a:r>
          </a:p>
          <a:p>
            <a:r>
              <a:rPr lang="en-US" dirty="0"/>
              <a:t>Imagine there is a developer or owner who wishes to construct and sell residential houses in a certain price range in a certain region. </a:t>
            </a:r>
          </a:p>
          <a:p>
            <a:r>
              <a:rPr lang="en-US" dirty="0"/>
              <a:t>He may initially contact a real estate broker, describe his proposed project and ask the broker to ﬁnd him a suitable piece of land. </a:t>
            </a:r>
          </a:p>
          <a:p>
            <a:r>
              <a:rPr lang="en-US" dirty="0"/>
              <a:t>More likely, a real estate broker will contact the developer and offer a certain piece of land that might support the style, amenities, and overall goals of the developer’s particular project. </a:t>
            </a:r>
          </a:p>
        </p:txBody>
      </p:sp>
    </p:spTree>
    <p:extLst>
      <p:ext uri="{BB962C8B-B14F-4D97-AF65-F5344CB8AC3E}">
        <p14:creationId xmlns:p14="http://schemas.microsoft.com/office/powerpoint/2010/main" val="2685957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BF34C3-5AC8-449F-B5CE-81AF9B846D38}"/>
              </a:ext>
            </a:extLst>
          </p:cNvPr>
          <p:cNvSpPr>
            <a:spLocks noGrp="1"/>
          </p:cNvSpPr>
          <p:nvPr>
            <p:ph idx="1"/>
          </p:nvPr>
        </p:nvSpPr>
        <p:spPr>
          <a:xfrm>
            <a:off x="1914144" y="228600"/>
            <a:ext cx="9997440" cy="6019800"/>
          </a:xfrm>
        </p:spPr>
        <p:txBody>
          <a:bodyPr>
            <a:normAutofit fontScale="92500" lnSpcReduction="20000"/>
          </a:bodyPr>
          <a:lstStyle/>
          <a:p>
            <a:r>
              <a:rPr lang="en-US" dirty="0"/>
              <a:t>The developer is usually experienced, either having been in business several years or having been employed by another developer where he gained the relevant experience. </a:t>
            </a:r>
          </a:p>
          <a:p>
            <a:r>
              <a:rPr lang="en-US" dirty="0"/>
              <a:t>The ﬁrst thing the developer will do, if he is not already familiar with the neighborhood, is visit the site and familiarize himself with the piece of land. </a:t>
            </a:r>
          </a:p>
          <a:p>
            <a:r>
              <a:rPr lang="en-US" dirty="0"/>
              <a:t>On ﬁrst inspection, does it appeal to the eye and appear worth pursuing? Is the proposed sales price comparable to the existing neighborhood? Utilities available?</a:t>
            </a:r>
          </a:p>
          <a:p>
            <a:r>
              <a:rPr lang="en-US" dirty="0"/>
              <a:t>What is the zoning? Is the asking price in the ballpark?</a:t>
            </a:r>
          </a:p>
          <a:p>
            <a:r>
              <a:rPr lang="en-US" dirty="0"/>
              <a:t>These are the ﬁrst in a host of other very preliminary questions.</a:t>
            </a:r>
          </a:p>
          <a:p>
            <a:r>
              <a:rPr lang="en-US" dirty="0"/>
              <a:t>If the preliminary inspection proves promising, the next step is to employ an engineer to do a feasibility study.</a:t>
            </a:r>
          </a:p>
        </p:txBody>
      </p:sp>
    </p:spTree>
    <p:extLst>
      <p:ext uri="{BB962C8B-B14F-4D97-AF65-F5344CB8AC3E}">
        <p14:creationId xmlns:p14="http://schemas.microsoft.com/office/powerpoint/2010/main" val="2731540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781CEE-53DF-432F-8A0B-D319F1370ACD}"/>
              </a:ext>
            </a:extLst>
          </p:cNvPr>
          <p:cNvSpPr>
            <a:spLocks noGrp="1"/>
          </p:cNvSpPr>
          <p:nvPr>
            <p:ph idx="1"/>
          </p:nvPr>
        </p:nvSpPr>
        <p:spPr>
          <a:xfrm>
            <a:off x="1914144" y="190500"/>
            <a:ext cx="9997440" cy="6329570"/>
          </a:xfrm>
        </p:spPr>
        <p:txBody>
          <a:bodyPr>
            <a:normAutofit/>
          </a:bodyPr>
          <a:lstStyle/>
          <a:p>
            <a:pPr algn="just"/>
            <a:r>
              <a:rPr lang="en-US" sz="2000" dirty="0"/>
              <a:t>This feasibility study can be a one- or two-hour visit with the engineer or a 45- to 60-day process. </a:t>
            </a:r>
          </a:p>
          <a:p>
            <a:pPr algn="just"/>
            <a:r>
              <a:rPr lang="en-US" sz="2000" dirty="0"/>
              <a:t>If the engineer is familiar with the general area and is able to answer sufﬁcient questions, the developer may be able to proceed with negotiations to purchase the property within a relatively short period, since a detailed analysis of the site can be performed in several days or weeks. </a:t>
            </a:r>
          </a:p>
          <a:p>
            <a:pPr algn="just"/>
            <a:r>
              <a:rPr lang="en-US" sz="2000" dirty="0"/>
              <a:t>The experienced developer will usually perform a brief analysis of the property that addresses essential items and then proceed immediately to get the property under contract, with the ﬁnal purchase contingent on a number of items. </a:t>
            </a:r>
          </a:p>
          <a:p>
            <a:pPr algn="just"/>
            <a:r>
              <a:rPr lang="en-US" sz="2000" dirty="0"/>
              <a:t>Speed is often critical to get the property under contract to prevent a competitor developer from gaining control.</a:t>
            </a:r>
          </a:p>
          <a:p>
            <a:pPr algn="just"/>
            <a:r>
              <a:rPr lang="en-US" sz="2000" dirty="0"/>
              <a:t>During this study period, the developer is very busy doing a complete analysis for the property. </a:t>
            </a:r>
          </a:p>
          <a:p>
            <a:pPr algn="just"/>
            <a:r>
              <a:rPr lang="en-US" sz="2000" dirty="0"/>
              <a:t>This analysis could include a market survey, ﬁnancing options, sales potential, </a:t>
            </a:r>
            <a:r>
              <a:rPr lang="en-US" sz="2000" i="1" dirty="0"/>
              <a:t>pro forma ﬁnancial models of the proposed project, and, </a:t>
            </a:r>
            <a:r>
              <a:rPr lang="en-US" sz="2000" dirty="0"/>
              <a:t>not least, a detailed engineering feasibility study. </a:t>
            </a:r>
          </a:p>
          <a:p>
            <a:pPr algn="just"/>
            <a:r>
              <a:rPr lang="en-US" sz="2000" dirty="0"/>
              <a:t>There is usually a limited number of days to do this feasibility study(from 15 to 45 days is quite common), during which time the purchaser can release his option to purchase the property for any number of reasons. </a:t>
            </a:r>
          </a:p>
        </p:txBody>
      </p:sp>
    </p:spTree>
    <p:extLst>
      <p:ext uri="{BB962C8B-B14F-4D97-AF65-F5344CB8AC3E}">
        <p14:creationId xmlns:p14="http://schemas.microsoft.com/office/powerpoint/2010/main" val="1073343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12B184-4585-4C7A-8CFB-C138C35A1C63}"/>
              </a:ext>
            </a:extLst>
          </p:cNvPr>
          <p:cNvSpPr>
            <a:spLocks noGrp="1"/>
          </p:cNvSpPr>
          <p:nvPr>
            <p:ph idx="1"/>
          </p:nvPr>
        </p:nvSpPr>
        <p:spPr>
          <a:xfrm>
            <a:off x="1914144" y="291548"/>
            <a:ext cx="9997440" cy="5956852"/>
          </a:xfrm>
        </p:spPr>
        <p:txBody>
          <a:bodyPr>
            <a:normAutofit fontScale="77500" lnSpcReduction="20000"/>
          </a:bodyPr>
          <a:lstStyle/>
          <a:p>
            <a:pPr algn="just"/>
            <a:r>
              <a:rPr lang="en-US" dirty="0"/>
              <a:t>During this engineering feasibility study, detailed information must be developed. </a:t>
            </a:r>
          </a:p>
          <a:p>
            <a:pPr algn="just"/>
            <a:r>
              <a:rPr lang="en-US" dirty="0"/>
              <a:t>What is the zoning? </a:t>
            </a:r>
          </a:p>
          <a:p>
            <a:pPr algn="just"/>
            <a:r>
              <a:rPr lang="en-US" dirty="0"/>
              <a:t>Can the developer reasonably expect to be able to get the desired rezoning? </a:t>
            </a:r>
          </a:p>
          <a:p>
            <a:pPr algn="just"/>
            <a:r>
              <a:rPr lang="en-US" dirty="0"/>
              <a:t>How many lots will the project yield? </a:t>
            </a:r>
          </a:p>
          <a:p>
            <a:pPr algn="just"/>
            <a:r>
              <a:rPr lang="en-US" dirty="0"/>
              <a:t>What is the cost of providing the needed infrastructure to the site, both on-site and off-site? </a:t>
            </a:r>
          </a:p>
          <a:p>
            <a:pPr algn="just"/>
            <a:r>
              <a:rPr lang="en-US" dirty="0"/>
              <a:t>What is the history of support or opposition to similar projects by citizens / neighbors in this area? </a:t>
            </a:r>
          </a:p>
          <a:p>
            <a:pPr algn="just"/>
            <a:r>
              <a:rPr lang="en-US" dirty="0"/>
              <a:t>After the developer has satisﬁed himself on all of the questions, he may then proceed with the contract. </a:t>
            </a:r>
          </a:p>
          <a:p>
            <a:pPr algn="just"/>
            <a:r>
              <a:rPr lang="en-US" dirty="0"/>
              <a:t>If the feasibility study or other analysis indicates the potential for problems, renegotiations may be necessary. </a:t>
            </a:r>
          </a:p>
          <a:p>
            <a:pPr algn="just"/>
            <a:r>
              <a:rPr lang="en-US" dirty="0"/>
              <a:t>Oftentimes during a feasibility study period, items are discovered that will cause the developer to drop the contract or renegotiate the terms based on the new information.</a:t>
            </a:r>
          </a:p>
          <a:p>
            <a:pPr algn="just"/>
            <a:endParaRPr lang="en-US" dirty="0"/>
          </a:p>
        </p:txBody>
      </p:sp>
    </p:spTree>
    <p:extLst>
      <p:ext uri="{BB962C8B-B14F-4D97-AF65-F5344CB8AC3E}">
        <p14:creationId xmlns:p14="http://schemas.microsoft.com/office/powerpoint/2010/main" val="80804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B7AEABB-6713-4FAD-9CFB-2E77BBAB9CB3}"/>
              </a:ext>
            </a:extLst>
          </p:cNvPr>
          <p:cNvSpPr>
            <a:spLocks noGrp="1"/>
          </p:cNvSpPr>
          <p:nvPr>
            <p:ph type="title"/>
          </p:nvPr>
        </p:nvSpPr>
        <p:spPr/>
        <p:txBody>
          <a:bodyPr/>
          <a:lstStyle/>
          <a:p>
            <a:pPr eaLnBrk="1" hangingPunct="1"/>
            <a:r>
              <a:rPr lang="en-US" altLang="en-US"/>
              <a:t>Unit 1. Introduction</a:t>
            </a:r>
          </a:p>
        </p:txBody>
      </p:sp>
      <p:sp>
        <p:nvSpPr>
          <p:cNvPr id="6147" name="Content Placeholder 2">
            <a:extLst>
              <a:ext uri="{FF2B5EF4-FFF2-40B4-BE49-F238E27FC236}">
                <a16:creationId xmlns:a16="http://schemas.microsoft.com/office/drawing/2014/main" id="{4203FA35-D764-4808-992B-738B1B939088}"/>
              </a:ext>
            </a:extLst>
          </p:cNvPr>
          <p:cNvSpPr>
            <a:spLocks noGrp="1"/>
          </p:cNvSpPr>
          <p:nvPr>
            <p:ph idx="1"/>
          </p:nvPr>
        </p:nvSpPr>
        <p:spPr/>
        <p:txBody>
          <a:bodyPr/>
          <a:lstStyle/>
          <a:p>
            <a:pPr eaLnBrk="1" hangingPunct="1"/>
            <a:r>
              <a:rPr lang="en-US" altLang="en-US"/>
              <a:t>Land</a:t>
            </a:r>
          </a:p>
          <a:p>
            <a:pPr lvl="1" eaLnBrk="1" hangingPunct="1"/>
            <a:r>
              <a:rPr lang="en-US" altLang="en-US"/>
              <a:t>Urban Land</a:t>
            </a:r>
          </a:p>
          <a:p>
            <a:pPr lvl="1" eaLnBrk="1" hangingPunct="1"/>
            <a:r>
              <a:rPr lang="en-US" altLang="en-US"/>
              <a:t>Rural Land</a:t>
            </a:r>
          </a:p>
          <a:p>
            <a:pPr eaLnBrk="1" hangingPunct="1"/>
            <a:r>
              <a:rPr lang="en-US" altLang="en-US"/>
              <a:t>Land Development</a:t>
            </a:r>
          </a:p>
          <a:p>
            <a:pPr eaLnBrk="1" hangingPunct="1"/>
            <a:r>
              <a:rPr lang="en-US" altLang="en-US"/>
              <a:t>Land Management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27D5DF-88D3-459C-B549-27B5A0A27EC9}"/>
              </a:ext>
            </a:extLst>
          </p:cNvPr>
          <p:cNvSpPr>
            <a:spLocks noGrp="1"/>
          </p:cNvSpPr>
          <p:nvPr>
            <p:ph idx="1"/>
          </p:nvPr>
        </p:nvSpPr>
        <p:spPr>
          <a:xfrm>
            <a:off x="1914144" y="212035"/>
            <a:ext cx="9997440" cy="6453808"/>
          </a:xfrm>
        </p:spPr>
        <p:txBody>
          <a:bodyPr>
            <a:normAutofit fontScale="77500" lnSpcReduction="20000"/>
          </a:bodyPr>
          <a:lstStyle/>
          <a:p>
            <a:r>
              <a:rPr lang="en-US" dirty="0"/>
              <a:t>The next step in the process usually involves hiring a surveyor to do a boundary and topographic survey. </a:t>
            </a:r>
          </a:p>
          <a:p>
            <a:r>
              <a:rPr lang="en-US" dirty="0"/>
              <a:t>The boundary survey is required to transfer title, while the topography survey is required to accomplish design. </a:t>
            </a:r>
          </a:p>
          <a:p>
            <a:r>
              <a:rPr lang="en-US" dirty="0"/>
              <a:t>The planner, whether it be the surveyor, engineer, architect, or landscape architect, will then proceed to do a schematic design of the proposed project working closely with the developer and all members of the team. </a:t>
            </a:r>
          </a:p>
          <a:p>
            <a:r>
              <a:rPr lang="en-US" dirty="0"/>
              <a:t>If rezoning is involved, the developer must mobilize his entire team and develop a winning strategy. </a:t>
            </a:r>
          </a:p>
          <a:p>
            <a:r>
              <a:rPr lang="en-US" dirty="0"/>
              <a:t>Once rezoning has been obtained, the next step is preparation of a detailed preliminary plan. </a:t>
            </a:r>
          </a:p>
          <a:p>
            <a:r>
              <a:rPr lang="en-US" dirty="0"/>
              <a:t>The schematic developed earlier or during the rezoning process is usually the basis for this plan, with more details of such things as sewer and water connection required to be shown. </a:t>
            </a:r>
          </a:p>
          <a:p>
            <a:r>
              <a:rPr lang="en-US" dirty="0"/>
              <a:t>Other details to be addressed include. </a:t>
            </a:r>
          </a:p>
          <a:p>
            <a:r>
              <a:rPr lang="en-US" dirty="0"/>
              <a:t>How is storm runoff to be handled? </a:t>
            </a:r>
          </a:p>
          <a:p>
            <a:r>
              <a:rPr lang="en-US" dirty="0"/>
              <a:t>What about erosion and sedimentation control, access, turning lanes, right turn lanes; building set backs, lot sizes, and treatment of soils? </a:t>
            </a:r>
          </a:p>
        </p:txBody>
      </p:sp>
    </p:spTree>
    <p:extLst>
      <p:ext uri="{BB962C8B-B14F-4D97-AF65-F5344CB8AC3E}">
        <p14:creationId xmlns:p14="http://schemas.microsoft.com/office/powerpoint/2010/main" val="313274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36D008-9CB4-4C74-83E9-BF7FFC118CB1}"/>
              </a:ext>
            </a:extLst>
          </p:cNvPr>
          <p:cNvSpPr>
            <a:spLocks noGrp="1"/>
          </p:cNvSpPr>
          <p:nvPr>
            <p:ph idx="1"/>
          </p:nvPr>
        </p:nvSpPr>
        <p:spPr>
          <a:xfrm>
            <a:off x="1914144" y="318052"/>
            <a:ext cx="9997440" cy="6228522"/>
          </a:xfrm>
        </p:spPr>
        <p:txBody>
          <a:bodyPr>
            <a:normAutofit fontScale="85000" lnSpcReduction="10000"/>
          </a:bodyPr>
          <a:lstStyle/>
          <a:p>
            <a:r>
              <a:rPr lang="en-US" dirty="0"/>
              <a:t>All of these questions and more are related to the preparation of the ﬁnal plans are addressed in the detailed preliminary plans. </a:t>
            </a:r>
          </a:p>
          <a:p>
            <a:r>
              <a:rPr lang="en-US" dirty="0"/>
              <a:t>The preliminary plans must then be processed through all the affected agencies and approval sought. </a:t>
            </a:r>
          </a:p>
          <a:p>
            <a:r>
              <a:rPr lang="en-US" dirty="0"/>
              <a:t>Most of the time revisions are required before approval is granted. </a:t>
            </a:r>
          </a:p>
          <a:p>
            <a:r>
              <a:rPr lang="en-US" dirty="0"/>
              <a:t>These requested revisions are sometimes mandatory but more often are negotiable. </a:t>
            </a:r>
          </a:p>
          <a:p>
            <a:r>
              <a:rPr lang="en-US" dirty="0"/>
              <a:t>It is here that the skilled consultant can make a big difference by successfully managing revisions before the project reaches ﬁnal design. </a:t>
            </a:r>
          </a:p>
          <a:p>
            <a:r>
              <a:rPr lang="en-US" dirty="0"/>
              <a:t>Sometimes it is necessary to present this preliminary plan, once again, to the affected citizens even though they may have been involved in the rezoning. </a:t>
            </a:r>
          </a:p>
          <a:p>
            <a:r>
              <a:rPr lang="en-US" dirty="0"/>
              <a:t>This aids in gaining community support and once again should be completed prior to embarking on ﬁnal design.</a:t>
            </a:r>
          </a:p>
          <a:p>
            <a:endParaRPr lang="en-US" dirty="0"/>
          </a:p>
        </p:txBody>
      </p:sp>
    </p:spTree>
    <p:extLst>
      <p:ext uri="{BB962C8B-B14F-4D97-AF65-F5344CB8AC3E}">
        <p14:creationId xmlns:p14="http://schemas.microsoft.com/office/powerpoint/2010/main" val="3313555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35E23A-655C-4842-9984-F4723943C937}"/>
              </a:ext>
            </a:extLst>
          </p:cNvPr>
          <p:cNvSpPr>
            <a:spLocks noGrp="1"/>
          </p:cNvSpPr>
          <p:nvPr>
            <p:ph idx="1"/>
          </p:nvPr>
        </p:nvSpPr>
        <p:spPr>
          <a:xfrm>
            <a:off x="1914144" y="185529"/>
            <a:ext cx="9997440" cy="6672471"/>
          </a:xfrm>
        </p:spPr>
        <p:txBody>
          <a:bodyPr>
            <a:normAutofit fontScale="92500" lnSpcReduction="10000"/>
          </a:bodyPr>
          <a:lstStyle/>
          <a:p>
            <a:pPr algn="just"/>
            <a:r>
              <a:rPr lang="en-US" sz="2400" dirty="0"/>
              <a:t>Once all required approvals of the preliminary plan have been obtained, preparation of detailed construction plans can proceed. </a:t>
            </a:r>
          </a:p>
          <a:p>
            <a:pPr algn="just"/>
            <a:r>
              <a:rPr lang="en-US" sz="2400" dirty="0"/>
              <a:t>There may be several separate different plans, or all may be included on one comprehensive set of drawings.</a:t>
            </a:r>
          </a:p>
          <a:p>
            <a:pPr algn="just"/>
            <a:r>
              <a:rPr lang="en-US" sz="2400" dirty="0"/>
              <a:t>Often water and/ or sewer systems must be engineered separately and reviewed and approved by that particular agency or authority. </a:t>
            </a:r>
          </a:p>
          <a:p>
            <a:pPr algn="just"/>
            <a:r>
              <a:rPr lang="en-US" sz="2400" dirty="0"/>
              <a:t>This same procedure will likely occur during the design of the streets and drainage. </a:t>
            </a:r>
          </a:p>
          <a:p>
            <a:pPr algn="just"/>
            <a:r>
              <a:rPr lang="en-US" sz="2400" dirty="0"/>
              <a:t>Several chapters in this book are devoted to detailed preparation of these ﬁnal plans.</a:t>
            </a:r>
          </a:p>
          <a:p>
            <a:pPr algn="just"/>
            <a:r>
              <a:rPr lang="en-US" sz="2400" dirty="0"/>
              <a:t>Concurrent to the engineer preparing these ﬁnal plans, the architect may be preparing detailed architectural plans for review and approval, on a parallel path, by the agencies.</a:t>
            </a:r>
          </a:p>
          <a:p>
            <a:pPr algn="just"/>
            <a:r>
              <a:rPr lang="en-US" sz="2400" dirty="0"/>
              <a:t>Once the ﬁnal plans have been approved, the developer must post a bond guaranteeing the work will be completed in accordance with the approved plans.</a:t>
            </a:r>
          </a:p>
          <a:p>
            <a:pPr algn="just"/>
            <a:r>
              <a:rPr lang="en-US" sz="2400" dirty="0"/>
              <a:t>The engineer usually assists the developer in preparing cost estimates for budget and bonding purposes. </a:t>
            </a:r>
          </a:p>
          <a:p>
            <a:pPr algn="just"/>
            <a:r>
              <a:rPr lang="en-US" sz="2400" dirty="0"/>
              <a:t>Frequently the developer will engage the engineer to oversee selection of a contractor or contractors to perform the construction.</a:t>
            </a:r>
          </a:p>
          <a:p>
            <a:pPr algn="just"/>
            <a:r>
              <a:rPr lang="en-US" sz="2400" dirty="0"/>
              <a:t>This may be through a closed-bid process or negotiated basis.</a:t>
            </a:r>
          </a:p>
        </p:txBody>
      </p:sp>
    </p:spTree>
    <p:extLst>
      <p:ext uri="{BB962C8B-B14F-4D97-AF65-F5344CB8AC3E}">
        <p14:creationId xmlns:p14="http://schemas.microsoft.com/office/powerpoint/2010/main" val="973039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E09B6A-5F76-4D69-80C6-85D1E281A61D}"/>
              </a:ext>
            </a:extLst>
          </p:cNvPr>
          <p:cNvSpPr>
            <a:spLocks noGrp="1"/>
          </p:cNvSpPr>
          <p:nvPr>
            <p:ph idx="1"/>
          </p:nvPr>
        </p:nvSpPr>
        <p:spPr>
          <a:xfrm>
            <a:off x="1696278" y="198783"/>
            <a:ext cx="10215306" cy="6427304"/>
          </a:xfrm>
        </p:spPr>
        <p:txBody>
          <a:bodyPr>
            <a:normAutofit fontScale="70000" lnSpcReduction="20000"/>
          </a:bodyPr>
          <a:lstStyle/>
          <a:p>
            <a:pPr algn="just"/>
            <a:r>
              <a:rPr lang="en-US" dirty="0"/>
              <a:t>The next step is construction. The surveyor is involved in giving lines and grades to the contractor to make sure that the completed project complies with the intent of the ﬁnal construction drawings. </a:t>
            </a:r>
          </a:p>
          <a:p>
            <a:pPr algn="just"/>
            <a:r>
              <a:rPr lang="en-US" dirty="0"/>
              <a:t>Sometimes the engineer will provide on-site inspection to ensure that speciﬁcations are fully honored, although in most jurisdictions the developer must pay a permit fee that covers the cost of inspection.</a:t>
            </a:r>
          </a:p>
          <a:p>
            <a:pPr algn="just"/>
            <a:r>
              <a:rPr lang="en-US" dirty="0"/>
              <a:t>The inspection or inspections are then performed by the jurisdictions’ own inspectors.</a:t>
            </a:r>
          </a:p>
          <a:p>
            <a:pPr algn="just"/>
            <a:r>
              <a:rPr lang="en-US" dirty="0"/>
              <a:t>In residential development, model homes are used to show potential buyers the types of ﬂoorplans and upgrades available within the community. In some cases, ﬂoor plans and rendered drawings are used as the only sales tool. </a:t>
            </a:r>
          </a:p>
          <a:p>
            <a:pPr algn="just"/>
            <a:r>
              <a:rPr lang="en-US" dirty="0"/>
              <a:t>Developers and lenders do not like construction to get very far ahead of sales.</a:t>
            </a:r>
          </a:p>
          <a:p>
            <a:pPr algn="just"/>
            <a:r>
              <a:rPr lang="en-US" dirty="0"/>
              <a:t>The ﬁnal step, after all construction of the infrastructure has been completed and the streets have all been paved, is to conduct an as-built survey and set ﬁnal property corners.</a:t>
            </a:r>
          </a:p>
          <a:p>
            <a:pPr algn="just"/>
            <a:r>
              <a:rPr lang="en-US" dirty="0"/>
              <a:t>Final inspections and the engineer’s certiﬁcation are the last ofﬁcial actions in the process.</a:t>
            </a:r>
          </a:p>
          <a:p>
            <a:pPr algn="just"/>
            <a:r>
              <a:rPr lang="en-US" dirty="0"/>
              <a:t>This overview of the land design process is of course simpliﬁed for ease of communicating what the entire process is. It is meant to be an overview. </a:t>
            </a:r>
          </a:p>
          <a:p>
            <a:pPr algn="just"/>
            <a:r>
              <a:rPr lang="en-US" dirty="0"/>
              <a:t>The details of the speciﬁc technical aspects can be found in the appropriate chapters.</a:t>
            </a:r>
          </a:p>
        </p:txBody>
      </p:sp>
    </p:spTree>
    <p:extLst>
      <p:ext uri="{BB962C8B-B14F-4D97-AF65-F5344CB8AC3E}">
        <p14:creationId xmlns:p14="http://schemas.microsoft.com/office/powerpoint/2010/main" val="523727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69665-0486-42DE-A02B-D1CC755DD3FA}"/>
              </a:ext>
            </a:extLst>
          </p:cNvPr>
          <p:cNvSpPr>
            <a:spLocks noGrp="1"/>
          </p:cNvSpPr>
          <p:nvPr>
            <p:ph idx="1"/>
          </p:nvPr>
        </p:nvSpPr>
        <p:spPr>
          <a:xfrm>
            <a:off x="1914144" y="357809"/>
            <a:ext cx="9997440" cy="6308034"/>
          </a:xfrm>
        </p:spPr>
        <p:txBody>
          <a:bodyPr>
            <a:normAutofit fontScale="77500" lnSpcReduction="20000"/>
          </a:bodyPr>
          <a:lstStyle/>
          <a:p>
            <a:pPr marL="82296" indent="0">
              <a:buNone/>
            </a:pPr>
            <a:r>
              <a:rPr lang="en-US" dirty="0"/>
              <a:t>Communication Skills</a:t>
            </a:r>
          </a:p>
          <a:p>
            <a:r>
              <a:rPr lang="en-US" dirty="0"/>
              <a:t>No discussion of the land development process would be complete without addressing the critical need for solid communication skills.</a:t>
            </a:r>
          </a:p>
          <a:p>
            <a:r>
              <a:rPr lang="en-US" dirty="0"/>
              <a:t>Overlooked and un emphasized in land development are good communication skills. </a:t>
            </a:r>
          </a:p>
          <a:p>
            <a:r>
              <a:rPr lang="en-US" dirty="0"/>
              <a:t>The process requires members of the team to be in constant communication with each other, with approval agencies, and with citizens. </a:t>
            </a:r>
          </a:p>
          <a:p>
            <a:r>
              <a:rPr lang="en-US" dirty="0"/>
              <a:t>A project undergoes many changes between its inception and completion. </a:t>
            </a:r>
          </a:p>
          <a:p>
            <a:r>
              <a:rPr lang="en-US" dirty="0"/>
              <a:t>These changes occur very rapidly and for many reasons. </a:t>
            </a:r>
          </a:p>
          <a:p>
            <a:r>
              <a:rPr lang="en-US" dirty="0"/>
              <a:t>It is imperative to communicate the changes and updates to the proper people at the proper time. </a:t>
            </a:r>
          </a:p>
          <a:p>
            <a:r>
              <a:rPr lang="en-US" dirty="0"/>
              <a:t>To do this effectively, one must ultimately know not only what has transpired technically but who should know what facts and what actions should follow. </a:t>
            </a:r>
          </a:p>
          <a:p>
            <a:r>
              <a:rPr lang="en-US" dirty="0"/>
              <a:t>The ability to communicate effectively through letter writing, report writing, and technical writing is a very important credential for the land development professional. </a:t>
            </a:r>
          </a:p>
        </p:txBody>
      </p:sp>
    </p:spTree>
    <p:extLst>
      <p:ext uri="{BB962C8B-B14F-4D97-AF65-F5344CB8AC3E}">
        <p14:creationId xmlns:p14="http://schemas.microsoft.com/office/powerpoint/2010/main" val="2495216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B35B61-59E4-4BCB-8E48-96CCBAB1D722}"/>
              </a:ext>
            </a:extLst>
          </p:cNvPr>
          <p:cNvSpPr>
            <a:spLocks noGrp="1"/>
          </p:cNvSpPr>
          <p:nvPr>
            <p:ph idx="1"/>
          </p:nvPr>
        </p:nvSpPr>
        <p:spPr>
          <a:xfrm>
            <a:off x="1590261" y="251791"/>
            <a:ext cx="10321323" cy="6467061"/>
          </a:xfrm>
        </p:spPr>
        <p:txBody>
          <a:bodyPr>
            <a:normAutofit fontScale="85000" lnSpcReduction="20000"/>
          </a:bodyPr>
          <a:lstStyle/>
          <a:p>
            <a:pPr algn="just"/>
            <a:r>
              <a:rPr lang="en-US" dirty="0"/>
              <a:t>Equally important is the ability to present your ideas clearly and precisely. </a:t>
            </a:r>
          </a:p>
          <a:p>
            <a:pPr algn="just"/>
            <a:r>
              <a:rPr lang="en-US" dirty="0"/>
              <a:t>Good public speaking skills before small and large groups are important in many professions but are particularly important in land development, where presentations to public approval agencies often make or break a project. </a:t>
            </a:r>
          </a:p>
          <a:p>
            <a:pPr algn="just"/>
            <a:r>
              <a:rPr lang="en-US" dirty="0"/>
              <a:t>This includes skills in adapting material for a technical audience, nontechnical group, or a mixture of the two. </a:t>
            </a:r>
          </a:p>
          <a:p>
            <a:pPr algn="just"/>
            <a:r>
              <a:rPr lang="en-US" dirty="0"/>
              <a:t>Accuracy should be unquestioned and enthusiasm a key ingredient. </a:t>
            </a:r>
          </a:p>
          <a:p>
            <a:pPr algn="just"/>
            <a:r>
              <a:rPr lang="en-US" dirty="0"/>
              <a:t>As always, respect for the time available is essential. </a:t>
            </a:r>
          </a:p>
          <a:p>
            <a:pPr algn="just"/>
            <a:r>
              <a:rPr lang="en-US" dirty="0"/>
              <a:t>Where appropriate, the use of humor can go a long way in easing tensions and building the relationship necessary to ensure the project receives a fair hearing. </a:t>
            </a:r>
          </a:p>
          <a:p>
            <a:pPr algn="just"/>
            <a:r>
              <a:rPr lang="en-US" dirty="0"/>
              <a:t>The ability to communicate effectively whatever the media is the mark of a leader and an essential quality for today’s land development professional.</a:t>
            </a:r>
          </a:p>
          <a:p>
            <a:pPr algn="just"/>
            <a:endParaRPr lang="en-US" dirty="0"/>
          </a:p>
        </p:txBody>
      </p:sp>
    </p:spTree>
    <p:extLst>
      <p:ext uri="{BB962C8B-B14F-4D97-AF65-F5344CB8AC3E}">
        <p14:creationId xmlns:p14="http://schemas.microsoft.com/office/powerpoint/2010/main" val="1160419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D23F2-5B13-4CA2-A398-EEDE52E8857F}"/>
              </a:ext>
            </a:extLst>
          </p:cNvPr>
          <p:cNvSpPr>
            <a:spLocks noGrp="1"/>
          </p:cNvSpPr>
          <p:nvPr>
            <p:ph idx="1"/>
          </p:nvPr>
        </p:nvSpPr>
        <p:spPr>
          <a:xfrm>
            <a:off x="1563757" y="238539"/>
            <a:ext cx="10347827" cy="6374296"/>
          </a:xfrm>
        </p:spPr>
        <p:txBody>
          <a:bodyPr>
            <a:normAutofit fontScale="77500" lnSpcReduction="20000"/>
          </a:bodyPr>
          <a:lstStyle/>
          <a:p>
            <a:pPr marL="82296" indent="0">
              <a:buNone/>
            </a:pPr>
            <a:r>
              <a:rPr lang="en-US" dirty="0"/>
              <a:t>Public Involvement</a:t>
            </a:r>
          </a:p>
          <a:p>
            <a:r>
              <a:rPr lang="en-US" dirty="0"/>
              <a:t>In today’s land development practice, a working knowledge of the public process is essential for success. Public agencies are really part of the design team. </a:t>
            </a:r>
          </a:p>
          <a:p>
            <a:r>
              <a:rPr lang="en-US" dirty="0"/>
              <a:t>Even though the relationship is mostly regulatory, in many jurisdictions they have the power to shape projects, deny applications and grant approvals. </a:t>
            </a:r>
          </a:p>
          <a:p>
            <a:r>
              <a:rPr lang="en-US" dirty="0"/>
              <a:t>The smart designer will establish an early rapport with all agencies from which he or she will require later approval. </a:t>
            </a:r>
          </a:p>
          <a:p>
            <a:r>
              <a:rPr lang="en-US" dirty="0"/>
              <a:t>The best way to establish this rapport is to understand their regulations thoroughly and submit plans that comply with these regulations, plans that are clear, easy to read, and complete. </a:t>
            </a:r>
          </a:p>
          <a:p>
            <a:r>
              <a:rPr lang="en-US" dirty="0"/>
              <a:t>Resist the urge to avoid compliance to reduce costs or save time. </a:t>
            </a:r>
          </a:p>
          <a:p>
            <a:r>
              <a:rPr lang="en-US" dirty="0"/>
              <a:t>This will only result in delays, which will result in turn in lost time and dollars. </a:t>
            </a:r>
          </a:p>
          <a:p>
            <a:r>
              <a:rPr lang="en-US" dirty="0"/>
              <a:t>If you disagree with the regulation and have a good valid reason, or if the regulation simply does not apply under the development conditions you face, waivers or variances can often be obtained by confronting the issue squarely and working with the approval agencies to obtain a solution. </a:t>
            </a:r>
          </a:p>
        </p:txBody>
      </p:sp>
    </p:spTree>
    <p:extLst>
      <p:ext uri="{BB962C8B-B14F-4D97-AF65-F5344CB8AC3E}">
        <p14:creationId xmlns:p14="http://schemas.microsoft.com/office/powerpoint/2010/main" val="2631912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9B4617-4933-468A-A663-D93667F6F846}"/>
              </a:ext>
            </a:extLst>
          </p:cNvPr>
          <p:cNvSpPr>
            <a:spLocks noGrp="1"/>
          </p:cNvSpPr>
          <p:nvPr>
            <p:ph idx="1"/>
          </p:nvPr>
        </p:nvSpPr>
        <p:spPr>
          <a:xfrm>
            <a:off x="1914144" y="172278"/>
            <a:ext cx="9997440" cy="6414052"/>
          </a:xfrm>
        </p:spPr>
        <p:txBody>
          <a:bodyPr>
            <a:normAutofit fontScale="70000" lnSpcReduction="20000"/>
          </a:bodyPr>
          <a:lstStyle/>
          <a:p>
            <a:pPr algn="just"/>
            <a:r>
              <a:rPr lang="en-US" dirty="0"/>
              <a:t>Involvement by public agencies is pervasive and must be understood thoroughly by the land designers, as there are many agencies involved, often with conﬂicting agendas. </a:t>
            </a:r>
          </a:p>
          <a:p>
            <a:pPr algn="just"/>
            <a:r>
              <a:rPr lang="en-US" dirty="0"/>
              <a:t>Approvals must be obtained from all involved agencies before the project can proceed. </a:t>
            </a:r>
          </a:p>
          <a:p>
            <a:pPr algn="just"/>
            <a:r>
              <a:rPr lang="en-US" dirty="0"/>
              <a:t>Compliance with applicable rules and regulations is often required by regulations, ordinances, or local, state, or federal law. </a:t>
            </a:r>
          </a:p>
          <a:p>
            <a:pPr algn="just"/>
            <a:r>
              <a:rPr lang="en-US" dirty="0"/>
              <a:t>The nature of public agency involvement varies greatly from jurisdiction to jurisdiction and agency to agency. Federal regulations, however, are reasonably consistent. </a:t>
            </a:r>
          </a:p>
          <a:p>
            <a:pPr algn="just"/>
            <a:r>
              <a:rPr lang="en-US" dirty="0"/>
              <a:t>Each state has its own set of rules that are dissimilar to those of other states. </a:t>
            </a:r>
          </a:p>
          <a:p>
            <a:pPr algn="just"/>
            <a:r>
              <a:rPr lang="en-US" dirty="0"/>
              <a:t>Even within a state, each county, town, and city can be different. Areas that are more urban and suburban in nature generally have a more detailed set of regulations. </a:t>
            </a:r>
          </a:p>
          <a:p>
            <a:pPr algn="just"/>
            <a:r>
              <a:rPr lang="en-US" dirty="0"/>
              <a:t>Sometimes regional authorities have jurisdiction for such services as sewer or water. </a:t>
            </a:r>
          </a:p>
          <a:p>
            <a:pPr algn="just"/>
            <a:r>
              <a:rPr lang="en-US" dirty="0"/>
              <a:t>It is imperative that the land designer thoroughly understand the rules of all the agencies having jurisdiction over a project.</a:t>
            </a:r>
          </a:p>
          <a:p>
            <a:pPr algn="just"/>
            <a:endParaRPr lang="en-US" dirty="0"/>
          </a:p>
        </p:txBody>
      </p:sp>
    </p:spTree>
    <p:extLst>
      <p:ext uri="{BB962C8B-B14F-4D97-AF65-F5344CB8AC3E}">
        <p14:creationId xmlns:p14="http://schemas.microsoft.com/office/powerpoint/2010/main" val="3279841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82A81-912F-44DE-98AD-84CDF2F52204}"/>
              </a:ext>
            </a:extLst>
          </p:cNvPr>
          <p:cNvSpPr>
            <a:spLocks noGrp="1"/>
          </p:cNvSpPr>
          <p:nvPr>
            <p:ph idx="1"/>
          </p:nvPr>
        </p:nvSpPr>
        <p:spPr>
          <a:xfrm>
            <a:off x="1914144" y="238539"/>
            <a:ext cx="9997440" cy="6520070"/>
          </a:xfrm>
        </p:spPr>
        <p:txBody>
          <a:bodyPr>
            <a:normAutofit fontScale="70000" lnSpcReduction="20000"/>
          </a:bodyPr>
          <a:lstStyle/>
          <a:p>
            <a:pPr algn="just"/>
            <a:r>
              <a:rPr lang="en-US" dirty="0"/>
              <a:t>The length of time involved in actual planning, engineering, and surveying is short compared to the length of time required to gain all the necessary approvals. </a:t>
            </a:r>
          </a:p>
          <a:p>
            <a:pPr algn="just"/>
            <a:r>
              <a:rPr lang="en-US" dirty="0"/>
              <a:t>Many politicians have been elected on platforms pledging to cut and streamline regulations, not only for private projects but also for public projects such as highways and utilities. </a:t>
            </a:r>
          </a:p>
          <a:p>
            <a:pPr algn="just"/>
            <a:r>
              <a:rPr lang="en-US" dirty="0"/>
              <a:t>Regardless of these good intentions, the regulatory process continues to expand as new regulations and agencies that enforce them continue to be created.</a:t>
            </a:r>
          </a:p>
          <a:p>
            <a:pPr algn="just"/>
            <a:r>
              <a:rPr lang="en-US" dirty="0"/>
              <a:t>The costs for land design and ﬁnal approvals have changed dramatically since the days of Levittown. </a:t>
            </a:r>
          </a:p>
          <a:p>
            <a:pPr algn="just"/>
            <a:r>
              <a:rPr lang="en-US" dirty="0"/>
              <a:t>Just as contemporary humor labels the federal tax code a welfare program for tax lawyers and accountants, the regulatory environment surrounding land development has created a large cadre of experts, both in and outside the agencies.</a:t>
            </a:r>
          </a:p>
          <a:p>
            <a:pPr algn="just"/>
            <a:r>
              <a:rPr lang="en-US" dirty="0"/>
              <a:t>Forty years ago, for a typical suburban house, the cost of engineering, planning, and surveying, including fees paid to agencies, was about the cost of a refrigerator. </a:t>
            </a:r>
          </a:p>
          <a:p>
            <a:pPr algn="just"/>
            <a:r>
              <a:rPr lang="en-US" dirty="0"/>
              <a:t>Today it is probably greater than the total cost of all of kitchen and other electronic appliances combined. Another amazing phenomenon is that the fees paid to various agencies, just for review and approval of plans, frequently exceed the fees charged by consultants preparing the plans! </a:t>
            </a:r>
          </a:p>
          <a:p>
            <a:pPr algn="just"/>
            <a:r>
              <a:rPr lang="en-US" dirty="0"/>
              <a:t>This does not include special assessments for sewer and water hookups, school assessments, transportation, and so on.</a:t>
            </a:r>
          </a:p>
        </p:txBody>
      </p:sp>
    </p:spTree>
    <p:extLst>
      <p:ext uri="{BB962C8B-B14F-4D97-AF65-F5344CB8AC3E}">
        <p14:creationId xmlns:p14="http://schemas.microsoft.com/office/powerpoint/2010/main" val="2354311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D70C66-45CE-4318-B0F2-FA24EA6B069C}"/>
              </a:ext>
            </a:extLst>
          </p:cNvPr>
          <p:cNvSpPr>
            <a:spLocks noGrp="1"/>
          </p:cNvSpPr>
          <p:nvPr>
            <p:ph idx="1"/>
          </p:nvPr>
        </p:nvSpPr>
        <p:spPr>
          <a:xfrm>
            <a:off x="1616765" y="265043"/>
            <a:ext cx="10294819" cy="6334540"/>
          </a:xfrm>
        </p:spPr>
        <p:txBody>
          <a:bodyPr>
            <a:normAutofit fontScale="85000" lnSpcReduction="20000"/>
          </a:bodyPr>
          <a:lstStyle/>
          <a:p>
            <a:pPr algn="just"/>
            <a:r>
              <a:rPr lang="en-US" dirty="0"/>
              <a:t>Citizens have become much more involved in the process of approvals for a project. </a:t>
            </a:r>
          </a:p>
          <a:p>
            <a:pPr algn="just"/>
            <a:r>
              <a:rPr lang="en-US" dirty="0"/>
              <a:t>Citizens are very skillful in opposing projects they do not want. </a:t>
            </a:r>
          </a:p>
          <a:p>
            <a:pPr algn="just"/>
            <a:r>
              <a:rPr lang="en-US" dirty="0"/>
              <a:t>They often have experts of their own, skilled in the complexity of land designs and versed in the myriad of regulations a developer must handle in order to gain ﬁnal approval. </a:t>
            </a:r>
          </a:p>
          <a:p>
            <a:pPr algn="just"/>
            <a:r>
              <a:rPr lang="en-US" dirty="0"/>
              <a:t>These regulations are open to differing interpretation by different experts, and it is very common for petitions to be made to the courts for ﬁnal resolutions.</a:t>
            </a:r>
          </a:p>
          <a:p>
            <a:pPr algn="just"/>
            <a:r>
              <a:rPr lang="en-US" dirty="0"/>
              <a:t>It is important to establish early relations with citizens who many be interested in the development of a particular piece of land. </a:t>
            </a:r>
          </a:p>
          <a:p>
            <a:pPr algn="just"/>
            <a:r>
              <a:rPr lang="en-US" dirty="0"/>
              <a:t>Early participation by these citizens can usually lead to modiﬁcations in a plan that will be acceptable to both the citizens and developer. </a:t>
            </a:r>
          </a:p>
          <a:p>
            <a:pPr algn="just"/>
            <a:r>
              <a:rPr lang="en-US" dirty="0"/>
              <a:t>It is not always what you do but how you do it that is all important to affected neighbors. </a:t>
            </a:r>
          </a:p>
          <a:p>
            <a:pPr algn="just"/>
            <a:r>
              <a:rPr lang="en-US" dirty="0"/>
              <a:t>Many things can be offered citizens or neighbors that will make the project more amenable to them. </a:t>
            </a:r>
          </a:p>
        </p:txBody>
      </p:sp>
    </p:spTree>
    <p:extLst>
      <p:ext uri="{BB962C8B-B14F-4D97-AF65-F5344CB8AC3E}">
        <p14:creationId xmlns:p14="http://schemas.microsoft.com/office/powerpoint/2010/main" val="20821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BD1FAF3-A8C7-4AFA-808E-518845925055}"/>
              </a:ext>
            </a:extLst>
          </p:cNvPr>
          <p:cNvSpPr>
            <a:spLocks noGrp="1"/>
          </p:cNvSpPr>
          <p:nvPr>
            <p:ph type="title"/>
          </p:nvPr>
        </p:nvSpPr>
        <p:spPr>
          <a:xfrm>
            <a:off x="1981200" y="274638"/>
            <a:ext cx="8229600" cy="715962"/>
          </a:xfrm>
        </p:spPr>
        <p:txBody>
          <a:bodyPr>
            <a:normAutofit fontScale="90000"/>
          </a:bodyPr>
          <a:lstStyle/>
          <a:p>
            <a:pPr eaLnBrk="1" hangingPunct="1"/>
            <a:r>
              <a:rPr lang="en-US" altLang="en-US"/>
              <a:t>1.1.Basic Characteristics of Land </a:t>
            </a:r>
          </a:p>
        </p:txBody>
      </p:sp>
      <p:sp>
        <p:nvSpPr>
          <p:cNvPr id="7171" name="Content Placeholder 2">
            <a:extLst>
              <a:ext uri="{FF2B5EF4-FFF2-40B4-BE49-F238E27FC236}">
                <a16:creationId xmlns:a16="http://schemas.microsoft.com/office/drawing/2014/main" id="{4CD95371-3E64-4A03-A8D3-0BF5B54B5E8C}"/>
              </a:ext>
            </a:extLst>
          </p:cNvPr>
          <p:cNvSpPr>
            <a:spLocks noGrp="1"/>
          </p:cNvSpPr>
          <p:nvPr>
            <p:ph idx="1"/>
          </p:nvPr>
        </p:nvSpPr>
        <p:spPr>
          <a:xfrm>
            <a:off x="1524000" y="990600"/>
            <a:ext cx="8839200" cy="5867400"/>
          </a:xfrm>
        </p:spPr>
        <p:txBody>
          <a:bodyPr/>
          <a:lstStyle/>
          <a:p>
            <a:pPr eaLnBrk="1" hangingPunct="1"/>
            <a:r>
              <a:rPr lang="en-US" altLang="en-US" sz="2400"/>
              <a:t>Land is an ultimate resource without it life can’t sustain</a:t>
            </a:r>
          </a:p>
          <a:p>
            <a:pPr eaLnBrk="1" hangingPunct="1"/>
            <a:r>
              <a:rPr lang="en-US" altLang="en-US" sz="2400"/>
              <a:t>Some of the basic features of land</a:t>
            </a:r>
          </a:p>
          <a:p>
            <a:pPr marL="914400" lvl="1" indent="-514350">
              <a:buFont typeface="Calibri" panose="020F0502020204030204" pitchFamily="34" charset="0"/>
              <a:buAutoNum type="arabicPeriod"/>
            </a:pPr>
            <a:r>
              <a:rPr lang="en-US" altLang="en-US" sz="2400" b="1" i="1"/>
              <a:t>Relative Fixity of supply </a:t>
            </a:r>
            <a:r>
              <a:rPr lang="en-US" altLang="en-US" sz="2400"/>
              <a:t>: the total supply of land is fixed. Incase, If one type of use is increased  it will be at the expense of another. But intensity in use can be increases. Example , by building multistory buildings on formerly low density residential area. Thus land is the least flexible factor of production</a:t>
            </a:r>
          </a:p>
          <a:p>
            <a:pPr marL="914400" lvl="1" indent="-514350">
              <a:buFont typeface="Calibri" panose="020F0502020204030204" pitchFamily="34" charset="0"/>
              <a:buAutoNum type="arabicPeriod"/>
            </a:pPr>
            <a:r>
              <a:rPr lang="en-US" altLang="en-US" sz="2400" b="1"/>
              <a:t>No cost of creation</a:t>
            </a:r>
          </a:p>
          <a:p>
            <a:pPr marL="914400" lvl="1" indent="-514350">
              <a:buFont typeface="Calibri" panose="020F0502020204030204" pitchFamily="34" charset="0"/>
              <a:buAutoNum type="arabicPeriod"/>
            </a:pPr>
            <a:r>
              <a:rPr lang="en-US" altLang="en-US" sz="2400" b="1" i="1"/>
              <a:t>Heterogeneity</a:t>
            </a:r>
            <a:r>
              <a:rPr lang="en-US" altLang="en-US" sz="2400"/>
              <a:t>: to the users of land each site and building is different</a:t>
            </a:r>
          </a:p>
          <a:p>
            <a:pPr marL="914400" lvl="1" indent="-514350">
              <a:buFont typeface="Calibri" panose="020F0502020204030204" pitchFamily="34" charset="0"/>
              <a:buAutoNum type="arabicPeriod"/>
            </a:pPr>
            <a:r>
              <a:rPr lang="en-US" altLang="en-US" sz="2200" b="1"/>
              <a:t>The absence of market for a land</a:t>
            </a:r>
            <a:r>
              <a:rPr lang="en-US" altLang="en-US" sz="2200"/>
              <a:t>: the land market transactions are not in land it self but in interests or rights in, under, over it</a:t>
            </a:r>
          </a:p>
          <a:p>
            <a:pPr marL="914400" lvl="1" indent="-514350">
              <a:buFont typeface="Calibri" panose="020F0502020204030204" pitchFamily="34" charset="0"/>
              <a:buAutoNum type="arabicPeriod"/>
            </a:pPr>
            <a:endParaRPr lang="en-US" altLang="en-US" sz="2400"/>
          </a:p>
          <a:p>
            <a:pPr marL="914400" lvl="1" indent="-514350">
              <a:buFont typeface="Calibri" panose="020F0502020204030204" pitchFamily="34" charset="0"/>
              <a:buAutoNum type="arabicPeriod"/>
            </a:pPr>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87D1BE-B304-4C29-A891-5D6FDBEF0EC9}"/>
              </a:ext>
            </a:extLst>
          </p:cNvPr>
          <p:cNvSpPr>
            <a:spLocks noGrp="1"/>
          </p:cNvSpPr>
          <p:nvPr>
            <p:ph idx="1"/>
          </p:nvPr>
        </p:nvSpPr>
        <p:spPr>
          <a:xfrm>
            <a:off x="1722783" y="265043"/>
            <a:ext cx="10188801" cy="6414053"/>
          </a:xfrm>
        </p:spPr>
        <p:txBody>
          <a:bodyPr>
            <a:normAutofit fontScale="85000" lnSpcReduction="20000"/>
          </a:bodyPr>
          <a:lstStyle/>
          <a:p>
            <a:pPr marL="82296" indent="0" algn="just">
              <a:buNone/>
            </a:pPr>
            <a:r>
              <a:rPr lang="en-US" dirty="0"/>
              <a:t>BASIS FOR DESIGN</a:t>
            </a:r>
          </a:p>
          <a:p>
            <a:pPr algn="just"/>
            <a:r>
              <a:rPr lang="en-US" dirty="0"/>
              <a:t>‘‘Quality design’’ is a much used and many times misused phrase. </a:t>
            </a:r>
          </a:p>
          <a:p>
            <a:pPr algn="just"/>
            <a:r>
              <a:rPr lang="en-US" dirty="0"/>
              <a:t>In today’s world, quality design is much more than the ability to ‘‘determine precisely how best to develop our program on the site selected, in speciﬁc forms and materials.’’</a:t>
            </a:r>
          </a:p>
          <a:p>
            <a:pPr algn="just"/>
            <a:r>
              <a:rPr lang="en-US" dirty="0"/>
              <a:t>Quality design is a result of the design team’s ability to produce a plan that not only conforms to the client’s established development program, goals, and objectives, recognized site constraints, laws, ordinances, regulations/ policies, accepted design standards, and market considerations but has also withstood the test of private and public special interest groups’ scrutiny.</a:t>
            </a:r>
          </a:p>
          <a:p>
            <a:pPr algn="just"/>
            <a:r>
              <a:rPr lang="en-US" dirty="0"/>
              <a:t>At the risk of oversimpliﬁcation, the prerequisites for undertaking quality site design are predicated on a designer’s level of familiarity and dexterity in dealing with a core of base information that is required throughout the process. </a:t>
            </a:r>
          </a:p>
          <a:p>
            <a:pPr algn="just"/>
            <a:r>
              <a:rPr lang="en-US" dirty="0"/>
              <a:t>The information base may be loosely categorized under the following major topics: </a:t>
            </a:r>
            <a:r>
              <a:rPr lang="en-US" i="1" dirty="0"/>
              <a:t>Development Program, Site, Planning and Regulatory Controls, and Design Team.</a:t>
            </a:r>
            <a:endParaRPr lang="en-US" dirty="0"/>
          </a:p>
        </p:txBody>
      </p:sp>
    </p:spTree>
    <p:extLst>
      <p:ext uri="{BB962C8B-B14F-4D97-AF65-F5344CB8AC3E}">
        <p14:creationId xmlns:p14="http://schemas.microsoft.com/office/powerpoint/2010/main" val="3342740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BAAA2-AA8E-4586-BC38-F9DB63415A71}"/>
              </a:ext>
            </a:extLst>
          </p:cNvPr>
          <p:cNvSpPr>
            <a:spLocks noGrp="1"/>
          </p:cNvSpPr>
          <p:nvPr>
            <p:ph idx="1"/>
          </p:nvPr>
        </p:nvSpPr>
        <p:spPr>
          <a:xfrm>
            <a:off x="1914144" y="238539"/>
            <a:ext cx="9997440" cy="6400800"/>
          </a:xfrm>
        </p:spPr>
        <p:txBody>
          <a:bodyPr>
            <a:normAutofit fontScale="92500" lnSpcReduction="10000"/>
          </a:bodyPr>
          <a:lstStyle/>
          <a:p>
            <a:pPr marL="82296" indent="0" algn="just">
              <a:buNone/>
            </a:pPr>
            <a:r>
              <a:rPr lang="en-US" dirty="0"/>
              <a:t>Development Program</a:t>
            </a:r>
          </a:p>
          <a:p>
            <a:pPr algn="just"/>
            <a:r>
              <a:rPr lang="en-US" dirty="0"/>
              <a:t>The development program is initially a determination on the part of the client / owner as to what type of development is expected for a given parcel of land. </a:t>
            </a:r>
          </a:p>
          <a:p>
            <a:pPr algn="just"/>
            <a:r>
              <a:rPr lang="en-US" dirty="0"/>
              <a:t>For the most part, such preliminary determinations are based on a cursory review of zoning, planning, and market considerations as applied to a speciﬁc property. </a:t>
            </a:r>
          </a:p>
          <a:p>
            <a:pPr algn="just"/>
            <a:r>
              <a:rPr lang="en-US" dirty="0"/>
              <a:t>This development program concept is presented to the project design team for discussion and reﬁnement. </a:t>
            </a:r>
          </a:p>
          <a:p>
            <a:pPr algn="just"/>
            <a:r>
              <a:rPr lang="en-US" dirty="0"/>
              <a:t>The challenge of project design is formulating a response that simultaneously seeks to balance the highest and best land use with the character of the site and its environs, client and consumer expectations, economic and marketing factors, and public/ private approval requirements.</a:t>
            </a:r>
          </a:p>
        </p:txBody>
      </p:sp>
    </p:spTree>
    <p:extLst>
      <p:ext uri="{BB962C8B-B14F-4D97-AF65-F5344CB8AC3E}">
        <p14:creationId xmlns:p14="http://schemas.microsoft.com/office/powerpoint/2010/main" val="3351685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3C8DE-FBFD-4193-A0F4-18FB2BACBEFA}"/>
              </a:ext>
            </a:extLst>
          </p:cNvPr>
          <p:cNvSpPr>
            <a:spLocks noGrp="1"/>
          </p:cNvSpPr>
          <p:nvPr>
            <p:ph idx="1"/>
          </p:nvPr>
        </p:nvSpPr>
        <p:spPr>
          <a:xfrm>
            <a:off x="1656522" y="159025"/>
            <a:ext cx="10255062" cy="6506817"/>
          </a:xfrm>
        </p:spPr>
        <p:txBody>
          <a:bodyPr>
            <a:normAutofit lnSpcReduction="10000"/>
          </a:bodyPr>
          <a:lstStyle/>
          <a:p>
            <a:pPr algn="just"/>
            <a:r>
              <a:rPr lang="en-US" sz="2400" dirty="0"/>
              <a:t>Land uses and their associated building types need to be consistent with current construction practices and consumer and user requirements. </a:t>
            </a:r>
          </a:p>
          <a:p>
            <a:pPr algn="just"/>
            <a:r>
              <a:rPr lang="en-US" sz="2400" dirty="0"/>
              <a:t>Market conditions, development costs, and numerous alternatives in development technologies afford the designer the opportunity to develop distinctly different designs for any given property. </a:t>
            </a:r>
          </a:p>
          <a:p>
            <a:pPr algn="just"/>
            <a:r>
              <a:rPr lang="en-US" sz="2400" dirty="0"/>
              <a:t>Design should be predicated upon a thorough understanding and appreciation of the success associated with previous land development designs. </a:t>
            </a:r>
          </a:p>
          <a:p>
            <a:pPr algn="just"/>
            <a:r>
              <a:rPr lang="en-US" sz="2400" dirty="0"/>
              <a:t>Such awareness strengthens the posture of the land development designer. </a:t>
            </a:r>
          </a:p>
          <a:p>
            <a:pPr algn="just"/>
            <a:r>
              <a:rPr lang="en-US" sz="2400" dirty="0"/>
              <a:t>The intent is not to mimic that which has proven to be successful, but rather to gain an understanding as to the reasons for success and expand on those attributes. </a:t>
            </a:r>
          </a:p>
          <a:p>
            <a:pPr algn="just"/>
            <a:r>
              <a:rPr lang="en-US" sz="2400" dirty="0"/>
              <a:t>The fundamental requirement of land design rests in a working knowledge of the physical/ functional characteristics and locational constraints associated with speciﬁc building product types. </a:t>
            </a:r>
          </a:p>
          <a:p>
            <a:pPr algn="just"/>
            <a:r>
              <a:rPr lang="en-US" sz="2400" dirty="0"/>
              <a:t>While certain base considerations, such as adequate vehicular access, represent a common requirement to all land use types, the appropriate design response varies substantially as one proceeds from detailing low density single family residences to the more complex urban mixed use development.</a:t>
            </a:r>
          </a:p>
        </p:txBody>
      </p:sp>
    </p:spTree>
    <p:extLst>
      <p:ext uri="{BB962C8B-B14F-4D97-AF65-F5344CB8AC3E}">
        <p14:creationId xmlns:p14="http://schemas.microsoft.com/office/powerpoint/2010/main" val="24635824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84BE7-14D8-4E51-9736-F869A4FA197C}"/>
              </a:ext>
            </a:extLst>
          </p:cNvPr>
          <p:cNvSpPr>
            <a:spLocks noGrp="1"/>
          </p:cNvSpPr>
          <p:nvPr>
            <p:ph idx="1"/>
          </p:nvPr>
        </p:nvSpPr>
        <p:spPr>
          <a:xfrm>
            <a:off x="1630017" y="225287"/>
            <a:ext cx="10281567" cy="6467061"/>
          </a:xfrm>
        </p:spPr>
        <p:txBody>
          <a:bodyPr>
            <a:normAutofit fontScale="92500" lnSpcReduction="10000"/>
          </a:bodyPr>
          <a:lstStyle/>
          <a:p>
            <a:pPr marL="82296" indent="0" algn="just">
              <a:buNone/>
            </a:pPr>
            <a:r>
              <a:rPr lang="en-US" sz="2800" dirty="0"/>
              <a:t>The Site</a:t>
            </a:r>
          </a:p>
          <a:p>
            <a:pPr algn="just"/>
            <a:r>
              <a:rPr lang="en-US" sz="2800" dirty="0"/>
              <a:t>The site, that piece of real estate on which a development program will be implemented, affords a special set of resources and opportunities for project design. </a:t>
            </a:r>
          </a:p>
          <a:p>
            <a:pPr algn="just"/>
            <a:r>
              <a:rPr lang="en-US" sz="2800" dirty="0"/>
              <a:t>Each site is unique and requires an understanding of and appreciation for the speciﬁc characteristics to elicit a tailored design response. </a:t>
            </a:r>
          </a:p>
          <a:p>
            <a:pPr algn="just"/>
            <a:r>
              <a:rPr lang="en-US" sz="2800" dirty="0"/>
              <a:t>Consideration should be inclusive of both surface and subsurface characteristics, as well as the dynamics associated with the natural and cultural processes which it makes unique. </a:t>
            </a:r>
          </a:p>
          <a:p>
            <a:pPr algn="just"/>
            <a:r>
              <a:rPr lang="en-US" sz="2800" dirty="0"/>
              <a:t>Attributes of a site normally considered relevant to land development activity include those that bear on the land’s ability to absorb speciﬁc development program elements. </a:t>
            </a:r>
          </a:p>
          <a:p>
            <a:pPr algn="just"/>
            <a:r>
              <a:rPr lang="en-US" sz="2800" dirty="0"/>
              <a:t>These include both on-site and off-site considerations.</a:t>
            </a:r>
          </a:p>
          <a:p>
            <a:pPr algn="just"/>
            <a:r>
              <a:rPr lang="en-US" sz="2800" dirty="0"/>
              <a:t>Site considerations brought to the design table range from site conﬁguration to adjacent land uses.</a:t>
            </a:r>
          </a:p>
        </p:txBody>
      </p:sp>
    </p:spTree>
    <p:extLst>
      <p:ext uri="{BB962C8B-B14F-4D97-AF65-F5344CB8AC3E}">
        <p14:creationId xmlns:p14="http://schemas.microsoft.com/office/powerpoint/2010/main" val="3124659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A1293D-32D4-4D09-9CE9-CDB134B3249A}"/>
              </a:ext>
            </a:extLst>
          </p:cNvPr>
          <p:cNvSpPr>
            <a:spLocks noGrp="1"/>
          </p:cNvSpPr>
          <p:nvPr>
            <p:ph idx="1"/>
          </p:nvPr>
        </p:nvSpPr>
        <p:spPr>
          <a:xfrm>
            <a:off x="1696278" y="159026"/>
            <a:ext cx="10215306" cy="6533321"/>
          </a:xfrm>
        </p:spPr>
        <p:txBody>
          <a:bodyPr>
            <a:normAutofit fontScale="92500" lnSpcReduction="20000"/>
          </a:bodyPr>
          <a:lstStyle/>
          <a:p>
            <a:pPr marL="82296" indent="0" algn="just">
              <a:buNone/>
            </a:pPr>
            <a:r>
              <a:rPr lang="en-US" sz="2400" dirty="0"/>
              <a:t>Regulatory Controls</a:t>
            </a:r>
          </a:p>
          <a:p>
            <a:pPr algn="just"/>
            <a:r>
              <a:rPr lang="en-US" sz="2400" dirty="0"/>
              <a:t>Knowledge of the public regulatory controls, design standards, and technical requirements associated with land development, as well as preexisting legal requirements or development conditions associated with a given property, is necessary to successful project design. </a:t>
            </a:r>
          </a:p>
          <a:p>
            <a:pPr algn="just"/>
            <a:r>
              <a:rPr lang="en-US" sz="2400" dirty="0"/>
              <a:t>Site design can not commence without a thorough knowledge of the appropriate regulatory ground rules. </a:t>
            </a:r>
          </a:p>
          <a:p>
            <a:pPr algn="just"/>
            <a:r>
              <a:rPr lang="en-US" sz="2400" dirty="0"/>
              <a:t>Issues relating to local comprehensive plans, zoning, and subdivision ordinances and other regulatory controls are ﬁrst analyzed during the feasibility and programming stage of the design process and remain an inﬂuence until ﬁnal site plan approval.</a:t>
            </a:r>
          </a:p>
          <a:p>
            <a:pPr algn="just"/>
            <a:r>
              <a:rPr lang="en-US" sz="2400" dirty="0"/>
              <a:t>Other regulations and legal requirements have varying degrees of impact on site design. </a:t>
            </a:r>
          </a:p>
          <a:p>
            <a:pPr algn="just"/>
            <a:r>
              <a:rPr lang="en-US" sz="2400" dirty="0"/>
              <a:t>Restrictive covenants that have been placed on a given property may dictate a site design with standards more stringent than those of state or local jurisdictions. </a:t>
            </a:r>
          </a:p>
          <a:p>
            <a:pPr algn="just"/>
            <a:r>
              <a:rPr lang="en-US" sz="2400" dirty="0"/>
              <a:t>Existing planned developments may mandate that the designer work within previously established design guidelines. </a:t>
            </a:r>
          </a:p>
          <a:p>
            <a:pPr algn="just"/>
            <a:r>
              <a:rPr lang="en-US" sz="2400" dirty="0"/>
              <a:t>Further, special development conditions may have been agreed to or imposed upon the land at a previous time in the development review and approval process. </a:t>
            </a:r>
          </a:p>
          <a:p>
            <a:pPr algn="just"/>
            <a:r>
              <a:rPr lang="en-US" sz="2400" dirty="0"/>
              <a:t>Such conditions may direct or inﬂuence design on a particular site in a manner atypical of other sites with similar uses.</a:t>
            </a:r>
          </a:p>
        </p:txBody>
      </p:sp>
    </p:spTree>
    <p:extLst>
      <p:ext uri="{BB962C8B-B14F-4D97-AF65-F5344CB8AC3E}">
        <p14:creationId xmlns:p14="http://schemas.microsoft.com/office/powerpoint/2010/main" val="581011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BCDCA2-25C2-41A1-A017-BF48318EFD0B}"/>
              </a:ext>
            </a:extLst>
          </p:cNvPr>
          <p:cNvSpPr>
            <a:spLocks noGrp="1"/>
          </p:cNvSpPr>
          <p:nvPr>
            <p:ph idx="1"/>
          </p:nvPr>
        </p:nvSpPr>
        <p:spPr>
          <a:xfrm>
            <a:off x="1696278" y="159025"/>
            <a:ext cx="10215306" cy="6506817"/>
          </a:xfrm>
        </p:spPr>
        <p:txBody>
          <a:bodyPr>
            <a:normAutofit fontScale="85000" lnSpcReduction="20000"/>
          </a:bodyPr>
          <a:lstStyle/>
          <a:p>
            <a:pPr algn="just"/>
            <a:r>
              <a:rPr lang="en-US" dirty="0"/>
              <a:t>Finally, statutes and policies of state and federal government provide regulation of such items as wetlands, coastal zones, hazardous waste, air and water quality, noise and handicapped accessibility, to cite a few. </a:t>
            </a:r>
          </a:p>
          <a:p>
            <a:pPr algn="just"/>
            <a:r>
              <a:rPr lang="en-US" dirty="0"/>
              <a:t>These considerations, coupled with varying building code requirements relative to building access and spacing, can have a signiﬁcant inﬂuence by creating site design constraints and opportunities.</a:t>
            </a:r>
          </a:p>
          <a:p>
            <a:pPr algn="just"/>
            <a:r>
              <a:rPr lang="en-US" dirty="0"/>
              <a:t>It is imperative that the designer bring as much information to the design effort as possible. </a:t>
            </a:r>
          </a:p>
          <a:p>
            <a:pPr algn="just"/>
            <a:r>
              <a:rPr lang="en-US" dirty="0"/>
              <a:t>All appropriate rules and regulations that may affect the design aspects of a speciﬁc project must be understood at the outset of the design process. </a:t>
            </a:r>
          </a:p>
          <a:p>
            <a:pPr algn="just"/>
            <a:r>
              <a:rPr lang="en-US" dirty="0"/>
              <a:t>While manipulation of select site characteristics and development program components may allow a degree of interpretation and ﬂexibility, statutory and/ or legal requirements are not as forgiving. </a:t>
            </a:r>
          </a:p>
          <a:p>
            <a:pPr algn="just"/>
            <a:r>
              <a:rPr lang="en-US" dirty="0"/>
              <a:t>The ultimate test of a successful design effort is whether it can be approved by the appropriate public agencies and constructed.</a:t>
            </a:r>
          </a:p>
        </p:txBody>
      </p:sp>
    </p:spTree>
    <p:extLst>
      <p:ext uri="{BB962C8B-B14F-4D97-AF65-F5344CB8AC3E}">
        <p14:creationId xmlns:p14="http://schemas.microsoft.com/office/powerpoint/2010/main" val="2930715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255A-240C-42C8-B829-B4DE5E6BA4AB}"/>
              </a:ext>
            </a:extLst>
          </p:cNvPr>
          <p:cNvSpPr>
            <a:spLocks noGrp="1"/>
          </p:cNvSpPr>
          <p:nvPr>
            <p:ph type="title"/>
          </p:nvPr>
        </p:nvSpPr>
        <p:spPr/>
        <p:txBody>
          <a:bodyPr>
            <a:normAutofit fontScale="90000"/>
          </a:bodyPr>
          <a:lstStyle/>
          <a:p>
            <a:r>
              <a:rPr lang="en-US" dirty="0"/>
              <a:t>Design Team</a:t>
            </a:r>
            <a:br>
              <a:rPr lang="en-US" dirty="0"/>
            </a:br>
            <a:endParaRPr lang="en-US" dirty="0"/>
          </a:p>
        </p:txBody>
      </p:sp>
      <p:sp>
        <p:nvSpPr>
          <p:cNvPr id="3" name="Content Placeholder 2">
            <a:extLst>
              <a:ext uri="{FF2B5EF4-FFF2-40B4-BE49-F238E27FC236}">
                <a16:creationId xmlns:a16="http://schemas.microsoft.com/office/drawing/2014/main" id="{66338B30-664D-4009-949F-3A633BDC9AE4}"/>
              </a:ext>
            </a:extLst>
          </p:cNvPr>
          <p:cNvSpPr>
            <a:spLocks noGrp="1"/>
          </p:cNvSpPr>
          <p:nvPr>
            <p:ph idx="1"/>
          </p:nvPr>
        </p:nvSpPr>
        <p:spPr/>
        <p:txBody>
          <a:bodyPr>
            <a:normAutofit lnSpcReduction="10000"/>
          </a:bodyPr>
          <a:lstStyle/>
          <a:p>
            <a:r>
              <a:rPr lang="en-US" dirty="0"/>
              <a:t>In a typical project, the land development team might consist of any of the following:</a:t>
            </a:r>
          </a:p>
          <a:p>
            <a:pPr marL="82296" indent="0">
              <a:buNone/>
            </a:pPr>
            <a:r>
              <a:rPr lang="en-US" dirty="0"/>
              <a:t>1. Client</a:t>
            </a:r>
          </a:p>
          <a:p>
            <a:pPr marL="82296" indent="0">
              <a:buNone/>
            </a:pPr>
            <a:r>
              <a:rPr lang="en-US" dirty="0"/>
              <a:t>2. Financial institution</a:t>
            </a:r>
          </a:p>
          <a:p>
            <a:pPr marL="82296" indent="0">
              <a:buNone/>
            </a:pPr>
            <a:r>
              <a:rPr lang="en-US" dirty="0"/>
              <a:t>3. Land surveyor</a:t>
            </a:r>
          </a:p>
          <a:p>
            <a:pPr marL="82296" indent="0">
              <a:buNone/>
            </a:pPr>
            <a:r>
              <a:rPr lang="en-US" dirty="0"/>
              <a:t>4. Civil engineer</a:t>
            </a:r>
          </a:p>
          <a:p>
            <a:pPr marL="82296" indent="0">
              <a:buNone/>
            </a:pPr>
            <a:r>
              <a:rPr lang="en-US" dirty="0"/>
              <a:t>5. Landscape architect</a:t>
            </a:r>
          </a:p>
          <a:p>
            <a:pPr marL="82296" indent="0">
              <a:buNone/>
            </a:pPr>
            <a:r>
              <a:rPr lang="en-US" dirty="0"/>
              <a:t>6. Architect</a:t>
            </a:r>
          </a:p>
          <a:p>
            <a:pPr marL="82296" indent="0">
              <a:buNone/>
            </a:pPr>
            <a:r>
              <a:rPr lang="en-US" dirty="0"/>
              <a:t>7. Project designer</a:t>
            </a:r>
          </a:p>
          <a:p>
            <a:pPr marL="82296" indent="0">
              <a:buNone/>
            </a:pPr>
            <a:endParaRPr lang="en-US" dirty="0"/>
          </a:p>
        </p:txBody>
      </p:sp>
    </p:spTree>
    <p:extLst>
      <p:ext uri="{BB962C8B-B14F-4D97-AF65-F5344CB8AC3E}">
        <p14:creationId xmlns:p14="http://schemas.microsoft.com/office/powerpoint/2010/main" val="40707928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E8AD5-BBA9-42F3-A5F7-9AE6067D2D6D}"/>
              </a:ext>
            </a:extLst>
          </p:cNvPr>
          <p:cNvSpPr>
            <a:spLocks noGrp="1"/>
          </p:cNvSpPr>
          <p:nvPr>
            <p:ph idx="1"/>
          </p:nvPr>
        </p:nvSpPr>
        <p:spPr>
          <a:xfrm>
            <a:off x="1714500" y="190500"/>
            <a:ext cx="10197084" cy="6400800"/>
          </a:xfrm>
        </p:spPr>
        <p:txBody>
          <a:bodyPr>
            <a:normAutofit fontScale="85000" lnSpcReduction="20000"/>
          </a:bodyPr>
          <a:lstStyle/>
          <a:p>
            <a:pPr marL="82296" indent="0">
              <a:buNone/>
            </a:pPr>
            <a:r>
              <a:rPr lang="en-US" dirty="0"/>
              <a:t>8. Attorney—land use and other</a:t>
            </a:r>
          </a:p>
          <a:p>
            <a:pPr marL="82296" indent="0">
              <a:buNone/>
            </a:pPr>
            <a:r>
              <a:rPr lang="en-US" dirty="0"/>
              <a:t>9. Urban planner</a:t>
            </a:r>
          </a:p>
          <a:p>
            <a:pPr marL="82296" indent="0">
              <a:buNone/>
            </a:pPr>
            <a:r>
              <a:rPr lang="en-US" dirty="0"/>
              <a:t>10. Transportation planner</a:t>
            </a:r>
          </a:p>
          <a:p>
            <a:pPr marL="82296" indent="0">
              <a:buNone/>
            </a:pPr>
            <a:r>
              <a:rPr lang="en-US" dirty="0"/>
              <a:t>11. Environmental specialists</a:t>
            </a:r>
          </a:p>
          <a:p>
            <a:pPr marL="82296" indent="0">
              <a:buNone/>
            </a:pPr>
            <a:r>
              <a:rPr lang="en-US" dirty="0"/>
              <a:t>12. Market analyst / researcher</a:t>
            </a:r>
          </a:p>
          <a:p>
            <a:pPr marL="82296" indent="0">
              <a:buNone/>
            </a:pPr>
            <a:r>
              <a:rPr lang="en-US" dirty="0"/>
              <a:t>13. Real estate brokers</a:t>
            </a:r>
          </a:p>
          <a:p>
            <a:pPr marL="82296" indent="0">
              <a:buNone/>
            </a:pPr>
            <a:r>
              <a:rPr lang="en-US" dirty="0"/>
              <a:t>14. Real estate specialist</a:t>
            </a:r>
          </a:p>
          <a:p>
            <a:pPr marL="82296" indent="0">
              <a:buNone/>
            </a:pPr>
            <a:r>
              <a:rPr lang="en-US" dirty="0"/>
              <a:t>15. Economist</a:t>
            </a:r>
          </a:p>
          <a:p>
            <a:pPr marL="82296" indent="0">
              <a:buNone/>
            </a:pPr>
            <a:r>
              <a:rPr lang="en-US" dirty="0"/>
              <a:t>16. Public approved agencies</a:t>
            </a:r>
          </a:p>
          <a:p>
            <a:pPr marL="82296" indent="0">
              <a:buNone/>
            </a:pPr>
            <a:r>
              <a:rPr lang="en-US" dirty="0"/>
              <a:t>17. Citizens</a:t>
            </a:r>
          </a:p>
          <a:p>
            <a:pPr marL="82296" indent="0">
              <a:buNone/>
            </a:pPr>
            <a:r>
              <a:rPr lang="en-US" dirty="0"/>
              <a:t>18. Sociologists, recreational specialists, cultural and</a:t>
            </a:r>
          </a:p>
          <a:p>
            <a:pPr marL="82296" indent="0">
              <a:buNone/>
            </a:pPr>
            <a:r>
              <a:rPr lang="en-US" dirty="0"/>
              <a:t>education specialist, other engineers, architects, etc.</a:t>
            </a:r>
          </a:p>
          <a:p>
            <a:pPr marL="82296" indent="0">
              <a:buNone/>
            </a:pPr>
            <a:r>
              <a:rPr lang="en-US" dirty="0"/>
              <a:t>19. Geotechnical engineer/ geologist</a:t>
            </a:r>
          </a:p>
          <a:p>
            <a:pPr marL="82296" indent="0">
              <a:buNone/>
            </a:pPr>
            <a:r>
              <a:rPr lang="en-US" dirty="0"/>
              <a:t>20. Structural engineer</a:t>
            </a:r>
          </a:p>
          <a:p>
            <a:pPr marL="82296" indent="0">
              <a:buNone/>
            </a:pPr>
            <a:r>
              <a:rPr lang="en-US" dirty="0"/>
              <a:t>21. Archeologist</a:t>
            </a:r>
          </a:p>
        </p:txBody>
      </p:sp>
    </p:spTree>
    <p:extLst>
      <p:ext uri="{BB962C8B-B14F-4D97-AF65-F5344CB8AC3E}">
        <p14:creationId xmlns:p14="http://schemas.microsoft.com/office/powerpoint/2010/main" val="3704024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13F3BE-A047-4B72-BF29-B0DE5F3F9CCC}"/>
              </a:ext>
            </a:extLst>
          </p:cNvPr>
          <p:cNvSpPr>
            <a:spLocks noGrp="1"/>
          </p:cNvSpPr>
          <p:nvPr>
            <p:ph idx="1"/>
          </p:nvPr>
        </p:nvSpPr>
        <p:spPr>
          <a:xfrm>
            <a:off x="1914144" y="323850"/>
            <a:ext cx="9997440" cy="5924550"/>
          </a:xfrm>
        </p:spPr>
        <p:txBody>
          <a:bodyPr>
            <a:normAutofit fontScale="77500" lnSpcReduction="20000"/>
          </a:bodyPr>
          <a:lstStyle/>
          <a:p>
            <a:pPr algn="just"/>
            <a:r>
              <a:rPr lang="en-US" dirty="0"/>
              <a:t>Land development has become a very complex industry, and the design team requires a comprehensive understanding of it. </a:t>
            </a:r>
          </a:p>
          <a:p>
            <a:pPr algn="just"/>
            <a:r>
              <a:rPr lang="en-US" dirty="0"/>
              <a:t>Persons involved in this undertaking have had to become specialists, but to participate in the overall process, the specialists should have a broad knowledge of the popular terms and principles used in the industry. </a:t>
            </a:r>
          </a:p>
          <a:p>
            <a:pPr algn="just"/>
            <a:r>
              <a:rPr lang="en-US" dirty="0"/>
              <a:t>It is mandatory that certain of the essential professionals have an overall knowledge of all facets of the process. </a:t>
            </a:r>
          </a:p>
          <a:p>
            <a:pPr algn="just"/>
            <a:r>
              <a:rPr lang="en-US" dirty="0"/>
              <a:t>These would certainly include the planners, engineers, and surveyors, as well as the land use attorney and, of course, the client. </a:t>
            </a:r>
          </a:p>
          <a:p>
            <a:pPr algn="just"/>
            <a:r>
              <a:rPr lang="en-US" dirty="0"/>
              <a:t>Others who play various roles, depending on the project, include the ﬁnancial institution providing the ﬁnancing, real estate specialists, geotechnical engineers/ geologists, structural engineers, archaeologists, sociologists, recreational specialists, cultural and education specialists, and, of course, architects. </a:t>
            </a:r>
          </a:p>
          <a:p>
            <a:pPr algn="just"/>
            <a:r>
              <a:rPr lang="en-US" dirty="0"/>
              <a:t>We will conﬁne our discussion here to a few, but others are elaborated on throughout this book.</a:t>
            </a:r>
          </a:p>
        </p:txBody>
      </p:sp>
    </p:spTree>
    <p:extLst>
      <p:ext uri="{BB962C8B-B14F-4D97-AF65-F5344CB8AC3E}">
        <p14:creationId xmlns:p14="http://schemas.microsoft.com/office/powerpoint/2010/main" val="4172747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2848-6686-44BD-8B3F-994BE0FBF04A}"/>
              </a:ext>
            </a:extLst>
          </p:cNvPr>
          <p:cNvSpPr>
            <a:spLocks noGrp="1"/>
          </p:cNvSpPr>
          <p:nvPr>
            <p:ph type="title"/>
          </p:nvPr>
        </p:nvSpPr>
        <p:spPr/>
        <p:txBody>
          <a:bodyPr/>
          <a:lstStyle/>
          <a:p>
            <a:r>
              <a:rPr lang="en-US" dirty="0"/>
              <a:t>Client</a:t>
            </a:r>
          </a:p>
        </p:txBody>
      </p:sp>
      <p:sp>
        <p:nvSpPr>
          <p:cNvPr id="3" name="Content Placeholder 2">
            <a:extLst>
              <a:ext uri="{FF2B5EF4-FFF2-40B4-BE49-F238E27FC236}">
                <a16:creationId xmlns:a16="http://schemas.microsoft.com/office/drawing/2014/main" id="{E2FD35DB-8889-4F8F-B996-637BC5C767A3}"/>
              </a:ext>
            </a:extLst>
          </p:cNvPr>
          <p:cNvSpPr>
            <a:spLocks noGrp="1"/>
          </p:cNvSpPr>
          <p:nvPr>
            <p:ph idx="1"/>
          </p:nvPr>
        </p:nvSpPr>
        <p:spPr/>
        <p:txBody>
          <a:bodyPr>
            <a:normAutofit lnSpcReduction="10000"/>
          </a:bodyPr>
          <a:lstStyle/>
          <a:p>
            <a:pPr algn="just"/>
            <a:r>
              <a:rPr lang="en-US" dirty="0"/>
              <a:t>While the land development client may be the end developer or builder, it is not unusual for the designer to operate under the general direction of a representative of a major corporate, institutional, or ﬁnancial interest. As a key to establishing a successful working relationship, a designer must understand his client’s familiarity and past experience in land development and project design. In addition, the client’s knowledge of the development activity within the subject jurisdiction and his expectations of the design team</a:t>
            </a:r>
          </a:p>
          <a:p>
            <a:endParaRPr lang="en-US" dirty="0"/>
          </a:p>
        </p:txBody>
      </p:sp>
    </p:spTree>
    <p:extLst>
      <p:ext uri="{BB962C8B-B14F-4D97-AF65-F5344CB8AC3E}">
        <p14:creationId xmlns:p14="http://schemas.microsoft.com/office/powerpoint/2010/main" val="1664714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FF0C87B-EACC-4F4F-8FF3-11C9159ECC42}"/>
              </a:ext>
            </a:extLst>
          </p:cNvPr>
          <p:cNvSpPr>
            <a:spLocks noGrp="1"/>
          </p:cNvSpPr>
          <p:nvPr>
            <p:ph type="title"/>
          </p:nvPr>
        </p:nvSpPr>
        <p:spPr/>
        <p:txBody>
          <a:bodyPr/>
          <a:lstStyle/>
          <a:p>
            <a:pPr eaLnBrk="1" hangingPunct="1"/>
            <a:r>
              <a:rPr lang="en-US" altLang="en-US"/>
              <a:t>1.1.1. Urban or Built-up Land </a:t>
            </a:r>
          </a:p>
        </p:txBody>
      </p:sp>
      <p:sp>
        <p:nvSpPr>
          <p:cNvPr id="3" name="Content Placeholder 2">
            <a:extLst>
              <a:ext uri="{FF2B5EF4-FFF2-40B4-BE49-F238E27FC236}">
                <a16:creationId xmlns:a16="http://schemas.microsoft.com/office/drawing/2014/main" id="{4D7E4557-C482-4158-A304-BAB4850A0A6C}"/>
              </a:ext>
            </a:extLst>
          </p:cNvPr>
          <p:cNvSpPr>
            <a:spLocks noGrp="1"/>
          </p:cNvSpPr>
          <p:nvPr>
            <p:ph idx="1"/>
          </p:nvPr>
        </p:nvSpPr>
        <p:spPr/>
        <p:txBody>
          <a:bodyPr rtlCol="0">
            <a:normAutofit fontScale="92500" lnSpcReduction="10000"/>
          </a:bodyPr>
          <a:lstStyle/>
          <a:p>
            <a:pPr>
              <a:defRPr/>
            </a:pPr>
            <a:r>
              <a:rPr lang="en-US" dirty="0"/>
              <a:t>Based on the type of </a:t>
            </a:r>
            <a:r>
              <a:rPr lang="en-US" b="1" u="sng" dirty="0">
                <a:solidFill>
                  <a:srgbClr val="7030A0"/>
                </a:solidFill>
              </a:rPr>
              <a:t>settlement and use</a:t>
            </a:r>
            <a:r>
              <a:rPr lang="en-US" dirty="0"/>
              <a:t>, It can be urban and Rural</a:t>
            </a:r>
          </a:p>
          <a:p>
            <a:pPr>
              <a:defRPr/>
            </a:pPr>
            <a:r>
              <a:rPr lang="en-US" dirty="0"/>
              <a:t>Urban or Built-up Land is comprised of areas of intensive use with much of the land covered by </a:t>
            </a:r>
            <a:r>
              <a:rPr lang="en-US" b="1" u="sng" dirty="0">
                <a:solidFill>
                  <a:srgbClr val="7030A0"/>
                </a:solidFill>
              </a:rPr>
              <a:t>structures. </a:t>
            </a:r>
          </a:p>
          <a:p>
            <a:pPr>
              <a:defRPr/>
            </a:pPr>
            <a:r>
              <a:rPr lang="en-US" dirty="0"/>
              <a:t>Included in this category are cities, towns, villages, strip developments along highways, transportation, power, and communications facilities, and areas such as those occupied by mills, shopping centers, industrial and commercial complexes, and institutions that may, in some instances, be isolated from urban areas.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30C69-BBB3-4502-89F7-F604153F23D0}"/>
              </a:ext>
            </a:extLst>
          </p:cNvPr>
          <p:cNvSpPr>
            <a:spLocks noGrp="1"/>
          </p:cNvSpPr>
          <p:nvPr>
            <p:ph type="title"/>
          </p:nvPr>
        </p:nvSpPr>
        <p:spPr/>
        <p:txBody>
          <a:bodyPr/>
          <a:lstStyle/>
          <a:p>
            <a:r>
              <a:rPr lang="en-US" dirty="0"/>
              <a:t>Attorney/ Legal Counsel.</a:t>
            </a:r>
          </a:p>
        </p:txBody>
      </p:sp>
      <p:sp>
        <p:nvSpPr>
          <p:cNvPr id="3" name="Content Placeholder 2">
            <a:extLst>
              <a:ext uri="{FF2B5EF4-FFF2-40B4-BE49-F238E27FC236}">
                <a16:creationId xmlns:a16="http://schemas.microsoft.com/office/drawing/2014/main" id="{AD9B1C9C-4FB5-447C-B36B-E0669FDF0FE1}"/>
              </a:ext>
            </a:extLst>
          </p:cNvPr>
          <p:cNvSpPr>
            <a:spLocks noGrp="1"/>
          </p:cNvSpPr>
          <p:nvPr>
            <p:ph idx="1"/>
          </p:nvPr>
        </p:nvSpPr>
        <p:spPr/>
        <p:txBody>
          <a:bodyPr>
            <a:normAutofit fontScale="85000" lnSpcReduction="10000"/>
          </a:bodyPr>
          <a:lstStyle/>
          <a:p>
            <a:r>
              <a:rPr lang="en-US" dirty="0"/>
              <a:t>The complexity of regulatory controls and public administrative procedures has prompted an increase in the participation of legal counsel in the land development process. While they may be primarily responsible for the preparation and review of documents associated with legal or procedural requirements, they may have a potentially signiﬁcant role in project design. First, by virtue of their prior exposure to a variety of design efforts, they may have knowledge of comparable projects that have been successful in securing public approval. Secondly, depending on their personal relationship with the client, they may be positioned to inﬂuence decision-making during the project design process.</a:t>
            </a:r>
          </a:p>
        </p:txBody>
      </p:sp>
    </p:spTree>
    <p:extLst>
      <p:ext uri="{BB962C8B-B14F-4D97-AF65-F5344CB8AC3E}">
        <p14:creationId xmlns:p14="http://schemas.microsoft.com/office/powerpoint/2010/main" val="2051474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B9CD1-4CD5-492A-B6CD-BF37030B900C}"/>
              </a:ext>
            </a:extLst>
          </p:cNvPr>
          <p:cNvSpPr>
            <a:spLocks noGrp="1"/>
          </p:cNvSpPr>
          <p:nvPr>
            <p:ph type="title"/>
          </p:nvPr>
        </p:nvSpPr>
        <p:spPr/>
        <p:txBody>
          <a:bodyPr/>
          <a:lstStyle/>
          <a:p>
            <a:r>
              <a:rPr lang="en-US" dirty="0"/>
              <a:t>Engineers</a:t>
            </a:r>
          </a:p>
        </p:txBody>
      </p:sp>
      <p:sp>
        <p:nvSpPr>
          <p:cNvPr id="3" name="Content Placeholder 2">
            <a:extLst>
              <a:ext uri="{FF2B5EF4-FFF2-40B4-BE49-F238E27FC236}">
                <a16:creationId xmlns:a16="http://schemas.microsoft.com/office/drawing/2014/main" id="{BE262AC2-0085-4706-946D-B9AD214D7C60}"/>
              </a:ext>
            </a:extLst>
          </p:cNvPr>
          <p:cNvSpPr>
            <a:spLocks noGrp="1"/>
          </p:cNvSpPr>
          <p:nvPr>
            <p:ph idx="1"/>
          </p:nvPr>
        </p:nvSpPr>
        <p:spPr>
          <a:xfrm>
            <a:off x="1914144" y="1115879"/>
            <a:ext cx="9997440" cy="5086027"/>
          </a:xfrm>
        </p:spPr>
        <p:txBody>
          <a:bodyPr>
            <a:normAutofit fontScale="85000" lnSpcReduction="20000"/>
          </a:bodyPr>
          <a:lstStyle/>
          <a:p>
            <a:pPr algn="just"/>
            <a:r>
              <a:rPr lang="en-US" dirty="0"/>
              <a:t>Civil engineers have a very important technical role in the project design and site planning process. </a:t>
            </a:r>
          </a:p>
          <a:p>
            <a:pPr algn="just"/>
            <a:r>
              <a:rPr lang="en-US" dirty="0"/>
              <a:t>In the early stages of design, civil engineers provide valuable information in terms of the location, routing, and sizing of various site infrastructure, including street improvements, stormwater management facilities, sanitary sewerage, water systems, and other utilities. </a:t>
            </a:r>
          </a:p>
          <a:p>
            <a:pPr algn="just"/>
            <a:r>
              <a:rPr lang="en-US" dirty="0"/>
              <a:t>The engineer’s involvement in the early design stages is important because technical decisions will be carried through to ﬁnal site plan design and ultimately certiﬁed by a registered professional engineer.</a:t>
            </a:r>
          </a:p>
          <a:p>
            <a:pPr algn="just"/>
            <a:r>
              <a:rPr lang="en-US" dirty="0"/>
              <a:t>Given their typical responsibility in the preparation of the ﬁnal site plans and construction documents, their continuing participation in the design process is essential.</a:t>
            </a:r>
          </a:p>
          <a:p>
            <a:pPr algn="just"/>
            <a:endParaRPr lang="en-US" dirty="0"/>
          </a:p>
        </p:txBody>
      </p:sp>
    </p:spTree>
    <p:extLst>
      <p:ext uri="{BB962C8B-B14F-4D97-AF65-F5344CB8AC3E}">
        <p14:creationId xmlns:p14="http://schemas.microsoft.com/office/powerpoint/2010/main" val="266119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9D363-378E-4824-91A2-83068D0D1597}"/>
              </a:ext>
            </a:extLst>
          </p:cNvPr>
          <p:cNvSpPr>
            <a:spLocks noGrp="1"/>
          </p:cNvSpPr>
          <p:nvPr>
            <p:ph type="title"/>
          </p:nvPr>
        </p:nvSpPr>
        <p:spPr/>
        <p:txBody>
          <a:bodyPr/>
          <a:lstStyle/>
          <a:p>
            <a:r>
              <a:rPr lang="en-US" dirty="0"/>
              <a:t>Surveyors</a:t>
            </a:r>
          </a:p>
        </p:txBody>
      </p:sp>
      <p:sp>
        <p:nvSpPr>
          <p:cNvPr id="3" name="Content Placeholder 2">
            <a:extLst>
              <a:ext uri="{FF2B5EF4-FFF2-40B4-BE49-F238E27FC236}">
                <a16:creationId xmlns:a16="http://schemas.microsoft.com/office/drawing/2014/main" id="{4336CCBE-58C8-4C03-BF16-FBCF9C46CC48}"/>
              </a:ext>
            </a:extLst>
          </p:cNvPr>
          <p:cNvSpPr>
            <a:spLocks noGrp="1"/>
          </p:cNvSpPr>
          <p:nvPr>
            <p:ph idx="1"/>
          </p:nvPr>
        </p:nvSpPr>
        <p:spPr/>
        <p:txBody>
          <a:bodyPr>
            <a:normAutofit fontScale="62500" lnSpcReduction="20000"/>
          </a:bodyPr>
          <a:lstStyle/>
          <a:p>
            <a:r>
              <a:rPr lang="en-US" dirty="0"/>
              <a:t>Prior to about 1950, the surveyor was the key player in laying out a standard subdivision. </a:t>
            </a:r>
          </a:p>
          <a:p>
            <a:r>
              <a:rPr lang="en-US" dirty="0"/>
              <a:t>The suburbs were still largely rural, and development, which pushed out from the fringes of the urban core, was usually a matter of laying out lots, cutting in the streets, installing roadside ditches, and some cross-draining of culverts. </a:t>
            </a:r>
          </a:p>
          <a:p>
            <a:r>
              <a:rPr lang="en-US" dirty="0"/>
              <a:t>As development intensiﬁed and new regulations for better streets, clean water, and sewer systems were promulgated, surveyors began to become civil engineers or to add civil engineers to their staff. </a:t>
            </a:r>
          </a:p>
          <a:p>
            <a:r>
              <a:rPr lang="en-US" dirty="0"/>
              <a:t>The basic services of the land surveyor are still very important to the overall success of the project. </a:t>
            </a:r>
          </a:p>
          <a:p>
            <a:r>
              <a:rPr lang="en-US" dirty="0"/>
              <a:t>It is the surveyor who provides the boundary survey and topographic information that the designers must have in order to begin. </a:t>
            </a:r>
          </a:p>
          <a:p>
            <a:r>
              <a:rPr lang="en-US" dirty="0"/>
              <a:t>Not only is the exact computation for street and lot alignment the job of the surveyor, but so is the ﬁnal horizontal and vertical alignment of all the infrastructure and buildings to ensure that the speciﬁcations of the de signer and civil engineer are met. </a:t>
            </a:r>
          </a:p>
          <a:p>
            <a:r>
              <a:rPr lang="en-US" dirty="0"/>
              <a:t>It has often been said that the surveyor is the ﬁrst and the last on the job as he sets the ﬁnal permanent monumentation and prepares the ‘‘as </a:t>
            </a:r>
            <a:r>
              <a:rPr lang="en-US" dirty="0" err="1"/>
              <a:t>builts</a:t>
            </a:r>
            <a:r>
              <a:rPr lang="en-US" dirty="0"/>
              <a:t>’’when the project is completed.</a:t>
            </a:r>
          </a:p>
          <a:p>
            <a:endParaRPr lang="en-US" dirty="0"/>
          </a:p>
        </p:txBody>
      </p:sp>
    </p:spTree>
    <p:extLst>
      <p:ext uri="{BB962C8B-B14F-4D97-AF65-F5344CB8AC3E}">
        <p14:creationId xmlns:p14="http://schemas.microsoft.com/office/powerpoint/2010/main" val="186219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1745-80B6-45A0-912F-D42596814279}"/>
              </a:ext>
            </a:extLst>
          </p:cNvPr>
          <p:cNvSpPr>
            <a:spLocks noGrp="1"/>
          </p:cNvSpPr>
          <p:nvPr>
            <p:ph type="title"/>
          </p:nvPr>
        </p:nvSpPr>
        <p:spPr/>
        <p:txBody>
          <a:bodyPr/>
          <a:lstStyle/>
          <a:p>
            <a:r>
              <a:rPr lang="en-US" dirty="0"/>
              <a:t>Urban Planners</a:t>
            </a:r>
          </a:p>
        </p:txBody>
      </p:sp>
      <p:sp>
        <p:nvSpPr>
          <p:cNvPr id="3" name="Content Placeholder 2">
            <a:extLst>
              <a:ext uri="{FF2B5EF4-FFF2-40B4-BE49-F238E27FC236}">
                <a16:creationId xmlns:a16="http://schemas.microsoft.com/office/drawing/2014/main" id="{E5BB7E98-AEB0-4B99-9D8B-310717EA158E}"/>
              </a:ext>
            </a:extLst>
          </p:cNvPr>
          <p:cNvSpPr>
            <a:spLocks noGrp="1"/>
          </p:cNvSpPr>
          <p:nvPr>
            <p:ph idx="1"/>
          </p:nvPr>
        </p:nvSpPr>
        <p:spPr/>
        <p:txBody>
          <a:bodyPr>
            <a:normAutofit fontScale="77500" lnSpcReduction="20000"/>
          </a:bodyPr>
          <a:lstStyle/>
          <a:p>
            <a:r>
              <a:rPr lang="en-US" dirty="0"/>
              <a:t>Given the increased complexity of local zoning and planning documents, the urban planner’s role in the design process has increased notably. </a:t>
            </a:r>
          </a:p>
          <a:p>
            <a:r>
              <a:rPr lang="en-US" dirty="0"/>
              <a:t>Based on knowledge of the local zoning/ planning requirements, the urban planner is in a position to guide the design team by interpreting the impact of governmental regulatory requirements on the design process. </a:t>
            </a:r>
          </a:p>
          <a:p>
            <a:r>
              <a:rPr lang="en-US" dirty="0"/>
              <a:t>Often, the urban planner will team up with the project attorney to act as a front-end team to carry the design documents through the public review process. </a:t>
            </a:r>
          </a:p>
          <a:p>
            <a:r>
              <a:rPr lang="en-US" dirty="0"/>
              <a:t>Due to his or her involvement in local planning and zoning initiatives, often the urban planner is able to cultivate a positive relationship with administrative staff and elected ofﬁcials. </a:t>
            </a:r>
          </a:p>
          <a:p>
            <a:r>
              <a:rPr lang="en-US" dirty="0"/>
              <a:t>This relationship is important to the design team as the urban planner gains access to staff and elected ofﬁcials to promote project advocacy.</a:t>
            </a:r>
          </a:p>
          <a:p>
            <a:endParaRPr lang="en-US" dirty="0"/>
          </a:p>
        </p:txBody>
      </p:sp>
    </p:spTree>
    <p:extLst>
      <p:ext uri="{BB962C8B-B14F-4D97-AF65-F5344CB8AC3E}">
        <p14:creationId xmlns:p14="http://schemas.microsoft.com/office/powerpoint/2010/main" val="3289444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5904-7397-4E6F-854A-A54B6EB9CA54}"/>
              </a:ext>
            </a:extLst>
          </p:cNvPr>
          <p:cNvSpPr>
            <a:spLocks noGrp="1"/>
          </p:cNvSpPr>
          <p:nvPr>
            <p:ph type="title"/>
          </p:nvPr>
        </p:nvSpPr>
        <p:spPr/>
        <p:txBody>
          <a:bodyPr/>
          <a:lstStyle/>
          <a:p>
            <a:r>
              <a:rPr lang="en-US" dirty="0"/>
              <a:t>Transportation Planners</a:t>
            </a:r>
          </a:p>
        </p:txBody>
      </p:sp>
      <p:sp>
        <p:nvSpPr>
          <p:cNvPr id="3" name="Content Placeholder 2">
            <a:extLst>
              <a:ext uri="{FF2B5EF4-FFF2-40B4-BE49-F238E27FC236}">
                <a16:creationId xmlns:a16="http://schemas.microsoft.com/office/drawing/2014/main" id="{3707831E-9A37-4A21-9183-0B5277975D10}"/>
              </a:ext>
            </a:extLst>
          </p:cNvPr>
          <p:cNvSpPr>
            <a:spLocks noGrp="1"/>
          </p:cNvSpPr>
          <p:nvPr>
            <p:ph idx="1"/>
          </p:nvPr>
        </p:nvSpPr>
        <p:spPr/>
        <p:txBody>
          <a:bodyPr>
            <a:normAutofit fontScale="77500" lnSpcReduction="20000"/>
          </a:bodyPr>
          <a:lstStyle/>
          <a:p>
            <a:pPr algn="just"/>
            <a:r>
              <a:rPr lang="en-US" dirty="0"/>
              <a:t>Concern about the impact of new development on the existing vehicular transportation networks has made transportation planners an integral member of the design team in many communities. </a:t>
            </a:r>
          </a:p>
          <a:p>
            <a:pPr algn="just"/>
            <a:r>
              <a:rPr lang="en-US" dirty="0"/>
              <a:t>This has been prompted by requirements that proposed development activity be subjected to a rigorous assessment of projected trafﬁc impacts and documentation of associated roadway improvements necessary to sustain a acceptable level of service. </a:t>
            </a:r>
          </a:p>
          <a:p>
            <a:pPr algn="just"/>
            <a:r>
              <a:rPr lang="en-US" dirty="0"/>
              <a:t>The nature and extent of required on- and off-site road improvements varies with the size and speciﬁcs of each project. Sufﬁce it to say that there is ﬁnancial and design coordination associated with such required improvements that may have signiﬁcant consequences in developing the appropriate design response.</a:t>
            </a:r>
          </a:p>
          <a:p>
            <a:endParaRPr lang="en-US" dirty="0"/>
          </a:p>
        </p:txBody>
      </p:sp>
    </p:spTree>
    <p:extLst>
      <p:ext uri="{BB962C8B-B14F-4D97-AF65-F5344CB8AC3E}">
        <p14:creationId xmlns:p14="http://schemas.microsoft.com/office/powerpoint/2010/main" val="253199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7B634-AB1D-42CE-85D4-1BA094A251D2}"/>
              </a:ext>
            </a:extLst>
          </p:cNvPr>
          <p:cNvSpPr>
            <a:spLocks noGrp="1"/>
          </p:cNvSpPr>
          <p:nvPr>
            <p:ph type="title"/>
          </p:nvPr>
        </p:nvSpPr>
        <p:spPr/>
        <p:txBody>
          <a:bodyPr/>
          <a:lstStyle/>
          <a:p>
            <a:r>
              <a:rPr lang="en-US" dirty="0"/>
              <a:t>Environmental Specialists.</a:t>
            </a:r>
          </a:p>
        </p:txBody>
      </p:sp>
      <p:sp>
        <p:nvSpPr>
          <p:cNvPr id="3" name="Content Placeholder 2">
            <a:extLst>
              <a:ext uri="{FF2B5EF4-FFF2-40B4-BE49-F238E27FC236}">
                <a16:creationId xmlns:a16="http://schemas.microsoft.com/office/drawing/2014/main" id="{6DEBA151-B931-44DA-B816-8E6CBE809AE7}"/>
              </a:ext>
            </a:extLst>
          </p:cNvPr>
          <p:cNvSpPr>
            <a:spLocks noGrp="1"/>
          </p:cNvSpPr>
          <p:nvPr>
            <p:ph idx="1"/>
          </p:nvPr>
        </p:nvSpPr>
        <p:spPr>
          <a:xfrm>
            <a:off x="1914144" y="1447800"/>
            <a:ext cx="9997440" cy="5135562"/>
          </a:xfrm>
        </p:spPr>
        <p:txBody>
          <a:bodyPr>
            <a:normAutofit fontScale="85000" lnSpcReduction="20000"/>
          </a:bodyPr>
          <a:lstStyle/>
          <a:p>
            <a:pPr algn="just"/>
            <a:r>
              <a:rPr lang="en-US" dirty="0"/>
              <a:t>Some level of environmental assessment is usually required as part of land development activity. </a:t>
            </a:r>
          </a:p>
          <a:p>
            <a:pPr algn="just"/>
            <a:r>
              <a:rPr lang="en-US" dirty="0"/>
              <a:t>Historians, archaeologists, botanists, acoustical specialists, arborists, geologists, hydrologists, and other environmental scientists have increasingly become participants in the design and development process. </a:t>
            </a:r>
          </a:p>
          <a:p>
            <a:pPr algn="just"/>
            <a:r>
              <a:rPr lang="en-US" dirty="0"/>
              <a:t>Their participation may occur throughout the design process, commencing at preliminary site investigation and extending through to ﬁnal design with the formulation of measures to mitigate the impacts of development. </a:t>
            </a:r>
          </a:p>
          <a:p>
            <a:pPr algn="just"/>
            <a:r>
              <a:rPr lang="en-US" dirty="0"/>
              <a:t>The environmental scientist’s role varies from project to project. However, given the increased emphasis on protecting the environment through preservation, conservation, buffering, and other mitigation measures, their role is important.</a:t>
            </a:r>
          </a:p>
          <a:p>
            <a:pPr algn="just"/>
            <a:endParaRPr lang="en-US" dirty="0"/>
          </a:p>
        </p:txBody>
      </p:sp>
    </p:spTree>
    <p:extLst>
      <p:ext uri="{BB962C8B-B14F-4D97-AF65-F5344CB8AC3E}">
        <p14:creationId xmlns:p14="http://schemas.microsoft.com/office/powerpoint/2010/main" val="19413397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E8031-F927-48F7-B1CF-8A8FD77C7DE3}"/>
              </a:ext>
            </a:extLst>
          </p:cNvPr>
          <p:cNvSpPr>
            <a:spLocks noGrp="1"/>
          </p:cNvSpPr>
          <p:nvPr>
            <p:ph type="title"/>
          </p:nvPr>
        </p:nvSpPr>
        <p:spPr/>
        <p:txBody>
          <a:bodyPr/>
          <a:lstStyle/>
          <a:p>
            <a:r>
              <a:rPr lang="en-US" dirty="0"/>
              <a:t>Market Analyst/ Researcher</a:t>
            </a:r>
          </a:p>
        </p:txBody>
      </p:sp>
      <p:sp>
        <p:nvSpPr>
          <p:cNvPr id="3" name="Content Placeholder 2">
            <a:extLst>
              <a:ext uri="{FF2B5EF4-FFF2-40B4-BE49-F238E27FC236}">
                <a16:creationId xmlns:a16="http://schemas.microsoft.com/office/drawing/2014/main" id="{C44D2189-0A71-4248-8FC7-B3429FBB5B6D}"/>
              </a:ext>
            </a:extLst>
          </p:cNvPr>
          <p:cNvSpPr>
            <a:spLocks noGrp="1"/>
          </p:cNvSpPr>
          <p:nvPr>
            <p:ph idx="1"/>
          </p:nvPr>
        </p:nvSpPr>
        <p:spPr>
          <a:xfrm>
            <a:off x="1914144" y="1447800"/>
            <a:ext cx="9997440" cy="5135562"/>
          </a:xfrm>
        </p:spPr>
        <p:txBody>
          <a:bodyPr>
            <a:normAutofit fontScale="92500" lnSpcReduction="10000"/>
          </a:bodyPr>
          <a:lstStyle/>
          <a:p>
            <a:r>
              <a:rPr lang="en-US" dirty="0"/>
              <a:t>Market analysts often provide varying levels of feasibility studies that assist in the formulation of project-speciﬁc building programs. </a:t>
            </a:r>
          </a:p>
          <a:p>
            <a:r>
              <a:rPr lang="en-US" dirty="0"/>
              <a:t>Their role in project design can range from actually determining and describing the details of the development program to providing guidance in locating uses on the site. </a:t>
            </a:r>
          </a:p>
          <a:p>
            <a:r>
              <a:rPr lang="en-US" dirty="0"/>
              <a:t>The importance of this discipline varies with the proposed use or development program. </a:t>
            </a:r>
          </a:p>
          <a:p>
            <a:r>
              <a:rPr lang="en-US" dirty="0"/>
              <a:t>A market study may be required to obtain development ﬁnancing in addition to providing the client / designer with advice relating to the established development program. </a:t>
            </a:r>
          </a:p>
        </p:txBody>
      </p:sp>
    </p:spTree>
    <p:extLst>
      <p:ext uri="{BB962C8B-B14F-4D97-AF65-F5344CB8AC3E}">
        <p14:creationId xmlns:p14="http://schemas.microsoft.com/office/powerpoint/2010/main" val="40726966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6DBD-8FE5-41EC-81F0-3C2C2BB23256}"/>
              </a:ext>
            </a:extLst>
          </p:cNvPr>
          <p:cNvSpPr>
            <a:spLocks noGrp="1"/>
          </p:cNvSpPr>
          <p:nvPr>
            <p:ph type="title"/>
          </p:nvPr>
        </p:nvSpPr>
        <p:spPr/>
        <p:txBody>
          <a:bodyPr>
            <a:normAutofit fontScale="90000"/>
          </a:bodyPr>
          <a:lstStyle/>
          <a:p>
            <a:r>
              <a:rPr lang="en-US" dirty="0"/>
              <a:t>Public Review/ Approval Agents/ Citizens. </a:t>
            </a:r>
            <a:br>
              <a:rPr lang="en-US" dirty="0"/>
            </a:br>
            <a:endParaRPr lang="en-US" dirty="0"/>
          </a:p>
        </p:txBody>
      </p:sp>
      <p:sp>
        <p:nvSpPr>
          <p:cNvPr id="3" name="Content Placeholder 2">
            <a:extLst>
              <a:ext uri="{FF2B5EF4-FFF2-40B4-BE49-F238E27FC236}">
                <a16:creationId xmlns:a16="http://schemas.microsoft.com/office/drawing/2014/main" id="{634982FE-10B0-4743-BAEF-350935E2C9CE}"/>
              </a:ext>
            </a:extLst>
          </p:cNvPr>
          <p:cNvSpPr>
            <a:spLocks noGrp="1"/>
          </p:cNvSpPr>
          <p:nvPr>
            <p:ph idx="1"/>
          </p:nvPr>
        </p:nvSpPr>
        <p:spPr/>
        <p:txBody>
          <a:bodyPr/>
          <a:lstStyle/>
          <a:p>
            <a:r>
              <a:rPr lang="en-US" dirty="0"/>
              <a:t>Representatives of the public interest have a signiﬁcant role in project design. </a:t>
            </a:r>
          </a:p>
          <a:p>
            <a:r>
              <a:rPr lang="en-US" dirty="0"/>
              <a:t>While jurisdictional regulations establish the ground rules, required public agency review and interpretation of public policy and performance criteria, as well as citizen concerns, have a signiﬁcant inﬂuence on many aspects of project design.</a:t>
            </a:r>
          </a:p>
          <a:p>
            <a:endParaRPr lang="en-US" dirty="0"/>
          </a:p>
        </p:txBody>
      </p:sp>
    </p:spTree>
    <p:extLst>
      <p:ext uri="{BB962C8B-B14F-4D97-AF65-F5344CB8AC3E}">
        <p14:creationId xmlns:p14="http://schemas.microsoft.com/office/powerpoint/2010/main" val="26084446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36B3-2859-4892-8F17-9DC0848F2494}"/>
              </a:ext>
            </a:extLst>
          </p:cNvPr>
          <p:cNvSpPr>
            <a:spLocks noGrp="1"/>
          </p:cNvSpPr>
          <p:nvPr>
            <p:ph type="title"/>
          </p:nvPr>
        </p:nvSpPr>
        <p:spPr>
          <a:xfrm>
            <a:off x="1425844" y="274637"/>
            <a:ext cx="10766156" cy="1321687"/>
          </a:xfrm>
        </p:spPr>
        <p:txBody>
          <a:bodyPr>
            <a:normAutofit fontScale="90000"/>
          </a:bodyPr>
          <a:lstStyle/>
          <a:p>
            <a:r>
              <a:rPr lang="en-US" sz="4000" dirty="0"/>
              <a:t>TRADITIONAL STEPS IN THE LAND DEVELOPMENT</a:t>
            </a:r>
            <a:br>
              <a:rPr lang="en-US" sz="4000" dirty="0"/>
            </a:br>
            <a:r>
              <a:rPr lang="en-US" sz="4000" dirty="0"/>
              <a:t>PROJECT DESIGN PROCESS</a:t>
            </a:r>
            <a:br>
              <a:rPr lang="en-US" dirty="0"/>
            </a:br>
            <a:endParaRPr lang="en-US" dirty="0"/>
          </a:p>
        </p:txBody>
      </p:sp>
      <p:sp>
        <p:nvSpPr>
          <p:cNvPr id="3" name="Content Placeholder 2">
            <a:extLst>
              <a:ext uri="{FF2B5EF4-FFF2-40B4-BE49-F238E27FC236}">
                <a16:creationId xmlns:a16="http://schemas.microsoft.com/office/drawing/2014/main" id="{F4F19437-66C9-43D0-B80C-F5DAB1EBF7D2}"/>
              </a:ext>
            </a:extLst>
          </p:cNvPr>
          <p:cNvSpPr>
            <a:spLocks noGrp="1"/>
          </p:cNvSpPr>
          <p:nvPr>
            <p:ph idx="1"/>
          </p:nvPr>
        </p:nvSpPr>
        <p:spPr>
          <a:xfrm>
            <a:off x="1658319" y="1447800"/>
            <a:ext cx="10253265" cy="5262966"/>
          </a:xfrm>
        </p:spPr>
        <p:txBody>
          <a:bodyPr>
            <a:normAutofit fontScale="70000" lnSpcReduction="20000"/>
          </a:bodyPr>
          <a:lstStyle/>
          <a:p>
            <a:r>
              <a:rPr lang="en-US" dirty="0"/>
              <a:t>Land development design has traditionally been composed of several distinct steps or stages leading to the ﬁnal plan.</a:t>
            </a:r>
          </a:p>
          <a:p>
            <a:r>
              <a:rPr lang="en-US" dirty="0"/>
              <a:t>While structured to be orderly and sequential, like other problem-solving endeavors it seldom follows a straight-line path to solution. </a:t>
            </a:r>
          </a:p>
          <a:p>
            <a:r>
              <a:rPr lang="en-US" dirty="0"/>
              <a:t>It requires sufﬁcient overlap in the performance of select tasks to ensure the timely availability of relevant information. </a:t>
            </a:r>
          </a:p>
          <a:p>
            <a:r>
              <a:rPr lang="en-US" dirty="0"/>
              <a:t>Based on a sequence of activities traditionally characteristic of the design professions of architecture and landscape architecture, the land development project design process and resultant products must be sensitive to both client decision-making and the general sub mission requirements associated with routine public review and approvals.</a:t>
            </a:r>
          </a:p>
          <a:p>
            <a:r>
              <a:rPr lang="en-US" dirty="0"/>
              <a:t>The level of detail and sequence required for submission documents for public review may vary somewhat from jurisdiction to jurisdiction, and different terminology may be used in identifying the documents. </a:t>
            </a:r>
          </a:p>
          <a:p>
            <a:r>
              <a:rPr lang="en-US" dirty="0"/>
              <a:t>However, the traditional sequence of design resolution includes the following stages of evolution of a project design, all of which will be elaborated upon later in this chapter.</a:t>
            </a:r>
          </a:p>
        </p:txBody>
      </p:sp>
    </p:spTree>
    <p:extLst>
      <p:ext uri="{BB962C8B-B14F-4D97-AF65-F5344CB8AC3E}">
        <p14:creationId xmlns:p14="http://schemas.microsoft.com/office/powerpoint/2010/main" val="4005175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4EC0-0DD6-41CD-ADBE-7F397A98474F}"/>
              </a:ext>
            </a:extLst>
          </p:cNvPr>
          <p:cNvSpPr>
            <a:spLocks noGrp="1"/>
          </p:cNvSpPr>
          <p:nvPr>
            <p:ph type="title"/>
          </p:nvPr>
        </p:nvSpPr>
        <p:spPr/>
        <p:txBody>
          <a:bodyPr>
            <a:normAutofit fontScale="90000"/>
          </a:bodyPr>
          <a:lstStyle/>
          <a:p>
            <a:r>
              <a:rPr lang="en-US" dirty="0"/>
              <a:t>Feasibility and Programming</a:t>
            </a:r>
            <a:br>
              <a:rPr lang="en-US" dirty="0"/>
            </a:br>
            <a:endParaRPr lang="en-US" dirty="0"/>
          </a:p>
        </p:txBody>
      </p:sp>
      <p:sp>
        <p:nvSpPr>
          <p:cNvPr id="3" name="Content Placeholder 2">
            <a:extLst>
              <a:ext uri="{FF2B5EF4-FFF2-40B4-BE49-F238E27FC236}">
                <a16:creationId xmlns:a16="http://schemas.microsoft.com/office/drawing/2014/main" id="{D82FF260-9F07-4309-8C95-3C838A1BB5EB}"/>
              </a:ext>
            </a:extLst>
          </p:cNvPr>
          <p:cNvSpPr>
            <a:spLocks noGrp="1"/>
          </p:cNvSpPr>
          <p:nvPr>
            <p:ph idx="1"/>
          </p:nvPr>
        </p:nvSpPr>
        <p:spPr/>
        <p:txBody>
          <a:bodyPr>
            <a:normAutofit/>
          </a:bodyPr>
          <a:lstStyle/>
          <a:p>
            <a:r>
              <a:rPr lang="en-US" dirty="0"/>
              <a:t>This initial step in the process requires an understanding of the proposed development program and an overview of the site characteristics and surrounding area. </a:t>
            </a:r>
          </a:p>
          <a:p>
            <a:pPr algn="just"/>
            <a:r>
              <a:rPr lang="en-US" dirty="0"/>
              <a:t>The base objective of the feasibility and programming stage is to become familiar with existing site conditions, the jurisdiction’s comprehensive plan recommendations, and local zoning ordinances and other regulatory and/ or physical elements of the property that may inﬂuence the initial proposed development program.</a:t>
            </a:r>
          </a:p>
        </p:txBody>
      </p:sp>
    </p:spTree>
    <p:extLst>
      <p:ext uri="{BB962C8B-B14F-4D97-AF65-F5344CB8AC3E}">
        <p14:creationId xmlns:p14="http://schemas.microsoft.com/office/powerpoint/2010/main" val="220381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37C61B6-DB0A-4B5F-B274-53441E5F5472}"/>
              </a:ext>
            </a:extLst>
          </p:cNvPr>
          <p:cNvSpPr>
            <a:spLocks noGrp="1"/>
          </p:cNvSpPr>
          <p:nvPr>
            <p:ph type="title"/>
          </p:nvPr>
        </p:nvSpPr>
        <p:spPr/>
        <p:txBody>
          <a:bodyPr/>
          <a:lstStyle/>
          <a:p>
            <a:pPr eaLnBrk="1" hangingPunct="1"/>
            <a:r>
              <a:rPr lang="en-US" altLang="en-US"/>
              <a:t>Cont…</a:t>
            </a:r>
          </a:p>
        </p:txBody>
      </p:sp>
      <p:sp>
        <p:nvSpPr>
          <p:cNvPr id="9219" name="Content Placeholder 2">
            <a:extLst>
              <a:ext uri="{FF2B5EF4-FFF2-40B4-BE49-F238E27FC236}">
                <a16:creationId xmlns:a16="http://schemas.microsoft.com/office/drawing/2014/main" id="{7AEACE23-006F-4A38-BD4B-C51656B7951D}"/>
              </a:ext>
            </a:extLst>
          </p:cNvPr>
          <p:cNvSpPr>
            <a:spLocks noGrp="1"/>
          </p:cNvSpPr>
          <p:nvPr>
            <p:ph idx="1"/>
          </p:nvPr>
        </p:nvSpPr>
        <p:spPr/>
        <p:txBody>
          <a:bodyPr/>
          <a:lstStyle/>
          <a:p>
            <a:pPr eaLnBrk="1" hangingPunct="1"/>
            <a:r>
              <a:rPr lang="en-US" altLang="en-US"/>
              <a:t>Urban land,  the land located </a:t>
            </a:r>
            <a:r>
              <a:rPr lang="en-US" altLang="en-US" b="1" u="sng">
                <a:solidFill>
                  <a:srgbClr val="7030A0"/>
                </a:solidFill>
              </a:rPr>
              <a:t>within the jurisdictions of urban governments </a:t>
            </a:r>
          </a:p>
          <a:p>
            <a:pPr eaLnBrk="1" hangingPunct="1"/>
            <a:r>
              <a:rPr lang="en-US" altLang="en-US"/>
              <a:t>Urban land comprises only </a:t>
            </a:r>
            <a:r>
              <a:rPr lang="en-US" altLang="en-US" b="1">
                <a:solidFill>
                  <a:srgbClr val="7030A0"/>
                </a:solidFill>
              </a:rPr>
              <a:t>a small part of the earth’s surface</a:t>
            </a:r>
          </a:p>
          <a:p>
            <a:pPr eaLnBrk="1" hangingPunct="1"/>
            <a:r>
              <a:rPr lang="en-US" altLang="en-US"/>
              <a:t>But it is an important place where half of the world’s population lives and where more than  half of the world’s economic activities occur</a:t>
            </a:r>
          </a:p>
          <a:p>
            <a:pPr eaLnBrk="1" hangingPunct="1"/>
            <a:endParaRPr lang="en-US" altLang="en-US"/>
          </a:p>
          <a:p>
            <a:pPr eaLnBrk="1" hangingPunct="1"/>
            <a:endParaRPr lang="en-US"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3CF5E-6D52-48DA-9D0B-0D516A835597}"/>
              </a:ext>
            </a:extLst>
          </p:cNvPr>
          <p:cNvSpPr>
            <a:spLocks noGrp="1"/>
          </p:cNvSpPr>
          <p:nvPr>
            <p:ph type="title"/>
          </p:nvPr>
        </p:nvSpPr>
        <p:spPr/>
        <p:txBody>
          <a:bodyPr>
            <a:normAutofit fontScale="90000"/>
          </a:bodyPr>
          <a:lstStyle/>
          <a:p>
            <a:r>
              <a:rPr lang="en-US" dirty="0"/>
              <a:t>Site Analysis</a:t>
            </a:r>
            <a:br>
              <a:rPr lang="en-US" dirty="0"/>
            </a:br>
            <a:endParaRPr lang="en-US" dirty="0"/>
          </a:p>
        </p:txBody>
      </p:sp>
      <p:sp>
        <p:nvSpPr>
          <p:cNvPr id="3" name="Content Placeholder 2">
            <a:extLst>
              <a:ext uri="{FF2B5EF4-FFF2-40B4-BE49-F238E27FC236}">
                <a16:creationId xmlns:a16="http://schemas.microsoft.com/office/drawing/2014/main" id="{13705116-6A40-4FDD-A282-BCFBAFA57329}"/>
              </a:ext>
            </a:extLst>
          </p:cNvPr>
          <p:cNvSpPr>
            <a:spLocks noGrp="1"/>
          </p:cNvSpPr>
          <p:nvPr>
            <p:ph idx="1"/>
          </p:nvPr>
        </p:nvSpPr>
        <p:spPr/>
        <p:txBody>
          <a:bodyPr>
            <a:normAutofit fontScale="92500" lnSpcReduction="10000"/>
          </a:bodyPr>
          <a:lstStyle/>
          <a:p>
            <a:r>
              <a:rPr lang="en-US" dirty="0"/>
              <a:t>A site analysis is conducted to provide the designer and the entire design team with a complete understanding of the opportunities and constraints associated with a property.</a:t>
            </a:r>
          </a:p>
          <a:p>
            <a:r>
              <a:rPr lang="en-US" dirty="0"/>
              <a:t>The physical characteristics, including site conﬁguration, topography, soils, hydrology, utility availability, and adjacent land uses, are evaluated in the context of the client’s proposed development plan. </a:t>
            </a:r>
          </a:p>
          <a:p>
            <a:r>
              <a:rPr lang="en-US" dirty="0"/>
              <a:t>The results of the site analysis also may offer opportunities to identify alternative development programs for review by the client.</a:t>
            </a:r>
          </a:p>
          <a:p>
            <a:endParaRPr lang="en-US" dirty="0"/>
          </a:p>
        </p:txBody>
      </p:sp>
    </p:spTree>
    <p:extLst>
      <p:ext uri="{BB962C8B-B14F-4D97-AF65-F5344CB8AC3E}">
        <p14:creationId xmlns:p14="http://schemas.microsoft.com/office/powerpoint/2010/main" val="28102216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01C9-CD55-4F14-9586-8540377FAD71}"/>
              </a:ext>
            </a:extLst>
          </p:cNvPr>
          <p:cNvSpPr>
            <a:spLocks noGrp="1"/>
          </p:cNvSpPr>
          <p:nvPr>
            <p:ph type="title"/>
          </p:nvPr>
        </p:nvSpPr>
        <p:spPr/>
        <p:txBody>
          <a:bodyPr>
            <a:normAutofit fontScale="90000"/>
          </a:bodyPr>
          <a:lstStyle/>
          <a:p>
            <a:r>
              <a:rPr lang="en-US" dirty="0"/>
              <a:t>Conceptual Design</a:t>
            </a:r>
            <a:br>
              <a:rPr lang="en-US" dirty="0"/>
            </a:br>
            <a:endParaRPr lang="en-US" dirty="0"/>
          </a:p>
        </p:txBody>
      </p:sp>
      <p:sp>
        <p:nvSpPr>
          <p:cNvPr id="3" name="Content Placeholder 2">
            <a:extLst>
              <a:ext uri="{FF2B5EF4-FFF2-40B4-BE49-F238E27FC236}">
                <a16:creationId xmlns:a16="http://schemas.microsoft.com/office/drawing/2014/main" id="{22CD5702-D873-4455-BA7E-FFEF2CC3DAF6}"/>
              </a:ext>
            </a:extLst>
          </p:cNvPr>
          <p:cNvSpPr>
            <a:spLocks noGrp="1"/>
          </p:cNvSpPr>
          <p:nvPr>
            <p:ph idx="1"/>
          </p:nvPr>
        </p:nvSpPr>
        <p:spPr>
          <a:xfrm>
            <a:off x="1914144" y="991892"/>
            <a:ext cx="9997440" cy="5256508"/>
          </a:xfrm>
        </p:spPr>
        <p:txBody>
          <a:bodyPr>
            <a:normAutofit fontScale="70000" lnSpcReduction="20000"/>
          </a:bodyPr>
          <a:lstStyle/>
          <a:p>
            <a:r>
              <a:rPr lang="en-US" dirty="0"/>
              <a:t>The objective of the conceptual design is to establish a preliminary framework depicting the distribution, organization, and arrangement of the development program in a manner that honors the development constraints and takes advantage of the opportunities identiﬁed in the site analysis stage. </a:t>
            </a:r>
          </a:p>
          <a:p>
            <a:r>
              <a:rPr lang="en-US" dirty="0"/>
              <a:t>The resultant sketch plan or plans may include alternative</a:t>
            </a:r>
          </a:p>
          <a:p>
            <a:r>
              <a:rPr lang="en-US" dirty="0"/>
              <a:t>strategies that illustrate possible arrangements of</a:t>
            </a:r>
          </a:p>
          <a:p>
            <a:r>
              <a:rPr lang="en-US" dirty="0"/>
              <a:t>principal land uses and infrastructure requirements. This</a:t>
            </a:r>
          </a:p>
          <a:p>
            <a:r>
              <a:rPr lang="en-US" dirty="0"/>
              <a:t>exploratory stage deals with general distribution of uses.</a:t>
            </a:r>
          </a:p>
          <a:p>
            <a:r>
              <a:rPr lang="en-US" dirty="0"/>
              <a:t>The sketch plan or plans at this stage are generally ‘‘blob’’</a:t>
            </a:r>
          </a:p>
          <a:p>
            <a:r>
              <a:rPr lang="en-US" dirty="0"/>
              <a:t>diagrams that identify usable area, type of development,</a:t>
            </a:r>
          </a:p>
          <a:p>
            <a:r>
              <a:rPr lang="en-US" dirty="0"/>
              <a:t>points of ingress and egress, site circulation patterns, and</a:t>
            </a:r>
          </a:p>
          <a:p>
            <a:r>
              <a:rPr lang="en-US" dirty="0"/>
              <a:t>major infrastructure facility that may be required. This stage</a:t>
            </a:r>
          </a:p>
          <a:p>
            <a:r>
              <a:rPr lang="en-US" dirty="0"/>
              <a:t>in the process is based on a ‘‘what-if’’ mindset and proceeds</a:t>
            </a:r>
          </a:p>
          <a:p>
            <a:r>
              <a:rPr lang="en-US" dirty="0"/>
              <a:t>to explore alternatives to assist in formalizing the preferred</a:t>
            </a:r>
          </a:p>
          <a:p>
            <a:r>
              <a:rPr lang="en-US" dirty="0"/>
              <a:t>project design.</a:t>
            </a:r>
          </a:p>
        </p:txBody>
      </p:sp>
    </p:spTree>
    <p:extLst>
      <p:ext uri="{BB962C8B-B14F-4D97-AF65-F5344CB8AC3E}">
        <p14:creationId xmlns:p14="http://schemas.microsoft.com/office/powerpoint/2010/main" val="18631675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7E6D-07A9-4774-84AD-13DE1160B71D}"/>
              </a:ext>
            </a:extLst>
          </p:cNvPr>
          <p:cNvSpPr>
            <a:spLocks noGrp="1"/>
          </p:cNvSpPr>
          <p:nvPr>
            <p:ph type="title"/>
          </p:nvPr>
        </p:nvSpPr>
        <p:spPr/>
        <p:txBody>
          <a:bodyPr>
            <a:normAutofit fontScale="90000"/>
          </a:bodyPr>
          <a:lstStyle/>
          <a:p>
            <a:r>
              <a:rPr lang="en-US" dirty="0"/>
              <a:t>Schematic Design</a:t>
            </a:r>
            <a:br>
              <a:rPr lang="en-US" dirty="0"/>
            </a:br>
            <a:endParaRPr lang="en-US" dirty="0"/>
          </a:p>
        </p:txBody>
      </p:sp>
      <p:sp>
        <p:nvSpPr>
          <p:cNvPr id="3" name="Content Placeholder 2">
            <a:extLst>
              <a:ext uri="{FF2B5EF4-FFF2-40B4-BE49-F238E27FC236}">
                <a16:creationId xmlns:a16="http://schemas.microsoft.com/office/drawing/2014/main" id="{C1242591-D2E2-419F-BD19-6E0B2CA8FF02}"/>
              </a:ext>
            </a:extLst>
          </p:cNvPr>
          <p:cNvSpPr>
            <a:spLocks noGrp="1"/>
          </p:cNvSpPr>
          <p:nvPr>
            <p:ph idx="1"/>
          </p:nvPr>
        </p:nvSpPr>
        <p:spPr>
          <a:xfrm>
            <a:off x="1689315" y="1131376"/>
            <a:ext cx="10337370" cy="5451986"/>
          </a:xfrm>
        </p:spPr>
        <p:txBody>
          <a:bodyPr>
            <a:normAutofit fontScale="92500" lnSpcReduction="20000"/>
          </a:bodyPr>
          <a:lstStyle/>
          <a:p>
            <a:pPr algn="just"/>
            <a:r>
              <a:rPr lang="en-US" dirty="0"/>
              <a:t>This level of project design is a reﬁnement of the selected conceptual studies that provides more precise scale and site detail of program components and supporting site improvements.</a:t>
            </a:r>
          </a:p>
          <a:p>
            <a:pPr algn="just"/>
            <a:r>
              <a:rPr lang="en-US" dirty="0"/>
              <a:t>The detail included in the schematic design is based, in part, on information obtained during the feasibility and site analysis stages and provides further assurance that the development program and goals can be achieved. </a:t>
            </a:r>
          </a:p>
          <a:p>
            <a:pPr algn="just"/>
            <a:r>
              <a:rPr lang="en-US" dirty="0"/>
              <a:t>Included in the schematic design is a site layout, which details and dimensions the arrangement of program components. </a:t>
            </a:r>
          </a:p>
          <a:p>
            <a:pPr algn="just"/>
            <a:r>
              <a:rPr lang="en-US" dirty="0"/>
              <a:t>The site layout should conﬁrm that the development plan is consistent with the goals and objectives established by the client and conform to all regulatory requirements.</a:t>
            </a:r>
          </a:p>
          <a:p>
            <a:pPr algn="just"/>
            <a:endParaRPr lang="en-US" dirty="0"/>
          </a:p>
          <a:p>
            <a:pPr algn="just"/>
            <a:endParaRPr lang="en-US" dirty="0"/>
          </a:p>
        </p:txBody>
      </p:sp>
    </p:spTree>
    <p:extLst>
      <p:ext uri="{BB962C8B-B14F-4D97-AF65-F5344CB8AC3E}">
        <p14:creationId xmlns:p14="http://schemas.microsoft.com/office/powerpoint/2010/main" val="1228154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FCBE7D-A56B-462A-B803-5AAF6844B274}"/>
              </a:ext>
            </a:extLst>
          </p:cNvPr>
          <p:cNvSpPr>
            <a:spLocks noGrp="1"/>
          </p:cNvSpPr>
          <p:nvPr>
            <p:ph idx="1"/>
          </p:nvPr>
        </p:nvSpPr>
        <p:spPr>
          <a:xfrm>
            <a:off x="1577009" y="212035"/>
            <a:ext cx="10429461" cy="6268278"/>
          </a:xfrm>
        </p:spPr>
        <p:txBody>
          <a:bodyPr>
            <a:normAutofit/>
          </a:bodyPr>
          <a:lstStyle/>
          <a:p>
            <a:pPr algn="just"/>
            <a:r>
              <a:rPr lang="en-US" dirty="0"/>
              <a:t>An important element of schematic design is preliminary engineering. </a:t>
            </a:r>
          </a:p>
          <a:p>
            <a:pPr algn="just"/>
            <a:r>
              <a:rPr lang="en-US" dirty="0"/>
              <a:t>The purpose of the preliminary engineering analysis is to verify and document the technical aspects of the schematic design. </a:t>
            </a:r>
          </a:p>
          <a:p>
            <a:pPr algn="just"/>
            <a:r>
              <a:rPr lang="en-US" dirty="0"/>
              <a:t>The resultant of this study usually is in the form of a graphic such as a preliminary site plan or rezoning development plan. </a:t>
            </a:r>
          </a:p>
          <a:p>
            <a:pPr algn="just"/>
            <a:r>
              <a:rPr lang="en-US" dirty="0"/>
              <a:t>Checklists and/ or reports are often prepared as well. </a:t>
            </a:r>
          </a:p>
          <a:p>
            <a:pPr algn="just"/>
            <a:r>
              <a:rPr lang="en-US" dirty="0"/>
              <a:t>These documents represent a ﬁnal check of the development program just prior to proceeding with more detailed ﬁnal engineering.</a:t>
            </a:r>
          </a:p>
        </p:txBody>
      </p:sp>
    </p:spTree>
    <p:extLst>
      <p:ext uri="{BB962C8B-B14F-4D97-AF65-F5344CB8AC3E}">
        <p14:creationId xmlns:p14="http://schemas.microsoft.com/office/powerpoint/2010/main" val="3793153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55BCD-F704-450F-88E5-817A4F3848FF}"/>
              </a:ext>
            </a:extLst>
          </p:cNvPr>
          <p:cNvSpPr>
            <a:spLocks noGrp="1"/>
          </p:cNvSpPr>
          <p:nvPr>
            <p:ph type="title"/>
          </p:nvPr>
        </p:nvSpPr>
        <p:spPr/>
        <p:txBody>
          <a:bodyPr>
            <a:normAutofit fontScale="90000"/>
          </a:bodyPr>
          <a:lstStyle/>
          <a:p>
            <a:r>
              <a:rPr lang="en-US" dirty="0"/>
              <a:t>Final Design</a:t>
            </a:r>
            <a:br>
              <a:rPr lang="en-US" dirty="0"/>
            </a:br>
            <a:endParaRPr lang="en-US" dirty="0"/>
          </a:p>
        </p:txBody>
      </p:sp>
      <p:sp>
        <p:nvSpPr>
          <p:cNvPr id="3" name="Content Placeholder 2">
            <a:extLst>
              <a:ext uri="{FF2B5EF4-FFF2-40B4-BE49-F238E27FC236}">
                <a16:creationId xmlns:a16="http://schemas.microsoft.com/office/drawing/2014/main" id="{F3901C70-BD94-4FC3-B2B2-26BB38C81879}"/>
              </a:ext>
            </a:extLst>
          </p:cNvPr>
          <p:cNvSpPr>
            <a:spLocks noGrp="1"/>
          </p:cNvSpPr>
          <p:nvPr>
            <p:ph idx="1"/>
          </p:nvPr>
        </p:nvSpPr>
        <p:spPr>
          <a:xfrm>
            <a:off x="1914144" y="1115878"/>
            <a:ext cx="9997440" cy="5467484"/>
          </a:xfrm>
        </p:spPr>
        <p:txBody>
          <a:bodyPr>
            <a:normAutofit fontScale="85000" lnSpcReduction="20000"/>
          </a:bodyPr>
          <a:lstStyle/>
          <a:p>
            <a:pPr algn="just"/>
            <a:r>
              <a:rPr lang="en-US" dirty="0"/>
              <a:t>After the client and local governing agencies have reviewed and accepted the schematic design and preliminary engineering study, the civil engineers prepare the ﬁnal design.</a:t>
            </a:r>
          </a:p>
          <a:p>
            <a:pPr algn="just"/>
            <a:r>
              <a:rPr lang="en-US" dirty="0"/>
              <a:t>The ﬁnal design reﬂects the detail necessary for project review and approval by local governing agencies, which authorizes the ﬁnal commencement of construction. </a:t>
            </a:r>
          </a:p>
          <a:p>
            <a:pPr algn="just"/>
            <a:r>
              <a:rPr lang="en-US" dirty="0"/>
              <a:t>The site plan developed during the ﬁnal design represents the ﬁnal documentation of the land development design process.</a:t>
            </a:r>
          </a:p>
          <a:p>
            <a:pPr algn="just"/>
            <a:r>
              <a:rPr lang="en-US" dirty="0"/>
              <a:t>The main components of ﬁnal design are suburban street design, storm drainage design, design of stormwater management facilities, ﬂoodplain studies, grading and earthwork, wastewater collection, water distribution, wastewater treatment, water treatment, and erosion and sediment control.</a:t>
            </a:r>
          </a:p>
          <a:p>
            <a:pPr algn="just"/>
            <a:r>
              <a:rPr lang="en-US" dirty="0"/>
              <a:t>Contract documents, construction speciﬁcations, and cost estimating are also elements of the ﬁnal design program.</a:t>
            </a:r>
          </a:p>
        </p:txBody>
      </p:sp>
    </p:spTree>
    <p:extLst>
      <p:ext uri="{BB962C8B-B14F-4D97-AF65-F5344CB8AC3E}">
        <p14:creationId xmlns:p14="http://schemas.microsoft.com/office/powerpoint/2010/main" val="7329217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E9643-6E15-4797-949C-FF1FBCA7A909}"/>
              </a:ext>
            </a:extLst>
          </p:cNvPr>
          <p:cNvSpPr>
            <a:spLocks noGrp="1"/>
          </p:cNvSpPr>
          <p:nvPr>
            <p:ph idx="1"/>
          </p:nvPr>
        </p:nvSpPr>
        <p:spPr>
          <a:xfrm>
            <a:off x="1683026" y="291548"/>
            <a:ext cx="10228558" cy="6387548"/>
          </a:xfrm>
        </p:spPr>
        <p:txBody>
          <a:bodyPr>
            <a:normAutofit fontScale="92500"/>
          </a:bodyPr>
          <a:lstStyle/>
          <a:p>
            <a:pPr marL="82296" indent="0" algn="just">
              <a:buNone/>
            </a:pPr>
            <a:r>
              <a:rPr lang="en-US" dirty="0"/>
              <a:t>DESIGN: UNDERSTANDING OF BASIC REQUIREMENTS</a:t>
            </a:r>
          </a:p>
          <a:p>
            <a:pPr algn="just"/>
            <a:r>
              <a:rPr lang="en-US" dirty="0"/>
              <a:t>The amount of reference material focusing on land development and speciﬁcally project design is extraordinary.</a:t>
            </a:r>
          </a:p>
          <a:p>
            <a:pPr algn="just"/>
            <a:r>
              <a:rPr lang="en-US" dirty="0"/>
              <a:t>Similar is the case with the volume of resource materials, which more singularly focus on speciﬁc development and building prototypes such as residential, commercial, industrial, ofﬁce, recreation, mixed use, planned communities, waterfront, and golf course developments. </a:t>
            </a:r>
          </a:p>
          <a:p>
            <a:pPr algn="just"/>
            <a:r>
              <a:rPr lang="en-US" dirty="0"/>
              <a:t>Basic to the success of project design is the need for the designer to have an appreciation for the concepts and standards identiﬁed in that body of information. </a:t>
            </a:r>
          </a:p>
          <a:p>
            <a:pPr algn="just"/>
            <a:r>
              <a:rPr lang="en-US" dirty="0"/>
              <a:t>A design response premised on anything less must be recognized and valued as the technical solution it is. </a:t>
            </a:r>
          </a:p>
        </p:txBody>
      </p:sp>
    </p:spTree>
    <p:extLst>
      <p:ext uri="{BB962C8B-B14F-4D97-AF65-F5344CB8AC3E}">
        <p14:creationId xmlns:p14="http://schemas.microsoft.com/office/powerpoint/2010/main" val="40432426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6A0A47-C2A0-4584-8081-D86EFC68FA7C}"/>
              </a:ext>
            </a:extLst>
          </p:cNvPr>
          <p:cNvSpPr>
            <a:spLocks noGrp="1"/>
          </p:cNvSpPr>
          <p:nvPr>
            <p:ph idx="1"/>
          </p:nvPr>
        </p:nvSpPr>
        <p:spPr>
          <a:xfrm>
            <a:off x="1669774" y="132522"/>
            <a:ext cx="10241810" cy="6427304"/>
          </a:xfrm>
        </p:spPr>
        <p:txBody>
          <a:bodyPr>
            <a:normAutofit fontScale="77500" lnSpcReduction="20000"/>
          </a:bodyPr>
          <a:lstStyle/>
          <a:p>
            <a:pPr algn="just"/>
            <a:r>
              <a:rPr lang="en-US" dirty="0"/>
              <a:t>Historically, land development is steeped in technical solutions. </a:t>
            </a:r>
          </a:p>
          <a:p>
            <a:pPr algn="just"/>
            <a:r>
              <a:rPr lang="en-US" dirty="0"/>
              <a:t>They satisfy a multiplicity of functional and regulatory requirements inherent to site engineering and ultimately program constructability. </a:t>
            </a:r>
          </a:p>
          <a:p>
            <a:pPr algn="just"/>
            <a:r>
              <a:rPr lang="en-US" dirty="0"/>
              <a:t>However, they do not necessarily address the environmental, social, sensory, or visual dimensions, which are fundamental components of the built environment. </a:t>
            </a:r>
          </a:p>
          <a:p>
            <a:pPr algn="just"/>
            <a:r>
              <a:rPr lang="en-US" dirty="0"/>
              <a:t>Design solutions need to be based in a sensitivity to basic sociocultural, physical, economic, and political concerns while reﬂecting the importance of economic and marketing constraints. </a:t>
            </a:r>
          </a:p>
          <a:p>
            <a:pPr algn="just"/>
            <a:r>
              <a:rPr lang="en-US" dirty="0"/>
              <a:t>In private sector land development activity, a design must be capable of being constructed and must provide a ﬁnancial incentive to warrant its undertaking. </a:t>
            </a:r>
          </a:p>
          <a:p>
            <a:pPr algn="just"/>
            <a:r>
              <a:rPr lang="en-US" dirty="0"/>
              <a:t>No one profession possesses a monopoly on the diverse body of knowledge and resources that is required to achieve quality land development design.</a:t>
            </a:r>
          </a:p>
          <a:p>
            <a:pPr algn="just"/>
            <a:r>
              <a:rPr lang="en-US" dirty="0"/>
              <a:t>Land development is a process that is dependent on diverse disciplines and an extraordinary commitment to promote all aspects of the project with equal fervor.</a:t>
            </a:r>
          </a:p>
          <a:p>
            <a:pPr algn="just"/>
            <a:endParaRPr lang="en-US" dirty="0"/>
          </a:p>
        </p:txBody>
      </p:sp>
    </p:spTree>
    <p:extLst>
      <p:ext uri="{BB962C8B-B14F-4D97-AF65-F5344CB8AC3E}">
        <p14:creationId xmlns:p14="http://schemas.microsoft.com/office/powerpoint/2010/main" val="22504510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CB465-E421-45AD-967B-38D2F30D09E5}"/>
              </a:ext>
            </a:extLst>
          </p:cNvPr>
          <p:cNvSpPr>
            <a:spLocks noGrp="1"/>
          </p:cNvSpPr>
          <p:nvPr>
            <p:ph type="title"/>
          </p:nvPr>
        </p:nvSpPr>
        <p:spPr>
          <a:xfrm>
            <a:off x="1914144" y="152400"/>
            <a:ext cx="9997440" cy="800100"/>
          </a:xfrm>
        </p:spPr>
        <p:txBody>
          <a:bodyPr>
            <a:normAutofit fontScale="90000"/>
          </a:bodyPr>
          <a:lstStyle/>
          <a:p>
            <a:r>
              <a:rPr lang="en-US" dirty="0"/>
              <a:t>Design Elements</a:t>
            </a:r>
            <a:br>
              <a:rPr lang="en-US" dirty="0"/>
            </a:br>
            <a:endParaRPr lang="en-US" dirty="0"/>
          </a:p>
        </p:txBody>
      </p:sp>
      <p:sp>
        <p:nvSpPr>
          <p:cNvPr id="3" name="Content Placeholder 2">
            <a:extLst>
              <a:ext uri="{FF2B5EF4-FFF2-40B4-BE49-F238E27FC236}">
                <a16:creationId xmlns:a16="http://schemas.microsoft.com/office/drawing/2014/main" id="{F4FE399D-2618-46BE-BE5C-A2CC546A5B01}"/>
              </a:ext>
            </a:extLst>
          </p:cNvPr>
          <p:cNvSpPr>
            <a:spLocks noGrp="1"/>
          </p:cNvSpPr>
          <p:nvPr>
            <p:ph idx="1"/>
          </p:nvPr>
        </p:nvSpPr>
        <p:spPr>
          <a:xfrm>
            <a:off x="1914144" y="675861"/>
            <a:ext cx="9997440" cy="6029739"/>
          </a:xfrm>
        </p:spPr>
        <p:txBody>
          <a:bodyPr>
            <a:normAutofit fontScale="92500" lnSpcReduction="10000"/>
          </a:bodyPr>
          <a:lstStyle/>
          <a:p>
            <a:pPr algn="just"/>
            <a:r>
              <a:rPr lang="en-US" sz="2400" dirty="0"/>
              <a:t>Every development program is composed of elements that deﬁne, shape, and establish the essence of that use. </a:t>
            </a:r>
          </a:p>
          <a:p>
            <a:pPr algn="just"/>
            <a:r>
              <a:rPr lang="en-US" sz="2400" dirty="0"/>
              <a:t>The constituent parts include both the physical—dimensional— building blocks that house principal activities and the ancillary or support elements, which are necessary to sustain the principal use. </a:t>
            </a:r>
          </a:p>
          <a:p>
            <a:pPr algn="just"/>
            <a:r>
              <a:rPr lang="en-US" sz="2400" dirty="0"/>
              <a:t>The former are the major space-taking elements that characterize a land use and its related building components. </a:t>
            </a:r>
          </a:p>
          <a:p>
            <a:pPr algn="just"/>
            <a:r>
              <a:rPr lang="en-US" sz="2400" dirty="0"/>
              <a:t>For example, the dwelling unit is the principal building module in residential development. </a:t>
            </a:r>
          </a:p>
          <a:p>
            <a:pPr algn="just"/>
            <a:r>
              <a:rPr lang="en-US" sz="2400" dirty="0"/>
              <a:t>The accessory uses include such considerations as connection ton vehicular or pedestrian circulation systems and utility requirements necessary to maintain a certain quality of life, such as water, sewer, power, and light. Collectively, they constitute an operational whole. Project design must address all of these elements. </a:t>
            </a:r>
          </a:p>
          <a:p>
            <a:pPr algn="just"/>
            <a:r>
              <a:rPr lang="en-US" sz="2400" dirty="0"/>
              <a:t>There may be a number of ways  to orchestrate a design that satisﬁes some of the basic requirements associated with a given land use or product type. </a:t>
            </a:r>
          </a:p>
          <a:p>
            <a:pPr algn="just"/>
            <a:r>
              <a:rPr lang="en-US" sz="2400" dirty="0"/>
              <a:t>However, the successful response seeks to reduce any conﬂict with program objectives and optimizes the relationship between all component parts. </a:t>
            </a:r>
          </a:p>
        </p:txBody>
      </p:sp>
    </p:spTree>
    <p:extLst>
      <p:ext uri="{BB962C8B-B14F-4D97-AF65-F5344CB8AC3E}">
        <p14:creationId xmlns:p14="http://schemas.microsoft.com/office/powerpoint/2010/main" val="14890161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9CE00-BC7A-4F5F-9901-FC5CCF3E6246}"/>
              </a:ext>
            </a:extLst>
          </p:cNvPr>
          <p:cNvSpPr>
            <a:spLocks noGrp="1"/>
          </p:cNvSpPr>
          <p:nvPr>
            <p:ph idx="1"/>
          </p:nvPr>
        </p:nvSpPr>
        <p:spPr>
          <a:xfrm>
            <a:off x="1600200" y="361950"/>
            <a:ext cx="10311384" cy="6115050"/>
          </a:xfrm>
        </p:spPr>
        <p:txBody>
          <a:bodyPr>
            <a:normAutofit fontScale="85000" lnSpcReduction="20000"/>
          </a:bodyPr>
          <a:lstStyle/>
          <a:p>
            <a:pPr algn="just"/>
            <a:r>
              <a:rPr lang="en-US" dirty="0"/>
              <a:t>This approach applies to large-scale and mixed-use projects as well. </a:t>
            </a:r>
          </a:p>
          <a:p>
            <a:pPr algn="just"/>
            <a:r>
              <a:rPr lang="en-US" dirty="0"/>
              <a:t>The manner in which a site design response addresses these requirements should be a result of a conscious decision and not an insensitivity or ignoring of any component or relationship.</a:t>
            </a:r>
          </a:p>
          <a:p>
            <a:pPr algn="just"/>
            <a:r>
              <a:rPr lang="en-US" dirty="0"/>
              <a:t>Project design requires an ability to understand the relative needs and physical attributes of the program components. </a:t>
            </a:r>
          </a:p>
          <a:p>
            <a:pPr algn="just"/>
            <a:r>
              <a:rPr lang="en-US" dirty="0"/>
              <a:t>More homogeneous uses at lesser densities or intensities are generally more easily dealt with than mixed use programs at higher densities. </a:t>
            </a:r>
          </a:p>
          <a:p>
            <a:pPr algn="just"/>
            <a:r>
              <a:rPr lang="en-US" dirty="0"/>
              <a:t>As an example, there is signiﬁcantly more ﬂexibility in siting a single-family residence on a large lot than there is for more dense residential projects. </a:t>
            </a:r>
          </a:p>
          <a:p>
            <a:pPr algn="just"/>
            <a:r>
              <a:rPr lang="en-US" dirty="0"/>
              <a:t>The challenge of site design rests in both a knowledge of the requirements associated with a given land use or building type and an ability to make valid judgments and establish priorities as to which requirements should take precedent in formulating the design response.</a:t>
            </a:r>
          </a:p>
          <a:p>
            <a:pPr algn="just"/>
            <a:endParaRPr lang="en-US" dirty="0"/>
          </a:p>
        </p:txBody>
      </p:sp>
    </p:spTree>
    <p:extLst>
      <p:ext uri="{BB962C8B-B14F-4D97-AF65-F5344CB8AC3E}">
        <p14:creationId xmlns:p14="http://schemas.microsoft.com/office/powerpoint/2010/main" val="28700278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0F28-915A-4197-B41E-90866E62C8A5}"/>
              </a:ext>
            </a:extLst>
          </p:cNvPr>
          <p:cNvSpPr>
            <a:spLocks noGrp="1"/>
          </p:cNvSpPr>
          <p:nvPr>
            <p:ph type="title"/>
          </p:nvPr>
        </p:nvSpPr>
        <p:spPr>
          <a:xfrm>
            <a:off x="1914144" y="274637"/>
            <a:ext cx="9997440" cy="2057745"/>
          </a:xfrm>
        </p:spPr>
        <p:txBody>
          <a:bodyPr>
            <a:normAutofit/>
          </a:bodyPr>
          <a:lstStyle/>
          <a:p>
            <a:r>
              <a:rPr lang="en-US" sz="6600" dirty="0"/>
              <a:t>Chapter 2</a:t>
            </a:r>
          </a:p>
        </p:txBody>
      </p:sp>
      <p:sp>
        <p:nvSpPr>
          <p:cNvPr id="3" name="Content Placeholder 2">
            <a:extLst>
              <a:ext uri="{FF2B5EF4-FFF2-40B4-BE49-F238E27FC236}">
                <a16:creationId xmlns:a16="http://schemas.microsoft.com/office/drawing/2014/main" id="{3028D1E1-6D28-42D9-BFE9-7674543BCE5F}"/>
              </a:ext>
            </a:extLst>
          </p:cNvPr>
          <p:cNvSpPr>
            <a:spLocks noGrp="1"/>
          </p:cNvSpPr>
          <p:nvPr>
            <p:ph idx="1"/>
          </p:nvPr>
        </p:nvSpPr>
        <p:spPr/>
        <p:txBody>
          <a:bodyPr/>
          <a:lstStyle/>
          <a:p>
            <a:pPr marL="82296" indent="0">
              <a:buNone/>
            </a:pPr>
            <a:r>
              <a:rPr lang="en-GB" dirty="0"/>
              <a:t>        </a:t>
            </a:r>
          </a:p>
          <a:p>
            <a:pPr marL="82296" indent="0">
              <a:buNone/>
            </a:pPr>
            <a:endParaRPr lang="en-GB" dirty="0"/>
          </a:p>
          <a:p>
            <a:pPr marL="82296" indent="0">
              <a:buNone/>
            </a:pPr>
            <a:endParaRPr lang="en-GB" dirty="0"/>
          </a:p>
          <a:p>
            <a:pPr marL="82296" indent="0" algn="ctr">
              <a:buNone/>
            </a:pPr>
            <a:r>
              <a:rPr lang="en-GB" sz="6600" dirty="0"/>
              <a:t>Feasibility and Site Analysis</a:t>
            </a:r>
            <a:endParaRPr lang="en-US" sz="6600" dirty="0"/>
          </a:p>
          <a:p>
            <a:pPr marL="82296" indent="0">
              <a:buNone/>
            </a:pPr>
            <a:endParaRPr lang="en-US" dirty="0"/>
          </a:p>
        </p:txBody>
      </p:sp>
    </p:spTree>
    <p:extLst>
      <p:ext uri="{BB962C8B-B14F-4D97-AF65-F5344CB8AC3E}">
        <p14:creationId xmlns:p14="http://schemas.microsoft.com/office/powerpoint/2010/main" val="395389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9172495-8EEB-4480-BAE2-BBFC9F1311FA}"/>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4DFD32B0-EF46-49B6-A5EB-1A9E6F8EBD28}"/>
              </a:ext>
            </a:extLst>
          </p:cNvPr>
          <p:cNvSpPr>
            <a:spLocks noGrp="1"/>
          </p:cNvSpPr>
          <p:nvPr>
            <p:ph idx="1"/>
          </p:nvPr>
        </p:nvSpPr>
        <p:spPr/>
        <p:txBody>
          <a:bodyPr rtlCol="0">
            <a:normAutofit/>
          </a:bodyPr>
          <a:lstStyle/>
          <a:p>
            <a:pPr>
              <a:defRPr/>
            </a:pPr>
            <a:r>
              <a:rPr lang="en-US" dirty="0"/>
              <a:t>The urban land category can be:</a:t>
            </a:r>
          </a:p>
          <a:p>
            <a:pPr lvl="1">
              <a:defRPr/>
            </a:pPr>
            <a:r>
              <a:rPr lang="en-US" b="1" i="1" dirty="0"/>
              <a:t>Developed</a:t>
            </a:r>
            <a:r>
              <a:rPr lang="en-US" dirty="0"/>
              <a:t>: plots located in neighborhoods where </a:t>
            </a:r>
            <a:r>
              <a:rPr lang="en-US" b="1" dirty="0">
                <a:solidFill>
                  <a:srgbClr val="7030A0"/>
                </a:solidFill>
              </a:rPr>
              <a:t>all infrastructures have been installed and  all services have been completed;</a:t>
            </a:r>
          </a:p>
          <a:p>
            <a:pPr lvl="1">
              <a:defRPr/>
            </a:pPr>
            <a:r>
              <a:rPr lang="en-US" b="1" i="1" dirty="0"/>
              <a:t>Developing</a:t>
            </a:r>
            <a:r>
              <a:rPr lang="en-US" dirty="0"/>
              <a:t> : plots located in neighborhoods where the development works in </a:t>
            </a:r>
            <a:r>
              <a:rPr lang="en-US" b="1" dirty="0">
                <a:solidFill>
                  <a:srgbClr val="7030A0"/>
                </a:solidFill>
              </a:rPr>
              <a:t>under progress</a:t>
            </a:r>
            <a:r>
              <a:rPr lang="en-US" dirty="0"/>
              <a:t>; not all infrastructures and services are in place </a:t>
            </a:r>
          </a:p>
          <a:p>
            <a:pPr lvl="1">
              <a:defRPr/>
            </a:pPr>
            <a:r>
              <a:rPr lang="en-US" b="1" i="1" dirty="0"/>
              <a:t>Not Developed</a:t>
            </a:r>
            <a:r>
              <a:rPr lang="en-US" dirty="0"/>
              <a:t>:  plots located in neighborhoods where no infrastructures and services </a:t>
            </a:r>
            <a:r>
              <a:rPr lang="en-US" b="1" dirty="0">
                <a:solidFill>
                  <a:srgbClr val="7030A0"/>
                </a:solidFill>
              </a:rPr>
              <a:t>at all have </a:t>
            </a:r>
            <a:r>
              <a:rPr lang="en-US" dirty="0"/>
              <a:t>yet been provided in any part of the scheme</a:t>
            </a:r>
          </a:p>
          <a:p>
            <a:pPr>
              <a:defRPr/>
            </a:pPr>
            <a:endParaRPr lang="en-US" dirty="0"/>
          </a:p>
          <a:p>
            <a:pPr>
              <a:defRPr/>
            </a:pPr>
            <a:endParaRPr lang="en-US" dirty="0"/>
          </a:p>
          <a:p>
            <a:pPr>
              <a:defRPr/>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E1887-860E-489E-B367-30300AC0A9F5}"/>
              </a:ext>
            </a:extLst>
          </p:cNvPr>
          <p:cNvSpPr>
            <a:spLocks noGrp="1"/>
          </p:cNvSpPr>
          <p:nvPr>
            <p:ph idx="1"/>
          </p:nvPr>
        </p:nvSpPr>
        <p:spPr>
          <a:xfrm>
            <a:off x="1815548" y="410817"/>
            <a:ext cx="10096036" cy="5837583"/>
          </a:xfrm>
        </p:spPr>
        <p:txBody>
          <a:bodyPr>
            <a:normAutofit/>
          </a:bodyPr>
          <a:lstStyle/>
          <a:p>
            <a:r>
              <a:rPr lang="en-US" dirty="0"/>
              <a:t>site design is a continuous process, it can be broken down into at least ﬁve distinct steps (or stages), each one producing a speciﬁc deliverable documenting  the  migration  through  the  design process.</a:t>
            </a:r>
          </a:p>
          <a:p>
            <a:r>
              <a:rPr lang="en-US" dirty="0"/>
              <a:t>S T E P  1 :  </a:t>
            </a:r>
            <a:r>
              <a:rPr lang="en-US" i="1" dirty="0"/>
              <a:t>Feasibility / programming </a:t>
            </a:r>
            <a:r>
              <a:rPr lang="en-US" dirty="0"/>
              <a:t>provides for the initiation of the process with a general review of program and site considerations and assurance that appropriate base line and base map information is available for design.</a:t>
            </a:r>
          </a:p>
          <a:p>
            <a:endParaRPr lang="en-US" dirty="0"/>
          </a:p>
        </p:txBody>
      </p:sp>
    </p:spTree>
    <p:extLst>
      <p:ext uri="{BB962C8B-B14F-4D97-AF65-F5344CB8AC3E}">
        <p14:creationId xmlns:p14="http://schemas.microsoft.com/office/powerpoint/2010/main" val="20818901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3FF53B-9247-4CA6-B6A9-4B2090D0C603}"/>
              </a:ext>
            </a:extLst>
          </p:cNvPr>
          <p:cNvSpPr>
            <a:spLocks noGrp="1"/>
          </p:cNvSpPr>
          <p:nvPr>
            <p:ph idx="1"/>
          </p:nvPr>
        </p:nvSpPr>
        <p:spPr>
          <a:xfrm>
            <a:off x="1914144" y="808383"/>
            <a:ext cx="9997440" cy="5440017"/>
          </a:xfrm>
        </p:spPr>
        <p:txBody>
          <a:bodyPr/>
          <a:lstStyle/>
          <a:p>
            <a:r>
              <a:rPr lang="en-US" dirty="0"/>
              <a:t>S T E P  2 :  </a:t>
            </a:r>
            <a:r>
              <a:rPr lang="en-US" i="1" dirty="0"/>
              <a:t>Site analysis </a:t>
            </a:r>
            <a:r>
              <a:rPr lang="en-US" dirty="0"/>
              <a:t>results in the identiﬁcation of both the physical and regulatory site constraints and opportunities and establishes a usable site area in which to ﬁt one or more of the client’s / designer’s development concepts.</a:t>
            </a:r>
          </a:p>
          <a:p>
            <a:r>
              <a:rPr lang="en-US" dirty="0"/>
              <a:t>S T E P  3 :  </a:t>
            </a:r>
            <a:r>
              <a:rPr lang="en-US" i="1" dirty="0"/>
              <a:t>Conceptual design </a:t>
            </a:r>
            <a:r>
              <a:rPr lang="en-US" dirty="0"/>
              <a:t>is based on feasibility and site analysis information and presents the initial organization of the development program.</a:t>
            </a:r>
          </a:p>
          <a:p>
            <a:endParaRPr lang="en-US" dirty="0"/>
          </a:p>
        </p:txBody>
      </p:sp>
    </p:spTree>
    <p:extLst>
      <p:ext uri="{BB962C8B-B14F-4D97-AF65-F5344CB8AC3E}">
        <p14:creationId xmlns:p14="http://schemas.microsoft.com/office/powerpoint/2010/main" val="37259562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AA861-C3AD-4F48-A5D9-F9DFFD3ECC90}"/>
              </a:ext>
            </a:extLst>
          </p:cNvPr>
          <p:cNvSpPr>
            <a:spLocks noGrp="1"/>
          </p:cNvSpPr>
          <p:nvPr>
            <p:ph idx="1"/>
          </p:nvPr>
        </p:nvSpPr>
        <p:spPr>
          <a:xfrm>
            <a:off x="1914144" y="583096"/>
            <a:ext cx="9997440" cy="5665304"/>
          </a:xfrm>
        </p:spPr>
        <p:txBody>
          <a:bodyPr>
            <a:normAutofit/>
          </a:bodyPr>
          <a:lstStyle/>
          <a:p>
            <a:r>
              <a:rPr lang="en-US" dirty="0"/>
              <a:t>S T E P  4 :  </a:t>
            </a:r>
            <a:r>
              <a:rPr lang="en-US" i="1" dirty="0"/>
              <a:t>Schematic design / preliminary site layout </a:t>
            </a:r>
            <a:r>
              <a:rPr lang="en-US" dirty="0"/>
              <a:t>is a reﬁnement of the initial study sketches that adds scale and precise testing of speciﬁc uses, including building arrangements and dimensions.</a:t>
            </a:r>
          </a:p>
          <a:p>
            <a:r>
              <a:rPr lang="en-US" dirty="0"/>
              <a:t>S T E P  5 :  </a:t>
            </a:r>
            <a:r>
              <a:rPr lang="en-US" i="1" dirty="0"/>
              <a:t>Final design </a:t>
            </a:r>
            <a:r>
              <a:rPr lang="en-US" dirty="0"/>
              <a:t>is the ﬁnal step in land design. At this stage of the design process when the preliminary plans have been reviewed and approved by the client and the local governing agencies, engineers ﬁnalize their design plans such that their level of detail is sufﬁcient enough to construct all aspects of the project.</a:t>
            </a:r>
            <a:br>
              <a:rPr lang="en-US" dirty="0"/>
            </a:br>
            <a:endParaRPr lang="en-US" dirty="0"/>
          </a:p>
        </p:txBody>
      </p:sp>
    </p:spTree>
    <p:extLst>
      <p:ext uri="{BB962C8B-B14F-4D97-AF65-F5344CB8AC3E}">
        <p14:creationId xmlns:p14="http://schemas.microsoft.com/office/powerpoint/2010/main" val="40148316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84074-82F5-4F3C-89FB-C7B54A6FB4D9}"/>
              </a:ext>
            </a:extLst>
          </p:cNvPr>
          <p:cNvSpPr>
            <a:spLocks noGrp="1"/>
          </p:cNvSpPr>
          <p:nvPr>
            <p:ph idx="1"/>
          </p:nvPr>
        </p:nvSpPr>
        <p:spPr>
          <a:xfrm>
            <a:off x="1914144" y="596348"/>
            <a:ext cx="9997440" cy="5652052"/>
          </a:xfrm>
        </p:spPr>
        <p:txBody>
          <a:bodyPr/>
          <a:lstStyle/>
          <a:p>
            <a:r>
              <a:rPr lang="en-US" dirty="0"/>
              <a:t>When a parcel of land is being developed, feasibility and site analysis seemingly go hand in hand. </a:t>
            </a:r>
          </a:p>
          <a:p>
            <a:r>
              <a:rPr lang="en-US" dirty="0"/>
              <a:t>Typically, the developer will perform both simultaneously or in near concurrence to one another.  </a:t>
            </a:r>
          </a:p>
          <a:p>
            <a:r>
              <a:rPr lang="en-US" dirty="0"/>
              <a:t>While the book’s format groups these steps together, we will address them separately in the following brief introduction  to delineate their  differences and indicate how each step serves a distinct purpose in land design.</a:t>
            </a:r>
          </a:p>
        </p:txBody>
      </p:sp>
    </p:spTree>
    <p:extLst>
      <p:ext uri="{BB962C8B-B14F-4D97-AF65-F5344CB8AC3E}">
        <p14:creationId xmlns:p14="http://schemas.microsoft.com/office/powerpoint/2010/main" val="23757441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37B22B-A01C-406F-A22D-34F4656FB9AB}"/>
              </a:ext>
            </a:extLst>
          </p:cNvPr>
          <p:cNvSpPr>
            <a:spLocks noGrp="1"/>
          </p:cNvSpPr>
          <p:nvPr>
            <p:ph idx="1"/>
          </p:nvPr>
        </p:nvSpPr>
        <p:spPr>
          <a:xfrm>
            <a:off x="1914144" y="583095"/>
            <a:ext cx="9997440" cy="5910469"/>
          </a:xfrm>
        </p:spPr>
        <p:txBody>
          <a:bodyPr>
            <a:normAutofit/>
          </a:bodyPr>
          <a:lstStyle/>
          <a:p>
            <a:pPr marL="82296" indent="0">
              <a:buNone/>
            </a:pPr>
            <a:r>
              <a:rPr lang="en-US" dirty="0"/>
              <a:t>STEP 1: FEASIBILITY</a:t>
            </a:r>
          </a:p>
          <a:p>
            <a:r>
              <a:rPr lang="en-US" dirty="0"/>
              <a:t>The initial step in the development design process requires an understanding  of the  general development intent  and characteristics of the  site. </a:t>
            </a:r>
          </a:p>
          <a:p>
            <a:r>
              <a:rPr lang="en-US" dirty="0"/>
              <a:t>During  this  phase,  the  design team reviews all available feasibility and impact studies that may have been previously undertaken for a given property. </a:t>
            </a:r>
          </a:p>
          <a:p>
            <a:r>
              <a:rPr lang="en-US" dirty="0"/>
              <a:t>The designer and other members of the design team work with the client to fully explore and describe the proposed development program in conjunction with preliminarily identiﬁed opportunities and constraints.</a:t>
            </a:r>
          </a:p>
          <a:p>
            <a:endParaRPr lang="en-US" dirty="0"/>
          </a:p>
        </p:txBody>
      </p:sp>
    </p:spTree>
    <p:extLst>
      <p:ext uri="{BB962C8B-B14F-4D97-AF65-F5344CB8AC3E}">
        <p14:creationId xmlns:p14="http://schemas.microsoft.com/office/powerpoint/2010/main" val="2275201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39B504-B99C-4B9E-8A07-A559E384A8CB}"/>
              </a:ext>
            </a:extLst>
          </p:cNvPr>
          <p:cNvSpPr>
            <a:spLocks noGrp="1"/>
          </p:cNvSpPr>
          <p:nvPr>
            <p:ph idx="1"/>
          </p:nvPr>
        </p:nvSpPr>
        <p:spPr>
          <a:xfrm>
            <a:off x="1914144" y="715617"/>
            <a:ext cx="9997440" cy="5532783"/>
          </a:xfrm>
        </p:spPr>
        <p:txBody>
          <a:bodyPr/>
          <a:lstStyle/>
          <a:p>
            <a:r>
              <a:rPr lang="en-US" dirty="0"/>
              <a:t>The  feasibility effort requires  investigation and  documentation along three main avenues. These include conﬁrmation  of micro  and  macro  site characteristics, program components and development intent, and applicable plan- </a:t>
            </a:r>
            <a:r>
              <a:rPr lang="en-US" dirty="0" err="1"/>
              <a:t>ning</a:t>
            </a:r>
            <a:r>
              <a:rPr lang="en-US" dirty="0"/>
              <a:t> and regulatory controls. Once this information base has been established for a speciﬁc site, the formulation of a design response can proceed.</a:t>
            </a:r>
          </a:p>
          <a:p>
            <a:endParaRPr lang="en-US" dirty="0"/>
          </a:p>
        </p:txBody>
      </p:sp>
    </p:spTree>
    <p:extLst>
      <p:ext uri="{BB962C8B-B14F-4D97-AF65-F5344CB8AC3E}">
        <p14:creationId xmlns:p14="http://schemas.microsoft.com/office/powerpoint/2010/main" val="31225254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7BEB1E-EB14-4FF7-988F-5D004955A3DB}"/>
              </a:ext>
            </a:extLst>
          </p:cNvPr>
          <p:cNvSpPr>
            <a:spLocks noGrp="1"/>
          </p:cNvSpPr>
          <p:nvPr>
            <p:ph idx="1"/>
          </p:nvPr>
        </p:nvSpPr>
        <p:spPr>
          <a:xfrm>
            <a:off x="1914144" y="689113"/>
            <a:ext cx="9997440" cy="5559287"/>
          </a:xfrm>
        </p:spPr>
        <p:txBody>
          <a:bodyPr>
            <a:normAutofit lnSpcReduction="10000"/>
          </a:bodyPr>
          <a:lstStyle/>
          <a:p>
            <a:r>
              <a:rPr lang="en-US" dirty="0"/>
              <a:t>Usually the designer is charged with several important tasks  that  will assist in  initial development  discussions. These include:</a:t>
            </a:r>
          </a:p>
          <a:p>
            <a:r>
              <a:rPr lang="en-US" dirty="0"/>
              <a:t> Preparation of the base map</a:t>
            </a:r>
          </a:p>
          <a:p>
            <a:r>
              <a:rPr lang="en-US" dirty="0"/>
              <a:t>  A contextual reference of the site and its surround- </a:t>
            </a:r>
            <a:r>
              <a:rPr lang="en-US" dirty="0" err="1"/>
              <a:t>ing</a:t>
            </a:r>
            <a:r>
              <a:rPr lang="en-US" dirty="0"/>
              <a:t> area</a:t>
            </a:r>
          </a:p>
          <a:p>
            <a:r>
              <a:rPr lang="en-US" dirty="0"/>
              <a:t> The assembly of secondary source information that will assist in determining site use potential</a:t>
            </a:r>
          </a:p>
          <a:p>
            <a:r>
              <a:rPr lang="en-US" dirty="0"/>
              <a:t> The completion of an overall site analysis that </a:t>
            </a:r>
            <a:r>
              <a:rPr lang="en-US" dirty="0" err="1"/>
              <a:t>fo</a:t>
            </a:r>
            <a:r>
              <a:rPr lang="en-US" dirty="0"/>
              <a:t>- </a:t>
            </a:r>
            <a:r>
              <a:rPr lang="en-US" dirty="0" err="1"/>
              <a:t>cuses</a:t>
            </a:r>
            <a:r>
              <a:rPr lang="en-US" dirty="0"/>
              <a:t> on the identiﬁcation of development </a:t>
            </a:r>
            <a:r>
              <a:rPr lang="en-US" dirty="0" err="1"/>
              <a:t>opportuni</a:t>
            </a:r>
            <a:r>
              <a:rPr lang="en-US" dirty="0"/>
              <a:t>- ties and constraints associated with the subject site</a:t>
            </a:r>
          </a:p>
        </p:txBody>
      </p:sp>
    </p:spTree>
    <p:extLst>
      <p:ext uri="{BB962C8B-B14F-4D97-AF65-F5344CB8AC3E}">
        <p14:creationId xmlns:p14="http://schemas.microsoft.com/office/powerpoint/2010/main" val="29179021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73251-4D1C-477C-A43A-79AC53D6290E}"/>
              </a:ext>
            </a:extLst>
          </p:cNvPr>
          <p:cNvSpPr>
            <a:spLocks noGrp="1"/>
          </p:cNvSpPr>
          <p:nvPr>
            <p:ph idx="1"/>
          </p:nvPr>
        </p:nvSpPr>
        <p:spPr>
          <a:xfrm>
            <a:off x="1914144" y="463826"/>
            <a:ext cx="9997440" cy="5784574"/>
          </a:xfrm>
        </p:spPr>
        <p:txBody>
          <a:bodyPr>
            <a:normAutofit/>
          </a:bodyPr>
          <a:lstStyle/>
          <a:p>
            <a:pPr marL="82296" indent="0">
              <a:buNone/>
            </a:pPr>
            <a:r>
              <a:rPr lang="en-US" b="1" dirty="0"/>
              <a:t>Base Map</a:t>
            </a:r>
          </a:p>
          <a:p>
            <a:r>
              <a:rPr lang="en-US" dirty="0"/>
              <a:t>For site design, a base map that shows detail of the property conﬁguration and terrain is a fundamental requirement. </a:t>
            </a:r>
          </a:p>
          <a:p>
            <a:r>
              <a:rPr lang="en-US" dirty="0"/>
              <a:t>Ideally, a property survey and topographic map will be available from the client. </a:t>
            </a:r>
          </a:p>
          <a:p>
            <a:r>
              <a:rPr lang="en-US" dirty="0"/>
              <a:t>If not provided by the client, boundary information available through local property tax map sources and topographic  mapping, which may have been compiled by local jurisdictions should be obtained. </a:t>
            </a:r>
          </a:p>
          <a:p>
            <a:endParaRPr lang="en-US" dirty="0"/>
          </a:p>
        </p:txBody>
      </p:sp>
    </p:spTree>
    <p:extLst>
      <p:ext uri="{BB962C8B-B14F-4D97-AF65-F5344CB8AC3E}">
        <p14:creationId xmlns:p14="http://schemas.microsoft.com/office/powerpoint/2010/main" val="3398969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8ABB8-F8D1-4532-B49D-02A85BF2BB2E}"/>
              </a:ext>
            </a:extLst>
          </p:cNvPr>
          <p:cNvSpPr>
            <a:spLocks noGrp="1"/>
          </p:cNvSpPr>
          <p:nvPr>
            <p:ph idx="1"/>
          </p:nvPr>
        </p:nvSpPr>
        <p:spPr>
          <a:xfrm>
            <a:off x="1914144" y="583096"/>
            <a:ext cx="9997440" cy="5665304"/>
          </a:xfrm>
        </p:spPr>
        <p:txBody>
          <a:bodyPr>
            <a:normAutofit fontScale="85000" lnSpcReduction="10000"/>
          </a:bodyPr>
          <a:lstStyle/>
          <a:p>
            <a:r>
              <a:rPr lang="en-US" dirty="0"/>
              <a:t>Despite the variety of technologies available to enlarge base materials, it is preferable to work with information that was originally compiled at a scale close to that which the de- signer is using in his studies. </a:t>
            </a:r>
          </a:p>
          <a:p>
            <a:r>
              <a:rPr lang="en-US" dirty="0"/>
              <a:t>The scale of a base map may vary depending  on both  the size of the subject property and  recognition of ultimate  plan  submittal  requirements necessary as part of a public review and approval process. </a:t>
            </a:r>
          </a:p>
          <a:p>
            <a:r>
              <a:rPr lang="en-US" dirty="0"/>
              <a:t>While there are many reasons for selecting a particular scale for the base map, one should never lose sight of (1) the need for the base to satisfy public submission requirements; and (2) a scale that is consistent with the designer’s  need to present a level of accuracy in reviewing the various development considerations.</a:t>
            </a:r>
          </a:p>
          <a:p>
            <a:pPr marL="82296" indent="0">
              <a:buNone/>
            </a:pPr>
            <a:r>
              <a:rPr lang="en-US" dirty="0"/>
              <a:t> </a:t>
            </a:r>
          </a:p>
          <a:p>
            <a:endParaRPr lang="en-US" dirty="0"/>
          </a:p>
        </p:txBody>
      </p:sp>
    </p:spTree>
    <p:extLst>
      <p:ext uri="{BB962C8B-B14F-4D97-AF65-F5344CB8AC3E}">
        <p14:creationId xmlns:p14="http://schemas.microsoft.com/office/powerpoint/2010/main" val="3386695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30B35-6798-4E46-A896-A728DFA08F11}"/>
              </a:ext>
            </a:extLst>
          </p:cNvPr>
          <p:cNvSpPr>
            <a:spLocks noGrp="1"/>
          </p:cNvSpPr>
          <p:nvPr>
            <p:ph idx="1"/>
          </p:nvPr>
        </p:nvSpPr>
        <p:spPr>
          <a:xfrm>
            <a:off x="1914144" y="742122"/>
            <a:ext cx="9997440" cy="5506278"/>
          </a:xfrm>
        </p:spPr>
        <p:txBody>
          <a:bodyPr>
            <a:normAutofit lnSpcReduction="10000"/>
          </a:bodyPr>
          <a:lstStyle/>
          <a:p>
            <a:r>
              <a:rPr lang="en-US" dirty="0"/>
              <a:t>Property limits, from either a ﬁeld run property survey, research and plotting of existing deeds and records, or available parcel tax maps, together with topographic information constitute the primary elements of the base map. </a:t>
            </a:r>
          </a:p>
          <a:p>
            <a:r>
              <a:rPr lang="en-US" dirty="0"/>
              <a:t>This information should be augmented with secondary information including such items as road rights of ways / pavement widths, existing structures, vegetation, bodies of water, streams, adjacent property boundaries and surrounding parcels, and utility rights of ways and easements.</a:t>
            </a:r>
          </a:p>
          <a:p>
            <a:endParaRPr lang="en-US" dirty="0"/>
          </a:p>
        </p:txBody>
      </p:sp>
    </p:spTree>
    <p:extLst>
      <p:ext uri="{BB962C8B-B14F-4D97-AF65-F5344CB8AC3E}">
        <p14:creationId xmlns:p14="http://schemas.microsoft.com/office/powerpoint/2010/main" val="904518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C299CF8-3468-4E2C-9679-371C1A0AB51F}"/>
              </a:ext>
            </a:extLst>
          </p:cNvPr>
          <p:cNvSpPr>
            <a:spLocks noGrp="1"/>
          </p:cNvSpPr>
          <p:nvPr>
            <p:ph type="title"/>
          </p:nvPr>
        </p:nvSpPr>
        <p:spPr/>
        <p:txBody>
          <a:bodyPr/>
          <a:lstStyle/>
          <a:p>
            <a:pPr eaLnBrk="1" hangingPunct="1"/>
            <a:r>
              <a:rPr lang="en-US" altLang="en-US"/>
              <a:t>Cont…</a:t>
            </a:r>
          </a:p>
        </p:txBody>
      </p:sp>
      <p:sp>
        <p:nvSpPr>
          <p:cNvPr id="11267" name="Content Placeholder 2">
            <a:extLst>
              <a:ext uri="{FF2B5EF4-FFF2-40B4-BE49-F238E27FC236}">
                <a16:creationId xmlns:a16="http://schemas.microsoft.com/office/drawing/2014/main" id="{527570AC-73D3-41B4-BD60-6A144F965D0F}"/>
              </a:ext>
            </a:extLst>
          </p:cNvPr>
          <p:cNvSpPr>
            <a:spLocks noGrp="1"/>
          </p:cNvSpPr>
          <p:nvPr>
            <p:ph idx="1"/>
          </p:nvPr>
        </p:nvSpPr>
        <p:spPr>
          <a:xfrm>
            <a:off x="1981200" y="1371600"/>
            <a:ext cx="8229600" cy="5257800"/>
          </a:xfrm>
        </p:spPr>
        <p:txBody>
          <a:bodyPr/>
          <a:lstStyle/>
          <a:p>
            <a:pPr eaLnBrk="1" hangingPunct="1"/>
            <a:r>
              <a:rPr lang="en-US" altLang="en-US"/>
              <a:t>Based on </a:t>
            </a:r>
            <a:r>
              <a:rPr lang="en-US" altLang="en-US" b="1" i="1">
                <a:solidFill>
                  <a:srgbClr val="7030A0"/>
                </a:solidFill>
              </a:rPr>
              <a:t>the use </a:t>
            </a:r>
            <a:r>
              <a:rPr lang="en-US" altLang="en-US"/>
              <a:t>of the urban land it can also be classified into five major categories/groups:</a:t>
            </a:r>
          </a:p>
          <a:p>
            <a:pPr lvl="1" eaLnBrk="1" hangingPunct="1"/>
            <a:r>
              <a:rPr lang="en-US" altLang="en-US"/>
              <a:t>residential, </a:t>
            </a:r>
          </a:p>
          <a:p>
            <a:pPr lvl="1" eaLnBrk="1" hangingPunct="1"/>
            <a:r>
              <a:rPr lang="en-US" altLang="en-US"/>
              <a:t>Industrial  </a:t>
            </a:r>
          </a:p>
          <a:p>
            <a:pPr lvl="1" eaLnBrk="1" hangingPunct="1"/>
            <a:r>
              <a:rPr lang="en-US" altLang="en-US"/>
              <a:t>commercial,</a:t>
            </a:r>
          </a:p>
          <a:p>
            <a:pPr lvl="1" eaLnBrk="1" hangingPunct="1"/>
            <a:r>
              <a:rPr lang="en-US" altLang="en-US"/>
              <a:t> transportation, and </a:t>
            </a:r>
          </a:p>
          <a:p>
            <a:pPr lvl="1" eaLnBrk="1" hangingPunct="1"/>
            <a:r>
              <a:rPr lang="en-US" altLang="en-US"/>
              <a:t>“other” </a:t>
            </a: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EB50301-0872-4EAC-938B-D24F951D26F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C17F954F-1989-4380-9FA6-22991A307356}"/>
              </a:ext>
            </a:extLst>
          </p:cNvPr>
          <p:cNvSpPr>
            <a:spLocks noGrp="1"/>
          </p:cNvSpPr>
          <p:nvPr>
            <p:ph idx="1"/>
          </p:nvPr>
        </p:nvSpPr>
        <p:spPr/>
        <p:txBody>
          <a:bodyPr rtlCol="0">
            <a:normAutofit lnSpcReduction="10000"/>
          </a:bodyPr>
          <a:lstStyle/>
          <a:p>
            <a:pPr>
              <a:defRPr/>
            </a:pPr>
            <a:r>
              <a:rPr lang="en-US" dirty="0"/>
              <a:t>1) Residential Land Use: </a:t>
            </a:r>
          </a:p>
          <a:p>
            <a:pPr lvl="1">
              <a:defRPr/>
            </a:pPr>
            <a:r>
              <a:rPr lang="en-US" dirty="0"/>
              <a:t>all places where people live from single family homes to huge apartment towers</a:t>
            </a:r>
          </a:p>
          <a:p>
            <a:pPr lvl="1">
              <a:defRPr/>
            </a:pPr>
            <a:r>
              <a:rPr lang="en-US" dirty="0"/>
              <a:t>40% of developed land in many cities</a:t>
            </a:r>
          </a:p>
          <a:p>
            <a:pPr lvl="1">
              <a:defRPr/>
            </a:pPr>
            <a:r>
              <a:rPr lang="en-US" dirty="0"/>
              <a:t>“residential density” is an important characteristic</a:t>
            </a:r>
          </a:p>
          <a:p>
            <a:pPr lvl="1">
              <a:defRPr/>
            </a:pPr>
            <a:r>
              <a:rPr lang="en-US" dirty="0"/>
              <a:t>density refers to the number of people per unit of land area</a:t>
            </a:r>
          </a:p>
          <a:p>
            <a:pPr lvl="2">
              <a:defRPr/>
            </a:pPr>
            <a:r>
              <a:rPr lang="en-US" b="1" dirty="0"/>
              <a:t>low density: detached houses on relatively large lots</a:t>
            </a:r>
          </a:p>
          <a:p>
            <a:pPr lvl="2">
              <a:defRPr/>
            </a:pPr>
            <a:r>
              <a:rPr lang="en-US" b="1" dirty="0"/>
              <a:t>medium density:20 to 80 units per hectare -low rise apartment buildings and town houses</a:t>
            </a:r>
          </a:p>
          <a:p>
            <a:pPr lvl="2">
              <a:defRPr/>
            </a:pPr>
            <a:r>
              <a:rPr lang="en-US" b="1" dirty="0"/>
              <a:t>high density: more than 80 units per hectare -high rise apartment buildings</a:t>
            </a:r>
          </a:p>
          <a:p>
            <a:pPr lvl="2">
              <a:defRPr/>
            </a:pPr>
            <a:endParaRPr lang="en-US" dirty="0"/>
          </a:p>
          <a:p>
            <a:pPr lvl="1">
              <a:defRPr/>
            </a:pPr>
            <a:endParaRPr lang="en-US" dirty="0"/>
          </a:p>
          <a:p>
            <a:pP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8849</Words>
  <Application>Microsoft Office PowerPoint</Application>
  <PresentationFormat>Widescreen</PresentationFormat>
  <Paragraphs>483</Paragraphs>
  <Slides>79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Gill Sans MT</vt:lpstr>
      <vt:lpstr>Verdana</vt:lpstr>
      <vt:lpstr>Wingdings 2</vt:lpstr>
      <vt:lpstr>Solstice</vt:lpstr>
      <vt:lpstr>Land development</vt:lpstr>
      <vt:lpstr>CHAPTER 1 OVERVIEW OF THE LAND DEVELOPMENT PROCESS</vt:lpstr>
      <vt:lpstr>Unit 1. Introduction</vt:lpstr>
      <vt:lpstr>1.1.Basic Characteristics of Land </vt:lpstr>
      <vt:lpstr>1.1.1. Urban or Built-up Land </vt:lpstr>
      <vt:lpstr>Cont…</vt:lpstr>
      <vt:lpstr>Cont……..</vt:lpstr>
      <vt:lpstr>Cont…</vt:lpstr>
      <vt:lpstr>Cont……</vt:lpstr>
      <vt:lpstr>Cont….</vt:lpstr>
      <vt:lpstr>Cont….</vt:lpstr>
      <vt:lpstr>Cont…..</vt:lpstr>
      <vt:lpstr>1.1.2. Rural Land </vt:lpstr>
      <vt:lpstr>1.2. Basic concepts of Land Development </vt:lpstr>
      <vt:lpstr>1.2.1. Definition of land development</vt:lpstr>
      <vt:lpstr>Cont…..</vt:lpstr>
      <vt:lpstr>Cont…</vt:lpstr>
      <vt:lpstr>Cont….</vt:lpstr>
      <vt:lpstr>1.2.2. Development control</vt:lpstr>
      <vt:lpstr>1.2.3.Land Development phases</vt:lpstr>
      <vt:lpstr>Cont…….</vt:lpstr>
      <vt:lpstr>Land development pahses </vt:lpstr>
      <vt:lpstr>Cont.… </vt:lpstr>
      <vt:lpstr>PowerPoint Presentation</vt:lpstr>
      <vt:lpstr>PowerPoint Presentation</vt:lpstr>
      <vt:lpstr>THE LAND DEVELOPMENT PROCESS Overview of the Land Design Process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 Team </vt:lpstr>
      <vt:lpstr>PowerPoint Presentation</vt:lpstr>
      <vt:lpstr>PowerPoint Presentation</vt:lpstr>
      <vt:lpstr>Client</vt:lpstr>
      <vt:lpstr>Attorney/ Legal Counsel.</vt:lpstr>
      <vt:lpstr>Engineers</vt:lpstr>
      <vt:lpstr>Surveyors</vt:lpstr>
      <vt:lpstr>Urban Planners</vt:lpstr>
      <vt:lpstr>Transportation Planners</vt:lpstr>
      <vt:lpstr>Environmental Specialists.</vt:lpstr>
      <vt:lpstr>Market Analyst/ Researcher</vt:lpstr>
      <vt:lpstr>Public Review/ Approval Agents/ Citizens.  </vt:lpstr>
      <vt:lpstr>TRADITIONAL STEPS IN THE LAND DEVELOPMENT PROJECT DESIGN PROCESS </vt:lpstr>
      <vt:lpstr>Feasibility and Programming </vt:lpstr>
      <vt:lpstr>Site Analysis </vt:lpstr>
      <vt:lpstr>Conceptual Design </vt:lpstr>
      <vt:lpstr>Schematic Design </vt:lpstr>
      <vt:lpstr>PowerPoint Presentation</vt:lpstr>
      <vt:lpstr>Final Design </vt:lpstr>
      <vt:lpstr>PowerPoint Presentation</vt:lpstr>
      <vt:lpstr>PowerPoint Presentation</vt:lpstr>
      <vt:lpstr>Design Elements </vt:lpstr>
      <vt:lpstr>PowerPoint Presentation</vt:lpstr>
      <vt:lpstr>Chapter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development</dc:title>
  <dc:creator>user</dc:creator>
  <cp:lastModifiedBy>user</cp:lastModifiedBy>
  <cp:revision>30</cp:revision>
  <dcterms:created xsi:type="dcterms:W3CDTF">2020-03-15T04:49:13Z</dcterms:created>
  <dcterms:modified xsi:type="dcterms:W3CDTF">2020-03-19T07:54:13Z</dcterms:modified>
</cp:coreProperties>
</file>