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handoutMasterIdLst>
    <p:handoutMasterId r:id="rId73"/>
  </p:handoutMasterIdLst>
  <p:sldIdLst>
    <p:sldId id="257" r:id="rId2"/>
    <p:sldId id="258" r:id="rId3"/>
    <p:sldId id="267" r:id="rId4"/>
    <p:sldId id="268" r:id="rId5"/>
    <p:sldId id="277" r:id="rId6"/>
    <p:sldId id="269" r:id="rId7"/>
    <p:sldId id="270" r:id="rId8"/>
    <p:sldId id="271" r:id="rId9"/>
    <p:sldId id="272" r:id="rId10"/>
    <p:sldId id="281" r:id="rId11"/>
    <p:sldId id="282" r:id="rId12"/>
    <p:sldId id="284" r:id="rId13"/>
    <p:sldId id="273" r:id="rId14"/>
    <p:sldId id="274" r:id="rId15"/>
    <p:sldId id="261"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 id="303" r:id="rId35"/>
    <p:sldId id="304" r:id="rId36"/>
    <p:sldId id="305" r:id="rId37"/>
    <p:sldId id="307" r:id="rId38"/>
    <p:sldId id="308" r:id="rId39"/>
    <p:sldId id="309" r:id="rId40"/>
    <p:sldId id="320" r:id="rId41"/>
    <p:sldId id="319" r:id="rId42"/>
    <p:sldId id="311" r:id="rId43"/>
    <p:sldId id="312" r:id="rId44"/>
    <p:sldId id="313" r:id="rId45"/>
    <p:sldId id="314" r:id="rId46"/>
    <p:sldId id="315" r:id="rId47"/>
    <p:sldId id="316" r:id="rId48"/>
    <p:sldId id="317" r:id="rId49"/>
    <p:sldId id="318" r:id="rId50"/>
    <p:sldId id="321" r:id="rId51"/>
    <p:sldId id="323" r:id="rId52"/>
    <p:sldId id="324" r:id="rId53"/>
    <p:sldId id="322" r:id="rId54"/>
    <p:sldId id="325" r:id="rId55"/>
    <p:sldId id="326" r:id="rId56"/>
    <p:sldId id="327" r:id="rId57"/>
    <p:sldId id="328" r:id="rId58"/>
    <p:sldId id="330" r:id="rId59"/>
    <p:sldId id="331" r:id="rId60"/>
    <p:sldId id="332" r:id="rId61"/>
    <p:sldId id="333" r:id="rId62"/>
    <p:sldId id="334" r:id="rId63"/>
    <p:sldId id="335" r:id="rId64"/>
    <p:sldId id="336" r:id="rId65"/>
    <p:sldId id="337" r:id="rId66"/>
    <p:sldId id="338" r:id="rId67"/>
    <p:sldId id="339" r:id="rId68"/>
    <p:sldId id="340" r:id="rId69"/>
    <p:sldId id="343" r:id="rId70"/>
    <p:sldId id="344" r:id="rId7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9F9606D-A669-441C-8443-F19CCEAB9362}" type="datetimeFigureOut">
              <a:rPr lang="en-US" smtClean="0"/>
              <a:pPr/>
              <a:t>5/8/2014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61DB103-710D-4BC0-B37B-C54EB786024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8A74EB8-145E-4C59-BE28-BDC227C1B00D}" type="datetimeFigureOut">
              <a:rPr lang="en-US" smtClean="0"/>
              <a:pPr/>
              <a:t>5/8/2014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013A175-DC7B-47F3-990D-2EE96690730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50</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52</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53</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54</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55</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56</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57</a:t>
            </a:fld>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58</a:t>
            </a:fld>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59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6</a:t>
            </a:fld>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60</a:t>
            </a:fld>
            <a:endParaRPr 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61</a:t>
            </a:fld>
            <a:endParaRPr 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62</a:t>
            </a:fld>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63</a:t>
            </a:fld>
            <a:endParaRPr lang="en-US"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64</a:t>
            </a:fld>
            <a:endParaRPr lang="en-US"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65</a:t>
            </a:fld>
            <a:endParaRPr lang="en-US"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66</a:t>
            </a:fld>
            <a:endParaRPr 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67</a:t>
            </a:fld>
            <a:endParaRPr 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68</a:t>
            </a:fld>
            <a:endParaRPr 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69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7</a:t>
            </a:fld>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13A175-DC7B-47F3-990D-2EE966907309}" type="slidenum">
              <a:rPr lang="en-US" smtClean="0"/>
              <a:pPr/>
              <a:t>70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013A175-DC7B-47F3-990D-2EE96690730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DCB1C-948E-4020-B0EB-00D364F1F8F3}" type="datetimeFigureOut">
              <a:rPr lang="en-US" smtClean="0"/>
              <a:pPr/>
              <a:t>5/8/2014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CADA48-F433-4DAC-88A4-A27E9E30CE5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DCB1C-948E-4020-B0EB-00D364F1F8F3}" type="datetimeFigureOut">
              <a:rPr lang="en-US" smtClean="0"/>
              <a:pPr/>
              <a:t>5/8/2014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CADA48-F433-4DAC-88A4-A27E9E30CE5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US" dirty="0" smtClean="0"/>
              <a:t>Local government and land use regulation</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The need of government to regulate land use </a:t>
            </a:r>
          </a:p>
          <a:p>
            <a:r>
              <a:rPr lang="en-US" dirty="0" smtClean="0"/>
              <a:t> In most countries, local governments are the primary authorities that directly regulate how land is developed</a:t>
            </a:r>
          </a:p>
          <a:p>
            <a:r>
              <a:rPr lang="en-US" dirty="0" smtClean="0"/>
              <a:t>  Local governments control the pattern of development through:</a:t>
            </a:r>
          </a:p>
          <a:p>
            <a:r>
              <a:rPr lang="en-US" dirty="0" smtClean="0"/>
              <a:t>type-of-use zoning, </a:t>
            </a:r>
          </a:p>
          <a:p>
            <a:r>
              <a:rPr lang="en-US" dirty="0" smtClean="0"/>
              <a:t>the character of buildings through subdivision regulations, and </a:t>
            </a:r>
          </a:p>
          <a:p>
            <a:r>
              <a:rPr lang="en-US" dirty="0" smtClean="0"/>
              <a:t>the location of development through the provision of infrastructure etc.</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a:solidFill>
            <a:schemeClr val="accent6">
              <a:lumMod val="20000"/>
              <a:lumOff val="80000"/>
            </a:schemeClr>
          </a:solidFill>
        </p:spPr>
        <p:txBody>
          <a:bodyPr>
            <a:normAutofit fontScale="90000"/>
          </a:bodyPr>
          <a:lstStyle/>
          <a:p>
            <a:r>
              <a:rPr lang="en-US" b="1" dirty="0" smtClean="0"/>
              <a:t> </a:t>
            </a:r>
            <a:br>
              <a:rPr lang="en-US" b="1" dirty="0" smtClean="0"/>
            </a:br>
            <a:r>
              <a:rPr lang="en-US" b="1" dirty="0" smtClean="0"/>
              <a:t>Possible government action to allow for externalities</a:t>
            </a: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4449763"/>
          </a:xfrm>
        </p:spPr>
        <p:txBody>
          <a:bodyPr>
            <a:normAutofit lnSpcReduction="10000"/>
          </a:bodyPr>
          <a:lstStyle/>
          <a:p>
            <a:pPr algn="just">
              <a:buNone/>
            </a:pPr>
            <a:r>
              <a:rPr lang="en-GB" dirty="0" smtClean="0"/>
              <a:t>   There are a variety of methods by which externalities can be allowed for in the allocation of land resources</a:t>
            </a:r>
          </a:p>
          <a:p>
            <a:pPr algn="just"/>
            <a:r>
              <a:rPr lang="en-GB" b="1" i="1" dirty="0" smtClean="0"/>
              <a:t>Firstly, </a:t>
            </a:r>
            <a:r>
              <a:rPr lang="en-GB" dirty="0" smtClean="0"/>
              <a:t>It may introduce a pricing system to bring externalities into consideration­. For example, to deal with congestion, parking-meters may be installed, with even local residents charged for reserved parking permits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GB" b="1" i="1" dirty="0" smtClean="0"/>
              <a:t>Secondly, </a:t>
            </a:r>
            <a:r>
              <a:rPr lang="en-GB" dirty="0" smtClean="0"/>
              <a:t>taxation and subsidies may take the idea of 'charging' a stage further.</a:t>
            </a:r>
          </a:p>
          <a:p>
            <a:pPr algn="just"/>
            <a:r>
              <a:rPr lang="en-GB" b="1" i="1" dirty="0" smtClean="0"/>
              <a:t>Thirdly, </a:t>
            </a:r>
            <a:r>
              <a:rPr lang="en-GB" dirty="0" smtClean="0"/>
              <a:t>physical control which is frequently used in the field of land resources to minimize externalities. Planning and building regulations must are regarded as a means of physical control. By imposing conditions on proposed development, it is possible to minimize external costs arising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i="1" dirty="0" smtClean="0"/>
              <a:t>Fourth,</a:t>
            </a:r>
            <a:r>
              <a:rPr lang="en-US" dirty="0" smtClean="0"/>
              <a:t> the government may itself assume responsibility for providing certain goods and services. This is usual when externalities are: </a:t>
            </a:r>
          </a:p>
          <a:p>
            <a:pPr lvl="0" algn="just"/>
            <a:r>
              <a:rPr lang="en-US" dirty="0" smtClean="0"/>
              <a:t>of national importance, for example, the National Rivers Authority can co-ordinate drainage, water supply and angling interests in order to maximize net benefits;</a:t>
            </a:r>
          </a:p>
          <a:p>
            <a:pPr algn="just"/>
            <a:r>
              <a:rPr lang="en-GB" dirty="0" smtClean="0"/>
              <a:t>so extensive that only government authority can adequately allow for them - for example, providing a major airport;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200" b="1" dirty="0" smtClean="0"/>
              <a:t>Protecting private property and enforcing contracts</a:t>
            </a:r>
            <a:endParaRPr lang="en-US" sz="3200" b="1" dirty="0"/>
          </a:p>
        </p:txBody>
      </p:sp>
      <p:sp>
        <p:nvSpPr>
          <p:cNvPr id="3" name="Content Placeholder 2"/>
          <p:cNvSpPr>
            <a:spLocks noGrp="1"/>
          </p:cNvSpPr>
          <p:nvPr>
            <p:ph idx="1"/>
          </p:nvPr>
        </p:nvSpPr>
        <p:spPr/>
        <p:txBody>
          <a:bodyPr>
            <a:normAutofit fontScale="92500" lnSpcReduction="20000"/>
          </a:bodyPr>
          <a:lstStyle/>
          <a:p>
            <a:pPr algn="just"/>
            <a:r>
              <a:rPr lang="en-US" dirty="0" smtClean="0"/>
              <a:t>An important economic role for government is to define, establish, and enforce property rights. Markets do not allocate resources effectively if property rights are not clearly defined or enforced</a:t>
            </a:r>
          </a:p>
          <a:p>
            <a:pPr algn="just"/>
            <a:r>
              <a:rPr lang="en-US" dirty="0" smtClean="0"/>
              <a:t>Property rights are essential to the transactions in a market economy</a:t>
            </a:r>
          </a:p>
          <a:p>
            <a:pPr algn="just"/>
            <a:r>
              <a:rPr lang="en-US" dirty="0" smtClean="0"/>
              <a:t>Without property rights , people and firms would have a greatly reduced incentive to save or invest, because they wouldn't be confident of receiving the future value from doing so.</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a:xfrm>
            <a:off x="457200" y="1143000"/>
            <a:ext cx="8229600" cy="4983163"/>
          </a:xfrm>
        </p:spPr>
        <p:txBody>
          <a:bodyPr/>
          <a:lstStyle/>
          <a:p>
            <a:pPr algn="just"/>
            <a:r>
              <a:rPr lang="en-US" dirty="0" smtClean="0"/>
              <a:t>Markets also need a backdrop of </a:t>
            </a:r>
            <a:r>
              <a:rPr lang="en-US" b="1" dirty="0" smtClean="0"/>
              <a:t>a rule of law to function</a:t>
            </a:r>
            <a:r>
              <a:rPr lang="en-US" dirty="0" smtClean="0"/>
              <a:t> well, in which the government enforces contracts and protects property rights.</a:t>
            </a:r>
            <a:endParaRPr lang="en-US" baseline="30000" dirty="0" smtClean="0"/>
          </a:p>
          <a:p>
            <a:pPr algn="just"/>
            <a:r>
              <a:rPr lang="en-US" dirty="0" smtClean="0"/>
              <a:t>Property rights, contract enforcement, standards for weights and measures, and liability rules affect incentives for people to produce and exchange goods and services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6">
              <a:lumMod val="20000"/>
              <a:lumOff val="80000"/>
            </a:schemeClr>
          </a:solidFill>
        </p:spPr>
        <p:txBody>
          <a:bodyPr>
            <a:normAutofit/>
          </a:bodyPr>
          <a:lstStyle/>
          <a:p>
            <a:r>
              <a:rPr lang="en-US" sz="3200" dirty="0" smtClean="0"/>
              <a:t>Holdout problems</a:t>
            </a:r>
            <a:endParaRPr lang="en-US" sz="3200" dirty="0"/>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pPr algn="just">
              <a:buNone/>
            </a:pPr>
            <a:r>
              <a:rPr lang="en-US" b="1" dirty="0" smtClean="0"/>
              <a:t>    </a:t>
            </a:r>
            <a:r>
              <a:rPr lang="en-GB" b="1" dirty="0" smtClean="0"/>
              <a:t>Holdout</a:t>
            </a:r>
            <a:r>
              <a:rPr lang="en-GB" dirty="0" smtClean="0"/>
              <a:t> is another form of potential land monopoly.</a:t>
            </a:r>
          </a:p>
          <a:p>
            <a:pPr algn="just">
              <a:buNone/>
            </a:pPr>
            <a:r>
              <a:rPr lang="en-GB" dirty="0" smtClean="0"/>
              <a:t>    For example, land must be acquired for most large public projects such as roads. When assembly of multiple private parcels is involved, one or more land holders can affect the entire project by refusing to sell at a reasonable price, thus extracting wealth from other citizens. Thus, it is believed to be necessary for governments to have the capacity to require the sale of land (expropriate) for such activities at a reasonable price. This power of the government is referred to as </a:t>
            </a:r>
            <a:r>
              <a:rPr lang="en-GB" b="1" i="1" dirty="0" smtClean="0"/>
              <a:t>eminent domain</a:t>
            </a:r>
            <a:r>
              <a:rPr lang="en-GB" dirty="0" smtClean="0"/>
              <a:t> </a:t>
            </a:r>
            <a:r>
              <a:rPr lang="en-US" dirty="0" smtClean="0"/>
              <a:t>(</a:t>
            </a:r>
            <a:r>
              <a:rPr lang="en-US" b="1" dirty="0" smtClean="0"/>
              <a:t>compulsory purchase</a:t>
            </a:r>
            <a:r>
              <a:rPr lang="en-US" dirty="0" smtClean="0"/>
              <a:t>).</a:t>
            </a:r>
          </a:p>
          <a:p>
            <a:pPr algn="just">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GB" sz="3200" b="1" dirty="0" smtClean="0"/>
              <a:t>Public Planning for Land Use Control and environmental hazards</a:t>
            </a:r>
            <a:endParaRPr lang="en-US" sz="3200" dirty="0"/>
          </a:p>
        </p:txBody>
      </p:sp>
      <p:sp>
        <p:nvSpPr>
          <p:cNvPr id="3" name="Content Placeholder 2"/>
          <p:cNvSpPr>
            <a:spLocks noGrp="1"/>
          </p:cNvSpPr>
          <p:nvPr>
            <p:ph idx="1"/>
          </p:nvPr>
        </p:nvSpPr>
        <p:spPr/>
        <p:txBody>
          <a:bodyPr/>
          <a:lstStyle/>
          <a:p>
            <a:pPr algn="just"/>
            <a:r>
              <a:rPr lang="en-GB" dirty="0" smtClean="0"/>
              <a:t>So far we have seen that the government regulates land use, monopolies and negative externalities that affect local land use and other market distortions such as incomplete information </a:t>
            </a:r>
          </a:p>
          <a:p>
            <a:pPr algn="just"/>
            <a:r>
              <a:rPr lang="en-GB" dirty="0" smtClean="0"/>
              <a:t>In this section we will discuss about public planning for land use control and environmental hazards.</a:t>
            </a:r>
          </a:p>
          <a:p>
            <a:pPr algn="just"/>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lgn="just"/>
            <a:r>
              <a:rPr lang="en-US" dirty="0" smtClean="0"/>
              <a:t> </a:t>
            </a:r>
            <a:r>
              <a:rPr lang="en-GB" b="1" dirty="0" smtClean="0"/>
              <a:t>Planning</a:t>
            </a:r>
            <a:r>
              <a:rPr lang="en-GB" dirty="0" smtClean="0"/>
              <a:t> is a method of controlling the free operation of the market economy.</a:t>
            </a:r>
          </a:p>
          <a:p>
            <a:pPr algn="just">
              <a:buNone/>
            </a:pPr>
            <a:r>
              <a:rPr lang="en-GB" b="1" dirty="0" smtClean="0"/>
              <a:t>   Comprehensive Planning:</a:t>
            </a:r>
            <a:endParaRPr lang="en-US" dirty="0" smtClean="0"/>
          </a:p>
          <a:p>
            <a:pPr algn="just">
              <a:buNone/>
            </a:pPr>
            <a:r>
              <a:rPr lang="en-GB" dirty="0" smtClean="0"/>
              <a:t>    A comprehensive plan is a general guide to a community’s future growth and development. In its most complete form the community’s land use plan should address:</a:t>
            </a:r>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a:buNone/>
            </a:pPr>
            <a:r>
              <a:rPr lang="en-GB" b="1" dirty="0" smtClean="0"/>
              <a:t>    </a:t>
            </a:r>
            <a:endParaRPr lang="en-US" dirty="0" smtClean="0"/>
          </a:p>
          <a:p>
            <a:pPr lvl="0"/>
            <a:r>
              <a:rPr lang="en-GB" dirty="0" smtClean="0"/>
              <a:t>The community’s future population growth</a:t>
            </a:r>
            <a:endParaRPr lang="en-US" dirty="0" smtClean="0"/>
          </a:p>
          <a:p>
            <a:pPr lvl="0"/>
            <a:r>
              <a:rPr lang="en-GB" dirty="0" smtClean="0"/>
              <a:t>Its requirements for water and other natural resources </a:t>
            </a:r>
            <a:endParaRPr lang="en-US" dirty="0" smtClean="0"/>
          </a:p>
          <a:p>
            <a:pPr lvl="0"/>
            <a:r>
              <a:rPr lang="en-GB" dirty="0" smtClean="0"/>
              <a:t>Its physical characteristics (e.g., existing development and soil conditions) </a:t>
            </a:r>
            <a:endParaRPr lang="en-US" dirty="0" smtClean="0"/>
          </a:p>
          <a:p>
            <a:pPr lvl="0"/>
            <a:r>
              <a:rPr lang="en-GB" dirty="0" smtClean="0"/>
              <a:t>Its need for public services (e.g., schools and utilities) and</a:t>
            </a:r>
            <a:endParaRPr lang="en-US" dirty="0" smtClean="0"/>
          </a:p>
          <a:p>
            <a:r>
              <a:rPr lang="en-GB" dirty="0" smtClean="0"/>
              <a:t> Its need for various types of land use (e.g., single family residential and office), financial resources, and political constraints.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lgn="just"/>
            <a:r>
              <a:rPr lang="en-GB" b="1" dirty="0" smtClean="0"/>
              <a:t>A comprehensive plan</a:t>
            </a:r>
            <a:r>
              <a:rPr lang="en-GB" dirty="0" smtClean="0"/>
              <a:t>, therefore, tries to show future growth and development so as to accommodate the various needs of the community</a:t>
            </a:r>
          </a:p>
          <a:p>
            <a:pPr algn="just"/>
            <a:r>
              <a:rPr lang="en-GB" dirty="0" smtClean="0"/>
              <a:t>Growth management laws at the state level may require local jurisdictions to plan for and meet certain requirements. In their most extensive form these laws may require that: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US" dirty="0" smtClean="0"/>
              <a:t>Government regulation and market failure</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  A market succeeds when it brings together a willing buyer and willing seller to make a mutually beneficial transaction in a way that satisfies the parties involved. However, there are certain well-recognized conditions under which market failure occurs. </a:t>
            </a:r>
          </a:p>
          <a:p>
            <a:pPr algn="just">
              <a:buNone/>
            </a:pPr>
            <a:r>
              <a:rPr lang="en-US" dirty="0" smtClean="0"/>
              <a:t>   </a:t>
            </a:r>
            <a:r>
              <a:rPr lang="en-US" b="1" dirty="0" smtClean="0"/>
              <a:t>A market failure </a:t>
            </a:r>
            <a:r>
              <a:rPr lang="en-US" dirty="0" smtClean="0"/>
              <a:t>occurs when the market forces of supply and demand do not lead to the output society desires</a:t>
            </a:r>
          </a:p>
          <a:p>
            <a:pPr>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lvl="0" algn="just"/>
            <a:r>
              <a:rPr lang="en-GB" dirty="0" smtClean="0"/>
              <a:t>City administrations and Municipalities must have comprehensive plans submitted and approved by a state agency</a:t>
            </a:r>
            <a:endParaRPr lang="en-US" dirty="0" smtClean="0"/>
          </a:p>
          <a:p>
            <a:pPr algn="just"/>
            <a:r>
              <a:rPr lang="en-GB" dirty="0" smtClean="0"/>
              <a:t>Proposals presented for large scale developments have to include </a:t>
            </a:r>
            <a:r>
              <a:rPr lang="en-GB" b="1" i="1" dirty="0" smtClean="0"/>
              <a:t>economic</a:t>
            </a:r>
            <a:r>
              <a:rPr lang="en-GB" dirty="0" smtClean="0"/>
              <a:t> and </a:t>
            </a:r>
            <a:r>
              <a:rPr lang="en-GB" b="1" i="1" dirty="0" smtClean="0"/>
              <a:t>environmental impact assessments </a:t>
            </a:r>
            <a:r>
              <a:rPr lang="en-GB" dirty="0" smtClean="0"/>
              <a:t>which examine the project’s effect on surrounding areas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a:xfrm>
            <a:off x="457200" y="1371600"/>
            <a:ext cx="8229600" cy="4754563"/>
          </a:xfrm>
        </p:spPr>
        <p:txBody>
          <a:bodyPr/>
          <a:lstStyle/>
          <a:p>
            <a:pPr lvl="0" algn="just"/>
            <a:r>
              <a:rPr lang="en-GB" dirty="0" smtClean="0"/>
              <a:t>Further development at the local level has to be forbidden if adequate infrastructure, schools, police and fire protection, and social services are not fulfilled at the commencement of development process.</a:t>
            </a:r>
            <a:endParaRPr lang="en-US" dirty="0" smtClean="0"/>
          </a:p>
          <a:p>
            <a:pPr algn="just"/>
            <a:r>
              <a:rPr lang="en-GB" dirty="0" smtClean="0"/>
              <a:t>Local governments must include an affordable housing allocation in their comprehensive plans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pPr algn="just"/>
            <a:r>
              <a:rPr lang="en-GB" b="1" i="1" dirty="0" smtClean="0"/>
              <a:t>Establish urban service areas </a:t>
            </a:r>
            <a:r>
              <a:rPr lang="en-GB" dirty="0" smtClean="0"/>
              <a:t>those</a:t>
            </a:r>
            <a:r>
              <a:rPr lang="en-GB" b="1" i="1" dirty="0" smtClean="0"/>
              <a:t> </a:t>
            </a:r>
            <a:r>
              <a:rPr lang="en-GB" dirty="0" smtClean="0"/>
              <a:t>boundaries are demarcated around a community within which the local government plans to provide public services and facilities, and beyond which urban development is discouraged or prohibited</a:t>
            </a:r>
          </a:p>
          <a:p>
            <a:pPr algn="just"/>
            <a:r>
              <a:rPr lang="en-GB" b="1" i="1" dirty="0" smtClean="0"/>
              <a:t>Establish extraterritorial jurisdiction</a:t>
            </a:r>
            <a:r>
              <a:rPr lang="en-GB" dirty="0" smtClean="0"/>
              <a:t>: Some states give local governments the power to plan and control urban development outside their boundaries until annexation can occur</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GB" b="1" dirty="0" smtClean="0"/>
              <a:t/>
            </a:r>
            <a:br>
              <a:rPr lang="en-GB" b="1" dirty="0" smtClean="0"/>
            </a:br>
            <a:r>
              <a:rPr lang="en-GB" b="1" dirty="0" smtClean="0"/>
              <a:t>Zoning and other tools of public land use control</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GB" dirty="0" smtClean="0"/>
              <a:t>Land use regulations, which remain the “work horses” of land use control include </a:t>
            </a:r>
            <a:r>
              <a:rPr lang="en-GB" b="1" i="1" dirty="0" smtClean="0"/>
              <a:t>building codes,</a:t>
            </a:r>
            <a:r>
              <a:rPr lang="en-GB" dirty="0" smtClean="0"/>
              <a:t> </a:t>
            </a:r>
            <a:r>
              <a:rPr lang="en-GB" b="1" i="1" dirty="0" smtClean="0"/>
              <a:t>zoning</a:t>
            </a:r>
            <a:r>
              <a:rPr lang="en-GB" dirty="0" smtClean="0"/>
              <a:t>, and </a:t>
            </a:r>
            <a:r>
              <a:rPr lang="en-GB" b="1" i="1" dirty="0" smtClean="0"/>
              <a:t>subdivision regulations</a:t>
            </a:r>
            <a:r>
              <a:rPr lang="en-GB" dirty="0" smtClean="0"/>
              <a:t>. </a:t>
            </a:r>
          </a:p>
          <a:p>
            <a:pPr algn="just"/>
            <a:r>
              <a:rPr lang="en-GB" b="1" i="1" dirty="0" smtClean="0"/>
              <a:t>building codes: </a:t>
            </a:r>
          </a:p>
          <a:p>
            <a:pPr algn="just">
              <a:buNone/>
            </a:pPr>
            <a:r>
              <a:rPr lang="en-GB" b="1" i="1" dirty="0" smtClean="0"/>
              <a:t>  </a:t>
            </a:r>
            <a:r>
              <a:rPr lang="en-GB" dirty="0" smtClean="0"/>
              <a:t>Building codes  address standards for safety, health and sanitation. </a:t>
            </a:r>
            <a:endParaRPr lang="en-US" dirty="0" smtClean="0"/>
          </a:p>
          <a:p>
            <a:pPr algn="just"/>
            <a:r>
              <a:rPr lang="en-GB" dirty="0" smtClean="0"/>
              <a:t> Fire safety, requirements for safety of electrical systems, gas lines, gas using appliances, adequate fire alarm systems, and requirements for accessible and safe emergency exits etc.</a:t>
            </a:r>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dirty="0" smtClean="0"/>
              <a:t>Similarly, codes set standards for ventilating and air conditioning systems. Finally, building codes historically have set standards for access to air and sunlight, with minimum requirement for window size and openings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a:xfrm>
            <a:off x="457200" y="1371600"/>
            <a:ext cx="8229600" cy="4754563"/>
          </a:xfrm>
        </p:spPr>
        <p:txBody>
          <a:bodyPr/>
          <a:lstStyle/>
          <a:p>
            <a:r>
              <a:rPr lang="en-GB" b="1" dirty="0" smtClean="0"/>
              <a:t>Zoning :  </a:t>
            </a:r>
            <a:endParaRPr lang="en-US" b="1" dirty="0" smtClean="0"/>
          </a:p>
          <a:p>
            <a:pPr algn="just">
              <a:buNone/>
            </a:pPr>
            <a:r>
              <a:rPr lang="en-GB" dirty="0" smtClean="0"/>
              <a:t>   Zoning is the most important method of land use regulation undertaken by local governments. It divides a jurisdiction into geographically contiguous ‘zones’. The local zoning regulation prescribes what may be done in each zone and what may not be done. </a:t>
            </a: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   A zoning regulation includes several significant elements:</a:t>
            </a:r>
          </a:p>
          <a:p>
            <a:pPr algn="just"/>
            <a:r>
              <a:rPr lang="en-GB" b="1" i="1" dirty="0" smtClean="0"/>
              <a:t>A land use classification list</a:t>
            </a:r>
            <a:r>
              <a:rPr lang="en-GB" dirty="0" smtClean="0"/>
              <a:t> with categories such as single family residential, multifamily residential, commercial and industrial. Each of these categories is subdivided in to multiple subcategories according to local needs. For example, single family classifications are differentiated by minimum lot size, while multifamily classifications are differentiated by maximum residential units per acre.</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GB" b="1" i="1" dirty="0" smtClean="0"/>
              <a:t>A map</a:t>
            </a:r>
            <a:r>
              <a:rPr lang="en-GB" dirty="0" smtClean="0"/>
              <a:t> that indicates the zoning classification of all areas within the municipality or country involved</a:t>
            </a:r>
            <a:endParaRPr lang="en-US" dirty="0" smtClean="0"/>
          </a:p>
          <a:p>
            <a:pPr lvl="0" algn="just"/>
            <a:r>
              <a:rPr lang="en-GB" dirty="0" smtClean="0"/>
              <a:t>Minimum front, back, and side setback requirements from the boundaries of a lot.</a:t>
            </a:r>
            <a:endParaRPr lang="en-US" dirty="0" smtClean="0"/>
          </a:p>
          <a:p>
            <a:pPr lvl="0" algn="just"/>
            <a:r>
              <a:rPr lang="en-GB" dirty="0" smtClean="0"/>
              <a:t>Building bulk limits including size, height, and placement on the lot. (For office buildings, maximum floor/area ratios often limit the floor space per square foot of lot.)</a:t>
            </a:r>
            <a:endParaRPr lang="en-US" dirty="0" smtClean="0"/>
          </a:p>
          <a:p>
            <a:pPr lvl="0" algn="just"/>
            <a:r>
              <a:rPr lang="en-GB" dirty="0" smtClean="0"/>
              <a:t>Minimum lot dimensions</a:t>
            </a:r>
            <a:endParaRPr lang="en-US" dirty="0" smtClean="0"/>
          </a:p>
          <a:p>
            <a:pPr lvl="0" algn="just"/>
            <a:r>
              <a:rPr lang="en-GB" dirty="0" smtClean="0"/>
              <a:t>Provision for special use districts </a:t>
            </a:r>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lvl="0" algn="just"/>
            <a:r>
              <a:rPr lang="en-GB" dirty="0" smtClean="0"/>
              <a:t>A zoning board or commission appointed to oversee the administration of the regulation and to make recommendations regarding rezoning requests or changes in the regulation offered by the zoning and planning staff</a:t>
            </a:r>
            <a:endParaRPr lang="en-US" dirty="0" smtClean="0"/>
          </a:p>
          <a:p>
            <a:pPr lvl="0" algn="just"/>
            <a:r>
              <a:rPr lang="en-GB" dirty="0" smtClean="0"/>
              <a:t>A zoning adjustment board appointed to review hardship cases</a:t>
            </a:r>
            <a:endParaRPr lang="en-US" dirty="0" smtClean="0"/>
          </a:p>
          <a:p>
            <a:pPr algn="just"/>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GB" b="1" i="1" dirty="0" smtClean="0"/>
              <a:t>Legality of zoning</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GB" b="1" dirty="0" smtClean="0"/>
              <a:t>zoning</a:t>
            </a:r>
            <a:r>
              <a:rPr lang="en-GB" dirty="0" smtClean="0"/>
              <a:t> is an exercise of police power that is the right of a government to endorse and implement laws so that it can safeguard the health and welfare of the general public</a:t>
            </a:r>
          </a:p>
          <a:p>
            <a:pPr algn="just"/>
            <a:r>
              <a:rPr lang="en-GB" dirty="0" smtClean="0"/>
              <a:t>All the time more land use regulations have led some observers to argue that land is becoming more of a public resource than private property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buNone/>
            </a:pPr>
            <a:r>
              <a:rPr lang="en-US" dirty="0" smtClean="0"/>
              <a:t>   Markets do not allocate resources efficiently if:</a:t>
            </a:r>
          </a:p>
          <a:p>
            <a:pPr algn="just">
              <a:buNone/>
            </a:pPr>
            <a:r>
              <a:rPr lang="en-US" dirty="0" smtClean="0"/>
              <a:t>(1) property rights are not clearly defined or</a:t>
            </a:r>
          </a:p>
          <a:p>
            <a:pPr algn="just">
              <a:buNone/>
            </a:pPr>
            <a:r>
              <a:rPr lang="en-US" dirty="0" smtClean="0"/>
              <a:t>     enforced; </a:t>
            </a:r>
          </a:p>
          <a:p>
            <a:pPr algn="just">
              <a:buNone/>
            </a:pPr>
            <a:r>
              <a:rPr lang="en-US" dirty="0" smtClean="0"/>
              <a:t>(2) Externalities  affecting large numbers of people are associated with the production or consumption of a product; or </a:t>
            </a:r>
          </a:p>
          <a:p>
            <a:pPr algn="just">
              <a:buNone/>
            </a:pPr>
            <a:r>
              <a:rPr lang="en-US" dirty="0" smtClean="0"/>
              <a:t>(3) markets are not competitive.</a:t>
            </a:r>
          </a:p>
          <a:p>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dirty="0" smtClean="0"/>
              <a:t>For this reason, both zoning laws and their specific applications have been attacked on constitutional and applied grounds</a:t>
            </a:r>
          </a:p>
          <a:p>
            <a:pPr algn="just"/>
            <a:r>
              <a:rPr lang="en-GB" dirty="0" smtClean="0"/>
              <a:t>zoning as a general practice has been legally acceptable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GB" b="1" dirty="0" smtClean="0"/>
              <a:t>Subdivision Regulations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a:r>
              <a:rPr lang="en-GB" dirty="0" smtClean="0"/>
              <a:t>Practically every local government has accepted regulations that govern the creation of subdivisions together with zoning. </a:t>
            </a:r>
          </a:p>
          <a:p>
            <a:pPr algn="just"/>
            <a:r>
              <a:rPr lang="en-GB" dirty="0" smtClean="0"/>
              <a:t>These regulations have been implemented in order to encourage the proper arrangement and coordination of streets in relation to existing or planned streets and to assure coordination of subdivisions with the local comprehensive plan.</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dirty="0" smtClean="0"/>
              <a:t>The regulations provide guidelines for the layout of lots, for adequate and convenient provision of open spaces, utilities, recreation, and access for service and emergency vehicles. The standards imposed by the regulation also guarantee ample supply of water, drainage, sewer, and other sanitary facilities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GB" b="1" dirty="0" smtClean="0"/>
              <a:t>Zoning and Planning Administration</a:t>
            </a:r>
            <a:endParaRPr lang="en-US" dirty="0"/>
          </a:p>
        </p:txBody>
      </p:sp>
      <p:sp>
        <p:nvSpPr>
          <p:cNvPr id="3" name="Content Placeholder 2"/>
          <p:cNvSpPr>
            <a:spLocks noGrp="1"/>
          </p:cNvSpPr>
          <p:nvPr>
            <p:ph idx="1"/>
          </p:nvPr>
        </p:nvSpPr>
        <p:spPr/>
        <p:txBody>
          <a:bodyPr>
            <a:normAutofit lnSpcReduction="10000"/>
          </a:bodyPr>
          <a:lstStyle/>
          <a:p>
            <a:pPr algn="just"/>
            <a:r>
              <a:rPr lang="en-GB" dirty="0" smtClean="0"/>
              <a:t>It is normal for property owners to need to have the zoning classification of their property changed. For instance, a developer may need to build a residential subdivision on land currently zoned for </a:t>
            </a:r>
            <a:r>
              <a:rPr lang="en-GB" b="1" i="1" dirty="0" smtClean="0"/>
              <a:t>agriculture,</a:t>
            </a:r>
            <a:r>
              <a:rPr lang="en-GB" dirty="0" smtClean="0"/>
              <a:t> or an apartment building owner may wish to increase the size of the project to accommodate more units. The </a:t>
            </a:r>
            <a:r>
              <a:rPr lang="en-GB" b="1" i="1" dirty="0" smtClean="0"/>
              <a:t>planning and zoning commission</a:t>
            </a:r>
            <a:r>
              <a:rPr lang="en-GB" dirty="0" smtClean="0"/>
              <a:t> and staff normally review such rezoning request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lgn="just">
              <a:buNone/>
            </a:pPr>
            <a:r>
              <a:rPr lang="en-GB" b="1" dirty="0" smtClean="0"/>
              <a:t>   In considering rezoning requests, the planning and zoning commission will use the following criteria</a:t>
            </a:r>
            <a:r>
              <a:rPr lang="en-GB" dirty="0" smtClean="0"/>
              <a:t>:</a:t>
            </a:r>
            <a:endParaRPr lang="en-US" dirty="0" smtClean="0"/>
          </a:p>
          <a:p>
            <a:pPr lvl="0" algn="just"/>
            <a:r>
              <a:rPr lang="en-GB" dirty="0" smtClean="0"/>
              <a:t>Will the new zoning be compatible with the comprehensive plan?</a:t>
            </a:r>
            <a:endParaRPr lang="en-US" dirty="0" smtClean="0"/>
          </a:p>
          <a:p>
            <a:pPr lvl="0" algn="just"/>
            <a:r>
              <a:rPr lang="en-GB" dirty="0" smtClean="0"/>
              <a:t>Should the comprehensive plan be modified?</a:t>
            </a:r>
            <a:endParaRPr lang="en-US" dirty="0" smtClean="0"/>
          </a:p>
          <a:p>
            <a:pPr lvl="0" algn="just"/>
            <a:r>
              <a:rPr lang="en-GB" dirty="0" smtClean="0"/>
              <a:t>What effect will the new zoning have on surrounding land uses and on the larger community?</a:t>
            </a:r>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a:solidFill>
            <a:schemeClr val="accent6">
              <a:lumMod val="20000"/>
              <a:lumOff val="80000"/>
            </a:schemeClr>
          </a:solidFill>
        </p:spPr>
        <p:txBody>
          <a:bodyPr>
            <a:normAutofit fontScale="90000"/>
          </a:bodyPr>
          <a:lstStyle/>
          <a:p>
            <a:r>
              <a:rPr lang="en-US" b="1" dirty="0" smtClean="0"/>
              <a:t> </a:t>
            </a:r>
            <a:r>
              <a:rPr lang="en-GB" b="1" dirty="0" smtClean="0"/>
              <a:t/>
            </a:r>
            <a:br>
              <a:rPr lang="en-GB" b="1" dirty="0" smtClean="0"/>
            </a:br>
            <a:r>
              <a:rPr lang="en-GB" b="1" dirty="0" smtClean="0"/>
              <a:t>Government’s power of eminent domain</a:t>
            </a:r>
            <a:br>
              <a:rPr lang="en-GB" b="1"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4602163"/>
          </a:xfrm>
        </p:spPr>
        <p:txBody>
          <a:bodyPr/>
          <a:lstStyle/>
          <a:p>
            <a:pPr algn="just"/>
            <a:r>
              <a:rPr lang="en-GB" dirty="0" smtClean="0"/>
              <a:t>It is a well known fact that the market does not necessarily lead to a fair distribution of wealth, income and land etc. among citizens in a nation. </a:t>
            </a:r>
          </a:p>
          <a:p>
            <a:pPr algn="just"/>
            <a:r>
              <a:rPr lang="en-GB" dirty="0" smtClean="0"/>
              <a:t>This fact can justify government intervention with a vision to allocate resources between people and there by to protect the interest of the weaker group of the community</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pPr algn="just">
              <a:buNone/>
            </a:pPr>
            <a:r>
              <a:rPr lang="en-GB" dirty="0" smtClean="0"/>
              <a:t>  </a:t>
            </a:r>
            <a:r>
              <a:rPr lang="en-GB" b="1" dirty="0" smtClean="0"/>
              <a:t>The three different reasons for compulsory purchase </a:t>
            </a:r>
            <a:r>
              <a:rPr lang="en-GB" dirty="0" smtClean="0"/>
              <a:t>(</a:t>
            </a:r>
            <a:r>
              <a:rPr lang="en-GB" b="1" dirty="0" smtClean="0"/>
              <a:t>eminent domain</a:t>
            </a:r>
            <a:r>
              <a:rPr lang="en-GB" dirty="0" smtClean="0"/>
              <a:t>) are:</a:t>
            </a:r>
            <a:endParaRPr lang="en-US" dirty="0" smtClean="0"/>
          </a:p>
          <a:p>
            <a:pPr lvl="0" algn="just"/>
            <a:r>
              <a:rPr lang="en-GB" dirty="0" smtClean="0"/>
              <a:t>The property owner may </a:t>
            </a:r>
            <a:r>
              <a:rPr lang="en-GB" b="1" i="1" dirty="0" smtClean="0"/>
              <a:t>veto</a:t>
            </a:r>
            <a:r>
              <a:rPr lang="en-GB" dirty="0" smtClean="0"/>
              <a:t> a transfer that is the owner blankly refuses to sale his/her property on any account;</a:t>
            </a:r>
            <a:endParaRPr lang="en-US" dirty="0" smtClean="0"/>
          </a:p>
          <a:p>
            <a:pPr lvl="0" algn="just"/>
            <a:r>
              <a:rPr lang="en-GB" dirty="0" smtClean="0"/>
              <a:t>The seller may be in a monopolistic position and</a:t>
            </a:r>
            <a:endParaRPr lang="en-US" dirty="0" smtClean="0"/>
          </a:p>
          <a:p>
            <a:pPr algn="just"/>
            <a:r>
              <a:rPr lang="en-GB" dirty="0" smtClean="0"/>
              <a:t>Reallocating resources from the seller to the buyer, which as a rule means in favour of the community</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GB" b="1" dirty="0" smtClean="0"/>
              <a:t>The Power of Government to Tax Real Property</a:t>
            </a:r>
            <a:endParaRPr lang="en-US" dirty="0"/>
          </a:p>
        </p:txBody>
      </p:sp>
      <p:sp>
        <p:nvSpPr>
          <p:cNvPr id="3" name="Content Placeholder 2"/>
          <p:cNvSpPr>
            <a:spLocks noGrp="1"/>
          </p:cNvSpPr>
          <p:nvPr>
            <p:ph idx="1"/>
          </p:nvPr>
        </p:nvSpPr>
        <p:spPr/>
        <p:txBody>
          <a:bodyPr>
            <a:normAutofit fontScale="92500"/>
          </a:bodyPr>
          <a:lstStyle/>
          <a:p>
            <a:pPr algn="just"/>
            <a:r>
              <a:rPr lang="en-US" b="1" dirty="0" smtClean="0"/>
              <a:t>One of the roles of government</a:t>
            </a:r>
            <a:r>
              <a:rPr lang="en-US" dirty="0" smtClean="0"/>
              <a:t> is to redistribute income to promote economic equity or fairness. If the distribution of income among households is considered inequitable, government policies may be used to redistribute income  </a:t>
            </a:r>
          </a:p>
          <a:p>
            <a:pPr algn="just"/>
            <a:r>
              <a:rPr lang="en-US" dirty="0" smtClean="0"/>
              <a:t>These include changes in who pays taxes, and the level of benefits provided to some individuals and households through transfer payments (including welfare programs and social security)</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GB" b="1" dirty="0" smtClean="0"/>
              <a:t>Property taxes </a:t>
            </a:r>
            <a:r>
              <a:rPr lang="en-GB" dirty="0" smtClean="0"/>
              <a:t>are a management instrument for controlling real estate market and guiding land usage</a:t>
            </a:r>
          </a:p>
          <a:p>
            <a:pPr algn="just"/>
            <a:r>
              <a:rPr lang="en-GB" dirty="0" smtClean="0"/>
              <a:t>They are mechanisms that can be used to reduce demand for land in areas of overdevelopment or stimulate demand, for instance by encouraging vacant or underutilized land to be brought onto market</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dirty="0" smtClean="0"/>
              <a:t>From another perspective, they are a </a:t>
            </a:r>
            <a:r>
              <a:rPr lang="en-GB" b="1" dirty="0" smtClean="0"/>
              <a:t>fiscal source</a:t>
            </a:r>
            <a:r>
              <a:rPr lang="en-GB" dirty="0" smtClean="0"/>
              <a:t> for providing revenue to governments for local government’s activities.</a:t>
            </a:r>
          </a:p>
          <a:p>
            <a:pPr algn="just"/>
            <a:r>
              <a:rPr lang="en-GB" dirty="0" smtClean="0"/>
              <a:t>The term </a:t>
            </a:r>
            <a:r>
              <a:rPr lang="en-GB" b="1" dirty="0" smtClean="0"/>
              <a:t>tax</a:t>
            </a:r>
            <a:r>
              <a:rPr lang="en-GB" dirty="0" smtClean="0"/>
              <a:t> is defined as; </a:t>
            </a:r>
            <a:r>
              <a:rPr lang="en-GB" i="1" dirty="0" smtClean="0"/>
              <a:t>“compulsory levy that is the most important source of government revenue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buNone/>
            </a:pPr>
            <a:r>
              <a:rPr lang="en-US" b="1" dirty="0" smtClean="0"/>
              <a:t>   Examples of Market Failures   </a:t>
            </a:r>
          </a:p>
          <a:p>
            <a:pPr algn="just"/>
            <a:r>
              <a:rPr lang="en-US" b="1" i="1" dirty="0" smtClean="0"/>
              <a:t>Externalitie</a:t>
            </a:r>
            <a:r>
              <a:rPr lang="en-US" i="1" dirty="0" smtClean="0"/>
              <a:t>s:</a:t>
            </a:r>
            <a:r>
              <a:rPr lang="en-US" dirty="0" smtClean="0"/>
              <a:t> are situations in which a market transaction affects a third party who is not part of the transaction.</a:t>
            </a:r>
          </a:p>
          <a:p>
            <a:pPr algn="just"/>
            <a:r>
              <a:rPr lang="en-US" dirty="0" smtClean="0"/>
              <a:t> A classic example is pollution, where people who do not purchase the good whose production created the pollution must nevertheless face polluted air or water. </a:t>
            </a:r>
          </a:p>
          <a:p>
            <a:endParaRPr lang="en-US" b="1" dirty="0" smtClean="0"/>
          </a:p>
          <a:p>
            <a:pPr>
              <a:buNone/>
            </a:pPr>
            <a:endParaRPr lang="en-US"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dirty="0" smtClean="0"/>
              <a:t>Object of the property taxation could change from one country to another country and it may be defined as the land alone, the buildings alone, or the land and buildings together. Also, the liability for the tax may lie with the owner or the occupier; the buyer or the seller, Property tax exemptions are granted by central, state or local governments</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GB" dirty="0" smtClean="0"/>
              <a:t>Taxes are classified into two groups as </a:t>
            </a:r>
            <a:r>
              <a:rPr lang="en-GB" b="1" i="1" dirty="0" smtClean="0"/>
              <a:t>direct</a:t>
            </a:r>
            <a:r>
              <a:rPr lang="en-GB" dirty="0" smtClean="0"/>
              <a:t> and</a:t>
            </a:r>
            <a:r>
              <a:rPr lang="en-GB" i="1" dirty="0" smtClean="0"/>
              <a:t> </a:t>
            </a:r>
            <a:r>
              <a:rPr lang="en-GB" b="1" i="1" dirty="0" smtClean="0"/>
              <a:t>indirect</a:t>
            </a:r>
            <a:r>
              <a:rPr lang="en-GB" b="1" dirty="0" smtClean="0"/>
              <a:t> </a:t>
            </a:r>
          </a:p>
          <a:p>
            <a:pPr algn="just"/>
            <a:r>
              <a:rPr lang="en-GB" b="1" dirty="0" smtClean="0"/>
              <a:t>Indirect tax </a:t>
            </a:r>
            <a:r>
              <a:rPr lang="en-GB" dirty="0" smtClean="0"/>
              <a:t>is collected indirectly from consumers by adding it prices of goods and</a:t>
            </a:r>
            <a:r>
              <a:rPr lang="en-GB" i="1" dirty="0" smtClean="0"/>
              <a:t> </a:t>
            </a:r>
            <a:r>
              <a:rPr lang="en-GB" dirty="0" smtClean="0"/>
              <a:t>services. Taxes on consumption and production are regarded as indirect taxes. </a:t>
            </a:r>
            <a:endParaRPr lang="en-US" dirty="0" smtClean="0"/>
          </a:p>
          <a:p>
            <a:pPr algn="just"/>
            <a:r>
              <a:rPr lang="en-GB" b="1" dirty="0" smtClean="0"/>
              <a:t>Direct tax </a:t>
            </a:r>
            <a:r>
              <a:rPr lang="en-GB" dirty="0" smtClean="0"/>
              <a:t>is</a:t>
            </a:r>
            <a:r>
              <a:rPr lang="en-GB" i="1" dirty="0" smtClean="0"/>
              <a:t> </a:t>
            </a:r>
            <a:r>
              <a:rPr lang="en-GB" dirty="0" smtClean="0"/>
              <a:t>collected directly from taxpayers. Taxes on income and wealth are regarded as direct taxes</a:t>
            </a:r>
            <a:endParaRPr lang="en-GB" b="1" i="1"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GB" b="1" dirty="0" smtClean="0"/>
              <a:t>Property</a:t>
            </a:r>
            <a:r>
              <a:rPr lang="en-GB" b="1" i="1" dirty="0" smtClean="0"/>
              <a:t> </a:t>
            </a:r>
            <a:r>
              <a:rPr lang="en-GB" b="1" dirty="0" smtClean="0"/>
              <a:t>tax </a:t>
            </a:r>
            <a:r>
              <a:rPr lang="en-GB" dirty="0" smtClean="0"/>
              <a:t>is a kind of wealth tax.</a:t>
            </a:r>
            <a:r>
              <a:rPr lang="en-GB" i="1" dirty="0" smtClean="0"/>
              <a:t> </a:t>
            </a:r>
            <a:r>
              <a:rPr lang="en-GB" dirty="0" smtClean="0"/>
              <a:t>As declared in Land Administration Guidelines (1996), any taxation systems should; </a:t>
            </a:r>
            <a:endParaRPr lang="en-US" dirty="0" smtClean="0"/>
          </a:p>
          <a:p>
            <a:pPr lvl="0"/>
            <a:r>
              <a:rPr lang="en-GB" dirty="0" smtClean="0"/>
              <a:t>serve</a:t>
            </a:r>
            <a:r>
              <a:rPr lang="en-GB" i="1" dirty="0" smtClean="0"/>
              <a:t> </a:t>
            </a:r>
            <a:r>
              <a:rPr lang="en-GB" dirty="0" smtClean="0"/>
              <a:t>clearly defined social objectives </a:t>
            </a:r>
            <a:endParaRPr lang="en-US" dirty="0" smtClean="0"/>
          </a:p>
          <a:p>
            <a:pPr lvl="0"/>
            <a:r>
              <a:rPr lang="en-GB" dirty="0" smtClean="0"/>
              <a:t>raise significant amount of revenue </a:t>
            </a:r>
            <a:endParaRPr lang="en-US" dirty="0" smtClean="0"/>
          </a:p>
          <a:p>
            <a:pPr lvl="0"/>
            <a:r>
              <a:rPr lang="en-GB" dirty="0" smtClean="0"/>
              <a:t>be exclusively under</a:t>
            </a:r>
            <a:r>
              <a:rPr lang="en-GB" i="1" dirty="0" smtClean="0"/>
              <a:t> </a:t>
            </a:r>
            <a:r>
              <a:rPr lang="en-GB" dirty="0" smtClean="0"/>
              <a:t>the control of the government authority </a:t>
            </a:r>
            <a:endParaRPr lang="en-US" dirty="0" smtClean="0"/>
          </a:p>
          <a:p>
            <a:pPr lvl="0"/>
            <a:r>
              <a:rPr lang="en-GB" dirty="0" smtClean="0"/>
              <a:t>be administered in a way that public understands</a:t>
            </a:r>
            <a:r>
              <a:rPr lang="en-GB" i="1" dirty="0" smtClean="0"/>
              <a:t> </a:t>
            </a:r>
            <a:r>
              <a:rPr lang="en-GB" dirty="0" smtClean="0"/>
              <a:t>and sees as fair</a:t>
            </a:r>
            <a:endParaRPr lang="en-US" dirty="0" smtClean="0"/>
          </a:p>
          <a:p>
            <a:pPr lvl="0"/>
            <a:r>
              <a:rPr lang="en-GB" dirty="0" smtClean="0"/>
              <a:t>be relatively simple and cheap to collect</a:t>
            </a:r>
            <a:endParaRPr lang="en-US" dirty="0" smtClean="0"/>
          </a:p>
          <a:p>
            <a:pPr lvl="0"/>
            <a:r>
              <a:rPr lang="en-GB" dirty="0" smtClean="0"/>
              <a:t>be designed to make it difficult</a:t>
            </a:r>
            <a:r>
              <a:rPr lang="en-GB" i="1" dirty="0" smtClean="0"/>
              <a:t> </a:t>
            </a:r>
            <a:r>
              <a:rPr lang="en-GB" dirty="0" smtClean="0"/>
              <a:t>to avoid making payments </a:t>
            </a:r>
            <a:endParaRPr lang="en-US" dirty="0" smtClean="0"/>
          </a:p>
          <a:p>
            <a:pPr lvl="0"/>
            <a:r>
              <a:rPr lang="en-GB" dirty="0" smtClean="0"/>
              <a:t>distribute the tax burden equitably across the community</a:t>
            </a:r>
            <a:endParaRPr lang="en-US" dirty="0" smtClean="0"/>
          </a:p>
          <a:p>
            <a:r>
              <a:rPr lang="en-GB" i="1" dirty="0" smtClean="0"/>
              <a:t> </a:t>
            </a:r>
            <a:r>
              <a:rPr lang="en-GB" dirty="0" smtClean="0"/>
              <a:t>encourage the good use of resources</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dirty="0" smtClean="0"/>
              <a:t>property taxes may be classified broadly into </a:t>
            </a:r>
            <a:r>
              <a:rPr lang="en-GB" b="1" i="1" dirty="0" smtClean="0"/>
              <a:t>‘annual’</a:t>
            </a:r>
            <a:r>
              <a:rPr lang="en-GB" i="1" dirty="0" smtClean="0"/>
              <a:t> </a:t>
            </a:r>
            <a:r>
              <a:rPr lang="en-GB" dirty="0" smtClean="0"/>
              <a:t>and </a:t>
            </a:r>
            <a:r>
              <a:rPr lang="en-GB" b="1" i="1" dirty="0" smtClean="0"/>
              <a:t>‘incidental’</a:t>
            </a:r>
            <a:r>
              <a:rPr lang="en-GB" i="1" dirty="0" smtClean="0"/>
              <a:t> </a:t>
            </a:r>
            <a:r>
              <a:rPr lang="en-GB" dirty="0" smtClean="0"/>
              <a:t>taxes.</a:t>
            </a:r>
          </a:p>
          <a:p>
            <a:pPr algn="just"/>
            <a:r>
              <a:rPr lang="en-GB" b="1" dirty="0" smtClean="0"/>
              <a:t>The annual levy </a:t>
            </a:r>
            <a:r>
              <a:rPr lang="en-GB" dirty="0" smtClean="0"/>
              <a:t>may be based on the estimated market value for which the property would sell under normal circumstances, or the assessed rental value of the land or property</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lgn="just"/>
            <a:r>
              <a:rPr lang="en-GB" b="1" i="1" dirty="0" smtClean="0"/>
              <a:t>Incidental taxes</a:t>
            </a:r>
            <a:r>
              <a:rPr lang="en-GB" dirty="0" smtClean="0"/>
              <a:t> arise because a specific event triggers the tax, such as the sale of the property, or its change to more valuable use.</a:t>
            </a:r>
          </a:p>
          <a:p>
            <a:pPr algn="just"/>
            <a:r>
              <a:rPr lang="en-GB" dirty="0" smtClean="0"/>
              <a:t>Taxes also divided in to </a:t>
            </a:r>
            <a:r>
              <a:rPr lang="en-US" b="1" dirty="0" smtClean="0"/>
              <a:t>Progressive tax,   Regressive tax and </a:t>
            </a:r>
            <a:r>
              <a:rPr lang="en-US" dirty="0" smtClean="0"/>
              <a:t> </a:t>
            </a:r>
            <a:r>
              <a:rPr lang="en-US" b="1" dirty="0" smtClean="0"/>
              <a:t>a proportional tax.</a:t>
            </a:r>
            <a:endParaRPr lang="en-US" dirty="0" smtClean="0"/>
          </a:p>
          <a:p>
            <a:pPr algn="just"/>
            <a:r>
              <a:rPr lang="en-US" b="1" dirty="0" smtClean="0"/>
              <a:t>Progressive tax – </a:t>
            </a:r>
            <a:r>
              <a:rPr lang="en-US" dirty="0" smtClean="0"/>
              <a:t>A tax that take a larger percentage of income from people in higher-income groups than from people in lower-income ones; </a:t>
            </a:r>
          </a:p>
          <a:p>
            <a:endParaRPr lang="en-US" b="1"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a:xfrm>
            <a:off x="457200" y="1447800"/>
            <a:ext cx="8229600" cy="4678363"/>
          </a:xfrm>
        </p:spPr>
        <p:txBody>
          <a:bodyPr/>
          <a:lstStyle/>
          <a:p>
            <a:pPr algn="just"/>
            <a:r>
              <a:rPr lang="en-US" b="1" dirty="0" smtClean="0"/>
              <a:t>Regressive tax</a:t>
            </a:r>
            <a:r>
              <a:rPr lang="en-US" dirty="0" smtClean="0"/>
              <a:t> – A tax that takes a larger percentage of income from people in lower-income groups than from higher-income ones. A regressive tax applies the same to everyone, but the tax paid represents a larger share of a poorer taxpayer’s income than of a wealthier tax payer’s income. </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lgn="just"/>
            <a:r>
              <a:rPr lang="en-US" b="1" dirty="0" smtClean="0"/>
              <a:t>A proportional tax</a:t>
            </a:r>
            <a:r>
              <a:rPr lang="en-US" dirty="0" smtClean="0"/>
              <a:t> levies the same percentage tax at all income levels. So, people who earn more pay more, but, they pay the same percentage rate.</a:t>
            </a:r>
            <a:r>
              <a:rPr lang="en-GB" dirty="0" smtClean="0"/>
              <a:t> </a:t>
            </a:r>
          </a:p>
          <a:p>
            <a:pPr algn="just"/>
            <a:r>
              <a:rPr lang="en-GB" dirty="0" smtClean="0"/>
              <a:t>In property taxation, there are two most common tax bases. These are </a:t>
            </a:r>
            <a:r>
              <a:rPr lang="en-GB" b="1" i="1" dirty="0" smtClean="0"/>
              <a:t>‘value’</a:t>
            </a:r>
            <a:r>
              <a:rPr lang="en-GB" i="1" dirty="0" smtClean="0"/>
              <a:t> </a:t>
            </a:r>
            <a:r>
              <a:rPr lang="en-GB" dirty="0" smtClean="0"/>
              <a:t>and </a:t>
            </a:r>
            <a:r>
              <a:rPr lang="en-GB" b="1" i="1" dirty="0" smtClean="0"/>
              <a:t>‘area’</a:t>
            </a:r>
            <a:r>
              <a:rPr lang="en-GB" i="1" dirty="0" smtClean="0"/>
              <a:t> </a:t>
            </a:r>
            <a:r>
              <a:rPr lang="en-GB" dirty="0" smtClean="0"/>
              <a:t>bases.</a:t>
            </a:r>
            <a:endParaRPr lang="en-US" dirty="0" smtClean="0"/>
          </a:p>
          <a:p>
            <a:pPr algn="just">
              <a:buNone/>
            </a:pPr>
            <a:r>
              <a:rPr lang="en-GB" dirty="0" smtClean="0"/>
              <a:t>    In value based systems, usually market value of the property is considered</a:t>
            </a:r>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GB" dirty="0" smtClean="0"/>
              <a:t>In estimating </a:t>
            </a:r>
            <a:r>
              <a:rPr lang="en-GB" b="1" dirty="0" smtClean="0"/>
              <a:t>market value </a:t>
            </a:r>
            <a:r>
              <a:rPr lang="en-GB" dirty="0" smtClean="0"/>
              <a:t>of the property, three most</a:t>
            </a:r>
            <a:r>
              <a:rPr lang="en-GB" i="1" dirty="0" smtClean="0"/>
              <a:t> </a:t>
            </a:r>
            <a:r>
              <a:rPr lang="en-GB" dirty="0" smtClean="0"/>
              <a:t>common valuation approaches are practiced. These are </a:t>
            </a:r>
            <a:r>
              <a:rPr lang="en-GB" i="1" dirty="0" smtClean="0"/>
              <a:t>‘comparison approach’</a:t>
            </a:r>
            <a:r>
              <a:rPr lang="en-GB" dirty="0" smtClean="0"/>
              <a:t>, </a:t>
            </a:r>
            <a:r>
              <a:rPr lang="en-GB" i="1" dirty="0" smtClean="0"/>
              <a:t>‘income approach’ </a:t>
            </a:r>
            <a:r>
              <a:rPr lang="en-GB" dirty="0" smtClean="0"/>
              <a:t>and </a:t>
            </a:r>
            <a:r>
              <a:rPr lang="en-GB" i="1" dirty="0" smtClean="0"/>
              <a:t>‘cost approach</a:t>
            </a:r>
          </a:p>
          <a:p>
            <a:pPr algn="just"/>
            <a:r>
              <a:rPr lang="en-GB" dirty="0" smtClean="0"/>
              <a:t>The other tax base </a:t>
            </a:r>
            <a:r>
              <a:rPr lang="en-GB" b="1" dirty="0" smtClean="0"/>
              <a:t>is area of the property</a:t>
            </a:r>
            <a:r>
              <a:rPr lang="en-GB" dirty="0" smtClean="0"/>
              <a:t>. Area based system is preferred if it is not possible to use the market value of the property in tax</a:t>
            </a:r>
            <a:r>
              <a:rPr lang="en-GB" i="1" dirty="0" smtClean="0"/>
              <a:t> </a:t>
            </a:r>
            <a:r>
              <a:rPr lang="en-GB" dirty="0" smtClean="0"/>
              <a:t>assessment. Under area based</a:t>
            </a:r>
            <a:r>
              <a:rPr lang="en-GB" i="1" dirty="0" smtClean="0"/>
              <a:t> </a:t>
            </a:r>
            <a:r>
              <a:rPr lang="en-GB" dirty="0" smtClean="0"/>
              <a:t>property tax systems, </a:t>
            </a:r>
            <a:r>
              <a:rPr lang="en-GB" b="1" dirty="0" smtClean="0"/>
              <a:t>taxes are determined simply by multiplying a measurement of area by a</a:t>
            </a:r>
            <a:r>
              <a:rPr lang="en-GB" b="1" i="1" dirty="0" smtClean="0"/>
              <a:t> </a:t>
            </a:r>
            <a:r>
              <a:rPr lang="en-GB" b="1" dirty="0" smtClean="0"/>
              <a:t>rate</a:t>
            </a:r>
            <a:endParaRPr lang="en-US"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dirty="0" smtClean="0"/>
              <a:t>Area-based systems have the advantage of being</a:t>
            </a:r>
            <a:r>
              <a:rPr lang="en-GB" i="1" dirty="0" smtClean="0"/>
              <a:t> </a:t>
            </a:r>
            <a:r>
              <a:rPr lang="en-GB" dirty="0" smtClean="0"/>
              <a:t>simpler to administer.</a:t>
            </a:r>
          </a:p>
          <a:p>
            <a:pPr algn="just"/>
            <a:r>
              <a:rPr lang="en-GB" b="1" dirty="0" smtClean="0"/>
              <a:t>Property taxes </a:t>
            </a:r>
            <a:r>
              <a:rPr lang="en-GB" dirty="0" smtClean="0"/>
              <a:t>have a number of advantages, both in terms of providing revenues to government (especially local government) and as a tool for guiding land use and development.</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GB" b="1" dirty="0" smtClean="0"/>
              <a:t>Mechanics of the Property tax</a:t>
            </a:r>
            <a:endParaRPr lang="en-US" dirty="0"/>
          </a:p>
        </p:txBody>
      </p:sp>
      <p:sp>
        <p:nvSpPr>
          <p:cNvPr id="3" name="Content Placeholder 2"/>
          <p:cNvSpPr>
            <a:spLocks noGrp="1"/>
          </p:cNvSpPr>
          <p:nvPr>
            <p:ph idx="1"/>
          </p:nvPr>
        </p:nvSpPr>
        <p:spPr/>
        <p:txBody>
          <a:bodyPr>
            <a:normAutofit fontScale="92500"/>
          </a:bodyPr>
          <a:lstStyle/>
          <a:p>
            <a:pPr algn="just"/>
            <a:r>
              <a:rPr lang="en-GB" dirty="0" smtClean="0"/>
              <a:t>Property tax rates are determined by local or central governments and in many countries local governments levy rates that differ by property class</a:t>
            </a:r>
          </a:p>
          <a:p>
            <a:pPr algn="just"/>
            <a:r>
              <a:rPr lang="en-GB" dirty="0" smtClean="0"/>
              <a:t>Different tax rates may be imposed for different classes of property (residential, commercial, and industrial, etc) The government may formulate legislation; annually adjusted for inflation or determined based on budgetary needs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dirty="0" smtClean="0"/>
              <a:t>Another major form of urban land use externalities is </a:t>
            </a:r>
            <a:r>
              <a:rPr lang="en-GB" b="1" i="1" dirty="0" smtClean="0"/>
              <a:t>congestion</a:t>
            </a:r>
            <a:endParaRPr lang="en-GB" b="1" dirty="0" smtClean="0"/>
          </a:p>
          <a:p>
            <a:pPr algn="just"/>
            <a:r>
              <a:rPr lang="en-GB" b="1" dirty="0" smtClean="0"/>
              <a:t>Congestion</a:t>
            </a:r>
            <a:r>
              <a:rPr lang="en-GB" dirty="0" smtClean="0"/>
              <a:t> occurs when an individual uses a system (such as roads) near capacity and slows the performance of the entire system for all users.</a:t>
            </a:r>
          </a:p>
          <a:p>
            <a:pPr algn="just"/>
            <a:r>
              <a:rPr lang="en-GB" dirty="0" smtClean="0"/>
              <a:t>The resulting concentration of traffic imposes social costs on the non- car users </a:t>
            </a:r>
            <a:endParaRPr lang="en-US" dirty="0" smtClean="0"/>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dirty="0" smtClean="0"/>
              <a:t>If </a:t>
            </a:r>
            <a:r>
              <a:rPr lang="en-GB" b="1" dirty="0" smtClean="0"/>
              <a:t>tax rate </a:t>
            </a:r>
            <a:r>
              <a:rPr lang="en-GB" dirty="0" smtClean="0"/>
              <a:t>is determined based on budgetary needs, the amount of total budget of administration, total amount of estimated non-property tax revenue and the amount of total assessed value are needed.</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lgn="just"/>
            <a:r>
              <a:rPr lang="en-GB" dirty="0" smtClean="0"/>
              <a:t>The jurisdiction’s administrative staff reviews and aggregates the budgets of the individual units and then estimates revenues to be obtained from </a:t>
            </a:r>
            <a:r>
              <a:rPr lang="en-GB" b="1" dirty="0" smtClean="0"/>
              <a:t>non-tax sources</a:t>
            </a:r>
            <a:r>
              <a:rPr lang="en-GB" dirty="0" smtClean="0"/>
              <a:t>. These include license fees, inspection fees, garbage removal fees, fines, intergovernmental transfers (e.g., when a city sells fire protection services to the country), and profits from subsidiary operations (e.g., when a city owns a utility company that earns a profit etc.)</a:t>
            </a:r>
            <a:endParaRPr lang="en-US" dirty="0" smtClean="0"/>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pPr algn="just"/>
            <a:r>
              <a:rPr lang="en-GB" sz="3600" dirty="0" smtClean="0"/>
              <a:t>The proposed </a:t>
            </a:r>
            <a:r>
              <a:rPr lang="en-GB" sz="3600" b="1" dirty="0" smtClean="0"/>
              <a:t>budget</a:t>
            </a:r>
            <a:r>
              <a:rPr lang="en-GB" sz="3600" dirty="0" smtClean="0"/>
              <a:t>, including projected </a:t>
            </a:r>
            <a:r>
              <a:rPr lang="en-GB" sz="3600" b="1" dirty="0" smtClean="0"/>
              <a:t>expenditures</a:t>
            </a:r>
            <a:r>
              <a:rPr lang="en-GB" sz="3600" dirty="0" smtClean="0"/>
              <a:t> and non tax revenues, is taken in to consideration for tax determination. Since the tax base which consists of the taxable value of all the jurisdiction’s properties is known, budget approval implies the adoption of a tax rate sufficient to support the budget.</a:t>
            </a:r>
            <a:endParaRPr lang="en-US" sz="3600"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b="1" dirty="0" smtClean="0"/>
              <a:t>For example</a:t>
            </a:r>
            <a:r>
              <a:rPr lang="en-GB" dirty="0" smtClean="0"/>
              <a:t>, police and fire services, judicial services, public works and engineering, community development, planning and environmental management offices, facilities and information management, parks and recreation, and various social service departments may be included in the budget of a single municipality</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lgn="just"/>
            <a:r>
              <a:rPr lang="en-GB" sz="2600" dirty="0" smtClean="0"/>
              <a:t>The basic formula for determining the property tax rate is </a:t>
            </a:r>
            <a:endParaRPr lang="en-US" sz="2600" dirty="0" smtClean="0"/>
          </a:p>
          <a:p>
            <a:pPr algn="just">
              <a:buNone/>
            </a:pPr>
            <a:r>
              <a:rPr lang="en-GB" sz="2600" dirty="0" smtClean="0"/>
              <a:t>        RT = (EB-Io/VT-VX)100                          </a:t>
            </a:r>
            <a:endParaRPr lang="en-US" sz="2600" dirty="0" smtClean="0"/>
          </a:p>
          <a:p>
            <a:pPr algn="just">
              <a:buNone/>
            </a:pPr>
            <a:endParaRPr lang="en-US" sz="2600" dirty="0" smtClean="0"/>
          </a:p>
          <a:p>
            <a:pPr algn="just">
              <a:buNone/>
            </a:pPr>
            <a:r>
              <a:rPr lang="en-GB" sz="2600" dirty="0" smtClean="0"/>
              <a:t>    Where </a:t>
            </a:r>
          </a:p>
          <a:p>
            <a:pPr algn="just"/>
            <a:r>
              <a:rPr lang="en-GB" sz="2600" b="1" dirty="0" smtClean="0"/>
              <a:t>RT=</a:t>
            </a:r>
            <a:r>
              <a:rPr lang="en-GB" sz="2600" dirty="0" smtClean="0"/>
              <a:t>  </a:t>
            </a:r>
            <a:r>
              <a:rPr lang="en-GB" sz="2600" dirty="0" smtClean="0"/>
              <a:t>denotes the tax rate; </a:t>
            </a:r>
            <a:endParaRPr lang="en-GB" sz="2600" dirty="0" smtClean="0"/>
          </a:p>
          <a:p>
            <a:pPr algn="just"/>
            <a:r>
              <a:rPr lang="en-GB" sz="2600" b="1" dirty="0" smtClean="0"/>
              <a:t>EB=</a:t>
            </a:r>
            <a:r>
              <a:rPr lang="en-GB" sz="2600" dirty="0" smtClean="0"/>
              <a:t> </a:t>
            </a:r>
            <a:r>
              <a:rPr lang="en-GB" sz="2600" dirty="0" smtClean="0"/>
              <a:t>denote the budget expenditures; </a:t>
            </a:r>
            <a:endParaRPr lang="en-GB" sz="2600" dirty="0" smtClean="0"/>
          </a:p>
          <a:p>
            <a:pPr algn="just"/>
            <a:r>
              <a:rPr lang="en-GB" sz="2600" b="1" dirty="0" smtClean="0"/>
              <a:t>Io=</a:t>
            </a:r>
            <a:r>
              <a:rPr lang="en-GB" sz="2600" dirty="0" smtClean="0"/>
              <a:t> </a:t>
            </a:r>
            <a:r>
              <a:rPr lang="en-GB" sz="2600" dirty="0" smtClean="0"/>
              <a:t>the income from sources other than property tax;  </a:t>
            </a:r>
            <a:endParaRPr lang="en-GB" sz="2600" dirty="0" smtClean="0"/>
          </a:p>
          <a:p>
            <a:pPr algn="just"/>
            <a:r>
              <a:rPr lang="en-GB" sz="2600" b="1" dirty="0" smtClean="0"/>
              <a:t>VT=</a:t>
            </a:r>
            <a:r>
              <a:rPr lang="en-GB" sz="2600" dirty="0" smtClean="0"/>
              <a:t> </a:t>
            </a:r>
            <a:r>
              <a:rPr lang="en-GB" sz="2600" dirty="0" smtClean="0"/>
              <a:t>the total assessed value of all properties and  </a:t>
            </a:r>
            <a:endParaRPr lang="en-GB" sz="2600" dirty="0" smtClean="0"/>
          </a:p>
          <a:p>
            <a:pPr algn="just"/>
            <a:r>
              <a:rPr lang="en-GB" sz="2600" b="1" dirty="0" err="1" smtClean="0"/>
              <a:t>Vx</a:t>
            </a:r>
            <a:r>
              <a:rPr lang="en-GB" sz="2600" b="1" dirty="0" smtClean="0"/>
              <a:t>=</a:t>
            </a:r>
            <a:r>
              <a:rPr lang="en-GB" sz="2600" dirty="0" smtClean="0"/>
              <a:t>  </a:t>
            </a:r>
            <a:r>
              <a:rPr lang="en-GB" sz="2600" dirty="0" smtClean="0"/>
              <a:t>the value of property exemptions.</a:t>
            </a:r>
            <a:endParaRPr lang="en-US" sz="2600" dirty="0" smtClean="0"/>
          </a:p>
          <a:p>
            <a:pPr>
              <a:buNone/>
            </a:pPr>
            <a:r>
              <a:rPr lang="en-GB" dirty="0" smtClean="0"/>
              <a:t> </a:t>
            </a:r>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Example1</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GB" b="1" dirty="0" smtClean="0"/>
              <a:t>      </a:t>
            </a:r>
            <a:r>
              <a:rPr lang="en-GB" b="1" u="sng" dirty="0" smtClean="0"/>
              <a:t>Example 1</a:t>
            </a:r>
            <a:endParaRPr lang="en-US" dirty="0" smtClean="0"/>
          </a:p>
          <a:p>
            <a:pPr algn="just">
              <a:buNone/>
            </a:pPr>
            <a:r>
              <a:rPr lang="en-GB" dirty="0" smtClean="0"/>
              <a:t>    Consider a community’s budget, which forecasts expenditures for the coming year of 65 million birr. Tax income from non property sources is projected to be 25 million birr, and the community contains properties with a total assessed value of 2.5 billion birr. The total value of properties exempted from the property tax is 500 million birr. Thus, the tax base is 2 billion birr. Determine the property tax rate based on this given</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lgn="just"/>
            <a:r>
              <a:rPr lang="en-GB" sz="2600" dirty="0" smtClean="0"/>
              <a:t>According to the above formula the property tax rate can be calculated as follows:</a:t>
            </a:r>
            <a:endParaRPr lang="en-US" sz="2600" dirty="0" smtClean="0"/>
          </a:p>
          <a:p>
            <a:pPr algn="just"/>
            <a:r>
              <a:rPr lang="en-US" sz="2600" dirty="0" smtClean="0"/>
              <a:t>RT= (65000,000-25,000,000)/2,500,000,000-</a:t>
            </a:r>
          </a:p>
          <a:p>
            <a:pPr algn="just">
              <a:buNone/>
            </a:pPr>
            <a:r>
              <a:rPr lang="en-US" sz="2600" dirty="0" smtClean="0"/>
              <a:t>            500,000,000)100 </a:t>
            </a:r>
          </a:p>
          <a:p>
            <a:pPr algn="just">
              <a:buNone/>
            </a:pPr>
            <a:r>
              <a:rPr lang="en-US" sz="2600" dirty="0" smtClean="0"/>
              <a:t>RT  = 0.02  =2%</a:t>
            </a:r>
          </a:p>
          <a:p>
            <a:pPr algn="just">
              <a:buNone/>
            </a:pPr>
            <a:r>
              <a:rPr lang="en-US" sz="2600" b="1" u="sng" dirty="0" smtClean="0"/>
              <a:t>Interpretation</a:t>
            </a:r>
            <a:r>
              <a:rPr lang="en-US" sz="2600" dirty="0" smtClean="0"/>
              <a:t>: </a:t>
            </a:r>
          </a:p>
          <a:p>
            <a:pPr algn="just">
              <a:buNone/>
            </a:pPr>
            <a:r>
              <a:rPr lang="en-US" sz="2600" dirty="0" smtClean="0"/>
              <a:t>    </a:t>
            </a:r>
            <a:r>
              <a:rPr lang="en-GB" sz="2600" dirty="0" smtClean="0"/>
              <a:t>It can be interpreted as 2 percent of the taxable value of all properties in the community is required in taxes to pay for the community’s expenditures during the coming year</a:t>
            </a:r>
            <a:r>
              <a:rPr lang="en-GB" dirty="0" smtClean="0"/>
              <a:t>.</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buNone/>
            </a:pPr>
            <a:r>
              <a:rPr lang="en-GB" b="1" dirty="0" smtClean="0"/>
              <a:t>   </a:t>
            </a:r>
            <a:r>
              <a:rPr lang="en-GB" b="1" u="sng" dirty="0" smtClean="0"/>
              <a:t>Example </a:t>
            </a:r>
            <a:r>
              <a:rPr lang="en-GB" b="1" u="sng" dirty="0" smtClean="0"/>
              <a:t>2</a:t>
            </a:r>
            <a:endParaRPr lang="en-US" dirty="0" smtClean="0"/>
          </a:p>
          <a:p>
            <a:pPr algn="just"/>
            <a:r>
              <a:rPr lang="en-GB" dirty="0" smtClean="0"/>
              <a:t>Calculate the property tax rate for the community given the community’s total budget expenditure, total non-property tax income, total assessed value of the community’s properties and  total exemptions is forecasted to be 40 million birr, 5 million birr, 1 billion birr and 250 million birr respectively. The property tax rate would be </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pPr>
              <a:buNone/>
            </a:pPr>
            <a:endParaRPr lang="en-US" dirty="0" smtClean="0"/>
          </a:p>
          <a:p>
            <a:pPr algn="just">
              <a:buNone/>
            </a:pPr>
            <a:r>
              <a:rPr lang="en-US" dirty="0" smtClean="0"/>
              <a:t>    </a:t>
            </a:r>
            <a:r>
              <a:rPr lang="en-US" sz="2600" dirty="0" smtClean="0"/>
              <a:t>RT=  (40,000,000-5,000,000)/ 1,000,000,000-250,000,000)100 </a:t>
            </a:r>
          </a:p>
          <a:p>
            <a:pPr algn="just">
              <a:buNone/>
            </a:pPr>
            <a:r>
              <a:rPr lang="en-US" sz="2600" dirty="0" smtClean="0"/>
              <a:t>    RT = 0.0467 = 4.67%  </a:t>
            </a:r>
          </a:p>
          <a:p>
            <a:pPr algn="just">
              <a:buNone/>
            </a:pPr>
            <a:r>
              <a:rPr lang="en-GB" sz="2600" b="1" i="1" dirty="0" smtClean="0"/>
              <a:t> </a:t>
            </a:r>
            <a:r>
              <a:rPr lang="en-GB" sz="2600" b="1" u="sng" dirty="0" smtClean="0"/>
              <a:t>Interpretation</a:t>
            </a:r>
          </a:p>
          <a:p>
            <a:pPr algn="just"/>
            <a:r>
              <a:rPr lang="en-GB" sz="2600" b="1" i="1" dirty="0" smtClean="0"/>
              <a:t> </a:t>
            </a:r>
            <a:r>
              <a:rPr lang="en-GB" sz="2600" dirty="0" smtClean="0"/>
              <a:t>It indicates that</a:t>
            </a:r>
            <a:r>
              <a:rPr lang="en-GB" sz="2600" b="1" i="1" dirty="0" smtClean="0"/>
              <a:t> </a:t>
            </a:r>
            <a:r>
              <a:rPr lang="en-GB" sz="2600" dirty="0" smtClean="0"/>
              <a:t>during the coming year 4.67 percent of the taxable value of all properties in the community is required in the form of property tax so as to cover the expenditure of the community</a:t>
            </a:r>
            <a:endParaRPr lang="en-US" sz="26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accent6">
              <a:lumMod val="20000"/>
              <a:lumOff val="80000"/>
            </a:schemeClr>
          </a:solidFill>
        </p:spPr>
        <p:txBody>
          <a:bodyPr>
            <a:normAutofit fontScale="90000"/>
          </a:bodyPr>
          <a:lstStyle/>
          <a:p>
            <a:r>
              <a:rPr lang="en-GB" b="1" dirty="0" smtClean="0"/>
              <a:t>Tax Exempt Properties</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normAutofit lnSpcReduction="10000"/>
          </a:bodyPr>
          <a:lstStyle/>
          <a:p>
            <a:pPr algn="just"/>
            <a:r>
              <a:rPr lang="en-GB" dirty="0" smtClean="0"/>
              <a:t>Most communities contain a number of tax exempt properties. Such properties include government owned properties and others exempted by state law or the state constitution. This category typically includes universities, schools, hospitals, places of worship, and other property of religious organizations. Exempt properties lower the tax base of the community, thus raising the taxes of other property owners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a:xfrm>
            <a:off x="457200" y="1143000"/>
            <a:ext cx="8229600" cy="4983163"/>
          </a:xfrm>
        </p:spPr>
        <p:txBody>
          <a:bodyPr/>
          <a:lstStyle/>
          <a:p>
            <a:pPr algn="just"/>
            <a:r>
              <a:rPr lang="en-US" b="1" dirty="0" smtClean="0"/>
              <a:t>A </a:t>
            </a:r>
            <a:r>
              <a:rPr lang="en-US" b="1" i="1" dirty="0" smtClean="0"/>
              <a:t>public good: </a:t>
            </a:r>
            <a:r>
              <a:rPr lang="en-US" dirty="0" smtClean="0"/>
              <a:t> is a good where it is difficult to charge people for using it, and where one person's use of the good does not diminish the good for others. The government provides goods and services such as military protection, street lights, and police protection. These goods and services may not be provided by the private sector because it would not be profitable for them to do so when non payers might enjoy the benefits</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6">
              <a:lumMod val="20000"/>
              <a:lumOff val="80000"/>
            </a:schemeClr>
          </a:solidFill>
        </p:spPr>
        <p:txBody>
          <a:bodyPr>
            <a:normAutofit fontScale="90000"/>
          </a:bodyPr>
          <a:lstStyle/>
          <a:p>
            <a:r>
              <a:rPr lang="en-GB" b="1" dirty="0" smtClean="0"/>
              <a:t>Calculating Tax Liability</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lstStyle/>
          <a:p>
            <a:pPr algn="just"/>
            <a:r>
              <a:rPr lang="en-GB" dirty="0" smtClean="0"/>
              <a:t>The </a:t>
            </a:r>
            <a:r>
              <a:rPr lang="en-GB" b="1" i="1" dirty="0" smtClean="0"/>
              <a:t>tax assessor</a:t>
            </a:r>
            <a:r>
              <a:rPr lang="en-GB" dirty="0" smtClean="0"/>
              <a:t> appraises all taxable properties in a jurisdiction for property tax assessment. The value for taxation, or assessed value, is always related to market value; some states specify that the assessed value must be calculated as a certain percentage of market value, such as 60 percent or 80 percent</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pPr algn="just"/>
            <a:r>
              <a:rPr lang="en-GB" dirty="0" smtClean="0"/>
              <a:t> For example, assessed value may be defined or interpreted as market value less the costs of making a property ready for sale, less a normal real estate commission. </a:t>
            </a:r>
          </a:p>
          <a:p>
            <a:pPr algn="just"/>
            <a:r>
              <a:rPr lang="en-GB" dirty="0" smtClean="0"/>
              <a:t>Thus, the assessed value, while nominally representing 100 percent of market value, may be perhaps 85 or 90 percent of market value, assuming that the market value is estimated accurately by the property tax assessor</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GB" sz="3300" dirty="0" smtClean="0"/>
              <a:t> After the property value for tax purposes is determined, the tax rate is multiplied by the taxable value, the assessed value less any applicable exemptions, to determine the amount of tax owed.</a:t>
            </a:r>
            <a:endParaRPr lang="en-US" sz="3300" dirty="0" smtClean="0"/>
          </a:p>
          <a:p>
            <a:pPr algn="just">
              <a:buNone/>
            </a:pPr>
            <a:r>
              <a:rPr lang="en-GB" sz="3300" dirty="0" smtClean="0"/>
              <a:t>   </a:t>
            </a:r>
            <a:r>
              <a:rPr lang="en-GB" sz="3300" dirty="0" smtClean="0"/>
              <a:t> </a:t>
            </a:r>
            <a:r>
              <a:rPr lang="en-GB" sz="3300" b="1" u="sng" dirty="0" smtClean="0"/>
              <a:t>Example </a:t>
            </a:r>
            <a:endParaRPr lang="en-US" sz="3300" dirty="0" smtClean="0"/>
          </a:p>
          <a:p>
            <a:pPr algn="just"/>
            <a:r>
              <a:rPr lang="en-GB" sz="3300" dirty="0" smtClean="0"/>
              <a:t>Suppose the market value of a property is determined as 300,000 birr in a state that requires tax assessments to be 80 percent of market value. Assume the owner is eligible for a 40,000 birr homestead exemption. Determine the taxable value of the property. </a:t>
            </a:r>
            <a:endParaRPr lang="en-US" sz="3300" dirty="0" smtClean="0"/>
          </a:p>
          <a:p>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GB" b="1" i="1" dirty="0" smtClean="0"/>
              <a:t>      Market Value</a:t>
            </a:r>
            <a:r>
              <a:rPr lang="en-GB" dirty="0" smtClean="0"/>
              <a:t> 	300,000 birr</a:t>
            </a:r>
            <a:endParaRPr lang="en-US" dirty="0" smtClean="0"/>
          </a:p>
          <a:p>
            <a:pPr>
              <a:buNone/>
            </a:pPr>
            <a:r>
              <a:rPr lang="en-GB" b="1" i="1" dirty="0" smtClean="0"/>
              <a:t>      Assessed Value</a:t>
            </a:r>
            <a:r>
              <a:rPr lang="en-GB" dirty="0" smtClean="0"/>
              <a:t>     240,000 birr = (0.80 x Market Value)</a:t>
            </a:r>
            <a:endParaRPr lang="en-US" dirty="0" smtClean="0"/>
          </a:p>
          <a:p>
            <a:pPr>
              <a:buNone/>
            </a:pPr>
            <a:r>
              <a:rPr lang="en-GB" b="1" i="1" dirty="0" smtClean="0"/>
              <a:t>    Less: Exemptions</a:t>
            </a:r>
            <a:r>
              <a:rPr lang="en-GB" dirty="0" smtClean="0"/>
              <a:t>    - 40,000</a:t>
            </a:r>
            <a:endParaRPr lang="en-US" dirty="0" smtClean="0"/>
          </a:p>
          <a:p>
            <a:pPr>
              <a:buNone/>
            </a:pPr>
            <a:r>
              <a:rPr lang="en-GB" dirty="0" smtClean="0"/>
              <a:t>    </a:t>
            </a:r>
            <a:r>
              <a:rPr lang="en-GB" b="1" i="1" dirty="0" smtClean="0"/>
              <a:t>Taxable value</a:t>
            </a:r>
            <a:r>
              <a:rPr lang="en-GB" dirty="0" smtClean="0"/>
              <a:t> 	     200,000 birr</a:t>
            </a:r>
            <a:endParaRPr lang="en-US" dirty="0" smtClean="0"/>
          </a:p>
          <a:p>
            <a:pPr algn="just">
              <a:buNone/>
            </a:pPr>
            <a:r>
              <a:rPr lang="en-GB" dirty="0" smtClean="0"/>
              <a:t>  Now assume the property tax rate is 2 percent. Thus, the property owner’s tax bill would be 200,000*0.02=4,000 . If the property owner did not qualify for the homestead exemption, the tax liability would be 240,000*0.02=4,800 . Thus, the value of the homestead exemption in terms of property taxes saved is 4,800-4,400 or   40,000*0.02 = 800 birr</a:t>
            </a:r>
            <a:endParaRPr lang="en-US" dirty="0" smtClean="0"/>
          </a:p>
          <a:p>
            <a:endParaRPr lang="en-US" dirty="0"/>
          </a:p>
        </p:txBody>
      </p:sp>
      <p:cxnSp>
        <p:nvCxnSpPr>
          <p:cNvPr id="5" name="Straight Connector 4"/>
          <p:cNvCxnSpPr/>
          <p:nvPr/>
        </p:nvCxnSpPr>
        <p:spPr>
          <a:xfrm>
            <a:off x="3429000" y="2971800"/>
            <a:ext cx="2133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GB" dirty="0" smtClean="0"/>
              <a:t>An </a:t>
            </a:r>
            <a:r>
              <a:rPr lang="en-GB" b="1" i="1" dirty="0" smtClean="0"/>
              <a:t>effective tax rate</a:t>
            </a:r>
            <a:r>
              <a:rPr lang="en-GB" dirty="0" smtClean="0"/>
              <a:t>, an important calculation for comparison purposes, can be computed by dividing the amount of tax paid by the market value of the property.  That is </a:t>
            </a:r>
            <a:endParaRPr lang="en-US" dirty="0" smtClean="0"/>
          </a:p>
          <a:p>
            <a:pPr algn="just">
              <a:buNone/>
            </a:pPr>
            <a:r>
              <a:rPr lang="en-US" dirty="0" smtClean="0"/>
              <a:t>                                        Amount of tax paid   *100</a:t>
            </a:r>
          </a:p>
          <a:p>
            <a:pPr algn="just">
              <a:buNone/>
            </a:pPr>
            <a:r>
              <a:rPr lang="en-US" dirty="0" smtClean="0"/>
              <a:t>Effective tax rate= </a:t>
            </a:r>
            <a:r>
              <a:rPr lang="en-US" dirty="0" smtClean="0"/>
              <a:t>    </a:t>
            </a:r>
            <a:r>
              <a:rPr lang="en-US" sz="2800" dirty="0" smtClean="0"/>
              <a:t>market value of property </a:t>
            </a:r>
            <a:r>
              <a:rPr lang="en-US" dirty="0" smtClean="0"/>
              <a:t> </a:t>
            </a:r>
          </a:p>
          <a:p>
            <a:pPr>
              <a:buNone/>
            </a:pPr>
            <a:r>
              <a:rPr lang="en-US" dirty="0" smtClean="0"/>
              <a:t>  </a:t>
            </a:r>
            <a:endParaRPr lang="en-US" dirty="0"/>
          </a:p>
        </p:txBody>
      </p:sp>
      <p:cxnSp>
        <p:nvCxnSpPr>
          <p:cNvPr id="7" name="Straight Connector 6"/>
          <p:cNvCxnSpPr/>
          <p:nvPr/>
        </p:nvCxnSpPr>
        <p:spPr>
          <a:xfrm>
            <a:off x="4191000" y="4191000"/>
            <a:ext cx="3200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GB" dirty="0" smtClean="0"/>
              <a:t>Therefore, the </a:t>
            </a:r>
            <a:r>
              <a:rPr lang="en-GB" b="1" i="1" dirty="0" smtClean="0"/>
              <a:t>effective tax rate</a:t>
            </a:r>
            <a:r>
              <a:rPr lang="en-GB" dirty="0" smtClean="0"/>
              <a:t> of the above mentioned property is</a:t>
            </a:r>
            <a:r>
              <a:rPr lang="en-US" dirty="0" smtClean="0"/>
              <a:t>  </a:t>
            </a:r>
          </a:p>
          <a:p>
            <a:pPr>
              <a:buNone/>
            </a:pPr>
            <a:r>
              <a:rPr lang="en-US" dirty="0" smtClean="0"/>
              <a:t>                                       4000      *100  = 1.33%</a:t>
            </a:r>
          </a:p>
          <a:p>
            <a:pPr>
              <a:buNone/>
            </a:pPr>
            <a:r>
              <a:rPr lang="en-US" dirty="0" smtClean="0"/>
              <a:t> Effective tax rate =  300,000</a:t>
            </a:r>
          </a:p>
        </p:txBody>
      </p:sp>
      <p:cxnSp>
        <p:nvCxnSpPr>
          <p:cNvPr id="5" name="Straight Connector 4"/>
          <p:cNvCxnSpPr/>
          <p:nvPr/>
        </p:nvCxnSpPr>
        <p:spPr>
          <a:xfrm>
            <a:off x="3810000" y="3352800"/>
            <a:ext cx="1600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b="1" dirty="0" smtClean="0"/>
              <a:t>Example </a:t>
            </a:r>
          </a:p>
          <a:p>
            <a:pPr algn="just">
              <a:buNone/>
            </a:pPr>
            <a:r>
              <a:rPr lang="en-US" b="1" dirty="0" smtClean="0"/>
              <a:t>   </a:t>
            </a:r>
            <a:r>
              <a:rPr lang="en-GB" dirty="0" smtClean="0"/>
              <a:t>Assume that the market value of the property is estimated to be 500,000 birr in a State which requires a tax assessment to be 75 percent and the owner of this property is entitled homestead exemption of 50,000 birr. Determine the amount of the property tax and the effective property tax rate given the property tax rate as 2.5%. </a:t>
            </a:r>
            <a:endParaRPr lang="en-US" b="1"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graphicFrame>
        <p:nvGraphicFramePr>
          <p:cNvPr id="4" name="Content Placeholder 3"/>
          <p:cNvGraphicFramePr>
            <a:graphicFrameLocks noGrp="1"/>
          </p:cNvGraphicFramePr>
          <p:nvPr>
            <p:ph idx="1"/>
          </p:nvPr>
        </p:nvGraphicFramePr>
        <p:xfrm>
          <a:off x="457200" y="1905000"/>
          <a:ext cx="8229600" cy="4785360"/>
        </p:xfrm>
        <a:graphic>
          <a:graphicData uri="http://schemas.openxmlformats.org/drawingml/2006/table">
            <a:tbl>
              <a:tblPr firstRow="1" bandRow="1">
                <a:tableStyleId>{5C22544A-7EE6-4342-B048-85BDC9FD1C3A}</a:tableStyleId>
              </a:tblPr>
              <a:tblGrid>
                <a:gridCol w="4572000"/>
                <a:gridCol w="3657600"/>
              </a:tblGrid>
              <a:tr h="655320">
                <a:tc>
                  <a:txBody>
                    <a:bodyPr/>
                    <a:lstStyle/>
                    <a:p>
                      <a:pPr marL="0" marR="0" algn="l">
                        <a:spcBef>
                          <a:spcPts val="0"/>
                        </a:spcBef>
                        <a:spcAft>
                          <a:spcPts val="0"/>
                        </a:spcAft>
                      </a:pPr>
                      <a:r>
                        <a:rPr lang="en-GB" sz="2800" dirty="0">
                          <a:solidFill>
                            <a:srgbClr val="000000"/>
                          </a:solidFill>
                          <a:latin typeface="Times New Roman"/>
                          <a:ea typeface="Times New Roman"/>
                          <a:cs typeface="Times New Roman"/>
                        </a:rPr>
                        <a:t>Market value</a:t>
                      </a:r>
                      <a:endParaRPr lang="en-US" sz="2800" dirty="0">
                        <a:latin typeface="Times New Roman"/>
                        <a:ea typeface="Times New Roman"/>
                        <a:cs typeface="Times New Roman"/>
                      </a:endParaRPr>
                    </a:p>
                  </a:txBody>
                  <a:tcPr marL="68580" marR="68580" marT="0" marB="0" anchor="b"/>
                </a:tc>
                <a:tc>
                  <a:txBody>
                    <a:bodyPr/>
                    <a:lstStyle/>
                    <a:p>
                      <a:pPr marL="0" marR="0" algn="l">
                        <a:spcBef>
                          <a:spcPts val="0"/>
                        </a:spcBef>
                        <a:spcAft>
                          <a:spcPts val="0"/>
                        </a:spcAft>
                      </a:pPr>
                      <a:r>
                        <a:rPr lang="en-GB" sz="2800">
                          <a:solidFill>
                            <a:srgbClr val="000000"/>
                          </a:solidFill>
                          <a:latin typeface="Times New Roman"/>
                          <a:ea typeface="Times New Roman"/>
                          <a:cs typeface="Times New Roman"/>
                        </a:rPr>
                        <a:t>      500,000 birr</a:t>
                      </a:r>
                      <a:endParaRPr lang="en-US" sz="2800">
                        <a:latin typeface="Times New Roman"/>
                        <a:ea typeface="Times New Roman"/>
                        <a:cs typeface="Times New Roman"/>
                      </a:endParaRPr>
                    </a:p>
                  </a:txBody>
                  <a:tcPr marL="68580" marR="68580" marT="0" marB="0" anchor="b"/>
                </a:tc>
              </a:tr>
              <a:tr h="655320">
                <a:tc>
                  <a:txBody>
                    <a:bodyPr/>
                    <a:lstStyle/>
                    <a:p>
                      <a:pPr marL="0" marR="0" algn="l">
                        <a:spcBef>
                          <a:spcPts val="0"/>
                        </a:spcBef>
                        <a:spcAft>
                          <a:spcPts val="0"/>
                        </a:spcAft>
                      </a:pPr>
                      <a:r>
                        <a:rPr lang="en-GB" sz="2800" dirty="0">
                          <a:solidFill>
                            <a:srgbClr val="000000"/>
                          </a:solidFill>
                          <a:latin typeface="Times New Roman"/>
                          <a:ea typeface="Times New Roman"/>
                          <a:cs typeface="Times New Roman"/>
                        </a:rPr>
                        <a:t>Assessment </a:t>
                      </a:r>
                      <a:r>
                        <a:rPr lang="en-GB" sz="2800" dirty="0" smtClean="0">
                          <a:solidFill>
                            <a:srgbClr val="000000"/>
                          </a:solidFill>
                          <a:latin typeface="Times New Roman"/>
                          <a:ea typeface="Times New Roman"/>
                          <a:cs typeface="Times New Roman"/>
                        </a:rPr>
                        <a:t>value</a:t>
                      </a:r>
                    </a:p>
                    <a:p>
                      <a:pPr marL="0" marR="0" algn="l">
                        <a:spcBef>
                          <a:spcPts val="0"/>
                        </a:spcBef>
                        <a:spcAft>
                          <a:spcPts val="0"/>
                        </a:spcAft>
                      </a:pPr>
                      <a:r>
                        <a:rPr lang="en-GB" sz="2800" dirty="0" smtClean="0">
                          <a:solidFill>
                            <a:srgbClr val="000000"/>
                          </a:solidFill>
                          <a:latin typeface="Times New Roman"/>
                          <a:ea typeface="Times New Roman"/>
                          <a:cs typeface="Times New Roman"/>
                        </a:rPr>
                        <a:t> </a:t>
                      </a:r>
                      <a:r>
                        <a:rPr lang="en-GB" sz="2800" dirty="0">
                          <a:solidFill>
                            <a:srgbClr val="000000"/>
                          </a:solidFill>
                          <a:latin typeface="Times New Roman"/>
                          <a:ea typeface="Times New Roman"/>
                          <a:cs typeface="Times New Roman"/>
                        </a:rPr>
                        <a:t>(0.75 x 500,000)</a:t>
                      </a:r>
                      <a:endParaRPr lang="en-US" sz="2800" dirty="0">
                        <a:latin typeface="Times New Roman"/>
                        <a:ea typeface="Times New Roman"/>
                        <a:cs typeface="Times New Roman"/>
                      </a:endParaRPr>
                    </a:p>
                  </a:txBody>
                  <a:tcPr marL="68580" marR="68580" marT="0" marB="0" anchor="b"/>
                </a:tc>
                <a:tc>
                  <a:txBody>
                    <a:bodyPr/>
                    <a:lstStyle/>
                    <a:p>
                      <a:pPr marL="0" marR="0" algn="l">
                        <a:spcBef>
                          <a:spcPts val="0"/>
                        </a:spcBef>
                        <a:spcAft>
                          <a:spcPts val="0"/>
                        </a:spcAft>
                      </a:pPr>
                      <a:r>
                        <a:rPr lang="en-GB" sz="2800">
                          <a:solidFill>
                            <a:srgbClr val="000000"/>
                          </a:solidFill>
                          <a:latin typeface="Times New Roman"/>
                          <a:ea typeface="Times New Roman"/>
                          <a:cs typeface="Times New Roman"/>
                        </a:rPr>
                        <a:t>      375,000 birr</a:t>
                      </a:r>
                      <a:endParaRPr lang="en-US" sz="2800">
                        <a:latin typeface="Times New Roman"/>
                        <a:ea typeface="Times New Roman"/>
                        <a:cs typeface="Times New Roman"/>
                      </a:endParaRPr>
                    </a:p>
                  </a:txBody>
                  <a:tcPr marL="68580" marR="68580" marT="0" marB="0" anchor="b"/>
                </a:tc>
              </a:tr>
              <a:tr h="655320">
                <a:tc>
                  <a:txBody>
                    <a:bodyPr/>
                    <a:lstStyle/>
                    <a:p>
                      <a:pPr marL="0" marR="0" algn="l">
                        <a:spcBef>
                          <a:spcPts val="0"/>
                        </a:spcBef>
                        <a:spcAft>
                          <a:spcPts val="0"/>
                        </a:spcAft>
                      </a:pPr>
                      <a:r>
                        <a:rPr lang="en-GB" sz="2800" dirty="0">
                          <a:solidFill>
                            <a:srgbClr val="000000"/>
                          </a:solidFill>
                          <a:latin typeface="Times New Roman"/>
                          <a:ea typeface="Times New Roman"/>
                          <a:cs typeface="Times New Roman"/>
                        </a:rPr>
                        <a:t>Exemption</a:t>
                      </a:r>
                    </a:p>
                  </a:txBody>
                  <a:tcPr marL="68580" marR="68580" marT="0" marB="0" anchor="b"/>
                </a:tc>
                <a:tc>
                  <a:txBody>
                    <a:bodyPr/>
                    <a:lstStyle/>
                    <a:p>
                      <a:pPr marL="0" marR="0" algn="l">
                        <a:spcBef>
                          <a:spcPts val="0"/>
                        </a:spcBef>
                        <a:spcAft>
                          <a:spcPts val="0"/>
                        </a:spcAft>
                      </a:pPr>
                      <a:r>
                        <a:rPr lang="en-GB" sz="2800">
                          <a:solidFill>
                            <a:srgbClr val="000000"/>
                          </a:solidFill>
                          <a:latin typeface="Times New Roman"/>
                          <a:ea typeface="Times New Roman"/>
                          <a:cs typeface="Times New Roman"/>
                        </a:rPr>
                        <a:t>        50,000 birr</a:t>
                      </a:r>
                      <a:endParaRPr lang="en-US" sz="2800">
                        <a:latin typeface="Times New Roman"/>
                        <a:ea typeface="Times New Roman"/>
                        <a:cs typeface="Times New Roman"/>
                      </a:endParaRPr>
                    </a:p>
                  </a:txBody>
                  <a:tcPr marL="68580" marR="68580" marT="0" marB="0" anchor="b"/>
                </a:tc>
              </a:tr>
              <a:tr h="655320">
                <a:tc>
                  <a:txBody>
                    <a:bodyPr/>
                    <a:lstStyle/>
                    <a:p>
                      <a:pPr marL="0" marR="0" algn="l">
                        <a:spcBef>
                          <a:spcPts val="0"/>
                        </a:spcBef>
                        <a:spcAft>
                          <a:spcPts val="0"/>
                        </a:spcAft>
                      </a:pPr>
                      <a:r>
                        <a:rPr lang="en-GB" sz="2800" b="1" dirty="0">
                          <a:solidFill>
                            <a:srgbClr val="000000"/>
                          </a:solidFill>
                          <a:latin typeface="Times New Roman"/>
                          <a:ea typeface="Times New Roman"/>
                          <a:cs typeface="Times New Roman"/>
                        </a:rPr>
                        <a:t>Taxable value</a:t>
                      </a:r>
                      <a:endParaRPr lang="en-US" sz="2800" dirty="0">
                        <a:latin typeface="Times New Roman"/>
                        <a:ea typeface="Times New Roman"/>
                        <a:cs typeface="Times New Roman"/>
                      </a:endParaRPr>
                    </a:p>
                  </a:txBody>
                  <a:tcPr marL="68580" marR="68580" marT="0" marB="0" anchor="b"/>
                </a:tc>
                <a:tc>
                  <a:txBody>
                    <a:bodyPr/>
                    <a:lstStyle/>
                    <a:p>
                      <a:pPr marL="0" marR="0" algn="l">
                        <a:spcBef>
                          <a:spcPts val="0"/>
                        </a:spcBef>
                        <a:spcAft>
                          <a:spcPts val="0"/>
                        </a:spcAft>
                      </a:pPr>
                      <a:r>
                        <a:rPr lang="en-GB" sz="2800" dirty="0">
                          <a:solidFill>
                            <a:srgbClr val="000000"/>
                          </a:solidFill>
                          <a:latin typeface="Times New Roman"/>
                          <a:ea typeface="Times New Roman"/>
                          <a:cs typeface="Times New Roman"/>
                        </a:rPr>
                        <a:t>      </a:t>
                      </a:r>
                      <a:r>
                        <a:rPr lang="en-GB" sz="2800" b="1" dirty="0">
                          <a:solidFill>
                            <a:srgbClr val="000000"/>
                          </a:solidFill>
                          <a:latin typeface="Times New Roman"/>
                          <a:ea typeface="Times New Roman"/>
                          <a:cs typeface="Times New Roman"/>
                        </a:rPr>
                        <a:t>325,000 birr</a:t>
                      </a:r>
                      <a:endParaRPr lang="en-US" sz="2800" dirty="0">
                        <a:latin typeface="Times New Roman"/>
                        <a:ea typeface="Times New Roman"/>
                        <a:cs typeface="Times New Roman"/>
                      </a:endParaRPr>
                    </a:p>
                  </a:txBody>
                  <a:tcPr marL="68580" marR="68580" marT="0" marB="0" anchor="b"/>
                </a:tc>
              </a:tr>
              <a:tr h="655320">
                <a:tc>
                  <a:txBody>
                    <a:bodyPr/>
                    <a:lstStyle/>
                    <a:p>
                      <a:r>
                        <a:rPr lang="en-US" sz="2800" dirty="0" smtClean="0"/>
                        <a:t>Tax Rate</a:t>
                      </a:r>
                      <a:endParaRPr lang="en-US" sz="2800" dirty="0"/>
                    </a:p>
                  </a:txBody>
                  <a:tcPr/>
                </a:tc>
                <a:tc>
                  <a:txBody>
                    <a:bodyPr/>
                    <a:lstStyle/>
                    <a:p>
                      <a:r>
                        <a:rPr lang="en-US" sz="2800" dirty="0" smtClean="0"/>
                        <a:t>        2.5%</a:t>
                      </a:r>
                      <a:endParaRPr lang="en-US" sz="2800" dirty="0"/>
                    </a:p>
                  </a:txBody>
                  <a:tcPr/>
                </a:tc>
              </a:tr>
              <a:tr h="655320">
                <a:tc>
                  <a:txBody>
                    <a:bodyPr/>
                    <a:lstStyle/>
                    <a:p>
                      <a:r>
                        <a:rPr lang="en-US" sz="2800" dirty="0" smtClean="0"/>
                        <a:t>Tax</a:t>
                      </a:r>
                      <a:endParaRPr lang="en-US" sz="2800" dirty="0"/>
                    </a:p>
                  </a:txBody>
                  <a:tcPr/>
                </a:tc>
                <a:tc>
                  <a:txBody>
                    <a:bodyPr/>
                    <a:lstStyle/>
                    <a:p>
                      <a:r>
                        <a:rPr lang="en-US" sz="2800" dirty="0" smtClean="0"/>
                        <a:t>           ?</a:t>
                      </a:r>
                      <a:endParaRPr lang="en-US" sz="2800" dirty="0"/>
                    </a:p>
                  </a:txBody>
                  <a:tcPr/>
                </a:tc>
              </a:tr>
              <a:tr h="655320">
                <a:tc>
                  <a:txBody>
                    <a:bodyPr/>
                    <a:lstStyle/>
                    <a:p>
                      <a:r>
                        <a:rPr lang="en-US" sz="2800" dirty="0" smtClean="0"/>
                        <a:t>Effective Tax rate</a:t>
                      </a:r>
                      <a:endParaRPr lang="en-US" sz="2800" dirty="0"/>
                    </a:p>
                  </a:txBody>
                  <a:tcPr/>
                </a:tc>
                <a:tc>
                  <a:txBody>
                    <a:bodyPr/>
                    <a:lstStyle/>
                    <a:p>
                      <a:r>
                        <a:rPr lang="en-US" sz="2800" dirty="0" smtClean="0"/>
                        <a:t>            ?</a:t>
                      </a:r>
                      <a:endParaRPr lang="en-US" sz="2800" dirty="0"/>
                    </a:p>
                  </a:txBody>
                  <a:tcPr/>
                </a:tc>
              </a:tr>
            </a:tbl>
          </a:graphicData>
        </a:graphic>
      </p:graphicFrame>
      <p:sp>
        <p:nvSpPr>
          <p:cNvPr id="5" name="Rectangle 4"/>
          <p:cNvSpPr/>
          <p:nvPr/>
        </p:nvSpPr>
        <p:spPr>
          <a:xfrm>
            <a:off x="3048000" y="1524000"/>
            <a:ext cx="2819399" cy="461665"/>
          </a:xfrm>
          <a:prstGeom prst="rect">
            <a:avLst/>
          </a:prstGeom>
        </p:spPr>
        <p:txBody>
          <a:bodyPr wrap="square">
            <a:spAutoFit/>
          </a:bodyPr>
          <a:lstStyle/>
          <a:p>
            <a:r>
              <a:rPr lang="en-US" sz="2400" b="1" dirty="0" smtClean="0"/>
              <a:t> </a:t>
            </a:r>
            <a:r>
              <a:rPr lang="en-GB" sz="2400" b="1" u="sng" dirty="0" smtClean="0"/>
              <a:t>Solution </a:t>
            </a:r>
            <a:endParaRPr lang="en-US" sz="24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    </a:t>
            </a:r>
          </a:p>
          <a:p>
            <a:pPr>
              <a:buNone/>
            </a:pPr>
            <a:r>
              <a:rPr lang="en-US" dirty="0" smtClean="0"/>
              <a:t>          effective tax rate = 8,125    * 100  = 1.625%</a:t>
            </a:r>
          </a:p>
          <a:p>
            <a:pPr>
              <a:buNone/>
            </a:pPr>
            <a:r>
              <a:rPr lang="en-US" dirty="0" smtClean="0"/>
              <a:t>                                           500,000</a:t>
            </a:r>
            <a:endParaRPr lang="en-US" dirty="0"/>
          </a:p>
        </p:txBody>
      </p:sp>
      <p:cxnSp>
        <p:nvCxnSpPr>
          <p:cNvPr id="5" name="Straight Connector 4"/>
          <p:cNvCxnSpPr/>
          <p:nvPr/>
        </p:nvCxnSpPr>
        <p:spPr>
          <a:xfrm>
            <a:off x="4572000" y="3276600"/>
            <a:ext cx="1219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GB" b="1" dirty="0" smtClean="0"/>
              <a:t>Criticisms of Property Tax</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GB" dirty="0" smtClean="0"/>
              <a:t>   Property tax is subject to three major criticisms. These are</a:t>
            </a:r>
            <a:r>
              <a:rPr lang="en-US" dirty="0" smtClean="0"/>
              <a:t>:</a:t>
            </a:r>
          </a:p>
          <a:p>
            <a:pPr lvl="0"/>
            <a:r>
              <a:rPr lang="en-US" dirty="0" smtClean="0"/>
              <a:t>It is regressive</a:t>
            </a:r>
          </a:p>
          <a:p>
            <a:pPr lvl="0"/>
            <a:r>
              <a:rPr lang="en-US" dirty="0" smtClean="0"/>
              <a:t>It varies among geographic areas</a:t>
            </a:r>
          </a:p>
          <a:p>
            <a:pPr lvl="0"/>
            <a:r>
              <a:rPr lang="en-US" dirty="0" smtClean="0"/>
              <a:t>It is poorly administered</a:t>
            </a:r>
          </a:p>
          <a:p>
            <a:pPr>
              <a:buNone/>
            </a:pPr>
            <a:r>
              <a:rPr lang="en-US" dirty="0" smtClean="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algn="just"/>
            <a:r>
              <a:rPr lang="en-US" b="1" dirty="0" smtClean="0"/>
              <a:t>Government</a:t>
            </a:r>
            <a:r>
              <a:rPr lang="en-US" dirty="0" smtClean="0"/>
              <a:t> can provide goods and services when it is difficult to exclude non-payers and when the product or service involves shared or non-rival consumption. Through taxation, government can require all citizens to pay for their share so no one gets a “free” good or service. For example, everyone desires police protection. However, because it is difficult to exclude people from the benefits of police protection, government supplies the service to everyone, and everyone pays for it through </a:t>
            </a:r>
            <a:r>
              <a:rPr lang="en-US" b="1" dirty="0" smtClean="0"/>
              <a:t>taxation</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The End</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t>           I Thank you</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lgn="just"/>
            <a:r>
              <a:rPr lang="en-US" b="1" i="1" dirty="0" smtClean="0"/>
              <a:t>Monopoly</a:t>
            </a:r>
            <a:r>
              <a:rPr lang="en-US" b="1" dirty="0" smtClean="0"/>
              <a:t> :</a:t>
            </a:r>
            <a:r>
              <a:rPr lang="en-US" dirty="0" smtClean="0"/>
              <a:t> is a market structure in which there is only one large firm that produces a product for which there are </a:t>
            </a:r>
            <a:r>
              <a:rPr lang="en-US" b="1" i="1" dirty="0" smtClean="0"/>
              <a:t>no close substitutes.</a:t>
            </a:r>
            <a:endParaRPr lang="en-US" b="1" dirty="0" smtClean="0"/>
          </a:p>
          <a:p>
            <a:pPr algn="just"/>
            <a:r>
              <a:rPr lang="en-GB" dirty="0" smtClean="0"/>
              <a:t>Monopolies misallocate resources by overpricing goods and services at the expense of some, and producing less output than is efficient from society’s view as compared with that of perfectly competitive market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lgn="just"/>
            <a:r>
              <a:rPr lang="en-US" b="1" i="1" dirty="0" smtClean="0"/>
              <a:t>Imperfect information:</a:t>
            </a:r>
            <a:r>
              <a:rPr lang="en-US" dirty="0" smtClean="0"/>
              <a:t> is often cited as a market failure. Markets fail when buyers and sellers have imperfect information</a:t>
            </a:r>
          </a:p>
          <a:p>
            <a:pPr algn="just">
              <a:buNone/>
            </a:pPr>
            <a:r>
              <a:rPr lang="en-US" b="1" dirty="0" smtClean="0"/>
              <a:t>   </a:t>
            </a:r>
            <a:r>
              <a:rPr lang="en-US" dirty="0" smtClean="0"/>
              <a:t>Government regulations</a:t>
            </a:r>
            <a:r>
              <a:rPr lang="en-US" b="1" dirty="0" smtClean="0"/>
              <a:t> </a:t>
            </a:r>
            <a:r>
              <a:rPr lang="en-US" dirty="0" smtClean="0"/>
              <a:t> aim to remedy all these market failures. The government enact laws to protect the general health, welfare, and safety of the public which can be emanated from monopolies, externalities and other market distortions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2361</TotalTime>
  <Words>4079</Words>
  <Application>Microsoft Office PowerPoint</Application>
  <PresentationFormat>On-screen Show (4:3)</PresentationFormat>
  <Paragraphs>346</Paragraphs>
  <Slides>70</Slides>
  <Notes>70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Local government and land use regulation</vt:lpstr>
      <vt:lpstr>Government regulation and market failure</vt:lpstr>
      <vt:lpstr>Cont…</vt:lpstr>
      <vt:lpstr>Cont…</vt:lpstr>
      <vt:lpstr>Cont..</vt:lpstr>
      <vt:lpstr>Cont…</vt:lpstr>
      <vt:lpstr>Cont…</vt:lpstr>
      <vt:lpstr>Cont…</vt:lpstr>
      <vt:lpstr>Cont…</vt:lpstr>
      <vt:lpstr>  Possible government action to allow for externalities </vt:lpstr>
      <vt:lpstr>Cont…</vt:lpstr>
      <vt:lpstr>Cont…</vt:lpstr>
      <vt:lpstr>Protecting private property and enforcing contracts</vt:lpstr>
      <vt:lpstr>Cont…</vt:lpstr>
      <vt:lpstr>Holdout problems</vt:lpstr>
      <vt:lpstr>Public Planning for Land Use Control and environmental hazards</vt:lpstr>
      <vt:lpstr>Cont…</vt:lpstr>
      <vt:lpstr>Cont…</vt:lpstr>
      <vt:lpstr>Cont…</vt:lpstr>
      <vt:lpstr>Cont…</vt:lpstr>
      <vt:lpstr>Cont…</vt:lpstr>
      <vt:lpstr>Cont…</vt:lpstr>
      <vt:lpstr> Zoning and other tools of public land use control </vt:lpstr>
      <vt:lpstr>Cont…</vt:lpstr>
      <vt:lpstr>Cont…</vt:lpstr>
      <vt:lpstr>Cont…</vt:lpstr>
      <vt:lpstr>Cont…</vt:lpstr>
      <vt:lpstr>Cont…</vt:lpstr>
      <vt:lpstr>Legality of zoning </vt:lpstr>
      <vt:lpstr>Cont…</vt:lpstr>
      <vt:lpstr>Subdivision Regulations </vt:lpstr>
      <vt:lpstr>Cont…</vt:lpstr>
      <vt:lpstr>Zoning and Planning Administration</vt:lpstr>
      <vt:lpstr>Cont…</vt:lpstr>
      <vt:lpstr>  Government’s power of eminent domain  </vt:lpstr>
      <vt:lpstr>Cont…</vt:lpstr>
      <vt:lpstr>The Power of Government to Tax Real Property</vt:lpstr>
      <vt:lpstr>Cont…</vt:lpstr>
      <vt:lpstr>Cont…</vt:lpstr>
      <vt:lpstr>Cont…</vt:lpstr>
      <vt:lpstr>Cont…</vt:lpstr>
      <vt:lpstr>Cont…</vt:lpstr>
      <vt:lpstr>Cont…</vt:lpstr>
      <vt:lpstr>Cont…</vt:lpstr>
      <vt:lpstr>Cont…</vt:lpstr>
      <vt:lpstr>Cont…</vt:lpstr>
      <vt:lpstr>Cont…</vt:lpstr>
      <vt:lpstr>Cont…</vt:lpstr>
      <vt:lpstr>Mechanics of the Property tax</vt:lpstr>
      <vt:lpstr>Cont…</vt:lpstr>
      <vt:lpstr>Cont…</vt:lpstr>
      <vt:lpstr>Cont…</vt:lpstr>
      <vt:lpstr>Cont…</vt:lpstr>
      <vt:lpstr>Cont…</vt:lpstr>
      <vt:lpstr>Example1</vt:lpstr>
      <vt:lpstr>Cont…</vt:lpstr>
      <vt:lpstr>Cont…</vt:lpstr>
      <vt:lpstr>Cont…</vt:lpstr>
      <vt:lpstr>Tax Exempt Properties </vt:lpstr>
      <vt:lpstr>Calculating Tax Liability </vt:lpstr>
      <vt:lpstr>Cont…</vt:lpstr>
      <vt:lpstr>Cont…</vt:lpstr>
      <vt:lpstr>Cont…</vt:lpstr>
      <vt:lpstr>Cont…</vt:lpstr>
      <vt:lpstr>Cont…</vt:lpstr>
      <vt:lpstr>Cont…</vt:lpstr>
      <vt:lpstr>Cont…</vt:lpstr>
      <vt:lpstr>Cont…</vt:lpstr>
      <vt:lpstr>Criticisms of Property Tax </vt:lpstr>
      <vt:lpstr>The End</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86</cp:revision>
  <dcterms:created xsi:type="dcterms:W3CDTF">2012-12-17T07:26:57Z</dcterms:created>
  <dcterms:modified xsi:type="dcterms:W3CDTF">2014-05-08T11:49:59Z</dcterms:modified>
</cp:coreProperties>
</file>