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338" r:id="rId3"/>
    <p:sldId id="335" r:id="rId4"/>
    <p:sldId id="336" r:id="rId5"/>
    <p:sldId id="339" r:id="rId6"/>
    <p:sldId id="337" r:id="rId7"/>
    <p:sldId id="334" r:id="rId8"/>
    <p:sldId id="259" r:id="rId9"/>
    <p:sldId id="260" r:id="rId10"/>
    <p:sldId id="261" r:id="rId11"/>
    <p:sldId id="262" r:id="rId12"/>
    <p:sldId id="263" r:id="rId13"/>
    <p:sldId id="264" r:id="rId14"/>
    <p:sldId id="277" r:id="rId15"/>
    <p:sldId id="276" r:id="rId16"/>
    <p:sldId id="265" r:id="rId17"/>
    <p:sldId id="266" r:id="rId18"/>
    <p:sldId id="267" r:id="rId19"/>
    <p:sldId id="268" r:id="rId20"/>
    <p:sldId id="269" r:id="rId21"/>
    <p:sldId id="270" r:id="rId22"/>
    <p:sldId id="271" r:id="rId23"/>
    <p:sldId id="272" r:id="rId24"/>
    <p:sldId id="273" r:id="rId25"/>
    <p:sldId id="275" r:id="rId26"/>
    <p:sldId id="278" r:id="rId27"/>
    <p:sldId id="279" r:id="rId28"/>
    <p:sldId id="280" r:id="rId29"/>
    <p:sldId id="281" r:id="rId30"/>
    <p:sldId id="284" r:id="rId31"/>
    <p:sldId id="286" r:id="rId32"/>
    <p:sldId id="287" r:id="rId33"/>
    <p:sldId id="288" r:id="rId34"/>
    <p:sldId id="289" r:id="rId35"/>
    <p:sldId id="290" r:id="rId36"/>
    <p:sldId id="291" r:id="rId37"/>
    <p:sldId id="292" r:id="rId38"/>
    <p:sldId id="293" r:id="rId39"/>
    <p:sldId id="295" r:id="rId40"/>
    <p:sldId id="294"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33" r:id="rId54"/>
    <p:sldId id="331" r:id="rId55"/>
    <p:sldId id="310" r:id="rId56"/>
    <p:sldId id="311" r:id="rId57"/>
    <p:sldId id="312" r:id="rId58"/>
    <p:sldId id="313" r:id="rId59"/>
    <p:sldId id="314" r:id="rId60"/>
    <p:sldId id="315" r:id="rId61"/>
    <p:sldId id="316" r:id="rId62"/>
    <p:sldId id="317" r:id="rId63"/>
    <p:sldId id="318" r:id="rId64"/>
    <p:sldId id="319" r:id="rId65"/>
    <p:sldId id="322" r:id="rId66"/>
    <p:sldId id="323" r:id="rId67"/>
    <p:sldId id="324" r:id="rId68"/>
    <p:sldId id="325" r:id="rId69"/>
    <p:sldId id="326" r:id="rId70"/>
    <p:sldId id="327" r:id="rId71"/>
    <p:sldId id="328"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4C4C0-4C98-4BB3-8435-A8D8CE027739}" type="datetimeFigureOut">
              <a:rPr lang="en-US" smtClean="0"/>
              <a:pPr/>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14071-E60E-48F6-9F23-B5ED7510F8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114071-E60E-48F6-9F23-B5ED7510F8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114071-E60E-48F6-9F23-B5ED7510F8A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48377B64-23AB-49D0-9547-69FD1D236794}" type="slidenum">
              <a:rPr lang="en-US" smtClean="0"/>
              <a:pPr/>
              <a:t>54</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72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114071-E60E-48F6-9F23-B5ED7510F8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27906-FB05-45CB-B487-ADB603719D90}"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7906-FB05-45CB-B487-ADB603719D90}"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7906-FB05-45CB-B487-ADB603719D90}"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7906-FB05-45CB-B487-ADB603719D90}"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27906-FB05-45CB-B487-ADB603719D90}"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27906-FB05-45CB-B487-ADB603719D90}"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27906-FB05-45CB-B487-ADB603719D90}" type="datetimeFigureOut">
              <a:rPr lang="en-US" smtClean="0"/>
              <a:pPr/>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27906-FB05-45CB-B487-ADB603719D90}" type="datetimeFigureOut">
              <a:rPr lang="en-US" smtClean="0"/>
              <a:pPr/>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7906-FB05-45CB-B487-ADB603719D90}" type="datetimeFigureOut">
              <a:rPr lang="en-US" smtClean="0"/>
              <a:pPr/>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7906-FB05-45CB-B487-ADB603719D90}"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7906-FB05-45CB-B487-ADB603719D90}"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A456-6CA7-436E-8651-C1CFB4A99E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27906-FB05-45CB-B487-ADB603719D90}" type="datetimeFigureOut">
              <a:rPr lang="en-US" smtClean="0"/>
              <a:pPr/>
              <a:t>3/15/2016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CA456-6CA7-436E-8651-C1CFB4A99E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Desktop/Comparisons%20of%20Efficient%20Markets%20and%20Real%20Estate%20Markets.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r>
              <a:rPr lang="en-US" dirty="0" smtClean="0"/>
              <a:t>The real property market and Urban land use pattern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Contents</a:t>
            </a:r>
          </a:p>
          <a:p>
            <a:r>
              <a:rPr lang="en-US" dirty="0" smtClean="0"/>
              <a:t>conditions to be necessary for a perfect market</a:t>
            </a:r>
          </a:p>
          <a:p>
            <a:r>
              <a:rPr lang="en-US" dirty="0" smtClean="0"/>
              <a:t>The primary reason for the inefficiency of the real property market</a:t>
            </a:r>
          </a:p>
          <a:p>
            <a:r>
              <a:rPr lang="en-US" dirty="0" smtClean="0"/>
              <a:t>Types of urban land uses</a:t>
            </a:r>
          </a:p>
          <a:p>
            <a:r>
              <a:rPr lang="en-US" dirty="0" smtClean="0"/>
              <a:t>Factors that determine urban land use</a:t>
            </a:r>
          </a:p>
          <a:p>
            <a:r>
              <a:rPr lang="en-US" dirty="0" smtClean="0"/>
              <a:t>Urbanization forces</a:t>
            </a:r>
          </a:p>
          <a:p>
            <a:r>
              <a:rPr lang="en-US" dirty="0" smtClean="0"/>
              <a:t>Urban location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Formal land use</a:t>
            </a:r>
            <a:r>
              <a:rPr lang="en-US" dirty="0" smtClean="0"/>
              <a:t> representations are concerned with qualitative attributes of space such as its form, pattern and aspect and are descriptive in nature.</a:t>
            </a:r>
          </a:p>
          <a:p>
            <a:pPr algn="just"/>
            <a:r>
              <a:rPr lang="en-US" b="1" dirty="0" smtClean="0"/>
              <a:t>Functional land use</a:t>
            </a:r>
            <a:r>
              <a:rPr lang="en-US" dirty="0" smtClean="0"/>
              <a:t> representations are concerned with the economic nature of activities such as production, consumption, residence, and transport, and are mainly a socioeconomic description of space.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2">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buNone/>
            </a:pPr>
            <a:r>
              <a:rPr lang="en-US" b="1" dirty="0" smtClean="0"/>
              <a:t>    Different types of urban land use: </a:t>
            </a:r>
          </a:p>
          <a:p>
            <a:pPr algn="just"/>
            <a:r>
              <a:rPr lang="en-US" b="1" i="1" dirty="0" smtClean="0"/>
              <a:t>Commercial land use</a:t>
            </a:r>
            <a:r>
              <a:rPr lang="en-US" i="1" dirty="0" smtClean="0"/>
              <a:t>: Some urban areas are used for </a:t>
            </a:r>
            <a:r>
              <a:rPr lang="en-US" b="1" i="1" dirty="0" smtClean="0"/>
              <a:t>commercial activities,</a:t>
            </a:r>
            <a:r>
              <a:rPr lang="en-US" i="1" dirty="0" smtClean="0"/>
              <a:t> such as shops, offices and banks.</a:t>
            </a:r>
          </a:p>
          <a:p>
            <a:pPr algn="just"/>
            <a:r>
              <a:rPr lang="en-US" b="1" dirty="0" smtClean="0"/>
              <a:t>Residential land use</a:t>
            </a:r>
            <a:r>
              <a:rPr lang="en-US" dirty="0" smtClean="0"/>
              <a:t>: </a:t>
            </a:r>
            <a:r>
              <a:rPr lang="en-US" i="1" dirty="0" smtClean="0"/>
              <a:t>Some urban areas are used for </a:t>
            </a:r>
            <a:r>
              <a:rPr lang="en-US" b="1" i="1" dirty="0" smtClean="0"/>
              <a:t>residential purposes</a:t>
            </a:r>
            <a:r>
              <a:rPr lang="en-US" i="1" dirty="0" smtClean="0"/>
              <a:t>, where buildings are built for people to live in.</a:t>
            </a:r>
            <a:endParaRPr lang="en-US" b="1" dirty="0" smtClean="0"/>
          </a:p>
          <a:p>
            <a:pPr algn="just"/>
            <a:r>
              <a:rPr lang="en-US" b="1" i="1" dirty="0" smtClean="0"/>
              <a:t>Transport land use</a:t>
            </a:r>
            <a:r>
              <a:rPr lang="en-US" i="1" dirty="0" smtClean="0"/>
              <a:t>: Some urban areas are used for </a:t>
            </a:r>
            <a:r>
              <a:rPr lang="en-US" b="1" i="1" dirty="0" smtClean="0"/>
              <a:t>transport facilities</a:t>
            </a:r>
            <a:r>
              <a:rPr lang="en-US" i="1" dirty="0" smtClean="0"/>
              <a:t>, such as roads, bus terminals and airport.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2">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en-US" b="1" i="1" dirty="0" smtClean="0">
                <a:latin typeface="Arial" pitchFamily="34" charset="0"/>
                <a:cs typeface="Arial" pitchFamily="34" charset="0"/>
              </a:rPr>
              <a:t>Institutional land use</a:t>
            </a:r>
            <a:r>
              <a:rPr lang="en-US" i="1" dirty="0" smtClean="0">
                <a:latin typeface="Arial" pitchFamily="34" charset="0"/>
                <a:cs typeface="Arial" pitchFamily="34" charset="0"/>
              </a:rPr>
              <a:t>: Some urban areas are used for</a:t>
            </a:r>
            <a:r>
              <a:rPr lang="en-US" b="1" i="1" dirty="0" smtClean="0">
                <a:latin typeface="Arial" pitchFamily="34" charset="0"/>
                <a:cs typeface="Arial" pitchFamily="34" charset="0"/>
              </a:rPr>
              <a:t> institutional services</a:t>
            </a:r>
            <a:r>
              <a:rPr lang="en-US" i="1" dirty="0" smtClean="0">
                <a:latin typeface="Arial" pitchFamily="34" charset="0"/>
                <a:cs typeface="Arial" pitchFamily="34" charset="0"/>
              </a:rPr>
              <a:t>, such as offices, police stations, schools and libraries.</a:t>
            </a:r>
          </a:p>
          <a:p>
            <a:pPr algn="just"/>
            <a:r>
              <a:rPr lang="en-US" b="1" i="1" dirty="0" smtClean="0">
                <a:latin typeface="Arial" pitchFamily="34" charset="0"/>
                <a:cs typeface="Arial" pitchFamily="34" charset="0"/>
              </a:rPr>
              <a:t>Recreational land use</a:t>
            </a:r>
            <a:r>
              <a:rPr lang="en-US" i="1" dirty="0" smtClean="0">
                <a:latin typeface="Arial" pitchFamily="34" charset="0"/>
                <a:cs typeface="Arial" pitchFamily="34" charset="0"/>
              </a:rPr>
              <a:t>: Some urban areas are used for </a:t>
            </a:r>
            <a:r>
              <a:rPr lang="en-US" b="1" i="1" dirty="0" smtClean="0">
                <a:latin typeface="Arial" pitchFamily="34" charset="0"/>
                <a:cs typeface="Arial" pitchFamily="34" charset="0"/>
              </a:rPr>
              <a:t>recreational purposes</a:t>
            </a:r>
            <a:r>
              <a:rPr lang="en-US" i="1" dirty="0" smtClean="0">
                <a:latin typeface="Arial" pitchFamily="34" charset="0"/>
                <a:cs typeface="Arial" pitchFamily="34" charset="0"/>
              </a:rPr>
              <a:t>, such as playgrounds, gardens and parks.</a:t>
            </a:r>
          </a:p>
          <a:p>
            <a:pPr algn="just"/>
            <a:r>
              <a:rPr lang="en-US" b="1" i="1" dirty="0" smtClean="0">
                <a:latin typeface="Arial" pitchFamily="34" charset="0"/>
                <a:cs typeface="Arial" pitchFamily="34" charset="0"/>
              </a:rPr>
              <a:t>Mixed land use</a:t>
            </a:r>
            <a:r>
              <a:rPr lang="en-US" i="1" dirty="0" smtClean="0">
                <a:latin typeface="Arial" pitchFamily="34" charset="0"/>
                <a:cs typeface="Arial" pitchFamily="34" charset="0"/>
              </a:rPr>
              <a:t>: </a:t>
            </a:r>
            <a:r>
              <a:rPr lang="en-US" dirty="0" smtClean="0"/>
              <a:t>In some areas, there is more than one type of land use.</a:t>
            </a:r>
            <a:r>
              <a:rPr lang="en-US" i="1"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b="1" dirty="0" smtClean="0"/>
              <a:t>Factors  that determine</a:t>
            </a:r>
            <a:br>
              <a:rPr lang="en-US" b="1" dirty="0" smtClean="0"/>
            </a:br>
            <a:r>
              <a:rPr lang="en-US" b="1" dirty="0" smtClean="0"/>
              <a:t> urban land use </a:t>
            </a:r>
            <a:endParaRPr lang="en-US" b="1" dirty="0"/>
          </a:p>
        </p:txBody>
      </p:sp>
      <p:sp>
        <p:nvSpPr>
          <p:cNvPr id="3" name="Content Placeholder 2"/>
          <p:cNvSpPr>
            <a:spLocks noGrp="1"/>
          </p:cNvSpPr>
          <p:nvPr>
            <p:ph idx="1"/>
          </p:nvPr>
        </p:nvSpPr>
        <p:spPr/>
        <p:txBody>
          <a:bodyPr>
            <a:normAutofit fontScale="25000" lnSpcReduction="20000"/>
          </a:bodyPr>
          <a:lstStyle/>
          <a:p>
            <a:pPr algn="just">
              <a:buNone/>
            </a:pPr>
            <a:r>
              <a:rPr lang="en-GB" sz="11200" dirty="0" smtClean="0"/>
              <a:t>   </a:t>
            </a:r>
            <a:r>
              <a:rPr lang="en-GB" sz="14400" dirty="0" smtClean="0"/>
              <a:t>Urban land use is determined by several decisions made by firms, households and government particularly local government. </a:t>
            </a:r>
          </a:p>
          <a:p>
            <a:pPr algn="just">
              <a:buNone/>
            </a:pPr>
            <a:r>
              <a:rPr lang="en-GB" sz="14400" dirty="0" smtClean="0"/>
              <a:t>  In a dynamic economy, new firms emerge and have to choose where to locate. Finally, government authorities affect land use through the control of development, overall transport policy, and the sitting of roads, and comprehensive redevelopment</a:t>
            </a:r>
            <a:r>
              <a:rPr lang="en-GB" sz="12800" dirty="0" smtClean="0"/>
              <a:t>.</a:t>
            </a:r>
          </a:p>
          <a:p>
            <a:pPr algn="just">
              <a:buNone/>
            </a:pPr>
            <a:endParaRPr lang="en-GB" sz="8000" dirty="0" smtClean="0"/>
          </a:p>
          <a:p>
            <a:pPr algn="just">
              <a:buNone/>
            </a:pPr>
            <a:r>
              <a:rPr lang="en-US" sz="7700" dirty="0" smtClean="0">
                <a:latin typeface="Arial" pitchFamily="34" charset="0"/>
                <a:cs typeface="Arial" pitchFamily="34" charset="0"/>
              </a:rPr>
              <a:t/>
            </a:r>
            <a:br>
              <a:rPr lang="en-US" sz="7700" dirty="0" smtClean="0">
                <a:latin typeface="Arial" pitchFamily="34" charset="0"/>
                <a:cs typeface="Arial" pitchFamily="34" charset="0"/>
              </a:rPr>
            </a:br>
            <a:endParaRPr lang="en-US" sz="7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32500" lnSpcReduction="20000"/>
          </a:bodyPr>
          <a:lstStyle/>
          <a:p>
            <a:pPr lvl="0" algn="just">
              <a:buFont typeface="Wingdings" pitchFamily="2" charset="2"/>
              <a:buChar char="Ø"/>
            </a:pPr>
            <a:r>
              <a:rPr lang="en-GB" sz="9600" b="1" dirty="0" smtClean="0">
                <a:latin typeface="Arial" pitchFamily="34" charset="0"/>
                <a:cs typeface="Arial" pitchFamily="34" charset="0"/>
              </a:rPr>
              <a:t>General Accessibility </a:t>
            </a:r>
            <a:r>
              <a:rPr lang="en-GB" sz="9600" dirty="0" smtClean="0">
                <a:latin typeface="Arial" pitchFamily="34" charset="0"/>
                <a:cs typeface="Arial" pitchFamily="34" charset="0"/>
              </a:rPr>
              <a:t>: </a:t>
            </a:r>
          </a:p>
          <a:p>
            <a:pPr lvl="0" algn="just">
              <a:buNone/>
            </a:pPr>
            <a:r>
              <a:rPr lang="en-GB" sz="9600" dirty="0" smtClean="0">
                <a:latin typeface="Arial" pitchFamily="34" charset="0"/>
                <a:cs typeface="Arial" pitchFamily="34" charset="0"/>
              </a:rPr>
              <a:t>   General accessibility, embraces the concept of transport cost including others, the benefit of a particular location in terms of the movement costs it avoids and the revenue earning capacity it affords.</a:t>
            </a:r>
            <a:endParaRPr lang="en-US" sz="9600" dirty="0" smtClean="0">
              <a:latin typeface="Arial" pitchFamily="34" charset="0"/>
              <a:cs typeface="Arial" pitchFamily="34" charset="0"/>
            </a:endParaRPr>
          </a:p>
          <a:p>
            <a:pPr algn="just"/>
            <a:r>
              <a:rPr lang="en-GB" sz="9600" dirty="0" smtClean="0">
                <a:latin typeface="Arial" pitchFamily="34" charset="0"/>
                <a:cs typeface="Arial" pitchFamily="34" charset="0"/>
              </a:rPr>
              <a:t>Business firms need general accessibility to factors of production such as lobar and to markets while households require accessibility to work place, shops, schools and recreational facilities</a:t>
            </a:r>
            <a:endParaRPr lang="en-US" sz="96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lvl="0"/>
            <a:r>
              <a:rPr lang="en-GB" b="1" dirty="0" smtClean="0"/>
              <a:t>Special Accessibility :</a:t>
            </a:r>
          </a:p>
          <a:p>
            <a:pPr lvl="0" algn="just"/>
            <a:r>
              <a:rPr lang="en-GB" dirty="0" smtClean="0"/>
              <a:t>Location decision may also be affected by special accessibility obtained from external economies of </a:t>
            </a:r>
            <a:r>
              <a:rPr lang="en-GB" b="1" i="1" dirty="0" smtClean="0"/>
              <a:t>concentration </a:t>
            </a:r>
            <a:r>
              <a:rPr lang="en-GB" dirty="0" smtClean="0"/>
              <a:t>and </a:t>
            </a:r>
            <a:r>
              <a:rPr lang="en-GB" b="1" i="1" dirty="0" smtClean="0"/>
              <a:t>complementarity</a:t>
            </a:r>
            <a:r>
              <a:rPr lang="en-GB" dirty="0" smtClean="0"/>
              <a:t> in addition to general accessibility. External economies of concentration can take the form of a ready supply of trained labour (such as secretarial skill).</a:t>
            </a:r>
            <a:endParaRPr lang="en-GB" b="1"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32500" lnSpcReduction="20000"/>
          </a:bodyPr>
          <a:lstStyle/>
          <a:p>
            <a:pPr algn="just">
              <a:buFont typeface="Wingdings" pitchFamily="2" charset="2"/>
              <a:buChar char="Ø"/>
            </a:pPr>
            <a:r>
              <a:rPr lang="en-US" sz="9000" b="1" dirty="0" smtClean="0"/>
              <a:t>Cost and availability of finance</a:t>
            </a:r>
            <a:r>
              <a:rPr lang="en-US" sz="9000" dirty="0" smtClean="0"/>
              <a:t>:</a:t>
            </a:r>
          </a:p>
          <a:p>
            <a:pPr algn="just">
              <a:buNone/>
            </a:pPr>
            <a:r>
              <a:rPr lang="en-US" sz="9000" dirty="0" smtClean="0"/>
              <a:t>   High interest rates will reduce the amount of borrowings that purchasers can afford, thus depressing the demand for urban land</a:t>
            </a:r>
          </a:p>
          <a:p>
            <a:pPr algn="just">
              <a:buFont typeface="Wingdings" pitchFamily="2" charset="2"/>
              <a:buChar char="Ø"/>
            </a:pPr>
            <a:r>
              <a:rPr lang="en-US" sz="9000" b="1" dirty="0" smtClean="0"/>
              <a:t>Demographic features of the population</a:t>
            </a:r>
            <a:r>
              <a:rPr lang="en-US" sz="9000" dirty="0" smtClean="0"/>
              <a:t> :</a:t>
            </a:r>
          </a:p>
          <a:p>
            <a:pPr algn="just">
              <a:buNone/>
            </a:pPr>
            <a:r>
              <a:rPr lang="en-US" sz="9000" dirty="0" smtClean="0"/>
              <a:t>   The size of the population (in relation to a given area of land), age distribution, rate of household formation, rate of natural increase, immigration and emigration, geographical distribution, internal migration, etc., will have an effect on the demand and urban land use. </a:t>
            </a:r>
            <a:r>
              <a:rPr lang="en-US" sz="5800" dirty="0" smtClean="0"/>
              <a:t/>
            </a:r>
            <a:br>
              <a:rPr lang="en-US" sz="58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b="1" dirty="0" smtClean="0"/>
              <a:t>Physical characteristics of the site</a:t>
            </a:r>
            <a:r>
              <a:rPr lang="en-US" sz="4000" b="1" dirty="0" smtClean="0"/>
              <a:t> </a:t>
            </a:r>
          </a:p>
          <a:p>
            <a:pPr>
              <a:buNone/>
            </a:pPr>
            <a:r>
              <a:rPr lang="en-US" dirty="0" smtClean="0"/>
              <a:t>size, gradient, sub-soil, vegetation, prevailing winds, views, etc.</a:t>
            </a:r>
          </a:p>
          <a:p>
            <a:pPr>
              <a:buFont typeface="Wingdings" pitchFamily="2" charset="2"/>
              <a:buChar char="Ø"/>
            </a:pPr>
            <a:r>
              <a:rPr lang="en-US" b="1" dirty="0" smtClean="0"/>
              <a:t>Proximity to amenities </a:t>
            </a:r>
            <a:endParaRPr lang="en-US" dirty="0" smtClean="0"/>
          </a:p>
          <a:p>
            <a:r>
              <a:rPr lang="en-US" dirty="0" smtClean="0"/>
              <a:t> Schools, shops, parks, sporting facilities, transport facilities, etc.</a:t>
            </a:r>
          </a:p>
          <a:p>
            <a:r>
              <a:rPr lang="en-US" dirty="0" smtClean="0"/>
              <a:t>Proximity to employment opportunities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Ø"/>
            </a:pPr>
            <a:r>
              <a:rPr lang="en-US" sz="4100" b="1" dirty="0" smtClean="0"/>
              <a:t>Rental opportunities </a:t>
            </a:r>
            <a:r>
              <a:rPr lang="en-US" sz="4100" dirty="0" smtClean="0"/>
              <a:t>- A thriving rental market might raise the value of land</a:t>
            </a:r>
          </a:p>
          <a:p>
            <a:pPr algn="just">
              <a:buFont typeface="Wingdings" pitchFamily="2" charset="2"/>
              <a:buChar char="Ø"/>
            </a:pPr>
            <a:r>
              <a:rPr lang="en-US" sz="4100" b="1" dirty="0" smtClean="0"/>
              <a:t>Multiple occupancy</a:t>
            </a:r>
            <a:r>
              <a:rPr lang="en-US" sz="4100" dirty="0" smtClean="0"/>
              <a:t> - if planning laws permit higher density housing, then the land value may increase</a:t>
            </a:r>
          </a:p>
          <a:p>
            <a:pPr algn="just">
              <a:buFont typeface="Wingdings" pitchFamily="2" charset="2"/>
              <a:buChar char="Ø"/>
            </a:pPr>
            <a:r>
              <a:rPr lang="en-US" sz="4100" b="1" dirty="0" smtClean="0"/>
              <a:t>Inflation and the expectation of inflation </a:t>
            </a:r>
            <a:r>
              <a:rPr lang="en-US" sz="4100" dirty="0" smtClean="0"/>
              <a:t>- the expectation of future inflation (or capital growth) will make people willing to pay higher prices</a:t>
            </a:r>
          </a:p>
          <a:p>
            <a:pPr>
              <a:buFont typeface="Wingdings" pitchFamily="2" charset="2"/>
              <a:buChar char="Ø"/>
            </a:pPr>
            <a:r>
              <a:rPr lang="en-US" sz="4100" b="1" dirty="0" smtClean="0"/>
              <a:t>Government grants</a:t>
            </a:r>
            <a:br>
              <a:rPr lang="en-US" sz="4100" b="1"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b="1" dirty="0" smtClean="0"/>
              <a:t>Re-zoning or the prospect of re-zoning</a:t>
            </a:r>
            <a:r>
              <a:rPr lang="en-US" dirty="0" smtClean="0"/>
              <a:t> - Huge increases in land values often occur when land is re-zoned from a lower to a higher use, eg. from farming to residential or from residential to industrial. The expectation of a future re-zoning will promote an upward trend in land values, accelerating as the actual re-zoning approaches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t>Why the real property market is imperfect and inefficient</a:t>
            </a:r>
            <a:endParaRPr lang="en-US" b="1" dirty="0"/>
          </a:p>
        </p:txBody>
      </p:sp>
      <p:sp>
        <p:nvSpPr>
          <p:cNvPr id="3" name="Content Placeholder 2"/>
          <p:cNvSpPr>
            <a:spLocks noGrp="1"/>
          </p:cNvSpPr>
          <p:nvPr>
            <p:ph idx="1"/>
          </p:nvPr>
        </p:nvSpPr>
        <p:spPr/>
        <p:txBody>
          <a:bodyPr>
            <a:normAutofit lnSpcReduction="10000"/>
          </a:bodyPr>
          <a:lstStyle/>
          <a:p>
            <a:pPr>
              <a:buNone/>
            </a:pPr>
            <a:r>
              <a:rPr lang="en-US" dirty="0" smtClean="0"/>
              <a:t>The conditions to be necessary for a perfect market are:</a:t>
            </a:r>
          </a:p>
          <a:p>
            <a:r>
              <a:rPr lang="en-US" dirty="0" smtClean="0"/>
              <a:t>Many buyers and sellers</a:t>
            </a:r>
          </a:p>
          <a:p>
            <a:r>
              <a:rPr lang="en-US" dirty="0" smtClean="0"/>
              <a:t>A homogeneous product</a:t>
            </a:r>
          </a:p>
          <a:p>
            <a:r>
              <a:rPr lang="en-US" dirty="0" smtClean="0"/>
              <a:t>Full information</a:t>
            </a:r>
          </a:p>
          <a:p>
            <a:r>
              <a:rPr lang="en-US" dirty="0" smtClean="0"/>
              <a:t>Free entry and exit</a:t>
            </a:r>
          </a:p>
          <a:p>
            <a:pPr>
              <a:buNone/>
            </a:pPr>
            <a:r>
              <a:rPr lang="en-US" dirty="0" smtClean="0"/>
              <a:t>However, the real estate market is imperfect and </a:t>
            </a:r>
          </a:p>
          <a:p>
            <a:pPr>
              <a:buNone/>
            </a:pPr>
            <a:r>
              <a:rPr lang="en-US" dirty="0" smtClean="0"/>
              <a:t>Inefficient due to its distinct characteristics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Ø"/>
            </a:pPr>
            <a:r>
              <a:rPr lang="en-US" b="1" dirty="0" smtClean="0"/>
              <a:t>Zoning restrictions </a:t>
            </a:r>
            <a:r>
              <a:rPr lang="en-US" dirty="0" smtClean="0"/>
              <a:t>- the value of land will tend to rise if the amount of land zoned for a particular purpose in a particular area is less than the amount required for that purpose in that area.</a:t>
            </a:r>
          </a:p>
          <a:p>
            <a:pPr algn="just">
              <a:buFont typeface="Wingdings" pitchFamily="2" charset="2"/>
              <a:buChar char="Ø"/>
            </a:pPr>
            <a:r>
              <a:rPr lang="en-US" b="1" dirty="0" smtClean="0"/>
              <a:t>The state of the economy </a:t>
            </a:r>
            <a:r>
              <a:rPr lang="en-US" dirty="0" smtClean="0"/>
              <a:t>- land prices, like the prices of other commodities will be affected by the general state of the economy, eg. by the affluence of the population, employment (and unemployment),  and wealth and income factors.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b="1" dirty="0" smtClean="0"/>
              <a:t>Neighborhood effects </a:t>
            </a:r>
            <a:endParaRPr lang="en-US" dirty="0" smtClean="0"/>
          </a:p>
          <a:p>
            <a:pPr algn="just"/>
            <a:r>
              <a:rPr lang="en-US" dirty="0" smtClean="0"/>
              <a:t>Surrounding developments etc. can affect the value of a property. For example, the construction of a busy road, an airport or a factory could reduce land values. Conversely, the construction of a bridge, development of a recreational park, or the closure of a street to through traffic could raise land values.</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b="1" dirty="0" smtClean="0"/>
              <a:t>Speculation </a:t>
            </a:r>
            <a:r>
              <a:rPr lang="en-US" dirty="0" smtClean="0"/>
              <a:t>- On the one hand it is argued that speculators, by withholding land from the market or by only allowing it to 'trickle through' in small quantities, force land prices up and expolit the end users of land. On the other hand, it is argued that speculators perform a useful role in the urban land market: they assist in the operation of the price mechanism by ensuring that sites are allocated to the highest bidder and thus put to their 'highest' use, and by investing funds and taking risks they facilitate the development process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b="1" dirty="0" smtClean="0"/>
              <a:t>Development costs </a:t>
            </a:r>
            <a:r>
              <a:rPr lang="en-US" dirty="0" smtClean="0"/>
              <a:t>- The costs of development and of the projected profits to the developer can affect the supply of urban land</a:t>
            </a:r>
          </a:p>
          <a:p>
            <a:pPr>
              <a:buFont typeface="Wingdings" pitchFamily="2" charset="2"/>
              <a:buChar char="Ø"/>
            </a:pPr>
            <a:r>
              <a:rPr lang="en-US" b="1" dirty="0" smtClean="0"/>
              <a:t>Administrative delays</a:t>
            </a:r>
            <a:r>
              <a:rPr lang="en-US" dirty="0" smtClean="0"/>
              <a:t> - Developers frequently argue that a major contributing factor to the high price of developed sites is the time taken to obtain the required approval from many departments.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b="1" dirty="0" smtClean="0"/>
              <a:t>Taxes and land rates </a:t>
            </a:r>
            <a:r>
              <a:rPr lang="en-US" dirty="0" smtClean="0"/>
              <a:t>- As an example, high levels of land tax and rates have the potential to discourage people from holding large amounts of land and could therefore encourage them to bring that land onto the market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6">
              <a:lumMod val="20000"/>
              <a:lumOff val="80000"/>
            </a:schemeClr>
          </a:solidFill>
        </p:spPr>
        <p:txBody>
          <a:bodyPr/>
          <a:lstStyle/>
          <a:p>
            <a:r>
              <a:rPr lang="en-US" dirty="0" smtClean="0"/>
              <a:t>Urban structure and Location</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None/>
            </a:pPr>
            <a:r>
              <a:rPr lang="en-US" b="1" dirty="0" smtClean="0"/>
              <a:t>     Urbanization forces</a:t>
            </a:r>
            <a:r>
              <a:rPr lang="en-US" dirty="0" smtClean="0"/>
              <a:t> </a:t>
            </a:r>
            <a:r>
              <a:rPr lang="en-US" b="1" dirty="0" smtClean="0"/>
              <a:t>and forms of growth</a:t>
            </a:r>
            <a:endParaRPr lang="en-US" dirty="0" smtClean="0"/>
          </a:p>
          <a:p>
            <a:pPr algn="just"/>
            <a:r>
              <a:rPr lang="en-GB" sz="3600" dirty="0" smtClean="0"/>
              <a:t>cities begin for several reasons such as defence, trade or as political or religious centres.</a:t>
            </a:r>
          </a:p>
          <a:p>
            <a:pPr algn="just"/>
            <a:r>
              <a:rPr lang="en-GB" sz="3600" dirty="0" smtClean="0"/>
              <a:t> Economic forces are likely to reinforce the original imputed. Initially, growth was associated with industrialization which induced more intensive use of existing buildings, changes in their use and outward expansion.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just">
              <a:buNone/>
            </a:pPr>
            <a:r>
              <a:rPr lang="en-GB" dirty="0" smtClean="0"/>
              <a:t>    </a:t>
            </a:r>
            <a:r>
              <a:rPr lang="en-GB" sz="4000" dirty="0" smtClean="0"/>
              <a:t>More recently urban growth in developed nations has taken four main forms:</a:t>
            </a:r>
          </a:p>
          <a:p>
            <a:pPr algn="just"/>
            <a:r>
              <a:rPr lang="en-GB" sz="4000" b="1" dirty="0" smtClean="0"/>
              <a:t>The first one </a:t>
            </a:r>
            <a:r>
              <a:rPr lang="en-GB" sz="4000" dirty="0" smtClean="0"/>
              <a:t>is that there has been urban renewal usually with much higher buildings</a:t>
            </a:r>
          </a:p>
          <a:p>
            <a:pPr algn="just"/>
            <a:r>
              <a:rPr lang="en-GB" sz="4000" b="1" dirty="0" smtClean="0"/>
              <a:t>The second one </a:t>
            </a:r>
            <a:r>
              <a:rPr lang="en-GB" sz="4000" dirty="0" smtClean="0"/>
              <a:t>is the existence of inter-urban competition resulting in the movement of between cities as some grow and others decline</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en-GB" b="1" dirty="0" smtClean="0"/>
              <a:t>The third one </a:t>
            </a:r>
            <a:r>
              <a:rPr lang="en-GB" dirty="0" smtClean="0"/>
              <a:t>is that there has been a movement of population from the inner and older part of the city to the suburbs and outlaying towns and villages on account of increase in income and the development of fast and convenient trans port system </a:t>
            </a:r>
          </a:p>
          <a:p>
            <a:pPr algn="just"/>
            <a:r>
              <a:rPr lang="en-GB" b="1" dirty="0" smtClean="0"/>
              <a:t>Fourthly, </a:t>
            </a:r>
            <a:r>
              <a:rPr lang="en-GB" dirty="0" smtClean="0"/>
              <a:t>a hierarchy of urban centres has evolved differing in size and importance, provincial, regional, national and international.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GB" dirty="0" smtClean="0"/>
              <a:t>The birth of every city is resulted from some function that it served for the economic world at large</a:t>
            </a:r>
            <a:endParaRPr lang="en-US" dirty="0" smtClean="0"/>
          </a:p>
          <a:p>
            <a:pPr algn="just"/>
            <a:r>
              <a:rPr lang="en-GB" dirty="0" smtClean="0"/>
              <a:t>For example, In the industrial world, </a:t>
            </a:r>
            <a:r>
              <a:rPr lang="en-GB" b="1" i="1" dirty="0" smtClean="0"/>
              <a:t>manufacturing cities</a:t>
            </a:r>
            <a:r>
              <a:rPr lang="en-GB" dirty="0" smtClean="0"/>
              <a:t> served the markets of an entire continent, if not worldwide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lgn="just"/>
            <a:r>
              <a:rPr lang="en-GB" dirty="0" smtClean="0">
                <a:solidFill>
                  <a:srgbClr val="FF0000"/>
                </a:solidFill>
              </a:rPr>
              <a:t>resource extracting cities frequently ship to worldwide markets. In addition to this, </a:t>
            </a:r>
            <a:r>
              <a:rPr lang="en-GB" b="1" i="1" dirty="0" smtClean="0">
                <a:solidFill>
                  <a:srgbClr val="FF0000"/>
                </a:solidFill>
              </a:rPr>
              <a:t>University cities</a:t>
            </a:r>
            <a:r>
              <a:rPr lang="en-GB" dirty="0" smtClean="0">
                <a:solidFill>
                  <a:srgbClr val="FF0000"/>
                </a:solidFill>
              </a:rPr>
              <a:t> serve entire states or nations in the world</a:t>
            </a:r>
            <a:r>
              <a:rPr lang="en-GB" dirty="0" smtClean="0"/>
              <a:t>. Similarly, </a:t>
            </a:r>
            <a:r>
              <a:rPr lang="en-GB" b="1" i="1" dirty="0" smtClean="0"/>
              <a:t>Medical cities</a:t>
            </a:r>
            <a:r>
              <a:rPr lang="en-GB" dirty="0" smtClean="0"/>
              <a:t> serve far more than the needs of a local population.</a:t>
            </a:r>
          </a:p>
          <a:p>
            <a:pPr algn="just"/>
            <a:r>
              <a:rPr lang="en-GB" dirty="0" smtClean="0"/>
              <a:t>The </a:t>
            </a:r>
            <a:r>
              <a:rPr lang="en-GB" b="1" i="1" dirty="0" smtClean="0"/>
              <a:t>economic base</a:t>
            </a:r>
            <a:r>
              <a:rPr lang="en-GB" dirty="0" smtClean="0"/>
              <a:t> of a city is a set of economic activities that a city provides for the world beyond its boundaries. </a:t>
            </a:r>
            <a:r>
              <a:rPr lang="en-GB" b="1" dirty="0" smtClean="0"/>
              <a:t>The economic base </a:t>
            </a:r>
            <a:r>
              <a:rPr lang="en-GB" dirty="0" smtClean="0"/>
              <a:t>of a city determines its growth or decline.</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b="1" dirty="0" smtClean="0"/>
              <a:t>The primary reason </a:t>
            </a:r>
            <a:r>
              <a:rPr lang="en-US" dirty="0" smtClean="0"/>
              <a:t>for the inefficiency of the real property market is the heterogeneity of the properties being sold. </a:t>
            </a:r>
          </a:p>
          <a:p>
            <a:pPr algn="just">
              <a:buNone/>
            </a:pPr>
            <a:r>
              <a:rPr lang="en-US" dirty="0" smtClean="0"/>
              <a:t>   It is heterogeneous because it is fixed in location. Even identical, properties cannot be physically brought together and traded in a single market place. Identical properties will differ because their locations are different, and cannot be changed.</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just"/>
            <a:r>
              <a:rPr lang="en-GB" b="1" i="1" dirty="0" smtClean="0"/>
              <a:t>Local Economic Activity:</a:t>
            </a:r>
            <a:endParaRPr lang="en-GB" dirty="0" smtClean="0"/>
          </a:p>
          <a:p>
            <a:pPr algn="just"/>
            <a:r>
              <a:rPr lang="en-GB" dirty="0" smtClean="0"/>
              <a:t>There are also local economic activities (sometimes referred to as </a:t>
            </a:r>
            <a:r>
              <a:rPr lang="en-GB" b="1" i="1" dirty="0" smtClean="0"/>
              <a:t>secondary activities)</a:t>
            </a:r>
            <a:r>
              <a:rPr lang="en-GB" dirty="0" smtClean="0"/>
              <a:t> of a city in contrast to the economic base activities of a city. It is clear that activities in a city that provide services for the local businesses and households are recirculating the income derived through economic base activities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b="1" dirty="0" smtClean="0"/>
              <a:t>Quality of Life and Leadership</a:t>
            </a:r>
            <a:r>
              <a:rPr lang="en-US" b="1" dirty="0" smtClean="0"/>
              <a:t> </a:t>
            </a:r>
          </a:p>
          <a:p>
            <a:pPr algn="just"/>
            <a:r>
              <a:rPr lang="en-GB" dirty="0" smtClean="0"/>
              <a:t>The quality of life and leadership is the other factor in addition to the existing labour forces characteristics in the local growth of a city</a:t>
            </a:r>
          </a:p>
          <a:p>
            <a:pPr algn="just"/>
            <a:r>
              <a:rPr lang="en-GB" dirty="0" smtClean="0"/>
              <a:t>Knowledge intensive firms highly consider the quality of life issues. Mostly, these firms want to be established at the locations where the characteristics of the community are attractive to current and prospective employees in terms of (school, recreational environment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a:r>
              <a:rPr lang="en-GB" b="1" dirty="0" smtClean="0"/>
              <a:t>Industry Economies of Scale: T</a:t>
            </a:r>
            <a:r>
              <a:rPr lang="en-GB" dirty="0" smtClean="0"/>
              <a:t>he growth of an industry within a city can create special resources and cost advantages for that industry. This phenomenon is called industry economies of scale</a:t>
            </a:r>
          </a:p>
          <a:p>
            <a:pPr algn="just"/>
            <a:r>
              <a:rPr lang="en-GB" b="1" dirty="0" smtClean="0"/>
              <a:t>Agglomeration Economies: </a:t>
            </a:r>
          </a:p>
          <a:p>
            <a:pPr algn="just"/>
            <a:r>
              <a:rPr lang="en-GB" dirty="0" smtClean="0"/>
              <a:t>As cities grow, external economies arise in both production and consumption through the concentration of many types of activities.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algn="just"/>
            <a:r>
              <a:rPr lang="en-GB" sz="3600" dirty="0" smtClean="0"/>
              <a:t>They develop additional productive resources. Important examples include improved transportation facilities such as airline service and shipping terminals, the development of subsidiary industries, a pool of skilled labour, the establishment of technical schools geared to the needs of the industries, specialized non financial business services </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GB" dirty="0" smtClean="0"/>
              <a:t>The emergence of such specialized resources in response to demand from multiple industries is referred to as </a:t>
            </a:r>
            <a:r>
              <a:rPr lang="en-GB" b="1" i="1" dirty="0" smtClean="0"/>
              <a:t>agglomeration economies.</a:t>
            </a:r>
          </a:p>
          <a:p>
            <a:pPr algn="just"/>
            <a:r>
              <a:rPr lang="en-GB" dirty="0" smtClean="0"/>
              <a:t>One particular effect of </a:t>
            </a:r>
            <a:r>
              <a:rPr lang="en-GB" b="1" i="1" dirty="0" smtClean="0"/>
              <a:t>agglomeration economies</a:t>
            </a:r>
            <a:r>
              <a:rPr lang="en-GB" dirty="0" smtClean="0"/>
              <a:t> in real estate is that it causes institutional investors to favour real estate investment in large urban markets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 Location and land use</a:t>
            </a:r>
            <a:endParaRPr lang="en-US" dirty="0"/>
          </a:p>
        </p:txBody>
      </p:sp>
      <p:sp>
        <p:nvSpPr>
          <p:cNvPr id="3" name="Content Placeholder 2"/>
          <p:cNvSpPr>
            <a:spLocks noGrp="1"/>
          </p:cNvSpPr>
          <p:nvPr>
            <p:ph idx="1"/>
          </p:nvPr>
        </p:nvSpPr>
        <p:spPr/>
        <p:txBody>
          <a:bodyPr>
            <a:normAutofit/>
          </a:bodyPr>
          <a:lstStyle/>
          <a:p>
            <a:pPr algn="just"/>
            <a:r>
              <a:rPr lang="en-US" sz="4000" dirty="0" smtClean="0"/>
              <a:t>Land that is close to the market or a supply of labour (a ‘prime’ site) will yield the same output as land that is further away (a ‘secondary’ site) but would incur lower labour and capital costs due to its accessibility advantages.</a:t>
            </a:r>
            <a:endParaRPr 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algn="just"/>
            <a:r>
              <a:rPr lang="en-US" dirty="0" smtClean="0"/>
              <a:t>In 1826 the German landowner Johann von Thünen applied Ricardian rent theory. </a:t>
            </a:r>
          </a:p>
          <a:p>
            <a:pPr algn="just"/>
            <a:r>
              <a:rPr lang="en-US" dirty="0" smtClean="0"/>
              <a:t>Von Thünen’s theory was a cost-based model that ignored intensity of land use and revenue differentials. Tansport costs will increase as</a:t>
            </a:r>
          </a:p>
          <a:p>
            <a:pPr algn="just">
              <a:buNone/>
            </a:pPr>
            <a:r>
              <a:rPr lang="en-US" dirty="0" smtClean="0"/>
              <a:t>    distance from the central market increases.</a:t>
            </a:r>
          </a:p>
          <a:p>
            <a:pPr algn="just"/>
            <a:r>
              <a:rPr lang="en-US" dirty="0" smtClean="0"/>
              <a:t>As the theory assumes that the total revenue remains constant, the surplus profit  decreases as the distance to the market increases.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   </a:t>
            </a:r>
            <a:r>
              <a:rPr lang="en-US" sz="2000" dirty="0" smtClean="0"/>
              <a:t>Revenue/ cost</a:t>
            </a:r>
          </a:p>
          <a:p>
            <a:pPr>
              <a:buNone/>
            </a:pPr>
            <a:r>
              <a:rPr lang="en-US" dirty="0" smtClean="0"/>
              <a:t>                                                        </a:t>
            </a:r>
            <a:r>
              <a:rPr lang="en-US" sz="1800" dirty="0" smtClean="0"/>
              <a:t>Total cost including transport                       </a:t>
            </a:r>
          </a:p>
          <a:p>
            <a:pPr>
              <a:buNone/>
            </a:pPr>
            <a:r>
              <a:rPr lang="en-US" dirty="0" smtClean="0"/>
              <a:t>                      </a:t>
            </a:r>
            <a:r>
              <a:rPr lang="en-US" sz="2000" dirty="0" smtClean="0"/>
              <a:t>R</a:t>
            </a:r>
            <a:r>
              <a:rPr lang="en-US" dirty="0" smtClean="0"/>
              <a:t>                                    </a:t>
            </a:r>
            <a:r>
              <a:rPr lang="en-US" sz="1600" dirty="0" smtClean="0"/>
              <a:t>Total revenue                                   </a:t>
            </a:r>
          </a:p>
          <a:p>
            <a:pPr>
              <a:buNone/>
            </a:pPr>
            <a:r>
              <a:rPr lang="en-US" sz="2000" dirty="0" smtClean="0"/>
              <a:t>                                                                  </a:t>
            </a:r>
            <a:r>
              <a:rPr lang="en-US" sz="1800" dirty="0" smtClean="0"/>
              <a:t>Surplus profit   </a:t>
            </a:r>
          </a:p>
          <a:p>
            <a:pPr>
              <a:buNone/>
            </a:pPr>
            <a:endParaRPr lang="en-US" sz="1800" dirty="0" smtClean="0"/>
          </a:p>
          <a:p>
            <a:pPr>
              <a:buNone/>
            </a:pPr>
            <a:r>
              <a:rPr lang="en-US" sz="1800" dirty="0" smtClean="0"/>
              <a:t>                      Fixed cost</a:t>
            </a:r>
          </a:p>
          <a:p>
            <a:pPr>
              <a:buNone/>
            </a:pPr>
            <a:r>
              <a:rPr lang="en-US" sz="1800" dirty="0" smtClean="0"/>
              <a:t>                                                                                                                     </a:t>
            </a:r>
          </a:p>
          <a:p>
            <a:pPr>
              <a:buNone/>
            </a:pPr>
            <a:r>
              <a:rPr lang="en-US" sz="1800" dirty="0" smtClean="0"/>
              <a:t>                                        0                                 Y         </a:t>
            </a:r>
          </a:p>
          <a:p>
            <a:pPr>
              <a:buNone/>
            </a:pPr>
            <a:r>
              <a:rPr lang="en-US" sz="1800" dirty="0" smtClean="0"/>
              <a:t>                                      (market location)            Distance from market  </a:t>
            </a:r>
          </a:p>
          <a:p>
            <a:pPr>
              <a:buNone/>
            </a:pPr>
            <a:endParaRPr lang="en-US" sz="1800" b="1" dirty="0" smtClean="0"/>
          </a:p>
          <a:p>
            <a:pPr>
              <a:buNone/>
            </a:pPr>
            <a:r>
              <a:rPr lang="en-US" sz="1800" b="1" dirty="0" smtClean="0"/>
              <a:t>Figure 2: Von Thunen’s single use revenue and cost model (Harvey and </a:t>
            </a:r>
            <a:r>
              <a:rPr lang="en-US" sz="1800" b="1" dirty="0" err="1" smtClean="0"/>
              <a:t>Jowsey</a:t>
            </a:r>
            <a:endParaRPr lang="en-US" sz="1800" b="1" dirty="0" smtClean="0"/>
          </a:p>
          <a:p>
            <a:pPr>
              <a:buNone/>
            </a:pPr>
            <a:r>
              <a:rPr lang="en-US" sz="1800" dirty="0" smtClean="0"/>
              <a:t>2004</a:t>
            </a:r>
            <a:endParaRPr lang="en-US" sz="1800" dirty="0"/>
          </a:p>
        </p:txBody>
      </p:sp>
      <p:cxnSp>
        <p:nvCxnSpPr>
          <p:cNvPr id="9" name="Straight Arrow Connector 8"/>
          <p:cNvCxnSpPr/>
          <p:nvPr/>
        </p:nvCxnSpPr>
        <p:spPr>
          <a:xfrm flipV="1">
            <a:off x="2819400" y="1752600"/>
            <a:ext cx="0" cy="2667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2819400" y="4419600"/>
            <a:ext cx="36576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2819400" y="2209800"/>
            <a:ext cx="2819400" cy="160020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2819400" y="2819400"/>
            <a:ext cx="3124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0400" y="3276600"/>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4419600" y="2895600"/>
            <a:ext cx="762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615317" y="3838912"/>
            <a:ext cx="184154" cy="634885"/>
          </a:xfrm>
          <a:custGeom>
            <a:avLst/>
            <a:gdLst>
              <a:gd name="connsiteX0" fmla="*/ 184154 w 184154"/>
              <a:gd name="connsiteY0" fmla="*/ 620546 h 634885"/>
              <a:gd name="connsiteX1" fmla="*/ 57545 w 184154"/>
              <a:gd name="connsiteY1" fmla="*/ 606479 h 634885"/>
              <a:gd name="connsiteX2" fmla="*/ 43477 w 184154"/>
              <a:gd name="connsiteY2" fmla="*/ 493937 h 634885"/>
              <a:gd name="connsiteX3" fmla="*/ 29409 w 184154"/>
              <a:gd name="connsiteY3" fmla="*/ 367328 h 634885"/>
              <a:gd name="connsiteX4" fmla="*/ 43477 w 184154"/>
              <a:gd name="connsiteY4" fmla="*/ 43771 h 634885"/>
              <a:gd name="connsiteX5" fmla="*/ 184154 w 184154"/>
              <a:gd name="connsiteY5" fmla="*/ 15636 h 6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4" h="634885">
                <a:moveTo>
                  <a:pt x="184154" y="620546"/>
                </a:moveTo>
                <a:cubicBezTo>
                  <a:pt x="141951" y="615857"/>
                  <a:pt x="89107" y="634885"/>
                  <a:pt x="57545" y="606479"/>
                </a:cubicBezTo>
                <a:cubicBezTo>
                  <a:pt x="29444" y="581188"/>
                  <a:pt x="47894" y="531484"/>
                  <a:pt x="43477" y="493937"/>
                </a:cubicBezTo>
                <a:cubicBezTo>
                  <a:pt x="38515" y="451765"/>
                  <a:pt x="34098" y="409531"/>
                  <a:pt x="29409" y="367328"/>
                </a:cubicBezTo>
                <a:cubicBezTo>
                  <a:pt x="34098" y="259476"/>
                  <a:pt x="0" y="142583"/>
                  <a:pt x="43477" y="43771"/>
                </a:cubicBezTo>
                <a:cubicBezTo>
                  <a:pt x="62736" y="0"/>
                  <a:pt x="184154" y="15636"/>
                  <a:pt x="184154" y="1563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sz="4000" dirty="0" smtClean="0"/>
              <a:t>As the theory assumes that the total revenue remains constant, the rent (surplus profit ) decreases as the distance to the market increases. Beyond distance Y this use is no longer profitable as costs exceed revenue.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endParaRPr lang="en-US" dirty="0" smtClean="0"/>
          </a:p>
          <a:p>
            <a:r>
              <a:rPr lang="en-US" dirty="0" smtClean="0"/>
              <a:t>     Revenue/ cost                     Total cost for A</a:t>
            </a:r>
          </a:p>
          <a:p>
            <a:pPr>
              <a:buNone/>
            </a:pPr>
            <a:r>
              <a:rPr lang="en-US" sz="2000" dirty="0" smtClean="0"/>
              <a:t>                                      </a:t>
            </a:r>
          </a:p>
          <a:p>
            <a:pPr>
              <a:buNone/>
            </a:pPr>
            <a:endParaRPr lang="en-US" sz="2000" dirty="0" smtClean="0"/>
          </a:p>
          <a:p>
            <a:pPr>
              <a:buNone/>
            </a:pPr>
            <a:r>
              <a:rPr lang="en-US" sz="2300" dirty="0" smtClean="0"/>
              <a:t>                                                                                                                Total cost for B</a:t>
            </a:r>
          </a:p>
          <a:p>
            <a:pPr>
              <a:buNone/>
            </a:pPr>
            <a:r>
              <a:rPr lang="en-US" sz="2000" dirty="0" smtClean="0"/>
              <a:t>                                                     R</a:t>
            </a:r>
            <a:r>
              <a:rPr lang="en-US" dirty="0" smtClean="0"/>
              <a:t>                            E                  Revenue for both uses</a:t>
            </a:r>
          </a:p>
          <a:p>
            <a:pPr>
              <a:buNone/>
            </a:pPr>
            <a:r>
              <a:rPr lang="en-US" dirty="0" smtClean="0"/>
              <a:t>                             </a:t>
            </a:r>
          </a:p>
          <a:p>
            <a:pPr>
              <a:buNone/>
            </a:pPr>
            <a:r>
              <a:rPr lang="en-US" sz="2000" dirty="0" smtClean="0"/>
              <a:t>                                                      B</a:t>
            </a:r>
          </a:p>
          <a:p>
            <a:pPr>
              <a:buNone/>
            </a:pPr>
            <a:r>
              <a:rPr lang="en-US" dirty="0" smtClean="0"/>
              <a:t>                      </a:t>
            </a:r>
          </a:p>
          <a:p>
            <a:pPr>
              <a:buNone/>
            </a:pPr>
            <a:r>
              <a:rPr lang="en-US" dirty="0" smtClean="0"/>
              <a:t>                                   </a:t>
            </a:r>
            <a:r>
              <a:rPr lang="en-US" sz="2000" dirty="0" smtClean="0"/>
              <a:t>A    </a:t>
            </a:r>
          </a:p>
          <a:p>
            <a:pPr>
              <a:buNone/>
            </a:pPr>
            <a:r>
              <a:rPr lang="en-US" sz="2000" dirty="0" smtClean="0"/>
              <a:t>                                          </a:t>
            </a:r>
            <a:r>
              <a:rPr lang="en-US" dirty="0" smtClean="0"/>
              <a:t>                                         </a:t>
            </a:r>
          </a:p>
          <a:p>
            <a:pPr>
              <a:buNone/>
            </a:pPr>
            <a:r>
              <a:rPr lang="en-US" dirty="0" smtClean="0"/>
              <a:t>                                      o     x               Y</a:t>
            </a:r>
          </a:p>
          <a:p>
            <a:pPr>
              <a:buNone/>
            </a:pPr>
            <a:r>
              <a:rPr lang="en-US" dirty="0" smtClean="0"/>
              <a:t>                                             Distance from market</a:t>
            </a:r>
          </a:p>
          <a:p>
            <a:pPr>
              <a:buNone/>
            </a:pPr>
            <a:r>
              <a:rPr lang="en-US" dirty="0" smtClean="0"/>
              <a:t> </a:t>
            </a:r>
          </a:p>
          <a:p>
            <a:pPr>
              <a:buNone/>
            </a:pPr>
            <a:endParaRPr lang="en-US" sz="2900" dirty="0" smtClean="0"/>
          </a:p>
        </p:txBody>
      </p:sp>
      <p:cxnSp>
        <p:nvCxnSpPr>
          <p:cNvPr id="5" name="Straight Arrow Connector 4"/>
          <p:cNvCxnSpPr/>
          <p:nvPr/>
        </p:nvCxnSpPr>
        <p:spPr>
          <a:xfrm flipV="1">
            <a:off x="2971800" y="1828800"/>
            <a:ext cx="0" cy="2819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2971800" y="4648200"/>
            <a:ext cx="3352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2971800" y="2895600"/>
            <a:ext cx="28194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971800" y="2514600"/>
            <a:ext cx="2590800" cy="914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flipV="1">
            <a:off x="2971800" y="1905000"/>
            <a:ext cx="1143000" cy="2133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3352800" y="2895600"/>
            <a:ext cx="762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5800" y="2895600"/>
            <a:ext cx="0" cy="1752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A second reason </a:t>
            </a:r>
            <a:r>
              <a:rPr lang="en-US" dirty="0" smtClean="0"/>
              <a:t>for the high degree of heterogeneity is that the problem of location is compounded by the fact that the price of the characteristics of properties may vary with location.  For example view, noise etc.</a:t>
            </a:r>
          </a:p>
          <a:p>
            <a:pPr algn="just"/>
            <a:r>
              <a:rPr lang="en-US" dirty="0" smtClean="0"/>
              <a:t>If the prices of these characteristics vary from area to area and from location to location the problem that the market has to solve is made more difficult.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algn="just"/>
            <a:r>
              <a:rPr lang="en-US" dirty="0" smtClean="0"/>
              <a:t>The figure above. Introduces a second land use (A) for which fixed production costs are lower, OA, but the final product is more bulky than the original land use (B) and therefore incurs more steeply rising transport costs as distance to the market increases. Assuming revenue is the same from both products, close to the market land use A has the greatest surplus (revenue less costs) available to bid as rent (AR as opposed to BR).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algn="just"/>
            <a:r>
              <a:rPr lang="en-US" dirty="0" smtClean="0"/>
              <a:t>So land use A is able to outbid land use B but only up to distance X from the market, after which, because B’s total production costs do not rise so steeply, it is able to outbid A.</a:t>
            </a:r>
          </a:p>
          <a:p>
            <a:pPr algn="just"/>
            <a:r>
              <a:rPr lang="en-US" dirty="0" smtClean="0"/>
              <a:t>Like agricultural land uses, what </a:t>
            </a:r>
            <a:r>
              <a:rPr lang="en-US" b="1" dirty="0" smtClean="0"/>
              <a:t>urban land uses </a:t>
            </a:r>
            <a:r>
              <a:rPr lang="en-US" dirty="0" smtClean="0"/>
              <a:t>desire is </a:t>
            </a:r>
            <a:r>
              <a:rPr lang="en-US" b="1" dirty="0" smtClean="0"/>
              <a:t>accessibility</a:t>
            </a:r>
            <a:r>
              <a:rPr lang="en-US" dirty="0" smtClean="0"/>
              <a:t>, not just access to the market (where the customers are) but also access to factors of production (particularly labor and capita) and to other complementary land uses.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Since value depends on </a:t>
            </a:r>
            <a:r>
              <a:rPr lang="en-US" b="1" dirty="0" smtClean="0"/>
              <a:t>economic rent</a:t>
            </a:r>
            <a:r>
              <a:rPr lang="en-US" dirty="0" smtClean="0"/>
              <a:t>, and rent on location and location on convenience, and convenience on nearness, we may eliminate the intermediate steps and say that </a:t>
            </a:r>
            <a:r>
              <a:rPr lang="en-US" b="1" dirty="0" smtClean="0"/>
              <a:t>value depends on nearness</a:t>
            </a:r>
            <a:r>
              <a:rPr lang="en-US" dirty="0" smtClean="0"/>
              <a:t>.’</a:t>
            </a:r>
          </a:p>
          <a:p>
            <a:pPr algn="just"/>
            <a:r>
              <a:rPr lang="en-US" dirty="0" smtClean="0"/>
              <a:t> Theoretically, as Kivell (1993) points out, in a </a:t>
            </a:r>
            <a:r>
              <a:rPr lang="en-US" b="1" dirty="0" smtClean="0"/>
              <a:t>monocentric</a:t>
            </a:r>
            <a:r>
              <a:rPr lang="en-US" dirty="0" smtClean="0"/>
              <a:t> urban area the centre is where transport facilities maximize labour availability, customer flow and proximate linkages, and therefore attracts the highest capital and rental values.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GB" dirty="0" smtClean="0"/>
              <a:t>As CBD affords maximum accessibility, rents are high in this area. Therefore, the firm has to trade off the level of rent against accessibility, i.e., distance from the CBD so as to decide where to locate its operation.</a:t>
            </a:r>
            <a:endParaRPr lang="en-US" dirty="0" smtClean="0"/>
          </a:p>
          <a:p>
            <a:r>
              <a:rPr lang="en-US" dirty="0" smtClean="0"/>
              <a:t>The central force creating cities is the </a:t>
            </a:r>
            <a:r>
              <a:rPr lang="en-US" b="1" i="1" dirty="0" smtClean="0"/>
              <a:t>demand for proximity</a:t>
            </a:r>
            <a:r>
              <a:rPr lang="en-US" dirty="0" smtClean="0"/>
              <a:t> – it is the “economic gravity” that holds a city together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lgn="just"/>
            <a:r>
              <a:rPr lang="en-GB" dirty="0" smtClean="0"/>
              <a:t>Since we are focussed on the effect of accessibility on location choices in urban areas, it is possible to simplify it by making the general assumption that Central Business District (CBD) is the point of maximum accessibility (for example marketing goods, or for a railway station or harbour as dispatch points).CBD is the optimum location for shops, commerce and services with greater accessibility.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lgn="just"/>
            <a:r>
              <a:rPr lang="en-US" sz="3600" dirty="0" smtClean="0"/>
              <a:t>In attempting to quantify spatial variation in rent and land use, Alonso (1964) adapted von Thünen’s agricultural land use model to urban land use. Alonso suggested that activities can </a:t>
            </a:r>
            <a:r>
              <a:rPr lang="en-US" sz="3600" b="1" dirty="0" smtClean="0"/>
              <a:t>trade off falling revenue and higher costs</a:t>
            </a:r>
            <a:r>
              <a:rPr lang="en-US" sz="3600" dirty="0" smtClean="0"/>
              <a:t> (including transport) against lower site rents as distance from the centre increases</a:t>
            </a:r>
            <a:r>
              <a:rPr lang="en-US" dirty="0" smtClean="0"/>
              <a: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t>This can be illustrated by defining </a:t>
            </a:r>
            <a:r>
              <a:rPr lang="en-US" b="1" dirty="0" smtClean="0"/>
              <a:t>‘bid–rent’ curves</a:t>
            </a:r>
            <a:r>
              <a:rPr lang="en-US" dirty="0" smtClean="0"/>
              <a:t> (similar in nature to indifference curves) that indicate the maximum rent that can be paid at different locations and still enable the business to earn normal profit,</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6">
              <a:lumMod val="20000"/>
              <a:lumOff val="80000"/>
            </a:schemeClr>
          </a:solidFill>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1219200"/>
            <a:ext cx="8229600" cy="4906963"/>
          </a:xfrm>
        </p:spPr>
        <p:txBody>
          <a:bodyPr/>
          <a:lstStyle/>
          <a:p>
            <a:pPr algn="just"/>
            <a:r>
              <a:rPr lang="en-GB" dirty="0" smtClean="0"/>
              <a:t>Imposing the </a:t>
            </a:r>
            <a:r>
              <a:rPr lang="en-GB" b="1" dirty="0" smtClean="0"/>
              <a:t>land price curve </a:t>
            </a:r>
            <a:r>
              <a:rPr lang="en-GB" dirty="0" smtClean="0"/>
              <a:t>(that shows the actual market rent at an increasing distance from the CBD) derived in the monocentic on the following </a:t>
            </a:r>
            <a:r>
              <a:rPr lang="en-GB" b="1" dirty="0" smtClean="0"/>
              <a:t>bid rent curve </a:t>
            </a:r>
            <a:r>
              <a:rPr lang="en-GB" dirty="0" smtClean="0"/>
              <a:t>diagram enables us to determine the </a:t>
            </a:r>
            <a:r>
              <a:rPr lang="en-GB" b="1" dirty="0" smtClean="0"/>
              <a:t>most profitable location </a:t>
            </a:r>
            <a:r>
              <a:rPr lang="en-GB" dirty="0" smtClean="0"/>
              <a:t>of the firm. Considering the market rent, the firm will make an effort to locate its operation on its highest bid rent curve that is the one nearest to the origin.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GB" dirty="0" smtClean="0"/>
              <a:t>Therefore, it will locate at distance H where the </a:t>
            </a:r>
            <a:r>
              <a:rPr lang="en-GB" b="1" dirty="0" smtClean="0"/>
              <a:t>land price </a:t>
            </a:r>
            <a:r>
              <a:rPr lang="en-GB" dirty="0" smtClean="0"/>
              <a:t>curve is tangent to the </a:t>
            </a:r>
            <a:r>
              <a:rPr lang="en-GB" b="1" dirty="0" smtClean="0"/>
              <a:t>bid-rent</a:t>
            </a:r>
            <a:r>
              <a:rPr lang="en-GB" dirty="0" smtClean="0"/>
              <a:t> (iso-profit) curve </a:t>
            </a:r>
            <a:r>
              <a:rPr lang="en-GB" b="1" i="1" baseline="-25000" dirty="0" smtClean="0"/>
              <a:t> </a:t>
            </a:r>
            <a:r>
              <a:rPr lang="en-GB" dirty="0" smtClean="0"/>
              <a:t>in view of the fact that this will be the most profitable location of the firm at the current market rents.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610095" y="1447800"/>
            <a:ext cx="5923810" cy="4329667"/>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b="1" dirty="0" smtClean="0"/>
              <a:t>The third reason </a:t>
            </a:r>
            <a:r>
              <a:rPr lang="en-US" dirty="0" smtClean="0"/>
              <a:t>is that all properties differ in some way, consisting of differing bundles of characteristics. </a:t>
            </a:r>
          </a:p>
          <a:p>
            <a:pPr algn="just"/>
            <a:r>
              <a:rPr lang="en-US" dirty="0" smtClean="0"/>
              <a:t>In this the property market is totally different from most other markets, where identical goods may be traded on a daily basis by most market participants, both buyers and sellers.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Some urban land uses place greater emphasis on accessibility than others and these will have steeper bid–rent curves since a considerable drop in rent will be necessary to compensate for the falling revenue as distance from the central business district (CBD) increases. Rent gradients emerge, illustrated</a:t>
            </a:r>
          </a:p>
          <a:p>
            <a:pPr algn="just"/>
            <a:r>
              <a:rPr lang="en-US" dirty="0" smtClean="0"/>
              <a:t>in the following figure  for each land use where the steepest gradient prevails.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b="1" dirty="0" smtClean="0"/>
              <a:t>Retailers</a:t>
            </a:r>
            <a:r>
              <a:rPr lang="en-US" dirty="0" smtClean="0"/>
              <a:t> outbid office occupiers because they are particularly dependent on a central location where the market is located, accessibility is maximized and transport costs are minimized. The availability of such sites is very limited and therefore supply is almost perfectly inelastic</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Office occupiers</a:t>
            </a:r>
            <a:r>
              <a:rPr lang="en-US" dirty="0" smtClean="0"/>
              <a:t>, in turn, outbid industrial occupiers. Consequently rents generally decline as distance from the central area increases. Basically greater accessibility leads to higher demand, which, in turn, causes rents to rise and land use intensity to increase. This competitive bidding between perfectly informed landlords and occupiers within a simplified market allocates sites to their optimum use.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Rent Earning Capacity and Land Use</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707303" y="1600200"/>
            <a:ext cx="5729393" cy="4525963"/>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dirty="0" smtClean="0"/>
              <a:t>Multiple land use rent gradient</a:t>
            </a:r>
          </a:p>
        </p:txBody>
      </p:sp>
      <p:sp>
        <p:nvSpPr>
          <p:cNvPr id="84995" name="Line 3"/>
          <p:cNvSpPr>
            <a:spLocks noChangeShapeType="1"/>
          </p:cNvSpPr>
          <p:nvPr/>
        </p:nvSpPr>
        <p:spPr bwMode="auto">
          <a:xfrm>
            <a:off x="990600" y="1981200"/>
            <a:ext cx="0" cy="3886200"/>
          </a:xfrm>
          <a:prstGeom prst="line">
            <a:avLst/>
          </a:prstGeom>
          <a:noFill/>
          <a:ln w="9525">
            <a:solidFill>
              <a:schemeClr val="tx1"/>
            </a:solidFill>
            <a:round/>
            <a:headEnd/>
            <a:tailEnd/>
          </a:ln>
        </p:spPr>
        <p:txBody>
          <a:bodyPr/>
          <a:lstStyle/>
          <a:p>
            <a:endParaRPr lang="en-US"/>
          </a:p>
        </p:txBody>
      </p:sp>
      <p:sp>
        <p:nvSpPr>
          <p:cNvPr id="84996" name="Line 4"/>
          <p:cNvSpPr>
            <a:spLocks noChangeShapeType="1"/>
          </p:cNvSpPr>
          <p:nvPr/>
        </p:nvSpPr>
        <p:spPr bwMode="auto">
          <a:xfrm>
            <a:off x="990600" y="5867400"/>
            <a:ext cx="6858000" cy="0"/>
          </a:xfrm>
          <a:prstGeom prst="line">
            <a:avLst/>
          </a:prstGeom>
          <a:noFill/>
          <a:ln w="9525">
            <a:solidFill>
              <a:schemeClr val="tx1"/>
            </a:solidFill>
            <a:round/>
            <a:headEnd/>
            <a:tailEnd/>
          </a:ln>
        </p:spPr>
        <p:txBody>
          <a:bodyPr/>
          <a:lstStyle/>
          <a:p>
            <a:endParaRPr lang="en-US"/>
          </a:p>
        </p:txBody>
      </p:sp>
      <p:sp>
        <p:nvSpPr>
          <p:cNvPr id="84997" name="Freeform 5"/>
          <p:cNvSpPr>
            <a:spLocks/>
          </p:cNvSpPr>
          <p:nvPr/>
        </p:nvSpPr>
        <p:spPr bwMode="auto">
          <a:xfrm>
            <a:off x="1219200" y="1981200"/>
            <a:ext cx="2667000" cy="3657600"/>
          </a:xfrm>
          <a:custGeom>
            <a:avLst/>
            <a:gdLst>
              <a:gd name="T0" fmla="*/ 2147483647 w 1200"/>
              <a:gd name="T1" fmla="*/ 2147483647 h 2208"/>
              <a:gd name="T2" fmla="*/ 2147483647 w 1200"/>
              <a:gd name="T3" fmla="*/ 2147483647 h 2208"/>
              <a:gd name="T4" fmla="*/ 0 w 1200"/>
              <a:gd name="T5" fmla="*/ 0 h 2208"/>
              <a:gd name="T6" fmla="*/ 0 60000 65536"/>
              <a:gd name="T7" fmla="*/ 0 60000 65536"/>
              <a:gd name="T8" fmla="*/ 0 60000 65536"/>
              <a:gd name="T9" fmla="*/ 0 w 1200"/>
              <a:gd name="T10" fmla="*/ 0 h 2208"/>
              <a:gd name="T11" fmla="*/ 1200 w 1200"/>
              <a:gd name="T12" fmla="*/ 2208 h 2208"/>
            </a:gdLst>
            <a:ahLst/>
            <a:cxnLst>
              <a:cxn ang="T6">
                <a:pos x="T0" y="T1"/>
              </a:cxn>
              <a:cxn ang="T7">
                <a:pos x="T2" y="T3"/>
              </a:cxn>
              <a:cxn ang="T8">
                <a:pos x="T4" y="T5"/>
              </a:cxn>
            </a:cxnLst>
            <a:rect l="T9" t="T10" r="T11" b="T12"/>
            <a:pathLst>
              <a:path w="1200" h="2208">
                <a:moveTo>
                  <a:pt x="1200" y="2208"/>
                </a:moveTo>
                <a:cubicBezTo>
                  <a:pt x="988" y="2032"/>
                  <a:pt x="776" y="1856"/>
                  <a:pt x="576" y="1488"/>
                </a:cubicBezTo>
                <a:cubicBezTo>
                  <a:pt x="376" y="1120"/>
                  <a:pt x="188" y="560"/>
                  <a:pt x="0" y="0"/>
                </a:cubicBezTo>
              </a:path>
            </a:pathLst>
          </a:custGeom>
          <a:noFill/>
          <a:ln w="31750">
            <a:solidFill>
              <a:schemeClr val="tx1"/>
            </a:solidFill>
            <a:round/>
            <a:headEnd/>
            <a:tailEnd/>
          </a:ln>
        </p:spPr>
        <p:txBody>
          <a:bodyPr/>
          <a:lstStyle/>
          <a:p>
            <a:endParaRPr lang="en-US"/>
          </a:p>
        </p:txBody>
      </p:sp>
      <p:sp>
        <p:nvSpPr>
          <p:cNvPr id="84998" name="Freeform 6"/>
          <p:cNvSpPr>
            <a:spLocks/>
          </p:cNvSpPr>
          <p:nvPr/>
        </p:nvSpPr>
        <p:spPr bwMode="auto">
          <a:xfrm>
            <a:off x="990600" y="3124200"/>
            <a:ext cx="5232400" cy="2641600"/>
          </a:xfrm>
          <a:custGeom>
            <a:avLst/>
            <a:gdLst>
              <a:gd name="T0" fmla="*/ 2147483647 w 3296"/>
              <a:gd name="T1" fmla="*/ 2147483647 h 1664"/>
              <a:gd name="T2" fmla="*/ 2147483647 w 3296"/>
              <a:gd name="T3" fmla="*/ 2147483647 h 1664"/>
              <a:gd name="T4" fmla="*/ 2147483647 w 3296"/>
              <a:gd name="T5" fmla="*/ 2147483647 h 1664"/>
              <a:gd name="T6" fmla="*/ 0 w 3296"/>
              <a:gd name="T7" fmla="*/ 0 h 1664"/>
              <a:gd name="T8" fmla="*/ 0 60000 65536"/>
              <a:gd name="T9" fmla="*/ 0 60000 65536"/>
              <a:gd name="T10" fmla="*/ 0 60000 65536"/>
              <a:gd name="T11" fmla="*/ 0 60000 65536"/>
              <a:gd name="T12" fmla="*/ 0 w 3296"/>
              <a:gd name="T13" fmla="*/ 0 h 1664"/>
              <a:gd name="T14" fmla="*/ 3296 w 3296"/>
              <a:gd name="T15" fmla="*/ 1664 h 1664"/>
            </a:gdLst>
            <a:ahLst/>
            <a:cxnLst>
              <a:cxn ang="T8">
                <a:pos x="T0" y="T1"/>
              </a:cxn>
              <a:cxn ang="T9">
                <a:pos x="T2" y="T3"/>
              </a:cxn>
              <a:cxn ang="T10">
                <a:pos x="T4" y="T5"/>
              </a:cxn>
              <a:cxn ang="T11">
                <a:pos x="T6" y="T7"/>
              </a:cxn>
            </a:cxnLst>
            <a:rect l="T12" t="T13" r="T14" b="T15"/>
            <a:pathLst>
              <a:path w="3296" h="1664">
                <a:moveTo>
                  <a:pt x="3072" y="1584"/>
                </a:moveTo>
                <a:cubicBezTo>
                  <a:pt x="3184" y="1624"/>
                  <a:pt x="3296" y="1664"/>
                  <a:pt x="2976" y="1536"/>
                </a:cubicBezTo>
                <a:cubicBezTo>
                  <a:pt x="2656" y="1408"/>
                  <a:pt x="1648" y="1072"/>
                  <a:pt x="1152" y="816"/>
                </a:cubicBezTo>
                <a:cubicBezTo>
                  <a:pt x="656" y="560"/>
                  <a:pt x="328" y="280"/>
                  <a:pt x="0" y="0"/>
                </a:cubicBezTo>
              </a:path>
            </a:pathLst>
          </a:custGeom>
          <a:noFill/>
          <a:ln w="31750">
            <a:solidFill>
              <a:srgbClr val="FF0000"/>
            </a:solidFill>
            <a:round/>
            <a:headEnd/>
            <a:tailEnd/>
          </a:ln>
        </p:spPr>
        <p:txBody>
          <a:bodyPr/>
          <a:lstStyle/>
          <a:p>
            <a:endParaRPr lang="en-US"/>
          </a:p>
        </p:txBody>
      </p:sp>
      <p:sp>
        <p:nvSpPr>
          <p:cNvPr id="84999" name="Freeform 7"/>
          <p:cNvSpPr>
            <a:spLocks/>
          </p:cNvSpPr>
          <p:nvPr/>
        </p:nvSpPr>
        <p:spPr bwMode="auto">
          <a:xfrm>
            <a:off x="990600" y="4267200"/>
            <a:ext cx="6781800" cy="1066800"/>
          </a:xfrm>
          <a:custGeom>
            <a:avLst/>
            <a:gdLst>
              <a:gd name="T0" fmla="*/ 2147483647 w 4272"/>
              <a:gd name="T1" fmla="*/ 2147483647 h 672"/>
              <a:gd name="T2" fmla="*/ 2147483647 w 4272"/>
              <a:gd name="T3" fmla="*/ 2147483647 h 672"/>
              <a:gd name="T4" fmla="*/ 0 w 4272"/>
              <a:gd name="T5" fmla="*/ 0 h 672"/>
              <a:gd name="T6" fmla="*/ 0 60000 65536"/>
              <a:gd name="T7" fmla="*/ 0 60000 65536"/>
              <a:gd name="T8" fmla="*/ 0 60000 65536"/>
              <a:gd name="T9" fmla="*/ 0 w 4272"/>
              <a:gd name="T10" fmla="*/ 0 h 672"/>
              <a:gd name="T11" fmla="*/ 4272 w 4272"/>
              <a:gd name="T12" fmla="*/ 672 h 672"/>
            </a:gdLst>
            <a:ahLst/>
            <a:cxnLst>
              <a:cxn ang="T6">
                <a:pos x="T0" y="T1"/>
              </a:cxn>
              <a:cxn ang="T7">
                <a:pos x="T2" y="T3"/>
              </a:cxn>
              <a:cxn ang="T8">
                <a:pos x="T4" y="T5"/>
              </a:cxn>
            </a:cxnLst>
            <a:rect l="T9" t="T10" r="T11" b="T12"/>
            <a:pathLst>
              <a:path w="4272" h="672">
                <a:moveTo>
                  <a:pt x="4272" y="672"/>
                </a:moveTo>
                <a:cubicBezTo>
                  <a:pt x="3188" y="560"/>
                  <a:pt x="2104" y="448"/>
                  <a:pt x="1392" y="336"/>
                </a:cubicBezTo>
                <a:cubicBezTo>
                  <a:pt x="680" y="224"/>
                  <a:pt x="340" y="112"/>
                  <a:pt x="0" y="0"/>
                </a:cubicBezTo>
              </a:path>
            </a:pathLst>
          </a:custGeom>
          <a:noFill/>
          <a:ln w="31750">
            <a:solidFill>
              <a:schemeClr val="accent2"/>
            </a:solidFill>
            <a:round/>
            <a:headEnd/>
            <a:tailEnd/>
          </a:ln>
        </p:spPr>
        <p:txBody>
          <a:bodyPr/>
          <a:lstStyle/>
          <a:p>
            <a:endParaRPr lang="en-US"/>
          </a:p>
        </p:txBody>
      </p:sp>
      <p:sp>
        <p:nvSpPr>
          <p:cNvPr id="85000" name="Line 8"/>
          <p:cNvSpPr>
            <a:spLocks noChangeShapeType="1"/>
          </p:cNvSpPr>
          <p:nvPr/>
        </p:nvSpPr>
        <p:spPr bwMode="auto">
          <a:xfrm>
            <a:off x="2286000" y="1828800"/>
            <a:ext cx="0" cy="4038600"/>
          </a:xfrm>
          <a:prstGeom prst="line">
            <a:avLst/>
          </a:prstGeom>
          <a:noFill/>
          <a:ln w="9525">
            <a:solidFill>
              <a:schemeClr val="tx1"/>
            </a:solidFill>
            <a:prstDash val="dash"/>
            <a:round/>
            <a:headEnd/>
            <a:tailEnd/>
          </a:ln>
        </p:spPr>
        <p:txBody>
          <a:bodyPr/>
          <a:lstStyle/>
          <a:p>
            <a:endParaRPr lang="en-US"/>
          </a:p>
        </p:txBody>
      </p:sp>
      <p:sp>
        <p:nvSpPr>
          <p:cNvPr id="85001" name="Line 9"/>
          <p:cNvSpPr>
            <a:spLocks noChangeShapeType="1"/>
          </p:cNvSpPr>
          <p:nvPr/>
        </p:nvSpPr>
        <p:spPr bwMode="auto">
          <a:xfrm flipH="1">
            <a:off x="3962400" y="1752600"/>
            <a:ext cx="0" cy="4114800"/>
          </a:xfrm>
          <a:prstGeom prst="line">
            <a:avLst/>
          </a:prstGeom>
          <a:noFill/>
          <a:ln w="9525">
            <a:solidFill>
              <a:schemeClr val="tx1"/>
            </a:solidFill>
            <a:prstDash val="dash"/>
            <a:round/>
            <a:headEnd/>
            <a:tailEnd/>
          </a:ln>
        </p:spPr>
        <p:txBody>
          <a:bodyPr/>
          <a:lstStyle/>
          <a:p>
            <a:endParaRPr lang="en-US"/>
          </a:p>
        </p:txBody>
      </p:sp>
      <p:sp>
        <p:nvSpPr>
          <p:cNvPr id="85002" name="Text Box 10"/>
          <p:cNvSpPr txBox="1">
            <a:spLocks noChangeArrowheads="1"/>
          </p:cNvSpPr>
          <p:nvPr/>
        </p:nvSpPr>
        <p:spPr bwMode="auto">
          <a:xfrm>
            <a:off x="1219200" y="4724400"/>
            <a:ext cx="914400" cy="641350"/>
          </a:xfrm>
          <a:prstGeom prst="rect">
            <a:avLst/>
          </a:prstGeom>
          <a:noFill/>
          <a:ln w="9525">
            <a:noFill/>
            <a:miter lim="800000"/>
            <a:headEnd/>
            <a:tailEnd/>
          </a:ln>
        </p:spPr>
        <p:txBody>
          <a:bodyPr>
            <a:spAutoFit/>
          </a:bodyPr>
          <a:lstStyle/>
          <a:p>
            <a:pPr>
              <a:spcBef>
                <a:spcPct val="50000"/>
              </a:spcBef>
            </a:pPr>
            <a:r>
              <a:rPr lang="en-US" sz="1800" b="1" dirty="0"/>
              <a:t>Office zone</a:t>
            </a:r>
          </a:p>
        </p:txBody>
      </p:sp>
      <p:sp>
        <p:nvSpPr>
          <p:cNvPr id="85003" name="Text Box 11"/>
          <p:cNvSpPr txBox="1">
            <a:spLocks noChangeArrowheads="1"/>
          </p:cNvSpPr>
          <p:nvPr/>
        </p:nvSpPr>
        <p:spPr bwMode="auto">
          <a:xfrm>
            <a:off x="2362200" y="2133600"/>
            <a:ext cx="1752600" cy="779463"/>
          </a:xfrm>
          <a:prstGeom prst="rect">
            <a:avLst/>
          </a:prstGeom>
          <a:noFill/>
          <a:ln w="9525">
            <a:noFill/>
            <a:miter lim="800000"/>
            <a:headEnd/>
            <a:tailEnd/>
          </a:ln>
        </p:spPr>
        <p:txBody>
          <a:bodyPr>
            <a:spAutoFit/>
          </a:bodyPr>
          <a:lstStyle/>
          <a:p>
            <a:pPr>
              <a:spcBef>
                <a:spcPct val="50000"/>
              </a:spcBef>
            </a:pPr>
            <a:r>
              <a:rPr lang="en-US" sz="1800" b="1" dirty="0"/>
              <a:t>Manufacturing</a:t>
            </a:r>
          </a:p>
          <a:p>
            <a:pPr>
              <a:spcBef>
                <a:spcPct val="50000"/>
              </a:spcBef>
            </a:pPr>
            <a:r>
              <a:rPr lang="en-US" sz="1800" b="1" dirty="0"/>
              <a:t>zone</a:t>
            </a:r>
          </a:p>
        </p:txBody>
      </p:sp>
      <p:sp>
        <p:nvSpPr>
          <p:cNvPr id="85004" name="Text Box 12"/>
          <p:cNvSpPr txBox="1">
            <a:spLocks noChangeArrowheads="1"/>
          </p:cNvSpPr>
          <p:nvPr/>
        </p:nvSpPr>
        <p:spPr bwMode="auto">
          <a:xfrm>
            <a:off x="4343400" y="2209800"/>
            <a:ext cx="1600200" cy="779463"/>
          </a:xfrm>
          <a:prstGeom prst="rect">
            <a:avLst/>
          </a:prstGeom>
          <a:noFill/>
          <a:ln w="9525">
            <a:noFill/>
            <a:miter lim="800000"/>
            <a:headEnd/>
            <a:tailEnd/>
          </a:ln>
        </p:spPr>
        <p:txBody>
          <a:bodyPr>
            <a:spAutoFit/>
          </a:bodyPr>
          <a:lstStyle/>
          <a:p>
            <a:pPr>
              <a:spcBef>
                <a:spcPct val="50000"/>
              </a:spcBef>
            </a:pPr>
            <a:r>
              <a:rPr lang="en-US" sz="1800" b="1"/>
              <a:t>Residential</a:t>
            </a:r>
          </a:p>
          <a:p>
            <a:pPr>
              <a:spcBef>
                <a:spcPct val="50000"/>
              </a:spcBef>
            </a:pPr>
            <a:r>
              <a:rPr lang="en-US" sz="1800" b="1"/>
              <a:t>zone</a:t>
            </a:r>
          </a:p>
        </p:txBody>
      </p:sp>
      <p:sp>
        <p:nvSpPr>
          <p:cNvPr id="85005" name="Text Box 13"/>
          <p:cNvSpPr txBox="1">
            <a:spLocks noChangeArrowheads="1"/>
          </p:cNvSpPr>
          <p:nvPr/>
        </p:nvSpPr>
        <p:spPr bwMode="auto">
          <a:xfrm>
            <a:off x="2895600" y="6248400"/>
            <a:ext cx="2895600" cy="366713"/>
          </a:xfrm>
          <a:prstGeom prst="rect">
            <a:avLst/>
          </a:prstGeom>
          <a:noFill/>
          <a:ln w="9525">
            <a:noFill/>
            <a:miter lim="800000"/>
            <a:headEnd/>
            <a:tailEnd/>
          </a:ln>
        </p:spPr>
        <p:txBody>
          <a:bodyPr>
            <a:spAutoFit/>
          </a:bodyPr>
          <a:lstStyle/>
          <a:p>
            <a:pPr>
              <a:spcBef>
                <a:spcPct val="50000"/>
              </a:spcBef>
            </a:pPr>
            <a:r>
              <a:rPr lang="en-US" sz="1800"/>
              <a:t>Distance to center</a:t>
            </a:r>
          </a:p>
        </p:txBody>
      </p:sp>
      <p:sp>
        <p:nvSpPr>
          <p:cNvPr id="85006" name="Text Box 14"/>
          <p:cNvSpPr txBox="1">
            <a:spLocks noChangeArrowheads="1"/>
          </p:cNvSpPr>
          <p:nvPr/>
        </p:nvSpPr>
        <p:spPr bwMode="auto">
          <a:xfrm>
            <a:off x="228600" y="2971800"/>
            <a:ext cx="838200" cy="822325"/>
          </a:xfrm>
          <a:prstGeom prst="rect">
            <a:avLst/>
          </a:prstGeom>
          <a:noFill/>
          <a:ln w="9525">
            <a:noFill/>
            <a:miter lim="800000"/>
            <a:headEnd/>
            <a:tailEnd/>
          </a:ln>
        </p:spPr>
        <p:txBody>
          <a:bodyPr>
            <a:spAutoFit/>
          </a:bodyPr>
          <a:lstStyle/>
          <a:p>
            <a:pPr>
              <a:spcBef>
                <a:spcPct val="50000"/>
              </a:spcBef>
            </a:pPr>
            <a:r>
              <a:rPr lang="en-US"/>
              <a:t>Bid Rent</a:t>
            </a:r>
          </a:p>
        </p:txBody>
      </p:sp>
      <p:sp>
        <p:nvSpPr>
          <p:cNvPr id="85007" name="Text Box 15"/>
          <p:cNvSpPr txBox="1">
            <a:spLocks noChangeArrowheads="1"/>
          </p:cNvSpPr>
          <p:nvPr/>
        </p:nvSpPr>
        <p:spPr bwMode="auto">
          <a:xfrm>
            <a:off x="1295400" y="1600200"/>
            <a:ext cx="1143000" cy="581025"/>
          </a:xfrm>
          <a:prstGeom prst="rect">
            <a:avLst/>
          </a:prstGeom>
          <a:noFill/>
          <a:ln w="9525">
            <a:noFill/>
            <a:miter lim="800000"/>
            <a:headEnd/>
            <a:tailEnd/>
          </a:ln>
        </p:spPr>
        <p:txBody>
          <a:bodyPr>
            <a:spAutoFit/>
          </a:bodyPr>
          <a:lstStyle/>
          <a:p>
            <a:pPr>
              <a:spcBef>
                <a:spcPct val="50000"/>
              </a:spcBef>
            </a:pPr>
            <a:r>
              <a:rPr lang="en-US" sz="1600"/>
              <a:t>Office Bid rent</a:t>
            </a:r>
          </a:p>
        </p:txBody>
      </p:sp>
      <p:sp>
        <p:nvSpPr>
          <p:cNvPr id="85008" name="Text Box 16"/>
          <p:cNvSpPr txBox="1">
            <a:spLocks noChangeArrowheads="1"/>
          </p:cNvSpPr>
          <p:nvPr/>
        </p:nvSpPr>
        <p:spPr bwMode="auto">
          <a:xfrm>
            <a:off x="2895600" y="4038600"/>
            <a:ext cx="1143000" cy="581025"/>
          </a:xfrm>
          <a:prstGeom prst="rect">
            <a:avLst/>
          </a:prstGeom>
          <a:noFill/>
          <a:ln w="9525">
            <a:noFill/>
            <a:miter lim="800000"/>
            <a:headEnd/>
            <a:tailEnd/>
          </a:ln>
        </p:spPr>
        <p:txBody>
          <a:bodyPr>
            <a:spAutoFit/>
          </a:bodyPr>
          <a:lstStyle/>
          <a:p>
            <a:pPr>
              <a:spcBef>
                <a:spcPct val="50000"/>
              </a:spcBef>
            </a:pPr>
            <a:r>
              <a:rPr lang="en-US" sz="1600">
                <a:solidFill>
                  <a:srgbClr val="CC6600"/>
                </a:solidFill>
              </a:rPr>
              <a:t>Manuf. Bid rent</a:t>
            </a:r>
          </a:p>
        </p:txBody>
      </p:sp>
      <p:sp>
        <p:nvSpPr>
          <p:cNvPr id="85009" name="Text Box 17"/>
          <p:cNvSpPr txBox="1">
            <a:spLocks noChangeArrowheads="1"/>
          </p:cNvSpPr>
          <p:nvPr/>
        </p:nvSpPr>
        <p:spPr bwMode="auto">
          <a:xfrm>
            <a:off x="5486400" y="4572000"/>
            <a:ext cx="1143000" cy="581025"/>
          </a:xfrm>
          <a:prstGeom prst="rect">
            <a:avLst/>
          </a:prstGeom>
          <a:noFill/>
          <a:ln w="9525">
            <a:noFill/>
            <a:miter lim="800000"/>
            <a:headEnd/>
            <a:tailEnd/>
          </a:ln>
        </p:spPr>
        <p:txBody>
          <a:bodyPr>
            <a:spAutoFit/>
          </a:bodyPr>
          <a:lstStyle/>
          <a:p>
            <a:pPr>
              <a:spcBef>
                <a:spcPct val="50000"/>
              </a:spcBef>
            </a:pPr>
            <a:r>
              <a:rPr lang="en-US" sz="1600">
                <a:solidFill>
                  <a:schemeClr val="accent2"/>
                </a:solidFill>
              </a:rPr>
              <a:t>Residential bid rent</a:t>
            </a:r>
          </a:p>
        </p:txBody>
      </p:sp>
      <p:sp>
        <p:nvSpPr>
          <p:cNvPr id="85010" name="Text Box 18"/>
          <p:cNvSpPr txBox="1">
            <a:spLocks noChangeArrowheads="1"/>
          </p:cNvSpPr>
          <p:nvPr/>
        </p:nvSpPr>
        <p:spPr bwMode="auto">
          <a:xfrm>
            <a:off x="2057400" y="5867400"/>
            <a:ext cx="685800" cy="457200"/>
          </a:xfrm>
          <a:prstGeom prst="rect">
            <a:avLst/>
          </a:prstGeom>
          <a:noFill/>
          <a:ln w="9525">
            <a:noFill/>
            <a:miter lim="800000"/>
            <a:headEnd/>
            <a:tailEnd/>
          </a:ln>
        </p:spPr>
        <p:txBody>
          <a:bodyPr>
            <a:spAutoFit/>
          </a:bodyPr>
          <a:lstStyle/>
          <a:p>
            <a:pPr>
              <a:spcBef>
                <a:spcPct val="50000"/>
              </a:spcBef>
            </a:pPr>
            <a:r>
              <a:rPr lang="en-US"/>
              <a:t>U’</a:t>
            </a:r>
          </a:p>
        </p:txBody>
      </p:sp>
      <p:sp>
        <p:nvSpPr>
          <p:cNvPr id="85011" name="Text Box 19"/>
          <p:cNvSpPr txBox="1">
            <a:spLocks noChangeArrowheads="1"/>
          </p:cNvSpPr>
          <p:nvPr/>
        </p:nvSpPr>
        <p:spPr bwMode="auto">
          <a:xfrm>
            <a:off x="3733800" y="5867400"/>
            <a:ext cx="685800" cy="457200"/>
          </a:xfrm>
          <a:prstGeom prst="rect">
            <a:avLst/>
          </a:prstGeom>
          <a:noFill/>
          <a:ln w="9525">
            <a:noFill/>
            <a:miter lim="800000"/>
            <a:headEnd/>
            <a:tailEnd/>
          </a:ln>
        </p:spPr>
        <p:txBody>
          <a:bodyPr>
            <a:spAutoFit/>
          </a:bodyPr>
          <a:lstStyle/>
          <a:p>
            <a:pPr>
              <a:spcBef>
                <a:spcPct val="50000"/>
              </a:spcBef>
            </a:pPr>
            <a:r>
              <a:rPr lang="en-US"/>
              <a:t>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40000" lnSpcReduction="20000"/>
          </a:bodyPr>
          <a:lstStyle/>
          <a:p>
            <a:pPr algn="just">
              <a:buNone/>
            </a:pPr>
            <a:r>
              <a:rPr lang="en-GB" dirty="0" smtClean="0"/>
              <a:t>   </a:t>
            </a:r>
            <a:r>
              <a:rPr lang="en-GB" sz="6500" dirty="0" smtClean="0"/>
              <a:t>However, this model has its own weakness that is emanated from the assumption that CBD is the only point having accessibility value. In doing so</a:t>
            </a:r>
            <a:r>
              <a:rPr lang="en-US" sz="6500" dirty="0" smtClean="0"/>
              <a:t> </a:t>
            </a:r>
            <a:r>
              <a:rPr lang="en-GB" sz="6500" dirty="0" smtClean="0"/>
              <a:t>It ignores the development of ring road  and motorways which provide accessibility outside the CBD for inter city freight movement by road transport</a:t>
            </a:r>
            <a:endParaRPr lang="en-US" sz="6500" dirty="0" smtClean="0"/>
          </a:p>
          <a:p>
            <a:pPr lvl="0" algn="just"/>
            <a:r>
              <a:rPr lang="en-GB" sz="6500" dirty="0" smtClean="0"/>
              <a:t>It fails to recognise the fact that many firms require locations which give access to national and international markets. </a:t>
            </a:r>
            <a:endParaRPr lang="en-US" sz="6500" dirty="0" smtClean="0"/>
          </a:p>
          <a:p>
            <a:pPr lvl="0" algn="just"/>
            <a:r>
              <a:rPr lang="en-GB" sz="6500" dirty="0" smtClean="0"/>
              <a:t>It fails to notice the effects of planning control and subsidy and taxation inducements to location decisions. </a:t>
            </a:r>
            <a:endParaRPr lang="en-US" sz="6500" dirty="0" smtClean="0"/>
          </a:p>
          <a:p>
            <a:pPr algn="just"/>
            <a:r>
              <a:rPr lang="en-GB" sz="6500" dirty="0" smtClean="0"/>
              <a:t> </a:t>
            </a:r>
            <a:endParaRPr lang="en-US" sz="6500"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The concentric zone theory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smtClean="0"/>
              <a:t>In Burgess' model of internal urban structure the organization of the city is illustrated by a series of concentric circles which may be used to designate both the successive zones of urban extension and the types of areas differentiated in the process of expansion.</a:t>
            </a:r>
          </a:p>
          <a:p>
            <a:pPr algn="just"/>
            <a:r>
              <a:rPr lang="en-GB" b="1" dirty="0" smtClean="0"/>
              <a:t>This concentric ring model depicts</a:t>
            </a:r>
            <a:r>
              <a:rPr lang="en-GB" dirty="0" smtClean="0"/>
              <a:t> urban land use in concentric rings: the Central Business District (CBD) in the middle of the model, and the city expanded in rings with different land uses.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GB" dirty="0" smtClean="0"/>
              <a:t>According to this model, a city grows outward from a central point in a series of rings. The innermost ring represents the </a:t>
            </a:r>
            <a:r>
              <a:rPr lang="en-GB" b="1" i="1" dirty="0" smtClean="0"/>
              <a:t>central business district (CBD)</a:t>
            </a:r>
            <a:r>
              <a:rPr lang="en-GB" dirty="0" smtClean="0"/>
              <a:t>. It is surrounded by a second ring, the </a:t>
            </a:r>
            <a:r>
              <a:rPr lang="en-GB" b="1" dirty="0" smtClean="0"/>
              <a:t>zone of transition</a:t>
            </a:r>
            <a:r>
              <a:rPr lang="en-GB" dirty="0" smtClean="0"/>
              <a:t>, which contains industry and poorer-quality housing.</a:t>
            </a:r>
          </a:p>
          <a:p>
            <a:pPr algn="just"/>
            <a:r>
              <a:rPr lang="en-GB" dirty="0" smtClean="0"/>
              <a:t>The third ring contains housing for the working-class and is called the </a:t>
            </a:r>
            <a:r>
              <a:rPr lang="en-GB" b="1" dirty="0" smtClean="0"/>
              <a:t>zone of independent</a:t>
            </a:r>
            <a:r>
              <a:rPr lang="en-GB" dirty="0" smtClean="0"/>
              <a:t> workers' homes.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GB" dirty="0" smtClean="0"/>
              <a:t>The fourth ring has newer and larger houses usually occupied by the middle-class. This ring is called the </a:t>
            </a:r>
            <a:r>
              <a:rPr lang="en-GB" b="1" i="1" dirty="0" smtClean="0"/>
              <a:t>zone of better residences</a:t>
            </a:r>
            <a:r>
              <a:rPr lang="en-GB" dirty="0" smtClean="0"/>
              <a:t>. </a:t>
            </a:r>
          </a:p>
          <a:p>
            <a:r>
              <a:rPr lang="en-GB" dirty="0" smtClean="0"/>
              <a:t>The outermost ring is called the </a:t>
            </a:r>
            <a:r>
              <a:rPr lang="en-GB" b="1" i="1" dirty="0" smtClean="0"/>
              <a:t>commuter's zone</a:t>
            </a:r>
            <a:r>
              <a:rPr lang="en-GB" dirty="0" smtClean="0"/>
              <a:t>. This zone represents people who choose to live in residential suburbs and take a daily commute into the CBD to work.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GB" dirty="0" smtClean="0"/>
              <a:t>The Loop or Central Business District is the focal point for interaction within the city and would therefore be situated at centre of the zone city.</a:t>
            </a:r>
          </a:p>
          <a:p>
            <a:r>
              <a:rPr lang="en-GB" dirty="0" smtClean="0"/>
              <a:t>The transitional zone which encircles the CBD is an area of low class dwelling units which are being invaded by the expanding business and manufacturing establishments of the first zone of land use.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Most of these participants do not acquire information over time. It follows that the cost of acquiring information is high relative to the cost of transaction. Thus the property market is not efficient. Prices in one area will rise, or fall, relative to prices in another. </a:t>
            </a:r>
          </a:p>
          <a:p>
            <a:pPr algn="just"/>
            <a:r>
              <a:rPr lang="en-US" dirty="0" smtClean="0"/>
              <a:t>Finally, some part of any change in relative prices results from economic change. Comparison between </a:t>
            </a:r>
            <a:r>
              <a:rPr lang="en-US" dirty="0" smtClean="0">
                <a:hlinkClick r:id="rId3" action="ppaction://hlinkfile"/>
              </a:rPr>
              <a:t>efficient and imperfect </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b="1" dirty="0" smtClean="0"/>
              <a:t>The third zone </a:t>
            </a:r>
            <a:r>
              <a:rPr lang="en-GB" dirty="0" smtClean="0"/>
              <a:t>is the area that alleviates the pressure of expansion in the second zone. This area is one of low class residential land use which is little better than the zone in transition.</a:t>
            </a:r>
          </a:p>
          <a:p>
            <a:pPr algn="just"/>
            <a:r>
              <a:rPr lang="en-GB" dirty="0" smtClean="0"/>
              <a:t> </a:t>
            </a:r>
            <a:r>
              <a:rPr lang="en-GB" b="1" dirty="0" smtClean="0"/>
              <a:t>The fourth zone</a:t>
            </a:r>
            <a:r>
              <a:rPr lang="en-GB" dirty="0" smtClean="0"/>
              <a:t>, the middle class residential, is an area of better residential units which is the area of the white collar worker. The last of the concentric zones is the high class residential which is made up of high rent apartment buildings and/or districts of restricted single family dwellings.</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Burgess concentric zone</a:t>
            </a:r>
            <a:r>
              <a:rPr lang="en-GB"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000" dirty="0" smtClean="0"/>
              <a:t>                                                                                                   CBD</a:t>
            </a:r>
          </a:p>
          <a:p>
            <a:pPr>
              <a:buNone/>
            </a:pPr>
            <a:r>
              <a:rPr lang="en-US" dirty="0" smtClean="0"/>
              <a:t>                                                         </a:t>
            </a:r>
            <a:r>
              <a:rPr lang="en-US" sz="2000" dirty="0" smtClean="0"/>
              <a:t>Zone of transition  </a:t>
            </a:r>
          </a:p>
          <a:p>
            <a:pPr>
              <a:buNone/>
            </a:pPr>
            <a:r>
              <a:rPr lang="en-US" sz="2000" dirty="0" smtClean="0"/>
              <a:t>                                                                                            Zone of    independent   </a:t>
            </a:r>
          </a:p>
          <a:p>
            <a:pPr>
              <a:buNone/>
            </a:pPr>
            <a:r>
              <a:rPr lang="en-US" sz="2000" dirty="0" smtClean="0"/>
              <a:t>                                                                                             workers homes    </a:t>
            </a:r>
          </a:p>
          <a:p>
            <a:pPr>
              <a:buNone/>
            </a:pPr>
            <a:r>
              <a:rPr lang="en-US" sz="2000" dirty="0" smtClean="0"/>
              <a:t>                                                                                             Zone of better residences </a:t>
            </a:r>
          </a:p>
          <a:p>
            <a:pPr>
              <a:buNone/>
            </a:pPr>
            <a:r>
              <a:rPr lang="en-US" sz="2000" dirty="0" smtClean="0"/>
              <a:t>                                                                                             Commuter zone</a:t>
            </a:r>
          </a:p>
          <a:p>
            <a:pPr>
              <a:buNone/>
            </a:pPr>
            <a:r>
              <a:rPr lang="en-US" sz="2000" dirty="0" smtClean="0"/>
              <a:t>                                                                                                </a:t>
            </a:r>
            <a:endParaRPr lang="en-US" sz="2000" dirty="0"/>
          </a:p>
        </p:txBody>
      </p:sp>
      <p:sp>
        <p:nvSpPr>
          <p:cNvPr id="6" name="Oval 5"/>
          <p:cNvSpPr/>
          <p:nvPr/>
        </p:nvSpPr>
        <p:spPr>
          <a:xfrm>
            <a:off x="990600" y="2133600"/>
            <a:ext cx="4038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95400" y="2514600"/>
            <a:ext cx="3505200" cy="2971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76400" y="2819400"/>
            <a:ext cx="2667000" cy="23622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3124200"/>
            <a:ext cx="1828800" cy="1752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67000" y="3657600"/>
            <a:ext cx="838200" cy="762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953000" y="3886200"/>
            <a:ext cx="762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4495800" y="3505200"/>
            <a:ext cx="11430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Straight Arrow Connector 17"/>
          <p:cNvCxnSpPr/>
          <p:nvPr/>
        </p:nvCxnSpPr>
        <p:spPr>
          <a:xfrm flipV="1">
            <a:off x="3429000" y="2819400"/>
            <a:ext cx="22098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flipV="1">
            <a:off x="2895600" y="2362200"/>
            <a:ext cx="76200" cy="99060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2895600" y="2286000"/>
            <a:ext cx="26670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3200400" y="1905000"/>
            <a:ext cx="2895600"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b="1" dirty="0" smtClean="0"/>
              <a:t>Radial Sector Theory</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a:bodyPr>
          <a:lstStyle/>
          <a:p>
            <a:pPr algn="just"/>
            <a:r>
              <a:rPr lang="en-GB" sz="3600" dirty="0" smtClean="0">
                <a:latin typeface="Arial" pitchFamily="34" charset="0"/>
                <a:cs typeface="Arial" pitchFamily="34" charset="0"/>
              </a:rPr>
              <a:t>It is a theory of urban structure proposed in 1939 by an economist named Homer Hoyt. It is basically an elaboration of </a:t>
            </a:r>
            <a:r>
              <a:rPr lang="en-GB" sz="3600" b="1" dirty="0" smtClean="0">
                <a:latin typeface="Arial" pitchFamily="34" charset="0"/>
                <a:cs typeface="Arial" pitchFamily="34" charset="0"/>
              </a:rPr>
              <a:t>concentric zone </a:t>
            </a:r>
            <a:r>
              <a:rPr lang="en-GB" sz="3600" dirty="0" smtClean="0">
                <a:latin typeface="Arial" pitchFamily="34" charset="0"/>
                <a:cs typeface="Arial" pitchFamily="34" charset="0"/>
              </a:rPr>
              <a:t>theory by permitting the development of more irregular pattern.</a:t>
            </a:r>
          </a:p>
          <a:p>
            <a:pPr algn="just"/>
            <a:r>
              <a:rPr lang="en-GB" sz="3600" dirty="0" smtClean="0">
                <a:latin typeface="Arial" pitchFamily="34" charset="0"/>
                <a:cs typeface="Arial" pitchFamily="34" charset="0"/>
              </a:rPr>
              <a:t>Certain areas of a city are more attractive for various activities, whether by chance or geographic and environmental reasons.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algn="just"/>
            <a:r>
              <a:rPr lang="en-GB" sz="2800" dirty="0" smtClean="0"/>
              <a:t>While accepting the existence of a central business district, Hoyt suggested that zones expand outward from the city centre along railroads, highways, and other transportation arteries.</a:t>
            </a:r>
          </a:p>
          <a:p>
            <a:pPr algn="just"/>
            <a:r>
              <a:rPr lang="en-GB" sz="2800" dirty="0" smtClean="0"/>
              <a:t>Recognizing that the various transportation routes into an urban area, including railroads, sea ports, and tram lines, represented greater access, Hoyt theorized that cities tended to grow in </a:t>
            </a:r>
            <a:r>
              <a:rPr lang="en-GB" sz="2800" i="1" dirty="0" smtClean="0"/>
              <a:t>wedge-shaped patterns</a:t>
            </a:r>
            <a:r>
              <a:rPr lang="en-GB" sz="2800" dirty="0" smtClean="0"/>
              <a:t> or sectors emanating from the central business district and cantered on major transportation routes</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646237"/>
            <a:ext cx="8229600" cy="4525963"/>
          </a:xfrm>
        </p:spPr>
        <p:txBody>
          <a:bodyPr/>
          <a:lstStyle/>
          <a:p>
            <a:pPr algn="just"/>
            <a:r>
              <a:rPr lang="en-GB" dirty="0" smtClean="0"/>
              <a:t>Higher levels of access meant higher land values, thus, many commercial functions would remain in the CBD but manufacturing functions would develop in a wedge surrounding transportation routes.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GB" b="1" i="1" dirty="0" smtClean="0"/>
              <a:t>Hoyts Sector Model</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505333" y="1600200"/>
            <a:ext cx="6133334" cy="4110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Multiple Nuclei Model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GB" sz="3600" dirty="0" smtClean="0"/>
              <a:t>This model was developed by Geographers C.D. Harris and E. L. Ullman in 1945. This model takes the view that large cities have a structure which is essentially cellular as it  states that a city contains more than one centre (nuclei) around which activities revolves.</a:t>
            </a:r>
            <a:endParaRPr lang="en-US" sz="3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algn="just"/>
            <a:r>
              <a:rPr lang="en-GB" dirty="0" smtClean="0"/>
              <a:t>Such nuclei may have had different origins, existing as minor settlement before the growth of a city began or developing where the growth of population and purchasing power supports a suburban shopping or business centres.</a:t>
            </a:r>
          </a:p>
          <a:p>
            <a:pPr algn="just"/>
            <a:r>
              <a:rPr lang="en-GB" dirty="0" smtClean="0"/>
              <a:t> Distinctive type of land use has been grown up over time around a separate nuclei and this existing pattern is strengthened by the general factors determining the allocation of land to specific use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a:r>
              <a:rPr lang="en-GB" dirty="0" smtClean="0"/>
              <a:t>For example, a university node may attract well-educated residents, pizzerias, and bookstores, whereas an airport may attract hotels and warehouses. Incompatible land use activities will avoid clustering in the same area, explaining why heavy industry and high-income housing rarely exist in the same neighbourhood.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GB" dirty="0" smtClean="0"/>
              <a:t> </a:t>
            </a:r>
            <a:br>
              <a:rPr lang="en-GB" dirty="0" smtClean="0"/>
            </a:br>
            <a:r>
              <a:rPr lang="en-GB" dirty="0" smtClean="0"/>
              <a:t>Harri’s and Ullman’s multiple nucllei model</a:t>
            </a:r>
            <a:r>
              <a:rPr lang="en-US" dirty="0" smtClean="0"/>
              <a:t/>
            </a:r>
            <a:br>
              <a:rPr lang="en-US" dirty="0" smtClean="0"/>
            </a:br>
            <a:endParaRPr lang="en-US" dirty="0"/>
          </a:p>
        </p:txBody>
      </p:sp>
      <p:pic>
        <p:nvPicPr>
          <p:cNvPr id="4" name="Content Placeholder 3" descr="FIGURE 41:â€‚Multiple nuclei"/>
          <p:cNvPicPr>
            <a:picLocks noGrp="1"/>
          </p:cNvPicPr>
          <p:nvPr>
            <p:ph idx="1"/>
          </p:nvPr>
        </p:nvPicPr>
        <p:blipFill>
          <a:blip r:embed="rId3" cstate="print"/>
          <a:srcRect/>
          <a:stretch>
            <a:fillRect/>
          </a:stretch>
        </p:blipFill>
        <p:spPr bwMode="auto">
          <a:xfrm>
            <a:off x="1295400" y="1939131"/>
            <a:ext cx="68580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Urban land use patterns</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sz="4000" dirty="0" smtClean="0">
                <a:solidFill>
                  <a:srgbClr val="FF0000"/>
                </a:solidFill>
              </a:rPr>
              <a:t>Types of urban land use</a:t>
            </a:r>
          </a:p>
          <a:p>
            <a:pPr algn="just">
              <a:buNone/>
            </a:pPr>
            <a:r>
              <a:rPr lang="en-US" dirty="0" smtClean="0">
                <a:latin typeface="Arial" pitchFamily="34" charset="0"/>
                <a:cs typeface="Arial" pitchFamily="34" charset="0"/>
              </a:rPr>
              <a:t>Urban land use comprises two elements: </a:t>
            </a:r>
          </a:p>
          <a:p>
            <a:pPr algn="just">
              <a:buFont typeface="Wingdings" pitchFamily="2" charset="2"/>
              <a:buChar char="Ø"/>
            </a:pPr>
            <a:r>
              <a:rPr lang="en-US" dirty="0" smtClean="0">
                <a:latin typeface="Arial" pitchFamily="34" charset="0"/>
                <a:cs typeface="Arial" pitchFamily="34" charset="0"/>
              </a:rPr>
              <a:t>The </a:t>
            </a:r>
            <a:r>
              <a:rPr lang="en-US" b="1" dirty="0" smtClean="0">
                <a:latin typeface="Arial" pitchFamily="34" charset="0"/>
                <a:cs typeface="Arial" pitchFamily="34" charset="0"/>
              </a:rPr>
              <a:t>nature of land use</a:t>
            </a:r>
            <a:r>
              <a:rPr lang="en-US" dirty="0" smtClean="0">
                <a:latin typeface="Arial" pitchFamily="34" charset="0"/>
                <a:cs typeface="Arial" pitchFamily="34" charset="0"/>
              </a:rPr>
              <a:t> which relates to which activities are taking place</a:t>
            </a:r>
          </a:p>
          <a:p>
            <a:pPr algn="just">
              <a:buFont typeface="Wingdings" pitchFamily="2" charset="2"/>
              <a:buChar char="Ø"/>
            </a:pPr>
            <a:r>
              <a:rPr lang="en-US" dirty="0" smtClean="0">
                <a:latin typeface="Arial" pitchFamily="34" charset="0"/>
                <a:cs typeface="Arial" pitchFamily="34" charset="0"/>
              </a:rPr>
              <a:t>the </a:t>
            </a:r>
            <a:r>
              <a:rPr lang="en-US" b="1" dirty="0" smtClean="0">
                <a:latin typeface="Arial" pitchFamily="34" charset="0"/>
                <a:cs typeface="Arial" pitchFamily="34" charset="0"/>
              </a:rPr>
              <a:t>level of spatial accumulation</a:t>
            </a:r>
            <a:r>
              <a:rPr lang="en-US" dirty="0" smtClean="0">
                <a:latin typeface="Arial" pitchFamily="34" charset="0"/>
                <a:cs typeface="Arial" pitchFamily="34" charset="0"/>
              </a:rPr>
              <a:t>, which indicates their intensity and concentration.</a:t>
            </a:r>
          </a:p>
          <a:p>
            <a:pPr algn="just">
              <a:buNone/>
            </a:pPr>
            <a:r>
              <a:rPr lang="en-US" dirty="0" smtClean="0">
                <a:latin typeface="Arial" pitchFamily="34" charset="0"/>
                <a:cs typeface="Arial" pitchFamily="34" charset="0"/>
              </a:rPr>
              <a:t> Central areas have a high level of spatial accumulation and corresponding land uses, such as retail.</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GB" dirty="0" smtClean="0"/>
              <a:t>By giving greater weight to </a:t>
            </a:r>
            <a:r>
              <a:rPr lang="en-GB" b="1" dirty="0" smtClean="0"/>
              <a:t>factors</a:t>
            </a:r>
            <a:r>
              <a:rPr lang="en-GB" dirty="0" smtClean="0"/>
              <a:t> such as topography, historical influences and special accessibility emanated from economic  and social forces, the multiple nuclei theory is provides a more flexible approach to urban form than the earlier models  that are based on transport cost and accessibility to a single central area</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GB" dirty="0" smtClean="0"/>
              <a:t> </a:t>
            </a:r>
            <a:r>
              <a:rPr lang="en-GB" sz="3500" dirty="0" smtClean="0"/>
              <a:t>Analysts have long recognized that cities are made up of different land uses. We have seen the dynamics of how this different land use is composed and how it can be changed using </a:t>
            </a:r>
            <a:r>
              <a:rPr lang="en-GB" sz="3500" b="1" i="1" dirty="0" smtClean="0"/>
              <a:t>bid rent curves </a:t>
            </a:r>
            <a:r>
              <a:rPr lang="en-GB" sz="3500" dirty="0" smtClean="0"/>
              <a:t>as a tool of analysis. But transportation modes and production technology are the dominant factors in determining the number and location of nuclei with in a city. </a:t>
            </a:r>
            <a:r>
              <a:rPr lang="en-GB" sz="3500" b="1" dirty="0" smtClean="0"/>
              <a:t>Urban structure has been changed according to the change in mode of transportation and production technology.</a:t>
            </a:r>
            <a:endParaRPr lang="en-US" sz="3500" b="1"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                                  I than you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algn="just"/>
            <a:r>
              <a:rPr lang="en-US" sz="3600" dirty="0" smtClean="0">
                <a:latin typeface="Arial" pitchFamily="34" charset="0"/>
                <a:cs typeface="Arial" pitchFamily="34" charset="0"/>
              </a:rPr>
              <a:t>Peripheral areas have lower levels of accumulation. Most economic, social or cultural activities imply a multitude of functions, such as production, consumption and distribution. These functions take place at specific locations and are part of an </a:t>
            </a:r>
            <a:r>
              <a:rPr lang="en-US" sz="3600" u="sng" dirty="0" smtClean="0">
                <a:latin typeface="Arial" pitchFamily="34" charset="0"/>
                <a:cs typeface="Arial" pitchFamily="34" charset="0"/>
              </a:rPr>
              <a:t>activity system</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sz="4000" dirty="0" smtClean="0">
                <a:latin typeface="Arial" pitchFamily="34" charset="0"/>
                <a:cs typeface="Arial" pitchFamily="34" charset="0"/>
              </a:rPr>
              <a:t>Individuals, institutions and firms have an imprint on land use in terms of their locational choice. </a:t>
            </a:r>
          </a:p>
          <a:p>
            <a:pPr algn="just"/>
            <a:r>
              <a:rPr lang="en-US" sz="4000" dirty="0" smtClean="0">
                <a:latin typeface="Arial" pitchFamily="34" charset="0"/>
                <a:cs typeface="Arial" pitchFamily="34" charset="0"/>
              </a:rPr>
              <a:t>The representation of this impression requires a typology of land use, which can be </a:t>
            </a:r>
            <a:r>
              <a:rPr lang="en-US" sz="4000" b="1" u="sng" dirty="0" smtClean="0">
                <a:latin typeface="Arial" pitchFamily="34" charset="0"/>
                <a:cs typeface="Arial" pitchFamily="34" charset="0"/>
              </a:rPr>
              <a:t>formal or functional</a:t>
            </a:r>
            <a:r>
              <a:rPr lang="en-US" sz="4000" dirty="0" smtClean="0">
                <a:latin typeface="Arial" pitchFamily="34" charset="0"/>
                <a:cs typeface="Arial" pitchFamily="34" charset="0"/>
              </a:rPr>
              <a:t>:</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2528</TotalTime>
  <Words>4146</Words>
  <Application>Microsoft Office PowerPoint</Application>
  <PresentationFormat>On-screen Show (4:3)</PresentationFormat>
  <Paragraphs>333</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Wingdings</vt:lpstr>
      <vt:lpstr>Office Theme</vt:lpstr>
      <vt:lpstr>The real property market and Urban land use pattern</vt:lpstr>
      <vt:lpstr>Why the real property market is imperfect and inefficient</vt:lpstr>
      <vt:lpstr>Cont…</vt:lpstr>
      <vt:lpstr>Cont…</vt:lpstr>
      <vt:lpstr>Cont…</vt:lpstr>
      <vt:lpstr>Cont…</vt:lpstr>
      <vt:lpstr>Urban land use patterns</vt:lpstr>
      <vt:lpstr>Cont…</vt:lpstr>
      <vt:lpstr>Cont…</vt:lpstr>
      <vt:lpstr>Cont…</vt:lpstr>
      <vt:lpstr>Cont…</vt:lpstr>
      <vt:lpstr>cont…</vt:lpstr>
      <vt:lpstr>Factors  that determine  urban land use </vt:lpstr>
      <vt:lpstr>Cont…</vt:lpstr>
      <vt:lpstr>Cont…</vt:lpstr>
      <vt:lpstr>Cont…</vt:lpstr>
      <vt:lpstr>Cont…</vt:lpstr>
      <vt:lpstr>Cont…</vt:lpstr>
      <vt:lpstr>Cont…</vt:lpstr>
      <vt:lpstr>Cont…</vt:lpstr>
      <vt:lpstr>Cont…</vt:lpstr>
      <vt:lpstr>Cont…</vt:lpstr>
      <vt:lpstr>Cont…</vt:lpstr>
      <vt:lpstr>Cont…</vt:lpstr>
      <vt:lpstr>Urban structure and Location</vt:lpstr>
      <vt:lpstr>Cont…</vt:lpstr>
      <vt:lpstr>Cont…</vt:lpstr>
      <vt:lpstr>Cont…</vt:lpstr>
      <vt:lpstr>Cont…</vt:lpstr>
      <vt:lpstr>Cont…</vt:lpstr>
      <vt:lpstr>Cont…</vt:lpstr>
      <vt:lpstr>Cont…</vt:lpstr>
      <vt:lpstr>Cont…</vt:lpstr>
      <vt:lpstr>Cont…</vt:lpstr>
      <vt:lpstr> Location and land use</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Rent Earning Capacity and Land Use</vt:lpstr>
      <vt:lpstr>Multiple land use rent gradient</vt:lpstr>
      <vt:lpstr>Cont…</vt:lpstr>
      <vt:lpstr>The concentric zone theory</vt:lpstr>
      <vt:lpstr>Cont…</vt:lpstr>
      <vt:lpstr>Cont…</vt:lpstr>
      <vt:lpstr>Cont…</vt:lpstr>
      <vt:lpstr>Cnt…</vt:lpstr>
      <vt:lpstr> Burgess concentric zone  </vt:lpstr>
      <vt:lpstr>Radial Sector Theory </vt:lpstr>
      <vt:lpstr>Cont…</vt:lpstr>
      <vt:lpstr>Cont…</vt:lpstr>
      <vt:lpstr>Hoyts Sector Model</vt:lpstr>
      <vt:lpstr>Multiple Nuclei Model </vt:lpstr>
      <vt:lpstr>Cont…</vt:lpstr>
      <vt:lpstr>Cont…</vt:lpstr>
      <vt:lpstr>  Harri’s and Ullman’s multiple nucllei model </vt:lpstr>
      <vt:lpstr>Cont…</vt:lpstr>
      <vt:lpstr>Cont…</vt:lpstr>
      <vt:lpstr>Cont…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land use patterns</dc:title>
  <dc:creator>user</dc:creator>
  <cp:lastModifiedBy>yidnekachew jember</cp:lastModifiedBy>
  <cp:revision>120</cp:revision>
  <dcterms:created xsi:type="dcterms:W3CDTF">2012-12-12T07:21:54Z</dcterms:created>
  <dcterms:modified xsi:type="dcterms:W3CDTF">2016-03-15T11:53:03Z</dcterms:modified>
</cp:coreProperties>
</file>