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4"/>
  </p:notesMasterIdLst>
  <p:sldIdLst>
    <p:sldId id="256" r:id="rId2"/>
    <p:sldId id="257" r:id="rId3"/>
    <p:sldId id="258" r:id="rId4"/>
    <p:sldId id="259" r:id="rId5"/>
    <p:sldId id="260" r:id="rId6"/>
    <p:sldId id="261" r:id="rId7"/>
    <p:sldId id="287" r:id="rId8"/>
    <p:sldId id="262" r:id="rId9"/>
    <p:sldId id="263" r:id="rId10"/>
    <p:sldId id="264" r:id="rId11"/>
    <p:sldId id="288" r:id="rId12"/>
    <p:sldId id="265" r:id="rId13"/>
    <p:sldId id="266" r:id="rId14"/>
    <p:sldId id="267" r:id="rId15"/>
    <p:sldId id="268" r:id="rId16"/>
    <p:sldId id="289" r:id="rId17"/>
    <p:sldId id="269" r:id="rId18"/>
    <p:sldId id="270" r:id="rId19"/>
    <p:sldId id="271" r:id="rId20"/>
    <p:sldId id="290" r:id="rId21"/>
    <p:sldId id="272" r:id="rId22"/>
    <p:sldId id="273" r:id="rId23"/>
    <p:sldId id="274" r:id="rId24"/>
    <p:sldId id="275" r:id="rId25"/>
    <p:sldId id="276" r:id="rId26"/>
    <p:sldId id="280" r:id="rId27"/>
    <p:sldId id="281" r:id="rId28"/>
    <p:sldId id="282" r:id="rId29"/>
    <p:sldId id="283" r:id="rId30"/>
    <p:sldId id="284" r:id="rId31"/>
    <p:sldId id="285" r:id="rId32"/>
    <p:sldId id="292" r:id="rId33"/>
    <p:sldId id="299" r:id="rId34"/>
    <p:sldId id="293" r:id="rId35"/>
    <p:sldId id="294" r:id="rId36"/>
    <p:sldId id="295" r:id="rId37"/>
    <p:sldId id="296" r:id="rId38"/>
    <p:sldId id="297" r:id="rId39"/>
    <p:sldId id="298" r:id="rId40"/>
    <p:sldId id="300" r:id="rId41"/>
    <p:sldId id="301" r:id="rId42"/>
    <p:sldId id="303" r:id="rId43"/>
    <p:sldId id="304" r:id="rId44"/>
    <p:sldId id="309" r:id="rId45"/>
    <p:sldId id="311" r:id="rId46"/>
    <p:sldId id="312" r:id="rId47"/>
    <p:sldId id="313"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8" r:id="rId61"/>
    <p:sldId id="329" r:id="rId62"/>
    <p:sldId id="330" r:id="rId63"/>
    <p:sldId id="331" r:id="rId64"/>
    <p:sldId id="332" r:id="rId65"/>
    <p:sldId id="333" r:id="rId66"/>
    <p:sldId id="334" r:id="rId67"/>
    <p:sldId id="335" r:id="rId68"/>
    <p:sldId id="339" r:id="rId69"/>
    <p:sldId id="340" r:id="rId70"/>
    <p:sldId id="341"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8FEFF-B7ED-459C-ADA7-D531BEEF3023}" type="doc">
      <dgm:prSet loTypeId="urn:microsoft.com/office/officeart/2005/8/layout/target1" loCatId="relationship" qsTypeId="urn:microsoft.com/office/officeart/2005/8/quickstyle/simple1" qsCatId="simple" csTypeId="urn:microsoft.com/office/officeart/2005/8/colors/accent1_2" csCatId="accent1"/>
      <dgm:spPr/>
    </dgm:pt>
    <dgm:pt modelId="{32EFC09A-1449-44B3-A39B-99AB384E4949}">
      <dgm:prSet/>
      <dgm:spPr/>
      <dgm:t>
        <a:bodyPr/>
        <a:lstStyle/>
        <a:p>
          <a:pPr marR="0" algn="ctr" rtl="0"/>
          <a:r>
            <a:rPr lang="en-US" baseline="0" dirty="0">
              <a:latin typeface="Calibri"/>
            </a:rPr>
            <a:t>Central Business District (CBD)</a:t>
          </a:r>
          <a:endParaRPr lang="en-US" dirty="0"/>
        </a:p>
      </dgm:t>
    </dgm:pt>
    <dgm:pt modelId="{814A9A9D-9104-4E7B-B6BE-4B0FA8CCFD04}" type="parTrans" cxnId="{38A6114E-2E8B-40A4-B315-24E1BFD0FEB6}">
      <dgm:prSet/>
      <dgm:spPr/>
      <dgm:t>
        <a:bodyPr/>
        <a:lstStyle/>
        <a:p>
          <a:endParaRPr lang="en-US"/>
        </a:p>
      </dgm:t>
    </dgm:pt>
    <dgm:pt modelId="{A9748FE6-DE2D-4EAE-AAC7-B4A5685A130D}" type="sibTrans" cxnId="{38A6114E-2E8B-40A4-B315-24E1BFD0FEB6}">
      <dgm:prSet/>
      <dgm:spPr/>
      <dgm:t>
        <a:bodyPr/>
        <a:lstStyle/>
        <a:p>
          <a:endParaRPr lang="en-US"/>
        </a:p>
      </dgm:t>
    </dgm:pt>
    <dgm:pt modelId="{91904E97-D560-4EE3-A933-2B1A5C614B02}">
      <dgm:prSet/>
      <dgm:spPr/>
      <dgm:t>
        <a:bodyPr/>
        <a:lstStyle/>
        <a:p>
          <a:pPr marR="0" algn="l" rtl="0"/>
          <a:r>
            <a:rPr lang="en-US" baseline="0" dirty="0">
              <a:latin typeface="Calibri"/>
            </a:rPr>
            <a:t>Zone of transition</a:t>
          </a:r>
          <a:endParaRPr lang="en-US" dirty="0"/>
        </a:p>
      </dgm:t>
    </dgm:pt>
    <dgm:pt modelId="{749F86BC-C62B-4BFC-BF99-86350BF88A77}" type="parTrans" cxnId="{8BC5DEEA-2543-4374-80F4-33C72641C200}">
      <dgm:prSet/>
      <dgm:spPr/>
      <dgm:t>
        <a:bodyPr/>
        <a:lstStyle/>
        <a:p>
          <a:endParaRPr lang="en-US"/>
        </a:p>
      </dgm:t>
    </dgm:pt>
    <dgm:pt modelId="{53ACF3EB-D1F3-4454-B480-37AF48058055}" type="sibTrans" cxnId="{8BC5DEEA-2543-4374-80F4-33C72641C200}">
      <dgm:prSet/>
      <dgm:spPr/>
      <dgm:t>
        <a:bodyPr/>
        <a:lstStyle/>
        <a:p>
          <a:endParaRPr lang="en-US"/>
        </a:p>
      </dgm:t>
    </dgm:pt>
    <dgm:pt modelId="{BD2DB22A-6B14-4374-A3DB-C546405AAC46}">
      <dgm:prSet/>
      <dgm:spPr/>
      <dgm:t>
        <a:bodyPr/>
        <a:lstStyle/>
        <a:p>
          <a:pPr marR="0" algn="l" rtl="0"/>
          <a:r>
            <a:rPr lang="en-US" baseline="0" dirty="0">
              <a:latin typeface="Calibri"/>
            </a:rPr>
            <a:t>Zone of independent workers' homes</a:t>
          </a:r>
          <a:endParaRPr lang="en-US" dirty="0"/>
        </a:p>
      </dgm:t>
    </dgm:pt>
    <dgm:pt modelId="{4E81CD13-758C-4B57-BB1A-91934A3484A5}" type="parTrans" cxnId="{ED637DEC-D693-4AA1-A0EF-98B01E6C69BA}">
      <dgm:prSet/>
      <dgm:spPr/>
      <dgm:t>
        <a:bodyPr/>
        <a:lstStyle/>
        <a:p>
          <a:endParaRPr lang="en-US"/>
        </a:p>
      </dgm:t>
    </dgm:pt>
    <dgm:pt modelId="{7460BC11-451D-42FD-BFCA-EE58E8B57F00}" type="sibTrans" cxnId="{ED637DEC-D693-4AA1-A0EF-98B01E6C69BA}">
      <dgm:prSet/>
      <dgm:spPr/>
      <dgm:t>
        <a:bodyPr/>
        <a:lstStyle/>
        <a:p>
          <a:endParaRPr lang="en-US"/>
        </a:p>
      </dgm:t>
    </dgm:pt>
    <dgm:pt modelId="{82C70A08-2E30-422A-ADC8-C96A35387769}">
      <dgm:prSet/>
      <dgm:spPr/>
      <dgm:t>
        <a:bodyPr/>
        <a:lstStyle/>
        <a:p>
          <a:pPr marR="0" algn="ctr" rtl="0"/>
          <a:r>
            <a:rPr lang="en-US" baseline="0" dirty="0">
              <a:latin typeface="Calibri"/>
            </a:rPr>
            <a:t>Zone of better residences</a:t>
          </a:r>
          <a:endParaRPr lang="en-US" dirty="0"/>
        </a:p>
      </dgm:t>
    </dgm:pt>
    <dgm:pt modelId="{2811BE47-4FC7-431C-890E-243C643D0D40}" type="parTrans" cxnId="{7AD8902F-ED28-4835-8AD8-E605D220470C}">
      <dgm:prSet/>
      <dgm:spPr/>
      <dgm:t>
        <a:bodyPr/>
        <a:lstStyle/>
        <a:p>
          <a:endParaRPr lang="en-US"/>
        </a:p>
      </dgm:t>
    </dgm:pt>
    <dgm:pt modelId="{BCBFFC41-19BB-45B9-9B5F-023D93CF289B}" type="sibTrans" cxnId="{7AD8902F-ED28-4835-8AD8-E605D220470C}">
      <dgm:prSet/>
      <dgm:spPr/>
      <dgm:t>
        <a:bodyPr/>
        <a:lstStyle/>
        <a:p>
          <a:endParaRPr lang="en-US"/>
        </a:p>
      </dgm:t>
    </dgm:pt>
    <dgm:pt modelId="{27FAC080-EBD0-468D-9924-13D0C0668EDC}">
      <dgm:prSet/>
      <dgm:spPr/>
      <dgm:t>
        <a:bodyPr/>
        <a:lstStyle/>
        <a:p>
          <a:pPr marR="0" algn="ctr" rtl="0"/>
          <a:r>
            <a:rPr lang="en-US" baseline="0" dirty="0">
              <a:latin typeface="Calibri"/>
            </a:rPr>
            <a:t>Commuter Zone</a:t>
          </a:r>
          <a:endParaRPr lang="en-US" dirty="0"/>
        </a:p>
      </dgm:t>
    </dgm:pt>
    <dgm:pt modelId="{C634B6D6-CDFF-4845-9667-5813533772AD}" type="parTrans" cxnId="{A93241E6-B756-407E-A49A-B92BC068556A}">
      <dgm:prSet/>
      <dgm:spPr/>
      <dgm:t>
        <a:bodyPr/>
        <a:lstStyle/>
        <a:p>
          <a:endParaRPr lang="en-US"/>
        </a:p>
      </dgm:t>
    </dgm:pt>
    <dgm:pt modelId="{BDC954EF-6219-45D0-B83E-855BFB759CCC}" type="sibTrans" cxnId="{A93241E6-B756-407E-A49A-B92BC068556A}">
      <dgm:prSet/>
      <dgm:spPr/>
      <dgm:t>
        <a:bodyPr/>
        <a:lstStyle/>
        <a:p>
          <a:endParaRPr lang="en-US"/>
        </a:p>
      </dgm:t>
    </dgm:pt>
    <dgm:pt modelId="{2A501338-A072-4D4B-8224-C5936279736D}" type="pres">
      <dgm:prSet presAssocID="{D178FEFF-B7ED-459C-ADA7-D531BEEF3023}" presName="composite" presStyleCnt="0">
        <dgm:presLayoutVars>
          <dgm:chMax val="5"/>
          <dgm:dir/>
          <dgm:resizeHandles val="exact"/>
        </dgm:presLayoutVars>
      </dgm:prSet>
      <dgm:spPr/>
    </dgm:pt>
    <dgm:pt modelId="{587070DF-26AD-4A72-A6CA-4FBF6290D303}" type="pres">
      <dgm:prSet presAssocID="{32EFC09A-1449-44B3-A39B-99AB384E4949}" presName="circle1" presStyleLbl="lnNode1" presStyleIdx="0" presStyleCnt="5"/>
      <dgm:spPr/>
    </dgm:pt>
    <dgm:pt modelId="{573EF1D3-C959-4BD7-BB63-D5FB88F9BBC8}" type="pres">
      <dgm:prSet presAssocID="{32EFC09A-1449-44B3-A39B-99AB384E4949}" presName="text1" presStyleLbl="revTx" presStyleIdx="0" presStyleCnt="5">
        <dgm:presLayoutVars>
          <dgm:bulletEnabled val="1"/>
        </dgm:presLayoutVars>
      </dgm:prSet>
      <dgm:spPr/>
    </dgm:pt>
    <dgm:pt modelId="{C2EA6A01-7022-4802-9AB7-182477FEDB53}" type="pres">
      <dgm:prSet presAssocID="{32EFC09A-1449-44B3-A39B-99AB384E4949}" presName="line1" presStyleLbl="callout" presStyleIdx="0" presStyleCnt="10"/>
      <dgm:spPr/>
    </dgm:pt>
    <dgm:pt modelId="{A800F26F-547B-4934-A371-F0EDD3C920FE}" type="pres">
      <dgm:prSet presAssocID="{32EFC09A-1449-44B3-A39B-99AB384E4949}" presName="d1" presStyleLbl="callout" presStyleIdx="1" presStyleCnt="10"/>
      <dgm:spPr/>
    </dgm:pt>
    <dgm:pt modelId="{8662C649-0AEF-4ED6-8B17-457591A6853B}" type="pres">
      <dgm:prSet presAssocID="{91904E97-D560-4EE3-A933-2B1A5C614B02}" presName="circle2" presStyleLbl="lnNode1" presStyleIdx="1" presStyleCnt="5"/>
      <dgm:spPr/>
    </dgm:pt>
    <dgm:pt modelId="{33B17C61-D069-470A-814A-F46EE4B1DD1F}" type="pres">
      <dgm:prSet presAssocID="{91904E97-D560-4EE3-A933-2B1A5C614B02}" presName="text2" presStyleLbl="revTx" presStyleIdx="1" presStyleCnt="5">
        <dgm:presLayoutVars>
          <dgm:bulletEnabled val="1"/>
        </dgm:presLayoutVars>
      </dgm:prSet>
      <dgm:spPr/>
    </dgm:pt>
    <dgm:pt modelId="{5D6834C9-F34A-4603-B63C-AC67FFD68762}" type="pres">
      <dgm:prSet presAssocID="{91904E97-D560-4EE3-A933-2B1A5C614B02}" presName="line2" presStyleLbl="callout" presStyleIdx="2" presStyleCnt="10"/>
      <dgm:spPr/>
    </dgm:pt>
    <dgm:pt modelId="{F58CB5DE-6B3B-4F9F-861D-E706913C3209}" type="pres">
      <dgm:prSet presAssocID="{91904E97-D560-4EE3-A933-2B1A5C614B02}" presName="d2" presStyleLbl="callout" presStyleIdx="3" presStyleCnt="10"/>
      <dgm:spPr/>
    </dgm:pt>
    <dgm:pt modelId="{C47C2F81-F291-4E41-B35F-CC190D7314C9}" type="pres">
      <dgm:prSet presAssocID="{BD2DB22A-6B14-4374-A3DB-C546405AAC46}" presName="circle3" presStyleLbl="lnNode1" presStyleIdx="2" presStyleCnt="5"/>
      <dgm:spPr/>
    </dgm:pt>
    <dgm:pt modelId="{D9AEB13B-ABA1-4443-B3E6-3D7D6BEA6631}" type="pres">
      <dgm:prSet presAssocID="{BD2DB22A-6B14-4374-A3DB-C546405AAC46}" presName="text3" presStyleLbl="revTx" presStyleIdx="2" presStyleCnt="5">
        <dgm:presLayoutVars>
          <dgm:bulletEnabled val="1"/>
        </dgm:presLayoutVars>
      </dgm:prSet>
      <dgm:spPr/>
    </dgm:pt>
    <dgm:pt modelId="{C7318B28-07E2-481B-9E35-848AC16C3F03}" type="pres">
      <dgm:prSet presAssocID="{BD2DB22A-6B14-4374-A3DB-C546405AAC46}" presName="line3" presStyleLbl="callout" presStyleIdx="4" presStyleCnt="10"/>
      <dgm:spPr/>
    </dgm:pt>
    <dgm:pt modelId="{DD1237EB-B4B9-41F3-AF9C-ED95BE86807A}" type="pres">
      <dgm:prSet presAssocID="{BD2DB22A-6B14-4374-A3DB-C546405AAC46}" presName="d3" presStyleLbl="callout" presStyleIdx="5" presStyleCnt="10"/>
      <dgm:spPr/>
    </dgm:pt>
    <dgm:pt modelId="{22866B79-32AF-4C1E-BAE5-51228401EC5B}" type="pres">
      <dgm:prSet presAssocID="{82C70A08-2E30-422A-ADC8-C96A35387769}" presName="circle4" presStyleLbl="lnNode1" presStyleIdx="3" presStyleCnt="5"/>
      <dgm:spPr/>
    </dgm:pt>
    <dgm:pt modelId="{8744043E-F14B-4355-9292-638F3235F5E6}" type="pres">
      <dgm:prSet presAssocID="{82C70A08-2E30-422A-ADC8-C96A35387769}" presName="text4" presStyleLbl="revTx" presStyleIdx="3" presStyleCnt="5">
        <dgm:presLayoutVars>
          <dgm:bulletEnabled val="1"/>
        </dgm:presLayoutVars>
      </dgm:prSet>
      <dgm:spPr/>
    </dgm:pt>
    <dgm:pt modelId="{D90CE55D-7648-4A8F-A58C-64E75A416DFF}" type="pres">
      <dgm:prSet presAssocID="{82C70A08-2E30-422A-ADC8-C96A35387769}" presName="line4" presStyleLbl="callout" presStyleIdx="6" presStyleCnt="10"/>
      <dgm:spPr/>
    </dgm:pt>
    <dgm:pt modelId="{7448F780-AF07-42D8-A569-0892ABD04EBE}" type="pres">
      <dgm:prSet presAssocID="{82C70A08-2E30-422A-ADC8-C96A35387769}" presName="d4" presStyleLbl="callout" presStyleIdx="7" presStyleCnt="10"/>
      <dgm:spPr/>
    </dgm:pt>
    <dgm:pt modelId="{621ACCC7-D04A-4C8D-8505-43A39458017F}" type="pres">
      <dgm:prSet presAssocID="{27FAC080-EBD0-468D-9924-13D0C0668EDC}" presName="circle5" presStyleLbl="lnNode1" presStyleIdx="4" presStyleCnt="5"/>
      <dgm:spPr/>
    </dgm:pt>
    <dgm:pt modelId="{B4F84E12-5986-4142-A751-4DD3165EC22E}" type="pres">
      <dgm:prSet presAssocID="{27FAC080-EBD0-468D-9924-13D0C0668EDC}" presName="text5" presStyleLbl="revTx" presStyleIdx="4" presStyleCnt="5">
        <dgm:presLayoutVars>
          <dgm:bulletEnabled val="1"/>
        </dgm:presLayoutVars>
      </dgm:prSet>
      <dgm:spPr/>
    </dgm:pt>
    <dgm:pt modelId="{1D0CFA5C-A1FC-4757-878C-E15772672FF5}" type="pres">
      <dgm:prSet presAssocID="{27FAC080-EBD0-468D-9924-13D0C0668EDC}" presName="line5" presStyleLbl="callout" presStyleIdx="8" presStyleCnt="10"/>
      <dgm:spPr/>
    </dgm:pt>
    <dgm:pt modelId="{D98AF551-C034-495D-B550-F2A78DC70119}" type="pres">
      <dgm:prSet presAssocID="{27FAC080-EBD0-468D-9924-13D0C0668EDC}" presName="d5" presStyleLbl="callout" presStyleIdx="9" presStyleCnt="10"/>
      <dgm:spPr/>
    </dgm:pt>
  </dgm:ptLst>
  <dgm:cxnLst>
    <dgm:cxn modelId="{AA170926-881E-4D21-8CBB-012DCE9AF348}" type="presOf" srcId="{32EFC09A-1449-44B3-A39B-99AB384E4949}" destId="{573EF1D3-C959-4BD7-BB63-D5FB88F9BBC8}" srcOrd="0" destOrd="0" presId="urn:microsoft.com/office/officeart/2005/8/layout/target1"/>
    <dgm:cxn modelId="{7AD8902F-ED28-4835-8AD8-E605D220470C}" srcId="{D178FEFF-B7ED-459C-ADA7-D531BEEF3023}" destId="{82C70A08-2E30-422A-ADC8-C96A35387769}" srcOrd="3" destOrd="0" parTransId="{2811BE47-4FC7-431C-890E-243C643D0D40}" sibTransId="{BCBFFC41-19BB-45B9-9B5F-023D93CF289B}"/>
    <dgm:cxn modelId="{3318825C-C1AE-4C07-ADD8-CAF3189B0488}" type="presOf" srcId="{BD2DB22A-6B14-4374-A3DB-C546405AAC46}" destId="{D9AEB13B-ABA1-4443-B3E6-3D7D6BEA6631}" srcOrd="0" destOrd="0" presId="urn:microsoft.com/office/officeart/2005/8/layout/target1"/>
    <dgm:cxn modelId="{38A6114E-2E8B-40A4-B315-24E1BFD0FEB6}" srcId="{D178FEFF-B7ED-459C-ADA7-D531BEEF3023}" destId="{32EFC09A-1449-44B3-A39B-99AB384E4949}" srcOrd="0" destOrd="0" parTransId="{814A9A9D-9104-4E7B-B6BE-4B0FA8CCFD04}" sibTransId="{A9748FE6-DE2D-4EAE-AAC7-B4A5685A130D}"/>
    <dgm:cxn modelId="{A72F977E-0789-4C5B-B4BA-BD70EB79BA7A}" type="presOf" srcId="{27FAC080-EBD0-468D-9924-13D0C0668EDC}" destId="{B4F84E12-5986-4142-A751-4DD3165EC22E}" srcOrd="0" destOrd="0" presId="urn:microsoft.com/office/officeart/2005/8/layout/target1"/>
    <dgm:cxn modelId="{8CDE9EAB-19CA-42C7-9B56-396FEDDC2D81}" type="presOf" srcId="{D178FEFF-B7ED-459C-ADA7-D531BEEF3023}" destId="{2A501338-A072-4D4B-8224-C5936279736D}" srcOrd="0" destOrd="0" presId="urn:microsoft.com/office/officeart/2005/8/layout/target1"/>
    <dgm:cxn modelId="{7DCFDDB2-B8D7-4412-B9F7-880D35F85A2B}" type="presOf" srcId="{91904E97-D560-4EE3-A933-2B1A5C614B02}" destId="{33B17C61-D069-470A-814A-F46EE4B1DD1F}" srcOrd="0" destOrd="0" presId="urn:microsoft.com/office/officeart/2005/8/layout/target1"/>
    <dgm:cxn modelId="{A93241E6-B756-407E-A49A-B92BC068556A}" srcId="{D178FEFF-B7ED-459C-ADA7-D531BEEF3023}" destId="{27FAC080-EBD0-468D-9924-13D0C0668EDC}" srcOrd="4" destOrd="0" parTransId="{C634B6D6-CDFF-4845-9667-5813533772AD}" sibTransId="{BDC954EF-6219-45D0-B83E-855BFB759CCC}"/>
    <dgm:cxn modelId="{8BC5DEEA-2543-4374-80F4-33C72641C200}" srcId="{D178FEFF-B7ED-459C-ADA7-D531BEEF3023}" destId="{91904E97-D560-4EE3-A933-2B1A5C614B02}" srcOrd="1" destOrd="0" parTransId="{749F86BC-C62B-4BFC-BF99-86350BF88A77}" sibTransId="{53ACF3EB-D1F3-4454-B480-37AF48058055}"/>
    <dgm:cxn modelId="{ED637DEC-D693-4AA1-A0EF-98B01E6C69BA}" srcId="{D178FEFF-B7ED-459C-ADA7-D531BEEF3023}" destId="{BD2DB22A-6B14-4374-A3DB-C546405AAC46}" srcOrd="2" destOrd="0" parTransId="{4E81CD13-758C-4B57-BB1A-91934A3484A5}" sibTransId="{7460BC11-451D-42FD-BFCA-EE58E8B57F00}"/>
    <dgm:cxn modelId="{D0E17AFE-0877-49B2-8852-B5244EAEC57A}" type="presOf" srcId="{82C70A08-2E30-422A-ADC8-C96A35387769}" destId="{8744043E-F14B-4355-9292-638F3235F5E6}" srcOrd="0" destOrd="0" presId="urn:microsoft.com/office/officeart/2005/8/layout/target1"/>
    <dgm:cxn modelId="{D8457FAD-F027-4966-A106-28CB97F9F609}" type="presParOf" srcId="{2A501338-A072-4D4B-8224-C5936279736D}" destId="{587070DF-26AD-4A72-A6CA-4FBF6290D303}" srcOrd="0" destOrd="0" presId="urn:microsoft.com/office/officeart/2005/8/layout/target1"/>
    <dgm:cxn modelId="{F0AABBFB-6949-4651-9F5E-D7EB47630B50}" type="presParOf" srcId="{2A501338-A072-4D4B-8224-C5936279736D}" destId="{573EF1D3-C959-4BD7-BB63-D5FB88F9BBC8}" srcOrd="1" destOrd="0" presId="urn:microsoft.com/office/officeart/2005/8/layout/target1"/>
    <dgm:cxn modelId="{44426F37-9D4B-4EE7-82CC-2B8DC047FFFD}" type="presParOf" srcId="{2A501338-A072-4D4B-8224-C5936279736D}" destId="{C2EA6A01-7022-4802-9AB7-182477FEDB53}" srcOrd="2" destOrd="0" presId="urn:microsoft.com/office/officeart/2005/8/layout/target1"/>
    <dgm:cxn modelId="{87EA5D60-1C51-40A9-AF66-A12D8FC66C63}" type="presParOf" srcId="{2A501338-A072-4D4B-8224-C5936279736D}" destId="{A800F26F-547B-4934-A371-F0EDD3C920FE}" srcOrd="3" destOrd="0" presId="urn:microsoft.com/office/officeart/2005/8/layout/target1"/>
    <dgm:cxn modelId="{1F4DE057-2406-454E-BBED-E5A03B0BF974}" type="presParOf" srcId="{2A501338-A072-4D4B-8224-C5936279736D}" destId="{8662C649-0AEF-4ED6-8B17-457591A6853B}" srcOrd="4" destOrd="0" presId="urn:microsoft.com/office/officeart/2005/8/layout/target1"/>
    <dgm:cxn modelId="{E41C90ED-79C0-437D-9C91-44BDD3FA01C9}" type="presParOf" srcId="{2A501338-A072-4D4B-8224-C5936279736D}" destId="{33B17C61-D069-470A-814A-F46EE4B1DD1F}" srcOrd="5" destOrd="0" presId="urn:microsoft.com/office/officeart/2005/8/layout/target1"/>
    <dgm:cxn modelId="{E764888C-8D1D-413D-94ED-F7D7E19F6E7E}" type="presParOf" srcId="{2A501338-A072-4D4B-8224-C5936279736D}" destId="{5D6834C9-F34A-4603-B63C-AC67FFD68762}" srcOrd="6" destOrd="0" presId="urn:microsoft.com/office/officeart/2005/8/layout/target1"/>
    <dgm:cxn modelId="{E987F33B-72F8-49B9-BE1D-BCA4730B7BBE}" type="presParOf" srcId="{2A501338-A072-4D4B-8224-C5936279736D}" destId="{F58CB5DE-6B3B-4F9F-861D-E706913C3209}" srcOrd="7" destOrd="0" presId="urn:microsoft.com/office/officeart/2005/8/layout/target1"/>
    <dgm:cxn modelId="{273C5622-E2AF-437E-8741-A103D707A04E}" type="presParOf" srcId="{2A501338-A072-4D4B-8224-C5936279736D}" destId="{C47C2F81-F291-4E41-B35F-CC190D7314C9}" srcOrd="8" destOrd="0" presId="urn:microsoft.com/office/officeart/2005/8/layout/target1"/>
    <dgm:cxn modelId="{E0F6F767-3C74-477E-A157-9E9FBA606121}" type="presParOf" srcId="{2A501338-A072-4D4B-8224-C5936279736D}" destId="{D9AEB13B-ABA1-4443-B3E6-3D7D6BEA6631}" srcOrd="9" destOrd="0" presId="urn:microsoft.com/office/officeart/2005/8/layout/target1"/>
    <dgm:cxn modelId="{8FEEEE82-BDA5-4B8D-BE3C-7AE9C008A760}" type="presParOf" srcId="{2A501338-A072-4D4B-8224-C5936279736D}" destId="{C7318B28-07E2-481B-9E35-848AC16C3F03}" srcOrd="10" destOrd="0" presId="urn:microsoft.com/office/officeart/2005/8/layout/target1"/>
    <dgm:cxn modelId="{3268F560-C479-4EDC-8CB4-D8AB9DBC7476}" type="presParOf" srcId="{2A501338-A072-4D4B-8224-C5936279736D}" destId="{DD1237EB-B4B9-41F3-AF9C-ED95BE86807A}" srcOrd="11" destOrd="0" presId="urn:microsoft.com/office/officeart/2005/8/layout/target1"/>
    <dgm:cxn modelId="{2513123A-B183-4A85-B134-EE67E053D18F}" type="presParOf" srcId="{2A501338-A072-4D4B-8224-C5936279736D}" destId="{22866B79-32AF-4C1E-BAE5-51228401EC5B}" srcOrd="12" destOrd="0" presId="urn:microsoft.com/office/officeart/2005/8/layout/target1"/>
    <dgm:cxn modelId="{EB8F5A67-9318-4D1C-A3DA-63A076CB5D52}" type="presParOf" srcId="{2A501338-A072-4D4B-8224-C5936279736D}" destId="{8744043E-F14B-4355-9292-638F3235F5E6}" srcOrd="13" destOrd="0" presId="urn:microsoft.com/office/officeart/2005/8/layout/target1"/>
    <dgm:cxn modelId="{FFFD05E0-4858-4009-9DF6-908B473ADC1F}" type="presParOf" srcId="{2A501338-A072-4D4B-8224-C5936279736D}" destId="{D90CE55D-7648-4A8F-A58C-64E75A416DFF}" srcOrd="14" destOrd="0" presId="urn:microsoft.com/office/officeart/2005/8/layout/target1"/>
    <dgm:cxn modelId="{90836065-F1D6-4F69-8859-2409E28C0872}" type="presParOf" srcId="{2A501338-A072-4D4B-8224-C5936279736D}" destId="{7448F780-AF07-42D8-A569-0892ABD04EBE}" srcOrd="15" destOrd="0" presId="urn:microsoft.com/office/officeart/2005/8/layout/target1"/>
    <dgm:cxn modelId="{E5C01235-C949-44A2-9383-F4656CCE9C9A}" type="presParOf" srcId="{2A501338-A072-4D4B-8224-C5936279736D}" destId="{621ACCC7-D04A-4C8D-8505-43A39458017F}" srcOrd="16" destOrd="0" presId="urn:microsoft.com/office/officeart/2005/8/layout/target1"/>
    <dgm:cxn modelId="{8B185AB8-6947-43B7-B68E-E7878AAD2216}" type="presParOf" srcId="{2A501338-A072-4D4B-8224-C5936279736D}" destId="{B4F84E12-5986-4142-A751-4DD3165EC22E}" srcOrd="17" destOrd="0" presId="urn:microsoft.com/office/officeart/2005/8/layout/target1"/>
    <dgm:cxn modelId="{79F76975-E8F4-4536-9B32-3024ECFCCCA8}" type="presParOf" srcId="{2A501338-A072-4D4B-8224-C5936279736D}" destId="{1D0CFA5C-A1FC-4757-878C-E15772672FF5}" srcOrd="18" destOrd="0" presId="urn:microsoft.com/office/officeart/2005/8/layout/target1"/>
    <dgm:cxn modelId="{3B5485DF-DDCF-4DC4-923A-965420452563}" type="presParOf" srcId="{2A501338-A072-4D4B-8224-C5936279736D}" destId="{D98AF551-C034-495D-B550-F2A78DC70119}"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ACCC7-D04A-4C8D-8505-43A39458017F}">
      <dsp:nvSpPr>
        <dsp:cNvPr id="0" name=""/>
        <dsp:cNvSpPr/>
      </dsp:nvSpPr>
      <dsp:spPr>
        <a:xfrm>
          <a:off x="238125" y="1179964"/>
          <a:ext cx="4057650" cy="4057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66B79-32AF-4C1E-BAE5-51228401EC5B}">
      <dsp:nvSpPr>
        <dsp:cNvPr id="0" name=""/>
        <dsp:cNvSpPr/>
      </dsp:nvSpPr>
      <dsp:spPr>
        <a:xfrm>
          <a:off x="688862" y="1630701"/>
          <a:ext cx="3156175" cy="31561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C2F81-F291-4E41-B35F-CC190D7314C9}">
      <dsp:nvSpPr>
        <dsp:cNvPr id="0" name=""/>
        <dsp:cNvSpPr/>
      </dsp:nvSpPr>
      <dsp:spPr>
        <a:xfrm>
          <a:off x="1139599" y="2081439"/>
          <a:ext cx="2254700" cy="22547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2C649-0AEF-4ED6-8B17-457591A6853B}">
      <dsp:nvSpPr>
        <dsp:cNvPr id="0" name=""/>
        <dsp:cNvSpPr/>
      </dsp:nvSpPr>
      <dsp:spPr>
        <a:xfrm>
          <a:off x="1590675" y="2532514"/>
          <a:ext cx="1352550" cy="1352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070DF-26AD-4A72-A6CA-4FBF6290D303}">
      <dsp:nvSpPr>
        <dsp:cNvPr id="0" name=""/>
        <dsp:cNvSpPr/>
      </dsp:nvSpPr>
      <dsp:spPr>
        <a:xfrm>
          <a:off x="2041412" y="2983251"/>
          <a:ext cx="451075" cy="4510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F1D3-C959-4BD7-BB63-D5FB88F9BBC8}">
      <dsp:nvSpPr>
        <dsp:cNvPr id="0" name=""/>
        <dsp:cNvSpPr/>
      </dsp:nvSpPr>
      <dsp:spPr>
        <a:xfrm>
          <a:off x="4972050" y="172585"/>
          <a:ext cx="2028825" cy="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marR="0" lvl="0" indent="0" algn="ctr" defTabSz="755650" rtl="0">
            <a:lnSpc>
              <a:spcPct val="90000"/>
            </a:lnSpc>
            <a:spcBef>
              <a:spcPct val="0"/>
            </a:spcBef>
            <a:spcAft>
              <a:spcPct val="35000"/>
            </a:spcAft>
            <a:buNone/>
          </a:pPr>
          <a:r>
            <a:rPr lang="en-US" sz="1700" kern="1200" baseline="0" dirty="0">
              <a:latin typeface="Calibri"/>
            </a:rPr>
            <a:t>Central Business District (CBD)</a:t>
          </a:r>
          <a:endParaRPr lang="en-US" sz="1700" kern="1200" dirty="0"/>
        </a:p>
      </dsp:txBody>
      <dsp:txXfrm>
        <a:off x="4972050" y="172585"/>
        <a:ext cx="2028825" cy="716310"/>
      </dsp:txXfrm>
    </dsp:sp>
    <dsp:sp modelId="{C2EA6A01-7022-4802-9AB7-182477FEDB53}">
      <dsp:nvSpPr>
        <dsp:cNvPr id="0" name=""/>
        <dsp:cNvSpPr/>
      </dsp:nvSpPr>
      <dsp:spPr>
        <a:xfrm>
          <a:off x="4464843" y="530740"/>
          <a:ext cx="5072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0F26F-547B-4934-A371-F0EDD3C920FE}">
      <dsp:nvSpPr>
        <dsp:cNvPr id="0" name=""/>
        <dsp:cNvSpPr/>
      </dsp:nvSpPr>
      <dsp:spPr>
        <a:xfrm rot="5400000">
          <a:off x="2025181" y="772508"/>
          <a:ext cx="2678049" cy="219451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17C61-D069-470A-814A-F46EE4B1DD1F}">
      <dsp:nvSpPr>
        <dsp:cNvPr id="0" name=""/>
        <dsp:cNvSpPr/>
      </dsp:nvSpPr>
      <dsp:spPr>
        <a:xfrm>
          <a:off x="4972050" y="930013"/>
          <a:ext cx="2028825" cy="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marR="0" lvl="0" indent="0" algn="l" defTabSz="755650" rtl="0">
            <a:lnSpc>
              <a:spcPct val="90000"/>
            </a:lnSpc>
            <a:spcBef>
              <a:spcPct val="0"/>
            </a:spcBef>
            <a:spcAft>
              <a:spcPct val="35000"/>
            </a:spcAft>
            <a:buNone/>
          </a:pPr>
          <a:r>
            <a:rPr lang="en-US" sz="1700" kern="1200" baseline="0" dirty="0">
              <a:latin typeface="Calibri"/>
            </a:rPr>
            <a:t>Zone of transition</a:t>
          </a:r>
          <a:endParaRPr lang="en-US" sz="1700" kern="1200" dirty="0"/>
        </a:p>
      </dsp:txBody>
      <dsp:txXfrm>
        <a:off x="4972050" y="930013"/>
        <a:ext cx="2028825" cy="716310"/>
      </dsp:txXfrm>
    </dsp:sp>
    <dsp:sp modelId="{5D6834C9-F34A-4603-B63C-AC67FFD68762}">
      <dsp:nvSpPr>
        <dsp:cNvPr id="0" name=""/>
        <dsp:cNvSpPr/>
      </dsp:nvSpPr>
      <dsp:spPr>
        <a:xfrm>
          <a:off x="4464843" y="1288168"/>
          <a:ext cx="5072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CB5DE-6B3B-4F9F-861D-E706913C3209}">
      <dsp:nvSpPr>
        <dsp:cNvPr id="0" name=""/>
        <dsp:cNvSpPr/>
      </dsp:nvSpPr>
      <dsp:spPr>
        <a:xfrm rot="5400000">
          <a:off x="2418706" y="1472385"/>
          <a:ext cx="2229813" cy="185975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EB13B-ABA1-4443-B3E6-3D7D6BEA6631}">
      <dsp:nvSpPr>
        <dsp:cNvPr id="0" name=""/>
        <dsp:cNvSpPr/>
      </dsp:nvSpPr>
      <dsp:spPr>
        <a:xfrm>
          <a:off x="4972050" y="1687441"/>
          <a:ext cx="2028825" cy="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marR="0" lvl="0" indent="0" algn="l" defTabSz="755650" rtl="0">
            <a:lnSpc>
              <a:spcPct val="90000"/>
            </a:lnSpc>
            <a:spcBef>
              <a:spcPct val="0"/>
            </a:spcBef>
            <a:spcAft>
              <a:spcPct val="35000"/>
            </a:spcAft>
            <a:buNone/>
          </a:pPr>
          <a:r>
            <a:rPr lang="en-US" sz="1700" kern="1200" baseline="0" dirty="0">
              <a:latin typeface="Calibri"/>
            </a:rPr>
            <a:t>Zone of independent workers' homes</a:t>
          </a:r>
          <a:endParaRPr lang="en-US" sz="1700" kern="1200" dirty="0"/>
        </a:p>
      </dsp:txBody>
      <dsp:txXfrm>
        <a:off x="4972050" y="1687441"/>
        <a:ext cx="2028825" cy="716310"/>
      </dsp:txXfrm>
    </dsp:sp>
    <dsp:sp modelId="{C7318B28-07E2-481B-9E35-848AC16C3F03}">
      <dsp:nvSpPr>
        <dsp:cNvPr id="0" name=""/>
        <dsp:cNvSpPr/>
      </dsp:nvSpPr>
      <dsp:spPr>
        <a:xfrm>
          <a:off x="4464843" y="2045596"/>
          <a:ext cx="5072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237EB-B4B9-41F3-AF9C-ED95BE86807A}">
      <dsp:nvSpPr>
        <dsp:cNvPr id="0" name=""/>
        <dsp:cNvSpPr/>
      </dsp:nvSpPr>
      <dsp:spPr>
        <a:xfrm rot="5400000">
          <a:off x="2804588" y="2143656"/>
          <a:ext cx="1758315" cy="156219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4043E-F14B-4355-9292-638F3235F5E6}">
      <dsp:nvSpPr>
        <dsp:cNvPr id="0" name=""/>
        <dsp:cNvSpPr/>
      </dsp:nvSpPr>
      <dsp:spPr>
        <a:xfrm>
          <a:off x="4972050" y="2428638"/>
          <a:ext cx="2028825" cy="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marR="0" lvl="0" indent="0" algn="ctr" defTabSz="755650" rtl="0">
            <a:lnSpc>
              <a:spcPct val="90000"/>
            </a:lnSpc>
            <a:spcBef>
              <a:spcPct val="0"/>
            </a:spcBef>
            <a:spcAft>
              <a:spcPct val="35000"/>
            </a:spcAft>
            <a:buNone/>
          </a:pPr>
          <a:r>
            <a:rPr lang="en-US" sz="1700" kern="1200" baseline="0" dirty="0">
              <a:latin typeface="Calibri"/>
            </a:rPr>
            <a:t>Zone of better residences</a:t>
          </a:r>
          <a:endParaRPr lang="en-US" sz="1700" kern="1200" dirty="0"/>
        </a:p>
      </dsp:txBody>
      <dsp:txXfrm>
        <a:off x="4972050" y="2428638"/>
        <a:ext cx="2028825" cy="716310"/>
      </dsp:txXfrm>
    </dsp:sp>
    <dsp:sp modelId="{D90CE55D-7648-4A8F-A58C-64E75A416DFF}">
      <dsp:nvSpPr>
        <dsp:cNvPr id="0" name=""/>
        <dsp:cNvSpPr/>
      </dsp:nvSpPr>
      <dsp:spPr>
        <a:xfrm>
          <a:off x="4464843" y="2786794"/>
          <a:ext cx="5072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8F780-AF07-42D8-A569-0892ABD04EBE}">
      <dsp:nvSpPr>
        <dsp:cNvPr id="0" name=""/>
        <dsp:cNvSpPr/>
      </dsp:nvSpPr>
      <dsp:spPr>
        <a:xfrm rot="5400000">
          <a:off x="3188712" y="2852392"/>
          <a:ext cx="1341729" cy="121053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84E12-5986-4142-A751-4DD3165EC22E}">
      <dsp:nvSpPr>
        <dsp:cNvPr id="0" name=""/>
        <dsp:cNvSpPr/>
      </dsp:nvSpPr>
      <dsp:spPr>
        <a:xfrm>
          <a:off x="4972050" y="3148195"/>
          <a:ext cx="2028825" cy="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marR="0" lvl="0" indent="0" algn="ctr" defTabSz="755650" rtl="0">
            <a:lnSpc>
              <a:spcPct val="90000"/>
            </a:lnSpc>
            <a:spcBef>
              <a:spcPct val="0"/>
            </a:spcBef>
            <a:spcAft>
              <a:spcPct val="35000"/>
            </a:spcAft>
            <a:buNone/>
          </a:pPr>
          <a:r>
            <a:rPr lang="en-US" sz="1700" kern="1200" baseline="0" dirty="0">
              <a:latin typeface="Calibri"/>
            </a:rPr>
            <a:t>Commuter Zone</a:t>
          </a:r>
          <a:endParaRPr lang="en-US" sz="1700" kern="1200" dirty="0"/>
        </a:p>
      </dsp:txBody>
      <dsp:txXfrm>
        <a:off x="4972050" y="3148195"/>
        <a:ext cx="2028825" cy="716310"/>
      </dsp:txXfrm>
    </dsp:sp>
    <dsp:sp modelId="{1D0CFA5C-A1FC-4757-878C-E15772672FF5}">
      <dsp:nvSpPr>
        <dsp:cNvPr id="0" name=""/>
        <dsp:cNvSpPr/>
      </dsp:nvSpPr>
      <dsp:spPr>
        <a:xfrm>
          <a:off x="4464843" y="3506350"/>
          <a:ext cx="5072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AF551-C034-495D-B550-F2A78DC70119}">
      <dsp:nvSpPr>
        <dsp:cNvPr id="0" name=""/>
        <dsp:cNvSpPr/>
      </dsp:nvSpPr>
      <dsp:spPr>
        <a:xfrm rot="5400000">
          <a:off x="3551872" y="3540164"/>
          <a:ext cx="946785" cy="87915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73C1F-2E40-40A1-8EDB-25CFF947FD57}" type="datetimeFigureOut">
              <a:rPr lang="en-US" smtClean="0"/>
              <a:pPr/>
              <a:t>3/10/2020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FB50F-AE44-4AA5-AED2-AC81DF2296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a:p>
        </p:txBody>
      </p:sp>
      <p:sp>
        <p:nvSpPr>
          <p:cNvPr id="123908" name="Slide Number Placeholder 3"/>
          <p:cNvSpPr>
            <a:spLocks noGrp="1"/>
          </p:cNvSpPr>
          <p:nvPr>
            <p:ph type="sldNum" sz="quarter" idx="5"/>
          </p:nvPr>
        </p:nvSpPr>
        <p:spPr>
          <a:noFill/>
        </p:spPr>
        <p:txBody>
          <a:bodyPr/>
          <a:lstStyle/>
          <a:p>
            <a:fld id="{F24C43A5-603F-449A-93BD-B2BDE758CFD9}" type="slidenum">
              <a:rPr lang="en-US" smtClean="0"/>
              <a:pPr/>
              <a:t>32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p>
        </p:txBody>
      </p:sp>
      <p:sp>
        <p:nvSpPr>
          <p:cNvPr id="106500" name="Slide Number Placeholder 3"/>
          <p:cNvSpPr>
            <a:spLocks noGrp="1"/>
          </p:cNvSpPr>
          <p:nvPr>
            <p:ph type="sldNum" sz="quarter" idx="5"/>
          </p:nvPr>
        </p:nvSpPr>
        <p:spPr>
          <a:noFill/>
        </p:spPr>
        <p:txBody>
          <a:bodyPr/>
          <a:lstStyle/>
          <a:p>
            <a:fld id="{200E07E5-C4B4-45C2-B8CE-3B09D66FB897}" type="slidenum">
              <a:rPr lang="en-US" smtClean="0"/>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p>
        </p:txBody>
      </p:sp>
      <p:sp>
        <p:nvSpPr>
          <p:cNvPr id="109572" name="Slide Number Placeholder 3"/>
          <p:cNvSpPr>
            <a:spLocks noGrp="1"/>
          </p:cNvSpPr>
          <p:nvPr>
            <p:ph type="sldNum" sz="quarter" idx="5"/>
          </p:nvPr>
        </p:nvSpPr>
        <p:spPr>
          <a:noFill/>
        </p:spPr>
        <p:txBody>
          <a:bodyPr/>
          <a:lstStyle/>
          <a:p>
            <a:fld id="{BFB05D03-9C50-4642-B339-73C54DDEE1CC}"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B3E02C73-1DEE-41B4-ABFD-BDA513A8466A}" type="slidenum">
              <a:rPr lang="en-US" smtClean="0"/>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p>
        </p:txBody>
      </p:sp>
      <p:sp>
        <p:nvSpPr>
          <p:cNvPr id="112644" name="Slide Number Placeholder 3"/>
          <p:cNvSpPr>
            <a:spLocks noGrp="1"/>
          </p:cNvSpPr>
          <p:nvPr>
            <p:ph type="sldNum" sz="quarter" idx="5"/>
          </p:nvPr>
        </p:nvSpPr>
        <p:spPr>
          <a:noFill/>
        </p:spPr>
        <p:txBody>
          <a:bodyPr/>
          <a:lstStyle/>
          <a:p>
            <a:fld id="{1B8C636B-4FBF-4238-99AF-9779E1EB4F3F}" type="slidenum">
              <a:rPr lang="en-US" smtClean="0"/>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fld id="{415D2AEA-CA7C-46FA-A5B8-44D0472256A4}" type="slidenum">
              <a:rPr lang="en-US" smtClean="0"/>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a:p>
        </p:txBody>
      </p:sp>
      <p:sp>
        <p:nvSpPr>
          <p:cNvPr id="114692" name="Slide Number Placeholder 3"/>
          <p:cNvSpPr>
            <a:spLocks noGrp="1"/>
          </p:cNvSpPr>
          <p:nvPr>
            <p:ph type="sldNum" sz="quarter" idx="5"/>
          </p:nvPr>
        </p:nvSpPr>
        <p:spPr>
          <a:noFill/>
        </p:spPr>
        <p:txBody>
          <a:bodyPr/>
          <a:lstStyle/>
          <a:p>
            <a:fld id="{41B16AE8-9261-498B-9495-6D20940C46B9}" type="slidenum">
              <a:rPr lang="en-US" smtClean="0"/>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a:noFill/>
        </p:spPr>
        <p:txBody>
          <a:bodyPr/>
          <a:lstStyle/>
          <a:p>
            <a:fld id="{EB623644-17C8-4606-AF3B-9B8F2A396691}" type="slidenum">
              <a:rPr lang="en-US" smtClean="0"/>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fld id="{E609B62C-5CFD-4D95-9741-7F934BC9D253}" type="slidenum">
              <a:rPr lang="en-US" smtClean="0"/>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fld id="{01D158D3-0382-4299-A52B-AA6623F3CCCE}" type="slidenum">
              <a:rPr lang="en-US" smtClean="0"/>
              <a:pPr/>
              <a:t>52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a:p>
        </p:txBody>
      </p:sp>
      <p:sp>
        <p:nvSpPr>
          <p:cNvPr id="118788" name="Slide Number Placeholder 3"/>
          <p:cNvSpPr>
            <a:spLocks noGrp="1"/>
          </p:cNvSpPr>
          <p:nvPr>
            <p:ph type="sldNum" sz="quarter" idx="5"/>
          </p:nvPr>
        </p:nvSpPr>
        <p:spPr>
          <a:noFill/>
        </p:spPr>
        <p:txBody>
          <a:bodyPr/>
          <a:lstStyle/>
          <a:p>
            <a:fld id="{4DACFEDC-309F-4715-94A6-2ADD5E8FF00E}"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50C8336-3F23-404A-9251-1D2C5879B756}" type="slidenum">
              <a:rPr lang="en-US" smtClean="0"/>
              <a:pPr/>
              <a:t>34</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119812" name="Slide Number Placeholder 3"/>
          <p:cNvSpPr>
            <a:spLocks noGrp="1"/>
          </p:cNvSpPr>
          <p:nvPr>
            <p:ph type="sldNum" sz="quarter" idx="5"/>
          </p:nvPr>
        </p:nvSpPr>
        <p:spPr>
          <a:noFill/>
        </p:spPr>
        <p:txBody>
          <a:bodyPr/>
          <a:lstStyle/>
          <a:p>
            <a:fld id="{47517E8F-7346-4F4C-9A8C-F0E18E29D4BD}" type="slidenum">
              <a:rPr lang="en-US" smtClean="0"/>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a:p>
        </p:txBody>
      </p:sp>
      <p:sp>
        <p:nvSpPr>
          <p:cNvPr id="120836" name="Slide Number Placeholder 3"/>
          <p:cNvSpPr>
            <a:spLocks noGrp="1"/>
          </p:cNvSpPr>
          <p:nvPr>
            <p:ph type="sldNum" sz="quarter" idx="5"/>
          </p:nvPr>
        </p:nvSpPr>
        <p:spPr>
          <a:noFill/>
        </p:spPr>
        <p:txBody>
          <a:bodyPr/>
          <a:lstStyle/>
          <a:p>
            <a:fld id="{91F187AF-1CC1-4851-9A12-705B10E5383D}" type="slidenum">
              <a:rPr lang="en-US" smtClean="0"/>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p>
        </p:txBody>
      </p:sp>
      <p:sp>
        <p:nvSpPr>
          <p:cNvPr id="145412" name="Slide Number Placeholder 3"/>
          <p:cNvSpPr>
            <a:spLocks noGrp="1"/>
          </p:cNvSpPr>
          <p:nvPr>
            <p:ph type="sldNum" sz="quarter" idx="5"/>
          </p:nvPr>
        </p:nvSpPr>
        <p:spPr>
          <a:noFill/>
        </p:spPr>
        <p:txBody>
          <a:bodyPr/>
          <a:lstStyle/>
          <a:p>
            <a:fld id="{9C00ADCE-1582-4201-A1D5-C78C717E730D}"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a:p>
        </p:txBody>
      </p:sp>
      <p:sp>
        <p:nvSpPr>
          <p:cNvPr id="146436" name="Slide Number Placeholder 3"/>
          <p:cNvSpPr>
            <a:spLocks noGrp="1"/>
          </p:cNvSpPr>
          <p:nvPr>
            <p:ph type="sldNum" sz="quarter" idx="5"/>
          </p:nvPr>
        </p:nvSpPr>
        <p:spPr>
          <a:noFill/>
        </p:spPr>
        <p:txBody>
          <a:bodyPr/>
          <a:lstStyle/>
          <a:p>
            <a:fld id="{B00182C0-D831-402F-8D05-2C6D76DA257B}"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8026016-0513-46C4-A65F-D3DDA5AB167B}" type="slidenum">
              <a:rPr lang="en-US" smtClean="0"/>
              <a:pPr/>
              <a:t>58</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FFF1137-FE2F-4130-8441-5CA5C3BDEB35}" type="slidenum">
              <a:rPr lang="en-US" smtClean="0"/>
              <a:pPr/>
              <a:t>59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p>
        </p:txBody>
      </p:sp>
      <p:sp>
        <p:nvSpPr>
          <p:cNvPr id="150532" name="Slide Number Placeholder 3"/>
          <p:cNvSpPr>
            <a:spLocks noGrp="1"/>
          </p:cNvSpPr>
          <p:nvPr>
            <p:ph type="sldNum" sz="quarter" idx="5"/>
          </p:nvPr>
        </p:nvSpPr>
        <p:spPr>
          <a:noFill/>
        </p:spPr>
        <p:txBody>
          <a:bodyPr/>
          <a:lstStyle/>
          <a:p>
            <a:fld id="{09FDCAC4-968A-47BB-ACE2-A7C1D352CA18}" type="slidenum">
              <a:rPr lang="en-US" smtClean="0"/>
              <a:pPr/>
              <a:t>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a:p>
        </p:txBody>
      </p:sp>
      <p:sp>
        <p:nvSpPr>
          <p:cNvPr id="151556" name="Slide Number Placeholder 3"/>
          <p:cNvSpPr>
            <a:spLocks noGrp="1"/>
          </p:cNvSpPr>
          <p:nvPr>
            <p:ph type="sldNum" sz="quarter" idx="5"/>
          </p:nvPr>
        </p:nvSpPr>
        <p:spPr>
          <a:noFill/>
        </p:spPr>
        <p:txBody>
          <a:bodyPr/>
          <a:lstStyle/>
          <a:p>
            <a:fld id="{842364C5-F448-480E-8B9D-F09050AC3C0F}" type="slidenum">
              <a:rPr lang="en-US" smtClean="0"/>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a:p>
        </p:txBody>
      </p:sp>
      <p:sp>
        <p:nvSpPr>
          <p:cNvPr id="152580" name="Slide Number Placeholder 3"/>
          <p:cNvSpPr>
            <a:spLocks noGrp="1"/>
          </p:cNvSpPr>
          <p:nvPr>
            <p:ph type="sldNum" sz="quarter" idx="5"/>
          </p:nvPr>
        </p:nvSpPr>
        <p:spPr>
          <a:noFill/>
        </p:spPr>
        <p:txBody>
          <a:bodyPr/>
          <a:lstStyle/>
          <a:p>
            <a:fld id="{5F308C3A-CA4F-40B0-8AEC-B9DE8A1B3136}"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a:p>
        </p:txBody>
      </p:sp>
      <p:sp>
        <p:nvSpPr>
          <p:cNvPr id="153604" name="Slide Number Placeholder 3"/>
          <p:cNvSpPr>
            <a:spLocks noGrp="1"/>
          </p:cNvSpPr>
          <p:nvPr>
            <p:ph type="sldNum" sz="quarter" idx="5"/>
          </p:nvPr>
        </p:nvSpPr>
        <p:spPr>
          <a:noFill/>
        </p:spPr>
        <p:txBody>
          <a:bodyPr/>
          <a:lstStyle/>
          <a:p>
            <a:fld id="{D5A4D0D7-927A-4C0C-A467-2604E6DBC8B4}"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18CFF67-8E77-488D-9C65-5F0473D34F60}" type="slidenum">
              <a:rPr lang="en-US" smtClean="0"/>
              <a:pPr/>
              <a:t>35</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p>
        </p:txBody>
      </p:sp>
      <p:sp>
        <p:nvSpPr>
          <p:cNvPr id="154628" name="Slide Number Placeholder 3"/>
          <p:cNvSpPr>
            <a:spLocks noGrp="1"/>
          </p:cNvSpPr>
          <p:nvPr>
            <p:ph type="sldNum" sz="quarter" idx="5"/>
          </p:nvPr>
        </p:nvSpPr>
        <p:spPr>
          <a:noFill/>
        </p:spPr>
        <p:txBody>
          <a:bodyPr/>
          <a:lstStyle/>
          <a:p>
            <a:fld id="{164A7AAE-2838-407A-B98D-77CB4CCB6E90}" type="slidenum">
              <a:rPr lang="en-US" smtClean="0"/>
              <a:pP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a:p>
        </p:txBody>
      </p:sp>
      <p:sp>
        <p:nvSpPr>
          <p:cNvPr id="155652" name="Slide Number Placeholder 3"/>
          <p:cNvSpPr>
            <a:spLocks noGrp="1"/>
          </p:cNvSpPr>
          <p:nvPr>
            <p:ph type="sldNum" sz="quarter" idx="5"/>
          </p:nvPr>
        </p:nvSpPr>
        <p:spPr>
          <a:noFill/>
        </p:spPr>
        <p:txBody>
          <a:bodyPr/>
          <a:lstStyle/>
          <a:p>
            <a:fld id="{5E846CBA-89CF-4980-B746-AFD7AB30917D}" type="slidenum">
              <a:rPr lang="en-US" smtClean="0"/>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a:p>
        </p:txBody>
      </p:sp>
      <p:sp>
        <p:nvSpPr>
          <p:cNvPr id="156676" name="Slide Number Placeholder 3"/>
          <p:cNvSpPr>
            <a:spLocks noGrp="1"/>
          </p:cNvSpPr>
          <p:nvPr>
            <p:ph type="sldNum" sz="quarter" idx="5"/>
          </p:nvPr>
        </p:nvSpPr>
        <p:spPr>
          <a:noFill/>
        </p:spPr>
        <p:txBody>
          <a:bodyPr/>
          <a:lstStyle/>
          <a:p>
            <a:fld id="{E22B64B0-159A-4567-BD30-A8405F06ADF3}"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a:p>
        </p:txBody>
      </p:sp>
      <p:sp>
        <p:nvSpPr>
          <p:cNvPr id="157700" name="Slide Number Placeholder 3"/>
          <p:cNvSpPr>
            <a:spLocks noGrp="1"/>
          </p:cNvSpPr>
          <p:nvPr>
            <p:ph type="sldNum" sz="quarter" idx="5"/>
          </p:nvPr>
        </p:nvSpPr>
        <p:spPr>
          <a:noFill/>
        </p:spPr>
        <p:txBody>
          <a:bodyPr/>
          <a:lstStyle/>
          <a:p>
            <a:fld id="{7870A80F-928B-4435-9B03-6101781DA239}" type="slidenum">
              <a:rPr lang="en-US" smtClean="0"/>
              <a:pPr/>
              <a:t>67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a:p>
        </p:txBody>
      </p:sp>
      <p:sp>
        <p:nvSpPr>
          <p:cNvPr id="161796" name="Slide Number Placeholder 3"/>
          <p:cNvSpPr>
            <a:spLocks noGrp="1"/>
          </p:cNvSpPr>
          <p:nvPr>
            <p:ph type="sldNum" sz="quarter" idx="5"/>
          </p:nvPr>
        </p:nvSpPr>
        <p:spPr>
          <a:noFill/>
        </p:spPr>
        <p:txBody>
          <a:bodyPr/>
          <a:lstStyle/>
          <a:p>
            <a:fld id="{FBD83155-E6D8-4E7D-842A-E11F880FA043}" type="slidenum">
              <a:rPr lang="en-US" smtClean="0"/>
              <a:pPr/>
              <a:t>68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3CA5BEAD-CC0F-4EC0-AE65-0BE8C3FC054A}" type="slidenum">
              <a:rPr lang="en-US" smtClean="0"/>
              <a:pPr/>
              <a:t>69</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3416E063-C2CA-4FC2-9CD8-81E316F23136}" type="slidenum">
              <a:rPr lang="en-US" smtClean="0"/>
              <a:pPr/>
              <a:t>70</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a:p>
        </p:txBody>
      </p:sp>
      <p:sp>
        <p:nvSpPr>
          <p:cNvPr id="165892" name="Slide Number Placeholder 3"/>
          <p:cNvSpPr>
            <a:spLocks noGrp="1"/>
          </p:cNvSpPr>
          <p:nvPr>
            <p:ph type="sldNum" sz="quarter" idx="5"/>
          </p:nvPr>
        </p:nvSpPr>
        <p:spPr>
          <a:noFill/>
        </p:spPr>
        <p:txBody>
          <a:bodyPr/>
          <a:lstStyle/>
          <a:p>
            <a:fld id="{01773E45-88ED-4F12-8424-BC395AB2D129}" type="slidenum">
              <a:rPr lang="en-US" smtClean="0"/>
              <a:pPr/>
              <a:t>71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p>
        </p:txBody>
      </p:sp>
      <p:sp>
        <p:nvSpPr>
          <p:cNvPr id="166916" name="Slide Number Placeholder 3"/>
          <p:cNvSpPr>
            <a:spLocks noGrp="1"/>
          </p:cNvSpPr>
          <p:nvPr>
            <p:ph type="sldNum" sz="quarter" idx="5"/>
          </p:nvPr>
        </p:nvSpPr>
        <p:spPr>
          <a:noFill/>
        </p:spPr>
        <p:txBody>
          <a:bodyPr/>
          <a:lstStyle/>
          <a:p>
            <a:fld id="{13C0FBFF-F61C-45E2-8217-F6B3341828D9}" type="slidenum">
              <a:rPr lang="en-US" smtClean="0"/>
              <a:pPr/>
              <a:t>72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a:p>
        </p:txBody>
      </p:sp>
      <p:sp>
        <p:nvSpPr>
          <p:cNvPr id="167940" name="Slide Number Placeholder 3"/>
          <p:cNvSpPr>
            <a:spLocks noGrp="1"/>
          </p:cNvSpPr>
          <p:nvPr>
            <p:ph type="sldNum" sz="quarter" idx="5"/>
          </p:nvPr>
        </p:nvSpPr>
        <p:spPr>
          <a:noFill/>
        </p:spPr>
        <p:txBody>
          <a:bodyPr/>
          <a:lstStyle/>
          <a:p>
            <a:fld id="{1BB2B638-9540-4343-98B6-F32DD555EF49}" type="slidenum">
              <a:rPr lang="en-US" smtClean="0"/>
              <a:pPr/>
              <a:t>73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a:p>
        </p:txBody>
      </p:sp>
      <p:sp>
        <p:nvSpPr>
          <p:cNvPr id="126980" name="Slide Number Placeholder 3"/>
          <p:cNvSpPr>
            <a:spLocks noGrp="1"/>
          </p:cNvSpPr>
          <p:nvPr>
            <p:ph type="sldNum" sz="quarter" idx="5"/>
          </p:nvPr>
        </p:nvSpPr>
        <p:spPr>
          <a:noFill/>
        </p:spPr>
        <p:txBody>
          <a:bodyPr/>
          <a:lstStyle/>
          <a:p>
            <a:fld id="{B7B67D67-342E-4F67-BA01-CE409E5014DE}" type="slidenum">
              <a:rPr lang="en-US" smtClean="0"/>
              <a:pPr/>
              <a:t>36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p>
        </p:txBody>
      </p:sp>
      <p:sp>
        <p:nvSpPr>
          <p:cNvPr id="168964" name="Slide Number Placeholder 3"/>
          <p:cNvSpPr>
            <a:spLocks noGrp="1"/>
          </p:cNvSpPr>
          <p:nvPr>
            <p:ph type="sldNum" sz="quarter" idx="5"/>
          </p:nvPr>
        </p:nvSpPr>
        <p:spPr>
          <a:noFill/>
        </p:spPr>
        <p:txBody>
          <a:bodyPr/>
          <a:lstStyle/>
          <a:p>
            <a:fld id="{B22D5DE3-BDA2-42A6-8164-DB868BD9CA23}" type="slidenum">
              <a:rPr lang="en-US" smtClean="0"/>
              <a:pPr/>
              <a:t>74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a:p>
        </p:txBody>
      </p:sp>
      <p:sp>
        <p:nvSpPr>
          <p:cNvPr id="169988" name="Slide Number Placeholder 3"/>
          <p:cNvSpPr>
            <a:spLocks noGrp="1"/>
          </p:cNvSpPr>
          <p:nvPr>
            <p:ph type="sldNum" sz="quarter" idx="5"/>
          </p:nvPr>
        </p:nvSpPr>
        <p:spPr>
          <a:noFill/>
        </p:spPr>
        <p:txBody>
          <a:bodyPr/>
          <a:lstStyle/>
          <a:p>
            <a:fld id="{B58E5C38-DF63-4B93-B522-B4A85F7CE5F9}" type="slidenum">
              <a:rPr lang="en-US" smtClean="0"/>
              <a:pPr/>
              <a:t>75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p>
        </p:txBody>
      </p:sp>
      <p:sp>
        <p:nvSpPr>
          <p:cNvPr id="171012" name="Slide Number Placeholder 3"/>
          <p:cNvSpPr>
            <a:spLocks noGrp="1"/>
          </p:cNvSpPr>
          <p:nvPr>
            <p:ph type="sldNum" sz="quarter" idx="5"/>
          </p:nvPr>
        </p:nvSpPr>
        <p:spPr>
          <a:noFill/>
        </p:spPr>
        <p:txBody>
          <a:bodyPr/>
          <a:lstStyle/>
          <a:p>
            <a:fld id="{99F236E9-EA3C-4613-938F-47297658339E}" type="slidenum">
              <a:rPr lang="en-US" smtClean="0"/>
              <a:pPr/>
              <a:t>76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a:p>
        </p:txBody>
      </p:sp>
      <p:sp>
        <p:nvSpPr>
          <p:cNvPr id="172036" name="Slide Number Placeholder 3"/>
          <p:cNvSpPr>
            <a:spLocks noGrp="1"/>
          </p:cNvSpPr>
          <p:nvPr>
            <p:ph type="sldNum" sz="quarter" idx="5"/>
          </p:nvPr>
        </p:nvSpPr>
        <p:spPr>
          <a:noFill/>
        </p:spPr>
        <p:txBody>
          <a:bodyPr/>
          <a:lstStyle/>
          <a:p>
            <a:fld id="{619B0497-DC6B-4505-928D-286B8B1575C6}" type="slidenum">
              <a:rPr lang="en-US" smtClean="0"/>
              <a:pPr/>
              <a:t>77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a:p>
        </p:txBody>
      </p:sp>
      <p:sp>
        <p:nvSpPr>
          <p:cNvPr id="173060" name="Slide Number Placeholder 3"/>
          <p:cNvSpPr>
            <a:spLocks noGrp="1"/>
          </p:cNvSpPr>
          <p:nvPr>
            <p:ph type="sldNum" sz="quarter" idx="5"/>
          </p:nvPr>
        </p:nvSpPr>
        <p:spPr>
          <a:noFill/>
        </p:spPr>
        <p:txBody>
          <a:bodyPr/>
          <a:lstStyle/>
          <a:p>
            <a:fld id="{8DE79205-F65F-46AE-82AF-EC7361436159}" type="slidenum">
              <a:rPr lang="en-US" smtClean="0"/>
              <a:pPr/>
              <a:t>78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a:p>
        </p:txBody>
      </p:sp>
      <p:sp>
        <p:nvSpPr>
          <p:cNvPr id="174084" name="Slide Number Placeholder 3"/>
          <p:cNvSpPr>
            <a:spLocks noGrp="1"/>
          </p:cNvSpPr>
          <p:nvPr>
            <p:ph type="sldNum" sz="quarter" idx="5"/>
          </p:nvPr>
        </p:nvSpPr>
        <p:spPr>
          <a:noFill/>
        </p:spPr>
        <p:txBody>
          <a:bodyPr/>
          <a:lstStyle/>
          <a:p>
            <a:fld id="{35E79B8F-22F7-4DF9-8667-2FA7768DB80D}" type="slidenum">
              <a:rPr lang="en-US" smtClean="0"/>
              <a:pPr/>
              <a:t>79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a:p>
        </p:txBody>
      </p:sp>
      <p:sp>
        <p:nvSpPr>
          <p:cNvPr id="175108" name="Slide Number Placeholder 3"/>
          <p:cNvSpPr>
            <a:spLocks noGrp="1"/>
          </p:cNvSpPr>
          <p:nvPr>
            <p:ph type="sldNum" sz="quarter" idx="5"/>
          </p:nvPr>
        </p:nvSpPr>
        <p:spPr>
          <a:noFill/>
        </p:spPr>
        <p:txBody>
          <a:bodyPr/>
          <a:lstStyle/>
          <a:p>
            <a:fld id="{E97D41C1-DF33-434F-A243-7334CA579869}" type="slidenum">
              <a:rPr lang="en-US" smtClean="0"/>
              <a:pPr/>
              <a:t>80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a:p>
        </p:txBody>
      </p:sp>
      <p:sp>
        <p:nvSpPr>
          <p:cNvPr id="176132" name="Slide Number Placeholder 3"/>
          <p:cNvSpPr>
            <a:spLocks noGrp="1"/>
          </p:cNvSpPr>
          <p:nvPr>
            <p:ph type="sldNum" sz="quarter" idx="5"/>
          </p:nvPr>
        </p:nvSpPr>
        <p:spPr>
          <a:noFill/>
        </p:spPr>
        <p:txBody>
          <a:bodyPr/>
          <a:lstStyle/>
          <a:p>
            <a:fld id="{BDCB7F53-91F7-4465-BEC3-095B04E5C43C}" type="slidenum">
              <a:rPr lang="en-US" smtClean="0"/>
              <a:pPr/>
              <a:t>81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a:p>
        </p:txBody>
      </p:sp>
      <p:sp>
        <p:nvSpPr>
          <p:cNvPr id="177156" name="Slide Number Placeholder 3"/>
          <p:cNvSpPr>
            <a:spLocks noGrp="1"/>
          </p:cNvSpPr>
          <p:nvPr>
            <p:ph type="sldNum" sz="quarter" idx="5"/>
          </p:nvPr>
        </p:nvSpPr>
        <p:spPr>
          <a:noFill/>
        </p:spPr>
        <p:txBody>
          <a:bodyPr/>
          <a:lstStyle/>
          <a:p>
            <a:fld id="{02BBE56E-5470-473B-889A-4645DF0AAA7D}" type="slidenum">
              <a:rPr lang="en-US" smtClean="0"/>
              <a:pPr/>
              <a:t>82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a:p>
        </p:txBody>
      </p:sp>
      <p:sp>
        <p:nvSpPr>
          <p:cNvPr id="178180" name="Slide Number Placeholder 3"/>
          <p:cNvSpPr>
            <a:spLocks noGrp="1"/>
          </p:cNvSpPr>
          <p:nvPr>
            <p:ph type="sldNum" sz="quarter" idx="5"/>
          </p:nvPr>
        </p:nvSpPr>
        <p:spPr>
          <a:noFill/>
        </p:spPr>
        <p:txBody>
          <a:bodyPr/>
          <a:lstStyle/>
          <a:p>
            <a:fld id="{7724A4A1-9491-444B-8C16-B9B4EE583646}" type="slidenum">
              <a:rPr lang="en-US" smtClean="0"/>
              <a:pPr/>
              <a:t>83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a:p>
        </p:txBody>
      </p:sp>
      <p:sp>
        <p:nvSpPr>
          <p:cNvPr id="128004" name="Slide Number Placeholder 3"/>
          <p:cNvSpPr>
            <a:spLocks noGrp="1"/>
          </p:cNvSpPr>
          <p:nvPr>
            <p:ph type="sldNum" sz="quarter" idx="5"/>
          </p:nvPr>
        </p:nvSpPr>
        <p:spPr>
          <a:noFill/>
        </p:spPr>
        <p:txBody>
          <a:bodyPr/>
          <a:lstStyle/>
          <a:p>
            <a:fld id="{4F77B710-E3B7-4D15-838A-99421C639235}" type="slidenum">
              <a:rPr lang="en-US" smtClean="0"/>
              <a:pPr/>
              <a:t>37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p>
        </p:txBody>
      </p:sp>
      <p:sp>
        <p:nvSpPr>
          <p:cNvPr id="179204" name="Slide Number Placeholder 3"/>
          <p:cNvSpPr>
            <a:spLocks noGrp="1"/>
          </p:cNvSpPr>
          <p:nvPr>
            <p:ph type="sldNum" sz="quarter" idx="5"/>
          </p:nvPr>
        </p:nvSpPr>
        <p:spPr>
          <a:noFill/>
        </p:spPr>
        <p:txBody>
          <a:bodyPr/>
          <a:lstStyle/>
          <a:p>
            <a:fld id="{943AB1BF-FDFB-49E1-ACE6-76534A0CF6D6}" type="slidenum">
              <a:rPr lang="en-US" smtClean="0"/>
              <a:pPr/>
              <a:t>84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a:p>
        </p:txBody>
      </p:sp>
      <p:sp>
        <p:nvSpPr>
          <p:cNvPr id="180228" name="Slide Number Placeholder 3"/>
          <p:cNvSpPr>
            <a:spLocks noGrp="1"/>
          </p:cNvSpPr>
          <p:nvPr>
            <p:ph type="sldNum" sz="quarter" idx="5"/>
          </p:nvPr>
        </p:nvSpPr>
        <p:spPr>
          <a:noFill/>
        </p:spPr>
        <p:txBody>
          <a:bodyPr/>
          <a:lstStyle/>
          <a:p>
            <a:fld id="{4C1AC54D-1346-4A86-B92A-14EA05618F0B}" type="slidenum">
              <a:rPr lang="en-US" smtClean="0"/>
              <a:pPr/>
              <a:t>85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p>
        </p:txBody>
      </p:sp>
      <p:sp>
        <p:nvSpPr>
          <p:cNvPr id="181252" name="Slide Number Placeholder 3"/>
          <p:cNvSpPr>
            <a:spLocks noGrp="1"/>
          </p:cNvSpPr>
          <p:nvPr>
            <p:ph type="sldNum" sz="quarter" idx="5"/>
          </p:nvPr>
        </p:nvSpPr>
        <p:spPr>
          <a:noFill/>
        </p:spPr>
        <p:txBody>
          <a:bodyPr/>
          <a:lstStyle/>
          <a:p>
            <a:fld id="{6AA7B52F-851B-472B-9F72-F6160DAA38A7}" type="slidenum">
              <a:rPr lang="en-US" smtClean="0"/>
              <a:pPr/>
              <a:t>86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a:p>
        </p:txBody>
      </p:sp>
      <p:sp>
        <p:nvSpPr>
          <p:cNvPr id="182276" name="Slide Number Placeholder 3"/>
          <p:cNvSpPr>
            <a:spLocks noGrp="1"/>
          </p:cNvSpPr>
          <p:nvPr>
            <p:ph type="sldNum" sz="quarter" idx="5"/>
          </p:nvPr>
        </p:nvSpPr>
        <p:spPr>
          <a:noFill/>
        </p:spPr>
        <p:txBody>
          <a:bodyPr/>
          <a:lstStyle/>
          <a:p>
            <a:fld id="{E731F3A0-D0B5-4489-83B0-33D6503D51B2}" type="slidenum">
              <a:rPr lang="en-US" smtClean="0"/>
              <a:pPr/>
              <a:t>87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p>
        </p:txBody>
      </p:sp>
      <p:sp>
        <p:nvSpPr>
          <p:cNvPr id="183300" name="Slide Number Placeholder 3"/>
          <p:cNvSpPr>
            <a:spLocks noGrp="1"/>
          </p:cNvSpPr>
          <p:nvPr>
            <p:ph type="sldNum" sz="quarter" idx="5"/>
          </p:nvPr>
        </p:nvSpPr>
        <p:spPr>
          <a:noFill/>
        </p:spPr>
        <p:txBody>
          <a:bodyPr/>
          <a:lstStyle/>
          <a:p>
            <a:fld id="{D1442FFD-912D-403C-A7AC-2660085B2FFC}" type="slidenum">
              <a:rPr lang="en-US" smtClean="0"/>
              <a:pPr/>
              <a:t>88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a:p>
        </p:txBody>
      </p:sp>
      <p:sp>
        <p:nvSpPr>
          <p:cNvPr id="184324" name="Slide Number Placeholder 3"/>
          <p:cNvSpPr>
            <a:spLocks noGrp="1"/>
          </p:cNvSpPr>
          <p:nvPr>
            <p:ph type="sldNum" sz="quarter" idx="5"/>
          </p:nvPr>
        </p:nvSpPr>
        <p:spPr>
          <a:noFill/>
        </p:spPr>
        <p:txBody>
          <a:bodyPr/>
          <a:lstStyle/>
          <a:p>
            <a:fld id="{72A02AF2-7477-4FF4-85E4-7F257E604B8F}" type="slidenum">
              <a:rPr lang="en-US" smtClean="0"/>
              <a:pPr/>
              <a:t>89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p>
        </p:txBody>
      </p:sp>
      <p:sp>
        <p:nvSpPr>
          <p:cNvPr id="185348" name="Slide Number Placeholder 3"/>
          <p:cNvSpPr>
            <a:spLocks noGrp="1"/>
          </p:cNvSpPr>
          <p:nvPr>
            <p:ph type="sldNum" sz="quarter" idx="5"/>
          </p:nvPr>
        </p:nvSpPr>
        <p:spPr>
          <a:noFill/>
        </p:spPr>
        <p:txBody>
          <a:bodyPr/>
          <a:lstStyle/>
          <a:p>
            <a:fld id="{C8CCEC06-2BC4-4EAC-9AAA-C3D01226512D}" type="slidenum">
              <a:rPr lang="en-US" smtClean="0"/>
              <a:pPr/>
              <a:t>90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a:p>
        </p:txBody>
      </p:sp>
      <p:sp>
        <p:nvSpPr>
          <p:cNvPr id="186372" name="Slide Number Placeholder 3"/>
          <p:cNvSpPr>
            <a:spLocks noGrp="1"/>
          </p:cNvSpPr>
          <p:nvPr>
            <p:ph type="sldNum" sz="quarter" idx="5"/>
          </p:nvPr>
        </p:nvSpPr>
        <p:spPr>
          <a:noFill/>
        </p:spPr>
        <p:txBody>
          <a:bodyPr/>
          <a:lstStyle/>
          <a:p>
            <a:fld id="{9C4E3B0C-F60C-4716-BC40-68BB3D6EBD43}" type="slidenum">
              <a:rPr lang="en-US" smtClean="0"/>
              <a:pPr/>
              <a:t>91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p>
        </p:txBody>
      </p:sp>
      <p:sp>
        <p:nvSpPr>
          <p:cNvPr id="187396" name="Slide Number Placeholder 3"/>
          <p:cNvSpPr>
            <a:spLocks noGrp="1"/>
          </p:cNvSpPr>
          <p:nvPr>
            <p:ph type="sldNum" sz="quarter" idx="5"/>
          </p:nvPr>
        </p:nvSpPr>
        <p:spPr>
          <a:noFill/>
        </p:spPr>
        <p:txBody>
          <a:bodyPr/>
          <a:lstStyle/>
          <a:p>
            <a:fld id="{8A8E5362-97F2-47AF-A60D-6C445C86B815}" type="slidenum">
              <a:rPr lang="en-US" smtClean="0"/>
              <a:pPr/>
              <a:t>92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a:p>
        </p:txBody>
      </p:sp>
      <p:sp>
        <p:nvSpPr>
          <p:cNvPr id="188420" name="Slide Number Placeholder 3"/>
          <p:cNvSpPr>
            <a:spLocks noGrp="1"/>
          </p:cNvSpPr>
          <p:nvPr>
            <p:ph type="sldNum" sz="quarter" idx="5"/>
          </p:nvPr>
        </p:nvSpPr>
        <p:spPr>
          <a:noFill/>
        </p:spPr>
        <p:txBody>
          <a:bodyPr/>
          <a:lstStyle/>
          <a:p>
            <a:fld id="{AAC3DBCB-2CFD-45DC-AD28-1D3D87FC8677}" type="slidenum">
              <a:rPr lang="en-US" smtClean="0"/>
              <a:pPr/>
              <a:t>93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a:p>
        </p:txBody>
      </p:sp>
      <p:sp>
        <p:nvSpPr>
          <p:cNvPr id="129028" name="Slide Number Placeholder 3"/>
          <p:cNvSpPr>
            <a:spLocks noGrp="1"/>
          </p:cNvSpPr>
          <p:nvPr>
            <p:ph type="sldNum" sz="quarter" idx="5"/>
          </p:nvPr>
        </p:nvSpPr>
        <p:spPr>
          <a:noFill/>
        </p:spPr>
        <p:txBody>
          <a:bodyPr/>
          <a:lstStyle/>
          <a:p>
            <a:fld id="{7E2C63B9-85DC-41EC-83A8-2E186089410C}" type="slidenum">
              <a:rPr lang="en-US" smtClean="0"/>
              <a:pPr/>
              <a:t>38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a:p>
        </p:txBody>
      </p:sp>
      <p:sp>
        <p:nvSpPr>
          <p:cNvPr id="189444" name="Slide Number Placeholder 3"/>
          <p:cNvSpPr>
            <a:spLocks noGrp="1"/>
          </p:cNvSpPr>
          <p:nvPr>
            <p:ph type="sldNum" sz="quarter" idx="5"/>
          </p:nvPr>
        </p:nvSpPr>
        <p:spPr>
          <a:noFill/>
        </p:spPr>
        <p:txBody>
          <a:bodyPr/>
          <a:lstStyle/>
          <a:p>
            <a:fld id="{B124E575-EFB4-449B-9776-FA4AA4D3992A}" type="slidenum">
              <a:rPr lang="en-US" smtClean="0"/>
              <a:pPr/>
              <a:t>94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a:p>
        </p:txBody>
      </p:sp>
      <p:sp>
        <p:nvSpPr>
          <p:cNvPr id="190468" name="Slide Number Placeholder 3"/>
          <p:cNvSpPr>
            <a:spLocks noGrp="1"/>
          </p:cNvSpPr>
          <p:nvPr>
            <p:ph type="sldNum" sz="quarter" idx="5"/>
          </p:nvPr>
        </p:nvSpPr>
        <p:spPr>
          <a:noFill/>
        </p:spPr>
        <p:txBody>
          <a:bodyPr/>
          <a:lstStyle/>
          <a:p>
            <a:fld id="{25F6F1D2-E84F-465C-A089-93CA9CDBEB61}" type="slidenum">
              <a:rPr lang="en-US" smtClean="0"/>
              <a:pPr/>
              <a:t>95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a:p>
        </p:txBody>
      </p:sp>
      <p:sp>
        <p:nvSpPr>
          <p:cNvPr id="191492" name="Slide Number Placeholder 3"/>
          <p:cNvSpPr>
            <a:spLocks noGrp="1"/>
          </p:cNvSpPr>
          <p:nvPr>
            <p:ph type="sldNum" sz="quarter" idx="5"/>
          </p:nvPr>
        </p:nvSpPr>
        <p:spPr>
          <a:noFill/>
        </p:spPr>
        <p:txBody>
          <a:bodyPr/>
          <a:lstStyle/>
          <a:p>
            <a:fld id="{8E6B63B7-91C9-473F-B0A6-804AF487ABF0}" type="slidenum">
              <a:rPr lang="en-US" smtClean="0"/>
              <a:pPr/>
              <a:t>96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a:p>
        </p:txBody>
      </p:sp>
      <p:sp>
        <p:nvSpPr>
          <p:cNvPr id="192516" name="Slide Number Placeholder 3"/>
          <p:cNvSpPr>
            <a:spLocks noGrp="1"/>
          </p:cNvSpPr>
          <p:nvPr>
            <p:ph type="sldNum" sz="quarter" idx="5"/>
          </p:nvPr>
        </p:nvSpPr>
        <p:spPr>
          <a:noFill/>
        </p:spPr>
        <p:txBody>
          <a:bodyPr/>
          <a:lstStyle/>
          <a:p>
            <a:fld id="{03D05224-2468-441C-84E8-08B8B65AF1CD}" type="slidenum">
              <a:rPr lang="en-US" smtClean="0"/>
              <a:pPr/>
              <a:t>97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a:p>
        </p:txBody>
      </p:sp>
      <p:sp>
        <p:nvSpPr>
          <p:cNvPr id="193540" name="Slide Number Placeholder 3"/>
          <p:cNvSpPr>
            <a:spLocks noGrp="1"/>
          </p:cNvSpPr>
          <p:nvPr>
            <p:ph type="sldNum" sz="quarter" idx="5"/>
          </p:nvPr>
        </p:nvSpPr>
        <p:spPr>
          <a:noFill/>
        </p:spPr>
        <p:txBody>
          <a:bodyPr/>
          <a:lstStyle/>
          <a:p>
            <a:fld id="{3FC38750-7DF4-46EF-9144-3A982F7F00A0}" type="slidenum">
              <a:rPr lang="en-US" smtClean="0"/>
              <a:pPr/>
              <a:t>98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a:p>
        </p:txBody>
      </p:sp>
      <p:sp>
        <p:nvSpPr>
          <p:cNvPr id="194564" name="Slide Number Placeholder 3"/>
          <p:cNvSpPr>
            <a:spLocks noGrp="1"/>
          </p:cNvSpPr>
          <p:nvPr>
            <p:ph type="sldNum" sz="quarter" idx="5"/>
          </p:nvPr>
        </p:nvSpPr>
        <p:spPr>
          <a:noFill/>
        </p:spPr>
        <p:txBody>
          <a:bodyPr/>
          <a:lstStyle/>
          <a:p>
            <a:fld id="{4796B75B-1476-49B0-AC43-1B8C37B745B0}" type="slidenum">
              <a:rPr lang="en-US" smtClean="0"/>
              <a:pPr/>
              <a:t>99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a:p>
        </p:txBody>
      </p:sp>
      <p:sp>
        <p:nvSpPr>
          <p:cNvPr id="195588" name="Slide Number Placeholder 3"/>
          <p:cNvSpPr>
            <a:spLocks noGrp="1"/>
          </p:cNvSpPr>
          <p:nvPr>
            <p:ph type="sldNum" sz="quarter" idx="5"/>
          </p:nvPr>
        </p:nvSpPr>
        <p:spPr>
          <a:noFill/>
        </p:spPr>
        <p:txBody>
          <a:bodyPr/>
          <a:lstStyle/>
          <a:p>
            <a:fld id="{D1CFEAB4-196C-4CD5-B69D-76373682197E}" type="slidenum">
              <a:rPr lang="en-US" smtClean="0"/>
              <a:pPr/>
              <a:t>100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a:p>
        </p:txBody>
      </p:sp>
      <p:sp>
        <p:nvSpPr>
          <p:cNvPr id="196612" name="Slide Number Placeholder 3"/>
          <p:cNvSpPr>
            <a:spLocks noGrp="1"/>
          </p:cNvSpPr>
          <p:nvPr>
            <p:ph type="sldNum" sz="quarter" idx="5"/>
          </p:nvPr>
        </p:nvSpPr>
        <p:spPr>
          <a:noFill/>
        </p:spPr>
        <p:txBody>
          <a:bodyPr/>
          <a:lstStyle/>
          <a:p>
            <a:fld id="{0893787C-314A-4097-98E3-55406D2EE5FA}" type="slidenum">
              <a:rPr lang="en-US" smtClean="0"/>
              <a:pPr/>
              <a:t>101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a:p>
        </p:txBody>
      </p:sp>
      <p:sp>
        <p:nvSpPr>
          <p:cNvPr id="197636" name="Slide Number Placeholder 3"/>
          <p:cNvSpPr>
            <a:spLocks noGrp="1"/>
          </p:cNvSpPr>
          <p:nvPr>
            <p:ph type="sldNum" sz="quarter" idx="5"/>
          </p:nvPr>
        </p:nvSpPr>
        <p:spPr>
          <a:noFill/>
        </p:spPr>
        <p:txBody>
          <a:bodyPr/>
          <a:lstStyle/>
          <a:p>
            <a:fld id="{F0A5BA58-40B0-4FA4-B98E-183585B29E08}" type="slidenum">
              <a:rPr lang="en-US" smtClean="0"/>
              <a:pPr/>
              <a:t>102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a:p>
        </p:txBody>
      </p:sp>
      <p:sp>
        <p:nvSpPr>
          <p:cNvPr id="198660" name="Slide Number Placeholder 3"/>
          <p:cNvSpPr>
            <a:spLocks noGrp="1"/>
          </p:cNvSpPr>
          <p:nvPr>
            <p:ph type="sldNum" sz="quarter" idx="5"/>
          </p:nvPr>
        </p:nvSpPr>
        <p:spPr>
          <a:noFill/>
        </p:spPr>
        <p:txBody>
          <a:bodyPr/>
          <a:lstStyle/>
          <a:p>
            <a:fld id="{5B95D60D-87B1-4D8C-8FB1-1873712BBD35}" type="slidenum">
              <a:rPr lang="en-US" smtClean="0"/>
              <a:pPr/>
              <a:t>103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a:p>
        </p:txBody>
      </p:sp>
      <p:sp>
        <p:nvSpPr>
          <p:cNvPr id="130052" name="Slide Number Placeholder 3"/>
          <p:cNvSpPr>
            <a:spLocks noGrp="1"/>
          </p:cNvSpPr>
          <p:nvPr>
            <p:ph type="sldNum" sz="quarter" idx="5"/>
          </p:nvPr>
        </p:nvSpPr>
        <p:spPr>
          <a:noFill/>
        </p:spPr>
        <p:txBody>
          <a:bodyPr/>
          <a:lstStyle/>
          <a:p>
            <a:fld id="{254D903B-D9E7-466F-9974-58C8C7AD0570}" type="slidenum">
              <a:rPr lang="en-US" smtClean="0"/>
              <a:pPr/>
              <a:t>39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a:p>
        </p:txBody>
      </p:sp>
      <p:sp>
        <p:nvSpPr>
          <p:cNvPr id="199684" name="Slide Number Placeholder 3"/>
          <p:cNvSpPr>
            <a:spLocks noGrp="1"/>
          </p:cNvSpPr>
          <p:nvPr>
            <p:ph type="sldNum" sz="quarter" idx="5"/>
          </p:nvPr>
        </p:nvSpPr>
        <p:spPr>
          <a:noFill/>
        </p:spPr>
        <p:txBody>
          <a:bodyPr/>
          <a:lstStyle/>
          <a:p>
            <a:fld id="{6FF702DB-C32A-428B-AC14-50F64A508CF1}" type="slidenum">
              <a:rPr lang="en-US" smtClean="0"/>
              <a:pPr/>
              <a:t>104</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a:p>
        </p:txBody>
      </p:sp>
      <p:sp>
        <p:nvSpPr>
          <p:cNvPr id="200708" name="Slide Number Placeholder 3"/>
          <p:cNvSpPr>
            <a:spLocks noGrp="1"/>
          </p:cNvSpPr>
          <p:nvPr>
            <p:ph type="sldNum" sz="quarter" idx="5"/>
          </p:nvPr>
        </p:nvSpPr>
        <p:spPr>
          <a:noFill/>
        </p:spPr>
        <p:txBody>
          <a:bodyPr/>
          <a:lstStyle/>
          <a:p>
            <a:fld id="{26D747CB-CE72-40D5-AC91-AD946CFA84A2}" type="slidenum">
              <a:rPr lang="en-US" smtClean="0"/>
              <a:pPr/>
              <a:t>105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a:p>
        </p:txBody>
      </p:sp>
      <p:sp>
        <p:nvSpPr>
          <p:cNvPr id="131076" name="Slide Number Placeholder 3"/>
          <p:cNvSpPr>
            <a:spLocks noGrp="1"/>
          </p:cNvSpPr>
          <p:nvPr>
            <p:ph type="sldNum" sz="quarter" idx="5"/>
          </p:nvPr>
        </p:nvSpPr>
        <p:spPr>
          <a:noFill/>
        </p:spPr>
        <p:txBody>
          <a:bodyPr/>
          <a:lstStyle/>
          <a:p>
            <a:fld id="{D7339FA8-7652-40DD-B240-65FAD5073DC4}"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a:p>
        </p:txBody>
      </p:sp>
      <p:sp>
        <p:nvSpPr>
          <p:cNvPr id="132100" name="Slide Number Placeholder 3"/>
          <p:cNvSpPr>
            <a:spLocks noGrp="1"/>
          </p:cNvSpPr>
          <p:nvPr>
            <p:ph type="sldNum" sz="quarter" idx="5"/>
          </p:nvPr>
        </p:nvSpPr>
        <p:spPr>
          <a:noFill/>
        </p:spPr>
        <p:txBody>
          <a:bodyPr/>
          <a:lstStyle/>
          <a:p>
            <a:fld id="{E845A1F7-771B-4137-8970-9F56352DB487}"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C5CB8C75-F5DD-4BBE-BF71-9F77E257861A}" type="datetimeFigureOut">
              <a:rPr lang="en-US" smtClean="0"/>
              <a:pPr/>
              <a:t>3/10/2020</a:t>
            </a:fld>
            <a:endParaRPr lang="en-GB"/>
          </a:p>
        </p:txBody>
      </p:sp>
      <p:sp>
        <p:nvSpPr>
          <p:cNvPr id="20" name="Footer Placeholder 19"/>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A19450B-2FFF-41BB-8427-4D921697A7C2}"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CB8C75-F5DD-4BBE-BF71-9F77E257861A}" type="datetimeFigureOut">
              <a:rPr lang="en-US" smtClean="0"/>
              <a:pPr/>
              <a:t>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CB8C75-F5DD-4BBE-BF71-9F77E257861A}" type="datetimeFigureOut">
              <a:rPr lang="en-US" smtClean="0"/>
              <a:pPr/>
              <a:t>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CB8C75-F5DD-4BBE-BF71-9F77E257861A}" type="datetimeFigureOut">
              <a:rPr lang="en-US" smtClean="0"/>
              <a:pPr/>
              <a:t>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5CB8C75-F5DD-4BBE-BF71-9F77E257861A}" type="datetimeFigureOut">
              <a:rPr lang="en-US" smtClean="0"/>
              <a:pPr/>
              <a:t>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450B-2FFF-41BB-8427-4D921697A7C2}"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CB8C75-F5DD-4BBE-BF71-9F77E257861A}" type="datetimeFigureOut">
              <a:rPr lang="en-US" smtClean="0"/>
              <a:pPr/>
              <a:t>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CB8C75-F5DD-4BBE-BF71-9F77E257861A}" type="datetimeFigureOut">
              <a:rPr lang="en-US" smtClean="0"/>
              <a:pPr/>
              <a:t>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5CB8C75-F5DD-4BBE-BF71-9F77E257861A}" type="datetimeFigureOut">
              <a:rPr lang="en-US" smtClean="0"/>
              <a:pPr/>
              <a:t>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5CB8C75-F5DD-4BBE-BF71-9F77E257861A}" type="datetimeFigureOut">
              <a:rPr lang="en-US" smtClean="0"/>
              <a:pPr/>
              <a:t>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19450B-2FFF-41BB-8427-4D921697A7C2}"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CB8C75-F5DD-4BBE-BF71-9F77E257861A}" type="datetimeFigureOut">
              <a:rPr lang="en-US" smtClean="0"/>
              <a:pPr/>
              <a:t>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450B-2FFF-41BB-8427-4D921697A7C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5CB8C75-F5DD-4BBE-BF71-9F77E257861A}" type="datetimeFigureOut">
              <a:rPr lang="en-US" smtClean="0"/>
              <a:pPr/>
              <a:t>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450B-2FFF-41BB-8427-4D921697A7C2}"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5CB8C75-F5DD-4BBE-BF71-9F77E257861A}" type="datetimeFigureOut">
              <a:rPr lang="en-US" smtClean="0"/>
              <a:pPr/>
              <a:t>3/10/2020</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19450B-2FFF-41BB-8427-4D921697A7C2}"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 Id="rId14" Type="http://schemas.openxmlformats.org/officeDocument/2006/relationships/image" Target="../media/image18.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isegeek.com/what-is-timber.htm" TargetMode="External"/><Relationship Id="rId2" Type="http://schemas.openxmlformats.org/officeDocument/2006/relationships/hyperlink" Target="http://www.wisegeek.com/what-is-economics.htm" TargetMode="External"/><Relationship Id="rId1" Type="http://schemas.openxmlformats.org/officeDocument/2006/relationships/slideLayout" Target="../slideLayouts/slideLayout2.xml"/><Relationship Id="rId4" Type="http://schemas.openxmlformats.org/officeDocument/2006/relationships/hyperlink" Target="http://www.wisegeek.com/what-is-land-speculation.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http://www.geog.umontreal.ca/geotrans/eng/ch6en/conc6en/img/burgess.gif"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http://www.geog.umontreal.ca/geotrans/eng/ch6en/conc6en/img/sectornuclei.gif"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Land Economics</a:t>
            </a:r>
            <a:endParaRPr lang="en-GB" sz="5400" dirty="0"/>
          </a:p>
        </p:txBody>
      </p:sp>
      <p:sp>
        <p:nvSpPr>
          <p:cNvPr id="3" name="Subtitle 2"/>
          <p:cNvSpPr>
            <a:spLocks noGrp="1"/>
          </p:cNvSpPr>
          <p:nvPr>
            <p:ph type="subTitle" idx="1"/>
          </p:nvPr>
        </p:nvSpPr>
        <p:spPr>
          <a:xfrm>
            <a:off x="1432560" y="1850063"/>
            <a:ext cx="7406640" cy="3560137"/>
          </a:xfrm>
        </p:spPr>
        <p:txBody>
          <a:bodyPr>
            <a:noAutofit/>
          </a:bodyPr>
          <a:lstStyle/>
          <a:p>
            <a:endParaRPr lang="en-US" sz="2800" dirty="0"/>
          </a:p>
          <a:p>
            <a:endParaRPr lang="en-US" sz="2800" dirty="0"/>
          </a:p>
          <a:p>
            <a:pPr algn="ctr"/>
            <a:r>
              <a:rPr lang="en-US" sz="3600" dirty="0"/>
              <a:t>Mulugeta Tenaw (MSc)</a:t>
            </a:r>
          </a:p>
          <a:p>
            <a:pPr algn="ctr"/>
            <a:r>
              <a:rPr lang="en-US" sz="3600" dirty="0"/>
              <a:t>Institute of Land Administration, DMU</a:t>
            </a:r>
          </a:p>
          <a:p>
            <a:pPr algn="ctr"/>
            <a:r>
              <a:rPr lang="en-US" sz="3600" dirty="0"/>
              <a:t>March,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85000" lnSpcReduction="20000"/>
          </a:bodyPr>
          <a:lstStyle/>
          <a:p>
            <a:r>
              <a:rPr lang="en-GB" dirty="0"/>
              <a:t>As a resource, land is protected for the </a:t>
            </a:r>
            <a:r>
              <a:rPr lang="en-GB" dirty="0">
                <a:solidFill>
                  <a:srgbClr val="FF0000"/>
                </a:solidFill>
              </a:rPr>
              <a:t>good of society</a:t>
            </a:r>
            <a:r>
              <a:rPr lang="en-GB" dirty="0"/>
              <a:t>. As a marketable commodity, the ownership, use, and disposal of land are regulated so that </a:t>
            </a:r>
            <a:r>
              <a:rPr lang="en-GB" dirty="0">
                <a:solidFill>
                  <a:srgbClr val="FF0000"/>
                </a:solidFill>
              </a:rPr>
              <a:t>individual rights are not violated</a:t>
            </a:r>
            <a:r>
              <a:rPr lang="en-GB" dirty="0"/>
              <a:t>. </a:t>
            </a:r>
          </a:p>
          <a:p>
            <a:r>
              <a:rPr lang="en-GB" dirty="0"/>
              <a:t>All laws and operations of government are intended to serve the public. Thus, in the public interest, society may </a:t>
            </a:r>
            <a:r>
              <a:rPr lang="en-GB" dirty="0">
                <a:solidFill>
                  <a:srgbClr val="00B0F0"/>
                </a:solidFill>
              </a:rPr>
              <a:t>impose building restrictions, zoning and building ordinances, development and subdivision regulations, and other land use controls. </a:t>
            </a:r>
          </a:p>
          <a:p>
            <a:r>
              <a:rPr lang="en-GB" dirty="0"/>
              <a:t>These controls affect what may be developed, where development may occur, what activities may be permitted subsequent to development. </a:t>
            </a:r>
          </a:p>
          <a:p>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10600" cy="5632450"/>
          </a:xfrm>
          <a:prstGeom prst="rect">
            <a:avLst/>
          </a:prstGeom>
        </p:spPr>
        <p:txBody>
          <a:bodyPr>
            <a:spAutoFit/>
          </a:bodyPr>
          <a:lstStyle/>
          <a:p>
            <a:pPr algn="just" eaLnBrk="0" hangingPunct="0">
              <a:buFontTx/>
              <a:buChar char="•"/>
              <a:defRPr/>
            </a:pPr>
            <a:r>
              <a:rPr lang="en-US" sz="1800" b="1" dirty="0">
                <a:latin typeface="+mj-lt"/>
                <a:ea typeface="Times New Roman" pitchFamily="18" charset="0"/>
                <a:cs typeface="Times New Roman" pitchFamily="18" charset="0"/>
              </a:rPr>
              <a:t>Land use</a:t>
            </a:r>
            <a:r>
              <a:rPr lang="en-US" sz="1800" dirty="0">
                <a:latin typeface="+mj-lt"/>
                <a:ea typeface="Times New Roman" pitchFamily="18" charset="0"/>
                <a:cs typeface="Times New Roman" pitchFamily="18" charset="0"/>
              </a:rPr>
              <a:t>. </a:t>
            </a:r>
          </a:p>
          <a:p>
            <a:pPr algn="just" eaLnBrk="0" hangingPunct="0">
              <a:buFontTx/>
              <a:buChar char="•"/>
              <a:defRPr/>
            </a:pPr>
            <a:endParaRPr lang="en-US" sz="1800" dirty="0">
              <a:latin typeface="+mj-lt"/>
              <a:ea typeface="Times New Roman" pitchFamily="18" charset="0"/>
              <a:cs typeface="Times New Roman" pitchFamily="18" charset="0"/>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This is the most stable component of urban dynamics, as changes are likely to modify the land use structure over a rather long period of time. </a:t>
            </a: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This comes as little surprise since most real estate is built to last at least several decades. The main impact of land use on urban dynamics is its function of a generator and attractor of movements. </a:t>
            </a:r>
          </a:p>
          <a:p>
            <a:pPr algn="just" eaLnBrk="0" hangingPunct="0">
              <a:defRPr/>
            </a:pPr>
            <a:endParaRPr lang="en-US" sz="1800" dirty="0">
              <a:latin typeface="+mj-lt"/>
              <a:ea typeface="Calibri" pitchFamily="34" charset="0"/>
              <a:cs typeface="Times New Roman" pitchFamily="18" charset="0"/>
            </a:endParaRPr>
          </a:p>
          <a:p>
            <a:pPr algn="just" eaLnBrk="0" hangingPunct="0">
              <a:buFontTx/>
              <a:buChar char="•"/>
              <a:defRPr/>
            </a:pPr>
            <a:r>
              <a:rPr lang="en-US" sz="1800" b="1" dirty="0">
                <a:latin typeface="+mj-lt"/>
                <a:ea typeface="Times New Roman" pitchFamily="18" charset="0"/>
                <a:cs typeface="Times New Roman" pitchFamily="18" charset="0"/>
              </a:rPr>
              <a:t>Transport network</a:t>
            </a:r>
            <a:r>
              <a:rPr lang="en-US" sz="1800" dirty="0">
                <a:latin typeface="+mj-lt"/>
                <a:ea typeface="Times New Roman" pitchFamily="18" charset="0"/>
                <a:cs typeface="Times New Roman" pitchFamily="18" charset="0"/>
              </a:rPr>
              <a:t>. </a:t>
            </a:r>
          </a:p>
          <a:p>
            <a:pPr algn="just" eaLnBrk="0" hangingPunct="0">
              <a:buFontTx/>
              <a:buChar char="•"/>
              <a:defRPr/>
            </a:pPr>
            <a:endParaRPr lang="en-US" sz="1800" dirty="0">
              <a:latin typeface="+mj-lt"/>
              <a:ea typeface="Times New Roman" pitchFamily="18" charset="0"/>
              <a:cs typeface="Times New Roman" pitchFamily="18" charset="0"/>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This is also considered to be a rather stable component of urban dynamics, as transport infrastructures are built for the long term. </a:t>
            </a:r>
          </a:p>
          <a:p>
            <a:pPr lvl="1" algn="just" eaLnBrk="0" hangingPunct="0">
              <a:buFont typeface="Wingdings" pitchFamily="2" charset="2"/>
              <a:buChar char="Ø"/>
              <a:defRPr/>
            </a:pPr>
            <a:endParaRPr lang="en-US" sz="1800" dirty="0">
              <a:latin typeface="+mj-lt"/>
              <a:ea typeface="Times New Roman" pitchFamily="18" charset="0"/>
              <a:cs typeface="Times New Roman" pitchFamily="18" charset="0"/>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This is particularly the case for large transport terminals and subway systems that can operate for a very long period of time. For instance, many railway stations are more than one hundred years old. </a:t>
            </a:r>
          </a:p>
          <a:p>
            <a:pPr lvl="1" algn="just" eaLnBrk="0" hangingPunct="0">
              <a:buFont typeface="Wingdings" pitchFamily="2" charset="2"/>
              <a:buChar char="Ø"/>
              <a:defRPr/>
            </a:pPr>
            <a:endParaRPr lang="en-US" sz="1800" dirty="0">
              <a:latin typeface="+mj-lt"/>
              <a:ea typeface="Times New Roman" pitchFamily="18" charset="0"/>
              <a:cs typeface="Times New Roman" pitchFamily="18" charset="0"/>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The main contribution of the transport network to urban dynamics is the provision of accessibility. Changes in the transport network will impact accessibility and movements. </a:t>
            </a:r>
            <a:endParaRPr lang="en-US" sz="1800" dirty="0">
              <a:latin typeface="+mj-lt"/>
              <a:ea typeface="Calibri" pitchFamily="34"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ChangeArrowheads="1"/>
          </p:cNvSpPr>
          <p:nvPr/>
        </p:nvSpPr>
        <p:spPr bwMode="auto">
          <a:xfrm>
            <a:off x="609600" y="381000"/>
            <a:ext cx="8229600" cy="5908675"/>
          </a:xfrm>
          <a:prstGeom prst="rect">
            <a:avLst/>
          </a:prstGeom>
          <a:noFill/>
          <a:ln w="9525">
            <a:noFill/>
            <a:miter lim="800000"/>
            <a:headEnd/>
            <a:tailEnd/>
          </a:ln>
        </p:spPr>
        <p:txBody>
          <a:bodyPr>
            <a:spAutoFit/>
          </a:bodyPr>
          <a:lstStyle/>
          <a:p>
            <a:pPr algn="just" eaLnBrk="0" hangingPunct="0">
              <a:buFontTx/>
              <a:buChar char="•"/>
            </a:pPr>
            <a:r>
              <a:rPr lang="en-US" sz="1800" b="1">
                <a:cs typeface="Times New Roman" pitchFamily="18" charset="0"/>
              </a:rPr>
              <a:t>Movements</a:t>
            </a:r>
            <a:r>
              <a:rPr lang="en-US" sz="1800">
                <a:cs typeface="Times New Roman" pitchFamily="18" charset="0"/>
              </a:rPr>
              <a:t>. </a:t>
            </a:r>
          </a:p>
          <a:p>
            <a:pPr algn="just" eaLnBrk="0" hangingPunct="0">
              <a:buFontTx/>
              <a:buChar char="•"/>
            </a:pPr>
            <a:endParaRPr lang="en-US" sz="1800">
              <a:cs typeface="Times New Roman" pitchFamily="18" charset="0"/>
            </a:endParaRPr>
          </a:p>
          <a:p>
            <a:pPr lvl="1" algn="just" eaLnBrk="0" hangingPunct="0">
              <a:buFont typeface="Wingdings" pitchFamily="2" charset="2"/>
              <a:buChar char="Ø"/>
            </a:pPr>
            <a:r>
              <a:rPr lang="en-US" sz="1800">
                <a:cs typeface="Times New Roman" pitchFamily="18" charset="0"/>
              </a:rPr>
              <a:t>The most dynamic component of the system since movements of passengers or freight reflect almost immediately changes. </a:t>
            </a:r>
          </a:p>
          <a:p>
            <a:pPr lvl="1" algn="just" eaLnBrk="0" hangingPunct="0">
              <a:buFont typeface="Wingdings" pitchFamily="2" charset="2"/>
              <a:buChar char="Ø"/>
            </a:pPr>
            <a:r>
              <a:rPr lang="en-US" sz="1800">
                <a:cs typeface="Times New Roman" pitchFamily="18" charset="0"/>
              </a:rPr>
              <a:t>Movements thus tend more to be an outcome of urban dynamics than a factor shaping them. </a:t>
            </a:r>
            <a:endParaRPr lang="en-US" sz="1800">
              <a:ea typeface="Calibri" pitchFamily="34" charset="0"/>
              <a:cs typeface="Times New Roman" pitchFamily="18" charset="0"/>
            </a:endParaRPr>
          </a:p>
          <a:p>
            <a:pPr algn="just" eaLnBrk="0" hangingPunct="0">
              <a:buFontTx/>
              <a:buChar char="•"/>
            </a:pPr>
            <a:r>
              <a:rPr lang="en-US" sz="1800" b="1">
                <a:cs typeface="Times New Roman" pitchFamily="18" charset="0"/>
              </a:rPr>
              <a:t>Employment and workplaces</a:t>
            </a:r>
            <a:r>
              <a:rPr lang="en-US" sz="1800">
                <a:cs typeface="Times New Roman" pitchFamily="18" charset="0"/>
              </a:rPr>
              <a:t>. </a:t>
            </a:r>
          </a:p>
          <a:p>
            <a:pPr algn="just" eaLnBrk="0" hangingPunct="0">
              <a:buFontTx/>
              <a:buChar char="•"/>
            </a:pPr>
            <a:endParaRPr lang="en-US" sz="1800">
              <a:cs typeface="Times New Roman" pitchFamily="18" charset="0"/>
            </a:endParaRPr>
          </a:p>
          <a:p>
            <a:pPr lvl="1" algn="just" eaLnBrk="0" hangingPunct="0">
              <a:buFont typeface="Wingdings" pitchFamily="2" charset="2"/>
              <a:buChar char="Ø"/>
            </a:pPr>
            <a:r>
              <a:rPr lang="en-US" sz="1800">
                <a:cs typeface="Times New Roman" pitchFamily="18" charset="0"/>
              </a:rPr>
              <a:t>They account for significant inducement effects over urban dynamics since many models often consider employment as an exogenous factor. </a:t>
            </a:r>
          </a:p>
          <a:p>
            <a:pPr lvl="1" algn="just" eaLnBrk="0" hangingPunct="0">
              <a:buFont typeface="Wingdings" pitchFamily="2" charset="2"/>
              <a:buChar char="Ø"/>
            </a:pPr>
            <a:r>
              <a:rPr lang="en-US" sz="1800">
                <a:cs typeface="Times New Roman" pitchFamily="18" charset="0"/>
              </a:rPr>
              <a:t>This is specifically the case for employment that is categorized as basic, or export oriented, which is linked with specific economic sectors such as manufacturing. Commuting is a direct outcome of the number of jobs and the location of workplaces. </a:t>
            </a:r>
            <a:endParaRPr lang="en-US" sz="1800">
              <a:ea typeface="Calibri" pitchFamily="34" charset="0"/>
              <a:cs typeface="Calibri" pitchFamily="34" charset="0"/>
            </a:endParaRPr>
          </a:p>
          <a:p>
            <a:pPr algn="just" eaLnBrk="0" hangingPunct="0">
              <a:buFontTx/>
              <a:buChar char="•"/>
            </a:pPr>
            <a:r>
              <a:rPr lang="en-US" sz="1800" b="1">
                <a:cs typeface="Times New Roman" pitchFamily="18" charset="0"/>
              </a:rPr>
              <a:t>Population and housing</a:t>
            </a:r>
            <a:r>
              <a:rPr lang="en-US" sz="1800">
                <a:cs typeface="Times New Roman" pitchFamily="18" charset="0"/>
              </a:rPr>
              <a:t>. </a:t>
            </a:r>
          </a:p>
          <a:p>
            <a:pPr algn="just" eaLnBrk="0" hangingPunct="0">
              <a:buFontTx/>
              <a:buChar char="•"/>
            </a:pPr>
            <a:endParaRPr lang="en-US" sz="1800">
              <a:cs typeface="Times New Roman" pitchFamily="18" charset="0"/>
            </a:endParaRPr>
          </a:p>
          <a:p>
            <a:pPr lvl="1" algn="just" eaLnBrk="0" hangingPunct="0">
              <a:buFont typeface="Wingdings" pitchFamily="2" charset="2"/>
              <a:buChar char="Ø"/>
            </a:pPr>
            <a:r>
              <a:rPr lang="en-US" sz="1800">
                <a:cs typeface="Times New Roman" pitchFamily="18" charset="0"/>
              </a:rPr>
              <a:t>They act as the generators of movements, because residential areas are the sources of commuting. Since there are a wide array of incomes, standards of living, preferences and ethnicity, this diversity is reflected in the urban spatial structure. </a:t>
            </a:r>
            <a:endParaRPr lang="en-US" sz="1800"/>
          </a:p>
          <a:p>
            <a:pPr algn="just" eaLnBrk="0" hangingPunct="0"/>
            <a:endParaRPr lang="en-US" sz="18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228600" y="762000"/>
            <a:ext cx="8610600" cy="5078413"/>
          </a:xfrm>
          <a:prstGeom prst="rect">
            <a:avLst/>
          </a:prstGeom>
          <a:noFill/>
          <a:ln w="9525">
            <a:noFill/>
            <a:miter lim="800000"/>
            <a:headEnd/>
            <a:tailEnd/>
          </a:ln>
          <a:effectLst/>
        </p:spPr>
        <p:txBody>
          <a:bodyPr anchor="ctr">
            <a:spAutoFit/>
          </a:bodyPr>
          <a:lstStyle/>
          <a:p>
            <a:pPr eaLnBrk="0" hangingPunct="0">
              <a:defRPr/>
            </a:pPr>
            <a:r>
              <a:rPr lang="en-US" sz="1800" b="1" dirty="0">
                <a:latin typeface="+mj-lt"/>
                <a:ea typeface="Calibri" pitchFamily="34" charset="0"/>
                <a:cs typeface="Times-Bold"/>
              </a:rPr>
              <a:t>Effects of Transportation Technologies</a:t>
            </a:r>
          </a:p>
          <a:p>
            <a:pPr eaLnBrk="0" hangingPunct="0">
              <a:defRPr/>
            </a:pPr>
            <a:endParaRPr lang="en-US" sz="1800" dirty="0">
              <a:latin typeface="+mj-lt"/>
            </a:endParaRPr>
          </a:p>
          <a:p>
            <a:pPr lvl="1" algn="just" eaLnBrk="0" hangingPunct="0">
              <a:buFont typeface="Wingdings" pitchFamily="2" charset="2"/>
              <a:buChar char="Ø"/>
              <a:defRPr/>
            </a:pPr>
            <a:r>
              <a:rPr lang="en-US" sz="1800" dirty="0">
                <a:latin typeface="+mj-lt"/>
                <a:ea typeface="Calibri" pitchFamily="34" charset="0"/>
                <a:cs typeface="Times-Roman"/>
              </a:rPr>
              <a:t>Technological developments in production, construction, travel, transportation and trade, have radically changed the functions and forms of urban centers and have strengthened suburbs to enlarge in the urban periphery. </a:t>
            </a:r>
          </a:p>
          <a:p>
            <a:pPr lvl="1" algn="just" eaLnBrk="0" hangingPunct="0">
              <a:buFont typeface="Wingdings" pitchFamily="2" charset="2"/>
              <a:buChar char="Ø"/>
              <a:defRPr/>
            </a:pPr>
            <a:endParaRPr lang="en-US" sz="1800" dirty="0">
              <a:latin typeface="+mj-lt"/>
              <a:ea typeface="Calibri" pitchFamily="34" charset="0"/>
              <a:cs typeface="Times-Roman"/>
            </a:endParaRPr>
          </a:p>
          <a:p>
            <a:pPr lvl="1" algn="just" eaLnBrk="0" hangingPunct="0">
              <a:buFont typeface="Wingdings" pitchFamily="2" charset="2"/>
              <a:buChar char="Ø"/>
              <a:defRPr/>
            </a:pPr>
            <a:r>
              <a:rPr lang="en-US" sz="1800" dirty="0">
                <a:latin typeface="+mj-lt"/>
                <a:ea typeface="Calibri" pitchFamily="34" charset="0"/>
                <a:cs typeface="Times-Roman"/>
              </a:rPr>
              <a:t> Especially beginning of an extensive urban process with the factory system which appeared as a result of industrial revolution, led to an increase in different infrastructures in cities.</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Calibri" pitchFamily="34" charset="0"/>
                <a:cs typeface="Times-Roman"/>
              </a:rPr>
              <a:t> However the transportation system, directed by the car, spoiled this system and opened the way for people and industrial and commercial activities to be directed from urban centers towards the periphery. </a:t>
            </a:r>
          </a:p>
          <a:p>
            <a:pPr lvl="1" algn="just" eaLnBrk="0" hangingPunct="0">
              <a:defRPr/>
            </a:pPr>
            <a:endParaRPr lang="en-US" sz="1800" dirty="0">
              <a:latin typeface="+mj-lt"/>
            </a:endParaRPr>
          </a:p>
          <a:p>
            <a:pPr lvl="1" algn="just" eaLnBrk="0" hangingPunct="0">
              <a:buFont typeface="Wingdings" pitchFamily="2" charset="2"/>
              <a:buChar char="Ø"/>
              <a:defRPr/>
            </a:pPr>
            <a:r>
              <a:rPr lang="en-US" sz="1800" dirty="0">
                <a:latin typeface="+mj-lt"/>
                <a:ea typeface="Calibri" pitchFamily="34" charset="0"/>
                <a:cs typeface="Times-Roman"/>
              </a:rPr>
              <a:t>In connection with transportation technology, another factor that caused the city being spread to the surroundings of the city, were intensive investments made for access to the transportation network. </a:t>
            </a:r>
          </a:p>
          <a:p>
            <a:pPr eaLnBrk="0" hangingPunct="0">
              <a:defRPr/>
            </a:pPr>
            <a:endParaRPr lang="en-US" sz="1800" dirty="0">
              <a:latin typeface="+mj-l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381000" y="612775"/>
            <a:ext cx="8305800" cy="5632450"/>
          </a:xfrm>
          <a:prstGeom prst="rect">
            <a:avLst/>
          </a:prstGeom>
          <a:noFill/>
          <a:ln w="9525">
            <a:noFill/>
            <a:miter lim="800000"/>
            <a:headEnd/>
            <a:tailEnd/>
          </a:ln>
        </p:spPr>
        <p:txBody>
          <a:bodyPr>
            <a:spAutoFit/>
          </a:bodyPr>
          <a:lstStyle/>
          <a:p>
            <a:pPr lvl="1" algn="just" eaLnBrk="0" hangingPunct="0">
              <a:buFont typeface="Wingdings" pitchFamily="2" charset="2"/>
              <a:buChar char="Ø"/>
            </a:pPr>
            <a:r>
              <a:rPr lang="en-US" sz="1800">
                <a:ea typeface="Calibri" pitchFamily="34" charset="0"/>
                <a:cs typeface="Times-Roman"/>
              </a:rPr>
              <a:t>These investments have increased the speed and compatibility of transportation in unit time. Thus, the new income orginalling from the decreasing transportation expenses has turned back to the economy for travelling to city centre, establishing business relations </a:t>
            </a:r>
          </a:p>
          <a:p>
            <a:pPr lvl="1" algn="just" eaLnBrk="0" hangingPunct="0">
              <a:buFont typeface="Wingdings" pitchFamily="2" charset="2"/>
              <a:buChar char="Ø"/>
            </a:pPr>
            <a:r>
              <a:rPr lang="en-US" sz="1800">
                <a:ea typeface="Calibri" pitchFamily="34" charset="0"/>
                <a:cs typeface="Times-Roman"/>
              </a:rPr>
              <a:t>Information, telecommunication and transportation technologies change urban form as well. This change began after the Second World War and it became dramatic in the 1950’s </a:t>
            </a:r>
          </a:p>
          <a:p>
            <a:pPr lvl="1" algn="just" eaLnBrk="0" hangingPunct="0">
              <a:buFont typeface="Wingdings" pitchFamily="2" charset="2"/>
              <a:buChar char="Ø"/>
            </a:pPr>
            <a:endParaRPr lang="en-US" sz="1800">
              <a:ea typeface="Calibri" pitchFamily="34" charset="0"/>
              <a:cs typeface="Times-Roman"/>
            </a:endParaRPr>
          </a:p>
          <a:p>
            <a:pPr lvl="1" algn="just">
              <a:buFont typeface="Wingdings" pitchFamily="2" charset="2"/>
              <a:buChar char="Ø"/>
            </a:pPr>
            <a:r>
              <a:rPr lang="en-US" sz="1800">
                <a:ea typeface="Calibri" pitchFamily="34" charset="0"/>
                <a:cs typeface="Times-Roman"/>
              </a:rPr>
              <a:t>Auto way lanes, strengthened urban development and took agricultural areas under threat. Within this process, it can be said that cities have been formed as centers where telecommunication and transportation technologies and means and information systems became dense.</a:t>
            </a:r>
          </a:p>
          <a:p>
            <a:pPr lvl="1" algn="just"/>
            <a:endParaRPr lang="en-US" sz="1800">
              <a:ea typeface="Calibri" pitchFamily="34" charset="0"/>
              <a:cs typeface="Times-Roman"/>
            </a:endParaRPr>
          </a:p>
          <a:p>
            <a:pPr lvl="1" algn="just">
              <a:buFont typeface="Wingdings" pitchFamily="2" charset="2"/>
              <a:buChar char="Ø"/>
            </a:pPr>
            <a:r>
              <a:rPr lang="en-US" sz="1800">
                <a:ea typeface="Calibri" pitchFamily="34" charset="0"/>
                <a:cs typeface="Times-Roman"/>
              </a:rPr>
              <a:t> Effects of development continuing in these technologies, increased gradually after the second Industrial revolution. </a:t>
            </a:r>
          </a:p>
          <a:p>
            <a:pPr lvl="1" algn="just"/>
            <a:endParaRPr lang="en-US" sz="1800">
              <a:ea typeface="Calibri" pitchFamily="34" charset="0"/>
              <a:cs typeface="Times-Roman"/>
            </a:endParaRPr>
          </a:p>
          <a:p>
            <a:pPr lvl="1" algn="just">
              <a:buFont typeface="Wingdings" pitchFamily="2" charset="2"/>
              <a:buChar char="Ø"/>
            </a:pPr>
            <a:r>
              <a:rPr lang="en-US" sz="1800">
                <a:ea typeface="Calibri" pitchFamily="34" charset="0"/>
                <a:cs typeface="Times-Roman"/>
              </a:rPr>
              <a:t>Currently, it can be said that globalization has transformed the basic dimensions of societies with its investments and effects on the spatial form and dynamics of cities</a:t>
            </a:r>
          </a:p>
          <a:p>
            <a:pPr eaLnBrk="0" hangingPunct="0"/>
            <a:endParaRPr lang="en-US" sz="1800">
              <a:ea typeface="Calibri" pitchFamily="34" charset="0"/>
              <a:cs typeface="Times-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304800" y="228600"/>
            <a:ext cx="8686800" cy="6740525"/>
          </a:xfrm>
          <a:prstGeom prst="rect">
            <a:avLst/>
          </a:prstGeom>
          <a:noFill/>
          <a:ln w="9525">
            <a:noFill/>
            <a:miter lim="800000"/>
            <a:headEnd/>
            <a:tailEnd/>
          </a:ln>
          <a:effectLst/>
        </p:spPr>
        <p:txBody>
          <a:bodyPr anchor="ctr">
            <a:spAutoFit/>
          </a:bodyPr>
          <a:lstStyle/>
          <a:p>
            <a:pPr lvl="1" eaLnBrk="0" hangingPunct="0">
              <a:buFont typeface="Wingdings" pitchFamily="2" charset="2"/>
              <a:buChar char="Ø"/>
              <a:defRPr/>
            </a:pPr>
            <a:r>
              <a:rPr lang="en-US" sz="1800" dirty="0">
                <a:latin typeface="+mj-lt"/>
                <a:ea typeface="Times New Roman" pitchFamily="18" charset="0"/>
                <a:cs typeface="Times New Roman" pitchFamily="18" charset="0"/>
              </a:rPr>
              <a:t>The issue about how to articulate these relations remains, particularly in the current context of interdependency between local, regional and global processes. </a:t>
            </a:r>
          </a:p>
          <a:p>
            <a:pPr lvl="1" eaLnBrk="0" hangingPunct="0">
              <a:buFont typeface="Wingdings" pitchFamily="2" charset="2"/>
              <a:buChar char="Ø"/>
              <a:defRPr/>
            </a:pPr>
            <a:endParaRPr lang="en-US" sz="1800" dirty="0">
              <a:latin typeface="+mj-lt"/>
            </a:endParaRPr>
          </a:p>
          <a:p>
            <a:pPr lvl="1" eaLnBrk="0" hangingPunct="0">
              <a:buFont typeface="Wingdings" pitchFamily="2" charset="2"/>
              <a:buChar char="Ø"/>
              <a:defRPr/>
            </a:pPr>
            <a:r>
              <a:rPr lang="en-US" sz="1800" b="1" dirty="0">
                <a:latin typeface="+mj-lt"/>
                <a:ea typeface="Times New Roman" pitchFamily="18" charset="0"/>
                <a:cs typeface="Times New Roman" pitchFamily="18" charset="0"/>
              </a:rPr>
              <a:t>Globalization</a:t>
            </a:r>
            <a:r>
              <a:rPr lang="en-US" sz="1800" dirty="0">
                <a:latin typeface="+mj-lt"/>
                <a:ea typeface="Times New Roman" pitchFamily="18" charset="0"/>
                <a:cs typeface="Times New Roman" pitchFamily="18" charset="0"/>
              </a:rPr>
              <a:t> has substantially blurred the relationships between transportation and land use as well as its dynamics. </a:t>
            </a:r>
          </a:p>
          <a:p>
            <a:pPr lvl="1" eaLnBrk="0" hangingPunct="0">
              <a:buFont typeface="Wingdings" pitchFamily="2" charset="2"/>
              <a:buChar char="Ø"/>
              <a:defRPr/>
            </a:pPr>
            <a:endParaRPr lang="en-US" sz="1800" dirty="0">
              <a:latin typeface="+mj-lt"/>
            </a:endParaRPr>
          </a:p>
          <a:p>
            <a:pPr lvl="1" eaLnBrk="0" hangingPunct="0">
              <a:buFont typeface="Wingdings" pitchFamily="2" charset="2"/>
              <a:buChar char="Ø"/>
              <a:defRPr/>
            </a:pPr>
            <a:r>
              <a:rPr lang="en-US" sz="1800" dirty="0">
                <a:latin typeface="+mj-lt"/>
                <a:ea typeface="Times New Roman" pitchFamily="18" charset="0"/>
                <a:cs typeface="Times New Roman" pitchFamily="18" charset="0"/>
              </a:rPr>
              <a:t>The main paradigm concerns that factors that used to be endogenous to a regional setting have become </a:t>
            </a:r>
            <a:r>
              <a:rPr lang="en-US" sz="1800" b="1" dirty="0">
                <a:latin typeface="+mj-lt"/>
                <a:ea typeface="Times New Roman" pitchFamily="18" charset="0"/>
                <a:cs typeface="Times New Roman" pitchFamily="18" charset="0"/>
              </a:rPr>
              <a:t>exogenous</a:t>
            </a:r>
            <a:r>
              <a:rPr lang="en-US" sz="1800" dirty="0">
                <a:latin typeface="+mj-lt"/>
                <a:ea typeface="Times New Roman" pitchFamily="18" charset="0"/>
                <a:cs typeface="Times New Roman" pitchFamily="18" charset="0"/>
              </a:rPr>
              <a:t>. </a:t>
            </a:r>
          </a:p>
          <a:p>
            <a:pPr lvl="1" eaLnBrk="0" hangingPunct="0">
              <a:buFont typeface="Wingdings" pitchFamily="2" charset="2"/>
              <a:buChar char="Ø"/>
              <a:defRPr/>
            </a:pPr>
            <a:endParaRPr lang="en-US" sz="1800" dirty="0">
              <a:latin typeface="+mj-lt"/>
            </a:endParaRPr>
          </a:p>
          <a:p>
            <a:pPr lvl="1" eaLnBrk="0" hangingPunct="0">
              <a:buFont typeface="Wingdings" pitchFamily="2" charset="2"/>
              <a:buChar char="Ø"/>
              <a:defRPr/>
            </a:pPr>
            <a:r>
              <a:rPr lang="en-US" sz="1800" dirty="0">
                <a:latin typeface="+mj-lt"/>
                <a:ea typeface="Times New Roman" pitchFamily="18" charset="0"/>
                <a:cs typeface="Times New Roman" pitchFamily="18" charset="0"/>
              </a:rPr>
              <a:t>Consequently, many economic activities that provide employment and multiplying effects, such as manufacturing, are driven by forces that are global in scope and may have little to do with regional dynamics. </a:t>
            </a:r>
          </a:p>
          <a:p>
            <a:pPr lvl="1" eaLnBrk="0" hangingPunct="0">
              <a:buFont typeface="Wingdings" pitchFamily="2" charset="2"/>
              <a:buChar char="Ø"/>
              <a:defRPr/>
            </a:pPr>
            <a:endParaRPr lang="en-US" sz="1800" dirty="0">
              <a:latin typeface="+mj-lt"/>
            </a:endParaRPr>
          </a:p>
          <a:p>
            <a:pPr lvl="1" eaLnBrk="0" hangingPunct="0">
              <a:buFont typeface="Wingdings" pitchFamily="2" charset="2"/>
              <a:buChar char="Ø"/>
              <a:defRPr/>
            </a:pPr>
            <a:r>
              <a:rPr lang="en-US" sz="1800" dirty="0">
                <a:latin typeface="+mj-lt"/>
                <a:ea typeface="Times New Roman" pitchFamily="18" charset="0"/>
                <a:cs typeface="Times New Roman" pitchFamily="18" charset="0"/>
              </a:rPr>
              <a:t>For instance, capital investment could come from external sources and the bulk of the output could be bound to international markets. </a:t>
            </a:r>
          </a:p>
          <a:p>
            <a:pPr lvl="1" eaLnBrk="0" hangingPunct="0">
              <a:buFont typeface="Wingdings" pitchFamily="2" charset="2"/>
              <a:buChar char="Ø"/>
              <a:defRPr/>
            </a:pPr>
            <a:r>
              <a:rPr lang="en-US" sz="1800" dirty="0">
                <a:ea typeface="Times New Roman" pitchFamily="18" charset="0"/>
              </a:rPr>
              <a:t>The complexity of urban dynamics is further complicated by different temporal rates of change among its main components. </a:t>
            </a:r>
          </a:p>
          <a:p>
            <a:pPr lvl="1" eaLnBrk="0" hangingPunct="0">
              <a:buFont typeface="Wingdings" pitchFamily="2" charset="2"/>
              <a:buChar char="Ø"/>
              <a:defRPr/>
            </a:pPr>
            <a:endParaRPr lang="en-US" sz="1800" dirty="0">
              <a:ea typeface="Times New Roman" pitchFamily="18" charset="0"/>
            </a:endParaRPr>
          </a:p>
          <a:p>
            <a:pPr lvl="1" eaLnBrk="0" hangingPunct="0">
              <a:buFont typeface="Wingdings" pitchFamily="2" charset="2"/>
              <a:buChar char="Ø"/>
              <a:defRPr/>
            </a:pPr>
            <a:r>
              <a:rPr lang="en-US" sz="1800" dirty="0">
                <a:ea typeface="Times New Roman" pitchFamily="18" charset="0"/>
              </a:rPr>
              <a:t>While land use and transportation networks are very slow to change, their associated movements can change and adapt very quickly. </a:t>
            </a:r>
          </a:p>
          <a:p>
            <a:pPr lvl="1" eaLnBrk="0" hangingPunct="0">
              <a:buFont typeface="Wingdings" pitchFamily="2" charset="2"/>
              <a:buChar char="Ø"/>
              <a:defRPr/>
            </a:pPr>
            <a:endParaRPr lang="en-US" sz="1800" dirty="0">
              <a:ea typeface="Times New Roman" pitchFamily="18" charset="0"/>
            </a:endParaRPr>
          </a:p>
          <a:p>
            <a:pPr lvl="1" eaLnBrk="0" hangingPunct="0">
              <a:buFont typeface="Wingdings" pitchFamily="2" charset="2"/>
              <a:buChar char="Ø"/>
              <a:defRPr/>
            </a:pPr>
            <a:r>
              <a:rPr lang="en-US" sz="1800" dirty="0">
                <a:ea typeface="Times New Roman" pitchFamily="18" charset="0"/>
              </a:rPr>
              <a:t>As a result, changes in an urban area will range accordingly.</a:t>
            </a:r>
          </a:p>
          <a:p>
            <a:pPr eaLnBrk="0" hangingPunct="0">
              <a:defRPr/>
            </a:pPr>
            <a:endParaRPr lang="en-US" sz="1800" dirty="0">
              <a:ea typeface="Times New Roman" pitchFamily="18" charset="0"/>
            </a:endParaRPr>
          </a:p>
          <a:p>
            <a:pPr eaLnBrk="0" hangingPunct="0">
              <a:defRPr/>
            </a:pPr>
            <a:endParaRPr lang="en-US" sz="1800" dirty="0">
              <a:latin typeface="+mj-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533400" y="457200"/>
            <a:ext cx="8153400" cy="1200150"/>
          </a:xfrm>
          <a:prstGeom prst="rect">
            <a:avLst/>
          </a:prstGeom>
          <a:noFill/>
          <a:ln w="9525">
            <a:noFill/>
            <a:miter lim="800000"/>
            <a:headEnd/>
            <a:tailEnd/>
          </a:ln>
        </p:spPr>
        <p:txBody>
          <a:bodyPr>
            <a:spAutoFit/>
          </a:bodyPr>
          <a:lstStyle/>
          <a:p>
            <a:pPr lvl="1" eaLnBrk="0" hangingPunct="0">
              <a:buFont typeface="Wingdings" pitchFamily="2" charset="2"/>
              <a:buChar char="Ø"/>
            </a:pPr>
            <a:r>
              <a:rPr lang="en-US" sz="1800">
                <a:cs typeface="Times New Roman" pitchFamily="18" charset="0"/>
              </a:rPr>
              <a:t>Technological changes have also been linked with the relocation of industrial and even service activities.  </a:t>
            </a:r>
          </a:p>
          <a:p>
            <a:pPr lvl="1" eaLnBrk="0" hangingPunct="0">
              <a:buFont typeface="Wingdings" pitchFamily="2" charset="2"/>
              <a:buChar char="Ø"/>
            </a:pPr>
            <a:r>
              <a:rPr lang="en-US" sz="1800">
                <a:cs typeface="Times New Roman" pitchFamily="18" charset="0"/>
              </a:rPr>
              <a:t>Global telecommunication facilities can favor the outsourcing of several services to lower cost locations, such as the case of call centers in India indicates.</a:t>
            </a:r>
            <a:endParaRPr lang="en-US" sz="1800"/>
          </a:p>
        </p:txBody>
      </p:sp>
      <p:sp>
        <p:nvSpPr>
          <p:cNvPr id="102404" name="Rectangle 3"/>
          <p:cNvSpPr>
            <a:spLocks noChangeArrowheads="1"/>
          </p:cNvSpPr>
          <p:nvPr/>
        </p:nvSpPr>
        <p:spPr bwMode="auto">
          <a:xfrm>
            <a:off x="0" y="0"/>
            <a:ext cx="9144000" cy="457200"/>
          </a:xfrm>
          <a:prstGeom prst="rect">
            <a:avLst/>
          </a:prstGeom>
          <a:noFill/>
          <a:ln w="9525">
            <a:noFill/>
            <a:miter lim="800000"/>
            <a:headEnd/>
            <a:tailEnd/>
          </a:ln>
        </p:spPr>
        <p:txBody>
          <a:bodyPr wrap="none" lIns="0" rIns="0" anchor="ctr">
            <a:spAutoFit/>
          </a:bodyPr>
          <a:lstStyle/>
          <a:p>
            <a:endParaRPr lang="en-US"/>
          </a:p>
        </p:txBody>
      </p:sp>
      <p:pic>
        <p:nvPicPr>
          <p:cNvPr id="102405" name="Picture 5" descr="http://people.hofstra.edu/geotrans/eng/ch6en/conc6en/img/dynamicsurbanchange.gif"/>
          <p:cNvPicPr>
            <a:picLocks noChangeAspect="1" noChangeArrowheads="1"/>
          </p:cNvPicPr>
          <p:nvPr/>
        </p:nvPicPr>
        <p:blipFill>
          <a:blip r:embed="rId3"/>
          <a:srcRect/>
          <a:stretch>
            <a:fillRect/>
          </a:stretch>
        </p:blipFill>
        <p:spPr bwMode="auto">
          <a:xfrm>
            <a:off x="685800" y="1981200"/>
            <a:ext cx="7086600" cy="3810000"/>
          </a:xfrm>
          <a:prstGeom prst="rect">
            <a:avLst/>
          </a:prstGeom>
          <a:noFill/>
          <a:ln w="9525">
            <a:noFill/>
            <a:miter lim="800000"/>
            <a:headEnd/>
            <a:tailEnd/>
          </a:ln>
        </p:spPr>
      </p:pic>
      <p:sp>
        <p:nvSpPr>
          <p:cNvPr id="102406" name="Rectangle 4"/>
          <p:cNvSpPr>
            <a:spLocks noChangeArrowheads="1"/>
          </p:cNvSpPr>
          <p:nvPr/>
        </p:nvSpPr>
        <p:spPr bwMode="auto">
          <a:xfrm>
            <a:off x="457200" y="5638800"/>
            <a:ext cx="8229600" cy="923925"/>
          </a:xfrm>
          <a:prstGeom prst="rect">
            <a:avLst/>
          </a:prstGeom>
          <a:noFill/>
          <a:ln w="9525">
            <a:noFill/>
            <a:miter lim="800000"/>
            <a:headEnd/>
            <a:tailEnd/>
          </a:ln>
        </p:spPr>
        <p:txBody>
          <a:bodyPr lIns="0" rIns="0" anchor="ctr">
            <a:spAutoFit/>
          </a:bodyPr>
          <a:lstStyle/>
          <a:p>
            <a:pPr eaLnBrk="0" hangingPunct="0"/>
            <a:br>
              <a:rPr lang="en-US" sz="1800" b="1">
                <a:cs typeface="Times New Roman" pitchFamily="18" charset="0"/>
              </a:rPr>
            </a:br>
            <a:r>
              <a:rPr lang="en-US" sz="1800" b="1">
                <a:cs typeface="Times New Roman" pitchFamily="18" charset="0"/>
              </a:rPr>
              <a:t>Dynamics of Urban Change , Source: Wegener (1995).</a:t>
            </a:r>
          </a:p>
          <a:p>
            <a:pPr eaLnBrk="0" hangingPunct="0"/>
            <a:endParaRPr lang="en-US" sz="18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UNIT FOUR</a:t>
            </a:r>
            <a:r>
              <a:rPr lang="en-US" sz="2200" dirty="0"/>
              <a:t>:</a:t>
            </a:r>
            <a:r>
              <a:rPr lang="en-GB" sz="2200" b="1" dirty="0"/>
              <a:t> THE ROLE OF GOVERNMENT IN REAL ESTATE MARKETS</a:t>
            </a:r>
            <a:br>
              <a:rPr lang="en-GB" dirty="0"/>
            </a:br>
            <a:endParaRPr lang="en-GB" dirty="0"/>
          </a:p>
        </p:txBody>
      </p:sp>
      <p:sp>
        <p:nvSpPr>
          <p:cNvPr id="3" name="Content Placeholder 2"/>
          <p:cNvSpPr>
            <a:spLocks noGrp="1"/>
          </p:cNvSpPr>
          <p:nvPr>
            <p:ph idx="1"/>
          </p:nvPr>
        </p:nvSpPr>
        <p:spPr/>
        <p:txBody>
          <a:bodyPr/>
          <a:lstStyle/>
          <a:p>
            <a:pPr>
              <a:buNone/>
            </a:pPr>
            <a:r>
              <a:rPr lang="en-GB" b="1" dirty="0"/>
              <a:t>4.1 Need of Government to Regulate Land Use </a:t>
            </a:r>
          </a:p>
          <a:p>
            <a:pPr>
              <a:buFont typeface="Wingdings" pitchFamily="2" charset="2"/>
              <a:buChar char="Ø"/>
            </a:pPr>
            <a:r>
              <a:rPr lang="en-US" dirty="0"/>
              <a:t>Ground for government intervention  in the markets, in general ,are the following:</a:t>
            </a:r>
          </a:p>
          <a:p>
            <a:pPr lvl="1">
              <a:buFont typeface="Wingdings" pitchFamily="2" charset="2"/>
              <a:buChar char="ü"/>
            </a:pPr>
            <a:r>
              <a:rPr lang="en-US" dirty="0"/>
              <a:t>Physical market defects</a:t>
            </a:r>
            <a:endParaRPr lang="en-GB" dirty="0"/>
          </a:p>
          <a:p>
            <a:pPr lvl="1">
              <a:buFont typeface="Wingdings" pitchFamily="2" charset="2"/>
              <a:buChar char="ü"/>
            </a:pPr>
            <a:r>
              <a:rPr lang="en-US" dirty="0"/>
              <a:t>Imperfect competition</a:t>
            </a:r>
            <a:endParaRPr lang="en-GB" dirty="0"/>
          </a:p>
          <a:p>
            <a:pPr lvl="1">
              <a:buFont typeface="Wingdings" pitchFamily="2" charset="2"/>
              <a:buChar char="ü"/>
            </a:pPr>
            <a:r>
              <a:rPr lang="en-US" dirty="0"/>
              <a:t>Immobility of factors of production</a:t>
            </a:r>
            <a:endParaRPr lang="en-GB" dirty="0"/>
          </a:p>
          <a:p>
            <a:pPr lvl="1">
              <a:buFont typeface="Wingdings" pitchFamily="2" charset="2"/>
              <a:buChar char="ü"/>
            </a:pPr>
            <a:r>
              <a:rPr lang="en-US" dirty="0"/>
              <a:t>Externalities</a:t>
            </a:r>
            <a:endParaRPr lang="en-GB" dirty="0"/>
          </a:p>
          <a:p>
            <a:pPr lvl="1">
              <a:buFont typeface="Wingdings" pitchFamily="2" charset="2"/>
              <a:buChar char="ü"/>
            </a:pPr>
            <a:r>
              <a:rPr lang="en-US" dirty="0"/>
              <a:t>The provision of public goods</a:t>
            </a:r>
            <a:endParaRPr lang="en-GB" dirty="0"/>
          </a:p>
          <a:p>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fontScale="55000" lnSpcReduction="20000"/>
          </a:bodyPr>
          <a:lstStyle/>
          <a:p>
            <a:r>
              <a:rPr lang="en-GB" sz="4400" dirty="0"/>
              <a:t>The state should  regulate the use of land so as to protect the general health, wealth and safety of the society.</a:t>
            </a:r>
          </a:p>
          <a:p>
            <a:r>
              <a:rPr lang="en-GB" sz="4400" b="1" dirty="0" err="1"/>
              <a:t>Locational</a:t>
            </a:r>
            <a:r>
              <a:rPr lang="en-GB" sz="4400" b="1" dirty="0"/>
              <a:t> Monopoly</a:t>
            </a:r>
          </a:p>
          <a:p>
            <a:pPr>
              <a:buFont typeface="Wingdings" pitchFamily="2" charset="2"/>
              <a:buChar char="ü"/>
            </a:pPr>
            <a:r>
              <a:rPr lang="en-US" sz="4400" dirty="0"/>
              <a:t>monopoly is a market structure in which,</a:t>
            </a:r>
          </a:p>
          <a:p>
            <a:pPr lvl="2">
              <a:buFont typeface="Wingdings" pitchFamily="2" charset="2"/>
              <a:buChar char="v"/>
            </a:pPr>
            <a:r>
              <a:rPr lang="en-US" sz="3300" dirty="0"/>
              <a:t> </a:t>
            </a:r>
            <a:r>
              <a:rPr lang="en-US" sz="3300" b="1" i="1" dirty="0"/>
              <a:t>no close substitutes</a:t>
            </a:r>
          </a:p>
          <a:p>
            <a:pPr lvl="2">
              <a:buFont typeface="Wingdings" pitchFamily="2" charset="2"/>
              <a:buChar char="v"/>
            </a:pPr>
            <a:r>
              <a:rPr lang="en-US" sz="3300" b="1" i="1" dirty="0"/>
              <a:t>Price maker</a:t>
            </a:r>
          </a:p>
          <a:p>
            <a:pPr lvl="2">
              <a:buFont typeface="Wingdings" pitchFamily="2" charset="2"/>
              <a:buChar char="v"/>
            </a:pPr>
            <a:r>
              <a:rPr lang="en-US" sz="3300" b="1" i="1" dirty="0"/>
              <a:t>Producing less out put than competitive market</a:t>
            </a:r>
          </a:p>
          <a:p>
            <a:pPr>
              <a:buFont typeface="Wingdings" pitchFamily="2" charset="2"/>
              <a:buChar char="ü"/>
            </a:pPr>
            <a:r>
              <a:rPr lang="en-GB" sz="4400" dirty="0"/>
              <a:t>However, monopoly pricing in the real estate market by owners is less common than usually observed since most land uses have </a:t>
            </a:r>
            <a:r>
              <a:rPr lang="en-GB" sz="4400" b="1" i="1" dirty="0"/>
              <a:t>near substitutes</a:t>
            </a:r>
            <a:r>
              <a:rPr lang="en-GB" sz="4400" dirty="0"/>
              <a:t> that effectively provide competition.</a:t>
            </a:r>
          </a:p>
          <a:p>
            <a:pPr>
              <a:buFont typeface="Wingdings" pitchFamily="2" charset="2"/>
              <a:buChar char="ü"/>
            </a:pPr>
            <a:r>
              <a:rPr lang="en-GB" sz="4400" dirty="0"/>
              <a:t>city transportation, water, and sewer systems represent natural monopolies as it would be costly to establish competition. </a:t>
            </a:r>
          </a:p>
          <a:p>
            <a:pPr>
              <a:buFont typeface="Wingdings" pitchFamily="2" charset="2"/>
              <a:buChar char="ü"/>
            </a:pPr>
            <a:endParaRPr lang="en-US" b="1" i="1" dirty="0"/>
          </a:p>
          <a:p>
            <a:pPr>
              <a:buFont typeface="Wingdings" pitchFamily="2" charset="2"/>
              <a:buChar char="v"/>
            </a:pPr>
            <a:endParaRPr lang="en-GB" dirty="0"/>
          </a:p>
          <a:p>
            <a:pPr>
              <a:buNone/>
            </a:pP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lnSpcReduction="10000"/>
          </a:bodyPr>
          <a:lstStyle/>
          <a:p>
            <a:r>
              <a:rPr lang="en-GB" dirty="0"/>
              <a:t>Another form of potential land monopoly is the </a:t>
            </a:r>
            <a:r>
              <a:rPr lang="en-GB" b="1" dirty="0"/>
              <a:t>holdout.</a:t>
            </a:r>
          </a:p>
          <a:p>
            <a:r>
              <a:rPr lang="en-GB" dirty="0"/>
              <a:t>For example, land must be acquired for most large public projects such as roads. When assembly of multiple private parcels is involved, one or more land holders can “hold hostage” the entire project by refusing to sell at a reasonable price, thus extracting wealth from other citizens.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fontScale="92500" lnSpcReduction="20000"/>
          </a:bodyPr>
          <a:lstStyle/>
          <a:p>
            <a:pPr>
              <a:buNone/>
            </a:pPr>
            <a:r>
              <a:rPr lang="en-GB" b="1" dirty="0"/>
              <a:t>Externalities</a:t>
            </a:r>
          </a:p>
          <a:p>
            <a:r>
              <a:rPr lang="en-GB" dirty="0"/>
              <a:t>Externalities can be either </a:t>
            </a:r>
            <a:r>
              <a:rPr lang="en-GB" b="1" i="1" dirty="0"/>
              <a:t>positive or negative.</a:t>
            </a:r>
          </a:p>
          <a:p>
            <a:r>
              <a:rPr lang="en-GB" dirty="0"/>
              <a:t>Examples of positive externalities are the beneficial effects on property value from nearby parks and recreation facilities, quality </a:t>
            </a:r>
            <a:r>
              <a:rPr lang="en-GB" dirty="0" err="1"/>
              <a:t>neighborhood</a:t>
            </a:r>
            <a:r>
              <a:rPr lang="en-GB" dirty="0"/>
              <a:t> schools, quality architecture, attractive commercial areas, well kept landscapes and so forth.</a:t>
            </a:r>
          </a:p>
          <a:p>
            <a:r>
              <a:rPr lang="en-GB" dirty="0"/>
              <a:t>Under provision of positive externalities is an argument for government intervention to encourage more.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GB" dirty="0"/>
              <a:t>As the nature and extent of land use controls change, so do the nature and extent of private land ownership. </a:t>
            </a:r>
          </a:p>
          <a:p>
            <a:r>
              <a:rPr lang="en-GB" dirty="0"/>
              <a:t>Such changes </a:t>
            </a:r>
            <a:r>
              <a:rPr lang="en-GB" dirty="0">
                <a:solidFill>
                  <a:srgbClr val="00B0F0"/>
                </a:solidFill>
              </a:rPr>
              <a:t>impact markets and ultimately real estate values</a:t>
            </a:r>
            <a:r>
              <a:rPr lang="en-GB" dirty="0"/>
              <a:t>. Consequently, real estate appraisers must be familiar with the regulations and restrictions that apply to land use and understand how these regulations affect a specific property.</a:t>
            </a:r>
          </a:p>
          <a:p>
            <a:endParaRPr lang="en-GB"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lstStyle/>
          <a:p>
            <a:r>
              <a:rPr lang="en-GB" dirty="0"/>
              <a:t>Negative externalities, unaccounted negative effects of a land use on the value of surrounding properties, have the opposite result. This overproduction of negative externalities is an argument for government intervention to reduce their output.</a:t>
            </a:r>
          </a:p>
          <a:p>
            <a:pPr>
              <a:buNone/>
            </a:pPr>
            <a:endParaRPr lang="en-GB"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Possible Government Action to Allow For Externalities </a:t>
            </a:r>
            <a:endParaRPr lang="en-GB" sz="3200"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GB" dirty="0"/>
              <a:t>It may introduce a pricing system to bring externalities into consideration</a:t>
            </a:r>
          </a:p>
          <a:p>
            <a:pPr marL="514350" indent="-514350">
              <a:buFont typeface="+mj-lt"/>
              <a:buAutoNum type="arabicPeriod"/>
            </a:pPr>
            <a:r>
              <a:rPr lang="en-GB" dirty="0"/>
              <a:t>taxation and subsidies may take the idea of 'charging' a stage further</a:t>
            </a:r>
          </a:p>
          <a:p>
            <a:pPr marL="514350" indent="-514350">
              <a:buFont typeface="+mj-lt"/>
              <a:buAutoNum type="arabicPeriod"/>
            </a:pPr>
            <a:r>
              <a:rPr lang="en-GB" dirty="0"/>
              <a:t>physical control which is frequently used in the field of land resources to minimize externalities. </a:t>
            </a:r>
          </a:p>
          <a:p>
            <a:pPr marL="514350" indent="-514350">
              <a:buFont typeface="+mj-lt"/>
              <a:buAutoNum type="arabicPeriod"/>
            </a:pPr>
            <a:r>
              <a:rPr lang="en-GB" dirty="0"/>
              <a:t>externalities may be 'internalized' by the parties’ concerned combin­ing or by widening the area of control.</a:t>
            </a:r>
          </a:p>
          <a:p>
            <a:pPr marL="514350" indent="-514350">
              <a:buFont typeface="+mj-lt"/>
              <a:buAutoNum type="arabicPeriod"/>
            </a:pPr>
            <a:r>
              <a:rPr lang="en-GB" dirty="0"/>
              <a:t> the government may itself assume responsibility for providing certain goods and services.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Incomplete Information</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Unless there is full information for the building profile it may be difficult even for a building expert, let alone others, to fully assess the quality of the construction and the safety hazards it may harbour. </a:t>
            </a:r>
          </a:p>
          <a:p>
            <a:r>
              <a:rPr lang="en-GB" dirty="0"/>
              <a:t>Building codes remain an important protection against </a:t>
            </a:r>
            <a:r>
              <a:rPr lang="en-GB" b="1" i="1" dirty="0"/>
              <a:t>safety hazards</a:t>
            </a:r>
            <a:r>
              <a:rPr lang="en-GB" dirty="0"/>
              <a:t>. In similar fashion, subdivision regulations ensure minimum street design standards for traffic safety, adequate provision for fire hydrant and fire fighting access, and other matters of safety and health. </a:t>
            </a:r>
          </a:p>
          <a:p>
            <a:endParaRPr lang="en-GB"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Public Planning for Land Use Control and Environmental Hazards</a:t>
            </a:r>
            <a:endParaRPr lang="en-GB" sz="3200" dirty="0"/>
          </a:p>
        </p:txBody>
      </p:sp>
      <p:sp>
        <p:nvSpPr>
          <p:cNvPr id="3" name="Content Placeholder 2"/>
          <p:cNvSpPr>
            <a:spLocks noGrp="1"/>
          </p:cNvSpPr>
          <p:nvPr>
            <p:ph idx="1"/>
          </p:nvPr>
        </p:nvSpPr>
        <p:spPr/>
        <p:txBody>
          <a:bodyPr>
            <a:normAutofit fontScale="85000" lnSpcReduction="10000"/>
          </a:bodyPr>
          <a:lstStyle/>
          <a:p>
            <a:r>
              <a:rPr lang="en-GB" dirty="0"/>
              <a:t> </a:t>
            </a:r>
            <a:r>
              <a:rPr lang="en-US" b="1" dirty="0"/>
              <a:t>Planning</a:t>
            </a:r>
            <a:r>
              <a:rPr lang="en-US" dirty="0"/>
              <a:t> is a method of controlling the free operation of the market economy. </a:t>
            </a:r>
          </a:p>
          <a:p>
            <a:r>
              <a:rPr lang="en-US" dirty="0"/>
              <a:t>According to the theory of public planning ,directing land use practices from a society’s point of view is the best means of correcting market failure. </a:t>
            </a:r>
          </a:p>
          <a:p>
            <a:r>
              <a:rPr lang="en-US" dirty="0"/>
              <a:t>In these activities incompatible land uses are more efficiently separated, both congestion and environmental effects are more completely incorporated in to the land use and development decision processes, and buyers are best protected from incomplete information about structures.</a:t>
            </a:r>
            <a:endParaRPr lang="en-GB" dirty="0"/>
          </a:p>
          <a:p>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Comprehensive planning</a:t>
            </a:r>
          </a:p>
        </p:txBody>
      </p:sp>
      <p:sp>
        <p:nvSpPr>
          <p:cNvPr id="3" name="Content Placeholder 2"/>
          <p:cNvSpPr>
            <a:spLocks noGrp="1"/>
          </p:cNvSpPr>
          <p:nvPr>
            <p:ph idx="1"/>
          </p:nvPr>
        </p:nvSpPr>
        <p:spPr/>
        <p:txBody>
          <a:bodyPr>
            <a:normAutofit fontScale="85000" lnSpcReduction="20000"/>
          </a:bodyPr>
          <a:lstStyle/>
          <a:p>
            <a:r>
              <a:rPr lang="en-GB" dirty="0"/>
              <a:t>A comprehensive plan is a general guide to a community’s future growth and development.</a:t>
            </a:r>
          </a:p>
          <a:p>
            <a:r>
              <a:rPr lang="en-GB" dirty="0"/>
              <a:t>In its most complete form the community’s land use plan should address</a:t>
            </a:r>
          </a:p>
          <a:p>
            <a:pPr lvl="1">
              <a:buFont typeface="Wingdings" pitchFamily="2" charset="2"/>
              <a:buChar char="ü"/>
            </a:pPr>
            <a:r>
              <a:rPr lang="en-GB" dirty="0"/>
              <a:t>The community’s future population growth</a:t>
            </a:r>
          </a:p>
          <a:p>
            <a:pPr lvl="1">
              <a:buFont typeface="Wingdings" pitchFamily="2" charset="2"/>
              <a:buChar char="ü"/>
            </a:pPr>
            <a:r>
              <a:rPr lang="en-GB" dirty="0"/>
              <a:t>Its requirements for water and other natural resources </a:t>
            </a:r>
          </a:p>
          <a:p>
            <a:pPr lvl="1">
              <a:buFont typeface="Wingdings" pitchFamily="2" charset="2"/>
              <a:buChar char="ü"/>
            </a:pPr>
            <a:r>
              <a:rPr lang="en-GB" dirty="0"/>
              <a:t>Its physical characteristics (e.g., existing development and soil conditions) </a:t>
            </a:r>
          </a:p>
          <a:p>
            <a:pPr lvl="1">
              <a:buFont typeface="Wingdings" pitchFamily="2" charset="2"/>
              <a:buChar char="ü"/>
            </a:pPr>
            <a:r>
              <a:rPr lang="en-GB" dirty="0"/>
              <a:t>Its need for public services (e.g., schools and utilities) and</a:t>
            </a:r>
          </a:p>
          <a:p>
            <a:pPr lvl="1">
              <a:buFont typeface="Wingdings" pitchFamily="2" charset="2"/>
              <a:buChar char="ü"/>
            </a:pPr>
            <a:r>
              <a:rPr lang="en-GB" dirty="0"/>
              <a:t> Its need for various types of land use (e.g., single family residential and office), financial resources, and political constraints. </a:t>
            </a:r>
          </a:p>
          <a:p>
            <a:pPr>
              <a:buNone/>
            </a:pPr>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lstStyle/>
          <a:p>
            <a:r>
              <a:rPr lang="en-GB" dirty="0"/>
              <a:t>A comprehensive plan, therefore, tries to show future growth and development so as to accommodate the various needs of the community. </a:t>
            </a:r>
          </a:p>
          <a:p>
            <a:r>
              <a:rPr lang="en-GB" dirty="0"/>
              <a:t>Many communities and some states have developed detailed plans to “manage” growth, particularly those communities and states experiencing rapid growth. </a:t>
            </a:r>
          </a:p>
          <a:p>
            <a:endParaRPr lang="en-GB"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Zoning and Other Tools of Public Land Use Control</a:t>
            </a:r>
            <a:br>
              <a:rPr lang="en-GB" dirty="0"/>
            </a:br>
            <a:endParaRPr lang="en-GB" dirty="0"/>
          </a:p>
        </p:txBody>
      </p:sp>
      <p:sp>
        <p:nvSpPr>
          <p:cNvPr id="3" name="Content Placeholder 2"/>
          <p:cNvSpPr>
            <a:spLocks noGrp="1"/>
          </p:cNvSpPr>
          <p:nvPr>
            <p:ph idx="1"/>
          </p:nvPr>
        </p:nvSpPr>
        <p:spPr>
          <a:xfrm>
            <a:off x="428596" y="1071546"/>
            <a:ext cx="8358246" cy="5143536"/>
          </a:xfrm>
        </p:spPr>
        <p:txBody>
          <a:bodyPr>
            <a:normAutofit fontScale="70000" lnSpcReduction="20000"/>
          </a:bodyPr>
          <a:lstStyle/>
          <a:p>
            <a:r>
              <a:rPr lang="en-GB" sz="5100" dirty="0"/>
              <a:t>The comprehensive plan is usually general in nature. Its implementation must be through a variety of specific land use regulations. </a:t>
            </a:r>
          </a:p>
          <a:p>
            <a:r>
              <a:rPr lang="en-GB" sz="5100" dirty="0"/>
              <a:t>These regulations grow out of the </a:t>
            </a:r>
            <a:r>
              <a:rPr lang="en-GB" sz="5100" b="1" dirty="0">
                <a:solidFill>
                  <a:srgbClr val="FF0000"/>
                </a:solidFill>
              </a:rPr>
              <a:t>police powers</a:t>
            </a:r>
            <a:r>
              <a:rPr lang="en-GB" sz="5100" dirty="0"/>
              <a:t> of government to make laws to assure the health, safety and welfare of citizens.</a:t>
            </a:r>
          </a:p>
          <a:p>
            <a:r>
              <a:rPr lang="en-GB" sz="5100" dirty="0"/>
              <a:t>The conventional kinds of land use regulations, which remain the “work horses” of land use control. </a:t>
            </a:r>
          </a:p>
          <a:p>
            <a:endParaRPr lang="en-GB"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a:bodyPr>
          <a:lstStyle/>
          <a:p>
            <a:r>
              <a:rPr lang="en-GB" sz="5400" dirty="0"/>
              <a:t>These include:</a:t>
            </a:r>
          </a:p>
          <a:p>
            <a:pPr lvl="2">
              <a:buFont typeface="Wingdings" pitchFamily="2" charset="2"/>
              <a:buChar char="ü"/>
            </a:pPr>
            <a:r>
              <a:rPr lang="en-GB" sz="4400" dirty="0"/>
              <a:t> </a:t>
            </a:r>
            <a:r>
              <a:rPr lang="en-GB" sz="4400" b="1" i="1" dirty="0"/>
              <a:t>building codes</a:t>
            </a:r>
          </a:p>
          <a:p>
            <a:pPr lvl="2">
              <a:buFont typeface="Wingdings" pitchFamily="2" charset="2"/>
              <a:buChar char="ü"/>
            </a:pPr>
            <a:r>
              <a:rPr lang="en-GB" sz="4400" dirty="0"/>
              <a:t> </a:t>
            </a:r>
            <a:r>
              <a:rPr lang="en-GB" sz="4400" b="1" i="1" dirty="0"/>
              <a:t>zoning</a:t>
            </a:r>
          </a:p>
          <a:p>
            <a:pPr lvl="2">
              <a:buFont typeface="Wingdings" pitchFamily="2" charset="2"/>
              <a:buChar char="ü"/>
            </a:pPr>
            <a:r>
              <a:rPr lang="en-GB" sz="4400" dirty="0"/>
              <a:t> </a:t>
            </a:r>
            <a:r>
              <a:rPr lang="en-GB" sz="4400" b="1" i="1" dirty="0"/>
              <a:t>subdivision regulations</a:t>
            </a:r>
            <a:r>
              <a:rPr lang="en-GB" sz="4400" dirty="0"/>
              <a: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Modern Tools of Land Use Control</a:t>
            </a:r>
            <a:br>
              <a:rPr lang="en-GB" dirty="0"/>
            </a:br>
            <a:endParaRPr lang="en-GB" dirty="0"/>
          </a:p>
        </p:txBody>
      </p:sp>
      <p:sp>
        <p:nvSpPr>
          <p:cNvPr id="3" name="Content Placeholder 2"/>
          <p:cNvSpPr>
            <a:spLocks noGrp="1"/>
          </p:cNvSpPr>
          <p:nvPr>
            <p:ph idx="1"/>
          </p:nvPr>
        </p:nvSpPr>
        <p:spPr/>
        <p:txBody>
          <a:bodyPr/>
          <a:lstStyle/>
          <a:p>
            <a:r>
              <a:rPr lang="en-GB" b="1" i="1" dirty="0"/>
              <a:t>Planned Unit Developments</a:t>
            </a:r>
            <a:endParaRPr lang="en-GB" dirty="0"/>
          </a:p>
          <a:p>
            <a:r>
              <a:rPr lang="en-GB" b="1" i="1" dirty="0"/>
              <a:t>Performance Standards</a:t>
            </a:r>
          </a:p>
          <a:p>
            <a:r>
              <a:rPr lang="en-GB" b="1" i="1" dirty="0"/>
              <a:t>Impact Fees</a:t>
            </a:r>
            <a:endParaRPr lang="en-GB" dirty="0"/>
          </a:p>
          <a:p>
            <a:r>
              <a:rPr lang="en-GB" b="1" i="1" dirty="0"/>
              <a:t>Growth Restrictions</a:t>
            </a:r>
            <a:endParaRPr lang="en-GB"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Difficulties of Control by Planning</a:t>
            </a:r>
            <a:endParaRPr lang="en-GB" dirty="0"/>
          </a:p>
        </p:txBody>
      </p:sp>
      <p:sp>
        <p:nvSpPr>
          <p:cNvPr id="3" name="Content Placeholder 2"/>
          <p:cNvSpPr>
            <a:spLocks noGrp="1"/>
          </p:cNvSpPr>
          <p:nvPr>
            <p:ph idx="1"/>
          </p:nvPr>
        </p:nvSpPr>
        <p:spPr/>
        <p:txBody>
          <a:bodyPr>
            <a:normAutofit fontScale="85000" lnSpcReduction="20000"/>
          </a:bodyPr>
          <a:lstStyle/>
          <a:p>
            <a:r>
              <a:rPr lang="en-GB" b="1" i="1" dirty="0"/>
              <a:t>First</a:t>
            </a:r>
            <a:r>
              <a:rPr lang="en-GB" dirty="0"/>
              <a:t>, planning lacks flexibility as regards individual preferences</a:t>
            </a:r>
          </a:p>
          <a:p>
            <a:r>
              <a:rPr lang="en-GB" b="1" i="1" dirty="0"/>
              <a:t>Second</a:t>
            </a:r>
            <a:r>
              <a:rPr lang="en-GB" dirty="0"/>
              <a:t>, planning may take insufficient account of certain benefits which exist in the current land-use situation.</a:t>
            </a:r>
          </a:p>
          <a:p>
            <a:r>
              <a:rPr lang="en-GB" b="1" i="1" dirty="0"/>
              <a:t>Third</a:t>
            </a:r>
            <a:r>
              <a:rPr lang="en-GB" dirty="0"/>
              <a:t>, planning tends to overlook certain repercussions of the controls imposed.</a:t>
            </a:r>
          </a:p>
          <a:p>
            <a:r>
              <a:rPr lang="en-GB" b="1" i="1" dirty="0"/>
              <a:t>Fourth</a:t>
            </a:r>
            <a:r>
              <a:rPr lang="en-GB" dirty="0"/>
              <a:t>, planning tends to be negative in character.</a:t>
            </a:r>
          </a:p>
          <a:p>
            <a:r>
              <a:rPr lang="en-GB" b="1" i="1" dirty="0"/>
              <a:t>Fifth</a:t>
            </a:r>
            <a:r>
              <a:rPr lang="en-GB" dirty="0"/>
              <a:t>, case-by-case examination of applications for planning permission leads to delays in arriving at a decision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1.4 Characteristics of Land as a factor of Production</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Land is </a:t>
            </a:r>
            <a:r>
              <a:rPr lang="en-GB" dirty="0">
                <a:solidFill>
                  <a:srgbClr val="00B0F0"/>
                </a:solidFill>
              </a:rPr>
              <a:t>primary input and factor of production</a:t>
            </a:r>
            <a:r>
              <a:rPr lang="en-GB" dirty="0"/>
              <a:t> which is not consumed but without which no production is possible. </a:t>
            </a:r>
          </a:p>
          <a:p>
            <a:r>
              <a:rPr lang="en-GB" dirty="0"/>
              <a:t>It is the resource that has no cost of production and, although its usage can be switched from a less to more profitable one, its </a:t>
            </a:r>
            <a:r>
              <a:rPr lang="en-GB" dirty="0">
                <a:solidFill>
                  <a:srgbClr val="00B0F0"/>
                </a:solidFill>
              </a:rPr>
              <a:t>supply cannot be increased</a:t>
            </a:r>
            <a:r>
              <a:rPr lang="en-GB" dirty="0"/>
              <a:t>. </a:t>
            </a:r>
          </a:p>
          <a:p>
            <a:r>
              <a:rPr lang="en-GB" dirty="0"/>
              <a:t>The “land” includes all physical elements in the wealth of a nation bestowed by nature; such as climate, environment, fields, forests, minerals, mountains, lakes, streams, seas, and animals.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lstStyle/>
          <a:p>
            <a:r>
              <a:rPr lang="en-US" b="1" i="1" dirty="0"/>
              <a:t>Finally</a:t>
            </a:r>
            <a:r>
              <a:rPr lang="en-US" dirty="0"/>
              <a:t>, it must be remembered that the planning process itself uses up re­sources and so, like other activities, must only be undertaken to the point where the marginal benefit equals marginal cost. It is not therefore appropriate for dealing with only minor faults in the land and property markets. </a:t>
            </a:r>
            <a:endParaRPr lang="en-GB" dirty="0"/>
          </a:p>
          <a:p>
            <a:endParaRPr lang="en-GB"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Environmental Hazards</a:t>
            </a:r>
            <a:br>
              <a:rPr lang="en-GB" dirty="0"/>
            </a:br>
            <a:endParaRPr lang="en-GB" dirty="0"/>
          </a:p>
        </p:txBody>
      </p:sp>
      <p:sp>
        <p:nvSpPr>
          <p:cNvPr id="3" name="Content Placeholder 2"/>
          <p:cNvSpPr>
            <a:spLocks noGrp="1"/>
          </p:cNvSpPr>
          <p:nvPr>
            <p:ph idx="1"/>
          </p:nvPr>
        </p:nvSpPr>
        <p:spPr/>
        <p:txBody>
          <a:bodyPr/>
          <a:lstStyle/>
          <a:p>
            <a:r>
              <a:rPr lang="en-GB" dirty="0"/>
              <a:t>Environmental hazards are regulated by federal, state, and local agencies.</a:t>
            </a:r>
          </a:p>
          <a:p>
            <a:r>
              <a:rPr lang="en-GB" dirty="0"/>
              <a:t>The scope and intensity of environmental regulation means property owners are subject to huge dollar amounts of potential liability if environmental hazards are found on their properties.</a:t>
            </a:r>
          </a:p>
          <a:p>
            <a:endParaRPr lang="en-GB"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Government’s Power of Eminent Domain and to Tax Real Property</a:t>
            </a:r>
            <a:endParaRPr lang="en-GB" sz="2800" dirty="0"/>
          </a:p>
        </p:txBody>
      </p:sp>
      <p:sp>
        <p:nvSpPr>
          <p:cNvPr id="3" name="Content Placeholder 2"/>
          <p:cNvSpPr>
            <a:spLocks noGrp="1"/>
          </p:cNvSpPr>
          <p:nvPr>
            <p:ph idx="1"/>
          </p:nvPr>
        </p:nvSpPr>
        <p:spPr/>
        <p:txBody>
          <a:bodyPr/>
          <a:lstStyle/>
          <a:p>
            <a:r>
              <a:rPr lang="en-GB" b="1" dirty="0"/>
              <a:t>The Government’s Power of Eminent Domain-</a:t>
            </a:r>
            <a:r>
              <a:rPr lang="en-GB" b="1" i="1" dirty="0"/>
              <a:t> </a:t>
            </a:r>
            <a:r>
              <a:rPr lang="en-GB" sz="2800" b="1" i="1" dirty="0"/>
              <a:t>Eminent domain</a:t>
            </a:r>
            <a:r>
              <a:rPr lang="en-GB" sz="2800" dirty="0"/>
              <a:t> (in USA)/</a:t>
            </a:r>
            <a:r>
              <a:rPr lang="en-GB" sz="2800" b="1" i="1" dirty="0"/>
              <a:t>compulsory purchase</a:t>
            </a:r>
            <a:r>
              <a:rPr lang="en-GB" sz="2800" dirty="0"/>
              <a:t> (in Europe), one form of government intervention in land use, is the right of the government to acquire private property without the owner’s consent for public use in exchange for </a:t>
            </a:r>
            <a:r>
              <a:rPr lang="en-GB" sz="2800" b="1" i="1" dirty="0"/>
              <a:t>just compensation.</a:t>
            </a:r>
            <a:r>
              <a:rPr lang="en-GB" sz="2800" dirty="0"/>
              <a:t> </a:t>
            </a:r>
            <a:endParaRPr lang="en-GB" dirty="0"/>
          </a:p>
          <a:p>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fontScale="92500" lnSpcReduction="20000"/>
          </a:bodyPr>
          <a:lstStyle/>
          <a:p>
            <a:r>
              <a:rPr lang="en-GB" dirty="0" err="1"/>
              <a:t>Werin</a:t>
            </a:r>
            <a:r>
              <a:rPr lang="en-GB" dirty="0"/>
              <a:t> (1982) distinguishes three different reasons for compulsory purchase. These are:</a:t>
            </a:r>
          </a:p>
          <a:p>
            <a:pPr lvl="1">
              <a:buFont typeface="Wingdings" pitchFamily="2" charset="2"/>
              <a:buChar char="ü"/>
            </a:pPr>
            <a:r>
              <a:rPr lang="en-GB" dirty="0"/>
              <a:t>The property owner may </a:t>
            </a:r>
            <a:r>
              <a:rPr lang="en-GB" b="1" i="1" dirty="0"/>
              <a:t>veto</a:t>
            </a:r>
            <a:r>
              <a:rPr lang="en-GB" dirty="0"/>
              <a:t> a transfer that is the owner blankly refuses the to sale his property on any account</a:t>
            </a:r>
          </a:p>
          <a:p>
            <a:pPr lvl="1">
              <a:buFont typeface="Wingdings" pitchFamily="2" charset="2"/>
              <a:buChar char="ü"/>
            </a:pPr>
            <a:r>
              <a:rPr lang="en-GB" dirty="0"/>
              <a:t>The seller may be in a monopolistic position</a:t>
            </a:r>
          </a:p>
          <a:p>
            <a:pPr lvl="1">
              <a:buFont typeface="Wingdings" pitchFamily="2" charset="2"/>
              <a:buChar char="ü"/>
            </a:pPr>
            <a:r>
              <a:rPr lang="en-GB" dirty="0"/>
              <a:t>Reallocating resources from the seller to the buyer, which as a rule means in favour of the community</a:t>
            </a:r>
          </a:p>
          <a:p>
            <a:r>
              <a:rPr lang="en-GB" dirty="0"/>
              <a:t>Just compensation is the market value of the property, if completely taken, or the total value of all financial loss if partially taken.</a:t>
            </a:r>
          </a:p>
          <a:p>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The Power of Government to Tax Real Property</a:t>
            </a:r>
            <a:endParaRPr lang="en-GB" sz="2800" dirty="0"/>
          </a:p>
        </p:txBody>
      </p:sp>
      <p:sp>
        <p:nvSpPr>
          <p:cNvPr id="3" name="Content Placeholder 2"/>
          <p:cNvSpPr>
            <a:spLocks noGrp="1"/>
          </p:cNvSpPr>
          <p:nvPr>
            <p:ph idx="1"/>
          </p:nvPr>
        </p:nvSpPr>
        <p:spPr/>
        <p:txBody>
          <a:bodyPr/>
          <a:lstStyle/>
          <a:p>
            <a:r>
              <a:rPr lang="en-GB" dirty="0"/>
              <a:t>The term tax is defined as; </a:t>
            </a:r>
            <a:r>
              <a:rPr lang="en-GB" i="1" dirty="0"/>
              <a:t>“compulsory levy that is the most important source of government revenue”</a:t>
            </a:r>
          </a:p>
          <a:p>
            <a:r>
              <a:rPr lang="en-GB" dirty="0"/>
              <a:t>Taxes are classified into two groups as </a:t>
            </a:r>
            <a:r>
              <a:rPr lang="en-GB" b="1" i="1" dirty="0"/>
              <a:t>direct</a:t>
            </a:r>
            <a:r>
              <a:rPr lang="en-GB" dirty="0"/>
              <a:t> and</a:t>
            </a:r>
            <a:r>
              <a:rPr lang="en-GB" i="1" dirty="0"/>
              <a:t> </a:t>
            </a:r>
            <a:r>
              <a:rPr lang="en-GB" b="1" i="1" dirty="0"/>
              <a:t>indirect</a:t>
            </a:r>
            <a:r>
              <a:rPr lang="en-GB" dirty="0"/>
              <a:t>.</a:t>
            </a:r>
          </a:p>
          <a:p>
            <a:r>
              <a:rPr lang="en-GB" dirty="0"/>
              <a:t>Property</a:t>
            </a:r>
            <a:r>
              <a:rPr lang="en-GB" i="1" dirty="0"/>
              <a:t> </a:t>
            </a:r>
            <a:r>
              <a:rPr lang="en-GB" dirty="0"/>
              <a:t>tax is a kind of wealth tax.</a:t>
            </a:r>
            <a:r>
              <a:rPr lang="en-GB" i="1" dirty="0"/>
              <a:t> </a:t>
            </a:r>
            <a:r>
              <a:rPr lang="en-GB" dirty="0"/>
              <a:t>As declared in Land Administration Guidelines (1996), any taxation systems should;</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p:txBody>
          <a:bodyPr>
            <a:normAutofit fontScale="85000" lnSpcReduction="20000"/>
          </a:bodyPr>
          <a:lstStyle/>
          <a:p>
            <a:pPr lvl="0"/>
            <a:r>
              <a:rPr lang="en-GB" dirty="0"/>
              <a:t>serve</a:t>
            </a:r>
            <a:r>
              <a:rPr lang="en-GB" i="1" dirty="0"/>
              <a:t> </a:t>
            </a:r>
            <a:r>
              <a:rPr lang="en-GB" dirty="0"/>
              <a:t>clearly defined social objectives </a:t>
            </a:r>
          </a:p>
          <a:p>
            <a:pPr lvl="0"/>
            <a:r>
              <a:rPr lang="en-GB" dirty="0"/>
              <a:t>raise significant amount of revenue </a:t>
            </a:r>
          </a:p>
          <a:p>
            <a:pPr lvl="0"/>
            <a:r>
              <a:rPr lang="en-GB" dirty="0"/>
              <a:t>be exclusively under</a:t>
            </a:r>
            <a:r>
              <a:rPr lang="en-GB" i="1" dirty="0"/>
              <a:t> </a:t>
            </a:r>
            <a:r>
              <a:rPr lang="en-GB" dirty="0"/>
              <a:t>the control of the government authority </a:t>
            </a:r>
          </a:p>
          <a:p>
            <a:pPr lvl="0"/>
            <a:r>
              <a:rPr lang="en-GB" dirty="0"/>
              <a:t>be administered in a way that public understands</a:t>
            </a:r>
            <a:r>
              <a:rPr lang="en-GB" i="1" dirty="0"/>
              <a:t> </a:t>
            </a:r>
            <a:r>
              <a:rPr lang="en-GB" dirty="0"/>
              <a:t>and sees as fair</a:t>
            </a:r>
          </a:p>
          <a:p>
            <a:pPr lvl="0"/>
            <a:r>
              <a:rPr lang="en-GB" dirty="0"/>
              <a:t>be relatively simple and cheap to collect</a:t>
            </a:r>
          </a:p>
          <a:p>
            <a:pPr lvl="0"/>
            <a:r>
              <a:rPr lang="en-GB" dirty="0"/>
              <a:t>be designed to make it difficult</a:t>
            </a:r>
            <a:r>
              <a:rPr lang="en-GB" i="1" dirty="0"/>
              <a:t> </a:t>
            </a:r>
            <a:r>
              <a:rPr lang="en-GB" dirty="0"/>
              <a:t>to avoid making payments </a:t>
            </a:r>
          </a:p>
          <a:p>
            <a:pPr lvl="0"/>
            <a:r>
              <a:rPr lang="en-GB" dirty="0"/>
              <a:t>distribute the tax burden equitably across the community</a:t>
            </a:r>
          </a:p>
          <a:p>
            <a:pPr lvl="0"/>
            <a:r>
              <a:rPr lang="en-GB" dirty="0"/>
              <a:t>encourage the good use of resources</a:t>
            </a:r>
          </a:p>
          <a:p>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a:xfrm>
            <a:off x="457200" y="1142984"/>
            <a:ext cx="8229600" cy="4983179"/>
          </a:xfrm>
        </p:spPr>
        <p:txBody>
          <a:bodyPr>
            <a:normAutofit fontScale="25000" lnSpcReduction="20000"/>
          </a:bodyPr>
          <a:lstStyle/>
          <a:p>
            <a:r>
              <a:rPr lang="en-GB" sz="11200" b="1" i="1" dirty="0"/>
              <a:t>Property taxes</a:t>
            </a:r>
            <a:r>
              <a:rPr lang="en-GB" sz="11200" dirty="0"/>
              <a:t> are the oldest and most prevalent form of taxation- considered as a local tax as it is frequently used to fund local government’s activities.</a:t>
            </a:r>
          </a:p>
          <a:p>
            <a:r>
              <a:rPr lang="en-GB" sz="11200" dirty="0"/>
              <a:t>As indicated by MUNRO (2000), property taxes may be classified broadly into </a:t>
            </a:r>
            <a:r>
              <a:rPr lang="en-GB" sz="11200" b="1" i="1" dirty="0"/>
              <a:t>‘annual’</a:t>
            </a:r>
            <a:r>
              <a:rPr lang="en-GB" sz="11200" i="1" dirty="0"/>
              <a:t> </a:t>
            </a:r>
            <a:r>
              <a:rPr lang="en-GB" sz="11200" dirty="0"/>
              <a:t>and </a:t>
            </a:r>
            <a:r>
              <a:rPr lang="en-GB" sz="11200" b="1" i="1" dirty="0"/>
              <a:t>‘incidental’</a:t>
            </a:r>
            <a:r>
              <a:rPr lang="en-GB" sz="11200" i="1" dirty="0"/>
              <a:t> </a:t>
            </a:r>
            <a:r>
              <a:rPr lang="en-GB" sz="11200" dirty="0"/>
              <a:t>taxes. </a:t>
            </a:r>
          </a:p>
          <a:p>
            <a:r>
              <a:rPr lang="en-GB" sz="11200" dirty="0"/>
              <a:t>Taxes levied annually on property are seen as </a:t>
            </a:r>
            <a:r>
              <a:rPr lang="en-GB" sz="11200" dirty="0">
                <a:solidFill>
                  <a:srgbClr val="FF0000"/>
                </a:solidFill>
              </a:rPr>
              <a:t>wealth tax </a:t>
            </a:r>
            <a:r>
              <a:rPr lang="en-GB" sz="11200" dirty="0"/>
              <a:t>in every country. The annual levy may be based on-</a:t>
            </a:r>
            <a:r>
              <a:rPr lang="en-GB" sz="11200" dirty="0">
                <a:solidFill>
                  <a:srgbClr val="FF0000"/>
                </a:solidFill>
              </a:rPr>
              <a:t>estimated market value</a:t>
            </a:r>
            <a:r>
              <a:rPr lang="en-GB" sz="11200" dirty="0"/>
              <a:t>, or the </a:t>
            </a:r>
            <a:r>
              <a:rPr lang="en-GB" sz="11200" dirty="0">
                <a:solidFill>
                  <a:srgbClr val="FF0000"/>
                </a:solidFill>
              </a:rPr>
              <a:t>assessed rental value </a:t>
            </a:r>
            <a:r>
              <a:rPr lang="en-GB" sz="11200" dirty="0"/>
              <a:t>of the land or property, or in some countries area of the property (DALE and MCLAUGHLIN 1999). </a:t>
            </a:r>
            <a:r>
              <a:rPr lang="en-GB" sz="11200" b="1" i="1" dirty="0"/>
              <a:t>Incidental taxes</a:t>
            </a:r>
            <a:r>
              <a:rPr lang="en-GB" sz="11200" dirty="0"/>
              <a:t> arise because a specific event triggers the tax, such as the sale of the property, or its change to more valuable use.</a:t>
            </a:r>
          </a:p>
          <a:p>
            <a:endParaRPr lang="en-GB"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Mechanics of the Property tax</a:t>
            </a:r>
            <a:br>
              <a:rPr lang="en-GB" dirty="0"/>
            </a:br>
            <a:endParaRPr lang="en-GB" dirty="0"/>
          </a:p>
        </p:txBody>
      </p:sp>
      <p:sp>
        <p:nvSpPr>
          <p:cNvPr id="3" name="Content Placeholder 2"/>
          <p:cNvSpPr>
            <a:spLocks noGrp="1"/>
          </p:cNvSpPr>
          <p:nvPr>
            <p:ph idx="1"/>
          </p:nvPr>
        </p:nvSpPr>
        <p:spPr/>
        <p:txBody>
          <a:bodyPr/>
          <a:lstStyle/>
          <a:p>
            <a:r>
              <a:rPr lang="en-GB" dirty="0"/>
              <a:t>Property tax rates are determined by local or central governments and in many countries local governments levy rates that differ by property class. </a:t>
            </a:r>
          </a:p>
          <a:p>
            <a:r>
              <a:rPr lang="en-GB" dirty="0"/>
              <a:t>Different tax rates may be imposed for different classes of property (residential, commercial, and industrial, for example). </a:t>
            </a:r>
          </a:p>
          <a:p>
            <a:endParaRPr lang="en-GB"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5" name="Object 1"/>
          <p:cNvGraphicFramePr>
            <a:graphicFrameLocks noChangeAspect="1"/>
          </p:cNvGraphicFramePr>
          <p:nvPr/>
        </p:nvGraphicFramePr>
        <p:xfrm>
          <a:off x="1357290" y="1285860"/>
          <a:ext cx="5929354" cy="1090617"/>
        </p:xfrm>
        <a:graphic>
          <a:graphicData uri="http://schemas.openxmlformats.org/presentationml/2006/ole">
            <mc:AlternateContent xmlns:mc="http://schemas.openxmlformats.org/markup-compatibility/2006">
              <mc:Choice xmlns:v="urn:schemas-microsoft-com:vml" Requires="v">
                <p:oleObj spid="_x0000_s1038" name="Equation" r:id="rId3" imgW="1205977" imgH="444307" progId="Equation.3">
                  <p:embed/>
                </p:oleObj>
              </mc:Choice>
              <mc:Fallback>
                <p:oleObj name="Equation" r:id="rId3" imgW="1205977" imgH="44430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1285860"/>
                        <a:ext cx="5929354" cy="1090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357166"/>
            <a:ext cx="808907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basic formula for determining the property tax rate is :</a:t>
            </a:r>
            <a:endParaRPr kumimoji="0" lang="en-GB" sz="4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33" name="Object 9"/>
          <p:cNvGraphicFramePr>
            <a:graphicFrameLocks noChangeAspect="1"/>
          </p:cNvGraphicFramePr>
          <p:nvPr/>
        </p:nvGraphicFramePr>
        <p:xfrm>
          <a:off x="1000100" y="3143248"/>
          <a:ext cx="219075" cy="219075"/>
        </p:xfrm>
        <a:graphic>
          <a:graphicData uri="http://schemas.openxmlformats.org/presentationml/2006/ole">
            <mc:AlternateContent xmlns:mc="http://schemas.openxmlformats.org/markup-compatibility/2006">
              <mc:Choice xmlns:v="urn:schemas-microsoft-com:vml" Requires="v">
                <p:oleObj spid="_x0000_s1039" name="Equation" r:id="rId5" imgW="215619" imgH="215619" progId="Equation.3">
                  <p:embed/>
                </p:oleObj>
              </mc:Choice>
              <mc:Fallback>
                <p:oleObj name="Equation" r:id="rId5" imgW="215619" imgH="215619"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3143248"/>
                        <a:ext cx="219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1000100" y="3857628"/>
          <a:ext cx="219075" cy="219075"/>
        </p:xfrm>
        <a:graphic>
          <a:graphicData uri="http://schemas.openxmlformats.org/presentationml/2006/ole">
            <mc:AlternateContent xmlns:mc="http://schemas.openxmlformats.org/markup-compatibility/2006">
              <mc:Choice xmlns:v="urn:schemas-microsoft-com:vml" Requires="v">
                <p:oleObj spid="_x0000_s1040" name="Equation" r:id="rId7" imgW="215619" imgH="215619" progId="Equation.3">
                  <p:embed/>
                </p:oleObj>
              </mc:Choice>
              <mc:Fallback>
                <p:oleObj name="Equation" r:id="rId7" imgW="215619" imgH="21561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00" y="3857628"/>
                        <a:ext cx="219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1071538" y="4214818"/>
          <a:ext cx="180975" cy="228600"/>
        </p:xfrm>
        <a:graphic>
          <a:graphicData uri="http://schemas.openxmlformats.org/presentationml/2006/ole">
            <mc:AlternateContent xmlns:mc="http://schemas.openxmlformats.org/markup-compatibility/2006">
              <mc:Choice xmlns:v="urn:schemas-microsoft-com:vml" Requires="v">
                <p:oleObj spid="_x0000_s1041" name="Equation" r:id="rId9" imgW="177646" imgH="228402" progId="Equation.3">
                  <p:embed/>
                </p:oleObj>
              </mc:Choice>
              <mc:Fallback>
                <p:oleObj name="Equation" r:id="rId9" imgW="177646" imgH="228402"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38" y="4214818"/>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1071538" y="4572008"/>
          <a:ext cx="180975" cy="219075"/>
        </p:xfrm>
        <a:graphic>
          <a:graphicData uri="http://schemas.openxmlformats.org/presentationml/2006/ole">
            <mc:AlternateContent xmlns:mc="http://schemas.openxmlformats.org/markup-compatibility/2006">
              <mc:Choice xmlns:v="urn:schemas-microsoft-com:vml" Requires="v">
                <p:oleObj spid="_x0000_s1042" name="Equation" r:id="rId11" imgW="177569" imgH="215619" progId="Equation.3">
                  <p:embed/>
                </p:oleObj>
              </mc:Choice>
              <mc:Fallback>
                <p:oleObj name="Equation" r:id="rId11" imgW="177569" imgH="215619"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1538" y="4572008"/>
                        <a:ext cx="180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1000100" y="5072074"/>
          <a:ext cx="200025" cy="219075"/>
        </p:xfrm>
        <a:graphic>
          <a:graphicData uri="http://schemas.openxmlformats.org/presentationml/2006/ole">
            <mc:AlternateContent xmlns:mc="http://schemas.openxmlformats.org/markup-compatibility/2006">
              <mc:Choice xmlns:v="urn:schemas-microsoft-com:vml" Requires="v">
                <p:oleObj spid="_x0000_s1043" name="Equation" r:id="rId13" imgW="203024" imgH="215713" progId="Equation.3">
                  <p:embed/>
                </p:oleObj>
              </mc:Choice>
              <mc:Fallback>
                <p:oleObj name="Equation" r:id="rId13" imgW="203024" imgH="215713"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00" y="5072074"/>
                        <a:ext cx="2000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ChangeArrowheads="1"/>
          </p:cNvSpPr>
          <p:nvPr/>
        </p:nvSpPr>
        <p:spPr bwMode="auto">
          <a:xfrm rot="10800000" flipV="1">
            <a:off x="1428728" y="2483719"/>
            <a:ext cx="9715504"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p>
          <a:p>
            <a:pPr lvl="0" algn="just" fontAlgn="base">
              <a:spcBef>
                <a:spcPct val="0"/>
              </a:spcBef>
              <a:spcAft>
                <a:spcPct val="0"/>
              </a:spcAft>
            </a:pPr>
            <a:endParaRPr lang="en-GB" sz="1100" dirty="0">
              <a:solidFill>
                <a:srgbClr val="000000"/>
              </a:solidFill>
              <a:latin typeface="Arial" pitchFamily="34" charset="0"/>
              <a:ea typeface="Times New Roman" pitchFamily="18" charset="0"/>
              <a:cs typeface="Arial" pitchFamily="34" charset="0"/>
            </a:endParaRPr>
          </a:p>
          <a:p>
            <a:pPr lvl="0" algn="just" fontAlgn="base">
              <a:spcBef>
                <a:spcPct val="0"/>
              </a:spcBef>
              <a:spcAft>
                <a:spcPct val="0"/>
              </a:spcAft>
            </a:pPr>
            <a:endPar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lvl="0" algn="just" fontAlgn="base">
              <a:spcBef>
                <a:spcPct val="0"/>
              </a:spcBef>
              <a:spcAft>
                <a:spcPct val="0"/>
              </a:spcAft>
            </a:pPr>
            <a:endPar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lvl="0" algn="just" fontAlgn="base">
              <a:spcBef>
                <a:spcPct val="0"/>
              </a:spcBef>
              <a:spcAft>
                <a:spcPct val="0"/>
              </a:spcAf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denotes the tax rate; </a:t>
            </a:r>
          </a:p>
          <a:p>
            <a:pPr lvl="0" algn="just" fontAlgn="base">
              <a:spcBef>
                <a:spcPct val="0"/>
              </a:spcBef>
              <a:spcAft>
                <a:spcPct val="0"/>
              </a:spcAft>
            </a:pPr>
            <a:endParaRPr lang="en-GB" sz="1100" dirty="0">
              <a:solidFill>
                <a:srgbClr val="000000"/>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sz="1100" dirty="0">
              <a:solidFill>
                <a:srgbClr val="000000"/>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sz="1100" dirty="0">
              <a:solidFill>
                <a:srgbClr val="000000"/>
              </a:solidFill>
              <a:latin typeface="Arial" pitchFamily="34" charset="0"/>
              <a:ea typeface="Times New Roman" pitchFamily="18" charset="0"/>
              <a:cs typeface="Arial" pitchFamily="34" charset="0"/>
            </a:endParaRPr>
          </a:p>
          <a:p>
            <a:pPr lvl="0" algn="just" fontAlgn="base">
              <a:spcBef>
                <a:spcPct val="0"/>
              </a:spcBef>
              <a:spcAft>
                <a:spcPct val="0"/>
              </a:spcAft>
            </a:pPr>
            <a:r>
              <a:rPr lang="en-GB" dirty="0">
                <a:solidFill>
                  <a:srgbClr val="000000"/>
                </a:solidFill>
                <a:latin typeface="Arial" pitchFamily="34" charset="0"/>
                <a:ea typeface="Times New Roman" pitchFamily="18" charset="0"/>
                <a:cs typeface="Arial" pitchFamily="34" charset="0"/>
              </a:rPr>
              <a:t>the budget expenditures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895350"/>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1357290" y="4143380"/>
            <a:ext cx="800099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the income from sources other than property tax;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1500166" y="4572008"/>
            <a:ext cx="857249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the total assessed value of all properties and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1357290" y="5214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the value of property exemptions.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428596" y="2643182"/>
            <a:ext cx="864339" cy="369332"/>
          </a:xfrm>
          <a:prstGeom prst="rect">
            <a:avLst/>
          </a:prstGeom>
        </p:spPr>
        <p:txBody>
          <a:bodyPr wrap="none">
            <a:spAutoFit/>
          </a:bodyPr>
          <a:lstStyle/>
          <a:p>
            <a:r>
              <a:rPr lang="en-GB" dirty="0">
                <a:solidFill>
                  <a:srgbClr val="000000"/>
                </a:solidFill>
                <a:latin typeface="Arial" pitchFamily="34" charset="0"/>
                <a:ea typeface="Times New Roman" pitchFamily="18" charset="0"/>
                <a:cs typeface="Arial" pitchFamily="34" charset="0"/>
              </a:rPr>
              <a:t>Where</a:t>
            </a:r>
            <a:endParaRPr lang="en-GB"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sng" strike="noStrike" cap="none" normalizeH="0" baseline="0" dirty="0">
                <a:ln>
                  <a:noFill/>
                </a:ln>
                <a:solidFill>
                  <a:srgbClr val="000000"/>
                </a:solidFill>
                <a:effectLst/>
                <a:latin typeface="Arial" pitchFamily="34" charset="0"/>
                <a:ea typeface="Times New Roman" pitchFamily="18" charset="0"/>
                <a:cs typeface="Arial" pitchFamily="34" charset="0"/>
              </a:rPr>
              <a:t>Example 1</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Consider a community’s budget, which forecasts expenditures for the coming year of 65 million birr. Tax income from non property sources is projected to be 25 million birr, and the community contains properties with a total assessed value of 2.5 billion birr. The total value of properties exempted from the property tax is 500 million birr. Thus, the tax base is 2 billion birr. Determine the property tax rate based on this given. </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According to the above formula the property tax rate can be calculated as follows:</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0961" name="Object 1"/>
          <p:cNvGraphicFramePr>
            <a:graphicFrameLocks noChangeAspect="1"/>
          </p:cNvGraphicFramePr>
          <p:nvPr/>
        </p:nvGraphicFramePr>
        <p:xfrm>
          <a:off x="1428728" y="4643446"/>
          <a:ext cx="4691063" cy="1285875"/>
        </p:xfrm>
        <a:graphic>
          <a:graphicData uri="http://schemas.openxmlformats.org/presentationml/2006/ole">
            <mc:AlternateContent xmlns:mc="http://schemas.openxmlformats.org/markup-compatibility/2006">
              <mc:Choice xmlns:v="urn:schemas-microsoft-com:vml" Requires="v">
                <p:oleObj spid="_x0000_s2052" name="Equation" r:id="rId3" imgW="2489040" imgH="660240" progId="Equation.3">
                  <p:embed/>
                </p:oleObj>
              </mc:Choice>
              <mc:Fallback>
                <p:oleObj name="Equation" r:id="rId3" imgW="248904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28" y="4643446"/>
                        <a:ext cx="4691063"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lstStyle/>
          <a:p>
            <a:r>
              <a:rPr lang="en-GB" dirty="0"/>
              <a:t>As an asset, it includes anything </a:t>
            </a:r>
            <a:r>
              <a:rPr lang="en-GB" dirty="0">
                <a:solidFill>
                  <a:srgbClr val="00B0F0"/>
                </a:solidFill>
              </a:rPr>
              <a:t>on the ground </a:t>
            </a:r>
            <a:r>
              <a:rPr lang="en-GB" dirty="0"/>
              <a:t>(such as building, crops, fences, trees, water), </a:t>
            </a:r>
            <a:r>
              <a:rPr lang="en-GB" dirty="0">
                <a:solidFill>
                  <a:srgbClr val="00B0F0"/>
                </a:solidFill>
              </a:rPr>
              <a:t>above the ground </a:t>
            </a:r>
            <a:r>
              <a:rPr lang="en-GB" dirty="0"/>
              <a:t>(air and space rights), </a:t>
            </a:r>
            <a:r>
              <a:rPr lang="en-GB" dirty="0">
                <a:solidFill>
                  <a:srgbClr val="00B0F0"/>
                </a:solidFill>
              </a:rPr>
              <a:t>under the ground </a:t>
            </a:r>
            <a:r>
              <a:rPr lang="en-GB" dirty="0"/>
              <a:t>(mineral rights). </a:t>
            </a:r>
          </a:p>
          <a:p>
            <a:r>
              <a:rPr lang="en-GB" dirty="0"/>
              <a:t>As collateral, land is </a:t>
            </a:r>
            <a:r>
              <a:rPr lang="en-GB" dirty="0">
                <a:solidFill>
                  <a:srgbClr val="00B0F0"/>
                </a:solidFill>
              </a:rPr>
              <a:t>very attractive to lenders </a:t>
            </a:r>
            <a:r>
              <a:rPr lang="en-GB" dirty="0"/>
              <a:t>because it cannot be destroyed, moved, stolen, or wasted. </a:t>
            </a:r>
          </a:p>
          <a:p>
            <a:endParaRPr lang="en-GB"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356"/>
            <a:ext cx="7715304" cy="2769989"/>
          </a:xfrm>
          <a:prstGeom prst="rect">
            <a:avLst/>
          </a:prstGeom>
        </p:spPr>
        <p:txBody>
          <a:bodyPr wrap="square">
            <a:spAutoFit/>
          </a:bodyPr>
          <a:lstStyle/>
          <a:p>
            <a:pPr lvl="0" algn="just" fontAlgn="base">
              <a:spcBef>
                <a:spcPct val="0"/>
              </a:spcBef>
              <a:spcAft>
                <a:spcPct val="0"/>
              </a:spcAft>
            </a:pPr>
            <a:r>
              <a:rPr lang="en-GB" sz="1100" b="1" u="sng" dirty="0">
                <a:solidFill>
                  <a:srgbClr val="000000"/>
                </a:solidFill>
                <a:latin typeface="Arial" pitchFamily="34" charset="0"/>
                <a:ea typeface="Times New Roman" pitchFamily="18" charset="0"/>
                <a:cs typeface="Arial" pitchFamily="34" charset="0"/>
              </a:rPr>
              <a:t>I</a:t>
            </a:r>
            <a:r>
              <a:rPr lang="en-GB" sz="1400" b="1" u="sng" dirty="0">
                <a:solidFill>
                  <a:srgbClr val="000000"/>
                </a:solidFill>
                <a:latin typeface="Arial" pitchFamily="34" charset="0"/>
                <a:ea typeface="Times New Roman" pitchFamily="18" charset="0"/>
                <a:cs typeface="Arial" pitchFamily="34" charset="0"/>
              </a:rPr>
              <a:t>nterpretation </a:t>
            </a:r>
            <a:endParaRPr lang="en-GB" sz="1100" dirty="0">
              <a:latin typeface="Arial" pitchFamily="34" charset="0"/>
              <a:cs typeface="Arial" pitchFamily="34" charset="0"/>
            </a:endParaRPr>
          </a:p>
          <a:p>
            <a:pPr lvl="0" algn="just" eaLnBrk="0" fontAlgn="base" hangingPunct="0">
              <a:spcBef>
                <a:spcPct val="0"/>
              </a:spcBef>
              <a:spcAft>
                <a:spcPct val="0"/>
              </a:spcAft>
            </a:pPr>
            <a:r>
              <a:rPr lang="en-GB" sz="3200" dirty="0">
                <a:solidFill>
                  <a:srgbClr val="000000"/>
                </a:solidFill>
                <a:latin typeface="Arial" pitchFamily="34" charset="0"/>
                <a:ea typeface="Times New Roman" pitchFamily="18" charset="0"/>
                <a:cs typeface="Arial" pitchFamily="34" charset="0"/>
              </a:rPr>
              <a:t>It can be interpreted as 2 percent of the taxable value of all properties in the community is required in taxes to pay for the community’s expenditures during the coming year. </a:t>
            </a:r>
            <a:endParaRPr lang="en-GB" sz="4800" dirty="0">
              <a:latin typeface="Arial" pitchFamily="34" charset="0"/>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57158" y="571480"/>
            <a:ext cx="850112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000000"/>
                </a:solidFill>
                <a:effectLst/>
                <a:latin typeface="Arial" pitchFamily="34" charset="0"/>
                <a:ea typeface="Times New Roman" pitchFamily="18" charset="0"/>
                <a:cs typeface="Arial" pitchFamily="34" charset="0"/>
              </a:rPr>
              <a:t>Tax Exempt Properties</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Most communities contain a number of tax exempt properties.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Such properties include government owned properties and others exempted by state law or the state constitution.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This category typically includes </a:t>
            </a:r>
            <a:r>
              <a:rPr kumimoji="0" lang="en-GB" sz="3200" b="0" i="0" u="none" strike="noStrike" cap="none" normalizeH="0" baseline="0" dirty="0">
                <a:ln>
                  <a:noFill/>
                </a:ln>
                <a:solidFill>
                  <a:srgbClr val="FF0000"/>
                </a:solidFill>
                <a:effectLst/>
                <a:latin typeface="Arial" pitchFamily="34" charset="0"/>
                <a:ea typeface="Times New Roman" pitchFamily="18" charset="0"/>
                <a:cs typeface="Arial" pitchFamily="34" charset="0"/>
              </a:rPr>
              <a:t>universities, schools, hospitals, places of worship, and other property of religious organizations</a:t>
            </a:r>
            <a:r>
              <a:rPr kumimoji="0" lang="en-GB"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 Exempt properties lower the tax base of the community, thus raising the taxes of other property owners.</a:t>
            </a:r>
            <a:endParaRPr kumimoji="0" lang="en-GB" sz="4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4033" name="Object 1"/>
          <p:cNvGraphicFramePr>
            <a:graphicFrameLocks noChangeAspect="1"/>
          </p:cNvGraphicFramePr>
          <p:nvPr/>
        </p:nvGraphicFramePr>
        <p:xfrm>
          <a:off x="1714480" y="1857364"/>
          <a:ext cx="6286544" cy="785818"/>
        </p:xfrm>
        <a:graphic>
          <a:graphicData uri="http://schemas.openxmlformats.org/presentationml/2006/ole">
            <mc:AlternateContent xmlns:mc="http://schemas.openxmlformats.org/markup-compatibility/2006">
              <mc:Choice xmlns:v="urn:schemas-microsoft-com:vml" Requires="v">
                <p:oleObj spid="_x0000_s3076" name="Equation" r:id="rId3" imgW="3543300" imgH="431800" progId="Equation.3">
                  <p:embed/>
                </p:oleObj>
              </mc:Choice>
              <mc:Fallback>
                <p:oleObj name="Equation" r:id="rId3" imgW="35433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1857364"/>
                        <a:ext cx="6286544"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286116" y="785794"/>
            <a:ext cx="4855560" cy="523220"/>
          </a:xfrm>
          <a:prstGeom prst="rect">
            <a:avLst/>
          </a:prstGeom>
        </p:spPr>
        <p:txBody>
          <a:bodyPr wrap="none">
            <a:spAutoFit/>
          </a:bodyPr>
          <a:lstStyle/>
          <a:p>
            <a:r>
              <a:rPr lang="en-GB" sz="2800" b="1" i="1" dirty="0"/>
              <a:t>Calculation of effective tax rate</a:t>
            </a:r>
            <a:endParaRPr lang="en-GB"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pic>
        <p:nvPicPr>
          <p:cNvPr id="4" name="Content Placeholder 3" descr="http://www.henrygeorge.org/images/production.gif"/>
          <p:cNvPicPr>
            <a:picLocks noGrp="1"/>
          </p:cNvPicPr>
          <p:nvPr>
            <p:ph idx="1"/>
          </p:nvPr>
        </p:nvPicPr>
        <p:blipFill>
          <a:blip r:embed="rId2" cstate="print"/>
          <a:srcRect/>
          <a:stretch>
            <a:fillRect/>
          </a:stretch>
        </p:blipFill>
        <p:spPr bwMode="auto">
          <a:xfrm>
            <a:off x="1219200" y="1371600"/>
            <a:ext cx="7620000" cy="48767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92500" lnSpcReduction="20000"/>
          </a:bodyPr>
          <a:lstStyle/>
          <a:p>
            <a:r>
              <a:rPr lang="en-GB" dirty="0"/>
              <a:t>Land is the entire </a:t>
            </a:r>
            <a:r>
              <a:rPr lang="en-GB" dirty="0">
                <a:solidFill>
                  <a:srgbClr val="00B0F0"/>
                </a:solidFill>
              </a:rPr>
              <a:t>material universe exclusive of people and their products</a:t>
            </a:r>
            <a:r>
              <a:rPr lang="en-GB" dirty="0"/>
              <a:t>. Everything physical (other than human beings) which is not the result of human effort is within the economic definition of land. </a:t>
            </a:r>
          </a:p>
          <a:p>
            <a:r>
              <a:rPr lang="en-GB" dirty="0"/>
              <a:t>This concept thus includes not merely the dry surface of the earth, but all natural materials, forces and opportunities .</a:t>
            </a:r>
          </a:p>
          <a:p>
            <a:r>
              <a:rPr lang="en-GB" dirty="0"/>
              <a:t>To understand the meaning of land as a factor of production, and we must conceive and define land broadly, as </a:t>
            </a:r>
            <a:r>
              <a:rPr lang="en-GB" dirty="0">
                <a:solidFill>
                  <a:srgbClr val="00B0F0"/>
                </a:solidFill>
              </a:rPr>
              <a:t>the entire set of natural opportunities</a:t>
            </a:r>
            <a:r>
              <a:rPr lang="en-GB"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92500" lnSpcReduction="10000"/>
          </a:bodyPr>
          <a:lstStyle/>
          <a:p>
            <a:r>
              <a:rPr lang="en-GB" dirty="0"/>
              <a:t>It is needed for </a:t>
            </a:r>
            <a:r>
              <a:rPr lang="en-GB" dirty="0">
                <a:solidFill>
                  <a:srgbClr val="00B0F0"/>
                </a:solidFill>
              </a:rPr>
              <a:t>all production</a:t>
            </a:r>
            <a:r>
              <a:rPr lang="en-GB" dirty="0"/>
              <a:t>, </a:t>
            </a:r>
            <a:r>
              <a:rPr lang="en-GB" dirty="0">
                <a:solidFill>
                  <a:srgbClr val="00B0F0"/>
                </a:solidFill>
              </a:rPr>
              <a:t>for all human life and activity of any kind</a:t>
            </a:r>
            <a:r>
              <a:rPr lang="en-GB" dirty="0"/>
              <a:t>. When most people think of "land," their mental picture is of </a:t>
            </a:r>
            <a:r>
              <a:rPr lang="en-GB" dirty="0">
                <a:solidFill>
                  <a:srgbClr val="00B0F0"/>
                </a:solidFill>
              </a:rPr>
              <a:t>farm land</a:t>
            </a:r>
            <a:r>
              <a:rPr lang="en-GB" dirty="0"/>
              <a:t>: crops, or, pastures. But in fact, the most valuable natural resource in modern society is </a:t>
            </a:r>
            <a:r>
              <a:rPr lang="en-GB" dirty="0">
                <a:solidFill>
                  <a:srgbClr val="00B0F0"/>
                </a:solidFill>
              </a:rPr>
              <a:t>urban land. </a:t>
            </a:r>
          </a:p>
          <a:p>
            <a:r>
              <a:rPr lang="en-GB" dirty="0"/>
              <a:t>In cities, activities take less land area per head, but more land value, because the price of city land (per unit of area) is hundreds, sometimes thousands of times higher than the price of rural land.</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GB" dirty="0"/>
              <a:t>Distinguishing the factors of production is crucial to our analysis. </a:t>
            </a:r>
          </a:p>
          <a:p>
            <a:r>
              <a:rPr lang="en-GB" dirty="0" err="1">
                <a:solidFill>
                  <a:srgbClr val="00B0F0"/>
                </a:solidFill>
              </a:rPr>
              <a:t>Labor</a:t>
            </a:r>
            <a:r>
              <a:rPr lang="en-GB" dirty="0"/>
              <a:t> is only human exertion; </a:t>
            </a:r>
            <a:r>
              <a:rPr lang="en-GB" dirty="0">
                <a:solidFill>
                  <a:srgbClr val="00B0F0"/>
                </a:solidFill>
              </a:rPr>
              <a:t>capital</a:t>
            </a:r>
            <a:r>
              <a:rPr lang="en-GB" dirty="0"/>
              <a:t> is only physical products of human </a:t>
            </a:r>
            <a:r>
              <a:rPr lang="en-GB" dirty="0" err="1"/>
              <a:t>labor</a:t>
            </a:r>
            <a:r>
              <a:rPr lang="en-GB" dirty="0"/>
              <a:t>; </a:t>
            </a:r>
            <a:r>
              <a:rPr lang="en-GB" dirty="0">
                <a:solidFill>
                  <a:srgbClr val="00B0F0"/>
                </a:solidFill>
              </a:rPr>
              <a:t>land </a:t>
            </a:r>
            <a:r>
              <a:rPr lang="en-GB" dirty="0"/>
              <a:t>is only things not created by human </a:t>
            </a:r>
            <a:r>
              <a:rPr lang="en-GB" dirty="0" err="1"/>
              <a:t>labor</a:t>
            </a:r>
            <a:r>
              <a:rPr lang="en-GB" dirty="0"/>
              <a:t>. </a:t>
            </a:r>
          </a:p>
          <a:p>
            <a:r>
              <a:rPr lang="en-GB" dirty="0"/>
              <a:t>They are </a:t>
            </a:r>
            <a:r>
              <a:rPr lang="en-GB" dirty="0">
                <a:solidFill>
                  <a:srgbClr val="00B0F0"/>
                </a:solidFill>
              </a:rPr>
              <a:t>not convertible </a:t>
            </a:r>
            <a:r>
              <a:rPr lang="en-GB" dirty="0"/>
              <a:t>into each other. (For example: something can be built on land, but if the building is destroyed, the value of the bare land remains.)</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UNIT TWO:</a:t>
            </a:r>
            <a:r>
              <a:rPr lang="en-GB" sz="2700" b="1" dirty="0"/>
              <a:t>SUPPLY &amp; DEMAND OF LAND: THE ECONOMIC DETERMINANTS OF LAND RENT</a:t>
            </a:r>
            <a:br>
              <a:rPr lang="en-GB" sz="3200" dirty="0"/>
            </a:br>
            <a:endParaRPr lang="en-GB" sz="3200" dirty="0"/>
          </a:p>
        </p:txBody>
      </p:sp>
      <p:sp>
        <p:nvSpPr>
          <p:cNvPr id="3" name="Content Placeholder 2"/>
          <p:cNvSpPr>
            <a:spLocks noGrp="1"/>
          </p:cNvSpPr>
          <p:nvPr>
            <p:ph idx="1"/>
          </p:nvPr>
        </p:nvSpPr>
        <p:spPr/>
        <p:txBody>
          <a:bodyPr>
            <a:normAutofit lnSpcReduction="10000"/>
          </a:bodyPr>
          <a:lstStyle/>
          <a:p>
            <a:pPr>
              <a:buNone/>
            </a:pPr>
            <a:r>
              <a:rPr lang="en-GB" b="1" dirty="0"/>
              <a:t>2.1 Supply and Demand of Land </a:t>
            </a:r>
            <a:endParaRPr lang="en-GB" dirty="0"/>
          </a:p>
          <a:p>
            <a:r>
              <a:rPr lang="en-GB" dirty="0"/>
              <a:t>The </a:t>
            </a:r>
            <a:r>
              <a:rPr lang="en-GB" dirty="0">
                <a:solidFill>
                  <a:srgbClr val="00B0F0"/>
                </a:solidFill>
              </a:rPr>
              <a:t>price</a:t>
            </a:r>
            <a:r>
              <a:rPr lang="en-GB" dirty="0"/>
              <a:t> of a commodity, service, or product is created by the </a:t>
            </a:r>
            <a:r>
              <a:rPr lang="en-GB" dirty="0">
                <a:solidFill>
                  <a:srgbClr val="FF0000"/>
                </a:solidFill>
              </a:rPr>
              <a:t>interaction of supply and demand</a:t>
            </a:r>
            <a:r>
              <a:rPr lang="en-GB" dirty="0"/>
              <a:t>. </a:t>
            </a:r>
          </a:p>
          <a:p>
            <a:r>
              <a:rPr lang="en-GB" dirty="0"/>
              <a:t>Market analysis investigates </a:t>
            </a:r>
            <a:r>
              <a:rPr lang="en-GB" dirty="0">
                <a:solidFill>
                  <a:srgbClr val="FF0000"/>
                </a:solidFill>
              </a:rPr>
              <a:t>supply and demand</a:t>
            </a:r>
            <a:r>
              <a:rPr lang="en-GB" dirty="0"/>
              <a:t> as economic forces that establish the price of </a:t>
            </a:r>
            <a:r>
              <a:rPr lang="en-GB" dirty="0">
                <a:solidFill>
                  <a:srgbClr val="00B0F0"/>
                </a:solidFill>
              </a:rPr>
              <a:t>real estate product</a:t>
            </a:r>
            <a:r>
              <a:rPr lang="en-GB" dirty="0"/>
              <a:t>. </a:t>
            </a:r>
          </a:p>
          <a:p>
            <a:r>
              <a:rPr lang="en-GB" dirty="0"/>
              <a:t> Supply and demand are the forces that form the foundation for the </a:t>
            </a:r>
            <a:r>
              <a:rPr lang="en-GB" dirty="0">
                <a:solidFill>
                  <a:srgbClr val="00B0F0"/>
                </a:solidFill>
              </a:rPr>
              <a:t>allocation of resources in a market</a:t>
            </a:r>
            <a:r>
              <a:rPr lang="en-GB"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a:bodyPr>
          <a:lstStyle/>
          <a:p>
            <a:r>
              <a:rPr lang="en-GB" dirty="0"/>
              <a:t>Demand is the quantity of a product buyers are </a:t>
            </a:r>
            <a:r>
              <a:rPr lang="en-GB" dirty="0">
                <a:solidFill>
                  <a:srgbClr val="00B0F0"/>
                </a:solidFill>
              </a:rPr>
              <a:t>willing and able (if demand is effective) to purchase</a:t>
            </a:r>
            <a:r>
              <a:rPr lang="en-GB" dirty="0"/>
              <a:t> at a particular price at which the good is being sold. </a:t>
            </a:r>
          </a:p>
          <a:p>
            <a:r>
              <a:rPr lang="en-GB" dirty="0"/>
              <a:t>The supply of a good (or service) is the quantity that producers are </a:t>
            </a:r>
            <a:r>
              <a:rPr lang="en-GB" dirty="0">
                <a:solidFill>
                  <a:srgbClr val="00B0F0"/>
                </a:solidFill>
              </a:rPr>
              <a:t>willing and able to supply</a:t>
            </a:r>
            <a:r>
              <a:rPr lang="en-GB" dirty="0"/>
              <a:t> on the market at a particular price.</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ONE: INTRODUCTION</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US" dirty="0"/>
              <a:t>1.1 </a:t>
            </a:r>
            <a:r>
              <a:rPr lang="en-US" b="1" dirty="0"/>
              <a:t>Definitions of Land Economics</a:t>
            </a:r>
          </a:p>
          <a:p>
            <a:pPr>
              <a:buNone/>
            </a:pPr>
            <a:r>
              <a:rPr lang="en-US" b="1" dirty="0"/>
              <a:t>-H</a:t>
            </a:r>
            <a:r>
              <a:rPr lang="en-US" dirty="0"/>
              <a:t>ow do you define land?</a:t>
            </a:r>
          </a:p>
          <a:p>
            <a:r>
              <a:rPr lang="en-GB" dirty="0"/>
              <a:t>Land is the ultimate resource, without it life on earth cannot be sustained.</a:t>
            </a:r>
          </a:p>
          <a:p>
            <a:r>
              <a:rPr lang="en-GB" dirty="0"/>
              <a:t>Land is a </a:t>
            </a:r>
            <a:r>
              <a:rPr lang="en-GB" dirty="0">
                <a:solidFill>
                  <a:srgbClr val="FF0000"/>
                </a:solidFill>
              </a:rPr>
              <a:t>scare resource </a:t>
            </a:r>
            <a:r>
              <a:rPr lang="en-GB" dirty="0"/>
              <a:t>involving a wide range of rights and responsibilities. </a:t>
            </a:r>
          </a:p>
          <a:p>
            <a:r>
              <a:rPr lang="en-GB" dirty="0"/>
              <a:t>When </a:t>
            </a:r>
            <a:r>
              <a:rPr lang="en-GB" dirty="0">
                <a:solidFill>
                  <a:srgbClr val="FF0000"/>
                </a:solidFill>
              </a:rPr>
              <a:t>poorly</a:t>
            </a:r>
            <a:r>
              <a:rPr lang="en-GB" dirty="0"/>
              <a:t> managed, it leads to </a:t>
            </a:r>
          </a:p>
          <a:p>
            <a:pPr lvl="1"/>
            <a:r>
              <a:rPr lang="en-GB" dirty="0"/>
              <a:t>disputes,</a:t>
            </a:r>
          </a:p>
          <a:p>
            <a:pPr lvl="1"/>
            <a:r>
              <a:rPr lang="en-GB" dirty="0"/>
              <a:t> conflict, </a:t>
            </a:r>
          </a:p>
          <a:p>
            <a:pPr lvl="1"/>
            <a:r>
              <a:rPr lang="en-GB" dirty="0"/>
              <a:t>degradation and other problems, </a:t>
            </a:r>
          </a:p>
          <a:p>
            <a:pPr lvl="1"/>
            <a:r>
              <a:rPr lang="en-GB" dirty="0"/>
              <a:t>all of them drivers of slum development and poverty in urban areas.</a:t>
            </a:r>
          </a:p>
          <a:p>
            <a:endParaRPr lang="en-GB"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92500" lnSpcReduction="10000"/>
          </a:bodyPr>
          <a:lstStyle/>
          <a:p>
            <a:r>
              <a:rPr lang="en-GB" dirty="0"/>
              <a:t>One of the causes of </a:t>
            </a:r>
            <a:r>
              <a:rPr lang="en-GB" dirty="0">
                <a:solidFill>
                  <a:srgbClr val="00B0F0"/>
                </a:solidFill>
              </a:rPr>
              <a:t>inefficiency</a:t>
            </a:r>
            <a:r>
              <a:rPr lang="en-GB" dirty="0"/>
              <a:t> </a:t>
            </a:r>
            <a:r>
              <a:rPr lang="en-GB" dirty="0">
                <a:solidFill>
                  <a:srgbClr val="00B0F0"/>
                </a:solidFill>
              </a:rPr>
              <a:t>in the land and property market (Real Estate Market</a:t>
            </a:r>
            <a:r>
              <a:rPr lang="en-GB" dirty="0"/>
              <a:t>) is its </a:t>
            </a:r>
            <a:r>
              <a:rPr lang="en-GB" dirty="0">
                <a:solidFill>
                  <a:srgbClr val="FF0000"/>
                </a:solidFill>
              </a:rPr>
              <a:t>inability</a:t>
            </a:r>
            <a:r>
              <a:rPr lang="en-GB" dirty="0"/>
              <a:t> to respond quickly to shifts in demand. </a:t>
            </a:r>
            <a:r>
              <a:rPr lang="en-GB" dirty="0">
                <a:solidFill>
                  <a:srgbClr val="FF0000"/>
                </a:solidFill>
              </a:rPr>
              <a:t>Economic equilibrium </a:t>
            </a:r>
            <a:r>
              <a:rPr lang="en-GB" dirty="0"/>
              <a:t>will therefore not be reached.</a:t>
            </a:r>
          </a:p>
          <a:p>
            <a:r>
              <a:rPr lang="en-GB" dirty="0"/>
              <a:t>Property markets work in cycles, which respond to various factors– </a:t>
            </a:r>
            <a:r>
              <a:rPr lang="en-GB" dirty="0">
                <a:solidFill>
                  <a:srgbClr val="00B0F0"/>
                </a:solidFill>
              </a:rPr>
              <a:t>interest rates, inflation or deflation, economic growth or slump, effective demand, political stability or instability, and people’s general optimism or pessimism</a:t>
            </a:r>
            <a:r>
              <a:rPr lang="en-GB" dirty="0"/>
              <a:t>.</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b="1" dirty="0"/>
              <a:t>2.2.1 The Price Elasticity of Supply and Demand of Land</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The price elasticity of supply and demand of land is a central concept in the land market. Because land is a finite resource, its supply is relatively inelastic: no matter how high the price of land, one cannot increase its physical acreage. </a:t>
            </a:r>
          </a:p>
          <a:p>
            <a:r>
              <a:rPr lang="en-GB" dirty="0"/>
              <a:t>Increasing demand for urban land can rarely be met by increasing supply, as land is relatively inelastic. As a result, prices are bound to increase disproportionately to supply in ways that negatively affect poorer people in urban areas.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GB" dirty="0"/>
              <a:t>By changing the development rights on land, densities can be increased and land can be used in more complex ways. However, this takes some time. </a:t>
            </a:r>
          </a:p>
          <a:p>
            <a:r>
              <a:rPr lang="en-GB" dirty="0"/>
              <a:t>This has significant consequences for urban development. </a:t>
            </a:r>
          </a:p>
          <a:p>
            <a:r>
              <a:rPr lang="en-GB" dirty="0"/>
              <a:t>With price inelasticity of supply – as witnessed in the land market – the quantity of land that can be supplied is limited.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2.2.2 Derived Demand</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Demand for some products is indirect, because they are means to an end: it is not the thing itself that is desired, but what that thing makes possible. </a:t>
            </a:r>
          </a:p>
          <a:p>
            <a:r>
              <a:rPr lang="en-GB" dirty="0"/>
              <a:t>Derived demand is an important concept for land, since people need land for what the land makes possible – what it yields – and not for the land in itself. But there are exceptions, particularly in the African context, where there is a desire for the land itself because of its symbolic value. </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92500" lnSpcReduction="20000"/>
          </a:bodyPr>
          <a:lstStyle/>
          <a:p>
            <a:r>
              <a:rPr lang="en-GB" dirty="0"/>
              <a:t>If land is fertile, there is of course greater demand for it than for infertile land. Similarly, in an urban context it is what you can do on the land which is important. </a:t>
            </a:r>
          </a:p>
          <a:p>
            <a:r>
              <a:rPr lang="en-GB" dirty="0"/>
              <a:t>The demand for land is ‘derived’ from that potential use. Land is used for various activities: retail shops, factories, housing, public uses such as parks or hospitals, or farming in agricultural areas. </a:t>
            </a:r>
          </a:p>
          <a:p>
            <a:r>
              <a:rPr lang="en-GB" dirty="0"/>
              <a:t>Demand for types of land varies depending on what the land is used for and the kinds of activities that will take place on the land. </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lstStyle/>
          <a:p>
            <a:r>
              <a:rPr lang="en-GB" dirty="0"/>
              <a:t>What people are prepared to pay for land is linked to what they are allowed to use that land for, and therefore what income they are able to derive from that land. Retail and commercial uses for land in the right place in a city tend to allow land users to extract greater profit.</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2.3 The Economic Determination of Land Rent</a:t>
            </a:r>
            <a:br>
              <a:rPr lang="en-GB" dirty="0"/>
            </a:br>
            <a:endParaRPr lang="en-GB" dirty="0"/>
          </a:p>
        </p:txBody>
      </p:sp>
      <p:sp>
        <p:nvSpPr>
          <p:cNvPr id="3" name="Content Placeholder 2"/>
          <p:cNvSpPr>
            <a:spLocks noGrp="1"/>
          </p:cNvSpPr>
          <p:nvPr>
            <p:ph idx="1"/>
          </p:nvPr>
        </p:nvSpPr>
        <p:spPr/>
        <p:txBody>
          <a:bodyPr>
            <a:normAutofit lnSpcReduction="10000"/>
          </a:bodyPr>
          <a:lstStyle/>
          <a:p>
            <a:pPr>
              <a:buNone/>
            </a:pPr>
            <a:r>
              <a:rPr lang="en-GB" b="1" dirty="0"/>
              <a:t>2.3.1 Concepts of Land Rent</a:t>
            </a:r>
            <a:endParaRPr lang="en-GB" dirty="0"/>
          </a:p>
          <a:p>
            <a:pPr>
              <a:buNone/>
            </a:pPr>
            <a:r>
              <a:rPr lang="en-GB" b="1" dirty="0"/>
              <a:t>Classical (</a:t>
            </a:r>
            <a:r>
              <a:rPr lang="en-GB" b="1" dirty="0" err="1"/>
              <a:t>Ricardian</a:t>
            </a:r>
            <a:r>
              <a:rPr lang="en-GB" b="1" dirty="0"/>
              <a:t>) Rent Theory </a:t>
            </a:r>
            <a:endParaRPr lang="en-GB" dirty="0"/>
          </a:p>
          <a:p>
            <a:r>
              <a:rPr lang="en-GB" dirty="0"/>
              <a:t>The basic theory of rents and land values as it was developed by the classical economists implied that these were wholly </a:t>
            </a:r>
            <a:r>
              <a:rPr lang="en-GB" dirty="0">
                <a:solidFill>
                  <a:srgbClr val="00B0F0"/>
                </a:solidFill>
              </a:rPr>
              <a:t>demand determined</a:t>
            </a:r>
            <a:r>
              <a:rPr lang="en-GB" dirty="0"/>
              <a:t>. The assumption of </a:t>
            </a:r>
            <a:r>
              <a:rPr lang="en-GB" dirty="0" err="1"/>
              <a:t>Ricardian</a:t>
            </a:r>
            <a:r>
              <a:rPr lang="en-GB" dirty="0"/>
              <a:t> rent theory is that the </a:t>
            </a:r>
            <a:r>
              <a:rPr lang="en-GB" dirty="0">
                <a:solidFill>
                  <a:srgbClr val="00B0F0"/>
                </a:solidFill>
              </a:rPr>
              <a:t>supply of land is fixed</a:t>
            </a:r>
            <a:r>
              <a:rPr lang="en-GB" dirty="0"/>
              <a:t>, and that a single product is produced from this given supply of land.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US" dirty="0"/>
              <a:t>Two conclusions:</a:t>
            </a:r>
            <a:endParaRPr lang="en-GB" dirty="0"/>
          </a:p>
          <a:p>
            <a:r>
              <a:rPr lang="en-GB" b="1" dirty="0"/>
              <a:t>Firs</a:t>
            </a:r>
            <a:r>
              <a:rPr lang="en-GB" dirty="0"/>
              <a:t>t, the rent of land is </a:t>
            </a:r>
            <a:r>
              <a:rPr lang="en-GB" dirty="0">
                <a:solidFill>
                  <a:srgbClr val="00B0F0"/>
                </a:solidFill>
              </a:rPr>
              <a:t>solely demand determined</a:t>
            </a:r>
            <a:r>
              <a:rPr lang="en-GB" dirty="0"/>
              <a:t>; since the supply of land is fixed variations in rents can only occur through shifts in the demand curve</a:t>
            </a:r>
          </a:p>
          <a:p>
            <a:r>
              <a:rPr lang="en-GB" dirty="0"/>
              <a:t>Thus the rent of land is </a:t>
            </a:r>
            <a:r>
              <a:rPr lang="en-GB" dirty="0">
                <a:solidFill>
                  <a:srgbClr val="00B0F0"/>
                </a:solidFill>
              </a:rPr>
              <a:t>high because the price of the produce is high and not vice versa, since the demand for land is derived from the demand for the produce</a:t>
            </a:r>
            <a:r>
              <a:rPr lang="en-GB" dirty="0"/>
              <a:t>. </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GB" b="1" dirty="0"/>
              <a:t>Second</a:t>
            </a:r>
            <a:r>
              <a:rPr lang="en-GB" dirty="0"/>
              <a:t>, </a:t>
            </a:r>
            <a:r>
              <a:rPr lang="en-GB" dirty="0">
                <a:solidFill>
                  <a:srgbClr val="00B0F0"/>
                </a:solidFill>
              </a:rPr>
              <a:t>taxes levied on rents will not affect either the rent paid or the quantity of land supplied</a:t>
            </a:r>
            <a:r>
              <a:rPr lang="en-GB" dirty="0"/>
              <a:t>. The latter is fixed no matter what the price paid for it and the rent paid will be OR, as determined by the demand for land, no matter what proportion of this is taken in tax. The price of land is determined by the price the developer expects to be able to get for the developments he puts on the land</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Neoclassical Rent Theory</a:t>
            </a:r>
            <a:br>
              <a:rPr lang="en-GB" dirty="0"/>
            </a:br>
            <a:endParaRPr lang="en-GB" dirty="0"/>
          </a:p>
        </p:txBody>
      </p:sp>
      <p:sp>
        <p:nvSpPr>
          <p:cNvPr id="3" name="Content Placeholder 2"/>
          <p:cNvSpPr>
            <a:spLocks noGrp="1"/>
          </p:cNvSpPr>
          <p:nvPr>
            <p:ph idx="1"/>
          </p:nvPr>
        </p:nvSpPr>
        <p:spPr/>
        <p:txBody>
          <a:bodyPr/>
          <a:lstStyle/>
          <a:p>
            <a:r>
              <a:rPr lang="en-GB" dirty="0"/>
              <a:t>According to neoclassical economists, </a:t>
            </a:r>
            <a:r>
              <a:rPr lang="en-GB" dirty="0">
                <a:solidFill>
                  <a:srgbClr val="00B0F0"/>
                </a:solidFill>
              </a:rPr>
              <a:t>land had alternative uses </a:t>
            </a:r>
            <a:r>
              <a:rPr lang="en-GB" dirty="0"/>
              <a:t>and it followed that, like any other factor of production, it must receive its due remuneration.  Further, since each piece of land had an opportunity cost-the rent that could be obtained in the most profitable alternative use, it followed that the </a:t>
            </a:r>
            <a:r>
              <a:rPr lang="en-GB" dirty="0">
                <a:solidFill>
                  <a:srgbClr val="00B0F0"/>
                </a:solidFill>
              </a:rPr>
              <a:t>rent of land did enter into the cost of production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85000" lnSpcReduction="10000"/>
          </a:bodyPr>
          <a:lstStyle/>
          <a:p>
            <a:pPr algn="just"/>
            <a:r>
              <a:rPr lang="en-GB" dirty="0"/>
              <a:t>Land </a:t>
            </a:r>
            <a:r>
              <a:rPr lang="en-GB" dirty="0">
                <a:hlinkClick r:id="rId2"/>
              </a:rPr>
              <a:t>economics</a:t>
            </a:r>
            <a:r>
              <a:rPr lang="en-GB" dirty="0"/>
              <a:t> is a branch of the economics field which focuses on the </a:t>
            </a:r>
            <a:r>
              <a:rPr lang="en-GB" dirty="0">
                <a:solidFill>
                  <a:srgbClr val="00B0F0"/>
                </a:solidFill>
              </a:rPr>
              <a:t>use of land and the role of land in economies</a:t>
            </a:r>
            <a:r>
              <a:rPr lang="en-GB" dirty="0"/>
              <a:t>. That is it deals with the </a:t>
            </a:r>
            <a:r>
              <a:rPr lang="en-GB" dirty="0">
                <a:solidFill>
                  <a:srgbClr val="FF0000"/>
                </a:solidFill>
              </a:rPr>
              <a:t>efficient</a:t>
            </a:r>
            <a:r>
              <a:rPr lang="en-GB" dirty="0"/>
              <a:t> use of land.</a:t>
            </a:r>
          </a:p>
          <a:p>
            <a:r>
              <a:rPr lang="en-GB" dirty="0"/>
              <a:t>Land itself is a resource like </a:t>
            </a:r>
            <a:r>
              <a:rPr lang="en-GB" dirty="0" err="1"/>
              <a:t>labor</a:t>
            </a:r>
            <a:r>
              <a:rPr lang="en-GB" dirty="0"/>
              <a:t> or capital, especially when the land harbours deposits of natural resources like minerals, oil, or </a:t>
            </a:r>
            <a:r>
              <a:rPr lang="en-GB" dirty="0">
                <a:hlinkClick r:id="rId3"/>
              </a:rPr>
              <a:t>timber</a:t>
            </a:r>
            <a:r>
              <a:rPr lang="en-GB" dirty="0"/>
              <a:t>. </a:t>
            </a:r>
          </a:p>
          <a:p>
            <a:r>
              <a:rPr lang="en-GB" dirty="0"/>
              <a:t>It is also a fixed resource: the amount of available land on Earth is finite, although </a:t>
            </a:r>
            <a:r>
              <a:rPr lang="en-GB" dirty="0">
                <a:hlinkClick r:id="rId4"/>
              </a:rPr>
              <a:t>land speculation</a:t>
            </a:r>
            <a:r>
              <a:rPr lang="en-GB" dirty="0"/>
              <a:t> may create situations in which the supply of land cannot meet the demand. </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lnSpcReduction="10000"/>
          </a:bodyPr>
          <a:lstStyle/>
          <a:p>
            <a:r>
              <a:rPr lang="en-GB" dirty="0"/>
              <a:t>The rent of land for a particular use is </a:t>
            </a:r>
            <a:r>
              <a:rPr lang="en-GB" dirty="0">
                <a:solidFill>
                  <a:srgbClr val="00B0F0"/>
                </a:solidFill>
              </a:rPr>
              <a:t>not solely determined by the demand for the product.</a:t>
            </a:r>
            <a:r>
              <a:rPr lang="en-GB" dirty="0"/>
              <a:t>  </a:t>
            </a:r>
          </a:p>
          <a:p>
            <a:r>
              <a:rPr lang="en-GB" dirty="0"/>
              <a:t>The increase in the rent of land is </a:t>
            </a:r>
            <a:r>
              <a:rPr lang="en-GB" dirty="0">
                <a:solidFill>
                  <a:srgbClr val="00B0F0"/>
                </a:solidFill>
              </a:rPr>
              <a:t>not caused by the increase in the price of the produce.</a:t>
            </a:r>
            <a:r>
              <a:rPr lang="en-GB" dirty="0"/>
              <a:t> </a:t>
            </a:r>
            <a:r>
              <a:rPr lang="en-GB" dirty="0">
                <a:solidFill>
                  <a:schemeClr val="accent3">
                    <a:lumMod val="75000"/>
                  </a:schemeClr>
                </a:solidFill>
              </a:rPr>
              <a:t>Rather the price of the produce has risen because the rent of land has risen. </a:t>
            </a:r>
            <a:r>
              <a:rPr lang="en-GB" dirty="0"/>
              <a:t>Thus, the price of produce is high because the rent of land is high, and not vice versa.</a:t>
            </a:r>
          </a:p>
          <a:p>
            <a:endParaRPr lang="en-GB" dirty="0"/>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92500"/>
          </a:bodyPr>
          <a:lstStyle/>
          <a:p>
            <a:r>
              <a:rPr lang="en-GB" dirty="0"/>
              <a:t>Moreover, the second conclusion from the </a:t>
            </a:r>
            <a:r>
              <a:rPr lang="en-GB" dirty="0" err="1"/>
              <a:t>Ricardian</a:t>
            </a:r>
            <a:r>
              <a:rPr lang="en-GB" dirty="0"/>
              <a:t> analysis  can also be incorrect, in that land taxes</a:t>
            </a:r>
            <a:r>
              <a:rPr lang="en-GB" b="1" dirty="0"/>
              <a:t> </a:t>
            </a:r>
            <a:r>
              <a:rPr lang="en-GB" dirty="0"/>
              <a:t>can affect the use of land.</a:t>
            </a:r>
          </a:p>
          <a:p>
            <a:r>
              <a:rPr lang="en-GB" dirty="0"/>
              <a:t>Any form of land tax which differentiates between land uses would </a:t>
            </a:r>
            <a:r>
              <a:rPr lang="en-GB" dirty="0">
                <a:solidFill>
                  <a:schemeClr val="accent3">
                    <a:lumMod val="75000"/>
                  </a:schemeClr>
                </a:solidFill>
              </a:rPr>
              <a:t>not be neutral in its effect</a:t>
            </a:r>
            <a:r>
              <a:rPr lang="en-GB" dirty="0"/>
              <a:t>, but would result in </a:t>
            </a:r>
            <a:r>
              <a:rPr lang="en-GB" dirty="0">
                <a:solidFill>
                  <a:schemeClr val="accent3">
                    <a:lumMod val="75000"/>
                  </a:schemeClr>
                </a:solidFill>
              </a:rPr>
              <a:t>a shift in the use of land from the higher to the lower taxed use</a:t>
            </a:r>
            <a:r>
              <a:rPr lang="en-GB" dirty="0"/>
              <a:t> with the tax being passed on in the form of a higher price for the product of the land taxed at the higher rate. </a:t>
            </a: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381000"/>
            <a:ext cx="8153400" cy="5181600"/>
          </a:xfrm>
          <a:prstGeom prst="rect">
            <a:avLst/>
          </a:prstGeom>
        </p:spPr>
        <p:txBody>
          <a:bodyPr/>
          <a:lstStyle/>
          <a:p>
            <a:pPr marL="342900" indent="-342900">
              <a:spcBef>
                <a:spcPct val="20000"/>
              </a:spcBef>
              <a:defRPr/>
            </a:pPr>
            <a:endParaRPr lang="en-US" sz="2000" b="1" kern="0" dirty="0">
              <a:latin typeface="+mn-lt"/>
            </a:endParaRPr>
          </a:p>
          <a:p>
            <a:pPr marL="342900" indent="-342900">
              <a:spcBef>
                <a:spcPct val="20000"/>
              </a:spcBef>
              <a:defRPr/>
            </a:pPr>
            <a:r>
              <a:rPr lang="en-US" sz="3200" b="1" kern="0" dirty="0">
                <a:latin typeface="+mn-lt"/>
              </a:rPr>
              <a:t>2.3.2 Land Rent and Productivity </a:t>
            </a:r>
          </a:p>
          <a:p>
            <a:pPr marL="342900" indent="-342900">
              <a:spcBef>
                <a:spcPct val="20000"/>
              </a:spcBef>
              <a:defRPr/>
            </a:pPr>
            <a:endParaRPr lang="en-US" sz="2000" kern="0" dirty="0">
              <a:latin typeface="+mn-lt"/>
            </a:endParaRPr>
          </a:p>
          <a:p>
            <a:pPr marL="342900" indent="-342900">
              <a:spcBef>
                <a:spcPct val="20000"/>
              </a:spcBef>
              <a:defRPr/>
            </a:pPr>
            <a:r>
              <a:rPr lang="en-US" sz="2400" b="1" kern="0" dirty="0">
                <a:latin typeface="+mn-lt"/>
              </a:rPr>
              <a:t>Classical (</a:t>
            </a:r>
            <a:r>
              <a:rPr lang="en-US" sz="2400" b="1" kern="0" dirty="0" err="1">
                <a:latin typeface="+mn-lt"/>
              </a:rPr>
              <a:t>Ricardian</a:t>
            </a:r>
            <a:r>
              <a:rPr lang="en-US" sz="2400" b="1" kern="0" dirty="0"/>
              <a:t>) Theory</a:t>
            </a:r>
            <a:endParaRPr lang="en-US" sz="2400" b="1" kern="0" dirty="0">
              <a:latin typeface="+mn-lt"/>
            </a:endParaRPr>
          </a:p>
          <a:p>
            <a:pPr marL="800100" lvl="1" indent="-342900">
              <a:spcBef>
                <a:spcPct val="20000"/>
              </a:spcBef>
              <a:buFont typeface="Wingdings" pitchFamily="2" charset="2"/>
              <a:buChar char="Ø"/>
              <a:defRPr/>
            </a:pPr>
            <a:r>
              <a:rPr lang="en-US" sz="3200" kern="0" dirty="0">
                <a:latin typeface="+mn-lt"/>
              </a:rPr>
              <a:t>According to this theory, value of land, and hence land rent derives from productivity.</a:t>
            </a:r>
          </a:p>
          <a:p>
            <a:pPr marL="800100" lvl="1" indent="-342900">
              <a:spcBef>
                <a:spcPct val="20000"/>
              </a:spcBef>
              <a:buFont typeface="Wingdings" pitchFamily="2" charset="2"/>
              <a:buChar char="Ø"/>
              <a:defRPr/>
            </a:pPr>
            <a:r>
              <a:rPr lang="en-US" sz="3200" kern="0" dirty="0">
                <a:latin typeface="+mn-lt"/>
              </a:rPr>
              <a:t>Earliest model of productivity comes from Ricardo (1821) who looked at land fertility.</a:t>
            </a:r>
          </a:p>
          <a:p>
            <a:pPr marL="800100" lvl="1" indent="-342900">
              <a:spcBef>
                <a:spcPct val="20000"/>
              </a:spcBef>
              <a:buFont typeface="Wingdings" pitchFamily="2" charset="2"/>
              <a:buChar char="Ø"/>
              <a:defRPr/>
            </a:pPr>
            <a:r>
              <a:rPr lang="en-US" sz="3200" kern="0" dirty="0"/>
              <a:t>In his model he put a number of assumptions. These are,</a:t>
            </a:r>
            <a:endParaRPr lang="en-US" sz="3200" kern="0" dirty="0">
              <a:latin typeface="+mn-lt"/>
            </a:endParaRPr>
          </a:p>
          <a:p>
            <a:pPr marL="342900" indent="-342900">
              <a:spcBef>
                <a:spcPct val="20000"/>
              </a:spcBef>
              <a:buFontTx/>
              <a:buChar char="•"/>
              <a:defRPr/>
            </a:pPr>
            <a:endParaRPr lang="en-US" sz="2000" kern="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12734"/>
            <a:ext cx="7467600" cy="6469463"/>
          </a:xfrm>
          <a:prstGeom prst="rect">
            <a:avLst/>
          </a:prstGeom>
        </p:spPr>
        <p:txBody>
          <a:bodyPr wrap="square">
            <a:spAutoFit/>
          </a:bodyPr>
          <a:lstStyle/>
          <a:p>
            <a:pPr marL="800100" lvl="1" indent="-342900">
              <a:spcBef>
                <a:spcPct val="20000"/>
              </a:spcBef>
              <a:buFont typeface="Wingdings" pitchFamily="2" charset="2"/>
              <a:buChar char="Ø"/>
              <a:defRPr/>
            </a:pPr>
            <a:r>
              <a:rPr lang="en-US" sz="2800" kern="0" dirty="0"/>
              <a:t>Assumptions: </a:t>
            </a:r>
          </a:p>
          <a:p>
            <a:pPr marL="1257300" lvl="2" indent="-342900">
              <a:spcBef>
                <a:spcPct val="20000"/>
              </a:spcBef>
              <a:buFont typeface="Wingdings" pitchFamily="2" charset="2"/>
              <a:buChar char="§"/>
              <a:defRPr/>
            </a:pPr>
            <a:r>
              <a:rPr lang="en-US" sz="2800" kern="0" dirty="0"/>
              <a:t>Fixed inputs/output prices (price takers), </a:t>
            </a:r>
          </a:p>
          <a:p>
            <a:pPr marL="1257300" lvl="2" indent="-342900">
              <a:spcBef>
                <a:spcPct val="20000"/>
              </a:spcBef>
              <a:buFont typeface="Wingdings" pitchFamily="2" charset="2"/>
              <a:buChar char="§"/>
              <a:defRPr/>
            </a:pPr>
            <a:r>
              <a:rPr lang="en-US" sz="2800" kern="0" dirty="0"/>
              <a:t>Zero profit, </a:t>
            </a:r>
          </a:p>
          <a:p>
            <a:pPr marL="1257300" lvl="2" indent="-342900">
              <a:spcBef>
                <a:spcPct val="20000"/>
              </a:spcBef>
              <a:buFont typeface="Wingdings" pitchFamily="2" charset="2"/>
              <a:buChar char="§"/>
              <a:defRPr/>
            </a:pPr>
            <a:r>
              <a:rPr lang="en-US" sz="2800" kern="0" dirty="0"/>
              <a:t>3 levels of fertility,</a:t>
            </a:r>
          </a:p>
          <a:p>
            <a:pPr marL="1257300" lvl="2" indent="-342900">
              <a:spcBef>
                <a:spcPct val="20000"/>
              </a:spcBef>
              <a:buFont typeface="Wingdings" pitchFamily="2" charset="2"/>
              <a:buChar char="§"/>
              <a:defRPr/>
            </a:pPr>
            <a:r>
              <a:rPr lang="en-US" sz="2800" kern="0" dirty="0"/>
              <a:t>Land to highest bidder, </a:t>
            </a:r>
          </a:p>
          <a:p>
            <a:pPr marL="1257300" lvl="2" indent="-342900">
              <a:spcBef>
                <a:spcPct val="20000"/>
              </a:spcBef>
              <a:buFont typeface="Wingdings" pitchFamily="2" charset="2"/>
              <a:buChar char="§"/>
              <a:defRPr/>
            </a:pPr>
            <a:r>
              <a:rPr lang="en-US" sz="2800" kern="0" dirty="0"/>
              <a:t>Location (transports costs) can be ignored, owners are not farmers</a:t>
            </a:r>
          </a:p>
          <a:p>
            <a:pPr marL="1257300" lvl="2" indent="-342900">
              <a:spcBef>
                <a:spcPct val="20000"/>
              </a:spcBef>
              <a:buFont typeface="Wingdings" pitchFamily="2" charset="2"/>
              <a:buChar char="§"/>
              <a:defRPr/>
            </a:pPr>
            <a:r>
              <a:rPr lang="en-US" sz="2800" kern="0" dirty="0"/>
              <a:t>On fertile land, a farmer can produce same amount of corn with fewer inputs</a:t>
            </a:r>
          </a:p>
          <a:p>
            <a:pPr marL="1257300" lvl="2" indent="-342900">
              <a:spcBef>
                <a:spcPct val="20000"/>
              </a:spcBef>
              <a:buFont typeface="Wingdings" pitchFamily="2" charset="2"/>
              <a:buChar char="§"/>
              <a:defRPr/>
            </a:pPr>
            <a:r>
              <a:rPr lang="en-US" sz="2800" kern="0" dirty="0"/>
              <a:t>The price of this type of land is bid up</a:t>
            </a:r>
          </a:p>
          <a:p>
            <a:pPr marL="1257300" lvl="2" indent="-342900">
              <a:spcBef>
                <a:spcPct val="20000"/>
              </a:spcBef>
              <a:buFont typeface="Wingdings" pitchFamily="2" charset="2"/>
              <a:buChar char="§"/>
              <a:defRPr/>
            </a:pPr>
            <a:r>
              <a:rPr lang="en-US" sz="2800" kern="0" dirty="0"/>
              <a:t>All profit accrues to the landowner in the form of rents</a:t>
            </a:r>
          </a:p>
          <a:p>
            <a:pPr marL="1257300" lvl="2" indent="-342900">
              <a:spcBef>
                <a:spcPct val="20000"/>
              </a:spcBef>
              <a:buFont typeface="Wingdings" pitchFamily="2" charset="2"/>
              <a:buChar char="§"/>
              <a:defRPr/>
            </a:pPr>
            <a:r>
              <a:rPr lang="en-US" sz="2800" kern="0" dirty="0"/>
              <a:t>Payment to farmer is considered a cost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Ricardo model</a:t>
            </a:r>
          </a:p>
        </p:txBody>
      </p:sp>
      <p:sp>
        <p:nvSpPr>
          <p:cNvPr id="26627" name="Line 3"/>
          <p:cNvSpPr>
            <a:spLocks noChangeShapeType="1"/>
          </p:cNvSpPr>
          <p:nvPr/>
        </p:nvSpPr>
        <p:spPr bwMode="auto">
          <a:xfrm>
            <a:off x="304800" y="2057400"/>
            <a:ext cx="0" cy="2286000"/>
          </a:xfrm>
          <a:prstGeom prst="line">
            <a:avLst/>
          </a:prstGeom>
          <a:noFill/>
          <a:ln w="9525">
            <a:solidFill>
              <a:schemeClr val="tx1"/>
            </a:solidFill>
            <a:round/>
            <a:headEnd/>
            <a:tailEnd/>
          </a:ln>
        </p:spPr>
        <p:txBody>
          <a:bodyPr/>
          <a:lstStyle/>
          <a:p>
            <a:endParaRPr lang="en-GB"/>
          </a:p>
        </p:txBody>
      </p:sp>
      <p:sp>
        <p:nvSpPr>
          <p:cNvPr id="26628" name="Line 4"/>
          <p:cNvSpPr>
            <a:spLocks noChangeShapeType="1"/>
          </p:cNvSpPr>
          <p:nvPr/>
        </p:nvSpPr>
        <p:spPr bwMode="auto">
          <a:xfrm>
            <a:off x="304800" y="4343400"/>
            <a:ext cx="2209800" cy="0"/>
          </a:xfrm>
          <a:prstGeom prst="line">
            <a:avLst/>
          </a:prstGeom>
          <a:noFill/>
          <a:ln w="9525">
            <a:solidFill>
              <a:schemeClr val="tx1"/>
            </a:solidFill>
            <a:round/>
            <a:headEnd/>
            <a:tailEnd/>
          </a:ln>
        </p:spPr>
        <p:txBody>
          <a:bodyPr/>
          <a:lstStyle/>
          <a:p>
            <a:endParaRPr lang="en-GB"/>
          </a:p>
        </p:txBody>
      </p:sp>
      <p:sp>
        <p:nvSpPr>
          <p:cNvPr id="26629" name="Rectangle 5"/>
          <p:cNvSpPr>
            <a:spLocks noChangeArrowheads="1"/>
          </p:cNvSpPr>
          <p:nvPr/>
        </p:nvSpPr>
        <p:spPr bwMode="auto">
          <a:xfrm>
            <a:off x="304800" y="2590800"/>
            <a:ext cx="2209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0" name="Arc 6"/>
          <p:cNvSpPr>
            <a:spLocks/>
          </p:cNvSpPr>
          <p:nvPr/>
        </p:nvSpPr>
        <p:spPr bwMode="auto">
          <a:xfrm rot="2914570" flipV="1">
            <a:off x="777875" y="2346325"/>
            <a:ext cx="1716088" cy="1747838"/>
          </a:xfrm>
          <a:custGeom>
            <a:avLst/>
            <a:gdLst>
              <a:gd name="T0" fmla="*/ 0 w 27037"/>
              <a:gd name="T1" fmla="*/ 2147483647 h 33027"/>
              <a:gd name="T2" fmla="*/ 2147483647 w 27037"/>
              <a:gd name="T3" fmla="*/ 2147483647 h 33027"/>
              <a:gd name="T4" fmla="*/ 2147483647 w 27037"/>
              <a:gd name="T5" fmla="*/ 2147483647 h 33027"/>
              <a:gd name="T6" fmla="*/ 0 60000 65536"/>
              <a:gd name="T7" fmla="*/ 0 60000 65536"/>
              <a:gd name="T8" fmla="*/ 0 60000 65536"/>
              <a:gd name="T9" fmla="*/ 0 w 27037"/>
              <a:gd name="T10" fmla="*/ 0 h 33027"/>
              <a:gd name="T11" fmla="*/ 27037 w 27037"/>
              <a:gd name="T12" fmla="*/ 33027 h 33027"/>
            </a:gdLst>
            <a:ahLst/>
            <a:cxnLst>
              <a:cxn ang="T6">
                <a:pos x="T0" y="T1"/>
              </a:cxn>
              <a:cxn ang="T7">
                <a:pos x="T2" y="T3"/>
              </a:cxn>
              <a:cxn ang="T8">
                <a:pos x="T4" y="T5"/>
              </a:cxn>
            </a:cxnLst>
            <a:rect l="T9" t="T10" r="T11" b="T12"/>
            <a:pathLst>
              <a:path w="27037" h="33027" fill="none" extrusionOk="0">
                <a:moveTo>
                  <a:pt x="-1" y="695"/>
                </a:moveTo>
                <a:cubicBezTo>
                  <a:pt x="1775" y="233"/>
                  <a:pt x="3602" y="-1"/>
                  <a:pt x="5437" y="0"/>
                </a:cubicBezTo>
                <a:cubicBezTo>
                  <a:pt x="17366" y="0"/>
                  <a:pt x="27037" y="9670"/>
                  <a:pt x="27037" y="21600"/>
                </a:cubicBezTo>
                <a:cubicBezTo>
                  <a:pt x="27037" y="25639"/>
                  <a:pt x="25904" y="29598"/>
                  <a:pt x="23766" y="33026"/>
                </a:cubicBezTo>
              </a:path>
              <a:path w="27037" h="33027" stroke="0" extrusionOk="0">
                <a:moveTo>
                  <a:pt x="-1" y="695"/>
                </a:moveTo>
                <a:cubicBezTo>
                  <a:pt x="1775" y="233"/>
                  <a:pt x="3602" y="-1"/>
                  <a:pt x="5437" y="0"/>
                </a:cubicBezTo>
                <a:cubicBezTo>
                  <a:pt x="17366" y="0"/>
                  <a:pt x="27037" y="9670"/>
                  <a:pt x="27037" y="21600"/>
                </a:cubicBezTo>
                <a:cubicBezTo>
                  <a:pt x="27037" y="25639"/>
                  <a:pt x="25904" y="29598"/>
                  <a:pt x="23766" y="33026"/>
                </a:cubicBezTo>
                <a:lnTo>
                  <a:pt x="5437" y="21600"/>
                </a:lnTo>
                <a:close/>
              </a:path>
            </a:pathLst>
          </a:custGeom>
          <a:noFill/>
          <a:ln w="9525">
            <a:solidFill>
              <a:schemeClr val="tx1"/>
            </a:solidFill>
            <a:round/>
            <a:headEnd/>
            <a:tailEnd/>
          </a:ln>
        </p:spPr>
        <p:txBody>
          <a:bodyPr wrap="none" anchor="ctr"/>
          <a:lstStyle/>
          <a:p>
            <a:endParaRPr lang="en-GB"/>
          </a:p>
        </p:txBody>
      </p:sp>
      <p:sp>
        <p:nvSpPr>
          <p:cNvPr id="26631" name="Arc 7"/>
          <p:cNvSpPr>
            <a:spLocks/>
          </p:cNvSpPr>
          <p:nvPr/>
        </p:nvSpPr>
        <p:spPr bwMode="auto">
          <a:xfrm rot="20726229" flipV="1">
            <a:off x="169863" y="2149475"/>
            <a:ext cx="2571750" cy="1930400"/>
          </a:xfrm>
          <a:custGeom>
            <a:avLst/>
            <a:gdLst>
              <a:gd name="T0" fmla="*/ 0 w 29495"/>
              <a:gd name="T1" fmla="*/ 2147483647 h 21600"/>
              <a:gd name="T2" fmla="*/ 2147483647 w 29495"/>
              <a:gd name="T3" fmla="*/ 2147483647 h 21600"/>
              <a:gd name="T4" fmla="*/ 2147483647 w 29495"/>
              <a:gd name="T5" fmla="*/ 2147483647 h 21600"/>
              <a:gd name="T6" fmla="*/ 0 60000 65536"/>
              <a:gd name="T7" fmla="*/ 0 60000 65536"/>
              <a:gd name="T8" fmla="*/ 0 60000 65536"/>
              <a:gd name="T9" fmla="*/ 0 w 29495"/>
              <a:gd name="T10" fmla="*/ 0 h 21600"/>
              <a:gd name="T11" fmla="*/ 29495 w 29495"/>
              <a:gd name="T12" fmla="*/ 21600 h 21600"/>
            </a:gdLst>
            <a:ahLst/>
            <a:cxnLst>
              <a:cxn ang="T6">
                <a:pos x="T0" y="T1"/>
              </a:cxn>
              <a:cxn ang="T7">
                <a:pos x="T2" y="T3"/>
              </a:cxn>
              <a:cxn ang="T8">
                <a:pos x="T4" y="T5"/>
              </a:cxn>
            </a:cxnLst>
            <a:rect l="T9" t="T10" r="T11" b="T12"/>
            <a:pathLst>
              <a:path w="29495" h="21600" fill="none" extrusionOk="0">
                <a:moveTo>
                  <a:pt x="0" y="1540"/>
                </a:moveTo>
                <a:cubicBezTo>
                  <a:pt x="2548" y="522"/>
                  <a:pt x="5267" y="-1"/>
                  <a:pt x="8011" y="0"/>
                </a:cubicBezTo>
                <a:cubicBezTo>
                  <a:pt x="19075" y="0"/>
                  <a:pt x="28351" y="8361"/>
                  <a:pt x="29495" y="19366"/>
                </a:cubicBezTo>
              </a:path>
              <a:path w="29495" h="21600" stroke="0" extrusionOk="0">
                <a:moveTo>
                  <a:pt x="0" y="1540"/>
                </a:moveTo>
                <a:cubicBezTo>
                  <a:pt x="2548" y="522"/>
                  <a:pt x="5267" y="-1"/>
                  <a:pt x="8011" y="0"/>
                </a:cubicBezTo>
                <a:cubicBezTo>
                  <a:pt x="19075" y="0"/>
                  <a:pt x="28351" y="8361"/>
                  <a:pt x="29495" y="19366"/>
                </a:cubicBezTo>
                <a:lnTo>
                  <a:pt x="8011" y="21600"/>
                </a:lnTo>
                <a:close/>
              </a:path>
            </a:pathLst>
          </a:custGeom>
          <a:noFill/>
          <a:ln w="9525">
            <a:solidFill>
              <a:schemeClr val="tx1"/>
            </a:solidFill>
            <a:round/>
            <a:headEnd/>
            <a:tailEnd/>
          </a:ln>
        </p:spPr>
        <p:txBody>
          <a:bodyPr wrap="none" anchor="ctr"/>
          <a:lstStyle/>
          <a:p>
            <a:endParaRPr lang="en-GB"/>
          </a:p>
        </p:txBody>
      </p:sp>
      <p:sp>
        <p:nvSpPr>
          <p:cNvPr id="26632" name="Text Box 8"/>
          <p:cNvSpPr txBox="1">
            <a:spLocks noChangeArrowheads="1"/>
          </p:cNvSpPr>
          <p:nvPr/>
        </p:nvSpPr>
        <p:spPr bwMode="auto">
          <a:xfrm>
            <a:off x="1066800" y="3657600"/>
            <a:ext cx="609600" cy="274638"/>
          </a:xfrm>
          <a:prstGeom prst="rect">
            <a:avLst/>
          </a:prstGeom>
          <a:noFill/>
          <a:ln w="9525">
            <a:noFill/>
            <a:miter lim="800000"/>
            <a:headEnd/>
            <a:tailEnd/>
          </a:ln>
        </p:spPr>
        <p:txBody>
          <a:bodyPr>
            <a:spAutoFit/>
          </a:bodyPr>
          <a:lstStyle/>
          <a:p>
            <a:pPr>
              <a:spcBef>
                <a:spcPct val="50000"/>
              </a:spcBef>
            </a:pPr>
            <a:r>
              <a:rPr lang="en-US" sz="1200"/>
              <a:t>ATC</a:t>
            </a:r>
          </a:p>
        </p:txBody>
      </p:sp>
      <p:sp>
        <p:nvSpPr>
          <p:cNvPr id="26633" name="Text Box 9"/>
          <p:cNvSpPr txBox="1">
            <a:spLocks noChangeArrowheads="1"/>
          </p:cNvSpPr>
          <p:nvPr/>
        </p:nvSpPr>
        <p:spPr bwMode="auto">
          <a:xfrm>
            <a:off x="685800" y="4038600"/>
            <a:ext cx="609600" cy="274638"/>
          </a:xfrm>
          <a:prstGeom prst="rect">
            <a:avLst/>
          </a:prstGeom>
          <a:noFill/>
          <a:ln w="9525">
            <a:noFill/>
            <a:miter lim="800000"/>
            <a:headEnd/>
            <a:tailEnd/>
          </a:ln>
        </p:spPr>
        <p:txBody>
          <a:bodyPr>
            <a:spAutoFit/>
          </a:bodyPr>
          <a:lstStyle/>
          <a:p>
            <a:pPr>
              <a:spcBef>
                <a:spcPct val="50000"/>
              </a:spcBef>
            </a:pPr>
            <a:r>
              <a:rPr lang="en-US" sz="1200"/>
              <a:t>MC</a:t>
            </a:r>
          </a:p>
        </p:txBody>
      </p:sp>
      <p:sp>
        <p:nvSpPr>
          <p:cNvPr id="26634" name="Text Box 10"/>
          <p:cNvSpPr txBox="1">
            <a:spLocks noChangeArrowheads="1"/>
          </p:cNvSpPr>
          <p:nvPr/>
        </p:nvSpPr>
        <p:spPr bwMode="auto">
          <a:xfrm>
            <a:off x="762000" y="2895600"/>
            <a:ext cx="1066800" cy="457200"/>
          </a:xfrm>
          <a:prstGeom prst="rect">
            <a:avLst/>
          </a:prstGeom>
          <a:noFill/>
          <a:ln w="9525">
            <a:noFill/>
            <a:miter lim="800000"/>
            <a:headEnd/>
            <a:tailEnd/>
          </a:ln>
        </p:spPr>
        <p:txBody>
          <a:bodyPr>
            <a:spAutoFit/>
          </a:bodyPr>
          <a:lstStyle/>
          <a:p>
            <a:pPr>
              <a:spcBef>
                <a:spcPct val="50000"/>
              </a:spcBef>
            </a:pPr>
            <a:r>
              <a:rPr lang="en-US" sz="1200"/>
              <a:t>Profit=rent&gt;&gt;to landowner</a:t>
            </a:r>
          </a:p>
        </p:txBody>
      </p:sp>
      <p:sp>
        <p:nvSpPr>
          <p:cNvPr id="26635" name="Line 11"/>
          <p:cNvSpPr>
            <a:spLocks noChangeShapeType="1"/>
          </p:cNvSpPr>
          <p:nvPr/>
        </p:nvSpPr>
        <p:spPr bwMode="auto">
          <a:xfrm>
            <a:off x="2971800" y="2057400"/>
            <a:ext cx="0" cy="2286000"/>
          </a:xfrm>
          <a:prstGeom prst="line">
            <a:avLst/>
          </a:prstGeom>
          <a:noFill/>
          <a:ln w="9525">
            <a:solidFill>
              <a:schemeClr val="tx1"/>
            </a:solidFill>
            <a:round/>
            <a:headEnd/>
            <a:tailEnd/>
          </a:ln>
        </p:spPr>
        <p:txBody>
          <a:bodyPr/>
          <a:lstStyle/>
          <a:p>
            <a:endParaRPr lang="en-GB"/>
          </a:p>
        </p:txBody>
      </p:sp>
      <p:sp>
        <p:nvSpPr>
          <p:cNvPr id="26636" name="Line 12"/>
          <p:cNvSpPr>
            <a:spLocks noChangeShapeType="1"/>
          </p:cNvSpPr>
          <p:nvPr/>
        </p:nvSpPr>
        <p:spPr bwMode="auto">
          <a:xfrm>
            <a:off x="2971800" y="4343400"/>
            <a:ext cx="2209800" cy="0"/>
          </a:xfrm>
          <a:prstGeom prst="line">
            <a:avLst/>
          </a:prstGeom>
          <a:noFill/>
          <a:ln w="9525">
            <a:solidFill>
              <a:schemeClr val="tx1"/>
            </a:solidFill>
            <a:round/>
            <a:headEnd/>
            <a:tailEnd/>
          </a:ln>
        </p:spPr>
        <p:txBody>
          <a:bodyPr/>
          <a:lstStyle/>
          <a:p>
            <a:endParaRPr lang="en-GB"/>
          </a:p>
        </p:txBody>
      </p:sp>
      <p:sp>
        <p:nvSpPr>
          <p:cNvPr id="26637" name="Rectangle 13"/>
          <p:cNvSpPr>
            <a:spLocks noChangeArrowheads="1"/>
          </p:cNvSpPr>
          <p:nvPr/>
        </p:nvSpPr>
        <p:spPr bwMode="auto">
          <a:xfrm>
            <a:off x="2971800" y="2590800"/>
            <a:ext cx="19050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8" name="Arc 14"/>
          <p:cNvSpPr>
            <a:spLocks/>
          </p:cNvSpPr>
          <p:nvPr/>
        </p:nvSpPr>
        <p:spPr bwMode="auto">
          <a:xfrm rot="2914570" flipV="1">
            <a:off x="3292475" y="1736725"/>
            <a:ext cx="1716088" cy="1747838"/>
          </a:xfrm>
          <a:custGeom>
            <a:avLst/>
            <a:gdLst>
              <a:gd name="T0" fmla="*/ 0 w 27037"/>
              <a:gd name="T1" fmla="*/ 2147483647 h 33027"/>
              <a:gd name="T2" fmla="*/ 2147483647 w 27037"/>
              <a:gd name="T3" fmla="*/ 2147483647 h 33027"/>
              <a:gd name="T4" fmla="*/ 2147483647 w 27037"/>
              <a:gd name="T5" fmla="*/ 2147483647 h 33027"/>
              <a:gd name="T6" fmla="*/ 0 60000 65536"/>
              <a:gd name="T7" fmla="*/ 0 60000 65536"/>
              <a:gd name="T8" fmla="*/ 0 60000 65536"/>
              <a:gd name="T9" fmla="*/ 0 w 27037"/>
              <a:gd name="T10" fmla="*/ 0 h 33027"/>
              <a:gd name="T11" fmla="*/ 27037 w 27037"/>
              <a:gd name="T12" fmla="*/ 33027 h 33027"/>
            </a:gdLst>
            <a:ahLst/>
            <a:cxnLst>
              <a:cxn ang="T6">
                <a:pos x="T0" y="T1"/>
              </a:cxn>
              <a:cxn ang="T7">
                <a:pos x="T2" y="T3"/>
              </a:cxn>
              <a:cxn ang="T8">
                <a:pos x="T4" y="T5"/>
              </a:cxn>
            </a:cxnLst>
            <a:rect l="T9" t="T10" r="T11" b="T12"/>
            <a:pathLst>
              <a:path w="27037" h="33027" fill="none" extrusionOk="0">
                <a:moveTo>
                  <a:pt x="-1" y="695"/>
                </a:moveTo>
                <a:cubicBezTo>
                  <a:pt x="1775" y="233"/>
                  <a:pt x="3602" y="-1"/>
                  <a:pt x="5437" y="0"/>
                </a:cubicBezTo>
                <a:cubicBezTo>
                  <a:pt x="17366" y="0"/>
                  <a:pt x="27037" y="9670"/>
                  <a:pt x="27037" y="21600"/>
                </a:cubicBezTo>
                <a:cubicBezTo>
                  <a:pt x="27037" y="25639"/>
                  <a:pt x="25904" y="29598"/>
                  <a:pt x="23766" y="33026"/>
                </a:cubicBezTo>
              </a:path>
              <a:path w="27037" h="33027" stroke="0" extrusionOk="0">
                <a:moveTo>
                  <a:pt x="-1" y="695"/>
                </a:moveTo>
                <a:cubicBezTo>
                  <a:pt x="1775" y="233"/>
                  <a:pt x="3602" y="-1"/>
                  <a:pt x="5437" y="0"/>
                </a:cubicBezTo>
                <a:cubicBezTo>
                  <a:pt x="17366" y="0"/>
                  <a:pt x="27037" y="9670"/>
                  <a:pt x="27037" y="21600"/>
                </a:cubicBezTo>
                <a:cubicBezTo>
                  <a:pt x="27037" y="25639"/>
                  <a:pt x="25904" y="29598"/>
                  <a:pt x="23766" y="33026"/>
                </a:cubicBezTo>
                <a:lnTo>
                  <a:pt x="5437" y="21600"/>
                </a:lnTo>
                <a:close/>
              </a:path>
            </a:pathLst>
          </a:custGeom>
          <a:noFill/>
          <a:ln w="9525">
            <a:solidFill>
              <a:schemeClr val="tx1"/>
            </a:solidFill>
            <a:round/>
            <a:headEnd/>
            <a:tailEnd/>
          </a:ln>
        </p:spPr>
        <p:txBody>
          <a:bodyPr wrap="none" anchor="ctr"/>
          <a:lstStyle/>
          <a:p>
            <a:endParaRPr lang="en-GB"/>
          </a:p>
        </p:txBody>
      </p:sp>
      <p:sp>
        <p:nvSpPr>
          <p:cNvPr id="26639" name="Arc 15"/>
          <p:cNvSpPr>
            <a:spLocks/>
          </p:cNvSpPr>
          <p:nvPr/>
        </p:nvSpPr>
        <p:spPr bwMode="auto">
          <a:xfrm rot="20726229" flipV="1">
            <a:off x="1533525" y="2430463"/>
            <a:ext cx="3649663" cy="1624012"/>
          </a:xfrm>
          <a:custGeom>
            <a:avLst/>
            <a:gdLst>
              <a:gd name="T0" fmla="*/ 2147483647 w 21484"/>
              <a:gd name="T1" fmla="*/ 0 h 20414"/>
              <a:gd name="T2" fmla="*/ 2147483647 w 21484"/>
              <a:gd name="T3" fmla="*/ 2147483647 h 20414"/>
              <a:gd name="T4" fmla="*/ 0 w 21484"/>
              <a:gd name="T5" fmla="*/ 2147483647 h 20414"/>
              <a:gd name="T6" fmla="*/ 0 60000 65536"/>
              <a:gd name="T7" fmla="*/ 0 60000 65536"/>
              <a:gd name="T8" fmla="*/ 0 60000 65536"/>
              <a:gd name="T9" fmla="*/ 0 w 21484"/>
              <a:gd name="T10" fmla="*/ 0 h 20414"/>
              <a:gd name="T11" fmla="*/ 21484 w 21484"/>
              <a:gd name="T12" fmla="*/ 20414 h 20414"/>
            </a:gdLst>
            <a:ahLst/>
            <a:cxnLst>
              <a:cxn ang="T6">
                <a:pos x="T0" y="T1"/>
              </a:cxn>
              <a:cxn ang="T7">
                <a:pos x="T2" y="T3"/>
              </a:cxn>
              <a:cxn ang="T8">
                <a:pos x="T4" y="T5"/>
              </a:cxn>
            </a:cxnLst>
            <a:rect l="T9" t="T10" r="T11" b="T12"/>
            <a:pathLst>
              <a:path w="21484" h="20414" fill="none" extrusionOk="0">
                <a:moveTo>
                  <a:pt x="7058" y="0"/>
                </a:moveTo>
                <a:cubicBezTo>
                  <a:pt x="14991" y="2742"/>
                  <a:pt x="20616" y="9832"/>
                  <a:pt x="21484" y="18180"/>
                </a:cubicBezTo>
              </a:path>
              <a:path w="21484" h="20414" stroke="0" extrusionOk="0">
                <a:moveTo>
                  <a:pt x="7058" y="0"/>
                </a:moveTo>
                <a:cubicBezTo>
                  <a:pt x="14991" y="2742"/>
                  <a:pt x="20616" y="9832"/>
                  <a:pt x="21484" y="18180"/>
                </a:cubicBezTo>
                <a:lnTo>
                  <a:pt x="0" y="20414"/>
                </a:lnTo>
                <a:close/>
              </a:path>
            </a:pathLst>
          </a:custGeom>
          <a:noFill/>
          <a:ln w="9525">
            <a:solidFill>
              <a:schemeClr val="tx1"/>
            </a:solidFill>
            <a:round/>
            <a:headEnd/>
            <a:tailEnd/>
          </a:ln>
        </p:spPr>
        <p:txBody>
          <a:bodyPr wrap="none" anchor="ctr"/>
          <a:lstStyle/>
          <a:p>
            <a:endParaRPr lang="en-GB"/>
          </a:p>
        </p:txBody>
      </p:sp>
      <p:sp>
        <p:nvSpPr>
          <p:cNvPr id="26640" name="Text Box 16"/>
          <p:cNvSpPr txBox="1">
            <a:spLocks noChangeArrowheads="1"/>
          </p:cNvSpPr>
          <p:nvPr/>
        </p:nvSpPr>
        <p:spPr bwMode="auto">
          <a:xfrm>
            <a:off x="5029200" y="2286000"/>
            <a:ext cx="609600" cy="274638"/>
          </a:xfrm>
          <a:prstGeom prst="rect">
            <a:avLst/>
          </a:prstGeom>
          <a:noFill/>
          <a:ln w="9525">
            <a:noFill/>
            <a:miter lim="800000"/>
            <a:headEnd/>
            <a:tailEnd/>
          </a:ln>
        </p:spPr>
        <p:txBody>
          <a:bodyPr>
            <a:spAutoFit/>
          </a:bodyPr>
          <a:lstStyle/>
          <a:p>
            <a:pPr>
              <a:spcBef>
                <a:spcPct val="50000"/>
              </a:spcBef>
            </a:pPr>
            <a:r>
              <a:rPr lang="en-US" sz="1200"/>
              <a:t>ATC</a:t>
            </a:r>
          </a:p>
        </p:txBody>
      </p:sp>
      <p:sp>
        <p:nvSpPr>
          <p:cNvPr id="26641" name="Text Box 17"/>
          <p:cNvSpPr txBox="1">
            <a:spLocks noChangeArrowheads="1"/>
          </p:cNvSpPr>
          <p:nvPr/>
        </p:nvSpPr>
        <p:spPr bwMode="auto">
          <a:xfrm>
            <a:off x="3810000" y="3733800"/>
            <a:ext cx="609600" cy="274638"/>
          </a:xfrm>
          <a:prstGeom prst="rect">
            <a:avLst/>
          </a:prstGeom>
          <a:noFill/>
          <a:ln w="9525">
            <a:noFill/>
            <a:miter lim="800000"/>
            <a:headEnd/>
            <a:tailEnd/>
          </a:ln>
        </p:spPr>
        <p:txBody>
          <a:bodyPr>
            <a:spAutoFit/>
          </a:bodyPr>
          <a:lstStyle/>
          <a:p>
            <a:pPr>
              <a:spcBef>
                <a:spcPct val="50000"/>
              </a:spcBef>
            </a:pPr>
            <a:r>
              <a:rPr lang="en-US" sz="1200"/>
              <a:t>MC</a:t>
            </a:r>
          </a:p>
        </p:txBody>
      </p:sp>
      <p:sp>
        <p:nvSpPr>
          <p:cNvPr id="26642" name="Text Box 18"/>
          <p:cNvSpPr txBox="1">
            <a:spLocks noChangeArrowheads="1"/>
          </p:cNvSpPr>
          <p:nvPr/>
        </p:nvSpPr>
        <p:spPr bwMode="auto">
          <a:xfrm>
            <a:off x="3505200" y="2667000"/>
            <a:ext cx="1066800" cy="457200"/>
          </a:xfrm>
          <a:prstGeom prst="rect">
            <a:avLst/>
          </a:prstGeom>
          <a:noFill/>
          <a:ln w="9525">
            <a:noFill/>
            <a:miter lim="800000"/>
            <a:headEnd/>
            <a:tailEnd/>
          </a:ln>
        </p:spPr>
        <p:txBody>
          <a:bodyPr>
            <a:spAutoFit/>
          </a:bodyPr>
          <a:lstStyle/>
          <a:p>
            <a:pPr>
              <a:spcBef>
                <a:spcPct val="50000"/>
              </a:spcBef>
            </a:pPr>
            <a:r>
              <a:rPr lang="en-US" sz="1200"/>
              <a:t>Profit=rent&gt;&gt;to landowner</a:t>
            </a:r>
          </a:p>
        </p:txBody>
      </p:sp>
      <p:sp>
        <p:nvSpPr>
          <p:cNvPr id="26643" name="Line 19"/>
          <p:cNvSpPr>
            <a:spLocks noChangeShapeType="1"/>
          </p:cNvSpPr>
          <p:nvPr/>
        </p:nvSpPr>
        <p:spPr bwMode="auto">
          <a:xfrm>
            <a:off x="4876800" y="3124200"/>
            <a:ext cx="0" cy="1219200"/>
          </a:xfrm>
          <a:prstGeom prst="line">
            <a:avLst/>
          </a:prstGeom>
          <a:noFill/>
          <a:ln w="9525">
            <a:solidFill>
              <a:schemeClr val="tx1"/>
            </a:solidFill>
            <a:prstDash val="dash"/>
            <a:round/>
            <a:headEnd/>
            <a:tailEnd/>
          </a:ln>
        </p:spPr>
        <p:txBody>
          <a:bodyPr/>
          <a:lstStyle/>
          <a:p>
            <a:endParaRPr lang="en-GB"/>
          </a:p>
        </p:txBody>
      </p:sp>
      <p:sp>
        <p:nvSpPr>
          <p:cNvPr id="26644" name="Line 20"/>
          <p:cNvSpPr>
            <a:spLocks noChangeShapeType="1"/>
          </p:cNvSpPr>
          <p:nvPr/>
        </p:nvSpPr>
        <p:spPr bwMode="auto">
          <a:xfrm>
            <a:off x="2514600" y="3581400"/>
            <a:ext cx="0" cy="762000"/>
          </a:xfrm>
          <a:prstGeom prst="line">
            <a:avLst/>
          </a:prstGeom>
          <a:noFill/>
          <a:ln w="9525">
            <a:solidFill>
              <a:schemeClr val="tx1"/>
            </a:solidFill>
            <a:prstDash val="dash"/>
            <a:round/>
            <a:headEnd/>
            <a:tailEnd/>
          </a:ln>
        </p:spPr>
        <p:txBody>
          <a:bodyPr/>
          <a:lstStyle/>
          <a:p>
            <a:endParaRPr lang="en-GB"/>
          </a:p>
        </p:txBody>
      </p:sp>
      <p:sp>
        <p:nvSpPr>
          <p:cNvPr id="26645" name="Text Box 21"/>
          <p:cNvSpPr txBox="1">
            <a:spLocks noChangeArrowheads="1"/>
          </p:cNvSpPr>
          <p:nvPr/>
        </p:nvSpPr>
        <p:spPr bwMode="auto">
          <a:xfrm>
            <a:off x="4572000" y="4419600"/>
            <a:ext cx="609600" cy="274638"/>
          </a:xfrm>
          <a:prstGeom prst="rect">
            <a:avLst/>
          </a:prstGeom>
          <a:noFill/>
          <a:ln w="9525">
            <a:noFill/>
            <a:miter lim="800000"/>
            <a:headEnd/>
            <a:tailEnd/>
          </a:ln>
        </p:spPr>
        <p:txBody>
          <a:bodyPr>
            <a:spAutoFit/>
          </a:bodyPr>
          <a:lstStyle/>
          <a:p>
            <a:pPr>
              <a:spcBef>
                <a:spcPct val="50000"/>
              </a:spcBef>
            </a:pPr>
            <a:r>
              <a:rPr lang="en-US" sz="1200"/>
              <a:t>160</a:t>
            </a:r>
          </a:p>
        </p:txBody>
      </p:sp>
      <p:sp>
        <p:nvSpPr>
          <p:cNvPr id="26646" name="Text Box 22"/>
          <p:cNvSpPr txBox="1">
            <a:spLocks noChangeArrowheads="1"/>
          </p:cNvSpPr>
          <p:nvPr/>
        </p:nvSpPr>
        <p:spPr bwMode="auto">
          <a:xfrm>
            <a:off x="2209800" y="4419600"/>
            <a:ext cx="609600" cy="274638"/>
          </a:xfrm>
          <a:prstGeom prst="rect">
            <a:avLst/>
          </a:prstGeom>
          <a:noFill/>
          <a:ln w="9525">
            <a:noFill/>
            <a:miter lim="800000"/>
            <a:headEnd/>
            <a:tailEnd/>
          </a:ln>
        </p:spPr>
        <p:txBody>
          <a:bodyPr>
            <a:spAutoFit/>
          </a:bodyPr>
          <a:lstStyle/>
          <a:p>
            <a:pPr>
              <a:spcBef>
                <a:spcPct val="50000"/>
              </a:spcBef>
            </a:pPr>
            <a:r>
              <a:rPr lang="en-US" sz="1200"/>
              <a:t>220</a:t>
            </a:r>
          </a:p>
        </p:txBody>
      </p:sp>
      <p:sp>
        <p:nvSpPr>
          <p:cNvPr id="26647" name="Line 23"/>
          <p:cNvSpPr>
            <a:spLocks noChangeShapeType="1"/>
          </p:cNvSpPr>
          <p:nvPr/>
        </p:nvSpPr>
        <p:spPr bwMode="auto">
          <a:xfrm>
            <a:off x="5791200" y="2133600"/>
            <a:ext cx="0" cy="2286000"/>
          </a:xfrm>
          <a:prstGeom prst="line">
            <a:avLst/>
          </a:prstGeom>
          <a:noFill/>
          <a:ln w="9525">
            <a:solidFill>
              <a:schemeClr val="tx1"/>
            </a:solidFill>
            <a:round/>
            <a:headEnd/>
            <a:tailEnd/>
          </a:ln>
        </p:spPr>
        <p:txBody>
          <a:bodyPr/>
          <a:lstStyle/>
          <a:p>
            <a:endParaRPr lang="en-GB"/>
          </a:p>
        </p:txBody>
      </p:sp>
      <p:sp>
        <p:nvSpPr>
          <p:cNvPr id="26648" name="Line 24"/>
          <p:cNvSpPr>
            <a:spLocks noChangeShapeType="1"/>
          </p:cNvSpPr>
          <p:nvPr/>
        </p:nvSpPr>
        <p:spPr bwMode="auto">
          <a:xfrm>
            <a:off x="5791200" y="4419600"/>
            <a:ext cx="2209800" cy="0"/>
          </a:xfrm>
          <a:prstGeom prst="line">
            <a:avLst/>
          </a:prstGeom>
          <a:noFill/>
          <a:ln w="9525">
            <a:solidFill>
              <a:schemeClr val="tx1"/>
            </a:solidFill>
            <a:round/>
            <a:headEnd/>
            <a:tailEnd/>
          </a:ln>
        </p:spPr>
        <p:txBody>
          <a:bodyPr/>
          <a:lstStyle/>
          <a:p>
            <a:endParaRPr lang="en-GB"/>
          </a:p>
        </p:txBody>
      </p:sp>
      <p:sp>
        <p:nvSpPr>
          <p:cNvPr id="26649" name="Arc 25"/>
          <p:cNvSpPr>
            <a:spLocks/>
          </p:cNvSpPr>
          <p:nvPr/>
        </p:nvSpPr>
        <p:spPr bwMode="auto">
          <a:xfrm rot="2914570" flipV="1">
            <a:off x="6111875" y="974725"/>
            <a:ext cx="1716088" cy="1747838"/>
          </a:xfrm>
          <a:custGeom>
            <a:avLst/>
            <a:gdLst>
              <a:gd name="T0" fmla="*/ 0 w 27037"/>
              <a:gd name="T1" fmla="*/ 2147483647 h 33027"/>
              <a:gd name="T2" fmla="*/ 2147483647 w 27037"/>
              <a:gd name="T3" fmla="*/ 2147483647 h 33027"/>
              <a:gd name="T4" fmla="*/ 2147483647 w 27037"/>
              <a:gd name="T5" fmla="*/ 2147483647 h 33027"/>
              <a:gd name="T6" fmla="*/ 0 60000 65536"/>
              <a:gd name="T7" fmla="*/ 0 60000 65536"/>
              <a:gd name="T8" fmla="*/ 0 60000 65536"/>
              <a:gd name="T9" fmla="*/ 0 w 27037"/>
              <a:gd name="T10" fmla="*/ 0 h 33027"/>
              <a:gd name="T11" fmla="*/ 27037 w 27037"/>
              <a:gd name="T12" fmla="*/ 33027 h 33027"/>
            </a:gdLst>
            <a:ahLst/>
            <a:cxnLst>
              <a:cxn ang="T6">
                <a:pos x="T0" y="T1"/>
              </a:cxn>
              <a:cxn ang="T7">
                <a:pos x="T2" y="T3"/>
              </a:cxn>
              <a:cxn ang="T8">
                <a:pos x="T4" y="T5"/>
              </a:cxn>
            </a:cxnLst>
            <a:rect l="T9" t="T10" r="T11" b="T12"/>
            <a:pathLst>
              <a:path w="27037" h="33027" fill="none" extrusionOk="0">
                <a:moveTo>
                  <a:pt x="-1" y="695"/>
                </a:moveTo>
                <a:cubicBezTo>
                  <a:pt x="1775" y="233"/>
                  <a:pt x="3602" y="-1"/>
                  <a:pt x="5437" y="0"/>
                </a:cubicBezTo>
                <a:cubicBezTo>
                  <a:pt x="17366" y="0"/>
                  <a:pt x="27037" y="9670"/>
                  <a:pt x="27037" y="21600"/>
                </a:cubicBezTo>
                <a:cubicBezTo>
                  <a:pt x="27037" y="25639"/>
                  <a:pt x="25904" y="29598"/>
                  <a:pt x="23766" y="33026"/>
                </a:cubicBezTo>
              </a:path>
              <a:path w="27037" h="33027" stroke="0" extrusionOk="0">
                <a:moveTo>
                  <a:pt x="-1" y="695"/>
                </a:moveTo>
                <a:cubicBezTo>
                  <a:pt x="1775" y="233"/>
                  <a:pt x="3602" y="-1"/>
                  <a:pt x="5437" y="0"/>
                </a:cubicBezTo>
                <a:cubicBezTo>
                  <a:pt x="17366" y="0"/>
                  <a:pt x="27037" y="9670"/>
                  <a:pt x="27037" y="21600"/>
                </a:cubicBezTo>
                <a:cubicBezTo>
                  <a:pt x="27037" y="25639"/>
                  <a:pt x="25904" y="29598"/>
                  <a:pt x="23766" y="33026"/>
                </a:cubicBezTo>
                <a:lnTo>
                  <a:pt x="5437" y="21600"/>
                </a:lnTo>
                <a:close/>
              </a:path>
            </a:pathLst>
          </a:custGeom>
          <a:noFill/>
          <a:ln w="9525">
            <a:solidFill>
              <a:schemeClr val="tx1"/>
            </a:solidFill>
            <a:round/>
            <a:headEnd/>
            <a:tailEnd/>
          </a:ln>
        </p:spPr>
        <p:txBody>
          <a:bodyPr wrap="none" anchor="ctr"/>
          <a:lstStyle/>
          <a:p>
            <a:endParaRPr lang="en-GB"/>
          </a:p>
        </p:txBody>
      </p:sp>
      <p:sp>
        <p:nvSpPr>
          <p:cNvPr id="26650" name="Arc 26"/>
          <p:cNvSpPr>
            <a:spLocks/>
          </p:cNvSpPr>
          <p:nvPr/>
        </p:nvSpPr>
        <p:spPr bwMode="auto">
          <a:xfrm rot="20726229" flipV="1">
            <a:off x="5562600" y="1524000"/>
            <a:ext cx="1970088" cy="1905000"/>
          </a:xfrm>
          <a:custGeom>
            <a:avLst/>
            <a:gdLst>
              <a:gd name="T0" fmla="*/ 0 w 21484"/>
              <a:gd name="T1" fmla="*/ 0 h 21600"/>
              <a:gd name="T2" fmla="*/ 2147483647 w 21484"/>
              <a:gd name="T3" fmla="*/ 2147483647 h 21600"/>
              <a:gd name="T4" fmla="*/ 0 w 21484"/>
              <a:gd name="T5" fmla="*/ 2147483647 h 21600"/>
              <a:gd name="T6" fmla="*/ 0 60000 65536"/>
              <a:gd name="T7" fmla="*/ 0 60000 65536"/>
              <a:gd name="T8" fmla="*/ 0 60000 65536"/>
              <a:gd name="T9" fmla="*/ 0 w 21484"/>
              <a:gd name="T10" fmla="*/ 0 h 21600"/>
              <a:gd name="T11" fmla="*/ 21484 w 21484"/>
              <a:gd name="T12" fmla="*/ 21600 h 21600"/>
            </a:gdLst>
            <a:ahLst/>
            <a:cxnLst>
              <a:cxn ang="T6">
                <a:pos x="T0" y="T1"/>
              </a:cxn>
              <a:cxn ang="T7">
                <a:pos x="T2" y="T3"/>
              </a:cxn>
              <a:cxn ang="T8">
                <a:pos x="T4" y="T5"/>
              </a:cxn>
            </a:cxnLst>
            <a:rect l="T9" t="T10" r="T11" b="T12"/>
            <a:pathLst>
              <a:path w="21484" h="21600" fill="none" extrusionOk="0">
                <a:moveTo>
                  <a:pt x="-1" y="0"/>
                </a:moveTo>
                <a:cubicBezTo>
                  <a:pt x="11064" y="0"/>
                  <a:pt x="20340" y="8361"/>
                  <a:pt x="21484" y="19366"/>
                </a:cubicBezTo>
              </a:path>
              <a:path w="21484" h="21600" stroke="0" extrusionOk="0">
                <a:moveTo>
                  <a:pt x="-1" y="0"/>
                </a:moveTo>
                <a:cubicBezTo>
                  <a:pt x="11064" y="0"/>
                  <a:pt x="20340" y="8361"/>
                  <a:pt x="21484" y="19366"/>
                </a:cubicBezTo>
                <a:lnTo>
                  <a:pt x="0" y="21600"/>
                </a:lnTo>
                <a:close/>
              </a:path>
            </a:pathLst>
          </a:custGeom>
          <a:noFill/>
          <a:ln w="9525">
            <a:solidFill>
              <a:schemeClr val="tx1"/>
            </a:solidFill>
            <a:round/>
            <a:headEnd/>
            <a:tailEnd/>
          </a:ln>
        </p:spPr>
        <p:txBody>
          <a:bodyPr wrap="none" anchor="ctr"/>
          <a:lstStyle/>
          <a:p>
            <a:endParaRPr lang="en-GB"/>
          </a:p>
        </p:txBody>
      </p:sp>
      <p:sp>
        <p:nvSpPr>
          <p:cNvPr id="26651" name="Text Box 27"/>
          <p:cNvSpPr txBox="1">
            <a:spLocks noChangeArrowheads="1"/>
          </p:cNvSpPr>
          <p:nvPr/>
        </p:nvSpPr>
        <p:spPr bwMode="auto">
          <a:xfrm>
            <a:off x="7772400" y="2132013"/>
            <a:ext cx="609600" cy="274637"/>
          </a:xfrm>
          <a:prstGeom prst="rect">
            <a:avLst/>
          </a:prstGeom>
          <a:noFill/>
          <a:ln w="9525">
            <a:noFill/>
            <a:miter lim="800000"/>
            <a:headEnd/>
            <a:tailEnd/>
          </a:ln>
        </p:spPr>
        <p:txBody>
          <a:bodyPr>
            <a:spAutoFit/>
          </a:bodyPr>
          <a:lstStyle/>
          <a:p>
            <a:pPr>
              <a:spcBef>
                <a:spcPct val="50000"/>
              </a:spcBef>
            </a:pPr>
            <a:r>
              <a:rPr lang="en-US" sz="1200"/>
              <a:t>ATC</a:t>
            </a:r>
          </a:p>
        </p:txBody>
      </p:sp>
      <p:sp>
        <p:nvSpPr>
          <p:cNvPr id="26652" name="Text Box 28"/>
          <p:cNvSpPr txBox="1">
            <a:spLocks noChangeArrowheads="1"/>
          </p:cNvSpPr>
          <p:nvPr/>
        </p:nvSpPr>
        <p:spPr bwMode="auto">
          <a:xfrm>
            <a:off x="7315200" y="1600200"/>
            <a:ext cx="609600" cy="274638"/>
          </a:xfrm>
          <a:prstGeom prst="rect">
            <a:avLst/>
          </a:prstGeom>
          <a:noFill/>
          <a:ln w="9525">
            <a:noFill/>
            <a:miter lim="800000"/>
            <a:headEnd/>
            <a:tailEnd/>
          </a:ln>
        </p:spPr>
        <p:txBody>
          <a:bodyPr>
            <a:spAutoFit/>
          </a:bodyPr>
          <a:lstStyle/>
          <a:p>
            <a:pPr>
              <a:spcBef>
                <a:spcPct val="50000"/>
              </a:spcBef>
            </a:pPr>
            <a:r>
              <a:rPr lang="en-US" sz="1200"/>
              <a:t>MC</a:t>
            </a:r>
          </a:p>
        </p:txBody>
      </p:sp>
      <p:sp>
        <p:nvSpPr>
          <p:cNvPr id="26653" name="Line 29"/>
          <p:cNvSpPr>
            <a:spLocks noChangeShapeType="1"/>
          </p:cNvSpPr>
          <p:nvPr/>
        </p:nvSpPr>
        <p:spPr bwMode="auto">
          <a:xfrm>
            <a:off x="304800" y="2590800"/>
            <a:ext cx="7772400" cy="0"/>
          </a:xfrm>
          <a:prstGeom prst="line">
            <a:avLst/>
          </a:prstGeom>
          <a:noFill/>
          <a:ln w="12700">
            <a:solidFill>
              <a:schemeClr val="tx1"/>
            </a:solidFill>
            <a:prstDash val="dash"/>
            <a:round/>
            <a:headEnd/>
            <a:tailEnd/>
          </a:ln>
        </p:spPr>
        <p:txBody>
          <a:bodyPr/>
          <a:lstStyle/>
          <a:p>
            <a:endParaRPr lang="en-GB"/>
          </a:p>
        </p:txBody>
      </p:sp>
      <p:sp>
        <p:nvSpPr>
          <p:cNvPr id="26654" name="Text Box 30"/>
          <p:cNvSpPr txBox="1">
            <a:spLocks noChangeArrowheads="1"/>
          </p:cNvSpPr>
          <p:nvPr/>
        </p:nvSpPr>
        <p:spPr bwMode="auto">
          <a:xfrm>
            <a:off x="8001000" y="2438400"/>
            <a:ext cx="457200" cy="304800"/>
          </a:xfrm>
          <a:prstGeom prst="rect">
            <a:avLst/>
          </a:prstGeom>
          <a:noFill/>
          <a:ln w="9525">
            <a:noFill/>
            <a:miter lim="800000"/>
            <a:headEnd/>
            <a:tailEnd/>
          </a:ln>
        </p:spPr>
        <p:txBody>
          <a:bodyPr>
            <a:spAutoFit/>
          </a:bodyPr>
          <a:lstStyle/>
          <a:p>
            <a:pPr>
              <a:spcBef>
                <a:spcPct val="50000"/>
              </a:spcBef>
            </a:pPr>
            <a:r>
              <a:rPr lang="en-US" sz="1400"/>
              <a:t>$10</a:t>
            </a:r>
          </a:p>
        </p:txBody>
      </p:sp>
      <p:sp>
        <p:nvSpPr>
          <p:cNvPr id="26655" name="Text Box 31"/>
          <p:cNvSpPr txBox="1">
            <a:spLocks noChangeArrowheads="1"/>
          </p:cNvSpPr>
          <p:nvPr/>
        </p:nvSpPr>
        <p:spPr bwMode="auto">
          <a:xfrm>
            <a:off x="762000" y="4343400"/>
            <a:ext cx="914400" cy="457200"/>
          </a:xfrm>
          <a:prstGeom prst="rect">
            <a:avLst/>
          </a:prstGeom>
          <a:noFill/>
          <a:ln w="9525">
            <a:noFill/>
            <a:miter lim="800000"/>
            <a:headEnd/>
            <a:tailEnd/>
          </a:ln>
        </p:spPr>
        <p:txBody>
          <a:bodyPr>
            <a:spAutoFit/>
          </a:bodyPr>
          <a:lstStyle/>
          <a:p>
            <a:pPr>
              <a:spcBef>
                <a:spcPct val="50000"/>
              </a:spcBef>
            </a:pPr>
            <a:r>
              <a:rPr lang="en-US" sz="1200"/>
              <a:t>Q=amt of corn</a:t>
            </a:r>
          </a:p>
        </p:txBody>
      </p:sp>
      <p:sp>
        <p:nvSpPr>
          <p:cNvPr id="26656" name="Text Box 32"/>
          <p:cNvSpPr txBox="1">
            <a:spLocks noChangeArrowheads="1"/>
          </p:cNvSpPr>
          <p:nvPr/>
        </p:nvSpPr>
        <p:spPr bwMode="auto">
          <a:xfrm>
            <a:off x="0" y="2667000"/>
            <a:ext cx="336550" cy="457200"/>
          </a:xfrm>
          <a:prstGeom prst="rect">
            <a:avLst/>
          </a:prstGeom>
          <a:noFill/>
          <a:ln w="9525">
            <a:noFill/>
            <a:miter lim="800000"/>
            <a:headEnd/>
            <a:tailEnd/>
          </a:ln>
        </p:spPr>
        <p:txBody>
          <a:bodyPr wrap="none">
            <a:spAutoFit/>
          </a:bodyPr>
          <a:lstStyle/>
          <a:p>
            <a:r>
              <a:rPr lang="en-US"/>
              <a:t>$</a:t>
            </a:r>
          </a:p>
        </p:txBody>
      </p:sp>
      <p:sp>
        <p:nvSpPr>
          <p:cNvPr id="26657" name="Text Box 33"/>
          <p:cNvSpPr txBox="1">
            <a:spLocks noChangeArrowheads="1"/>
          </p:cNvSpPr>
          <p:nvPr/>
        </p:nvSpPr>
        <p:spPr bwMode="auto">
          <a:xfrm>
            <a:off x="457200" y="4800600"/>
            <a:ext cx="1828800" cy="457200"/>
          </a:xfrm>
          <a:prstGeom prst="rect">
            <a:avLst/>
          </a:prstGeom>
          <a:noFill/>
          <a:ln w="9525">
            <a:noFill/>
            <a:miter lim="800000"/>
            <a:headEnd/>
            <a:tailEnd/>
          </a:ln>
        </p:spPr>
        <p:txBody>
          <a:bodyPr>
            <a:spAutoFit/>
          </a:bodyPr>
          <a:lstStyle/>
          <a:p>
            <a:pPr>
              <a:spcBef>
                <a:spcPct val="50000"/>
              </a:spcBef>
            </a:pPr>
            <a:r>
              <a:rPr lang="en-US"/>
              <a:t>“A” land</a:t>
            </a:r>
          </a:p>
        </p:txBody>
      </p:sp>
      <p:sp>
        <p:nvSpPr>
          <p:cNvPr id="26658" name="Text Box 34"/>
          <p:cNvSpPr txBox="1">
            <a:spLocks noChangeArrowheads="1"/>
          </p:cNvSpPr>
          <p:nvPr/>
        </p:nvSpPr>
        <p:spPr bwMode="auto">
          <a:xfrm>
            <a:off x="3124200" y="4800600"/>
            <a:ext cx="1828800" cy="457200"/>
          </a:xfrm>
          <a:prstGeom prst="rect">
            <a:avLst/>
          </a:prstGeom>
          <a:noFill/>
          <a:ln w="9525">
            <a:noFill/>
            <a:miter lim="800000"/>
            <a:headEnd/>
            <a:tailEnd/>
          </a:ln>
        </p:spPr>
        <p:txBody>
          <a:bodyPr>
            <a:spAutoFit/>
          </a:bodyPr>
          <a:lstStyle/>
          <a:p>
            <a:pPr>
              <a:spcBef>
                <a:spcPct val="50000"/>
              </a:spcBef>
            </a:pPr>
            <a:r>
              <a:rPr lang="en-US"/>
              <a:t>“B” land</a:t>
            </a:r>
          </a:p>
        </p:txBody>
      </p:sp>
      <p:sp>
        <p:nvSpPr>
          <p:cNvPr id="26659" name="Text Box 35"/>
          <p:cNvSpPr txBox="1">
            <a:spLocks noChangeArrowheads="1"/>
          </p:cNvSpPr>
          <p:nvPr/>
        </p:nvSpPr>
        <p:spPr bwMode="auto">
          <a:xfrm>
            <a:off x="6096000" y="4800600"/>
            <a:ext cx="1828800" cy="457200"/>
          </a:xfrm>
          <a:prstGeom prst="rect">
            <a:avLst/>
          </a:prstGeom>
          <a:noFill/>
          <a:ln w="9525">
            <a:noFill/>
            <a:miter lim="800000"/>
            <a:headEnd/>
            <a:tailEnd/>
          </a:ln>
        </p:spPr>
        <p:txBody>
          <a:bodyPr>
            <a:spAutoFit/>
          </a:bodyPr>
          <a:lstStyle/>
          <a:p>
            <a:pPr>
              <a:spcBef>
                <a:spcPct val="50000"/>
              </a:spcBef>
            </a:pPr>
            <a:r>
              <a:rPr lang="en-US"/>
              <a:t>“C” land</a:t>
            </a:r>
          </a:p>
        </p:txBody>
      </p:sp>
      <p:sp>
        <p:nvSpPr>
          <p:cNvPr id="26660" name="Text Box 36"/>
          <p:cNvSpPr txBox="1">
            <a:spLocks noChangeArrowheads="1"/>
          </p:cNvSpPr>
          <p:nvPr/>
        </p:nvSpPr>
        <p:spPr bwMode="auto">
          <a:xfrm>
            <a:off x="685800" y="5257800"/>
            <a:ext cx="7315200" cy="862013"/>
          </a:xfrm>
          <a:prstGeom prst="rect">
            <a:avLst/>
          </a:prstGeom>
          <a:noFill/>
          <a:ln w="9525">
            <a:noFill/>
            <a:miter lim="800000"/>
            <a:headEnd/>
            <a:tailEnd/>
          </a:ln>
        </p:spPr>
        <p:txBody>
          <a:bodyPr>
            <a:spAutoFit/>
          </a:bodyPr>
          <a:lstStyle/>
          <a:p>
            <a:pPr>
              <a:spcBef>
                <a:spcPct val="50000"/>
              </a:spcBef>
            </a:pPr>
            <a:r>
              <a:rPr lang="en-US" sz="2000"/>
              <a:t>“A” land has lowest production costs= </a:t>
            </a:r>
            <a:r>
              <a:rPr lang="en-US" sz="2000" b="1"/>
              <a:t>highest rents</a:t>
            </a:r>
          </a:p>
          <a:p>
            <a:pPr>
              <a:spcBef>
                <a:spcPct val="50000"/>
              </a:spcBef>
            </a:pPr>
            <a:r>
              <a:rPr lang="en-US" sz="2000"/>
              <a:t>“C” land’s </a:t>
            </a:r>
            <a:r>
              <a:rPr lang="en-US" sz="2000" b="1"/>
              <a:t>rent is 0 </a:t>
            </a:r>
            <a:r>
              <a:rPr lang="en-US" sz="2000"/>
              <a:t>because costs are greater than revenue </a:t>
            </a:r>
          </a:p>
        </p:txBody>
      </p:sp>
      <p:sp>
        <p:nvSpPr>
          <p:cNvPr id="26661" name="Text Box 37"/>
          <p:cNvSpPr txBox="1">
            <a:spLocks noChangeArrowheads="1"/>
          </p:cNvSpPr>
          <p:nvPr/>
        </p:nvSpPr>
        <p:spPr bwMode="auto">
          <a:xfrm>
            <a:off x="7772400" y="2590800"/>
            <a:ext cx="1219200" cy="1708160"/>
          </a:xfrm>
          <a:prstGeom prst="rect">
            <a:avLst/>
          </a:prstGeom>
          <a:noFill/>
          <a:ln w="9525">
            <a:noFill/>
            <a:miter lim="800000"/>
            <a:headEnd/>
            <a:tailEnd/>
          </a:ln>
        </p:spPr>
        <p:txBody>
          <a:bodyPr>
            <a:spAutoFit/>
          </a:bodyPr>
          <a:lstStyle/>
          <a:p>
            <a:pPr>
              <a:spcBef>
                <a:spcPct val="50000"/>
              </a:spcBef>
            </a:pPr>
            <a:endParaRPr lang="en-US" sz="1400" dirty="0"/>
          </a:p>
          <a:p>
            <a:pPr>
              <a:spcBef>
                <a:spcPct val="50000"/>
              </a:spcBef>
            </a:pPr>
            <a:r>
              <a:rPr lang="en-US" sz="1400" dirty="0"/>
              <a:t>Price determined exogenously  by supply and demand in market</a:t>
            </a:r>
          </a:p>
        </p:txBody>
      </p:sp>
      <p:sp>
        <p:nvSpPr>
          <p:cNvPr id="26662" name="Text Box 38"/>
          <p:cNvSpPr txBox="1">
            <a:spLocks noChangeArrowheads="1"/>
          </p:cNvSpPr>
          <p:nvPr/>
        </p:nvSpPr>
        <p:spPr bwMode="auto">
          <a:xfrm>
            <a:off x="4953000" y="2971800"/>
            <a:ext cx="457200" cy="304800"/>
          </a:xfrm>
          <a:prstGeom prst="rect">
            <a:avLst/>
          </a:prstGeom>
          <a:noFill/>
          <a:ln w="9525">
            <a:noFill/>
            <a:miter lim="800000"/>
            <a:headEnd/>
            <a:tailEnd/>
          </a:ln>
        </p:spPr>
        <p:txBody>
          <a:bodyPr>
            <a:spAutoFit/>
          </a:bodyPr>
          <a:lstStyle/>
          <a:p>
            <a:pPr>
              <a:spcBef>
                <a:spcPct val="50000"/>
              </a:spcBef>
            </a:pPr>
            <a:r>
              <a:rPr lang="en-US" sz="1400"/>
              <a:t>$8</a:t>
            </a:r>
          </a:p>
        </p:txBody>
      </p:sp>
      <p:sp>
        <p:nvSpPr>
          <p:cNvPr id="26663" name="Text Box 39"/>
          <p:cNvSpPr txBox="1">
            <a:spLocks noChangeArrowheads="1"/>
          </p:cNvSpPr>
          <p:nvPr/>
        </p:nvSpPr>
        <p:spPr bwMode="auto">
          <a:xfrm>
            <a:off x="2438400" y="3429000"/>
            <a:ext cx="457200" cy="304800"/>
          </a:xfrm>
          <a:prstGeom prst="rect">
            <a:avLst/>
          </a:prstGeom>
          <a:noFill/>
          <a:ln w="9525">
            <a:noFill/>
            <a:miter lim="800000"/>
            <a:headEnd/>
            <a:tailEnd/>
          </a:ln>
        </p:spPr>
        <p:txBody>
          <a:bodyPr>
            <a:spAutoFit/>
          </a:bodyPr>
          <a:lstStyle/>
          <a:p>
            <a:pPr>
              <a:spcBef>
                <a:spcPct val="50000"/>
              </a:spcBef>
            </a:pPr>
            <a:r>
              <a:rPr lang="en-US" sz="1400"/>
              <a:t>$4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85800" y="533400"/>
            <a:ext cx="8001000" cy="5562600"/>
          </a:xfrm>
        </p:spPr>
        <p:txBody>
          <a:bodyPr/>
          <a:lstStyle/>
          <a:p>
            <a:pPr>
              <a:spcBef>
                <a:spcPct val="0"/>
              </a:spcBef>
              <a:buFontTx/>
              <a:buNone/>
            </a:pPr>
            <a:r>
              <a:rPr lang="en-GB" sz="4000" b="1" dirty="0">
                <a:cs typeface="Times New Roman" pitchFamily="18" charset="0"/>
              </a:rPr>
              <a:t>Ricardo </a:t>
            </a:r>
          </a:p>
          <a:p>
            <a:pPr>
              <a:spcBef>
                <a:spcPct val="0"/>
              </a:spcBef>
            </a:pPr>
            <a:r>
              <a:rPr lang="en-GB" sz="2800" dirty="0">
                <a:cs typeface="Times New Roman" pitchFamily="18" charset="0"/>
              </a:rPr>
              <a:t>Land value/rent  is a function of productivity ( fertility) and  Ignore </a:t>
            </a:r>
            <a:r>
              <a:rPr lang="en-US" sz="2800" dirty="0">
                <a:solidFill>
                  <a:srgbClr val="00B0F0"/>
                </a:solidFill>
                <a:cs typeface="Times New Roman" pitchFamily="18" charset="0"/>
              </a:rPr>
              <a:t>location</a:t>
            </a:r>
            <a:r>
              <a:rPr lang="en-US" sz="2800" dirty="0">
                <a:cs typeface="Times New Roman" pitchFamily="18" charset="0"/>
              </a:rPr>
              <a:t> as the prime determinant of land value/rent </a:t>
            </a:r>
          </a:p>
          <a:p>
            <a:pPr>
              <a:spcBef>
                <a:spcPct val="0"/>
              </a:spcBef>
            </a:pPr>
            <a:r>
              <a:rPr lang="en-US" sz="2800" dirty="0">
                <a:cs typeface="Times New Roman" pitchFamily="18" charset="0"/>
              </a:rPr>
              <a:t>The model  doesn’t explains why more “</a:t>
            </a:r>
            <a:r>
              <a:rPr lang="en-US" sz="2800" dirty="0">
                <a:solidFill>
                  <a:srgbClr val="00B0F0"/>
                </a:solidFill>
                <a:cs typeface="Times New Roman" pitchFamily="18" charset="0"/>
              </a:rPr>
              <a:t>central</a:t>
            </a:r>
            <a:r>
              <a:rPr lang="en-US" sz="2800" dirty="0">
                <a:cs typeface="Times New Roman" pitchFamily="18" charset="0"/>
              </a:rPr>
              <a:t>” locations command </a:t>
            </a:r>
            <a:r>
              <a:rPr lang="en-US" sz="2800" dirty="0">
                <a:solidFill>
                  <a:srgbClr val="00B0F0"/>
                </a:solidFill>
                <a:cs typeface="Times New Roman" pitchFamily="18" charset="0"/>
              </a:rPr>
              <a:t>higher rents and have higher market values than fringe areas.</a:t>
            </a:r>
          </a:p>
          <a:p>
            <a:pPr>
              <a:spcBef>
                <a:spcPct val="0"/>
              </a:spcBef>
            </a:pPr>
            <a:r>
              <a:rPr lang="en-GB" sz="2800" dirty="0">
                <a:cs typeface="Times New Roman" pitchFamily="18" charset="0"/>
              </a:rPr>
              <a:t>Doesn’t realize the fact that a  </a:t>
            </a:r>
            <a:r>
              <a:rPr lang="en-GB" sz="2800" dirty="0">
                <a:solidFill>
                  <a:srgbClr val="00B0F0"/>
                </a:solidFill>
                <a:cs typeface="Times New Roman" pitchFamily="18" charset="0"/>
              </a:rPr>
              <a:t>pattern of different rent exists as different locations have different use capacities.</a:t>
            </a:r>
          </a:p>
          <a:p>
            <a:pPr lvl="1" eaLnBrk="1" hangingPunct="1">
              <a:buFontTx/>
              <a:buNone/>
            </a:pPr>
            <a:endParaRPr lang="en-US" sz="2000" dirty="0"/>
          </a:p>
          <a:p>
            <a:pPr eaLnBrk="1" hangingPunct="1"/>
            <a:endParaRPr lang="en-US" sz="2000" dirty="0"/>
          </a:p>
          <a:p>
            <a:pPr eaLnBrk="1" hangingPunct="1"/>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304800"/>
            <a:ext cx="8382000" cy="5334000"/>
          </a:xfrm>
          <a:prstGeom prst="rect">
            <a:avLst/>
          </a:prstGeom>
        </p:spPr>
        <p:txBody>
          <a:bodyPr/>
          <a:lstStyle/>
          <a:p>
            <a:pPr fontAlgn="auto">
              <a:spcBef>
                <a:spcPts val="0"/>
              </a:spcBef>
              <a:spcAft>
                <a:spcPts val="0"/>
              </a:spcAft>
              <a:defRPr/>
            </a:pPr>
            <a:endParaRPr lang="en-GB" sz="1800" b="1" dirty="0">
              <a:cs typeface="Times New Roman" pitchFamily="18" charset="0"/>
            </a:endParaRPr>
          </a:p>
          <a:p>
            <a:pPr marL="742950" lvl="1" indent="-285750" fontAlgn="auto">
              <a:lnSpc>
                <a:spcPct val="90000"/>
              </a:lnSpc>
              <a:spcBef>
                <a:spcPct val="20000"/>
              </a:spcBef>
              <a:spcAft>
                <a:spcPts val="0"/>
              </a:spcAft>
              <a:defRPr/>
            </a:pPr>
            <a:r>
              <a:rPr lang="en-US" sz="2000" b="1" dirty="0">
                <a:cs typeface="Times New Roman" pitchFamily="18" charset="0"/>
              </a:rPr>
              <a:t>Von </a:t>
            </a:r>
            <a:r>
              <a:rPr lang="en-US" sz="2000" b="1" dirty="0" err="1">
                <a:cs typeface="Times New Roman" pitchFamily="18" charset="0"/>
              </a:rPr>
              <a:t>Thunen</a:t>
            </a:r>
            <a:r>
              <a:rPr lang="en-US" sz="2000" b="1" dirty="0">
                <a:cs typeface="Times New Roman" pitchFamily="18" charset="0"/>
              </a:rPr>
              <a:t> model </a:t>
            </a:r>
            <a:r>
              <a:rPr lang="en-US" sz="2000" dirty="0">
                <a:cs typeface="Times New Roman" pitchFamily="18" charset="0"/>
              </a:rPr>
              <a:t>(1826) </a:t>
            </a:r>
          </a:p>
          <a:p>
            <a:pPr marL="742950" lvl="1" indent="-285750" fontAlgn="auto">
              <a:lnSpc>
                <a:spcPct val="90000"/>
              </a:lnSpc>
              <a:spcBef>
                <a:spcPct val="20000"/>
              </a:spcBef>
              <a:spcAft>
                <a:spcPts val="0"/>
              </a:spcAft>
              <a:defRPr/>
            </a:pPr>
            <a:r>
              <a:rPr lang="en-US" sz="2000" dirty="0">
                <a:cs typeface="Times New Roman" pitchFamily="18" charset="0"/>
              </a:rPr>
              <a:t>It replace </a:t>
            </a:r>
            <a:r>
              <a:rPr lang="en-US" sz="2000" dirty="0">
                <a:solidFill>
                  <a:srgbClr val="FF0000"/>
                </a:solidFill>
                <a:cs typeface="Times New Roman" pitchFamily="18" charset="0"/>
              </a:rPr>
              <a:t>fertility of land with location </a:t>
            </a:r>
            <a:r>
              <a:rPr lang="en-US" sz="2000" dirty="0">
                <a:cs typeface="Times New Roman" pitchFamily="18" charset="0"/>
              </a:rPr>
              <a:t>as the prime determinant of land rent </a:t>
            </a:r>
          </a:p>
          <a:p>
            <a:pPr marL="742950" lvl="1" indent="-285750" fontAlgn="auto">
              <a:lnSpc>
                <a:spcPct val="90000"/>
              </a:lnSpc>
              <a:spcBef>
                <a:spcPct val="20000"/>
              </a:spcBef>
              <a:spcAft>
                <a:spcPts val="0"/>
              </a:spcAft>
              <a:buFont typeface="Wingdings" pitchFamily="2" charset="2"/>
              <a:buChar char="Ø"/>
              <a:defRPr/>
            </a:pPr>
            <a:r>
              <a:rPr lang="en-US" sz="2000" dirty="0">
                <a:cs typeface="Times New Roman" pitchFamily="18" charset="0"/>
              </a:rPr>
              <a:t>No longer assume that transportation is </a:t>
            </a:r>
            <a:r>
              <a:rPr lang="en-US" sz="2000" dirty="0">
                <a:solidFill>
                  <a:srgbClr val="FF0000"/>
                </a:solidFill>
                <a:cs typeface="Times New Roman" pitchFamily="18" charset="0"/>
              </a:rPr>
              <a:t>costless</a:t>
            </a:r>
          </a:p>
          <a:p>
            <a:pPr marL="742950" lvl="1" indent="-285750" fontAlgn="auto">
              <a:lnSpc>
                <a:spcPct val="90000"/>
              </a:lnSpc>
              <a:spcBef>
                <a:spcPct val="20000"/>
              </a:spcBef>
              <a:spcAft>
                <a:spcPts val="0"/>
              </a:spcAft>
              <a:buFont typeface="Wingdings" pitchFamily="2" charset="2"/>
              <a:buChar char="Ø"/>
              <a:defRPr/>
            </a:pPr>
            <a:r>
              <a:rPr lang="en-US" sz="2000" dirty="0">
                <a:cs typeface="Times New Roman" pitchFamily="18" charset="0"/>
              </a:rPr>
              <a:t>His  model explains why </a:t>
            </a:r>
            <a:r>
              <a:rPr lang="en-US" sz="2000" dirty="0">
                <a:solidFill>
                  <a:srgbClr val="FF0000"/>
                </a:solidFill>
                <a:cs typeface="Times New Roman" pitchFamily="18" charset="0"/>
              </a:rPr>
              <a:t>more “central” locations </a:t>
            </a:r>
            <a:r>
              <a:rPr lang="en-US" sz="2000" dirty="0">
                <a:cs typeface="Times New Roman" pitchFamily="18" charset="0"/>
              </a:rPr>
              <a:t>command higher rents and have higher market values </a:t>
            </a:r>
            <a:r>
              <a:rPr lang="en-US" sz="2000" dirty="0">
                <a:solidFill>
                  <a:srgbClr val="FF0000"/>
                </a:solidFill>
                <a:cs typeface="Times New Roman" pitchFamily="18" charset="0"/>
              </a:rPr>
              <a:t>than fringe areas </a:t>
            </a:r>
          </a:p>
          <a:p>
            <a:pPr marL="742950" lvl="1" indent="-285750" fontAlgn="auto">
              <a:spcBef>
                <a:spcPct val="20000"/>
              </a:spcBef>
              <a:spcAft>
                <a:spcPts val="0"/>
              </a:spcAft>
              <a:buFont typeface="Wingdings" pitchFamily="2" charset="2"/>
              <a:buChar char="Ø"/>
              <a:defRPr/>
            </a:pPr>
            <a:r>
              <a:rPr lang="en-GB" sz="2000" dirty="0">
                <a:cs typeface="Times New Roman" pitchFamily="18" charset="0"/>
              </a:rPr>
              <a:t>The price of land or rent is determined by the </a:t>
            </a:r>
            <a:r>
              <a:rPr lang="en-GB" sz="2000" dirty="0">
                <a:solidFill>
                  <a:srgbClr val="FF0000"/>
                </a:solidFill>
                <a:cs typeface="Times New Roman" pitchFamily="18" charset="0"/>
              </a:rPr>
              <a:t>interaction of demand and supply in the market economy</a:t>
            </a:r>
            <a:r>
              <a:rPr lang="en-GB" sz="2000" dirty="0">
                <a:cs typeface="Times New Roman" pitchFamily="18" charset="0"/>
              </a:rPr>
              <a:t>. </a:t>
            </a:r>
            <a:endParaRPr lang="en-US" sz="2000" dirty="0">
              <a:cs typeface="Times New Roman" pitchFamily="18" charset="0"/>
            </a:endParaRPr>
          </a:p>
          <a:p>
            <a:pPr marL="742950" lvl="1" indent="-285750" fontAlgn="auto">
              <a:spcBef>
                <a:spcPct val="20000"/>
              </a:spcBef>
              <a:spcAft>
                <a:spcPts val="0"/>
              </a:spcAft>
              <a:buFont typeface="Wingdings" pitchFamily="2" charset="2"/>
              <a:buChar char="Ø"/>
              <a:defRPr/>
            </a:pPr>
            <a:r>
              <a:rPr lang="en-GB" sz="2000" dirty="0">
                <a:cs typeface="Times New Roman" pitchFamily="18" charset="0"/>
              </a:rPr>
              <a:t>The pattern of land use reflects the </a:t>
            </a:r>
            <a:r>
              <a:rPr lang="en-GB" sz="2000" dirty="0">
                <a:solidFill>
                  <a:srgbClr val="FF0000"/>
                </a:solidFill>
                <a:cs typeface="Times New Roman" pitchFamily="18" charset="0"/>
              </a:rPr>
              <a:t>competition between alternative uses for sites in the markets.  </a:t>
            </a:r>
            <a:endParaRPr lang="en-US" sz="2000" dirty="0">
              <a:solidFill>
                <a:srgbClr val="FF0000"/>
              </a:solidFill>
              <a:cs typeface="Times New Roman" pitchFamily="18" charset="0"/>
            </a:endParaRPr>
          </a:p>
          <a:p>
            <a:pPr marL="742950" lvl="1" indent="-285750" fontAlgn="auto">
              <a:spcBef>
                <a:spcPct val="20000"/>
              </a:spcBef>
              <a:spcAft>
                <a:spcPts val="0"/>
              </a:spcAft>
              <a:buFont typeface="Wingdings" pitchFamily="2" charset="2"/>
              <a:buChar char="Ø"/>
              <a:defRPr/>
            </a:pPr>
            <a:r>
              <a:rPr lang="en-GB" sz="2000" dirty="0">
                <a:cs typeface="Times New Roman" pitchFamily="18" charset="0"/>
              </a:rPr>
              <a:t>Therefore, land use and land value are determined simultaneously.  </a:t>
            </a:r>
            <a:endParaRPr lang="en-US" sz="2000" dirty="0">
              <a:cs typeface="Times New Roman" pitchFamily="18" charset="0"/>
            </a:endParaRPr>
          </a:p>
          <a:p>
            <a:pPr marL="742950" lvl="1" indent="-285750" fontAlgn="auto">
              <a:spcBef>
                <a:spcPct val="20000"/>
              </a:spcBef>
              <a:spcAft>
                <a:spcPts val="0"/>
              </a:spcAft>
              <a:buFont typeface="Wingdings" pitchFamily="2" charset="2"/>
              <a:buChar char="Ø"/>
              <a:defRPr/>
            </a:pPr>
            <a:r>
              <a:rPr lang="en-GB" sz="2000" dirty="0">
                <a:cs typeface="Times New Roman" pitchFamily="18" charset="0"/>
              </a:rPr>
              <a:t>The greatest demand will be for those sits that have the </a:t>
            </a:r>
            <a:r>
              <a:rPr lang="en-GB" sz="2000" b="1" i="1" dirty="0">
                <a:solidFill>
                  <a:srgbClr val="00B0F0"/>
                </a:solidFill>
                <a:cs typeface="Times New Roman" pitchFamily="18" charset="0"/>
              </a:rPr>
              <a:t>greatest relative advantage</a:t>
            </a:r>
            <a:r>
              <a:rPr lang="en-GB" sz="2000" dirty="0">
                <a:solidFill>
                  <a:srgbClr val="00B0F0"/>
                </a:solidFill>
                <a:cs typeface="Times New Roman" pitchFamily="18" charset="0"/>
              </a:rPr>
              <a:t>.  </a:t>
            </a:r>
          </a:p>
          <a:p>
            <a:pPr marL="742950" lvl="1" indent="-285750" fontAlgn="auto">
              <a:spcBef>
                <a:spcPct val="20000"/>
              </a:spcBef>
              <a:spcAft>
                <a:spcPts val="0"/>
              </a:spcAft>
              <a:buFont typeface="Wingdings" pitchFamily="2" charset="2"/>
              <a:buChar char="Ø"/>
              <a:defRPr/>
            </a:pPr>
            <a:r>
              <a:rPr lang="en-GB" sz="2000" dirty="0">
                <a:cs typeface="Times New Roman" pitchFamily="18" charset="0"/>
              </a:rPr>
              <a:t>Those users, such as offices; that can use the site more intensively will be able to pay the highest </a:t>
            </a:r>
            <a:r>
              <a:rPr lang="en-GB" sz="2000" b="1" i="1" dirty="0">
                <a:cs typeface="Times New Roman" pitchFamily="18" charset="0"/>
              </a:rPr>
              <a:t>price or rent.</a:t>
            </a:r>
            <a:r>
              <a:rPr lang="en-GB" sz="2000" dirty="0">
                <a:cs typeface="Times New Roman" pitchFamily="18" charset="0"/>
              </a:rPr>
              <a:t>  </a:t>
            </a:r>
            <a:endParaRPr lang="en-US" sz="2000" dirty="0">
              <a:cs typeface="Times New Roman" pitchFamily="18" charset="0"/>
            </a:endParaRPr>
          </a:p>
          <a:p>
            <a:pPr marL="742950" lvl="1" indent="-285750" fontAlgn="auto">
              <a:spcBef>
                <a:spcPct val="20000"/>
              </a:spcBef>
              <a:spcAft>
                <a:spcPts val="0"/>
              </a:spcAft>
              <a:buFont typeface="Arial" pitchFamily="34" charset="0"/>
              <a:buChar char="–"/>
              <a:defRPr/>
            </a:pPr>
            <a:endParaRPr lang="en-US"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81000" y="609600"/>
            <a:ext cx="8382000" cy="5724644"/>
          </a:xfrm>
          <a:prstGeom prst="rect">
            <a:avLst/>
          </a:prstGeom>
          <a:noFill/>
          <a:ln w="9525">
            <a:noFill/>
            <a:miter lim="800000"/>
            <a:headEnd/>
            <a:tailEnd/>
          </a:ln>
        </p:spPr>
        <p:txBody>
          <a:bodyPr anchor="ctr">
            <a:spAutoFit/>
          </a:bodyPr>
          <a:lstStyle/>
          <a:p>
            <a:pPr eaLnBrk="0" hangingPunct="0">
              <a:defRPr/>
            </a:pPr>
            <a:r>
              <a:rPr lang="en-US" sz="1800" b="1" dirty="0">
                <a:latin typeface="+mj-lt"/>
                <a:ea typeface="Times New Roman" pitchFamily="18" charset="0"/>
                <a:cs typeface="Times New Roman" pitchFamily="18" charset="0"/>
              </a:rPr>
              <a:t>Von </a:t>
            </a:r>
            <a:r>
              <a:rPr lang="en-US" sz="1800" b="1" dirty="0" err="1">
                <a:latin typeface="+mj-lt"/>
                <a:ea typeface="Times New Roman" pitchFamily="18" charset="0"/>
                <a:cs typeface="Times New Roman" pitchFamily="18" charset="0"/>
              </a:rPr>
              <a:t>Thunen's</a:t>
            </a:r>
            <a:r>
              <a:rPr lang="en-US" sz="1800" b="1" dirty="0">
                <a:latin typeface="+mj-lt"/>
                <a:ea typeface="Times New Roman" pitchFamily="18" charset="0"/>
                <a:cs typeface="Times New Roman" pitchFamily="18" charset="0"/>
              </a:rPr>
              <a:t> Regional Land Use Model</a:t>
            </a:r>
            <a:endParaRPr lang="en-US" sz="18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If modern economics began with Adam Smith, modern location economics began with Von </a:t>
            </a:r>
            <a:r>
              <a:rPr lang="en-US" sz="2000" dirty="0" err="1">
                <a:latin typeface="+mj-lt"/>
                <a:ea typeface="Times New Roman" pitchFamily="18" charset="0"/>
                <a:cs typeface="Times New Roman" pitchFamily="18" charset="0"/>
              </a:rPr>
              <a:t>Thunen</a:t>
            </a:r>
            <a:r>
              <a:rPr lang="en-US" sz="2000" dirty="0">
                <a:latin typeface="+mj-lt"/>
                <a:ea typeface="Times New Roman" pitchFamily="18" charset="0"/>
                <a:cs typeface="Times New Roman" pitchFamily="18" charset="0"/>
              </a:rPr>
              <a:t> (1826). </a:t>
            </a:r>
            <a:endParaRPr lang="en-US" sz="20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He was the first to develop a basic analytical model of the relationships between markets, production, and distance. </a:t>
            </a:r>
            <a:endParaRPr lang="en-US" sz="20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For this purpose he looked upon the agricultural landscape. </a:t>
            </a:r>
            <a:endParaRPr lang="en-US" sz="20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The relative costs of transporting different agricultural commodities to the central market determined the agricultural land use around a city. </a:t>
            </a:r>
            <a:endParaRPr lang="en-US" sz="20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The most productive activities will thus compete for the closest land to the market and activities not productive enough will locate further away. </a:t>
            </a:r>
            <a:endParaRPr lang="en-US" sz="2000" dirty="0">
              <a:latin typeface="+mj-lt"/>
            </a:endParaRPr>
          </a:p>
          <a:p>
            <a:pPr lvl="1" eaLnBrk="0" hangingPunct="0">
              <a:lnSpc>
                <a:spcPct val="150000"/>
              </a:lnSpc>
              <a:buFont typeface="Wingdings" pitchFamily="2" charset="2"/>
              <a:buChar char="Ø"/>
              <a:defRPr/>
            </a:pPr>
            <a:r>
              <a:rPr lang="en-US" sz="2000" dirty="0">
                <a:latin typeface="+mj-lt"/>
                <a:ea typeface="Times New Roman" pitchFamily="18" charset="0"/>
                <a:cs typeface="Times New Roman" pitchFamily="18" charset="0"/>
              </a:rPr>
              <a:t>The model has a set of basic assumptions which reflects agricultural conditions around a city in the early 19th century:</a:t>
            </a:r>
            <a:endParaRPr lang="en-US" sz="2000" dirty="0">
              <a:latin typeface="+mj-lt"/>
            </a:endParaRPr>
          </a:p>
          <a:p>
            <a:pPr lvl="1" algn="just" eaLnBrk="0" hangingPunct="0">
              <a:buFont typeface="Wingdings" pitchFamily="2" charset="2"/>
              <a:buChar char="Ø"/>
              <a:tabLst>
                <a:tab pos="457200" algn="l"/>
              </a:tabLst>
              <a:defRPr/>
            </a:pPr>
            <a:endParaRPr lang="en-US" sz="1800" dirty="0">
              <a:latin typeface="+mj-lt"/>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28600" y="304800"/>
            <a:ext cx="8382000" cy="5632450"/>
          </a:xfrm>
          <a:prstGeom prst="rect">
            <a:avLst/>
          </a:prstGeom>
          <a:noFill/>
          <a:ln w="9525">
            <a:noFill/>
            <a:miter lim="800000"/>
            <a:headEnd/>
            <a:tailEnd/>
          </a:ln>
          <a:effectLst/>
        </p:spPr>
        <p:txBody>
          <a:bodyPr anchor="ctr">
            <a:spAutoFit/>
          </a:bodyPr>
          <a:lstStyle/>
          <a:p>
            <a:pPr algn="just" eaLnBrk="0" hangingPunct="0">
              <a:tabLst>
                <a:tab pos="457200" algn="l"/>
              </a:tabLst>
              <a:defRPr/>
            </a:pPr>
            <a:r>
              <a:rPr lang="en-GB" sz="1800" dirty="0">
                <a:solidFill>
                  <a:srgbClr val="000000"/>
                </a:solidFill>
                <a:latin typeface="+mj-lt"/>
                <a:cs typeface="Times New Roman" pitchFamily="18" charset="0"/>
              </a:rPr>
              <a:t>Von </a:t>
            </a:r>
            <a:r>
              <a:rPr lang="en-GB" sz="1800" dirty="0" err="1">
                <a:solidFill>
                  <a:srgbClr val="000000"/>
                </a:solidFill>
                <a:latin typeface="+mj-lt"/>
                <a:cs typeface="Times New Roman" pitchFamily="18" charset="0"/>
              </a:rPr>
              <a:t>Thunen</a:t>
            </a:r>
            <a:r>
              <a:rPr lang="en-GB" sz="1800" dirty="0">
                <a:solidFill>
                  <a:srgbClr val="000000"/>
                </a:solidFill>
                <a:latin typeface="+mj-lt"/>
                <a:cs typeface="Times New Roman" pitchFamily="18" charset="0"/>
              </a:rPr>
              <a:t> put the following assumptions so as to analyze the effect of transport cost on location decisions. </a:t>
            </a:r>
          </a:p>
          <a:p>
            <a:pPr algn="just" eaLnBrk="0" hangingPunct="0">
              <a:tabLst>
                <a:tab pos="457200" algn="l"/>
              </a:tabLst>
              <a:defRPr/>
            </a:pPr>
            <a:endParaRPr lang="en-GB" sz="1800" dirty="0">
              <a:solidFill>
                <a:srgbClr val="000000"/>
              </a:solidFill>
              <a:latin typeface="+mj-lt"/>
              <a:cs typeface="Times New Roman" pitchFamily="18" charset="0"/>
            </a:endParaRPr>
          </a:p>
          <a:p>
            <a:pPr marL="457200" lvl="2" algn="just" eaLnBrk="0" hangingPunct="0">
              <a:buFont typeface="Wingdings" pitchFamily="2" charset="2"/>
              <a:buChar char="Ø"/>
              <a:tabLst>
                <a:tab pos="457200" algn="l"/>
              </a:tabLst>
              <a:defRPr/>
            </a:pPr>
            <a:r>
              <a:rPr lang="en-US" sz="1800" b="1" dirty="0">
                <a:latin typeface="+mj-lt"/>
                <a:ea typeface="Times New Roman" pitchFamily="18" charset="0"/>
                <a:cs typeface="Times New Roman" pitchFamily="18" charset="0"/>
              </a:rPr>
              <a:t>Isolation</a:t>
            </a:r>
            <a:r>
              <a:rPr lang="en-US" sz="1800" dirty="0">
                <a:latin typeface="+mj-lt"/>
                <a:ea typeface="Times New Roman" pitchFamily="18" charset="0"/>
                <a:cs typeface="Times New Roman" pitchFamily="18" charset="0"/>
              </a:rPr>
              <a:t>. There is one isolated market in an isolated state having no interactions (trade) with the outside. </a:t>
            </a:r>
            <a:r>
              <a:rPr lang="en-GB" sz="1800" dirty="0">
                <a:solidFill>
                  <a:srgbClr val="000000"/>
                </a:solidFill>
                <a:latin typeface="+mj-lt"/>
                <a:cs typeface="Times New Roman" pitchFamily="18" charset="0"/>
              </a:rPr>
              <a:t>There is a central market (CBD) </a:t>
            </a:r>
            <a:endParaRPr lang="en-US" sz="1800" dirty="0">
              <a:latin typeface="+mj-lt"/>
            </a:endParaRPr>
          </a:p>
          <a:p>
            <a:pPr lvl="1" algn="just" eaLnBrk="0" hangingPunct="0">
              <a:buFont typeface="Wingdings" pitchFamily="2" charset="2"/>
              <a:buChar char="Ø"/>
              <a:tabLst>
                <a:tab pos="457200" algn="l"/>
              </a:tabLst>
              <a:defRPr/>
            </a:pPr>
            <a:endParaRPr lang="en-US" sz="1800" dirty="0">
              <a:latin typeface="+mj-lt"/>
              <a:ea typeface="Calibri" pitchFamily="34" charset="0"/>
              <a:cs typeface="Times New Roman" pitchFamily="18" charset="0"/>
            </a:endParaRPr>
          </a:p>
          <a:p>
            <a:pPr lvl="1" eaLnBrk="0" hangingPunct="0">
              <a:buFont typeface="Wingdings" pitchFamily="2" charset="2"/>
              <a:buChar char="Ø"/>
              <a:defRPr/>
            </a:pPr>
            <a:r>
              <a:rPr lang="en-US" sz="1800" b="1" dirty="0">
                <a:latin typeface="+mj-lt"/>
                <a:ea typeface="Times New Roman" pitchFamily="18" charset="0"/>
                <a:cs typeface="Times New Roman" pitchFamily="18" charset="0"/>
              </a:rPr>
              <a:t>Ubiquitous land characteristics</a:t>
            </a:r>
            <a:r>
              <a:rPr lang="en-US" sz="1800" dirty="0">
                <a:latin typeface="+mj-lt"/>
                <a:ea typeface="Times New Roman" pitchFamily="18" charset="0"/>
                <a:cs typeface="Times New Roman" pitchFamily="18" charset="0"/>
              </a:rPr>
              <a:t>. The land surrounding the market is entirely flat and its fertility uniform. </a:t>
            </a:r>
          </a:p>
          <a:p>
            <a:pPr lvl="1" eaLnBrk="0" hangingPunct="0">
              <a:buFont typeface="Wingdings" pitchFamily="2" charset="2"/>
              <a:buChar char="Ø"/>
              <a:defRPr/>
            </a:pPr>
            <a:endParaRPr lang="en-US" sz="1800" dirty="0">
              <a:latin typeface="+mj-lt"/>
              <a:ea typeface="Calibri" pitchFamily="34" charset="0"/>
              <a:cs typeface="Times New Roman" pitchFamily="18" charset="0"/>
            </a:endParaRPr>
          </a:p>
          <a:p>
            <a:pPr lvl="1" eaLnBrk="0" hangingPunct="0">
              <a:buFont typeface="Wingdings" pitchFamily="2" charset="2"/>
              <a:buChar char="Ø"/>
              <a:defRPr/>
            </a:pPr>
            <a:r>
              <a:rPr lang="en-US" sz="1800" b="1" dirty="0">
                <a:latin typeface="+mj-lt"/>
                <a:ea typeface="Times New Roman" pitchFamily="18" charset="0"/>
                <a:cs typeface="Times New Roman" pitchFamily="18" charset="0"/>
              </a:rPr>
              <a:t>Transportation</a:t>
            </a:r>
            <a:r>
              <a:rPr lang="en-US" sz="1800" dirty="0">
                <a:latin typeface="+mj-lt"/>
                <a:ea typeface="Times New Roman" pitchFamily="18" charset="0"/>
                <a:cs typeface="Times New Roman" pitchFamily="18" charset="0"/>
              </a:rPr>
              <a:t>. It is assumed there are no transport infrastructures such as roads or rivers and that farmers are transporting their production to the market using horses and carts. </a:t>
            </a:r>
          </a:p>
          <a:p>
            <a:pPr lvl="3" eaLnBrk="0" hangingPunct="0">
              <a:buFont typeface="Wingdings" pitchFamily="2" charset="2"/>
              <a:buChar char="Ø"/>
              <a:defRPr/>
            </a:pPr>
            <a:r>
              <a:rPr lang="en-US" sz="1800" dirty="0">
                <a:latin typeface="+mj-lt"/>
                <a:ea typeface="Times New Roman" pitchFamily="18" charset="0"/>
                <a:cs typeface="Times New Roman" pitchFamily="18" charset="0"/>
              </a:rPr>
              <a:t>Transportation costs are dependent of the </a:t>
            </a:r>
            <a:r>
              <a:rPr lang="en-US" sz="1800" dirty="0">
                <a:solidFill>
                  <a:srgbClr val="FF0000"/>
                </a:solidFill>
                <a:latin typeface="+mj-lt"/>
                <a:ea typeface="Times New Roman" pitchFamily="18" charset="0"/>
                <a:cs typeface="Times New Roman" pitchFamily="18" charset="0"/>
              </a:rPr>
              <a:t>type of commodity being transported to the market as well as the distance involved. </a:t>
            </a:r>
          </a:p>
          <a:p>
            <a:pPr lvl="3" eaLnBrk="0" hangingPunct="0">
              <a:buFont typeface="Wingdings" pitchFamily="2" charset="2"/>
              <a:buChar char="ü"/>
              <a:defRPr/>
            </a:pPr>
            <a:r>
              <a:rPr lang="en-US" sz="1800" dirty="0">
                <a:latin typeface="+mj-lt"/>
                <a:ea typeface="Times New Roman" pitchFamily="18" charset="0"/>
                <a:cs typeface="Times New Roman" pitchFamily="18" charset="0"/>
              </a:rPr>
              <a:t>Or assumed t</a:t>
            </a:r>
            <a:r>
              <a:rPr lang="en-GB" sz="1800" dirty="0">
                <a:solidFill>
                  <a:srgbClr val="000000"/>
                </a:solidFill>
                <a:latin typeface="+mj-lt"/>
                <a:cs typeface="Times New Roman" pitchFamily="18" charset="0"/>
              </a:rPr>
              <a:t>here is a uniform horse- and - cart transport facilities to the central market</a:t>
            </a:r>
            <a:endParaRPr lang="en-US" sz="1800" dirty="0">
              <a:latin typeface="+mj-lt"/>
            </a:endParaRPr>
          </a:p>
          <a:p>
            <a:pPr lvl="3" algn="just" eaLnBrk="0" hangingPunct="0">
              <a:buFont typeface="Wingdings" pitchFamily="2" charset="2"/>
              <a:buChar char="ü"/>
              <a:tabLst>
                <a:tab pos="457200" algn="l"/>
              </a:tabLst>
              <a:defRPr/>
            </a:pPr>
            <a:r>
              <a:rPr lang="en-GB" sz="1800" dirty="0">
                <a:solidFill>
                  <a:srgbClr val="000000"/>
                </a:solidFill>
                <a:latin typeface="+mj-lt"/>
                <a:cs typeface="Times New Roman" pitchFamily="18" charset="0"/>
              </a:rPr>
              <a:t>Different foods can be grown but since this differ in bulk the cost of transporting them to the market differs</a:t>
            </a:r>
            <a:endParaRPr lang="en-US" sz="1800" dirty="0">
              <a:latin typeface="+mj-lt"/>
            </a:endParaRPr>
          </a:p>
          <a:p>
            <a:pPr lvl="3" algn="just" eaLnBrk="0" hangingPunct="0">
              <a:buFont typeface="Wingdings" pitchFamily="2" charset="2"/>
              <a:buChar char="ü"/>
              <a:tabLst>
                <a:tab pos="457200" algn="l"/>
              </a:tabLst>
              <a:defRPr/>
            </a:pPr>
            <a:r>
              <a:rPr lang="en-GB" sz="1800" dirty="0">
                <a:solidFill>
                  <a:srgbClr val="000000"/>
                </a:solidFill>
                <a:latin typeface="+mj-lt"/>
                <a:cs typeface="Times New Roman" pitchFamily="18" charset="0"/>
              </a:rPr>
              <a:t>For each type of product transport cost vary with directly and proportionally to the central market</a:t>
            </a:r>
            <a:endParaRPr lang="en-GB" sz="18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533400"/>
            <a:ext cx="8305800" cy="4708525"/>
          </a:xfrm>
          <a:prstGeom prst="rect">
            <a:avLst/>
          </a:prstGeom>
          <a:noFill/>
          <a:ln w="9525">
            <a:noFill/>
            <a:miter lim="800000"/>
            <a:headEnd/>
            <a:tailEnd/>
          </a:ln>
        </p:spPr>
        <p:txBody>
          <a:bodyPr>
            <a:spAutoFit/>
          </a:bodyPr>
          <a:lstStyle/>
          <a:p>
            <a:pPr lvl="3" algn="just" eaLnBrk="0" hangingPunct="0">
              <a:buFont typeface="Wingdings" pitchFamily="2" charset="2"/>
              <a:buChar char="ü"/>
              <a:tabLst>
                <a:tab pos="457200" algn="l"/>
              </a:tabLst>
            </a:pPr>
            <a:endParaRPr lang="en-US" sz="2000"/>
          </a:p>
          <a:p>
            <a:pPr lvl="1" algn="just" eaLnBrk="0" hangingPunct="0">
              <a:buFont typeface="Wingdings" pitchFamily="2" charset="2"/>
              <a:buChar char="ü"/>
              <a:tabLst>
                <a:tab pos="457200" algn="l"/>
              </a:tabLst>
            </a:pPr>
            <a:r>
              <a:rPr lang="en-GB" sz="2000">
                <a:solidFill>
                  <a:srgbClr val="000000"/>
                </a:solidFill>
                <a:cs typeface="Times New Roman" pitchFamily="18" charset="0"/>
              </a:rPr>
              <a:t>Different products have different cost patterns</a:t>
            </a:r>
            <a:endParaRPr lang="en-US" sz="2000"/>
          </a:p>
          <a:p>
            <a:pPr lvl="1" algn="just" eaLnBrk="0" hangingPunct="0">
              <a:buFont typeface="Wingdings" pitchFamily="2" charset="2"/>
              <a:buChar char="ü"/>
              <a:tabLst>
                <a:tab pos="457200" algn="l"/>
              </a:tabLst>
            </a:pPr>
            <a:r>
              <a:rPr lang="en-GB" sz="2000">
                <a:solidFill>
                  <a:srgbClr val="000000"/>
                </a:solidFill>
                <a:cs typeface="Times New Roman" pitchFamily="18" charset="0"/>
              </a:rPr>
              <a:t>Receipts from the cultivation of one hectare of land are the same for all types of product </a:t>
            </a:r>
          </a:p>
          <a:p>
            <a:pPr lvl="1" algn="just" eaLnBrk="0" hangingPunct="0">
              <a:buFont typeface="Wingdings" pitchFamily="2" charset="2"/>
              <a:buChar char="ü"/>
              <a:tabLst>
                <a:tab pos="457200" algn="l"/>
              </a:tabLst>
            </a:pPr>
            <a:endParaRPr lang="en-GB" sz="2000">
              <a:solidFill>
                <a:srgbClr val="000000"/>
              </a:solidFill>
              <a:cs typeface="Times New Roman" pitchFamily="18" charset="0"/>
            </a:endParaRPr>
          </a:p>
          <a:p>
            <a:pPr eaLnBrk="0" hangingPunct="0">
              <a:buFont typeface="Wingdings" pitchFamily="2" charset="2"/>
              <a:buChar char="Ø"/>
              <a:tabLst>
                <a:tab pos="457200" algn="l"/>
              </a:tabLst>
            </a:pPr>
            <a:r>
              <a:rPr lang="en-US" sz="2000">
                <a:cs typeface="Times New Roman" pitchFamily="18" charset="0"/>
              </a:rPr>
              <a:t>The model compares the relationships between </a:t>
            </a:r>
            <a:r>
              <a:rPr lang="en-US" sz="2000">
                <a:solidFill>
                  <a:srgbClr val="FF0000"/>
                </a:solidFill>
                <a:cs typeface="Times New Roman" pitchFamily="18" charset="0"/>
              </a:rPr>
              <a:t>production cost, the market price and the transport cost of</a:t>
            </a:r>
            <a:r>
              <a:rPr lang="en-US" sz="2000">
                <a:cs typeface="Times New Roman" pitchFamily="18" charset="0"/>
              </a:rPr>
              <a:t> an agricultural commodity and is expressed as follows:</a:t>
            </a:r>
          </a:p>
          <a:p>
            <a:pPr eaLnBrk="0" hangingPunct="0">
              <a:tabLst>
                <a:tab pos="457200" algn="l"/>
              </a:tabLst>
            </a:pPr>
            <a:endParaRPr lang="en-US" sz="2000"/>
          </a:p>
          <a:p>
            <a:pPr eaLnBrk="0" hangingPunct="0">
              <a:tabLst>
                <a:tab pos="457200" algn="l"/>
              </a:tabLst>
            </a:pPr>
            <a:r>
              <a:rPr lang="en-US" sz="2000" b="1">
                <a:cs typeface="Times New Roman" pitchFamily="18" charset="0"/>
              </a:rPr>
              <a:t>        R = Y(p-c) – Yfm </a:t>
            </a:r>
            <a:r>
              <a:rPr lang="en-US" sz="2000">
                <a:cs typeface="Times New Roman" pitchFamily="18" charset="0"/>
              </a:rPr>
              <a:t>Where </a:t>
            </a:r>
          </a:p>
          <a:p>
            <a:pPr eaLnBrk="0" hangingPunct="0">
              <a:tabLst>
                <a:tab pos="457200" algn="l"/>
              </a:tabLst>
            </a:pPr>
            <a:r>
              <a:rPr lang="en-US" sz="2000">
                <a:cs typeface="Times New Roman" pitchFamily="18" charset="0"/>
              </a:rPr>
              <a:t>R = Rent per unit of land, Y = Yield per unit of land, p = market price per unit of yield, </a:t>
            </a:r>
          </a:p>
          <a:p>
            <a:pPr eaLnBrk="0" hangingPunct="0">
              <a:tabLst>
                <a:tab pos="457200" algn="l"/>
              </a:tabLst>
            </a:pPr>
            <a:r>
              <a:rPr lang="en-US" sz="2000">
                <a:cs typeface="Times New Roman" pitchFamily="18" charset="0"/>
              </a:rPr>
              <a:t>c = Average production costs per unit of yield, m = Distance from market (in kilometers or miles) and f = Freight rate per unit of yield and unit of distance. </a:t>
            </a:r>
          </a:p>
          <a:p>
            <a:pPr lvl="1" algn="just" eaLnBrk="0" hangingPunct="0">
              <a:tabLst>
                <a:tab pos="457200" algn="l"/>
              </a:tabLst>
            </a:pPr>
            <a:endParaRPr lang="en-GB"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study of land economics is often closely wrap up in </a:t>
            </a:r>
            <a:r>
              <a:rPr lang="en-GB" dirty="0">
                <a:solidFill>
                  <a:srgbClr val="FF0000"/>
                </a:solidFill>
              </a:rPr>
              <a:t>politics</a:t>
            </a:r>
            <a:r>
              <a:rPr lang="en-GB" dirty="0"/>
              <a:t>, especially politics on a local scale.</a:t>
            </a:r>
          </a:p>
          <a:p>
            <a:r>
              <a:rPr lang="en-GB" dirty="0"/>
              <a:t>Powerful planning commissions and lobbies may be able to push the nature of land use in their communities, shaping land use policies and the economics of locally available land in ways which sometimes surprise economists.</a:t>
            </a:r>
          </a:p>
          <a:p>
            <a:r>
              <a:rPr lang="en-GB" dirty="0"/>
              <a:t> Regional and national governments also play a role in land economics, by establishing policies which are designed to </a:t>
            </a:r>
            <a:r>
              <a:rPr lang="en-GB" dirty="0">
                <a:solidFill>
                  <a:srgbClr val="00B0F0"/>
                </a:solidFill>
              </a:rPr>
              <a:t>balance the needs of individuals against the needs of the government and the population as a whole</a:t>
            </a:r>
            <a:r>
              <a:rPr lang="en-GB" dirty="0"/>
              <a:t>. </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914400"/>
            <a:ext cx="8305800" cy="5139869"/>
          </a:xfrm>
          <a:prstGeom prst="rect">
            <a:avLst/>
          </a:prstGeom>
          <a:noFill/>
          <a:ln w="9525">
            <a:noFill/>
            <a:miter lim="800000"/>
            <a:headEnd/>
            <a:tailEnd/>
          </a:ln>
        </p:spPr>
        <p:txBody>
          <a:bodyPr>
            <a:spAutoFit/>
          </a:bodyPr>
          <a:lstStyle/>
          <a:p>
            <a:pPr lvl="2" eaLnBrk="0" hangingPunct="0"/>
            <a:endParaRPr lang="en-US" sz="2000" dirty="0"/>
          </a:p>
          <a:p>
            <a:pPr lvl="1" eaLnBrk="0" hangingPunct="0">
              <a:buFont typeface="Wingdings" pitchFamily="2" charset="2"/>
              <a:buChar char="Ø"/>
            </a:pPr>
            <a:r>
              <a:rPr lang="en-US" sz="2800" dirty="0">
                <a:cs typeface="Times New Roman" pitchFamily="18" charset="0"/>
              </a:rPr>
              <a:t>All agricultural land uses are maximizing their productivity (rent), which in this case is dependent upon their location from the market (Central City). </a:t>
            </a:r>
          </a:p>
          <a:p>
            <a:pPr lvl="1" eaLnBrk="0" hangingPunct="0">
              <a:buFont typeface="Wingdings" pitchFamily="2" charset="2"/>
              <a:buChar char="Ø"/>
            </a:pPr>
            <a:endParaRPr lang="en-US" sz="2800" dirty="0"/>
          </a:p>
          <a:p>
            <a:pPr lvl="1" eaLnBrk="0" hangingPunct="0">
              <a:buFont typeface="Wingdings" pitchFamily="2" charset="2"/>
              <a:buChar char="Ø"/>
            </a:pPr>
            <a:r>
              <a:rPr lang="en-US" sz="2800" dirty="0">
                <a:cs typeface="Times New Roman" pitchFamily="18" charset="0"/>
              </a:rPr>
              <a:t>The role of farmer is to </a:t>
            </a:r>
            <a:r>
              <a:rPr lang="en-US" sz="2800" b="1" dirty="0">
                <a:cs typeface="Times New Roman" pitchFamily="18" charset="0"/>
              </a:rPr>
              <a:t>maximize his profit</a:t>
            </a:r>
            <a:r>
              <a:rPr lang="en-US" sz="2800" dirty="0">
                <a:cs typeface="Times New Roman" pitchFamily="18" charset="0"/>
              </a:rPr>
              <a:t> which is simply the market price minus the transport and production costs. </a:t>
            </a:r>
          </a:p>
          <a:p>
            <a:pPr lvl="1" eaLnBrk="0" hangingPunct="0">
              <a:buFont typeface="Wingdings" pitchFamily="2" charset="2"/>
              <a:buChar char="Ø"/>
            </a:pPr>
            <a:endParaRPr lang="en-US" sz="2800" dirty="0">
              <a:cs typeface="Times New Roman" pitchFamily="18" charset="0"/>
            </a:endParaRPr>
          </a:p>
          <a:p>
            <a:pPr lvl="1" eaLnBrk="0" hangingPunct="0">
              <a:buFont typeface="Wingdings" pitchFamily="2" charset="2"/>
              <a:buChar char="Ø"/>
            </a:pPr>
            <a:r>
              <a:rPr lang="en-US" sz="2800" dirty="0">
                <a:cs typeface="Times New Roman" pitchFamily="18" charset="0"/>
              </a:rPr>
              <a:t>The most productive activities (gardening or milk production) or activities having high transport costs (firewood) locate nearby the market</a:t>
            </a:r>
            <a:r>
              <a:rPr lang="en-US" sz="28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eople.hofstra.edu/geotrans/eng/ch6en/conc6en/img/vonthunen.gif"/>
          <p:cNvPicPr>
            <a:picLocks noChangeAspect="1" noChangeArrowheads="1"/>
          </p:cNvPicPr>
          <p:nvPr/>
        </p:nvPicPr>
        <p:blipFill>
          <a:blip r:embed="rId3"/>
          <a:srcRect/>
          <a:stretch>
            <a:fillRect/>
          </a:stretch>
        </p:blipFill>
        <p:spPr bwMode="auto">
          <a:xfrm>
            <a:off x="533400" y="609600"/>
            <a:ext cx="7848600" cy="5486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UNIT THREE:</a:t>
            </a:r>
            <a:r>
              <a:rPr lang="en-US" sz="2800" b="1" dirty="0"/>
              <a:t> MARKET DETERMINANTS OF PROPERTY VALUE</a:t>
            </a:r>
            <a:br>
              <a:rPr lang="en-GB" sz="2800" dirty="0"/>
            </a:br>
            <a:endParaRPr lang="en-GB" sz="2800" dirty="0"/>
          </a:p>
        </p:txBody>
      </p:sp>
      <p:sp>
        <p:nvSpPr>
          <p:cNvPr id="3" name="Content Placeholder 2"/>
          <p:cNvSpPr>
            <a:spLocks noGrp="1"/>
          </p:cNvSpPr>
          <p:nvPr>
            <p:ph idx="1"/>
          </p:nvPr>
        </p:nvSpPr>
        <p:spPr/>
        <p:txBody>
          <a:bodyPr>
            <a:normAutofit fontScale="77500" lnSpcReduction="20000"/>
          </a:bodyPr>
          <a:lstStyle/>
          <a:p>
            <a:pPr>
              <a:buNone/>
            </a:pPr>
            <a:r>
              <a:rPr lang="en-GB" b="1" dirty="0"/>
              <a:t>3.1 Creation, Growth and Decline of Cities</a:t>
            </a:r>
            <a:endParaRPr lang="en-GB" dirty="0"/>
          </a:p>
          <a:p>
            <a:pPr marL="342900" indent="-342900" algn="just" fontAlgn="auto">
              <a:spcBef>
                <a:spcPct val="20000"/>
              </a:spcBef>
              <a:spcAft>
                <a:spcPts val="0"/>
              </a:spcAft>
              <a:defRPr/>
            </a:pPr>
            <a:r>
              <a:rPr lang="en-US" b="1" dirty="0">
                <a:cs typeface="Times New Roman" pitchFamily="18" charset="0"/>
              </a:rPr>
              <a:t>Why do cities exist? When  they do not exist?</a:t>
            </a:r>
          </a:p>
          <a:p>
            <a:pPr marL="342900" indent="-342900" algn="just">
              <a:spcBef>
                <a:spcPct val="20000"/>
              </a:spcBef>
              <a:buFont typeface="Wingdings" pitchFamily="2" charset="2"/>
              <a:buChar char="Ø"/>
              <a:defRPr/>
            </a:pPr>
            <a:r>
              <a:rPr lang="en-US" dirty="0">
                <a:cs typeface="Times New Roman" pitchFamily="18" charset="0"/>
              </a:rPr>
              <a:t>Cities exist because economic activities such as production and exchange of goods and services bring people together.</a:t>
            </a:r>
          </a:p>
          <a:p>
            <a:pPr marL="342900" indent="-342900" algn="just">
              <a:spcBef>
                <a:spcPct val="20000"/>
              </a:spcBef>
              <a:defRPr/>
            </a:pPr>
            <a:endParaRPr lang="en-US" dirty="0">
              <a:cs typeface="Times New Roman" pitchFamily="18" charset="0"/>
            </a:endParaRPr>
          </a:p>
          <a:p>
            <a:pPr marL="342900" indent="-342900" algn="just">
              <a:spcBef>
                <a:spcPct val="20000"/>
              </a:spcBef>
              <a:buFont typeface="Wingdings" pitchFamily="2" charset="2"/>
              <a:buChar char="Ø"/>
              <a:defRPr/>
            </a:pPr>
            <a:r>
              <a:rPr lang="en-US" dirty="0">
                <a:cs typeface="Times New Roman" pitchFamily="18" charset="0"/>
              </a:rPr>
              <a:t>No</a:t>
            </a:r>
            <a:r>
              <a:rPr lang="en-US" b="1" i="1" dirty="0">
                <a:cs typeface="Times New Roman" pitchFamily="18" charset="0"/>
              </a:rPr>
              <a:t> cities would exist if </a:t>
            </a:r>
          </a:p>
          <a:p>
            <a:pPr marL="800100" lvl="1" indent="-342900" algn="just">
              <a:spcBef>
                <a:spcPct val="20000"/>
              </a:spcBef>
              <a:buFont typeface="Wingdings" pitchFamily="2" charset="2"/>
              <a:buChar char="ü"/>
              <a:defRPr/>
            </a:pPr>
            <a:r>
              <a:rPr lang="en-US" dirty="0">
                <a:cs typeface="Times New Roman" pitchFamily="18" charset="0"/>
              </a:rPr>
              <a:t>there were no comparative advantage in production Or</a:t>
            </a:r>
          </a:p>
          <a:p>
            <a:pPr marL="800100" lvl="1" indent="-342900" algn="just">
              <a:spcBef>
                <a:spcPct val="20000"/>
              </a:spcBef>
              <a:buFont typeface="Wingdings" pitchFamily="2" charset="2"/>
              <a:buChar char="ü"/>
              <a:defRPr/>
            </a:pPr>
            <a:r>
              <a:rPr lang="en-US" dirty="0">
                <a:cs typeface="Times New Roman" pitchFamily="18" charset="0"/>
              </a:rPr>
              <a:t>the cost of transport is so high that trade isn’t worthwhile </a:t>
            </a:r>
          </a:p>
          <a:p>
            <a:pPr marL="342900" indent="-342900" algn="just">
              <a:spcBef>
                <a:spcPct val="20000"/>
              </a:spcBef>
              <a:buFont typeface="Wingdings" pitchFamily="2" charset="2"/>
              <a:buChar char="Ø"/>
              <a:defRPr/>
            </a:pPr>
            <a:r>
              <a:rPr lang="en-US" dirty="0">
                <a:cs typeface="Times New Roman" pitchFamily="18" charset="0"/>
              </a:rPr>
              <a:t>No comparative advantage: means that everyone has the same tradeoff between production of two goods.</a:t>
            </a:r>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304800"/>
            <a:ext cx="8534400" cy="6616700"/>
          </a:xfrm>
          <a:prstGeom prst="rect">
            <a:avLst/>
          </a:prstGeom>
          <a:noFill/>
          <a:ln w="9525">
            <a:noFill/>
            <a:miter lim="800000"/>
            <a:headEnd/>
            <a:tailEnd/>
          </a:ln>
        </p:spPr>
        <p:txBody>
          <a:bodyPr anchor="ctr">
            <a:spAutoFit/>
          </a:bodyPr>
          <a:lstStyle/>
          <a:p>
            <a:pPr lvl="1">
              <a:tabLst>
                <a:tab pos="914400" algn="l"/>
              </a:tabLst>
            </a:pPr>
            <a:endParaRPr lang="en-GB" sz="1800">
              <a:ea typeface="Calibri" pitchFamily="34" charset="0"/>
              <a:cs typeface="Times New Roman" pitchFamily="18" charset="0"/>
            </a:endParaRPr>
          </a:p>
          <a:p>
            <a:pPr lvl="1">
              <a:buFont typeface="Wingdings" pitchFamily="2" charset="2"/>
              <a:buChar char=""/>
              <a:tabLst>
                <a:tab pos="914400" algn="l"/>
              </a:tabLst>
            </a:pPr>
            <a:endParaRPr lang="en-US" sz="1800">
              <a:latin typeface="Arial" pitchFamily="34" charset="0"/>
              <a:ea typeface="Calibri" pitchFamily="34" charset="0"/>
              <a:cs typeface="Arial" pitchFamily="34" charset="0"/>
            </a:endParaRPr>
          </a:p>
          <a:p>
            <a:pPr lvl="1" eaLnBrk="0" hangingPunct="0">
              <a:buFont typeface="Wingdings" pitchFamily="2" charset="2"/>
              <a:buChar char=""/>
              <a:tabLst>
                <a:tab pos="914400" algn="l"/>
              </a:tabLst>
            </a:pPr>
            <a:r>
              <a:rPr lang="en-GB" sz="2800">
                <a:ea typeface="Calibri" pitchFamily="34" charset="0"/>
                <a:cs typeface="Times New Roman" pitchFamily="18" charset="0"/>
              </a:rPr>
              <a:t>Initially, growth was associated with industrialization which induced more intensive use of existing buildings, changes in their use and outward expansion. </a:t>
            </a:r>
          </a:p>
          <a:p>
            <a:pPr lvl="1" eaLnBrk="0" hangingPunct="0">
              <a:buFont typeface="Wingdings" pitchFamily="2" charset="2"/>
              <a:buChar char=""/>
              <a:tabLst>
                <a:tab pos="914400" algn="l"/>
              </a:tabLst>
            </a:pPr>
            <a:endParaRPr lang="en-US" sz="2800">
              <a:latin typeface="Arial" pitchFamily="34" charset="0"/>
              <a:cs typeface="Arial" pitchFamily="34" charset="0"/>
            </a:endParaRPr>
          </a:p>
          <a:p>
            <a:pPr lvl="1" eaLnBrk="0" hangingPunct="0">
              <a:buFont typeface="Wingdings" pitchFamily="2" charset="2"/>
              <a:buChar char=""/>
              <a:tabLst>
                <a:tab pos="914400" algn="l"/>
              </a:tabLst>
            </a:pPr>
            <a:r>
              <a:rPr lang="en-GB" sz="2800">
                <a:ea typeface="Calibri" pitchFamily="34" charset="0"/>
                <a:cs typeface="Calibri" pitchFamily="34" charset="0"/>
              </a:rPr>
              <a:t>It is clear that economic activities such as production and exchange of goods and services bring people together. </a:t>
            </a:r>
          </a:p>
          <a:p>
            <a:pPr lvl="1" eaLnBrk="0" hangingPunct="0">
              <a:buFont typeface="Wingdings" pitchFamily="2" charset="2"/>
              <a:buChar char=""/>
              <a:tabLst>
                <a:tab pos="914400" algn="l"/>
              </a:tabLst>
            </a:pPr>
            <a:endParaRPr lang="en-US" sz="2800">
              <a:latin typeface="Arial" pitchFamily="34" charset="0"/>
              <a:cs typeface="Arial" pitchFamily="34" charset="0"/>
            </a:endParaRPr>
          </a:p>
          <a:p>
            <a:pPr lvl="1" eaLnBrk="0" hangingPunct="0">
              <a:buFont typeface="Wingdings" pitchFamily="2" charset="2"/>
              <a:buChar char=""/>
              <a:tabLst>
                <a:tab pos="914400" algn="l"/>
              </a:tabLst>
            </a:pPr>
            <a:r>
              <a:rPr lang="en-GB" sz="2800">
                <a:ea typeface="Calibri" pitchFamily="34" charset="0"/>
                <a:cs typeface="Calibri" pitchFamily="34" charset="0"/>
              </a:rPr>
              <a:t>Travelling to the location of production or exchange requires time and cost whether it is travelling to work at a factory, a management meeting, calling on a customer, going shopping, or going to a show, concert, or sporting event </a:t>
            </a:r>
          </a:p>
          <a:p>
            <a:pPr lvl="1" eaLnBrk="0" hangingPunct="0">
              <a:buFont typeface="Wingdings" pitchFamily="2" charset="2"/>
              <a:buChar char=""/>
              <a:tabLst>
                <a:tab pos="914400" algn="l"/>
              </a:tabLst>
            </a:pPr>
            <a:endParaRPr lang="en-GB">
              <a:ea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685800"/>
            <a:ext cx="8610600" cy="1477963"/>
          </a:xfrm>
          <a:prstGeom prst="rect">
            <a:avLst/>
          </a:prstGeom>
          <a:noFill/>
          <a:ln w="9525">
            <a:noFill/>
            <a:miter lim="800000"/>
            <a:headEnd/>
            <a:tailEnd/>
          </a:ln>
        </p:spPr>
        <p:txBody>
          <a:bodyPr anchor="ctr">
            <a:spAutoFit/>
          </a:bodyPr>
          <a:lstStyle/>
          <a:p>
            <a:r>
              <a:rPr lang="en-US" sz="1800" b="1">
                <a:ea typeface="Calibri" pitchFamily="34" charset="0"/>
                <a:cs typeface="Times New Roman" pitchFamily="18" charset="0"/>
              </a:rPr>
              <a:t>Example of comparative advantage and transport costs:</a:t>
            </a:r>
          </a:p>
          <a:p>
            <a:endParaRPr lang="en-US" sz="1800">
              <a:ea typeface="Calibri" pitchFamily="34" charset="0"/>
              <a:cs typeface="Times New Roman" pitchFamily="18" charset="0"/>
            </a:endParaRPr>
          </a:p>
          <a:p>
            <a:pPr lvl="1" eaLnBrk="0" hangingPunct="0">
              <a:buFont typeface="Wingdings" pitchFamily="2" charset="2"/>
              <a:buChar char="Ø"/>
            </a:pPr>
            <a:r>
              <a:rPr lang="en-US" sz="1800">
                <a:ea typeface="Calibri" pitchFamily="34" charset="0"/>
                <a:cs typeface="Times New Roman" pitchFamily="18" charset="0"/>
              </a:rPr>
              <a:t>Possible production per day if each country spent all his/her time on each good:</a:t>
            </a:r>
          </a:p>
          <a:p>
            <a:pPr lvl="1" eaLnBrk="0" hangingPunct="0">
              <a:buFont typeface="Wingdings" pitchFamily="2" charset="2"/>
              <a:buChar char="Ø"/>
            </a:pP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Can country A and B trade so that both are better off? (Assume that trade must be voluntary</a:t>
            </a:r>
          </a:p>
        </p:txBody>
      </p:sp>
      <p:graphicFrame>
        <p:nvGraphicFramePr>
          <p:cNvPr id="4" name="Table 3"/>
          <p:cNvGraphicFramePr>
            <a:graphicFrameLocks noGrp="1"/>
          </p:cNvGraphicFramePr>
          <p:nvPr/>
        </p:nvGraphicFramePr>
        <p:xfrm>
          <a:off x="990600" y="2362200"/>
          <a:ext cx="5787390" cy="1382268"/>
        </p:xfrm>
        <a:graphic>
          <a:graphicData uri="http://schemas.openxmlformats.org/drawingml/2006/table">
            <a:tbl>
              <a:tblPr/>
              <a:tblGrid>
                <a:gridCol w="1514317">
                  <a:extLst>
                    <a:ext uri="{9D8B030D-6E8A-4147-A177-3AD203B41FA5}">
                      <a16:colId xmlns:a16="http://schemas.microsoft.com/office/drawing/2014/main" val="20000"/>
                    </a:ext>
                  </a:extLst>
                </a:gridCol>
                <a:gridCol w="1874155">
                  <a:extLst>
                    <a:ext uri="{9D8B030D-6E8A-4147-A177-3AD203B41FA5}">
                      <a16:colId xmlns:a16="http://schemas.microsoft.com/office/drawing/2014/main" val="20001"/>
                    </a:ext>
                  </a:extLst>
                </a:gridCol>
                <a:gridCol w="2398918">
                  <a:extLst>
                    <a:ext uri="{9D8B030D-6E8A-4147-A177-3AD203B41FA5}">
                      <a16:colId xmlns:a16="http://schemas.microsoft.com/office/drawing/2014/main" val="20002"/>
                    </a:ext>
                  </a:extLst>
                </a:gridCol>
              </a:tblGrid>
              <a:tr h="460756">
                <a:tc>
                  <a:txBody>
                    <a:bodyPr/>
                    <a:lstStyle/>
                    <a:p>
                      <a:pPr marL="0" marR="0" algn="ctr">
                        <a:lnSpc>
                          <a:spcPct val="115000"/>
                        </a:lnSpc>
                        <a:spcBef>
                          <a:spcPts val="0"/>
                        </a:spcBef>
                        <a:spcAft>
                          <a:spcPts val="0"/>
                        </a:spcAft>
                      </a:pPr>
                      <a:r>
                        <a:rPr lang="en-US" sz="1800" dirty="0">
                          <a:latin typeface="Times New Roman"/>
                          <a:ea typeface="Calibri"/>
                          <a:cs typeface="Times New Roman"/>
                        </a:rPr>
                        <a:t>Country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Calibri"/>
                          <a:cs typeface="Times New Roman"/>
                        </a:rPr>
                        <a:t>Wheat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Calibri"/>
                          <a:cs typeface="Times New Roman"/>
                        </a:rPr>
                        <a:t>Cloth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0756">
                <a:tc>
                  <a:txBody>
                    <a:bodyPr/>
                    <a:lstStyle/>
                    <a:p>
                      <a:pPr marL="0" marR="0" algn="ctr">
                        <a:lnSpc>
                          <a:spcPct val="115000"/>
                        </a:lnSpc>
                        <a:spcBef>
                          <a:spcPts val="0"/>
                        </a:spcBef>
                        <a:spcAft>
                          <a:spcPts val="0"/>
                        </a:spcAft>
                      </a:pPr>
                      <a:r>
                        <a:rPr lang="en-US" sz="1800">
                          <a:latin typeface="Times New Roman"/>
                          <a:ea typeface="Calibri"/>
                          <a:cs typeface="Times New Roman"/>
                        </a:rPr>
                        <a:t>A</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cs typeface="Times New Roman"/>
                        </a:rPr>
                        <a:t>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cs typeface="Times New Roman"/>
                        </a:rPr>
                        <a:t>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0756">
                <a:tc>
                  <a:txBody>
                    <a:bodyPr/>
                    <a:lstStyle/>
                    <a:p>
                      <a:pPr marL="0" marR="0" algn="ctr">
                        <a:lnSpc>
                          <a:spcPct val="115000"/>
                        </a:lnSpc>
                        <a:spcBef>
                          <a:spcPts val="0"/>
                        </a:spcBef>
                        <a:spcAft>
                          <a:spcPts val="0"/>
                        </a:spcAft>
                      </a:pPr>
                      <a:r>
                        <a:rPr lang="en-US" sz="1800">
                          <a:latin typeface="Times New Roman"/>
                          <a:ea typeface="Calibri"/>
                          <a:cs typeface="Times New Roman"/>
                        </a:rPr>
                        <a:t>B</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cs typeface="Times New Roman"/>
                        </a:rPr>
                        <a:t>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Calibri"/>
                          <a:cs typeface="Times New Roman"/>
                        </a:rPr>
                        <a:t>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237" name="Rectangle 4"/>
          <p:cNvSpPr>
            <a:spLocks noChangeArrowheads="1"/>
          </p:cNvSpPr>
          <p:nvPr/>
        </p:nvSpPr>
        <p:spPr bwMode="auto">
          <a:xfrm>
            <a:off x="304800" y="3962400"/>
            <a:ext cx="8382000" cy="2586038"/>
          </a:xfrm>
          <a:prstGeom prst="rect">
            <a:avLst/>
          </a:prstGeom>
          <a:noFill/>
          <a:ln w="9525">
            <a:noFill/>
            <a:miter lim="800000"/>
            <a:headEnd/>
            <a:tailEnd/>
          </a:ln>
        </p:spPr>
        <p:txBody>
          <a:bodyPr>
            <a:spAutoFit/>
          </a:bodyPr>
          <a:lstStyle/>
          <a:p>
            <a:pPr lvl="1" eaLnBrk="0" hangingPunct="0">
              <a:buFont typeface="Wingdings" pitchFamily="2" charset="2"/>
              <a:buChar char="Ø"/>
            </a:pPr>
            <a:r>
              <a:rPr lang="en-US" sz="1800">
                <a:ea typeface="Calibri" pitchFamily="34" charset="0"/>
                <a:cs typeface="Times New Roman" pitchFamily="18" charset="0"/>
              </a:rPr>
              <a:t>Assume that the cost of transporting either good is .25 per unit</a:t>
            </a:r>
          </a:p>
          <a:p>
            <a:pPr lvl="1" eaLnBrk="0" hangingPunct="0">
              <a:buFont typeface="Wingdings" pitchFamily="2" charset="2"/>
              <a:buChar char="Ø"/>
            </a:pPr>
            <a:endParaRPr lang="en-US" sz="1800">
              <a:latin typeface="Arial" pitchFamily="34" charset="0"/>
              <a:ea typeface="Calibri" pitchFamily="34" charset="0"/>
              <a:cs typeface="Arial" pitchFamily="34" charset="0"/>
            </a:endParaRPr>
          </a:p>
          <a:p>
            <a:pPr lvl="1" eaLnBrk="0" hangingPunct="0">
              <a:buFont typeface="Wingdings" pitchFamily="2" charset="2"/>
              <a:buChar char="Ø"/>
            </a:pPr>
            <a:r>
              <a:rPr lang="en-US" sz="1800">
                <a:ea typeface="Calibri" pitchFamily="34" charset="0"/>
                <a:cs typeface="Times New Roman" pitchFamily="18" charset="0"/>
              </a:rPr>
              <a:t>Country B has a comparative advantage in production of cloth and country A in production of wheat. Why?</a:t>
            </a:r>
          </a:p>
          <a:p>
            <a:pPr lvl="1" eaLnBrk="0" hangingPunct="0">
              <a:buFont typeface="Wingdings" pitchFamily="2" charset="2"/>
              <a:buChar char="Ø"/>
            </a:pPr>
            <a:endParaRPr lang="en-US" sz="1800">
              <a:cs typeface="Times New Roman" pitchFamily="18" charset="0"/>
            </a:endParaRPr>
          </a:p>
          <a:p>
            <a:pPr lvl="1" eaLnBrk="0" hangingPunct="0">
              <a:buFont typeface="Wingdings" pitchFamily="2" charset="2"/>
              <a:buChar char="Ø"/>
            </a:pPr>
            <a:r>
              <a:rPr lang="en-US" sz="1800">
                <a:cs typeface="Times New Roman" pitchFamily="18" charset="0"/>
              </a:rPr>
              <a:t>Proposed bargain that makes them both better off: Country B specializes in cloth and Country A specializes in wheat.</a:t>
            </a:r>
          </a:p>
          <a:p>
            <a:pPr lvl="1" eaLnBrk="0" hangingPunct="0">
              <a:buFont typeface="Wingdings" pitchFamily="2" charset="2"/>
              <a:buChar char="Ø"/>
            </a:pPr>
            <a:endParaRPr lang="en-US" sz="1800">
              <a:latin typeface="Arial" pitchFamily="34" charset="0"/>
              <a:cs typeface="Arial" pitchFamily="34" charset="0"/>
            </a:endParaRPr>
          </a:p>
          <a:p>
            <a:pPr eaLnBrk="0" hangingPunct="0"/>
            <a:endParaRPr lang="en-US" sz="180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685800" y="750888"/>
            <a:ext cx="7467600" cy="5539978"/>
          </a:xfrm>
          <a:prstGeom prst="rect">
            <a:avLst/>
          </a:prstGeom>
          <a:noFill/>
          <a:ln w="9525">
            <a:noFill/>
            <a:miter lim="800000"/>
            <a:headEnd/>
            <a:tailEnd/>
          </a:ln>
        </p:spPr>
        <p:txBody>
          <a:bodyPr>
            <a:spAutoFit/>
          </a:bodyPr>
          <a:lstStyle/>
          <a:p>
            <a:r>
              <a:rPr lang="en-US" sz="2000" b="1" dirty="0">
                <a:ea typeface="Calibri" pitchFamily="34" charset="0"/>
                <a:cs typeface="Calibri" pitchFamily="34" charset="0"/>
              </a:rPr>
              <a:t>Where do Cities Develop?</a:t>
            </a:r>
          </a:p>
          <a:p>
            <a:endParaRPr lang="en-US" sz="2400" dirty="0">
              <a:latin typeface="Arial" pitchFamily="34" charset="0"/>
              <a:cs typeface="Arial" pitchFamily="34" charset="0"/>
            </a:endParaRPr>
          </a:p>
          <a:p>
            <a:pPr lvl="1" eaLnBrk="0" hangingPunct="0">
              <a:buFont typeface="Wingdings" pitchFamily="2" charset="2"/>
              <a:buChar char=""/>
            </a:pPr>
            <a:r>
              <a:rPr lang="en-GB" sz="2400" dirty="0">
                <a:ea typeface="Calibri" pitchFamily="34" charset="0"/>
                <a:cs typeface="Calibri" pitchFamily="34" charset="0"/>
              </a:rPr>
              <a:t>It is clear that cities begin for several reasons such as defence, trade or as political or religious centres  </a:t>
            </a:r>
          </a:p>
          <a:p>
            <a:pPr lvl="1" eaLnBrk="0" hangingPunct="0">
              <a:buFont typeface="Wingdings" pitchFamily="2" charset="2"/>
              <a:buChar char=""/>
            </a:pPr>
            <a:endParaRPr lang="en-US" sz="2400" dirty="0">
              <a:latin typeface="Arial" pitchFamily="34" charset="0"/>
              <a:cs typeface="Arial" pitchFamily="34" charset="0"/>
            </a:endParaRPr>
          </a:p>
          <a:p>
            <a:pPr lvl="1" eaLnBrk="0" hangingPunct="0">
              <a:buFont typeface="Wingdings" pitchFamily="2" charset="2"/>
              <a:buChar char=""/>
            </a:pPr>
            <a:r>
              <a:rPr lang="en-GB" sz="2400" dirty="0">
                <a:ea typeface="Calibri" pitchFamily="34" charset="0"/>
                <a:cs typeface="Calibri" pitchFamily="34" charset="0"/>
              </a:rPr>
              <a:t>Economists have noted several answers about the place where the cluster of cities occur </a:t>
            </a:r>
          </a:p>
          <a:p>
            <a:pPr lvl="1" eaLnBrk="0" hangingPunct="0">
              <a:buFont typeface="Wingdings" pitchFamily="2" charset="2"/>
              <a:buChar char=""/>
            </a:pPr>
            <a:r>
              <a:rPr lang="en-US" sz="2400" dirty="0">
                <a:ea typeface="Calibri" pitchFamily="34" charset="0"/>
                <a:cs typeface="Calibri" pitchFamily="34" charset="0"/>
              </a:rPr>
              <a:t>Cities developed historically at natural harbors, since they were centers for trade between their hinterlands and abroad.  In the U.S., early cities collected goods from the hinterland (agricultural products, furs,  ..) and exported them to Europe. NY, Boston, Philadelphia, Baltimore, and Charleston are all natural harbors. Later, cities developed where there were railroad junctions (e.g., Atlanta).</a:t>
            </a:r>
            <a:endParaRPr lang="en-US" sz="2400" dirty="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8600" y="304800"/>
            <a:ext cx="8382000" cy="6462713"/>
          </a:xfrm>
          <a:prstGeom prst="rect">
            <a:avLst/>
          </a:prstGeom>
          <a:noFill/>
          <a:ln w="9525">
            <a:noFill/>
            <a:miter lim="800000"/>
            <a:headEnd/>
            <a:tailEnd/>
          </a:ln>
        </p:spPr>
        <p:txBody>
          <a:bodyPr anchor="ctr">
            <a:spAutoFit/>
          </a:bodyPr>
          <a:lstStyle/>
          <a:p>
            <a:pPr>
              <a:tabLst>
                <a:tab pos="914400" algn="l"/>
              </a:tabLst>
            </a:pPr>
            <a:endParaRPr lang="en-US" sz="1800" dirty="0">
              <a:ea typeface="Calibri" pitchFamily="34" charset="0"/>
              <a:cs typeface="Times New Roman" pitchFamily="18" charset="0"/>
            </a:endParaRPr>
          </a:p>
          <a:p>
            <a:pPr lvl="1" eaLnBrk="0" hangingPunct="0">
              <a:buFont typeface="Wingdings" pitchFamily="2" charset="2"/>
              <a:buChar char=""/>
              <a:tabLst>
                <a:tab pos="914400" algn="l"/>
              </a:tabLst>
            </a:pPr>
            <a:endParaRPr lang="en-US" sz="1800" dirty="0">
              <a:ea typeface="Calibri" pitchFamily="34" charset="0"/>
              <a:cs typeface="Times New Roman" pitchFamily="18" charset="0"/>
            </a:endParaRPr>
          </a:p>
          <a:p>
            <a:pPr lvl="1" eaLnBrk="0" hangingPunct="0">
              <a:buFont typeface="Wingdings" pitchFamily="2" charset="2"/>
              <a:buChar char=""/>
              <a:tabLst>
                <a:tab pos="914400" algn="l"/>
              </a:tabLst>
            </a:pPr>
            <a:r>
              <a:rPr lang="en-US" sz="2000" dirty="0">
                <a:ea typeface="Calibri" pitchFamily="34" charset="0"/>
                <a:cs typeface="Times New Roman" pitchFamily="18" charset="0"/>
              </a:rPr>
              <a:t>Port cities also developed manufacturing. </a:t>
            </a:r>
          </a:p>
          <a:p>
            <a:pPr lvl="1" eaLnBrk="0" hangingPunct="0">
              <a:buFont typeface="Wingdings" pitchFamily="2" charset="2"/>
              <a:buChar char=""/>
              <a:tabLst>
                <a:tab pos="914400" algn="l"/>
              </a:tabLst>
            </a:pPr>
            <a:endParaRPr lang="en-US" sz="2000" dirty="0">
              <a:ea typeface="Calibri" pitchFamily="34" charset="0"/>
              <a:cs typeface="Times New Roman" pitchFamily="18" charset="0"/>
            </a:endParaRPr>
          </a:p>
          <a:p>
            <a:pPr lvl="1" eaLnBrk="0" hangingPunct="0">
              <a:buFont typeface="Wingdings" pitchFamily="2" charset="2"/>
              <a:buChar char=""/>
              <a:tabLst>
                <a:tab pos="914400" algn="l"/>
              </a:tabLst>
            </a:pPr>
            <a:r>
              <a:rPr lang="en-US" sz="2000" dirty="0">
                <a:ea typeface="Calibri" pitchFamily="34" charset="0"/>
                <a:cs typeface="Times New Roman" pitchFamily="18" charset="0"/>
              </a:rPr>
              <a:t>It was efficient to process inputs at places where they had to be unloaded and reloaded (from canal or train to ship) anyway</a:t>
            </a:r>
          </a:p>
          <a:p>
            <a:pPr lvl="1" eaLnBrk="0" hangingPunct="0">
              <a:buFont typeface="Wingdings" pitchFamily="2" charset="2"/>
              <a:buChar char=""/>
              <a:tabLst>
                <a:tab pos="914400" algn="l"/>
              </a:tabLst>
            </a:pPr>
            <a:endParaRPr lang="en-US" sz="2000" dirty="0">
              <a:ea typeface="Calibri" pitchFamily="34" charset="0"/>
              <a:cs typeface="Times New Roman" pitchFamily="18" charset="0"/>
            </a:endParaRPr>
          </a:p>
          <a:p>
            <a:pPr lvl="1" eaLnBrk="0" hangingPunct="0">
              <a:buFont typeface="Wingdings" pitchFamily="2" charset="2"/>
              <a:buChar char=""/>
              <a:tabLst>
                <a:tab pos="914400" algn="l"/>
              </a:tabLst>
            </a:pPr>
            <a:r>
              <a:rPr lang="en-GB" sz="2000" dirty="0">
                <a:ea typeface="Calibri" pitchFamily="34" charset="0"/>
                <a:cs typeface="Times New Roman" pitchFamily="18" charset="0"/>
              </a:rPr>
              <a:t>In the pre-industrial society,- around a religious institution or a castle </a:t>
            </a:r>
          </a:p>
          <a:p>
            <a:pPr lvl="1" eaLnBrk="0" hangingPunct="0">
              <a:tabLst>
                <a:tab pos="914400" algn="l"/>
              </a:tabLst>
            </a:pPr>
            <a:endParaRPr lang="en-US" sz="2000" dirty="0">
              <a:latin typeface="Arial" pitchFamily="34" charset="0"/>
              <a:cs typeface="Arial" pitchFamily="34" charset="0"/>
            </a:endParaRPr>
          </a:p>
          <a:p>
            <a:pPr lvl="1" eaLnBrk="0" hangingPunct="0">
              <a:buFont typeface="Wingdings" pitchFamily="2" charset="2"/>
              <a:buChar char=""/>
              <a:tabLst>
                <a:tab pos="914400" algn="l"/>
              </a:tabLst>
            </a:pPr>
            <a:r>
              <a:rPr lang="en-GB" sz="2000" dirty="0">
                <a:ea typeface="Calibri" pitchFamily="34" charset="0"/>
                <a:cs typeface="Calibri" pitchFamily="34" charset="0"/>
              </a:rPr>
              <a:t>preindustrial cities as derived by trade and exchange .The most convincing locations for such cities were the intersections of different </a:t>
            </a:r>
            <a:r>
              <a:rPr lang="en-GB" sz="2000" b="1" i="1" dirty="0">
                <a:ea typeface="Calibri" pitchFamily="34" charset="0"/>
                <a:cs typeface="Calibri" pitchFamily="34" charset="0"/>
              </a:rPr>
              <a:t>modes of transportation</a:t>
            </a:r>
            <a:r>
              <a:rPr lang="en-GB" sz="2000" dirty="0">
                <a:ea typeface="Calibri" pitchFamily="34" charset="0"/>
                <a:cs typeface="Calibri" pitchFamily="34" charset="0"/>
              </a:rPr>
              <a:t>. </a:t>
            </a:r>
          </a:p>
          <a:p>
            <a:pPr lvl="1" eaLnBrk="0" hangingPunct="0">
              <a:tabLst>
                <a:tab pos="914400" algn="l"/>
              </a:tabLst>
            </a:pPr>
            <a:endParaRPr lang="en-US" sz="2000" dirty="0">
              <a:latin typeface="Arial" pitchFamily="34" charset="0"/>
              <a:cs typeface="Arial" pitchFamily="34" charset="0"/>
            </a:endParaRPr>
          </a:p>
          <a:p>
            <a:pPr lvl="1" eaLnBrk="0" hangingPunct="0">
              <a:buFont typeface="Wingdings" pitchFamily="2" charset="2"/>
              <a:buChar char=""/>
              <a:tabLst>
                <a:tab pos="914400" algn="l"/>
              </a:tabLst>
            </a:pPr>
            <a:r>
              <a:rPr lang="en-GB" sz="2000" dirty="0">
                <a:ea typeface="Calibri" pitchFamily="34" charset="0"/>
                <a:cs typeface="Calibri" pitchFamily="34" charset="0"/>
              </a:rPr>
              <a:t> In the industrial era, the intersection of rail transportation with seaports or with other rail lines became locations for cities. </a:t>
            </a:r>
          </a:p>
          <a:p>
            <a:pPr lvl="1" eaLnBrk="0" hangingPunct="0">
              <a:tabLst>
                <a:tab pos="914400" algn="l"/>
              </a:tabLst>
            </a:pPr>
            <a:endParaRPr lang="en-US" sz="2000" dirty="0">
              <a:latin typeface="Arial" pitchFamily="34" charset="0"/>
              <a:cs typeface="Arial" pitchFamily="34" charset="0"/>
            </a:endParaRPr>
          </a:p>
          <a:p>
            <a:pPr lvl="1" eaLnBrk="0" hangingPunct="0">
              <a:buFont typeface="Wingdings" pitchFamily="2" charset="2"/>
              <a:buChar char=""/>
              <a:tabLst>
                <a:tab pos="914400" algn="l"/>
              </a:tabLst>
            </a:pPr>
            <a:r>
              <a:rPr lang="en-GB" sz="2000" dirty="0">
                <a:ea typeface="Calibri" pitchFamily="34" charset="0"/>
                <a:cs typeface="Calibri" pitchFamily="34" charset="0"/>
              </a:rPr>
              <a:t>Historical changes in transportation modes have brought changing fortunes to many cities. Still other cities were born of mining and resource extraction.  The birth of every city is resulted from some function that it served for the economic world at large. </a:t>
            </a:r>
            <a:endParaRPr lang="en-GB" sz="2000" dirty="0">
              <a:latin typeface="Arial" pitchFamily="34" charset="0"/>
              <a:cs typeface="Arial" pitchFamily="34" charset="0"/>
            </a:endParaRPr>
          </a:p>
          <a:p>
            <a:pPr lvl="1" eaLnBrk="0" hangingPunct="0">
              <a:buFont typeface="Wingdings" pitchFamily="2" charset="2"/>
              <a:buChar char=""/>
              <a:tabLst>
                <a:tab pos="914400" algn="l"/>
              </a:tabLst>
            </a:pPr>
            <a:endParaRPr lang="en-US" sz="1800" dirty="0">
              <a:ea typeface="Calibri" pitchFamily="34" charset="0"/>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81000" y="304800"/>
            <a:ext cx="8534400" cy="6370975"/>
          </a:xfrm>
          <a:prstGeom prst="rect">
            <a:avLst/>
          </a:prstGeom>
          <a:noFill/>
          <a:ln w="9525">
            <a:noFill/>
            <a:miter lim="800000"/>
            <a:headEnd/>
            <a:tailEnd/>
          </a:ln>
        </p:spPr>
        <p:txBody>
          <a:bodyPr anchor="ctr">
            <a:spAutoFit/>
          </a:bodyPr>
          <a:lstStyle/>
          <a:p>
            <a:r>
              <a:rPr lang="en-US" b="1" i="1" dirty="0">
                <a:ea typeface="Calibri" pitchFamily="34" charset="0"/>
                <a:cs typeface="Times New Roman" pitchFamily="18" charset="0"/>
              </a:rPr>
              <a:t>What about scale economies in transportation?</a:t>
            </a:r>
          </a:p>
          <a:p>
            <a:endParaRPr lang="en-US" dirty="0">
              <a:latin typeface="Arial" pitchFamily="34" charset="0"/>
              <a:ea typeface="Calibri" pitchFamily="34" charset="0"/>
              <a:cs typeface="Arial" pitchFamily="34" charset="0"/>
            </a:endParaRPr>
          </a:p>
          <a:p>
            <a:pPr eaLnBrk="0" hangingPunct="0"/>
            <a:r>
              <a:rPr lang="en-US" sz="2400" dirty="0">
                <a:ea typeface="Calibri" pitchFamily="34" charset="0"/>
                <a:cs typeface="Times New Roman" pitchFamily="18" charset="0"/>
              </a:rPr>
              <a:t>Transportation normally has scale economies, meaning that the cost per mile falls as the distance rises. Why?</a:t>
            </a:r>
          </a:p>
          <a:p>
            <a:pPr eaLnBrk="0" hangingPunct="0"/>
            <a:endParaRPr lang="en-US" sz="2400" dirty="0">
              <a:latin typeface="Arial" pitchFamily="34" charset="0"/>
              <a:cs typeface="Arial" pitchFamily="34" charset="0"/>
            </a:endParaRPr>
          </a:p>
          <a:p>
            <a:pPr lvl="1" eaLnBrk="0" hangingPunct="0">
              <a:buFont typeface="Wingdings" pitchFamily="2" charset="2"/>
              <a:buChar char="Ø"/>
            </a:pPr>
            <a:r>
              <a:rPr lang="en-US" sz="2400" dirty="0">
                <a:latin typeface="Calibri" pitchFamily="34" charset="0"/>
                <a:ea typeface="Calibri" pitchFamily="34" charset="0"/>
                <a:cs typeface="Calibri" pitchFamily="34" charset="0"/>
              </a:rPr>
              <a:t>·</a:t>
            </a:r>
            <a:r>
              <a:rPr lang="en-US" sz="2400" dirty="0">
                <a:ea typeface="Calibri" pitchFamily="34" charset="0"/>
                <a:cs typeface="Calibri" pitchFamily="34" charset="0"/>
              </a:rPr>
              <a:t> There is a fixed cost of loading/unloading, so best to do it the minimum number of times.</a:t>
            </a:r>
            <a:endParaRPr lang="en-US" sz="2400" dirty="0">
              <a:latin typeface="Arial" pitchFamily="34" charset="0"/>
              <a:cs typeface="Arial" pitchFamily="34" charset="0"/>
            </a:endParaRPr>
          </a:p>
          <a:p>
            <a:pPr lvl="1" eaLnBrk="0" hangingPunct="0">
              <a:buFont typeface="Wingdings" pitchFamily="2" charset="2"/>
              <a:buChar char="Ø"/>
            </a:pPr>
            <a:r>
              <a:rPr lang="en-US" sz="2400" dirty="0">
                <a:latin typeface="Calibri" pitchFamily="34" charset="0"/>
                <a:ea typeface="Calibri" pitchFamily="34" charset="0"/>
                <a:cs typeface="Calibri" pitchFamily="34" charset="0"/>
              </a:rPr>
              <a:t>·</a:t>
            </a:r>
            <a:r>
              <a:rPr lang="en-US" sz="2400" dirty="0">
                <a:ea typeface="Calibri" pitchFamily="34" charset="0"/>
                <a:cs typeface="Calibri" pitchFamily="34" charset="0"/>
              </a:rPr>
              <a:t> The cost per unit of distance falls as the distance increases, because more efficient modes of transport can be used (use truck for short distances, rail or ship are cheaper for long distances).</a:t>
            </a:r>
          </a:p>
          <a:p>
            <a:pPr lvl="1" eaLnBrk="0" hangingPunct="0">
              <a:buFont typeface="Wingdings" pitchFamily="2" charset="2"/>
              <a:buChar char="Ø"/>
            </a:pPr>
            <a:endParaRPr lang="en-US" sz="2400" dirty="0">
              <a:latin typeface="Arial" pitchFamily="34" charset="0"/>
              <a:cs typeface="Arial" pitchFamily="34" charset="0"/>
            </a:endParaRPr>
          </a:p>
          <a:p>
            <a:pPr lvl="1" eaLnBrk="0" hangingPunct="0">
              <a:buFont typeface="Wingdings" pitchFamily="2" charset="2"/>
              <a:buChar char="Ø"/>
            </a:pPr>
            <a:r>
              <a:rPr lang="en-US" sz="2400" dirty="0">
                <a:ea typeface="Calibri" pitchFamily="34" charset="0"/>
                <a:cs typeface="Calibri" pitchFamily="34" charset="0"/>
              </a:rPr>
              <a:t>This implies a reason for locating production either at the source or at the market, to avoid having to pay the fixed costs of loading more often and to get the advantage of a single long haul for either the input or the output</a:t>
            </a:r>
          </a:p>
          <a:p>
            <a:pPr lvl="1" eaLnBrk="0" hangingPunct="0">
              <a:buFont typeface="Wingdings" pitchFamily="2" charset="2"/>
              <a:buChar char="Ø"/>
            </a:pPr>
            <a:endParaRPr lang="en-US" sz="1800" dirty="0">
              <a:latin typeface="Arial" pitchFamily="34" charset="0"/>
              <a:cs typeface="Arial" pitchFamily="34" charset="0"/>
            </a:endParaRPr>
          </a:p>
          <a:p>
            <a:pPr lvl="1" eaLnBrk="0" hangingPunct="0">
              <a:buFont typeface="Wingdings" pitchFamily="2" charset="2"/>
              <a:buChar char="Ø"/>
            </a:pPr>
            <a:endParaRPr lang="en-US" sz="18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81000" y="762000"/>
            <a:ext cx="8382000" cy="4708525"/>
          </a:xfrm>
          <a:prstGeom prst="rect">
            <a:avLst/>
          </a:prstGeom>
          <a:noFill/>
          <a:ln w="9525">
            <a:noFill/>
            <a:miter lim="800000"/>
            <a:headEnd/>
            <a:tailEnd/>
          </a:ln>
        </p:spPr>
        <p:txBody>
          <a:bodyPr anchor="ctr">
            <a:spAutoFit/>
          </a:bodyPr>
          <a:lstStyle/>
          <a:p>
            <a:r>
              <a:rPr lang="en-US" sz="2000" b="1" i="1">
                <a:ea typeface="Calibri" pitchFamily="34" charset="0"/>
                <a:cs typeface="Times New Roman" pitchFamily="18" charset="0"/>
              </a:rPr>
              <a:t>More general model of where firms locate:</a:t>
            </a:r>
          </a:p>
          <a:p>
            <a:endParaRPr lang="en-US" sz="2000">
              <a:latin typeface="Arial" pitchFamily="34" charset="0"/>
              <a:ea typeface="Calibri" pitchFamily="34" charset="0"/>
              <a:cs typeface="Arial" pitchFamily="34" charset="0"/>
            </a:endParaRPr>
          </a:p>
          <a:p>
            <a:pPr eaLnBrk="0" hangingPunct="0"/>
            <a:r>
              <a:rPr lang="en-US" sz="2000">
                <a:ea typeface="Calibri" pitchFamily="34" charset="0"/>
                <a:cs typeface="Times New Roman" pitchFamily="18" charset="0"/>
              </a:rPr>
              <a:t>Suppose you own a firm and are considering where to locate. You want to minimize total costs, not just transportation costs. You consider:</a:t>
            </a:r>
          </a:p>
          <a:p>
            <a:pPr eaLnBrk="0" hangingPunct="0"/>
            <a:endParaRPr lang="en-US" sz="2000">
              <a:latin typeface="Arial" pitchFamily="34" charset="0"/>
              <a:ea typeface="Calibri" pitchFamily="34" charset="0"/>
              <a:cs typeface="Arial" pitchFamily="34" charset="0"/>
            </a:endParaRPr>
          </a:p>
          <a:p>
            <a:pPr eaLnBrk="0" hangingPunct="0"/>
            <a:r>
              <a:rPr lang="en-US" sz="2000">
                <a:latin typeface="Calibri" pitchFamily="34" charset="0"/>
                <a:ea typeface="Calibri" pitchFamily="34" charset="0"/>
                <a:cs typeface="Times New Roman" pitchFamily="18" charset="0"/>
              </a:rPr>
              <a:t>·</a:t>
            </a:r>
            <a:r>
              <a:rPr lang="en-US" sz="2000">
                <a:ea typeface="Calibri" pitchFamily="34" charset="0"/>
                <a:cs typeface="Times New Roman" pitchFamily="18" charset="0"/>
              </a:rPr>
              <a:t> Transport cost</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Labor cost</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Cost of land</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Cost of materials</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Taxes: state and local, not Federal (why?)</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Cost of professional services: lawyers, advertising, etc.</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Research and development</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Energy costs</a:t>
            </a:r>
            <a:endParaRPr lang="en-US" sz="2000">
              <a:latin typeface="Arial" pitchFamily="34" charset="0"/>
              <a:cs typeface="Arial" pitchFamily="34" charset="0"/>
            </a:endParaRPr>
          </a:p>
          <a:p>
            <a:pPr eaLnBrk="0" hangingPunct="0"/>
            <a:r>
              <a:rPr lang="en-US" sz="2000">
                <a:latin typeface="Calibri" pitchFamily="34" charset="0"/>
                <a:ea typeface="Calibri" pitchFamily="34" charset="0"/>
                <a:cs typeface="Calibri" pitchFamily="34" charset="0"/>
              </a:rPr>
              <a:t>·</a:t>
            </a:r>
            <a:r>
              <a:rPr lang="en-US" sz="2000">
                <a:ea typeface="Calibri" pitchFamily="34" charset="0"/>
                <a:cs typeface="Calibri" pitchFamily="34" charset="0"/>
              </a:rPr>
              <a:t> Security and insurance costs</a:t>
            </a:r>
            <a:endParaRPr lang="en-US" sz="2000">
              <a:latin typeface="Arial" pitchFamily="34" charset="0"/>
              <a:cs typeface="Arial" pitchFamily="34" charset="0"/>
            </a:endParaRPr>
          </a:p>
          <a:p>
            <a:pPr eaLnBrk="0" hangingPunct="0"/>
            <a:endParaRPr lang="en-US" sz="200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457200"/>
            <a:ext cx="8382000" cy="6463308"/>
          </a:xfrm>
          <a:prstGeom prst="rect">
            <a:avLst/>
          </a:prstGeom>
          <a:noFill/>
          <a:ln w="9525">
            <a:noFill/>
            <a:miter lim="800000"/>
            <a:headEnd/>
            <a:tailEnd/>
          </a:ln>
          <a:effectLst/>
        </p:spPr>
        <p:txBody>
          <a:bodyPr anchor="ctr">
            <a:spAutoFit/>
          </a:bodyPr>
          <a:lstStyle/>
          <a:p>
            <a:pPr algn="just">
              <a:defRPr/>
            </a:pPr>
            <a:r>
              <a:rPr lang="en-US" sz="1800" b="1" dirty="0">
                <a:ea typeface="Calibri" pitchFamily="34" charset="0"/>
                <a:cs typeface="Times New Roman" pitchFamily="18" charset="0"/>
              </a:rPr>
              <a:t>What else is needed for cities to develop?—agglomeration economies</a:t>
            </a:r>
          </a:p>
          <a:p>
            <a:pPr algn="just">
              <a:defRPr/>
            </a:pPr>
            <a:endParaRPr lang="en-US" sz="1800" dirty="0">
              <a:cs typeface="Times New Roman" pitchFamily="18" charset="0"/>
            </a:endParaRPr>
          </a:p>
          <a:p>
            <a:pPr algn="just" eaLnBrk="0" hangingPunct="0">
              <a:buFont typeface="Wingdings" pitchFamily="2" charset="2"/>
              <a:buChar char="Ø"/>
              <a:defRPr/>
            </a:pPr>
            <a:r>
              <a:rPr lang="en-US" sz="1800" dirty="0">
                <a:solidFill>
                  <a:srgbClr val="00B0F0"/>
                </a:solidFill>
                <a:ea typeface="Calibri" pitchFamily="34" charset="0"/>
                <a:cs typeface="Times New Roman" pitchFamily="18" charset="0"/>
              </a:rPr>
              <a:t>Agglomeration economies </a:t>
            </a:r>
            <a:r>
              <a:rPr lang="en-US" sz="1800" dirty="0">
                <a:ea typeface="Calibri" pitchFamily="34" charset="0"/>
                <a:cs typeface="Times New Roman" pitchFamily="18" charset="0"/>
              </a:rPr>
              <a:t>refer to increases in the efficiency of production when it occurs in a single city, either in one large factory or many small ones.</a:t>
            </a:r>
          </a:p>
          <a:p>
            <a:pPr algn="just" eaLnBrk="0" hangingPunct="0">
              <a:defRPr/>
            </a:pPr>
            <a:endParaRPr lang="en-US" sz="1800" dirty="0">
              <a:cs typeface="Times New Roman" pitchFamily="18" charset="0"/>
            </a:endParaRPr>
          </a:p>
          <a:p>
            <a:pPr algn="just" eaLnBrk="0" hangingPunct="0">
              <a:defRPr/>
            </a:pPr>
            <a:r>
              <a:rPr lang="en-US" sz="1800" b="1" dirty="0">
                <a:ea typeface="Calibri" pitchFamily="34" charset="0"/>
                <a:cs typeface="Times New Roman" pitchFamily="18" charset="0"/>
              </a:rPr>
              <a:t>Factors that increase agglomeration economies:</a:t>
            </a:r>
          </a:p>
          <a:p>
            <a:pPr algn="just" eaLnBrk="0" hangingPunct="0">
              <a:defRPr/>
            </a:pPr>
            <a:endParaRPr lang="en-US" sz="1800" dirty="0">
              <a:cs typeface="Times New Roman" pitchFamily="18" charset="0"/>
            </a:endParaRPr>
          </a:p>
          <a:p>
            <a:pPr marL="342900" indent="-342900" algn="just" eaLnBrk="0" hangingPunct="0">
              <a:buFontTx/>
              <a:buAutoNum type="arabicPeriod"/>
              <a:defRPr/>
            </a:pPr>
            <a:r>
              <a:rPr lang="en-US" sz="1800" b="1" i="1" dirty="0">
                <a:ea typeface="Calibri" pitchFamily="34" charset="0"/>
                <a:cs typeface="Times New Roman" pitchFamily="18" charset="0"/>
              </a:rPr>
              <a:t>Scale economies</a:t>
            </a:r>
            <a:r>
              <a:rPr lang="en-US" sz="1800" dirty="0">
                <a:ea typeface="Calibri" pitchFamily="34" charset="0"/>
                <a:cs typeface="Times New Roman" pitchFamily="18" charset="0"/>
              </a:rPr>
              <a:t>.</a:t>
            </a:r>
          </a:p>
          <a:p>
            <a:pPr marL="342900" indent="-342900" algn="just" eaLnBrk="0" hangingPunct="0">
              <a:buFontTx/>
              <a:buAutoNum type="arabicPeriod"/>
              <a:defRPr/>
            </a:pPr>
            <a:endParaRPr lang="en-US" sz="1800" dirty="0">
              <a:cs typeface="Times New Roman" pitchFamily="18" charset="0"/>
            </a:endParaRPr>
          </a:p>
          <a:p>
            <a:pPr algn="just" eaLnBrk="0" hangingPunct="0">
              <a:defRPr/>
            </a:pPr>
            <a:r>
              <a:rPr lang="en-US" sz="1800" b="1" dirty="0">
                <a:ea typeface="Calibri" pitchFamily="34" charset="0"/>
                <a:cs typeface="Times New Roman" pitchFamily="18" charset="0"/>
              </a:rPr>
              <a:t>Definition: </a:t>
            </a:r>
            <a:r>
              <a:rPr lang="en-US" sz="1800" dirty="0">
                <a:ea typeface="Calibri" pitchFamily="34" charset="0"/>
                <a:cs typeface="Times New Roman" pitchFamily="18" charset="0"/>
              </a:rPr>
              <a:t>If all inputs into production are doubled, then output more than doubles. Inputs are labor, capital, materials.</a:t>
            </a:r>
          </a:p>
          <a:p>
            <a:pPr algn="just" eaLnBrk="0" hangingPunct="0">
              <a:defRPr/>
            </a:pPr>
            <a:endParaRPr lang="en-US" sz="1800" dirty="0">
              <a:cs typeface="Times New Roman" pitchFamily="18" charset="0"/>
            </a:endParaRPr>
          </a:p>
          <a:p>
            <a:pPr algn="just" eaLnBrk="0" hangingPunct="0">
              <a:defRPr/>
            </a:pPr>
            <a:r>
              <a:rPr lang="en-US" sz="1800" b="1" dirty="0">
                <a:ea typeface="Calibri" pitchFamily="34" charset="0"/>
                <a:cs typeface="Times New Roman" pitchFamily="18" charset="0"/>
              </a:rPr>
              <a:t>Why do they occur? </a:t>
            </a:r>
          </a:p>
          <a:p>
            <a:pPr marL="800100" lvl="1" indent="-342900" algn="just" eaLnBrk="0" hangingPunct="0">
              <a:buFont typeface="Wingdings" pitchFamily="2" charset="2"/>
              <a:buChar char="ü"/>
              <a:defRPr/>
            </a:pPr>
            <a:r>
              <a:rPr lang="en-US" sz="1800" dirty="0">
                <a:ea typeface="Calibri" pitchFamily="34" charset="0"/>
                <a:cs typeface="Times New Roman" pitchFamily="18" charset="0"/>
              </a:rPr>
              <a:t>As the scale of urban production grows larger, it becomes more efficient because large-scale production justifies investing in additional capital equipment, such as a large loom or a water mill. With more capital, each worker can produce more.</a:t>
            </a:r>
          </a:p>
          <a:p>
            <a:pPr marL="800100" lvl="1" indent="-342900" algn="just" eaLnBrk="0" hangingPunct="0">
              <a:buFont typeface="Wingdings" pitchFamily="2" charset="2"/>
              <a:buChar char="ü"/>
              <a:defRPr/>
            </a:pPr>
            <a:endParaRPr lang="en-US" sz="1800" dirty="0">
              <a:cs typeface="Times New Roman" pitchFamily="18" charset="0"/>
            </a:endParaRPr>
          </a:p>
          <a:p>
            <a:pPr lvl="1" algn="just" eaLnBrk="0" hangingPunct="0">
              <a:buFont typeface="Wingdings" pitchFamily="2" charset="2"/>
              <a:buChar char="ü"/>
              <a:defRPr/>
            </a:pPr>
            <a:r>
              <a:rPr lang="en-US" sz="1800" dirty="0">
                <a:ea typeface="Calibri" pitchFamily="34" charset="0"/>
                <a:cs typeface="Times New Roman" pitchFamily="18" charset="0"/>
              </a:rPr>
              <a:t> Another reason for economies of scale is that the volume of containers increases as the cube of their size (dimension), while the cost of the container increases as the square of the size. So larger containers are more efficient. Examples of production involving containers include storage bins for grain or boilers for heating.</a:t>
            </a:r>
            <a:endParaRPr lang="en-US" sz="1800" dirty="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1.2. Basic Land Value concepts and Principles</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en-GB" dirty="0"/>
              <a:t>Although the concept of </a:t>
            </a:r>
            <a:r>
              <a:rPr lang="en-GB" dirty="0">
                <a:solidFill>
                  <a:srgbClr val="00B0F0"/>
                </a:solidFill>
              </a:rPr>
              <a:t>value</a:t>
            </a:r>
            <a:r>
              <a:rPr lang="en-GB" dirty="0"/>
              <a:t> is based on </a:t>
            </a:r>
            <a:r>
              <a:rPr lang="en-GB" dirty="0">
                <a:solidFill>
                  <a:srgbClr val="00B0F0"/>
                </a:solidFill>
              </a:rPr>
              <a:t>individual-specific criteria</a:t>
            </a:r>
            <a:r>
              <a:rPr lang="en-GB" dirty="0"/>
              <a:t>, the principle of </a:t>
            </a:r>
            <a:r>
              <a:rPr lang="en-GB" dirty="0">
                <a:solidFill>
                  <a:srgbClr val="FF0000"/>
                </a:solidFill>
              </a:rPr>
              <a:t>market value </a:t>
            </a:r>
            <a:r>
              <a:rPr lang="en-GB" dirty="0"/>
              <a:t>is more concrete. </a:t>
            </a:r>
          </a:p>
          <a:p>
            <a:r>
              <a:rPr lang="en-GB" dirty="0">
                <a:solidFill>
                  <a:srgbClr val="FF0000"/>
                </a:solidFill>
              </a:rPr>
              <a:t>Market value </a:t>
            </a:r>
            <a:r>
              <a:rPr lang="en-GB" dirty="0"/>
              <a:t>for a specified good represents the price or monetary value at which the good is exchanged between </a:t>
            </a:r>
            <a:r>
              <a:rPr lang="en-GB" dirty="0">
                <a:solidFill>
                  <a:srgbClr val="00B0F0"/>
                </a:solidFill>
              </a:rPr>
              <a:t>a willing buyer and seller.</a:t>
            </a:r>
          </a:p>
          <a:p>
            <a:r>
              <a:rPr lang="en-GB" dirty="0"/>
              <a:t>Further, the exchange must take place between </a:t>
            </a:r>
            <a:r>
              <a:rPr lang="en-GB" dirty="0">
                <a:solidFill>
                  <a:srgbClr val="00B0F0"/>
                </a:solidFill>
              </a:rPr>
              <a:t>knowledgeable persons</a:t>
            </a:r>
            <a:r>
              <a:rPr lang="en-GB" dirty="0"/>
              <a:t>, who are fully aware of all characteristics and factors that are relevant to the transaction. The transaction must occur based on the </a:t>
            </a:r>
            <a:r>
              <a:rPr lang="en-GB" dirty="0">
                <a:solidFill>
                  <a:srgbClr val="00B0F0"/>
                </a:solidFill>
              </a:rPr>
              <a:t>free will of both parties</a:t>
            </a:r>
            <a:r>
              <a:rPr lang="en-GB" dirty="0"/>
              <a:t>, and not be made </a:t>
            </a:r>
            <a:r>
              <a:rPr lang="en-GB" dirty="0">
                <a:solidFill>
                  <a:srgbClr val="00B0F0"/>
                </a:solidFill>
              </a:rPr>
              <a:t>under duress</a:t>
            </a:r>
            <a:r>
              <a:rPr lang="en-GB"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685800"/>
            <a:ext cx="8686800" cy="6247864"/>
          </a:xfrm>
          <a:prstGeom prst="rect">
            <a:avLst/>
          </a:prstGeom>
          <a:noFill/>
          <a:ln w="9525">
            <a:noFill/>
            <a:miter lim="800000"/>
            <a:headEnd/>
            <a:tailEnd/>
          </a:ln>
        </p:spPr>
        <p:txBody>
          <a:bodyPr>
            <a:spAutoFit/>
          </a:bodyPr>
          <a:lstStyle/>
          <a:p>
            <a:pPr eaLnBrk="0" hangingPunct="0"/>
            <a:r>
              <a:rPr lang="en-US" sz="1800" dirty="0">
                <a:ea typeface="Calibri" pitchFamily="34" charset="0"/>
                <a:cs typeface="Times New Roman" pitchFamily="18" charset="0"/>
              </a:rPr>
              <a:t>2. </a:t>
            </a:r>
            <a:r>
              <a:rPr lang="en-US" sz="2000" b="1" i="1" dirty="0">
                <a:ea typeface="Calibri" pitchFamily="34" charset="0"/>
                <a:cs typeface="Times New Roman" pitchFamily="18" charset="0"/>
              </a:rPr>
              <a:t>Division of labor</a:t>
            </a:r>
            <a:r>
              <a:rPr lang="en-US" sz="2000" dirty="0">
                <a:ea typeface="Calibri" pitchFamily="34" charset="0"/>
                <a:cs typeface="Times New Roman" pitchFamily="18" charset="0"/>
              </a:rPr>
              <a:t>:  production is divided into several stages and each worker does one stage.  Larger scale production justifies more division of labor (more stages of production).</a:t>
            </a:r>
          </a:p>
          <a:p>
            <a:pPr eaLnBrk="0" hangingPunct="0"/>
            <a:endParaRPr lang="en-US" sz="2000" b="1" i="1" dirty="0">
              <a:ea typeface="Calibri" pitchFamily="34" charset="0"/>
              <a:cs typeface="Times New Roman" pitchFamily="18" charset="0"/>
            </a:endParaRPr>
          </a:p>
          <a:p>
            <a:pPr eaLnBrk="0" hangingPunct="0"/>
            <a:r>
              <a:rPr lang="en-US" sz="2000" b="1" i="1" dirty="0">
                <a:ea typeface="Calibri" pitchFamily="34" charset="0"/>
                <a:cs typeface="Times New Roman" pitchFamily="18" charset="0"/>
              </a:rPr>
              <a:t>3. Economies of Scope:  </a:t>
            </a:r>
            <a:r>
              <a:rPr lang="en-US" sz="2000" dirty="0">
                <a:ea typeface="Calibri" pitchFamily="34" charset="0"/>
                <a:cs typeface="Times New Roman" pitchFamily="18" charset="0"/>
              </a:rPr>
              <a:t>efficiency increases when multiple types of firms locate close together.</a:t>
            </a:r>
          </a:p>
          <a:p>
            <a:pPr eaLnBrk="0" hangingPunct="0">
              <a:buFont typeface="Wingdings" pitchFamily="2" charset="2"/>
              <a:buChar char="Ø"/>
            </a:pPr>
            <a:endParaRPr lang="en-US" sz="2000" dirty="0">
              <a:latin typeface="Arial" pitchFamily="34" charset="0"/>
              <a:ea typeface="Calibri" pitchFamily="34" charset="0"/>
              <a:cs typeface="Arial" pitchFamily="34" charset="0"/>
            </a:endParaRPr>
          </a:p>
          <a:p>
            <a:pPr algn="just" eaLnBrk="0" hangingPunct="0">
              <a:buFont typeface="Wingdings" pitchFamily="2" charset="2"/>
              <a:buChar char="Ø"/>
            </a:pPr>
            <a:r>
              <a:rPr lang="en-US" sz="2000" dirty="0">
                <a:ea typeface="Calibri" pitchFamily="34" charset="0"/>
                <a:cs typeface="Arial" pitchFamily="34" charset="0"/>
              </a:rPr>
              <a:t>Economies of scope in production: When two industries are located close together, production is more efficient. This is because the presence of one industry lowers the other industry’s costs. (The cost reduction may be one-way or reciprocal.)</a:t>
            </a:r>
          </a:p>
          <a:p>
            <a:pPr eaLnBrk="0" hangingPunct="0"/>
            <a:endParaRPr lang="en-US" sz="2000" dirty="0">
              <a:latin typeface="Arial" pitchFamily="34" charset="0"/>
              <a:ea typeface="Calibri" pitchFamily="34" charset="0"/>
              <a:cs typeface="Arial" pitchFamily="34" charset="0"/>
            </a:endParaRPr>
          </a:p>
          <a:p>
            <a:pPr lvl="1" eaLnBrk="0" hangingPunct="0">
              <a:buFont typeface="Wingdings" pitchFamily="2" charset="2"/>
              <a:buChar char="ü"/>
            </a:pPr>
            <a:r>
              <a:rPr lang="en-US" sz="2000" dirty="0">
                <a:ea typeface="Calibri" pitchFamily="34" charset="0"/>
                <a:cs typeface="Arial" pitchFamily="34" charset="0"/>
              </a:rPr>
              <a:t>Example: early cities were pilgrimage centers, centers for storage of grain, and military centers (soldiers defended the grain). There are economies of scope from combining religious and military centers, because defenders are more motivated if they think that their gods are being attacked.</a:t>
            </a:r>
          </a:p>
          <a:p>
            <a:pPr lvl="1" eaLnBrk="0" hangingPunct="0"/>
            <a:endParaRPr lang="en-US" sz="2000" dirty="0">
              <a:latin typeface="Arial" pitchFamily="34" charset="0"/>
              <a:ea typeface="Calibri" pitchFamily="34" charset="0"/>
              <a:cs typeface="Arial" pitchFamily="34" charset="0"/>
            </a:endParaRPr>
          </a:p>
          <a:p>
            <a:pPr lvl="1" eaLnBrk="0" hangingPunct="0">
              <a:buFont typeface="Wingdings" pitchFamily="2" charset="2"/>
              <a:buChar char="ü"/>
            </a:pPr>
            <a:r>
              <a:rPr lang="en-US" sz="2000" b="1" dirty="0">
                <a:solidFill>
                  <a:srgbClr val="FF0000"/>
                </a:solidFill>
                <a:ea typeface="Calibri" pitchFamily="34" charset="0"/>
                <a:cs typeface="Arial" pitchFamily="34" charset="0"/>
              </a:rPr>
              <a:t>Modern examples</a:t>
            </a:r>
            <a:r>
              <a:rPr lang="en-US" sz="2000" dirty="0">
                <a:ea typeface="Calibri" pitchFamily="34" charset="0"/>
                <a:cs typeface="Arial" pitchFamily="34" charset="0"/>
              </a:rPr>
              <a:t>: higher productivity if multiple firms producing different stages of goods for the same industry locate in the same city, since different stages of production have different economies of scale.</a:t>
            </a:r>
            <a:endParaRPr lang="en-US" sz="2000" dirty="0">
              <a:latin typeface="Arial" pitchFamily="34" charset="0"/>
              <a:ea typeface="Calibri"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457200"/>
            <a:ext cx="8382000" cy="5601533"/>
          </a:xfrm>
          <a:prstGeom prst="rect">
            <a:avLst/>
          </a:prstGeom>
          <a:noFill/>
          <a:ln w="9525">
            <a:noFill/>
            <a:miter lim="800000"/>
            <a:headEnd/>
            <a:tailEnd/>
          </a:ln>
        </p:spPr>
        <p:txBody>
          <a:bodyPr>
            <a:spAutoFit/>
          </a:bodyPr>
          <a:lstStyle/>
          <a:p>
            <a:pPr algn="just" eaLnBrk="0" hangingPunct="0">
              <a:buFont typeface="Wingdings" pitchFamily="2" charset="2"/>
              <a:buChar char="ü"/>
            </a:pPr>
            <a:r>
              <a:rPr lang="en-US" sz="2000" b="1" dirty="0">
                <a:solidFill>
                  <a:srgbClr val="FF0000"/>
                </a:solidFill>
                <a:ea typeface="Calibri" pitchFamily="34" charset="0"/>
                <a:cs typeface="Times New Roman" pitchFamily="18" charset="0"/>
              </a:rPr>
              <a:t>Example of button-making and dress-making: </a:t>
            </a:r>
            <a:r>
              <a:rPr lang="en-US" sz="2000" dirty="0">
                <a:ea typeface="Calibri" pitchFamily="34" charset="0"/>
                <a:cs typeface="Times New Roman" pitchFamily="18" charset="0"/>
              </a:rPr>
              <a:t>button-making has larger economies of scale than dress-making, because dress production is subject to frequent fashion-induced changes. But dress producers buy buttons, so both types of firms are both more productive if they locate near each other </a:t>
            </a:r>
          </a:p>
          <a:p>
            <a:pPr algn="just" eaLnBrk="0" hangingPunct="0">
              <a:buFont typeface="Wingdings" pitchFamily="2" charset="2"/>
              <a:buChar char="ü"/>
            </a:pPr>
            <a:endParaRPr lang="en-US" sz="2000" dirty="0">
              <a:ea typeface="Calibri" pitchFamily="34" charset="0"/>
              <a:cs typeface="Times New Roman" pitchFamily="18" charset="0"/>
            </a:endParaRPr>
          </a:p>
          <a:p>
            <a:pPr algn="just" eaLnBrk="0" hangingPunct="0">
              <a:buSzPct val="107000"/>
              <a:buFont typeface="Wingdings" pitchFamily="2" charset="2"/>
              <a:buChar char="ü"/>
            </a:pPr>
            <a:r>
              <a:rPr lang="en-US" sz="2000" b="1" dirty="0">
                <a:solidFill>
                  <a:srgbClr val="FF0000"/>
                </a:solidFill>
                <a:ea typeface="Calibri" pitchFamily="34" charset="0"/>
                <a:cs typeface="Times New Roman" pitchFamily="18" charset="0"/>
              </a:rPr>
              <a:t>Example of law firms, accountants, public relations firms, and advertising agencies that sell to large corporations.</a:t>
            </a:r>
            <a:r>
              <a:rPr lang="en-US" sz="2000" dirty="0">
                <a:ea typeface="Calibri" pitchFamily="34" charset="0"/>
                <a:cs typeface="Times New Roman" pitchFamily="18" charset="0"/>
              </a:rPr>
              <a:t> All of these services are produced to order, so the buyer and seller need to get together to decide on the exact product characteristics.</a:t>
            </a:r>
          </a:p>
          <a:p>
            <a:pPr algn="just" eaLnBrk="0" hangingPunct="0">
              <a:buSzPct val="107000"/>
              <a:buFont typeface="Wingdings" pitchFamily="2" charset="2"/>
              <a:buChar char="ü"/>
            </a:pPr>
            <a:endParaRPr lang="en-US" sz="2000" dirty="0">
              <a:latin typeface="Arial" pitchFamily="34" charset="0"/>
              <a:ea typeface="Calibri" pitchFamily="34" charset="0"/>
              <a:cs typeface="Arial" pitchFamily="34" charset="0"/>
            </a:endParaRPr>
          </a:p>
          <a:p>
            <a:pPr algn="just" eaLnBrk="0" hangingPunct="0">
              <a:buFont typeface="Wingdings" pitchFamily="2" charset="2"/>
              <a:buChar char="ü"/>
            </a:pPr>
            <a:r>
              <a:rPr lang="en-US" sz="2000" b="1" dirty="0">
                <a:solidFill>
                  <a:srgbClr val="FF0000"/>
                </a:solidFill>
                <a:ea typeface="Calibri" pitchFamily="34" charset="0"/>
                <a:cs typeface="Arial" pitchFamily="34" charset="0"/>
              </a:rPr>
              <a:t>Labor market pooling: </a:t>
            </a:r>
            <a:r>
              <a:rPr lang="en-US" sz="2000" dirty="0">
                <a:ea typeface="Calibri" pitchFamily="34" charset="0"/>
                <a:cs typeface="Arial" pitchFamily="34" charset="0"/>
              </a:rPr>
              <a:t>when multiple firms in related industries locate in the same city, it is worthwhile for workers to obtain specialized training. Example, a patent lawyer wants to work where many firms invent new products (few firms hire patent lawyers fulltime).</a:t>
            </a:r>
          </a:p>
          <a:p>
            <a:pPr algn="just" eaLnBrk="0" hangingPunct="0"/>
            <a:endParaRPr lang="en-US" sz="2000" dirty="0">
              <a:ea typeface="Calibri" pitchFamily="34" charset="0"/>
              <a:cs typeface="Arial" pitchFamily="34" charset="0"/>
            </a:endParaRPr>
          </a:p>
          <a:p>
            <a:pPr algn="just" eaLnBrk="0" hangingPunct="0">
              <a:buFont typeface="Wingdings" pitchFamily="2" charset="2"/>
              <a:buChar char="ü"/>
            </a:pPr>
            <a:r>
              <a:rPr lang="en-US" sz="2000" dirty="0">
                <a:ea typeface="Calibri" pitchFamily="34" charset="0"/>
                <a:cs typeface="Arial" pitchFamily="34" charset="0"/>
              </a:rPr>
              <a:t>Firms gain because they don’t have to train their own specialized workers.</a:t>
            </a:r>
            <a:endParaRPr lang="en-US" sz="2000" dirty="0">
              <a:latin typeface="Arial" pitchFamily="34" charset="0"/>
              <a:ea typeface="Calibri" pitchFamily="34" charset="0"/>
              <a:cs typeface="Arial" pitchFamily="34" charset="0"/>
            </a:endParaRPr>
          </a:p>
          <a:p>
            <a:pPr algn="just" eaLnBrk="0" hangingPunct="0">
              <a:buFont typeface="Wingdings" pitchFamily="2" charset="2"/>
              <a:buChar char="ü"/>
            </a:pPr>
            <a:r>
              <a:rPr lang="en-US" sz="2000" dirty="0">
                <a:ea typeface="Calibri" pitchFamily="34" charset="0"/>
                <a:cs typeface="Arial" pitchFamily="34" charset="0"/>
              </a:rPr>
              <a:t>Firms also trade information through their workers.</a:t>
            </a:r>
          </a:p>
          <a:p>
            <a:pPr algn="just" eaLnBrk="0" hangingPunct="0"/>
            <a:endParaRPr lang="en-US" sz="1800" dirty="0">
              <a:latin typeface="Arial" pitchFamily="34" charset="0"/>
              <a:ea typeface="Calibri"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4800" y="381000"/>
            <a:ext cx="8686800" cy="6432530"/>
          </a:xfrm>
          <a:prstGeom prst="rect">
            <a:avLst/>
          </a:prstGeom>
          <a:noFill/>
          <a:ln w="9525">
            <a:noFill/>
            <a:miter lim="800000"/>
            <a:headEnd/>
            <a:tailEnd/>
          </a:ln>
        </p:spPr>
        <p:txBody>
          <a:bodyPr>
            <a:spAutoFit/>
          </a:bodyPr>
          <a:lstStyle/>
          <a:p>
            <a:pPr algn="just" eaLnBrk="0" hangingPunct="0"/>
            <a:endParaRPr lang="en-US" sz="2000" b="1" dirty="0">
              <a:ea typeface="Calibri" pitchFamily="34" charset="0"/>
              <a:cs typeface="Times New Roman" pitchFamily="18" charset="0"/>
            </a:endParaRPr>
          </a:p>
          <a:p>
            <a:pPr algn="just" eaLnBrk="0" hangingPunct="0"/>
            <a:r>
              <a:rPr lang="en-US" sz="2800" b="1" dirty="0">
                <a:ea typeface="Calibri" pitchFamily="34" charset="0"/>
                <a:cs typeface="Times New Roman" pitchFamily="18" charset="0"/>
              </a:rPr>
              <a:t>4.Economies of scope in sales</a:t>
            </a:r>
            <a:r>
              <a:rPr lang="en-US" sz="2800" dirty="0">
                <a:ea typeface="Calibri" pitchFamily="34" charset="0"/>
                <a:cs typeface="Times New Roman" pitchFamily="18" charset="0"/>
              </a:rPr>
              <a:t>: </a:t>
            </a:r>
          </a:p>
          <a:p>
            <a:pPr algn="just" eaLnBrk="0" hangingPunct="0"/>
            <a:endParaRPr lang="en-US" sz="2800" dirty="0">
              <a:ea typeface="Calibri" pitchFamily="34" charset="0"/>
              <a:cs typeface="Times New Roman" pitchFamily="18" charset="0"/>
            </a:endParaRPr>
          </a:p>
          <a:p>
            <a:pPr lvl="1" algn="just" eaLnBrk="0" hangingPunct="0">
              <a:buFont typeface="Wingdings" pitchFamily="2" charset="2"/>
              <a:buChar char="Ø"/>
            </a:pPr>
            <a:r>
              <a:rPr lang="en-US" sz="2800" dirty="0">
                <a:solidFill>
                  <a:srgbClr val="FF0000"/>
                </a:solidFill>
                <a:ea typeface="Calibri" pitchFamily="34" charset="0"/>
                <a:cs typeface="Times New Roman" pitchFamily="18" charset="0"/>
              </a:rPr>
              <a:t>Shopping is more productive when different types of sellers are located together</a:t>
            </a:r>
            <a:r>
              <a:rPr lang="en-US" sz="2800" dirty="0">
                <a:ea typeface="Calibri" pitchFamily="34" charset="0"/>
                <a:cs typeface="Times New Roman" pitchFamily="18" charset="0"/>
              </a:rPr>
              <a:t>. Each seller’s presence increases demand for other sellers’ goods. Example is a shopping mall. Each seller draws customers and they patronize other stores as well. People come to buy shoes, but also buy toys and clothes, etc.</a:t>
            </a:r>
          </a:p>
          <a:p>
            <a:pPr lvl="1" algn="just" eaLnBrk="0" hangingPunct="0"/>
            <a:endParaRPr lang="en-US" sz="2800" dirty="0">
              <a:ea typeface="Calibri" pitchFamily="34" charset="0"/>
              <a:cs typeface="Calibri" pitchFamily="34" charset="0"/>
            </a:endParaRPr>
          </a:p>
          <a:p>
            <a:pPr lvl="1" algn="just" eaLnBrk="0" hangingPunct="0">
              <a:buFont typeface="Wingdings" pitchFamily="2" charset="2"/>
              <a:buChar char="Ø"/>
            </a:pPr>
            <a:r>
              <a:rPr lang="en-US" sz="2800" dirty="0">
                <a:ea typeface="Calibri" pitchFamily="34" charset="0"/>
                <a:cs typeface="Calibri" pitchFamily="34" charset="0"/>
              </a:rPr>
              <a:t>In large cities, shopping is more productive because many sellers of similar goods are located together.</a:t>
            </a:r>
            <a:endParaRPr lang="en-US" sz="2800" dirty="0">
              <a:latin typeface="Arial" pitchFamily="34" charset="0"/>
              <a:cs typeface="Arial" pitchFamily="34" charset="0"/>
            </a:endParaRPr>
          </a:p>
          <a:p>
            <a:pPr lvl="1" algn="just" eaLnBrk="0" hangingPunct="0">
              <a:buFont typeface="Wingdings" pitchFamily="2" charset="2"/>
              <a:buChar char="Ø"/>
            </a:pPr>
            <a:r>
              <a:rPr lang="en-US" sz="2800" dirty="0">
                <a:ea typeface="Calibri" pitchFamily="34" charset="0"/>
                <a:cs typeface="Calibri" pitchFamily="34" charset="0"/>
              </a:rPr>
              <a:t>Each additional seller causes demand for all sellers’ goods to rise Larger clusters may have more of the same type of store or a greater variety of stores. </a:t>
            </a:r>
            <a:endParaRPr lang="en-US" sz="2800"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196850"/>
            <a:ext cx="8305800" cy="6524863"/>
          </a:xfrm>
          <a:prstGeom prst="rect">
            <a:avLst/>
          </a:prstGeom>
          <a:noFill/>
          <a:ln w="9525">
            <a:noFill/>
            <a:miter lim="800000"/>
            <a:headEnd/>
            <a:tailEnd/>
          </a:ln>
        </p:spPr>
        <p:txBody>
          <a:bodyPr>
            <a:spAutoFit/>
          </a:bodyPr>
          <a:lstStyle/>
          <a:p>
            <a:pPr lvl="1" algn="just" eaLnBrk="0" hangingPunct="0"/>
            <a:endParaRPr lang="en-US" sz="1800" dirty="0">
              <a:latin typeface="Arial" pitchFamily="34" charset="0"/>
              <a:ea typeface="Calibri" pitchFamily="34" charset="0"/>
              <a:cs typeface="Arial" pitchFamily="34" charset="0"/>
            </a:endParaRPr>
          </a:p>
          <a:p>
            <a:pPr lvl="1" algn="just" eaLnBrk="0" hangingPunct="0">
              <a:buFont typeface="Wingdings" pitchFamily="2" charset="2"/>
              <a:buChar char="Ø"/>
            </a:pPr>
            <a:r>
              <a:rPr lang="en-US" sz="2000" dirty="0">
                <a:ea typeface="Calibri" pitchFamily="34" charset="0"/>
                <a:cs typeface="Times New Roman" pitchFamily="18" charset="0"/>
              </a:rPr>
              <a:t>There is always a tension between transport costs and economies of scale/scope in determining whether particular types of production occur in cities or production occurs at home (self-sufficiency).</a:t>
            </a:r>
          </a:p>
          <a:p>
            <a:pPr lvl="1" algn="just" eaLnBrk="0" hangingPunct="0">
              <a:buFont typeface="Wingdings" pitchFamily="2" charset="2"/>
              <a:buChar char="Ø"/>
            </a:pPr>
            <a:endParaRPr lang="en-US" sz="2000" dirty="0">
              <a:latin typeface="Arial" pitchFamily="34" charset="0"/>
              <a:cs typeface="Arial" pitchFamily="34" charset="0"/>
            </a:endParaRPr>
          </a:p>
          <a:p>
            <a:pPr lvl="1" algn="just" eaLnBrk="0" hangingPunct="0">
              <a:buFont typeface="Wingdings" pitchFamily="2" charset="2"/>
              <a:buChar char="Ø"/>
            </a:pPr>
            <a:r>
              <a:rPr lang="en-US" sz="2000" dirty="0">
                <a:ea typeface="Calibri" pitchFamily="34" charset="0"/>
                <a:cs typeface="Calibri" pitchFamily="34" charset="0"/>
              </a:rPr>
              <a:t>Sometimes the balance changes: people do laundry at home today, but it used to be a specialized urbanized industry. (People sent linen to be laundered where the water was clean.) But diapers aren’t washed at home anymore, instead they are produced in large urban factories and thrown away.</a:t>
            </a:r>
          </a:p>
          <a:p>
            <a:pPr algn="just" eaLnBrk="0" hangingPunct="0"/>
            <a:endParaRPr lang="en-US" sz="2000" dirty="0">
              <a:latin typeface="Arial" pitchFamily="34" charset="0"/>
              <a:cs typeface="Arial" pitchFamily="34" charset="0"/>
            </a:endParaRPr>
          </a:p>
          <a:p>
            <a:pPr algn="just" eaLnBrk="0" hangingPunct="0"/>
            <a:r>
              <a:rPr lang="en-US" sz="2000" dirty="0">
                <a:ea typeface="Calibri" pitchFamily="34" charset="0"/>
                <a:cs typeface="Calibri" pitchFamily="34" charset="0"/>
              </a:rPr>
              <a:t>5. </a:t>
            </a:r>
            <a:r>
              <a:rPr lang="en-US" sz="2000" b="1" i="1" dirty="0">
                <a:ea typeface="Calibri" pitchFamily="34" charset="0"/>
                <a:cs typeface="Calibri" pitchFamily="34" charset="0"/>
              </a:rPr>
              <a:t>Cities as centers of innovation</a:t>
            </a:r>
            <a:r>
              <a:rPr lang="en-US" sz="2000" i="1" dirty="0">
                <a:ea typeface="Calibri" pitchFamily="34" charset="0"/>
                <a:cs typeface="Calibri" pitchFamily="34" charset="0"/>
              </a:rPr>
              <a:t>. </a:t>
            </a:r>
          </a:p>
          <a:p>
            <a:pPr algn="just" eaLnBrk="0" hangingPunct="0"/>
            <a:endParaRPr lang="en-US" sz="2000" i="1" dirty="0">
              <a:ea typeface="Calibri" pitchFamily="34" charset="0"/>
              <a:cs typeface="Calibri" pitchFamily="34" charset="0"/>
            </a:endParaRPr>
          </a:p>
          <a:p>
            <a:pPr lvl="1" algn="just" eaLnBrk="0" hangingPunct="0">
              <a:buFont typeface="Wingdings" pitchFamily="2" charset="2"/>
              <a:buChar char="Ø"/>
            </a:pPr>
            <a:r>
              <a:rPr lang="en-US" sz="2000" dirty="0">
                <a:ea typeface="Calibri" pitchFamily="34" charset="0"/>
                <a:cs typeface="Calibri" pitchFamily="34" charset="0"/>
              </a:rPr>
              <a:t>Putting many firms of the same type together causes innovations to occur that make production more efficient. Four cities in the US (NY, SF, Boston and LA) are responsible for half of all product innovations in the US. Patent applications are also much more likely to come from cities. </a:t>
            </a:r>
          </a:p>
          <a:p>
            <a:pPr lvl="1" algn="just" eaLnBrk="0" hangingPunct="0">
              <a:buFont typeface="Wingdings" pitchFamily="2" charset="2"/>
              <a:buChar char="Ø"/>
            </a:pPr>
            <a:endParaRPr lang="en-US" sz="2000" dirty="0">
              <a:ea typeface="Calibri" pitchFamily="34" charset="0"/>
              <a:cs typeface="Calibri" pitchFamily="34" charset="0"/>
            </a:endParaRPr>
          </a:p>
          <a:p>
            <a:pPr lvl="1" algn="just" eaLnBrk="0" hangingPunct="0">
              <a:buFont typeface="Wingdings" pitchFamily="2" charset="2"/>
              <a:buChar char="Ø"/>
            </a:pPr>
            <a:r>
              <a:rPr lang="en-US" sz="2000" dirty="0">
                <a:solidFill>
                  <a:srgbClr val="FF0000"/>
                </a:solidFill>
                <a:ea typeface="Calibri" pitchFamily="34" charset="0"/>
                <a:cs typeface="Calibri" pitchFamily="34" charset="0"/>
              </a:rPr>
              <a:t>Cities generate more innovation in part because they have more educated residents</a:t>
            </a:r>
            <a:r>
              <a:rPr lang="en-US" sz="2000" dirty="0">
                <a:ea typeface="Calibri" pitchFamily="34" charset="0"/>
                <a:cs typeface="Calibri" pitchFamily="34" charset="0"/>
              </a:rPr>
              <a:t>. Educated people migrate to cities because their skills get higher returns (higher wages) in cities than in rural areas.</a:t>
            </a:r>
            <a:endParaRPr lang="en-US" sz="2000" dirty="0">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457200"/>
            <a:ext cx="8305800" cy="5078413"/>
          </a:xfrm>
          <a:prstGeom prst="rect">
            <a:avLst/>
          </a:prstGeom>
          <a:noFill/>
          <a:ln w="9525">
            <a:noFill/>
            <a:miter lim="800000"/>
            <a:headEnd/>
            <a:tailEnd/>
          </a:ln>
        </p:spPr>
        <p:txBody>
          <a:bodyPr>
            <a:spAutoFit/>
          </a:bodyPr>
          <a:lstStyle/>
          <a:p>
            <a:pPr algn="just" eaLnBrk="0" hangingPunct="0"/>
            <a:r>
              <a:rPr lang="en-US" sz="1800" b="1">
                <a:ea typeface="Calibri" pitchFamily="34" charset="0"/>
                <a:cs typeface="Times New Roman" pitchFamily="18" charset="0"/>
              </a:rPr>
              <a:t>Limits to Agglomeration Economies— what limits the size of cities?</a:t>
            </a:r>
          </a:p>
          <a:p>
            <a:pPr algn="just" eaLnBrk="0" hangingPunct="0"/>
            <a:endParaRPr lang="en-US" sz="1800">
              <a:latin typeface="Arial" pitchFamily="34" charset="0"/>
              <a:ea typeface="Calibri" pitchFamily="34" charset="0"/>
              <a:cs typeface="Arial" pitchFamily="34" charset="0"/>
            </a:endParaRPr>
          </a:p>
          <a:p>
            <a:pPr lvl="1" algn="just" eaLnBrk="0" hangingPunct="0">
              <a:buFont typeface="Wingdings" pitchFamily="2" charset="2"/>
              <a:buChar char="Ø"/>
            </a:pPr>
            <a:r>
              <a:rPr lang="en-US" sz="1800" b="1">
                <a:solidFill>
                  <a:srgbClr val="FF0000"/>
                </a:solidFill>
                <a:ea typeface="Calibri" pitchFamily="34" charset="0"/>
                <a:cs typeface="Times New Roman" pitchFamily="18" charset="0"/>
              </a:rPr>
              <a:t>Pollution.</a:t>
            </a:r>
            <a:endParaRPr lang="en-US" sz="1800" b="1">
              <a:solidFill>
                <a:srgbClr val="FF0000"/>
              </a:solidFill>
              <a:latin typeface="Arial" pitchFamily="34" charset="0"/>
              <a:cs typeface="Arial" pitchFamily="34" charset="0"/>
            </a:endParaRPr>
          </a:p>
          <a:p>
            <a:pPr lvl="1" algn="just" eaLnBrk="0" hangingPunct="0">
              <a:buFont typeface="Wingdings" pitchFamily="2" charset="2"/>
              <a:buChar char="Ø"/>
            </a:pPr>
            <a:r>
              <a:rPr lang="en-US" sz="1800" b="1">
                <a:solidFill>
                  <a:srgbClr val="FF0000"/>
                </a:solidFill>
                <a:ea typeface="Calibri" pitchFamily="34" charset="0"/>
                <a:cs typeface="Calibri" pitchFamily="34" charset="0"/>
              </a:rPr>
              <a:t>Disease: </a:t>
            </a:r>
          </a:p>
          <a:p>
            <a:pPr lvl="2" algn="just" eaLnBrk="0" hangingPunct="0">
              <a:buFont typeface="Wingdings" pitchFamily="2" charset="2"/>
              <a:buChar char="ü"/>
            </a:pPr>
            <a:r>
              <a:rPr lang="en-US" sz="1800">
                <a:ea typeface="Calibri" pitchFamily="34" charset="0"/>
                <a:cs typeface="Calibri" pitchFamily="34" charset="0"/>
              </a:rPr>
              <a:t>cities permit the spread of disease. In the past, cities had higher death rates than rural areas, because diseases spread more easily in crowded conditions (everyone lived in unsanitary conditions, but diseases didn’t spread in rural areas).</a:t>
            </a:r>
            <a:endParaRPr lang="en-US" sz="1800">
              <a:latin typeface="Arial" pitchFamily="34" charset="0"/>
              <a:cs typeface="Arial" pitchFamily="34" charset="0"/>
            </a:endParaRPr>
          </a:p>
          <a:p>
            <a:pPr algn="just" eaLnBrk="0" hangingPunct="0">
              <a:buFont typeface="Wingdings" pitchFamily="2" charset="2"/>
              <a:buChar char="Ø"/>
            </a:pPr>
            <a:r>
              <a:rPr lang="en-US" sz="1800">
                <a:ea typeface="Calibri" pitchFamily="34" charset="0"/>
                <a:cs typeface="Calibri" pitchFamily="34" charset="0"/>
              </a:rPr>
              <a:t>Leading urban killers: cholera (water-borne)</a:t>
            </a:r>
            <a:endParaRPr lang="en-US" sz="1800">
              <a:latin typeface="Arial" pitchFamily="34" charset="0"/>
              <a:cs typeface="Arial" pitchFamily="34" charset="0"/>
            </a:endParaRPr>
          </a:p>
          <a:p>
            <a:pPr lvl="2" algn="just" eaLnBrk="0" hangingPunct="0">
              <a:buFont typeface="Wingdings" pitchFamily="2" charset="2"/>
              <a:buChar char="v"/>
            </a:pPr>
            <a:r>
              <a:rPr lang="en-US" sz="1800">
                <a:ea typeface="Calibri" pitchFamily="34" charset="0"/>
                <a:cs typeface="Calibri" pitchFamily="34" charset="0"/>
              </a:rPr>
              <a:t>Bubonic plague (carried by fleas and rats)</a:t>
            </a:r>
            <a:endParaRPr lang="en-US" sz="1800">
              <a:latin typeface="Arial" pitchFamily="34" charset="0"/>
              <a:cs typeface="Arial" pitchFamily="34" charset="0"/>
            </a:endParaRPr>
          </a:p>
          <a:p>
            <a:pPr lvl="2" algn="just" eaLnBrk="0" hangingPunct="0">
              <a:buFont typeface="Wingdings" pitchFamily="2" charset="2"/>
              <a:buChar char="v"/>
            </a:pPr>
            <a:r>
              <a:rPr lang="en-US" sz="1800">
                <a:ea typeface="Calibri" pitchFamily="34" charset="0"/>
                <a:cs typeface="Calibri" pitchFamily="34" charset="0"/>
              </a:rPr>
              <a:t>Smallpox</a:t>
            </a:r>
            <a:endParaRPr lang="en-US" sz="1800">
              <a:latin typeface="Arial" pitchFamily="34" charset="0"/>
              <a:cs typeface="Arial" pitchFamily="34" charset="0"/>
            </a:endParaRPr>
          </a:p>
          <a:p>
            <a:pPr lvl="2" algn="just" eaLnBrk="0" hangingPunct="0">
              <a:buFont typeface="Wingdings" pitchFamily="2" charset="2"/>
              <a:buChar char="v"/>
            </a:pPr>
            <a:r>
              <a:rPr lang="en-US" sz="1800">
                <a:ea typeface="Calibri" pitchFamily="34" charset="0"/>
                <a:cs typeface="Calibri" pitchFamily="34" charset="0"/>
              </a:rPr>
              <a:t>Malaria (carried by mosquitoes)</a:t>
            </a:r>
            <a:endParaRPr lang="en-US" sz="1800">
              <a:latin typeface="Arial" pitchFamily="34" charset="0"/>
              <a:cs typeface="Arial" pitchFamily="34" charset="0"/>
            </a:endParaRPr>
          </a:p>
          <a:p>
            <a:pPr lvl="2" algn="just" eaLnBrk="0" hangingPunct="0">
              <a:buFont typeface="Wingdings" pitchFamily="2" charset="2"/>
              <a:buChar char="v"/>
            </a:pPr>
            <a:r>
              <a:rPr lang="en-US" sz="1800">
                <a:ea typeface="Calibri" pitchFamily="34" charset="0"/>
                <a:cs typeface="Calibri" pitchFamily="34" charset="0"/>
              </a:rPr>
              <a:t>Tuberculosis (airborne)</a:t>
            </a:r>
            <a:endParaRPr lang="en-US" sz="1800">
              <a:latin typeface="Arial" pitchFamily="34" charset="0"/>
              <a:cs typeface="Arial" pitchFamily="34" charset="0"/>
            </a:endParaRPr>
          </a:p>
          <a:p>
            <a:pPr lvl="1" algn="just" eaLnBrk="0" hangingPunct="0">
              <a:buFont typeface="Wingdings" pitchFamily="2" charset="2"/>
              <a:buChar char="Ø"/>
            </a:pPr>
            <a:r>
              <a:rPr lang="en-US" sz="1800" b="1">
                <a:solidFill>
                  <a:srgbClr val="FF0000"/>
                </a:solidFill>
                <a:ea typeface="Calibri" pitchFamily="34" charset="0"/>
                <a:cs typeface="Calibri" pitchFamily="34" charset="0"/>
              </a:rPr>
              <a:t>High land costs in cities make housing expensive</a:t>
            </a:r>
            <a:r>
              <a:rPr lang="en-US" sz="1800">
                <a:ea typeface="Calibri" pitchFamily="34" charset="0"/>
                <a:cs typeface="Calibri" pitchFamily="34" charset="0"/>
              </a:rPr>
              <a:t>. Wages rise to offset this, but not always enough.</a:t>
            </a:r>
            <a:endParaRPr lang="en-US" sz="1800">
              <a:latin typeface="Arial" pitchFamily="34" charset="0"/>
              <a:cs typeface="Arial" pitchFamily="34" charset="0"/>
            </a:endParaRPr>
          </a:p>
          <a:p>
            <a:pPr lvl="1" algn="just" eaLnBrk="0" hangingPunct="0">
              <a:buFont typeface="Wingdings" pitchFamily="2" charset="2"/>
              <a:buChar char="Ø"/>
            </a:pPr>
            <a:r>
              <a:rPr lang="en-US" sz="1800">
                <a:ea typeface="Calibri" pitchFamily="34" charset="0"/>
                <a:cs typeface="Calibri" pitchFamily="34" charset="0"/>
              </a:rPr>
              <a:t>Cities make face-to-face contact inexpensive, but telecommunications replace the need for face-to-face contact. Will that mean cities no longer have a productive advantage?</a:t>
            </a:r>
            <a:endParaRPr lang="en-US" sz="180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166813"/>
            <a:ext cx="8382000" cy="4154984"/>
          </a:xfrm>
          <a:prstGeom prst="rect">
            <a:avLst/>
          </a:prstGeom>
          <a:noFill/>
          <a:ln w="9525">
            <a:noFill/>
            <a:miter lim="800000"/>
            <a:headEnd/>
            <a:tailEnd/>
          </a:ln>
        </p:spPr>
        <p:txBody>
          <a:bodyPr>
            <a:spAutoFit/>
          </a:bodyPr>
          <a:lstStyle/>
          <a:p>
            <a:pPr lvl="1" algn="just" eaLnBrk="0" hangingPunct="0">
              <a:buFont typeface="Wingdings" pitchFamily="2" charset="2"/>
              <a:buChar char="ü"/>
            </a:pPr>
            <a:r>
              <a:rPr lang="en-US" sz="2400" dirty="0">
                <a:ea typeface="Calibri" pitchFamily="34" charset="0"/>
                <a:cs typeface="Times New Roman" pitchFamily="18" charset="0"/>
              </a:rPr>
              <a:t>This depends on whether forms of communication are complements or substitutes.  An example of complements is that when people live close to each other, they may both see each other face-to-face and also telephone. (This is based on telephone records, which show that people are more likely to telephone others who live nearby.)  Applied to newer forms of telecommunications, this might mean that telecoms increase demand to locate in cities. But there is little data on newer forms of telecommunications, so these may be substitutes.</a:t>
            </a:r>
          </a:p>
          <a:p>
            <a:pPr algn="just" eaLnBrk="0" hangingPunct="0"/>
            <a:endParaRPr lang="en-US" sz="2400" dirty="0">
              <a:latin typeface="Arial" pitchFamily="34" charset="0"/>
              <a:ea typeface="Calibri" pitchFamily="34" charset="0"/>
              <a:cs typeface="Arial" pitchFamily="34" charset="0"/>
            </a:endParaRPr>
          </a:p>
          <a:p>
            <a:pPr algn="just" eaLnBrk="0" hangingPunct="0">
              <a:buFont typeface="Wingdings" pitchFamily="2" charset="2"/>
              <a:buChar char="Ø"/>
            </a:pPr>
            <a:r>
              <a:rPr lang="en-US" sz="2400" b="1" dirty="0">
                <a:solidFill>
                  <a:srgbClr val="FF0000"/>
                </a:solidFill>
                <a:ea typeface="Calibri" pitchFamily="34" charset="0"/>
                <a:cs typeface="Times New Roman" pitchFamily="18" charset="0"/>
              </a:rPr>
              <a:t>High costs of commuting in large cities.</a:t>
            </a:r>
            <a:endParaRPr lang="en-US" sz="2400" b="1" dirty="0">
              <a:solidFill>
                <a:srgbClr val="FF0000"/>
              </a:solidFill>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533400" y="474663"/>
            <a:ext cx="8305800" cy="5324475"/>
          </a:xfrm>
          <a:prstGeom prst="rect">
            <a:avLst/>
          </a:prstGeom>
          <a:noFill/>
          <a:ln w="9525">
            <a:noFill/>
            <a:miter lim="800000"/>
            <a:headEnd/>
            <a:tailEnd/>
          </a:ln>
        </p:spPr>
        <p:txBody>
          <a:bodyPr>
            <a:spAutoFit/>
          </a:bodyPr>
          <a:lstStyle/>
          <a:p>
            <a:pPr algn="just" eaLnBrk="0" hangingPunct="0"/>
            <a:r>
              <a:rPr lang="en-GB" sz="2000" dirty="0">
                <a:solidFill>
                  <a:srgbClr val="000000"/>
                </a:solidFill>
                <a:cs typeface="Times New Roman" pitchFamily="18" charset="0"/>
              </a:rPr>
              <a:t>3.2  </a:t>
            </a:r>
            <a:r>
              <a:rPr lang="en-GB" sz="2000" b="1" dirty="0">
                <a:solidFill>
                  <a:srgbClr val="000000"/>
                </a:solidFill>
                <a:ea typeface="Calibri" pitchFamily="34" charset="0"/>
                <a:cs typeface="Times New Roman" pitchFamily="18" charset="0"/>
              </a:rPr>
              <a:t>Firms Location Decision </a:t>
            </a:r>
          </a:p>
          <a:p>
            <a:pPr algn="just" eaLnBrk="0" hangingPunct="0"/>
            <a:endParaRPr lang="en-US" sz="2000" dirty="0">
              <a:ea typeface="Calibri" pitchFamily="34" charset="0"/>
              <a:cs typeface="Times New Roman" pitchFamily="18" charset="0"/>
            </a:endParaRPr>
          </a:p>
          <a:p>
            <a:pPr lvl="1" algn="just" eaLnBrk="0" hangingPunct="0">
              <a:buFont typeface="Wingdings" pitchFamily="2" charset="2"/>
              <a:buChar char="Ø"/>
            </a:pPr>
            <a:r>
              <a:rPr lang="en-US" sz="2000" dirty="0">
                <a:solidFill>
                  <a:srgbClr val="000000"/>
                </a:solidFill>
                <a:ea typeface="Calibri" pitchFamily="34" charset="0"/>
                <a:cs typeface="Times New Roman" pitchFamily="18" charset="0"/>
              </a:rPr>
              <a:t>The central force creating cities is the </a:t>
            </a:r>
            <a:r>
              <a:rPr lang="en-US" sz="2000" b="1" i="1" dirty="0">
                <a:solidFill>
                  <a:srgbClr val="000000"/>
                </a:solidFill>
                <a:ea typeface="Calibri" pitchFamily="34" charset="0"/>
                <a:cs typeface="Times New Roman" pitchFamily="18" charset="0"/>
              </a:rPr>
              <a:t>demand for proximity</a:t>
            </a:r>
            <a:r>
              <a:rPr lang="en-US" sz="2000" dirty="0">
                <a:solidFill>
                  <a:srgbClr val="000000"/>
                </a:solidFill>
                <a:ea typeface="Calibri" pitchFamily="34" charset="0"/>
                <a:cs typeface="Times New Roman" pitchFamily="18" charset="0"/>
              </a:rPr>
              <a:t> – it is the “economic gravity” that holds a city together</a:t>
            </a:r>
            <a:endParaRPr lang="en-US" sz="2000" dirty="0">
              <a:ea typeface="Calibri" pitchFamily="34" charset="0"/>
              <a:cs typeface="Times New Roman" pitchFamily="18" charset="0"/>
            </a:endParaRPr>
          </a:p>
          <a:p>
            <a:pPr lvl="1" algn="just" eaLnBrk="0" hangingPunct="0"/>
            <a:r>
              <a:rPr lang="en-GB" sz="2000" b="1" dirty="0">
                <a:solidFill>
                  <a:srgbClr val="000000"/>
                </a:solidFill>
                <a:cs typeface="Times New Roman" pitchFamily="18" charset="0"/>
              </a:rPr>
              <a:t>General assumption that : </a:t>
            </a:r>
          </a:p>
          <a:p>
            <a:pPr lvl="1" algn="just" eaLnBrk="0" hangingPunct="0"/>
            <a:endParaRPr lang="en-US" sz="2000" dirty="0">
              <a:cs typeface="Times New Roman" pitchFamily="18" charset="0"/>
            </a:endParaRPr>
          </a:p>
          <a:p>
            <a:pPr lvl="1" algn="just" eaLnBrk="0" hangingPunct="0">
              <a:buFont typeface="Wingdings" pitchFamily="2" charset="2"/>
              <a:buChar char="Ø"/>
            </a:pPr>
            <a:r>
              <a:rPr lang="en-GB" sz="2000" dirty="0">
                <a:solidFill>
                  <a:srgbClr val="000000"/>
                </a:solidFill>
                <a:cs typeface="Times New Roman" pitchFamily="18" charset="0"/>
              </a:rPr>
              <a:t>Central Business District (CBD) is the point of maximum accessibility (for example marketing goods, or for a railway station or harbour as dispatch points).</a:t>
            </a:r>
          </a:p>
          <a:p>
            <a:pPr lvl="1" algn="just" eaLnBrk="0" hangingPunct="0">
              <a:buFont typeface="Wingdings" pitchFamily="2" charset="2"/>
              <a:buChar char="Ø"/>
            </a:pPr>
            <a:endParaRPr lang="en-US" sz="2000" dirty="0">
              <a:cs typeface="Times New Roman" pitchFamily="18" charset="0"/>
            </a:endParaRPr>
          </a:p>
          <a:p>
            <a:pPr lvl="1" algn="just" eaLnBrk="0" hangingPunct="0">
              <a:buFont typeface="Wingdings" pitchFamily="2" charset="2"/>
              <a:buChar char="Ø"/>
            </a:pPr>
            <a:r>
              <a:rPr lang="en-GB" sz="2000" dirty="0">
                <a:solidFill>
                  <a:srgbClr val="000000"/>
                </a:solidFill>
                <a:cs typeface="Times New Roman" pitchFamily="18" charset="0"/>
              </a:rPr>
              <a:t>CBD is the optimum location for shops, commerce and services with greater accessibility. </a:t>
            </a:r>
            <a:endParaRPr lang="en-US" sz="2000" dirty="0">
              <a:cs typeface="Times New Roman" pitchFamily="18" charset="0"/>
            </a:endParaRPr>
          </a:p>
          <a:p>
            <a:pPr lvl="1" algn="just" eaLnBrk="0" hangingPunct="0">
              <a:buFont typeface="Wingdings" pitchFamily="2" charset="2"/>
              <a:buChar char="Ø"/>
            </a:pPr>
            <a:r>
              <a:rPr lang="en-GB" sz="2000" dirty="0">
                <a:solidFill>
                  <a:srgbClr val="000000"/>
                </a:solidFill>
                <a:cs typeface="Times New Roman" pitchFamily="18" charset="0"/>
              </a:rPr>
              <a:t>As CBD affords maximum accessibility, rents are high in this area. </a:t>
            </a:r>
          </a:p>
          <a:p>
            <a:pPr lvl="1" algn="just" eaLnBrk="0" hangingPunct="0">
              <a:buFont typeface="Wingdings" pitchFamily="2" charset="2"/>
              <a:buChar char="Ø"/>
            </a:pPr>
            <a:endParaRPr lang="en-US" sz="2000" dirty="0">
              <a:cs typeface="Times New Roman" pitchFamily="18" charset="0"/>
            </a:endParaRPr>
          </a:p>
          <a:p>
            <a:pPr lvl="1" algn="just" eaLnBrk="0" hangingPunct="0">
              <a:buFont typeface="Wingdings" pitchFamily="2" charset="2"/>
              <a:buChar char="Ø"/>
            </a:pPr>
            <a:r>
              <a:rPr lang="en-GB" sz="2000" dirty="0">
                <a:solidFill>
                  <a:srgbClr val="000000"/>
                </a:solidFill>
                <a:cs typeface="Times New Roman" pitchFamily="18" charset="0"/>
              </a:rPr>
              <a:t>Therefore, the firm has to trade off the level of rent against accessibility, i.e., distance from the CBD so as to decide where to locate its operation.</a:t>
            </a:r>
          </a:p>
          <a:p>
            <a:pPr lvl="1" algn="just" eaLnBrk="0" hangingPunct="0"/>
            <a:endParaRPr lang="en-GB" sz="2000" dirty="0">
              <a:solidFill>
                <a:srgbClr val="00000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838200"/>
            <a:ext cx="8077200" cy="6370975"/>
          </a:xfrm>
          <a:prstGeom prst="rect">
            <a:avLst/>
          </a:prstGeom>
          <a:noFill/>
          <a:ln w="9525">
            <a:noFill/>
            <a:miter lim="800000"/>
            <a:headEnd/>
            <a:tailEnd/>
          </a:ln>
        </p:spPr>
        <p:txBody>
          <a:bodyPr>
            <a:spAutoFit/>
          </a:bodyPr>
          <a:lstStyle/>
          <a:p>
            <a:pPr>
              <a:tabLst>
                <a:tab pos="342900" algn="l"/>
              </a:tabLst>
            </a:pPr>
            <a:r>
              <a:rPr lang="en-US" sz="2000" b="1" dirty="0"/>
              <a:t>Bid Rent of Firms in the CBD</a:t>
            </a:r>
          </a:p>
          <a:p>
            <a:pPr>
              <a:tabLst>
                <a:tab pos="342900" algn="l"/>
              </a:tabLst>
            </a:pPr>
            <a:endParaRPr lang="en-US" sz="2000" b="1" dirty="0"/>
          </a:p>
          <a:p>
            <a:pPr>
              <a:tabLst>
                <a:tab pos="342900" algn="l"/>
              </a:tabLst>
            </a:pPr>
            <a:r>
              <a:rPr lang="en-US" sz="2000" dirty="0"/>
              <a:t>Profit:  </a:t>
            </a:r>
            <a:r>
              <a:rPr lang="en-US" sz="2000" dirty="0">
                <a:sym typeface="Symbol" pitchFamily="18" charset="2"/>
              </a:rPr>
              <a:t>= PQ-NC-TC(d)-R(d)</a:t>
            </a:r>
          </a:p>
          <a:p>
            <a:pPr>
              <a:tabLst>
                <a:tab pos="342900" algn="l"/>
              </a:tabLst>
            </a:pPr>
            <a:r>
              <a:rPr lang="en-US" sz="2000" dirty="0">
                <a:sym typeface="Symbol" pitchFamily="18" charset="2"/>
              </a:rPr>
              <a:t>Profit= price*quantity – non land costs- transport costs (function of distance) – rents (function of distance); </a:t>
            </a:r>
          </a:p>
          <a:p>
            <a:pPr lvl="2">
              <a:tabLst>
                <a:tab pos="342900" algn="l"/>
              </a:tabLst>
            </a:pPr>
            <a:endParaRPr lang="en-US" sz="2000" dirty="0">
              <a:sym typeface="Symbol" pitchFamily="18" charset="2"/>
            </a:endParaRPr>
          </a:p>
          <a:p>
            <a:pPr lvl="2">
              <a:buFont typeface="Wingdings" pitchFamily="2" charset="2"/>
              <a:buChar char="Ø"/>
              <a:tabLst>
                <a:tab pos="342900" algn="l"/>
              </a:tabLst>
            </a:pPr>
            <a:r>
              <a:rPr lang="en-US" sz="2000" dirty="0">
                <a:sym typeface="Symbol" pitchFamily="18" charset="2"/>
              </a:rPr>
              <a:t>TC(d)= cost/ton/mile* distance*quantity</a:t>
            </a:r>
          </a:p>
          <a:p>
            <a:pPr lvl="2">
              <a:buFont typeface="Wingdings" pitchFamily="2" charset="2"/>
              <a:buChar char="Ø"/>
              <a:tabLst>
                <a:tab pos="342900" algn="l"/>
              </a:tabLst>
            </a:pPr>
            <a:endParaRPr lang="en-US" sz="2000" dirty="0">
              <a:sym typeface="Symbol" pitchFamily="18" charset="2"/>
            </a:endParaRPr>
          </a:p>
          <a:p>
            <a:pPr lvl="2">
              <a:buFont typeface="Wingdings" pitchFamily="2" charset="2"/>
              <a:buChar char="Ø"/>
              <a:tabLst>
                <a:tab pos="342900" algn="l"/>
              </a:tabLst>
            </a:pPr>
            <a:r>
              <a:rPr lang="en-US" sz="2000" dirty="0">
                <a:sym typeface="Symbol" pitchFamily="18" charset="2"/>
              </a:rPr>
              <a:t>Then R(d)= PQ-NC-TC(d)</a:t>
            </a:r>
          </a:p>
          <a:p>
            <a:pPr lvl="2">
              <a:tabLst>
                <a:tab pos="342900" algn="l"/>
              </a:tabLst>
            </a:pPr>
            <a:endParaRPr lang="en-US" sz="2000" dirty="0">
              <a:sym typeface="Symbol" pitchFamily="18" charset="2"/>
            </a:endParaRPr>
          </a:p>
          <a:p>
            <a:pPr>
              <a:lnSpc>
                <a:spcPct val="90000"/>
              </a:lnSpc>
              <a:tabLst>
                <a:tab pos="342900" algn="l"/>
              </a:tabLst>
            </a:pPr>
            <a:r>
              <a:rPr lang="en-US" sz="2000" b="1" dirty="0"/>
              <a:t>Freight Costs and Rents</a:t>
            </a:r>
          </a:p>
          <a:p>
            <a:pPr lvl="1">
              <a:lnSpc>
                <a:spcPct val="150000"/>
              </a:lnSpc>
              <a:buFont typeface="Wingdings" pitchFamily="2" charset="2"/>
              <a:buChar char="Ø"/>
              <a:tabLst>
                <a:tab pos="342900" algn="l"/>
              </a:tabLst>
            </a:pPr>
            <a:r>
              <a:rPr lang="en-US" sz="2000" dirty="0"/>
              <a:t>Freight costs decrease with proximity to city center</a:t>
            </a:r>
          </a:p>
          <a:p>
            <a:pPr lvl="1">
              <a:lnSpc>
                <a:spcPct val="150000"/>
              </a:lnSpc>
              <a:buFont typeface="Wingdings" pitchFamily="2" charset="2"/>
              <a:buChar char="Ø"/>
              <a:tabLst>
                <a:tab pos="342900" algn="l"/>
              </a:tabLst>
            </a:pPr>
            <a:r>
              <a:rPr lang="en-US" sz="2000" dirty="0"/>
              <a:t>Through </a:t>
            </a:r>
            <a:r>
              <a:rPr lang="en-US" sz="2000" dirty="0">
                <a:solidFill>
                  <a:srgbClr val="00B0F0"/>
                </a:solidFill>
              </a:rPr>
              <a:t>leftover principle</a:t>
            </a:r>
            <a:r>
              <a:rPr lang="en-US" sz="2000" dirty="0"/>
              <a:t>, rents increase as transport costs decrease</a:t>
            </a:r>
          </a:p>
          <a:p>
            <a:pPr lvl="1">
              <a:lnSpc>
                <a:spcPct val="150000"/>
              </a:lnSpc>
              <a:buFont typeface="Wingdings" pitchFamily="2" charset="2"/>
              <a:buChar char="Ø"/>
              <a:tabLst>
                <a:tab pos="342900" algn="l"/>
              </a:tabLst>
            </a:pPr>
            <a:r>
              <a:rPr lang="en-US" sz="2000" dirty="0"/>
              <a:t>Hence, there will be a downward sloping bid rent function; it will be </a:t>
            </a:r>
            <a:r>
              <a:rPr lang="en-US" sz="2000" b="1" dirty="0">
                <a:solidFill>
                  <a:srgbClr val="FF0000"/>
                </a:solidFill>
              </a:rPr>
              <a:t>linear for fixed factor producers and convex for flexible producers.</a:t>
            </a:r>
          </a:p>
          <a:p>
            <a:pPr lvl="2">
              <a:tabLst>
                <a:tab pos="342900" algn="l"/>
              </a:tabLst>
            </a:pPr>
            <a:endParaRPr lang="en-US" sz="2000" dirty="0">
              <a:sym typeface="Symbol" pitchFamily="18" charset="2"/>
            </a:endParaRPr>
          </a:p>
          <a:p>
            <a:pPr lvl="1" algn="just" eaLnBrk="0" hangingPunct="0">
              <a:tabLst>
                <a:tab pos="342900" algn="l"/>
              </a:tabLst>
            </a:pPr>
            <a:endParaRPr lang="en-GB" sz="2000" dirty="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533400"/>
            <a:ext cx="8534400" cy="5638800"/>
          </a:xfrm>
          <a:noFill/>
        </p:spPr>
        <p:txBody>
          <a:bodyPr>
            <a:normAutofit/>
          </a:bodyPr>
          <a:lstStyle/>
          <a:p>
            <a:pPr lvl="1" eaLnBrk="1" hangingPunct="1">
              <a:lnSpc>
                <a:spcPct val="90000"/>
              </a:lnSpc>
              <a:buFontTx/>
              <a:buNone/>
            </a:pPr>
            <a:endParaRPr lang="en-US" sz="2000" dirty="0">
              <a:sym typeface="Symbol" pitchFamily="18" charset="2"/>
            </a:endParaRPr>
          </a:p>
          <a:p>
            <a:pPr eaLnBrk="1" hangingPunct="1">
              <a:lnSpc>
                <a:spcPct val="90000"/>
              </a:lnSpc>
              <a:buFontTx/>
              <a:buNone/>
            </a:pPr>
            <a:r>
              <a:rPr lang="en-US" sz="2000" b="1" dirty="0"/>
              <a:t>Flexible versus fixed producers</a:t>
            </a:r>
          </a:p>
          <a:p>
            <a:pPr lvl="1" eaLnBrk="1" hangingPunct="1">
              <a:lnSpc>
                <a:spcPct val="90000"/>
              </a:lnSpc>
              <a:buFontTx/>
              <a:buNone/>
            </a:pPr>
            <a:endParaRPr lang="en-US" sz="2000" b="1" dirty="0">
              <a:sym typeface="Symbol" pitchFamily="18" charset="2"/>
            </a:endParaRPr>
          </a:p>
          <a:p>
            <a:pPr eaLnBrk="1" hangingPunct="1">
              <a:lnSpc>
                <a:spcPct val="90000"/>
              </a:lnSpc>
              <a:buFontTx/>
              <a:buNone/>
            </a:pPr>
            <a:r>
              <a:rPr lang="en-US" sz="2400" dirty="0">
                <a:sym typeface="Symbol" pitchFamily="18" charset="2"/>
              </a:rPr>
              <a:t>Fixed: R(d)= P*Q-NC-TC(d)</a:t>
            </a:r>
          </a:p>
          <a:p>
            <a:pPr eaLnBrk="1" hangingPunct="1">
              <a:lnSpc>
                <a:spcPct val="90000"/>
              </a:lnSpc>
              <a:buFontTx/>
              <a:buNone/>
            </a:pPr>
            <a:endParaRPr lang="en-US" sz="2400" dirty="0">
              <a:sym typeface="Symbol" pitchFamily="18" charset="2"/>
            </a:endParaRPr>
          </a:p>
          <a:p>
            <a:pPr eaLnBrk="1" hangingPunct="1">
              <a:lnSpc>
                <a:spcPct val="90000"/>
              </a:lnSpc>
              <a:buFontTx/>
              <a:buNone/>
            </a:pPr>
            <a:r>
              <a:rPr lang="en-US" sz="2400" dirty="0">
                <a:sym typeface="Symbol" pitchFamily="18" charset="2"/>
              </a:rPr>
              <a:t>Flexible: = P*Q-NC-TC(d)-R(d)*L(d), Where L(d) is amount of land used at distance d; this results in rent function: R(d)= (P*Q-NC-TC(d))/L(d)</a:t>
            </a:r>
          </a:p>
          <a:p>
            <a:pPr eaLnBrk="1" hangingPunct="1">
              <a:lnSpc>
                <a:spcPct val="90000"/>
              </a:lnSpc>
              <a:buFontTx/>
              <a:buNone/>
            </a:pPr>
            <a:r>
              <a:rPr lang="en-US" sz="2400" dirty="0">
                <a:sym typeface="Symbol" pitchFamily="18" charset="2"/>
              </a:rPr>
              <a:t>Flexible farmer substitutes non land for land input: spends more on equipment and labor as land gets more expensive</a:t>
            </a:r>
          </a:p>
          <a:p>
            <a:pPr eaLnBrk="1" hangingPunct="1">
              <a:lnSpc>
                <a:spcPct val="90000"/>
              </a:lnSpc>
              <a:buFontTx/>
              <a:buNone/>
            </a:pPr>
            <a:r>
              <a:rPr lang="en-US" sz="2400" dirty="0">
                <a:sym typeface="Symbol" pitchFamily="18" charset="2"/>
              </a:rPr>
              <a:t>Flexible produce = factor substitution = lower costs* = higher profits</a:t>
            </a:r>
          </a:p>
          <a:p>
            <a:pPr eaLnBrk="1" hangingPunct="1">
              <a:lnSpc>
                <a:spcPct val="90000"/>
              </a:lnSpc>
              <a:buFontTx/>
              <a:buNone/>
            </a:pPr>
            <a:r>
              <a:rPr lang="en-US" sz="2400" dirty="0">
                <a:sym typeface="Symbol" pitchFamily="18" charset="2"/>
              </a:rPr>
              <a:t>By leftover principle, higher profits= higher bid rents</a:t>
            </a:r>
          </a:p>
          <a:p>
            <a:pPr eaLnBrk="1" hangingPunct="1">
              <a:lnSpc>
                <a:spcPct val="90000"/>
              </a:lnSpc>
              <a:buFontTx/>
              <a:buNone/>
            </a:pPr>
            <a:endParaRPr lang="en-US" sz="2400" dirty="0">
              <a:sym typeface="Symbol" pitchFamily="18" charset="2"/>
            </a:endParaRPr>
          </a:p>
          <a:p>
            <a:pPr lvl="1" eaLnBrk="1" hangingPunct="1">
              <a:lnSpc>
                <a:spcPct val="90000"/>
              </a:lnSpc>
              <a:buFontTx/>
              <a:buNone/>
            </a:pPr>
            <a:endParaRPr lang="en-US" sz="2000" dirty="0">
              <a:sym typeface="Symbol" pitchFamily="18" charset="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a:t>Monocentric city firms’ bid rent function</a:t>
            </a:r>
          </a:p>
        </p:txBody>
      </p:sp>
      <p:sp>
        <p:nvSpPr>
          <p:cNvPr id="50179" name="Line 3"/>
          <p:cNvSpPr>
            <a:spLocks noChangeShapeType="1"/>
          </p:cNvSpPr>
          <p:nvPr/>
        </p:nvSpPr>
        <p:spPr bwMode="auto">
          <a:xfrm>
            <a:off x="1417638" y="1755775"/>
            <a:ext cx="0" cy="4038600"/>
          </a:xfrm>
          <a:prstGeom prst="line">
            <a:avLst/>
          </a:prstGeom>
          <a:noFill/>
          <a:ln w="9525">
            <a:solidFill>
              <a:schemeClr val="tx1"/>
            </a:solidFill>
            <a:round/>
            <a:headEnd/>
            <a:tailEnd/>
          </a:ln>
        </p:spPr>
        <p:txBody>
          <a:bodyPr/>
          <a:lstStyle/>
          <a:p>
            <a:endParaRPr lang="en-GB"/>
          </a:p>
        </p:txBody>
      </p:sp>
      <p:sp>
        <p:nvSpPr>
          <p:cNvPr id="50180" name="Line 4"/>
          <p:cNvSpPr>
            <a:spLocks noChangeShapeType="1"/>
          </p:cNvSpPr>
          <p:nvPr/>
        </p:nvSpPr>
        <p:spPr bwMode="auto">
          <a:xfrm>
            <a:off x="1417638" y="5794375"/>
            <a:ext cx="6019800" cy="0"/>
          </a:xfrm>
          <a:prstGeom prst="line">
            <a:avLst/>
          </a:prstGeom>
          <a:noFill/>
          <a:ln w="9525">
            <a:solidFill>
              <a:schemeClr val="tx1"/>
            </a:solidFill>
            <a:round/>
            <a:headEnd/>
            <a:tailEnd/>
          </a:ln>
        </p:spPr>
        <p:txBody>
          <a:bodyPr/>
          <a:lstStyle/>
          <a:p>
            <a:endParaRPr lang="en-GB"/>
          </a:p>
        </p:txBody>
      </p:sp>
      <p:sp>
        <p:nvSpPr>
          <p:cNvPr id="50181" name="Text Box 5"/>
          <p:cNvSpPr txBox="1">
            <a:spLocks noChangeArrowheads="1"/>
          </p:cNvSpPr>
          <p:nvPr/>
        </p:nvSpPr>
        <p:spPr bwMode="auto">
          <a:xfrm>
            <a:off x="3187700" y="6216650"/>
            <a:ext cx="3733800" cy="457200"/>
          </a:xfrm>
          <a:prstGeom prst="rect">
            <a:avLst/>
          </a:prstGeom>
          <a:noFill/>
          <a:ln w="9525">
            <a:noFill/>
            <a:miter lim="800000"/>
            <a:headEnd/>
            <a:tailEnd/>
          </a:ln>
        </p:spPr>
        <p:txBody>
          <a:bodyPr>
            <a:spAutoFit/>
          </a:bodyPr>
          <a:lstStyle/>
          <a:p>
            <a:pPr>
              <a:spcBef>
                <a:spcPct val="50000"/>
              </a:spcBef>
            </a:pPr>
            <a:r>
              <a:rPr lang="en-US"/>
              <a:t>Distance from export hub</a:t>
            </a:r>
          </a:p>
        </p:txBody>
      </p:sp>
      <p:sp>
        <p:nvSpPr>
          <p:cNvPr id="50182" name="Text Box 6"/>
          <p:cNvSpPr txBox="1">
            <a:spLocks noChangeArrowheads="1"/>
          </p:cNvSpPr>
          <p:nvPr/>
        </p:nvSpPr>
        <p:spPr bwMode="auto">
          <a:xfrm>
            <a:off x="427038" y="2974975"/>
            <a:ext cx="1143000" cy="822325"/>
          </a:xfrm>
          <a:prstGeom prst="rect">
            <a:avLst/>
          </a:prstGeom>
          <a:noFill/>
          <a:ln w="9525">
            <a:noFill/>
            <a:miter lim="800000"/>
            <a:headEnd/>
            <a:tailEnd/>
          </a:ln>
        </p:spPr>
        <p:txBody>
          <a:bodyPr>
            <a:spAutoFit/>
          </a:bodyPr>
          <a:lstStyle/>
          <a:p>
            <a:pPr>
              <a:spcBef>
                <a:spcPct val="50000"/>
              </a:spcBef>
            </a:pPr>
            <a:r>
              <a:rPr lang="en-US"/>
              <a:t>Bid Rent</a:t>
            </a:r>
          </a:p>
        </p:txBody>
      </p:sp>
      <p:sp>
        <p:nvSpPr>
          <p:cNvPr id="50183" name="Line 7"/>
          <p:cNvSpPr>
            <a:spLocks noChangeShapeType="1"/>
          </p:cNvSpPr>
          <p:nvPr/>
        </p:nvSpPr>
        <p:spPr bwMode="auto">
          <a:xfrm>
            <a:off x="1497013" y="2998788"/>
            <a:ext cx="6723062" cy="2220912"/>
          </a:xfrm>
          <a:prstGeom prst="line">
            <a:avLst/>
          </a:prstGeom>
          <a:noFill/>
          <a:ln w="22225">
            <a:solidFill>
              <a:srgbClr val="0000FF"/>
            </a:solidFill>
            <a:round/>
            <a:headEnd/>
            <a:tailEnd/>
          </a:ln>
        </p:spPr>
        <p:txBody>
          <a:bodyPr/>
          <a:lstStyle/>
          <a:p>
            <a:endParaRPr lang="en-GB"/>
          </a:p>
        </p:txBody>
      </p:sp>
      <p:sp>
        <p:nvSpPr>
          <p:cNvPr id="50184" name="Freeform 8"/>
          <p:cNvSpPr>
            <a:spLocks/>
          </p:cNvSpPr>
          <p:nvPr/>
        </p:nvSpPr>
        <p:spPr bwMode="auto">
          <a:xfrm>
            <a:off x="1417638" y="1603375"/>
            <a:ext cx="6762750" cy="3500438"/>
          </a:xfrm>
          <a:custGeom>
            <a:avLst/>
            <a:gdLst>
              <a:gd name="T0" fmla="*/ 2147483647 w 3792"/>
              <a:gd name="T1" fmla="*/ 2147483647 h 2160"/>
              <a:gd name="T2" fmla="*/ 2147483647 w 3792"/>
              <a:gd name="T3" fmla="*/ 2147483647 h 2160"/>
              <a:gd name="T4" fmla="*/ 2147483647 w 3792"/>
              <a:gd name="T5" fmla="*/ 2147483647 h 2160"/>
              <a:gd name="T6" fmla="*/ 0 w 3792"/>
              <a:gd name="T7" fmla="*/ 0 h 2160"/>
              <a:gd name="T8" fmla="*/ 0 60000 65536"/>
              <a:gd name="T9" fmla="*/ 0 60000 65536"/>
              <a:gd name="T10" fmla="*/ 0 60000 65536"/>
              <a:gd name="T11" fmla="*/ 0 60000 65536"/>
              <a:gd name="T12" fmla="*/ 0 w 3792"/>
              <a:gd name="T13" fmla="*/ 0 h 2160"/>
              <a:gd name="T14" fmla="*/ 3792 w 3792"/>
              <a:gd name="T15" fmla="*/ 2160 h 2160"/>
            </a:gdLst>
            <a:ahLst/>
            <a:cxnLst>
              <a:cxn ang="T8">
                <a:pos x="T0" y="T1"/>
              </a:cxn>
              <a:cxn ang="T9">
                <a:pos x="T2" y="T3"/>
              </a:cxn>
              <a:cxn ang="T10">
                <a:pos x="T4" y="T5"/>
              </a:cxn>
              <a:cxn ang="T11">
                <a:pos x="T6" y="T7"/>
              </a:cxn>
            </a:cxnLst>
            <a:rect l="T12" t="T13" r="T14" b="T15"/>
            <a:pathLst>
              <a:path w="3792" h="2160">
                <a:moveTo>
                  <a:pt x="3792" y="2160"/>
                </a:moveTo>
                <a:cubicBezTo>
                  <a:pt x="3020" y="1920"/>
                  <a:pt x="2248" y="1680"/>
                  <a:pt x="1728" y="1440"/>
                </a:cubicBezTo>
                <a:cubicBezTo>
                  <a:pt x="1208" y="1200"/>
                  <a:pt x="960" y="960"/>
                  <a:pt x="672" y="720"/>
                </a:cubicBezTo>
                <a:cubicBezTo>
                  <a:pt x="384" y="480"/>
                  <a:pt x="192" y="240"/>
                  <a:pt x="0" y="0"/>
                </a:cubicBezTo>
              </a:path>
            </a:pathLst>
          </a:custGeom>
          <a:noFill/>
          <a:ln w="22225">
            <a:solidFill>
              <a:srgbClr val="FF0000"/>
            </a:solidFill>
            <a:round/>
            <a:headEnd/>
            <a:tailEnd/>
          </a:ln>
        </p:spPr>
        <p:txBody>
          <a:bodyPr/>
          <a:lstStyle/>
          <a:p>
            <a:endParaRPr lang="en-GB"/>
          </a:p>
        </p:txBody>
      </p:sp>
      <p:sp>
        <p:nvSpPr>
          <p:cNvPr id="50185" name="Text Box 9"/>
          <p:cNvSpPr txBox="1">
            <a:spLocks noChangeArrowheads="1"/>
          </p:cNvSpPr>
          <p:nvPr/>
        </p:nvSpPr>
        <p:spPr bwMode="auto">
          <a:xfrm>
            <a:off x="1617663" y="3460750"/>
            <a:ext cx="1905000" cy="822325"/>
          </a:xfrm>
          <a:prstGeom prst="rect">
            <a:avLst/>
          </a:prstGeom>
          <a:noFill/>
          <a:ln w="9525">
            <a:noFill/>
            <a:miter lim="800000"/>
            <a:headEnd/>
            <a:tailEnd/>
          </a:ln>
        </p:spPr>
        <p:txBody>
          <a:bodyPr>
            <a:spAutoFit/>
          </a:bodyPr>
          <a:lstStyle/>
          <a:p>
            <a:pPr>
              <a:spcBef>
                <a:spcPct val="50000"/>
              </a:spcBef>
            </a:pPr>
            <a:r>
              <a:rPr lang="en-US"/>
              <a:t>Fixed-factor producer</a:t>
            </a:r>
          </a:p>
        </p:txBody>
      </p:sp>
      <p:sp>
        <p:nvSpPr>
          <p:cNvPr id="50186" name="Text Box 10"/>
          <p:cNvSpPr txBox="1">
            <a:spLocks noChangeArrowheads="1"/>
          </p:cNvSpPr>
          <p:nvPr/>
        </p:nvSpPr>
        <p:spPr bwMode="auto">
          <a:xfrm>
            <a:off x="1611313" y="1565275"/>
            <a:ext cx="1905000" cy="822325"/>
          </a:xfrm>
          <a:prstGeom prst="rect">
            <a:avLst/>
          </a:prstGeom>
          <a:noFill/>
          <a:ln w="9525">
            <a:noFill/>
            <a:miter lim="800000"/>
            <a:headEnd/>
            <a:tailEnd/>
          </a:ln>
        </p:spPr>
        <p:txBody>
          <a:bodyPr>
            <a:spAutoFit/>
          </a:bodyPr>
          <a:lstStyle/>
          <a:p>
            <a:pPr>
              <a:spcBef>
                <a:spcPct val="50000"/>
              </a:spcBef>
            </a:pPr>
            <a:r>
              <a:rPr lang="en-US"/>
              <a:t>flexible producer</a:t>
            </a:r>
          </a:p>
        </p:txBody>
      </p:sp>
      <p:sp>
        <p:nvSpPr>
          <p:cNvPr id="50187" name="Oval 11"/>
          <p:cNvSpPr>
            <a:spLocks noChangeArrowheads="1"/>
          </p:cNvSpPr>
          <p:nvPr/>
        </p:nvSpPr>
        <p:spPr bwMode="auto">
          <a:xfrm>
            <a:off x="5822950" y="4441825"/>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50188" name="Text Box 12"/>
          <p:cNvSpPr txBox="1">
            <a:spLocks noChangeArrowheads="1"/>
          </p:cNvSpPr>
          <p:nvPr/>
        </p:nvSpPr>
        <p:spPr bwMode="auto">
          <a:xfrm>
            <a:off x="5684838" y="4041775"/>
            <a:ext cx="381000" cy="457200"/>
          </a:xfrm>
          <a:prstGeom prst="rect">
            <a:avLst/>
          </a:prstGeom>
          <a:noFill/>
          <a:ln w="9525">
            <a:noFill/>
            <a:miter lim="800000"/>
            <a:headEnd/>
            <a:tailEnd/>
          </a:ln>
        </p:spPr>
        <p:txBody>
          <a:bodyPr>
            <a:spAutoFit/>
          </a:bodyPr>
          <a:lstStyle/>
          <a:p>
            <a:pPr>
              <a:spcBef>
                <a:spcPct val="50000"/>
              </a:spcBef>
            </a:pPr>
            <a:r>
              <a:rPr lang="en-US"/>
              <a:t>A</a:t>
            </a:r>
          </a:p>
        </p:txBody>
      </p:sp>
      <p:sp>
        <p:nvSpPr>
          <p:cNvPr id="50189" name="Line 13"/>
          <p:cNvSpPr>
            <a:spLocks noChangeShapeType="1"/>
          </p:cNvSpPr>
          <p:nvPr/>
        </p:nvSpPr>
        <p:spPr bwMode="auto">
          <a:xfrm>
            <a:off x="5865813" y="4518025"/>
            <a:ext cx="0" cy="1276350"/>
          </a:xfrm>
          <a:prstGeom prst="line">
            <a:avLst/>
          </a:prstGeom>
          <a:noFill/>
          <a:ln w="9525">
            <a:solidFill>
              <a:schemeClr val="tx1"/>
            </a:solidFill>
            <a:prstDash val="dash"/>
            <a:round/>
            <a:headEnd/>
            <a:tailEnd/>
          </a:ln>
        </p:spPr>
        <p:txBody>
          <a:bodyPr/>
          <a:lstStyle/>
          <a:p>
            <a:endParaRPr lang="en-GB"/>
          </a:p>
        </p:txBody>
      </p:sp>
      <p:sp>
        <p:nvSpPr>
          <p:cNvPr id="50190" name="Oval 14"/>
          <p:cNvSpPr>
            <a:spLocks noChangeArrowheads="1"/>
          </p:cNvSpPr>
          <p:nvPr/>
        </p:nvSpPr>
        <p:spPr bwMode="auto">
          <a:xfrm>
            <a:off x="3532188" y="3436938"/>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50191" name="Text Box 15"/>
          <p:cNvSpPr txBox="1">
            <a:spLocks noChangeArrowheads="1"/>
          </p:cNvSpPr>
          <p:nvPr/>
        </p:nvSpPr>
        <p:spPr bwMode="auto">
          <a:xfrm>
            <a:off x="3379788" y="3094038"/>
            <a:ext cx="381000" cy="457200"/>
          </a:xfrm>
          <a:prstGeom prst="rect">
            <a:avLst/>
          </a:prstGeom>
          <a:noFill/>
          <a:ln w="9525">
            <a:noFill/>
            <a:miter lim="800000"/>
            <a:headEnd/>
            <a:tailEnd/>
          </a:ln>
        </p:spPr>
        <p:txBody>
          <a:bodyPr>
            <a:spAutoFit/>
          </a:bodyPr>
          <a:lstStyle/>
          <a:p>
            <a:pPr>
              <a:spcBef>
                <a:spcPct val="50000"/>
              </a:spcBef>
            </a:pPr>
            <a:r>
              <a:rPr lang="en-US"/>
              <a:t>B</a:t>
            </a:r>
          </a:p>
        </p:txBody>
      </p:sp>
      <p:sp>
        <p:nvSpPr>
          <p:cNvPr id="50192" name="Line 16"/>
          <p:cNvSpPr>
            <a:spLocks noChangeShapeType="1"/>
          </p:cNvSpPr>
          <p:nvPr/>
        </p:nvSpPr>
        <p:spPr bwMode="auto">
          <a:xfrm>
            <a:off x="3560763" y="3627438"/>
            <a:ext cx="0" cy="2162175"/>
          </a:xfrm>
          <a:prstGeom prst="line">
            <a:avLst/>
          </a:prstGeom>
          <a:noFill/>
          <a:ln w="9525">
            <a:solidFill>
              <a:schemeClr val="tx1"/>
            </a:solidFill>
            <a:prstDash val="dash"/>
            <a:round/>
            <a:headEnd/>
            <a:tailEnd/>
          </a:ln>
        </p:spPr>
        <p:txBody>
          <a:bodyPr/>
          <a:lstStyle/>
          <a:p>
            <a:endParaRPr lang="en-GB"/>
          </a:p>
        </p:txBody>
      </p:sp>
      <p:sp>
        <p:nvSpPr>
          <p:cNvPr id="50193" name="Text Box 17"/>
          <p:cNvSpPr txBox="1">
            <a:spLocks noChangeArrowheads="1"/>
          </p:cNvSpPr>
          <p:nvPr/>
        </p:nvSpPr>
        <p:spPr bwMode="auto">
          <a:xfrm>
            <a:off x="3575050" y="1841500"/>
            <a:ext cx="5068888" cy="1016000"/>
          </a:xfrm>
          <a:prstGeom prst="rect">
            <a:avLst/>
          </a:prstGeom>
          <a:noFill/>
          <a:ln w="9525">
            <a:noFill/>
            <a:miter lim="800000"/>
            <a:headEnd/>
            <a:tailEnd/>
          </a:ln>
        </p:spPr>
        <p:txBody>
          <a:bodyPr>
            <a:spAutoFit/>
          </a:bodyPr>
          <a:lstStyle/>
          <a:p>
            <a:pPr>
              <a:spcBef>
                <a:spcPct val="50000"/>
              </a:spcBef>
            </a:pPr>
            <a:r>
              <a:rPr lang="en-US" sz="2000"/>
              <a:t>The flexible firm outbids the fixed factor firm everywhere but point u’’. At u’, the fixed factor producer uses too much land</a:t>
            </a:r>
          </a:p>
        </p:txBody>
      </p:sp>
      <p:sp>
        <p:nvSpPr>
          <p:cNvPr id="50194" name="Text Box 18"/>
          <p:cNvSpPr txBox="1">
            <a:spLocks noChangeArrowheads="1"/>
          </p:cNvSpPr>
          <p:nvPr/>
        </p:nvSpPr>
        <p:spPr bwMode="auto">
          <a:xfrm>
            <a:off x="3263900" y="5764213"/>
            <a:ext cx="531813" cy="457200"/>
          </a:xfrm>
          <a:prstGeom prst="rect">
            <a:avLst/>
          </a:prstGeom>
          <a:noFill/>
          <a:ln w="9525">
            <a:noFill/>
            <a:miter lim="800000"/>
            <a:headEnd/>
            <a:tailEnd/>
          </a:ln>
        </p:spPr>
        <p:txBody>
          <a:bodyPr>
            <a:spAutoFit/>
          </a:bodyPr>
          <a:lstStyle/>
          <a:p>
            <a:pPr>
              <a:spcBef>
                <a:spcPct val="50000"/>
              </a:spcBef>
            </a:pPr>
            <a:r>
              <a:rPr lang="en-US"/>
              <a:t>u’</a:t>
            </a:r>
          </a:p>
        </p:txBody>
      </p:sp>
      <p:sp>
        <p:nvSpPr>
          <p:cNvPr id="50195" name="Text Box 19"/>
          <p:cNvSpPr txBox="1">
            <a:spLocks noChangeArrowheads="1"/>
          </p:cNvSpPr>
          <p:nvPr/>
        </p:nvSpPr>
        <p:spPr bwMode="auto">
          <a:xfrm>
            <a:off x="5592763" y="5767388"/>
            <a:ext cx="658812" cy="457200"/>
          </a:xfrm>
          <a:prstGeom prst="rect">
            <a:avLst/>
          </a:prstGeom>
          <a:noFill/>
          <a:ln w="9525">
            <a:noFill/>
            <a:miter lim="800000"/>
            <a:headEnd/>
            <a:tailEnd/>
          </a:ln>
        </p:spPr>
        <p:txBody>
          <a:bodyPr>
            <a:spAutoFit/>
          </a:bodyPr>
          <a:lstStyle/>
          <a:p>
            <a:pPr>
              <a:spcBef>
                <a:spcPct val="50000"/>
              </a:spcBef>
            </a:pPr>
            <a:r>
              <a:rPr lang="en-US"/>
              <a:t>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Autofit/>
          </a:bodyPr>
          <a:lstStyle/>
          <a:p>
            <a:r>
              <a:rPr lang="en-GB" sz="2800" dirty="0"/>
              <a:t>From a valuation perspective, however, the underlying question involves which “market” of buyers and sellers must be considered, the </a:t>
            </a:r>
            <a:r>
              <a:rPr lang="en-GB" sz="2800" dirty="0">
                <a:solidFill>
                  <a:srgbClr val="00B0F0"/>
                </a:solidFill>
              </a:rPr>
              <a:t>current market or the potential market</a:t>
            </a:r>
            <a:r>
              <a:rPr lang="en-GB" sz="2800" dirty="0"/>
              <a:t>. </a:t>
            </a:r>
          </a:p>
          <a:p>
            <a:r>
              <a:rPr lang="en-GB" sz="2800" dirty="0"/>
              <a:t>While this distinction may be fairly obvious in a fully developed </a:t>
            </a:r>
            <a:r>
              <a:rPr lang="en-GB" sz="2800" dirty="0">
                <a:solidFill>
                  <a:srgbClr val="FF0000"/>
                </a:solidFill>
              </a:rPr>
              <a:t>residential area </a:t>
            </a:r>
            <a:r>
              <a:rPr lang="en-GB" sz="2800" dirty="0"/>
              <a:t>where the current and potential markets are one and the same, the distinction is less obvious in </a:t>
            </a:r>
            <a:r>
              <a:rPr lang="en-GB" sz="2800" dirty="0">
                <a:solidFill>
                  <a:srgbClr val="00B0F0"/>
                </a:solidFill>
              </a:rPr>
              <a:t>areas in transition</a:t>
            </a:r>
            <a:r>
              <a:rPr lang="en-GB" sz="2800" dirty="0"/>
              <a:t>. Potential (Highest and Best) Use Value Underlying Henry George’s views on value is the concept of </a:t>
            </a:r>
            <a:r>
              <a:rPr lang="en-GB" sz="2800" dirty="0">
                <a:solidFill>
                  <a:srgbClr val="FF0000"/>
                </a:solidFill>
              </a:rPr>
              <a:t>highest and best</a:t>
            </a:r>
            <a:r>
              <a:rPr lang="en-GB" sz="2800" dirty="0"/>
              <a:t> use of land.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304800" y="381000"/>
            <a:ext cx="8382000" cy="5578065"/>
          </a:xfrm>
          <a:prstGeom prst="rect">
            <a:avLst/>
          </a:prstGeom>
          <a:noFill/>
          <a:ln w="9525">
            <a:noFill/>
            <a:miter lim="800000"/>
            <a:headEnd/>
            <a:tailEnd/>
          </a:ln>
        </p:spPr>
        <p:txBody>
          <a:bodyPr anchor="ctr">
            <a:spAutoFit/>
          </a:bodyPr>
          <a:lstStyle/>
          <a:p>
            <a:pPr indent="571500" algn="just">
              <a:lnSpc>
                <a:spcPct val="150000"/>
              </a:lnSpc>
            </a:pPr>
            <a:r>
              <a:rPr lang="en-GB" sz="2000" b="1" dirty="0">
                <a:solidFill>
                  <a:srgbClr val="000000"/>
                </a:solidFill>
                <a:cs typeface="Times New Roman" pitchFamily="18" charset="0"/>
              </a:rPr>
              <a:t>Bid Rent Curve for Different Firms</a:t>
            </a:r>
          </a:p>
          <a:p>
            <a:pPr indent="571500" algn="just">
              <a:lnSpc>
                <a:spcPct val="150000"/>
              </a:lnSpc>
            </a:pPr>
            <a:endParaRPr lang="en-US" sz="2000" dirty="0">
              <a:cs typeface="Times New Roman" pitchFamily="18" charset="0"/>
            </a:endParaRPr>
          </a:p>
          <a:p>
            <a:pPr lvl="1" indent="571500" algn="just" eaLnBrk="0" hangingPunct="0">
              <a:lnSpc>
                <a:spcPct val="150000"/>
              </a:lnSpc>
              <a:buFont typeface="Wingdings" pitchFamily="2" charset="2"/>
              <a:buChar char="Ø"/>
            </a:pPr>
            <a:r>
              <a:rPr lang="en-GB" sz="2000" dirty="0">
                <a:solidFill>
                  <a:srgbClr val="000000"/>
                </a:solidFill>
                <a:cs typeface="Times New Roman" pitchFamily="18" charset="0"/>
              </a:rPr>
              <a:t>Some firms may put more emphasis on location than other factors.  For instance, those firms that consider the Central Business District as the consumer market for their product will have steeply sloped bid rent curve </a:t>
            </a:r>
            <a:endParaRPr lang="en-US" sz="2000" dirty="0">
              <a:cs typeface="Times New Roman" pitchFamily="18" charset="0"/>
            </a:endParaRPr>
          </a:p>
          <a:p>
            <a:pPr lvl="1" indent="571500" algn="just" eaLnBrk="0" hangingPunct="0">
              <a:lnSpc>
                <a:spcPct val="150000"/>
              </a:lnSpc>
              <a:buFont typeface="Wingdings" pitchFamily="2" charset="2"/>
              <a:buChar char="Ø"/>
            </a:pPr>
            <a:r>
              <a:rPr lang="en-GB" sz="2000" dirty="0">
                <a:solidFill>
                  <a:srgbClr val="000000"/>
                </a:solidFill>
                <a:cs typeface="Times New Roman" pitchFamily="18" charset="0"/>
              </a:rPr>
              <a:t>Likewise, proximity to the central business district is very important for those firms that </a:t>
            </a:r>
            <a:r>
              <a:rPr lang="en-GB" sz="2000" dirty="0">
                <a:solidFill>
                  <a:srgbClr val="FF0000"/>
                </a:solidFill>
                <a:cs typeface="Times New Roman" pitchFamily="18" charset="0"/>
              </a:rPr>
              <a:t>are labour intensive such as offices.  </a:t>
            </a:r>
            <a:r>
              <a:rPr lang="en-GB" sz="2000" dirty="0">
                <a:solidFill>
                  <a:srgbClr val="000000"/>
                </a:solidFill>
                <a:cs typeface="Times New Roman" pitchFamily="18" charset="0"/>
              </a:rPr>
              <a:t>All of these types of firms will need to locate its operation near to the CBD </a:t>
            </a:r>
          </a:p>
          <a:p>
            <a:pPr lvl="1" indent="571500" algn="just" eaLnBrk="0" hangingPunct="0">
              <a:lnSpc>
                <a:spcPct val="150000"/>
              </a:lnSpc>
              <a:buFont typeface="Wingdings" pitchFamily="2" charset="2"/>
              <a:buChar char="Ø"/>
            </a:pPr>
            <a:endParaRPr lang="en-US" sz="2000" dirty="0">
              <a:cs typeface="Times New Roman" pitchFamily="18" charset="0"/>
            </a:endParaRPr>
          </a:p>
          <a:p>
            <a:pPr lvl="1" indent="571500" algn="just" eaLnBrk="0" hangingPunct="0">
              <a:lnSpc>
                <a:spcPct val="150000"/>
              </a:lnSpc>
              <a:buFont typeface="Wingdings" pitchFamily="2" charset="2"/>
              <a:buChar char="Ø"/>
            </a:pPr>
            <a:r>
              <a:rPr lang="en-GB" sz="2000" dirty="0">
                <a:solidFill>
                  <a:srgbClr val="000000"/>
                </a:solidFill>
                <a:cs typeface="Times New Roman" pitchFamily="18" charset="0"/>
              </a:rPr>
              <a:t>Alternatively, firms that </a:t>
            </a:r>
            <a:r>
              <a:rPr lang="en-GB" sz="2000" dirty="0">
                <a:solidFill>
                  <a:srgbClr val="FF0000"/>
                </a:solidFill>
                <a:cs typeface="Times New Roman" pitchFamily="18" charset="0"/>
              </a:rPr>
              <a:t>are land intensive such as warehousing </a:t>
            </a:r>
            <a:r>
              <a:rPr lang="en-GB" sz="2000" dirty="0">
                <a:solidFill>
                  <a:srgbClr val="000000"/>
                </a:solidFill>
                <a:cs typeface="Times New Roman" pitchFamily="18" charset="0"/>
              </a:rPr>
              <a:t>and manufacturing will have less steeply-sloping bid rent curve represented </a:t>
            </a:r>
          </a:p>
          <a:p>
            <a:pPr lvl="1" indent="571500" algn="just" eaLnBrk="0" hangingPunct="0">
              <a:lnSpc>
                <a:spcPct val="150000"/>
              </a:lnSpc>
              <a:buFont typeface="Wingdings" pitchFamily="2" charset="2"/>
              <a:buChar char="Ø"/>
            </a:pPr>
            <a:endParaRPr lang="en-GB" sz="2000" dirty="0">
              <a:solidFill>
                <a:srgbClr val="00000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7"/>
          <p:cNvPicPr>
            <a:picLocks noChangeAspect="1" noChangeArrowheads="1"/>
          </p:cNvPicPr>
          <p:nvPr/>
        </p:nvPicPr>
        <p:blipFill>
          <a:blip r:embed="rId3"/>
          <a:srcRect/>
          <a:stretch>
            <a:fillRect/>
          </a:stretch>
        </p:blipFill>
        <p:spPr bwMode="auto">
          <a:xfrm>
            <a:off x="457200" y="457200"/>
            <a:ext cx="7620000" cy="3581400"/>
          </a:xfrm>
          <a:prstGeom prst="rect">
            <a:avLst/>
          </a:prstGeom>
          <a:noFill/>
          <a:ln w="9525">
            <a:noFill/>
            <a:miter lim="800000"/>
            <a:headEnd/>
            <a:tailEnd/>
          </a:ln>
        </p:spPr>
      </p:pic>
      <p:sp>
        <p:nvSpPr>
          <p:cNvPr id="53251" name="Rectangle 3"/>
          <p:cNvSpPr>
            <a:spLocks noChangeArrowheads="1"/>
          </p:cNvSpPr>
          <p:nvPr/>
        </p:nvSpPr>
        <p:spPr bwMode="auto">
          <a:xfrm>
            <a:off x="228600" y="4876800"/>
            <a:ext cx="8843963" cy="1477963"/>
          </a:xfrm>
          <a:prstGeom prst="rect">
            <a:avLst/>
          </a:prstGeom>
          <a:noFill/>
          <a:ln w="9525">
            <a:noFill/>
            <a:miter lim="800000"/>
            <a:headEnd/>
            <a:tailEnd/>
          </a:ln>
        </p:spPr>
        <p:txBody>
          <a:bodyPr anchor="ctr">
            <a:spAutoFit/>
          </a:bodyPr>
          <a:lstStyle/>
          <a:p>
            <a:pPr lvl="1" indent="571500" algn="just" eaLnBrk="0" hangingPunct="0">
              <a:buFont typeface="Wingdings" pitchFamily="2" charset="2"/>
              <a:buChar char="Ø"/>
            </a:pPr>
            <a:r>
              <a:rPr lang="en-GB" sz="1800">
                <a:solidFill>
                  <a:srgbClr val="000000"/>
                </a:solidFill>
                <a:cs typeface="Times New Roman" pitchFamily="18" charset="0"/>
              </a:rPr>
              <a:t>The  analysis indicates that the urban area will end where </a:t>
            </a:r>
            <a:r>
              <a:rPr lang="en-GB" sz="1800" b="1" i="1">
                <a:solidFill>
                  <a:srgbClr val="000000"/>
                </a:solidFill>
                <a:cs typeface="Times New Roman" pitchFamily="18" charset="0"/>
              </a:rPr>
              <a:t>agriculture</a:t>
            </a:r>
            <a:r>
              <a:rPr lang="en-GB" sz="1800">
                <a:solidFill>
                  <a:srgbClr val="000000"/>
                </a:solidFill>
                <a:cs typeface="Times New Roman" pitchFamily="18" charset="0"/>
              </a:rPr>
              <a:t> (the most land intensive industry) is not outbid by other users</a:t>
            </a:r>
            <a:endParaRPr lang="en-US" sz="1800">
              <a:cs typeface="Times New Roman" pitchFamily="18" charset="0"/>
            </a:endParaRPr>
          </a:p>
          <a:p>
            <a:pPr lvl="1" indent="571500" algn="just" eaLnBrk="0" hangingPunct="0">
              <a:buFont typeface="Wingdings" pitchFamily="2" charset="2"/>
              <a:buChar char="Ø"/>
            </a:pPr>
            <a:r>
              <a:rPr lang="en-GB" sz="1800">
                <a:solidFill>
                  <a:srgbClr val="000000"/>
                </a:solidFill>
                <a:cs typeface="Times New Roman" pitchFamily="18" charset="0"/>
              </a:rPr>
              <a:t>However, as accessibility to the urban market is crucial for </a:t>
            </a:r>
            <a:r>
              <a:rPr lang="en-GB" sz="1800" b="1" i="1">
                <a:solidFill>
                  <a:srgbClr val="000000"/>
                </a:solidFill>
                <a:cs typeface="Times New Roman" pitchFamily="18" charset="0"/>
              </a:rPr>
              <a:t>market gardening</a:t>
            </a:r>
            <a:r>
              <a:rPr lang="en-GB" sz="1800">
                <a:solidFill>
                  <a:srgbClr val="000000"/>
                </a:solidFill>
                <a:cs typeface="Times New Roman" pitchFamily="18" charset="0"/>
              </a:rPr>
              <a:t>, it will be likely for it to be located on the urban fringe to</a:t>
            </a:r>
          </a:p>
          <a:p>
            <a:pPr lvl="1" indent="571500" algn="just" eaLnBrk="0" hangingPunct="0">
              <a:buFont typeface="Wingdings" pitchFamily="2" charset="2"/>
              <a:buChar char="Ø"/>
            </a:pPr>
            <a:r>
              <a:rPr lang="en-GB" sz="1800">
                <a:solidFill>
                  <a:srgbClr val="000000"/>
                </a:solidFill>
                <a:cs typeface="Times New Roman" pitchFamily="18" charset="0"/>
              </a:rPr>
              <a:t> a greater extent than will that of </a:t>
            </a:r>
            <a:r>
              <a:rPr lang="en-GB" sz="1800" b="1" i="1">
                <a:solidFill>
                  <a:srgbClr val="000000"/>
                </a:solidFill>
                <a:cs typeface="Times New Roman" pitchFamily="18" charset="0"/>
              </a:rPr>
              <a:t>dairy farming</a:t>
            </a:r>
            <a:r>
              <a:rPr lang="en-GB" sz="1800">
                <a:solidFill>
                  <a:srgbClr val="000000"/>
                </a:solidFill>
                <a:cs typeface="Times New Roman" pitchFamily="18" charset="0"/>
              </a:rPr>
              <a:t> and </a:t>
            </a:r>
            <a:r>
              <a:rPr lang="en-GB" sz="1800" b="1" i="1">
                <a:solidFill>
                  <a:srgbClr val="000000"/>
                </a:solidFill>
                <a:cs typeface="Times New Roman" pitchFamily="18" charset="0"/>
              </a:rPr>
              <a:t>cereal production.</a:t>
            </a:r>
            <a:r>
              <a:rPr lang="en-GB" sz="1800">
                <a:solidFill>
                  <a:srgbClr val="000000"/>
                </a:solidFill>
                <a:cs typeface="Times New Roman" pitchFamily="18" charset="0"/>
              </a:rPr>
              <a:t> </a:t>
            </a:r>
            <a:endParaRPr lang="en-GB" sz="1800">
              <a:cs typeface="Times New Roman" pitchFamily="18" charset="0"/>
            </a:endParaRPr>
          </a:p>
        </p:txBody>
      </p:sp>
      <p:sp>
        <p:nvSpPr>
          <p:cNvPr id="53252" name="Rectangle 4"/>
          <p:cNvSpPr>
            <a:spLocks noChangeArrowheads="1"/>
          </p:cNvSpPr>
          <p:nvPr/>
        </p:nvSpPr>
        <p:spPr bwMode="auto">
          <a:xfrm>
            <a:off x="381000" y="4114800"/>
            <a:ext cx="4419600" cy="369888"/>
          </a:xfrm>
          <a:prstGeom prst="rect">
            <a:avLst/>
          </a:prstGeom>
          <a:noFill/>
          <a:ln w="9525">
            <a:noFill/>
            <a:miter lim="800000"/>
            <a:headEnd/>
            <a:tailEnd/>
          </a:ln>
        </p:spPr>
        <p:txBody>
          <a:bodyPr>
            <a:spAutoFit/>
          </a:bodyPr>
          <a:lstStyle/>
          <a:p>
            <a:pPr indent="571500" algn="just"/>
            <a:r>
              <a:rPr lang="en-GB" sz="1800">
                <a:solidFill>
                  <a:srgbClr val="000000"/>
                </a:solidFill>
                <a:cs typeface="Times New Roman" pitchFamily="18" charset="0"/>
              </a:rPr>
              <a:t>Bid Rent Curve for Different Firms</a:t>
            </a:r>
            <a:endParaRPr lang="en-US" sz="1800">
              <a:solidFill>
                <a:srgbClr val="000000"/>
              </a:solidFill>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533400" y="381000"/>
            <a:ext cx="8305800" cy="5402263"/>
          </a:xfrm>
          <a:prstGeom prst="rect">
            <a:avLst/>
          </a:prstGeom>
          <a:noFill/>
          <a:ln w="9525">
            <a:noFill/>
            <a:miter lim="800000"/>
            <a:headEnd/>
            <a:tailEnd/>
          </a:ln>
        </p:spPr>
        <p:txBody>
          <a:bodyPr tIns="0" bIns="0" anchor="ctr">
            <a:spAutoFit/>
          </a:bodyPr>
          <a:lstStyle/>
          <a:p>
            <a:pPr lvl="1" algn="just">
              <a:lnSpc>
                <a:spcPct val="150000"/>
              </a:lnSpc>
              <a:buFont typeface="Wingdings" pitchFamily="2" charset="2"/>
              <a:buChar char="Ø"/>
            </a:pPr>
            <a:r>
              <a:rPr lang="en-US" sz="1800"/>
              <a:t>All firms are attracted to center, but only some will be willing to bid enough</a:t>
            </a:r>
          </a:p>
          <a:p>
            <a:pPr lvl="1" algn="just">
              <a:lnSpc>
                <a:spcPct val="150000"/>
              </a:lnSpc>
              <a:buFont typeface="Wingdings" pitchFamily="2" charset="2"/>
              <a:buChar char="Ø"/>
            </a:pPr>
            <a:r>
              <a:rPr lang="en-US" sz="1800"/>
              <a:t>Office firms have steepest bid rent fn, and will occupy the most central land </a:t>
            </a:r>
          </a:p>
          <a:p>
            <a:pPr lvl="1" algn="just">
              <a:lnSpc>
                <a:spcPct val="150000"/>
              </a:lnSpc>
              <a:buFont typeface="Wingdings" pitchFamily="2" charset="2"/>
              <a:buChar char="Ø"/>
            </a:pPr>
            <a:r>
              <a:rPr lang="en-US" sz="1800"/>
              <a:t>Market allocation is efficient, because the office industry has the most to gain from being in the center; manufacturing could gain too, but not as much, so it’s willing to locate a little further out.</a:t>
            </a:r>
          </a:p>
          <a:p>
            <a:pPr lvl="1" algn="just" eaLnBrk="0" hangingPunct="0">
              <a:buFont typeface="Wingdings" pitchFamily="2" charset="2"/>
              <a:buChar char="Ø"/>
            </a:pPr>
            <a:r>
              <a:rPr lang="en-GB" sz="1800">
                <a:solidFill>
                  <a:srgbClr val="FF0000"/>
                </a:solidFill>
                <a:cs typeface="Times New Roman" pitchFamily="18" charset="0"/>
              </a:rPr>
              <a:t>However, this model has its own weakness that is emanated from the assumption that CBD is the only point having accessibility value. In doing so</a:t>
            </a:r>
          </a:p>
          <a:p>
            <a:pPr lvl="1" algn="just" eaLnBrk="0" hangingPunct="0">
              <a:buFont typeface="Wingdings" pitchFamily="2" charset="2"/>
              <a:buChar char="Ø"/>
            </a:pPr>
            <a:endParaRPr lang="en-US" sz="1800">
              <a:cs typeface="Times New Roman" pitchFamily="18" charset="0"/>
            </a:endParaRPr>
          </a:p>
          <a:p>
            <a:pPr lvl="2" algn="just" eaLnBrk="0" hangingPunct="0">
              <a:buFont typeface="Wingdings" pitchFamily="2" charset="2"/>
              <a:buChar char="Ø"/>
            </a:pPr>
            <a:r>
              <a:rPr lang="en-GB" sz="1800">
                <a:solidFill>
                  <a:srgbClr val="000000"/>
                </a:solidFill>
                <a:cs typeface="Times New Roman" pitchFamily="18" charset="0"/>
              </a:rPr>
              <a:t>It ignores the development of ring road  and motorways which provide accessibility outside the CBD for inter city freight movement by road transport</a:t>
            </a:r>
          </a:p>
          <a:p>
            <a:pPr lvl="2" algn="just" eaLnBrk="0" hangingPunct="0">
              <a:buFont typeface="Wingdings" pitchFamily="2" charset="2"/>
              <a:buChar char="Ø"/>
            </a:pPr>
            <a:endParaRPr lang="en-US" sz="1800">
              <a:cs typeface="Times New Roman" pitchFamily="18" charset="0"/>
            </a:endParaRPr>
          </a:p>
          <a:p>
            <a:pPr lvl="2" algn="just" eaLnBrk="0" hangingPunct="0">
              <a:buFont typeface="Wingdings" pitchFamily="2" charset="2"/>
              <a:buChar char="Ø"/>
            </a:pPr>
            <a:r>
              <a:rPr lang="en-GB" sz="1800">
                <a:solidFill>
                  <a:srgbClr val="000000"/>
                </a:solidFill>
                <a:cs typeface="Times New Roman" pitchFamily="18" charset="0"/>
              </a:rPr>
              <a:t>It fails to recognise the fact that many firms require locations which give access to national and international markets. </a:t>
            </a:r>
          </a:p>
          <a:p>
            <a:pPr lvl="2" algn="just" eaLnBrk="0" hangingPunct="0"/>
            <a:endParaRPr lang="en-US" sz="1800">
              <a:cs typeface="Times New Roman" pitchFamily="18" charset="0"/>
            </a:endParaRPr>
          </a:p>
          <a:p>
            <a:pPr lvl="2" algn="just" eaLnBrk="0" hangingPunct="0">
              <a:buFont typeface="Wingdings" pitchFamily="2" charset="2"/>
              <a:buChar char="Ø"/>
            </a:pPr>
            <a:r>
              <a:rPr lang="en-GB" sz="1800">
                <a:solidFill>
                  <a:srgbClr val="000000"/>
                </a:solidFill>
                <a:cs typeface="Times New Roman" pitchFamily="18" charset="0"/>
              </a:rPr>
              <a:t>It fails to notice the effects of planning control and subsidy and taxation inducements to location decisions. </a:t>
            </a:r>
            <a:endParaRPr lang="en-US" sz="180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04800" y="457200"/>
            <a:ext cx="8458200" cy="6740307"/>
          </a:xfrm>
          <a:prstGeom prst="rect">
            <a:avLst/>
          </a:prstGeom>
          <a:noFill/>
          <a:ln w="9525">
            <a:noFill/>
            <a:miter lim="800000"/>
            <a:headEnd/>
            <a:tailEnd/>
          </a:ln>
        </p:spPr>
        <p:txBody>
          <a:bodyPr>
            <a:spAutoFit/>
          </a:bodyPr>
          <a:lstStyle/>
          <a:p>
            <a:pPr algn="just" eaLnBrk="0" hangingPunct="0">
              <a:tabLst>
                <a:tab pos="342900" algn="l"/>
              </a:tabLst>
            </a:pPr>
            <a:r>
              <a:rPr lang="en-GB" sz="1800" b="1" dirty="0">
                <a:solidFill>
                  <a:srgbClr val="000000"/>
                </a:solidFill>
                <a:cs typeface="Times New Roman" pitchFamily="18" charset="0"/>
              </a:rPr>
              <a:t>3.3. Households Location Decision</a:t>
            </a:r>
          </a:p>
          <a:p>
            <a:pPr algn="just" eaLnBrk="0" hangingPunct="0">
              <a:tabLst>
                <a:tab pos="342900" algn="l"/>
              </a:tabLst>
            </a:pPr>
            <a:endParaRPr lang="en-GB" sz="1800" b="1" dirty="0">
              <a:solidFill>
                <a:srgbClr val="000000"/>
              </a:solidFill>
              <a:cs typeface="Times New Roman" pitchFamily="18" charset="0"/>
            </a:endParaRPr>
          </a:p>
          <a:p>
            <a:pPr lvl="1" algn="just" eaLnBrk="0" hangingPunct="0">
              <a:buFont typeface="Wingdings" pitchFamily="2" charset="2"/>
              <a:buChar char="Ø"/>
              <a:tabLst>
                <a:tab pos="342900" algn="l"/>
              </a:tabLst>
            </a:pPr>
            <a:r>
              <a:rPr lang="en-GB" sz="2400" dirty="0">
                <a:solidFill>
                  <a:srgbClr val="000000"/>
                </a:solidFill>
                <a:cs typeface="Times New Roman" pitchFamily="18" charset="0"/>
              </a:rPr>
              <a:t>Residential demand for accessibility tends to be more complicated as it may depend on the utility of certain locations and even of particular sites expressed in terms of:</a:t>
            </a:r>
          </a:p>
          <a:p>
            <a:pPr algn="just" eaLnBrk="0" hangingPunct="0">
              <a:tabLst>
                <a:tab pos="342900" algn="l"/>
              </a:tabLst>
            </a:pPr>
            <a:endParaRPr lang="en-US" sz="2400" dirty="0">
              <a:cs typeface="Times New Roman" pitchFamily="18" charset="0"/>
            </a:endParaRPr>
          </a:p>
          <a:p>
            <a:pPr lvl="2" algn="just" eaLnBrk="0" hangingPunct="0">
              <a:buFont typeface="Wingdings" pitchFamily="2" charset="2"/>
              <a:buChar char="ü"/>
              <a:tabLst>
                <a:tab pos="342900" algn="l"/>
              </a:tabLst>
            </a:pPr>
            <a:r>
              <a:rPr lang="en-GB" sz="2400" dirty="0">
                <a:solidFill>
                  <a:srgbClr val="000000"/>
                </a:solidFill>
                <a:cs typeface="Times New Roman" pitchFamily="18" charset="0"/>
              </a:rPr>
              <a:t>Travel time and cost related to distance from work, shops, schools, entertainment, cultural activities and recreational activities</a:t>
            </a:r>
          </a:p>
          <a:p>
            <a:pPr lvl="2" algn="just" eaLnBrk="0" hangingPunct="0">
              <a:buFont typeface="Wingdings" pitchFamily="2" charset="2"/>
              <a:buChar char="ü"/>
              <a:tabLst>
                <a:tab pos="342900" algn="l"/>
              </a:tabLst>
            </a:pPr>
            <a:r>
              <a:rPr lang="en-GB" sz="2400" dirty="0">
                <a:solidFill>
                  <a:srgbClr val="000000"/>
                </a:solidFill>
                <a:cs typeface="Times New Roman" pitchFamily="18" charset="0"/>
              </a:rPr>
              <a:t>Non monetary consideration of the such as space, fresh air, peace, security, location prestige, neighbour and family ties </a:t>
            </a:r>
            <a:endParaRPr lang="en-US" sz="2400" dirty="0">
              <a:cs typeface="Times New Roman" pitchFamily="18" charset="0"/>
            </a:endParaRPr>
          </a:p>
          <a:p>
            <a:pPr algn="just" eaLnBrk="0" hangingPunct="0">
              <a:tabLst>
                <a:tab pos="342900" algn="l"/>
              </a:tabLst>
            </a:pPr>
            <a:endParaRPr lang="en-GB" sz="2400" dirty="0">
              <a:solidFill>
                <a:srgbClr val="000000"/>
              </a:solidFill>
              <a:cs typeface="Times New Roman" pitchFamily="18" charset="0"/>
            </a:endParaRPr>
          </a:p>
          <a:p>
            <a:pPr lvl="1" algn="just" eaLnBrk="0" hangingPunct="0">
              <a:buFont typeface="Wingdings" pitchFamily="2" charset="2"/>
              <a:buChar char="Ø"/>
              <a:tabLst>
                <a:tab pos="342900" algn="l"/>
              </a:tabLst>
            </a:pPr>
            <a:r>
              <a:rPr lang="en-GB" sz="2400" dirty="0">
                <a:solidFill>
                  <a:srgbClr val="000000"/>
                </a:solidFill>
                <a:cs typeface="Times New Roman" pitchFamily="18" charset="0"/>
              </a:rPr>
              <a:t>The definition of accessibility from the residential point of view embraces the above two attributes of residential utility (advantages of a particular location in terms of </a:t>
            </a:r>
            <a:r>
              <a:rPr lang="en-GB" sz="2400" b="1" i="1" dirty="0">
                <a:solidFill>
                  <a:srgbClr val="000000"/>
                </a:solidFill>
                <a:cs typeface="Times New Roman" pitchFamily="18" charset="0"/>
              </a:rPr>
              <a:t>movement</a:t>
            </a:r>
            <a:r>
              <a:rPr lang="en-GB" sz="2400" dirty="0">
                <a:solidFill>
                  <a:srgbClr val="000000"/>
                </a:solidFill>
                <a:cs typeface="Times New Roman" pitchFamily="18" charset="0"/>
              </a:rPr>
              <a:t> and </a:t>
            </a:r>
            <a:r>
              <a:rPr lang="en-GB" sz="2400" b="1" i="1" dirty="0">
                <a:solidFill>
                  <a:srgbClr val="000000"/>
                </a:solidFill>
                <a:cs typeface="Times New Roman" pitchFamily="18" charset="0"/>
              </a:rPr>
              <a:t>convenience)</a:t>
            </a:r>
          </a:p>
          <a:p>
            <a:pPr lvl="1" algn="just" eaLnBrk="0" hangingPunct="0">
              <a:buFont typeface="Wingdings" pitchFamily="2" charset="2"/>
              <a:buChar char="Ø"/>
              <a:tabLst>
                <a:tab pos="342900" algn="l"/>
              </a:tabLst>
            </a:pPr>
            <a:endParaRPr lang="en-GB" sz="1800" b="1" i="1" dirty="0">
              <a:solidFill>
                <a:srgbClr val="000000"/>
              </a:solidFill>
              <a:cs typeface="Times New Roman" pitchFamily="18" charset="0"/>
            </a:endParaRPr>
          </a:p>
          <a:p>
            <a:pPr lvl="1" algn="just" eaLnBrk="0" hangingPunct="0">
              <a:tabLst>
                <a:tab pos="342900" algn="l"/>
              </a:tabLst>
            </a:pPr>
            <a:endParaRPr lang="en-US" sz="1800" dirty="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304800" y="381000"/>
            <a:ext cx="8686800" cy="5601533"/>
          </a:xfrm>
          <a:prstGeom prst="rect">
            <a:avLst/>
          </a:prstGeom>
          <a:noFill/>
          <a:ln w="9525">
            <a:noFill/>
            <a:miter lim="800000"/>
            <a:headEnd/>
            <a:tailEnd/>
          </a:ln>
        </p:spPr>
        <p:txBody>
          <a:bodyPr>
            <a:spAutoFit/>
          </a:bodyPr>
          <a:lstStyle/>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Accessibility to the CBD, with no doubt, is beneficial as we have examined in our earlier discussion.</a:t>
            </a:r>
            <a:endParaRPr lang="en-US" sz="2000" dirty="0">
              <a:cs typeface="Times New Roman" pitchFamily="18" charset="0"/>
            </a:endParaRPr>
          </a:p>
          <a:p>
            <a:pPr lvl="1" algn="just" eaLnBrk="0" hangingPunct="0">
              <a:buFont typeface="Wingdings" pitchFamily="2" charset="2"/>
              <a:buChar char="Ø"/>
              <a:tabLst>
                <a:tab pos="342900" algn="l"/>
              </a:tabLst>
            </a:pPr>
            <a:endParaRPr lang="en-GB" sz="2000" dirty="0">
              <a:solidFill>
                <a:srgbClr val="000000"/>
              </a:solidFill>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However, there is a pull to the </a:t>
            </a:r>
            <a:r>
              <a:rPr lang="en-GB" sz="2000" dirty="0">
                <a:solidFill>
                  <a:srgbClr val="FF0000"/>
                </a:solidFill>
                <a:cs typeface="Times New Roman" pitchFamily="18" charset="0"/>
              </a:rPr>
              <a:t>suburbs because of the lower rent in the suburbs and greater accessibility to  more house space and garden, modern schools, playing fields , parks and golf courses in the suburbs than in the CBD</a:t>
            </a:r>
          </a:p>
          <a:p>
            <a:pPr lvl="1" algn="just" eaLnBrk="0" hangingPunct="0">
              <a:buFont typeface="Wingdings" pitchFamily="2" charset="2"/>
              <a:buChar char="Ø"/>
              <a:tabLst>
                <a:tab pos="342900" algn="l"/>
              </a:tabLst>
            </a:pPr>
            <a:endParaRPr lang="en-US" sz="2000" dirty="0">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We  will pay more attention for spaces with particularly consideration of </a:t>
            </a:r>
            <a:r>
              <a:rPr lang="en-GB" sz="2000" b="1" i="1" dirty="0">
                <a:solidFill>
                  <a:srgbClr val="000000"/>
                </a:solidFill>
                <a:cs typeface="Times New Roman" pitchFamily="18" charset="0"/>
              </a:rPr>
              <a:t>the house and the garden</a:t>
            </a:r>
            <a:r>
              <a:rPr lang="en-GB" sz="2000" dirty="0">
                <a:solidFill>
                  <a:srgbClr val="000000"/>
                </a:solidFill>
                <a:cs typeface="Times New Roman" pitchFamily="18" charset="0"/>
              </a:rPr>
              <a:t>. Those residents who live in close proximity to the CBD may obtain the benefit of accessibility </a:t>
            </a:r>
            <a:r>
              <a:rPr lang="en-GB" sz="2000" dirty="0">
                <a:solidFill>
                  <a:srgbClr val="FF0000"/>
                </a:solidFill>
                <a:cs typeface="Times New Roman" pitchFamily="18" charset="0"/>
              </a:rPr>
              <a:t>but the higher rental fee required there limits the amount of space that they can obtain. </a:t>
            </a:r>
          </a:p>
          <a:p>
            <a:pPr lvl="1" algn="just" eaLnBrk="0" hangingPunct="0">
              <a:buFont typeface="Wingdings" pitchFamily="2" charset="2"/>
              <a:buChar char="Ø"/>
              <a:tabLst>
                <a:tab pos="342900" algn="l"/>
              </a:tabLst>
            </a:pPr>
            <a:endParaRPr lang="en-US" sz="2000" dirty="0">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Nevertheless, moving to the suburbs so as to get space and environmental benefits at a lower rent makes the residents to incur </a:t>
            </a:r>
            <a:r>
              <a:rPr lang="en-GB" sz="2000" dirty="0">
                <a:solidFill>
                  <a:srgbClr val="FF0000"/>
                </a:solidFill>
                <a:cs typeface="Times New Roman" pitchFamily="18" charset="0"/>
              </a:rPr>
              <a:t>higher transport cost for commuting to CBD </a:t>
            </a:r>
            <a:r>
              <a:rPr lang="en-GB" sz="2000" dirty="0">
                <a:solidFill>
                  <a:srgbClr val="000000"/>
                </a:solidFill>
                <a:cs typeface="Times New Roman" pitchFamily="18" charset="0"/>
              </a:rPr>
              <a:t>for work specially shopping, entertainment, cultural activities, and central government services such as city administration office, library, art gallery and so on</a:t>
            </a:r>
          </a:p>
          <a:p>
            <a:pPr lvl="1" algn="just" eaLnBrk="0" hangingPunct="0">
              <a:buFont typeface="Wingdings" pitchFamily="2" charset="2"/>
              <a:buChar char="Ø"/>
              <a:tabLst>
                <a:tab pos="342900" algn="l"/>
              </a:tabLst>
            </a:pPr>
            <a:endParaRPr lang="en-US" sz="1800" dirty="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457200" y="381000"/>
            <a:ext cx="8305800" cy="5632450"/>
          </a:xfrm>
          <a:prstGeom prst="rect">
            <a:avLst/>
          </a:prstGeom>
          <a:noFill/>
          <a:ln w="9525">
            <a:noFill/>
            <a:miter lim="800000"/>
            <a:headEnd/>
            <a:tailEnd/>
          </a:ln>
        </p:spPr>
        <p:txBody>
          <a:bodyPr>
            <a:spAutoFit/>
          </a:bodyPr>
          <a:lstStyle/>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However, one ought to consider the reality that the monetary benefit generated from accessibility is based not only on </a:t>
            </a:r>
            <a:r>
              <a:rPr lang="en-GB" sz="2000" b="1" i="1" dirty="0">
                <a:solidFill>
                  <a:srgbClr val="000000"/>
                </a:solidFill>
                <a:cs typeface="Times New Roman" pitchFamily="18" charset="0"/>
              </a:rPr>
              <a:t>transport cost</a:t>
            </a:r>
            <a:r>
              <a:rPr lang="en-GB" sz="2000" dirty="0">
                <a:solidFill>
                  <a:srgbClr val="000000"/>
                </a:solidFill>
                <a:cs typeface="Times New Roman" pitchFamily="18" charset="0"/>
              </a:rPr>
              <a:t> incurred but also on </a:t>
            </a:r>
            <a:r>
              <a:rPr lang="en-GB" sz="2000" b="1" i="1" dirty="0">
                <a:solidFill>
                  <a:srgbClr val="000000"/>
                </a:solidFill>
                <a:cs typeface="Times New Roman" pitchFamily="18" charset="0"/>
              </a:rPr>
              <a:t>the frequency of the trip</a:t>
            </a:r>
            <a:r>
              <a:rPr lang="en-GB" sz="2000" dirty="0">
                <a:solidFill>
                  <a:srgbClr val="000000"/>
                </a:solidFill>
                <a:cs typeface="Times New Roman" pitchFamily="18" charset="0"/>
              </a:rPr>
              <a:t> to and from the CBD</a:t>
            </a:r>
          </a:p>
          <a:p>
            <a:pPr lvl="1" algn="just" eaLnBrk="0" hangingPunct="0">
              <a:buFont typeface="Wingdings" pitchFamily="2" charset="2"/>
              <a:buChar char="Ø"/>
              <a:tabLst>
                <a:tab pos="342900" algn="l"/>
              </a:tabLst>
            </a:pPr>
            <a:endParaRPr lang="en-US" sz="2000" dirty="0">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Normally accessibility to the work place is of relatively high importance since it usually involves at least five trips a week, outweighing </a:t>
            </a:r>
            <a:r>
              <a:rPr lang="en-GB" sz="2000" dirty="0">
                <a:solidFill>
                  <a:srgbClr val="FF0000"/>
                </a:solidFill>
                <a:cs typeface="Times New Roman" pitchFamily="18" charset="0"/>
              </a:rPr>
              <a:t>trips for recreational activities. </a:t>
            </a:r>
            <a:endParaRPr lang="en-US" sz="2000" dirty="0">
              <a:solidFill>
                <a:srgbClr val="FF0000"/>
              </a:solidFill>
              <a:cs typeface="Times New Roman" pitchFamily="18" charset="0"/>
            </a:endParaRPr>
          </a:p>
          <a:p>
            <a:pPr lvl="1" algn="just" eaLnBrk="0" hangingPunct="0">
              <a:buFont typeface="Wingdings" pitchFamily="2" charset="2"/>
              <a:buChar char="Ø"/>
              <a:tabLst>
                <a:tab pos="342900" algn="l"/>
              </a:tabLst>
            </a:pPr>
            <a:endParaRPr lang="en-GB" sz="2000" dirty="0">
              <a:solidFill>
                <a:srgbClr val="000000"/>
              </a:solidFill>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As a result households must </a:t>
            </a:r>
            <a:r>
              <a:rPr lang="en-GB" sz="2000" dirty="0">
                <a:solidFill>
                  <a:srgbClr val="FF0000"/>
                </a:solidFill>
                <a:cs typeface="Times New Roman" pitchFamily="18" charset="0"/>
              </a:rPr>
              <a:t>trade-off transport costs to the CBD against the extra space offered by the suburbs in deciding where to live</a:t>
            </a:r>
            <a:r>
              <a:rPr lang="en-GB" sz="2000" dirty="0">
                <a:solidFill>
                  <a:srgbClr val="000000"/>
                </a:solidFill>
                <a:cs typeface="Times New Roman" pitchFamily="18" charset="0"/>
              </a:rPr>
              <a:t>.  In other words they have to choose between distance from the CBD and the level of rent. </a:t>
            </a:r>
          </a:p>
          <a:p>
            <a:pPr lvl="1" algn="just" eaLnBrk="0" hangingPunct="0">
              <a:buFont typeface="Wingdings" pitchFamily="2" charset="2"/>
              <a:buChar char="Ø"/>
              <a:tabLst>
                <a:tab pos="342900" algn="l"/>
              </a:tabLst>
            </a:pPr>
            <a:endParaRPr lang="en-US" sz="2000" dirty="0">
              <a:cs typeface="Times New Roman" pitchFamily="18" charset="0"/>
            </a:endParaRPr>
          </a:p>
          <a:p>
            <a:pPr lvl="1" algn="just" eaLnBrk="0" hangingPunct="0">
              <a:buFont typeface="Wingdings" pitchFamily="2" charset="2"/>
              <a:buChar char="Ø"/>
              <a:tabLst>
                <a:tab pos="342900" algn="l"/>
              </a:tabLst>
            </a:pPr>
            <a:r>
              <a:rPr lang="en-GB" sz="2000" dirty="0">
                <a:solidFill>
                  <a:srgbClr val="000000"/>
                </a:solidFill>
                <a:cs typeface="Times New Roman" pitchFamily="18" charset="0"/>
              </a:rPr>
              <a:t>The shape of the bid rent curve depends up on </a:t>
            </a:r>
            <a:r>
              <a:rPr lang="en-GB" sz="2000" b="1" dirty="0">
                <a:solidFill>
                  <a:srgbClr val="000000"/>
                </a:solidFill>
                <a:cs typeface="Times New Roman" pitchFamily="18" charset="0"/>
              </a:rPr>
              <a:t>family tests</a:t>
            </a:r>
            <a:r>
              <a:rPr lang="en-GB" sz="2000" dirty="0">
                <a:solidFill>
                  <a:srgbClr val="000000"/>
                </a:solidFill>
                <a:cs typeface="Times New Roman" pitchFamily="18" charset="0"/>
              </a:rPr>
              <a:t> and </a:t>
            </a:r>
            <a:r>
              <a:rPr lang="en-GB" sz="2000" b="1" dirty="0">
                <a:solidFill>
                  <a:srgbClr val="000000"/>
                </a:solidFill>
                <a:cs typeface="Times New Roman" pitchFamily="18" charset="0"/>
              </a:rPr>
              <a:t>disposable income</a:t>
            </a:r>
            <a:r>
              <a:rPr lang="en-GB" sz="2000" dirty="0">
                <a:solidFill>
                  <a:srgbClr val="000000"/>
                </a:solidFill>
                <a:cs typeface="Times New Roman" pitchFamily="18" charset="0"/>
              </a:rPr>
              <a:t>.  Family tests will be influenced largely by the composition of the households, particularly the number of children and their ages. </a:t>
            </a:r>
          </a:p>
          <a:p>
            <a:pPr lvl="1" algn="just" eaLnBrk="0" hangingPunct="0">
              <a:buFont typeface="Wingdings" pitchFamily="2" charset="2"/>
              <a:buChar char="Ø"/>
              <a:tabLst>
                <a:tab pos="342900" algn="l"/>
              </a:tabLst>
            </a:pPr>
            <a:endParaRPr lang="en-US" sz="2000" dirty="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304800" y="762000"/>
            <a:ext cx="8534400" cy="5908675"/>
          </a:xfrm>
          <a:prstGeom prst="rect">
            <a:avLst/>
          </a:prstGeom>
          <a:noFill/>
          <a:ln w="9525">
            <a:noFill/>
            <a:miter lim="800000"/>
            <a:headEnd/>
            <a:tailEnd/>
          </a:ln>
        </p:spPr>
        <p:txBody>
          <a:bodyPr anchor="ctr">
            <a:spAutoFit/>
          </a:bodyPr>
          <a:lstStyle/>
          <a:p>
            <a:pPr lvl="1" algn="just" eaLnBrk="0" hangingPunct="0">
              <a:tabLst>
                <a:tab pos="342900" algn="l"/>
              </a:tabLst>
            </a:pPr>
            <a:r>
              <a:rPr lang="en-GB" sz="1800" b="1">
                <a:solidFill>
                  <a:srgbClr val="000000"/>
                </a:solidFill>
                <a:cs typeface="Times New Roman" pitchFamily="18" charset="0"/>
              </a:rPr>
              <a:t>Family test </a:t>
            </a:r>
          </a:p>
          <a:p>
            <a:pPr lvl="1" algn="just" eaLnBrk="0" hangingPunct="0">
              <a:tabLst>
                <a:tab pos="342900" algn="l"/>
              </a:tabLst>
            </a:pPr>
            <a:endParaRPr lang="en-GB" sz="1800" b="1">
              <a:solidFill>
                <a:srgbClr val="000000"/>
              </a:solidFill>
              <a:cs typeface="Times New Roman" pitchFamily="18" charset="0"/>
            </a:endParaRPr>
          </a:p>
          <a:p>
            <a:pPr lvl="1" algn="just" eaLnBrk="0" hangingPunct="0">
              <a:buFont typeface="Wingdings" pitchFamily="2" charset="2"/>
              <a:buChar char="Ø"/>
              <a:tabLst>
                <a:tab pos="342900" algn="l"/>
              </a:tabLst>
            </a:pPr>
            <a:r>
              <a:rPr lang="en-GB" sz="1800" b="1">
                <a:solidFill>
                  <a:srgbClr val="FF0000"/>
                </a:solidFill>
                <a:cs typeface="Times New Roman" pitchFamily="18" charset="0"/>
              </a:rPr>
              <a:t>Young family </a:t>
            </a:r>
            <a:r>
              <a:rPr lang="en-GB" sz="1800">
                <a:solidFill>
                  <a:srgbClr val="000000"/>
                </a:solidFill>
                <a:cs typeface="Times New Roman" pitchFamily="18" charset="0"/>
              </a:rPr>
              <a:t>-will tend to have flat bid rent curves . Coz  will require space and access to schools, the transport costs of the breadwinner’s daily trip to work in the CBD are relatively not so important.  </a:t>
            </a:r>
          </a:p>
          <a:p>
            <a:pPr lvl="1" algn="just" eaLnBrk="0" hangingPunct="0">
              <a:tabLst>
                <a:tab pos="342900" algn="l"/>
              </a:tabLst>
            </a:pPr>
            <a:endParaRPr lang="en-US" sz="1800">
              <a:cs typeface="Times New Roman" pitchFamily="18" charset="0"/>
            </a:endParaRPr>
          </a:p>
          <a:p>
            <a:pPr lvl="1" algn="just" eaLnBrk="0" hangingPunct="0">
              <a:buFont typeface="Wingdings" pitchFamily="2" charset="2"/>
              <a:buChar char="Ø"/>
              <a:tabLst>
                <a:tab pos="342900" algn="l"/>
              </a:tabLst>
            </a:pPr>
            <a:r>
              <a:rPr lang="en-GB" sz="1800">
                <a:solidFill>
                  <a:srgbClr val="000000"/>
                </a:solidFill>
                <a:cs typeface="Times New Roman" pitchFamily="18" charset="0"/>
              </a:rPr>
              <a:t> </a:t>
            </a:r>
            <a:r>
              <a:rPr lang="en-GB" sz="1800" b="1">
                <a:solidFill>
                  <a:srgbClr val="FF0000"/>
                </a:solidFill>
                <a:cs typeface="Times New Roman" pitchFamily="18" charset="0"/>
              </a:rPr>
              <a:t>Single people</a:t>
            </a:r>
            <a:r>
              <a:rPr lang="en-GB" sz="1800">
                <a:solidFill>
                  <a:srgbClr val="000000"/>
                </a:solidFill>
                <a:cs typeface="Times New Roman" pitchFamily="18" charset="0"/>
              </a:rPr>
              <a:t>, old people or families consisting mainly of wage earners will tend to have the steeper bid rent curves </a:t>
            </a:r>
            <a:endParaRPr lang="en-GB" sz="1800">
              <a:cs typeface="Times New Roman" pitchFamily="18" charset="0"/>
            </a:endParaRPr>
          </a:p>
          <a:p>
            <a:pPr lvl="1" algn="just">
              <a:buFont typeface="Wingdings" pitchFamily="2" charset="2"/>
              <a:buChar char="Ø"/>
              <a:tabLst>
                <a:tab pos="342900" algn="l"/>
              </a:tabLst>
            </a:pPr>
            <a:endParaRPr lang="en-GB" sz="1800">
              <a:solidFill>
                <a:srgbClr val="000000"/>
              </a:solidFill>
              <a:cs typeface="Times New Roman" pitchFamily="18" charset="0"/>
            </a:endParaRPr>
          </a:p>
          <a:p>
            <a:pPr lvl="1" algn="just">
              <a:tabLst>
                <a:tab pos="342900" algn="l"/>
              </a:tabLst>
            </a:pPr>
            <a:r>
              <a:rPr lang="en-GB" sz="1800" b="1">
                <a:solidFill>
                  <a:srgbClr val="000000"/>
                </a:solidFill>
                <a:cs typeface="Times New Roman" pitchFamily="18" charset="0"/>
              </a:rPr>
              <a:t>disposable income </a:t>
            </a:r>
          </a:p>
          <a:p>
            <a:pPr lvl="1" algn="just">
              <a:tabLst>
                <a:tab pos="342900" algn="l"/>
              </a:tabLst>
            </a:pPr>
            <a:endParaRPr lang="en-US" sz="1800">
              <a:cs typeface="Times New Roman" pitchFamily="18" charset="0"/>
            </a:endParaRPr>
          </a:p>
          <a:p>
            <a:pPr lvl="1" algn="just" eaLnBrk="0" hangingPunct="0">
              <a:buFont typeface="Wingdings" pitchFamily="2" charset="2"/>
              <a:buChar char="Ø"/>
              <a:tabLst>
                <a:tab pos="342900" algn="l"/>
              </a:tabLst>
            </a:pPr>
            <a:r>
              <a:rPr lang="en-GB" sz="1800" b="1">
                <a:solidFill>
                  <a:srgbClr val="FF0000"/>
                </a:solidFill>
                <a:cs typeface="Times New Roman" pitchFamily="18" charset="0"/>
              </a:rPr>
              <a:t>low incomes </a:t>
            </a:r>
            <a:r>
              <a:rPr lang="en-GB" sz="1800">
                <a:solidFill>
                  <a:srgbClr val="000000"/>
                </a:solidFill>
                <a:cs typeface="Times New Roman" pitchFamily="18" charset="0"/>
              </a:rPr>
              <a:t>– their demand is travel elastic with respect to rent, and their bid rent curves slope steeply down wards. </a:t>
            </a:r>
          </a:p>
          <a:p>
            <a:pPr lvl="1" algn="just" eaLnBrk="0" hangingPunct="0">
              <a:buFont typeface="Wingdings" pitchFamily="2" charset="2"/>
              <a:buChar char="Ø"/>
              <a:tabLst>
                <a:tab pos="342900" algn="l"/>
              </a:tabLst>
            </a:pPr>
            <a:endParaRPr lang="en-US" sz="1800">
              <a:cs typeface="Times New Roman" pitchFamily="18" charset="0"/>
            </a:endParaRPr>
          </a:p>
          <a:p>
            <a:pPr lvl="1" algn="just" eaLnBrk="0" hangingPunct="0">
              <a:buFont typeface="Wingdings" pitchFamily="2" charset="2"/>
              <a:buChar char="Ø"/>
              <a:tabLst>
                <a:tab pos="342900" algn="l"/>
              </a:tabLst>
            </a:pPr>
            <a:r>
              <a:rPr lang="en-GB" sz="1800" b="1">
                <a:solidFill>
                  <a:srgbClr val="FF0000"/>
                </a:solidFill>
                <a:cs typeface="Times New Roman" pitchFamily="18" charset="0"/>
              </a:rPr>
              <a:t>the higher income -travel elastic since they can afford transport costs</a:t>
            </a:r>
            <a:r>
              <a:rPr lang="en-GB" sz="1800">
                <a:solidFill>
                  <a:srgbClr val="000000"/>
                </a:solidFill>
                <a:cs typeface="Times New Roman" pitchFamily="18" charset="0"/>
              </a:rPr>
              <a:t>. Indeed at very high income travel is comfortable in chauffeur-driven cars with time being spent usefully in reading, dictating letters and so on. </a:t>
            </a:r>
          </a:p>
          <a:p>
            <a:pPr lvl="1" algn="just" eaLnBrk="0" hangingPunct="0">
              <a:buFont typeface="Wingdings" pitchFamily="2" charset="2"/>
              <a:buChar char="Ø"/>
              <a:tabLst>
                <a:tab pos="342900" algn="l"/>
              </a:tabLst>
            </a:pPr>
            <a:r>
              <a:rPr lang="en-GB" sz="1800">
                <a:solidFill>
                  <a:srgbClr val="000000"/>
                </a:solidFill>
                <a:cs typeface="Times New Roman" pitchFamily="18" charset="0"/>
              </a:rPr>
              <a:t>In other words, as income increases, accessibility to work proves to be an </a:t>
            </a:r>
            <a:r>
              <a:rPr lang="en-GB" sz="1800" b="1" i="1">
                <a:solidFill>
                  <a:srgbClr val="000000"/>
                </a:solidFill>
                <a:cs typeface="Times New Roman" pitchFamily="18" charset="0"/>
              </a:rPr>
              <a:t>inferior good</a:t>
            </a:r>
            <a:r>
              <a:rPr lang="en-GB" sz="1800">
                <a:solidFill>
                  <a:srgbClr val="000000"/>
                </a:solidFill>
                <a:cs typeface="Times New Roman" pitchFamily="18" charset="0"/>
              </a:rPr>
              <a:t>, people preferring to spend more of their income on transport to obtain space and environmental advantages on the fringe of the urban area. </a:t>
            </a:r>
            <a:endParaRPr lang="en-US" sz="1800">
              <a:cs typeface="Times New Roman" pitchFamily="18" charset="0"/>
            </a:endParaRPr>
          </a:p>
          <a:p>
            <a:pPr lvl="1" algn="just" eaLnBrk="0" hangingPunct="0">
              <a:buFont typeface="Wingdings" pitchFamily="2" charset="2"/>
              <a:buChar char="Ø"/>
              <a:tabLst>
                <a:tab pos="342900" algn="l"/>
              </a:tabLst>
            </a:pPr>
            <a:endParaRPr lang="en-US" sz="180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7"/>
          <p:cNvPicPr>
            <a:picLocks noChangeAspect="1" noChangeArrowheads="1"/>
          </p:cNvPicPr>
          <p:nvPr/>
        </p:nvPicPr>
        <p:blipFill>
          <a:blip r:embed="rId3"/>
          <a:srcRect/>
          <a:stretch>
            <a:fillRect/>
          </a:stretch>
        </p:blipFill>
        <p:spPr bwMode="auto">
          <a:xfrm>
            <a:off x="685800" y="1295400"/>
            <a:ext cx="7772400" cy="4191000"/>
          </a:xfrm>
          <a:prstGeom prst="rect">
            <a:avLst/>
          </a:prstGeom>
          <a:noFill/>
          <a:ln w="9525">
            <a:noFill/>
            <a:miter lim="800000"/>
            <a:headEnd/>
            <a:tailEnd/>
          </a:ln>
        </p:spPr>
      </p:pic>
      <p:sp>
        <p:nvSpPr>
          <p:cNvPr id="59395" name="Rectangle 2"/>
          <p:cNvSpPr>
            <a:spLocks noChangeArrowheads="1"/>
          </p:cNvSpPr>
          <p:nvPr/>
        </p:nvSpPr>
        <p:spPr bwMode="auto">
          <a:xfrm>
            <a:off x="533400" y="609600"/>
            <a:ext cx="7391400" cy="646113"/>
          </a:xfrm>
          <a:prstGeom prst="rect">
            <a:avLst/>
          </a:prstGeom>
          <a:noFill/>
          <a:ln w="9525">
            <a:noFill/>
            <a:miter lim="800000"/>
            <a:headEnd/>
            <a:tailEnd/>
          </a:ln>
        </p:spPr>
        <p:txBody>
          <a:bodyPr anchor="ctr">
            <a:spAutoFit/>
          </a:bodyPr>
          <a:lstStyle/>
          <a:p>
            <a:pPr indent="457200"/>
            <a:r>
              <a:rPr lang="en-GB" b="1">
                <a:solidFill>
                  <a:srgbClr val="000000"/>
                </a:solidFill>
                <a:cs typeface="Times New Roman" pitchFamily="18" charset="0"/>
              </a:rPr>
              <a:t>Bid rent curves </a:t>
            </a:r>
            <a:endParaRPr lang="en-US" b="1">
              <a:cs typeface="Times New Roman" pitchFamily="18" charset="0"/>
            </a:endParaRPr>
          </a:p>
          <a:p>
            <a:pPr indent="457200" eaLnBrk="0" hangingPunct="0"/>
            <a:endParaRPr lang="en-US" b="1">
              <a:cs typeface="Times New Roman" pitchFamily="18" charset="0"/>
            </a:endParaRPr>
          </a:p>
        </p:txBody>
      </p:sp>
      <p:sp>
        <p:nvSpPr>
          <p:cNvPr id="59396" name="Rectangle 3"/>
          <p:cNvSpPr>
            <a:spLocks noChangeArrowheads="1"/>
          </p:cNvSpPr>
          <p:nvPr/>
        </p:nvSpPr>
        <p:spPr bwMode="auto">
          <a:xfrm>
            <a:off x="1905000" y="5867400"/>
            <a:ext cx="4870450" cy="369888"/>
          </a:xfrm>
          <a:prstGeom prst="rect">
            <a:avLst/>
          </a:prstGeom>
          <a:noFill/>
          <a:ln w="9525">
            <a:noFill/>
            <a:miter lim="800000"/>
            <a:headEnd/>
            <a:tailEnd/>
          </a:ln>
        </p:spPr>
        <p:txBody>
          <a:bodyPr wrap="none" anchor="ctr">
            <a:spAutoFit/>
          </a:bodyPr>
          <a:lstStyle/>
          <a:p>
            <a:pPr indent="571500" algn="just"/>
            <a:r>
              <a:rPr lang="en-GB" b="1">
                <a:solidFill>
                  <a:srgbClr val="000000"/>
                </a:solidFill>
                <a:cs typeface="Times New Roman" pitchFamily="18" charset="0"/>
              </a:rPr>
              <a:t>Bid Rent Curve for Different Households </a:t>
            </a:r>
            <a:endParaRPr lang="en-GB" b="1">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 y="390525"/>
            <a:ext cx="8305800" cy="4967288"/>
          </a:xfrm>
          <a:prstGeom prst="rect">
            <a:avLst/>
          </a:prstGeom>
          <a:noFill/>
          <a:ln w="9525">
            <a:noFill/>
            <a:miter lim="800000"/>
            <a:headEnd/>
            <a:tailEnd/>
          </a:ln>
        </p:spPr>
        <p:txBody>
          <a:bodyPr>
            <a:spAutoFit/>
          </a:bodyPr>
          <a:lstStyle/>
          <a:p>
            <a:pPr>
              <a:lnSpc>
                <a:spcPct val="90000"/>
              </a:lnSpc>
            </a:pPr>
            <a:r>
              <a:rPr lang="en-US" sz="1800" b="1"/>
              <a:t>Who occupies what?</a:t>
            </a:r>
          </a:p>
          <a:p>
            <a:pPr>
              <a:lnSpc>
                <a:spcPct val="90000"/>
              </a:lnSpc>
            </a:pPr>
            <a:endParaRPr lang="en-US" sz="1800" b="1"/>
          </a:p>
          <a:p>
            <a:pPr lvl="1">
              <a:lnSpc>
                <a:spcPct val="90000"/>
              </a:lnSpc>
              <a:buFont typeface="Wingdings" pitchFamily="2" charset="2"/>
              <a:buChar char="Ø"/>
            </a:pPr>
            <a:r>
              <a:rPr lang="en-US" sz="1800"/>
              <a:t>Activities are arranged according to transport costs; those with the highest costs occupy the most central land</a:t>
            </a:r>
          </a:p>
          <a:p>
            <a:pPr lvl="1">
              <a:lnSpc>
                <a:spcPct val="90000"/>
              </a:lnSpc>
              <a:buFont typeface="Wingdings" pitchFamily="2" charset="2"/>
              <a:buChar char="Ø"/>
            </a:pPr>
            <a:endParaRPr lang="en-US" sz="1800"/>
          </a:p>
          <a:p>
            <a:pPr lvl="1">
              <a:lnSpc>
                <a:spcPct val="90000"/>
              </a:lnSpc>
              <a:buFont typeface="Wingdings" pitchFamily="2" charset="2"/>
              <a:buChar char="Ø"/>
            </a:pPr>
            <a:r>
              <a:rPr lang="en-US" sz="1800"/>
              <a:t>Activity with the highest transport cost will have the highest bid rent curve</a:t>
            </a:r>
          </a:p>
          <a:p>
            <a:pPr lvl="1">
              <a:lnSpc>
                <a:spcPct val="90000"/>
              </a:lnSpc>
              <a:buFont typeface="Wingdings" pitchFamily="2" charset="2"/>
              <a:buChar char="Ø"/>
            </a:pPr>
            <a:endParaRPr lang="en-US" sz="1800"/>
          </a:p>
          <a:p>
            <a:pPr lvl="1">
              <a:lnSpc>
                <a:spcPct val="90000"/>
              </a:lnSpc>
              <a:buFont typeface="Wingdings" pitchFamily="2" charset="2"/>
              <a:buChar char="Ø"/>
            </a:pPr>
            <a:r>
              <a:rPr lang="en-US" sz="1800"/>
              <a:t>All firms have tug-of-war between locating centrally to keep transport cheap, and locating in the suburbs to keep workers’ commute cost lower (and hence pay lower wages)</a:t>
            </a:r>
          </a:p>
          <a:p>
            <a:pPr lvl="1">
              <a:lnSpc>
                <a:spcPct val="90000"/>
              </a:lnSpc>
            </a:pPr>
            <a:endParaRPr lang="en-US" sz="1800"/>
          </a:p>
          <a:p>
            <a:pPr lvl="1">
              <a:lnSpc>
                <a:spcPct val="90000"/>
              </a:lnSpc>
              <a:buFont typeface="Wingdings" pitchFamily="2" charset="2"/>
              <a:buChar char="Ø"/>
            </a:pPr>
            <a:r>
              <a:rPr lang="en-US" sz="1800"/>
              <a:t>CBD wins because cost of freight hauling greater than cost of moving workers</a:t>
            </a:r>
          </a:p>
          <a:p>
            <a:pPr lvl="1">
              <a:lnSpc>
                <a:spcPct val="90000"/>
              </a:lnSpc>
              <a:buFont typeface="Wingdings" pitchFamily="2" charset="2"/>
              <a:buChar char="Ø"/>
            </a:pPr>
            <a:endParaRPr lang="en-US" sz="1800"/>
          </a:p>
          <a:p>
            <a:pPr lvl="1" algn="just" eaLnBrk="0" hangingPunct="0">
              <a:buFont typeface="Wingdings" pitchFamily="2" charset="2"/>
              <a:buChar char="Ø"/>
            </a:pPr>
            <a:r>
              <a:rPr lang="en-US" sz="1800"/>
              <a:t>workers live on the periphery because they are cheap to transport (i.e. commuting costs are low) relative to cost of moving freight (for manufacturers).</a:t>
            </a:r>
          </a:p>
          <a:p>
            <a:pPr lvl="2" algn="just" eaLnBrk="0" hangingPunct="0">
              <a:buFont typeface="Wingdings" pitchFamily="2" charset="2"/>
              <a:buChar char="Ø"/>
            </a:pPr>
            <a:endParaRPr lang="en-US" sz="1800"/>
          </a:p>
          <a:p>
            <a:pPr lvl="1" algn="just" eaLnBrk="0" hangingPunct="0">
              <a:buFont typeface="Wingdings" pitchFamily="2" charset="2"/>
              <a:buChar char="Ø"/>
            </a:pPr>
            <a:r>
              <a:rPr lang="en-US" sz="1800"/>
              <a:t> For offices, same problem, because of high price of moving executives around for meetings. If office is in suburbs, executive is constantly going to CBD</a:t>
            </a:r>
          </a:p>
          <a:p>
            <a:pPr lvl="1">
              <a:lnSpc>
                <a:spcPct val="90000"/>
              </a:lnSpc>
              <a:buFont typeface="Wingdings" pitchFamily="2" charset="2"/>
              <a:buChar char="Ø"/>
            </a:pPr>
            <a:endParaRPr lang="en-US"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Multiple land use rent gradient</a:t>
            </a:r>
          </a:p>
        </p:txBody>
      </p:sp>
      <p:sp>
        <p:nvSpPr>
          <p:cNvPr id="64515" name="Line 3"/>
          <p:cNvSpPr>
            <a:spLocks noChangeShapeType="1"/>
          </p:cNvSpPr>
          <p:nvPr/>
        </p:nvSpPr>
        <p:spPr bwMode="auto">
          <a:xfrm>
            <a:off x="990600" y="1981200"/>
            <a:ext cx="0" cy="3886200"/>
          </a:xfrm>
          <a:prstGeom prst="line">
            <a:avLst/>
          </a:prstGeom>
          <a:noFill/>
          <a:ln w="9525">
            <a:solidFill>
              <a:schemeClr val="tx1"/>
            </a:solidFill>
            <a:round/>
            <a:headEnd/>
            <a:tailEnd/>
          </a:ln>
        </p:spPr>
        <p:txBody>
          <a:bodyPr/>
          <a:lstStyle/>
          <a:p>
            <a:endParaRPr lang="en-GB"/>
          </a:p>
        </p:txBody>
      </p:sp>
      <p:sp>
        <p:nvSpPr>
          <p:cNvPr id="64516" name="Line 4"/>
          <p:cNvSpPr>
            <a:spLocks noChangeShapeType="1"/>
          </p:cNvSpPr>
          <p:nvPr/>
        </p:nvSpPr>
        <p:spPr bwMode="auto">
          <a:xfrm>
            <a:off x="990600" y="5867400"/>
            <a:ext cx="6858000" cy="0"/>
          </a:xfrm>
          <a:prstGeom prst="line">
            <a:avLst/>
          </a:prstGeom>
          <a:noFill/>
          <a:ln w="9525">
            <a:solidFill>
              <a:schemeClr val="tx1"/>
            </a:solidFill>
            <a:round/>
            <a:headEnd/>
            <a:tailEnd/>
          </a:ln>
        </p:spPr>
        <p:txBody>
          <a:bodyPr/>
          <a:lstStyle/>
          <a:p>
            <a:endParaRPr lang="en-GB"/>
          </a:p>
        </p:txBody>
      </p:sp>
      <p:sp>
        <p:nvSpPr>
          <p:cNvPr id="64517" name="Freeform 5"/>
          <p:cNvSpPr>
            <a:spLocks/>
          </p:cNvSpPr>
          <p:nvPr/>
        </p:nvSpPr>
        <p:spPr bwMode="auto">
          <a:xfrm>
            <a:off x="1219200" y="1981200"/>
            <a:ext cx="2667000" cy="3657600"/>
          </a:xfrm>
          <a:custGeom>
            <a:avLst/>
            <a:gdLst>
              <a:gd name="T0" fmla="*/ 2147483647 w 1200"/>
              <a:gd name="T1" fmla="*/ 2147483647 h 2208"/>
              <a:gd name="T2" fmla="*/ 2147483647 w 1200"/>
              <a:gd name="T3" fmla="*/ 2147483647 h 2208"/>
              <a:gd name="T4" fmla="*/ 0 w 1200"/>
              <a:gd name="T5" fmla="*/ 0 h 2208"/>
              <a:gd name="T6" fmla="*/ 0 60000 65536"/>
              <a:gd name="T7" fmla="*/ 0 60000 65536"/>
              <a:gd name="T8" fmla="*/ 0 60000 65536"/>
              <a:gd name="T9" fmla="*/ 0 w 1200"/>
              <a:gd name="T10" fmla="*/ 0 h 2208"/>
              <a:gd name="T11" fmla="*/ 1200 w 1200"/>
              <a:gd name="T12" fmla="*/ 2208 h 2208"/>
            </a:gdLst>
            <a:ahLst/>
            <a:cxnLst>
              <a:cxn ang="T6">
                <a:pos x="T0" y="T1"/>
              </a:cxn>
              <a:cxn ang="T7">
                <a:pos x="T2" y="T3"/>
              </a:cxn>
              <a:cxn ang="T8">
                <a:pos x="T4" y="T5"/>
              </a:cxn>
            </a:cxnLst>
            <a:rect l="T9" t="T10" r="T11" b="T12"/>
            <a:pathLst>
              <a:path w="1200" h="2208">
                <a:moveTo>
                  <a:pt x="1200" y="2208"/>
                </a:moveTo>
                <a:cubicBezTo>
                  <a:pt x="988" y="2032"/>
                  <a:pt x="776" y="1856"/>
                  <a:pt x="576" y="1488"/>
                </a:cubicBezTo>
                <a:cubicBezTo>
                  <a:pt x="376" y="1120"/>
                  <a:pt x="188" y="560"/>
                  <a:pt x="0" y="0"/>
                </a:cubicBezTo>
              </a:path>
            </a:pathLst>
          </a:custGeom>
          <a:noFill/>
          <a:ln w="31750">
            <a:solidFill>
              <a:schemeClr val="tx1"/>
            </a:solidFill>
            <a:round/>
            <a:headEnd/>
            <a:tailEnd/>
          </a:ln>
        </p:spPr>
        <p:txBody>
          <a:bodyPr/>
          <a:lstStyle/>
          <a:p>
            <a:endParaRPr lang="en-GB"/>
          </a:p>
        </p:txBody>
      </p:sp>
      <p:sp>
        <p:nvSpPr>
          <p:cNvPr id="64518" name="Freeform 6"/>
          <p:cNvSpPr>
            <a:spLocks/>
          </p:cNvSpPr>
          <p:nvPr/>
        </p:nvSpPr>
        <p:spPr bwMode="auto">
          <a:xfrm>
            <a:off x="990600" y="3124200"/>
            <a:ext cx="5232400" cy="2641600"/>
          </a:xfrm>
          <a:custGeom>
            <a:avLst/>
            <a:gdLst>
              <a:gd name="T0" fmla="*/ 2147483647 w 3296"/>
              <a:gd name="T1" fmla="*/ 2147483647 h 1664"/>
              <a:gd name="T2" fmla="*/ 2147483647 w 3296"/>
              <a:gd name="T3" fmla="*/ 2147483647 h 1664"/>
              <a:gd name="T4" fmla="*/ 2147483647 w 3296"/>
              <a:gd name="T5" fmla="*/ 2147483647 h 1664"/>
              <a:gd name="T6" fmla="*/ 0 w 3296"/>
              <a:gd name="T7" fmla="*/ 0 h 1664"/>
              <a:gd name="T8" fmla="*/ 0 60000 65536"/>
              <a:gd name="T9" fmla="*/ 0 60000 65536"/>
              <a:gd name="T10" fmla="*/ 0 60000 65536"/>
              <a:gd name="T11" fmla="*/ 0 60000 65536"/>
              <a:gd name="T12" fmla="*/ 0 w 3296"/>
              <a:gd name="T13" fmla="*/ 0 h 1664"/>
              <a:gd name="T14" fmla="*/ 3296 w 3296"/>
              <a:gd name="T15" fmla="*/ 1664 h 1664"/>
            </a:gdLst>
            <a:ahLst/>
            <a:cxnLst>
              <a:cxn ang="T8">
                <a:pos x="T0" y="T1"/>
              </a:cxn>
              <a:cxn ang="T9">
                <a:pos x="T2" y="T3"/>
              </a:cxn>
              <a:cxn ang="T10">
                <a:pos x="T4" y="T5"/>
              </a:cxn>
              <a:cxn ang="T11">
                <a:pos x="T6" y="T7"/>
              </a:cxn>
            </a:cxnLst>
            <a:rect l="T12" t="T13" r="T14" b="T15"/>
            <a:pathLst>
              <a:path w="3296" h="1664">
                <a:moveTo>
                  <a:pt x="3072" y="1584"/>
                </a:moveTo>
                <a:cubicBezTo>
                  <a:pt x="3184" y="1624"/>
                  <a:pt x="3296" y="1664"/>
                  <a:pt x="2976" y="1536"/>
                </a:cubicBezTo>
                <a:cubicBezTo>
                  <a:pt x="2656" y="1408"/>
                  <a:pt x="1648" y="1072"/>
                  <a:pt x="1152" y="816"/>
                </a:cubicBezTo>
                <a:cubicBezTo>
                  <a:pt x="656" y="560"/>
                  <a:pt x="328" y="280"/>
                  <a:pt x="0" y="0"/>
                </a:cubicBezTo>
              </a:path>
            </a:pathLst>
          </a:custGeom>
          <a:noFill/>
          <a:ln w="31750">
            <a:solidFill>
              <a:srgbClr val="FF0000"/>
            </a:solidFill>
            <a:round/>
            <a:headEnd/>
            <a:tailEnd/>
          </a:ln>
        </p:spPr>
        <p:txBody>
          <a:bodyPr/>
          <a:lstStyle/>
          <a:p>
            <a:endParaRPr lang="en-GB"/>
          </a:p>
        </p:txBody>
      </p:sp>
      <p:sp>
        <p:nvSpPr>
          <p:cNvPr id="64519" name="Freeform 7"/>
          <p:cNvSpPr>
            <a:spLocks/>
          </p:cNvSpPr>
          <p:nvPr/>
        </p:nvSpPr>
        <p:spPr bwMode="auto">
          <a:xfrm>
            <a:off x="990600" y="4267200"/>
            <a:ext cx="6781800" cy="1066800"/>
          </a:xfrm>
          <a:custGeom>
            <a:avLst/>
            <a:gdLst>
              <a:gd name="T0" fmla="*/ 2147483647 w 4272"/>
              <a:gd name="T1" fmla="*/ 2147483647 h 672"/>
              <a:gd name="T2" fmla="*/ 2147483647 w 4272"/>
              <a:gd name="T3" fmla="*/ 2147483647 h 672"/>
              <a:gd name="T4" fmla="*/ 0 w 4272"/>
              <a:gd name="T5" fmla="*/ 0 h 672"/>
              <a:gd name="T6" fmla="*/ 0 60000 65536"/>
              <a:gd name="T7" fmla="*/ 0 60000 65536"/>
              <a:gd name="T8" fmla="*/ 0 60000 65536"/>
              <a:gd name="T9" fmla="*/ 0 w 4272"/>
              <a:gd name="T10" fmla="*/ 0 h 672"/>
              <a:gd name="T11" fmla="*/ 4272 w 4272"/>
              <a:gd name="T12" fmla="*/ 672 h 672"/>
            </a:gdLst>
            <a:ahLst/>
            <a:cxnLst>
              <a:cxn ang="T6">
                <a:pos x="T0" y="T1"/>
              </a:cxn>
              <a:cxn ang="T7">
                <a:pos x="T2" y="T3"/>
              </a:cxn>
              <a:cxn ang="T8">
                <a:pos x="T4" y="T5"/>
              </a:cxn>
            </a:cxnLst>
            <a:rect l="T9" t="T10" r="T11" b="T12"/>
            <a:pathLst>
              <a:path w="4272" h="672">
                <a:moveTo>
                  <a:pt x="4272" y="672"/>
                </a:moveTo>
                <a:cubicBezTo>
                  <a:pt x="3188" y="560"/>
                  <a:pt x="2104" y="448"/>
                  <a:pt x="1392" y="336"/>
                </a:cubicBezTo>
                <a:cubicBezTo>
                  <a:pt x="680" y="224"/>
                  <a:pt x="340" y="112"/>
                  <a:pt x="0" y="0"/>
                </a:cubicBezTo>
              </a:path>
            </a:pathLst>
          </a:custGeom>
          <a:noFill/>
          <a:ln w="31750">
            <a:solidFill>
              <a:schemeClr val="accent2"/>
            </a:solidFill>
            <a:round/>
            <a:headEnd/>
            <a:tailEnd/>
          </a:ln>
        </p:spPr>
        <p:txBody>
          <a:bodyPr/>
          <a:lstStyle/>
          <a:p>
            <a:endParaRPr lang="en-GB"/>
          </a:p>
        </p:txBody>
      </p:sp>
      <p:sp>
        <p:nvSpPr>
          <p:cNvPr id="64520" name="Line 8"/>
          <p:cNvSpPr>
            <a:spLocks noChangeShapeType="1"/>
          </p:cNvSpPr>
          <p:nvPr/>
        </p:nvSpPr>
        <p:spPr bwMode="auto">
          <a:xfrm>
            <a:off x="2286000" y="1828800"/>
            <a:ext cx="0" cy="4038600"/>
          </a:xfrm>
          <a:prstGeom prst="line">
            <a:avLst/>
          </a:prstGeom>
          <a:noFill/>
          <a:ln w="9525">
            <a:solidFill>
              <a:schemeClr val="tx1"/>
            </a:solidFill>
            <a:prstDash val="dash"/>
            <a:round/>
            <a:headEnd/>
            <a:tailEnd/>
          </a:ln>
        </p:spPr>
        <p:txBody>
          <a:bodyPr/>
          <a:lstStyle/>
          <a:p>
            <a:endParaRPr lang="en-GB"/>
          </a:p>
        </p:txBody>
      </p:sp>
      <p:sp>
        <p:nvSpPr>
          <p:cNvPr id="64521" name="Line 9"/>
          <p:cNvSpPr>
            <a:spLocks noChangeShapeType="1"/>
          </p:cNvSpPr>
          <p:nvPr/>
        </p:nvSpPr>
        <p:spPr bwMode="auto">
          <a:xfrm flipH="1">
            <a:off x="3962400" y="1752600"/>
            <a:ext cx="0" cy="4114800"/>
          </a:xfrm>
          <a:prstGeom prst="line">
            <a:avLst/>
          </a:prstGeom>
          <a:noFill/>
          <a:ln w="9525">
            <a:solidFill>
              <a:schemeClr val="tx1"/>
            </a:solidFill>
            <a:prstDash val="dash"/>
            <a:round/>
            <a:headEnd/>
            <a:tailEnd/>
          </a:ln>
        </p:spPr>
        <p:txBody>
          <a:bodyPr/>
          <a:lstStyle/>
          <a:p>
            <a:endParaRPr lang="en-GB"/>
          </a:p>
        </p:txBody>
      </p:sp>
      <p:sp>
        <p:nvSpPr>
          <p:cNvPr id="64522" name="Text Box 10"/>
          <p:cNvSpPr txBox="1">
            <a:spLocks noChangeArrowheads="1"/>
          </p:cNvSpPr>
          <p:nvPr/>
        </p:nvSpPr>
        <p:spPr bwMode="auto">
          <a:xfrm>
            <a:off x="1219200" y="4724400"/>
            <a:ext cx="914400" cy="641350"/>
          </a:xfrm>
          <a:prstGeom prst="rect">
            <a:avLst/>
          </a:prstGeom>
          <a:noFill/>
          <a:ln w="9525">
            <a:noFill/>
            <a:miter lim="800000"/>
            <a:headEnd/>
            <a:tailEnd/>
          </a:ln>
        </p:spPr>
        <p:txBody>
          <a:bodyPr>
            <a:spAutoFit/>
          </a:bodyPr>
          <a:lstStyle/>
          <a:p>
            <a:pPr>
              <a:spcBef>
                <a:spcPct val="50000"/>
              </a:spcBef>
            </a:pPr>
            <a:r>
              <a:rPr lang="en-US" sz="1800" b="1"/>
              <a:t>Office zone</a:t>
            </a:r>
          </a:p>
        </p:txBody>
      </p:sp>
      <p:sp>
        <p:nvSpPr>
          <p:cNvPr id="64523" name="Text Box 11"/>
          <p:cNvSpPr txBox="1">
            <a:spLocks noChangeArrowheads="1"/>
          </p:cNvSpPr>
          <p:nvPr/>
        </p:nvSpPr>
        <p:spPr bwMode="auto">
          <a:xfrm>
            <a:off x="2362200" y="2133600"/>
            <a:ext cx="1752600" cy="779463"/>
          </a:xfrm>
          <a:prstGeom prst="rect">
            <a:avLst/>
          </a:prstGeom>
          <a:noFill/>
          <a:ln w="9525">
            <a:noFill/>
            <a:miter lim="800000"/>
            <a:headEnd/>
            <a:tailEnd/>
          </a:ln>
        </p:spPr>
        <p:txBody>
          <a:bodyPr>
            <a:spAutoFit/>
          </a:bodyPr>
          <a:lstStyle/>
          <a:p>
            <a:pPr>
              <a:spcBef>
                <a:spcPct val="50000"/>
              </a:spcBef>
            </a:pPr>
            <a:r>
              <a:rPr lang="en-US" sz="1800" b="1"/>
              <a:t>Manufacturing</a:t>
            </a:r>
          </a:p>
          <a:p>
            <a:pPr>
              <a:spcBef>
                <a:spcPct val="50000"/>
              </a:spcBef>
            </a:pPr>
            <a:r>
              <a:rPr lang="en-US" sz="1800" b="1"/>
              <a:t>zone</a:t>
            </a:r>
          </a:p>
        </p:txBody>
      </p:sp>
      <p:sp>
        <p:nvSpPr>
          <p:cNvPr id="64524" name="Text Box 12"/>
          <p:cNvSpPr txBox="1">
            <a:spLocks noChangeArrowheads="1"/>
          </p:cNvSpPr>
          <p:nvPr/>
        </p:nvSpPr>
        <p:spPr bwMode="auto">
          <a:xfrm>
            <a:off x="4343400" y="2209800"/>
            <a:ext cx="1600200" cy="779463"/>
          </a:xfrm>
          <a:prstGeom prst="rect">
            <a:avLst/>
          </a:prstGeom>
          <a:noFill/>
          <a:ln w="9525">
            <a:noFill/>
            <a:miter lim="800000"/>
            <a:headEnd/>
            <a:tailEnd/>
          </a:ln>
        </p:spPr>
        <p:txBody>
          <a:bodyPr>
            <a:spAutoFit/>
          </a:bodyPr>
          <a:lstStyle/>
          <a:p>
            <a:pPr>
              <a:spcBef>
                <a:spcPct val="50000"/>
              </a:spcBef>
            </a:pPr>
            <a:r>
              <a:rPr lang="en-US" sz="1800" b="1"/>
              <a:t>Residential</a:t>
            </a:r>
          </a:p>
          <a:p>
            <a:pPr>
              <a:spcBef>
                <a:spcPct val="50000"/>
              </a:spcBef>
            </a:pPr>
            <a:r>
              <a:rPr lang="en-US" sz="1800" b="1"/>
              <a:t>zone</a:t>
            </a:r>
          </a:p>
        </p:txBody>
      </p:sp>
      <p:sp>
        <p:nvSpPr>
          <p:cNvPr id="64525" name="Text Box 13"/>
          <p:cNvSpPr txBox="1">
            <a:spLocks noChangeArrowheads="1"/>
          </p:cNvSpPr>
          <p:nvPr/>
        </p:nvSpPr>
        <p:spPr bwMode="auto">
          <a:xfrm>
            <a:off x="2895600" y="6248400"/>
            <a:ext cx="2895600" cy="366713"/>
          </a:xfrm>
          <a:prstGeom prst="rect">
            <a:avLst/>
          </a:prstGeom>
          <a:noFill/>
          <a:ln w="9525">
            <a:noFill/>
            <a:miter lim="800000"/>
            <a:headEnd/>
            <a:tailEnd/>
          </a:ln>
        </p:spPr>
        <p:txBody>
          <a:bodyPr>
            <a:spAutoFit/>
          </a:bodyPr>
          <a:lstStyle/>
          <a:p>
            <a:pPr>
              <a:spcBef>
                <a:spcPct val="50000"/>
              </a:spcBef>
            </a:pPr>
            <a:r>
              <a:rPr lang="en-US" sz="1800"/>
              <a:t>Distance to center</a:t>
            </a:r>
          </a:p>
        </p:txBody>
      </p:sp>
      <p:sp>
        <p:nvSpPr>
          <p:cNvPr id="64526" name="Text Box 14"/>
          <p:cNvSpPr txBox="1">
            <a:spLocks noChangeArrowheads="1"/>
          </p:cNvSpPr>
          <p:nvPr/>
        </p:nvSpPr>
        <p:spPr bwMode="auto">
          <a:xfrm>
            <a:off x="228600" y="2971800"/>
            <a:ext cx="838200" cy="822325"/>
          </a:xfrm>
          <a:prstGeom prst="rect">
            <a:avLst/>
          </a:prstGeom>
          <a:noFill/>
          <a:ln w="9525">
            <a:noFill/>
            <a:miter lim="800000"/>
            <a:headEnd/>
            <a:tailEnd/>
          </a:ln>
        </p:spPr>
        <p:txBody>
          <a:bodyPr>
            <a:spAutoFit/>
          </a:bodyPr>
          <a:lstStyle/>
          <a:p>
            <a:pPr>
              <a:spcBef>
                <a:spcPct val="50000"/>
              </a:spcBef>
            </a:pPr>
            <a:r>
              <a:rPr lang="en-US"/>
              <a:t>Bid Rent</a:t>
            </a:r>
          </a:p>
        </p:txBody>
      </p:sp>
      <p:sp>
        <p:nvSpPr>
          <p:cNvPr id="64527" name="Text Box 15"/>
          <p:cNvSpPr txBox="1">
            <a:spLocks noChangeArrowheads="1"/>
          </p:cNvSpPr>
          <p:nvPr/>
        </p:nvSpPr>
        <p:spPr bwMode="auto">
          <a:xfrm>
            <a:off x="1295400" y="1600200"/>
            <a:ext cx="1143000" cy="581025"/>
          </a:xfrm>
          <a:prstGeom prst="rect">
            <a:avLst/>
          </a:prstGeom>
          <a:noFill/>
          <a:ln w="9525">
            <a:noFill/>
            <a:miter lim="800000"/>
            <a:headEnd/>
            <a:tailEnd/>
          </a:ln>
        </p:spPr>
        <p:txBody>
          <a:bodyPr>
            <a:spAutoFit/>
          </a:bodyPr>
          <a:lstStyle/>
          <a:p>
            <a:pPr>
              <a:spcBef>
                <a:spcPct val="50000"/>
              </a:spcBef>
            </a:pPr>
            <a:r>
              <a:rPr lang="en-US" sz="1600"/>
              <a:t>Office Bid rent</a:t>
            </a:r>
          </a:p>
        </p:txBody>
      </p:sp>
      <p:sp>
        <p:nvSpPr>
          <p:cNvPr id="64528" name="Text Box 16"/>
          <p:cNvSpPr txBox="1">
            <a:spLocks noChangeArrowheads="1"/>
          </p:cNvSpPr>
          <p:nvPr/>
        </p:nvSpPr>
        <p:spPr bwMode="auto">
          <a:xfrm>
            <a:off x="2895600" y="4038600"/>
            <a:ext cx="1143000" cy="581025"/>
          </a:xfrm>
          <a:prstGeom prst="rect">
            <a:avLst/>
          </a:prstGeom>
          <a:noFill/>
          <a:ln w="9525">
            <a:noFill/>
            <a:miter lim="800000"/>
            <a:headEnd/>
            <a:tailEnd/>
          </a:ln>
        </p:spPr>
        <p:txBody>
          <a:bodyPr>
            <a:spAutoFit/>
          </a:bodyPr>
          <a:lstStyle/>
          <a:p>
            <a:pPr>
              <a:spcBef>
                <a:spcPct val="50000"/>
              </a:spcBef>
            </a:pPr>
            <a:r>
              <a:rPr lang="en-US" sz="1600">
                <a:solidFill>
                  <a:srgbClr val="CC6600"/>
                </a:solidFill>
              </a:rPr>
              <a:t>Manuf. Bid rent</a:t>
            </a:r>
          </a:p>
        </p:txBody>
      </p:sp>
      <p:sp>
        <p:nvSpPr>
          <p:cNvPr id="64529" name="Text Box 17"/>
          <p:cNvSpPr txBox="1">
            <a:spLocks noChangeArrowheads="1"/>
          </p:cNvSpPr>
          <p:nvPr/>
        </p:nvSpPr>
        <p:spPr bwMode="auto">
          <a:xfrm>
            <a:off x="5486400" y="4572000"/>
            <a:ext cx="1143000" cy="581025"/>
          </a:xfrm>
          <a:prstGeom prst="rect">
            <a:avLst/>
          </a:prstGeom>
          <a:noFill/>
          <a:ln w="9525">
            <a:noFill/>
            <a:miter lim="800000"/>
            <a:headEnd/>
            <a:tailEnd/>
          </a:ln>
        </p:spPr>
        <p:txBody>
          <a:bodyPr>
            <a:spAutoFit/>
          </a:bodyPr>
          <a:lstStyle/>
          <a:p>
            <a:pPr>
              <a:spcBef>
                <a:spcPct val="50000"/>
              </a:spcBef>
            </a:pPr>
            <a:r>
              <a:rPr lang="en-US" sz="1600">
                <a:solidFill>
                  <a:schemeClr val="accent2"/>
                </a:solidFill>
              </a:rPr>
              <a:t>Residential bid rent</a:t>
            </a:r>
          </a:p>
        </p:txBody>
      </p:sp>
      <p:sp>
        <p:nvSpPr>
          <p:cNvPr id="64530" name="Text Box 18"/>
          <p:cNvSpPr txBox="1">
            <a:spLocks noChangeArrowheads="1"/>
          </p:cNvSpPr>
          <p:nvPr/>
        </p:nvSpPr>
        <p:spPr bwMode="auto">
          <a:xfrm>
            <a:off x="2057400" y="5867400"/>
            <a:ext cx="685800" cy="457200"/>
          </a:xfrm>
          <a:prstGeom prst="rect">
            <a:avLst/>
          </a:prstGeom>
          <a:noFill/>
          <a:ln w="9525">
            <a:noFill/>
            <a:miter lim="800000"/>
            <a:headEnd/>
            <a:tailEnd/>
          </a:ln>
        </p:spPr>
        <p:txBody>
          <a:bodyPr>
            <a:spAutoFit/>
          </a:bodyPr>
          <a:lstStyle/>
          <a:p>
            <a:pPr>
              <a:spcBef>
                <a:spcPct val="50000"/>
              </a:spcBef>
            </a:pPr>
            <a:r>
              <a:rPr lang="en-US"/>
              <a:t>U’</a:t>
            </a:r>
          </a:p>
        </p:txBody>
      </p:sp>
      <p:sp>
        <p:nvSpPr>
          <p:cNvPr id="64531" name="Text Box 19"/>
          <p:cNvSpPr txBox="1">
            <a:spLocks noChangeArrowheads="1"/>
          </p:cNvSpPr>
          <p:nvPr/>
        </p:nvSpPr>
        <p:spPr bwMode="auto">
          <a:xfrm>
            <a:off x="3733800" y="5867400"/>
            <a:ext cx="685800" cy="457200"/>
          </a:xfrm>
          <a:prstGeom prst="rect">
            <a:avLst/>
          </a:prstGeom>
          <a:noFill/>
          <a:ln w="9525">
            <a:noFill/>
            <a:miter lim="800000"/>
            <a:headEnd/>
            <a:tailEnd/>
          </a:ln>
        </p:spPr>
        <p:txBody>
          <a:bodyPr>
            <a:spAutoFit/>
          </a:bodyPr>
          <a:lstStyle/>
          <a:p>
            <a:pPr>
              <a:spcBef>
                <a:spcPct val="50000"/>
              </a:spcBef>
            </a:pPr>
            <a:r>
              <a:rPr lang="en-US"/>
              <a:t>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lstStyle/>
          <a:p>
            <a:r>
              <a:rPr lang="en-GB" dirty="0"/>
              <a:t>In short, it is that use which generates the highest net return to the owner of land over time. The concept of highest and best use requires some judgment from the appraiser in determining what use, perhaps among several possibilities, returns the greatest value to the owner of the land. </a:t>
            </a:r>
          </a:p>
          <a:p>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Locational choices</a:t>
            </a:r>
          </a:p>
        </p:txBody>
      </p:sp>
      <p:sp>
        <p:nvSpPr>
          <p:cNvPr id="65539" name="Oval 3"/>
          <p:cNvSpPr>
            <a:spLocks noChangeArrowheads="1"/>
          </p:cNvSpPr>
          <p:nvPr/>
        </p:nvSpPr>
        <p:spPr bwMode="auto">
          <a:xfrm>
            <a:off x="1981200" y="1600200"/>
            <a:ext cx="5257800" cy="48768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5540" name="Oval 4"/>
          <p:cNvSpPr>
            <a:spLocks noChangeArrowheads="1"/>
          </p:cNvSpPr>
          <p:nvPr/>
        </p:nvSpPr>
        <p:spPr bwMode="auto">
          <a:xfrm>
            <a:off x="2743200" y="2362200"/>
            <a:ext cx="3733800" cy="3429000"/>
          </a:xfrm>
          <a:prstGeom prst="ellipse">
            <a:avLst/>
          </a:prstGeom>
          <a:solidFill>
            <a:srgbClr val="FF6600"/>
          </a:solidFill>
          <a:ln w="9525">
            <a:solidFill>
              <a:schemeClr val="tx1"/>
            </a:solidFill>
            <a:round/>
            <a:headEnd/>
            <a:tailEnd/>
          </a:ln>
        </p:spPr>
        <p:txBody>
          <a:bodyPr wrap="none" anchor="ctr"/>
          <a:lstStyle/>
          <a:p>
            <a:pPr algn="ctr"/>
            <a:endParaRPr lang="en-US"/>
          </a:p>
        </p:txBody>
      </p:sp>
      <p:sp>
        <p:nvSpPr>
          <p:cNvPr id="65541" name="Oval 5"/>
          <p:cNvSpPr>
            <a:spLocks noChangeArrowheads="1"/>
          </p:cNvSpPr>
          <p:nvPr/>
        </p:nvSpPr>
        <p:spPr bwMode="auto">
          <a:xfrm>
            <a:off x="3581400" y="3124200"/>
            <a:ext cx="1905000" cy="1828800"/>
          </a:xfrm>
          <a:prstGeom prst="ellipse">
            <a:avLst/>
          </a:prstGeom>
          <a:solidFill>
            <a:srgbClr val="333300"/>
          </a:solidFill>
          <a:ln w="9525">
            <a:solidFill>
              <a:schemeClr val="tx1"/>
            </a:solidFill>
            <a:round/>
            <a:headEnd/>
            <a:tailEnd/>
          </a:ln>
        </p:spPr>
        <p:txBody>
          <a:bodyPr wrap="none" anchor="ctr"/>
          <a:lstStyle/>
          <a:p>
            <a:pPr algn="ctr"/>
            <a:r>
              <a:rPr lang="en-US">
                <a:solidFill>
                  <a:schemeClr val="bg1"/>
                </a:solidFill>
              </a:rPr>
              <a:t>Office Zone</a:t>
            </a:r>
          </a:p>
        </p:txBody>
      </p:sp>
      <p:sp>
        <p:nvSpPr>
          <p:cNvPr id="65542" name="Rectangle 6"/>
          <p:cNvSpPr>
            <a:spLocks noChangeArrowheads="1"/>
          </p:cNvSpPr>
          <p:nvPr/>
        </p:nvSpPr>
        <p:spPr bwMode="auto">
          <a:xfrm>
            <a:off x="3581400" y="1828800"/>
            <a:ext cx="2254250" cy="457200"/>
          </a:xfrm>
          <a:prstGeom prst="rect">
            <a:avLst/>
          </a:prstGeom>
          <a:noFill/>
          <a:ln w="9525">
            <a:noFill/>
            <a:miter lim="800000"/>
            <a:headEnd/>
            <a:tailEnd/>
          </a:ln>
        </p:spPr>
        <p:txBody>
          <a:bodyPr wrap="none">
            <a:spAutoFit/>
          </a:bodyPr>
          <a:lstStyle/>
          <a:p>
            <a:r>
              <a:rPr lang="en-US">
                <a:solidFill>
                  <a:schemeClr val="bg1"/>
                </a:solidFill>
              </a:rPr>
              <a:t>Residential Zone</a:t>
            </a:r>
          </a:p>
        </p:txBody>
      </p:sp>
      <p:sp>
        <p:nvSpPr>
          <p:cNvPr id="65543" name="Rectangle 7"/>
          <p:cNvSpPr>
            <a:spLocks noChangeArrowheads="1"/>
          </p:cNvSpPr>
          <p:nvPr/>
        </p:nvSpPr>
        <p:spPr bwMode="auto">
          <a:xfrm>
            <a:off x="3352800" y="2667000"/>
            <a:ext cx="2695575" cy="457200"/>
          </a:xfrm>
          <a:prstGeom prst="rect">
            <a:avLst/>
          </a:prstGeom>
          <a:noFill/>
          <a:ln w="9525">
            <a:noFill/>
            <a:miter lim="800000"/>
            <a:headEnd/>
            <a:tailEnd/>
          </a:ln>
        </p:spPr>
        <p:txBody>
          <a:bodyPr wrap="none">
            <a:spAutoFit/>
          </a:bodyPr>
          <a:lstStyle/>
          <a:p>
            <a:r>
              <a:rPr lang="en-US">
                <a:solidFill>
                  <a:schemeClr val="bg1"/>
                </a:solidFill>
              </a:rPr>
              <a:t>Manufacturing Zone</a:t>
            </a:r>
          </a:p>
        </p:txBody>
      </p:sp>
      <p:sp>
        <p:nvSpPr>
          <p:cNvPr id="65544" name="Text Box 8"/>
          <p:cNvSpPr txBox="1">
            <a:spLocks noChangeArrowheads="1"/>
          </p:cNvSpPr>
          <p:nvPr/>
        </p:nvSpPr>
        <p:spPr bwMode="auto">
          <a:xfrm>
            <a:off x="4343400" y="4724400"/>
            <a:ext cx="533400" cy="457200"/>
          </a:xfrm>
          <a:prstGeom prst="rect">
            <a:avLst/>
          </a:prstGeom>
          <a:noFill/>
          <a:ln w="9525">
            <a:noFill/>
            <a:miter lim="800000"/>
            <a:headEnd/>
            <a:tailEnd/>
          </a:ln>
        </p:spPr>
        <p:txBody>
          <a:bodyPr>
            <a:spAutoFit/>
          </a:bodyPr>
          <a:lstStyle/>
          <a:p>
            <a:pPr>
              <a:spcBef>
                <a:spcPct val="50000"/>
              </a:spcBef>
            </a:pPr>
            <a:r>
              <a:rPr lang="en-US">
                <a:solidFill>
                  <a:schemeClr val="bg1"/>
                </a:solidFill>
              </a:rPr>
              <a:t>U’</a:t>
            </a:r>
          </a:p>
        </p:txBody>
      </p:sp>
      <p:sp>
        <p:nvSpPr>
          <p:cNvPr id="65545" name="Text Box 9"/>
          <p:cNvSpPr txBox="1">
            <a:spLocks noChangeArrowheads="1"/>
          </p:cNvSpPr>
          <p:nvPr/>
        </p:nvSpPr>
        <p:spPr bwMode="auto">
          <a:xfrm>
            <a:off x="4191000" y="5486400"/>
            <a:ext cx="685800" cy="457200"/>
          </a:xfrm>
          <a:prstGeom prst="rect">
            <a:avLst/>
          </a:prstGeom>
          <a:noFill/>
          <a:ln w="9525">
            <a:noFill/>
            <a:miter lim="800000"/>
            <a:headEnd/>
            <a:tailEnd/>
          </a:ln>
        </p:spPr>
        <p:txBody>
          <a:bodyPr>
            <a:spAutoFit/>
          </a:bodyPr>
          <a:lstStyle/>
          <a:p>
            <a:pPr>
              <a:spcBef>
                <a:spcPct val="50000"/>
              </a:spcBef>
            </a:pPr>
            <a:r>
              <a:rPr lang="en-US">
                <a:solidFill>
                  <a:schemeClr val="bg1"/>
                </a:solidFill>
              </a:rPr>
              <a:t>U’’</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ChangeArrowheads="1"/>
          </p:cNvSpPr>
          <p:nvPr/>
        </p:nvSpPr>
        <p:spPr bwMode="auto">
          <a:xfrm>
            <a:off x="304800" y="336550"/>
            <a:ext cx="8382000" cy="6184900"/>
          </a:xfrm>
          <a:prstGeom prst="rect">
            <a:avLst/>
          </a:prstGeom>
          <a:noFill/>
          <a:ln w="9525">
            <a:noFill/>
            <a:miter lim="800000"/>
            <a:headEnd/>
            <a:tailEnd/>
          </a:ln>
        </p:spPr>
        <p:txBody>
          <a:bodyPr>
            <a:spAutoFit/>
          </a:bodyPr>
          <a:lstStyle/>
          <a:p>
            <a:pPr lvl="1" algn="just" eaLnBrk="0" hangingPunct="0">
              <a:tabLst>
                <a:tab pos="228600" algn="l"/>
              </a:tabLst>
            </a:pPr>
            <a:r>
              <a:rPr lang="en-US" sz="1800" b="1">
                <a:ea typeface="Calibri" pitchFamily="34" charset="0"/>
                <a:cs typeface="NimbusSanL-Bold"/>
              </a:rPr>
              <a:t>Modern Land Use model : </a:t>
            </a:r>
            <a:r>
              <a:rPr lang="en-US" sz="1800" b="1">
                <a:ea typeface="Calibri" pitchFamily="34" charset="0"/>
                <a:cs typeface="NimbusRomNo9L-Regu"/>
              </a:rPr>
              <a:t>the location choice of the households/firms </a:t>
            </a:r>
          </a:p>
          <a:p>
            <a:pPr algn="just" eaLnBrk="0" hangingPunct="0">
              <a:tabLst>
                <a:tab pos="228600" algn="l"/>
              </a:tabLst>
            </a:pPr>
            <a:endParaRPr lang="en-US" sz="1800" b="1">
              <a:ea typeface="Calibri" pitchFamily="34" charset="0"/>
              <a:cs typeface="NimbusSanL-Bold"/>
            </a:endParaRPr>
          </a:p>
          <a:p>
            <a:pPr lvl="1" algn="just" eaLnBrk="0" hangingPunct="0">
              <a:buFont typeface="Wingdings" pitchFamily="2" charset="2"/>
              <a:buChar char="Ø"/>
              <a:tabLst>
                <a:tab pos="228600" algn="l"/>
              </a:tabLst>
            </a:pPr>
            <a:r>
              <a:rPr lang="en-US" sz="1800" b="1">
                <a:ea typeface="Calibri" pitchFamily="34" charset="0"/>
                <a:cs typeface="NimbusSanL-Bold"/>
              </a:rPr>
              <a:t> </a:t>
            </a:r>
            <a:r>
              <a:rPr lang="en-US" sz="1800">
                <a:ea typeface="Calibri" pitchFamily="34" charset="0"/>
                <a:cs typeface="NimbusRomNo9L-Regu"/>
              </a:rPr>
              <a:t>Land use models need to account for these attributes in order to properly model the location choice of the households but, at the same time, need to consider the heterogeneity in preferences between households</a:t>
            </a:r>
          </a:p>
          <a:p>
            <a:pPr lvl="1" algn="just" eaLnBrk="0" hangingPunct="0">
              <a:tabLst>
                <a:tab pos="228600" algn="l"/>
              </a:tabLst>
            </a:pPr>
            <a:endParaRPr lang="en-US" sz="1800">
              <a:ea typeface="Calibri" pitchFamily="34" charset="0"/>
              <a:cs typeface="NimbusSanL-Bold"/>
            </a:endParaRPr>
          </a:p>
          <a:p>
            <a:pPr lvl="1" algn="just" eaLnBrk="0" hangingPunct="0">
              <a:buFont typeface="Wingdings" pitchFamily="2" charset="2"/>
              <a:buChar char="Ø"/>
              <a:tabLst>
                <a:tab pos="228600" algn="l"/>
              </a:tabLst>
            </a:pPr>
            <a:r>
              <a:rPr lang="en-US" sz="1800">
                <a:ea typeface="Calibri" pitchFamily="34" charset="0"/>
                <a:cs typeface="NimbusRomNo9L-Regu"/>
              </a:rPr>
              <a:t>In classical urban economic theory, the location choice of the household is treated as a decision where the main considered variables are </a:t>
            </a:r>
            <a:endParaRPr lang="en-US" sz="1800"/>
          </a:p>
          <a:p>
            <a:pPr lvl="2" algn="just" eaLnBrk="0" hangingPunct="0">
              <a:buFont typeface="Wingdings" pitchFamily="2" charset="2"/>
              <a:buChar char="ü"/>
              <a:tabLst>
                <a:tab pos="228600" algn="l"/>
              </a:tabLst>
            </a:pPr>
            <a:r>
              <a:rPr lang="en-US" sz="1800">
                <a:ea typeface="Calibri" pitchFamily="34" charset="0"/>
                <a:cs typeface="Calibri" pitchFamily="34" charset="0"/>
              </a:rPr>
              <a:t>Accessibility,  Space and  Environmental amenities</a:t>
            </a:r>
          </a:p>
          <a:p>
            <a:pPr lvl="1" algn="just" eaLnBrk="0" hangingPunct="0">
              <a:tabLst>
                <a:tab pos="228600" algn="l"/>
              </a:tabLst>
            </a:pPr>
            <a:endParaRPr lang="en-US" sz="1800"/>
          </a:p>
          <a:p>
            <a:pPr lvl="1" algn="just" eaLnBrk="0" hangingPunct="0">
              <a:tabLst>
                <a:tab pos="228600" algn="l"/>
              </a:tabLst>
            </a:pPr>
            <a:r>
              <a:rPr lang="en-US" sz="1800" b="1">
                <a:ea typeface="Calibri" pitchFamily="34" charset="0"/>
                <a:cs typeface="Calibri" pitchFamily="34" charset="0"/>
              </a:rPr>
              <a:t>Accessibility:</a:t>
            </a:r>
            <a:r>
              <a:rPr lang="en-US" sz="1800">
                <a:ea typeface="Calibri" pitchFamily="34" charset="0"/>
                <a:cs typeface="Calibri" pitchFamily="34" charset="0"/>
              </a:rPr>
              <a:t> accounts for traveling costs and benefits associated with the different activities that the household’s members will perform at different locations in the city.</a:t>
            </a:r>
          </a:p>
          <a:p>
            <a:pPr lvl="1" algn="just" eaLnBrk="0" hangingPunct="0">
              <a:tabLst>
                <a:tab pos="228600" algn="l"/>
              </a:tabLst>
            </a:pPr>
            <a:endParaRPr lang="en-US" sz="1800"/>
          </a:p>
          <a:p>
            <a:pPr lvl="1" algn="just" eaLnBrk="0" hangingPunct="0">
              <a:tabLst>
                <a:tab pos="228600" algn="l"/>
              </a:tabLst>
            </a:pPr>
            <a:r>
              <a:rPr lang="en-US" sz="1800" b="1">
                <a:ea typeface="Calibri" pitchFamily="34" charset="0"/>
                <a:cs typeface="Calibri" pitchFamily="34" charset="0"/>
              </a:rPr>
              <a:t>Space:</a:t>
            </a:r>
            <a:r>
              <a:rPr lang="en-US" sz="1800">
                <a:ea typeface="Calibri" pitchFamily="34" charset="0"/>
                <a:cs typeface="Calibri" pitchFamily="34" charset="0"/>
              </a:rPr>
              <a:t> refers to the size and quality of the housing unit itself.</a:t>
            </a:r>
          </a:p>
          <a:p>
            <a:pPr lvl="1" algn="just" eaLnBrk="0" hangingPunct="0">
              <a:tabLst>
                <a:tab pos="228600" algn="l"/>
              </a:tabLst>
            </a:pPr>
            <a:endParaRPr lang="en-US" sz="1800"/>
          </a:p>
          <a:p>
            <a:pPr lvl="1" algn="just" eaLnBrk="0" hangingPunct="0">
              <a:tabLst>
                <a:tab pos="228600" algn="l"/>
              </a:tabLst>
            </a:pPr>
            <a:r>
              <a:rPr lang="en-US" sz="1800" b="1">
                <a:ea typeface="Calibri" pitchFamily="34" charset="0"/>
                <a:cs typeface="Calibri" pitchFamily="34" charset="0"/>
              </a:rPr>
              <a:t> Environmental amenities</a:t>
            </a:r>
            <a:r>
              <a:rPr lang="en-US" sz="1800">
                <a:ea typeface="Calibri" pitchFamily="34" charset="0"/>
                <a:cs typeface="Calibri" pitchFamily="34" charset="0"/>
              </a:rPr>
              <a:t>: include land use attributes like the presence and intensity of different economic activities (commerce, service, industry, education, etc.) and neighborhood quality. </a:t>
            </a:r>
            <a:endParaRPr lang="en-US" sz="1800"/>
          </a:p>
          <a:p>
            <a:pPr lvl="2" algn="just" eaLnBrk="0" hangingPunct="0">
              <a:buFont typeface="Wingdings" pitchFamily="2" charset="2"/>
              <a:buChar char="Ø"/>
              <a:tabLst>
                <a:tab pos="228600" algn="l"/>
              </a:tabLst>
            </a:pPr>
            <a:r>
              <a:rPr lang="en-US" sz="1800">
                <a:ea typeface="Calibri" pitchFamily="34" charset="0"/>
                <a:cs typeface="Calibri" pitchFamily="34" charset="0"/>
              </a:rPr>
              <a:t> A location will be characterized by its attributes in these three dimensions and the household will make a choice by accounting for the trade-off between them at each possible location.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57200" y="457200"/>
            <a:ext cx="8534400" cy="5632450"/>
          </a:xfrm>
          <a:prstGeom prst="rect">
            <a:avLst/>
          </a:prstGeom>
          <a:noFill/>
          <a:ln w="9525">
            <a:noFill/>
            <a:miter lim="800000"/>
            <a:headEnd/>
            <a:tailEnd/>
          </a:ln>
        </p:spPr>
        <p:txBody>
          <a:bodyPr>
            <a:spAutoFit/>
          </a:bodyPr>
          <a:lstStyle/>
          <a:p>
            <a:pPr algn="just"/>
            <a:r>
              <a:rPr lang="en-US" sz="1800">
                <a:ea typeface="Calibri" pitchFamily="34" charset="0"/>
                <a:cs typeface="NimbusRomNo9L-Regu"/>
              </a:rPr>
              <a:t> </a:t>
            </a:r>
          </a:p>
          <a:p>
            <a:pPr lvl="2" algn="just" eaLnBrk="0" hangingPunct="0">
              <a:buFont typeface="Wingdings" pitchFamily="2" charset="2"/>
              <a:buChar char="Ø"/>
            </a:pPr>
            <a:r>
              <a:rPr lang="en-US" sz="1800">
                <a:ea typeface="Calibri" pitchFamily="34" charset="0"/>
                <a:cs typeface="NimbusRomNo9L-Regu"/>
              </a:rPr>
              <a:t>The location preferences of a household are related with its attributes which, at the same time, define their basic needs and constraints </a:t>
            </a:r>
          </a:p>
          <a:p>
            <a:pPr lvl="1" algn="just" eaLnBrk="0" hangingPunct="0"/>
            <a:endParaRPr lang="en-US" sz="1800"/>
          </a:p>
          <a:p>
            <a:pPr algn="just"/>
            <a:r>
              <a:rPr lang="en-US" sz="1800" b="1">
                <a:ea typeface="Calibri" pitchFamily="34" charset="0"/>
                <a:cs typeface="Calibri" pitchFamily="34" charset="0"/>
              </a:rPr>
              <a:t>Household Attributes</a:t>
            </a:r>
            <a:endParaRPr lang="en-US" sz="1800">
              <a:ea typeface="Calibri" pitchFamily="34" charset="0"/>
              <a:cs typeface="Calibri" pitchFamily="34" charset="0"/>
            </a:endParaRPr>
          </a:p>
          <a:p>
            <a:pPr algn="just"/>
            <a:r>
              <a:rPr lang="en-US" sz="1800" b="1">
                <a:ea typeface="Calibri" pitchFamily="34" charset="0"/>
                <a:cs typeface="Calibri" pitchFamily="34" charset="0"/>
              </a:rPr>
              <a:t> </a:t>
            </a:r>
            <a:endParaRPr lang="en-US" sz="1800">
              <a:ea typeface="Calibri" pitchFamily="34" charset="0"/>
              <a:cs typeface="Calibri" pitchFamily="34" charset="0"/>
            </a:endParaRPr>
          </a:p>
          <a:p>
            <a:pPr lvl="1" algn="just">
              <a:buFont typeface="Wingdings" pitchFamily="2" charset="2"/>
              <a:buChar char="Ø"/>
            </a:pPr>
            <a:r>
              <a:rPr lang="en-US" sz="1800">
                <a:ea typeface="Calibri" pitchFamily="34" charset="0"/>
                <a:cs typeface="Calibri" pitchFamily="34" charset="0"/>
              </a:rPr>
              <a:t>From a modeling point of view, the heterogeneity in location preferences will depend on the households’ characteristics or attributes. Therefore, identifying the relevant attributes to characterize the households as heterogeneous decision makers is fundamental in the context of a location choice model</a:t>
            </a:r>
          </a:p>
          <a:p>
            <a:pPr lvl="1" algn="just"/>
            <a:endParaRPr lang="en-US" sz="1800">
              <a:ea typeface="Calibri" pitchFamily="34" charset="0"/>
              <a:cs typeface="Calibri" pitchFamily="34" charset="0"/>
            </a:endParaRPr>
          </a:p>
          <a:p>
            <a:pPr lvl="1" algn="just">
              <a:buFont typeface="Wingdings" pitchFamily="2" charset="2"/>
              <a:buChar char="Ø"/>
            </a:pPr>
            <a:r>
              <a:rPr lang="en-US" sz="1800">
                <a:ea typeface="Calibri" pitchFamily="34" charset="0"/>
                <a:cs typeface="Calibri" pitchFamily="34" charset="0"/>
              </a:rPr>
              <a:t>Several attributes that characterize households are listed, and their potential effect in the location choice process is described </a:t>
            </a:r>
          </a:p>
          <a:p>
            <a:pPr algn="just"/>
            <a:endParaRPr lang="en-US" sz="1800">
              <a:ea typeface="Calibri" pitchFamily="34" charset="0"/>
              <a:cs typeface="Calibri" pitchFamily="34" charset="0"/>
            </a:endParaRPr>
          </a:p>
          <a:p>
            <a:pPr lvl="1" algn="just">
              <a:buFont typeface="Wingdings" pitchFamily="2" charset="2"/>
              <a:buChar char="Ø"/>
            </a:pPr>
            <a:r>
              <a:rPr lang="en-US" sz="1800" b="1">
                <a:ea typeface="Calibri" pitchFamily="34" charset="0"/>
                <a:cs typeface="Calibri" pitchFamily="34" charset="0"/>
              </a:rPr>
              <a:t>Income:</a:t>
            </a:r>
            <a:r>
              <a:rPr lang="en-US" sz="1800">
                <a:ea typeface="Calibri" pitchFamily="34" charset="0"/>
                <a:cs typeface="Calibri" pitchFamily="34" charset="0"/>
              </a:rPr>
              <a:t> The income of the household defines its upper threshold for rent or housing price and determines the choice set of locations and housing types at which the household has access.  Income has also shown to be a spatial segregation/agglomeration variable; indeed households tend to prefer neighborhoods with an average income close to their own </a:t>
            </a:r>
          </a:p>
          <a:p>
            <a:pPr algn="just"/>
            <a:r>
              <a:rPr lang="en-US" sz="1800" b="1">
                <a:ea typeface="Calibri" pitchFamily="34" charset="0"/>
                <a:cs typeface="Calibri" pitchFamily="34" charset="0"/>
              </a:rPr>
              <a:t>_</a:t>
            </a:r>
            <a:endParaRPr lang="en-US" sz="1800">
              <a:ea typeface="Calibri" pitchFamily="34" charset="0"/>
              <a:cs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 y="304800"/>
            <a:ext cx="8610600" cy="6462713"/>
          </a:xfrm>
          <a:prstGeom prst="rect">
            <a:avLst/>
          </a:prstGeom>
          <a:noFill/>
          <a:ln w="9525">
            <a:noFill/>
            <a:miter lim="800000"/>
            <a:headEnd/>
            <a:tailEnd/>
          </a:ln>
        </p:spPr>
        <p:txBody>
          <a:bodyPr>
            <a:spAutoFit/>
          </a:bodyPr>
          <a:lstStyle/>
          <a:p>
            <a:pPr lvl="1" algn="just">
              <a:buFont typeface="Wingdings" pitchFamily="2" charset="2"/>
              <a:buChar char="Ø"/>
            </a:pPr>
            <a:r>
              <a:rPr lang="en-US" sz="1800" b="1"/>
              <a:t>Size:</a:t>
            </a:r>
            <a:r>
              <a:rPr lang="en-US" sz="1800"/>
              <a:t> The number of members in a household determines the space needs of the household in terms of housing size (surface, number of rooms). Changes in the household size (that can be correlated with the birth of children) may trigger a relocation of the household  or even a change in the ownership/renting status </a:t>
            </a:r>
          </a:p>
          <a:p>
            <a:pPr lvl="1" algn="just">
              <a:buFont typeface="Wingdings" pitchFamily="2" charset="2"/>
              <a:buChar char="Ø"/>
            </a:pPr>
            <a:endParaRPr lang="en-US" sz="1800"/>
          </a:p>
          <a:p>
            <a:pPr lvl="1" algn="just">
              <a:buFont typeface="Wingdings" pitchFamily="2" charset="2"/>
              <a:buChar char="Ø"/>
            </a:pPr>
            <a:r>
              <a:rPr lang="en-US" sz="1800" b="1"/>
              <a:t>Number of children:</a:t>
            </a:r>
            <a:r>
              <a:rPr lang="en-US" sz="1800"/>
              <a:t> The presence of children triggers specific needs and preferences in terms of location and housing. For example, households with children might give priority to locations with good accessibility to educational or recreational facilities </a:t>
            </a:r>
          </a:p>
          <a:p>
            <a:pPr lvl="1" algn="just">
              <a:buFont typeface="Wingdings" pitchFamily="2" charset="2"/>
              <a:buChar char="Ø"/>
            </a:pPr>
            <a:endParaRPr lang="en-US" sz="1800"/>
          </a:p>
          <a:p>
            <a:pPr lvl="1" algn="just">
              <a:buFont typeface="Wingdings" pitchFamily="2" charset="2"/>
              <a:buChar char="Ø"/>
            </a:pPr>
            <a:r>
              <a:rPr lang="en-US" sz="1800" b="1"/>
              <a:t>Marital Status:</a:t>
            </a:r>
            <a:r>
              <a:rPr lang="en-US" sz="1800"/>
              <a:t> There is evidence that this attribute has an effect on location choice preferences. The marital status can be an indicator of stability in the household in terms of the long-term decisions that are usually taken by a couple.</a:t>
            </a:r>
          </a:p>
          <a:p>
            <a:pPr lvl="1" algn="just">
              <a:buFont typeface="Wingdings" pitchFamily="2" charset="2"/>
              <a:buChar char="Ø"/>
            </a:pPr>
            <a:endParaRPr lang="en-US" sz="1800"/>
          </a:p>
          <a:p>
            <a:pPr lvl="1" algn="just">
              <a:buFont typeface="Wingdings" pitchFamily="2" charset="2"/>
              <a:buChar char="Ø"/>
            </a:pPr>
            <a:r>
              <a:rPr lang="en-US" sz="1800" b="1"/>
              <a:t>Age:</a:t>
            </a:r>
            <a:r>
              <a:rPr lang="en-US" sz="1800"/>
              <a:t> Most of the time the considered variable is the age of the head of the household which, intersected with the household size and the potential presence of children, helps to identify the current life cycle of the household  Different ages yield heterogeneous preferences in location, mobility habits and/or restrictions. For example, old households might prefer to avoid isolation and to locate near to services and commerces . Furthermore, it is interesting to observe that there exists an inverse relationship between the probability a household relocate and its age </a:t>
            </a:r>
          </a:p>
          <a:p>
            <a:pPr algn="just"/>
            <a:endParaRPr lang="en-US" sz="1800"/>
          </a:p>
          <a:p>
            <a:pPr lvl="1" algn="just" eaLnBrk="0" hangingPunct="0"/>
            <a:endParaRPr lang="en-US" sz="1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28600" y="228600"/>
            <a:ext cx="8686800" cy="6186488"/>
          </a:xfrm>
          <a:prstGeom prst="rect">
            <a:avLst/>
          </a:prstGeom>
          <a:noFill/>
          <a:ln w="9525">
            <a:noFill/>
            <a:miter lim="800000"/>
            <a:headEnd/>
            <a:tailEnd/>
          </a:ln>
        </p:spPr>
        <p:txBody>
          <a:bodyPr anchor="ctr">
            <a:spAutoFit/>
          </a:bodyPr>
          <a:lstStyle/>
          <a:p>
            <a:pPr lvl="1" algn="just" eaLnBrk="0" hangingPunct="0">
              <a:buFont typeface="Wingdings" pitchFamily="2" charset="2"/>
              <a:buChar char="Ø"/>
            </a:pPr>
            <a:r>
              <a:rPr lang="en-US" sz="1800" b="1">
                <a:ea typeface="Calibri" pitchFamily="34" charset="0"/>
                <a:cs typeface="Times New Roman" pitchFamily="18" charset="0"/>
              </a:rPr>
              <a:t> Sex:</a:t>
            </a:r>
            <a:r>
              <a:rPr lang="en-US" sz="1800">
                <a:ea typeface="Calibri" pitchFamily="34" charset="0"/>
                <a:cs typeface="Times New Roman" pitchFamily="18" charset="0"/>
              </a:rPr>
              <a:t> The sex of the head of the household can have a significant effect in location preferences. This can be easily explained by the differences between genders but is mostly relevant in the case of single-parent families.</a:t>
            </a:r>
          </a:p>
          <a:p>
            <a:pPr algn="just" eaLnBrk="0" hangingPunct="0">
              <a:buFont typeface="Wingdings" pitchFamily="2" charset="2"/>
              <a:buChar char="Ø"/>
            </a:pPr>
            <a:endParaRPr lang="en-US" sz="1800">
              <a:ea typeface="Calibri" pitchFamily="34" charset="0"/>
              <a:cs typeface="Times New Roman" pitchFamily="18" charset="0"/>
            </a:endParaRPr>
          </a:p>
          <a:p>
            <a:pPr lvl="1" algn="just" eaLnBrk="0" hangingPunct="0">
              <a:buFont typeface="Wingdings" pitchFamily="2" charset="2"/>
              <a:buChar char="Ø"/>
            </a:pPr>
            <a:r>
              <a:rPr lang="en-US" sz="1800" b="1">
                <a:ea typeface="Calibri" pitchFamily="34" charset="0"/>
                <a:cs typeface="Times New Roman" pitchFamily="18" charset="0"/>
              </a:rPr>
              <a:t>Ethnic group</a:t>
            </a:r>
            <a:r>
              <a:rPr lang="en-US" sz="1800">
                <a:ea typeface="Calibri" pitchFamily="34" charset="0"/>
                <a:cs typeface="Times New Roman" pitchFamily="18" charset="0"/>
              </a:rPr>
              <a:t>: As with income, race or ethnic origin has proved to be a factor that affects residential location choice . Spatial segregation and agglomeration phenomena that are due to this variable are often observed in cities with different ethnic groups of large size</a:t>
            </a:r>
          </a:p>
          <a:p>
            <a:pPr algn="just" eaLnBrk="0" hangingPunct="0">
              <a:buFont typeface="Wingdings" pitchFamily="2" charset="2"/>
              <a:buChar char="Ø"/>
            </a:pPr>
            <a:endParaRPr lang="en-US" sz="1800"/>
          </a:p>
          <a:p>
            <a:pPr lvl="1" algn="just" eaLnBrk="0" hangingPunct="0">
              <a:buFont typeface="Wingdings" pitchFamily="2" charset="2"/>
              <a:buChar char="Ø"/>
            </a:pPr>
            <a:r>
              <a:rPr lang="en-US" sz="1800" b="1">
                <a:ea typeface="Calibri" pitchFamily="34" charset="0"/>
                <a:cs typeface="Calibri" pitchFamily="34" charset="0"/>
              </a:rPr>
              <a:t>Number of workers</a:t>
            </a:r>
            <a:r>
              <a:rPr lang="en-US" sz="1800">
                <a:ea typeface="Calibri" pitchFamily="34" charset="0"/>
                <a:cs typeface="Calibri" pitchFamily="34" charset="0"/>
              </a:rPr>
              <a:t>: This variable affects the internal household dynamics. For example, a family with both parents working will make different decisions regarding commuting and performance of secondary activities than a family with one parent dedicated to household activities. Also, the number of workers in a household (or alternatively the activity status of each member) is likely to affect the location decision, making access to work places more relevant. In some situations the choice of the residential location can be conditioned to the job location </a:t>
            </a:r>
          </a:p>
          <a:p>
            <a:pPr algn="just" eaLnBrk="0" hangingPunct="0">
              <a:buFont typeface="Wingdings" pitchFamily="2" charset="2"/>
              <a:buChar char="Ø"/>
            </a:pPr>
            <a:endParaRPr lang="en-US" sz="1800"/>
          </a:p>
          <a:p>
            <a:pPr lvl="1" algn="just" eaLnBrk="0" hangingPunct="0">
              <a:buFont typeface="Wingdings" pitchFamily="2" charset="2"/>
              <a:buChar char="Ø"/>
            </a:pPr>
            <a:r>
              <a:rPr lang="en-US" sz="1800" b="1">
                <a:ea typeface="Calibri" pitchFamily="34" charset="0"/>
                <a:cs typeface="Calibri" pitchFamily="34" charset="0"/>
              </a:rPr>
              <a:t>Education</a:t>
            </a:r>
            <a:r>
              <a:rPr lang="en-US" sz="1800">
                <a:ea typeface="Calibri" pitchFamily="34" charset="0"/>
                <a:cs typeface="Calibri" pitchFamily="34" charset="0"/>
              </a:rPr>
              <a:t>: Although traditionally not used in land use models, there is evidence that the education level of the head of the household can affect location preferences . In recent modeling efforts, the education level has been used as an indicator of lifestyle preferences which could be used in a latent class approach to better model and understand location choice </a:t>
            </a:r>
            <a:endParaRPr lang="en-US" sz="1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28600" y="228600"/>
            <a:ext cx="8915400" cy="6462713"/>
          </a:xfrm>
          <a:prstGeom prst="rect">
            <a:avLst/>
          </a:prstGeom>
          <a:noFill/>
          <a:ln w="9525">
            <a:noFill/>
            <a:miter lim="800000"/>
            <a:headEnd/>
            <a:tailEnd/>
          </a:ln>
        </p:spPr>
        <p:txBody>
          <a:bodyPr anchor="ctr">
            <a:spAutoFit/>
          </a:bodyPr>
          <a:lstStyle/>
          <a:p>
            <a:pPr lvl="1" algn="just" eaLnBrk="0" hangingPunct="0">
              <a:buFont typeface="Wingdings" pitchFamily="2" charset="2"/>
              <a:buChar char="Ø"/>
            </a:pPr>
            <a:r>
              <a:rPr lang="en-US" sz="1800" b="1">
                <a:ea typeface="Calibri" pitchFamily="34" charset="0"/>
                <a:cs typeface="Times New Roman" pitchFamily="18" charset="0"/>
              </a:rPr>
              <a:t>Current tenure status:</a:t>
            </a:r>
            <a:r>
              <a:rPr lang="en-US" sz="1800">
                <a:ea typeface="Calibri" pitchFamily="34" charset="0"/>
                <a:cs typeface="Times New Roman" pitchFamily="18" charset="0"/>
              </a:rPr>
              <a:t> A relocating household will have to choose between buying or renting their next dwelling. If this is a higher level decision than the choice of the dwelling itself, it will reduce the number of available alternatives for the household. There is evidence that the current tenure status affects the decision of future tenure status, therefore affecting location choice. More specif tenure types, like leasing or subletting, can also be considered for this variable.</a:t>
            </a:r>
          </a:p>
          <a:p>
            <a:pPr algn="just" eaLnBrk="0" hangingPunct="0"/>
            <a:endParaRPr lang="en-US" sz="1800">
              <a:ea typeface="Calibri" pitchFamily="34" charset="0"/>
              <a:cs typeface="Times New Roman" pitchFamily="18" charset="0"/>
            </a:endParaRPr>
          </a:p>
          <a:p>
            <a:pPr lvl="1" algn="just" eaLnBrk="0" hangingPunct="0">
              <a:buFont typeface="Wingdings" pitchFamily="2" charset="2"/>
              <a:buChar char="Ø"/>
            </a:pPr>
            <a:r>
              <a:rPr lang="en-US" sz="1800" b="1">
                <a:ea typeface="Calibri" pitchFamily="34" charset="0"/>
                <a:cs typeface="Times New Roman" pitchFamily="18" charset="0"/>
              </a:rPr>
              <a:t>Number of cars:</a:t>
            </a:r>
            <a:r>
              <a:rPr lang="en-US" sz="1800">
                <a:ea typeface="Calibri" pitchFamily="34" charset="0"/>
                <a:cs typeface="Times New Roman" pitchFamily="18" charset="0"/>
              </a:rPr>
              <a:t> The level of car (or any other motorized vehicle) ownership is a decision made by the household as a result of changes in its life cycle. It is not clear if the number of cars affects the residential location by changing the perceived accessibility of locations or if the chosen location determines the needed number of cars . Regardless the actual cause, there is an observed relationship between car ownership and residential location. For example, well motorized households might choose locations where no public transport is available, while transit-captive households are likely to prefer locations better connected to the public transport network.</a:t>
            </a:r>
          </a:p>
          <a:p>
            <a:pPr lvl="1" algn="just" eaLnBrk="0" hangingPunct="0">
              <a:buFont typeface="Wingdings" pitchFamily="2" charset="2"/>
              <a:buChar char="Ø"/>
            </a:pPr>
            <a:r>
              <a:rPr lang="en-US" sz="1800" b="1">
                <a:ea typeface="Calibri" pitchFamily="34" charset="0"/>
                <a:cs typeface="Times New Roman" pitchFamily="18" charset="0"/>
              </a:rPr>
              <a:t>Public transport subscription:</a:t>
            </a:r>
            <a:r>
              <a:rPr lang="en-US" sz="1800">
                <a:ea typeface="Calibri" pitchFamily="34" charset="0"/>
                <a:cs typeface="Times New Roman" pitchFamily="18" charset="0"/>
              </a:rPr>
              <a:t> Also a non-traditional variable in land use models, the public transport subscription or pass is an available alternative in most European cities, eliminating the variable cost in transportation by public transport. The presence of this type of subscription in a household is likely to affect the mobility habits of the household, having one or more of its members prone (or committed) to the use of public transport. Besides the obvious effects in travel behavior, a subscription to the public transport system should also affect location choice, making more attractive zones that are well served by the public transport system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1"/>
          <p:cNvSpPr>
            <a:spLocks noGrp="1"/>
          </p:cNvSpPr>
          <p:nvPr>
            <p:ph type="ftr" sz="quarter" idx="11"/>
          </p:nvPr>
        </p:nvSpPr>
        <p:spPr>
          <a:noFill/>
        </p:spPr>
        <p:txBody>
          <a:bodyPr/>
          <a:lstStyle/>
          <a:p>
            <a:r>
              <a:rPr lang="en-GB"/>
              <a:t>Lecture by Wubante Fetene ,BDU-ILA,Property  Market:Rent earning Capacity and Land Use Decisions</a:t>
            </a:r>
            <a:endParaRPr lang="en-US"/>
          </a:p>
        </p:txBody>
      </p:sp>
      <p:sp>
        <p:nvSpPr>
          <p:cNvPr id="72707" name="Rectangle 1"/>
          <p:cNvSpPr>
            <a:spLocks noChangeArrowheads="1"/>
          </p:cNvSpPr>
          <p:nvPr/>
        </p:nvSpPr>
        <p:spPr bwMode="auto">
          <a:xfrm>
            <a:off x="228600" y="228600"/>
            <a:ext cx="8686800" cy="7016750"/>
          </a:xfrm>
          <a:prstGeom prst="rect">
            <a:avLst/>
          </a:prstGeom>
          <a:noFill/>
          <a:ln w="9525">
            <a:noFill/>
            <a:miter lim="800000"/>
            <a:headEnd/>
            <a:tailEnd/>
          </a:ln>
        </p:spPr>
        <p:txBody>
          <a:bodyPr anchor="ctr">
            <a:spAutoFit/>
          </a:bodyPr>
          <a:lstStyle/>
          <a:p>
            <a:pPr algn="just" eaLnBrk="0" hangingPunct="0"/>
            <a:r>
              <a:rPr lang="en-US" sz="1800" b="1" dirty="0">
                <a:ea typeface="Calibri" pitchFamily="34" charset="0"/>
                <a:cs typeface="Times New Roman" pitchFamily="18" charset="0"/>
              </a:rPr>
              <a:t>Location Characteristics</a:t>
            </a:r>
            <a:endParaRPr lang="en-US" sz="1800" dirty="0">
              <a:ea typeface="Calibri" pitchFamily="34" charset="0"/>
              <a:cs typeface="Times New Roman" pitchFamily="18" charset="0"/>
            </a:endParaRPr>
          </a:p>
          <a:p>
            <a:pPr lvl="1" algn="just" eaLnBrk="0" hangingPunct="0">
              <a:buFont typeface="Wingdings" pitchFamily="2" charset="2"/>
              <a:buChar char="Ø"/>
            </a:pPr>
            <a:r>
              <a:rPr lang="en-US" sz="1800" dirty="0">
                <a:ea typeface="Calibri" pitchFamily="34" charset="0"/>
                <a:cs typeface="Times New Roman" pitchFamily="18" charset="0"/>
              </a:rPr>
              <a:t>Besides the specific needs of a household, which define some attributes for the desired housing unit that have to be fulfilled (and that can often be represented as hard constraints), preferences aspects, concerning the location or the neighborhood, also enter into the decision-making process</a:t>
            </a:r>
          </a:p>
          <a:p>
            <a:pPr lvl="1" algn="just" eaLnBrk="0" hangingPunct="0">
              <a:buFont typeface="Wingdings" pitchFamily="2" charset="2"/>
              <a:buChar char="Ø"/>
            </a:pPr>
            <a:r>
              <a:rPr lang="en-US" sz="1800" dirty="0">
                <a:ea typeface="Calibri" pitchFamily="34" charset="0"/>
                <a:cs typeface="Times New Roman" pitchFamily="18" charset="0"/>
              </a:rPr>
              <a:t>These location attributes can be classified in three categories: those related to land use , those related to socio-economic considerations and those related to transportation </a:t>
            </a:r>
          </a:p>
          <a:p>
            <a:pPr algn="just" eaLnBrk="0" hangingPunct="0"/>
            <a:r>
              <a:rPr lang="en-US" sz="1800" b="1" dirty="0">
                <a:ea typeface="Calibri" pitchFamily="34" charset="0"/>
                <a:cs typeface="Times New Roman" pitchFamily="18" charset="0"/>
              </a:rPr>
              <a:t>Land Use Attributes</a:t>
            </a:r>
            <a:endParaRPr lang="en-US" sz="1800" dirty="0">
              <a:ea typeface="Calibri" pitchFamily="34" charset="0"/>
              <a:cs typeface="Times New Roman" pitchFamily="18" charset="0"/>
            </a:endParaRPr>
          </a:p>
          <a:p>
            <a:pPr algn="just" eaLnBrk="0" hangingPunct="0">
              <a:buFont typeface="Wingdings" pitchFamily="2" charset="2"/>
              <a:buChar char="Ø"/>
            </a:pPr>
            <a:r>
              <a:rPr lang="en-US" sz="1800" dirty="0">
                <a:ea typeface="Calibri" pitchFamily="34" charset="0"/>
                <a:cs typeface="Times New Roman" pitchFamily="18" charset="0"/>
              </a:rPr>
              <a:t>For their convenience, households often tend to favor neighborhoods with good local facilities and infrastructure. Such kind of land use attributes can</a:t>
            </a:r>
          </a:p>
          <a:p>
            <a:pPr algn="just" eaLnBrk="0" hangingPunct="0"/>
            <a:r>
              <a:rPr lang="en-US" sz="1800" dirty="0">
                <a:ea typeface="Calibri" pitchFamily="34" charset="0"/>
                <a:cs typeface="Times New Roman" pitchFamily="18" charset="0"/>
              </a:rPr>
              <a:t>be categorized by their type of economic activity.</a:t>
            </a:r>
          </a:p>
          <a:p>
            <a:pPr lvl="2" algn="just" eaLnBrk="0" hangingPunct="0"/>
            <a:r>
              <a:rPr lang="en-US" sz="1800" b="1" dirty="0">
                <a:ea typeface="Calibri" pitchFamily="34" charset="0"/>
                <a:cs typeface="Times New Roman" pitchFamily="18" charset="0"/>
              </a:rPr>
              <a:t>Commerce: </a:t>
            </a:r>
            <a:r>
              <a:rPr lang="en-US" sz="1800" dirty="0">
                <a:ea typeface="Calibri" pitchFamily="34" charset="0"/>
                <a:cs typeface="Times New Roman" pitchFamily="18" charset="0"/>
              </a:rPr>
              <a:t>the presence of commerce is a basic need for households. Availability of retail is likely to make a location more attractive for residential location. However very high densities of commerce are likely to discourage the location of households, considering the externalities that this might produce (congestion, crowds, noise, etc.). Therefore this variable should not be treated in a linear way.</a:t>
            </a:r>
          </a:p>
          <a:p>
            <a:pPr lvl="2" algn="just" eaLnBrk="0" hangingPunct="0">
              <a:buFont typeface="Wingdings" pitchFamily="2" charset="2"/>
              <a:buChar char="Ø"/>
            </a:pPr>
            <a:r>
              <a:rPr lang="en-US" sz="1800" b="1" dirty="0">
                <a:ea typeface="Calibri" pitchFamily="34" charset="0"/>
                <a:cs typeface="Times New Roman" pitchFamily="18" charset="0"/>
              </a:rPr>
              <a:t>Services: </a:t>
            </a:r>
            <a:r>
              <a:rPr lang="en-US" sz="1800" dirty="0">
                <a:ea typeface="Calibri" pitchFamily="34" charset="0"/>
                <a:cs typeface="Times New Roman" pitchFamily="18" charset="0"/>
              </a:rPr>
              <a:t>availability of services (hospitals, post offices, banks, libraries, theaters, sports facilities, etc.) is also likely to increase the attractiveness of a location for households.</a:t>
            </a:r>
          </a:p>
          <a:p>
            <a:pPr lvl="2" algn="just" eaLnBrk="0" hangingPunct="0">
              <a:buFont typeface="Wingdings" pitchFamily="2" charset="2"/>
              <a:buChar char="Ø"/>
            </a:pPr>
            <a:r>
              <a:rPr lang="en-US" sz="1800" dirty="0">
                <a:ea typeface="Calibri" pitchFamily="34" charset="0"/>
                <a:cs typeface="Times New Roman" pitchFamily="18" charset="0"/>
              </a:rPr>
              <a:t> </a:t>
            </a:r>
            <a:r>
              <a:rPr lang="en-US" sz="1800" b="1" dirty="0">
                <a:ea typeface="Calibri" pitchFamily="34" charset="0"/>
                <a:cs typeface="Times New Roman" pitchFamily="18" charset="0"/>
              </a:rPr>
              <a:t>Education. </a:t>
            </a:r>
            <a:r>
              <a:rPr lang="en-US" sz="1800" dirty="0">
                <a:ea typeface="Calibri" pitchFamily="34" charset="0"/>
                <a:cs typeface="Times New Roman" pitchFamily="18" charset="0"/>
              </a:rPr>
              <a:t>This attribute is particularly relevant for households with children. However, quality can play a more important role than quantity. For example, high quality schools availability might enter in the household location decision-making process as a necessary condition </a:t>
            </a:r>
          </a:p>
          <a:p>
            <a:pPr lvl="2" algn="just" eaLnBrk="0" hangingPunct="0"/>
            <a:endParaRPr lang="en-US" sz="1800" dirty="0">
              <a:ea typeface="Calibri" pitchFamily="34" charset="0"/>
              <a:cs typeface="Times New Roman" pitchFamily="18" charset="0"/>
            </a:endParaRPr>
          </a:p>
          <a:p>
            <a:pPr algn="just" eaLnBrk="0" hangingPunct="0"/>
            <a:r>
              <a:rPr lang="en-US" sz="1800" dirty="0">
                <a:ea typeface="Calibri" pitchFamily="34" charset="0"/>
                <a:cs typeface="Times New Roman" pitchFamily="18" charset="0"/>
              </a:rPr>
              <a:t>_</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304800" y="304800"/>
            <a:ext cx="8534400" cy="5078413"/>
          </a:xfrm>
          <a:prstGeom prst="rect">
            <a:avLst/>
          </a:prstGeom>
          <a:noFill/>
          <a:ln w="9525">
            <a:noFill/>
            <a:miter lim="800000"/>
            <a:headEnd/>
            <a:tailEnd/>
          </a:ln>
        </p:spPr>
        <p:txBody>
          <a:bodyPr>
            <a:spAutoFit/>
          </a:bodyPr>
          <a:lstStyle/>
          <a:p>
            <a:pPr lvl="2" algn="just" eaLnBrk="0" hangingPunct="0">
              <a:buFont typeface="Wingdings" pitchFamily="2" charset="2"/>
              <a:buChar char="Ø"/>
            </a:pPr>
            <a:r>
              <a:rPr lang="en-US" sz="1800" b="1">
                <a:ea typeface="Calibri" pitchFamily="34" charset="0"/>
                <a:cs typeface="Times New Roman" pitchFamily="18" charset="0"/>
              </a:rPr>
              <a:t>Industry. </a:t>
            </a:r>
            <a:r>
              <a:rPr lang="en-US" sz="1800">
                <a:ea typeface="Calibri" pitchFamily="34" charset="0"/>
                <a:cs typeface="Times New Roman" pitchFamily="18" charset="0"/>
              </a:rPr>
              <a:t>Industry is usually a big source of jobs and therefore households will prefer to have access to it. However, the presence of industry usually generates negative externalities that make nearby locations unattractive </a:t>
            </a:r>
          </a:p>
          <a:p>
            <a:pPr algn="just" eaLnBrk="0" hangingPunct="0"/>
            <a:r>
              <a:rPr lang="en-US" sz="1800" b="1">
                <a:ea typeface="Calibri" pitchFamily="34" charset="0"/>
                <a:cs typeface="Times New Roman" pitchFamily="18" charset="0"/>
              </a:rPr>
              <a:t>Socio-Economic Attributes</a:t>
            </a:r>
            <a:endParaRPr lang="en-US" sz="1800">
              <a:ea typeface="Calibri" pitchFamily="34" charset="0"/>
              <a:cs typeface="Times New Roman" pitchFamily="18" charset="0"/>
            </a:endParaRPr>
          </a:p>
          <a:p>
            <a:pPr lvl="2" algn="just" eaLnBrk="0" hangingPunct="0">
              <a:buFont typeface="Wingdings" pitchFamily="2" charset="2"/>
              <a:buChar char="Ø"/>
            </a:pPr>
            <a:r>
              <a:rPr lang="en-US" sz="1800" b="1">
                <a:ea typeface="Calibri" pitchFamily="34" charset="0"/>
                <a:cs typeface="Times New Roman" pitchFamily="18" charset="0"/>
              </a:rPr>
              <a:t>The average income of a neighborhood </a:t>
            </a:r>
            <a:r>
              <a:rPr lang="en-US" sz="1800">
                <a:ea typeface="Calibri" pitchFamily="34" charset="0"/>
                <a:cs typeface="Times New Roman" pitchFamily="18" charset="0"/>
              </a:rPr>
              <a:t>is important regarding its attractiveness. Indeed, households, when relocating, tend to look at the social marker of the population living in the area of interest. In particular, the median neighborhood income is predominant in the household location choice  this aspect might lead to social segregation and hence to gentrification and suburbanization phenomena </a:t>
            </a:r>
          </a:p>
          <a:p>
            <a:pPr lvl="2" algn="just" eaLnBrk="0" hangingPunct="0">
              <a:buFont typeface="Wingdings" pitchFamily="2" charset="2"/>
              <a:buChar char="Ø"/>
            </a:pPr>
            <a:r>
              <a:rPr lang="en-US" sz="1800" b="1">
                <a:ea typeface="Calibri" pitchFamily="34" charset="0"/>
                <a:cs typeface="Times New Roman" pitchFamily="18" charset="0"/>
              </a:rPr>
              <a:t>Considerations about race and ethnic group </a:t>
            </a:r>
            <a:r>
              <a:rPr lang="en-US" sz="1800">
                <a:ea typeface="Calibri" pitchFamily="34" charset="0"/>
                <a:cs typeface="Times New Roman" pitchFamily="18" charset="0"/>
              </a:rPr>
              <a:t>are also likely to be part of the relocation decision-making process. Especially for immigrants, living in communities might be facilitating the process upon the arrival into a new country.  such type of segregation phenomena might be due both to race and socio-economic considerations.</a:t>
            </a:r>
          </a:p>
          <a:p>
            <a:pPr lvl="2" algn="just" eaLnBrk="0" hangingPunct="0">
              <a:buFont typeface="Wingdings" pitchFamily="2" charset="2"/>
              <a:buChar char="Ø"/>
            </a:pPr>
            <a:r>
              <a:rPr lang="en-US" sz="1800" b="1">
                <a:ea typeface="Calibri" pitchFamily="34" charset="0"/>
                <a:cs typeface="Times New Roman" pitchFamily="18" charset="0"/>
              </a:rPr>
              <a:t>Safety aspects</a:t>
            </a:r>
            <a:r>
              <a:rPr lang="en-US" sz="1800">
                <a:ea typeface="Calibri" pitchFamily="34" charset="0"/>
                <a:cs typeface="Times New Roman" pitchFamily="18" charset="0"/>
              </a:rPr>
              <a:t> become more and more visible and hence considered nowadays . For that reason, urban safety is an attribute that might be taken into account (for example using crime rate indicators) within the household relocating process.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533400" y="381000"/>
            <a:ext cx="8382000" cy="6462713"/>
          </a:xfrm>
          <a:prstGeom prst="rect">
            <a:avLst/>
          </a:prstGeom>
          <a:noFill/>
          <a:ln w="9525">
            <a:noFill/>
            <a:miter lim="800000"/>
            <a:headEnd/>
            <a:tailEnd/>
          </a:ln>
        </p:spPr>
        <p:txBody>
          <a:bodyPr>
            <a:spAutoFit/>
          </a:bodyPr>
          <a:lstStyle/>
          <a:p>
            <a:pPr lvl="1" algn="just" eaLnBrk="0" hangingPunct="0">
              <a:buFont typeface="Wingdings" pitchFamily="2" charset="2"/>
              <a:buChar char="Ø"/>
            </a:pPr>
            <a:r>
              <a:rPr lang="en-US" sz="1800" b="1" dirty="0">
                <a:ea typeface="Calibri" pitchFamily="34" charset="0"/>
                <a:cs typeface="Times New Roman" pitchFamily="18" charset="0"/>
              </a:rPr>
              <a:t>Neighborhood familiarity </a:t>
            </a:r>
            <a:r>
              <a:rPr lang="en-US" sz="1800" dirty="0">
                <a:ea typeface="Calibri" pitchFamily="34" charset="0"/>
                <a:cs typeface="Times New Roman" pitchFamily="18" charset="0"/>
              </a:rPr>
              <a:t>is also considered in the household location choice . Indeed, in correlation with some of the attributes described above, it has been widely observed that, when relocating, most of households .  This can be notably explained by the fact that people might prefer to stay close to their social network (family and friends).</a:t>
            </a:r>
          </a:p>
          <a:p>
            <a:pPr lvl="2" algn="just" eaLnBrk="0" hangingPunct="0">
              <a:buFont typeface="Wingdings" pitchFamily="2" charset="2"/>
              <a:buChar char="Ø"/>
            </a:pPr>
            <a:endParaRPr lang="en-US" sz="1800" dirty="0">
              <a:ea typeface="Calibri" pitchFamily="34" charset="0"/>
              <a:cs typeface="Times New Roman" pitchFamily="18" charset="0"/>
            </a:endParaRPr>
          </a:p>
          <a:p>
            <a:pPr algn="just" eaLnBrk="0" hangingPunct="0"/>
            <a:r>
              <a:rPr lang="en-US" sz="1800" b="1" dirty="0">
                <a:ea typeface="Calibri" pitchFamily="34" charset="0"/>
                <a:cs typeface="Times New Roman" pitchFamily="18" charset="0"/>
              </a:rPr>
              <a:t>Transportation Related Attributes</a:t>
            </a:r>
          </a:p>
          <a:p>
            <a:pPr algn="just" eaLnBrk="0" hangingPunct="0"/>
            <a:endParaRPr lang="en-US" sz="1800" dirty="0"/>
          </a:p>
          <a:p>
            <a:pPr lvl="1" algn="just" eaLnBrk="0" hangingPunct="0">
              <a:buFont typeface="Wingdings" pitchFamily="2" charset="2"/>
              <a:buChar char="Ø"/>
            </a:pPr>
            <a:r>
              <a:rPr lang="en-US" sz="1800" dirty="0">
                <a:ea typeface="Calibri" pitchFamily="34" charset="0"/>
                <a:cs typeface="Calibri" pitchFamily="34" charset="0"/>
              </a:rPr>
              <a:t>The transportation system affects the perceived quality of a location because of the need of the household members to perform different activities at different locations in the city. The location of the household in the city will determine their travel time or travel cost to the different possible activities, ultimately affecting their perceived travel-benefit. At the same time, the transportation system generates externalities that might affect the perception that a household has on a particular location. </a:t>
            </a:r>
            <a:endParaRPr lang="en-US" sz="1800" dirty="0"/>
          </a:p>
          <a:p>
            <a:pPr lvl="1" algn="just" eaLnBrk="0" hangingPunct="0">
              <a:buFont typeface="Wingdings" pitchFamily="2" charset="2"/>
              <a:buChar char="Ø"/>
            </a:pPr>
            <a:r>
              <a:rPr lang="en-US" sz="1800" dirty="0">
                <a:ea typeface="Calibri" pitchFamily="34" charset="0"/>
                <a:cs typeface="Calibri" pitchFamily="34" charset="0"/>
              </a:rPr>
              <a:t>The possible transportation related attributes to be included in a land use modeling framework are listed in the three following categories.</a:t>
            </a:r>
            <a:endParaRPr lang="en-US" sz="1800" dirty="0"/>
          </a:p>
          <a:p>
            <a:pPr algn="just" eaLnBrk="0" hangingPunct="0"/>
            <a:r>
              <a:rPr lang="en-US" sz="1800" b="1" dirty="0">
                <a:ea typeface="Calibri" pitchFamily="34" charset="0"/>
                <a:cs typeface="Calibri" pitchFamily="34" charset="0"/>
              </a:rPr>
              <a:t>(a) Access</a:t>
            </a:r>
            <a:endParaRPr lang="en-US" sz="1800" dirty="0"/>
          </a:p>
          <a:p>
            <a:pPr lvl="1" algn="just" eaLnBrk="0" hangingPunct="0">
              <a:buFont typeface="Wingdings" pitchFamily="2" charset="2"/>
              <a:buChar char="Ø"/>
            </a:pPr>
            <a:r>
              <a:rPr lang="en-US" sz="1800" dirty="0">
                <a:ea typeface="Calibri" pitchFamily="34" charset="0"/>
                <a:cs typeface="Calibri" pitchFamily="34" charset="0"/>
              </a:rPr>
              <a:t>The link between land use and transportation has traditionally been modeled through the concept of access, understood as the economic benefits derived from the interaction (contact) between two activities. Access can be categorized in two different types of benefit:</a:t>
            </a:r>
            <a:endParaRPr lang="en-US" sz="1800" dirty="0"/>
          </a:p>
          <a:p>
            <a:pPr algn="just" eaLnBrk="0" hangingPunct="0"/>
            <a:endParaRPr lang="en-US" sz="1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0"/>
            <a:ext cx="8077200" cy="4524375"/>
          </a:xfrm>
          <a:prstGeom prst="rect">
            <a:avLst/>
          </a:prstGeom>
        </p:spPr>
        <p:txBody>
          <a:bodyPr>
            <a:spAutoFit/>
          </a:bodyPr>
          <a:lstStyle/>
          <a:p>
            <a:pPr marL="400050" indent="-400050" algn="just" eaLnBrk="0" hangingPunct="0">
              <a:buFont typeface="+mj-lt"/>
              <a:buAutoNum type="romanLcPeriod"/>
              <a:defRPr/>
            </a:pPr>
            <a:r>
              <a:rPr lang="en-US" sz="1800" b="1" dirty="0">
                <a:ea typeface="Calibri" pitchFamily="34" charset="0"/>
                <a:cs typeface="Times New Roman" pitchFamily="18" charset="0"/>
              </a:rPr>
              <a:t>Accessibility: </a:t>
            </a:r>
            <a:r>
              <a:rPr lang="en-US" sz="1800" dirty="0">
                <a:ea typeface="Calibri" pitchFamily="34" charset="0"/>
                <a:cs typeface="Times New Roman" pitchFamily="18" charset="0"/>
              </a:rPr>
              <a:t>the benefit obtained from visiting other locations in the city to perform activities.</a:t>
            </a:r>
          </a:p>
          <a:p>
            <a:pPr marL="400050" indent="-400050" algn="just" eaLnBrk="0" hangingPunct="0">
              <a:defRPr/>
            </a:pPr>
            <a:endParaRPr lang="en-US" sz="1800" dirty="0">
              <a:ea typeface="Calibri" pitchFamily="34" charset="0"/>
              <a:cs typeface="Times New Roman" pitchFamily="18" charset="0"/>
            </a:endParaRPr>
          </a:p>
          <a:p>
            <a:pPr marL="400050" indent="-400050" algn="just" eaLnBrk="0" hangingPunct="0">
              <a:defRPr/>
            </a:pPr>
            <a:r>
              <a:rPr lang="en-US" sz="1800" dirty="0">
                <a:ea typeface="Calibri" pitchFamily="34" charset="0"/>
                <a:cs typeface="Times New Roman" pitchFamily="18" charset="0"/>
              </a:rPr>
              <a:t>ii.  </a:t>
            </a:r>
            <a:r>
              <a:rPr lang="en-US" sz="1800" b="1" dirty="0">
                <a:ea typeface="Calibri" pitchFamily="34" charset="0"/>
                <a:cs typeface="Times New Roman" pitchFamily="18" charset="0"/>
              </a:rPr>
              <a:t>Attractiveness: </a:t>
            </a:r>
            <a:r>
              <a:rPr lang="en-US" sz="1800" dirty="0">
                <a:ea typeface="Calibri" pitchFamily="34" charset="0"/>
                <a:cs typeface="Times New Roman" pitchFamily="18" charset="0"/>
              </a:rPr>
              <a:t>the benefit obtained from being visited from other locations.</a:t>
            </a:r>
            <a:endParaRPr lang="en-US" sz="1800" dirty="0"/>
          </a:p>
          <a:p>
            <a:pPr algn="just" eaLnBrk="0" hangingPunct="0">
              <a:defRPr/>
            </a:pPr>
            <a:endParaRPr lang="en-US" sz="1800" dirty="0">
              <a:ea typeface="Calibri" pitchFamily="34" charset="0"/>
              <a:cs typeface="Times New Roman" pitchFamily="18" charset="0"/>
            </a:endParaRPr>
          </a:p>
          <a:p>
            <a:pPr lvl="1" algn="just" eaLnBrk="0" hangingPunct="0">
              <a:buFont typeface="Wingdings" pitchFamily="2" charset="2"/>
              <a:buChar char="Ø"/>
              <a:defRPr/>
            </a:pPr>
            <a:r>
              <a:rPr lang="en-US" sz="1800" dirty="0">
                <a:ea typeface="Calibri" pitchFamily="34" charset="0"/>
                <a:cs typeface="Times New Roman" pitchFamily="18" charset="0"/>
              </a:rPr>
              <a:t>In the context of location choice, accessibility affects residential location (the members of a household need to travel to perform activities at different locations) while attractiveness is usually related with non-residential location (e.g. commerce is visited by shoppers, industry in general is visited by workers).</a:t>
            </a:r>
          </a:p>
          <a:p>
            <a:pPr lvl="1" algn="just" eaLnBrk="0" hangingPunct="0">
              <a:buFont typeface="Wingdings" pitchFamily="2" charset="2"/>
              <a:buChar char="Ø"/>
              <a:defRPr/>
            </a:pPr>
            <a:endParaRPr lang="en-US" sz="1800" dirty="0"/>
          </a:p>
          <a:p>
            <a:pPr lvl="1" algn="just" eaLnBrk="0" hangingPunct="0">
              <a:buFont typeface="Wingdings" pitchFamily="2" charset="2"/>
              <a:buChar char="Ø"/>
              <a:defRPr/>
            </a:pPr>
            <a:r>
              <a:rPr lang="en-US" sz="1800" dirty="0">
                <a:ea typeface="Calibri" pitchFamily="34" charset="0"/>
                <a:cs typeface="Times New Roman" pitchFamily="18" charset="0"/>
              </a:rPr>
              <a:t>Other measurements, like travel time or cost, can be used as indirect measurements of access and are nowadays the standard for location choice modeling, especially in agent-based and micro simulation models. They provide a much more specific and explicit measure of the quality of the transportation system at each location but, at the same time, lack the comprehensiveness of the benefit measure. We analyze this type of variables below.</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GB" dirty="0"/>
          </a:p>
        </p:txBody>
      </p:sp>
      <p:sp>
        <p:nvSpPr>
          <p:cNvPr id="3" name="Content Placeholder 2"/>
          <p:cNvSpPr>
            <a:spLocks noGrp="1"/>
          </p:cNvSpPr>
          <p:nvPr>
            <p:ph idx="1"/>
          </p:nvPr>
        </p:nvSpPr>
        <p:spPr/>
        <p:txBody>
          <a:bodyPr>
            <a:normAutofit fontScale="85000" lnSpcReduction="20000"/>
          </a:bodyPr>
          <a:lstStyle/>
          <a:p>
            <a:r>
              <a:rPr lang="en-GB" dirty="0"/>
              <a:t>In assessing the </a:t>
            </a:r>
            <a:r>
              <a:rPr lang="en-GB" dirty="0">
                <a:solidFill>
                  <a:srgbClr val="00B0F0"/>
                </a:solidFill>
              </a:rPr>
              <a:t>highest and best use </a:t>
            </a:r>
            <a:r>
              <a:rPr lang="en-GB" dirty="0"/>
              <a:t>of land (Site), four aspects must be considered:</a:t>
            </a:r>
          </a:p>
          <a:p>
            <a:r>
              <a:rPr lang="en-GB" b="1" dirty="0"/>
              <a:t>First</a:t>
            </a:r>
            <a:r>
              <a:rPr lang="en-GB" dirty="0"/>
              <a:t>, the use must be </a:t>
            </a:r>
            <a:r>
              <a:rPr lang="en-GB" dirty="0">
                <a:solidFill>
                  <a:srgbClr val="FF0000"/>
                </a:solidFill>
              </a:rPr>
              <a:t>physically possible </a:t>
            </a:r>
            <a:r>
              <a:rPr lang="en-GB" dirty="0"/>
              <a:t>on the particular site. This may be as simple as the acreage of the site, or may pertain to soil and substructure characteristics;</a:t>
            </a:r>
          </a:p>
          <a:p>
            <a:r>
              <a:rPr lang="en-GB" b="1" dirty="0"/>
              <a:t>Second,</a:t>
            </a:r>
            <a:r>
              <a:rPr lang="en-GB" dirty="0"/>
              <a:t> the use considered must be </a:t>
            </a:r>
            <a:r>
              <a:rPr lang="en-GB" dirty="0">
                <a:solidFill>
                  <a:srgbClr val="FF0000"/>
                </a:solidFill>
              </a:rPr>
              <a:t>legal</a:t>
            </a:r>
            <a:r>
              <a:rPr lang="en-GB" dirty="0"/>
              <a:t>, meeting all zoning requirements;</a:t>
            </a:r>
          </a:p>
          <a:p>
            <a:r>
              <a:rPr lang="en-GB" b="1" dirty="0"/>
              <a:t>Third,</a:t>
            </a:r>
            <a:r>
              <a:rPr lang="en-GB" dirty="0"/>
              <a:t> the use must be </a:t>
            </a:r>
            <a:r>
              <a:rPr lang="en-GB" dirty="0">
                <a:solidFill>
                  <a:srgbClr val="FF0000"/>
                </a:solidFill>
              </a:rPr>
              <a:t>financially feasible</a:t>
            </a:r>
            <a:r>
              <a:rPr lang="en-GB" dirty="0"/>
              <a:t>, providing a reasonable rate of return to the owner; </a:t>
            </a:r>
            <a:r>
              <a:rPr lang="en-GB" b="1" dirty="0"/>
              <a:t>Finally</a:t>
            </a:r>
            <a:r>
              <a:rPr lang="en-GB" dirty="0"/>
              <a:t>, the possible use must be the </a:t>
            </a:r>
            <a:r>
              <a:rPr lang="en-GB" dirty="0">
                <a:solidFill>
                  <a:srgbClr val="FF0000"/>
                </a:solidFill>
              </a:rPr>
              <a:t>most productive one, yielding the highest net return</a:t>
            </a:r>
            <a:r>
              <a:rPr lang="en-GB" dirty="0"/>
              <a:t>.</a:t>
            </a:r>
          </a:p>
          <a:p>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ChangeArrowheads="1"/>
          </p:cNvSpPr>
          <p:nvPr/>
        </p:nvSpPr>
        <p:spPr bwMode="auto">
          <a:xfrm>
            <a:off x="381000" y="381000"/>
            <a:ext cx="8305800" cy="6462713"/>
          </a:xfrm>
          <a:prstGeom prst="rect">
            <a:avLst/>
          </a:prstGeom>
          <a:noFill/>
          <a:ln w="9525">
            <a:noFill/>
            <a:miter lim="800000"/>
            <a:headEnd/>
            <a:tailEnd/>
          </a:ln>
        </p:spPr>
        <p:txBody>
          <a:bodyPr>
            <a:spAutoFit/>
          </a:bodyPr>
          <a:lstStyle/>
          <a:p>
            <a:pPr algn="just" eaLnBrk="0" hangingPunct="0"/>
            <a:r>
              <a:rPr lang="en-US" sz="1800" b="1" dirty="0">
                <a:ea typeface="Calibri" pitchFamily="34" charset="0"/>
                <a:cs typeface="Times New Roman" pitchFamily="18" charset="0"/>
              </a:rPr>
              <a:t>(b) Trip Variables</a:t>
            </a:r>
          </a:p>
          <a:p>
            <a:pPr algn="just" eaLnBrk="0" hangingPunct="0"/>
            <a:endParaRPr lang="en-US" sz="1800" dirty="0">
              <a:ea typeface="Calibri" pitchFamily="34" charset="0"/>
              <a:cs typeface="Times New Roman" pitchFamily="18" charset="0"/>
            </a:endParaRPr>
          </a:p>
          <a:p>
            <a:pPr lvl="1" algn="just" eaLnBrk="0" hangingPunct="0">
              <a:buFont typeface="Wingdings" pitchFamily="2" charset="2"/>
              <a:buChar char="Ø"/>
            </a:pPr>
            <a:r>
              <a:rPr lang="en-US" sz="1800" dirty="0">
                <a:ea typeface="Calibri" pitchFamily="34" charset="0"/>
                <a:cs typeface="Times New Roman" pitchFamily="18" charset="0"/>
              </a:rPr>
              <a:t>The use of explicit trip variables such as travel time and cost allows to understand the location preferences of households regarding observable attributes of the transportation system. This type of variable becomes particularly relevant when the transport/land use model incorporates an agent- or activity-based transport model (due to the potential disaggregation of the data). Travel time or travel cost can be disaggregated (depending on the capabilities of the available transport model) in the following dimensions:</a:t>
            </a:r>
            <a:endParaRPr lang="en-US" sz="1800" dirty="0"/>
          </a:p>
          <a:p>
            <a:pPr lvl="2" algn="just" eaLnBrk="0" hangingPunct="0"/>
            <a:r>
              <a:rPr lang="en-US" sz="1800" dirty="0">
                <a:latin typeface="Calibri" pitchFamily="34" charset="0"/>
                <a:ea typeface="Calibri" pitchFamily="34" charset="0"/>
                <a:cs typeface="Calibri" pitchFamily="34" charset="0"/>
              </a:rPr>
              <a:t>–</a:t>
            </a:r>
            <a:r>
              <a:rPr lang="en-US" sz="1800" dirty="0">
                <a:ea typeface="Calibri" pitchFamily="34" charset="0"/>
                <a:cs typeface="Calibri" pitchFamily="34" charset="0"/>
              </a:rPr>
              <a:t> Purpose</a:t>
            </a:r>
            <a:endParaRPr lang="en-US" sz="1800" dirty="0"/>
          </a:p>
          <a:p>
            <a:pPr lvl="2" algn="just" eaLnBrk="0" hangingPunct="0"/>
            <a:r>
              <a:rPr lang="en-US" sz="1800" dirty="0">
                <a:latin typeface="Calibri" pitchFamily="34" charset="0"/>
                <a:ea typeface="Calibri" pitchFamily="34" charset="0"/>
                <a:cs typeface="Calibri" pitchFamily="34" charset="0"/>
              </a:rPr>
              <a:t>–</a:t>
            </a:r>
            <a:r>
              <a:rPr lang="en-US" sz="1800" dirty="0">
                <a:ea typeface="Calibri" pitchFamily="34" charset="0"/>
                <a:cs typeface="Calibri" pitchFamily="34" charset="0"/>
              </a:rPr>
              <a:t> Period of the day</a:t>
            </a:r>
            <a:endParaRPr lang="en-US" sz="1800" dirty="0"/>
          </a:p>
          <a:p>
            <a:pPr lvl="2" algn="just" eaLnBrk="0" hangingPunct="0"/>
            <a:r>
              <a:rPr lang="en-US" sz="1800" dirty="0">
                <a:latin typeface="Calibri" pitchFamily="34" charset="0"/>
                <a:ea typeface="Calibri" pitchFamily="34" charset="0"/>
                <a:cs typeface="Calibri" pitchFamily="34" charset="0"/>
              </a:rPr>
              <a:t>–</a:t>
            </a:r>
            <a:r>
              <a:rPr lang="en-US" sz="1800" dirty="0">
                <a:ea typeface="Calibri" pitchFamily="34" charset="0"/>
                <a:cs typeface="Calibri" pitchFamily="34" charset="0"/>
              </a:rPr>
              <a:t> Mode</a:t>
            </a:r>
          </a:p>
          <a:p>
            <a:pPr algn="just" eaLnBrk="0" hangingPunct="0"/>
            <a:endParaRPr lang="en-US" sz="1800" dirty="0"/>
          </a:p>
          <a:p>
            <a:pPr lvl="1" algn="just" eaLnBrk="0" hangingPunct="0">
              <a:buFont typeface="Wingdings" pitchFamily="2" charset="2"/>
              <a:buChar char="Ø"/>
            </a:pPr>
            <a:r>
              <a:rPr lang="en-US" sz="1800" dirty="0">
                <a:ea typeface="Calibri" pitchFamily="34" charset="0"/>
                <a:cs typeface="Calibri" pitchFamily="34" charset="0"/>
              </a:rPr>
              <a:t>The selection of the purposes, periods or modes to be considered in the location choice model becomes relevant when we want to account for travel behavior of individuals in an activity-based fashion but will finally depend on the available transportation model.</a:t>
            </a:r>
          </a:p>
          <a:p>
            <a:pPr lvl="1" algn="just" eaLnBrk="0" hangingPunct="0">
              <a:buFont typeface="Wingdings" pitchFamily="2" charset="2"/>
              <a:buChar char="Ø"/>
            </a:pPr>
            <a:endParaRPr lang="en-US" sz="1800" dirty="0"/>
          </a:p>
          <a:p>
            <a:pPr lvl="1" algn="just" eaLnBrk="0" hangingPunct="0">
              <a:buFont typeface="Wingdings" pitchFamily="2" charset="2"/>
              <a:buChar char="Ø"/>
            </a:pPr>
            <a:r>
              <a:rPr lang="en-US" sz="1800" dirty="0">
                <a:ea typeface="Calibri" pitchFamily="34" charset="0"/>
                <a:cs typeface="Calibri" pitchFamily="34" charset="0"/>
              </a:rPr>
              <a:t>In general, existing land use models consider only trips to work or only trips during the morning peak-hour. The inclusion of more dimensions in these variables may represent an advantage in terms of model quality but at the same time increases the complexity of the interaction between the transportation and the land use model.</a:t>
            </a:r>
            <a:endParaRPr lang="en-US" sz="1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5"/>
          <p:cNvSpPr>
            <a:spLocks noChangeArrowheads="1"/>
          </p:cNvSpPr>
          <p:nvPr/>
        </p:nvSpPr>
        <p:spPr bwMode="auto">
          <a:xfrm>
            <a:off x="685800" y="304800"/>
            <a:ext cx="8153400" cy="4800600"/>
          </a:xfrm>
          <a:prstGeom prst="rect">
            <a:avLst/>
          </a:prstGeom>
          <a:noFill/>
          <a:ln w="9525">
            <a:noFill/>
            <a:miter lim="800000"/>
            <a:headEnd/>
            <a:tailEnd/>
          </a:ln>
        </p:spPr>
        <p:txBody>
          <a:bodyPr>
            <a:spAutoFit/>
          </a:bodyPr>
          <a:lstStyle/>
          <a:p>
            <a:pPr algn="just" eaLnBrk="0" hangingPunct="0"/>
            <a:endParaRPr lang="en-US" sz="1800"/>
          </a:p>
          <a:p>
            <a:pPr algn="just" eaLnBrk="0" hangingPunct="0"/>
            <a:r>
              <a:rPr lang="en-US" sz="1800" b="1">
                <a:ea typeface="Calibri" pitchFamily="34" charset="0"/>
                <a:cs typeface="Times New Roman" pitchFamily="18" charset="0"/>
              </a:rPr>
              <a:t>(c) Transportation Networks and Infrastructure</a:t>
            </a:r>
          </a:p>
          <a:p>
            <a:pPr algn="just" eaLnBrk="0" hangingPunct="0"/>
            <a:endParaRPr lang="en-US" sz="1800"/>
          </a:p>
          <a:p>
            <a:pPr algn="just" eaLnBrk="0" hangingPunct="0"/>
            <a:r>
              <a:rPr lang="en-US" sz="1800">
                <a:ea typeface="Calibri" pitchFamily="34" charset="0"/>
                <a:cs typeface="Calibri" pitchFamily="34" charset="0"/>
              </a:rPr>
              <a:t>The presence of infrastructure and transportation networks affects location choice beyond their effect on the accessibility of a location. The distance to highways or public transport stations may be correlated with other access measurements but they also may generate added value or negative externalities that are not necessarily related with travel cost or travel time. Examples of this are the noise or pollution generated by a highway or an airport, or the added value that a neighborhood acquires when improved bike or pedestrian facilities are implemented. A list of possible attributes of this type is given next:</a:t>
            </a:r>
            <a:endParaRPr lang="en-US" sz="1800"/>
          </a:p>
          <a:p>
            <a:pPr lvl="1" algn="just" eaLnBrk="0" hangingPunct="0">
              <a:buFont typeface="Wingdings" pitchFamily="2" charset="2"/>
              <a:buChar char="Ø"/>
            </a:pPr>
            <a:r>
              <a:rPr lang="en-US" sz="1800">
                <a:ea typeface="Calibri" pitchFamily="34" charset="0"/>
                <a:cs typeface="Calibri" pitchFamily="34" charset="0"/>
              </a:rPr>
              <a:t>Distance to (or presence of) public transport networks</a:t>
            </a:r>
            <a:endParaRPr lang="en-US" sz="1800"/>
          </a:p>
          <a:p>
            <a:pPr lvl="1" algn="just" eaLnBrk="0" hangingPunct="0">
              <a:buFont typeface="Wingdings" pitchFamily="2" charset="2"/>
              <a:buChar char="Ø"/>
            </a:pPr>
            <a:r>
              <a:rPr lang="en-US" sz="1800">
                <a:ea typeface="Calibri" pitchFamily="34" charset="0"/>
                <a:cs typeface="Calibri" pitchFamily="34" charset="0"/>
              </a:rPr>
              <a:t> Distance to (or presence of) highways</a:t>
            </a:r>
            <a:endParaRPr lang="en-US" sz="1800"/>
          </a:p>
          <a:p>
            <a:pPr lvl="1" algn="just" eaLnBrk="0" hangingPunct="0">
              <a:buFont typeface="Wingdings" pitchFamily="2" charset="2"/>
              <a:buChar char="Ø"/>
            </a:pPr>
            <a:r>
              <a:rPr lang="en-US" sz="1800">
                <a:ea typeface="Calibri" pitchFamily="34" charset="0"/>
                <a:cs typeface="Calibri" pitchFamily="34" charset="0"/>
              </a:rPr>
              <a:t>Distance to attractive points in the city like the central business district, airports,</a:t>
            </a:r>
            <a:endParaRPr lang="en-US" sz="1800"/>
          </a:p>
          <a:p>
            <a:pPr lvl="1" algn="just" eaLnBrk="0" hangingPunct="0">
              <a:buFont typeface="Wingdings" pitchFamily="2" charset="2"/>
              <a:buChar char="Ø"/>
            </a:pPr>
            <a:r>
              <a:rPr lang="en-US" sz="1800">
                <a:ea typeface="Calibri" pitchFamily="34" charset="0"/>
                <a:cs typeface="Calibri" pitchFamily="34" charset="0"/>
              </a:rPr>
              <a:t>train stations, etc.)</a:t>
            </a:r>
            <a:endParaRPr lang="en-US" sz="1800"/>
          </a:p>
          <a:p>
            <a:pPr lvl="1" algn="just" eaLnBrk="0" hangingPunct="0">
              <a:buFont typeface="Wingdings" pitchFamily="2" charset="2"/>
              <a:buChar char="Ø"/>
            </a:pPr>
            <a:r>
              <a:rPr lang="en-US" sz="1800">
                <a:ea typeface="Calibri" pitchFamily="34" charset="0"/>
                <a:cs typeface="Calibri" pitchFamily="34" charset="0"/>
              </a:rPr>
              <a:t>Presence of other transport facilities (bike lanes, facilities for pedestrians, etc.)</a:t>
            </a:r>
            <a:endParaRPr lang="en-US" sz="1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1"/>
          <p:cNvSpPr>
            <a:spLocks noChangeArrowheads="1"/>
          </p:cNvSpPr>
          <p:nvPr/>
        </p:nvSpPr>
        <p:spPr bwMode="auto">
          <a:xfrm>
            <a:off x="304800" y="914400"/>
            <a:ext cx="8153400" cy="4400550"/>
          </a:xfrm>
          <a:prstGeom prst="rect">
            <a:avLst/>
          </a:prstGeom>
          <a:noFill/>
          <a:ln w="9525">
            <a:noFill/>
            <a:miter lim="800000"/>
            <a:headEnd/>
            <a:tailEnd/>
          </a:ln>
        </p:spPr>
        <p:txBody>
          <a:bodyPr>
            <a:spAutoFit/>
          </a:bodyPr>
          <a:lstStyle/>
          <a:p>
            <a:pPr lvl="1" algn="just" eaLnBrk="0" hangingPunct="0">
              <a:tabLst>
                <a:tab pos="228600" algn="l"/>
              </a:tabLst>
            </a:pPr>
            <a:r>
              <a:rPr lang="en-GB" sz="2000" b="1">
                <a:solidFill>
                  <a:srgbClr val="000000"/>
                </a:solidFill>
                <a:cs typeface="Times New Roman" pitchFamily="18" charset="0"/>
              </a:rPr>
              <a:t>Urban Structure, Changing transportation and Technology </a:t>
            </a:r>
          </a:p>
          <a:p>
            <a:pPr lvl="1" algn="just" eaLnBrk="0" hangingPunct="0">
              <a:tabLst>
                <a:tab pos="228600" algn="l"/>
              </a:tabLst>
            </a:pPr>
            <a:endParaRPr lang="en-US" sz="2000">
              <a:cs typeface="Times New Roman" pitchFamily="18" charset="0"/>
            </a:endParaRPr>
          </a:p>
          <a:p>
            <a:pPr algn="just" eaLnBrk="0" hangingPunct="0">
              <a:tabLst>
                <a:tab pos="228600" algn="l"/>
              </a:tabLst>
            </a:pPr>
            <a:r>
              <a:rPr lang="en-GB" sz="2000" b="1">
                <a:solidFill>
                  <a:srgbClr val="000000"/>
                </a:solidFill>
                <a:cs typeface="Times New Roman" pitchFamily="18" charset="0"/>
              </a:rPr>
              <a:t>Theories of Urban Structure </a:t>
            </a:r>
          </a:p>
          <a:p>
            <a:pPr algn="just" eaLnBrk="0" hangingPunct="0">
              <a:tabLst>
                <a:tab pos="228600" algn="l"/>
              </a:tabLst>
            </a:pPr>
            <a:endParaRPr lang="en-US" sz="2000">
              <a:cs typeface="Times New Roman" pitchFamily="18" charset="0"/>
            </a:endParaRPr>
          </a:p>
          <a:p>
            <a:pPr lvl="1" algn="just">
              <a:buFont typeface="Wingdings" pitchFamily="2" charset="2"/>
              <a:buChar char="Ø"/>
              <a:tabLst>
                <a:tab pos="228600" algn="l"/>
              </a:tabLst>
            </a:pPr>
            <a:r>
              <a:rPr lang="en-GB" sz="2000">
                <a:solidFill>
                  <a:srgbClr val="000000"/>
                </a:solidFill>
                <a:cs typeface="Times New Roman" pitchFamily="18" charset="0"/>
              </a:rPr>
              <a:t> </a:t>
            </a:r>
            <a:r>
              <a:rPr lang="en-US" sz="2000"/>
              <a:t>Urban structure is the arrangement of land use in urban areas. </a:t>
            </a:r>
          </a:p>
          <a:p>
            <a:pPr algn="just">
              <a:tabLst>
                <a:tab pos="228600" algn="l"/>
              </a:tabLst>
            </a:pPr>
            <a:endParaRPr lang="en-US" sz="2000"/>
          </a:p>
          <a:p>
            <a:pPr lvl="1" algn="just">
              <a:buFont typeface="Wingdings" pitchFamily="2" charset="2"/>
              <a:buChar char="Ø"/>
              <a:tabLst>
                <a:tab pos="228600" algn="l"/>
              </a:tabLst>
            </a:pPr>
            <a:r>
              <a:rPr lang="en-US" sz="2000"/>
              <a:t>Sociologists, economists, and geographers have developed several models, explaining where different types of people and businesses tend to exist within the urban setting. Three models are described in this article. </a:t>
            </a:r>
          </a:p>
          <a:p>
            <a:pPr lvl="1" algn="just">
              <a:buFont typeface="Wingdings" pitchFamily="2" charset="2"/>
              <a:buChar char="Ø"/>
              <a:tabLst>
                <a:tab pos="228600" algn="l"/>
              </a:tabLst>
            </a:pPr>
            <a:endParaRPr lang="en-US" sz="2000"/>
          </a:p>
          <a:p>
            <a:pPr lvl="1" algn="just">
              <a:buFont typeface="Wingdings" pitchFamily="2" charset="2"/>
              <a:buChar char="Ø"/>
              <a:tabLst>
                <a:tab pos="228600" algn="l"/>
              </a:tabLst>
            </a:pPr>
            <a:r>
              <a:rPr lang="en-US" sz="2000"/>
              <a:t>Urban structure can also refer to the </a:t>
            </a:r>
            <a:r>
              <a:rPr lang="en-US" sz="2000" b="1"/>
              <a:t>urban spatial structure</a:t>
            </a:r>
            <a:r>
              <a:rPr lang="en-US" sz="2000"/>
              <a:t>, which concerns the arrangement of public and private space in cities and the degree of connectivity and accessibility.</a:t>
            </a:r>
          </a:p>
          <a:p>
            <a:pPr algn="just" eaLnBrk="0" hangingPunct="0">
              <a:tabLst>
                <a:tab pos="228600" algn="l"/>
              </a:tabLst>
            </a:pPr>
            <a:endParaRPr lang="en-GB" sz="2000" b="1">
              <a:solidFill>
                <a:srgbClr val="000000"/>
              </a:solidFill>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228600" y="304800"/>
            <a:ext cx="8610600" cy="5632450"/>
          </a:xfrm>
          <a:prstGeom prst="rect">
            <a:avLst/>
          </a:prstGeom>
          <a:noFill/>
          <a:ln w="9525">
            <a:noFill/>
            <a:miter lim="800000"/>
            <a:headEnd/>
            <a:tailEnd/>
          </a:ln>
          <a:effectLst/>
        </p:spPr>
        <p:txBody>
          <a:bodyPr anchor="ctr">
            <a:spAutoFit/>
          </a:bodyPr>
          <a:lstStyle/>
          <a:p>
            <a:pPr algn="just" eaLnBrk="0" hangingPunct="0">
              <a:defRPr/>
            </a:pPr>
            <a:r>
              <a:rPr lang="en-US" sz="2000" b="1" u="sng" dirty="0">
                <a:solidFill>
                  <a:srgbClr val="000000"/>
                </a:solidFill>
                <a:latin typeface="Sylfaen" pitchFamily="18" charset="0"/>
                <a:ea typeface="Times New Roman" pitchFamily="18" charset="0"/>
                <a:cs typeface="Times New Roman" pitchFamily="18" charset="0"/>
              </a:rPr>
              <a:t>THEORIES OF URBAN STRUCTURE:</a:t>
            </a:r>
            <a:r>
              <a:rPr lang="en-US" sz="2000" b="1" u="sng" dirty="0">
                <a:solidFill>
                  <a:srgbClr val="000000"/>
                </a:solidFill>
                <a:latin typeface="Calibri"/>
                <a:ea typeface="Times New Roman" pitchFamily="18" charset="0"/>
                <a:cs typeface="Times New Roman" pitchFamily="18" charset="0"/>
              </a:rPr>
              <a:t>  </a:t>
            </a:r>
            <a:r>
              <a:rPr lang="en-US" sz="2000" b="1" i="1" u="sng" dirty="0">
                <a:solidFill>
                  <a:srgbClr val="000000"/>
                </a:solidFill>
                <a:latin typeface="Sylfaen" pitchFamily="18" charset="0"/>
                <a:ea typeface="Times New Roman" pitchFamily="18" charset="0"/>
                <a:cs typeface="Times New Roman" pitchFamily="18" charset="0"/>
              </a:rPr>
              <a:t>Models to describe the development of cities.</a:t>
            </a:r>
            <a:endParaRPr lang="en-US" sz="2000" dirty="0"/>
          </a:p>
          <a:p>
            <a:pPr algn="just" eaLnBrk="0" hangingPunct="0">
              <a:defRPr/>
            </a:pPr>
            <a:r>
              <a:rPr lang="en-US" sz="2000" dirty="0">
                <a:solidFill>
                  <a:srgbClr val="000000"/>
                </a:solidFill>
                <a:latin typeface="Calibri"/>
                <a:ea typeface="Times New Roman" pitchFamily="18" charset="0"/>
                <a:cs typeface="Times New Roman" pitchFamily="18" charset="0"/>
              </a:rPr>
              <a:t> </a:t>
            </a:r>
            <a:endParaRPr lang="en-US" sz="2000" dirty="0"/>
          </a:p>
          <a:p>
            <a:pPr algn="just">
              <a:defRPr/>
            </a:pPr>
            <a:r>
              <a:rPr lang="en-GB" sz="2000" dirty="0"/>
              <a:t>There are several theories or models put forth as an explanation and description of urban structure. </a:t>
            </a:r>
          </a:p>
          <a:p>
            <a:pPr algn="just">
              <a:defRPr/>
            </a:pPr>
            <a:endParaRPr lang="en-GB" sz="2000" dirty="0"/>
          </a:p>
          <a:p>
            <a:pPr algn="just">
              <a:defRPr/>
            </a:pPr>
            <a:r>
              <a:rPr lang="en-GB" sz="2000" dirty="0"/>
              <a:t>Some of them are the </a:t>
            </a:r>
            <a:r>
              <a:rPr lang="en-US" sz="2000" dirty="0">
                <a:latin typeface="+mj-lt"/>
              </a:rPr>
              <a:t>Zonal model (</a:t>
            </a:r>
            <a:r>
              <a:rPr lang="en-GB" sz="2000" dirty="0"/>
              <a:t>concentric zone theory ) developed  by Ernest Burgess (1925), the sector theory by (Hoyt, 1939), multiple nuclei theory described by </a:t>
            </a:r>
            <a:r>
              <a:rPr lang="en-GB" sz="2000" dirty="0" err="1"/>
              <a:t>Ullman</a:t>
            </a:r>
            <a:r>
              <a:rPr lang="en-GB" sz="2000" dirty="0"/>
              <a:t> and Harris (1945),  and hybrid land use model  (</a:t>
            </a:r>
            <a:r>
              <a:rPr lang="en-US" sz="2000" dirty="0">
                <a:ea typeface="Times New Roman" pitchFamily="18" charset="0"/>
              </a:rPr>
              <a:t>W. </a:t>
            </a:r>
            <a:r>
              <a:rPr lang="en-US" sz="2000" dirty="0" err="1">
                <a:ea typeface="Times New Roman" pitchFamily="18" charset="0"/>
              </a:rPr>
              <a:t>Isard</a:t>
            </a:r>
            <a:r>
              <a:rPr lang="en-US" sz="2000" dirty="0">
                <a:ea typeface="Times New Roman" pitchFamily="18" charset="0"/>
              </a:rPr>
              <a:t> (1955). ) </a:t>
            </a:r>
            <a:r>
              <a:rPr lang="en-GB" sz="2000" dirty="0"/>
              <a:t>have been gaining popularity with the increased study of urbanized area in the social sciences and urban geography in particular</a:t>
            </a:r>
          </a:p>
          <a:p>
            <a:pPr algn="just">
              <a:defRPr/>
            </a:pPr>
            <a:endParaRPr lang="en-US" sz="2000" dirty="0">
              <a:latin typeface="+mj-lt"/>
            </a:endParaRPr>
          </a:p>
          <a:p>
            <a:pPr algn="just">
              <a:defRPr/>
            </a:pPr>
            <a:endParaRPr lang="en-US" sz="2000" dirty="0">
              <a:latin typeface="+mj-lt"/>
            </a:endParaRPr>
          </a:p>
          <a:p>
            <a:pPr lvl="1" algn="just" eaLnBrk="0" hangingPunct="0">
              <a:buFont typeface="Wingdings" pitchFamily="2" charset="2"/>
              <a:buChar char="Ø"/>
              <a:defRPr/>
            </a:pPr>
            <a:r>
              <a:rPr lang="en-US" sz="2000" dirty="0"/>
              <a:t>Zonal model (</a:t>
            </a:r>
            <a:r>
              <a:rPr lang="en-GB" sz="2000" dirty="0"/>
              <a:t>concentric zone theory </a:t>
            </a:r>
          </a:p>
          <a:p>
            <a:pPr lvl="1" algn="just" eaLnBrk="0" hangingPunct="0">
              <a:buFont typeface="Wingdings" pitchFamily="2" charset="2"/>
              <a:buChar char="Ø"/>
              <a:defRPr/>
            </a:pPr>
            <a:r>
              <a:rPr lang="en-US" sz="2000" dirty="0">
                <a:solidFill>
                  <a:srgbClr val="000000"/>
                </a:solidFill>
                <a:latin typeface="+mj-lt"/>
                <a:ea typeface="Times New Roman" pitchFamily="18" charset="0"/>
                <a:cs typeface="Times New Roman" pitchFamily="18" charset="0"/>
              </a:rPr>
              <a:t>Sector model</a:t>
            </a:r>
          </a:p>
          <a:p>
            <a:pPr lvl="1" algn="just" eaLnBrk="0" hangingPunct="0">
              <a:buFont typeface="Wingdings" pitchFamily="2" charset="2"/>
              <a:buChar char="Ø"/>
              <a:defRPr/>
            </a:pPr>
            <a:r>
              <a:rPr lang="en-US" sz="2000" dirty="0">
                <a:solidFill>
                  <a:srgbClr val="000000"/>
                </a:solidFill>
                <a:latin typeface="+mj-lt"/>
                <a:ea typeface="Times New Roman" pitchFamily="18" charset="0"/>
                <a:cs typeface="Times New Roman" pitchFamily="18" charset="0"/>
              </a:rPr>
              <a:t>Multiple nuclei model</a:t>
            </a:r>
          </a:p>
          <a:p>
            <a:pPr lvl="1" algn="just" eaLnBrk="0" hangingPunct="0">
              <a:buFont typeface="Wingdings" pitchFamily="2" charset="2"/>
              <a:buChar char="Ø"/>
              <a:defRPr/>
            </a:pPr>
            <a:r>
              <a:rPr lang="en-US" sz="2000" dirty="0">
                <a:solidFill>
                  <a:srgbClr val="000000"/>
                </a:solidFill>
                <a:latin typeface="+mj-lt"/>
                <a:ea typeface="Times New Roman" pitchFamily="18" charset="0"/>
                <a:cs typeface="Times New Roman" pitchFamily="18" charset="0"/>
              </a:rPr>
              <a:t>Hybrid land use model </a:t>
            </a:r>
          </a:p>
          <a:p>
            <a:pPr algn="just" eaLnBrk="0" hangingPunct="0">
              <a:defRPr/>
            </a:pPr>
            <a:endParaRPr lang="en-US" sz="2000" b="1" dirty="0">
              <a:solidFill>
                <a:srgbClr val="000000"/>
              </a:solidFill>
              <a:latin typeface="Sylfaen" pitchFamily="18" charset="0"/>
              <a:ea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228600" y="609600"/>
            <a:ext cx="8610600" cy="5632450"/>
          </a:xfrm>
          <a:prstGeom prst="rect">
            <a:avLst/>
          </a:prstGeom>
          <a:noFill/>
          <a:ln w="9525">
            <a:noFill/>
            <a:miter lim="800000"/>
            <a:headEnd/>
            <a:tailEnd/>
          </a:ln>
        </p:spPr>
        <p:txBody>
          <a:bodyPr>
            <a:spAutoFit/>
          </a:bodyPr>
          <a:lstStyle/>
          <a:p>
            <a:pPr algn="just" eaLnBrk="0" hangingPunct="0"/>
            <a:r>
              <a:rPr lang="en-US" sz="1800" b="1">
                <a:solidFill>
                  <a:srgbClr val="000000"/>
                </a:solidFill>
                <a:latin typeface="Sylfaen" pitchFamily="18" charset="0"/>
                <a:cs typeface="Times New Roman" pitchFamily="18" charset="0"/>
              </a:rPr>
              <a:t>CONCENTRIC ZONE THEORY (Earnest Burgess)</a:t>
            </a:r>
            <a:r>
              <a:rPr lang="en-US" sz="1800" b="1">
                <a:solidFill>
                  <a:srgbClr val="000000"/>
                </a:solidFill>
                <a:latin typeface="Calibri" pitchFamily="34" charset="0"/>
                <a:cs typeface="Times New Roman" pitchFamily="18" charset="0"/>
              </a:rPr>
              <a:t> </a:t>
            </a:r>
            <a:endParaRPr lang="en-US" sz="1800"/>
          </a:p>
          <a:p>
            <a:pPr algn="just" eaLnBrk="0" hangingPunct="0"/>
            <a:endParaRPr lang="en-US" sz="1800">
              <a:cs typeface="Times New Roman" pitchFamily="18" charset="0"/>
            </a:endParaRPr>
          </a:p>
          <a:p>
            <a:pPr lvl="1" algn="just">
              <a:buFont typeface="Wingdings" pitchFamily="2" charset="2"/>
              <a:buChar char="Ø"/>
            </a:pPr>
            <a:r>
              <a:rPr lang="en-US" sz="1800"/>
              <a:t>This model was the first to explain distribution of social groups within urban areas.</a:t>
            </a:r>
          </a:p>
          <a:p>
            <a:pPr lvl="1" algn="just">
              <a:buFont typeface="Wingdings" pitchFamily="2" charset="2"/>
              <a:buChar char="Ø"/>
            </a:pPr>
            <a:r>
              <a:rPr lang="en-US" sz="1800"/>
              <a:t> It was created by sociologist </a:t>
            </a:r>
            <a:r>
              <a:rPr lang="en-US" sz="1800" u="sng"/>
              <a:t>Ernest Burgess</a:t>
            </a:r>
            <a:r>
              <a:rPr lang="en-US" sz="1800"/>
              <a:t> in 1924. </a:t>
            </a:r>
          </a:p>
          <a:p>
            <a:pPr lvl="1" algn="just">
              <a:buFont typeface="Wingdings" pitchFamily="2" charset="2"/>
              <a:buChar char="Ø"/>
            </a:pPr>
            <a:endParaRPr lang="en-US" sz="1800"/>
          </a:p>
          <a:p>
            <a:pPr lvl="1" algn="just">
              <a:buFont typeface="Wingdings" pitchFamily="2" charset="2"/>
              <a:buChar char="Ø"/>
            </a:pPr>
            <a:r>
              <a:rPr lang="en-US" sz="1800"/>
              <a:t>According to this model, a city grows outward from a central point in a series of rings. The innermost ring represents the CBD</a:t>
            </a:r>
          </a:p>
          <a:p>
            <a:pPr lvl="1" algn="just">
              <a:buFont typeface="Wingdings" pitchFamily="2" charset="2"/>
              <a:buChar char="Ø"/>
            </a:pPr>
            <a:endParaRPr lang="en-US" sz="1800">
              <a:solidFill>
                <a:srgbClr val="000000"/>
              </a:solidFill>
              <a:cs typeface="Times New Roman" pitchFamily="18" charset="0"/>
            </a:endParaRPr>
          </a:p>
          <a:p>
            <a:pPr lvl="1" algn="just">
              <a:buFont typeface="Wingdings" pitchFamily="2" charset="2"/>
              <a:buChar char="Ø"/>
            </a:pPr>
            <a:r>
              <a:rPr lang="en-GB" sz="1800">
                <a:solidFill>
                  <a:srgbClr val="000000"/>
                </a:solidFill>
                <a:cs typeface="Times New Roman" pitchFamily="18" charset="0"/>
              </a:rPr>
              <a:t>This concentric ring model depicts urban land use in concentric rings: the Central Business District (or CBD) in the middle of the model, and the city expanded in rings with different land uses. </a:t>
            </a:r>
          </a:p>
          <a:p>
            <a:pPr lvl="1" algn="just">
              <a:buFont typeface="Wingdings" pitchFamily="2" charset="2"/>
              <a:buChar char="Ø"/>
            </a:pPr>
            <a:endParaRPr lang="en-GB" sz="1800">
              <a:solidFill>
                <a:srgbClr val="000000"/>
              </a:solidFill>
              <a:cs typeface="Times New Roman" pitchFamily="18" charset="0"/>
            </a:endParaRPr>
          </a:p>
          <a:p>
            <a:pPr lvl="1" algn="just">
              <a:buFont typeface="Wingdings" pitchFamily="2" charset="2"/>
              <a:buChar char="Ø"/>
            </a:pPr>
            <a:r>
              <a:rPr lang="en-US" sz="1800">
                <a:solidFill>
                  <a:srgbClr val="000000"/>
                </a:solidFill>
                <a:cs typeface="Times New Roman" pitchFamily="18" charset="0"/>
              </a:rPr>
              <a:t>city has a single centre, otherwise known as the CBD (Central Business District)</a:t>
            </a:r>
          </a:p>
          <a:p>
            <a:pPr lvl="1" algn="just">
              <a:buFont typeface="Wingdings" pitchFamily="2" charset="2"/>
              <a:buChar char="Ø"/>
            </a:pPr>
            <a:r>
              <a:rPr lang="en-US" sz="1800"/>
              <a:t>It is surrounded by a second ring, the zone of transition, which contains industry and poorer-quality housing. </a:t>
            </a:r>
          </a:p>
          <a:p>
            <a:pPr lvl="1" algn="just">
              <a:buFont typeface="Wingdings" pitchFamily="2" charset="2"/>
              <a:buChar char="Ø"/>
            </a:pPr>
            <a:endParaRPr lang="en-US" sz="1800"/>
          </a:p>
          <a:p>
            <a:pPr lvl="1" algn="just">
              <a:buFont typeface="Wingdings" pitchFamily="2" charset="2"/>
              <a:buChar char="Ø"/>
            </a:pPr>
            <a:r>
              <a:rPr lang="en-US" sz="1800"/>
              <a:t>The third ring contains housing for the working-class and is called the zone of independent workers' homes. </a:t>
            </a:r>
          </a:p>
          <a:p>
            <a:pPr lvl="1" algn="just">
              <a:buFont typeface="Wingdings" pitchFamily="2" charset="2"/>
              <a:buChar char="Ø"/>
            </a:pPr>
            <a:endParaRPr lang="en-US" sz="1800"/>
          </a:p>
          <a:p>
            <a:pPr lvl="1" algn="just">
              <a:buFont typeface="Wingdings" pitchFamily="2" charset="2"/>
              <a:buChar char="Ø"/>
            </a:pPr>
            <a:r>
              <a:rPr lang="en-US" sz="1800"/>
              <a:t>The fourth ring has newer and larger houses usually occupied by the middle-class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ChangeArrowheads="1"/>
          </p:cNvSpPr>
          <p:nvPr/>
        </p:nvSpPr>
        <p:spPr bwMode="auto">
          <a:xfrm>
            <a:off x="381000" y="228600"/>
            <a:ext cx="8458200" cy="4386263"/>
          </a:xfrm>
          <a:prstGeom prst="rect">
            <a:avLst/>
          </a:prstGeom>
          <a:noFill/>
          <a:ln w="9525">
            <a:noFill/>
            <a:miter lim="800000"/>
            <a:headEnd/>
            <a:tailEnd/>
          </a:ln>
        </p:spPr>
        <p:txBody>
          <a:bodyPr>
            <a:spAutoFit/>
          </a:bodyPr>
          <a:lstStyle/>
          <a:p>
            <a:pPr lvl="1" algn="just"/>
            <a:endParaRPr lang="en-US" sz="1800"/>
          </a:p>
          <a:p>
            <a:pPr lvl="1" algn="just"/>
            <a:r>
              <a:rPr lang="en-US" sz="1800"/>
              <a:t> </a:t>
            </a:r>
          </a:p>
          <a:p>
            <a:pPr lvl="1" algn="just">
              <a:buFont typeface="Wingdings" pitchFamily="2" charset="2"/>
              <a:buChar char="Ø"/>
            </a:pPr>
            <a:r>
              <a:rPr lang="en-US" sz="1800"/>
              <a:t>This ring is called the zone of better residences. </a:t>
            </a:r>
          </a:p>
          <a:p>
            <a:pPr lvl="1" algn="just">
              <a:buFont typeface="Wingdings" pitchFamily="2" charset="2"/>
              <a:buChar char="Ø"/>
            </a:pPr>
            <a:endParaRPr lang="en-US" sz="1800"/>
          </a:p>
          <a:p>
            <a:pPr lvl="1" algn="just">
              <a:buFont typeface="Wingdings" pitchFamily="2" charset="2"/>
              <a:buChar char="Ø"/>
            </a:pPr>
            <a:r>
              <a:rPr lang="en-US" sz="1800"/>
              <a:t>The outermost ring is called the commuter's zone. </a:t>
            </a:r>
          </a:p>
          <a:p>
            <a:pPr lvl="1" algn="just">
              <a:buFont typeface="Wingdings" pitchFamily="2" charset="2"/>
              <a:buChar char="Ø"/>
            </a:pPr>
            <a:endParaRPr lang="en-US" sz="1800"/>
          </a:p>
          <a:p>
            <a:pPr lvl="1" algn="just">
              <a:buFont typeface="Wingdings" pitchFamily="2" charset="2"/>
              <a:buChar char="Ø"/>
            </a:pPr>
            <a:r>
              <a:rPr lang="en-US" sz="1800"/>
              <a:t>This zone represents people who choose to live in residential suburbs and take a daily commute into the CBD to work.</a:t>
            </a:r>
          </a:p>
          <a:p>
            <a:pPr lvl="1" algn="just" eaLnBrk="0" hangingPunct="0">
              <a:lnSpc>
                <a:spcPct val="150000"/>
              </a:lnSpc>
              <a:buFont typeface="Wingdings" pitchFamily="2" charset="2"/>
              <a:buChar char="Ø"/>
            </a:pPr>
            <a:r>
              <a:rPr lang="en-US" sz="1800">
                <a:solidFill>
                  <a:srgbClr val="000000"/>
                </a:solidFill>
                <a:cs typeface="Times New Roman" pitchFamily="18" charset="0"/>
              </a:rPr>
              <a:t>It is assumed that the poor cannot afford to commute long distances, and also that they must live in the older and cheaper houses near the centre, so low class residential are near the CBD</a:t>
            </a:r>
            <a:endParaRPr lang="en-US" sz="1800"/>
          </a:p>
          <a:p>
            <a:pPr lvl="1" algn="just">
              <a:buFont typeface="Wingdings" pitchFamily="2" charset="2"/>
              <a:buChar char="Ø"/>
            </a:pPr>
            <a:endParaRPr lang="en-US" sz="1800">
              <a:solidFill>
                <a:schemeClr val="tx2"/>
              </a:solidFill>
            </a:endParaRPr>
          </a:p>
          <a:p>
            <a:pPr lvl="1" algn="just"/>
            <a:endParaRPr lang="en-US" sz="1800"/>
          </a:p>
          <a:p>
            <a:pPr algn="just" eaLnBrk="0" hangingPunct="0">
              <a:buFontTx/>
              <a:buChar char="•"/>
            </a:pPr>
            <a:endParaRPr lang="en-US" sz="18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7239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2" descr="burgess.gif (20992 bytes)"/>
          <p:cNvPicPr>
            <a:picLocks noChangeAspect="1" noChangeArrowheads="1"/>
          </p:cNvPicPr>
          <p:nvPr/>
        </p:nvPicPr>
        <p:blipFill>
          <a:blip r:embed="rId3" r:link="rId4"/>
          <a:srcRect/>
          <a:stretch>
            <a:fillRect/>
          </a:stretch>
        </p:blipFill>
        <p:spPr bwMode="auto">
          <a:xfrm>
            <a:off x="838200" y="533400"/>
            <a:ext cx="7391400" cy="48768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228600" y="304800"/>
            <a:ext cx="8534400" cy="7570788"/>
          </a:xfrm>
          <a:prstGeom prst="rect">
            <a:avLst/>
          </a:prstGeom>
          <a:noFill/>
          <a:ln w="9525">
            <a:noFill/>
            <a:miter lim="800000"/>
            <a:headEnd/>
            <a:tailEnd/>
          </a:ln>
          <a:effectLst/>
        </p:spPr>
        <p:txBody>
          <a:bodyPr anchor="ctr">
            <a:spAutoFit/>
          </a:bodyPr>
          <a:lstStyle/>
          <a:p>
            <a:pPr eaLnBrk="0" hangingPunct="0">
              <a:defRPr/>
            </a:pPr>
            <a:r>
              <a:rPr lang="en-US" sz="1800" b="1" dirty="0">
                <a:solidFill>
                  <a:srgbClr val="000000"/>
                </a:solidFill>
                <a:latin typeface="+mj-lt"/>
                <a:ea typeface="Times New Roman" pitchFamily="18" charset="0"/>
                <a:cs typeface="Times New Roman" pitchFamily="18" charset="0"/>
              </a:rPr>
              <a:t>SECTOR MODEL </a:t>
            </a:r>
            <a:r>
              <a:rPr lang="en-US" sz="1800" dirty="0">
                <a:solidFill>
                  <a:srgbClr val="000000"/>
                </a:solidFill>
                <a:latin typeface="+mj-lt"/>
                <a:ea typeface="Times New Roman" pitchFamily="18" charset="0"/>
                <a:cs typeface="Times New Roman" pitchFamily="18" charset="0"/>
              </a:rPr>
              <a:t>(Homer Hoyt)</a:t>
            </a:r>
            <a:r>
              <a:rPr lang="en-US" sz="1800" b="1" dirty="0">
                <a:solidFill>
                  <a:srgbClr val="000000"/>
                </a:solidFill>
                <a:latin typeface="+mj-lt"/>
                <a:ea typeface="Times New Roman" pitchFamily="18" charset="0"/>
                <a:cs typeface="Times New Roman" pitchFamily="18" charset="0"/>
              </a:rPr>
              <a:t> </a:t>
            </a:r>
            <a:endParaRPr lang="en-US" sz="1800" dirty="0">
              <a:latin typeface="+mj-lt"/>
            </a:endParaRPr>
          </a:p>
          <a:p>
            <a:pPr lvl="1">
              <a:buFont typeface="Wingdings" pitchFamily="2" charset="2"/>
              <a:buChar char="Ø"/>
              <a:defRPr/>
            </a:pPr>
            <a:r>
              <a:rPr lang="en-US" sz="1800" dirty="0">
                <a:latin typeface="+mj-lt"/>
              </a:rPr>
              <a:t>His model, the sector model, proposed that a city develops in sectors instead of rings. </a:t>
            </a:r>
          </a:p>
          <a:p>
            <a:pPr lvl="1">
              <a:buFont typeface="Wingdings" pitchFamily="2" charset="2"/>
              <a:buChar char="Ø"/>
              <a:defRPr/>
            </a:pPr>
            <a:endParaRPr lang="en-US" sz="1800" dirty="0">
              <a:latin typeface="+mj-lt"/>
            </a:endParaRPr>
          </a:p>
          <a:p>
            <a:pPr lvl="1">
              <a:buFont typeface="Wingdings" pitchFamily="2" charset="2"/>
              <a:buChar char="Ø"/>
              <a:defRPr/>
            </a:pPr>
            <a:r>
              <a:rPr lang="en-US" sz="1800" dirty="0">
                <a:latin typeface="+mj-lt"/>
              </a:rPr>
              <a:t>Certain areas of a city are more attractive for various activities, whether by chance or geographic and environmental reasons.</a:t>
            </a:r>
          </a:p>
          <a:p>
            <a:pPr lvl="1">
              <a:buFont typeface="Wingdings" pitchFamily="2" charset="2"/>
              <a:buChar char="Ø"/>
              <a:defRPr/>
            </a:pPr>
            <a:endParaRPr lang="en-US" sz="1800" dirty="0">
              <a:latin typeface="+mj-lt"/>
            </a:endParaRPr>
          </a:p>
          <a:p>
            <a:pPr lvl="1">
              <a:buFont typeface="Wingdings" pitchFamily="2" charset="2"/>
              <a:buChar char="Ø"/>
              <a:defRPr/>
            </a:pPr>
            <a:r>
              <a:rPr lang="en-US" sz="1800" dirty="0">
                <a:latin typeface="+mj-lt"/>
              </a:rPr>
              <a:t> As the city grows and these activities flourish and expand outward, they do so in a wedge and become a sector of the city. </a:t>
            </a:r>
          </a:p>
          <a:p>
            <a:pPr lvl="1">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solidFill>
                  <a:srgbClr val="000000"/>
                </a:solidFill>
                <a:latin typeface="+mj-lt"/>
                <a:ea typeface="Times New Roman" pitchFamily="18" charset="0"/>
                <a:cs typeface="Times New Roman" pitchFamily="18" charset="0"/>
              </a:rPr>
              <a:t>Recognizes the existence of land use zones, but suggests that there are sectors or wedges of land uses in the city. Due to the emergence of star-shaped transportation routes, such as bus lines and streetcar lines. As such, the industrial would lie in a sector along the rail lines coming into the city centre and poorer people live adjacent to industrial near their jobs. Rich live on the opposite side of town far from the industry and poor -middle income in between</a:t>
            </a:r>
          </a:p>
          <a:p>
            <a:pPr lvl="1" algn="just" eaLnBrk="0" hangingPunct="0">
              <a:buFont typeface="Wingdings" pitchFamily="2" charset="2"/>
              <a:buChar char="Ø"/>
              <a:defRPr/>
            </a:pPr>
            <a:endParaRPr lang="en-US" sz="1800" dirty="0">
              <a:latin typeface="+mj-lt"/>
            </a:endParaRPr>
          </a:p>
          <a:p>
            <a:pPr lvl="1">
              <a:buFont typeface="Wingdings" pitchFamily="2" charset="2"/>
              <a:buChar char="Ø"/>
              <a:defRPr/>
            </a:pPr>
            <a:r>
              <a:rPr lang="en-US" sz="1800" dirty="0">
                <a:latin typeface="+mj-lt"/>
              </a:rPr>
              <a:t>If a district is set up for high income housing, for example, any new development in that district will expand from the outer edge.</a:t>
            </a:r>
          </a:p>
          <a:p>
            <a:pPr lvl="1">
              <a:buFont typeface="Wingdings" pitchFamily="2" charset="2"/>
              <a:buChar char="Ø"/>
              <a:defRPr/>
            </a:pPr>
            <a:endParaRPr lang="en-US" sz="1800" dirty="0">
              <a:latin typeface="+mj-lt"/>
            </a:endParaRPr>
          </a:p>
          <a:p>
            <a:pPr lvl="1">
              <a:buFont typeface="Wingdings" pitchFamily="2" charset="2"/>
              <a:buChar char="Ø"/>
              <a:defRPr/>
            </a:pPr>
            <a:r>
              <a:rPr lang="en-US" sz="1800" dirty="0">
                <a:latin typeface="+mj-lt"/>
              </a:rPr>
              <a:t>To some degree this theory is just a refinement on the concentric model rather than a radical restatement. </a:t>
            </a:r>
          </a:p>
          <a:p>
            <a:pPr eaLnBrk="0" hangingPunct="0">
              <a:defRPr/>
            </a:pPr>
            <a:endParaRPr lang="en-US" sz="1800" dirty="0">
              <a:latin typeface="+mj-lt"/>
            </a:endParaRPr>
          </a:p>
          <a:p>
            <a:pPr eaLnBrk="0" hangingPunct="0">
              <a:defRPr/>
            </a:pPr>
            <a:r>
              <a:rPr lang="en-US" sz="1800" dirty="0">
                <a:solidFill>
                  <a:srgbClr val="000000"/>
                </a:solidFill>
                <a:latin typeface="+mj-lt"/>
                <a:ea typeface="Times New Roman" pitchFamily="18" charset="0"/>
                <a:cs typeface="Times New Roman" pitchFamily="18" charset="0"/>
              </a:rPr>
              <a:t> </a:t>
            </a:r>
            <a:endParaRPr lang="en-US" sz="1800" dirty="0">
              <a:latin typeface="+mj-lt"/>
            </a:endParaRPr>
          </a:p>
          <a:p>
            <a:pPr eaLnBrk="0" hangingPunct="0">
              <a:defRPr/>
            </a:pPr>
            <a:endParaRPr lang="en-US" sz="1800" dirty="0">
              <a:latin typeface="+mj-lt"/>
            </a:endParaRPr>
          </a:p>
          <a:p>
            <a:pPr eaLnBrk="0" hangingPunct="0">
              <a:defRPr/>
            </a:pPr>
            <a:r>
              <a:rPr lang="en-US" sz="1800" dirty="0">
                <a:solidFill>
                  <a:srgbClr val="000000"/>
                </a:solidFill>
                <a:latin typeface="+mj-lt"/>
                <a:ea typeface="Times New Roman" pitchFamily="18" charset="0"/>
                <a:cs typeface="Times New Roman" pitchFamily="18" charset="0"/>
              </a:rPr>
              <a:t> </a:t>
            </a:r>
            <a:endParaRPr lang="en-US" sz="1800" dirty="0">
              <a:latin typeface="+mj-lt"/>
            </a:endParaRPr>
          </a:p>
          <a:p>
            <a:pPr eaLnBrk="0" hangingPunct="0">
              <a:defRPr/>
            </a:pPr>
            <a:r>
              <a:rPr lang="en-US" sz="1800" b="1" dirty="0">
                <a:solidFill>
                  <a:srgbClr val="000000"/>
                </a:solidFill>
                <a:latin typeface="+mj-lt"/>
                <a:ea typeface="Times New Roman" pitchFamily="18" charset="0"/>
                <a:cs typeface="Times New Roman" pitchFamily="18" charset="0"/>
              </a:rPr>
              <a:t> </a:t>
            </a:r>
            <a:endParaRPr lang="en-US" sz="1800" dirty="0">
              <a:latin typeface="+mj-l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60"/>
          <p:cNvPicPr>
            <a:picLocks noChangeAspect="1" noChangeArrowheads="1"/>
          </p:cNvPicPr>
          <p:nvPr/>
        </p:nvPicPr>
        <p:blipFill>
          <a:blip r:embed="rId3"/>
          <a:srcRect/>
          <a:stretch>
            <a:fillRect/>
          </a:stretch>
        </p:blipFill>
        <p:spPr bwMode="auto">
          <a:xfrm>
            <a:off x="609600" y="457200"/>
            <a:ext cx="7543800" cy="4572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1.3 The Role of Land in Our Society</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GB" dirty="0"/>
              <a:t>land is a </a:t>
            </a:r>
            <a:r>
              <a:rPr lang="en-GB" dirty="0">
                <a:solidFill>
                  <a:srgbClr val="00B0F0"/>
                </a:solidFill>
              </a:rPr>
              <a:t>physical entity </a:t>
            </a:r>
            <a:r>
              <a:rPr lang="en-GB" dirty="0"/>
              <a:t>with inherent ownership </a:t>
            </a:r>
            <a:r>
              <a:rPr lang="en-GB" dirty="0">
                <a:solidFill>
                  <a:srgbClr val="00B0F0"/>
                </a:solidFill>
              </a:rPr>
              <a:t>rights</a:t>
            </a:r>
            <a:r>
              <a:rPr lang="en-GB" dirty="0"/>
              <a:t> that can be legally limited for the good of society. </a:t>
            </a:r>
          </a:p>
          <a:p>
            <a:r>
              <a:rPr lang="en-GB" dirty="0"/>
              <a:t>Land is also a </a:t>
            </a:r>
            <a:r>
              <a:rPr lang="en-GB" dirty="0">
                <a:solidFill>
                  <a:srgbClr val="00B0F0"/>
                </a:solidFill>
              </a:rPr>
              <a:t>major source of wealth</a:t>
            </a:r>
            <a:r>
              <a:rPr lang="en-GB" dirty="0"/>
              <a:t>, which, in economic term, can be measured in money or exchange value. </a:t>
            </a:r>
          </a:p>
          <a:p>
            <a:r>
              <a:rPr lang="en-GB" dirty="0"/>
              <a:t>Land and its products have </a:t>
            </a:r>
            <a:r>
              <a:rPr lang="en-GB" dirty="0">
                <a:solidFill>
                  <a:srgbClr val="FF0000"/>
                </a:solidFill>
              </a:rPr>
              <a:t>economic value </a:t>
            </a:r>
            <a:r>
              <a:rPr lang="en-GB" dirty="0"/>
              <a:t>only when they are converted into goods or services that are useful, desirable, paid for by consumers, and limited in supply. </a:t>
            </a:r>
          </a:p>
          <a:p>
            <a:r>
              <a:rPr lang="en-GB" dirty="0"/>
              <a:t>The economic concept of land as a source of wealth and an object of value is central to appraisal theory. </a:t>
            </a:r>
          </a:p>
          <a:p>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2" descr="sectornuclei.gif (16774 bytes)"/>
          <p:cNvPicPr>
            <a:picLocks noChangeAspect="1" noChangeArrowheads="1"/>
          </p:cNvPicPr>
          <p:nvPr/>
        </p:nvPicPr>
        <p:blipFill>
          <a:blip r:embed="rId3" r:link="rId4"/>
          <a:srcRect/>
          <a:stretch>
            <a:fillRect/>
          </a:stretch>
        </p:blipFill>
        <p:spPr bwMode="auto">
          <a:xfrm>
            <a:off x="457200" y="457200"/>
            <a:ext cx="7620000" cy="4576763"/>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381000" y="533400"/>
            <a:ext cx="8534400" cy="6186488"/>
          </a:xfrm>
          <a:prstGeom prst="rect">
            <a:avLst/>
          </a:prstGeom>
          <a:noFill/>
          <a:ln w="9525">
            <a:noFill/>
            <a:miter lim="800000"/>
            <a:headEnd/>
            <a:tailEnd/>
          </a:ln>
          <a:effectLst/>
        </p:spPr>
        <p:txBody>
          <a:bodyPr anchor="ctr">
            <a:spAutoFit/>
          </a:bodyPr>
          <a:lstStyle/>
          <a:p>
            <a:pPr eaLnBrk="0" hangingPunct="0">
              <a:defRPr/>
            </a:pPr>
            <a:r>
              <a:rPr lang="en-US" sz="1800" b="1" dirty="0">
                <a:solidFill>
                  <a:srgbClr val="000000"/>
                </a:solidFill>
                <a:latin typeface="+mj-lt"/>
                <a:ea typeface="Times New Roman" pitchFamily="18" charset="0"/>
                <a:cs typeface="Times New Roman" pitchFamily="18" charset="0"/>
              </a:rPr>
              <a:t>MULTIPLE NUCLEI MODEL (</a:t>
            </a:r>
            <a:r>
              <a:rPr lang="en-US" sz="1800" b="1" dirty="0" err="1">
                <a:solidFill>
                  <a:srgbClr val="000000"/>
                </a:solidFill>
                <a:latin typeface="+mj-lt"/>
                <a:ea typeface="Times New Roman" pitchFamily="18" charset="0"/>
                <a:cs typeface="Times New Roman" pitchFamily="18" charset="0"/>
              </a:rPr>
              <a:t>Chauncy</a:t>
            </a:r>
            <a:r>
              <a:rPr lang="en-US" sz="1800" b="1" dirty="0">
                <a:solidFill>
                  <a:srgbClr val="000000"/>
                </a:solidFill>
                <a:latin typeface="+mj-lt"/>
                <a:ea typeface="Times New Roman" pitchFamily="18" charset="0"/>
                <a:cs typeface="Times New Roman" pitchFamily="18" charset="0"/>
              </a:rPr>
              <a:t> Harris and Edward </a:t>
            </a:r>
            <a:r>
              <a:rPr lang="en-US" sz="1800" b="1" dirty="0" err="1">
                <a:solidFill>
                  <a:srgbClr val="000000"/>
                </a:solidFill>
                <a:latin typeface="+mj-lt"/>
                <a:ea typeface="Times New Roman" pitchFamily="18" charset="0"/>
                <a:cs typeface="Times New Roman" pitchFamily="18" charset="0"/>
              </a:rPr>
              <a:t>Ullman</a:t>
            </a:r>
            <a:r>
              <a:rPr lang="en-US" sz="1800" b="1" dirty="0">
                <a:solidFill>
                  <a:srgbClr val="000000"/>
                </a:solidFill>
                <a:latin typeface="+mj-lt"/>
                <a:ea typeface="Times New Roman" pitchFamily="18" charset="0"/>
                <a:cs typeface="Times New Roman" pitchFamily="18" charset="0"/>
              </a:rPr>
              <a:t>)</a:t>
            </a:r>
            <a:endParaRPr lang="en-US" sz="1800" dirty="0">
              <a:latin typeface="+mj-lt"/>
            </a:endParaRPr>
          </a:p>
          <a:p>
            <a:pPr eaLnBrk="0" hangingPunct="0">
              <a:defRPr/>
            </a:pPr>
            <a:r>
              <a:rPr lang="en-US" sz="1800" b="1" dirty="0">
                <a:solidFill>
                  <a:srgbClr val="000000"/>
                </a:solidFill>
                <a:latin typeface="+mj-lt"/>
                <a:ea typeface="Times New Roman" pitchFamily="18" charset="0"/>
                <a:cs typeface="Times New Roman" pitchFamily="18" charset="0"/>
              </a:rPr>
              <a:t> </a:t>
            </a:r>
          </a:p>
          <a:p>
            <a:pPr lvl="1" algn="just" eaLnBrk="0" hangingPunct="0">
              <a:buFont typeface="Wingdings" pitchFamily="2" charset="2"/>
              <a:buChar char="Ø"/>
              <a:defRPr/>
            </a:pPr>
            <a:r>
              <a:rPr lang="en-US" sz="1800" dirty="0">
                <a:latin typeface="+mj-lt"/>
              </a:rPr>
              <a:t>Geographers C.D. Harris and E. L. </a:t>
            </a:r>
            <a:r>
              <a:rPr lang="en-US" sz="1800" dirty="0" err="1">
                <a:latin typeface="+mj-lt"/>
              </a:rPr>
              <a:t>Ullman</a:t>
            </a:r>
            <a:r>
              <a:rPr lang="en-US" sz="1800" dirty="0">
                <a:latin typeface="+mj-lt"/>
              </a:rPr>
              <a:t> developed the multiple nuclei model in 1945</a:t>
            </a:r>
          </a:p>
          <a:p>
            <a:pPr lvl="1" algn="just">
              <a:buFont typeface="Wingdings" pitchFamily="2" charset="2"/>
              <a:buChar char="Ø"/>
              <a:defRPr/>
            </a:pPr>
            <a:r>
              <a:rPr lang="en-US" sz="1800" dirty="0">
                <a:latin typeface="+mj-lt"/>
              </a:rPr>
              <a:t> According to this model, a city contains more than one center around which activities revolve. </a:t>
            </a:r>
          </a:p>
          <a:p>
            <a:pPr lvl="1" algn="just">
              <a:buFont typeface="Wingdings" pitchFamily="2" charset="2"/>
              <a:buChar char="Ø"/>
              <a:defRPr/>
            </a:pPr>
            <a:endParaRPr lang="en-US" sz="1800" dirty="0">
              <a:latin typeface="+mj-lt"/>
            </a:endParaRPr>
          </a:p>
          <a:p>
            <a:pPr lvl="1" algn="just">
              <a:buFont typeface="Wingdings" pitchFamily="2" charset="2"/>
              <a:buChar char="Ø"/>
              <a:defRPr/>
            </a:pPr>
            <a:r>
              <a:rPr lang="en-US" sz="1800" dirty="0">
                <a:latin typeface="+mj-lt"/>
              </a:rPr>
              <a:t>Some activities are attracted to particular nodes while others try to avoid them. </a:t>
            </a:r>
          </a:p>
          <a:p>
            <a:pPr lvl="1" algn="just">
              <a:buFont typeface="Wingdings" pitchFamily="2" charset="2"/>
              <a:buChar char="Ø"/>
              <a:defRPr/>
            </a:pPr>
            <a:endParaRPr lang="en-US" sz="1800" dirty="0">
              <a:latin typeface="+mj-lt"/>
            </a:endParaRPr>
          </a:p>
          <a:p>
            <a:pPr lvl="1" algn="just">
              <a:buFont typeface="Wingdings" pitchFamily="2" charset="2"/>
              <a:buChar char="Ø"/>
              <a:defRPr/>
            </a:pPr>
            <a:r>
              <a:rPr lang="en-US" sz="1800" dirty="0">
                <a:latin typeface="+mj-lt"/>
              </a:rPr>
              <a:t>For example, a university node may attract well-educated residents, pizzerias, and bookstores, whereas an airport may attract hotels and warehouses. </a:t>
            </a:r>
          </a:p>
          <a:p>
            <a:pPr lvl="1" algn="just">
              <a:buFont typeface="Wingdings" pitchFamily="2" charset="2"/>
              <a:buChar char="Ø"/>
              <a:defRPr/>
            </a:pPr>
            <a:endParaRPr lang="en-US" sz="1800" dirty="0">
              <a:latin typeface="+mj-lt"/>
            </a:endParaRPr>
          </a:p>
          <a:p>
            <a:pPr lvl="1" algn="just">
              <a:buFont typeface="Wingdings" pitchFamily="2" charset="2"/>
              <a:buChar char="Ø"/>
              <a:defRPr/>
            </a:pPr>
            <a:r>
              <a:rPr lang="en-US" sz="1800" dirty="0">
                <a:latin typeface="+mj-lt"/>
              </a:rPr>
              <a:t>Incompatible land use activities will avoid clustering in the same area, explaining why heavy industry and high-income housing rarely exist in the same </a:t>
            </a:r>
            <a:r>
              <a:rPr lang="en-US" sz="1800" dirty="0" err="1">
                <a:latin typeface="+mj-lt"/>
              </a:rPr>
              <a:t>neighbourhood</a:t>
            </a:r>
            <a:r>
              <a:rPr lang="en-US" sz="1800" dirty="0">
                <a:latin typeface="+mj-lt"/>
              </a:rPr>
              <a:t>.</a:t>
            </a:r>
          </a:p>
          <a:p>
            <a:pPr lvl="1" algn="just">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solidFill>
                  <a:srgbClr val="000000"/>
                </a:solidFill>
                <a:latin typeface="Sylfaen" pitchFamily="18" charset="0"/>
                <a:ea typeface="Times New Roman" pitchFamily="18" charset="0"/>
                <a:cs typeface="Times New Roman" pitchFamily="18" charset="0"/>
              </a:rPr>
              <a:t>In general it is refinement of first two, but incorporates outlying shopping malls, industrial areas and large residential suburbs. Developed only with the use of automobiles, mostly since 1945. CBD no longer has a monopoly on retail and commercial activities since outlying malls and industrial parks compete with it. Industry also moves to the edge of the city where land is cheaper</a:t>
            </a:r>
          </a:p>
          <a:p>
            <a:pPr>
              <a:defRPr/>
            </a:pPr>
            <a:r>
              <a:rPr lang="en-US" sz="1800" dirty="0">
                <a:latin typeface="+mj-lt"/>
              </a:rPr>
              <a:t> </a:t>
            </a:r>
          </a:p>
          <a:p>
            <a:pPr eaLnBrk="0" hangingPunct="0">
              <a:defRPr/>
            </a:pPr>
            <a:endParaRPr lang="en-US" sz="1800" dirty="0">
              <a:latin typeface="+mj-l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381000" y="228600"/>
            <a:ext cx="8763000" cy="1570038"/>
          </a:xfrm>
          <a:prstGeom prst="rect">
            <a:avLst/>
          </a:prstGeom>
          <a:noFill/>
          <a:ln w="9525">
            <a:noFill/>
            <a:miter lim="800000"/>
            <a:headEnd/>
            <a:tailEnd/>
          </a:ln>
        </p:spPr>
        <p:txBody>
          <a:bodyPr anchor="ctr">
            <a:spAutoFit/>
          </a:bodyPr>
          <a:lstStyle/>
          <a:p>
            <a:pPr indent="571500">
              <a:buFont typeface="Wingdings" pitchFamily="2" charset="2"/>
              <a:buChar char="Ø"/>
            </a:pPr>
            <a:r>
              <a:rPr lang="en-GB" sz="1600">
                <a:solidFill>
                  <a:srgbClr val="000000"/>
                </a:solidFill>
                <a:cs typeface="Times New Roman" pitchFamily="18" charset="0"/>
              </a:rPr>
              <a:t>This model takes the view that large cities have a structure which is essentially cellular as is it states that a city contains more than one centre (nuclei) around which activities revolves.</a:t>
            </a:r>
            <a:endParaRPr lang="en-US" sz="1600">
              <a:cs typeface="Times New Roman" pitchFamily="18" charset="0"/>
            </a:endParaRPr>
          </a:p>
          <a:p>
            <a:pPr indent="571500" eaLnBrk="0" hangingPunct="0">
              <a:buFont typeface="Wingdings" pitchFamily="2" charset="2"/>
              <a:buChar char="Ø"/>
            </a:pPr>
            <a:r>
              <a:rPr lang="en-GB" sz="1600">
                <a:solidFill>
                  <a:srgbClr val="000000"/>
                </a:solidFill>
                <a:cs typeface="Times New Roman" pitchFamily="18" charset="0"/>
              </a:rPr>
              <a:t> Such nuclei may have had different origins, existing as minor settlement before the growth of a city began or developing where the growth of population and purchasing power supports a suburban shopping or business centres. </a:t>
            </a:r>
            <a:endParaRPr lang="en-US" sz="1600">
              <a:cs typeface="Times New Roman" pitchFamily="18" charset="0"/>
            </a:endParaRPr>
          </a:p>
          <a:p>
            <a:pPr indent="571500" eaLnBrk="0" hangingPunct="0"/>
            <a:endParaRPr lang="en-US" sz="1600"/>
          </a:p>
        </p:txBody>
      </p:sp>
      <p:pic>
        <p:nvPicPr>
          <p:cNvPr id="89092" name="Picture 61" descr="FIGURE 41:â€‚Multiple nuclei"/>
          <p:cNvPicPr>
            <a:picLocks noChangeAspect="1" noChangeArrowheads="1"/>
          </p:cNvPicPr>
          <p:nvPr/>
        </p:nvPicPr>
        <p:blipFill>
          <a:blip r:embed="rId3"/>
          <a:srcRect/>
          <a:stretch>
            <a:fillRect/>
          </a:stretch>
        </p:blipFill>
        <p:spPr bwMode="auto">
          <a:xfrm>
            <a:off x="381000" y="2438400"/>
            <a:ext cx="8305800" cy="38862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2" descr="models2"/>
          <p:cNvPicPr>
            <a:picLocks noChangeAspect="1" noChangeArrowheads="1"/>
          </p:cNvPicPr>
          <p:nvPr/>
        </p:nvPicPr>
        <p:blipFill>
          <a:blip r:embed="rId3"/>
          <a:srcRect/>
          <a:stretch>
            <a:fillRect/>
          </a:stretch>
        </p:blipFill>
        <p:spPr bwMode="auto">
          <a:xfrm>
            <a:off x="762000" y="914400"/>
            <a:ext cx="7467600" cy="47244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1"/>
          <p:cNvSpPr>
            <a:spLocks noChangeArrowheads="1"/>
          </p:cNvSpPr>
          <p:nvPr/>
        </p:nvSpPr>
        <p:spPr bwMode="auto">
          <a:xfrm>
            <a:off x="381000" y="533400"/>
            <a:ext cx="8534400" cy="6186488"/>
          </a:xfrm>
          <a:prstGeom prst="rect">
            <a:avLst/>
          </a:prstGeom>
          <a:noFill/>
          <a:ln w="9525">
            <a:noFill/>
            <a:miter lim="800000"/>
            <a:headEnd/>
            <a:tailEnd/>
          </a:ln>
        </p:spPr>
        <p:txBody>
          <a:bodyPr lIns="0" rIns="0" anchor="ctr">
            <a:spAutoFit/>
          </a:bodyPr>
          <a:lstStyle/>
          <a:p>
            <a:pPr algn="just" eaLnBrk="0" hangingPunct="0"/>
            <a:r>
              <a:rPr lang="en-US" sz="1800" b="1" dirty="0">
                <a:cs typeface="Times New Roman" pitchFamily="18" charset="0"/>
              </a:rPr>
              <a:t>Hybrid Land Use Representation</a:t>
            </a:r>
          </a:p>
          <a:p>
            <a:pPr algn="just" eaLnBrk="0" hangingPunct="0"/>
            <a:endParaRPr lang="en-US" sz="1800" b="1" dirty="0">
              <a:cs typeface="Times New Roman" pitchFamily="18" charset="0"/>
            </a:endParaRPr>
          </a:p>
          <a:p>
            <a:pPr lvl="1">
              <a:buFont typeface="Wingdings" pitchFamily="2" charset="2"/>
              <a:buChar char="Ø"/>
            </a:pPr>
            <a:r>
              <a:rPr lang="en-US" sz="1800" dirty="0"/>
              <a:t> Hybrid models are an attempt to include the concentric, sector and nuclei behavior of different processes in explaining urban land use. </a:t>
            </a:r>
          </a:p>
          <a:p>
            <a:pPr lvl="1">
              <a:buFont typeface="Wingdings" pitchFamily="2" charset="2"/>
              <a:buChar char="Ø"/>
            </a:pPr>
            <a:endParaRPr lang="en-US" sz="1800" dirty="0"/>
          </a:p>
          <a:p>
            <a:pPr lvl="1">
              <a:buFont typeface="Wingdings" pitchFamily="2" charset="2"/>
              <a:buChar char="Ø"/>
            </a:pPr>
            <a:r>
              <a:rPr lang="en-US" sz="1800" dirty="0"/>
              <a:t>They are an attempt to integrate the strengths of each approach since none of these appear to provide a completely satisfactory explanation. </a:t>
            </a:r>
          </a:p>
          <a:p>
            <a:pPr lvl="1">
              <a:buFont typeface="Wingdings" pitchFamily="2" charset="2"/>
              <a:buChar char="Ø"/>
            </a:pPr>
            <a:r>
              <a:rPr lang="en-US" sz="1800" dirty="0"/>
              <a:t>Thus, hybrid models, such as that developed by </a:t>
            </a:r>
            <a:r>
              <a:rPr lang="en-US" sz="1800" dirty="0" err="1"/>
              <a:t>Isard</a:t>
            </a:r>
            <a:r>
              <a:rPr lang="en-US" sz="1800" dirty="0"/>
              <a:t> (1955), </a:t>
            </a:r>
          </a:p>
          <a:p>
            <a:pPr lvl="1">
              <a:buFont typeface="Wingdings" pitchFamily="2" charset="2"/>
              <a:buChar char="Ø"/>
            </a:pPr>
            <a:endParaRPr lang="en-US" sz="1800" dirty="0"/>
          </a:p>
          <a:p>
            <a:pPr lvl="1">
              <a:buFont typeface="Wingdings" pitchFamily="2" charset="2"/>
              <a:buChar char="Ø"/>
            </a:pPr>
            <a:r>
              <a:rPr lang="en-US" sz="1800" dirty="0"/>
              <a:t>consider the concentric effect of central locations (CBDs and sub-centers) and the radial effect of transport axis, all overlain to form a land use pattern. </a:t>
            </a:r>
          </a:p>
          <a:p>
            <a:pPr lvl="1">
              <a:buFont typeface="Wingdings" pitchFamily="2" charset="2"/>
              <a:buChar char="Ø"/>
            </a:pPr>
            <a:r>
              <a:rPr lang="en-US" sz="1800" dirty="0"/>
              <a:t>Also, hybrid representations are suitable to explain the evolution of urban special structure as they combine different spatial impacts of transportation on urban land use, let them be concentric or radial, and this at different points in time. </a:t>
            </a:r>
          </a:p>
          <a:p>
            <a:pPr lvl="1">
              <a:buFont typeface="Wingdings" pitchFamily="2" charset="2"/>
              <a:buChar char="Ø"/>
            </a:pPr>
            <a:r>
              <a:rPr lang="en-US" sz="1800" dirty="0">
                <a:cs typeface="Times New Roman" pitchFamily="18" charset="0"/>
              </a:rPr>
              <a:t>Since both the concentric, </a:t>
            </a:r>
            <a:r>
              <a:rPr lang="en-US" sz="1800" dirty="0" err="1">
                <a:cs typeface="Times New Roman" pitchFamily="18" charset="0"/>
              </a:rPr>
              <a:t>sectorial</a:t>
            </a:r>
            <a:r>
              <a:rPr lang="en-US" sz="1800" dirty="0">
                <a:cs typeface="Times New Roman" pitchFamily="18" charset="0"/>
              </a:rPr>
              <a:t> and zonal models had problems dealing with specific conditions, hybrid representations of urban land uses were developed. </a:t>
            </a:r>
          </a:p>
          <a:p>
            <a:pPr lvl="1">
              <a:buFont typeface="Wingdings" pitchFamily="2" charset="2"/>
              <a:buChar char="Ø"/>
            </a:pPr>
            <a:r>
              <a:rPr lang="en-US" sz="1800" dirty="0">
                <a:cs typeface="Times New Roman" pitchFamily="18" charset="0"/>
              </a:rPr>
              <a:t>This model illustrates that some urban land uses are oriented along major transport axis (sectors), while others, notably industrial and commercial, are located in nuclei where they reach both scale and agglomeration economies. </a:t>
            </a:r>
          </a:p>
          <a:p>
            <a:pPr lvl="1">
              <a:buFont typeface="Wingdings" pitchFamily="2" charset="2"/>
              <a:buChar char="Ø"/>
            </a:pPr>
            <a:r>
              <a:rPr lang="en-US" sz="1800" dirty="0">
                <a:cs typeface="Times New Roman" pitchFamily="18" charset="0"/>
              </a:rPr>
              <a:t>The urban land use is thus an overlay of different transport effects, let them be </a:t>
            </a:r>
            <a:r>
              <a:rPr lang="en-US" sz="1800" dirty="0" err="1">
                <a:cs typeface="Times New Roman" pitchFamily="18" charset="0"/>
              </a:rPr>
              <a:t>sectorial</a:t>
            </a:r>
            <a:r>
              <a:rPr lang="en-US" sz="1800" dirty="0">
                <a:cs typeface="Times New Roman" pitchFamily="18" charset="0"/>
              </a:rPr>
              <a:t>, zonal or nuclear</a:t>
            </a:r>
          </a:p>
          <a:p>
            <a:pPr algn="just" eaLnBrk="0" hangingPunct="0"/>
            <a:endParaRPr lang="en-US" sz="18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2" descr="http://people.hofstra.edu/geotrans/eng/ch6en/conc6en/img/hybridlu.gif"/>
          <p:cNvPicPr>
            <a:picLocks noChangeAspect="1" noChangeArrowheads="1"/>
          </p:cNvPicPr>
          <p:nvPr/>
        </p:nvPicPr>
        <p:blipFill>
          <a:blip r:embed="rId3"/>
          <a:srcRect/>
          <a:stretch>
            <a:fillRect/>
          </a:stretch>
        </p:blipFill>
        <p:spPr bwMode="auto">
          <a:xfrm>
            <a:off x="685800" y="381000"/>
            <a:ext cx="7620000" cy="55626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z="2400"/>
              <a:t>Changing transportation, technology and  the Urban Form</a:t>
            </a:r>
            <a:br>
              <a:rPr lang="en-US" sz="2400"/>
            </a:br>
            <a:endParaRPr lang="en-US" sz="2400"/>
          </a:p>
        </p:txBody>
      </p:sp>
      <p:sp>
        <p:nvSpPr>
          <p:cNvPr id="182273" name="Rectangle 1"/>
          <p:cNvSpPr>
            <a:spLocks noChangeArrowheads="1"/>
          </p:cNvSpPr>
          <p:nvPr/>
        </p:nvSpPr>
        <p:spPr bwMode="auto">
          <a:xfrm>
            <a:off x="228600" y="1447800"/>
            <a:ext cx="8686800" cy="4524375"/>
          </a:xfrm>
          <a:prstGeom prst="rect">
            <a:avLst/>
          </a:prstGeom>
          <a:noFill/>
          <a:ln w="9525">
            <a:noFill/>
            <a:miter lim="800000"/>
            <a:headEnd/>
            <a:tailEnd/>
          </a:ln>
          <a:effectLst/>
        </p:spPr>
        <p:txBody>
          <a:bodyPr anchor="ctr">
            <a:spAutoFit/>
          </a:bodyPr>
          <a:lstStyle/>
          <a:p>
            <a:pPr eaLnBrk="0" hangingPunct="0">
              <a:defRPr/>
            </a:pPr>
            <a:r>
              <a:rPr lang="en-US" sz="1800" b="1" dirty="0">
                <a:latin typeface="+mj-lt"/>
                <a:ea typeface="Times New Roman" pitchFamily="18" charset="0"/>
                <a:cs typeface="Times New Roman" pitchFamily="18" charset="0"/>
              </a:rPr>
              <a:t>Evolution of Transportation and Urban Form</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Historically, movements within cities tended to be restricted to walking, which made medium and long distance urban linkages rather inefficient and time-consuming.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Thus, activity nodes tended to be </a:t>
            </a:r>
            <a:r>
              <a:rPr lang="en-US" sz="1800" b="1" dirty="0">
                <a:latin typeface="+mj-lt"/>
                <a:ea typeface="Times New Roman" pitchFamily="18" charset="0"/>
                <a:cs typeface="Times New Roman" pitchFamily="18" charset="0"/>
              </a:rPr>
              <a:t>agglomerated</a:t>
            </a:r>
            <a:r>
              <a:rPr lang="en-US" sz="1800" dirty="0">
                <a:latin typeface="+mj-lt"/>
                <a:ea typeface="Times New Roman" pitchFamily="18" charset="0"/>
                <a:cs typeface="Times New Roman" pitchFamily="18" charset="0"/>
              </a:rPr>
              <a:t> and urban forms </a:t>
            </a:r>
            <a:r>
              <a:rPr lang="en-US" sz="1800" b="1" dirty="0">
                <a:latin typeface="+mj-lt"/>
                <a:ea typeface="Times New Roman" pitchFamily="18" charset="0"/>
                <a:cs typeface="Times New Roman" pitchFamily="18" charset="0"/>
              </a:rPr>
              <a:t>compact</a:t>
            </a:r>
            <a:r>
              <a:rPr lang="en-US" sz="1800" dirty="0">
                <a:latin typeface="+mj-lt"/>
                <a:ea typeface="Times New Roman" pitchFamily="18" charset="0"/>
                <a:cs typeface="Times New Roman" pitchFamily="18" charset="0"/>
              </a:rPr>
              <a:t>.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Many modern cities have inherited an urban form created under such circumstances, even though they are no longer prevailing. The dense urban cores of many European, Japanese and Chinese cities, for example, enable residents to make between one third and two thirds of all trips by walking and cycling.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At the other end of the spectrum, the dispersed urban forms of most Australian, Canadian and American cities, which were built recently, encourages automobile dependency and are linked with high levels of mobility. </a:t>
            </a:r>
          </a:p>
          <a:p>
            <a:pPr eaLnBrk="0" hangingPunct="0">
              <a:defRPr/>
            </a:pPr>
            <a:endParaRPr lang="en-US" sz="1800" dirty="0">
              <a:latin typeface="+mj-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57200"/>
            <a:ext cx="8610600" cy="5632450"/>
          </a:xfrm>
          <a:prstGeom prst="rect">
            <a:avLst/>
          </a:prstGeom>
        </p:spPr>
        <p:txBody>
          <a:bodyPr>
            <a:spAutoFit/>
          </a:bodyPr>
          <a:lstStyle/>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Many major cities are also port cities with maritime accessibility playing an enduring role not only for the economic vitality but also in the urban spatial structure with the port district being an important node.</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The evolution of transportation has generally led to changes in urban form.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The more radical the changes in transport technology have been, the more the alterations on the urban form.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Among the most fundamental changes in the urban form is the emergence of new clusters expressing new urban activities and new relationships between elements of the urban system.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In many cities, the </a:t>
            </a:r>
            <a:r>
              <a:rPr lang="en-US" sz="1800" b="1" dirty="0">
                <a:latin typeface="+mj-lt"/>
                <a:ea typeface="Times New Roman" pitchFamily="18" charset="0"/>
                <a:cs typeface="Times New Roman" pitchFamily="18" charset="0"/>
              </a:rPr>
              <a:t>central business district</a:t>
            </a:r>
            <a:r>
              <a:rPr lang="en-US" sz="1800" dirty="0">
                <a:latin typeface="+mj-lt"/>
                <a:ea typeface="Times New Roman" pitchFamily="18" charset="0"/>
                <a:cs typeface="Times New Roman" pitchFamily="18" charset="0"/>
              </a:rPr>
              <a:t> (CBD), once the primary destination of commuters and serviced by public transportation, has been changed by new manufacturing, retailing and management practices.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Whereas traditional manufacturing depended on centralized workplaces and transportation, technological and transportation developments rendered modern industry more flexible. </a:t>
            </a:r>
            <a:endParaRPr lang="en-US" sz="1800" dirty="0">
              <a:latin typeface="+mj-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228600" y="228600"/>
            <a:ext cx="8686800" cy="6186488"/>
          </a:xfrm>
          <a:prstGeom prst="rect">
            <a:avLst/>
          </a:prstGeom>
          <a:noFill/>
          <a:ln w="9525">
            <a:noFill/>
            <a:miter lim="800000"/>
            <a:headEnd/>
            <a:tailEnd/>
          </a:ln>
          <a:effectLst/>
        </p:spPr>
        <p:txBody>
          <a:bodyPr anchor="ctr">
            <a:spAutoFit/>
          </a:bodyPr>
          <a:lstStyle/>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In many cases, manufacturing relocated in a suburban setting, if not altogether to entirely new low costs locations.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Retail and office activities are also suburbanizing, producing changes in the urban form. </a:t>
            </a: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Concomitantly, many important transport terminals, namely port facilities and </a:t>
            </a:r>
            <a:r>
              <a:rPr lang="en-US" sz="1800" dirty="0" err="1">
                <a:latin typeface="+mj-lt"/>
                <a:ea typeface="Times New Roman" pitchFamily="18" charset="0"/>
                <a:cs typeface="Times New Roman" pitchFamily="18" charset="0"/>
              </a:rPr>
              <a:t>railyards</a:t>
            </a:r>
            <a:r>
              <a:rPr lang="en-US" sz="1800" dirty="0">
                <a:latin typeface="+mj-lt"/>
                <a:ea typeface="Times New Roman" pitchFamily="18" charset="0"/>
                <a:cs typeface="Times New Roman" pitchFamily="18" charset="0"/>
              </a:rPr>
              <a:t>, have emerged in suburban areas following new requirements in modern freight distribution brought in part by containerization.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The urban spatial structure shifted from a nodal to a multi-nodal character.</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Initially, suburban growth was mainly taking place adjacent to major road corridors, leaving a lot of vacant or farm land in between.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Later, intermediate spaces were gradually filled up, more or less coherently.</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 Highways and ring roads, which circled and radiated from cities, favored the development of suburbs and the emergence of important sub-centers that compete with the central business district for the attraction of economic activities.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As a result, many new job opportunities have shifted to the suburbs (if not to entirely new locations abroad) and the activity system of cities has been considerably modified. </a:t>
            </a:r>
            <a:endParaRPr lang="en-US" sz="1800" dirty="0">
              <a:latin typeface="+mj-l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10600" cy="6186488"/>
          </a:xfrm>
          <a:prstGeom prst="rect">
            <a:avLst/>
          </a:prstGeom>
        </p:spPr>
        <p:txBody>
          <a:bodyPr>
            <a:spAutoFit/>
          </a:bodyPr>
          <a:lstStyle/>
          <a:p>
            <a:pPr lvl="1" eaLnBrk="0" hangingPunct="0">
              <a:buFont typeface="Wingdings" pitchFamily="2" charset="2"/>
              <a:buChar char="Ø"/>
              <a:defRPr/>
            </a:pPr>
            <a:r>
              <a:rPr lang="en-US" sz="1800" dirty="0">
                <a:latin typeface="+mj-lt"/>
                <a:ea typeface="Times New Roman" pitchFamily="18" charset="0"/>
                <a:cs typeface="Times New Roman" pitchFamily="18" charset="0"/>
              </a:rPr>
              <a:t>Different parts of a city have different dynamism depending on its spatial pattern..</a:t>
            </a:r>
          </a:p>
          <a:p>
            <a:pPr eaLnBrk="0" hangingPunct="0">
              <a:defRPr/>
            </a:pPr>
            <a:endParaRPr lang="en-US" sz="1800" dirty="0">
              <a:latin typeface="+mj-lt"/>
            </a:endParaRPr>
          </a:p>
          <a:p>
            <a:pPr eaLnBrk="0" hangingPunct="0">
              <a:defRPr/>
            </a:pPr>
            <a:r>
              <a:rPr lang="en-US" sz="1800" b="1" dirty="0">
                <a:latin typeface="+mj-lt"/>
                <a:ea typeface="Times New Roman" pitchFamily="18" charset="0"/>
                <a:cs typeface="Times New Roman" pitchFamily="18" charset="0"/>
              </a:rPr>
              <a:t>Transportation and Urban Dynamics</a:t>
            </a:r>
          </a:p>
          <a:p>
            <a:pPr eaLnBrk="0" hangingPunct="0">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Both land use and transportation are part of a dynamic system that is subject to external influences. </a:t>
            </a: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Each component of the system is constantly evolving due to changes in technology, policy, economics, demographics and even culture or values.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As a result, the interactions between land use and transportation are played out as the outcome of the many decisions made by residents, businesses and governments. The field of urban dynamics has expended the scope of conventional land use models, which tended to be descriptive, by trying to consider relationships behind the evolution of the urban spatial structure. </a:t>
            </a:r>
          </a:p>
          <a:p>
            <a:pPr lvl="1" algn="just" eaLnBrk="0" hangingPunct="0">
              <a:buFont typeface="Wingdings" pitchFamily="2" charset="2"/>
              <a:buChar char="Ø"/>
              <a:defRPr/>
            </a:pPr>
            <a:endParaRPr lang="en-US" sz="1800" dirty="0">
              <a:latin typeface="+mj-lt"/>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This has led to a complex modeling framework including a wide variety of components. </a:t>
            </a:r>
          </a:p>
          <a:p>
            <a:pPr lvl="1" algn="just" eaLnBrk="0" hangingPunct="0">
              <a:buFont typeface="Wingdings" pitchFamily="2" charset="2"/>
              <a:buChar char="Ø"/>
              <a:defRPr/>
            </a:pPr>
            <a:endParaRPr lang="en-US" sz="1800" dirty="0">
              <a:latin typeface="+mj-lt"/>
              <a:ea typeface="Times New Roman" pitchFamily="18" charset="0"/>
              <a:cs typeface="Times New Roman" pitchFamily="18" charset="0"/>
            </a:endParaRPr>
          </a:p>
          <a:p>
            <a:pPr lvl="1" algn="just" eaLnBrk="0" hangingPunct="0">
              <a:buFont typeface="Wingdings" pitchFamily="2" charset="2"/>
              <a:buChar char="Ø"/>
              <a:defRPr/>
            </a:pPr>
            <a:r>
              <a:rPr lang="en-US" sz="1800" dirty="0">
                <a:latin typeface="+mj-lt"/>
                <a:ea typeface="Times New Roman" pitchFamily="18" charset="0"/>
                <a:cs typeface="Times New Roman" pitchFamily="18" charset="0"/>
              </a:rPr>
              <a:t>Among the concepts supporting urban dynamics representations are retroactions, where as one component influences others. The changes will influence the initial component back, either positively or negatively. The most significant components of urban dynamics are:</a:t>
            </a:r>
            <a:endParaRPr lang="en-US" sz="1800"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357</TotalTime>
  <Words>13441</Words>
  <Application>Microsoft Office PowerPoint</Application>
  <PresentationFormat>On-screen Show (4:3)</PresentationFormat>
  <Paragraphs>963</Paragraphs>
  <Slides>132</Slides>
  <Notes>71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2" baseType="lpstr">
      <vt:lpstr>Arial</vt:lpstr>
      <vt:lpstr>Calibri</vt:lpstr>
      <vt:lpstr>Gill Sans MT</vt:lpstr>
      <vt:lpstr>Sylfaen</vt:lpstr>
      <vt:lpstr>Times New Roman</vt:lpstr>
      <vt:lpstr>Verdana</vt:lpstr>
      <vt:lpstr>Wingdings</vt:lpstr>
      <vt:lpstr>Wingdings 2</vt:lpstr>
      <vt:lpstr>Solstice</vt:lpstr>
      <vt:lpstr>Equation</vt:lpstr>
      <vt:lpstr>Land Economics</vt:lpstr>
      <vt:lpstr>UNIT ONE: INTRODUCTION</vt:lpstr>
      <vt:lpstr>Continued…….</vt:lpstr>
      <vt:lpstr>Continued…</vt:lpstr>
      <vt:lpstr>1.2. Basic Land Value concepts and Principles </vt:lpstr>
      <vt:lpstr>Continued…</vt:lpstr>
      <vt:lpstr>Continued…</vt:lpstr>
      <vt:lpstr>Continued..</vt:lpstr>
      <vt:lpstr>1.3 The Role of Land in Our Society </vt:lpstr>
      <vt:lpstr>Continued…</vt:lpstr>
      <vt:lpstr>Continued…</vt:lpstr>
      <vt:lpstr>1.4 Characteristics of Land as a factor of Production </vt:lpstr>
      <vt:lpstr>Continued….</vt:lpstr>
      <vt:lpstr>Continued….</vt:lpstr>
      <vt:lpstr>Continued….</vt:lpstr>
      <vt:lpstr>Continued…</vt:lpstr>
      <vt:lpstr>Continued…</vt:lpstr>
      <vt:lpstr>UNIT TWO:SUPPLY &amp; DEMAND OF LAND: THE ECONOMIC DETERMINANTS OF LAND RENT </vt:lpstr>
      <vt:lpstr>Continued…</vt:lpstr>
      <vt:lpstr>Continued…</vt:lpstr>
      <vt:lpstr>2.2.1 The Price Elasticity of Supply and Demand of Land </vt:lpstr>
      <vt:lpstr>Continued…</vt:lpstr>
      <vt:lpstr>2.2.2 Derived Demand </vt:lpstr>
      <vt:lpstr>Continued…</vt:lpstr>
      <vt:lpstr>Continued…</vt:lpstr>
      <vt:lpstr>2.3 The Economic Determination of Land Rent </vt:lpstr>
      <vt:lpstr>Continued…</vt:lpstr>
      <vt:lpstr>Continued..</vt:lpstr>
      <vt:lpstr>Neoclassical Rent Theory </vt:lpstr>
      <vt:lpstr>Continued….</vt:lpstr>
      <vt:lpstr>Continued…</vt:lpstr>
      <vt:lpstr>PowerPoint Presentation</vt:lpstr>
      <vt:lpstr>PowerPoint Presentation</vt:lpstr>
      <vt:lpstr>Ricardo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THREE: MARKET DETERMINANTS OF PROPERTY VALUE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Monocentric city firms’ bid rent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land use rent gradient</vt:lpstr>
      <vt:lpstr>Locational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transportation, technology and  the Urban 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FOUR: THE ROLE OF GOVERNMENT IN REAL ESTATE MARKETS </vt:lpstr>
      <vt:lpstr>Continued......</vt:lpstr>
      <vt:lpstr>Continued.......</vt:lpstr>
      <vt:lpstr>Continued.......</vt:lpstr>
      <vt:lpstr>Continued......</vt:lpstr>
      <vt:lpstr>Possible Government Action to Allow For Externalities </vt:lpstr>
      <vt:lpstr>Incomplete Information </vt:lpstr>
      <vt:lpstr>Public Planning for Land Use Control and Environmental Hazards</vt:lpstr>
      <vt:lpstr>Comprehensive planning</vt:lpstr>
      <vt:lpstr>Continued......</vt:lpstr>
      <vt:lpstr>Zoning and Other Tools of Public Land Use Control </vt:lpstr>
      <vt:lpstr>Continued......</vt:lpstr>
      <vt:lpstr>Modern Tools of Land Use Control </vt:lpstr>
      <vt:lpstr>Difficulties of Control by Planning</vt:lpstr>
      <vt:lpstr>Continued...........</vt:lpstr>
      <vt:lpstr>Environmental Hazards </vt:lpstr>
      <vt:lpstr>Government’s Power of Eminent Domain and to Tax Real Property</vt:lpstr>
      <vt:lpstr>Continued..........</vt:lpstr>
      <vt:lpstr>The Power of Government to Tax Real Property</vt:lpstr>
      <vt:lpstr>Continued.......</vt:lpstr>
      <vt:lpstr>Continued..............</vt:lpstr>
      <vt:lpstr>Mechanics of the Property tax </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wube</dc:creator>
  <cp:lastModifiedBy>mulugeta</cp:lastModifiedBy>
  <cp:revision>132</cp:revision>
  <dcterms:created xsi:type="dcterms:W3CDTF">2016-03-24T15:46:30Z</dcterms:created>
  <dcterms:modified xsi:type="dcterms:W3CDTF">2020-03-10T05:59:03Z</dcterms:modified>
</cp:coreProperties>
</file>