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97" r:id="rId11"/>
    <p:sldId id="302" r:id="rId12"/>
    <p:sldId id="303" r:id="rId13"/>
    <p:sldId id="308" r:id="rId14"/>
    <p:sldId id="317" r:id="rId15"/>
    <p:sldId id="298" r:id="rId16"/>
    <p:sldId id="299" r:id="rId17"/>
    <p:sldId id="300" r:id="rId18"/>
    <p:sldId id="309" r:id="rId19"/>
    <p:sldId id="301" r:id="rId20"/>
    <p:sldId id="266" r:id="rId21"/>
    <p:sldId id="267" r:id="rId22"/>
    <p:sldId id="268" r:id="rId23"/>
    <p:sldId id="269" r:id="rId24"/>
    <p:sldId id="319" r:id="rId25"/>
    <p:sldId id="318" r:id="rId26"/>
    <p:sldId id="270" r:id="rId27"/>
    <p:sldId id="271" r:id="rId28"/>
    <p:sldId id="273" r:id="rId29"/>
    <p:sldId id="274" r:id="rId30"/>
    <p:sldId id="323" r:id="rId31"/>
    <p:sldId id="310" r:id="rId32"/>
    <p:sldId id="275" r:id="rId33"/>
    <p:sldId id="321" r:id="rId34"/>
    <p:sldId id="276" r:id="rId35"/>
    <p:sldId id="320" r:id="rId36"/>
    <p:sldId id="277" r:id="rId37"/>
    <p:sldId id="324" r:id="rId38"/>
    <p:sldId id="325" r:id="rId39"/>
    <p:sldId id="326" r:id="rId40"/>
    <p:sldId id="280" r:id="rId41"/>
    <p:sldId id="315" r:id="rId42"/>
    <p:sldId id="281" r:id="rId43"/>
    <p:sldId id="312" r:id="rId44"/>
    <p:sldId id="290" r:id="rId45"/>
    <p:sldId id="291" r:id="rId46"/>
    <p:sldId id="322" r:id="rId47"/>
    <p:sldId id="327" r:id="rId48"/>
    <p:sldId id="293" r:id="rId49"/>
    <p:sldId id="294" r:id="rId50"/>
    <p:sldId id="295" r:id="rId51"/>
    <p:sldId id="296" r:id="rId52"/>
    <p:sldId id="304" r:id="rId53"/>
    <p:sldId id="305" r:id="rId54"/>
    <p:sldId id="306" r:id="rId55"/>
    <p:sldId id="328" r:id="rId56"/>
    <p:sldId id="307" r:id="rId57"/>
    <p:sldId id="329" r:id="rId58"/>
    <p:sldId id="330" r:id="rId59"/>
    <p:sldId id="331" r:id="rId60"/>
    <p:sldId id="332" r:id="rId61"/>
    <p:sldId id="333" r:id="rId62"/>
    <p:sldId id="334" r:id="rId63"/>
    <p:sldId id="335" r:id="rId64"/>
    <p:sldId id="336" r:id="rId65"/>
    <p:sldId id="33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C00039-7B7A-4A20-81D4-A044C2C9E51F}"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00039-7B7A-4A20-81D4-A044C2C9E51F}"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00039-7B7A-4A20-81D4-A044C2C9E51F}"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00039-7B7A-4A20-81D4-A044C2C9E51F}"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00039-7B7A-4A20-81D4-A044C2C9E51F}"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00039-7B7A-4A20-81D4-A044C2C9E51F}"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00039-7B7A-4A20-81D4-A044C2C9E51F}"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00039-7B7A-4A20-81D4-A044C2C9E51F}"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00039-7B7A-4A20-81D4-A044C2C9E51F}"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00039-7B7A-4A20-81D4-A044C2C9E51F}"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00039-7B7A-4A20-81D4-A044C2C9E51F}"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399D-ED43-49F1-8AFB-A7E5FDDCE6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0039-7B7A-4A20-81D4-A044C2C9E51F}"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6399D-ED43-49F1-8AFB-A7E5FDDCE6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eather.about.com/od/Weather-Instruments/ss/Weather-Stations.htm" TargetMode="External"/><Relationship Id="rId2" Type="http://schemas.openxmlformats.org/officeDocument/2006/relationships/hyperlink" Target="http://geography.about.com/od/topographicmaps/a/topographicmaps.ht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indiemapper.com/app/learnmore.php?l=choropleth" TargetMode="External"/><Relationship Id="rId2" Type="http://schemas.openxmlformats.org/officeDocument/2006/relationships/hyperlink" Target="http://indiemapper.com/app/learnmore.php?l=dot_density"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a:t>UNIT ONE </a:t>
            </a:r>
            <a:br>
              <a:rPr lang="en-US" b="1" dirty="0"/>
            </a:br>
            <a:r>
              <a:rPr lang="en-US" dirty="0"/>
              <a:t>Introduction to Cartography</a:t>
            </a:r>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pPr>
              <a:buFont typeface="Wingdings" pitchFamily="2" charset="2"/>
              <a:buChar char="Ø"/>
            </a:pPr>
            <a:r>
              <a:rPr lang="en-US" sz="3600" i="1" dirty="0"/>
              <a:t>Cartography is the </a:t>
            </a:r>
            <a:r>
              <a:rPr lang="en-US" sz="3600" b="1" i="1" dirty="0">
                <a:solidFill>
                  <a:srgbClr val="00B0F0"/>
                </a:solidFill>
              </a:rPr>
              <a:t>art</a:t>
            </a:r>
            <a:r>
              <a:rPr lang="en-US" sz="3600" i="1" dirty="0"/>
              <a:t> and </a:t>
            </a:r>
            <a:r>
              <a:rPr lang="en-US" sz="3600" b="1" i="1" dirty="0">
                <a:solidFill>
                  <a:srgbClr val="00B0F0"/>
                </a:solidFill>
              </a:rPr>
              <a:t>science</a:t>
            </a:r>
            <a:r>
              <a:rPr lang="en-US" sz="3600" i="1" dirty="0"/>
              <a:t> of making maps. </a:t>
            </a:r>
          </a:p>
          <a:p>
            <a:pPr>
              <a:buFont typeface="Wingdings" pitchFamily="2" charset="2"/>
              <a:buChar char="Ø"/>
            </a:pPr>
            <a:r>
              <a:rPr lang="en-US" sz="3600" i="1" dirty="0"/>
              <a:t> INTERNATIONAL Cartographic Association (ICA) defines Cartography as;</a:t>
            </a:r>
          </a:p>
          <a:p>
            <a:pPr>
              <a:buFont typeface="Wingdings" pitchFamily="2" charset="2"/>
              <a:buChar char="ü"/>
            </a:pPr>
            <a:r>
              <a:rPr lang="en-US" sz="3600" i="1" dirty="0"/>
              <a:t> "the discipline dealing with the </a:t>
            </a:r>
            <a:r>
              <a:rPr lang="en-US" sz="3600" b="1" i="1" dirty="0"/>
              <a:t>conception</a:t>
            </a:r>
            <a:r>
              <a:rPr lang="en-US" sz="3600" i="1" dirty="0"/>
              <a:t>, </a:t>
            </a:r>
            <a:r>
              <a:rPr lang="en-US" sz="3600" b="1" i="1" dirty="0"/>
              <a:t>Production</a:t>
            </a:r>
            <a:r>
              <a:rPr lang="en-US" sz="3600" i="1" dirty="0"/>
              <a:t>, </a:t>
            </a:r>
            <a:r>
              <a:rPr lang="en-US" sz="3600" b="1" i="1" dirty="0"/>
              <a:t>dissemination</a:t>
            </a:r>
            <a:r>
              <a:rPr lang="en-US" sz="3600" i="1" dirty="0"/>
              <a:t> and </a:t>
            </a:r>
            <a:r>
              <a:rPr lang="en-US" sz="3600" b="1" i="1" dirty="0"/>
              <a:t>study of maps</a:t>
            </a:r>
            <a:r>
              <a:rPr lang="en-US" sz="3600" i="1" dirty="0"/>
              <a:t>". </a:t>
            </a:r>
          </a:p>
          <a:p>
            <a:pPr>
              <a:buFont typeface="Wingdings" pitchFamily="2" charset="2"/>
              <a:buChar char="ü"/>
            </a:pPr>
            <a:r>
              <a:rPr lang="en-US" sz="3600" i="1" dirty="0"/>
              <a:t>It goes on to describe </a:t>
            </a:r>
            <a:r>
              <a:rPr lang="en-US" sz="3600" b="1" i="1" dirty="0"/>
              <a:t>a map as ''a symbolized image of geographic reality</a:t>
            </a:r>
            <a:r>
              <a:rPr lang="en-US" sz="3600" i="1" dirty="0"/>
              <a:t>, </a:t>
            </a:r>
            <a:r>
              <a:rPr lang="en-US" sz="3600" b="1" i="1" dirty="0"/>
              <a:t>representing selected features </a:t>
            </a:r>
            <a:r>
              <a:rPr lang="en-US" sz="3600" i="1" dirty="0"/>
              <a:t>or characteristics, resulting from the creative effort of its author's execution of choices" </a:t>
            </a:r>
          </a:p>
          <a:p>
            <a:pPr>
              <a:buFont typeface="Wingdings" pitchFamily="2" charset="2"/>
              <a:buChar char="q"/>
            </a:pPr>
            <a:r>
              <a:rPr lang="en-US" sz="3600" b="1" dirty="0"/>
              <a:t>Goals of Cartography </a:t>
            </a:r>
            <a:r>
              <a:rPr lang="en-US" sz="3600" dirty="0"/>
              <a:t>;</a:t>
            </a:r>
          </a:p>
          <a:p>
            <a:pPr lvl="0">
              <a:buFont typeface="Wingdings" pitchFamily="2" charset="2"/>
              <a:buChar char="ü"/>
            </a:pPr>
            <a:r>
              <a:rPr lang="en-US" sz="3600" dirty="0"/>
              <a:t>To Communicate geographical information graphically. </a:t>
            </a:r>
          </a:p>
          <a:p>
            <a:pPr lvl="0">
              <a:buFont typeface="Wingdings" pitchFamily="2" charset="2"/>
              <a:buChar char="q"/>
            </a:pPr>
            <a:r>
              <a:rPr lang="en-US" sz="3600" dirty="0"/>
              <a:t>The look of a map depends on;</a:t>
            </a:r>
          </a:p>
          <a:p>
            <a:pPr lvl="0">
              <a:buFont typeface="Wingdings" pitchFamily="2" charset="2"/>
              <a:buChar char="ü"/>
            </a:pPr>
            <a:r>
              <a:rPr lang="en-US" sz="3600" dirty="0"/>
              <a:t> The </a:t>
            </a:r>
            <a:r>
              <a:rPr lang="en-US" sz="3600" b="1" dirty="0"/>
              <a:t>needs of the audience </a:t>
            </a:r>
            <a:r>
              <a:rPr lang="en-US" sz="3600" dirty="0"/>
              <a:t>and </a:t>
            </a:r>
          </a:p>
          <a:p>
            <a:pPr lvl="0">
              <a:buFont typeface="Wingdings" pitchFamily="2" charset="2"/>
              <a:buChar char="ü"/>
            </a:pPr>
            <a:r>
              <a:rPr lang="en-US" sz="3600" dirty="0"/>
              <a:t>The </a:t>
            </a:r>
            <a:r>
              <a:rPr lang="en-US" sz="3600" b="1" dirty="0"/>
              <a:t>point that you aim to convey</a:t>
            </a:r>
            <a:r>
              <a:rPr lang="en-US" sz="3600"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itchFamily="2" charset="2"/>
              <a:buChar char="q"/>
            </a:pPr>
            <a:r>
              <a:rPr lang="en-US" dirty="0"/>
              <a:t>Based on </a:t>
            </a:r>
            <a:r>
              <a:rPr lang="en-US" b="1" dirty="0"/>
              <a:t>scale</a:t>
            </a:r>
            <a:r>
              <a:rPr lang="en-US" dirty="0"/>
              <a:t>, there are three types of maps. They are: </a:t>
            </a:r>
          </a:p>
          <a:p>
            <a:pPr lvl="0">
              <a:buFont typeface="Wingdings" pitchFamily="2" charset="2"/>
              <a:buChar char="ü"/>
            </a:pPr>
            <a:r>
              <a:rPr lang="en-US" dirty="0"/>
              <a:t>Small scale maps </a:t>
            </a:r>
          </a:p>
          <a:p>
            <a:pPr lvl="0">
              <a:buFont typeface="Wingdings" pitchFamily="2" charset="2"/>
              <a:buChar char="ü"/>
            </a:pPr>
            <a:r>
              <a:rPr lang="en-US" dirty="0"/>
              <a:t>Medium scale maps </a:t>
            </a:r>
          </a:p>
          <a:p>
            <a:pPr lvl="0">
              <a:buFont typeface="Wingdings" pitchFamily="2" charset="2"/>
              <a:buChar char="ü"/>
            </a:pPr>
            <a:r>
              <a:rPr lang="en-US" dirty="0"/>
              <a:t>Large scale maps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2133599"/>
          </a:xfrm>
        </p:spPr>
        <p:txBody>
          <a:bodyPr>
            <a:normAutofit fontScale="70000" lnSpcReduction="20000"/>
          </a:bodyPr>
          <a:lstStyle/>
          <a:p>
            <a:pPr>
              <a:buFont typeface="Wingdings" pitchFamily="2" charset="2"/>
              <a:buChar char="q"/>
            </a:pPr>
            <a:r>
              <a:rPr lang="en-US" sz="3600" b="1" dirty="0"/>
              <a:t>Larger_ scale maps are: </a:t>
            </a:r>
          </a:p>
          <a:p>
            <a:pPr>
              <a:buFont typeface="Wingdings" pitchFamily="2" charset="2"/>
              <a:buChar char="ü"/>
            </a:pPr>
            <a:r>
              <a:rPr lang="en-US" sz="3600" dirty="0"/>
              <a:t> Less area </a:t>
            </a:r>
          </a:p>
          <a:p>
            <a:pPr>
              <a:buFont typeface="Wingdings" pitchFamily="2" charset="2"/>
              <a:buChar char="ü"/>
            </a:pPr>
            <a:r>
              <a:rPr lang="en-US" sz="3600" dirty="0"/>
              <a:t>More detail </a:t>
            </a:r>
          </a:p>
          <a:p>
            <a:pPr>
              <a:buFont typeface="Wingdings" pitchFamily="2" charset="2"/>
              <a:buChar char="ü"/>
            </a:pPr>
            <a:r>
              <a:rPr lang="en-US" sz="3600" dirty="0"/>
              <a:t>Less generalization </a:t>
            </a:r>
          </a:p>
          <a:p>
            <a:pPr>
              <a:buFont typeface="Wingdings" pitchFamily="2" charset="2"/>
              <a:buChar char="ü"/>
            </a:pPr>
            <a:r>
              <a:rPr lang="en-US" sz="3600" dirty="0"/>
              <a:t> </a:t>
            </a:r>
            <a:r>
              <a:rPr lang="en-US" sz="3600" i="1" dirty="0"/>
              <a:t>Less classification </a:t>
            </a:r>
          </a:p>
        </p:txBody>
      </p:sp>
      <p:sp>
        <p:nvSpPr>
          <p:cNvPr id="4" name="Rectangle 3"/>
          <p:cNvSpPr/>
          <p:nvPr/>
        </p:nvSpPr>
        <p:spPr>
          <a:xfrm>
            <a:off x="609600" y="2743200"/>
            <a:ext cx="7696200" cy="2599968"/>
          </a:xfrm>
          <a:prstGeom prst="rect">
            <a:avLst/>
          </a:prstGeom>
        </p:spPr>
        <p:txBody>
          <a:bodyPr wrap="square">
            <a:spAutoFit/>
          </a:bodyPr>
          <a:lstStyle/>
          <a:p>
            <a:endParaRPr lang="en-US" dirty="0"/>
          </a:p>
          <a:p>
            <a:pPr>
              <a:buFont typeface="Wingdings" pitchFamily="2" charset="2"/>
              <a:buChar char="q"/>
            </a:pPr>
            <a:r>
              <a:rPr lang="en-US" sz="2800" b="1" dirty="0"/>
              <a:t>Smaller_ scale maps are: </a:t>
            </a:r>
          </a:p>
          <a:p>
            <a:pPr>
              <a:buFont typeface="Wingdings" pitchFamily="2" charset="2"/>
              <a:buChar char="ü"/>
            </a:pPr>
            <a:r>
              <a:rPr lang="en-US" sz="2800" dirty="0"/>
              <a:t> More area </a:t>
            </a:r>
          </a:p>
          <a:p>
            <a:pPr>
              <a:buFont typeface="Wingdings" pitchFamily="2" charset="2"/>
              <a:buChar char="ü"/>
            </a:pPr>
            <a:r>
              <a:rPr lang="en-US" sz="2800" dirty="0"/>
              <a:t>  Less detail </a:t>
            </a:r>
          </a:p>
          <a:p>
            <a:pPr>
              <a:buFont typeface="Wingdings" pitchFamily="2" charset="2"/>
              <a:buChar char="ü"/>
            </a:pPr>
            <a:r>
              <a:rPr lang="en-US" sz="2800" dirty="0"/>
              <a:t>  More generalization </a:t>
            </a:r>
          </a:p>
          <a:p>
            <a:pPr>
              <a:buFont typeface="Wingdings" pitchFamily="2" charset="2"/>
              <a:buChar char="ü"/>
            </a:pPr>
            <a:r>
              <a:rPr lang="en-US" sz="2800" dirty="0"/>
              <a:t>  More classification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a:buFont typeface="Wingdings" pitchFamily="2" charset="2"/>
              <a:buChar char="q"/>
            </a:pPr>
            <a:r>
              <a:rPr lang="en-US" b="1" dirty="0"/>
              <a:t>Map Symbolization </a:t>
            </a:r>
          </a:p>
          <a:p>
            <a:pPr>
              <a:buFont typeface="Wingdings" pitchFamily="2" charset="2"/>
              <a:buChar char="Ø"/>
            </a:pPr>
            <a:r>
              <a:rPr lang="en-US" dirty="0"/>
              <a:t>Symbolization is the </a:t>
            </a:r>
            <a:r>
              <a:rPr lang="en-US" b="1" dirty="0"/>
              <a:t>processing of assigning symbols to represent features</a:t>
            </a:r>
            <a:r>
              <a:rPr lang="en-US" dirty="0"/>
              <a:t>.. </a:t>
            </a:r>
          </a:p>
          <a:p>
            <a:pPr>
              <a:buFont typeface="Wingdings" pitchFamily="2" charset="2"/>
              <a:buChar char="Ø"/>
            </a:pPr>
            <a:r>
              <a:rPr lang="en-US" dirty="0"/>
              <a:t>Many factors must be considered when selecting symbols for a map, such as;</a:t>
            </a:r>
          </a:p>
          <a:p>
            <a:pPr>
              <a:buFont typeface="Wingdings" pitchFamily="2" charset="2"/>
              <a:buChar char="ü"/>
            </a:pPr>
            <a:r>
              <a:rPr lang="en-US" dirty="0"/>
              <a:t> The </a:t>
            </a:r>
            <a:r>
              <a:rPr lang="en-US" b="1" dirty="0"/>
              <a:t>scale Of the map</a:t>
            </a:r>
            <a:r>
              <a:rPr lang="en-US" dirty="0"/>
              <a:t>, </a:t>
            </a:r>
          </a:p>
          <a:p>
            <a:pPr>
              <a:buFont typeface="Wingdings" pitchFamily="2" charset="2"/>
              <a:buChar char="ü"/>
            </a:pPr>
            <a:r>
              <a:rPr lang="en-US" dirty="0"/>
              <a:t>The </a:t>
            </a:r>
            <a:r>
              <a:rPr lang="en-US" b="1" dirty="0"/>
              <a:t>nature of the phenomenon being mapped,</a:t>
            </a:r>
          </a:p>
          <a:p>
            <a:pPr>
              <a:buFont typeface="Wingdings" pitchFamily="2" charset="2"/>
              <a:buChar char="ü"/>
            </a:pPr>
            <a:r>
              <a:rPr lang="en-US" dirty="0"/>
              <a:t> The </a:t>
            </a:r>
            <a:r>
              <a:rPr lang="en-US" b="1" dirty="0"/>
              <a:t>available data</a:t>
            </a:r>
            <a:r>
              <a:rPr lang="en-US" dirty="0"/>
              <a:t>, and </a:t>
            </a:r>
            <a:r>
              <a:rPr lang="en-US" b="1" dirty="0"/>
              <a:t>the display method of the finished product.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a:buFont typeface="Wingdings" pitchFamily="2" charset="2"/>
              <a:buChar char="q"/>
            </a:pPr>
            <a:r>
              <a:rPr lang="en-US" dirty="0"/>
              <a:t> </a:t>
            </a:r>
            <a:r>
              <a:rPr lang="en-US" b="1" dirty="0"/>
              <a:t>The following sections explore the symbolization process in greater depth</a:t>
            </a:r>
            <a:r>
              <a:rPr lang="en-US" dirty="0"/>
              <a:t>. </a:t>
            </a:r>
          </a:p>
          <a:p>
            <a:pPr>
              <a:buFont typeface="Wingdings" pitchFamily="2" charset="2"/>
              <a:buChar char="Ø"/>
            </a:pPr>
            <a:r>
              <a:rPr lang="en-US" dirty="0"/>
              <a:t>There is no consensus on the quantitative limits of the terms small, medium, and large scale. Nevertheless, in the junior high school textbooks, maps with scales of </a:t>
            </a:r>
            <a:r>
              <a:rPr lang="en-US" b="1" dirty="0"/>
              <a:t>1:50, 000 </a:t>
            </a:r>
            <a:r>
              <a:rPr lang="en-US" dirty="0"/>
              <a:t>or </a:t>
            </a:r>
            <a:r>
              <a:rPr lang="en-US" b="1" dirty="0"/>
              <a:t>greater are large scale maps.</a:t>
            </a:r>
          </a:p>
          <a:p>
            <a:pPr>
              <a:buFont typeface="Wingdings" pitchFamily="2" charset="2"/>
              <a:buChar char="Ø"/>
            </a:pPr>
            <a:r>
              <a:rPr lang="en-US" dirty="0"/>
              <a:t> The term large refers to the relative sizes at which objects are represented on the map. Accordingly, when </a:t>
            </a:r>
            <a:r>
              <a:rPr lang="en-US" b="1" dirty="0"/>
              <a:t>little reduction is involved</a:t>
            </a:r>
            <a:r>
              <a:rPr lang="en-US" dirty="0"/>
              <a:t> and </a:t>
            </a:r>
            <a:r>
              <a:rPr lang="en-US" b="1" dirty="0"/>
              <a:t>features</a:t>
            </a:r>
            <a:r>
              <a:rPr lang="en-US" dirty="0"/>
              <a:t> such as roads are large, the map is termed a large scale map. </a:t>
            </a:r>
          </a:p>
          <a:p>
            <a:pPr>
              <a:buFont typeface="Wingdings" pitchFamily="2" charset="2"/>
              <a:buChar char="Ø"/>
            </a:pPr>
            <a:r>
              <a:rPr lang="en-US" dirty="0"/>
              <a:t>They show </a:t>
            </a:r>
            <a:r>
              <a:rPr lang="en-US" b="1" dirty="0"/>
              <a:t>greater details of reality </a:t>
            </a:r>
            <a:r>
              <a:rPr lang="en-US" dirty="0"/>
              <a:t>as shown in the topographical map of Ethiopia. </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Ø"/>
            </a:pPr>
            <a:r>
              <a:rPr lang="en-US" dirty="0"/>
              <a:t>Maps with scales ranging from </a:t>
            </a:r>
            <a:r>
              <a:rPr lang="en-US" b="1" dirty="0"/>
              <a:t>1:50, 000 to 1: 250, 000 </a:t>
            </a:r>
            <a:r>
              <a:rPr lang="en-US" dirty="0"/>
              <a:t>are medium scale maps. </a:t>
            </a:r>
          </a:p>
          <a:p>
            <a:pPr>
              <a:buFont typeface="Wingdings" pitchFamily="2" charset="2"/>
              <a:buChar char="Ø"/>
            </a:pPr>
            <a:r>
              <a:rPr lang="en-US" dirty="0"/>
              <a:t>The term medium refers to the relative sizes at which objects are represented on the map. Accordingly, when </a:t>
            </a:r>
            <a:r>
              <a:rPr lang="en-US" b="1" dirty="0"/>
              <a:t>medium</a:t>
            </a:r>
            <a:r>
              <a:rPr lang="en-US" dirty="0"/>
              <a:t> </a:t>
            </a:r>
            <a:r>
              <a:rPr lang="en-US" b="1" dirty="0"/>
              <a:t>reduction is involved </a:t>
            </a:r>
            <a:r>
              <a:rPr lang="en-US" dirty="0"/>
              <a:t>and </a:t>
            </a:r>
            <a:r>
              <a:rPr lang="en-US" b="1" dirty="0"/>
              <a:t>features</a:t>
            </a:r>
            <a:r>
              <a:rPr lang="en-US" dirty="0"/>
              <a:t> such as roads are medium in size, the map is termed a medium scale map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dirty="0"/>
              <a:t> </a:t>
            </a:r>
          </a:p>
          <a:p>
            <a:pPr>
              <a:buNone/>
            </a:pPr>
            <a:r>
              <a:rPr lang="en-US" dirty="0"/>
              <a:t> </a:t>
            </a:r>
          </a:p>
          <a:p>
            <a:pPr>
              <a:buFont typeface="Wingdings" pitchFamily="2" charset="2"/>
              <a:buChar char="Ø"/>
            </a:pPr>
            <a:r>
              <a:rPr lang="en-US" dirty="0"/>
              <a:t>Maps with scales greater than </a:t>
            </a:r>
            <a:r>
              <a:rPr lang="en-US" b="1" dirty="0"/>
              <a:t>1: 250, 000 </a:t>
            </a:r>
            <a:r>
              <a:rPr lang="en-US" dirty="0"/>
              <a:t>are small scale maps. Accordingly, when </a:t>
            </a:r>
            <a:r>
              <a:rPr lang="en-US" b="1" dirty="0"/>
              <a:t>large reduction is involved</a:t>
            </a:r>
            <a:r>
              <a:rPr lang="en-US" dirty="0"/>
              <a:t> </a:t>
            </a:r>
            <a:r>
              <a:rPr lang="en-US" b="1" dirty="0"/>
              <a:t>and features </a:t>
            </a:r>
            <a:r>
              <a:rPr lang="en-US" dirty="0"/>
              <a:t>such as roads are small, the map is termed a small-scale map. </a:t>
            </a:r>
          </a:p>
          <a:p>
            <a:pPr>
              <a:buFont typeface="Wingdings" pitchFamily="2" charset="2"/>
              <a:buChar char="Ø"/>
            </a:pPr>
            <a:r>
              <a:rPr lang="en-US" dirty="0"/>
              <a:t>Thus, reality is represented in a </a:t>
            </a:r>
            <a:r>
              <a:rPr lang="en-US" b="1" dirty="0"/>
              <a:t>highly generalized or simplified manner on small-scale maps </a:t>
            </a:r>
            <a:r>
              <a:rPr lang="en-US" dirty="0"/>
              <a:t>whereas it is represented in </a:t>
            </a:r>
            <a:r>
              <a:rPr lang="en-US" b="1" dirty="0"/>
              <a:t>detail on large-scale maps</a:t>
            </a:r>
            <a:r>
              <a:rPr lang="en-US" dirty="0"/>
              <a:t>.</a:t>
            </a:r>
          </a:p>
          <a:p>
            <a:pPr>
              <a:buNone/>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i="1" dirty="0"/>
              <a:t>Maps Based on Subject Matter </a:t>
            </a:r>
            <a:br>
              <a:rPr lang="en-US" dirty="0"/>
            </a:br>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pPr>
              <a:buFont typeface="Wingdings" pitchFamily="2" charset="2"/>
              <a:buChar char="Ø"/>
            </a:pPr>
            <a:r>
              <a:rPr lang="en-US" dirty="0"/>
              <a:t>It is also useful to group maps on the basis of the </a:t>
            </a:r>
            <a:r>
              <a:rPr lang="en-US" b="1" dirty="0"/>
              <a:t>subject matter they portray</a:t>
            </a:r>
            <a:r>
              <a:rPr lang="en-US" dirty="0"/>
              <a:t>. But there is no limit to the number of classes of maps that can be created by grouping them according to their dominant subject matter. Thus, there are;</a:t>
            </a:r>
            <a:endParaRPr lang="en-US" sz="2600" dirty="0"/>
          </a:p>
          <a:p>
            <a:pPr>
              <a:buFont typeface="Wingdings" pitchFamily="2" charset="2"/>
              <a:buChar char="ü"/>
            </a:pPr>
            <a:r>
              <a:rPr lang="en-US" sz="2600" dirty="0"/>
              <a:t>geological maps, </a:t>
            </a:r>
          </a:p>
          <a:p>
            <a:pPr>
              <a:buFont typeface="Wingdings" pitchFamily="2" charset="2"/>
              <a:buChar char="ü"/>
            </a:pPr>
            <a:r>
              <a:rPr lang="en-US" sz="2600" dirty="0"/>
              <a:t>climatic maps, </a:t>
            </a:r>
          </a:p>
          <a:p>
            <a:pPr>
              <a:buFont typeface="Wingdings" pitchFamily="2" charset="2"/>
              <a:buChar char="ü"/>
            </a:pPr>
            <a:r>
              <a:rPr lang="en-US" sz="2600" dirty="0"/>
              <a:t>population maps, </a:t>
            </a:r>
          </a:p>
          <a:p>
            <a:pPr>
              <a:buFont typeface="Wingdings" pitchFamily="2" charset="2"/>
              <a:buChar char="ü"/>
            </a:pPr>
            <a:r>
              <a:rPr lang="en-US" sz="2600" dirty="0"/>
              <a:t>economic maps, </a:t>
            </a:r>
          </a:p>
          <a:p>
            <a:pPr>
              <a:buFont typeface="Wingdings" pitchFamily="2" charset="2"/>
              <a:buChar char="ü"/>
            </a:pPr>
            <a:r>
              <a:rPr lang="en-US" sz="2600" dirty="0"/>
              <a:t>statistical maps, </a:t>
            </a:r>
          </a:p>
          <a:p>
            <a:pPr>
              <a:buFont typeface="Wingdings" pitchFamily="2" charset="2"/>
              <a:buChar char="ü"/>
            </a:pPr>
            <a:r>
              <a:rPr lang="en-US" sz="2600" dirty="0"/>
              <a:t>cadastral maps, plans.etc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b="1" dirty="0"/>
              <a:t>ways of representing scale on maps </a:t>
            </a:r>
            <a:endParaRPr lang="en-US" dirty="0"/>
          </a:p>
        </p:txBody>
      </p:sp>
      <p:sp>
        <p:nvSpPr>
          <p:cNvPr id="3" name="Content Placeholder 2"/>
          <p:cNvSpPr>
            <a:spLocks noGrp="1"/>
          </p:cNvSpPr>
          <p:nvPr>
            <p:ph idx="1"/>
          </p:nvPr>
        </p:nvSpPr>
        <p:spPr>
          <a:xfrm>
            <a:off x="457200" y="990600"/>
            <a:ext cx="8229600" cy="5410200"/>
          </a:xfrm>
        </p:spPr>
        <p:txBody>
          <a:bodyPr>
            <a:normAutofit fontScale="77500" lnSpcReduction="20000"/>
          </a:bodyPr>
          <a:lstStyle/>
          <a:p>
            <a:pPr>
              <a:buFont typeface="Wingdings" pitchFamily="2" charset="2"/>
              <a:buChar char="q"/>
            </a:pPr>
            <a:r>
              <a:rPr lang="en-GB" dirty="0"/>
              <a:t>There are three customary ways of expressing scale on a map. </a:t>
            </a:r>
          </a:p>
          <a:p>
            <a:pPr>
              <a:buFont typeface="Wingdings" pitchFamily="2" charset="2"/>
              <a:buChar char="§"/>
            </a:pPr>
            <a:r>
              <a:rPr lang="en-GB" dirty="0"/>
              <a:t>They are representative fraction, graphic and verbal scale. </a:t>
            </a:r>
            <a:endParaRPr lang="en-US" sz="3600" dirty="0"/>
          </a:p>
          <a:p>
            <a:pPr marL="514350" indent="-514350">
              <a:buFont typeface="+mj-lt"/>
              <a:buAutoNum type="arabicPeriod"/>
            </a:pPr>
            <a:r>
              <a:rPr lang="en-GB" b="1" dirty="0"/>
              <a:t> Representative fraction (RF)</a:t>
            </a:r>
            <a:r>
              <a:rPr lang="en-GB" dirty="0"/>
              <a:t> - is a ratio expressing the relationship of the number of units on the map to the number of the same units on the real earth. It can be shown either as </a:t>
            </a:r>
            <a:r>
              <a:rPr lang="en-GB" b="1" dirty="0"/>
              <a:t>1: 50 000 or 1/50 000. </a:t>
            </a:r>
          </a:p>
          <a:p>
            <a:pPr marL="514350" indent="-514350">
              <a:buFont typeface="Wingdings" pitchFamily="2" charset="2"/>
              <a:buChar char="Ø"/>
            </a:pPr>
            <a:r>
              <a:rPr lang="en-GB" dirty="0"/>
              <a:t> In this scale, it means that one unit length on the map represents 50 000 units of length on the earth’s surface</a:t>
            </a:r>
          </a:p>
          <a:p>
            <a:pPr marL="514350" indent="-514350">
              <a:buFont typeface="Wingdings" pitchFamily="2" charset="2"/>
              <a:buChar char="Ø"/>
            </a:pPr>
            <a:r>
              <a:rPr lang="en-GB" dirty="0"/>
              <a:t>The unit of distance in both the numerator and denominator of the fraction must be the same. </a:t>
            </a:r>
          </a:p>
          <a:p>
            <a:pPr marL="514350" indent="-514350">
              <a:buFont typeface="Wingdings" pitchFamily="2" charset="2"/>
              <a:buChar char="Ø"/>
            </a:pPr>
            <a:r>
              <a:rPr lang="en-GB" dirty="0"/>
              <a:t>For example, you can read the scale mentioned above as one millimetre on the map represents 50 000 millimetres on the earth’s surface. It is also possible to read it as one centimeter on the map represents 50 000 centimeters on the earth’s surface.</a:t>
            </a:r>
            <a:endParaRPr lang="en-US" sz="3600" dirty="0"/>
          </a:p>
          <a:p>
            <a:endParaRPr lang="en-US" sz="3600" dirty="0">
              <a:solidFill>
                <a:srgbClr val="00B050"/>
              </a:solidFill>
            </a:endParaRPr>
          </a:p>
          <a:p>
            <a:endParaRPr lang="en-US" dirty="0">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742950" indent="-742950">
              <a:buAutoNum type="arabicPlain" startAt="2"/>
            </a:pPr>
            <a:r>
              <a:rPr lang="en-GB" sz="3800" b="1" dirty="0"/>
              <a:t>Verbal (Statement) scale</a:t>
            </a:r>
            <a:r>
              <a:rPr lang="en-GB" sz="3800" dirty="0"/>
              <a:t> </a:t>
            </a:r>
            <a:r>
              <a:rPr lang="en-GB" dirty="0"/>
              <a:t>–</a:t>
            </a:r>
          </a:p>
          <a:p>
            <a:pPr marL="742950" indent="-742950">
              <a:buFont typeface="Wingdings" pitchFamily="2" charset="2"/>
              <a:buChar char="Ø"/>
            </a:pPr>
            <a:r>
              <a:rPr lang="en-GB" dirty="0"/>
              <a:t> It is the expression of map distance in relation to the same earth distance in words. For example, </a:t>
            </a:r>
            <a:r>
              <a:rPr lang="en-GB" b="1" dirty="0"/>
              <a:t>one centi-meter to one kilometer </a:t>
            </a:r>
            <a:r>
              <a:rPr lang="en-GB" dirty="0"/>
              <a:t>or </a:t>
            </a:r>
            <a:r>
              <a:rPr lang="en-GB" b="1" dirty="0"/>
              <a:t>one centimeter represents one kilo-meter </a:t>
            </a:r>
            <a:r>
              <a:rPr lang="en-GB" dirty="0"/>
              <a:t>is an example of a verbal scale.</a:t>
            </a:r>
            <a:endParaRPr lang="en-US" sz="36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410200"/>
          </a:xfrm>
        </p:spPr>
        <p:txBody>
          <a:bodyPr>
            <a:normAutofit/>
          </a:bodyPr>
          <a:lstStyle/>
          <a:p>
            <a:pPr lvl="0">
              <a:buNone/>
            </a:pPr>
            <a:r>
              <a:rPr lang="en-US" b="1" dirty="0"/>
              <a:t>     3. Graphic or Bar Scale</a:t>
            </a:r>
            <a:r>
              <a:rPr lang="en-US" dirty="0"/>
              <a:t> </a:t>
            </a:r>
          </a:p>
          <a:p>
            <a:pPr lvl="0">
              <a:buFont typeface="Wingdings" pitchFamily="2" charset="2"/>
              <a:buChar char="Ø"/>
            </a:pPr>
            <a:r>
              <a:rPr lang="en-US" dirty="0"/>
              <a:t> </a:t>
            </a:r>
            <a:r>
              <a:rPr lang="en-US" sz="2600" dirty="0"/>
              <a:t>is a line or a bar subdivided to show map distance, and the same distance on the earth’s surface. </a:t>
            </a:r>
          </a:p>
          <a:p>
            <a:pPr lvl="0">
              <a:buFont typeface="Wingdings" pitchFamily="2" charset="2"/>
              <a:buChar char="Ø"/>
            </a:pPr>
            <a:r>
              <a:rPr lang="en-US" sz="2600" dirty="0"/>
              <a:t>The distance between any two divisions can be measured with a ruler, and you can read the map distance.</a:t>
            </a:r>
          </a:p>
          <a:p>
            <a:pPr lvl="0">
              <a:buFont typeface="Wingdings" pitchFamily="2" charset="2"/>
              <a:buChar char="Ø"/>
            </a:pPr>
            <a:r>
              <a:rPr lang="en-US" sz="2600" dirty="0"/>
              <a:t> This distance on the map has the ground distance as labeled on the line or bar. </a:t>
            </a:r>
          </a:p>
          <a:p>
            <a:pPr lvl="0">
              <a:buFont typeface="Wingdings" pitchFamily="2" charset="2"/>
              <a:buChar char="Ø"/>
            </a:pPr>
            <a:r>
              <a:rPr lang="en-US" sz="2600" dirty="0"/>
              <a:t>This form of scale is very useful when the map is to be reduced during reproduction because it changes in correct proportion to the amount of reduction. </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 Map</a:t>
            </a:r>
          </a:p>
        </p:txBody>
      </p:sp>
      <p:sp>
        <p:nvSpPr>
          <p:cNvPr id="3" name="Content Placeholder 2"/>
          <p:cNvSpPr>
            <a:spLocks noGrp="1"/>
          </p:cNvSpPr>
          <p:nvPr>
            <p:ph idx="1"/>
          </p:nvPr>
        </p:nvSpPr>
        <p:spPr>
          <a:xfrm>
            <a:off x="457200" y="838200"/>
            <a:ext cx="8229600" cy="5791200"/>
          </a:xfrm>
        </p:spPr>
        <p:txBody>
          <a:bodyPr>
            <a:normAutofit fontScale="77500" lnSpcReduction="20000"/>
          </a:bodyPr>
          <a:lstStyle/>
          <a:p>
            <a:endParaRPr lang="en-US" dirty="0"/>
          </a:p>
          <a:p>
            <a:pPr>
              <a:buFont typeface="Wingdings" pitchFamily="2" charset="2"/>
              <a:buChar char="Ø"/>
            </a:pPr>
            <a:r>
              <a:rPr lang="en-US" b="1" i="1" dirty="0"/>
              <a:t>A graphic depiction of all or part of a geographic realm </a:t>
            </a:r>
            <a:r>
              <a:rPr lang="en-US" i="1" dirty="0"/>
              <a:t>in which the </a:t>
            </a:r>
            <a:r>
              <a:rPr lang="en-US" b="1" i="1" dirty="0"/>
              <a:t>real-world features </a:t>
            </a:r>
            <a:r>
              <a:rPr lang="en-US" i="1" dirty="0"/>
              <a:t>have been replaced by symbols in their </a:t>
            </a:r>
            <a:r>
              <a:rPr lang="en-US" b="1" i="1" dirty="0"/>
              <a:t>correct spatial location at a reduced scale</a:t>
            </a:r>
            <a:r>
              <a:rPr lang="en-US" i="1" dirty="0"/>
              <a:t>. </a:t>
            </a:r>
          </a:p>
          <a:p>
            <a:pPr>
              <a:buFont typeface="Wingdings" pitchFamily="2" charset="2"/>
              <a:buChar char="Ø"/>
            </a:pPr>
            <a:r>
              <a:rPr lang="en-US" dirty="0"/>
              <a:t> </a:t>
            </a:r>
            <a:r>
              <a:rPr lang="en-US" b="1" i="1" dirty="0"/>
              <a:t>A symbolized image of geographic reality, representing selected features </a:t>
            </a:r>
            <a:r>
              <a:rPr lang="en-US" i="1" dirty="0"/>
              <a:t>or characteristics resulting from the creative efforts of cartographers and designed for use when </a:t>
            </a:r>
            <a:r>
              <a:rPr lang="en-US" b="1" i="1" dirty="0"/>
              <a:t>spatial relationships are of special relevance .</a:t>
            </a:r>
          </a:p>
          <a:p>
            <a:pPr>
              <a:buFont typeface="Wingdings" pitchFamily="2" charset="2"/>
              <a:buChar char="Ø"/>
            </a:pPr>
            <a:r>
              <a:rPr lang="en-US" dirty="0"/>
              <a:t> Map is a mathematically determined representation of the Earth’s surface systematically plotted to scale upon a plane surface. </a:t>
            </a:r>
          </a:p>
          <a:p>
            <a:pPr>
              <a:buFont typeface="Wingdings" pitchFamily="2" charset="2"/>
              <a:buChar char="Ø"/>
            </a:pPr>
            <a:r>
              <a:rPr lang="en-US" dirty="0"/>
              <a:t> A </a:t>
            </a:r>
            <a:r>
              <a:rPr lang="en-US" b="1" dirty="0"/>
              <a:t>graphic representation </a:t>
            </a:r>
            <a:r>
              <a:rPr lang="en-US" dirty="0"/>
              <a:t>drawn to scale using </a:t>
            </a:r>
            <a:r>
              <a:rPr lang="en-US" b="1" dirty="0"/>
              <a:t>colors</a:t>
            </a:r>
            <a:r>
              <a:rPr lang="en-US" dirty="0"/>
              <a:t>, </a:t>
            </a:r>
            <a:r>
              <a:rPr lang="en-US" b="1" dirty="0"/>
              <a:t>symbols</a:t>
            </a:r>
            <a:r>
              <a:rPr lang="en-US" dirty="0"/>
              <a:t>, and </a:t>
            </a:r>
            <a:r>
              <a:rPr lang="en-US" b="1" dirty="0"/>
              <a:t>labels</a:t>
            </a:r>
            <a:r>
              <a:rPr lang="en-US" dirty="0"/>
              <a:t>. </a:t>
            </a:r>
          </a:p>
          <a:p>
            <a:pPr>
              <a:buFont typeface="Wingdings" pitchFamily="2" charset="2"/>
              <a:buChar char="Ø"/>
            </a:pPr>
            <a:r>
              <a:rPr lang="en-US" dirty="0"/>
              <a:t> An abstraction. </a:t>
            </a:r>
          </a:p>
          <a:p>
            <a:pPr>
              <a:buFont typeface="Wingdings" pitchFamily="2" charset="2"/>
              <a:buChar char="Ø"/>
            </a:pPr>
            <a:r>
              <a:rPr lang="en-US" dirty="0"/>
              <a:t> Medium for displaying </a:t>
            </a:r>
            <a:r>
              <a:rPr lang="en-US" b="1" dirty="0"/>
              <a:t>geographic information .</a:t>
            </a:r>
          </a:p>
          <a:p>
            <a:pPr>
              <a:buFont typeface="Wingdings" pitchFamily="2" charset="2"/>
              <a:buChar char="Ø"/>
            </a:pPr>
            <a:r>
              <a:rPr lang="en-US" dirty="0"/>
              <a:t> A primary language of geography.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Purpose of map </a:t>
            </a:r>
            <a:endParaRPr lang="en-US" dirty="0"/>
          </a:p>
        </p:txBody>
      </p:sp>
      <p:sp>
        <p:nvSpPr>
          <p:cNvPr id="3" name="Content Placeholder 2"/>
          <p:cNvSpPr>
            <a:spLocks noGrp="1"/>
          </p:cNvSpPr>
          <p:nvPr>
            <p:ph idx="1"/>
          </p:nvPr>
        </p:nvSpPr>
        <p:spPr/>
        <p:txBody>
          <a:bodyPr>
            <a:normAutofit/>
          </a:bodyPr>
          <a:lstStyle/>
          <a:p>
            <a:endParaRPr lang="en-US" dirty="0"/>
          </a:p>
          <a:p>
            <a:pPr>
              <a:buFont typeface="Wingdings" pitchFamily="2" charset="2"/>
              <a:buChar char="Ø"/>
            </a:pPr>
            <a:r>
              <a:rPr lang="en-US" b="1" i="1" dirty="0"/>
              <a:t>The look of a map depends largely on its intended use and intended audience. Examples, store geographic information </a:t>
            </a:r>
          </a:p>
          <a:p>
            <a:pPr>
              <a:buFont typeface="Wingdings" pitchFamily="2" charset="2"/>
              <a:buChar char="ü"/>
            </a:pPr>
            <a:r>
              <a:rPr lang="en-US" sz="2400" dirty="0"/>
              <a:t> </a:t>
            </a:r>
            <a:r>
              <a:rPr lang="en-US" sz="2400" b="1" i="1" dirty="0"/>
              <a:t>aid navigation or mobility </a:t>
            </a:r>
          </a:p>
          <a:p>
            <a:pPr>
              <a:buFont typeface="Wingdings" pitchFamily="2" charset="2"/>
              <a:buChar char="ü"/>
            </a:pPr>
            <a:r>
              <a:rPr lang="en-US" sz="2400" dirty="0"/>
              <a:t> </a:t>
            </a:r>
            <a:r>
              <a:rPr lang="en-US" sz="2400" b="1" i="1" dirty="0"/>
              <a:t>aid analysis, such as measuring or computing </a:t>
            </a:r>
          </a:p>
          <a:p>
            <a:pPr>
              <a:buFont typeface="Wingdings" pitchFamily="2" charset="2"/>
              <a:buChar char="ü"/>
            </a:pPr>
            <a:r>
              <a:rPr lang="en-US" sz="2400" b="1" i="1" dirty="0"/>
              <a:t>Summarize large amounts of statistical data for forecasting or detecting trends </a:t>
            </a:r>
          </a:p>
          <a:p>
            <a:pPr>
              <a:buFont typeface="Wingdings" pitchFamily="2" charset="2"/>
              <a:buChar char="ü"/>
            </a:pPr>
            <a:r>
              <a:rPr lang="en-US" sz="2400" b="1" i="1" dirty="0"/>
              <a:t>Visualize what was otherwise invisible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t>Elements of map </a:t>
            </a:r>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a:solidFill>
                  <a:srgbClr val="00B0F0"/>
                </a:solidFill>
              </a:rPr>
              <a:t>The </a:t>
            </a:r>
            <a:r>
              <a:rPr lang="en-US" b="1" dirty="0">
                <a:solidFill>
                  <a:srgbClr val="00B0F0"/>
                </a:solidFill>
              </a:rPr>
              <a:t>title</a:t>
            </a:r>
            <a:r>
              <a:rPr lang="en-US" dirty="0">
                <a:solidFill>
                  <a:srgbClr val="00B0F0"/>
                </a:solidFill>
              </a:rPr>
              <a:t> </a:t>
            </a:r>
            <a:r>
              <a:rPr lang="en-US" dirty="0"/>
              <a:t>identifies the map area and the type of map. </a:t>
            </a:r>
          </a:p>
          <a:p>
            <a:pPr>
              <a:buFont typeface="Wingdings" pitchFamily="2" charset="2"/>
              <a:buChar char="Ø"/>
            </a:pPr>
            <a:r>
              <a:rPr lang="en-US" dirty="0"/>
              <a:t>Cartographers may list the title simply or artistically. </a:t>
            </a:r>
          </a:p>
          <a:p>
            <a:pPr>
              <a:buFont typeface="Wingdings" pitchFamily="2" charset="2"/>
              <a:buChar char="Ø"/>
            </a:pPr>
            <a:r>
              <a:rPr lang="en-US" dirty="0"/>
              <a:t>Another important feature on a map is the </a:t>
            </a:r>
            <a:r>
              <a:rPr lang="en-US" b="1" dirty="0"/>
              <a:t>legend</a:t>
            </a:r>
            <a:r>
              <a:rPr lang="en-US" dirty="0"/>
              <a:t> or </a:t>
            </a:r>
            <a:r>
              <a:rPr lang="en-US" b="1" dirty="0"/>
              <a:t>map key. </a:t>
            </a:r>
          </a:p>
          <a:p>
            <a:pPr>
              <a:buFont typeface="Wingdings" pitchFamily="2" charset="2"/>
              <a:buChar char="Ø"/>
            </a:pPr>
            <a:r>
              <a:rPr lang="en-US" dirty="0"/>
              <a:t>Information needed to read a map is found in the map legend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buFont typeface="Wingdings" pitchFamily="2" charset="2"/>
              <a:buChar char="Ø"/>
            </a:pPr>
            <a:r>
              <a:rPr lang="en-US" dirty="0"/>
              <a:t>Most maps use symbols or colors to represent different geographic features. The map legend helps determine what the symbols and colors mean. </a:t>
            </a:r>
          </a:p>
          <a:p>
            <a:pPr>
              <a:buFont typeface="Wingdings" pitchFamily="2" charset="2"/>
              <a:buChar char="Ø"/>
            </a:pPr>
            <a:r>
              <a:rPr lang="en-US" dirty="0"/>
              <a:t>Almost all maps have scales. </a:t>
            </a:r>
          </a:p>
          <a:p>
            <a:pPr>
              <a:buFont typeface="Wingdings" pitchFamily="2" charset="2"/>
              <a:buChar char="Ø"/>
            </a:pPr>
            <a:r>
              <a:rPr lang="en-US" b="1" dirty="0">
                <a:solidFill>
                  <a:srgbClr val="00B0F0"/>
                </a:solidFill>
              </a:rPr>
              <a:t>Scales</a:t>
            </a:r>
            <a:r>
              <a:rPr lang="en-US" dirty="0"/>
              <a:t> compare a distance measured on the map to the actual distance on the surface of the earth. </a:t>
            </a:r>
          </a:p>
          <a:p>
            <a:pPr>
              <a:buFont typeface="Wingdings" pitchFamily="2" charset="2"/>
              <a:buChar char="Ø"/>
            </a:pPr>
            <a:r>
              <a:rPr lang="en-US" dirty="0"/>
              <a:t>Scales appear on maps in several forms, but most cartographers draw a line scale as a point of reference </a:t>
            </a:r>
          </a:p>
          <a:p>
            <a:pPr>
              <a:buFont typeface="Wingdings" pitchFamily="2" charset="2"/>
              <a:buChar char="Ø"/>
            </a:pPr>
            <a:r>
              <a:rPr lang="en-US" dirty="0"/>
              <a:t>Some cartographers place an arrow that points to the North Pole on the map. This is a “</a:t>
            </a:r>
            <a:r>
              <a:rPr lang="en-US" b="1" dirty="0">
                <a:solidFill>
                  <a:srgbClr val="00B0F0"/>
                </a:solidFill>
              </a:rPr>
              <a:t>north arrow</a:t>
            </a: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04800"/>
          </a:xfrm>
        </p:spPr>
        <p:txBody>
          <a:bodyPr>
            <a:normAutofit fontScale="90000"/>
          </a:bodyPr>
          <a:lstStyle/>
          <a:p>
            <a:r>
              <a:rPr lang="en-US" b="1" i="1" dirty="0"/>
              <a:t>UNIT TWO </a:t>
            </a:r>
            <a:br>
              <a:rPr lang="en-US" b="1" i="1" dirty="0"/>
            </a:br>
            <a:r>
              <a:rPr lang="en-US" sz="4000" i="1" dirty="0"/>
              <a:t>MAP PROJECTION AND COORDINATE SYSTEM </a:t>
            </a:r>
            <a:endParaRPr lang="en-US" sz="4000" dirty="0"/>
          </a:p>
        </p:txBody>
      </p:sp>
      <p:sp>
        <p:nvSpPr>
          <p:cNvPr id="3" name="Content Placeholder 2"/>
          <p:cNvSpPr>
            <a:spLocks noGrp="1"/>
          </p:cNvSpPr>
          <p:nvPr>
            <p:ph idx="1"/>
          </p:nvPr>
        </p:nvSpPr>
        <p:spPr>
          <a:xfrm>
            <a:off x="457200" y="1600200"/>
            <a:ext cx="8229600" cy="4800600"/>
          </a:xfrm>
        </p:spPr>
        <p:txBody>
          <a:bodyPr>
            <a:normAutofit/>
          </a:bodyPr>
          <a:lstStyle/>
          <a:p>
            <a:pPr>
              <a:buFont typeface="Wingdings" pitchFamily="2" charset="2"/>
              <a:buChar char="Ø"/>
            </a:pPr>
            <a:r>
              <a:rPr lang="en-US" b="1" i="1" dirty="0">
                <a:solidFill>
                  <a:srgbClr val="00B0F0"/>
                </a:solidFill>
              </a:rPr>
              <a:t>Coordinate</a:t>
            </a:r>
            <a:r>
              <a:rPr lang="en-US" b="1" i="1" dirty="0"/>
              <a:t>:</a:t>
            </a:r>
            <a:r>
              <a:rPr lang="en-US" dirty="0"/>
              <a:t> is a set of numbers that designate </a:t>
            </a:r>
            <a:r>
              <a:rPr lang="en-US" b="1" dirty="0"/>
              <a:t>location in a given reference system</a:t>
            </a:r>
            <a:r>
              <a:rPr lang="en-US" dirty="0"/>
              <a:t>, such as, x, y in a plane coordinate system or x, y, z in a three dimensional coordinate system.</a:t>
            </a:r>
          </a:p>
          <a:p>
            <a:pPr>
              <a:buFont typeface="Wingdings" pitchFamily="2" charset="2"/>
              <a:buChar char="Ø"/>
            </a:pPr>
            <a:r>
              <a:rPr lang="en-US" b="1" dirty="0"/>
              <a:t>Coordinate pairs </a:t>
            </a:r>
            <a:r>
              <a:rPr lang="en-US" dirty="0"/>
              <a:t>represent location on the earth's surface relative to other locations. </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Wingdings" pitchFamily="2" charset="2"/>
              <a:buChar char="Ø"/>
            </a:pPr>
            <a:r>
              <a:rPr lang="en-US" b="1" i="1" dirty="0">
                <a:solidFill>
                  <a:srgbClr val="00B0F0"/>
                </a:solidFill>
              </a:rPr>
              <a:t>A Coordinate System</a:t>
            </a:r>
            <a:r>
              <a:rPr lang="en-US" b="1" dirty="0">
                <a:solidFill>
                  <a:srgbClr val="00B0F0"/>
                </a:solidFill>
              </a:rPr>
              <a:t> </a:t>
            </a:r>
            <a:r>
              <a:rPr lang="en-US" dirty="0"/>
              <a:t>is a reference system used to measure </a:t>
            </a:r>
            <a:r>
              <a:rPr lang="en-US" dirty="0">
                <a:solidFill>
                  <a:srgbClr val="FF0000"/>
                </a:solidFill>
              </a:rPr>
              <a:t>horizontal and vertical distances on a plan metric (flat surface) map</a:t>
            </a:r>
            <a:r>
              <a:rPr lang="en-US" dirty="0"/>
              <a:t>. </a:t>
            </a:r>
          </a:p>
          <a:p>
            <a:pPr>
              <a:buFont typeface="Wingdings" pitchFamily="2" charset="2"/>
              <a:buChar char="Ø"/>
            </a:pPr>
            <a:r>
              <a:rPr lang="en-US" dirty="0"/>
              <a:t>A coordinate system is used to define </a:t>
            </a:r>
            <a:r>
              <a:rPr lang="en-US" b="1" dirty="0"/>
              <a:t>a location on the Earth</a:t>
            </a:r>
            <a:r>
              <a:rPr lang="en-US" dirty="0"/>
              <a:t>. </a:t>
            </a:r>
          </a:p>
          <a:p>
            <a:pPr>
              <a:buFont typeface="Wingdings" pitchFamily="2" charset="2"/>
              <a:buChar char="Ø"/>
            </a:pPr>
            <a:r>
              <a:rPr lang="en-US" dirty="0"/>
              <a:t>It is created in association with a map projection, datum, and reference ellipsoid and describes locations in terms of distances or angles from a fixed reference point.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a:buNone/>
            </a:pPr>
            <a:r>
              <a:rPr lang="en-US" dirty="0"/>
              <a:t>   </a:t>
            </a:r>
            <a:r>
              <a:rPr lang="en-US" sz="3900" b="1" dirty="0"/>
              <a:t>There are 2 types of coordinate systems: </a:t>
            </a:r>
          </a:p>
          <a:p>
            <a:pPr marL="514350" indent="-514350">
              <a:buFont typeface="Wingdings" pitchFamily="2" charset="2"/>
              <a:buChar char="q"/>
            </a:pPr>
            <a:r>
              <a:rPr lang="en-US" sz="4200" b="1" dirty="0">
                <a:solidFill>
                  <a:srgbClr val="00B0F0"/>
                </a:solidFill>
              </a:rPr>
              <a:t>Geographic Coordinate Systems /unprojected/</a:t>
            </a:r>
            <a:r>
              <a:rPr lang="en-GB" sz="4200" b="1" dirty="0">
                <a:solidFill>
                  <a:srgbClr val="00B0F0"/>
                </a:solidFill>
                <a:latin typeface="Verdana" pitchFamily="34" charset="0"/>
              </a:rPr>
              <a:t> spherical</a:t>
            </a:r>
            <a:r>
              <a:rPr lang="en-US" sz="4200" b="1" dirty="0">
                <a:solidFill>
                  <a:srgbClr val="00B0F0"/>
                </a:solidFill>
              </a:rPr>
              <a:t> </a:t>
            </a:r>
          </a:p>
          <a:p>
            <a:pPr>
              <a:buFont typeface="Wingdings" pitchFamily="2" charset="2"/>
              <a:buChar char="ü"/>
            </a:pPr>
            <a:r>
              <a:rPr lang="en-US" dirty="0"/>
              <a:t>A reference system using </a:t>
            </a:r>
            <a:r>
              <a:rPr lang="en-US" dirty="0">
                <a:solidFill>
                  <a:srgbClr val="FF0000"/>
                </a:solidFill>
              </a:rPr>
              <a:t>l</a:t>
            </a:r>
            <a:r>
              <a:rPr lang="en-US" b="1" dirty="0">
                <a:solidFill>
                  <a:srgbClr val="FF0000"/>
                </a:solidFill>
              </a:rPr>
              <a:t>atitude and longitude to define the location of points on the surface of the earth.</a:t>
            </a:r>
          </a:p>
          <a:p>
            <a:pPr>
              <a:buFont typeface="Wingdings" pitchFamily="2" charset="2"/>
              <a:buChar char="q"/>
            </a:pPr>
            <a:r>
              <a:rPr lang="en-US" b="1" dirty="0">
                <a:solidFill>
                  <a:srgbClr val="00B0F0"/>
                </a:solidFill>
              </a:rPr>
              <a:t>Projected Coordinate Systems </a:t>
            </a:r>
          </a:p>
          <a:p>
            <a:pPr>
              <a:buFont typeface="Wingdings" pitchFamily="2" charset="2"/>
              <a:buChar char="ü"/>
            </a:pPr>
            <a:r>
              <a:rPr lang="en-US" dirty="0"/>
              <a:t>A Projected coordinate system (PCS) is a two-dimensional planar surface.</a:t>
            </a:r>
          </a:p>
          <a:p>
            <a:pPr>
              <a:buFont typeface="Wingdings" pitchFamily="2" charset="2"/>
              <a:buChar char="ü"/>
            </a:pPr>
            <a:r>
              <a:rPr lang="en-US" dirty="0"/>
              <a:t> However, the Earth's surface is three-dimensional. </a:t>
            </a:r>
            <a:r>
              <a:rPr lang="en-US" dirty="0">
                <a:solidFill>
                  <a:srgbClr val="00B0F0"/>
                </a:solidFill>
              </a:rPr>
              <a:t>Transforming three-dimensional space onto a two-dimensional surface is called </a:t>
            </a:r>
            <a:r>
              <a:rPr lang="en-US" b="1" dirty="0">
                <a:solidFill>
                  <a:srgbClr val="00B0F0"/>
                </a:solidFill>
              </a:rPr>
              <a:t>projection</a:t>
            </a:r>
            <a:r>
              <a:rPr lang="en-US" dirty="0">
                <a:solidFill>
                  <a:srgbClr val="00B0F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a:t>Latitude and Longitude </a:t>
            </a:r>
            <a:endParaRPr lang="en-US" dirty="0"/>
          </a:p>
        </p:txBody>
      </p:sp>
      <p:sp>
        <p:nvSpPr>
          <p:cNvPr id="3" name="Content Placeholder 2"/>
          <p:cNvSpPr>
            <a:spLocks noGrp="1"/>
          </p:cNvSpPr>
          <p:nvPr>
            <p:ph idx="1"/>
          </p:nvPr>
        </p:nvSpPr>
        <p:spPr>
          <a:xfrm>
            <a:off x="457200" y="762000"/>
            <a:ext cx="8534400" cy="5867400"/>
          </a:xfrm>
        </p:spPr>
        <p:txBody>
          <a:bodyPr>
            <a:normAutofit fontScale="77500" lnSpcReduction="20000"/>
          </a:bodyPr>
          <a:lstStyle/>
          <a:p>
            <a:pPr>
              <a:buFont typeface="Wingdings" pitchFamily="2" charset="2"/>
              <a:buChar char="Ø"/>
            </a:pPr>
            <a:r>
              <a:rPr lang="en-US" dirty="0"/>
              <a:t>Coordinates are expressed in </a:t>
            </a:r>
            <a:r>
              <a:rPr lang="en-US" dirty="0">
                <a:solidFill>
                  <a:srgbClr val="FF0000"/>
                </a:solidFill>
              </a:rPr>
              <a:t>degrees, minutes and seconds</a:t>
            </a:r>
            <a:r>
              <a:rPr lang="en-US" dirty="0"/>
              <a:t>.</a:t>
            </a:r>
          </a:p>
          <a:p>
            <a:pPr algn="just">
              <a:buFont typeface="Wingdings" pitchFamily="2" charset="2"/>
              <a:buChar char="Ø"/>
            </a:pPr>
            <a:r>
              <a:rPr lang="en-US" dirty="0">
                <a:solidFill>
                  <a:srgbClr val="00B0F0"/>
                </a:solidFill>
              </a:rPr>
              <a:t>Position coordinates </a:t>
            </a:r>
            <a:r>
              <a:rPr lang="en-US" dirty="0"/>
              <a:t>are based on an </a:t>
            </a:r>
            <a:r>
              <a:rPr lang="en-US" dirty="0">
                <a:solidFill>
                  <a:srgbClr val="00B0F0"/>
                </a:solidFill>
              </a:rPr>
              <a:t>angular distance from a</a:t>
            </a:r>
            <a:r>
              <a:rPr lang="en-US" dirty="0"/>
              <a:t> </a:t>
            </a:r>
            <a:r>
              <a:rPr lang="en-US" dirty="0">
                <a:solidFill>
                  <a:srgbClr val="00B0F0"/>
                </a:solidFill>
              </a:rPr>
              <a:t>known reference point</a:t>
            </a:r>
            <a:r>
              <a:rPr lang="en-US" dirty="0"/>
              <a:t>.</a:t>
            </a:r>
            <a:r>
              <a:rPr lang="en-GB" dirty="0">
                <a:solidFill>
                  <a:srgbClr val="0000FF"/>
                </a:solidFill>
                <a:latin typeface="Verdana" pitchFamily="34" charset="0"/>
              </a:rPr>
              <a:t> </a:t>
            </a:r>
          </a:p>
          <a:p>
            <a:pPr algn="just">
              <a:buFont typeface="Wingdings" pitchFamily="2" charset="2"/>
              <a:buChar char="Ø"/>
            </a:pPr>
            <a:r>
              <a:rPr lang="en-GB" dirty="0">
                <a:solidFill>
                  <a:srgbClr val="0000FF"/>
                </a:solidFill>
                <a:latin typeface="Verdana" pitchFamily="34" charset="0"/>
              </a:rPr>
              <a:t>LATITUDE</a:t>
            </a:r>
            <a:r>
              <a:rPr lang="en-GB" dirty="0">
                <a:latin typeface="Verdana" pitchFamily="34" charset="0"/>
              </a:rPr>
              <a:t> measures the position of a given point in terms of </a:t>
            </a:r>
            <a:r>
              <a:rPr lang="en-GB" dirty="0">
                <a:solidFill>
                  <a:srgbClr val="00B0F0"/>
                </a:solidFill>
                <a:latin typeface="Verdana" pitchFamily="34" charset="0"/>
              </a:rPr>
              <a:t>it’s </a:t>
            </a:r>
            <a:r>
              <a:rPr lang="en-GB" i="1" dirty="0">
                <a:solidFill>
                  <a:srgbClr val="00B0F0"/>
                </a:solidFill>
                <a:latin typeface="Verdana" pitchFamily="34" charset="0"/>
              </a:rPr>
              <a:t>angular distance</a:t>
            </a:r>
            <a:r>
              <a:rPr lang="en-GB" dirty="0">
                <a:solidFill>
                  <a:srgbClr val="00B0F0"/>
                </a:solidFill>
                <a:latin typeface="Verdana" pitchFamily="34" charset="0"/>
              </a:rPr>
              <a:t> from the equator</a:t>
            </a:r>
            <a:r>
              <a:rPr lang="en-GB" dirty="0">
                <a:latin typeface="Verdana" pitchFamily="34" charset="0"/>
              </a:rPr>
              <a:t>.</a:t>
            </a:r>
          </a:p>
          <a:p>
            <a:pPr algn="just">
              <a:buFont typeface="Wingdings" pitchFamily="2" charset="2"/>
              <a:buChar char="Ø"/>
            </a:pPr>
            <a:endParaRPr lang="en-GB" dirty="0">
              <a:latin typeface="Verdana" pitchFamily="34" charset="0"/>
            </a:endParaRPr>
          </a:p>
          <a:p>
            <a:pPr algn="just">
              <a:buFont typeface="Wingdings" pitchFamily="2" charset="2"/>
              <a:buChar char="Ø"/>
            </a:pPr>
            <a:r>
              <a:rPr lang="en-GB" dirty="0">
                <a:latin typeface="Verdana" pitchFamily="34" charset="0"/>
              </a:rPr>
              <a:t> </a:t>
            </a:r>
            <a:r>
              <a:rPr lang="en-GB" dirty="0">
                <a:solidFill>
                  <a:srgbClr val="0000FF"/>
                </a:solidFill>
                <a:latin typeface="Verdana" pitchFamily="34" charset="0"/>
              </a:rPr>
              <a:t>That is, </a:t>
            </a:r>
            <a:r>
              <a:rPr lang="en-GB" dirty="0">
                <a:latin typeface="Verdana" pitchFamily="34" charset="0"/>
              </a:rPr>
              <a:t>latitude is an </a:t>
            </a:r>
            <a:r>
              <a:rPr lang="en-GB" dirty="0">
                <a:solidFill>
                  <a:srgbClr val="00B0F0"/>
                </a:solidFill>
                <a:latin typeface="Verdana" pitchFamily="34" charset="0"/>
              </a:rPr>
              <a:t>indicator of how far north or south of the equator a given point is situated</a:t>
            </a:r>
            <a:r>
              <a:rPr lang="en-GB" dirty="0">
                <a:latin typeface="Verdana" pitchFamily="34" charset="0"/>
              </a:rPr>
              <a:t>.</a:t>
            </a:r>
          </a:p>
          <a:p>
            <a:pPr algn="just">
              <a:buFont typeface="Wingdings" pitchFamily="2" charset="2"/>
              <a:buChar char="Ø"/>
            </a:pPr>
            <a:endParaRPr lang="en-GB" dirty="0">
              <a:latin typeface="Verdana" pitchFamily="34" charset="0"/>
            </a:endParaRPr>
          </a:p>
          <a:p>
            <a:pPr algn="just">
              <a:buFont typeface="Wingdings" pitchFamily="2" charset="2"/>
              <a:buChar char="Ø"/>
            </a:pPr>
            <a:r>
              <a:rPr lang="en-GB" dirty="0">
                <a:latin typeface="Verdana" pitchFamily="34" charset="0"/>
              </a:rPr>
              <a:t>All points north of the equator are designated as </a:t>
            </a:r>
            <a:r>
              <a:rPr lang="en-GB" b="1" dirty="0">
                <a:solidFill>
                  <a:srgbClr val="0000FF"/>
                </a:solidFill>
                <a:latin typeface="Verdana" pitchFamily="34" charset="0"/>
              </a:rPr>
              <a:t>north latitude</a:t>
            </a:r>
            <a:r>
              <a:rPr lang="en-GB" dirty="0">
                <a:solidFill>
                  <a:srgbClr val="0000FF"/>
                </a:solidFill>
                <a:latin typeface="Verdana" pitchFamily="34" charset="0"/>
              </a:rPr>
              <a:t> </a:t>
            </a:r>
            <a:r>
              <a:rPr lang="en-GB" dirty="0">
                <a:latin typeface="Verdana" pitchFamily="34" charset="0"/>
              </a:rPr>
              <a:t>(</a:t>
            </a:r>
            <a:r>
              <a:rPr lang="en-GB" i="1" dirty="0">
                <a:latin typeface="Verdana" pitchFamily="34" charset="0"/>
              </a:rPr>
              <a:t>northern hemisphere</a:t>
            </a:r>
            <a:r>
              <a:rPr lang="en-GB" dirty="0">
                <a:latin typeface="Verdana" pitchFamily="34" charset="0"/>
              </a:rPr>
              <a:t>), all points south of the equator are designated as </a:t>
            </a:r>
            <a:r>
              <a:rPr lang="en-GB" b="1" dirty="0">
                <a:solidFill>
                  <a:srgbClr val="0000FF"/>
                </a:solidFill>
                <a:latin typeface="Verdana" pitchFamily="34" charset="0"/>
              </a:rPr>
              <a:t>south latitude</a:t>
            </a:r>
            <a:r>
              <a:rPr lang="en-GB" dirty="0">
                <a:latin typeface="Verdana" pitchFamily="34" charset="0"/>
              </a:rPr>
              <a:t> (</a:t>
            </a:r>
            <a:r>
              <a:rPr lang="en-GB" i="1" dirty="0">
                <a:latin typeface="Verdana" pitchFamily="34" charset="0"/>
              </a:rPr>
              <a:t>southern hemisphere</a:t>
            </a:r>
            <a:r>
              <a:rPr lang="en-GB" dirty="0">
                <a:latin typeface="Verdana" pitchFamily="34" charset="0"/>
              </a:rPr>
              <a:t>).</a:t>
            </a:r>
            <a:r>
              <a:rPr lang="en-US" dirty="0"/>
              <a:t> </a:t>
            </a:r>
          </a:p>
          <a:p>
            <a:pPr>
              <a:buFont typeface="Wingdings" pitchFamily="2" charset="2"/>
              <a:buChar char="Ø"/>
            </a:pPr>
            <a:r>
              <a:rPr lang="en-US" dirty="0"/>
              <a:t> Angle from equator: latitude </a:t>
            </a:r>
          </a:p>
          <a:p>
            <a:pPr>
              <a:buFont typeface="Wingdings" pitchFamily="2" charset="2"/>
              <a:buChar char="Ø"/>
            </a:pPr>
            <a:r>
              <a:rPr lang="en-US" dirty="0"/>
              <a:t> Angle east of Greenwich: longitude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66800" y="609600"/>
            <a:ext cx="7239000" cy="55165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Wingdings" pitchFamily="2" charset="2"/>
              <a:buChar char="Ø"/>
            </a:pPr>
            <a:r>
              <a:rPr lang="en-US" dirty="0"/>
              <a:t>The equator is </a:t>
            </a:r>
            <a:r>
              <a:rPr lang="en-US" dirty="0">
                <a:solidFill>
                  <a:srgbClr val="00B0F0"/>
                </a:solidFill>
              </a:rPr>
              <a:t>0º latitude, and the north and south poles are at 90º angles from the equator. </a:t>
            </a:r>
          </a:p>
          <a:p>
            <a:pPr>
              <a:buFont typeface="Wingdings" pitchFamily="2" charset="2"/>
              <a:buChar char="q"/>
            </a:pPr>
            <a:r>
              <a:rPr lang="en-US" b="1" dirty="0"/>
              <a:t>Longitude</a:t>
            </a:r>
            <a:endParaRPr lang="en-US" dirty="0"/>
          </a:p>
          <a:p>
            <a:pPr>
              <a:buFont typeface="Wingdings" pitchFamily="2" charset="2"/>
              <a:buChar char="Ø"/>
            </a:pPr>
            <a:r>
              <a:rPr lang="en-US" sz="2400" b="1" dirty="0">
                <a:solidFill>
                  <a:srgbClr val="FF0000"/>
                </a:solidFill>
              </a:rPr>
              <a:t>Longitude lines </a:t>
            </a:r>
            <a:r>
              <a:rPr lang="en-US" sz="2400" b="1" dirty="0"/>
              <a:t>(also called "meridians") run north-south and meet at the poles.</a:t>
            </a:r>
          </a:p>
          <a:p>
            <a:pPr>
              <a:buFont typeface="Wingdings" pitchFamily="2" charset="2"/>
              <a:buChar char="Ø"/>
            </a:pPr>
            <a:r>
              <a:rPr lang="en-US" sz="2400" b="1" dirty="0"/>
              <a:t>It measures distance </a:t>
            </a:r>
            <a:r>
              <a:rPr lang="en-US" sz="2400" b="1" dirty="0">
                <a:solidFill>
                  <a:srgbClr val="00B0F0"/>
                </a:solidFill>
              </a:rPr>
              <a:t>east and west of the Prime Meridian, from 0 degrees at the Prime.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77500" lnSpcReduction="20000"/>
          </a:bodyPr>
          <a:lstStyle/>
          <a:p>
            <a:pPr>
              <a:buFont typeface="Wingdings" pitchFamily="2" charset="2"/>
              <a:buChar char="q"/>
            </a:pPr>
            <a:r>
              <a:rPr lang="en-US" b="1" dirty="0"/>
              <a:t>        </a:t>
            </a:r>
            <a:r>
              <a:rPr lang="en-US" sz="3600" b="1" dirty="0">
                <a:solidFill>
                  <a:srgbClr val="0070C0"/>
                </a:solidFill>
              </a:rPr>
              <a:t>Geographic Coordinate System </a:t>
            </a:r>
          </a:p>
          <a:p>
            <a:pPr>
              <a:buFont typeface="Wingdings" pitchFamily="2" charset="2"/>
              <a:buChar char="Ø"/>
            </a:pPr>
            <a:r>
              <a:rPr lang="en-US" dirty="0"/>
              <a:t>Geographic Coordinate System is a </a:t>
            </a:r>
            <a:r>
              <a:rPr lang="en-US" dirty="0">
                <a:solidFill>
                  <a:srgbClr val="00B0F0"/>
                </a:solidFill>
              </a:rPr>
              <a:t>three dimensional spherical surface to define locations on the earth</a:t>
            </a:r>
            <a:r>
              <a:rPr lang="en-US" dirty="0"/>
              <a:t>.</a:t>
            </a:r>
          </a:p>
          <a:p>
            <a:pPr>
              <a:buFont typeface="Wingdings" pitchFamily="2" charset="2"/>
              <a:buChar char="Ø"/>
            </a:pPr>
            <a:r>
              <a:rPr lang="en-US" dirty="0"/>
              <a:t> </a:t>
            </a:r>
            <a:r>
              <a:rPr lang="en-GB" dirty="0">
                <a:latin typeface="Verdana" pitchFamily="34" charset="0"/>
              </a:rPr>
              <a:t>The spherical grid system uses simple geometry and </a:t>
            </a:r>
            <a:r>
              <a:rPr lang="en-GB" dirty="0">
                <a:solidFill>
                  <a:srgbClr val="00B0F0"/>
                </a:solidFill>
                <a:latin typeface="Verdana" pitchFamily="34" charset="0"/>
              </a:rPr>
              <a:t>sets two sets of imaginary lines (</a:t>
            </a:r>
            <a:r>
              <a:rPr lang="en-GB" dirty="0">
                <a:solidFill>
                  <a:srgbClr val="FF0000"/>
                </a:solidFill>
                <a:latin typeface="Verdana" pitchFamily="34" charset="0"/>
              </a:rPr>
              <a:t>Parallels and Meridians</a:t>
            </a:r>
            <a:r>
              <a:rPr lang="en-GB" dirty="0">
                <a:solidFill>
                  <a:srgbClr val="00B0F0"/>
                </a:solidFill>
                <a:latin typeface="Verdana" pitchFamily="34" charset="0"/>
              </a:rPr>
              <a:t>) around the earth. </a:t>
            </a:r>
          </a:p>
          <a:p>
            <a:pPr>
              <a:buNone/>
            </a:pPr>
            <a:endParaRPr lang="en-GB" dirty="0">
              <a:latin typeface="Verdana" pitchFamily="34" charset="0"/>
            </a:endParaRPr>
          </a:p>
          <a:p>
            <a:pPr>
              <a:buFont typeface="Wingdings" pitchFamily="2" charset="2"/>
              <a:buChar char="Ø"/>
            </a:pPr>
            <a:r>
              <a:rPr lang="en-GB" dirty="0">
                <a:latin typeface="Verdana" pitchFamily="34" charset="0"/>
              </a:rPr>
              <a:t>With this system we can then describe the </a:t>
            </a:r>
            <a:r>
              <a:rPr lang="en-GB" dirty="0">
                <a:solidFill>
                  <a:srgbClr val="0000FF"/>
                </a:solidFill>
                <a:latin typeface="Verdana" pitchFamily="34" charset="0"/>
              </a:rPr>
              <a:t>locations</a:t>
            </a:r>
            <a:r>
              <a:rPr lang="en-GB" dirty="0">
                <a:latin typeface="Verdana" pitchFamily="34" charset="0"/>
              </a:rPr>
              <a:t> of any of the objects we wish to describe. </a:t>
            </a:r>
          </a:p>
          <a:p>
            <a:pPr>
              <a:buFont typeface="Wingdings" pitchFamily="2" charset="2"/>
              <a:buChar char="Ø"/>
            </a:pPr>
            <a:r>
              <a:rPr lang="en-GB" dirty="0">
                <a:latin typeface="Verdana" pitchFamily="34" charset="0"/>
              </a:rPr>
              <a:t>The position of any point is defined by the </a:t>
            </a:r>
            <a:r>
              <a:rPr lang="en-GB" dirty="0">
                <a:solidFill>
                  <a:srgbClr val="0000FF"/>
                </a:solidFill>
                <a:latin typeface="Verdana" pitchFamily="34" charset="0"/>
              </a:rPr>
              <a:t>intersection of both imaginary lines. </a:t>
            </a:r>
          </a:p>
          <a:p>
            <a:pPr>
              <a:buFont typeface="Wingdings" pitchFamily="2" charset="2"/>
              <a:buChar char="Ø"/>
            </a:pPr>
            <a:endParaRPr lang="en-GB" b="1" dirty="0">
              <a:latin typeface="Verdana" pitchFamily="34" charset="0"/>
            </a:endParaRPr>
          </a:p>
          <a:p>
            <a:pPr>
              <a:buFont typeface="Wingdings" pitchFamily="2" charset="2"/>
              <a:buChar char="Ø"/>
            </a:pPr>
            <a:r>
              <a:rPr lang="en-GB" sz="2800" b="1" dirty="0">
                <a:latin typeface="Verdana" pitchFamily="34" charset="0"/>
              </a:rPr>
              <a:t>PARALLELS</a:t>
            </a:r>
            <a:r>
              <a:rPr lang="en-GB" sz="2800" dirty="0">
                <a:latin typeface="Verdana" pitchFamily="34" charset="0"/>
              </a:rPr>
              <a:t> circle the globe from east to west (</a:t>
            </a:r>
            <a:r>
              <a:rPr lang="en-GB" sz="2800" i="1" dirty="0">
                <a:latin typeface="Verdana" pitchFamily="34" charset="0"/>
              </a:rPr>
              <a:t>Latitude</a:t>
            </a:r>
            <a:r>
              <a:rPr lang="en-GB" sz="2800" dirty="0">
                <a:latin typeface="Verdana" pitchFamily="34" charset="0"/>
              </a:rPr>
              <a:t>)</a:t>
            </a:r>
          </a:p>
          <a:p>
            <a:pPr>
              <a:buFont typeface="Wingdings" pitchFamily="2" charset="2"/>
              <a:buChar char="Ø"/>
            </a:pPr>
            <a:endParaRPr lang="en-GB" sz="2800" b="1" dirty="0">
              <a:latin typeface="Verdana" pitchFamily="34" charset="0"/>
            </a:endParaRPr>
          </a:p>
          <a:p>
            <a:pPr>
              <a:buFont typeface="Wingdings" pitchFamily="2" charset="2"/>
              <a:buChar char="Ø"/>
            </a:pPr>
            <a:r>
              <a:rPr lang="en-GB" sz="2800" b="1" dirty="0">
                <a:latin typeface="Verdana" pitchFamily="34" charset="0"/>
              </a:rPr>
              <a:t> MERIDIANS</a:t>
            </a:r>
            <a:r>
              <a:rPr lang="en-GB" sz="2800" dirty="0">
                <a:latin typeface="Verdana" pitchFamily="34" charset="0"/>
              </a:rPr>
              <a:t> are drawn from pole to pole (</a:t>
            </a:r>
            <a:r>
              <a:rPr lang="en-GB" sz="2800" i="1" dirty="0">
                <a:latin typeface="Verdana" pitchFamily="34" charset="0"/>
              </a:rPr>
              <a:t>Longitude</a:t>
            </a:r>
            <a:r>
              <a:rPr lang="en-GB" dirty="0">
                <a:latin typeface="Verdana" pitchFamily="34" charset="0"/>
              </a:rPr>
              <a:t>)</a:t>
            </a:r>
            <a:endParaRPr lang="en-US" dirty="0">
              <a:latin typeface="Verdana" pitchFamily="34" charset="0"/>
            </a:endParaRPr>
          </a:p>
          <a:p>
            <a:pPr>
              <a:buFont typeface="Wingdings" pitchFamily="2" charset="2"/>
              <a:buChar char="Ø"/>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Maps tells to us: </a:t>
            </a:r>
            <a:br>
              <a:rPr lang="en-US" b="1" i="1" dirty="0"/>
            </a:br>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a:buFont typeface="Wingdings" pitchFamily="2" charset="2"/>
              <a:buChar char="Ø"/>
            </a:pPr>
            <a:r>
              <a:rPr lang="en-US" b="1" i="1" dirty="0"/>
              <a:t>Location</a:t>
            </a:r>
            <a:r>
              <a:rPr lang="en-US" i="1" dirty="0"/>
              <a:t> of the required place and its name. </a:t>
            </a:r>
          </a:p>
          <a:p>
            <a:pPr>
              <a:buFont typeface="Wingdings" pitchFamily="2" charset="2"/>
              <a:buChar char="Ø"/>
            </a:pPr>
            <a:r>
              <a:rPr lang="en-US" i="1" dirty="0"/>
              <a:t>Give information about the </a:t>
            </a:r>
            <a:r>
              <a:rPr lang="en-US" b="1" i="1" dirty="0"/>
              <a:t>surrounding features</a:t>
            </a:r>
            <a:r>
              <a:rPr lang="en-US" i="1" dirty="0"/>
              <a:t>.</a:t>
            </a:r>
          </a:p>
          <a:p>
            <a:pPr>
              <a:buFont typeface="Wingdings" pitchFamily="2" charset="2"/>
              <a:buChar char="Ø"/>
            </a:pPr>
            <a:r>
              <a:rPr lang="en-US" i="1" dirty="0"/>
              <a:t>The </a:t>
            </a:r>
            <a:r>
              <a:rPr lang="en-US" b="1" i="1" dirty="0"/>
              <a:t>distance</a:t>
            </a:r>
            <a:r>
              <a:rPr lang="en-US" i="1" dirty="0"/>
              <a:t> b/n two d/t features.</a:t>
            </a:r>
          </a:p>
          <a:p>
            <a:pPr>
              <a:buFont typeface="Wingdings" pitchFamily="2" charset="2"/>
              <a:buChar char="Ø"/>
            </a:pPr>
            <a:r>
              <a:rPr lang="en-US" i="1" dirty="0"/>
              <a:t>Indicates the</a:t>
            </a:r>
            <a:r>
              <a:rPr lang="en-US" b="1" i="1" dirty="0"/>
              <a:t> direction </a:t>
            </a:r>
            <a:r>
              <a:rPr lang="en-US" i="1" dirty="0"/>
              <a:t>of the required features.</a:t>
            </a:r>
          </a:p>
          <a:p>
            <a:pPr>
              <a:buFont typeface="Wingdings" pitchFamily="2" charset="2"/>
              <a:buChar char="Ø"/>
            </a:pPr>
            <a:r>
              <a:rPr lang="en-US" i="1" dirty="0"/>
              <a:t>The relationship b/n d/t features.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7298"/>
          <p:cNvPicPr>
            <a:picLocks noGrp="1" noChangeAspect="1" noChangeArrowheads="1"/>
          </p:cNvPicPr>
          <p:nvPr>
            <p:ph idx="1"/>
          </p:nvPr>
        </p:nvPicPr>
        <p:blipFill>
          <a:blip r:embed="rId2" cstate="print">
            <a:grayscl/>
          </a:blip>
          <a:srcRect/>
          <a:stretch>
            <a:fillRect/>
          </a:stretch>
        </p:blipFill>
        <p:spPr>
          <a:xfrm>
            <a:off x="507074" y="609601"/>
            <a:ext cx="8129852" cy="5362262"/>
          </a:xfrm>
          <a:noFill/>
        </p:spPr>
      </p:pic>
      <p:sp>
        <p:nvSpPr>
          <p:cNvPr id="5" name="Rectangle 4"/>
          <p:cNvSpPr/>
          <p:nvPr/>
        </p:nvSpPr>
        <p:spPr>
          <a:xfrm>
            <a:off x="2286000" y="228600"/>
            <a:ext cx="4572000" cy="646331"/>
          </a:xfrm>
          <a:prstGeom prst="rect">
            <a:avLst/>
          </a:prstGeom>
        </p:spPr>
        <p:txBody>
          <a:bodyPr wrap="square">
            <a:spAutoFit/>
          </a:bodyPr>
          <a:lstStyle/>
          <a:p>
            <a:r>
              <a:rPr lang="en-GB" b="1" dirty="0">
                <a:solidFill>
                  <a:srgbClr val="0000FF"/>
                </a:solidFill>
                <a:latin typeface="Verdana" pitchFamily="34" charset="0"/>
              </a:rPr>
              <a:t>A: PARALLELS</a:t>
            </a:r>
            <a:r>
              <a:rPr lang="en-GB" dirty="0">
                <a:solidFill>
                  <a:srgbClr val="0000FF"/>
                </a:solidFill>
                <a:latin typeface="Verdana" pitchFamily="34" charset="0"/>
              </a:rPr>
              <a:t> </a:t>
            </a:r>
            <a:br>
              <a:rPr lang="en-GB" b="1" dirty="0">
                <a:solidFill>
                  <a:srgbClr val="0000FF"/>
                </a:solidFill>
                <a:latin typeface="Verdana" pitchFamily="34" charset="0"/>
              </a:rPr>
            </a:br>
            <a:r>
              <a:rPr lang="en-GB" b="1" dirty="0">
                <a:solidFill>
                  <a:srgbClr val="0000FF"/>
                </a:solidFill>
                <a:latin typeface="Verdana" pitchFamily="34" charset="0"/>
              </a:rPr>
              <a:t>B: MERIDIANS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609600"/>
            <a:ext cx="8229600" cy="5715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a:buFont typeface="Wingdings" pitchFamily="2" charset="2"/>
              <a:buChar char="q"/>
            </a:pPr>
            <a:r>
              <a:rPr lang="en-US" sz="3600" b="1" dirty="0">
                <a:solidFill>
                  <a:srgbClr val="00B0F0"/>
                </a:solidFill>
              </a:rPr>
              <a:t>Projected Coordinate System </a:t>
            </a:r>
          </a:p>
        </p:txBody>
      </p:sp>
      <p:sp>
        <p:nvSpPr>
          <p:cNvPr id="3" name="Content Placeholder 2"/>
          <p:cNvSpPr>
            <a:spLocks noGrp="1"/>
          </p:cNvSpPr>
          <p:nvPr>
            <p:ph idx="1"/>
          </p:nvPr>
        </p:nvSpPr>
        <p:spPr>
          <a:xfrm>
            <a:off x="457200" y="685800"/>
            <a:ext cx="8229600" cy="6019800"/>
          </a:xfrm>
        </p:spPr>
        <p:txBody>
          <a:bodyPr>
            <a:normAutofit lnSpcReduction="10000"/>
          </a:bodyPr>
          <a:lstStyle/>
          <a:p>
            <a:pPr>
              <a:buFont typeface="Wingdings" pitchFamily="2" charset="2"/>
              <a:buChar char="Ø"/>
            </a:pPr>
            <a:r>
              <a:rPr lang="en-US" dirty="0"/>
              <a:t>A </a:t>
            </a:r>
            <a:r>
              <a:rPr lang="en-US" i="1" dirty="0"/>
              <a:t>projected coordinate system </a:t>
            </a:r>
            <a:r>
              <a:rPr lang="en-US" dirty="0"/>
              <a:t>is </a:t>
            </a:r>
            <a:r>
              <a:rPr lang="en-US" dirty="0">
                <a:solidFill>
                  <a:srgbClr val="00B0F0"/>
                </a:solidFill>
              </a:rPr>
              <a:t>a flat, two-dimensional representation of the Earth</a:t>
            </a:r>
            <a:r>
              <a:rPr lang="en-US" dirty="0"/>
              <a:t>. </a:t>
            </a:r>
          </a:p>
          <a:p>
            <a:pPr>
              <a:buFont typeface="Wingdings" pitchFamily="2" charset="2"/>
              <a:buChar char="Ø"/>
            </a:pPr>
            <a:r>
              <a:rPr lang="en-GB" dirty="0">
                <a:latin typeface="Verdana" pitchFamily="34" charset="0"/>
              </a:rPr>
              <a:t>Reference systems, called </a:t>
            </a:r>
            <a:r>
              <a:rPr lang="en-GB" i="1" dirty="0">
                <a:solidFill>
                  <a:srgbClr val="0000FF"/>
                </a:solidFill>
                <a:latin typeface="Verdana" pitchFamily="34" charset="0"/>
              </a:rPr>
              <a:t>rectangular coordinates</a:t>
            </a:r>
            <a:r>
              <a:rPr lang="en-GB" dirty="0">
                <a:solidFill>
                  <a:srgbClr val="0000FF"/>
                </a:solidFill>
                <a:latin typeface="Verdana" pitchFamily="34" charset="0"/>
              </a:rPr>
              <a:t> or </a:t>
            </a:r>
            <a:r>
              <a:rPr lang="en-GB" i="1" dirty="0">
                <a:solidFill>
                  <a:srgbClr val="0000FF"/>
                </a:solidFill>
                <a:latin typeface="Verdana" pitchFamily="34" charset="0"/>
              </a:rPr>
              <a:t>plane coordinates</a:t>
            </a:r>
            <a:r>
              <a:rPr lang="en-GB" dirty="0">
                <a:latin typeface="Verdana" pitchFamily="34" charset="0"/>
              </a:rPr>
              <a:t>, allow us to locate </a:t>
            </a:r>
            <a:r>
              <a:rPr lang="en-GB" dirty="0">
                <a:solidFill>
                  <a:srgbClr val="FF0000"/>
                </a:solidFill>
                <a:latin typeface="Verdana" pitchFamily="34" charset="0"/>
              </a:rPr>
              <a:t>objects correctly on flat maps </a:t>
            </a:r>
            <a:r>
              <a:rPr lang="en-GB" sz="2400" dirty="0">
                <a:solidFill>
                  <a:srgbClr val="FF0000"/>
                </a:solidFill>
                <a:latin typeface="Verdana" pitchFamily="34" charset="0"/>
              </a:rPr>
              <a:t>(Two-dimensional maps projected from reference globe).</a:t>
            </a:r>
            <a:endParaRPr lang="en-US" sz="2400" dirty="0">
              <a:solidFill>
                <a:srgbClr val="FF0000"/>
              </a:solidFill>
            </a:endParaRPr>
          </a:p>
          <a:p>
            <a:pPr>
              <a:buFont typeface="Wingdings" pitchFamily="2" charset="2"/>
              <a:buChar char="Ø"/>
            </a:pPr>
            <a:r>
              <a:rPr lang="en-US" dirty="0"/>
              <a:t>It is based on a </a:t>
            </a:r>
            <a:r>
              <a:rPr lang="en-US" dirty="0">
                <a:solidFill>
                  <a:srgbClr val="00B0F0"/>
                </a:solidFill>
              </a:rPr>
              <a:t>sphere or spheroid geographic </a:t>
            </a:r>
            <a:r>
              <a:rPr lang="en-US" dirty="0"/>
              <a:t>coordinate system, but it uses </a:t>
            </a:r>
            <a:r>
              <a:rPr lang="en-US" b="1" dirty="0">
                <a:solidFill>
                  <a:srgbClr val="00B0F0"/>
                </a:solidFill>
              </a:rPr>
              <a:t>linear units of measure for coordinates</a:t>
            </a:r>
            <a:r>
              <a:rPr lang="en-US" dirty="0"/>
              <a:t>, so that calculations of </a:t>
            </a:r>
            <a:r>
              <a:rPr lang="en-US" b="1" dirty="0"/>
              <a:t>distance and area are easily done in terms of the same units</a:t>
            </a: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Font typeface="Wingdings" pitchFamily="2" charset="2"/>
              <a:buChar char="Ø"/>
            </a:pPr>
            <a:r>
              <a:rPr lang="en-US" dirty="0"/>
              <a:t>The </a:t>
            </a:r>
            <a:r>
              <a:rPr lang="en-US" b="1" dirty="0">
                <a:solidFill>
                  <a:srgbClr val="00B0F0"/>
                </a:solidFill>
              </a:rPr>
              <a:t>latitude and longitude </a:t>
            </a:r>
            <a:r>
              <a:rPr lang="en-US" dirty="0"/>
              <a:t>coordinates are </a:t>
            </a:r>
            <a:r>
              <a:rPr lang="en-US" b="1" dirty="0">
                <a:solidFill>
                  <a:srgbClr val="00B0F0"/>
                </a:solidFill>
              </a:rPr>
              <a:t>converted to x and y coordinates on the flat projection. </a:t>
            </a:r>
          </a:p>
          <a:p>
            <a:pPr>
              <a:buFont typeface="Wingdings" pitchFamily="2" charset="2"/>
              <a:buChar char="Ø"/>
            </a:pPr>
            <a:r>
              <a:rPr lang="en-US" dirty="0"/>
              <a:t>The x coordinate is, usually, the eastward direction of a point and the y coordinate is, usually, the northward direction of a point.</a:t>
            </a:r>
          </a:p>
          <a:p>
            <a:pPr>
              <a:buFont typeface="Wingdings" pitchFamily="2" charset="2"/>
              <a:buChar char="Ø"/>
            </a:pPr>
            <a:r>
              <a:rPr lang="en-US" dirty="0"/>
              <a:t>The centerline that runs east and west is referred to as the x-axis and the centerline that runs north and south is referred to as the y-axis.</a:t>
            </a:r>
          </a:p>
          <a:p>
            <a:pPr>
              <a:buFont typeface="Wingdings" pitchFamily="2" charset="2"/>
              <a:buChar char="Ø"/>
            </a:pPr>
            <a:endParaRPr lang="en-US" dirty="0"/>
          </a:p>
          <a:p>
            <a:pPr>
              <a:buFont typeface="Wingdings" pitchFamily="2" charset="2"/>
              <a:buChar char="Ø"/>
            </a:pPr>
            <a:endParaRPr lang="en-GB" dirty="0">
              <a:latin typeface="Verdana" pitchFamily="34" charset="0"/>
            </a:endParaRPr>
          </a:p>
          <a:p>
            <a:pPr>
              <a:buFont typeface="Wingdings" pitchFamily="2" charset="2"/>
              <a:buChar char="Ø"/>
            </a:pPr>
            <a:endParaRPr lang="en-GB" dirty="0">
              <a:latin typeface="Verdana" pitchFamily="34"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Map projections </a:t>
            </a:r>
            <a:br>
              <a:rPr lang="en-US" b="1" dirty="0"/>
            </a:br>
            <a:endParaRPr lang="en-US" dirty="0"/>
          </a:p>
        </p:txBody>
      </p:sp>
      <p:sp>
        <p:nvSpPr>
          <p:cNvPr id="3" name="Content Placeholder 2"/>
          <p:cNvSpPr>
            <a:spLocks noGrp="1"/>
          </p:cNvSpPr>
          <p:nvPr>
            <p:ph idx="1"/>
          </p:nvPr>
        </p:nvSpPr>
        <p:spPr>
          <a:xfrm>
            <a:off x="457200" y="838200"/>
            <a:ext cx="8229600" cy="5638800"/>
          </a:xfrm>
        </p:spPr>
        <p:txBody>
          <a:bodyPr>
            <a:normAutofit/>
          </a:bodyPr>
          <a:lstStyle/>
          <a:p>
            <a:pPr>
              <a:buFont typeface="Wingdings" pitchFamily="2" charset="2"/>
              <a:buChar char="Ø"/>
            </a:pPr>
            <a:r>
              <a:rPr lang="en-US" dirty="0"/>
              <a:t>When we </a:t>
            </a:r>
            <a:r>
              <a:rPr lang="en-US" dirty="0">
                <a:solidFill>
                  <a:srgbClr val="00B0F0"/>
                </a:solidFill>
              </a:rPr>
              <a:t>transform three-dimensional surface to create a flat map sheet</a:t>
            </a:r>
            <a:r>
              <a:rPr lang="en-US" dirty="0"/>
              <a:t>. This mathematical transformation is commonly referred to as </a:t>
            </a:r>
            <a:r>
              <a:rPr lang="en-US" dirty="0">
                <a:solidFill>
                  <a:srgbClr val="FF0000"/>
                </a:solidFill>
              </a:rPr>
              <a:t>a </a:t>
            </a:r>
            <a:r>
              <a:rPr lang="en-US" b="1" dirty="0">
                <a:solidFill>
                  <a:srgbClr val="FF0000"/>
                </a:solidFill>
              </a:rPr>
              <a:t>map projection</a:t>
            </a:r>
            <a:r>
              <a:rPr lang="en-US" dirty="0">
                <a:solidFill>
                  <a:srgbClr val="FF0000"/>
                </a:solidFill>
              </a:rPr>
              <a:t>.</a:t>
            </a:r>
            <a:r>
              <a:rPr lang="en-US" dirty="0"/>
              <a:t> or</a:t>
            </a:r>
          </a:p>
          <a:p>
            <a:pPr>
              <a:buFont typeface="Wingdings" pitchFamily="2" charset="2"/>
              <a:buChar char="Ø"/>
            </a:pPr>
            <a:r>
              <a:rPr lang="en-US" b="1" dirty="0"/>
              <a:t>A map projection </a:t>
            </a:r>
            <a:r>
              <a:rPr lang="en-US" dirty="0"/>
              <a:t>is the systematic transformation of locations on the earth (latitude/longitude) to planar coordinates.</a:t>
            </a:r>
          </a:p>
          <a:p>
            <a:pPr>
              <a:buFont typeface="Wingdings" pitchFamily="2" charset="2"/>
              <a:buChar char="Ø"/>
            </a:pPr>
            <a:endParaRPr lang="en-US" dirty="0">
              <a:solidFill>
                <a:srgbClr val="FF0000"/>
              </a:solidFill>
            </a:endParaRPr>
          </a:p>
          <a:p>
            <a:pPr>
              <a:buNone/>
            </a:pPr>
            <a:endParaRPr lang="en-US"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rde mit netz"/>
          <p:cNvPicPr>
            <a:picLocks noGrp="1" noChangeAspect="1" noChangeArrowheads="1"/>
          </p:cNvPicPr>
          <p:nvPr>
            <p:ph idx="1"/>
          </p:nvPr>
        </p:nvPicPr>
        <p:blipFill>
          <a:blip r:embed="rId2" cstate="print"/>
          <a:srcRect/>
          <a:stretch>
            <a:fillRect/>
          </a:stretch>
        </p:blipFill>
        <p:spPr bwMode="auto">
          <a:xfrm>
            <a:off x="304800" y="990600"/>
            <a:ext cx="2590800" cy="3505200"/>
          </a:xfrm>
          <a:prstGeom prst="rect">
            <a:avLst/>
          </a:prstGeom>
          <a:noFill/>
          <a:ln w="9525">
            <a:noFill/>
            <a:miter lim="800000"/>
            <a:headEnd/>
            <a:tailEnd/>
          </a:ln>
        </p:spPr>
      </p:pic>
      <p:pic>
        <p:nvPicPr>
          <p:cNvPr id="5" name="Picture 6" descr="mercator"/>
          <p:cNvPicPr>
            <a:picLocks noChangeAspect="1" noChangeArrowheads="1"/>
          </p:cNvPicPr>
          <p:nvPr/>
        </p:nvPicPr>
        <p:blipFill>
          <a:blip r:embed="rId3" cstate="print"/>
          <a:srcRect/>
          <a:stretch>
            <a:fillRect/>
          </a:stretch>
        </p:blipFill>
        <p:spPr bwMode="auto">
          <a:xfrm>
            <a:off x="4267200" y="1066800"/>
            <a:ext cx="4419600" cy="3370263"/>
          </a:xfrm>
          <a:prstGeom prst="rect">
            <a:avLst/>
          </a:prstGeom>
          <a:noFill/>
          <a:ln w="9525">
            <a:noFill/>
            <a:miter lim="800000"/>
            <a:headEnd/>
            <a:tailEnd/>
          </a:ln>
        </p:spPr>
      </p:pic>
      <p:sp>
        <p:nvSpPr>
          <p:cNvPr id="6" name="Right Arrow 5"/>
          <p:cNvSpPr/>
          <p:nvPr/>
        </p:nvSpPr>
        <p:spPr>
          <a:xfrm>
            <a:off x="2895600" y="2743200"/>
            <a:ext cx="1371600"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4800600"/>
            <a:ext cx="6400800" cy="646331"/>
          </a:xfrm>
          <a:prstGeom prst="rect">
            <a:avLst/>
          </a:prstGeom>
        </p:spPr>
        <p:txBody>
          <a:bodyPr wrap="square">
            <a:spAutoFit/>
          </a:bodyPr>
          <a:lstStyle/>
          <a:p>
            <a:r>
              <a:rPr lang="en-US" dirty="0">
                <a:solidFill>
                  <a:srgbClr val="0000FF"/>
                </a:solidFill>
              </a:rPr>
              <a:t>Fig Map Projection </a:t>
            </a:r>
            <a:r>
              <a:rPr lang="en-US" dirty="0"/>
              <a:t>- the transformation of a curved earth to a flat map </a:t>
            </a:r>
            <a:r>
              <a:rPr lang="en-US" dirty="0">
                <a:solidFill>
                  <a:srgbClr val="0000FF"/>
                </a:solidFill>
              </a:rPr>
              <a:t>(3D to 2D)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
          </a:xfrm>
        </p:spPr>
        <p:txBody>
          <a:bodyPr>
            <a:normAutofit fontScale="90000"/>
          </a:bodyPr>
          <a:lstStyle/>
          <a:p>
            <a:r>
              <a:rPr lang="en-US" b="1" dirty="0"/>
              <a:t>Classification of Map projections </a:t>
            </a:r>
            <a:br>
              <a:rPr lang="en-US" b="1" dirty="0"/>
            </a:br>
            <a:endParaRPr lang="en-US" dirty="0"/>
          </a:p>
        </p:txBody>
      </p:sp>
      <p:sp>
        <p:nvSpPr>
          <p:cNvPr id="3" name="Content Placeholder 2"/>
          <p:cNvSpPr>
            <a:spLocks noGrp="1"/>
          </p:cNvSpPr>
          <p:nvPr>
            <p:ph idx="1"/>
          </p:nvPr>
        </p:nvSpPr>
        <p:spPr>
          <a:xfrm>
            <a:off x="457200" y="685800"/>
            <a:ext cx="8229600" cy="5791200"/>
          </a:xfrm>
        </p:spPr>
        <p:txBody>
          <a:bodyPr>
            <a:normAutofit fontScale="92500"/>
          </a:bodyPr>
          <a:lstStyle/>
          <a:p>
            <a:pPr>
              <a:buFont typeface="Wingdings" pitchFamily="2" charset="2"/>
              <a:buChar char="Ø"/>
            </a:pPr>
            <a:r>
              <a:rPr lang="en-US" dirty="0"/>
              <a:t>Representing the earth’s surface in two dimensions causes distortion in the;</a:t>
            </a:r>
          </a:p>
          <a:p>
            <a:pPr>
              <a:buFont typeface="Wingdings" pitchFamily="2" charset="2"/>
              <a:buChar char="ü"/>
            </a:pPr>
            <a:r>
              <a:rPr lang="en-US" dirty="0"/>
              <a:t> </a:t>
            </a:r>
            <a:r>
              <a:rPr lang="en-US" b="1" dirty="0"/>
              <a:t>shape</a:t>
            </a:r>
            <a:r>
              <a:rPr lang="en-US" dirty="0"/>
              <a:t>, </a:t>
            </a:r>
          </a:p>
          <a:p>
            <a:pPr>
              <a:buFont typeface="Wingdings" pitchFamily="2" charset="2"/>
              <a:buChar char="ü"/>
            </a:pPr>
            <a:r>
              <a:rPr lang="en-US" b="1" dirty="0"/>
              <a:t>area</a:t>
            </a:r>
            <a:r>
              <a:rPr lang="en-US" dirty="0"/>
              <a:t>, </a:t>
            </a:r>
          </a:p>
          <a:p>
            <a:pPr>
              <a:buFont typeface="Wingdings" pitchFamily="2" charset="2"/>
              <a:buChar char="ü"/>
            </a:pPr>
            <a:r>
              <a:rPr lang="en-US" b="1" dirty="0"/>
              <a:t>distance</a:t>
            </a:r>
            <a:r>
              <a:rPr lang="en-US" dirty="0"/>
              <a:t>, or </a:t>
            </a:r>
            <a:r>
              <a:rPr lang="en-US" b="1" dirty="0"/>
              <a:t>direction of the data</a:t>
            </a:r>
            <a:r>
              <a:rPr lang="en-US" dirty="0"/>
              <a:t>.</a:t>
            </a:r>
          </a:p>
          <a:p>
            <a:pPr>
              <a:buFont typeface="Wingdings" pitchFamily="2" charset="2"/>
              <a:buChar char="Ø"/>
            </a:pPr>
            <a:r>
              <a:rPr lang="en-US" dirty="0"/>
              <a:t>Generally, there are </a:t>
            </a:r>
            <a:r>
              <a:rPr lang="en-US" b="1" dirty="0"/>
              <a:t>three levels </a:t>
            </a:r>
            <a:r>
              <a:rPr lang="en-US" dirty="0"/>
              <a:t>of recognition for map projections: </a:t>
            </a:r>
            <a:r>
              <a:rPr lang="en-US" b="1" dirty="0">
                <a:solidFill>
                  <a:srgbClr val="00B0F0"/>
                </a:solidFill>
              </a:rPr>
              <a:t>class, aspect and property</a:t>
            </a:r>
            <a:r>
              <a:rPr lang="en-US" dirty="0"/>
              <a:t>. </a:t>
            </a:r>
          </a:p>
          <a:p>
            <a:pPr>
              <a:buFont typeface="Wingdings" pitchFamily="2" charset="2"/>
              <a:buChar char="q"/>
            </a:pPr>
            <a:r>
              <a:rPr lang="en-US" b="1" dirty="0"/>
              <a:t>Based on Class</a:t>
            </a:r>
            <a:r>
              <a:rPr lang="en-US" dirty="0"/>
              <a:t>: </a:t>
            </a:r>
          </a:p>
          <a:p>
            <a:pPr>
              <a:buFont typeface="Wingdings" pitchFamily="2" charset="2"/>
              <a:buChar char="ü"/>
            </a:pPr>
            <a:r>
              <a:rPr lang="en-US" sz="2800" dirty="0"/>
              <a:t>The cylindrical projection</a:t>
            </a:r>
          </a:p>
          <a:p>
            <a:pPr>
              <a:buFont typeface="Wingdings" pitchFamily="2" charset="2"/>
              <a:buChar char="ü"/>
            </a:pPr>
            <a:r>
              <a:rPr lang="en-US" sz="2800" dirty="0"/>
              <a:t>The planar (Azimuthal) projection </a:t>
            </a:r>
          </a:p>
          <a:p>
            <a:pPr>
              <a:buFont typeface="Wingdings" pitchFamily="2" charset="2"/>
              <a:buChar char="ü"/>
            </a:pPr>
            <a:r>
              <a:rPr lang="en-US" sz="2800" dirty="0"/>
              <a:t> The conical projection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1. Planar or polar projection</a:t>
            </a:r>
            <a:br>
              <a:rPr lang="en-US" b="1" dirty="0"/>
            </a:br>
            <a:endParaRPr lang="en-US" dirty="0"/>
          </a:p>
        </p:txBody>
      </p:sp>
      <p:sp>
        <p:nvSpPr>
          <p:cNvPr id="3" name="Content Placeholder 2"/>
          <p:cNvSpPr>
            <a:spLocks noGrp="1"/>
          </p:cNvSpPr>
          <p:nvPr>
            <p:ph idx="1"/>
          </p:nvPr>
        </p:nvSpPr>
        <p:spPr>
          <a:xfrm>
            <a:off x="457200" y="609600"/>
            <a:ext cx="8229600" cy="5791200"/>
          </a:xfrm>
        </p:spPr>
        <p:txBody>
          <a:bodyPr/>
          <a:lstStyle/>
          <a:p>
            <a:pPr>
              <a:buFont typeface="Wingdings" pitchFamily="2" charset="2"/>
              <a:buChar char="Ø"/>
            </a:pPr>
            <a:r>
              <a:rPr lang="en-US" sz="2400" dirty="0"/>
              <a:t>Surface of the globe is projected onto a plane tangent at only one point. </a:t>
            </a:r>
          </a:p>
          <a:p>
            <a:pPr>
              <a:buFont typeface="Wingdings" pitchFamily="2" charset="2"/>
              <a:buChar char="Ø"/>
            </a:pPr>
            <a:r>
              <a:rPr lang="en-US" sz="2400" dirty="0"/>
              <a:t>Project map data onto a flat surface touching the globe. </a:t>
            </a:r>
          </a:p>
          <a:p>
            <a:pPr>
              <a:buFont typeface="Wingdings" pitchFamily="2" charset="2"/>
              <a:buChar char="Ø"/>
            </a:pPr>
            <a:r>
              <a:rPr lang="en-US" sz="2400" dirty="0"/>
              <a:t>This type of projection is made upon </a:t>
            </a:r>
            <a:r>
              <a:rPr lang="en-US" sz="2400" dirty="0">
                <a:solidFill>
                  <a:srgbClr val="00B0F0"/>
                </a:solidFill>
              </a:rPr>
              <a:t>a plane tangent  to the reference surface (the globe).</a:t>
            </a:r>
          </a:p>
          <a:p>
            <a:pPr>
              <a:buFont typeface="Wingdings" pitchFamily="2" charset="2"/>
              <a:buChar char="Ø"/>
            </a:pPr>
            <a:r>
              <a:rPr lang="en-US" sz="2400" dirty="0"/>
              <a:t>Used  frequently at </a:t>
            </a:r>
            <a:r>
              <a:rPr lang="en-US" sz="2400" dirty="0">
                <a:solidFill>
                  <a:srgbClr val="0000FF"/>
                </a:solidFill>
              </a:rPr>
              <a:t>N or S pole</a:t>
            </a:r>
          </a:p>
          <a:p>
            <a:pPr>
              <a:buFont typeface="Wingdings" pitchFamily="2" charset="2"/>
              <a:buChar char="Ø"/>
            </a:pPr>
            <a:r>
              <a:rPr lang="en-US" sz="2400" dirty="0"/>
              <a:t>Usually only one hemisphere shown (centered on N or S pole)</a:t>
            </a:r>
          </a:p>
          <a:p>
            <a:pPr>
              <a:buFont typeface="Wingdings" pitchFamily="2" charset="2"/>
              <a:buChar char="Ø"/>
            </a:pPr>
            <a:r>
              <a:rPr lang="en-US" sz="2400" dirty="0"/>
              <a:t>For example: </a:t>
            </a:r>
            <a:r>
              <a:rPr lang="en-US" sz="2400" b="1" dirty="0"/>
              <a:t>Lambert Azimuthal Equal Area</a:t>
            </a:r>
            <a:endParaRPr lang="en-US" sz="2400" dirty="0"/>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33400" y="3124200"/>
            <a:ext cx="3810000" cy="3276600"/>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5105400" y="3124200"/>
            <a:ext cx="3048000" cy="3276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b="1" dirty="0"/>
              <a:t>2. Conic projection</a:t>
            </a:r>
            <a:endParaRPr lang="en-US" dirty="0"/>
          </a:p>
        </p:txBody>
      </p:sp>
      <p:sp>
        <p:nvSpPr>
          <p:cNvPr id="3" name="Content Placeholder 2"/>
          <p:cNvSpPr>
            <a:spLocks noGrp="1"/>
          </p:cNvSpPr>
          <p:nvPr>
            <p:ph idx="1"/>
          </p:nvPr>
        </p:nvSpPr>
        <p:spPr>
          <a:xfrm>
            <a:off x="457200" y="609600"/>
            <a:ext cx="8229600" cy="5943600"/>
          </a:xfrm>
        </p:spPr>
        <p:txBody>
          <a:bodyPr/>
          <a:lstStyle/>
          <a:p>
            <a:pPr>
              <a:buFont typeface="Wingdings" pitchFamily="2" charset="2"/>
              <a:buChar char="Ø"/>
            </a:pPr>
            <a:r>
              <a:rPr lang="en-US" sz="2400" dirty="0"/>
              <a:t>Resulted from </a:t>
            </a:r>
            <a:r>
              <a:rPr lang="en-US" sz="2400" dirty="0">
                <a:solidFill>
                  <a:srgbClr val="00B0F0"/>
                </a:solidFill>
              </a:rPr>
              <a:t>projecting a spherical surface onto a cone.</a:t>
            </a:r>
          </a:p>
          <a:p>
            <a:pPr>
              <a:buFont typeface="Wingdings" pitchFamily="2" charset="2"/>
              <a:buChar char="Ø"/>
            </a:pPr>
            <a:r>
              <a:rPr lang="en-US" sz="2400" dirty="0"/>
              <a:t>Normally shows just one semihemisphere in </a:t>
            </a:r>
            <a:r>
              <a:rPr lang="en-US" sz="2400" dirty="0">
                <a:solidFill>
                  <a:srgbClr val="0000FF"/>
                </a:solidFill>
              </a:rPr>
              <a:t>middle latitudes</a:t>
            </a:r>
            <a:r>
              <a:rPr lang="en-US" sz="2400" dirty="0"/>
              <a:t>.</a:t>
            </a:r>
          </a:p>
          <a:p>
            <a:pPr>
              <a:buFont typeface="Wingdings" pitchFamily="2" charset="2"/>
              <a:buChar char="Ø"/>
            </a:pPr>
            <a:r>
              <a:rPr lang="en-US" sz="2400" dirty="0"/>
              <a:t>Very popular for maps of East-West oriented land masses</a:t>
            </a:r>
          </a:p>
          <a:p>
            <a:r>
              <a:rPr lang="en-US" b="1" dirty="0"/>
              <a:t>Example: Lambert Conformal Conic  </a:t>
            </a:r>
            <a:endParaRPr lang="en-US" dirty="0"/>
          </a:p>
          <a:p>
            <a:endParaRPr lang="en-US" dirty="0"/>
          </a:p>
        </p:txBody>
      </p:sp>
      <p:pic>
        <p:nvPicPr>
          <p:cNvPr id="4" name="Picture 9" descr="cone"/>
          <p:cNvPicPr>
            <a:picLocks noChangeAspect="1" noChangeArrowheads="1"/>
          </p:cNvPicPr>
          <p:nvPr/>
        </p:nvPicPr>
        <p:blipFill>
          <a:blip r:embed="rId2" cstate="print"/>
          <a:srcRect/>
          <a:stretch>
            <a:fillRect/>
          </a:stretch>
        </p:blipFill>
        <p:spPr bwMode="auto">
          <a:xfrm>
            <a:off x="609600" y="3048000"/>
            <a:ext cx="3009900" cy="28956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876800" y="3124201"/>
            <a:ext cx="3124200" cy="2667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a:t>3. Cylindrical projection</a:t>
            </a:r>
            <a:endParaRPr lang="en-US" dirty="0"/>
          </a:p>
        </p:txBody>
      </p:sp>
      <p:sp>
        <p:nvSpPr>
          <p:cNvPr id="3" name="Content Placeholder 2"/>
          <p:cNvSpPr>
            <a:spLocks noGrp="1"/>
          </p:cNvSpPr>
          <p:nvPr>
            <p:ph idx="1"/>
          </p:nvPr>
        </p:nvSpPr>
        <p:spPr>
          <a:xfrm>
            <a:off x="457200" y="685800"/>
            <a:ext cx="8229600" cy="5638800"/>
          </a:xfrm>
        </p:spPr>
        <p:txBody>
          <a:bodyPr/>
          <a:lstStyle/>
          <a:p>
            <a:pPr>
              <a:buFont typeface="Wingdings" pitchFamily="2" charset="2"/>
              <a:buChar char="Ø"/>
            </a:pPr>
            <a:r>
              <a:rPr lang="en-US" sz="2400" dirty="0"/>
              <a:t>It usually </a:t>
            </a:r>
            <a:r>
              <a:rPr lang="en-US" sz="2400" dirty="0">
                <a:solidFill>
                  <a:srgbClr val="00B0F0"/>
                </a:solidFill>
              </a:rPr>
              <a:t>places the earth inside a cylinder with the equator tangent to the inside of the cylinder. </a:t>
            </a:r>
          </a:p>
          <a:p>
            <a:pPr>
              <a:buFont typeface="Wingdings" pitchFamily="2" charset="2"/>
              <a:buChar char="Ø"/>
            </a:pPr>
            <a:r>
              <a:rPr lang="en-US" sz="2400" dirty="0"/>
              <a:t>low distortion </a:t>
            </a:r>
            <a:r>
              <a:rPr lang="en-US" sz="2400" dirty="0">
                <a:solidFill>
                  <a:srgbClr val="0000FF"/>
                </a:solidFill>
              </a:rPr>
              <a:t>at equator</a:t>
            </a:r>
            <a:r>
              <a:rPr lang="en-US" sz="2400" dirty="0"/>
              <a:t>, </a:t>
            </a:r>
            <a:r>
              <a:rPr lang="en-US" sz="2400" dirty="0">
                <a:solidFill>
                  <a:srgbClr val="00B0F0"/>
                </a:solidFill>
              </a:rPr>
              <a:t>higher distortion approaching poles.</a:t>
            </a:r>
          </a:p>
          <a:p>
            <a:pPr>
              <a:buFont typeface="Wingdings" pitchFamily="2" charset="2"/>
              <a:buChar char="Ø"/>
            </a:pPr>
            <a:r>
              <a:rPr lang="en-US" sz="2400" dirty="0"/>
              <a:t>a good choice for use in </a:t>
            </a:r>
            <a:r>
              <a:rPr lang="en-US" sz="2400" dirty="0">
                <a:solidFill>
                  <a:srgbClr val="00B0F0"/>
                </a:solidFill>
              </a:rPr>
              <a:t>equatorial and tropical regions,</a:t>
            </a:r>
          </a:p>
          <a:p>
            <a:pPr>
              <a:buFont typeface="Wingdings" pitchFamily="2" charset="2"/>
              <a:buChar char="Ø"/>
            </a:pPr>
            <a:r>
              <a:rPr lang="en-US" sz="2400" dirty="0"/>
              <a:t>e.g., Ecuador, Kenya, Ethiopia,  Malaysia</a:t>
            </a:r>
          </a:p>
          <a:p>
            <a:pPr>
              <a:buFont typeface="Wingdings" pitchFamily="2" charset="2"/>
              <a:buChar char="Ø"/>
            </a:pPr>
            <a:r>
              <a:rPr lang="en-US" sz="2400" dirty="0"/>
              <a:t>For example: </a:t>
            </a:r>
            <a:r>
              <a:rPr lang="en-US" sz="2400" b="1" dirty="0"/>
              <a:t>Mercator projection</a:t>
            </a:r>
            <a:r>
              <a:rPr lang="en-US" sz="2800" b="1" dirty="0"/>
              <a:t>  </a:t>
            </a:r>
            <a:endParaRPr lang="en-US" sz="2800" dirty="0"/>
          </a:p>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4724400" y="3276601"/>
            <a:ext cx="3200400" cy="2514600"/>
          </a:xfrm>
          <a:prstGeom prst="rect">
            <a:avLst/>
          </a:prstGeom>
          <a:noFill/>
          <a:ln w="9525">
            <a:noFill/>
            <a:miter lim="800000"/>
            <a:headEnd/>
            <a:tailEnd/>
          </a:ln>
        </p:spPr>
      </p:pic>
      <p:pic>
        <p:nvPicPr>
          <p:cNvPr id="6" name="Picture 10" descr="cylinder"/>
          <p:cNvPicPr>
            <a:picLocks noChangeAspect="1" noChangeArrowheads="1"/>
          </p:cNvPicPr>
          <p:nvPr/>
        </p:nvPicPr>
        <p:blipFill>
          <a:blip r:embed="rId3" cstate="print"/>
          <a:srcRect/>
          <a:stretch>
            <a:fillRect/>
          </a:stretch>
        </p:blipFill>
        <p:spPr bwMode="auto">
          <a:xfrm>
            <a:off x="609600" y="3200400"/>
            <a:ext cx="2590800" cy="2819400"/>
          </a:xfrm>
          <a:prstGeom prst="rect">
            <a:avLst/>
          </a:prstGeom>
          <a:noFill/>
          <a:ln w="9525">
            <a:noFill/>
            <a:miter lim="800000"/>
            <a:headEnd/>
            <a:tailEnd/>
          </a:ln>
        </p:spPr>
      </p:pic>
      <p:sp>
        <p:nvSpPr>
          <p:cNvPr id="7" name="Right Arrow 6"/>
          <p:cNvSpPr/>
          <p:nvPr/>
        </p:nvSpPr>
        <p:spPr>
          <a:xfrm>
            <a:off x="2895600" y="4572000"/>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br>
              <a:rPr lang="en-US" dirty="0"/>
            </a:br>
            <a:r>
              <a:rPr lang="en-US" dirty="0"/>
              <a:t>A well-designed map should include: </a:t>
            </a:r>
            <a:br>
              <a:rPr lang="en-US" dirty="0"/>
            </a:br>
            <a:endParaRPr lang="en-US" dirty="0"/>
          </a:p>
        </p:txBody>
      </p:sp>
      <p:sp>
        <p:nvSpPr>
          <p:cNvPr id="3" name="Content Placeholder 2"/>
          <p:cNvSpPr>
            <a:spLocks noGrp="1"/>
          </p:cNvSpPr>
          <p:nvPr>
            <p:ph idx="1"/>
          </p:nvPr>
        </p:nvSpPr>
        <p:spPr>
          <a:xfrm>
            <a:off x="457200" y="914400"/>
            <a:ext cx="8229600" cy="5638800"/>
          </a:xfrm>
        </p:spPr>
        <p:txBody>
          <a:bodyPr>
            <a:normAutofit fontScale="70000" lnSpcReduction="20000"/>
          </a:bodyPr>
          <a:lstStyle/>
          <a:p>
            <a:pPr>
              <a:buFont typeface="Wingdings" pitchFamily="2" charset="2"/>
              <a:buChar char="q"/>
            </a:pPr>
            <a:r>
              <a:rPr lang="en-US" b="1" dirty="0"/>
              <a:t>Clarity</a:t>
            </a:r>
            <a:r>
              <a:rPr lang="en-US" dirty="0"/>
              <a:t>: </a:t>
            </a:r>
          </a:p>
          <a:p>
            <a:pPr>
              <a:buFont typeface="Wingdings" pitchFamily="2" charset="2"/>
              <a:buChar char="ü"/>
            </a:pPr>
            <a:r>
              <a:rPr lang="en-US" dirty="0"/>
              <a:t>Suppose, to produce an effective Geomorphological map (E.g. an effect of glaciation on a landscape), the map-maker need to deeply understand about that geomorphologic action </a:t>
            </a:r>
          </a:p>
          <a:p>
            <a:pPr>
              <a:buFont typeface="Wingdings" pitchFamily="2" charset="2"/>
              <a:buChar char="q"/>
            </a:pPr>
            <a:r>
              <a:rPr lang="en-US" b="1" dirty="0"/>
              <a:t>Order</a:t>
            </a:r>
            <a:r>
              <a:rPr lang="en-US" dirty="0"/>
              <a:t>: </a:t>
            </a:r>
          </a:p>
          <a:p>
            <a:pPr>
              <a:buFont typeface="Wingdings" pitchFamily="2" charset="2"/>
              <a:buChar char="ü"/>
            </a:pPr>
            <a:r>
              <a:rPr lang="en-US" dirty="0"/>
              <a:t>Sequenced as Title, overall pattern, map legend, peripheral data. </a:t>
            </a:r>
          </a:p>
          <a:p>
            <a:pPr>
              <a:buFont typeface="Wingdings" pitchFamily="2" charset="2"/>
              <a:buChar char="q"/>
            </a:pPr>
            <a:r>
              <a:rPr lang="en-US" b="1" dirty="0"/>
              <a:t>Balance</a:t>
            </a:r>
            <a:r>
              <a:rPr lang="en-US" dirty="0"/>
              <a:t>:</a:t>
            </a:r>
          </a:p>
          <a:p>
            <a:pPr>
              <a:buFont typeface="Wingdings" pitchFamily="2" charset="2"/>
              <a:buChar char="ü"/>
            </a:pPr>
            <a:r>
              <a:rPr lang="en-US" dirty="0"/>
              <a:t> refers to the </a:t>
            </a:r>
            <a:r>
              <a:rPr lang="en-US" b="1" dirty="0"/>
              <a:t>overall layout of the map elements</a:t>
            </a:r>
            <a:r>
              <a:rPr lang="en-US" dirty="0"/>
              <a:t> (title, legend, scale, north arrow or inset maps and border). </a:t>
            </a:r>
          </a:p>
          <a:p>
            <a:pPr>
              <a:buFont typeface="Wingdings" pitchFamily="2" charset="2"/>
              <a:buChar char="q"/>
            </a:pPr>
            <a:r>
              <a:rPr lang="en-US" b="1" dirty="0"/>
              <a:t>Visual Contrast</a:t>
            </a:r>
            <a:r>
              <a:rPr lang="en-US" dirty="0"/>
              <a:t>: </a:t>
            </a:r>
          </a:p>
          <a:p>
            <a:pPr>
              <a:buFont typeface="Wingdings" pitchFamily="2" charset="2"/>
              <a:buChar char="ü"/>
            </a:pPr>
            <a:r>
              <a:rPr lang="en-US" dirty="0"/>
              <a:t>The clarity of the map derives in part from clear visual contrast between symbols used to represent different features – It gives the eye a focal point and makes the map more interesting/attract map-reader’s attention </a:t>
            </a:r>
          </a:p>
          <a:p>
            <a:pPr>
              <a:buFont typeface="Wingdings" pitchFamily="2" charset="2"/>
              <a:buChar char="Ø"/>
            </a:pPr>
            <a:r>
              <a:rPr lang="en-US" b="1" dirty="0"/>
              <a:t>A map that contains only lines of the same color and weight is unlikely to attract the map reader's attention.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pPr>
              <a:buFont typeface="Wingdings" pitchFamily="2" charset="2"/>
              <a:buChar char="q"/>
            </a:pPr>
            <a:r>
              <a:rPr lang="en-US" dirty="0">
                <a:solidFill>
                  <a:srgbClr val="0070C0"/>
                </a:solidFill>
              </a:rPr>
              <a:t>Properties (</a:t>
            </a:r>
            <a:r>
              <a:rPr lang="en-US" b="1" dirty="0">
                <a:solidFill>
                  <a:srgbClr val="0070C0"/>
                </a:solidFill>
              </a:rPr>
              <a:t>Map Projection types based on characteristics of the resultant projected maps) </a:t>
            </a:r>
          </a:p>
          <a:p>
            <a:pPr>
              <a:buFont typeface="Wingdings" pitchFamily="2" charset="2"/>
              <a:buChar char="Ø"/>
            </a:pPr>
            <a:r>
              <a:rPr lang="en-US" b="1" dirty="0"/>
              <a:t>Co formality</a:t>
            </a:r>
            <a:r>
              <a:rPr lang="en-US" dirty="0"/>
              <a:t>-angle preserved </a:t>
            </a:r>
          </a:p>
          <a:p>
            <a:pPr>
              <a:buFont typeface="Wingdings" pitchFamily="2" charset="2"/>
              <a:buChar char="Ø"/>
            </a:pPr>
            <a:r>
              <a:rPr lang="en-US" b="1" dirty="0"/>
              <a:t>Equivalence</a:t>
            </a:r>
            <a:r>
              <a:rPr lang="en-US" dirty="0"/>
              <a:t> (Equal Area)-areas preserved </a:t>
            </a:r>
          </a:p>
          <a:p>
            <a:pPr>
              <a:buFont typeface="Wingdings" pitchFamily="2" charset="2"/>
              <a:buChar char="Ø"/>
            </a:pPr>
            <a:r>
              <a:rPr lang="en-US" dirty="0"/>
              <a:t> </a:t>
            </a:r>
            <a:r>
              <a:rPr lang="en-US" b="1" dirty="0"/>
              <a:t>Equidistance</a:t>
            </a:r>
            <a:r>
              <a:rPr lang="en-US" dirty="0"/>
              <a:t>-Equal distance in one direction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a:bodyPr>
          <a:lstStyle/>
          <a:p>
            <a:pPr>
              <a:buNone/>
            </a:pPr>
            <a:r>
              <a:rPr lang="en-US" sz="4000" b="1" dirty="0"/>
              <a:t>   1 Conformal projections </a:t>
            </a:r>
          </a:p>
          <a:p>
            <a:pPr>
              <a:buFont typeface="Wingdings" pitchFamily="2" charset="2"/>
              <a:buChar char="Ø"/>
            </a:pPr>
            <a:r>
              <a:rPr lang="en-US" dirty="0">
                <a:solidFill>
                  <a:srgbClr val="00B0F0"/>
                </a:solidFill>
              </a:rPr>
              <a:t>The </a:t>
            </a:r>
            <a:r>
              <a:rPr lang="en-US" b="1" dirty="0">
                <a:solidFill>
                  <a:srgbClr val="00B0F0"/>
                </a:solidFill>
              </a:rPr>
              <a:t>angle between any two lines on the earth must be the same </a:t>
            </a:r>
            <a:r>
              <a:rPr lang="en-US" dirty="0"/>
              <a:t>between their projected counterparts on the map; in particular, </a:t>
            </a:r>
            <a:r>
              <a:rPr lang="en-US" dirty="0">
                <a:solidFill>
                  <a:srgbClr val="00B0F0"/>
                </a:solidFill>
              </a:rPr>
              <a:t>each parallel must cross every meridian at right angles</a:t>
            </a:r>
            <a:r>
              <a:rPr lang="en-US" dirty="0"/>
              <a:t>. </a:t>
            </a:r>
            <a:r>
              <a:rPr lang="en-US" b="1" dirty="0"/>
              <a:t> </a:t>
            </a:r>
          </a:p>
          <a:p>
            <a:pPr>
              <a:buFont typeface="Wingdings" pitchFamily="2" charset="2"/>
              <a:buChar char="Ø"/>
            </a:pPr>
            <a:r>
              <a:rPr lang="en-US" b="1" dirty="0"/>
              <a:t> </a:t>
            </a:r>
            <a:r>
              <a:rPr lang="en-US" dirty="0"/>
              <a:t>It is most often used type of projection for world map, example in Mercator type of projection in which </a:t>
            </a:r>
            <a:r>
              <a:rPr lang="en-US" b="1" dirty="0">
                <a:solidFill>
                  <a:srgbClr val="0070C0"/>
                </a:solidFill>
              </a:rPr>
              <a:t>distance and size greatly distorted at Polar Regions</a:t>
            </a:r>
            <a:r>
              <a:rPr lang="en-US" b="1" dirty="0">
                <a:solidFill>
                  <a:srgbClr val="00B0F0"/>
                </a:solidFill>
              </a:rPr>
              <a:t> </a:t>
            </a:r>
            <a:r>
              <a:rPr lang="en-US" b="1" dirty="0"/>
              <a:t>but </a:t>
            </a:r>
            <a:r>
              <a:rPr lang="en-US" b="1" dirty="0">
                <a:solidFill>
                  <a:srgbClr val="00B0F0"/>
                </a:solidFill>
              </a:rPr>
              <a:t>shape and direction are accurate</a:t>
            </a:r>
            <a:r>
              <a:rPr lang="en-US" b="1" dirty="0"/>
              <a:t>. </a:t>
            </a:r>
          </a:p>
          <a:p>
            <a:pPr>
              <a:buFont typeface="Wingdings" pitchFamily="2" charset="2"/>
              <a:buChar char="Ø"/>
            </a:pPr>
            <a:r>
              <a:rPr lang="en-US" dirty="0"/>
              <a:t>It is valuable for </a:t>
            </a:r>
            <a:r>
              <a:rPr lang="en-US" b="1" dirty="0">
                <a:solidFill>
                  <a:srgbClr val="00B0F0"/>
                </a:solidFill>
              </a:rPr>
              <a:t>sea travel and ship navigators</a:t>
            </a:r>
            <a:r>
              <a:rPr lang="en-US" b="1" dirty="0"/>
              <a:t>. </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6477000"/>
          </a:xfrm>
        </p:spPr>
        <p:txBody>
          <a:bodyPr>
            <a:normAutofit fontScale="85000" lnSpcReduction="20000"/>
          </a:bodyPr>
          <a:lstStyle/>
          <a:p>
            <a:endParaRPr lang="en-US" dirty="0"/>
          </a:p>
          <a:p>
            <a:pPr>
              <a:buNone/>
            </a:pPr>
            <a:r>
              <a:rPr lang="en-US" sz="3800" b="1" dirty="0"/>
              <a:t>   2. Equivalent projections </a:t>
            </a:r>
            <a:r>
              <a:rPr lang="en-US" b="1" dirty="0"/>
              <a:t>(Equal _area): </a:t>
            </a:r>
          </a:p>
          <a:p>
            <a:pPr>
              <a:buFont typeface="Wingdings" pitchFamily="2" charset="2"/>
              <a:buChar char="Ø"/>
            </a:pPr>
            <a:r>
              <a:rPr lang="en-US" dirty="0"/>
              <a:t>The </a:t>
            </a:r>
            <a:r>
              <a:rPr lang="en-US" dirty="0">
                <a:solidFill>
                  <a:srgbClr val="00B0F0"/>
                </a:solidFill>
              </a:rPr>
              <a:t>area of a figure on the earth remains the same on the plane independent of the shape or size of the figure. </a:t>
            </a:r>
          </a:p>
          <a:p>
            <a:pPr>
              <a:buFont typeface="Wingdings" pitchFamily="2" charset="2"/>
              <a:buChar char="Ø"/>
            </a:pPr>
            <a:r>
              <a:rPr lang="en-US" dirty="0"/>
              <a:t>To keep the area property, it the scale at a point is </a:t>
            </a:r>
            <a:r>
              <a:rPr lang="en-US" dirty="0">
                <a:solidFill>
                  <a:srgbClr val="00B0F0"/>
                </a:solidFill>
              </a:rPr>
              <a:t>increased in one direction</a:t>
            </a:r>
            <a:r>
              <a:rPr lang="en-US" dirty="0"/>
              <a:t>, and then it </a:t>
            </a:r>
            <a:r>
              <a:rPr lang="en-US" dirty="0">
                <a:solidFill>
                  <a:srgbClr val="00B0F0"/>
                </a:solidFill>
              </a:rPr>
              <a:t>is reduced in another direction</a:t>
            </a:r>
            <a:r>
              <a:rPr lang="en-US" dirty="0"/>
              <a:t>. </a:t>
            </a:r>
            <a:endParaRPr lang="en-US" b="1" dirty="0"/>
          </a:p>
          <a:p>
            <a:pPr>
              <a:buNone/>
            </a:pPr>
            <a:r>
              <a:rPr lang="en-US" sz="3800" b="1" dirty="0"/>
              <a:t>  3. Equidistant projections</a:t>
            </a:r>
          </a:p>
          <a:p>
            <a:pPr>
              <a:buFont typeface="Wingdings" pitchFamily="2" charset="2"/>
              <a:buChar char="Ø"/>
            </a:pPr>
            <a:r>
              <a:rPr lang="en-US" sz="3800" b="1" dirty="0"/>
              <a:t> </a:t>
            </a:r>
            <a:r>
              <a:rPr lang="en-US" b="1" dirty="0">
                <a:solidFill>
                  <a:srgbClr val="00B0F0"/>
                </a:solidFill>
              </a:rPr>
              <a:t>Distance from a single location to all other locations is preserved</a:t>
            </a:r>
            <a:r>
              <a:rPr lang="en-US" b="1" dirty="0"/>
              <a:t>. The meridian and certain parallel circles are truly projected.</a:t>
            </a:r>
          </a:p>
          <a:p>
            <a:pPr>
              <a:buFont typeface="Wingdings" pitchFamily="2" charset="2"/>
              <a:buChar char="Ø"/>
            </a:pPr>
            <a:r>
              <a:rPr lang="en-US" b="1" dirty="0"/>
              <a:t> In this type of projection the scale of the map will be kept unity. </a:t>
            </a:r>
          </a:p>
          <a:p>
            <a:pPr>
              <a:buFont typeface="Wingdings" pitchFamily="2" charset="2"/>
              <a:buChar char="Ø"/>
            </a:pPr>
            <a:r>
              <a:rPr lang="en-US" b="1" dirty="0"/>
              <a:t>A combination of </a:t>
            </a:r>
            <a:r>
              <a:rPr lang="en-US" b="1" dirty="0">
                <a:solidFill>
                  <a:srgbClr val="00B0F0"/>
                </a:solidFill>
              </a:rPr>
              <a:t>conformality and equivalency </a:t>
            </a:r>
            <a:r>
              <a:rPr lang="en-US" b="1" dirty="0"/>
              <a:t>with some degree of equidistance can be made.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Font typeface="Wingdings" pitchFamily="2" charset="2"/>
              <a:buChar char="q"/>
            </a:pPr>
            <a:r>
              <a:rPr lang="en-US" b="1" dirty="0"/>
              <a:t>Aspect</a:t>
            </a:r>
            <a:r>
              <a:rPr lang="en-US" dirty="0"/>
              <a:t>: </a:t>
            </a:r>
            <a:r>
              <a:rPr lang="en-US" dirty="0">
                <a:solidFill>
                  <a:srgbClr val="00B0F0"/>
                </a:solidFill>
              </a:rPr>
              <a:t>Based on the orientation of the axis </a:t>
            </a:r>
            <a:r>
              <a:rPr lang="en-US" dirty="0"/>
              <a:t>:( </a:t>
            </a:r>
            <a:r>
              <a:rPr lang="en-US" b="1" i="1" dirty="0"/>
              <a:t>Cylindrical projection) can be classified: </a:t>
            </a:r>
          </a:p>
          <a:p>
            <a:pPr>
              <a:buFont typeface="Wingdings" pitchFamily="2" charset="2"/>
              <a:buChar char="ü"/>
            </a:pPr>
            <a:r>
              <a:rPr lang="en-US" dirty="0"/>
              <a:t> </a:t>
            </a:r>
            <a:r>
              <a:rPr lang="en-US" sz="2400" dirty="0"/>
              <a:t>The normal aspect </a:t>
            </a:r>
          </a:p>
          <a:p>
            <a:pPr>
              <a:buFont typeface="Wingdings" pitchFamily="2" charset="2"/>
              <a:buChar char="ü"/>
            </a:pPr>
            <a:r>
              <a:rPr lang="en-US" sz="2400" dirty="0"/>
              <a:t> The transverse aspect </a:t>
            </a:r>
          </a:p>
          <a:p>
            <a:pPr>
              <a:buFont typeface="Wingdings" pitchFamily="2" charset="2"/>
              <a:buChar char="ü"/>
            </a:pPr>
            <a:r>
              <a:rPr lang="en-US" sz="2400" dirty="0"/>
              <a:t> The oblique aspect </a:t>
            </a:r>
          </a:p>
          <a:p>
            <a:pPr>
              <a:buNone/>
            </a:pPr>
            <a:endParaRPr lang="en-US" sz="2400" dirty="0"/>
          </a:p>
          <a:p>
            <a:pPr>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363492" y="2819401"/>
            <a:ext cx="5646907" cy="3276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514350" indent="-514350">
              <a:buNone/>
            </a:pPr>
            <a:r>
              <a:rPr lang="en-US" sz="4000" b="1" dirty="0"/>
              <a:t>          Universal Transverse Mercator projection (UTM) </a:t>
            </a:r>
          </a:p>
          <a:p>
            <a:pPr>
              <a:buFont typeface="Wingdings" pitchFamily="2" charset="2"/>
              <a:buChar char="Ø"/>
            </a:pPr>
            <a:r>
              <a:rPr lang="en-US" dirty="0"/>
              <a:t>UTM is a cylindrical map projection </a:t>
            </a:r>
            <a:r>
              <a:rPr lang="en-US" dirty="0">
                <a:solidFill>
                  <a:srgbClr val="00B0F0"/>
                </a:solidFill>
              </a:rPr>
              <a:t>established in 1936 by international Union of Geodesy and Geophysics</a:t>
            </a:r>
            <a:r>
              <a:rPr lang="en-US" dirty="0"/>
              <a:t>, adopted by US Army in 1947, and the purpose was to get a transversal Mercator map of the whole Earth.</a:t>
            </a:r>
          </a:p>
          <a:p>
            <a:pPr>
              <a:buNone/>
            </a:pPr>
            <a:endParaRPr lang="en-US" dirty="0"/>
          </a:p>
          <a:p>
            <a:pPr>
              <a:buFont typeface="Wingdings" pitchFamily="2" charset="2"/>
              <a:buChar char="Ø"/>
            </a:pPr>
            <a:r>
              <a:rPr lang="en-US" dirty="0"/>
              <a:t>mapping agencies, including NATO and now it is commonly used in </a:t>
            </a:r>
            <a:r>
              <a:rPr lang="en-US" dirty="0">
                <a:solidFill>
                  <a:srgbClr val="00B0F0"/>
                </a:solidFill>
              </a:rPr>
              <a:t>topographic and thematic mapping for referencing satellite imagery</a:t>
            </a:r>
            <a:r>
              <a:rPr lang="en-US" dirty="0"/>
              <a:t>. </a:t>
            </a:r>
          </a:p>
          <a:p>
            <a:pPr>
              <a:buFont typeface="Wingdings" pitchFamily="2" charset="2"/>
              <a:buChar char="Ø"/>
            </a:pPr>
            <a:r>
              <a:rPr lang="en-US" dirty="0"/>
              <a:t>The earth is divided in 60 zones in longitude, between the latitudes 84º N and 80º S, each </a:t>
            </a:r>
            <a:r>
              <a:rPr lang="en-US" sz="2900" dirty="0"/>
              <a:t>6</a:t>
            </a:r>
            <a:r>
              <a:rPr lang="en-US" dirty="0"/>
              <a:t> in longitude since the distortion at the poles is too great with this projection. </a:t>
            </a:r>
          </a:p>
          <a:p>
            <a:pPr>
              <a:buFont typeface="Wingdings" pitchFamily="2" charset="2"/>
              <a:buChar char="Ø"/>
            </a:pPr>
            <a:r>
              <a:rPr lang="en-US" dirty="0"/>
              <a:t>The numbering of zones starts from the </a:t>
            </a:r>
            <a:r>
              <a:rPr lang="en-US" dirty="0">
                <a:solidFill>
                  <a:srgbClr val="00B0F0"/>
                </a:solidFill>
              </a:rPr>
              <a:t>180th meridian from Greenwich and going eastwards.</a:t>
            </a:r>
            <a:r>
              <a:rPr lang="en-US" dirty="0"/>
              <a:t> </a:t>
            </a:r>
          </a:p>
          <a:p>
            <a:pPr>
              <a:buFont typeface="Wingdings" pitchFamily="2" charset="2"/>
              <a:buChar char="Ø"/>
            </a:pPr>
            <a:r>
              <a:rPr lang="en-US" dirty="0"/>
              <a:t>The middle meridian in each zone is the central meridian in the projection. The international reference Ellipsoid 1924 is commonly used with the most important exception of North America where Clarke’s 1866 ellipsoid is used, and in Africa Clark’s 1880 ellipsoid is used Ethiopia lies in the zones 35-38.</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77500" lnSpcReduction="20000"/>
          </a:bodyPr>
          <a:lstStyle/>
          <a:p>
            <a:pPr>
              <a:buFont typeface="Wingdings" pitchFamily="2" charset="2"/>
              <a:buChar char="q"/>
            </a:pPr>
            <a:r>
              <a:rPr lang="en-US" b="1" dirty="0"/>
              <a:t>In short, the universal Transverse Mercator (UTM) system: </a:t>
            </a:r>
          </a:p>
          <a:p>
            <a:pPr>
              <a:buFont typeface="Wingdings" pitchFamily="2" charset="2"/>
              <a:buChar char="Ø"/>
            </a:pPr>
            <a:r>
              <a:rPr lang="en-US" dirty="0"/>
              <a:t>The Projection is the Gauss-Kruger’ version of the </a:t>
            </a:r>
            <a:r>
              <a:rPr lang="en-US" b="1" dirty="0"/>
              <a:t>Transverse Mercator equidistant cylindrical projection .</a:t>
            </a:r>
          </a:p>
          <a:p>
            <a:pPr>
              <a:buFont typeface="Wingdings" pitchFamily="2" charset="2"/>
              <a:buChar char="Ø"/>
            </a:pPr>
            <a:r>
              <a:rPr lang="en-US" dirty="0"/>
              <a:t>Intended for mapping areas </a:t>
            </a:r>
            <a:r>
              <a:rPr lang="en-US" dirty="0">
                <a:solidFill>
                  <a:srgbClr val="00B0F0"/>
                </a:solidFill>
              </a:rPr>
              <a:t>84</a:t>
            </a:r>
            <a:r>
              <a:rPr lang="en-US" dirty="0"/>
              <a:t>0N -</a:t>
            </a:r>
            <a:r>
              <a:rPr lang="en-US" dirty="0">
                <a:solidFill>
                  <a:srgbClr val="00B0F0"/>
                </a:solidFill>
              </a:rPr>
              <a:t>80</a:t>
            </a:r>
            <a:r>
              <a:rPr lang="en-US" dirty="0"/>
              <a:t>0s </a:t>
            </a:r>
          </a:p>
          <a:p>
            <a:pPr>
              <a:buFont typeface="Wingdings" pitchFamily="2" charset="2"/>
              <a:buChar char="Ø"/>
            </a:pPr>
            <a:r>
              <a:rPr lang="en-US" dirty="0"/>
              <a:t>Unit of measure is meter </a:t>
            </a:r>
          </a:p>
          <a:p>
            <a:pPr>
              <a:buFont typeface="Wingdings" pitchFamily="2" charset="2"/>
              <a:buChar char="Ø"/>
            </a:pPr>
            <a:r>
              <a:rPr lang="en-US" dirty="0"/>
              <a:t>The world is divided into </a:t>
            </a:r>
            <a:r>
              <a:rPr lang="en-US" dirty="0">
                <a:solidFill>
                  <a:srgbClr val="00B0F0"/>
                </a:solidFill>
              </a:rPr>
              <a:t>60 zones 6</a:t>
            </a:r>
            <a:r>
              <a:rPr lang="en-US" dirty="0"/>
              <a:t>0 of longitude in width </a:t>
            </a:r>
          </a:p>
          <a:p>
            <a:pPr>
              <a:buFont typeface="Wingdings" pitchFamily="2" charset="2"/>
              <a:buChar char="Ø"/>
            </a:pPr>
            <a:r>
              <a:rPr lang="en-US" dirty="0"/>
              <a:t>Zone 1s starts at </a:t>
            </a:r>
            <a:r>
              <a:rPr lang="en-US" dirty="0">
                <a:solidFill>
                  <a:srgbClr val="00B0F0"/>
                </a:solidFill>
              </a:rPr>
              <a:t>180</a:t>
            </a:r>
            <a:r>
              <a:rPr lang="en-US" dirty="0"/>
              <a:t>0W and </a:t>
            </a:r>
            <a:r>
              <a:rPr lang="en-US" dirty="0">
                <a:solidFill>
                  <a:srgbClr val="00B0F0"/>
                </a:solidFill>
              </a:rPr>
              <a:t>each zone has its own coordinate system </a:t>
            </a:r>
          </a:p>
          <a:p>
            <a:pPr>
              <a:buFont typeface="Wingdings" pitchFamily="2" charset="2"/>
              <a:buChar char="Ø"/>
            </a:pPr>
            <a:r>
              <a:rPr lang="en-US" dirty="0"/>
              <a:t>The easting of the origin of each zone is assigned a value of 5000,000m. </a:t>
            </a:r>
          </a:p>
          <a:p>
            <a:pPr>
              <a:buFont typeface="Wingdings" pitchFamily="2" charset="2"/>
              <a:buChar char="Ø"/>
            </a:pPr>
            <a:r>
              <a:rPr lang="en-US" dirty="0"/>
              <a:t>The northing for each southern hemisphere the equator is assigned a northing value of 1,000,000 m. </a:t>
            </a:r>
          </a:p>
          <a:p>
            <a:pPr>
              <a:buFont typeface="Wingdings" pitchFamily="2" charset="2"/>
              <a:buChar char="Ø"/>
            </a:pPr>
            <a:r>
              <a:rPr lang="en-US" dirty="0"/>
              <a:t>The UTM might use one of the following spheroid International Clarke 1880 (Africa), </a:t>
            </a:r>
          </a:p>
          <a:p>
            <a:pPr>
              <a:buFont typeface="Wingdings" pitchFamily="2" charset="2"/>
              <a:buChar char="Ø"/>
            </a:pPr>
            <a:r>
              <a:rPr lang="en-US" dirty="0"/>
              <a:t>Clarke 1866 (N. America) Everest or Bessel (Asia)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tmzones"/>
          <p:cNvPicPr>
            <a:picLocks noGrp="1" noChangeAspect="1" noChangeArrowheads="1"/>
          </p:cNvPicPr>
          <p:nvPr>
            <p:ph idx="1"/>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lnSpcReduction="10000"/>
          </a:bodyPr>
          <a:lstStyle/>
          <a:p>
            <a:pPr>
              <a:buFont typeface="Wingdings" pitchFamily="2" charset="2"/>
              <a:buChar char="q"/>
            </a:pPr>
            <a:r>
              <a:rPr lang="en-US" b="1" dirty="0"/>
              <a:t>Selection of a suitable map projection </a:t>
            </a:r>
          </a:p>
          <a:p>
            <a:pPr>
              <a:buFont typeface="Wingdings" pitchFamily="2" charset="2"/>
              <a:buChar char="Ø"/>
            </a:pPr>
            <a:r>
              <a:rPr lang="en-US" dirty="0"/>
              <a:t>The selection of map projection for GIS will be influenced by the following: </a:t>
            </a:r>
          </a:p>
          <a:p>
            <a:pPr>
              <a:buFont typeface="Wingdings" pitchFamily="2" charset="2"/>
              <a:buChar char="ü"/>
            </a:pPr>
            <a:r>
              <a:rPr lang="en-US" dirty="0">
                <a:solidFill>
                  <a:srgbClr val="00B0F0"/>
                </a:solidFill>
              </a:rPr>
              <a:t>How the </a:t>
            </a:r>
            <a:r>
              <a:rPr lang="en-US" b="1" dirty="0">
                <a:solidFill>
                  <a:srgbClr val="00B0F0"/>
                </a:solidFill>
              </a:rPr>
              <a:t>results of analysis </a:t>
            </a:r>
            <a:r>
              <a:rPr lang="en-US" dirty="0">
                <a:solidFill>
                  <a:srgbClr val="00B0F0"/>
                </a:solidFill>
              </a:rPr>
              <a:t>are best presented in the form of a map. </a:t>
            </a:r>
          </a:p>
          <a:p>
            <a:pPr>
              <a:buFont typeface="Wingdings" pitchFamily="2" charset="2"/>
              <a:buChar char="ü"/>
            </a:pPr>
            <a:r>
              <a:rPr lang="en-US" dirty="0"/>
              <a:t>In order to make </a:t>
            </a:r>
            <a:r>
              <a:rPr lang="en-US" dirty="0">
                <a:solidFill>
                  <a:srgbClr val="FF0000"/>
                </a:solidFill>
              </a:rPr>
              <a:t>any quantitative measurements </a:t>
            </a:r>
            <a:r>
              <a:rPr lang="en-US" dirty="0"/>
              <a:t>(area, length, etc) the </a:t>
            </a:r>
            <a:r>
              <a:rPr lang="en-US" dirty="0">
                <a:solidFill>
                  <a:srgbClr val="00B0F0"/>
                </a:solidFill>
              </a:rPr>
              <a:t>degree of accuracy </a:t>
            </a:r>
            <a:r>
              <a:rPr lang="en-US" dirty="0"/>
              <a:t>must be examined. </a:t>
            </a:r>
          </a:p>
          <a:p>
            <a:pPr>
              <a:buFont typeface="Wingdings" pitchFamily="2" charset="2"/>
              <a:buChar char="q"/>
            </a:pPr>
            <a:r>
              <a:rPr lang="en-US" b="1" dirty="0"/>
              <a:t>General rules for selecting a projection </a:t>
            </a:r>
          </a:p>
          <a:p>
            <a:pPr>
              <a:buFont typeface="Wingdings" pitchFamily="2" charset="2"/>
              <a:buChar char="ü"/>
            </a:pPr>
            <a:r>
              <a:rPr lang="en-US" dirty="0"/>
              <a:t>Tropical country –cylindrical projection </a:t>
            </a:r>
          </a:p>
          <a:p>
            <a:pPr>
              <a:buFont typeface="Wingdings" pitchFamily="2" charset="2"/>
              <a:buChar char="ü"/>
            </a:pPr>
            <a:r>
              <a:rPr lang="en-US" dirty="0"/>
              <a:t>Temperate country—Conical projection</a:t>
            </a:r>
          </a:p>
          <a:p>
            <a:pPr>
              <a:buFont typeface="Wingdings" pitchFamily="2" charset="2"/>
              <a:buChar char="ü"/>
            </a:pPr>
            <a:r>
              <a:rPr lang="en-US" dirty="0"/>
              <a:t> Polar regions— azimuthal projection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r>
              <a:rPr lang="en-US" b="1" dirty="0"/>
              <a:t>Unit 3</a:t>
            </a:r>
            <a:br>
              <a:rPr lang="en-US" b="1" dirty="0"/>
            </a:br>
            <a:r>
              <a:rPr lang="en-US" b="1" dirty="0"/>
              <a:t> Topographic mapping </a:t>
            </a:r>
            <a:endParaRPr lang="en-US" dirty="0"/>
          </a:p>
        </p:txBody>
      </p:sp>
      <p:sp>
        <p:nvSpPr>
          <p:cNvPr id="3" name="Content Placeholder 2"/>
          <p:cNvSpPr>
            <a:spLocks noGrp="1"/>
          </p:cNvSpPr>
          <p:nvPr>
            <p:ph idx="1"/>
          </p:nvPr>
        </p:nvSpPr>
        <p:spPr>
          <a:xfrm>
            <a:off x="457200" y="1219200"/>
            <a:ext cx="8229600" cy="5638800"/>
          </a:xfrm>
        </p:spPr>
        <p:txBody>
          <a:bodyPr>
            <a:normAutofit lnSpcReduction="10000"/>
          </a:bodyPr>
          <a:lstStyle/>
          <a:p>
            <a:pPr>
              <a:buFont typeface="Wingdings" pitchFamily="2" charset="2"/>
              <a:buChar char="Ø"/>
            </a:pPr>
            <a:r>
              <a:rPr lang="en-US" dirty="0"/>
              <a:t>In modern </a:t>
            </a:r>
            <a:r>
              <a:rPr lang="en-US" b="1" dirty="0"/>
              <a:t>mapping, a topographic map is a type of map characterized by </a:t>
            </a:r>
            <a:r>
              <a:rPr lang="en-US" b="1" dirty="0">
                <a:solidFill>
                  <a:srgbClr val="00B0F0"/>
                </a:solidFill>
              </a:rPr>
              <a:t>large-scale detail </a:t>
            </a:r>
            <a:r>
              <a:rPr lang="en-US" b="1" dirty="0"/>
              <a:t>and </a:t>
            </a:r>
            <a:r>
              <a:rPr lang="en-US" b="1" dirty="0">
                <a:solidFill>
                  <a:srgbClr val="00B0F0"/>
                </a:solidFill>
              </a:rPr>
              <a:t>quantitative representation of relief</a:t>
            </a:r>
            <a:r>
              <a:rPr lang="en-US" b="1" dirty="0"/>
              <a:t>, usually now using </a:t>
            </a:r>
            <a:r>
              <a:rPr lang="en-US" b="1" dirty="0">
                <a:solidFill>
                  <a:srgbClr val="00B0F0"/>
                </a:solidFill>
              </a:rPr>
              <a:t>contour lines</a:t>
            </a:r>
            <a:r>
              <a:rPr lang="en-US" b="1" dirty="0"/>
              <a:t>, but historically using a variety of methods. </a:t>
            </a:r>
          </a:p>
          <a:p>
            <a:pPr>
              <a:buFont typeface="Wingdings" pitchFamily="2" charset="2"/>
              <a:buChar char="Ø"/>
            </a:pPr>
            <a:r>
              <a:rPr lang="en-US" b="1" dirty="0"/>
              <a:t>Traditional definitions require a topographic map to show both </a:t>
            </a:r>
            <a:r>
              <a:rPr lang="en-US" b="1" dirty="0">
                <a:solidFill>
                  <a:srgbClr val="FF0000"/>
                </a:solidFill>
              </a:rPr>
              <a:t>natural</a:t>
            </a:r>
            <a:r>
              <a:rPr lang="en-US" b="1" dirty="0"/>
              <a:t> </a:t>
            </a:r>
            <a:r>
              <a:rPr lang="en-US" b="1" dirty="0">
                <a:solidFill>
                  <a:srgbClr val="FF0000"/>
                </a:solidFill>
              </a:rPr>
              <a:t>and man-made features</a:t>
            </a:r>
            <a:r>
              <a:rPr lang="en-US" b="1" dirty="0"/>
              <a:t>. </a:t>
            </a:r>
          </a:p>
          <a:p>
            <a:pPr>
              <a:buFont typeface="Wingdings" pitchFamily="2" charset="2"/>
              <a:buChar char="Ø"/>
            </a:pPr>
            <a:r>
              <a:rPr lang="en-US" dirty="0"/>
              <a:t>Topographic maps are detailed, </a:t>
            </a:r>
            <a:r>
              <a:rPr lang="en-US" dirty="0">
                <a:solidFill>
                  <a:srgbClr val="0070C0"/>
                </a:solidFill>
              </a:rPr>
              <a:t>accurate graphic representations of features that appear on the Earth's surface</a:t>
            </a:r>
            <a:r>
              <a:rPr lang="en-US" dirty="0"/>
              <a:t>. These features include: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endParaRPr lang="en-US" dirty="0"/>
          </a:p>
          <a:p>
            <a:pPr>
              <a:buFont typeface="Wingdings" pitchFamily="2" charset="2"/>
              <a:buChar char="ü"/>
            </a:pPr>
            <a:r>
              <a:rPr lang="en-US" b="1" dirty="0"/>
              <a:t>cultural</a:t>
            </a:r>
            <a:r>
              <a:rPr lang="en-US" dirty="0"/>
              <a:t>: roads, buildings, urban development, railways, airports, names of places and geographic features, administrative boundaries, state and international borders, reserves </a:t>
            </a:r>
          </a:p>
          <a:p>
            <a:pPr>
              <a:buFont typeface="Wingdings" pitchFamily="2" charset="2"/>
              <a:buChar char="ü"/>
            </a:pPr>
            <a:r>
              <a:rPr lang="en-US" b="1" dirty="0"/>
              <a:t>hydrography</a:t>
            </a:r>
            <a:r>
              <a:rPr lang="en-US" dirty="0"/>
              <a:t>: lakes, rivers, streams, swamps, coastal flats </a:t>
            </a:r>
          </a:p>
          <a:p>
            <a:pPr>
              <a:buFont typeface="Wingdings" pitchFamily="2" charset="2"/>
              <a:buChar char="ü"/>
            </a:pPr>
            <a:r>
              <a:rPr lang="en-US" dirty="0"/>
              <a:t> </a:t>
            </a:r>
            <a:r>
              <a:rPr lang="en-US" b="1" dirty="0"/>
              <a:t>relief</a:t>
            </a:r>
            <a:r>
              <a:rPr lang="en-US" dirty="0"/>
              <a:t>: mountains, valleys, slopes, depressions </a:t>
            </a:r>
          </a:p>
          <a:p>
            <a:pPr>
              <a:buFont typeface="Wingdings" pitchFamily="2" charset="2"/>
              <a:buChar char="ü"/>
            </a:pPr>
            <a:r>
              <a:rPr lang="en-US" dirty="0"/>
              <a:t> </a:t>
            </a:r>
            <a:r>
              <a:rPr lang="en-US" b="1" dirty="0"/>
              <a:t>vegetation</a:t>
            </a:r>
            <a:r>
              <a:rPr lang="en-US" dirty="0"/>
              <a:t>: wooded and cleared areas, vineyards and orchards</a:t>
            </a:r>
          </a:p>
          <a:p>
            <a:r>
              <a:rPr lang="en-US" dirty="0"/>
              <a:t> A </a:t>
            </a:r>
            <a:r>
              <a:rPr lang="en-US" b="1" dirty="0"/>
              <a:t>map legend </a:t>
            </a:r>
            <a:r>
              <a:rPr lang="en-US" dirty="0"/>
              <a:t>(or key) lists the features shown on that map, and their corresponding symbols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a:buFont typeface="Wingdings" pitchFamily="2" charset="2"/>
              <a:buChar char="q"/>
            </a:pPr>
            <a:r>
              <a:rPr lang="en-US" b="1" dirty="0"/>
              <a:t>Unity and Harmony</a:t>
            </a:r>
            <a:r>
              <a:rPr lang="en-US" dirty="0"/>
              <a:t>: </a:t>
            </a:r>
          </a:p>
          <a:p>
            <a:pPr>
              <a:buFont typeface="Wingdings" pitchFamily="2" charset="2"/>
              <a:buChar char="ü"/>
            </a:pPr>
            <a:r>
              <a:rPr lang="en-US" sz="3000" dirty="0"/>
              <a:t>The map shouldn’t be too complex, but even if it represents complex spatial patterns, the map-reader must understand it at a glance – </a:t>
            </a:r>
            <a:r>
              <a:rPr lang="en-US" sz="3000" b="1" dirty="0"/>
              <a:t>use related/consistent symbols, colors and patterns .</a:t>
            </a:r>
          </a:p>
          <a:p>
            <a:pPr>
              <a:buFont typeface="Wingdings" pitchFamily="2" charset="2"/>
              <a:buChar char="q"/>
            </a:pPr>
            <a:r>
              <a:rPr lang="en-US" b="1" dirty="0"/>
              <a:t>Visual Hierarchy</a:t>
            </a:r>
            <a:r>
              <a:rPr lang="en-US" dirty="0"/>
              <a:t>:</a:t>
            </a:r>
          </a:p>
          <a:p>
            <a:pPr>
              <a:buFont typeface="Wingdings" pitchFamily="2" charset="2"/>
              <a:buChar char="ü"/>
            </a:pPr>
            <a:r>
              <a:rPr lang="en-US" dirty="0"/>
              <a:t> According to the purpose of the map, </a:t>
            </a:r>
            <a:r>
              <a:rPr lang="en-US" b="1" dirty="0"/>
              <a:t>unnecessary information should be eliminated entirely </a:t>
            </a:r>
            <a:r>
              <a:rPr lang="en-US" dirty="0"/>
              <a:t>– Information that is relevant to the purpose of the map should be symbolized in a way that makes </a:t>
            </a:r>
            <a:r>
              <a:rPr lang="en-US" b="1" dirty="0"/>
              <a:t>more important information visually more prominent</a:t>
            </a:r>
            <a:r>
              <a:rPr lang="en-US" sz="2200" b="1"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62500" lnSpcReduction="20000"/>
          </a:bodyPr>
          <a:lstStyle/>
          <a:p>
            <a:pPr>
              <a:buFont typeface="Wingdings" pitchFamily="2" charset="2"/>
              <a:buChar char="q"/>
            </a:pPr>
            <a:r>
              <a:rPr lang="en-US" b="1" dirty="0"/>
              <a:t>Map scales / generalization </a:t>
            </a:r>
          </a:p>
          <a:p>
            <a:pPr>
              <a:buFont typeface="Wingdings" pitchFamily="2" charset="2"/>
              <a:buChar char="§"/>
            </a:pPr>
            <a:r>
              <a:rPr lang="en-US" dirty="0"/>
              <a:t>Cartographic generalization may appear in the following ways: </a:t>
            </a:r>
          </a:p>
          <a:p>
            <a:pPr marL="514350" indent="-514350">
              <a:buNone/>
            </a:pPr>
            <a:r>
              <a:rPr lang="en-US" dirty="0"/>
              <a:t>(1). The </a:t>
            </a:r>
            <a:r>
              <a:rPr lang="en-US" b="1" dirty="0"/>
              <a:t>selection of objects </a:t>
            </a:r>
            <a:r>
              <a:rPr lang="en-US" dirty="0"/>
              <a:t>(the restriction of the contents of the map to objects that are essential),</a:t>
            </a:r>
          </a:p>
          <a:p>
            <a:pPr marL="514350" indent="-514350">
              <a:buNone/>
            </a:pPr>
            <a:r>
              <a:rPr lang="en-US" dirty="0"/>
              <a:t> (2) The </a:t>
            </a:r>
            <a:r>
              <a:rPr lang="en-US" dirty="0">
                <a:solidFill>
                  <a:srgbClr val="00B0F0"/>
                </a:solidFill>
              </a:rPr>
              <a:t>carefully considered simplification of contours </a:t>
            </a:r>
            <a:r>
              <a:rPr lang="en-US" dirty="0"/>
              <a:t>(the planned outlining of objects, both linear and those that occupy an area, in which the peculiarities of the outlines typical of such objects are maintained and sometimes even emphasized.</a:t>
            </a:r>
          </a:p>
          <a:p>
            <a:pPr marL="514350" indent="-514350">
              <a:buNone/>
            </a:pPr>
            <a:r>
              <a:rPr lang="en-US" dirty="0"/>
              <a:t> (3) The </a:t>
            </a:r>
            <a:r>
              <a:rPr lang="en-US" b="1" dirty="0"/>
              <a:t>generalization of quantitative characteristics by reducing the number </a:t>
            </a:r>
            <a:r>
              <a:rPr lang="en-US" dirty="0"/>
              <a:t>of divisions within which quantitative differences for specific features shown on the map are indicated (for example, in the case of a population scale for built-up areas, combining two divisions on the scale, such as “less than 500 inhabitants” and “from 500 to 2,000 inhabitants” into one division, “less than 2,000 inhabitants”), </a:t>
            </a:r>
          </a:p>
          <a:p>
            <a:pPr marL="514350" indent="-514350">
              <a:buNone/>
            </a:pPr>
            <a:r>
              <a:rPr lang="en-US" dirty="0"/>
              <a:t>(4) </a:t>
            </a:r>
            <a:r>
              <a:rPr lang="en-US" b="1" dirty="0"/>
              <a:t>The generalization of qualitative characteristics by simplifying the classifications for the features being shown </a:t>
            </a:r>
            <a:r>
              <a:rPr lang="en-US" dirty="0"/>
              <a:t>(not subdividing forests according to type when showing vegetation on topographical maps), and</a:t>
            </a:r>
          </a:p>
          <a:p>
            <a:pPr marL="514350" indent="-514350">
              <a:buNone/>
            </a:pPr>
            <a:r>
              <a:rPr lang="en-US" dirty="0"/>
              <a:t>(5) T</a:t>
            </a:r>
            <a:r>
              <a:rPr lang="en-US" b="1" dirty="0"/>
              <a:t>he replacement of individual features by general designations </a:t>
            </a:r>
            <a:r>
              <a:rPr lang="en-US" dirty="0"/>
              <a:t>(indicating a population center by blocks and a geometrical sign instead of marking individual buildings).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a:buFont typeface="Wingdings" pitchFamily="2" charset="2"/>
              <a:buChar char="q"/>
            </a:pPr>
            <a:r>
              <a:rPr lang="en-US" sz="4500" b="1" dirty="0"/>
              <a:t>Topographic Map Colors </a:t>
            </a:r>
          </a:p>
          <a:p>
            <a:pPr>
              <a:buFont typeface="Wingdings" pitchFamily="2" charset="2"/>
              <a:buChar char="Ø"/>
            </a:pPr>
            <a:r>
              <a:rPr lang="en-US" dirty="0"/>
              <a:t>Topographic maps use standardized cartographic conventions to represent features. Therefore, the following Colors will still represent the same feature groups on topographic maps: </a:t>
            </a:r>
          </a:p>
          <a:p>
            <a:pPr>
              <a:buFont typeface="Wingdings" pitchFamily="2" charset="2"/>
              <a:buChar char="Ø"/>
            </a:pPr>
            <a:r>
              <a:rPr lang="en-US" dirty="0"/>
              <a:t> </a:t>
            </a:r>
            <a:r>
              <a:rPr lang="en-US" b="1" dirty="0"/>
              <a:t>Black</a:t>
            </a:r>
            <a:r>
              <a:rPr lang="en-US" dirty="0"/>
              <a:t>: </a:t>
            </a:r>
            <a:r>
              <a:rPr lang="en-US" dirty="0">
                <a:solidFill>
                  <a:srgbClr val="00B0F0"/>
                </a:solidFill>
              </a:rPr>
              <a:t>Man-made or cultural features</a:t>
            </a:r>
            <a:r>
              <a:rPr lang="en-US" dirty="0"/>
              <a:t>, such as roads, buildings, names, boundaries, and transmission lines. </a:t>
            </a:r>
          </a:p>
          <a:p>
            <a:pPr>
              <a:buFont typeface="Wingdings" pitchFamily="2" charset="2"/>
              <a:buChar char="Ø"/>
            </a:pPr>
            <a:r>
              <a:rPr lang="en-US" dirty="0"/>
              <a:t> </a:t>
            </a:r>
            <a:r>
              <a:rPr lang="en-US" b="1" dirty="0"/>
              <a:t>Blue</a:t>
            </a:r>
            <a:r>
              <a:rPr lang="en-US" dirty="0"/>
              <a:t>: </a:t>
            </a:r>
            <a:r>
              <a:rPr lang="en-US" dirty="0">
                <a:solidFill>
                  <a:srgbClr val="00B0F0"/>
                </a:solidFill>
              </a:rPr>
              <a:t>Water or hydrographic features</a:t>
            </a:r>
            <a:r>
              <a:rPr lang="en-US" dirty="0"/>
              <a:t>, such as lakes, rivers, canals, and swamps. </a:t>
            </a:r>
          </a:p>
          <a:p>
            <a:pPr>
              <a:buFont typeface="Wingdings" pitchFamily="2" charset="2"/>
              <a:buChar char="Ø"/>
            </a:pPr>
            <a:r>
              <a:rPr lang="en-US" b="1" dirty="0"/>
              <a:t> Brown</a:t>
            </a:r>
            <a:r>
              <a:rPr lang="en-US" dirty="0"/>
              <a:t>: </a:t>
            </a:r>
            <a:r>
              <a:rPr lang="en-US" dirty="0">
                <a:solidFill>
                  <a:srgbClr val="00B0F0"/>
                </a:solidFill>
              </a:rPr>
              <a:t>Contour line</a:t>
            </a:r>
            <a:r>
              <a:rPr lang="en-US" dirty="0"/>
              <a:t>s, which show relief, but also terrain variation, deserts, historical sites </a:t>
            </a:r>
          </a:p>
          <a:p>
            <a:pPr>
              <a:buFont typeface="Wingdings" pitchFamily="2" charset="2"/>
              <a:buChar char="Ø"/>
            </a:pPr>
            <a:r>
              <a:rPr lang="en-US" dirty="0"/>
              <a:t> </a:t>
            </a:r>
            <a:r>
              <a:rPr lang="en-US" b="1" dirty="0"/>
              <a:t>Green / White</a:t>
            </a:r>
            <a:r>
              <a:rPr lang="en-US" dirty="0"/>
              <a:t>: </a:t>
            </a:r>
            <a:r>
              <a:rPr lang="en-US" dirty="0">
                <a:solidFill>
                  <a:srgbClr val="00B0F0"/>
                </a:solidFill>
              </a:rPr>
              <a:t>Landscape cover</a:t>
            </a:r>
            <a:r>
              <a:rPr lang="en-US" dirty="0"/>
              <a:t>. </a:t>
            </a:r>
          </a:p>
          <a:p>
            <a:pPr>
              <a:buFont typeface="Wingdings" pitchFamily="2" charset="2"/>
              <a:buChar char="Ø"/>
            </a:pPr>
            <a:r>
              <a:rPr lang="en-US" b="1" dirty="0"/>
              <a:t>Red:</a:t>
            </a:r>
            <a:r>
              <a:rPr lang="en-US" dirty="0"/>
              <a:t> </a:t>
            </a:r>
            <a:r>
              <a:rPr lang="en-US" dirty="0">
                <a:solidFill>
                  <a:srgbClr val="00B0F0"/>
                </a:solidFill>
              </a:rPr>
              <a:t>Important roads</a:t>
            </a:r>
            <a:r>
              <a:rPr lang="en-US" dirty="0"/>
              <a:t>. Military sites, place names, buildings, borders, airports </a:t>
            </a:r>
          </a:p>
          <a:p>
            <a:pPr>
              <a:buFont typeface="Wingdings" pitchFamily="2" charset="2"/>
              <a:buChar char="Ø"/>
            </a:pPr>
            <a:r>
              <a:rPr lang="en-US" b="1" dirty="0"/>
              <a:t>Yellow </a:t>
            </a:r>
            <a:r>
              <a:rPr lang="en-US" dirty="0"/>
              <a:t>- </a:t>
            </a:r>
            <a:r>
              <a:rPr lang="en-US" dirty="0">
                <a:solidFill>
                  <a:srgbClr val="00B0F0"/>
                </a:solidFill>
              </a:rPr>
              <a:t>built-up or urban areas.</a:t>
            </a:r>
          </a:p>
          <a:p>
            <a:pPr>
              <a:buFont typeface="Wingdings" pitchFamily="2" charset="2"/>
              <a:buChar char="Ø"/>
            </a:pPr>
            <a:r>
              <a:rPr lang="en-US" dirty="0"/>
              <a:t>Road maps and other general use maps are often a jumble of color. They use map colors in a variety of ways... </a:t>
            </a:r>
          </a:p>
          <a:p>
            <a:pPr>
              <a:buFont typeface="Wingdings" pitchFamily="2" charset="2"/>
              <a:buChar char="Ø"/>
            </a:pPr>
            <a:r>
              <a:rPr lang="en-US" dirty="0"/>
              <a:t>As you can see, different maps can use colors in a variety of ways. It is important to look at the map key or map legend for the map you are using to become familiar with the color scheme.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a:t>Map design</a:t>
            </a:r>
            <a:endParaRPr lang="en-US" dirty="0"/>
          </a:p>
        </p:txBody>
      </p:sp>
      <p:sp>
        <p:nvSpPr>
          <p:cNvPr id="3" name="Content Placeholder 2"/>
          <p:cNvSpPr>
            <a:spLocks noGrp="1"/>
          </p:cNvSpPr>
          <p:nvPr>
            <p:ph idx="1"/>
          </p:nvPr>
        </p:nvSpPr>
        <p:spPr>
          <a:xfrm>
            <a:off x="457200" y="990600"/>
            <a:ext cx="8229600" cy="5486400"/>
          </a:xfrm>
        </p:spPr>
        <p:txBody>
          <a:bodyPr/>
          <a:lstStyle/>
          <a:p>
            <a:pPr>
              <a:buFont typeface="Wingdings" pitchFamily="2" charset="2"/>
              <a:buChar char="Ø"/>
            </a:pPr>
            <a:r>
              <a:rPr lang="en-US" b="1" dirty="0"/>
              <a:t>Map design </a:t>
            </a:r>
            <a:r>
              <a:rPr lang="en-US" dirty="0"/>
              <a:t>is a creative process during which the cartographer, or map-maker, tries to </a:t>
            </a:r>
            <a:r>
              <a:rPr lang="en-US" dirty="0">
                <a:solidFill>
                  <a:srgbClr val="FF0000"/>
                </a:solidFill>
              </a:rPr>
              <a:t>convey the message of the map’s objective</a:t>
            </a:r>
            <a:r>
              <a:rPr lang="en-US" dirty="0"/>
              <a:t>.</a:t>
            </a:r>
          </a:p>
          <a:p>
            <a:pPr>
              <a:buFont typeface="Wingdings" pitchFamily="2" charset="2"/>
              <a:buChar char="Ø"/>
            </a:pPr>
            <a:r>
              <a:rPr lang="en-US" dirty="0"/>
              <a:t>Primary goals in map design are to </a:t>
            </a:r>
            <a:r>
              <a:rPr lang="en-US" dirty="0">
                <a:solidFill>
                  <a:srgbClr val="00B0F0"/>
                </a:solidFill>
              </a:rPr>
              <a:t>share information, highlight patterns and processes</a:t>
            </a:r>
            <a:r>
              <a:rPr lang="en-US" dirty="0"/>
              <a:t>, and </a:t>
            </a:r>
            <a:r>
              <a:rPr lang="en-US" dirty="0">
                <a:solidFill>
                  <a:srgbClr val="00B0F0"/>
                </a:solidFill>
              </a:rPr>
              <a:t>illustrate results</a:t>
            </a:r>
            <a:r>
              <a:rPr lang="en-US" dirty="0"/>
              <a:t>. </a:t>
            </a:r>
          </a:p>
          <a:p>
            <a:pPr>
              <a:buFont typeface="Wingdings" pitchFamily="2" charset="2"/>
              <a:buChar char="Ø"/>
            </a:pPr>
            <a:r>
              <a:rPr lang="en-US" dirty="0"/>
              <a:t>A secondary objective is to </a:t>
            </a:r>
            <a:r>
              <a:rPr lang="en-US" dirty="0">
                <a:solidFill>
                  <a:srgbClr val="00B0F0"/>
                </a:solidFill>
              </a:rPr>
              <a:t>create a pleasing and interesting picture.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a:t>Basic Issues in Map Design</a:t>
            </a:r>
            <a:endParaRPr lang="en-US" dirty="0"/>
          </a:p>
        </p:txBody>
      </p:sp>
      <p:sp>
        <p:nvSpPr>
          <p:cNvPr id="3" name="Content Placeholder 2"/>
          <p:cNvSpPr>
            <a:spLocks noGrp="1"/>
          </p:cNvSpPr>
          <p:nvPr>
            <p:ph idx="1"/>
          </p:nvPr>
        </p:nvSpPr>
        <p:spPr>
          <a:xfrm>
            <a:off x="457200" y="533400"/>
            <a:ext cx="8229600" cy="5943600"/>
          </a:xfrm>
        </p:spPr>
        <p:txBody>
          <a:bodyPr>
            <a:normAutofit fontScale="55000" lnSpcReduction="20000"/>
          </a:bodyPr>
          <a:lstStyle/>
          <a:p>
            <a:pPr marL="514350" indent="-514350">
              <a:buNone/>
            </a:pPr>
            <a:r>
              <a:rPr lang="en-US" dirty="0"/>
              <a:t>1. </a:t>
            </a:r>
            <a:r>
              <a:rPr lang="en-US" sz="4400" b="1" dirty="0">
                <a:solidFill>
                  <a:srgbClr val="0070C0"/>
                </a:solidFill>
              </a:rPr>
              <a:t>Considering the purpose of and audience for the map</a:t>
            </a:r>
            <a:r>
              <a:rPr lang="en-US" b="1" dirty="0"/>
              <a:t>: </a:t>
            </a:r>
          </a:p>
          <a:p>
            <a:pPr marL="514350" indent="-514350">
              <a:buFont typeface="Wingdings" pitchFamily="2" charset="2"/>
              <a:buChar char="ü"/>
            </a:pPr>
            <a:r>
              <a:rPr lang="en-US" dirty="0"/>
              <a:t> One of a cartographer’s first steps is </a:t>
            </a:r>
            <a:r>
              <a:rPr lang="en-US" dirty="0">
                <a:solidFill>
                  <a:srgbClr val="FF0000"/>
                </a:solidFill>
              </a:rPr>
              <a:t>to identify the purpose </a:t>
            </a:r>
            <a:r>
              <a:rPr lang="en-US" dirty="0"/>
              <a:t>and </a:t>
            </a:r>
            <a:r>
              <a:rPr lang="en-US" dirty="0">
                <a:solidFill>
                  <a:srgbClr val="FF0000"/>
                </a:solidFill>
              </a:rPr>
              <a:t>audience of the map</a:t>
            </a:r>
            <a:r>
              <a:rPr lang="en-US" dirty="0"/>
              <a:t>. </a:t>
            </a:r>
          </a:p>
          <a:p>
            <a:pPr marL="514350" indent="-514350">
              <a:buFont typeface="Wingdings" pitchFamily="2" charset="2"/>
              <a:buChar char="q"/>
            </a:pPr>
            <a:r>
              <a:rPr lang="en-US" sz="4400" b="1" dirty="0"/>
              <a:t>The purpose and audience determine</a:t>
            </a:r>
            <a:r>
              <a:rPr lang="en-US" dirty="0"/>
              <a:t>;</a:t>
            </a:r>
          </a:p>
          <a:p>
            <a:pPr marL="514350" indent="-514350">
              <a:buFont typeface="Wingdings" pitchFamily="2" charset="2"/>
              <a:buChar char="ü"/>
            </a:pPr>
            <a:r>
              <a:rPr lang="en-US" dirty="0"/>
              <a:t> </a:t>
            </a:r>
            <a:r>
              <a:rPr lang="en-US" b="1" dirty="0">
                <a:solidFill>
                  <a:srgbClr val="00B0F0"/>
                </a:solidFill>
              </a:rPr>
              <a:t>How data are displayed</a:t>
            </a:r>
            <a:r>
              <a:rPr lang="en-US" dirty="0">
                <a:solidFill>
                  <a:srgbClr val="00B0F0"/>
                </a:solidFill>
              </a:rPr>
              <a:t>, </a:t>
            </a:r>
          </a:p>
          <a:p>
            <a:pPr marL="514350" indent="-514350">
              <a:buFont typeface="Wingdings" pitchFamily="2" charset="2"/>
              <a:buChar char="ü"/>
            </a:pPr>
            <a:r>
              <a:rPr lang="en-US" b="1" dirty="0">
                <a:solidFill>
                  <a:srgbClr val="00B0F0"/>
                </a:solidFill>
              </a:rPr>
              <a:t>What</a:t>
            </a:r>
            <a:r>
              <a:rPr lang="en-US" dirty="0">
                <a:solidFill>
                  <a:srgbClr val="00B0F0"/>
                </a:solidFill>
              </a:rPr>
              <a:t> </a:t>
            </a:r>
            <a:r>
              <a:rPr lang="en-US" b="1" dirty="0">
                <a:solidFill>
                  <a:srgbClr val="00B0F0"/>
                </a:solidFill>
              </a:rPr>
              <a:t>map elements are included</a:t>
            </a:r>
            <a:r>
              <a:rPr lang="en-US" dirty="0">
                <a:solidFill>
                  <a:srgbClr val="00B0F0"/>
                </a:solidFill>
              </a:rPr>
              <a:t>, and</a:t>
            </a:r>
          </a:p>
          <a:p>
            <a:pPr marL="514350" indent="-514350">
              <a:buFont typeface="Wingdings" pitchFamily="2" charset="2"/>
              <a:buChar char="ü"/>
            </a:pPr>
            <a:r>
              <a:rPr lang="en-US" dirty="0">
                <a:solidFill>
                  <a:srgbClr val="00B0F0"/>
                </a:solidFill>
              </a:rPr>
              <a:t> </a:t>
            </a:r>
            <a:r>
              <a:rPr lang="en-US" b="1" dirty="0">
                <a:solidFill>
                  <a:srgbClr val="00B0F0"/>
                </a:solidFill>
              </a:rPr>
              <a:t>The general layout </a:t>
            </a:r>
            <a:r>
              <a:rPr lang="en-US" dirty="0">
                <a:solidFill>
                  <a:srgbClr val="00B0F0"/>
                </a:solidFill>
              </a:rPr>
              <a:t>and </a:t>
            </a:r>
            <a:r>
              <a:rPr lang="en-US" b="1" dirty="0">
                <a:solidFill>
                  <a:srgbClr val="00B0F0"/>
                </a:solidFill>
              </a:rPr>
              <a:t>format of the entire map</a:t>
            </a:r>
            <a:r>
              <a:rPr lang="en-US" dirty="0"/>
              <a:t>.</a:t>
            </a:r>
          </a:p>
          <a:p>
            <a:pPr marL="514350" indent="-514350">
              <a:buNone/>
            </a:pPr>
            <a:endParaRPr lang="en-US" dirty="0"/>
          </a:p>
          <a:p>
            <a:pPr marL="514350" indent="-514350">
              <a:buNone/>
            </a:pPr>
            <a:r>
              <a:rPr lang="en-US" b="1" dirty="0"/>
              <a:t>2. </a:t>
            </a:r>
            <a:r>
              <a:rPr lang="en-US" sz="4400" b="1" dirty="0">
                <a:solidFill>
                  <a:srgbClr val="00B0F0"/>
                </a:solidFill>
              </a:rPr>
              <a:t>Choosing a map type</a:t>
            </a:r>
            <a:r>
              <a:rPr lang="en-US" b="1" dirty="0"/>
              <a:t>: </a:t>
            </a:r>
          </a:p>
          <a:p>
            <a:pPr marL="514350" indent="-514350">
              <a:buFont typeface="Wingdings" pitchFamily="2" charset="2"/>
              <a:buChar char="ü"/>
            </a:pPr>
            <a:r>
              <a:rPr lang="en-US" b="1" dirty="0"/>
              <a:t>Once cartographers know what they want to show on a map, they must decide </a:t>
            </a:r>
            <a:r>
              <a:rPr lang="en-US" b="1" dirty="0">
                <a:solidFill>
                  <a:srgbClr val="00B0F0"/>
                </a:solidFill>
              </a:rPr>
              <a:t>which map type </a:t>
            </a:r>
            <a:r>
              <a:rPr lang="en-US" b="1" dirty="0"/>
              <a:t>(reference or thematic) </a:t>
            </a:r>
            <a:r>
              <a:rPr lang="en-US" b="1" dirty="0">
                <a:solidFill>
                  <a:srgbClr val="00B0F0"/>
                </a:solidFill>
              </a:rPr>
              <a:t>will be most effective in communicating the map’s purpose to its readers. </a:t>
            </a:r>
          </a:p>
          <a:p>
            <a:pPr marL="514350" indent="-514350">
              <a:buFont typeface="Wingdings" pitchFamily="2" charset="2"/>
              <a:buChar char="ü"/>
            </a:pPr>
            <a:r>
              <a:rPr lang="en-US" b="1" dirty="0">
                <a:solidFill>
                  <a:srgbClr val="FF0000"/>
                </a:solidFill>
              </a:rPr>
              <a:t>The type of data, audience, and geographic area </a:t>
            </a:r>
            <a:r>
              <a:rPr lang="en-US" b="1" dirty="0"/>
              <a:t>represented are some of the factors that affect this decision. </a:t>
            </a:r>
          </a:p>
          <a:p>
            <a:pPr marL="514350" indent="-514350">
              <a:buNone/>
            </a:pPr>
            <a:r>
              <a:rPr lang="en-US" b="1" dirty="0"/>
              <a:t>3. </a:t>
            </a:r>
            <a:r>
              <a:rPr lang="en-US" sz="4400" b="1" dirty="0">
                <a:solidFill>
                  <a:srgbClr val="00B0F0"/>
                </a:solidFill>
              </a:rPr>
              <a:t>Selecting a title that represents </a:t>
            </a:r>
            <a:r>
              <a:rPr lang="en-US" sz="4400" b="1" dirty="0">
                <a:solidFill>
                  <a:srgbClr val="FF0000"/>
                </a:solidFill>
              </a:rPr>
              <a:t>what is shown </a:t>
            </a:r>
          </a:p>
          <a:p>
            <a:pPr marL="514350" indent="-514350">
              <a:buFont typeface="Wingdings" pitchFamily="2" charset="2"/>
              <a:buChar char="ü"/>
            </a:pPr>
            <a:r>
              <a:rPr lang="en-US" dirty="0"/>
              <a:t> </a:t>
            </a:r>
            <a:r>
              <a:rPr lang="en-US" dirty="0">
                <a:solidFill>
                  <a:srgbClr val="FF0000"/>
                </a:solidFill>
              </a:rPr>
              <a:t>Choosing a title for a map </a:t>
            </a:r>
            <a:r>
              <a:rPr lang="en-US" dirty="0"/>
              <a:t>is an important part of the cartographic process. </a:t>
            </a:r>
          </a:p>
          <a:p>
            <a:pPr marL="514350" indent="-514350">
              <a:buFont typeface="Wingdings" pitchFamily="2" charset="2"/>
              <a:buChar char="ü"/>
            </a:pPr>
            <a:r>
              <a:rPr lang="en-US" dirty="0"/>
              <a:t>The title of the map should tell map readers, in a few words, </a:t>
            </a:r>
            <a:r>
              <a:rPr lang="en-US" dirty="0">
                <a:solidFill>
                  <a:srgbClr val="00B0F0"/>
                </a:solidFill>
              </a:rPr>
              <a:t>what is important about the map</a:t>
            </a:r>
            <a:r>
              <a:rPr lang="en-US"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buNone/>
            </a:pPr>
            <a:r>
              <a:rPr lang="en-US" b="1" dirty="0"/>
              <a:t>4</a:t>
            </a:r>
            <a:r>
              <a:rPr lang="en-US" sz="2800" b="1" dirty="0">
                <a:solidFill>
                  <a:srgbClr val="00B0F0"/>
                </a:solidFill>
              </a:rPr>
              <a:t>. Selecting and placing text </a:t>
            </a:r>
          </a:p>
          <a:p>
            <a:pPr>
              <a:buFont typeface="Wingdings" pitchFamily="2" charset="2"/>
              <a:buChar char="ü"/>
            </a:pPr>
            <a:r>
              <a:rPr lang="en-US" sz="2800" dirty="0"/>
              <a:t> Text must be placed so that it is readable and easily located but also must not interfere with the map’s data or design. </a:t>
            </a:r>
          </a:p>
          <a:p>
            <a:pPr>
              <a:buFont typeface="Wingdings" pitchFamily="2" charset="2"/>
              <a:buChar char="ü"/>
            </a:pPr>
            <a:r>
              <a:rPr lang="en-US" sz="2800" dirty="0"/>
              <a:t>Different font </a:t>
            </a:r>
            <a:r>
              <a:rPr lang="en-US" sz="2800" dirty="0">
                <a:solidFill>
                  <a:srgbClr val="00B0F0"/>
                </a:solidFill>
              </a:rPr>
              <a:t>types, styles, sizes, and colors </a:t>
            </a:r>
            <a:r>
              <a:rPr lang="en-US" sz="2800" dirty="0"/>
              <a:t>can be used to establish </a:t>
            </a:r>
            <a:r>
              <a:rPr lang="en-US" sz="2800" dirty="0">
                <a:solidFill>
                  <a:srgbClr val="00B0F0"/>
                </a:solidFill>
              </a:rPr>
              <a:t>clear association between text and map features</a:t>
            </a:r>
            <a:r>
              <a:rPr lang="en-US" dirty="0"/>
              <a:t>. </a:t>
            </a:r>
          </a:p>
          <a:p>
            <a:pPr>
              <a:buNone/>
            </a:pPr>
            <a:r>
              <a:rPr lang="en-US" b="1" dirty="0"/>
              <a:t> 5</a:t>
            </a:r>
            <a:r>
              <a:rPr lang="en-US" sz="2800" b="1" dirty="0">
                <a:solidFill>
                  <a:srgbClr val="00B0F0"/>
                </a:solidFill>
              </a:rPr>
              <a:t>. Designing an overall layout for easy understanding </a:t>
            </a:r>
          </a:p>
          <a:p>
            <a:pPr>
              <a:buFont typeface="Wingdings" pitchFamily="2" charset="2"/>
              <a:buChar char="ü"/>
            </a:pPr>
            <a:r>
              <a:rPr lang="en-US" dirty="0"/>
              <a:t>     As in any form of graphic art, cartographers have to consider the layout of all map elements to create a final </a:t>
            </a:r>
            <a:r>
              <a:rPr lang="en-US" dirty="0">
                <a:solidFill>
                  <a:srgbClr val="00B0F0"/>
                </a:solidFill>
              </a:rPr>
              <a:t>product that is informative, accurate, and aesthetically pleasing. </a:t>
            </a:r>
          </a:p>
          <a:p>
            <a:pPr>
              <a:buFont typeface="Wingdings" pitchFamily="2" charset="2"/>
              <a:buChar char="ü"/>
            </a:pPr>
            <a:r>
              <a:rPr lang="en-US" dirty="0"/>
              <a:t>Visual balance is always an important consideration for design.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6477000"/>
          </a:xfrm>
        </p:spPr>
        <p:txBody>
          <a:bodyPr>
            <a:normAutofit fontScale="92500" lnSpcReduction="10000"/>
          </a:bodyPr>
          <a:lstStyle/>
          <a:p>
            <a:pPr>
              <a:buFont typeface="Wingdings" pitchFamily="2" charset="2"/>
              <a:buChar char="q"/>
            </a:pPr>
            <a:r>
              <a:rPr lang="en-US" dirty="0"/>
              <a:t>Robinson et al (1995) define seven controls on the map design process; </a:t>
            </a:r>
          </a:p>
          <a:p>
            <a:pPr>
              <a:buNone/>
            </a:pPr>
            <a:r>
              <a:rPr lang="en-US" i="1" dirty="0"/>
              <a:t>1 </a:t>
            </a:r>
            <a:r>
              <a:rPr lang="en-US" sz="2400" b="1" i="1" dirty="0"/>
              <a:t>Purpose</a:t>
            </a:r>
            <a:r>
              <a:rPr lang="en-US" sz="2400" i="1" dirty="0"/>
              <a:t>. The purpose for which a map is being made will determine </a:t>
            </a:r>
            <a:r>
              <a:rPr lang="en-US" sz="2400" b="1" i="1" dirty="0"/>
              <a:t>what is to be mapped </a:t>
            </a:r>
            <a:r>
              <a:rPr lang="en-US" sz="2400" i="1" dirty="0"/>
              <a:t>and </a:t>
            </a:r>
            <a:r>
              <a:rPr lang="en-US" sz="2400" b="1" i="1" dirty="0"/>
              <a:t>how the information is to be portrayed .</a:t>
            </a:r>
            <a:endParaRPr lang="en-US" sz="2400" b="1" dirty="0"/>
          </a:p>
          <a:p>
            <a:pPr>
              <a:buNone/>
            </a:pPr>
            <a:r>
              <a:rPr lang="en-US" sz="2400" b="1" i="1" dirty="0"/>
              <a:t>2 Reality</a:t>
            </a:r>
            <a:r>
              <a:rPr lang="en-US" sz="2400" i="1" dirty="0"/>
              <a:t>. The phenomena being mapped will usually impose some constraints on map design</a:t>
            </a:r>
            <a:r>
              <a:rPr lang="en-US" i="1" dirty="0"/>
              <a:t>. </a:t>
            </a:r>
          </a:p>
          <a:p>
            <a:pPr>
              <a:buNone/>
            </a:pPr>
            <a:r>
              <a:rPr lang="en-US" sz="2400" i="1" dirty="0"/>
              <a:t>3 </a:t>
            </a:r>
            <a:r>
              <a:rPr lang="en-US" sz="2400" b="1" i="1" dirty="0"/>
              <a:t>Available data</a:t>
            </a:r>
            <a:r>
              <a:rPr lang="en-US" sz="2400" i="1" dirty="0"/>
              <a:t>. The specific characteristics of data (e.g., raster or vector). </a:t>
            </a:r>
          </a:p>
          <a:p>
            <a:pPr>
              <a:buNone/>
            </a:pPr>
            <a:r>
              <a:rPr lang="en-US" sz="2400" i="1" dirty="0"/>
              <a:t>4 </a:t>
            </a:r>
            <a:r>
              <a:rPr lang="en-US" sz="2400" b="1" i="1" dirty="0"/>
              <a:t>Map scale</a:t>
            </a:r>
            <a:r>
              <a:rPr lang="en-US" sz="2400" i="1" dirty="0"/>
              <a:t>. </a:t>
            </a:r>
            <a:r>
              <a:rPr lang="en-US" sz="2400" dirty="0"/>
              <a:t>It will control </a:t>
            </a:r>
            <a:r>
              <a:rPr lang="en-US" sz="2400" b="1" dirty="0"/>
              <a:t>how many data can appear in a map frame, the size of symbols.</a:t>
            </a:r>
            <a:r>
              <a:rPr lang="en-US" sz="2400" i="1" dirty="0"/>
              <a:t> </a:t>
            </a:r>
          </a:p>
          <a:p>
            <a:pPr>
              <a:buNone/>
            </a:pPr>
            <a:r>
              <a:rPr lang="en-US" sz="2400" i="1" dirty="0"/>
              <a:t>5 </a:t>
            </a:r>
            <a:r>
              <a:rPr lang="en-US" sz="2400" b="1" i="1" dirty="0"/>
              <a:t>Audience</a:t>
            </a:r>
            <a:r>
              <a:rPr lang="en-US" sz="2400" i="1" dirty="0"/>
              <a:t>. </a:t>
            </a:r>
            <a:r>
              <a:rPr lang="en-US" sz="2400" i="1" dirty="0">
                <a:solidFill>
                  <a:srgbClr val="00B0F0"/>
                </a:solidFill>
              </a:rPr>
              <a:t>Different audiences want different types of information on a map and expect to see information presented in different ways.</a:t>
            </a:r>
          </a:p>
          <a:p>
            <a:pPr>
              <a:buNone/>
            </a:pPr>
            <a:r>
              <a:rPr lang="en-US" sz="2400" i="1" dirty="0"/>
              <a:t>6 </a:t>
            </a:r>
            <a:r>
              <a:rPr lang="en-US" sz="2400" b="1" i="1" dirty="0"/>
              <a:t>Conditions of use</a:t>
            </a:r>
            <a:r>
              <a:rPr lang="en-US" sz="2400" i="1" dirty="0"/>
              <a:t>. The environment in which a map is to be used will impose significant constraints. </a:t>
            </a:r>
          </a:p>
          <a:p>
            <a:pPr>
              <a:buNone/>
            </a:pPr>
            <a:r>
              <a:rPr lang="en-US" sz="2400" i="1" dirty="0"/>
              <a:t>7 </a:t>
            </a:r>
            <a:r>
              <a:rPr lang="en-US" sz="2400" b="1" i="1" dirty="0"/>
              <a:t>Technical limits</a:t>
            </a:r>
            <a:r>
              <a:rPr lang="en-US" sz="2400" i="1" dirty="0"/>
              <a:t>. The display medium, be it </a:t>
            </a:r>
            <a:r>
              <a:rPr lang="en-US" sz="2400" b="1" i="1" dirty="0"/>
              <a:t>digital or hardcopy</a:t>
            </a:r>
            <a:r>
              <a:rPr lang="en-US" sz="2400" i="1" dirty="0"/>
              <a:t>, will impact the design process in several ways. </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r>
              <a:rPr lang="en-US" b="1" dirty="0"/>
              <a:t>Contour Maps </a:t>
            </a:r>
            <a:endParaRPr lang="en-US" dirty="0"/>
          </a:p>
        </p:txBody>
      </p:sp>
      <p:sp>
        <p:nvSpPr>
          <p:cNvPr id="3" name="Content Placeholder 2"/>
          <p:cNvSpPr>
            <a:spLocks noGrp="1"/>
          </p:cNvSpPr>
          <p:nvPr>
            <p:ph idx="1"/>
          </p:nvPr>
        </p:nvSpPr>
        <p:spPr>
          <a:xfrm>
            <a:off x="457200" y="457200"/>
            <a:ext cx="8229600" cy="6172200"/>
          </a:xfrm>
        </p:spPr>
        <p:txBody>
          <a:bodyPr>
            <a:normAutofit fontScale="55000" lnSpcReduction="20000"/>
          </a:bodyPr>
          <a:lstStyle/>
          <a:p>
            <a:pPr>
              <a:buFont typeface="Wingdings" pitchFamily="2" charset="2"/>
              <a:buChar char="q"/>
            </a:pPr>
            <a:r>
              <a:rPr lang="en-US" sz="4400" b="1" dirty="0"/>
              <a:t>Contour Maps </a:t>
            </a:r>
          </a:p>
          <a:p>
            <a:pPr>
              <a:buFont typeface="Wingdings" pitchFamily="2" charset="2"/>
              <a:buChar char="Ø"/>
            </a:pPr>
            <a:r>
              <a:rPr lang="en-US" b="1" dirty="0"/>
              <a:t>Contour line </a:t>
            </a:r>
            <a:r>
              <a:rPr lang="en-US" dirty="0"/>
              <a:t>is </a:t>
            </a:r>
            <a:r>
              <a:rPr lang="en-US" dirty="0">
                <a:solidFill>
                  <a:srgbClr val="00B0F0"/>
                </a:solidFill>
              </a:rPr>
              <a:t>the imaginary line connecting places of the </a:t>
            </a:r>
            <a:r>
              <a:rPr lang="en-US" b="1" dirty="0">
                <a:solidFill>
                  <a:srgbClr val="00B0F0"/>
                </a:solidFill>
              </a:rPr>
              <a:t>same elevation </a:t>
            </a:r>
            <a:r>
              <a:rPr lang="en-US" dirty="0">
                <a:solidFill>
                  <a:srgbClr val="00B0F0"/>
                </a:solidFill>
              </a:rPr>
              <a:t>as viewed from above. </a:t>
            </a:r>
          </a:p>
          <a:p>
            <a:pPr>
              <a:buFont typeface="Wingdings" pitchFamily="2" charset="2"/>
              <a:buChar char="Ø"/>
            </a:pPr>
            <a:r>
              <a:rPr lang="en-US" b="1" dirty="0"/>
              <a:t>Contour interval </a:t>
            </a:r>
            <a:r>
              <a:rPr lang="en-US" dirty="0"/>
              <a:t>is the difference between successive lines. Vertical interval always remains constant. Contour lines are shown only on maps. </a:t>
            </a:r>
          </a:p>
          <a:p>
            <a:pPr>
              <a:buFont typeface="Wingdings" pitchFamily="2" charset="2"/>
              <a:buChar char="Ø"/>
            </a:pPr>
            <a:r>
              <a:rPr lang="en-US" dirty="0"/>
              <a:t>Contour lines are </a:t>
            </a:r>
            <a:r>
              <a:rPr lang="en-US" dirty="0">
                <a:solidFill>
                  <a:srgbClr val="00B0F0"/>
                </a:solidFill>
              </a:rPr>
              <a:t>never overlap, branch or cross each </a:t>
            </a:r>
            <a:r>
              <a:rPr lang="en-US" dirty="0"/>
              <a:t>other but they may run together. In large scale map contours seem cross but they are indicating cliff. They are continuous lines and any point on the same contour has the same value. </a:t>
            </a:r>
          </a:p>
          <a:p>
            <a:pPr>
              <a:buFont typeface="Wingdings" pitchFamily="2" charset="2"/>
              <a:buChar char="Ø"/>
            </a:pPr>
            <a:r>
              <a:rPr lang="en-US" dirty="0"/>
              <a:t>They are drawn by </a:t>
            </a:r>
            <a:r>
              <a:rPr lang="en-US" dirty="0">
                <a:solidFill>
                  <a:srgbClr val="00B0F0"/>
                </a:solidFill>
              </a:rPr>
              <a:t>brown or black </a:t>
            </a:r>
            <a:r>
              <a:rPr lang="en-US" dirty="0"/>
              <a:t>color on the map. They can indicate different types of the slopes on the map. </a:t>
            </a:r>
          </a:p>
          <a:p>
            <a:pPr>
              <a:buFont typeface="Wingdings" pitchFamily="2" charset="2"/>
              <a:buChar char="q"/>
            </a:pPr>
            <a:r>
              <a:rPr lang="en-US" sz="4400" dirty="0"/>
              <a:t>Depending on the </a:t>
            </a:r>
            <a:r>
              <a:rPr lang="en-US" sz="4400" dirty="0">
                <a:solidFill>
                  <a:srgbClr val="00B0F0"/>
                </a:solidFill>
              </a:rPr>
              <a:t>spacing of the contours </a:t>
            </a:r>
            <a:r>
              <a:rPr lang="en-US" sz="4400" dirty="0"/>
              <a:t>we may have five types of the slope</a:t>
            </a:r>
            <a:r>
              <a:rPr lang="en-US" dirty="0"/>
              <a:t>: </a:t>
            </a:r>
          </a:p>
          <a:p>
            <a:pPr>
              <a:buFont typeface="Wingdings" pitchFamily="2" charset="2"/>
              <a:buChar char="Ø"/>
            </a:pPr>
            <a:r>
              <a:rPr lang="en-US" dirty="0"/>
              <a:t> </a:t>
            </a:r>
            <a:r>
              <a:rPr lang="en-US" b="1" dirty="0">
                <a:solidFill>
                  <a:srgbClr val="00B0F0"/>
                </a:solidFill>
              </a:rPr>
              <a:t>Gentle slope</a:t>
            </a:r>
            <a:r>
              <a:rPr lang="en-US" dirty="0"/>
              <a:t>_ widely spaced Contour lines. </a:t>
            </a:r>
          </a:p>
          <a:p>
            <a:pPr>
              <a:buFont typeface="Wingdings" pitchFamily="2" charset="2"/>
              <a:buChar char="Ø"/>
            </a:pPr>
            <a:r>
              <a:rPr lang="en-US" dirty="0"/>
              <a:t> </a:t>
            </a:r>
            <a:r>
              <a:rPr lang="en-US" b="1" dirty="0">
                <a:solidFill>
                  <a:srgbClr val="00B0F0"/>
                </a:solidFill>
              </a:rPr>
              <a:t>Even slope</a:t>
            </a:r>
            <a:r>
              <a:rPr lang="en-US" dirty="0"/>
              <a:t>_ space between contour lines remain constant </a:t>
            </a:r>
          </a:p>
          <a:p>
            <a:pPr>
              <a:buFont typeface="Wingdings" pitchFamily="2" charset="2"/>
              <a:buChar char="Ø"/>
            </a:pPr>
            <a:r>
              <a:rPr lang="en-US" dirty="0"/>
              <a:t> </a:t>
            </a:r>
            <a:r>
              <a:rPr lang="en-US" b="1" dirty="0">
                <a:solidFill>
                  <a:srgbClr val="00B0F0"/>
                </a:solidFill>
              </a:rPr>
              <a:t>Concave slope</a:t>
            </a:r>
            <a:r>
              <a:rPr lang="en-US" dirty="0"/>
              <a:t>_ Contour lines are closer together at the top and widely spaced at the lower. </a:t>
            </a:r>
          </a:p>
          <a:p>
            <a:pPr>
              <a:buFont typeface="Wingdings" pitchFamily="2" charset="2"/>
              <a:buChar char="Ø"/>
            </a:pPr>
            <a:r>
              <a:rPr lang="en-US" b="1" dirty="0">
                <a:solidFill>
                  <a:srgbClr val="00B0F0"/>
                </a:solidFill>
              </a:rPr>
              <a:t>Convex slope</a:t>
            </a:r>
            <a:r>
              <a:rPr lang="en-US" dirty="0"/>
              <a:t>_ the upper Contour lines widely spaced and lower closely spaced. </a:t>
            </a:r>
          </a:p>
          <a:p>
            <a:pPr>
              <a:buFont typeface="Wingdings" pitchFamily="2" charset="2"/>
              <a:buChar char="Ø"/>
            </a:pPr>
            <a:r>
              <a:rPr lang="en-US" dirty="0">
                <a:solidFill>
                  <a:srgbClr val="00B0F0"/>
                </a:solidFill>
              </a:rPr>
              <a:t> </a:t>
            </a:r>
            <a:r>
              <a:rPr lang="en-US" b="1" dirty="0">
                <a:solidFill>
                  <a:srgbClr val="00B0F0"/>
                </a:solidFill>
              </a:rPr>
              <a:t>Stepped slope/terraced</a:t>
            </a:r>
            <a:r>
              <a:rPr lang="en-US" dirty="0"/>
              <a:t>_ spaced at certain levels like terracing. </a:t>
            </a:r>
          </a:p>
          <a:p>
            <a:pPr>
              <a:buFont typeface="Wingdings" pitchFamily="2" charset="2"/>
              <a:buChar char="Ø"/>
            </a:pPr>
            <a:r>
              <a:rPr lang="en-US" dirty="0"/>
              <a:t>Contour lines are a familiar way of representing surfaces on maps. A contour is a line through all contiguous points with equal height  values.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Unit 4 Thematic mapping </a:t>
            </a:r>
          </a:p>
        </p:txBody>
      </p:sp>
      <p:sp>
        <p:nvSpPr>
          <p:cNvPr id="3" name="Content Placeholder 2"/>
          <p:cNvSpPr>
            <a:spLocks noGrp="1"/>
          </p:cNvSpPr>
          <p:nvPr>
            <p:ph idx="1"/>
          </p:nvPr>
        </p:nvSpPr>
        <p:spPr>
          <a:xfrm>
            <a:off x="482991" y="762000"/>
            <a:ext cx="8229600" cy="5791200"/>
          </a:xfrm>
        </p:spPr>
        <p:txBody>
          <a:bodyPr>
            <a:normAutofit/>
          </a:bodyPr>
          <a:lstStyle/>
          <a:p>
            <a:pPr>
              <a:buFont typeface="Wingdings" panose="05000000000000000000" pitchFamily="2" charset="2"/>
              <a:buChar char="Ø"/>
            </a:pPr>
            <a:r>
              <a:rPr lang="en-US" b="1" i="1" dirty="0"/>
              <a:t>A thematic map </a:t>
            </a:r>
            <a:r>
              <a:rPr lang="en-US" dirty="0"/>
              <a:t>is a map that emphasizes a </a:t>
            </a:r>
            <a:r>
              <a:rPr lang="en-US" b="1" dirty="0">
                <a:solidFill>
                  <a:srgbClr val="00B0F0"/>
                </a:solidFill>
              </a:rPr>
              <a:t>particular theme </a:t>
            </a:r>
            <a:r>
              <a:rPr lang="en-US" dirty="0"/>
              <a:t>or </a:t>
            </a:r>
            <a:r>
              <a:rPr lang="en-US" b="1" dirty="0">
                <a:solidFill>
                  <a:srgbClr val="00B0F0"/>
                </a:solidFill>
              </a:rPr>
              <a:t>special topic </a:t>
            </a:r>
            <a:r>
              <a:rPr lang="en-US" dirty="0"/>
              <a:t>such as the average distribution of rainfall in an area. </a:t>
            </a:r>
          </a:p>
          <a:p>
            <a:pPr>
              <a:buFont typeface="Wingdings" panose="05000000000000000000" pitchFamily="2" charset="2"/>
              <a:buChar char="Ø"/>
            </a:pPr>
            <a:r>
              <a:rPr lang="en-US" dirty="0"/>
              <a:t>They are different from general reference maps because </a:t>
            </a:r>
            <a:r>
              <a:rPr lang="en-US" dirty="0">
                <a:solidFill>
                  <a:srgbClr val="0070C0"/>
                </a:solidFill>
              </a:rPr>
              <a:t>they do not just show all natural features</a:t>
            </a:r>
            <a:r>
              <a:rPr lang="en-US" dirty="0"/>
              <a:t>. Although cartographers can use datasets in many different ways to create thematic maps, </a:t>
            </a:r>
            <a:r>
              <a:rPr lang="en-US" dirty="0">
                <a:solidFill>
                  <a:srgbClr val="002060"/>
                </a:solidFill>
              </a:rPr>
              <a:t>there are different thematic mapping techniques that are used most often. </a:t>
            </a:r>
          </a:p>
          <a:p>
            <a:pPr marL="0" indent="0">
              <a:buNone/>
            </a:pPr>
            <a:endParaRPr lang="en-US" dirty="0">
              <a:solidFill>
                <a:srgbClr val="002060"/>
              </a:solidFill>
            </a:endParaRPr>
          </a:p>
          <a:p>
            <a:pPr marL="0" indent="0">
              <a:buNone/>
            </a:pPr>
            <a:endParaRPr lang="en-US" dirty="0"/>
          </a:p>
        </p:txBody>
      </p:sp>
    </p:spTree>
    <p:extLst>
      <p:ext uri="{BB962C8B-B14F-4D97-AF65-F5344CB8AC3E}">
        <p14:creationId xmlns:p14="http://schemas.microsoft.com/office/powerpoint/2010/main" val="1486104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799"/>
            <a:ext cx="8229600" cy="533401"/>
          </a:xfrm>
        </p:spPr>
        <p:txBody>
          <a:bodyPr>
            <a:normAutofit fontScale="90000"/>
          </a:bodyPr>
          <a:lstStyle/>
          <a:p>
            <a:r>
              <a:rPr lang="en-US" dirty="0"/>
              <a:t>4.1. Choropleth mapping </a:t>
            </a:r>
          </a:p>
        </p:txBody>
      </p:sp>
      <p:sp>
        <p:nvSpPr>
          <p:cNvPr id="3" name="Content Placeholder 2"/>
          <p:cNvSpPr>
            <a:spLocks noGrp="1"/>
          </p:cNvSpPr>
          <p:nvPr>
            <p:ph idx="1"/>
          </p:nvPr>
        </p:nvSpPr>
        <p:spPr>
          <a:xfrm>
            <a:off x="533400" y="990600"/>
            <a:ext cx="8229600" cy="5410200"/>
          </a:xfrm>
        </p:spPr>
        <p:txBody>
          <a:bodyPr>
            <a:normAutofit lnSpcReduction="10000"/>
          </a:bodyPr>
          <a:lstStyle/>
          <a:p>
            <a:pPr marL="450850" marR="328295" indent="-457200" algn="just">
              <a:lnSpc>
                <a:spcPct val="102000"/>
              </a:lnSpc>
              <a:spcBef>
                <a:spcPts val="0"/>
              </a:spcBef>
              <a:spcAft>
                <a:spcPts val="1355"/>
              </a:spcAft>
              <a:buFont typeface="Wingdings" panose="05000000000000000000" pitchFamily="2" charset="2"/>
              <a:buChar char="Ø"/>
            </a:pPr>
            <a:r>
              <a:rPr lang="en-US" b="1" dirty="0">
                <a:solidFill>
                  <a:srgbClr val="000000"/>
                </a:solidFill>
                <a:latin typeface="Cambria" panose="02040503050406030204" pitchFamily="18" charset="0"/>
                <a:ea typeface="Cambria" panose="02040503050406030204" pitchFamily="18" charset="0"/>
                <a:cs typeface="Cambria" panose="02040503050406030204" pitchFamily="18" charset="0"/>
              </a:rPr>
              <a:t>Choropleth Maps </a:t>
            </a:r>
            <a:r>
              <a:rPr lang="en-US" dirty="0">
                <a:solidFill>
                  <a:srgbClr val="00B0F0"/>
                </a:solidFill>
                <a:latin typeface="Cambria" panose="02040503050406030204" pitchFamily="18" charset="0"/>
                <a:ea typeface="Cambria" panose="02040503050406030204" pitchFamily="18" charset="0"/>
                <a:cs typeface="Cambria" panose="02040503050406030204" pitchFamily="18" charset="0"/>
              </a:rPr>
              <a:t>use color shading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to represent different quantities or values.</a:t>
            </a:r>
          </a:p>
          <a:p>
            <a:pPr marL="450850" marR="328295" indent="-457200" algn="just">
              <a:lnSpc>
                <a:spcPct val="102000"/>
              </a:lnSpc>
              <a:spcBef>
                <a:spcPts val="0"/>
              </a:spcBef>
              <a:spcAft>
                <a:spcPts val="1355"/>
              </a:spcAft>
              <a:buFont typeface="Wingdings" panose="05000000000000000000" pitchFamily="2" charset="2"/>
              <a:buChar char="Ø"/>
            </a:pPr>
            <a:r>
              <a:rPr lang="en-US" b="1" dirty="0">
                <a:solidFill>
                  <a:srgbClr val="000000"/>
                </a:solidFill>
                <a:latin typeface="Cambria" panose="02040503050406030204" pitchFamily="18" charset="0"/>
                <a:ea typeface="Cambria" panose="02040503050406030204" pitchFamily="18" charset="0"/>
                <a:cs typeface="Cambria" panose="02040503050406030204" pitchFamily="18" charset="0"/>
              </a:rPr>
              <a:t>Darker colors </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usually </a:t>
            </a:r>
            <a:r>
              <a:rPr lang="en-US" b="1" dirty="0">
                <a:solidFill>
                  <a:srgbClr val="000000"/>
                </a:solidFill>
                <a:latin typeface="Cambria" panose="02040503050406030204" pitchFamily="18" charset="0"/>
                <a:ea typeface="Cambria" panose="02040503050406030204" pitchFamily="18" charset="0"/>
                <a:cs typeface="Cambria" panose="02040503050406030204" pitchFamily="18" charset="0"/>
              </a:rPr>
              <a:t>represent greater quantities or values</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 while </a:t>
            </a:r>
            <a:r>
              <a:rPr lang="en-US" b="1" dirty="0">
                <a:solidFill>
                  <a:srgbClr val="00B0F0"/>
                </a:solidFill>
                <a:latin typeface="Cambria" panose="02040503050406030204" pitchFamily="18" charset="0"/>
                <a:ea typeface="Cambria" panose="02040503050406030204" pitchFamily="18" charset="0"/>
                <a:cs typeface="Cambria" panose="02040503050406030204" pitchFamily="18" charset="0"/>
              </a:rPr>
              <a:t>lighter colors usually represent smaller quantities or values.</a:t>
            </a:r>
            <a:r>
              <a:rPr lang="en-US" sz="28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p>
          <a:p>
            <a:pPr marL="450850" marR="328295" indent="-457200" algn="just">
              <a:lnSpc>
                <a:spcPct val="102000"/>
              </a:lnSpc>
              <a:spcBef>
                <a:spcPts val="0"/>
              </a:spcBef>
              <a:spcAft>
                <a:spcPts val="1355"/>
              </a:spcAft>
              <a:buFont typeface="Wingdings" panose="05000000000000000000" pitchFamily="2" charset="2"/>
              <a:buChar char="Ø"/>
            </a:pP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This is a map that portrays </a:t>
            </a:r>
            <a:r>
              <a:rPr lang="en-US" b="1" dirty="0">
                <a:solidFill>
                  <a:srgbClr val="0070C0"/>
                </a:solidFill>
                <a:latin typeface="Cambria" panose="02040503050406030204" pitchFamily="18" charset="0"/>
                <a:ea typeface="Cambria" panose="02040503050406030204" pitchFamily="18" charset="0"/>
                <a:cs typeface="Cambria" panose="02040503050406030204" pitchFamily="18" charset="0"/>
              </a:rPr>
              <a:t>quantitative data as a color </a:t>
            </a:r>
            <a:r>
              <a:rPr lang="en-US" dirty="0">
                <a:solidFill>
                  <a:srgbClr val="0070C0"/>
                </a:solidFill>
                <a:latin typeface="Cambria" panose="02040503050406030204" pitchFamily="18" charset="0"/>
                <a:ea typeface="Cambria" panose="02040503050406030204" pitchFamily="18" charset="0"/>
                <a:cs typeface="Cambria" panose="02040503050406030204" pitchFamily="18" charset="0"/>
              </a:rPr>
              <a:t>and can show </a:t>
            </a:r>
            <a:r>
              <a:rPr lang="en-US" b="1" dirty="0">
                <a:solidFill>
                  <a:srgbClr val="0070C0"/>
                </a:solidFill>
                <a:latin typeface="Cambria" panose="02040503050406030204" pitchFamily="18" charset="0"/>
                <a:ea typeface="Cambria" panose="02040503050406030204" pitchFamily="18" charset="0"/>
                <a:cs typeface="Cambria" panose="02040503050406030204" pitchFamily="18" charset="0"/>
              </a:rPr>
              <a:t>density, percent, average value </a:t>
            </a:r>
            <a:r>
              <a:rPr lang="en-US" dirty="0">
                <a:solidFill>
                  <a:srgbClr val="0070C0"/>
                </a:solidFill>
                <a:latin typeface="Cambria" panose="02040503050406030204" pitchFamily="18" charset="0"/>
                <a:ea typeface="Cambria" panose="02040503050406030204" pitchFamily="18" charset="0"/>
                <a:cs typeface="Cambria" panose="02040503050406030204" pitchFamily="18" charset="0"/>
              </a:rPr>
              <a:t>or </a:t>
            </a:r>
            <a:r>
              <a:rPr lang="en-US" b="1" i="1" dirty="0">
                <a:solidFill>
                  <a:srgbClr val="0070C0"/>
                </a:solidFill>
                <a:latin typeface="Cambria" panose="02040503050406030204" pitchFamily="18" charset="0"/>
                <a:ea typeface="Cambria" panose="02040503050406030204" pitchFamily="18" charset="0"/>
                <a:cs typeface="Cambria" panose="02040503050406030204" pitchFamily="18" charset="0"/>
              </a:rPr>
              <a:t>quantity of an </a:t>
            </a:r>
            <a:r>
              <a:rPr lang="en-US" b="1" dirty="0">
                <a:solidFill>
                  <a:srgbClr val="0070C0"/>
                </a:solidFill>
                <a:latin typeface="Cambria" panose="02040503050406030204" pitchFamily="18" charset="0"/>
                <a:ea typeface="Cambria" panose="02040503050406030204" pitchFamily="18" charset="0"/>
                <a:cs typeface="Cambria" panose="02040503050406030204" pitchFamily="18" charset="0"/>
              </a:rPr>
              <a:t>event</a:t>
            </a:r>
            <a:r>
              <a:rPr lang="en-US" dirty="0">
                <a:solidFill>
                  <a:srgbClr val="0070C0"/>
                </a:solidFill>
                <a:latin typeface="Cambria" panose="02040503050406030204" pitchFamily="18" charset="0"/>
                <a:ea typeface="Cambria" panose="02040503050406030204" pitchFamily="18" charset="0"/>
                <a:cs typeface="Cambria" panose="02040503050406030204" pitchFamily="18" charset="0"/>
              </a:rPr>
              <a:t> within a geographic area.  </a:t>
            </a:r>
            <a:r>
              <a:rPr lang="en-US" sz="2800" dirty="0">
                <a:solidFill>
                  <a:srgbClr val="0070C0"/>
                </a:solidFill>
                <a:latin typeface="Cambria" panose="02040503050406030204" pitchFamily="18" charset="0"/>
                <a:ea typeface="Cambria" panose="02040503050406030204" pitchFamily="18" charset="0"/>
                <a:cs typeface="Cambria" panose="02040503050406030204" pitchFamily="18" charset="0"/>
              </a:rPr>
              <a:t>. </a:t>
            </a:r>
            <a:endParaRPr lang="en-US" sz="2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93243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lvl="0" fontAlgn="base">
              <a:buFont typeface="Wingdings" panose="05000000000000000000" pitchFamily="2" charset="2"/>
              <a:buChar char="q"/>
            </a:pPr>
            <a:r>
              <a:rPr lang="en-US" dirty="0"/>
              <a:t>Example datasets appropriate for choropleth maps: </a:t>
            </a:r>
          </a:p>
          <a:p>
            <a:pPr lvl="0" fontAlgn="base">
              <a:buFont typeface="Wingdings" panose="05000000000000000000" pitchFamily="2" charset="2"/>
              <a:buChar char="ü"/>
            </a:pPr>
            <a:r>
              <a:rPr lang="en-US" dirty="0"/>
              <a:t>world map of income tax rates by country  </a:t>
            </a:r>
          </a:p>
          <a:p>
            <a:pPr lvl="0" fontAlgn="base">
              <a:buFont typeface="Wingdings" panose="05000000000000000000" pitchFamily="2" charset="2"/>
              <a:buChar char="ü"/>
            </a:pPr>
            <a:r>
              <a:rPr lang="en-US" dirty="0"/>
              <a:t>map showing number of births per 100,000 in 2009, reported by U.S. county  </a:t>
            </a:r>
          </a:p>
          <a:p>
            <a:pPr lvl="0" fontAlgn="base">
              <a:buFont typeface="Wingdings" panose="05000000000000000000" pitchFamily="2" charset="2"/>
              <a:buChar char="ü"/>
            </a:pPr>
            <a:r>
              <a:rPr lang="en-US" dirty="0"/>
              <a:t>Map showing the percentage change in skin cancer from 1990 to 2010 by Australian state.  </a:t>
            </a:r>
          </a:p>
          <a:p>
            <a:pPr lvl="0" fontAlgn="base">
              <a:buFont typeface="Wingdings" panose="05000000000000000000" pitchFamily="2" charset="2"/>
              <a:buChar char="ü"/>
            </a:pPr>
            <a:r>
              <a:rPr lang="en-US" dirty="0"/>
              <a:t>world map of percentage of population under 18 years old, reported by country  </a:t>
            </a:r>
          </a:p>
          <a:p>
            <a:pPr lvl="0" fontAlgn="base">
              <a:buFont typeface="Wingdings" panose="05000000000000000000" pitchFamily="2" charset="2"/>
              <a:buChar char="ü"/>
            </a:pPr>
            <a:r>
              <a:rPr lang="en-US" dirty="0"/>
              <a:t>map showing the percentage increase in home value from 1980 to 1990 by Canadian province  </a:t>
            </a:r>
          </a:p>
          <a:p>
            <a:pPr marL="0" indent="0">
              <a:buNone/>
            </a:pPr>
            <a:endParaRPr lang="en-US" dirty="0"/>
          </a:p>
          <a:p>
            <a:endParaRPr lang="en-US" dirty="0"/>
          </a:p>
        </p:txBody>
      </p:sp>
    </p:spTree>
    <p:extLst>
      <p:ext uri="{BB962C8B-B14F-4D97-AF65-F5344CB8AC3E}">
        <p14:creationId xmlns:p14="http://schemas.microsoft.com/office/powerpoint/2010/main" val="335031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i="1" dirty="0"/>
              <a:t>Basic characteristics of all maps: </a:t>
            </a:r>
            <a:endParaRPr lang="en-US" dirty="0"/>
          </a:p>
        </p:txBody>
      </p:sp>
      <p:sp>
        <p:nvSpPr>
          <p:cNvPr id="3" name="Content Placeholder 2"/>
          <p:cNvSpPr>
            <a:spLocks noGrp="1"/>
          </p:cNvSpPr>
          <p:nvPr>
            <p:ph idx="1"/>
          </p:nvPr>
        </p:nvSpPr>
        <p:spPr>
          <a:xfrm>
            <a:off x="457200" y="914400"/>
            <a:ext cx="8229600" cy="5562600"/>
          </a:xfrm>
        </p:spPr>
        <p:txBody>
          <a:bodyPr>
            <a:normAutofit fontScale="92500" lnSpcReduction="10000"/>
          </a:bodyPr>
          <a:lstStyle/>
          <a:p>
            <a:endParaRPr lang="en-US" dirty="0"/>
          </a:p>
          <a:p>
            <a:pPr>
              <a:buFont typeface="Wingdings" pitchFamily="2" charset="2"/>
              <a:buChar char="Ø"/>
            </a:pPr>
            <a:r>
              <a:rPr lang="en-US" dirty="0"/>
              <a:t>all maps are concerned with two primary elements. </a:t>
            </a:r>
          </a:p>
          <a:p>
            <a:pPr>
              <a:buFont typeface="Wingdings" pitchFamily="2" charset="2"/>
              <a:buChar char="ü"/>
            </a:pPr>
            <a:r>
              <a:rPr lang="en-US" dirty="0"/>
              <a:t> </a:t>
            </a:r>
            <a:r>
              <a:rPr lang="en-US" b="1" dirty="0"/>
              <a:t>locations </a:t>
            </a:r>
            <a:r>
              <a:rPr lang="en-US" dirty="0"/>
              <a:t>and </a:t>
            </a:r>
            <a:r>
              <a:rPr lang="en-US" b="1" dirty="0"/>
              <a:t>attributes.</a:t>
            </a:r>
            <a:r>
              <a:rPr lang="en-US" dirty="0"/>
              <a:t> </a:t>
            </a:r>
          </a:p>
          <a:p>
            <a:pPr>
              <a:buFont typeface="Wingdings" pitchFamily="2" charset="2"/>
              <a:buChar char="Ø"/>
            </a:pPr>
            <a:r>
              <a:rPr lang="en-US" dirty="0"/>
              <a:t> all maps are </a:t>
            </a:r>
            <a:r>
              <a:rPr lang="en-US" b="1" dirty="0"/>
              <a:t>reductions of reality </a:t>
            </a:r>
            <a:r>
              <a:rPr lang="en-US" dirty="0"/>
              <a:t>(</a:t>
            </a:r>
            <a:r>
              <a:rPr lang="en-US" b="1" dirty="0"/>
              <a:t>scale</a:t>
            </a:r>
            <a:r>
              <a:rPr lang="en-US" dirty="0"/>
              <a:t>). </a:t>
            </a:r>
          </a:p>
          <a:p>
            <a:pPr>
              <a:buFont typeface="Wingdings" pitchFamily="2" charset="2"/>
              <a:buChar char="Ø"/>
            </a:pPr>
            <a:r>
              <a:rPr lang="en-US" dirty="0"/>
              <a:t> all maps are </a:t>
            </a:r>
            <a:r>
              <a:rPr lang="en-US" b="1" dirty="0"/>
              <a:t>transformations of space. </a:t>
            </a:r>
          </a:p>
          <a:p>
            <a:pPr>
              <a:buFont typeface="Wingdings" pitchFamily="2" charset="2"/>
              <a:buChar char="ü"/>
            </a:pPr>
            <a:r>
              <a:rPr lang="en-US" b="1" dirty="0"/>
              <a:t> map projections </a:t>
            </a:r>
            <a:r>
              <a:rPr lang="en-US" dirty="0"/>
              <a:t>and </a:t>
            </a:r>
            <a:r>
              <a:rPr lang="en-US" b="1" dirty="0"/>
              <a:t>coordinate systems.</a:t>
            </a:r>
          </a:p>
          <a:p>
            <a:pPr>
              <a:buFont typeface="Wingdings" pitchFamily="2" charset="2"/>
              <a:buChar char="Ø"/>
            </a:pPr>
            <a:r>
              <a:rPr lang="en-US" dirty="0"/>
              <a:t> all maps are </a:t>
            </a:r>
            <a:r>
              <a:rPr lang="en-US" b="1" dirty="0"/>
              <a:t>abstractions of reality. </a:t>
            </a:r>
            <a:r>
              <a:rPr lang="en-US" dirty="0"/>
              <a:t>(generalization and its components) </a:t>
            </a:r>
          </a:p>
          <a:p>
            <a:pPr>
              <a:buFont typeface="Wingdings" pitchFamily="2" charset="2"/>
              <a:buChar char="Ø"/>
            </a:pPr>
            <a:r>
              <a:rPr lang="en-US" dirty="0"/>
              <a:t> all maps use </a:t>
            </a:r>
            <a:r>
              <a:rPr lang="en-US" b="1" dirty="0"/>
              <a:t>signs</a:t>
            </a:r>
            <a:r>
              <a:rPr lang="en-US" dirty="0"/>
              <a:t> and </a:t>
            </a:r>
            <a:r>
              <a:rPr lang="en-US" b="1" dirty="0"/>
              <a:t>symbolism</a:t>
            </a:r>
            <a:r>
              <a:rPr lang="en-US" dirty="0"/>
              <a:t>. (Cartographic symbolization).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
          </a:xfrm>
        </p:spPr>
        <p:txBody>
          <a:bodyPr>
            <a:normAutofit fontScale="90000"/>
          </a:bodyPr>
          <a:lstStyle/>
          <a:p>
            <a:r>
              <a:rPr lang="en-US" b="1" dirty="0"/>
              <a:t>4.2. Isarithm mapping  </a:t>
            </a:r>
            <a:br>
              <a:rPr lang="en-US" b="1" dirty="0"/>
            </a:br>
            <a:endParaRPr lang="en-US" dirty="0"/>
          </a:p>
        </p:txBody>
      </p:sp>
      <p:sp>
        <p:nvSpPr>
          <p:cNvPr id="3" name="Content Placeholder 2"/>
          <p:cNvSpPr>
            <a:spLocks noGrp="1"/>
          </p:cNvSpPr>
          <p:nvPr>
            <p:ph idx="1"/>
          </p:nvPr>
        </p:nvSpPr>
        <p:spPr>
          <a:xfrm>
            <a:off x="457200" y="609600"/>
            <a:ext cx="8229600" cy="5516563"/>
          </a:xfrm>
        </p:spPr>
        <p:txBody>
          <a:bodyPr>
            <a:normAutofit fontScale="85000" lnSpcReduction="10000"/>
          </a:bodyPr>
          <a:lstStyle/>
          <a:p>
            <a:pPr>
              <a:buFont typeface="Wingdings" panose="05000000000000000000" pitchFamily="2" charset="2"/>
              <a:buChar char="Ø"/>
            </a:pPr>
            <a:r>
              <a:rPr lang="en-US" dirty="0"/>
              <a:t>Are </a:t>
            </a:r>
            <a:r>
              <a:rPr lang="en-US" b="1" dirty="0"/>
              <a:t>maps</a:t>
            </a:r>
            <a:r>
              <a:rPr lang="en-US" dirty="0"/>
              <a:t> that represent data sets that have a </a:t>
            </a:r>
            <a:r>
              <a:rPr lang="en-US" b="1" dirty="0">
                <a:solidFill>
                  <a:srgbClr val="7030A0"/>
                </a:solidFill>
              </a:rPr>
              <a:t>"continuous distribution" </a:t>
            </a:r>
            <a:r>
              <a:rPr lang="en-US" dirty="0"/>
              <a:t>and </a:t>
            </a:r>
            <a:r>
              <a:rPr lang="en-US" b="1" dirty="0">
                <a:solidFill>
                  <a:srgbClr val="7030A0"/>
                </a:solidFill>
              </a:rPr>
              <a:t>"smooth change in value." </a:t>
            </a:r>
          </a:p>
          <a:p>
            <a:pPr>
              <a:buFont typeface="Wingdings" panose="05000000000000000000" pitchFamily="2" charset="2"/>
              <a:buChar char="Ø"/>
            </a:pPr>
            <a:r>
              <a:rPr lang="en-US" dirty="0"/>
              <a:t>It represents continuous data by a range of continuous color/value or related classes of color.</a:t>
            </a:r>
          </a:p>
          <a:p>
            <a:pPr>
              <a:buFont typeface="Wingdings" panose="05000000000000000000" pitchFamily="2" charset="2"/>
              <a:buChar char="Ø"/>
            </a:pPr>
            <a:r>
              <a:rPr lang="en-US" dirty="0"/>
              <a:t>These maps can also </a:t>
            </a:r>
            <a:r>
              <a:rPr lang="en-US" b="1" dirty="0">
                <a:solidFill>
                  <a:srgbClr val="7030A0"/>
                </a:solidFill>
              </a:rPr>
              <a:t>display three-dimensional values</a:t>
            </a:r>
            <a:r>
              <a:rPr lang="en-US" dirty="0"/>
              <a:t> like </a:t>
            </a:r>
            <a:r>
              <a:rPr lang="en-US" b="1" dirty="0"/>
              <a:t>elevation</a:t>
            </a:r>
            <a:r>
              <a:rPr lang="en-US" dirty="0"/>
              <a:t> on </a:t>
            </a:r>
            <a:r>
              <a:rPr lang="en-US" u="sng" dirty="0">
                <a:hlinkClick r:id="rId2"/>
              </a:rPr>
              <a:t>topographic maps</a:t>
            </a:r>
            <a:r>
              <a:rPr lang="en-US" dirty="0">
                <a:hlinkClick r:id="rId2"/>
              </a:rPr>
              <a:t>.</a:t>
            </a:r>
            <a:endParaRPr lang="en-US" dirty="0"/>
          </a:p>
          <a:p>
            <a:pPr>
              <a:buFont typeface="Wingdings" panose="05000000000000000000" pitchFamily="2" charset="2"/>
              <a:buChar char="Ø"/>
            </a:pPr>
            <a:r>
              <a:rPr lang="en-US" dirty="0"/>
              <a:t>Generally data for isarithm maps </a:t>
            </a:r>
            <a:r>
              <a:rPr lang="en-US" b="1" dirty="0">
                <a:solidFill>
                  <a:srgbClr val="7030A0"/>
                </a:solidFill>
              </a:rPr>
              <a:t>is gathered via measurable points</a:t>
            </a:r>
            <a:r>
              <a:rPr lang="en-US" b="1" dirty="0">
                <a:solidFill>
                  <a:srgbClr val="7030A0"/>
                </a:solidFill>
                <a:hlinkClick r:id="rId3"/>
              </a:rPr>
              <a:t> </a:t>
            </a:r>
            <a:r>
              <a:rPr lang="en-US" u="sng" dirty="0">
                <a:hlinkClick r:id="rId3"/>
              </a:rPr>
              <a:t>(e.g. - weather stations</a:t>
            </a:r>
            <a:r>
              <a:rPr lang="en-US" dirty="0">
                <a:hlinkClick r:id="rId3"/>
              </a:rPr>
              <a:t>)</a:t>
            </a:r>
            <a:r>
              <a:rPr lang="en-US" dirty="0"/>
              <a:t> or is collected by area (e.g. - tons of corn per acre by county). </a:t>
            </a:r>
          </a:p>
          <a:p>
            <a:pPr>
              <a:buFont typeface="Wingdings" panose="05000000000000000000" pitchFamily="2" charset="2"/>
              <a:buChar char="Ø"/>
            </a:pPr>
            <a:r>
              <a:rPr lang="en-US" dirty="0"/>
              <a:t> Isarithmic  maps also follow the basic rule that there is a high and low side in relation to the isocline. </a:t>
            </a:r>
          </a:p>
        </p:txBody>
      </p:sp>
    </p:spTree>
    <p:extLst>
      <p:ext uri="{BB962C8B-B14F-4D97-AF65-F5344CB8AC3E}">
        <p14:creationId xmlns:p14="http://schemas.microsoft.com/office/powerpoint/2010/main" val="4225067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450850" marR="328295" indent="-457200" algn="just">
              <a:lnSpc>
                <a:spcPct val="102000"/>
              </a:lnSpc>
              <a:spcBef>
                <a:spcPts val="0"/>
              </a:spcBef>
              <a:spcAft>
                <a:spcPts val="75"/>
              </a:spcAft>
              <a:buFont typeface="Wingdings" panose="05000000000000000000" pitchFamily="2" charset="2"/>
              <a:buChar char="q"/>
            </a:pP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For example in elevation if the isoline is 500 feet (152 m) then one side must be higher than 500 feet and one side must be lower. </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0850" marR="328295" indent="-457200" algn="just">
              <a:lnSpc>
                <a:spcPct val="102000"/>
              </a:lnSpc>
              <a:spcBef>
                <a:spcPts val="0"/>
              </a:spcBef>
              <a:spcAft>
                <a:spcPts val="75"/>
              </a:spcAft>
              <a:buFont typeface="Wingdings" panose="05000000000000000000" pitchFamily="2" charset="2"/>
              <a:buChar char="Ø"/>
            </a:pPr>
            <a:r>
              <a:rPr lang="en-US" b="1" dirty="0">
                <a:solidFill>
                  <a:srgbClr val="0070C0"/>
                </a:solidFill>
                <a:latin typeface="Cambria" panose="02040503050406030204" pitchFamily="18" charset="0"/>
                <a:ea typeface="Cambria" panose="02040503050406030204" pitchFamily="18" charset="0"/>
                <a:cs typeface="Cambria" panose="02040503050406030204" pitchFamily="18" charset="0"/>
              </a:rPr>
              <a:t>Isarithmic mapping</a:t>
            </a:r>
            <a:r>
              <a:rPr lang="en-US" dirty="0">
                <a:solidFill>
                  <a:srgbClr val="000000"/>
                </a:solidFill>
                <a:latin typeface="Cambria" panose="02040503050406030204" pitchFamily="18" charset="0"/>
                <a:ea typeface="Cambria" panose="02040503050406030204" pitchFamily="18" charset="0"/>
                <a:cs typeface="Cambria" panose="02040503050406030204" pitchFamily="18" charset="0"/>
              </a:rPr>
              <a:t>, </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328295" lvl="0" algn="just" fontAlgn="base">
              <a:lnSpc>
                <a:spcPct val="102000"/>
              </a:lnSpc>
              <a:spcBef>
                <a:spcPts val="0"/>
              </a:spcBef>
              <a:spcAft>
                <a:spcPts val="75"/>
              </a:spcAft>
              <a:buClr>
                <a:srgbClr val="000000"/>
              </a:buClr>
              <a:buSzPts val="1200"/>
              <a:buFont typeface="Wingdings" panose="05000000000000000000" pitchFamily="2" charset="2"/>
              <a:buChar char="ü"/>
            </a:pPr>
            <a:r>
              <a:rPr lang="en-US"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rPr>
              <a:t>Includes contour maps </a:t>
            </a:r>
            <a:endParaRPr lang="en-US" sz="2800"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pPr marR="328295" lvl="0" algn="just" fontAlgn="base">
              <a:lnSpc>
                <a:spcPct val="102000"/>
              </a:lnSpc>
              <a:spcBef>
                <a:spcPts val="0"/>
              </a:spcBef>
              <a:spcAft>
                <a:spcPts val="75"/>
              </a:spcAft>
              <a:buClr>
                <a:srgbClr val="000000"/>
              </a:buClr>
              <a:buSzPts val="1200"/>
              <a:buFont typeface="Wingdings" panose="05000000000000000000" pitchFamily="2" charset="2"/>
              <a:buChar char="ü"/>
            </a:pPr>
            <a:r>
              <a:rPr lang="en-US"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rPr>
              <a:t>Any map showing lines joining points of equal value </a:t>
            </a:r>
            <a:endParaRPr lang="en-US" sz="2800"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pPr marR="328295" lvl="0" algn="just" fontAlgn="base">
              <a:lnSpc>
                <a:spcPct val="102000"/>
              </a:lnSpc>
              <a:spcBef>
                <a:spcPts val="0"/>
              </a:spcBef>
              <a:spcAft>
                <a:spcPts val="75"/>
              </a:spcAft>
              <a:buClr>
                <a:srgbClr val="000000"/>
              </a:buClr>
              <a:buSzPts val="1200"/>
              <a:buFont typeface="Wingdings" panose="05000000000000000000" pitchFamily="2" charset="2"/>
              <a:buChar char="ü"/>
            </a:pPr>
            <a:r>
              <a:rPr lang="en-US"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rPr>
              <a:t>Can shade or use colors for areas between lines </a:t>
            </a:r>
            <a:endParaRPr lang="en-US" sz="2800"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pPr marR="328295" lvl="0" algn="just" fontAlgn="base">
              <a:lnSpc>
                <a:spcPct val="102000"/>
              </a:lnSpc>
              <a:spcBef>
                <a:spcPts val="0"/>
              </a:spcBef>
              <a:spcAft>
                <a:spcPts val="75"/>
              </a:spcAft>
              <a:buClr>
                <a:srgbClr val="000000"/>
              </a:buClr>
              <a:buSzPts val="1200"/>
              <a:buFont typeface="Wingdings" panose="05000000000000000000" pitchFamily="2" charset="2"/>
              <a:buChar char="ü"/>
            </a:pPr>
            <a:r>
              <a:rPr lang="en-US"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rPr>
              <a:t>Can use many terrain‐based methods, such as shading </a:t>
            </a:r>
            <a:endParaRPr lang="en-US" sz="2800"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pPr marR="328295" lvl="0" algn="just" fontAlgn="base">
              <a:lnSpc>
                <a:spcPct val="102000"/>
              </a:lnSpc>
              <a:spcBef>
                <a:spcPts val="0"/>
              </a:spcBef>
              <a:spcAft>
                <a:spcPts val="75"/>
              </a:spcAft>
              <a:buClr>
                <a:srgbClr val="000000"/>
              </a:buClr>
              <a:buSzPts val="1200"/>
              <a:buFont typeface="Wingdings" panose="05000000000000000000" pitchFamily="2" charset="2"/>
              <a:buChar char="ü"/>
            </a:pPr>
            <a:r>
              <a:rPr lang="en-US"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rPr>
              <a:t>Based on assumption of continuity </a:t>
            </a:r>
            <a:endParaRPr lang="en-US" sz="2800" dirty="0">
              <a:solidFill>
                <a:srgbClr val="000000"/>
              </a:solidFill>
              <a:uFill>
                <a:solidFill>
                  <a:srgbClr val="000000"/>
                </a:solidFill>
              </a:uFill>
              <a:latin typeface="Cambria" panose="02040503050406030204" pitchFamily="18" charset="0"/>
              <a:ea typeface="Cambria" panose="02040503050406030204" pitchFamily="18" charset="0"/>
              <a:cs typeface="Cambria" panose="02040503050406030204" pitchFamily="18" charset="0"/>
            </a:endParaRPr>
          </a:p>
          <a:p>
            <a:endParaRPr lang="en-US" dirty="0"/>
          </a:p>
        </p:txBody>
      </p:sp>
    </p:spTree>
    <p:extLst>
      <p:ext uri="{BB962C8B-B14F-4D97-AF65-F5344CB8AC3E}">
        <p14:creationId xmlns:p14="http://schemas.microsoft.com/office/powerpoint/2010/main" val="1287308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
          </a:xfrm>
        </p:spPr>
        <p:txBody>
          <a:bodyPr>
            <a:normAutofit fontScale="90000"/>
          </a:bodyPr>
          <a:lstStyle/>
          <a:p>
            <a:r>
              <a:rPr lang="en-US" b="1" dirty="0"/>
              <a:t>4.3. Proportional point symbol mapping </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buFont typeface="Wingdings" panose="05000000000000000000" pitchFamily="2" charset="2"/>
              <a:buChar char="Ø"/>
            </a:pPr>
            <a:r>
              <a:rPr lang="en-US" i="1" dirty="0"/>
              <a:t>Proportional symbol maps </a:t>
            </a:r>
            <a:r>
              <a:rPr lang="en-US" b="1" i="1" dirty="0"/>
              <a:t>scale the size of simple symbols</a:t>
            </a:r>
            <a:r>
              <a:rPr lang="en-US" i="1" dirty="0"/>
              <a:t> (usually </a:t>
            </a:r>
            <a:r>
              <a:rPr lang="en-US" b="1" i="1" dirty="0"/>
              <a:t>a circle </a:t>
            </a:r>
            <a:r>
              <a:rPr lang="en-US" i="1" dirty="0"/>
              <a:t>or </a:t>
            </a:r>
            <a:r>
              <a:rPr lang="en-US" b="1" i="1" dirty="0"/>
              <a:t>square</a:t>
            </a:r>
            <a:r>
              <a:rPr lang="en-US" i="1" dirty="0"/>
              <a:t>) </a:t>
            </a:r>
            <a:r>
              <a:rPr lang="en-US" b="1" i="1" dirty="0">
                <a:solidFill>
                  <a:srgbClr val="0070C0"/>
                </a:solidFill>
              </a:rPr>
              <a:t>proportionally to the data value found at that location. </a:t>
            </a:r>
          </a:p>
          <a:p>
            <a:pPr>
              <a:buFont typeface="Wingdings" panose="05000000000000000000" pitchFamily="2" charset="2"/>
              <a:buChar char="Ø"/>
            </a:pPr>
            <a:r>
              <a:rPr lang="en-US" i="1" dirty="0"/>
              <a:t>They are a simple concept to grasp: </a:t>
            </a:r>
          </a:p>
          <a:p>
            <a:pPr>
              <a:buFont typeface="Wingdings" panose="05000000000000000000" pitchFamily="2" charset="2"/>
              <a:buChar char="§"/>
            </a:pPr>
            <a:r>
              <a:rPr lang="en-US" i="1" dirty="0"/>
              <a:t>The </a:t>
            </a:r>
            <a:r>
              <a:rPr lang="en-US" b="1" i="1" dirty="0">
                <a:solidFill>
                  <a:srgbClr val="0070C0"/>
                </a:solidFill>
              </a:rPr>
              <a:t>larger the symbol</a:t>
            </a:r>
            <a:r>
              <a:rPr lang="en-US" i="1" dirty="0">
                <a:solidFill>
                  <a:srgbClr val="0070C0"/>
                </a:solidFill>
              </a:rPr>
              <a:t>, the </a:t>
            </a:r>
            <a:r>
              <a:rPr lang="en-US" b="1" i="1" dirty="0">
                <a:solidFill>
                  <a:srgbClr val="0070C0"/>
                </a:solidFill>
              </a:rPr>
              <a:t>"more" of something exists at a location. </a:t>
            </a:r>
            <a:r>
              <a:rPr lang="en-US" b="1" dirty="0">
                <a:solidFill>
                  <a:srgbClr val="0070C0"/>
                </a:solidFill>
              </a:rPr>
              <a:t> </a:t>
            </a:r>
          </a:p>
          <a:p>
            <a:pPr>
              <a:buFont typeface="Wingdings" panose="05000000000000000000" pitchFamily="2" charset="2"/>
              <a:buChar char="Ø"/>
            </a:pPr>
            <a:r>
              <a:rPr lang="en-US" i="1" dirty="0"/>
              <a:t>Reasons Why We Like Them? </a:t>
            </a:r>
            <a:endParaRPr lang="en-US" dirty="0"/>
          </a:p>
          <a:p>
            <a:pPr>
              <a:buFont typeface="Wingdings" panose="05000000000000000000" pitchFamily="2" charset="2"/>
              <a:buChar char="Ø"/>
            </a:pPr>
            <a:r>
              <a:rPr lang="en-US" i="1" dirty="0"/>
              <a:t>Proportional symbol maps are </a:t>
            </a:r>
            <a:r>
              <a:rPr lang="en-US" b="1" i="1" dirty="0"/>
              <a:t>very flexible </a:t>
            </a:r>
            <a:r>
              <a:rPr lang="en-US" i="1" dirty="0"/>
              <a:t>because you can use either </a:t>
            </a:r>
            <a:r>
              <a:rPr lang="en-US" b="1" i="1" dirty="0"/>
              <a:t>numerical data </a:t>
            </a:r>
            <a:r>
              <a:rPr lang="en-US" i="1" dirty="0"/>
              <a:t>(e.g., income, age) or </a:t>
            </a:r>
            <a:r>
              <a:rPr lang="en-US" b="1" i="1" dirty="0"/>
              <a:t>ordered categorical data </a:t>
            </a:r>
            <a:r>
              <a:rPr lang="en-US" i="1" dirty="0"/>
              <a:t>(e.g., low, medium, and high risk of bankruptcy). </a:t>
            </a:r>
          </a:p>
          <a:p>
            <a:pPr>
              <a:buFont typeface="Wingdings" panose="05000000000000000000" pitchFamily="2" charset="2"/>
              <a:buChar char="Ø"/>
            </a:pPr>
            <a:r>
              <a:rPr lang="en-US" i="1" dirty="0"/>
              <a:t>They're also flexible because they can be used for data attached to geographic points (e.g., a precise location) or data attached to geographic areas (e.g., countries).  </a:t>
            </a:r>
            <a:endParaRPr lang="en-US" dirty="0"/>
          </a:p>
          <a:p>
            <a:endParaRPr lang="en-US" dirty="0"/>
          </a:p>
        </p:txBody>
      </p:sp>
    </p:spTree>
    <p:extLst>
      <p:ext uri="{BB962C8B-B14F-4D97-AF65-F5344CB8AC3E}">
        <p14:creationId xmlns:p14="http://schemas.microsoft.com/office/powerpoint/2010/main" val="3301326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229600" cy="6096000"/>
          </a:xfrm>
        </p:spPr>
        <p:txBody>
          <a:bodyPr>
            <a:normAutofit fontScale="77500" lnSpcReduction="20000"/>
          </a:bodyPr>
          <a:lstStyle/>
          <a:p>
            <a:pPr>
              <a:buFont typeface="Wingdings" panose="05000000000000000000" pitchFamily="2" charset="2"/>
              <a:buChar char="Ø"/>
            </a:pPr>
            <a:r>
              <a:rPr lang="en-US" i="1" dirty="0"/>
              <a:t>One advantage of proportional symbol maps over </a:t>
            </a:r>
            <a:r>
              <a:rPr lang="en-US" i="1" u="sng" dirty="0">
                <a:hlinkClick r:id="rId2"/>
              </a:rPr>
              <a:t>dot density maps</a:t>
            </a:r>
            <a:r>
              <a:rPr lang="en-US" i="1" dirty="0">
                <a:hlinkClick r:id="rId2"/>
              </a:rPr>
              <a:t> </a:t>
            </a:r>
            <a:r>
              <a:rPr lang="en-US" i="1" dirty="0"/>
              <a:t>is it is generally </a:t>
            </a:r>
            <a:r>
              <a:rPr lang="en-US" b="1" i="1" dirty="0"/>
              <a:t>easier for map readers to extract numbers from the map since estimating the size of a symbol is less tedious than counting many little dots</a:t>
            </a:r>
            <a:r>
              <a:rPr lang="en-US" i="1" dirty="0"/>
              <a:t>. </a:t>
            </a:r>
          </a:p>
          <a:p>
            <a:pPr>
              <a:buFont typeface="Wingdings" panose="05000000000000000000" pitchFamily="2" charset="2"/>
              <a:buChar char="Ø"/>
            </a:pPr>
            <a:r>
              <a:rPr lang="en-US" i="1" dirty="0"/>
              <a:t>An advantage of proportional symbol maps over </a:t>
            </a:r>
            <a:r>
              <a:rPr lang="en-US" i="1" u="sng" dirty="0">
                <a:hlinkClick r:id="rId3"/>
              </a:rPr>
              <a:t>choropleth maps</a:t>
            </a:r>
            <a:r>
              <a:rPr lang="en-US" i="1" dirty="0">
                <a:hlinkClick r:id="rId3"/>
              </a:rPr>
              <a:t> </a:t>
            </a:r>
            <a:r>
              <a:rPr lang="en-US" i="1" dirty="0"/>
              <a:t>is that the size of the enumeration unit doesn't matter: If a country with a small geographic area, such as the Netherlands, has a large data value attached to it, it will have a large symbol over it. </a:t>
            </a:r>
          </a:p>
          <a:p>
            <a:pPr>
              <a:buFont typeface="Wingdings" panose="05000000000000000000" pitchFamily="2" charset="2"/>
              <a:buChar char="Ø"/>
            </a:pPr>
            <a:r>
              <a:rPr lang="en-US" i="1" dirty="0"/>
              <a:t>By comparison, on a choropleth map, smaller places are easily overlooked on a busy map-even if they have large data values-while large countries such as Canada dominate the map no matter what color they are. </a:t>
            </a:r>
          </a:p>
          <a:p>
            <a:pPr>
              <a:buFont typeface="Wingdings" panose="05000000000000000000" pitchFamily="2" charset="2"/>
              <a:buChar char="Ø"/>
            </a:pPr>
            <a:r>
              <a:rPr lang="en-US" i="1" dirty="0"/>
              <a:t>It can be argued, thus, that proportional symbol maps "let the thematic data speak for itself," since the size of the symbols relates directly to the thematic data and not just the footprint of the enumeration unit Example datasets appropriate for proportional symbol maps:  </a:t>
            </a:r>
            <a:endParaRPr lang="en-US" dirty="0"/>
          </a:p>
          <a:p>
            <a:endParaRPr lang="en-US" dirty="0"/>
          </a:p>
        </p:txBody>
      </p:sp>
    </p:spTree>
    <p:extLst>
      <p:ext uri="{BB962C8B-B14F-4D97-AF65-F5344CB8AC3E}">
        <p14:creationId xmlns:p14="http://schemas.microsoft.com/office/powerpoint/2010/main" val="167960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2" fontAlgn="base"/>
            <a:r>
              <a:rPr lang="en-US" b="1" i="1" dirty="0"/>
              <a:t>liters of coffee consumed per capita in 2010 by country  </a:t>
            </a:r>
            <a:endParaRPr lang="en-US" sz="2000" dirty="0"/>
          </a:p>
          <a:p>
            <a:pPr lvl="2" fontAlgn="base"/>
            <a:r>
              <a:rPr lang="en-US" b="1" i="1" dirty="0"/>
              <a:t>location and magnitude of earthquakes in California 1900-2010  </a:t>
            </a:r>
            <a:endParaRPr lang="en-US" sz="2000" dirty="0"/>
          </a:p>
          <a:p>
            <a:pPr lvl="2" fontAlgn="base"/>
            <a:r>
              <a:rPr lang="en-US" b="1" i="1" dirty="0"/>
              <a:t>estimated likelihood of a major earthquake for cities in California (low, medium, and high risk)  </a:t>
            </a:r>
            <a:endParaRPr lang="en-US" sz="2000" dirty="0"/>
          </a:p>
          <a:p>
            <a:pPr lvl="2" fontAlgn="base"/>
            <a:r>
              <a:rPr lang="en-US" b="1" i="1" dirty="0"/>
              <a:t>population totals of the 50 largest cities in China </a:t>
            </a:r>
            <a:endParaRPr lang="en-US" dirty="0"/>
          </a:p>
        </p:txBody>
      </p:sp>
    </p:spTree>
    <p:extLst>
      <p:ext uri="{BB962C8B-B14F-4D97-AF65-F5344CB8AC3E}">
        <p14:creationId xmlns:p14="http://schemas.microsoft.com/office/powerpoint/2010/main" val="3598420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487362"/>
          </a:xfrm>
        </p:spPr>
        <p:txBody>
          <a:bodyPr>
            <a:normAutofit fontScale="90000"/>
          </a:bodyPr>
          <a:lstStyle/>
          <a:p>
            <a:pPr marL="6350" marR="0" indent="-6350">
              <a:lnSpc>
                <a:spcPct val="107000"/>
              </a:lnSpc>
              <a:spcBef>
                <a:spcPts val="0"/>
              </a:spcBef>
              <a:spcAft>
                <a:spcPts val="0"/>
              </a:spcAft>
            </a:pPr>
            <a:r>
              <a:rPr lang="en-US" b="1" dirty="0">
                <a:solidFill>
                  <a:srgbClr val="000000"/>
                </a:solidFill>
                <a:latin typeface="Cambria" panose="02040503050406030204" pitchFamily="18" charset="0"/>
                <a:ea typeface="Cambria" panose="02040503050406030204" pitchFamily="18" charset="0"/>
                <a:cs typeface="Cambria" panose="02040503050406030204" pitchFamily="18" charset="0"/>
              </a:rPr>
              <a:t>4.4. Dot density mapping </a:t>
            </a:r>
            <a:br>
              <a:rPr lang="en-US" sz="4000" b="1" dirty="0">
                <a:solidFill>
                  <a:srgbClr val="000000"/>
                </a:solidFill>
                <a:latin typeface="Cambria" panose="02040503050406030204" pitchFamily="18" charset="0"/>
                <a:ea typeface="Cambria" panose="02040503050406030204" pitchFamily="18" charset="0"/>
                <a:cs typeface="Cambria" panose="02040503050406030204" pitchFamily="18" charset="0"/>
              </a:rPr>
            </a:br>
            <a:endParaRPr lang="en-US" dirty="0"/>
          </a:p>
        </p:txBody>
      </p:sp>
      <p:sp>
        <p:nvSpPr>
          <p:cNvPr id="3" name="Content Placeholder 2"/>
          <p:cNvSpPr>
            <a:spLocks noGrp="1"/>
          </p:cNvSpPr>
          <p:nvPr>
            <p:ph idx="1"/>
          </p:nvPr>
        </p:nvSpPr>
        <p:spPr>
          <a:xfrm>
            <a:off x="587326" y="762000"/>
            <a:ext cx="8229600" cy="5867400"/>
          </a:xfrm>
        </p:spPr>
        <p:txBody>
          <a:bodyPr>
            <a:normAutofit fontScale="70000" lnSpcReduction="20000"/>
          </a:bodyPr>
          <a:lstStyle/>
          <a:p>
            <a:pPr>
              <a:buFont typeface="Wingdings" panose="05000000000000000000" pitchFamily="2" charset="2"/>
              <a:buChar char="Ø"/>
            </a:pPr>
            <a:r>
              <a:rPr lang="en-US" b="1" dirty="0"/>
              <a:t> A</a:t>
            </a:r>
            <a:r>
              <a:rPr lang="en-US" dirty="0"/>
              <a:t>lso called </a:t>
            </a:r>
            <a:r>
              <a:rPr lang="en-US" b="1" dirty="0"/>
              <a:t>dot maps </a:t>
            </a:r>
            <a:r>
              <a:rPr lang="en-US" dirty="0">
                <a:solidFill>
                  <a:srgbClr val="0070C0"/>
                </a:solidFill>
              </a:rPr>
              <a:t>place individual points on a map </a:t>
            </a:r>
            <a:r>
              <a:rPr lang="en-US" dirty="0"/>
              <a:t>to correspond with occurrences of </a:t>
            </a:r>
            <a:r>
              <a:rPr lang="en-US" b="1" dirty="0"/>
              <a:t>a particular feature</a:t>
            </a:r>
            <a:r>
              <a:rPr lang="en-US" dirty="0"/>
              <a:t> or </a:t>
            </a:r>
            <a:r>
              <a:rPr lang="en-US" b="1" dirty="0"/>
              <a:t>data</a:t>
            </a:r>
            <a:r>
              <a:rPr lang="en-US" dirty="0"/>
              <a:t>.</a:t>
            </a:r>
          </a:p>
          <a:p>
            <a:pPr>
              <a:buFont typeface="Wingdings" panose="05000000000000000000" pitchFamily="2" charset="2"/>
              <a:buChar char="Ø"/>
            </a:pPr>
            <a:r>
              <a:rPr lang="en-US" b="1" dirty="0"/>
              <a:t>Clusters of dots </a:t>
            </a:r>
            <a:r>
              <a:rPr lang="en-US" dirty="0"/>
              <a:t>show </a:t>
            </a:r>
            <a:r>
              <a:rPr lang="en-US" dirty="0">
                <a:solidFill>
                  <a:srgbClr val="00B0F0"/>
                </a:solidFill>
              </a:rPr>
              <a:t>where the features</a:t>
            </a:r>
            <a:r>
              <a:rPr lang="en-US" dirty="0"/>
              <a:t> or </a:t>
            </a:r>
            <a:r>
              <a:rPr lang="en-US" dirty="0">
                <a:solidFill>
                  <a:srgbClr val="0070C0"/>
                </a:solidFill>
              </a:rPr>
              <a:t>data are concentrated</a:t>
            </a:r>
            <a:r>
              <a:rPr lang="en-US" dirty="0"/>
              <a:t>. </a:t>
            </a:r>
          </a:p>
          <a:p>
            <a:pPr>
              <a:buFont typeface="Wingdings" panose="05000000000000000000" pitchFamily="2" charset="2"/>
              <a:buChar char="Ø"/>
            </a:pPr>
            <a:r>
              <a:rPr lang="en-US" dirty="0"/>
              <a:t>Dot density maps, or dot maps, portray </a:t>
            </a:r>
            <a:r>
              <a:rPr lang="en-US" b="1" dirty="0"/>
              <a:t>the geographic distribution of discrete phenomena using an arrangement of identical point symbols, most commonly dots. </a:t>
            </a:r>
          </a:p>
          <a:p>
            <a:pPr>
              <a:buFont typeface="Wingdings" panose="05000000000000000000" pitchFamily="2" charset="2"/>
              <a:buChar char="Ø"/>
            </a:pPr>
            <a:r>
              <a:rPr lang="en-US" dirty="0"/>
              <a:t>The dot density technique dates to at least the 19</a:t>
            </a:r>
            <a:r>
              <a:rPr lang="en-US" baseline="30000" dirty="0"/>
              <a:t>th</a:t>
            </a:r>
            <a:r>
              <a:rPr lang="en-US" dirty="0"/>
              <a:t> century and is  today accepted as  one of the primary techniques for representing geographic patterns .</a:t>
            </a:r>
          </a:p>
          <a:p>
            <a:pPr>
              <a:buFont typeface="Wingdings" panose="05000000000000000000" pitchFamily="2" charset="2"/>
              <a:buChar char="Ø"/>
            </a:pPr>
            <a:r>
              <a:rPr lang="en-US" dirty="0"/>
              <a:t>Dot density maps are particularly useful for understanding  global distribution of the mapped phenomenon and comparing relative densities of different  regions on the map. </a:t>
            </a:r>
          </a:p>
          <a:p>
            <a:pPr>
              <a:buFont typeface="Wingdings" panose="05000000000000000000" pitchFamily="2" charset="2"/>
              <a:buChar char="Ø"/>
            </a:pPr>
            <a:r>
              <a:rPr lang="en-US" dirty="0"/>
              <a:t>Dot density maps are also easy to understand, requiring little cognitive effort by the map reader when compared to isoline maps.</a:t>
            </a:r>
          </a:p>
          <a:p>
            <a:pPr>
              <a:buFont typeface="Wingdings" panose="05000000000000000000" pitchFamily="2" charset="2"/>
              <a:buChar char="Ø"/>
            </a:pPr>
            <a:r>
              <a:rPr lang="en-US" dirty="0"/>
              <a:t>However, retrieval of specific information from dot density maps is difficult, as map users find manual counting of dots tedious and tend to underestimate dot totals as density increase. </a:t>
            </a:r>
          </a:p>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81813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Types of Maps </a:t>
            </a:r>
            <a:endParaRPr lang="en-US"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a:buFont typeface="Wingdings" pitchFamily="2" charset="2"/>
              <a:buChar char="q"/>
            </a:pPr>
            <a:r>
              <a:rPr lang="en-US" i="1" dirty="0"/>
              <a:t> Based on </a:t>
            </a:r>
            <a:r>
              <a:rPr lang="en-US" b="1" i="1" dirty="0"/>
              <a:t>function</a:t>
            </a:r>
            <a:r>
              <a:rPr lang="en-US" i="1" dirty="0"/>
              <a:t> </a:t>
            </a:r>
            <a:r>
              <a:rPr lang="en-US" dirty="0"/>
              <a:t>there are three broad categories of maps</a:t>
            </a:r>
          </a:p>
          <a:p>
            <a:pPr>
              <a:buNone/>
            </a:pPr>
            <a:r>
              <a:rPr lang="en-US" sz="3500" b="1" dirty="0"/>
              <a:t>          1, </a:t>
            </a:r>
            <a:r>
              <a:rPr lang="en-US" sz="3900" b="1" dirty="0"/>
              <a:t>Reference maps</a:t>
            </a:r>
            <a:endParaRPr lang="en-US" sz="3900" dirty="0"/>
          </a:p>
          <a:p>
            <a:pPr>
              <a:buFont typeface="Wingdings" pitchFamily="2" charset="2"/>
              <a:buChar char="Ø"/>
            </a:pPr>
            <a:r>
              <a:rPr lang="en-US" dirty="0"/>
              <a:t> generally show several types of spatial data </a:t>
            </a:r>
            <a:r>
              <a:rPr lang="en-US" b="1" dirty="0"/>
              <a:t>without specific emphasis </a:t>
            </a:r>
            <a:r>
              <a:rPr lang="en-US" dirty="0"/>
              <a:t>on one type over another.</a:t>
            </a:r>
          </a:p>
          <a:p>
            <a:pPr>
              <a:buFont typeface="Wingdings" pitchFamily="2" charset="2"/>
              <a:buChar char="Ø"/>
            </a:pPr>
            <a:r>
              <a:rPr lang="en-US" dirty="0"/>
              <a:t> Reference maps can vary in </a:t>
            </a:r>
            <a:r>
              <a:rPr lang="en-US" b="1" dirty="0"/>
              <a:t>their complexity </a:t>
            </a:r>
            <a:r>
              <a:rPr lang="en-US" dirty="0"/>
              <a:t>and </a:t>
            </a:r>
            <a:r>
              <a:rPr lang="en-US" b="1" dirty="0"/>
              <a:t>size</a:t>
            </a:r>
            <a:r>
              <a:rPr lang="en-US" dirty="0"/>
              <a:t>, but generally include just the </a:t>
            </a:r>
            <a:r>
              <a:rPr lang="en-US" b="1" dirty="0"/>
              <a:t>various geographic features </a:t>
            </a:r>
            <a:r>
              <a:rPr lang="en-US" dirty="0"/>
              <a:t>that give a picture of the area being mapped, e.g. political boundaries, cities, and topographic features.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a:t>2 </a:t>
            </a:r>
            <a:r>
              <a:rPr lang="en-US" sz="3600" b="1" dirty="0"/>
              <a:t>THEMATIC MAP </a:t>
            </a:r>
          </a:p>
        </p:txBody>
      </p:sp>
      <p:sp>
        <p:nvSpPr>
          <p:cNvPr id="3" name="Content Placeholder 2"/>
          <p:cNvSpPr>
            <a:spLocks noGrp="1"/>
          </p:cNvSpPr>
          <p:nvPr>
            <p:ph idx="1"/>
          </p:nvPr>
        </p:nvSpPr>
        <p:spPr>
          <a:xfrm>
            <a:off x="457200" y="838200"/>
            <a:ext cx="8229600" cy="5638800"/>
          </a:xfrm>
        </p:spPr>
        <p:txBody>
          <a:bodyPr>
            <a:normAutofit lnSpcReduction="10000"/>
          </a:bodyPr>
          <a:lstStyle/>
          <a:p>
            <a:pPr>
              <a:buFont typeface="Wingdings" pitchFamily="2" charset="2"/>
              <a:buChar char="Ø"/>
            </a:pPr>
            <a:r>
              <a:rPr lang="en-US" dirty="0"/>
              <a:t> The map which has a </a:t>
            </a:r>
            <a:r>
              <a:rPr lang="en-US" b="1" dirty="0"/>
              <a:t>specific theme or focus</a:t>
            </a:r>
            <a:r>
              <a:rPr lang="en-US" dirty="0"/>
              <a:t>.</a:t>
            </a:r>
          </a:p>
          <a:p>
            <a:pPr>
              <a:buFont typeface="Wingdings" pitchFamily="2" charset="2"/>
              <a:buChar char="Ø"/>
            </a:pPr>
            <a:r>
              <a:rPr lang="en-US" dirty="0"/>
              <a:t> Thematic maps can vary </a:t>
            </a:r>
            <a:r>
              <a:rPr lang="en-US" b="1" dirty="0"/>
              <a:t>in topic</a:t>
            </a:r>
            <a:r>
              <a:rPr lang="en-US" dirty="0"/>
              <a:t>, </a:t>
            </a:r>
            <a:r>
              <a:rPr lang="en-US" b="1" dirty="0"/>
              <a:t>complexity, purpose </a:t>
            </a:r>
            <a:r>
              <a:rPr lang="en-US" dirty="0"/>
              <a:t>and </a:t>
            </a:r>
            <a:r>
              <a:rPr lang="en-US" b="1" dirty="0"/>
              <a:t>kind of representation</a:t>
            </a:r>
            <a:r>
              <a:rPr lang="en-US" dirty="0"/>
              <a:t>. </a:t>
            </a:r>
          </a:p>
          <a:p>
            <a:pPr>
              <a:buFont typeface="Wingdings" pitchFamily="2" charset="2"/>
              <a:buChar char="Ø"/>
            </a:pPr>
            <a:r>
              <a:rPr lang="en-US" dirty="0"/>
              <a:t>They generally show characteristics, or attributes, of features that vary spatially.</a:t>
            </a:r>
          </a:p>
          <a:p>
            <a:pPr>
              <a:buFont typeface="Wingdings" pitchFamily="2" charset="2"/>
              <a:buChar char="Ø"/>
            </a:pPr>
            <a:r>
              <a:rPr lang="en-US" dirty="0"/>
              <a:t> </a:t>
            </a:r>
            <a:r>
              <a:rPr lang="en-US" b="1" dirty="0"/>
              <a:t>The attribute can vary in a qualitative or nominal way, e.g. categories of land cover; or the attribute can vary in a quantitative way, e.g. amount of precipitation</a:t>
            </a:r>
            <a:r>
              <a:rPr lang="en-US" dirty="0"/>
              <a:t>. </a:t>
            </a:r>
          </a:p>
          <a:p>
            <a:pPr>
              <a:buFont typeface="Wingdings" pitchFamily="2" charset="2"/>
              <a:buChar char="Ø"/>
            </a:pPr>
            <a:r>
              <a:rPr lang="en-US" dirty="0"/>
              <a:t>Thematic maps can represent data with points, lines, areas or volumes.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3 </a:t>
            </a:r>
            <a:r>
              <a:rPr lang="en-US" sz="3600" b="1" dirty="0"/>
              <a:t>SPACIAL PURPOSE MAPS </a:t>
            </a:r>
          </a:p>
        </p:txBody>
      </p:sp>
      <p:sp>
        <p:nvSpPr>
          <p:cNvPr id="3" name="Content Placeholder 2"/>
          <p:cNvSpPr>
            <a:spLocks noGrp="1"/>
          </p:cNvSpPr>
          <p:nvPr>
            <p:ph idx="1"/>
          </p:nvPr>
        </p:nvSpPr>
        <p:spPr>
          <a:xfrm>
            <a:off x="609600" y="838200"/>
            <a:ext cx="8229600" cy="5486400"/>
          </a:xfrm>
        </p:spPr>
        <p:txBody>
          <a:bodyPr>
            <a:normAutofit/>
          </a:bodyPr>
          <a:lstStyle/>
          <a:p>
            <a:pPr>
              <a:buFont typeface="Wingdings" pitchFamily="2" charset="2"/>
              <a:buChar char="Ø"/>
            </a:pPr>
            <a:r>
              <a:rPr lang="en-US" dirty="0"/>
              <a:t>It lie somewhat between reference maps and thematic maps as they are often reference-like in their use but are </a:t>
            </a:r>
            <a:r>
              <a:rPr lang="en-US" b="1" dirty="0"/>
              <a:t>made for specific types of users or pertain to a specific type of data</a:t>
            </a:r>
            <a:r>
              <a:rPr lang="en-US" dirty="0"/>
              <a:t>.</a:t>
            </a:r>
          </a:p>
          <a:p>
            <a:pPr>
              <a:buFont typeface="Wingdings" pitchFamily="2" charset="2"/>
              <a:buChar char="Ø"/>
            </a:pPr>
            <a:r>
              <a:rPr lang="en-US" dirty="0"/>
              <a:t> Navigational maps, like those in road atlases , are considered special-purpose maps, as are maps for certain industries or occupations, like soil maps, and municipal utility maps.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5316</Words>
  <Application>Microsoft Office PowerPoint</Application>
  <PresentationFormat>On-screen Show (4:3)</PresentationFormat>
  <Paragraphs>378</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Cambria</vt:lpstr>
      <vt:lpstr>Verdana</vt:lpstr>
      <vt:lpstr>Wingdings</vt:lpstr>
      <vt:lpstr>Office Theme</vt:lpstr>
      <vt:lpstr>UNIT ONE  Introduction to Cartography</vt:lpstr>
      <vt:lpstr> Map</vt:lpstr>
      <vt:lpstr>Maps tells to us:  </vt:lpstr>
      <vt:lpstr> A well-designed map should include:  </vt:lpstr>
      <vt:lpstr>PowerPoint Presentation</vt:lpstr>
      <vt:lpstr>Basic characteristics of all maps: </vt:lpstr>
      <vt:lpstr>Types of Maps </vt:lpstr>
      <vt:lpstr>2 THEMATIC MAP </vt:lpstr>
      <vt:lpstr>3 SPACIAL PURPOSE MAPS </vt:lpstr>
      <vt:lpstr>PowerPoint Presentation</vt:lpstr>
      <vt:lpstr>PowerPoint Presentation</vt:lpstr>
      <vt:lpstr>PowerPoint Presentation</vt:lpstr>
      <vt:lpstr>PowerPoint Presentation</vt:lpstr>
      <vt:lpstr>PowerPoint Presentation</vt:lpstr>
      <vt:lpstr>PowerPoint Presentation</vt:lpstr>
      <vt:lpstr>Maps Based on Subject Matter  </vt:lpstr>
      <vt:lpstr>ways of representing scale on maps </vt:lpstr>
      <vt:lpstr>PowerPoint Presentation</vt:lpstr>
      <vt:lpstr>PowerPoint Presentation</vt:lpstr>
      <vt:lpstr>Purpose of map </vt:lpstr>
      <vt:lpstr>Elements of map </vt:lpstr>
      <vt:lpstr>PowerPoint Presentation</vt:lpstr>
      <vt:lpstr>UNIT TWO  MAP PROJECTION AND COORDINATE SYSTEM </vt:lpstr>
      <vt:lpstr>PowerPoint Presentation</vt:lpstr>
      <vt:lpstr>PowerPoint Presentation</vt:lpstr>
      <vt:lpstr>Latitude and Longitude </vt:lpstr>
      <vt:lpstr>PowerPoint Presentation</vt:lpstr>
      <vt:lpstr>PowerPoint Presentation</vt:lpstr>
      <vt:lpstr>PowerPoint Presentation</vt:lpstr>
      <vt:lpstr>PowerPoint Presentation</vt:lpstr>
      <vt:lpstr>PowerPoint Presentation</vt:lpstr>
      <vt:lpstr>Projected Coordinate System </vt:lpstr>
      <vt:lpstr>PowerPoint Presentation</vt:lpstr>
      <vt:lpstr>Map projections  </vt:lpstr>
      <vt:lpstr>PowerPoint Presentation</vt:lpstr>
      <vt:lpstr>Classification of Map projections  </vt:lpstr>
      <vt:lpstr>1. Planar or polar projection </vt:lpstr>
      <vt:lpstr>2. Conic projection</vt:lpstr>
      <vt:lpstr>3. Cylindrical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3  Topographic mapping </vt:lpstr>
      <vt:lpstr>PowerPoint Presentation</vt:lpstr>
      <vt:lpstr>PowerPoint Presentation</vt:lpstr>
      <vt:lpstr>PowerPoint Presentation</vt:lpstr>
      <vt:lpstr>Map design</vt:lpstr>
      <vt:lpstr>Basic Issues in Map Design</vt:lpstr>
      <vt:lpstr>PowerPoint Presentation</vt:lpstr>
      <vt:lpstr>PowerPoint Presentation</vt:lpstr>
      <vt:lpstr>Contour Maps </vt:lpstr>
      <vt:lpstr>Unit 4 Thematic mapping </vt:lpstr>
      <vt:lpstr>4.1. Choropleth mapping </vt:lpstr>
      <vt:lpstr>PowerPoint Presentation</vt:lpstr>
      <vt:lpstr>4.2. Isarithm mapping   </vt:lpstr>
      <vt:lpstr>PowerPoint Presentation</vt:lpstr>
      <vt:lpstr>4.3. Proportional point symbol mapping </vt:lpstr>
      <vt:lpstr>PowerPoint Presentation</vt:lpstr>
      <vt:lpstr>PowerPoint Presentation</vt:lpstr>
      <vt:lpstr>4.4. Dot density mapping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Introduction to Cartography</dc:title>
  <dc:creator>wonde</dc:creator>
  <cp:lastModifiedBy>niguse adane</cp:lastModifiedBy>
  <cp:revision>396</cp:revision>
  <dcterms:created xsi:type="dcterms:W3CDTF">2016-12-01T06:24:46Z</dcterms:created>
  <dcterms:modified xsi:type="dcterms:W3CDTF">2017-01-12T08:09:48Z</dcterms:modified>
</cp:coreProperties>
</file>