
<file path=[Content_Types].xml><?xml version="1.0" encoding="utf-8"?>
<Types xmlns="http://schemas.openxmlformats.org/package/2006/content-types">
  <Default Extension="jpeg" ContentType="image/jpeg"/>
  <Default Extension="wdp" ContentType="image/vnd.ms-photo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>
  <p:sldMasterIdLst>
    <p:sldMasterId id="2147483648" r:id="rId1"/>
  </p:sldMasterIdLst>
  <p:notesMasterIdLst>
    <p:notesMasterId r:id="rId25"/>
  </p:notesMasterIdLst>
  <p:sldIdLst>
    <p:sldId id="257" r:id="rId3"/>
    <p:sldId id="258" r:id="rId4"/>
    <p:sldId id="277" r:id="rId5"/>
    <p:sldId id="259" r:id="rId6"/>
    <p:sldId id="260" r:id="rId7"/>
    <p:sldId id="261" r:id="rId8"/>
    <p:sldId id="262" r:id="rId9"/>
    <p:sldId id="264" r:id="rId10"/>
    <p:sldId id="279" r:id="rId11"/>
    <p:sldId id="263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4" r:id="rId20"/>
    <p:sldId id="280" r:id="rId21"/>
    <p:sldId id="281" r:id="rId22"/>
    <p:sldId id="278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4" autoAdjust="0"/>
  </p:normalViewPr>
  <p:slideViewPr>
    <p:cSldViewPr snapToGrid="0">
      <p:cViewPr varScale="1">
        <p:scale>
          <a:sx n="69" d="100"/>
          <a:sy n="69" d="100"/>
        </p:scale>
        <p:origin x="14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notesMaster" Target="notesMasters/notesMaster1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D2892B-2135-4F0E-8A6D-87290149E0B2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07FED43-3C55-40D6-9E44-42C2254CDC4A}">
      <dgm:prSet phldrT="[Text]" custT="1"/>
      <dgm:spPr/>
      <dgm:t>
        <a:bodyPr/>
        <a:lstStyle/>
        <a:p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17,790 were screened for eligibility</a:t>
          </a:r>
          <a:r>
            <a:rPr lang="en-US" sz="1500" dirty="0"/>
            <a:t>)</a:t>
          </a:r>
        </a:p>
      </dgm:t>
    </dgm:pt>
    <dgm:pt modelId="{74ADB76A-6B09-49C2-8B80-9E6EB8873C9B}" cxnId="{6DA3C1C0-5D08-4839-A263-C213FA3211F2}" type="parTrans">
      <dgm:prSet/>
      <dgm:spPr/>
      <dgm:t>
        <a:bodyPr/>
        <a:lstStyle/>
        <a:p>
          <a:endParaRPr lang="en-US"/>
        </a:p>
      </dgm:t>
    </dgm:pt>
    <dgm:pt modelId="{CC20F31E-6A0C-4244-8A4C-E9640C1DFD04}" cxnId="{6DA3C1C0-5D08-4839-A263-C213FA3211F2}" type="sibTrans">
      <dgm:prSet/>
      <dgm:spPr/>
      <dgm:t>
        <a:bodyPr/>
        <a:lstStyle/>
        <a:p>
          <a:endParaRPr lang="en-US"/>
        </a:p>
      </dgm:t>
    </dgm:pt>
    <dgm:pt modelId="{01E25302-18CF-4126-AE34-602CFFE4B385}" type="asst">
      <dgm:prSet phldrT="[Text]" custT="1"/>
      <dgm:spPr/>
      <dgm:t>
        <a:bodyPr/>
        <a:lstStyle/>
        <a:p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4057 were eligible and gave consent) </a:t>
          </a:r>
        </a:p>
      </dgm:t>
    </dgm:pt>
    <dgm:pt modelId="{84E13530-9DC8-4DBF-8E82-B0480A20F0B2}" cxnId="{5F02CC92-D9F6-445D-B60F-8BCDEA27110C}" type="parTrans">
      <dgm:prSet/>
      <dgm:spPr/>
      <dgm:t>
        <a:bodyPr/>
        <a:lstStyle/>
        <a:p>
          <a:endParaRPr lang="en-US"/>
        </a:p>
      </dgm:t>
    </dgm:pt>
    <dgm:pt modelId="{C99DDFA0-C5D9-4E47-821D-8B6D8DFE178C}" cxnId="{5F02CC92-D9F6-445D-B60F-8BCDEA27110C}" type="sibTrans">
      <dgm:prSet/>
      <dgm:spPr/>
      <dgm:t>
        <a:bodyPr/>
        <a:lstStyle/>
        <a:p>
          <a:endParaRPr lang="en-US"/>
        </a:p>
      </dgm:t>
    </dgm:pt>
    <dgm:pt modelId="{C150E22F-DBE1-44B0-A3B2-F6B751B71E03}">
      <dgm:prSet phldrT="[Text]" custT="1"/>
      <dgm:spPr/>
      <dgm:t>
        <a:bodyPr/>
        <a:lstStyle/>
        <a:p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1019 Were assigned to receive azithromycin)</a:t>
          </a:r>
        </a:p>
      </dgm:t>
    </dgm:pt>
    <dgm:pt modelId="{250DA3E3-C3A3-4902-B6EF-BF2470D8608F}" cxnId="{4D06BA46-04FD-47DA-81D7-20B43E2FFC4A}" type="parTrans">
      <dgm:prSet/>
      <dgm:spPr/>
      <dgm:t>
        <a:bodyPr/>
        <a:lstStyle/>
        <a:p>
          <a:endParaRPr lang="en-US"/>
        </a:p>
      </dgm:t>
    </dgm:pt>
    <dgm:pt modelId="{8F9C6F8D-E9FA-48E7-9418-79BD4EB1C1F0}" cxnId="{4D06BA46-04FD-47DA-81D7-20B43E2FFC4A}" type="sibTrans">
      <dgm:prSet/>
      <dgm:spPr/>
      <dgm:t>
        <a:bodyPr/>
        <a:lstStyle/>
        <a:p>
          <a:endParaRPr lang="en-US"/>
        </a:p>
      </dgm:t>
    </dgm:pt>
    <dgm:pt modelId="{F4128A63-96EB-4E4C-B1F0-C1FC1B025BED}">
      <dgm:prSet phldrT="[Text]" custT="1"/>
      <dgm:spPr/>
      <dgm:t>
        <a:bodyPr/>
        <a:lstStyle/>
        <a:p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994 Were assigned to receive placebo</a:t>
          </a:r>
        </a:p>
      </dgm:t>
    </dgm:pt>
    <dgm:pt modelId="{9D254BE7-9280-49B9-9446-43A176F13725}" cxnId="{69C958BB-4B73-4EFA-A2CA-3FE0AD86E2BF}" type="parTrans">
      <dgm:prSet/>
      <dgm:spPr/>
      <dgm:t>
        <a:bodyPr/>
        <a:lstStyle/>
        <a:p>
          <a:endParaRPr lang="en-US"/>
        </a:p>
      </dgm:t>
    </dgm:pt>
    <dgm:pt modelId="{87ACA6DC-DF86-469C-9637-53C44AB720CC}" cxnId="{69C958BB-4B73-4EFA-A2CA-3FE0AD86E2BF}" type="sibTrans">
      <dgm:prSet/>
      <dgm:spPr/>
      <dgm:t>
        <a:bodyPr/>
        <a:lstStyle/>
        <a:p>
          <a:endParaRPr lang="en-US"/>
        </a:p>
      </dgm:t>
    </dgm:pt>
    <dgm:pt modelId="{8756315A-0E50-4C94-A101-79C246ABD8A2}" type="pres">
      <dgm:prSet presAssocID="{1FD2892B-2135-4F0E-8A6D-87290149E0B2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25C6806-881B-4669-AEDC-FC3F416C86D3}" type="pres">
      <dgm:prSet presAssocID="{807FED43-3C55-40D6-9E44-42C2254CDC4A}" presName="hierRoot1" presStyleCnt="0">
        <dgm:presLayoutVars>
          <dgm:hierBranch val="init"/>
        </dgm:presLayoutVars>
      </dgm:prSet>
      <dgm:spPr/>
    </dgm:pt>
    <dgm:pt modelId="{F6517713-E867-4340-A1C9-C302EC9096A4}" type="pres">
      <dgm:prSet presAssocID="{807FED43-3C55-40D6-9E44-42C2254CDC4A}" presName="rootComposite1" presStyleCnt="0"/>
      <dgm:spPr/>
    </dgm:pt>
    <dgm:pt modelId="{157EE930-7ECE-4DC0-A5C4-4CEF8A4B7F72}" type="pres">
      <dgm:prSet presAssocID="{807FED43-3C55-40D6-9E44-42C2254CDC4A}" presName="rootText1" presStyleLbl="alignAcc1" presStyleIdx="0" presStyleCnt="0" custScaleX="218417" custScaleY="9676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59D831-DC2E-475E-9148-DD5F713C3BC3}" type="pres">
      <dgm:prSet presAssocID="{807FED43-3C55-40D6-9E44-42C2254CDC4A}" presName="topArc1" presStyleLbl="parChTrans1D1" presStyleIdx="0" presStyleCnt="8"/>
      <dgm:spPr/>
    </dgm:pt>
    <dgm:pt modelId="{82906CBB-CE92-4857-8B7B-7B2F92BFFF3F}" type="pres">
      <dgm:prSet presAssocID="{807FED43-3C55-40D6-9E44-42C2254CDC4A}" presName="bottomArc1" presStyleLbl="parChTrans1D1" presStyleIdx="1" presStyleCnt="8"/>
      <dgm:spPr/>
    </dgm:pt>
    <dgm:pt modelId="{02202B74-20B6-44D6-BEEA-794E2B8D215A}" type="pres">
      <dgm:prSet presAssocID="{807FED43-3C55-40D6-9E44-42C2254CDC4A}" presName="topConnNode1" presStyleLbl="node1" presStyleIdx="0" presStyleCnt="0"/>
      <dgm:spPr/>
      <dgm:t>
        <a:bodyPr/>
        <a:lstStyle/>
        <a:p>
          <a:endParaRPr lang="en-US"/>
        </a:p>
      </dgm:t>
    </dgm:pt>
    <dgm:pt modelId="{AB4586E5-9F9E-4409-AB98-F73B36E40171}" type="pres">
      <dgm:prSet presAssocID="{807FED43-3C55-40D6-9E44-42C2254CDC4A}" presName="hierChild2" presStyleCnt="0"/>
      <dgm:spPr/>
    </dgm:pt>
    <dgm:pt modelId="{E8E94C90-949D-4DDA-94CD-B4CFC577987F}" type="pres">
      <dgm:prSet presAssocID="{250DA3E3-C3A3-4902-B6EF-BF2470D8608F}" presName="Name28" presStyleLbl="parChTrans1D2" presStyleIdx="0" presStyleCnt="3"/>
      <dgm:spPr/>
      <dgm:t>
        <a:bodyPr/>
        <a:lstStyle/>
        <a:p>
          <a:endParaRPr lang="en-US"/>
        </a:p>
      </dgm:t>
    </dgm:pt>
    <dgm:pt modelId="{5F9F423C-B676-47AC-B537-006A5BB7CE7E}" type="pres">
      <dgm:prSet presAssocID="{C150E22F-DBE1-44B0-A3B2-F6B751B71E03}" presName="hierRoot2" presStyleCnt="0">
        <dgm:presLayoutVars>
          <dgm:hierBranch val="init"/>
        </dgm:presLayoutVars>
      </dgm:prSet>
      <dgm:spPr/>
    </dgm:pt>
    <dgm:pt modelId="{85B1E566-4CF7-4A75-8F33-D2DB8F81F2C8}" type="pres">
      <dgm:prSet presAssocID="{C150E22F-DBE1-44B0-A3B2-F6B751B71E03}" presName="rootComposite2" presStyleCnt="0"/>
      <dgm:spPr/>
    </dgm:pt>
    <dgm:pt modelId="{AA3100B5-067C-433A-AB62-9AE6337A41EF}" type="pres">
      <dgm:prSet presAssocID="{C150E22F-DBE1-44B0-A3B2-F6B751B71E03}" presName="rootText2" presStyleLbl="alignAcc1" presStyleIdx="0" presStyleCnt="0" custScaleX="170525" custScaleY="172033" custLinFactNeighborX="-30214" custLinFactNeighborY="-727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A1C6DD-C826-4FC0-9EB6-5602634D2BF7}" type="pres">
      <dgm:prSet presAssocID="{C150E22F-DBE1-44B0-A3B2-F6B751B71E03}" presName="topArc2" presStyleLbl="parChTrans1D1" presStyleIdx="2" presStyleCnt="8"/>
      <dgm:spPr/>
    </dgm:pt>
    <dgm:pt modelId="{8E39EAF1-BCE5-43B7-91D0-AF4AC624D9A7}" type="pres">
      <dgm:prSet presAssocID="{C150E22F-DBE1-44B0-A3B2-F6B751B71E03}" presName="bottomArc2" presStyleLbl="parChTrans1D1" presStyleIdx="3" presStyleCnt="8"/>
      <dgm:spPr/>
    </dgm:pt>
    <dgm:pt modelId="{E9D381FB-5A3E-4D90-9BF1-1F8A2281374D}" type="pres">
      <dgm:prSet presAssocID="{C150E22F-DBE1-44B0-A3B2-F6B751B71E03}" presName="topConnNode2" presStyleLbl="node2" presStyleIdx="0" presStyleCnt="0"/>
      <dgm:spPr/>
      <dgm:t>
        <a:bodyPr/>
        <a:lstStyle/>
        <a:p>
          <a:endParaRPr lang="en-US"/>
        </a:p>
      </dgm:t>
    </dgm:pt>
    <dgm:pt modelId="{716786C4-82FF-42E8-8598-F6CE2258E2A3}" type="pres">
      <dgm:prSet presAssocID="{C150E22F-DBE1-44B0-A3B2-F6B751B71E03}" presName="hierChild4" presStyleCnt="0"/>
      <dgm:spPr/>
    </dgm:pt>
    <dgm:pt modelId="{25F030F5-4B74-46BE-A97E-65F465C5C79F}" type="pres">
      <dgm:prSet presAssocID="{C150E22F-DBE1-44B0-A3B2-F6B751B71E03}" presName="hierChild5" presStyleCnt="0"/>
      <dgm:spPr/>
    </dgm:pt>
    <dgm:pt modelId="{A66B72F5-F054-41BA-973A-C55F36062C59}" type="pres">
      <dgm:prSet presAssocID="{9D254BE7-9280-49B9-9446-43A176F13725}" presName="Name28" presStyleLbl="parChTrans1D2" presStyleIdx="1" presStyleCnt="3"/>
      <dgm:spPr/>
      <dgm:t>
        <a:bodyPr/>
        <a:lstStyle/>
        <a:p>
          <a:endParaRPr lang="en-US"/>
        </a:p>
      </dgm:t>
    </dgm:pt>
    <dgm:pt modelId="{FB5C1DD4-8C3C-4436-82BF-E145D5C7DC07}" type="pres">
      <dgm:prSet presAssocID="{F4128A63-96EB-4E4C-B1F0-C1FC1B025BED}" presName="hierRoot2" presStyleCnt="0">
        <dgm:presLayoutVars>
          <dgm:hierBranch val="init"/>
        </dgm:presLayoutVars>
      </dgm:prSet>
      <dgm:spPr/>
    </dgm:pt>
    <dgm:pt modelId="{B510EDA2-540A-4ECF-82C0-FE0359FC3BA3}" type="pres">
      <dgm:prSet presAssocID="{F4128A63-96EB-4E4C-B1F0-C1FC1B025BED}" presName="rootComposite2" presStyleCnt="0"/>
      <dgm:spPr/>
    </dgm:pt>
    <dgm:pt modelId="{1E57CD19-EA8C-4BCB-B33C-5F4B9860304C}" type="pres">
      <dgm:prSet presAssocID="{F4128A63-96EB-4E4C-B1F0-C1FC1B025BED}" presName="rootText2" presStyleLbl="alignAcc1" presStyleIdx="0" presStyleCnt="0" custScaleX="126550" custScaleY="130860" custLinFactNeighborX="29068" custLinFactNeighborY="-779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2719D0-82C2-4738-A960-E9C6DB4C361E}" type="pres">
      <dgm:prSet presAssocID="{F4128A63-96EB-4E4C-B1F0-C1FC1B025BED}" presName="topArc2" presStyleLbl="parChTrans1D1" presStyleIdx="4" presStyleCnt="8"/>
      <dgm:spPr/>
    </dgm:pt>
    <dgm:pt modelId="{15E46FAC-0D8B-45A2-B463-B4892C4FAC3E}" type="pres">
      <dgm:prSet presAssocID="{F4128A63-96EB-4E4C-B1F0-C1FC1B025BED}" presName="bottomArc2" presStyleLbl="parChTrans1D1" presStyleIdx="5" presStyleCnt="8"/>
      <dgm:spPr/>
    </dgm:pt>
    <dgm:pt modelId="{8825DAF7-573B-4396-B23E-2EF68E9F340A}" type="pres">
      <dgm:prSet presAssocID="{F4128A63-96EB-4E4C-B1F0-C1FC1B025BED}" presName="topConnNode2" presStyleLbl="node2" presStyleIdx="0" presStyleCnt="0"/>
      <dgm:spPr/>
      <dgm:t>
        <a:bodyPr/>
        <a:lstStyle/>
        <a:p>
          <a:endParaRPr lang="en-US"/>
        </a:p>
      </dgm:t>
    </dgm:pt>
    <dgm:pt modelId="{E8FD5836-A9C2-45B7-BAF3-876E15DE6BB4}" type="pres">
      <dgm:prSet presAssocID="{F4128A63-96EB-4E4C-B1F0-C1FC1B025BED}" presName="hierChild4" presStyleCnt="0"/>
      <dgm:spPr/>
    </dgm:pt>
    <dgm:pt modelId="{8CF5B89C-21B0-4D43-8CAD-C6F4A533FE54}" type="pres">
      <dgm:prSet presAssocID="{F4128A63-96EB-4E4C-B1F0-C1FC1B025BED}" presName="hierChild5" presStyleCnt="0"/>
      <dgm:spPr/>
    </dgm:pt>
    <dgm:pt modelId="{2DDE22DF-7534-4AFA-8B72-6E08A0BD01FF}" type="pres">
      <dgm:prSet presAssocID="{807FED43-3C55-40D6-9E44-42C2254CDC4A}" presName="hierChild3" presStyleCnt="0"/>
      <dgm:spPr/>
    </dgm:pt>
    <dgm:pt modelId="{96B6CDFC-5A64-49E1-8F08-855F73905818}" type="pres">
      <dgm:prSet presAssocID="{84E13530-9DC8-4DBF-8E82-B0480A20F0B2}" presName="Name101" presStyleLbl="parChTrans1D2" presStyleIdx="2" presStyleCnt="3"/>
      <dgm:spPr/>
      <dgm:t>
        <a:bodyPr/>
        <a:lstStyle/>
        <a:p>
          <a:endParaRPr lang="en-US"/>
        </a:p>
      </dgm:t>
    </dgm:pt>
    <dgm:pt modelId="{6DA3F0B0-9E6E-4AF3-A6D4-3C6F2781A01A}" type="pres">
      <dgm:prSet presAssocID="{01E25302-18CF-4126-AE34-602CFFE4B385}" presName="hierRoot3" presStyleCnt="0">
        <dgm:presLayoutVars>
          <dgm:hierBranch val="init"/>
        </dgm:presLayoutVars>
      </dgm:prSet>
      <dgm:spPr/>
    </dgm:pt>
    <dgm:pt modelId="{C9E33AE1-A18D-48E8-849E-C163D0E0D704}" type="pres">
      <dgm:prSet presAssocID="{01E25302-18CF-4126-AE34-602CFFE4B385}" presName="rootComposite3" presStyleCnt="0"/>
      <dgm:spPr/>
    </dgm:pt>
    <dgm:pt modelId="{1F95229F-FA95-4515-B193-7C2A3F270D1C}" type="pres">
      <dgm:prSet presAssocID="{01E25302-18CF-4126-AE34-602CFFE4B385}" presName="rootText3" presStyleLbl="alignAcc1" presStyleIdx="0" presStyleCnt="0" custScaleX="74969" custScaleY="140479" custLinFactNeighborX="-65470" custLinFactNeighborY="-257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48AA19-1684-4F3F-AC00-D4E58F6988CE}" type="pres">
      <dgm:prSet presAssocID="{01E25302-18CF-4126-AE34-602CFFE4B385}" presName="topArc3" presStyleLbl="parChTrans1D1" presStyleIdx="6" presStyleCnt="8"/>
      <dgm:spPr/>
    </dgm:pt>
    <dgm:pt modelId="{FE3B7E8D-3C1F-44AC-BDA9-288A857A5B0E}" type="pres">
      <dgm:prSet presAssocID="{01E25302-18CF-4126-AE34-602CFFE4B385}" presName="bottomArc3" presStyleLbl="parChTrans1D1" presStyleIdx="7" presStyleCnt="8"/>
      <dgm:spPr/>
    </dgm:pt>
    <dgm:pt modelId="{7173C381-4625-4C37-AA06-13683B91AAED}" type="pres">
      <dgm:prSet presAssocID="{01E25302-18CF-4126-AE34-602CFFE4B385}" presName="topConnNode3" presStyleLbl="asst1" presStyleIdx="0" presStyleCnt="0"/>
      <dgm:spPr/>
      <dgm:t>
        <a:bodyPr/>
        <a:lstStyle/>
        <a:p>
          <a:endParaRPr lang="en-US"/>
        </a:p>
      </dgm:t>
    </dgm:pt>
    <dgm:pt modelId="{FF075827-91B2-471B-BA9F-C623A38C9502}" type="pres">
      <dgm:prSet presAssocID="{01E25302-18CF-4126-AE34-602CFFE4B385}" presName="hierChild6" presStyleCnt="0"/>
      <dgm:spPr/>
    </dgm:pt>
    <dgm:pt modelId="{4F0E6C70-8F07-4DC4-8C61-9DCE845F688A}" type="pres">
      <dgm:prSet presAssocID="{01E25302-18CF-4126-AE34-602CFFE4B385}" presName="hierChild7" presStyleCnt="0"/>
      <dgm:spPr/>
    </dgm:pt>
  </dgm:ptLst>
  <dgm:cxnLst>
    <dgm:cxn modelId="{EA4C1564-EFC8-4184-932C-322AC110B672}" type="presOf" srcId="{F4128A63-96EB-4E4C-B1F0-C1FC1B025BED}" destId="{8825DAF7-573B-4396-B23E-2EF68E9F340A}" srcOrd="1" destOrd="0" presId="urn:microsoft.com/office/officeart/2008/layout/HalfCircleOrganizationChart"/>
    <dgm:cxn modelId="{AE79ECB8-2CDF-4676-A333-A3069A243685}" type="presOf" srcId="{C150E22F-DBE1-44B0-A3B2-F6B751B71E03}" destId="{E9D381FB-5A3E-4D90-9BF1-1F8A2281374D}" srcOrd="1" destOrd="0" presId="urn:microsoft.com/office/officeart/2008/layout/HalfCircleOrganizationChart"/>
    <dgm:cxn modelId="{5F02CC92-D9F6-445D-B60F-8BCDEA27110C}" srcId="{807FED43-3C55-40D6-9E44-42C2254CDC4A}" destId="{01E25302-18CF-4126-AE34-602CFFE4B385}" srcOrd="0" destOrd="0" parTransId="{84E13530-9DC8-4DBF-8E82-B0480A20F0B2}" sibTransId="{C99DDFA0-C5D9-4E47-821D-8B6D8DFE178C}"/>
    <dgm:cxn modelId="{2EF9327C-21E2-4C59-B51B-9A1C8F00B790}" type="presOf" srcId="{01E25302-18CF-4126-AE34-602CFFE4B385}" destId="{7173C381-4625-4C37-AA06-13683B91AAED}" srcOrd="1" destOrd="0" presId="urn:microsoft.com/office/officeart/2008/layout/HalfCircleOrganizationChart"/>
    <dgm:cxn modelId="{6DA3C1C0-5D08-4839-A263-C213FA3211F2}" srcId="{1FD2892B-2135-4F0E-8A6D-87290149E0B2}" destId="{807FED43-3C55-40D6-9E44-42C2254CDC4A}" srcOrd="0" destOrd="0" parTransId="{74ADB76A-6B09-49C2-8B80-9E6EB8873C9B}" sibTransId="{CC20F31E-6A0C-4244-8A4C-E9640C1DFD04}"/>
    <dgm:cxn modelId="{4D06BA46-04FD-47DA-81D7-20B43E2FFC4A}" srcId="{807FED43-3C55-40D6-9E44-42C2254CDC4A}" destId="{C150E22F-DBE1-44B0-A3B2-F6B751B71E03}" srcOrd="1" destOrd="0" parTransId="{250DA3E3-C3A3-4902-B6EF-BF2470D8608F}" sibTransId="{8F9C6F8D-E9FA-48E7-9418-79BD4EB1C1F0}"/>
    <dgm:cxn modelId="{C33E783D-5D23-4A86-A528-E573BED33ADD}" type="presOf" srcId="{F4128A63-96EB-4E4C-B1F0-C1FC1B025BED}" destId="{1E57CD19-EA8C-4BCB-B33C-5F4B9860304C}" srcOrd="0" destOrd="0" presId="urn:microsoft.com/office/officeart/2008/layout/HalfCircleOrganizationChart"/>
    <dgm:cxn modelId="{69C958BB-4B73-4EFA-A2CA-3FE0AD86E2BF}" srcId="{807FED43-3C55-40D6-9E44-42C2254CDC4A}" destId="{F4128A63-96EB-4E4C-B1F0-C1FC1B025BED}" srcOrd="2" destOrd="0" parTransId="{9D254BE7-9280-49B9-9446-43A176F13725}" sibTransId="{87ACA6DC-DF86-469C-9637-53C44AB720CC}"/>
    <dgm:cxn modelId="{5A1DD17F-6488-4C3D-AD53-5A0662B05666}" type="presOf" srcId="{84E13530-9DC8-4DBF-8E82-B0480A20F0B2}" destId="{96B6CDFC-5A64-49E1-8F08-855F73905818}" srcOrd="0" destOrd="0" presId="urn:microsoft.com/office/officeart/2008/layout/HalfCircleOrganizationChart"/>
    <dgm:cxn modelId="{28604C7F-93A4-4601-AD75-3C85A64BFB7F}" type="presOf" srcId="{1FD2892B-2135-4F0E-8A6D-87290149E0B2}" destId="{8756315A-0E50-4C94-A101-79C246ABD8A2}" srcOrd="0" destOrd="0" presId="urn:microsoft.com/office/officeart/2008/layout/HalfCircleOrganizationChart"/>
    <dgm:cxn modelId="{79016D5A-CFAC-4A24-AA2C-2218347846E3}" type="presOf" srcId="{01E25302-18CF-4126-AE34-602CFFE4B385}" destId="{1F95229F-FA95-4515-B193-7C2A3F270D1C}" srcOrd="0" destOrd="0" presId="urn:microsoft.com/office/officeart/2008/layout/HalfCircleOrganizationChart"/>
    <dgm:cxn modelId="{A79F5AE8-ADDF-437C-B60A-32B20C41D725}" type="presOf" srcId="{250DA3E3-C3A3-4902-B6EF-BF2470D8608F}" destId="{E8E94C90-949D-4DDA-94CD-B4CFC577987F}" srcOrd="0" destOrd="0" presId="urn:microsoft.com/office/officeart/2008/layout/HalfCircleOrganizationChart"/>
    <dgm:cxn modelId="{DFD78C01-FAFB-4C3E-AC96-163DE74E1FEA}" type="presOf" srcId="{807FED43-3C55-40D6-9E44-42C2254CDC4A}" destId="{157EE930-7ECE-4DC0-A5C4-4CEF8A4B7F72}" srcOrd="0" destOrd="0" presId="urn:microsoft.com/office/officeart/2008/layout/HalfCircleOrganizationChart"/>
    <dgm:cxn modelId="{6FA13545-CAA6-4C73-913C-F666F8B18A28}" type="presOf" srcId="{C150E22F-DBE1-44B0-A3B2-F6B751B71E03}" destId="{AA3100B5-067C-433A-AB62-9AE6337A41EF}" srcOrd="0" destOrd="0" presId="urn:microsoft.com/office/officeart/2008/layout/HalfCircleOrganizationChart"/>
    <dgm:cxn modelId="{0F17AE33-C98A-4D56-BA5E-425D355FF9F4}" type="presOf" srcId="{807FED43-3C55-40D6-9E44-42C2254CDC4A}" destId="{02202B74-20B6-44D6-BEEA-794E2B8D215A}" srcOrd="1" destOrd="0" presId="urn:microsoft.com/office/officeart/2008/layout/HalfCircleOrganizationChart"/>
    <dgm:cxn modelId="{40B71375-7D3E-4C67-8EC6-2C76949BC090}" type="presOf" srcId="{9D254BE7-9280-49B9-9446-43A176F13725}" destId="{A66B72F5-F054-41BA-973A-C55F36062C59}" srcOrd="0" destOrd="0" presId="urn:microsoft.com/office/officeart/2008/layout/HalfCircleOrganizationChart"/>
    <dgm:cxn modelId="{D0423238-88E2-4E8B-8804-88F41230AE8B}" type="presParOf" srcId="{8756315A-0E50-4C94-A101-79C246ABD8A2}" destId="{F25C6806-881B-4669-AEDC-FC3F416C86D3}" srcOrd="0" destOrd="0" presId="urn:microsoft.com/office/officeart/2008/layout/HalfCircleOrganizationChart"/>
    <dgm:cxn modelId="{C7A722B6-A6B6-4C45-AE78-06BE9A68FFD4}" type="presParOf" srcId="{F25C6806-881B-4669-AEDC-FC3F416C86D3}" destId="{F6517713-E867-4340-A1C9-C302EC9096A4}" srcOrd="0" destOrd="0" presId="urn:microsoft.com/office/officeart/2008/layout/HalfCircleOrganizationChart"/>
    <dgm:cxn modelId="{BF1A0296-E727-4311-964C-179987B574C4}" type="presParOf" srcId="{F6517713-E867-4340-A1C9-C302EC9096A4}" destId="{157EE930-7ECE-4DC0-A5C4-4CEF8A4B7F72}" srcOrd="0" destOrd="0" presId="urn:microsoft.com/office/officeart/2008/layout/HalfCircleOrganizationChart"/>
    <dgm:cxn modelId="{CEF98601-A98B-44BD-A163-6A9F3CFA804E}" type="presParOf" srcId="{F6517713-E867-4340-A1C9-C302EC9096A4}" destId="{0759D831-DC2E-475E-9148-DD5F713C3BC3}" srcOrd="1" destOrd="0" presId="urn:microsoft.com/office/officeart/2008/layout/HalfCircleOrganizationChart"/>
    <dgm:cxn modelId="{55B4DEFA-2B6E-4463-B070-4C73085E2BE8}" type="presParOf" srcId="{F6517713-E867-4340-A1C9-C302EC9096A4}" destId="{82906CBB-CE92-4857-8B7B-7B2F92BFFF3F}" srcOrd="2" destOrd="0" presId="urn:microsoft.com/office/officeart/2008/layout/HalfCircleOrganizationChart"/>
    <dgm:cxn modelId="{47565217-0005-4D49-8686-CCD8248261DA}" type="presParOf" srcId="{F6517713-E867-4340-A1C9-C302EC9096A4}" destId="{02202B74-20B6-44D6-BEEA-794E2B8D215A}" srcOrd="3" destOrd="0" presId="urn:microsoft.com/office/officeart/2008/layout/HalfCircleOrganizationChart"/>
    <dgm:cxn modelId="{BE71763E-E3EA-4FAB-AEB1-38EEB4ACDECB}" type="presParOf" srcId="{F25C6806-881B-4669-AEDC-FC3F416C86D3}" destId="{AB4586E5-9F9E-4409-AB98-F73B36E40171}" srcOrd="1" destOrd="0" presId="urn:microsoft.com/office/officeart/2008/layout/HalfCircleOrganizationChart"/>
    <dgm:cxn modelId="{4BCB2E09-5826-4211-900C-13E8EAF32E9C}" type="presParOf" srcId="{AB4586E5-9F9E-4409-AB98-F73B36E40171}" destId="{E8E94C90-949D-4DDA-94CD-B4CFC577987F}" srcOrd="0" destOrd="0" presId="urn:microsoft.com/office/officeart/2008/layout/HalfCircleOrganizationChart"/>
    <dgm:cxn modelId="{2258AD39-9CB4-4586-86A2-1BD58A4FAD18}" type="presParOf" srcId="{AB4586E5-9F9E-4409-AB98-F73B36E40171}" destId="{5F9F423C-B676-47AC-B537-006A5BB7CE7E}" srcOrd="1" destOrd="0" presId="urn:microsoft.com/office/officeart/2008/layout/HalfCircleOrganizationChart"/>
    <dgm:cxn modelId="{8D35D32A-9E94-4B87-8CB1-B1E8BBD715B5}" type="presParOf" srcId="{5F9F423C-B676-47AC-B537-006A5BB7CE7E}" destId="{85B1E566-4CF7-4A75-8F33-D2DB8F81F2C8}" srcOrd="0" destOrd="0" presId="urn:microsoft.com/office/officeart/2008/layout/HalfCircleOrganizationChart"/>
    <dgm:cxn modelId="{F02A8E8E-1F39-4DEF-AD27-9570E8B1AA7B}" type="presParOf" srcId="{85B1E566-4CF7-4A75-8F33-D2DB8F81F2C8}" destId="{AA3100B5-067C-433A-AB62-9AE6337A41EF}" srcOrd="0" destOrd="0" presId="urn:microsoft.com/office/officeart/2008/layout/HalfCircleOrganizationChart"/>
    <dgm:cxn modelId="{D2FD9B91-6223-4DF8-831D-D9B8E1EAA999}" type="presParOf" srcId="{85B1E566-4CF7-4A75-8F33-D2DB8F81F2C8}" destId="{A3A1C6DD-C826-4FC0-9EB6-5602634D2BF7}" srcOrd="1" destOrd="0" presId="urn:microsoft.com/office/officeart/2008/layout/HalfCircleOrganizationChart"/>
    <dgm:cxn modelId="{D8CF6727-90D6-455A-A8C1-03F2139D2AD7}" type="presParOf" srcId="{85B1E566-4CF7-4A75-8F33-D2DB8F81F2C8}" destId="{8E39EAF1-BCE5-43B7-91D0-AF4AC624D9A7}" srcOrd="2" destOrd="0" presId="urn:microsoft.com/office/officeart/2008/layout/HalfCircleOrganizationChart"/>
    <dgm:cxn modelId="{396D7D45-0EEC-4B4C-A7F8-9A57F6F999DD}" type="presParOf" srcId="{85B1E566-4CF7-4A75-8F33-D2DB8F81F2C8}" destId="{E9D381FB-5A3E-4D90-9BF1-1F8A2281374D}" srcOrd="3" destOrd="0" presId="urn:microsoft.com/office/officeart/2008/layout/HalfCircleOrganizationChart"/>
    <dgm:cxn modelId="{83826FB8-9FA4-430B-BBD6-3BAB6F862E3D}" type="presParOf" srcId="{5F9F423C-B676-47AC-B537-006A5BB7CE7E}" destId="{716786C4-82FF-42E8-8598-F6CE2258E2A3}" srcOrd="1" destOrd="0" presId="urn:microsoft.com/office/officeart/2008/layout/HalfCircleOrganizationChart"/>
    <dgm:cxn modelId="{38D71FCC-CBDE-4136-BBFD-6F037E6E75CD}" type="presParOf" srcId="{5F9F423C-B676-47AC-B537-006A5BB7CE7E}" destId="{25F030F5-4B74-46BE-A97E-65F465C5C79F}" srcOrd="2" destOrd="0" presId="urn:microsoft.com/office/officeart/2008/layout/HalfCircleOrganizationChart"/>
    <dgm:cxn modelId="{2A2872BD-4838-4771-9AF2-BFFC0B718C7F}" type="presParOf" srcId="{AB4586E5-9F9E-4409-AB98-F73B36E40171}" destId="{A66B72F5-F054-41BA-973A-C55F36062C59}" srcOrd="2" destOrd="0" presId="urn:microsoft.com/office/officeart/2008/layout/HalfCircleOrganizationChart"/>
    <dgm:cxn modelId="{F9D28005-F18B-4A45-994A-3F52F3385518}" type="presParOf" srcId="{AB4586E5-9F9E-4409-AB98-F73B36E40171}" destId="{FB5C1DD4-8C3C-4436-82BF-E145D5C7DC07}" srcOrd="3" destOrd="0" presId="urn:microsoft.com/office/officeart/2008/layout/HalfCircleOrganizationChart"/>
    <dgm:cxn modelId="{4DA33EF7-720A-4823-A464-187D8929DD8D}" type="presParOf" srcId="{FB5C1DD4-8C3C-4436-82BF-E145D5C7DC07}" destId="{B510EDA2-540A-4ECF-82C0-FE0359FC3BA3}" srcOrd="0" destOrd="0" presId="urn:microsoft.com/office/officeart/2008/layout/HalfCircleOrganizationChart"/>
    <dgm:cxn modelId="{759082BE-CE7A-4524-9F3B-F90E5AF245EB}" type="presParOf" srcId="{B510EDA2-540A-4ECF-82C0-FE0359FC3BA3}" destId="{1E57CD19-EA8C-4BCB-B33C-5F4B9860304C}" srcOrd="0" destOrd="0" presId="urn:microsoft.com/office/officeart/2008/layout/HalfCircleOrganizationChart"/>
    <dgm:cxn modelId="{D06699D8-BD33-4824-BE27-F454D6E4CBFF}" type="presParOf" srcId="{B510EDA2-540A-4ECF-82C0-FE0359FC3BA3}" destId="{4A2719D0-82C2-4738-A960-E9C6DB4C361E}" srcOrd="1" destOrd="0" presId="urn:microsoft.com/office/officeart/2008/layout/HalfCircleOrganizationChart"/>
    <dgm:cxn modelId="{D74A6C1D-919F-4CB9-A3A2-58F5970371A8}" type="presParOf" srcId="{B510EDA2-540A-4ECF-82C0-FE0359FC3BA3}" destId="{15E46FAC-0D8B-45A2-B463-B4892C4FAC3E}" srcOrd="2" destOrd="0" presId="urn:microsoft.com/office/officeart/2008/layout/HalfCircleOrganizationChart"/>
    <dgm:cxn modelId="{BC456BE6-8FAC-4E6A-B67D-01FAC6D3316D}" type="presParOf" srcId="{B510EDA2-540A-4ECF-82C0-FE0359FC3BA3}" destId="{8825DAF7-573B-4396-B23E-2EF68E9F340A}" srcOrd="3" destOrd="0" presId="urn:microsoft.com/office/officeart/2008/layout/HalfCircleOrganizationChart"/>
    <dgm:cxn modelId="{0A3E3A6C-66B9-4069-87AE-8932C14BB2DA}" type="presParOf" srcId="{FB5C1DD4-8C3C-4436-82BF-E145D5C7DC07}" destId="{E8FD5836-A9C2-45B7-BAF3-876E15DE6BB4}" srcOrd="1" destOrd="0" presId="urn:microsoft.com/office/officeart/2008/layout/HalfCircleOrganizationChart"/>
    <dgm:cxn modelId="{4845A932-B428-4475-A169-DF758131D189}" type="presParOf" srcId="{FB5C1DD4-8C3C-4436-82BF-E145D5C7DC07}" destId="{8CF5B89C-21B0-4D43-8CAD-C6F4A533FE54}" srcOrd="2" destOrd="0" presId="urn:microsoft.com/office/officeart/2008/layout/HalfCircleOrganizationChart"/>
    <dgm:cxn modelId="{2BF58C2B-29D6-4DBD-A4CF-6E72DF200363}" type="presParOf" srcId="{F25C6806-881B-4669-AEDC-FC3F416C86D3}" destId="{2DDE22DF-7534-4AFA-8B72-6E08A0BD01FF}" srcOrd="2" destOrd="0" presId="urn:microsoft.com/office/officeart/2008/layout/HalfCircleOrganizationChart"/>
    <dgm:cxn modelId="{53FA1DAA-ECA8-43C3-BCBD-911E0C852CF9}" type="presParOf" srcId="{2DDE22DF-7534-4AFA-8B72-6E08A0BD01FF}" destId="{96B6CDFC-5A64-49E1-8F08-855F73905818}" srcOrd="0" destOrd="0" presId="urn:microsoft.com/office/officeart/2008/layout/HalfCircleOrganizationChart"/>
    <dgm:cxn modelId="{FCCB8CA9-0192-4F39-B4AB-58777138340F}" type="presParOf" srcId="{2DDE22DF-7534-4AFA-8B72-6E08A0BD01FF}" destId="{6DA3F0B0-9E6E-4AF3-A6D4-3C6F2781A01A}" srcOrd="1" destOrd="0" presId="urn:microsoft.com/office/officeart/2008/layout/HalfCircleOrganizationChart"/>
    <dgm:cxn modelId="{0572C681-8438-43FF-9C62-8A9D1FC10EBA}" type="presParOf" srcId="{6DA3F0B0-9E6E-4AF3-A6D4-3C6F2781A01A}" destId="{C9E33AE1-A18D-48E8-849E-C163D0E0D704}" srcOrd="0" destOrd="0" presId="urn:microsoft.com/office/officeart/2008/layout/HalfCircleOrganizationChart"/>
    <dgm:cxn modelId="{74D785F9-4EBA-47C6-908D-236E6ED421D5}" type="presParOf" srcId="{C9E33AE1-A18D-48E8-849E-C163D0E0D704}" destId="{1F95229F-FA95-4515-B193-7C2A3F270D1C}" srcOrd="0" destOrd="0" presId="urn:microsoft.com/office/officeart/2008/layout/HalfCircleOrganizationChart"/>
    <dgm:cxn modelId="{70993695-E615-43AA-8A44-A6C178768F58}" type="presParOf" srcId="{C9E33AE1-A18D-48E8-849E-C163D0E0D704}" destId="{5B48AA19-1684-4F3F-AC00-D4E58F6988CE}" srcOrd="1" destOrd="0" presId="urn:microsoft.com/office/officeart/2008/layout/HalfCircleOrganizationChart"/>
    <dgm:cxn modelId="{33338B9E-F1FB-449D-8394-05D593D974DD}" type="presParOf" srcId="{C9E33AE1-A18D-48E8-849E-C163D0E0D704}" destId="{FE3B7E8D-3C1F-44AC-BDA9-288A857A5B0E}" srcOrd="2" destOrd="0" presId="urn:microsoft.com/office/officeart/2008/layout/HalfCircleOrganizationChart"/>
    <dgm:cxn modelId="{4C026325-448D-49B7-9846-665B12E048EA}" type="presParOf" srcId="{C9E33AE1-A18D-48E8-849E-C163D0E0D704}" destId="{7173C381-4625-4C37-AA06-13683B91AAED}" srcOrd="3" destOrd="0" presId="urn:microsoft.com/office/officeart/2008/layout/HalfCircleOrganizationChart"/>
    <dgm:cxn modelId="{B12853CF-E1FE-4747-A86F-6646F2ABB24E}" type="presParOf" srcId="{6DA3F0B0-9E6E-4AF3-A6D4-3C6F2781A01A}" destId="{FF075827-91B2-471B-BA9F-C623A38C9502}" srcOrd="1" destOrd="0" presId="urn:microsoft.com/office/officeart/2008/layout/HalfCircleOrganizationChart"/>
    <dgm:cxn modelId="{995B3BEF-6ADD-4E57-81D2-4E8A0D1F34A6}" type="presParOf" srcId="{6DA3F0B0-9E6E-4AF3-A6D4-3C6F2781A01A}" destId="{4F0E6C70-8F07-4DC4-8C61-9DCE845F688A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B6CDFC-5A64-49E1-8F08-855F73905818}">
      <dsp:nvSpPr>
        <dsp:cNvPr id="0" name=""/>
        <dsp:cNvSpPr/>
      </dsp:nvSpPr>
      <dsp:spPr>
        <a:xfrm>
          <a:off x="1725109" y="1189431"/>
          <a:ext cx="2401120" cy="815998"/>
        </a:xfrm>
        <a:custGeom>
          <a:avLst/>
          <a:gdLst/>
          <a:ahLst/>
          <a:cxnLst/>
          <a:rect l="0" t="0" r="0" b="0"/>
          <a:pathLst>
            <a:path>
              <a:moveTo>
                <a:pt x="2401120" y="0"/>
              </a:moveTo>
              <a:lnTo>
                <a:pt x="2401120" y="815998"/>
              </a:lnTo>
              <a:lnTo>
                <a:pt x="0" y="8159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6B72F5-F054-41BA-973A-C55F36062C59}">
      <dsp:nvSpPr>
        <dsp:cNvPr id="0" name=""/>
        <dsp:cNvSpPr/>
      </dsp:nvSpPr>
      <dsp:spPr>
        <a:xfrm>
          <a:off x="4126230" y="1189431"/>
          <a:ext cx="2594828" cy="2112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8713"/>
              </a:lnTo>
              <a:lnTo>
                <a:pt x="2594828" y="1858713"/>
              </a:lnTo>
              <a:lnTo>
                <a:pt x="2594828" y="21128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94C90-949D-4DDA-94CD-B4CFC577987F}">
      <dsp:nvSpPr>
        <dsp:cNvPr id="0" name=""/>
        <dsp:cNvSpPr/>
      </dsp:nvSpPr>
      <dsp:spPr>
        <a:xfrm>
          <a:off x="2063549" y="1189431"/>
          <a:ext cx="2062680" cy="2153412"/>
        </a:xfrm>
        <a:custGeom>
          <a:avLst/>
          <a:gdLst/>
          <a:ahLst/>
          <a:cxnLst/>
          <a:rect l="0" t="0" r="0" b="0"/>
          <a:pathLst>
            <a:path>
              <a:moveTo>
                <a:pt x="2062680" y="0"/>
              </a:moveTo>
              <a:lnTo>
                <a:pt x="2062680" y="1899288"/>
              </a:lnTo>
              <a:lnTo>
                <a:pt x="0" y="1899288"/>
              </a:lnTo>
              <a:lnTo>
                <a:pt x="0" y="21534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59D831-DC2E-475E-9148-DD5F713C3BC3}">
      <dsp:nvSpPr>
        <dsp:cNvPr id="0" name=""/>
        <dsp:cNvSpPr/>
      </dsp:nvSpPr>
      <dsp:spPr>
        <a:xfrm>
          <a:off x="2804680" y="18414"/>
          <a:ext cx="2643098" cy="1171016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906CBB-CE92-4857-8B7B-7B2F92BFFF3F}">
      <dsp:nvSpPr>
        <dsp:cNvPr id="0" name=""/>
        <dsp:cNvSpPr/>
      </dsp:nvSpPr>
      <dsp:spPr>
        <a:xfrm>
          <a:off x="2804680" y="18414"/>
          <a:ext cx="2643098" cy="1171016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7EE930-7ECE-4DC0-A5C4-4CEF8A4B7F72}">
      <dsp:nvSpPr>
        <dsp:cNvPr id="0" name=""/>
        <dsp:cNvSpPr/>
      </dsp:nvSpPr>
      <dsp:spPr>
        <a:xfrm>
          <a:off x="1483131" y="229197"/>
          <a:ext cx="5286196" cy="749450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17,790 were screened for eligibility</a:t>
          </a:r>
          <a:r>
            <a:rPr lang="en-US" sz="1500" kern="1200" dirty="0"/>
            <a:t>)</a:t>
          </a:r>
        </a:p>
      </dsp:txBody>
      <dsp:txXfrm>
        <a:off x="1483131" y="229197"/>
        <a:ext cx="5286196" cy="749450"/>
      </dsp:txXfrm>
    </dsp:sp>
    <dsp:sp modelId="{A3A1C6DD-C826-4FC0-9EB6-5602634D2BF7}">
      <dsp:nvSpPr>
        <dsp:cNvPr id="0" name=""/>
        <dsp:cNvSpPr/>
      </dsp:nvSpPr>
      <dsp:spPr>
        <a:xfrm>
          <a:off x="1031774" y="3342844"/>
          <a:ext cx="2063549" cy="208179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39EAF1-BCE5-43B7-91D0-AF4AC624D9A7}">
      <dsp:nvSpPr>
        <dsp:cNvPr id="0" name=""/>
        <dsp:cNvSpPr/>
      </dsp:nvSpPr>
      <dsp:spPr>
        <a:xfrm>
          <a:off x="1031774" y="3342844"/>
          <a:ext cx="2063549" cy="208179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100B5-067C-433A-AB62-9AE6337A41EF}">
      <dsp:nvSpPr>
        <dsp:cNvPr id="0" name=""/>
        <dsp:cNvSpPr/>
      </dsp:nvSpPr>
      <dsp:spPr>
        <a:xfrm>
          <a:off x="0" y="3717568"/>
          <a:ext cx="4127099" cy="1332350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1019 Were assigned to receive azithromycin)</a:t>
          </a:r>
        </a:p>
      </dsp:txBody>
      <dsp:txXfrm>
        <a:off x="0" y="3717568"/>
        <a:ext cx="4127099" cy="1332350"/>
      </dsp:txXfrm>
    </dsp:sp>
    <dsp:sp modelId="{4A2719D0-82C2-4738-A960-E9C6DB4C361E}">
      <dsp:nvSpPr>
        <dsp:cNvPr id="0" name=""/>
        <dsp:cNvSpPr/>
      </dsp:nvSpPr>
      <dsp:spPr>
        <a:xfrm>
          <a:off x="5955357" y="3302269"/>
          <a:ext cx="1531401" cy="158355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E46FAC-0D8B-45A2-B463-B4892C4FAC3E}">
      <dsp:nvSpPr>
        <dsp:cNvPr id="0" name=""/>
        <dsp:cNvSpPr/>
      </dsp:nvSpPr>
      <dsp:spPr>
        <a:xfrm>
          <a:off x="5955357" y="3302269"/>
          <a:ext cx="1531401" cy="158355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57CD19-EA8C-4BCB-B33C-5F4B9860304C}">
      <dsp:nvSpPr>
        <dsp:cNvPr id="0" name=""/>
        <dsp:cNvSpPr/>
      </dsp:nvSpPr>
      <dsp:spPr>
        <a:xfrm>
          <a:off x="5189657" y="3587310"/>
          <a:ext cx="3062802" cy="1013476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994 Were assigned to receive placebo</a:t>
          </a:r>
        </a:p>
      </dsp:txBody>
      <dsp:txXfrm>
        <a:off x="5189657" y="3587310"/>
        <a:ext cx="3062802" cy="1013476"/>
      </dsp:txXfrm>
    </dsp:sp>
    <dsp:sp modelId="{5B48AA19-1684-4F3F-AC00-D4E58F6988CE}">
      <dsp:nvSpPr>
        <dsp:cNvPr id="0" name=""/>
        <dsp:cNvSpPr/>
      </dsp:nvSpPr>
      <dsp:spPr>
        <a:xfrm>
          <a:off x="926762" y="1498601"/>
          <a:ext cx="907211" cy="169995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3B7E8D-3C1F-44AC-BDA9-288A857A5B0E}">
      <dsp:nvSpPr>
        <dsp:cNvPr id="0" name=""/>
        <dsp:cNvSpPr/>
      </dsp:nvSpPr>
      <dsp:spPr>
        <a:xfrm>
          <a:off x="926762" y="1498601"/>
          <a:ext cx="907211" cy="169995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95229F-FA95-4515-B193-7C2A3F270D1C}">
      <dsp:nvSpPr>
        <dsp:cNvPr id="0" name=""/>
        <dsp:cNvSpPr/>
      </dsp:nvSpPr>
      <dsp:spPr>
        <a:xfrm>
          <a:off x="473157" y="1804594"/>
          <a:ext cx="1814423" cy="1087973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4057 were eligible and gave consent) </a:t>
          </a:r>
        </a:p>
      </dsp:txBody>
      <dsp:txXfrm>
        <a:off x="473157" y="1804594"/>
        <a:ext cx="1814423" cy="10879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linDir" val="fromT"/>
                  <dgm:param type="chAlign" val="r"/>
                </dgm:alg>
              </dgm:if>
              <dgm:if name="Name18" func="var" arg="hierBranch" op="equ" val="r">
                <dgm:alg type="hierChild">
                  <dgm:param type="linDir" val="fromT"/>
                  <dgm:param type="chAlign" val="l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linDir" val="fromL"/>
                      <dgm:param type="chAlign" val="l"/>
                      <dgm:param type="secLinDir" val="fromT"/>
                      <dgm:param type="secChAlign" val="t"/>
                    </dgm:alg>
                  </dgm:if>
                  <dgm:else name="Name22">
                    <dgm:alg type="hierChild">
                      <dgm:param type="linDir" val="fromR"/>
                      <dgm:param type="chAlign" val="l"/>
                      <dgm:param type="secLinDir" val="fromT"/>
                      <dgm:param type="secChAlign" val="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srcNode" val="bottomArc1"/>
                            <dgm:param type="dstNode" val="topArc2"/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if name="Name33" axis="par" ptType="asst" func="cnt" op="equ" val="1">
                          <dgm:alg type="conn">
                            <dgm:param type="srcNode" val="bottomArc3"/>
                            <dgm:param type="dstNode" val="topArc2"/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34">
                          <dgm:alg type="conn">
                            <dgm:param type="srcNode" val="bottomArc2"/>
                            <dgm:param type="dstNode" val="topArc2"/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srcNode" val="bottomArc1"/>
                                <dgm:param type="dstNode" val="topArc2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srcNode" val="bottomArc3"/>
                                <dgm:param type="dstNode" val="topArc2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if>
                            <dgm:else name="Name41">
                              <dgm:alg type="conn">
                                <dgm:param type="srcNode" val="bottomArc2"/>
                                <dgm:param type="dstNode" val="topArc2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srcNode" val="bottomArc1"/>
                                    <dgm:param type="dstNode" val="topConnNode2"/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bL bR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srcNode" val="bottomArc3"/>
                                    <dgm:param type="dstNode" val="topConnNode2"/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bL bR"/>
                                  </dgm:alg>
                                </dgm:if>
                                <dgm:else name="Name48">
                                  <dgm:alg type="conn">
                                    <dgm:param type="srcNode" val="bottomArc2"/>
                                    <dgm:param type="dstNode" val="topConnNode2"/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bL bR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srcNode" val="bottomArc1"/>
                                    <dgm:param type="dstNode" val="topArc2"/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tCtr"/>
                                    <dgm:param type="bendPt" val="end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srcNode" val="bottomArc3"/>
                                    <dgm:param type="dstNode" val="topArc2"/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tCtr"/>
                                    <dgm:param type="bendPt" val="end"/>
                                  </dgm:alg>
                                </dgm:if>
                                <dgm:else name="Name53">
                                  <dgm:alg type="conn">
                                    <dgm:param type="srcNode" val="bottomArc2"/>
                                    <dgm:param type="dstNode" val="topArc2"/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tCtr"/>
                                    <dgm:param type="bendPt" val="end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srcNode" val="bottomArc1"/>
                            <dgm:param type="dstNode" val="topConnNode2"/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bL bR"/>
                          </dgm:alg>
                        </dgm:if>
                        <dgm:if name="Name57" axis="par" ptType="asst" func="cnt" op="equ" val="1">
                          <dgm:alg type="conn">
                            <dgm:param type="srcNode" val="bottomArc3"/>
                            <dgm:param type="dstNode" val="topConnNode2"/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bL bR"/>
                          </dgm:alg>
                        </dgm:if>
                        <dgm:else name="Name58">
                          <dgm:alg type="conn">
                            <dgm:param type="srcNode" val="bottomArc2"/>
                            <dgm:param type="dstNode" val="topConnNode2"/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bL b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75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79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95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linDir" val="fromL"/>
                  <dgm:param type="chAlign" val="l"/>
                  <dgm:param type="secLinDir" val="fromT"/>
                  <dgm:param type="secChAlign" val="t"/>
                </dgm:alg>
              </dgm:if>
              <dgm:else name="Name99">
                <dgm:alg type="hierChild">
                  <dgm:param type="linDir" val="fromR"/>
                  <dgm:param type="chAlign" val="l"/>
                  <dgm:param type="secLinDir" val="fromT"/>
                  <dgm:param type="secChAlign" val="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srcNode" val="bottomArc1"/>
                        <dgm:param type="dstNode" val="topConnNode3"/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bL bR"/>
                      </dgm:alg>
                    </dgm:if>
                    <dgm:if name="Name104" axis="par" ptType="asst" func="cnt" op="equ" val="1">
                      <dgm:alg type="conn">
                        <dgm:param type="srcNode" val="bottomArc3"/>
                        <dgm:param type="dstNode" val="topConnNode3"/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bL bR"/>
                      </dgm:alg>
                    </dgm:if>
                    <dgm:else name="Name105">
                      <dgm:alg type="conn">
                        <dgm:param type="srcNode" val="bottomArc2"/>
                        <dgm:param type="dstNode" val="topConnNode3"/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bL b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123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127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40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13B20-35D9-4B5E-8876-7C097D6E9523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5184A2-6485-4261-8396-92BD3332A6E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5" Type="http://schemas.microsoft.com/office/2007/relationships/hdphoto" Target="../media/hdphoto2.wdp"/><Relationship Id="rId4" Type="http://schemas.openxmlformats.org/officeDocument/2006/relationships/image" Target="../media/image2.png"/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5" Type="http://schemas.microsoft.com/office/2007/relationships/hdphoto" Target="../media/hdphoto2.wdp"/><Relationship Id="rId4" Type="http://schemas.openxmlformats.org/officeDocument/2006/relationships/image" Target="../media/image2.png"/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5" Type="http://schemas.microsoft.com/office/2007/relationships/hdphoto" Target="../media/hdphoto2.wdp"/><Relationship Id="rId4" Type="http://schemas.openxmlformats.org/officeDocument/2006/relationships/image" Target="../media/image3.png"/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5" Type="http://schemas.microsoft.com/office/2007/relationships/hdphoto" Target="../media/hdphoto2.wdp"/><Relationship Id="rId4" Type="http://schemas.openxmlformats.org/officeDocument/2006/relationships/image" Target="../media/image3.png"/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7A819-5F88-4C44-B474-A4088DFCF850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DFC5-2F28-4EF4-BB70-BEA18394DA46}" type="datetime1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9013A-9244-4B6D-BC5E-31449599E73B}" type="datetime1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0321-6CA3-4561-AD0C-611169460A49}" type="datetime1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1BD885F-5F1C-4D8B-A674-6CE1EB630004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96D0E-E23C-40C4-9438-24F9ABB865DB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72711-2B3D-49C5-9675-D0FB9CBD2637}" type="datetime1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F0ABCF0-E7C4-43A2-BD16-E7DC199889D7}" type="datetime1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F5CB-D0B9-4289-8A74-77F0BD0654C7}" type="datetime1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bright="-40000" contrast="20000"/>
                        </a14:imgEffect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72E8-8456-4AE4-915A-84EE296B44C2}" type="datetime1">
              <a:rPr lang="en-US" smtClean="0"/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bright="-40000" contrast="20000"/>
                        </a14:imgEffect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70C2-0731-40A3-9B05-8DB6C5720737}" type="datetime1">
              <a:rPr lang="en-US" smtClean="0"/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2.png"/><Relationship Id="rId13" Type="http://schemas.microsoft.com/office/2007/relationships/hdphoto" Target="../media/hdphoto2.wdp"/><Relationship Id="rId12" Type="http://schemas.openxmlformats.org/officeDocument/2006/relationships/image" Target="../media/image3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3">
                        <a14:imgEffect>
                          <a14:brightnessContrast bright="-40000" contrast="20000"/>
                        </a14:imgEffect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C4F3BC0-2A0D-4749-BD99-8036C75ED8D8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9992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275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99995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5" y="426017"/>
            <a:ext cx="8516982" cy="610541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COLLEGE OF HEALTH SCIENCES</a:t>
            </a:r>
            <a:br>
              <a:rPr lang="en-US" sz="2325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OF PHARMACY</a:t>
            </a:r>
            <a:br>
              <a:rPr lang="en-US" sz="2325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PHARMACOLOGY AND CLINICAL PHARMACY</a:t>
            </a:r>
            <a:br>
              <a:rPr lang="en-US" sz="2325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br>
              <a:rPr lang="en-US" sz="2325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critical appraisal on Adjunctive Azithromycin Prophylaxis for Cesarean Delivery </a:t>
            </a:r>
            <a:br>
              <a:rPr lang="en-US" sz="2325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BY: </a:t>
            </a:r>
            <a:r>
              <a:rPr lang="en-US" sz="2325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Halefom</a:t>
            </a:r>
            <a:r>
              <a:rPr lang="en-US" sz="232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Kahsay 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3346" y="6270171"/>
            <a:ext cx="480060" cy="367739"/>
          </a:xfrm>
        </p:spPr>
        <p:txBody>
          <a:bodyPr/>
          <a:lstStyle/>
          <a:p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C:\Users\user.user-PC\Desktop\Narative story\logo.PNG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237944" y="426017"/>
            <a:ext cx="6537483" cy="1752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890" y="125255"/>
            <a:ext cx="7886700" cy="599847"/>
          </a:xfrm>
        </p:spPr>
        <p:txBody>
          <a:bodyPr>
            <a:normAutofit/>
          </a:bodyPr>
          <a:lstStyle/>
          <a:p>
            <a:r>
              <a:rPr lang="en-US" sz="32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890" y="862351"/>
            <a:ext cx="8700516" cy="55776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design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Its good to use a double-blind, pragmatic, randomized clinical trial design to collect the outcomes.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Allocate of  the treatment was very good as they assigned  randomly to receive either azithromycin (at a dose of 500 mg in 250 ml of saline) or an identical-appearing saline placebo</a:t>
            </a:r>
            <a:r>
              <a:rPr lang="en-US" sz="2400" dirty="0">
                <a:latin typeface="OTNEJMQuadraat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 size, sampling method and eligibility of the participants 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sampling method of this research is not clearly specified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Simply stated a total of 2013 singleton pregnant women  at 14 centers  entered into randomization.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76" y="190568"/>
            <a:ext cx="7886700" cy="480536"/>
          </a:xfrm>
        </p:spPr>
        <p:txBody>
          <a:bodyPr>
            <a:noAutofit/>
          </a:bodyPr>
          <a:lstStyle/>
          <a:p>
            <a:pPr algn="r"/>
            <a:r>
              <a:rPr lang="en-US" sz="32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cont’d…</a:t>
            </a:r>
            <a:endParaRPr lang="en-US" sz="3200" b="1" i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257" y="801734"/>
            <a:ext cx="8702149" cy="5651317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not well supported to  accept  the sample participants were representative of the remained population in their respective centers.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researchers had a clearly-identified target population and were thoughtful and systematic in their sample selection.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Besides, they had clearly list of inclusion and exclusion criteria to group the target residents found in every center.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stated Women with a singleton pregnancy with a gestation of 24 weeks or more who were undergoing no-elective cesarean delivery during labor or after membrane rupture were eligible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indicate us how they curiously did this study to the maximum of their knowledge.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4" y="222069"/>
            <a:ext cx="8715212" cy="666205"/>
          </a:xfrm>
        </p:spPr>
        <p:txBody>
          <a:bodyPr>
            <a:noAutofit/>
          </a:bodyPr>
          <a:lstStyle/>
          <a:p>
            <a:r>
              <a:rPr lang="en-US" sz="32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 Collection, Analysis And Ethical Consideration </a:t>
            </a:r>
            <a:endParaRPr lang="en-US" sz="3200" b="1" i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954" y="1031966"/>
            <a:ext cx="8349452" cy="560594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amount of time allocated for data collection was appropriate and relatable to the clinical course of the disease or intervention being studied.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study well thought-out about the patients’ ethics because it clearly stated as a trial protocol, which is available at  (NEJM. Org).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was approved by the ethics committee at each center.</a:t>
            </a:r>
            <a:endParaRPr lang="en-US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the participants provided written informed consent.</a:t>
            </a:r>
            <a:endParaRPr lang="en-US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independent data and safety monitoring board oversaw the trial</a:t>
            </a:r>
            <a:endParaRPr lang="en-US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0386"/>
            <a:ext cx="7886700" cy="313985"/>
          </a:xfrm>
        </p:spPr>
        <p:txBody>
          <a:bodyPr>
            <a:noAutofit/>
          </a:bodyPr>
          <a:lstStyle/>
          <a:p>
            <a:pPr algn="r"/>
            <a:r>
              <a:rPr lang="en-US" sz="32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Cont’d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endParaRPr 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509" y="788668"/>
            <a:ext cx="8649897" cy="584924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But, real-life clients are unlikely to be willing to participate in this study.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Because patients always went to reason out the 6weeks postpartum follow up as they considered unnecessary if the wound is healed totally and this might lead the study to: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loss to follow up during the study period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However, the research was so intensive as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first two authors undertake responsibility for the accuracy and completeness of the reporting and fidelity of the report to the trial protocol.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1416"/>
            <a:ext cx="7543800" cy="567254"/>
          </a:xfrm>
        </p:spPr>
        <p:txBody>
          <a:bodyPr>
            <a:normAutofit/>
          </a:bodyPr>
          <a:lstStyle/>
          <a:p>
            <a:r>
              <a:rPr lang="en-US" sz="32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Findings/Results Of The Study</a:t>
            </a:r>
            <a:endParaRPr lang="en-US" sz="3200" b="1" i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953589"/>
            <a:ext cx="8689086" cy="531919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results of the study were presented in a suitable manner.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main result stated clearly as primary and secondary outcomes.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use of azithromycin was associated with significantly lower rates of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endometritis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wound infection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primary out come.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composite neonatal  outcome of sepsis, death and  other complications as secondary out come.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Again, the result of this study had been highlighted and clearly presented coherently through tables and graphs.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26659"/>
            <a:ext cx="7886700" cy="519725"/>
          </a:xfrm>
        </p:spPr>
        <p:txBody>
          <a:bodyPr>
            <a:noAutofit/>
          </a:bodyPr>
          <a:lstStyle/>
          <a:p>
            <a:r>
              <a:rPr lang="en-US" sz="32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Analysis/Discussion</a:t>
            </a:r>
            <a:endParaRPr lang="en-US" sz="3200" b="1" i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96330"/>
            <a:ext cx="8334756" cy="5744104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discussion of this study is balanced with its analysis.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clearly refer back to points raised in the literature review regarded 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lower risk of infection after cesarean section with the use of prophylactic extended-spectrum coverage than with standard antibiotic prophylaxis.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However, it might have been helpful to provide more details of the strength and weakness of this studies. 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conclusion the discussion consistently relates the key findings to research's discussed earlier.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828" y="152339"/>
            <a:ext cx="7886700" cy="656885"/>
          </a:xfrm>
        </p:spPr>
        <p:txBody>
          <a:bodyPr>
            <a:normAutofit/>
          </a:bodyPr>
          <a:lstStyle/>
          <a:p>
            <a:r>
              <a:rPr lang="en-US" sz="32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 And Recommendation </a:t>
            </a:r>
            <a:endParaRPr lang="en-US" sz="3200" b="1" i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828" y="719725"/>
            <a:ext cx="8713578" cy="556545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research sums up as good as possible since they infer the study’s whole content and what was most useful and interesting about the research.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found that addition of azithromycin to standard antibiotic prophylaxis significantly reduced the frequency of infection after non-elective cesarean section with out increasing the risk of  adverse effects.</a:t>
            </a:r>
            <a:endParaRPr lang="en-US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top of that they simply follow from what has been discussed.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0" y="242821"/>
            <a:ext cx="7886700" cy="470739"/>
          </a:xfrm>
        </p:spPr>
        <p:txBody>
          <a:bodyPr>
            <a:noAutofit/>
          </a:bodyPr>
          <a:lstStyle/>
          <a:p>
            <a:pPr algn="r"/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en-US" sz="32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cont’d</a:t>
            </a:r>
            <a:endParaRPr 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131" y="695600"/>
            <a:ext cx="8728275" cy="602687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Besides, the gap in the research were summarized and  outline the implication of the study for further researches.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but, they haven’t any recommendation ways in which current research could be improved or to use this standard prophylaxis protocol.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Generally, this study is very relevant to health professionals and as a large input to the pharmacy profession specifically.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386" y="293261"/>
            <a:ext cx="7543800" cy="420298"/>
          </a:xfrm>
        </p:spPr>
        <p:txBody>
          <a:bodyPr>
            <a:noAutofit/>
          </a:bodyPr>
          <a:lstStyle/>
          <a:p>
            <a:r>
              <a:rPr lang="en-US" sz="32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 They Used</a:t>
            </a:r>
            <a:endParaRPr lang="en-US" sz="3200" b="1" i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569" y="837655"/>
            <a:ext cx="8015042" cy="543512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Vancouver method of referencing which is most common in a myriad of publications and got an acceptability from most publisher institutions.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235" y="144997"/>
            <a:ext cx="7772400" cy="508145"/>
          </a:xfrm>
        </p:spPr>
        <p:txBody>
          <a:bodyPr>
            <a:norm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it PICO?....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44583"/>
            <a:ext cx="8277606" cy="5893327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research engrossed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PICO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under consideration as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charset="0"/>
              </a:rPr>
              <a:t>A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charset="0"/>
              </a:rPr>
              <a:t>Problem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charset="0"/>
              </a:rPr>
              <a:t> of adding azithromycin to the standard treatment of cesarean delivery(cefazolin)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charset="0"/>
              </a:rPr>
              <a:t>Appropriate and clearly stated management strategy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charset="0"/>
              </a:rPr>
              <a:t>(Intervention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charset="0"/>
              </a:rPr>
              <a:t>),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charset="0"/>
              </a:rPr>
              <a:t>A suitable control or alternative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charset="0"/>
              </a:rPr>
              <a:t>Comparison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charset="0"/>
              </a:rPr>
              <a:t> between adding azithromycin versus placebo and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charset="0"/>
              </a:rPr>
              <a:t>The desired results or patient related consequences have been identified (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charset="0"/>
              </a:rPr>
              <a:t>Outcomes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charset="0"/>
              </a:rPr>
              <a:t>) as they found that the adjunctive azithromycin to the prophylaxis of cesarean delivery resulted effective and safe as compared with standard treatment alone.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2352" y="536164"/>
            <a:ext cx="6858000" cy="622503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Outlines</a:t>
            </a:r>
            <a:r>
              <a:rPr lang="en-US" dirty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2352" y="1158667"/>
            <a:ext cx="7445828" cy="3345592"/>
          </a:xfrm>
        </p:spPr>
        <p:txBody>
          <a:bodyPr>
            <a:normAutofit lnSpcReduction="10000"/>
          </a:bodyPr>
          <a:lstStyle/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 and discussion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 and recommendation 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95606" y="4341767"/>
            <a:ext cx="859659" cy="473801"/>
          </a:xfrm>
        </p:spPr>
        <p:txBody>
          <a:bodyPr/>
          <a:lstStyle/>
          <a:p>
            <a:r>
              <a:rPr lang="en-US" dirty="0"/>
              <a:t>1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069" y="92746"/>
            <a:ext cx="7772400" cy="508145"/>
          </a:xfrm>
        </p:spPr>
        <p:txBody>
          <a:bodyPr>
            <a:normAutofit fontScale="90000"/>
          </a:bodyPr>
          <a:lstStyle/>
          <a:p>
            <a:r>
              <a:rPr lang="en-US" sz="3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Applicability and  feasibility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9" y="759940"/>
            <a:ext cx="9013371" cy="587796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If the data in the study is valid and true:</a:t>
            </a:r>
            <a:endParaRPr lang="en-US" sz="24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It will be an input to conclude, adjunctive azithromycin might prefer to standard prophylaxis alone to decrease wound infection in post-partum mothers delivered with cesarean section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It will addresses the treatment failure and bacterial resistance which recently becoming common in our practice.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correspondent findings   answer the questions about the efficacy and safety of using azithromycin as adjunctive for the prophylaxis of wound infection and endometritis.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991471"/>
          </a:xfrm>
        </p:spPr>
        <p:txBody>
          <a:bodyPr/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Acknowledgment</a:t>
            </a:r>
            <a:r>
              <a:rPr lang="en-US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85831"/>
            <a:ext cx="7772400" cy="405079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would like to thank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Almighty GOD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Organizer of the seminar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Families and friends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   Thank u!!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5132"/>
            <a:ext cx="7772400" cy="483326"/>
          </a:xfrm>
        </p:spPr>
        <p:txBody>
          <a:bodyPr>
            <a:noAutofit/>
          </a:bodyPr>
          <a:lstStyle/>
          <a:p>
            <a:pPr algn="ctr"/>
            <a:r>
              <a:rPr lang="en-US" sz="32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 view of the study</a:t>
            </a:r>
            <a:endParaRPr lang="en-US" sz="3200" b="1" i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10946" y="1005840"/>
          <a:ext cx="8252460" cy="5990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  <p:sp>
        <p:nvSpPr>
          <p:cNvPr id="7" name="Callout: Left Arrow 6"/>
          <p:cNvSpPr/>
          <p:nvPr/>
        </p:nvSpPr>
        <p:spPr>
          <a:xfrm>
            <a:off x="4837176" y="2041905"/>
            <a:ext cx="3526895" cy="647213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6583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10,716 ineligible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allout: Bent Line 8"/>
          <p:cNvSpPr/>
          <p:nvPr/>
        </p:nvSpPr>
        <p:spPr>
          <a:xfrm>
            <a:off x="5991318" y="2832809"/>
            <a:ext cx="2466882" cy="1111684"/>
          </a:xfrm>
          <a:prstGeom prst="borderCallout2">
            <a:avLst>
              <a:gd name="adj1" fmla="val 26007"/>
              <a:gd name="adj2" fmla="val -1371"/>
              <a:gd name="adj3" fmla="val 18750"/>
              <a:gd name="adj4" fmla="val -16667"/>
              <a:gd name="adj5" fmla="val 112500"/>
              <a:gd name="adj6" fmla="val -4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2044 Were ineligible at time of delivery</a:t>
            </a:r>
            <a:endParaRPr lang="en-US" sz="2000" dirty="0"/>
          </a:p>
        </p:txBody>
      </p:sp>
      <p:sp>
        <p:nvSpPr>
          <p:cNvPr id="10" name="Callout: Up Arrow 9"/>
          <p:cNvSpPr/>
          <p:nvPr/>
        </p:nvSpPr>
        <p:spPr>
          <a:xfrm>
            <a:off x="1801366" y="5865223"/>
            <a:ext cx="1685109" cy="944266"/>
          </a:xfrm>
          <a:prstGeom prst="upArrow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62(6.1%)</a:t>
            </a:r>
            <a:endParaRPr lang="en-US" b="1" i="1" dirty="0">
              <a:solidFill>
                <a:schemeClr val="tx1"/>
              </a:solidFill>
            </a:endParaRPr>
          </a:p>
          <a:p>
            <a:pPr algn="ctr"/>
            <a:r>
              <a:rPr lang="en-US" b="1" i="1" dirty="0">
                <a:solidFill>
                  <a:schemeClr val="tx1"/>
                </a:solidFill>
              </a:rPr>
              <a:t>P&lt;0.0001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2" name="Callout: Up Arrow 11"/>
          <p:cNvSpPr/>
          <p:nvPr/>
        </p:nvSpPr>
        <p:spPr>
          <a:xfrm>
            <a:off x="6798889" y="5736080"/>
            <a:ext cx="1734748" cy="1073409"/>
          </a:xfrm>
          <a:prstGeom prst="upArrowCallout">
            <a:avLst>
              <a:gd name="adj1" fmla="val 0"/>
              <a:gd name="adj2" fmla="val 25000"/>
              <a:gd name="adj3" fmla="val 38780"/>
              <a:gd name="adj4" fmla="val 7500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119(12%)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rgbClr val="FF0000"/>
                </a:solidFill>
              </a:rPr>
              <a:t>RR=0.51</a:t>
            </a:r>
            <a:endParaRPr lang="en-US" dirty="0">
              <a:solidFill>
                <a:srgbClr val="FF0000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peech Bubble: Oval 2"/>
          <p:cNvSpPr/>
          <p:nvPr/>
        </p:nvSpPr>
        <p:spPr>
          <a:xfrm>
            <a:off x="6798889" y="551235"/>
            <a:ext cx="2147696" cy="757645"/>
          </a:xfrm>
          <a:prstGeom prst="wedgeEllipseCallout">
            <a:avLst>
              <a:gd name="adj1" fmla="val -64744"/>
              <a:gd name="adj2" fmla="val 8595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14  centers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31297" y="5815585"/>
            <a:ext cx="2769326" cy="99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r>
              <a:rPr lang="en-US" baseline="30000" dirty="0"/>
              <a:t>0</a:t>
            </a:r>
            <a:r>
              <a:rPr lang="en-US" dirty="0"/>
              <a:t>=Endometritis and</a:t>
            </a:r>
            <a:endParaRPr lang="en-US" dirty="0"/>
          </a:p>
          <a:p>
            <a:pPr algn="ctr"/>
            <a:r>
              <a:rPr lang="en-US" dirty="0"/>
              <a:t>          Wound infection</a:t>
            </a:r>
            <a:endParaRPr lang="en-US" dirty="0"/>
          </a:p>
          <a:p>
            <a:pPr algn="ctr"/>
            <a:r>
              <a:rPr lang="en-US" dirty="0"/>
              <a:t>2</a:t>
            </a:r>
            <a:r>
              <a:rPr lang="en-US" baseline="30000" dirty="0"/>
              <a:t>0 =</a:t>
            </a:r>
            <a:r>
              <a:rPr lang="en-US" dirty="0"/>
              <a:t>Adverse effects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581" y="347322"/>
            <a:ext cx="7886700" cy="519725"/>
          </a:xfrm>
        </p:spPr>
        <p:txBody>
          <a:bodyPr>
            <a:normAutofit fontScale="90000"/>
          </a:bodyPr>
          <a:lstStyle/>
          <a:p>
            <a:r>
              <a:rPr lang="en-US" sz="27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r>
              <a:rPr lang="en-US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581" y="867047"/>
            <a:ext cx="8556825" cy="5546816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Credibility of the journal and authors</a:t>
            </a:r>
            <a:endParaRPr lang="en-US" sz="5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Publisher….NEJM …one of the finest and oldest (1812) medical journals (with impact factor of 59.5 in 2015 ).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Profile of the authors….MPHs, MDs, PhDs, Professors 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Have research experience who contribute their own great role in other studies.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518" y="412638"/>
            <a:ext cx="7886700" cy="607898"/>
          </a:xfrm>
        </p:spPr>
        <p:txBody>
          <a:bodyPr>
            <a:normAutofit fontScale="90000"/>
          </a:bodyPr>
          <a:lstStyle/>
          <a:p>
            <a:b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 And Summary Of The Study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518" y="1020535"/>
            <a:ext cx="8569888" cy="525224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title of study is informatively and explained well the body of the paper.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study try to evaluated the benefits and safety of azithromycin-based extended-spectrum prophylaxis in women undergoing non-elective cesarean section.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addition of azithromycin to standard regimens for antibiotic prophylaxis before cesarean delivery may further reduce the rate of postoperative infection.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646" y="360386"/>
            <a:ext cx="7886700" cy="637425"/>
          </a:xfrm>
        </p:spPr>
        <p:txBody>
          <a:bodyPr>
            <a:normAutofit/>
          </a:bodyPr>
          <a:lstStyle/>
          <a:p>
            <a:pPr algn="r"/>
            <a:r>
              <a:rPr lang="en-US" sz="24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Cont’d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75" y="997811"/>
            <a:ext cx="8532332" cy="511560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Abstract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Precisely includes the background,  objective, methodology, result and  conclusion of the study.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does provide a concise overview of the research and identified the research problem in its background.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Besides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outlines the methods used, main findings and recommendations of the authors are stated shortly and indeed.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47322"/>
            <a:ext cx="7886700" cy="421351"/>
          </a:xfrm>
        </p:spPr>
        <p:txBody>
          <a:bodyPr>
            <a:noAutofit/>
          </a:bodyPr>
          <a:lstStyle/>
          <a:p>
            <a:r>
              <a:rPr lang="en-US" sz="32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823" y="862149"/>
            <a:ext cx="8399417" cy="530352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of the study 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an important study since pregnancy-associated infection  now a day becomes a global concern as a major cause of maternal death.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Associating the importance of antibiotics in mothers with cesarean delivery  wound prophylaxis  be imperative in selection of the medication and to compare their outcome.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Investigating with a cost effective treatment options for post partum  endometritis and wound infection is one of the best problem solving researches.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646" y="399574"/>
            <a:ext cx="7886700" cy="421351"/>
          </a:xfrm>
        </p:spPr>
        <p:txBody>
          <a:bodyPr>
            <a:noAutofit/>
          </a:bodyPr>
          <a:lstStyle/>
          <a:p>
            <a:r>
              <a:rPr lang="en-US" sz="32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Of The Problem </a:t>
            </a:r>
            <a:endParaRPr lang="en-US" sz="3200" b="1" i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446" y="953589"/>
            <a:ext cx="8477793" cy="559090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research question of this study is clearly identified.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postoperative infections occur in up to 12% of women undergoing non-elective cesarean delivery with standard pre-incision prophylaxis.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literature review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Dominantly over viewed the  outcome of combination therapy, the prevalence of post partum  infections and the neonatal out come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Thus, it is highly relevant to this research which mainly focused on the adjunctive azithromycin to the standard prophylaxis of its primary and secondary outcomes.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literature  presents a balanced view and specified a necessity for the research done.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However, It came through out dated evidences with the earliest date is conducted in 1980 and the latest review  is by 2014.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806286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Funding sources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0918"/>
            <a:ext cx="7772400" cy="4881282"/>
          </a:xfrm>
        </p:spPr>
        <p:txBody>
          <a:bodyPr/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Supported by a grant (with 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reference n</a:t>
            </a:r>
            <a:r>
              <a:rPr lang="en-US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HD64729) from the Eunice Kennedy Shriver National Institute of Child Health and Human Development(NICHD).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This shows a great value and importance  of the study to the community.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 other potential conflict of interest relevant to this article was reported.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Azithromycin donor(Pfizer) was not participated in any activity of the study.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556A-AD43-4093-A3F1-56A4153A66D4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0</TotalTime>
  <Words>8691</Words>
  <Application>WPS Presentation</Application>
  <PresentationFormat>On-screen Show (4:3)</PresentationFormat>
  <Paragraphs>222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4" baseType="lpstr">
      <vt:lpstr>Arial</vt:lpstr>
      <vt:lpstr>SimSun</vt:lpstr>
      <vt:lpstr>Wingdings</vt:lpstr>
      <vt:lpstr>Times New Roman</vt:lpstr>
      <vt:lpstr>OTNEJMQuadraat</vt:lpstr>
      <vt:lpstr>Microsoft YaHei</vt:lpstr>
      <vt:lpstr>Arial Unicode MS</vt:lpstr>
      <vt:lpstr>Rockwell Condensed</vt:lpstr>
      <vt:lpstr>Rockwell</vt:lpstr>
      <vt:lpstr>Calibri</vt:lpstr>
      <vt:lpstr>RomanS</vt:lpstr>
      <vt:lpstr>Wood Type</vt:lpstr>
      <vt:lpstr>  COLLEGE OF HEALTH SCIENCES SCHOOL OF PHARMACY DEPARTMENT OF PHARMACOLOGY AND CLINICAL PHARMACY       A critical appraisal on Adjunctive Azithromycin Prophylaxis for Cesarean Delivery                                                                    BY: Halefom Kahsay  </vt:lpstr>
      <vt:lpstr>Outlines </vt:lpstr>
      <vt:lpstr>Over view of the study</vt:lpstr>
      <vt:lpstr>Background </vt:lpstr>
      <vt:lpstr> Title And Summary Of The Study  </vt:lpstr>
      <vt:lpstr>Cont’d…..</vt:lpstr>
      <vt:lpstr>Introduction </vt:lpstr>
      <vt:lpstr>Statement Of The Problem </vt:lpstr>
      <vt:lpstr>Funding sources </vt:lpstr>
      <vt:lpstr>Methodology</vt:lpstr>
      <vt:lpstr>cont’d…</vt:lpstr>
      <vt:lpstr>Data  Collection, Analysis And Ethical Consideration </vt:lpstr>
      <vt:lpstr>Cont’d….</vt:lpstr>
      <vt:lpstr>Findings/Results Of The Study</vt:lpstr>
      <vt:lpstr>Analysis/Discussion</vt:lpstr>
      <vt:lpstr>Conclusion And Recommendation </vt:lpstr>
      <vt:lpstr>……cont’d</vt:lpstr>
      <vt:lpstr>Reference They Used</vt:lpstr>
      <vt:lpstr>Is it PICO?....</vt:lpstr>
      <vt:lpstr>Applicability and  feasibility   </vt:lpstr>
      <vt:lpstr>Acknowledgment </vt:lpstr>
      <vt:lpstr>    Thank u!!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Selamawit</cp:lastModifiedBy>
  <cp:revision>44</cp:revision>
  <dcterms:created xsi:type="dcterms:W3CDTF">2016-08-07T19:22:00Z</dcterms:created>
  <dcterms:modified xsi:type="dcterms:W3CDTF">2019-04-12T14:30:23Z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1033-10.2.0.7516</vt:lpwstr>
  </property>
</Properties>
</file>