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E3FA1-3018-42E4-AE46-D1A7AC94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5EF49-08C6-494C-8CE2-6ED19D58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7AF7-5B84-4B56-81CA-1AC6CE630BC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64BAC-5735-4C96-BC73-E427F9F4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108FF-86C6-4F31-AE8D-F96BF9F8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5AB8-87AF-4B91-BE92-72138BDBE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6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75503C-760E-44AF-9BB7-FBA701B0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90386-E5A0-4D50-B114-1C6227BE8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46CED-BB1A-4120-BFF9-16344DEDA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7AF7-5B84-4B56-81CA-1AC6CE630BC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2909B-D411-4E42-8EC4-91249911D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7415-51B7-4A06-BCFC-B5714C48B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25AB8-87AF-4B91-BE92-72138BDBE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3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0D4F65-8B7D-4C89-9DDF-DC4D16D0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899A2-188B-49FA-91AF-160CF980C4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11700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2F42E8-053F-4B0A-90D9-85E23C0F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Migratory Polyarthritis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CAEFA-DDFE-4E3A-89D3-ABB6329C18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2317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47AC5F-64C2-4237-B3B8-2F952B37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/>
              <a:t>Migratory Polyarthritis </a:t>
            </a:r>
            <a:endParaRPr lang="en-US" alt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30D99-44ED-4778-A907-4FD62694F2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49992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92CA98-3807-41D5-B61C-F76243F6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b="1"/>
              <a:t>Sydenham’s Chorea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AA442-16E9-467D-A6EA-6E87760494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9571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1881D6-9AC2-4E7D-8490-1D5E05355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Sydenham’s Chorea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EAF6E-B013-462A-934E-B26F0D731C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04792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9C09A4-2567-4D86-87CE-76CE23E6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Erythema Marginatum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7A54B-F013-4C5C-8706-E27C2C16C9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66668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4F378B-8991-4768-8F79-39E4FED2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Subcutaneous nodules</a:t>
            </a:r>
            <a:endParaRPr lang="en-US" alt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82EDF-BE36-4B23-8F39-F0E7D25FE0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9236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C04F95-392C-4771-B43E-17EF9C22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Clinical man…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DBE1B-EB2C-42AF-AD48-C021E9974D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2528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BD96CA-3028-4A6E-9FD7-14427AC6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08214-E153-4CD0-883B-2D4C8BBC4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93981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A6931C-C403-4CEB-8382-D3A24627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Diagnosis…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49264-DBE8-4CC9-A900-842A42A52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14399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E5E2CE-4DC6-485E-88E6-A9E589FA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Treatment</a:t>
            </a:r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042A7-F91E-4819-9811-E82B386AEE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7908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87C8B6-8A29-4259-9B77-877C0ACE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9D388-5EAF-47B9-8A15-19C93FAC6A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6855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F7CE0F-9A1D-4831-BBFB-B8AFA6C7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Treatment …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76D52-99E7-4377-9241-1D93F86C4A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79294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1083C1-36ED-44F7-A66D-EB7963F3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38D14-71A8-433F-ABB0-B4FA837A50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622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837831-AE59-4CED-B3F4-CC0766E10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000" b="1"/>
              <a:t>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53B23-0705-4FA2-9EBD-B52583A7D8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6308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3FA342-0AFA-4B69-A90C-1A3B98D2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/>
              <a:t>Duration of secondary prophylaxis</a:t>
            </a:r>
            <a:endParaRPr lang="en-IN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28758-75F3-43BD-AD7D-74EC096E66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66539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3BC43E-54A0-4007-A06C-69D33353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16E61-3C0C-411B-9689-97B289075F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9596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09F328-CE72-4269-9860-7480E0D96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Infective Endocarditis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2C614-EE39-47D0-83FE-FC278FD465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48935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D460A3-1A09-43BF-8715-1F4AC60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Risk Factors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E3235-628C-461D-9E1A-B33BDBF8D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94039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420906-4161-426D-B884-2F21A2930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Pathogenesis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3DA02-EBB7-4553-BFF8-EE22CD967C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05620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EDEC50-2DCA-421E-8E80-6A1F5838B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Pathophysiology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53018-5250-44D4-A078-F2E9CF1B70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27985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4704E1-748F-46AD-9F04-F265E557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Cause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8AD84-1BCE-4960-84A0-4CFDBF76E7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697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813429-CB2E-4781-A5E4-FC5768E0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Rheumatic fever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07D69-4192-4812-AB63-ECEF11FD77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45364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F41D63-6D26-4B76-B3AA-B7C65E210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Clinical Presentation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C7A8E-6FF2-4194-B4F6-72A54EC9B1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97505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486679-F2FB-4464-BDC0-EC6EABFF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Clinical Presentation……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4D8B7-7374-482A-8865-23F77126B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28570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891CA9-4DAA-4807-85DF-E8DCC1CD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Clinical Presentation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0F886-5BBD-40BF-B84A-A2D125370C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04505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90DE07-5FBD-49EF-B588-14B26F67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Clinical presentation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FF01A-994A-4F4E-AC1E-6E1737AADE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07918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D62848-06F7-44E1-B804-E303EE5A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Diagnosis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CF976-4526-40A0-BFAD-8251B19CA1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4396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66F685-EF60-4798-B77E-995251A72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Diagnosis …Duck’s criteria.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1488E-9BF3-4E61-8C4C-C7B8028E04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01150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271EC4-458D-4AA9-AC4F-6FD083BB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  <a:latin typeface="+mj-lt"/>
                <a:cs typeface="Arial" pitchFamily="34" charset="0"/>
              </a:rPr>
              <a:t>Osler’s Nodes</a:t>
            </a:r>
            <a:endParaRPr lang="en-US" sz="44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6E2FA4-7CD8-442A-A070-3A26207C2E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8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E1879D-DDA7-4E4D-91F6-5AC0BD674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</a:rPr>
              <a:t>Janeway Lesions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1F2E9-9825-4362-9260-53E0857C6D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97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831E73-36F8-47E0-BD8A-67C11899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52419-F491-4ADD-AB7A-A9AB490B54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2727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B80557-A51E-4251-B2EE-6BD3832D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Diagnosis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FFA3-A517-4D49-BB64-2A6FC440E0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1060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5E6098-0BE2-4B57-B30E-A35F717A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factors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65291-C428-4423-88EF-19101B2801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2250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E166C-E1F8-4257-9CB0-08439BBA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Treatment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0AFF5-AF0F-4C91-8F2F-6BD1E4D76B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08813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CEF60D-0044-478F-8A57-A5FC7A7B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Complications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9A78E-6568-42F3-A4ED-34F14BC769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96800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1B11AE-AE8E-4DBB-9FD8-D6FFF4E1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5CC1C-F9A6-40EC-A46D-62DCE5AB24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7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3E86D5-533D-47A4-8F75-80FAC869A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93CBA-7937-41E8-A289-0947DDA60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6976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0FE1B-6B01-4677-A61C-43358FAF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  <a:cs typeface="Arial" pitchFamily="34" charset="0"/>
              </a:rPr>
              <a:t>Cont…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1827D-9EC5-41D0-8376-24AB2D6362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41324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87DAAE-EB34-428A-A13A-EAC134B4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Comic Sans MS" panose="030F0702030302020204" pitchFamily="66" charset="0"/>
              </a:rPr>
              <a:t>Flow chart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1980E-BB65-4C1F-BAEE-89F351CD9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9697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7FEE71-D9A2-44AC-AC93-06653360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  <a:cs typeface="Times New Roman" pitchFamily="18" charset="0"/>
              </a:rPr>
              <a:t>Cardiac output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BDAB6-B3A7-4852-88A5-819E4FA9EA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22836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86AEB7-30AC-482E-BCEC-BBF67E26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Factors Affecting Cardiac Performance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CF50A-0EC2-4472-AF62-18B8EF2717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14855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5A31B9-C8AD-474F-B8D6-BC625CAD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68B02-5C22-49A8-AB77-81A8D1578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1720"/>
      </p:ext>
    </p:extLst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99CD29-659E-4C68-BE93-CF95EBDE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49866-CF65-4B77-B36F-FDB4D7E95D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879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B7115D-DA9C-4379-BACB-46E9B5F5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Pathogenesis</a:t>
            </a:r>
            <a:endParaRPr lang="en-US" altLang="en-US" sz="4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6A077-4BA1-48EA-94D3-5E74B9557A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74802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2C4252-0A73-4454-9130-824AD993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C00000"/>
                </a:solidFill>
                <a:latin typeface="Comic Sans MS" panose="030F0702030302020204" pitchFamily="66" charset="0"/>
              </a:rPr>
              <a:t>Heart failure</a:t>
            </a:r>
            <a:endParaRPr lang="en-US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9881B-3BDE-4C9F-A6EC-EC3BFD4954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52536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461952-C85E-4BE8-AC4A-E68498D5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>
                <a:solidFill>
                  <a:schemeClr val="bg1"/>
                </a:solidFill>
                <a:latin typeface="Comic Sans MS" panose="030F0702030302020204" pitchFamily="66" charset="0"/>
              </a:rPr>
              <a:t>Compensatory mechanisms in heart failure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AAE98-6158-45B6-8572-C75565DE3C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4492"/>
      </p:ext>
    </p:extLst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CD0097-ADF3-447D-92AE-CAAD883E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Precipitating factors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D3087-6BCB-4874-973F-4252300C1B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44107"/>
      </p:ext>
    </p:extLst>
  </p:cSld>
  <p:clrMapOvr>
    <a:masterClrMapping/>
  </p:clrMapOvr>
  <p:transition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A8ACE5-0565-4870-A36B-D357CF4D9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</a:rPr>
              <a:t>Etiology of Heart Failure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05B3C-6F95-4BD3-BF65-9B0B06284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4165"/>
      </p:ext>
    </p:extLst>
  </p:cSld>
  <p:clrMapOvr>
    <a:masterClrMapping/>
  </p:clrMapOvr>
  <p:transition spd="slow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EF0BB7-884A-41EC-BDE5-A7EFA75B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>
                <a:solidFill>
                  <a:srgbClr val="C00000"/>
                </a:solidFill>
                <a:latin typeface="Times New Roman" panose="02020603050405020304" pitchFamily="18" charset="0"/>
              </a:rPr>
              <a:t>Classification of heart failure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E3C93-5ED8-4BFE-8D55-B2EAF824ED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44302"/>
      </p:ext>
    </p:extLst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ACA6A4-77E5-4409-BB72-616435A8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87A3E0-BFE3-4E4A-A568-FCE282BF92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37994"/>
      </p:ext>
    </p:extLst>
  </p:cSld>
  <p:clrMapOvr>
    <a:masterClrMapping/>
  </p:clrMapOvr>
  <p:transition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9CE381-C981-46B4-B28B-93A1CDD5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Clinical manifestations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3AD8D-3896-40BC-973C-E8B33E8436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61897"/>
      </p:ext>
    </p:extLst>
  </p:cSld>
  <p:clrMapOvr>
    <a:masterClrMapping/>
  </p:clrMapOvr>
  <p:transition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8DAECC-F8F2-4F16-ABAA-E8E1F9F0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C00000"/>
                </a:solidFill>
                <a:latin typeface="Comic Sans MS" panose="030F0702030302020204" pitchFamily="66" charset="0"/>
              </a:rPr>
              <a:t>Diagnosis</a:t>
            </a:r>
            <a:endParaRPr lang="en-US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86F04-9394-45C2-BD30-15729CA431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59673"/>
      </p:ext>
    </p:extLst>
  </p:cSld>
  <p:clrMapOvr>
    <a:masterClrMapping/>
  </p:clrMapOvr>
  <p:transition spd="slow"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76897F-C77B-4A4E-AF41-382C6C34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002060"/>
                </a:solidFill>
                <a:latin typeface="Times New Roman" panose="02020603050405020304" pitchFamily="18" charset="0"/>
              </a:rPr>
              <a:t>Treatment principles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06B8B-85F6-4EAC-9C8D-4F2A1CAAC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20387"/>
      </p:ext>
    </p:extLst>
  </p:cSld>
  <p:clrMapOvr>
    <a:masterClrMapping/>
  </p:clrMapOvr>
  <p:transition spd="slow"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1EA939-3827-421C-B872-7CC9AF215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Treatment of Heart Failure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B6856-13E8-4EE9-8F52-A0128629C7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69893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402F55-92B4-4461-BA2F-8B11C345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000" b="1"/>
              <a:t>Pathog…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74A85-1D07-4048-AD74-0CEDA158AD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7505"/>
      </p:ext>
    </p:extLst>
  </p:cSld>
  <p:clrMapOvr>
    <a:masterClrMapping/>
  </p:clrMapOvr>
  <p:transition spd="slow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93E3A8-0B14-4966-B45D-F10ED5164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>
                <a:latin typeface="Times New Roman" panose="02020603050405020304" pitchFamily="18" charset="0"/>
              </a:rPr>
              <a:t> Diuretics; Reducing preload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02ADB-C442-4B47-985D-924B4CED69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89676"/>
      </p:ext>
    </p:extLst>
  </p:cSld>
  <p:clrMapOvr>
    <a:masterClrMapping/>
  </p:clrMapOvr>
  <p:transition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DC0A0B-74A6-406F-9D3E-3476E85A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</a:rPr>
              <a:t>Improve the cardiac contractility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487DD-2B7E-4FCE-AF40-E1C6DDFEE9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68873"/>
      </p:ext>
    </p:extLst>
  </p:cSld>
  <p:clrMapOvr>
    <a:masterClrMapping/>
  </p:clrMapOvr>
  <p:transition>
    <p:wipe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82CF1B-87FD-4420-BD53-838FB1CE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>
                <a:latin typeface="Comic Sans MS" panose="030F0702030302020204" pitchFamily="66" charset="0"/>
              </a:rPr>
              <a:t> </a:t>
            </a:r>
            <a:r>
              <a:rPr lang="en-US" altLang="zh-CN" b="1">
                <a:solidFill>
                  <a:srgbClr val="C00000"/>
                </a:solidFill>
                <a:latin typeface="Comic Sans MS" panose="030F0702030302020204" pitchFamily="66" charset="0"/>
              </a:rPr>
              <a:t>Dilators</a:t>
            </a:r>
            <a:r>
              <a:rPr lang="en-US" altLang="zh-CN" b="1">
                <a:latin typeface="Comic Sans MS" panose="030F0702030302020204" pitchFamily="66" charset="0"/>
              </a:rPr>
              <a:t>;  Reducing afterload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1C627-2545-4F68-B86D-DCA8A6ED90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12953"/>
      </p:ext>
    </p:extLst>
  </p:cSld>
  <p:clrMapOvr>
    <a:masterClrMapping/>
  </p:clrMapOvr>
  <p:transition>
    <p:wedg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847383-85EF-4471-8A24-1BC8F4F0D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321A9-2141-4516-BDCC-5CC8B93DEB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99427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917831-EA9E-4572-A4F3-1457C3E5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Jones Criteria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427FE-F76D-4A70-8A46-7B193AF090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0076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1F565D-DDDD-4F6A-A35D-8257538B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b="1"/>
              <a:t>Carditis:</a:t>
            </a:r>
            <a:endParaRPr lang="en-US" altLang="en-US" sz="4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5DB276-42DE-4622-AF64-50B301AB3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6158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DF6F17-1A16-4D46-BAB0-1DDD6F1C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Carditis: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08264-5C84-4571-A18A-9D120CF1AC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39769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On-screen Show (4:3)</PresentationFormat>
  <Paragraphs>53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Rheumatic fever</vt:lpstr>
      <vt:lpstr>Risk factors</vt:lpstr>
      <vt:lpstr>Pathogenesis</vt:lpstr>
      <vt:lpstr>Pathog…</vt:lpstr>
      <vt:lpstr>Jones Criteria </vt:lpstr>
      <vt:lpstr>Carditis:</vt:lpstr>
      <vt:lpstr>Carditis:</vt:lpstr>
      <vt:lpstr>Migratory Polyarthritis </vt:lpstr>
      <vt:lpstr>Migratory Polyarthritis </vt:lpstr>
      <vt:lpstr>Sydenham’s Chorea</vt:lpstr>
      <vt:lpstr>Sydenham’s Chorea</vt:lpstr>
      <vt:lpstr>Erythema Marginatum</vt:lpstr>
      <vt:lpstr>Subcutaneous nodules</vt:lpstr>
      <vt:lpstr>Clinical man…</vt:lpstr>
      <vt:lpstr>Diagnosis</vt:lpstr>
      <vt:lpstr>Diagnosis…</vt:lpstr>
      <vt:lpstr>Treatment</vt:lpstr>
      <vt:lpstr>Treatment …</vt:lpstr>
      <vt:lpstr>Treatment …</vt:lpstr>
      <vt:lpstr>Treatment</vt:lpstr>
      <vt:lpstr>Duration of secondary prophylaxis</vt:lpstr>
      <vt:lpstr>PowerPoint Presentation</vt:lpstr>
      <vt:lpstr>Infective Endocarditis</vt:lpstr>
      <vt:lpstr>Risk Factors</vt:lpstr>
      <vt:lpstr>Pathogenesis</vt:lpstr>
      <vt:lpstr>Pathophysiology</vt:lpstr>
      <vt:lpstr>Cause </vt:lpstr>
      <vt:lpstr>Clinical Presentation</vt:lpstr>
      <vt:lpstr>Clinical Presentation……</vt:lpstr>
      <vt:lpstr>Clinical Presentation</vt:lpstr>
      <vt:lpstr>Clinical presentation</vt:lpstr>
      <vt:lpstr>Diagnosis </vt:lpstr>
      <vt:lpstr>Diagnosis …Duck’s criteria.</vt:lpstr>
      <vt:lpstr>Osler’s Nodes</vt:lpstr>
      <vt:lpstr>Janeway Lesions</vt:lpstr>
      <vt:lpstr>PowerPoint Presentation</vt:lpstr>
      <vt:lpstr>Diagnosis </vt:lpstr>
      <vt:lpstr>Treatment </vt:lpstr>
      <vt:lpstr>Complications</vt:lpstr>
      <vt:lpstr>PowerPoint Presentation</vt:lpstr>
      <vt:lpstr>PowerPoint Presentation</vt:lpstr>
      <vt:lpstr>Cont…</vt:lpstr>
      <vt:lpstr>Flow chart</vt:lpstr>
      <vt:lpstr>Cardiac output </vt:lpstr>
      <vt:lpstr>Factors Affecting Cardiac Performance</vt:lpstr>
      <vt:lpstr>PowerPoint Presentation</vt:lpstr>
      <vt:lpstr>PowerPoint Presentation</vt:lpstr>
      <vt:lpstr>Heart failure</vt:lpstr>
      <vt:lpstr>Compensatory mechanisms in heart failure</vt:lpstr>
      <vt:lpstr>Precipitating factors</vt:lpstr>
      <vt:lpstr>Etiology of Heart Failure</vt:lpstr>
      <vt:lpstr>Classification of heart failure</vt:lpstr>
      <vt:lpstr>PowerPoint Presentation</vt:lpstr>
      <vt:lpstr>Clinical manifestations </vt:lpstr>
      <vt:lpstr>Diagnosis</vt:lpstr>
      <vt:lpstr> Treatment principles</vt:lpstr>
      <vt:lpstr>Treatment of Heart Failure</vt:lpstr>
      <vt:lpstr> Diuretics; Reducing preload</vt:lpstr>
      <vt:lpstr>Improve the cardiac contractility</vt:lpstr>
      <vt:lpstr> Dilators;  Reducing afterload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tadesseyirga680@gmail.com</dc:creator>
  <cp:lastModifiedBy>tadesseyirga680@gmail.com</cp:lastModifiedBy>
  <cp:revision>1</cp:revision>
  <dcterms:created xsi:type="dcterms:W3CDTF">2020-08-18T07:47:39Z</dcterms:created>
  <dcterms:modified xsi:type="dcterms:W3CDTF">2020-08-18T07:47:40Z</dcterms:modified>
</cp:coreProperties>
</file>