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3"/>
  </p:notesMasterIdLst>
  <p:handoutMasterIdLst>
    <p:handoutMasterId r:id="rId104"/>
  </p:handoutMasterIdLst>
  <p:sldIdLst>
    <p:sldId id="365" r:id="rId2"/>
    <p:sldId id="259" r:id="rId3"/>
    <p:sldId id="260" r:id="rId4"/>
    <p:sldId id="261" r:id="rId5"/>
    <p:sldId id="327" r:id="rId6"/>
    <p:sldId id="262" r:id="rId7"/>
    <p:sldId id="263" r:id="rId8"/>
    <p:sldId id="364" r:id="rId9"/>
    <p:sldId id="265" r:id="rId10"/>
    <p:sldId id="411" r:id="rId11"/>
    <p:sldId id="266" r:id="rId12"/>
    <p:sldId id="412" r:id="rId13"/>
    <p:sldId id="268" r:id="rId14"/>
    <p:sldId id="333" r:id="rId15"/>
    <p:sldId id="269" r:id="rId16"/>
    <p:sldId id="321" r:id="rId17"/>
    <p:sldId id="322" r:id="rId18"/>
    <p:sldId id="341" r:id="rId19"/>
    <p:sldId id="342" r:id="rId20"/>
    <p:sldId id="343" r:id="rId21"/>
    <p:sldId id="273" r:id="rId22"/>
    <p:sldId id="362" r:id="rId23"/>
    <p:sldId id="328" r:id="rId24"/>
    <p:sldId id="274" r:id="rId25"/>
    <p:sldId id="353" r:id="rId26"/>
    <p:sldId id="325" r:id="rId27"/>
    <p:sldId id="276" r:id="rId28"/>
    <p:sldId id="366" r:id="rId29"/>
    <p:sldId id="277" r:id="rId30"/>
    <p:sldId id="355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330" r:id="rId39"/>
    <p:sldId id="285" r:id="rId40"/>
    <p:sldId id="357" r:id="rId41"/>
    <p:sldId id="286" r:id="rId42"/>
    <p:sldId id="287" r:id="rId43"/>
    <p:sldId id="358" r:id="rId44"/>
    <p:sldId id="288" r:id="rId45"/>
    <p:sldId id="289" r:id="rId46"/>
    <p:sldId id="290" r:id="rId47"/>
    <p:sldId id="291" r:id="rId48"/>
    <p:sldId id="292" r:id="rId49"/>
    <p:sldId id="359" r:id="rId50"/>
    <p:sldId id="331" r:id="rId51"/>
    <p:sldId id="295" r:id="rId52"/>
    <p:sldId id="296" r:id="rId53"/>
    <p:sldId id="360" r:id="rId54"/>
    <p:sldId id="297" r:id="rId55"/>
    <p:sldId id="298" r:id="rId56"/>
    <p:sldId id="299" r:id="rId57"/>
    <p:sldId id="300" r:id="rId58"/>
    <p:sldId id="301" r:id="rId59"/>
    <p:sldId id="326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61" r:id="rId68"/>
    <p:sldId id="309" r:id="rId69"/>
    <p:sldId id="332" r:id="rId70"/>
    <p:sldId id="413" r:id="rId71"/>
    <p:sldId id="367" r:id="rId72"/>
    <p:sldId id="368" r:id="rId73"/>
    <p:sldId id="370" r:id="rId74"/>
    <p:sldId id="37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2" r:id="rId85"/>
    <p:sldId id="393" r:id="rId86"/>
    <p:sldId id="394" r:id="rId87"/>
    <p:sldId id="414" r:id="rId88"/>
    <p:sldId id="396" r:id="rId89"/>
    <p:sldId id="398" r:id="rId90"/>
    <p:sldId id="399" r:id="rId91"/>
    <p:sldId id="400" r:id="rId92"/>
    <p:sldId id="401" r:id="rId93"/>
    <p:sldId id="402" r:id="rId94"/>
    <p:sldId id="403" r:id="rId95"/>
    <p:sldId id="404" r:id="rId96"/>
    <p:sldId id="405" r:id="rId97"/>
    <p:sldId id="406" r:id="rId98"/>
    <p:sldId id="408" r:id="rId99"/>
    <p:sldId id="409" r:id="rId100"/>
    <p:sldId id="410" r:id="rId101"/>
    <p:sldId id="320" r:id="rId102"/>
  </p:sldIdLst>
  <p:sldSz cx="1069816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77" autoAdjust="0"/>
  </p:normalViewPr>
  <p:slideViewPr>
    <p:cSldViewPr>
      <p:cViewPr>
        <p:scale>
          <a:sx n="73" d="100"/>
          <a:sy n="73" d="100"/>
        </p:scale>
        <p:origin x="-1578" y="-114"/>
      </p:cViewPr>
      <p:guideLst>
        <p:guide orient="horz" pos="2160"/>
        <p:guide pos="3370"/>
      </p:guideLst>
    </p:cSldViewPr>
  </p:slideViewPr>
  <p:outlineViewPr>
    <p:cViewPr>
      <p:scale>
        <a:sx n="33" d="100"/>
        <a:sy n="33" d="100"/>
      </p:scale>
      <p:origin x="0" y="64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326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2CE0E-476D-40F0-B4DA-FC2B2D30F723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4E9A7-4172-483A-9FBC-3F15531BF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7662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3A23-5A32-4BE9-97DA-F20472424980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685800"/>
            <a:ext cx="5349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8E526-18BD-4693-B204-D0860580D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9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8B3E09C-21F2-4E37-9C4D-78159F6DC37F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22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Hydroxyzine….antihistamine antipsychotic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mgt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pruritis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B0FEEC-F2EA-4058-98B1-55C60C3D931A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0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 cure  but it reoccurs</a:t>
            </a: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1" i="0" u="heavy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heavy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 evaluation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Confirmed by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classical plaque type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lesions with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silvery scales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Positive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family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history well help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Bilateral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symmetrical appearance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27BFD9-8C12-4B3F-819A-DE32C198356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0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-114300" algn="l"/>
              </a:tabLst>
              <a:defRPr/>
            </a:pPr>
            <a:r>
              <a:rPr kumimoji="0" lang="en-US" sz="4000" b="1" i="0" u="heavy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Acne vulgaris </a:t>
            </a:r>
            <a:r>
              <a:rPr kumimoji="0" lang="en-US" sz="4000" b="1" i="0" u="heavy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mgt</a:t>
            </a:r>
            <a:endParaRPr kumimoji="0" lang="en-US" sz="4000" b="1" i="0" u="heavy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-114300" algn="l"/>
              </a:tabLst>
              <a:defRPr/>
            </a:pPr>
            <a:r>
              <a:rPr kumimoji="0" lang="en-US" sz="4000" b="1" i="0" u="heavy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itchFamily="2" charset="2"/>
              <a:buChar char="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Hormonal treatment.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Estrogen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based contraception’s.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itchFamily="2" charset="2"/>
              <a:buChar char="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Dietary therapy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……..= avoid chocolate, cola, fried foods, milk product……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itchFamily="2" charset="2"/>
              <a:buChar char="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Hygienic therapy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……= wash with soap and water 2x per day.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005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      =avoid oil based cosmetics or creams.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5A828E-5533-4FF6-84A6-02B3DD8BD93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29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A9594DB-BB17-48DC-A072-5196665680A2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490108-DCA5-4F2E-8106-59927B9F200E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5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Macule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: Flat ,non palpable discoloration  &lt; 1 cm in size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Patch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:flat ,non palpable discoloration  &gt; 1 cm in size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Papule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: solid palpable lesion &lt; 1cm in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size,flat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topped or dome-shaped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Nodule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: Dome- shaped  solid palpable lesion &gt; 1 cm diameter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Tumor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Solid elevated lesion &gt; 2 cm diameter;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Plaque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: Raised flat,  solid palpable lesion &gt; 1 cm;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Vesicle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:Fluid-filled (clear) &lt; 1 cm diameter, usually &lt; 0.5cm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Bulla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 : Large fluid-filled (clear)  elevation &gt; 1 cm diameter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Pustule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Vesicle or bulla with purulent fluid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Cyst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 Cavity lined with epithelium containing fluid, pus, or  keratin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4BAC8D-D446-4D90-AE16-FEFCB88CF033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0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Papule…&lt;1cm</a:t>
            </a:r>
          </a:p>
          <a:p>
            <a:r>
              <a:rPr lang="en-US" dirty="0" smtClean="0"/>
              <a:t>Nodule…&gt;1cm</a:t>
            </a:r>
          </a:p>
          <a:p>
            <a:r>
              <a:rPr lang="en-US" dirty="0" smtClean="0"/>
              <a:t>Pustule….bulla or vesicle </a:t>
            </a:r>
            <a:r>
              <a:rPr lang="en-US" dirty="0" err="1" smtClean="0"/>
              <a:t>wz</a:t>
            </a:r>
            <a:r>
              <a:rPr lang="en-US" dirty="0" smtClean="0"/>
              <a:t> </a:t>
            </a:r>
            <a:r>
              <a:rPr lang="en-US" dirty="0" err="1" smtClean="0"/>
              <a:t>prulent</a:t>
            </a:r>
            <a:r>
              <a:rPr lang="en-US" dirty="0" smtClean="0"/>
              <a:t> fluid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1003D94-94FE-4461-9E8E-AFB9A952A6DA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4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Carbuncle and furuncles are more superficial than</a:t>
            </a:r>
            <a:r>
              <a:rPr lang="en-US" baseline="0" dirty="0" smtClean="0"/>
              <a:t> subcutaneous abscess…carbuncle is SC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6D8CCA-AB92-4F99-9E36-1D63C38C24C5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41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anose="05000000000000000000" pitchFamily="2" charset="2"/>
              <a:buChar char="ü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precaution (were gloves, wash hand...)</a:t>
            </a:r>
          </a:p>
          <a:p>
            <a:pPr marL="274320" marR="0" lvl="0" indent="-27432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anose="05000000000000000000" pitchFamily="2" charset="2"/>
              <a:buChar char="ü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Systemic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antibiotics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like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Cloxacilline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50-100mg/kg/24 hours divided in to 4 doses </a:t>
            </a:r>
          </a:p>
          <a:p>
            <a:pPr marL="274320" marR="0" lvl="0" indent="-27432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9F92"/>
              </a:buClr>
              <a:buSzPct val="75000"/>
              <a:buFont typeface="Wingdings" panose="05000000000000000000" pitchFamily="2" charset="2"/>
              <a:buChar char="ü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Extraction make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incision to drain pus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Should be done by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to contaminate other area.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DC4950E-0D10-46FC-A009-4E874FBEB5A4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1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H2O2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0968D56-B921-411C-8D22-4053CF3C8872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3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types of cells in epidermis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Keratinocytes – deepest, produce keratin (tough fibrous protein)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Melanocytes -  make dark skin pigment melanin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Merkel cells – associated with sensory nerve endings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¨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Langerhans cells – macrophage-like dendritic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D7703BD-63A8-450E-8C63-7744589F4D5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6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Topical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anti fungal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First line: Benzoic acid + salicylic acid (Whitfield’s ointment) thin film of 6%+3% ointment applied BID until the infection clears (usually for 2-3 weeks).</a:t>
            </a: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Alternatives: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Clotrimazole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, thin film of 1% cream applied BID for 2-3 weeks Or Miconazole thin film of 2% cream applied BID until the infection clears (usually for 2-3 weeks).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Systemic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anti fungal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Grisofulvin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500-1000mg P.O. Daily for 4-8 weeks or </a:t>
            </a:r>
          </a:p>
          <a:p>
            <a:pPr marL="800100" marR="0" lvl="1" indent="-34290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Ketoconazole 200-400mg/day P.O. for 3 weeks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Keep feet as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dry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as possible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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Small pieces of cotton can be placed between toes to absorb moisture.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Avoid sharing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of shoes /socks</a:t>
            </a:r>
            <a:endParaRPr kumimoji="0" lang="en-GB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2DF1DB-E76A-4957-A661-5AFE772CBC5E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2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Characteristically appears as annular lesions with</a:t>
            </a:r>
          </a:p>
          <a:p>
            <a:r>
              <a:rPr lang="en-US" dirty="0" smtClean="0"/>
              <a:t>central clearing and an itchy, palpable</a:t>
            </a:r>
          </a:p>
          <a:p>
            <a:r>
              <a:rPr lang="en-US" dirty="0" smtClean="0"/>
              <a:t>erythematous advancing edge.</a:t>
            </a:r>
          </a:p>
          <a:p>
            <a:r>
              <a:rPr lang="en-US" dirty="0" smtClean="0"/>
              <a:t>• Active edge shows vesicles and pustules .</a:t>
            </a:r>
          </a:p>
          <a:p>
            <a:r>
              <a:rPr lang="en-US" dirty="0" smtClean="0"/>
              <a:t>• It is usually caught from pets.</a:t>
            </a:r>
          </a:p>
          <a:p>
            <a:r>
              <a:rPr lang="en-US" dirty="0" smtClean="0"/>
              <a:t>• Diagnosis – Skin scraping and KOH examination.</a:t>
            </a:r>
          </a:p>
          <a:p>
            <a:r>
              <a:rPr lang="en-US" dirty="0" smtClean="0"/>
              <a:t>Culture - For identifying the species of</a:t>
            </a:r>
          </a:p>
          <a:p>
            <a:r>
              <a:rPr lang="en-US" dirty="0" smtClean="0"/>
              <a:t>dermatophytes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CC9087-AA88-4DDB-8CB6-BADF63F4DC8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65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identifying the species of dermatophytes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5FD653-1FF6-4149-9960-DA247AD206C2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4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Keto and </a:t>
            </a:r>
            <a:r>
              <a:rPr lang="en-US" dirty="0" err="1" smtClean="0"/>
              <a:t>grisoflvin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8DA7EA-734B-4F3A-B36C-353C28699A9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field …ointment</a:t>
            </a:r>
          </a:p>
          <a:p>
            <a:r>
              <a:rPr lang="en-US" dirty="0" err="1" smtClean="0"/>
              <a:t>Clotrimazole</a:t>
            </a:r>
            <a:r>
              <a:rPr lang="en-US" dirty="0" smtClean="0"/>
              <a:t> cream…cream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Topical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anti fungal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First line: Benzoic acid + salicylic acid (Whitfield’s ointment) thin film of 6%+3% ointment applied BID until the infection clears (usually for 2-3 weeks).</a:t>
            </a: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Alternatives: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Clotrimazole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, thin film of 1% cream applied BID for 2-3 weeks Or Miconazole thin film of 2% cream applied BID until the infection clears (usually for 2-3 weeks).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Systemic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anti fungal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9DC2D7"/>
              </a:buClr>
              <a:buSzPct val="80000"/>
              <a:buFont typeface="Wingdings" pitchFamily="2" charset="2"/>
              <a:buChar char="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Grisofulvin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500-1000mg P.O. Daily for 4-8 weeks or </a:t>
            </a:r>
          </a:p>
          <a:p>
            <a:pPr marL="800100" marR="0" lvl="1" indent="-34290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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Ketoconazole 200-400mg/day P.O. for 3 weeks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Keep feet as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dry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as possible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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Small pieces of cotton can be placed between toes to absorb moisture.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Symbol" pitchFamily="18" charset="2"/>
              <a:buChar char="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Avoid sharing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Arial" pitchFamily="34" charset="0"/>
              </a:rPr>
              <a:t> of shoes /socks</a:t>
            </a:r>
            <a:endParaRPr kumimoji="0" lang="en-GB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  <a:tab pos="857250" algn="l"/>
              </a:tabLst>
              <a:defRPr/>
            </a:pPr>
            <a:r>
              <a:rPr kumimoji="0" lang="en-US" sz="1200" b="1" i="0" u="dbl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Tinea </a:t>
            </a:r>
            <a:r>
              <a:rPr kumimoji="0" lang="en-US" sz="1200" b="1" i="0" u="dbl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cruris</a:t>
            </a:r>
            <a:r>
              <a:rPr kumimoji="0" lang="en-US" sz="1200" b="1" i="0" u="dbl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/ring worm of the groin/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"/>
              <a:tabLst>
                <a:tab pos="57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Tinea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cruris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(jock itch) is ring worm of the groin, which may extend to the inner thighs and buttock area.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"/>
              <a:tabLst>
                <a:tab pos="57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 occurs most frequently in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0" marR="0" lvl="4" indent="-2286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"/>
              <a:tabLst>
                <a:tab pos="9715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Young joggers,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0" marR="0" lvl="4" indent="-2286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"/>
              <a:tabLst>
                <a:tab pos="9715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Obese person and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0" marR="0" lvl="4" indent="-22860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"/>
              <a:tabLst>
                <a:tab pos="9715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those who wear tight under clothing.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F26A2C-E5B2-4415-A0AF-B1AC2471A358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9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Burrow…intra</a:t>
            </a:r>
            <a:r>
              <a:rPr lang="en-US" baseline="0" dirty="0" smtClean="0"/>
              <a:t> epidermal tunnel created by the moving female mite…2-10mm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4F6AE4B-8C09-458B-BA1C-9A3E032FF1E5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5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Permethrin…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insectiside,killing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paralysing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the mites and their eggs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8866F9-8DEF-4599-ABB7-A06F42A67EF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65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Nits…egg of louse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4E1AA3-E34E-4D97-BAED-DE13084CB16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73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Permethrin drug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Pyrethrins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to kill scabies </a:t>
            </a:r>
          </a:p>
          <a:p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Permethrin…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insectiside,killing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paralysing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the mites and their eggs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Ivermectin….anti infective agent active against several parasitic nematodes and scabies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5D5CDFE-632D-432A-8AAD-9EC37A095AE2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5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Vesicle</a:t>
            </a:r>
          </a:p>
          <a:p>
            <a:r>
              <a:rPr lang="en-US" dirty="0" smtClean="0"/>
              <a:t>Caused by HS1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FCD3A5-A72A-465C-9A4D-30091E0B9156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0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Eccrine glands…glands</a:t>
            </a:r>
            <a:r>
              <a:rPr lang="en-US" baseline="0" dirty="0" smtClean="0"/>
              <a:t> that secret sweats in human body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2DB5E3D-B060-406F-9A75-11C2DAAB154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3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067AA8-8199-4C12-A010-649488710459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5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Protection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Sensory perception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Temperature regulation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Vitamin synthesis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Aesthetic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7CA6A7-9E0F-4941-A0CB-7FAC4A0CACAA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6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lang="en-US" dirty="0" smtClean="0"/>
              <a:t>Pustule ;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A raised lesion filled with a fluid exudate, giving it a yellow appearance. (acne, folliculitis)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8A3DCE0-61E1-44DD-B442-1DA640A56AF6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Erosions &amp; oozing: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Moist circumscribed, slightly depressed areas representing a blister base with the roof of the blister removed (burns)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Lichenification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Accentuation of normal skin lines caused by thickening, primarily of the epidermis, due to scratching or  rubbing</a:t>
            </a:r>
          </a:p>
          <a:p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Accentuation…………more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noticable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prominent</a:t>
            </a:r>
            <a:endParaRPr lang="en-US" dirty="0" smtClean="0"/>
          </a:p>
          <a:p>
            <a:r>
              <a:rPr lang="en-US" dirty="0" smtClean="0"/>
              <a:t>ATROPHY: The skin surface is depressed because </a:t>
            </a:r>
          </a:p>
          <a:p>
            <a:r>
              <a:rPr lang="en-US" dirty="0" smtClean="0"/>
              <a:t>of thinning or absence of the dermis or </a:t>
            </a:r>
          </a:p>
          <a:p>
            <a:r>
              <a:rPr lang="en-US" dirty="0" smtClean="0"/>
              <a:t>subcutaneous fat. (atrophic scar, fat necrosis)</a:t>
            </a:r>
          </a:p>
          <a:p>
            <a:r>
              <a:rPr lang="en-US" dirty="0" smtClean="0"/>
              <a:t>CRUSTING: Represents dried exudates of plasma </a:t>
            </a:r>
          </a:p>
          <a:p>
            <a:r>
              <a:rPr lang="en-US" dirty="0" smtClean="0"/>
              <a:t>combined with the blister roof, which sits on the </a:t>
            </a:r>
          </a:p>
          <a:p>
            <a:r>
              <a:rPr lang="en-US" dirty="0" smtClean="0"/>
              <a:t>surface of the skin after acute dermatitis. (impetigo </a:t>
            </a:r>
          </a:p>
          <a:p>
            <a:r>
              <a:rPr lang="en-US" dirty="0" smtClean="0"/>
              <a:t>, contact dermatitis)</a:t>
            </a:r>
          </a:p>
          <a:p>
            <a:r>
              <a:rPr lang="en-US" dirty="0" smtClean="0"/>
              <a:t>SCALING:  </a:t>
            </a:r>
            <a:r>
              <a:rPr lang="en-US" dirty="0" err="1" smtClean="0"/>
              <a:t>Whitis</a:t>
            </a:r>
            <a:r>
              <a:rPr lang="en-US" dirty="0" smtClean="0"/>
              <a:t> plates present on the skin </a:t>
            </a:r>
          </a:p>
          <a:p>
            <a:r>
              <a:rPr lang="en-US" dirty="0" smtClean="0"/>
              <a:t>surface. (psoriasis, ichthyosis) {desquamation </a:t>
            </a:r>
          </a:p>
          <a:p>
            <a:r>
              <a:rPr lang="en-US" dirty="0" smtClean="0"/>
              <a:t>refers to peeling of sheets of scale after an acute </a:t>
            </a:r>
          </a:p>
          <a:p>
            <a:r>
              <a:rPr lang="en-US" dirty="0" smtClean="0"/>
              <a:t>injury to skin </a:t>
            </a:r>
            <a:r>
              <a:rPr lang="en-US" dirty="0" err="1" smtClean="0"/>
              <a:t>eg</a:t>
            </a:r>
            <a:r>
              <a:rPr lang="en-US" dirty="0" smtClean="0"/>
              <a:t>. Burn, toxic drug reaction}</a:t>
            </a:r>
          </a:p>
          <a:p>
            <a:r>
              <a:rPr lang="en-US" dirty="0" smtClean="0"/>
              <a:t>EXCORIATION: Oval to linear depressions in the </a:t>
            </a:r>
          </a:p>
          <a:p>
            <a:r>
              <a:rPr lang="en-US" dirty="0" smtClean="0"/>
              <a:t>skin with a complete removal of the epidermis </a:t>
            </a:r>
          </a:p>
          <a:p>
            <a:r>
              <a:rPr lang="en-US" dirty="0" smtClean="0"/>
              <a:t>, exposing a broad section of red dermis. (atopic </a:t>
            </a:r>
          </a:p>
          <a:p>
            <a:r>
              <a:rPr lang="en-US" dirty="0" smtClean="0"/>
              <a:t>dermatitis)</a:t>
            </a:r>
          </a:p>
          <a:p>
            <a:r>
              <a:rPr lang="en-US" dirty="0" smtClean="0"/>
              <a:t>FISSURE: Linear, wedge-shaped cracks in the </a:t>
            </a:r>
          </a:p>
          <a:p>
            <a:r>
              <a:rPr lang="en-US" dirty="0" smtClean="0"/>
              <a:t>epidermis extending down to the dermis and </a:t>
            </a:r>
          </a:p>
          <a:p>
            <a:r>
              <a:rPr lang="en-US" dirty="0" smtClean="0"/>
              <a:t>narrowing at the base. (warts)</a:t>
            </a:r>
          </a:p>
          <a:p>
            <a:r>
              <a:rPr lang="en-US" dirty="0" smtClean="0"/>
              <a:t>EROSIONS AND OOZING: Moist </a:t>
            </a:r>
          </a:p>
          <a:p>
            <a:r>
              <a:rPr lang="en-US" dirty="0" smtClean="0"/>
              <a:t>, circumscribed, slightly depressed areas </a:t>
            </a:r>
          </a:p>
          <a:p>
            <a:r>
              <a:rPr lang="en-US" dirty="0" smtClean="0"/>
              <a:t>representing a blister base with the roof of the </a:t>
            </a:r>
          </a:p>
          <a:p>
            <a:r>
              <a:rPr lang="en-US" dirty="0" smtClean="0"/>
              <a:t>blister removed. (burns , dermatitis) </a:t>
            </a:r>
          </a:p>
          <a:p>
            <a:r>
              <a:rPr lang="en-US" dirty="0" smtClean="0"/>
              <a:t>Excoriation………… </a:t>
            </a:r>
            <a:r>
              <a:rPr lang="en-US" dirty="0" err="1" smtClean="0"/>
              <a:t>eg</a:t>
            </a:r>
            <a:r>
              <a:rPr lang="en-US" dirty="0" smtClean="0"/>
              <a:t>. atopic dermatitis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0CEC39E-C66B-4C7F-B3B2-4D190DB4E161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8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1" i="0" u="dbl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Dermatitis /eczema/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"/>
              <a:tabLst>
                <a:tab pos="1143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 is inflammation of the skin.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marR="0" lvl="0" indent="-9144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heavy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 of eczema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"/>
              <a:tabLst>
                <a:tab pos="628650" algn="l"/>
                <a:tab pos="6858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Deferent classifications are used based on: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Morphological appearance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Site or location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Causative agent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"/>
              <a:tabLst>
                <a:tab pos="6858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But the most acceptable and practical way to classify eczema is into: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65735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Endogenous and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65735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Exogenous dermatitis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43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Endogenous dermatitis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the causative factor acts from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inside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it includes: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943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Atopic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943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Seborrheic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943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nummular and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943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stasis dermatitis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43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Exogenous dermatitis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the causative factor act from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outside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it includes: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7145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Contact dermatitis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"/>
              <a:tabLst>
                <a:tab pos="17145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Infective dermatitis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"/>
              <a:tabLst>
                <a:tab pos="6858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Dermatitis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can be acute or chronic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"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Acute eczema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refers to a rapidly devolving red rash which may be blister and swollen where as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"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Chronic dermatitis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refers to: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21717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Long standing irritable area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21717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Darker than the surrounding skin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>
                <a:tab pos="21717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Thickened /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lichnified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/ and much scratched.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dirty="0" smtClean="0"/>
              <a:t>Eczema …to boil over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 is a Chronic, highly pruritic inflammatory skin disease, associated with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remitting &amp; flaring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course, that starts during infancy and early childhood and persists into puberty and sometimes adulthood.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characterized by an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immediate (type 1) hypersensitivity reaction.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037584C-4B14-44E1-97D1-D17B1D29F713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bath with cold or luke warm water once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daily using mild soaps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226F91-1F2E-4FA4-B81F-E64039C4346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9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685800"/>
            <a:ext cx="5349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dirty="0" smtClean="0"/>
              <a:t>Common in males, in oily area…</a:t>
            </a:r>
            <a:r>
              <a:rPr lang="en-US" dirty="0" err="1" smtClean="0"/>
              <a:t>ozer</a:t>
            </a:r>
            <a:r>
              <a:rPr lang="en-US" baseline="0" dirty="0" smtClean="0"/>
              <a:t> name </a:t>
            </a:r>
            <a:r>
              <a:rPr lang="en-US" baseline="0" dirty="0" err="1" smtClean="0"/>
              <a:t>dandruff,may</a:t>
            </a:r>
            <a:r>
              <a:rPr lang="en-US" baseline="0" dirty="0" smtClean="0"/>
              <a:t> mistaken diaper rash in baby</a:t>
            </a:r>
            <a:endParaRPr lang="en-US" dirty="0" smtClean="0"/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dirty="0" smtClean="0"/>
              <a:t>•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Rxt: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Scalp: anti seborrheic shampoo (e.g.,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selenium sulfide, zinc pyrithione)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Skin: low-potency topical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corticosteroid or topical imidazole.</a:t>
            </a:r>
          </a:p>
          <a:p>
            <a:endParaRPr lang="en-US" dirty="0" smtClean="0"/>
          </a:p>
          <a:p>
            <a:r>
              <a:rPr lang="en-US" dirty="0" smtClean="0"/>
              <a:t> Inflammatory response to </a:t>
            </a:r>
          </a:p>
          <a:p>
            <a:r>
              <a:rPr lang="en-US" dirty="0" smtClean="0"/>
              <a:t>superficial yeast infection</a:t>
            </a:r>
          </a:p>
          <a:p>
            <a:r>
              <a:rPr lang="en-US" dirty="0" smtClean="0"/>
              <a:t>• Treatment:</a:t>
            </a:r>
          </a:p>
          <a:p>
            <a:r>
              <a:rPr lang="en-US" dirty="0" smtClean="0"/>
              <a:t>– Scalp: </a:t>
            </a:r>
            <a:r>
              <a:rPr lang="en-US" dirty="0" err="1" smtClean="0"/>
              <a:t>antiseborrheic</a:t>
            </a:r>
            <a:r>
              <a:rPr lang="en-US" dirty="0" smtClean="0"/>
              <a:t> shampoo  daily </a:t>
            </a:r>
            <a:r>
              <a:rPr lang="en-US" dirty="0" err="1" smtClean="0"/>
              <a:t>wz</a:t>
            </a:r>
            <a:r>
              <a:rPr lang="en-US" dirty="0" smtClean="0"/>
              <a:t> warm water (e.g., </a:t>
            </a:r>
          </a:p>
          <a:p>
            <a:r>
              <a:rPr lang="en-US" dirty="0" smtClean="0"/>
              <a:t>selenium sulfide, zinc pyrithione)</a:t>
            </a:r>
          </a:p>
          <a:p>
            <a:r>
              <a:rPr lang="en-US" dirty="0" smtClean="0"/>
              <a:t>– Skin: low-potency topical </a:t>
            </a:r>
          </a:p>
          <a:p>
            <a:r>
              <a:rPr lang="en-US" dirty="0" smtClean="0"/>
              <a:t>corticosteroid or topical imidazole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C00316-EFAE-4DEC-85CC-A246E20FDD51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Getaneh 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E526-18BD-4693-B204-D0860580DE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63" y="2130428"/>
            <a:ext cx="909343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725" y="3886200"/>
            <a:ext cx="748871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10A6-AFD1-48BF-A2FF-681C3CEA39E6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3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66E4-316D-47D1-B0F3-9F6891F8B35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4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6169" y="274641"/>
            <a:ext cx="240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08" y="274641"/>
            <a:ext cx="704295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FD6C-1B5A-4571-8B96-C476C053C6E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69AF-E58F-4F0B-9E07-77E63FB72AC4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081" y="4406903"/>
            <a:ext cx="909343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081" y="2906713"/>
            <a:ext cx="909343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F824-0757-4E01-A817-3CABD9D3C7BF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08" y="1600203"/>
            <a:ext cx="472502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8233" y="1600203"/>
            <a:ext cx="472502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8A2A-2256-4835-BA70-0D5895574F94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09" y="1535113"/>
            <a:ext cx="472687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09" y="2174875"/>
            <a:ext cx="472687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4518" y="1535113"/>
            <a:ext cx="4728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4518" y="2174875"/>
            <a:ext cx="4728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B951-0BCB-465B-B7CB-FAE2A0D3B955}" type="datetime1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5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03A7-03DD-4A8B-886A-6BB6F8ADF5A7}" type="datetime1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1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5B73-3AF0-4E74-A453-E70A156071C1}" type="datetime1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0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3050"/>
            <a:ext cx="351962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686" y="273053"/>
            <a:ext cx="598057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10" y="1435103"/>
            <a:ext cx="351962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DBD-8FFF-4A09-B118-5675A27D6275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14" y="4800600"/>
            <a:ext cx="641889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6914" y="612775"/>
            <a:ext cx="641889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6914" y="5367338"/>
            <a:ext cx="641889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3EA0-DEC0-47EE-990E-63F6611FEC9C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5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96283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09" y="1600203"/>
            <a:ext cx="962834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08" y="6356353"/>
            <a:ext cx="2496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FBB4-368D-482B-B653-DD0157CAA65B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5206" y="6356353"/>
            <a:ext cx="338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017" y="6356353"/>
            <a:ext cx="2496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7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9628347" cy="17827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Overview of pediatrics skin disorders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09" y="1219200"/>
            <a:ext cx="9767172" cy="5181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en-US" sz="10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10800" b="1" dirty="0" smtClean="0">
                <a:latin typeface="Arial" pitchFamily="34" charset="0"/>
                <a:cs typeface="Arial" pitchFamily="34" charset="0"/>
              </a:rPr>
              <a:t>  By </a:t>
            </a:r>
            <a:r>
              <a:rPr lang="en-US" sz="10800" b="1" dirty="0">
                <a:latin typeface="Arial" pitchFamily="34" charset="0"/>
                <a:cs typeface="Arial" pitchFamily="34" charset="0"/>
              </a:rPr>
              <a:t>Wudie. </a:t>
            </a:r>
            <a:r>
              <a:rPr lang="en-US" sz="10800" b="1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en-US" sz="10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800" b="1" dirty="0" smtClean="0">
                <a:latin typeface="Arial" pitchFamily="34" charset="0"/>
                <a:cs typeface="Arial" pitchFamily="34" charset="0"/>
              </a:rPr>
              <a:t>(MSc </a:t>
            </a:r>
            <a:r>
              <a:rPr lang="en-US" sz="10800" b="1" dirty="0">
                <a:latin typeface="Arial" pitchFamily="34" charset="0"/>
                <a:cs typeface="Arial" pitchFamily="34" charset="0"/>
              </a:rPr>
              <a:t>in pediatrics and child </a:t>
            </a:r>
            <a:r>
              <a:rPr lang="en-US" sz="10800" b="1" dirty="0" smtClean="0">
                <a:latin typeface="Arial" pitchFamily="34" charset="0"/>
                <a:cs typeface="Arial" pitchFamily="34" charset="0"/>
              </a:rPr>
              <a:t>health nursing)                                                  </a:t>
            </a:r>
            <a:endParaRPr lang="en-US" sz="10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17600" b="1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7600" b="1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9200" b="1" dirty="0">
              <a:latin typeface="Arial" pitchFamily="34" charset="0"/>
              <a:cs typeface="Arial" pitchFamily="34" charset="0"/>
            </a:endParaRPr>
          </a:p>
          <a:p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80ED-947C-4FE0-9E97-85E136B050AA}" type="datetime1">
              <a:rPr lang="en-US" smtClean="0"/>
              <a:t>5/19/2020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" y="12954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6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74638"/>
            <a:ext cx="7756168" cy="1477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Diagnostic tests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16" y="1600200"/>
            <a:ext cx="9093439" cy="4525966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Diagnostic studies of the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skin are;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Skin test (scraping)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Skin biopsy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Culture and sensitivity test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E7C9-C3D8-4A12-9A8A-593A206F0BC4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8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8" y="228600"/>
            <a:ext cx="9271741" cy="838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 term complication of burn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969" y="1219200"/>
            <a:ext cx="9004287" cy="5105400"/>
          </a:xfrm>
        </p:spPr>
        <p:txBody>
          <a:bodyPr numCol="2"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Hypertrophic scars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Susceptibility to minor    trauma, chemicals, or cold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Dry skin 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Contractures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Itching and neuropathic pain  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Alopecia 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Chronic open wounds 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Skin cancers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Amputations    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Osteoporosis 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Heat exhaustion  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1235-F9BE-4C31-B63B-BEC9C045E88E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81" y="144060"/>
            <a:ext cx="5334000" cy="54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7454" y="62484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3806" y="6248403"/>
            <a:ext cx="2496238" cy="365125"/>
          </a:xfrm>
        </p:spPr>
        <p:txBody>
          <a:bodyPr/>
          <a:lstStyle/>
          <a:p>
            <a:fld id="{64197571-23E8-4119-9B56-3AD5CCA260E5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881" y="381000"/>
            <a:ext cx="5867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" y="22860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Morphology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skin lesions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681" y="1371600"/>
            <a:ext cx="9068423" cy="4724400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Primary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skin lesions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Initial pathologic </a:t>
            </a:r>
            <a:r>
              <a:rPr lang="en-US" dirty="0">
                <a:latin typeface="Arial" pitchFamily="34" charset="0"/>
                <a:cs typeface="Arial" pitchFamily="34" charset="0"/>
              </a:rPr>
              <a:t>change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Secondary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skin lesions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Result </a:t>
            </a:r>
            <a:r>
              <a:rPr lang="en-US" dirty="0">
                <a:latin typeface="Arial" pitchFamily="34" charset="0"/>
                <a:cs typeface="Arial" pitchFamily="34" charset="0"/>
              </a:rPr>
              <a:t>from external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forces </a:t>
            </a:r>
            <a:r>
              <a:rPr lang="en-US" dirty="0">
                <a:latin typeface="Arial" pitchFamily="34" charset="0"/>
                <a:cs typeface="Arial" pitchFamily="34" charset="0"/>
              </a:rPr>
              <a:t>such as scratching, picking, infection, 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healing </a:t>
            </a:r>
            <a:r>
              <a:rPr lang="en-US" dirty="0">
                <a:latin typeface="Arial" pitchFamily="34" charset="0"/>
                <a:cs typeface="Arial" pitchFamily="34" charset="0"/>
              </a:rPr>
              <a:t>of primary lesions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248403"/>
            <a:ext cx="3387752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Wudie E.(Pediatrics skin disorders)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99563" y="6019800"/>
            <a:ext cx="2496238" cy="457200"/>
          </a:xfrm>
        </p:spPr>
        <p:txBody>
          <a:bodyPr/>
          <a:lstStyle/>
          <a:p>
            <a:fld id="{70A2AA39-2744-4980-B79A-BEB0996E23DA}" type="datetime1">
              <a:rPr lang="en-US" b="1" smtClean="0">
                <a:solidFill>
                  <a:schemeClr val="tx1"/>
                </a:solidFill>
              </a:rPr>
              <a:t>5/19/2020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7633571" cy="9445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skin lesions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81" y="1295400"/>
            <a:ext cx="95250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Macule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Flat, non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palpable discoloration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size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,non palpable discoloration  &gt; 1 cm in size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Papule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palpable lesion &lt; 1cm in size, flat topped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dome-shaped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Nodule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Dome- shaped  solid palpable lesion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1 cm diameter </a:t>
            </a:r>
          </a:p>
          <a:p>
            <a:pPr lvl="0">
              <a:buClr>
                <a:srgbClr val="D34817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Plaqu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Raised flat,  solid palpable lesion &gt; 1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0513-C4C9-4AC0-9F4E-F9937F7E2832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5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152400"/>
            <a:ext cx="7403465" cy="1219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 skin lesions cont….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7082" y="1066800"/>
            <a:ext cx="9220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Tumor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Solid elevated lesion &gt; 2 cm diameter;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Vesicle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:Fluid-filled (clear)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 1 cm diameter, usually &lt; 0.5cm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Bulla</a:t>
            </a:r>
            <a:r>
              <a:rPr lang="en-US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: Large fluid-filled (clear)  elevation &gt; 1 cm diameter</a:t>
            </a:r>
          </a:p>
          <a:p>
            <a:pPr lvl="0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Pustule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Vesicle or bulla with 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purulent fluid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Cyst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: Cavity lined with epithelium containing fluid, pus, or  keratin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57" y="6324603"/>
            <a:ext cx="3387752" cy="365125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56168" y="6172200"/>
            <a:ext cx="2496238" cy="457200"/>
          </a:xfrm>
        </p:spPr>
        <p:txBody>
          <a:bodyPr/>
          <a:lstStyle/>
          <a:p>
            <a:fld id="{94739498-2876-4A26-9087-2D5B667E36BB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6607" y="152400"/>
            <a:ext cx="9806649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Cont….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434519" y="1600200"/>
            <a:ext cx="4996191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230" y="6477000"/>
            <a:ext cx="2139631" cy="381000"/>
          </a:xfrm>
        </p:spPr>
        <p:txBody>
          <a:bodyPr/>
          <a:lstStyle/>
          <a:p>
            <a:fld id="{E7955606-300E-4B18-B380-8317EC80E36A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02445" y="64008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34909" y="1752600"/>
            <a:ext cx="4726879" cy="47244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0" y="1219200"/>
            <a:ext cx="383350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65" y="1219200"/>
            <a:ext cx="2876616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missinglink.ucsf.edu/lm/DermatologyGlossary/img/Dermatology%20Glossary/Glossary%20Clinical%20Images/Bullae-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72" y="1219200"/>
            <a:ext cx="3456409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" y="5562600"/>
            <a:ext cx="470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77" y="5646510"/>
            <a:ext cx="48291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76200"/>
            <a:ext cx="6260465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Secondary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lesions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2362" y="1143000"/>
            <a:ext cx="9499719" cy="5181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Exudate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Moist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serum, blood or pus from either an erosion, blister or pustule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Scale: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flaky surface with normal/abnormal keratin; present in proliferative  disorders</a:t>
            </a:r>
          </a:p>
          <a:p>
            <a:pPr lvl="0" algn="just">
              <a:buClr>
                <a:srgbClr val="D34817"/>
              </a:buClr>
              <a:buFont typeface="Wingdings" pitchFamily="2" charset="2"/>
              <a:buChar char="§"/>
              <a:defRPr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Lichenification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Accentuation of normal skin lines caused by thickening, primarily of the epidermis, due to scratching or  rubbing.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Excoriation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Localized damage to skin secondary to scratching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</a:t>
            </a:r>
            <a:r>
              <a:rPr lang="en-US" sz="27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Healed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dermal lesion caused by trauma, surgery, infection.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Fissure:</a:t>
            </a: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crack in the skin, down to the dermis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warts</a:t>
            </a:r>
            <a:endParaRPr lang="en-US" sz="2700" dirty="0"/>
          </a:p>
          <a:p>
            <a:pPr algn="just"/>
            <a:endParaRPr 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4908" y="6324600"/>
            <a:ext cx="3387752" cy="381000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77867" y="6324600"/>
            <a:ext cx="2050481" cy="381000"/>
          </a:xfrm>
        </p:spPr>
        <p:txBody>
          <a:bodyPr/>
          <a:lstStyle/>
          <a:p>
            <a:fld id="{BDCB52D4-1348-422E-92A6-2C2F824E6276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8" y="273050"/>
            <a:ext cx="9271741" cy="71755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Common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disorders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13" y="914400"/>
            <a:ext cx="4827104" cy="1600200"/>
          </a:xfrm>
        </p:spPr>
        <p:txBody>
          <a:bodyPr>
            <a:normAutofit/>
          </a:bodyPr>
          <a:lstStyle/>
          <a:p>
            <a:pPr lvl="0">
              <a:buClr>
                <a:srgbClr val="D34817"/>
              </a:buClr>
            </a:pPr>
            <a:r>
              <a:rPr lang="en-US" sz="3600" b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Inflammatory and  allargic skin disorders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02362" y="2286000"/>
            <a:ext cx="5705687" cy="3886200"/>
          </a:xfrm>
        </p:spPr>
        <p:txBody>
          <a:bodyPr>
            <a:normAutofit/>
          </a:bodyPr>
          <a:lstStyle/>
          <a:p>
            <a:pPr lvl="0" algn="just">
              <a:buClr>
                <a:srgbClr val="D34817"/>
              </a:buClr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Acne</a:t>
            </a:r>
          </a:p>
          <a:p>
            <a:pPr lvl="0" algn="just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Psoriasis</a:t>
            </a:r>
          </a:p>
          <a:p>
            <a:pPr lvl="0" algn="just">
              <a:lnSpc>
                <a:spcPct val="150000"/>
              </a:lnSpc>
              <a:buClr>
                <a:srgbClr val="D34817"/>
              </a:buClr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Atopic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dermatitis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D34817"/>
              </a:buClr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Contact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dermatitis       </a:t>
            </a:r>
          </a:p>
          <a:p>
            <a:pPr lvl="0" algn="just">
              <a:lnSpc>
                <a:spcPct val="150000"/>
              </a:lnSpc>
              <a:buClr>
                <a:srgbClr val="D34817"/>
              </a:buClr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Sebhorric dermatitis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51445" y="1295400"/>
            <a:ext cx="4546719" cy="914400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II.  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Bacterial infections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508049" y="1981200"/>
            <a:ext cx="3566054" cy="4305300"/>
          </a:xfrm>
        </p:spPr>
        <p:txBody>
          <a:bodyPr>
            <a:normAutofit/>
          </a:bodyPr>
          <a:lstStyle/>
          <a:p>
            <a:pPr lvl="0" algn="just">
              <a:buClr>
                <a:srgbClr val="D34817"/>
              </a:buClr>
            </a:pPr>
            <a:r>
              <a:rPr lang="en-US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Cellulitis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Folliculitis</a:t>
            </a:r>
          </a:p>
          <a:p>
            <a:pPr lvl="0" algn="just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Boil (furuncle)</a:t>
            </a:r>
          </a:p>
          <a:p>
            <a:pPr lvl="0" algn="just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Carbuncle</a:t>
            </a:r>
          </a:p>
          <a:p>
            <a:pPr lvl="0" algn="just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Impetigo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45757" y="6172200"/>
            <a:ext cx="3387752" cy="381000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023622" y="6019800"/>
            <a:ext cx="2496238" cy="533400"/>
          </a:xfrm>
        </p:spPr>
        <p:txBody>
          <a:bodyPr/>
          <a:lstStyle/>
          <a:p>
            <a:fld id="{77EF9A0F-F331-40DC-9B3F-6A69787EC53D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4208618" y="3810000"/>
            <a:ext cx="1069816" cy="838200"/>
          </a:xfrm>
          <a:prstGeom prst="rightBrace">
            <a:avLst>
              <a:gd name="adj1" fmla="val 0"/>
              <a:gd name="adj2" fmla="val 291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5" y="3810000"/>
            <a:ext cx="88037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9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881" y="304800"/>
            <a:ext cx="58674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disorder cont…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665" y="1066800"/>
            <a:ext cx="4457568" cy="1143000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III. Fungal infections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80666" y="2133600"/>
            <a:ext cx="4368417" cy="4000500"/>
          </a:xfrm>
        </p:spPr>
        <p:txBody>
          <a:bodyPr>
            <a:normAutofit/>
          </a:bodyPr>
          <a:lstStyle/>
          <a:p>
            <a:pPr lvl="0" algn="just">
              <a:buClr>
                <a:srgbClr val="D34817"/>
              </a:buClr>
            </a:pPr>
            <a:r>
              <a:rPr lang="en-US" sz="3600" dirty="0" smtClean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Tineapedis 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(</a:t>
            </a:r>
            <a:r>
              <a:rPr lang="en-US" sz="3600" dirty="0" smtClean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athlet's 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foot)</a:t>
            </a:r>
          </a:p>
          <a:p>
            <a:pPr lvl="0" algn="just">
              <a:buClr>
                <a:srgbClr val="D34817"/>
              </a:buClr>
            </a:pP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Tinea captis</a:t>
            </a:r>
          </a:p>
          <a:p>
            <a:pPr lvl="0" algn="just">
              <a:buClr>
                <a:srgbClr val="D34817"/>
              </a:buClr>
            </a:pP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Tinea corporis</a:t>
            </a:r>
          </a:p>
          <a:p>
            <a:pPr lvl="0" algn="just">
              <a:buClr>
                <a:srgbClr val="D34817"/>
              </a:buClr>
            </a:pP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Segoe UI Emoji" pitchFamily="34" charset="0"/>
                <a:cs typeface="Arial" pitchFamily="34" charset="0"/>
              </a:rPr>
              <a:t>Tinea versicolor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Arial" pitchFamily="34" charset="0"/>
              <a:ea typeface="Segoe UI Emoji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883989" y="1143000"/>
            <a:ext cx="4368417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IV.  Viral infections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616536" y="2133600"/>
            <a:ext cx="4992476" cy="4000500"/>
          </a:xfrm>
        </p:spPr>
        <p:txBody>
          <a:bodyPr>
            <a:normAutofit/>
          </a:bodyPr>
          <a:lstStyle/>
          <a:p>
            <a:pPr lvl="0">
              <a:buClr>
                <a:srgbClr val="D34817"/>
              </a:buClr>
            </a:pPr>
            <a:r>
              <a:rPr lang="en-US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Herpes simplex(cold sore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0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Herpes </a:t>
            </a:r>
            <a:r>
              <a:rPr lang="en-US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zoster (shingles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lvl="0" indent="0">
              <a:buClr>
                <a:srgbClr val="D34817"/>
              </a:buClr>
              <a:buNone/>
            </a:pPr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Parasitic infestations</a:t>
            </a:r>
          </a:p>
          <a:p>
            <a:pPr lvl="0">
              <a:buClr>
                <a:srgbClr val="D34817"/>
              </a:buClr>
            </a:pPr>
            <a:r>
              <a:rPr lang="en-US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Scabies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D34817"/>
              </a:buClr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Pediculosis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56605" y="6324603"/>
            <a:ext cx="3387752" cy="365125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221260" y="6172203"/>
            <a:ext cx="2496238" cy="365125"/>
          </a:xfrm>
        </p:spPr>
        <p:txBody>
          <a:bodyPr/>
          <a:lstStyle/>
          <a:p>
            <a:fld id="{962E64A2-F6CA-4CBE-A02A-D928688DB213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67455" y="152400"/>
            <a:ext cx="10163255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I. Inflammatory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allergic 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sikn disorders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91516" y="1295400"/>
            <a:ext cx="9181966" cy="5334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Acne</a:t>
            </a:r>
            <a:endParaRPr lang="en-US" sz="36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Is a very common skin condition characterised by  blackheads or white heads  and pus filled spots (pustules) .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usually starts at puberty but occasionally may occur in young children.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Cuases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hormonal(testosterone)reaction with sebaceous gland, acne bacterium and familial histor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y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566E-D714-419B-8751-C4745DE766BA}" type="datetime1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6" y="228600"/>
            <a:ext cx="7278476" cy="990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 and Symptoms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665" y="1295400"/>
            <a:ext cx="9004287" cy="51054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Oily skin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Blackheads and white heads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 spots and yellow pus-filled pimples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Occasionally, large,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tender spots or cyst may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develop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09E7-01BA-4735-92B1-24711F41C909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89" y="2971800"/>
            <a:ext cx="436841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014573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16" y="1219200"/>
            <a:ext cx="9004287" cy="5029200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session,  you 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able to;</a:t>
            </a:r>
          </a:p>
          <a:p>
            <a:pPr algn="just">
              <a:lnSpc>
                <a:spcPct val="120000"/>
              </a:lnSpc>
            </a:pP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Define 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pediatric skin lesions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diagnostic tests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pediatric skin problems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diagnose 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treat 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common 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infections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burn</a:t>
            </a:r>
          </a:p>
          <a:p>
            <a:pPr algn="just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causes of burn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level of burn and its management 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prevention of burn</a:t>
            </a:r>
          </a:p>
          <a:p>
            <a:pPr algn="just"/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complications of burn </a:t>
            </a:r>
          </a:p>
          <a:p>
            <a:pPr algn="just"/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2484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400803"/>
            <a:ext cx="2496238" cy="365125"/>
          </a:xfrm>
        </p:spPr>
        <p:txBody>
          <a:bodyPr/>
          <a:lstStyle/>
          <a:p>
            <a:fld id="{55EB66AD-369F-49E9-9042-B5AB7629FDEA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28600"/>
            <a:ext cx="8380228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Diagnosis of acne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681" y="1143000"/>
            <a:ext cx="9372599" cy="51816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istory</a:t>
            </a: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Acne is easily  recognized by the appearance of </a:t>
            </a:r>
          </a:p>
          <a:p>
            <a:pPr marL="0" indent="0">
              <a:buNone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pots and by their distribution on the face, neck, chest or back during physical exam .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Treatment:</a:t>
            </a: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Topical retinods</a:t>
            </a: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Topical antibiotics</a:t>
            </a: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Topical(gels, creams and lotions)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Benzoyl peroxide</a:t>
            </a:r>
          </a:p>
          <a:p>
            <a:pPr marL="0" indent="0">
              <a:buNone/>
            </a:pP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2F86-41E7-4AC5-B988-36161CEE2DE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10430709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Inflammatory and allergic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con’t…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2361" y="1219200"/>
            <a:ext cx="9499720" cy="5257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smtClean="0">
                <a:solidFill>
                  <a:srgbClr val="00B0F0"/>
                </a:solidFill>
              </a:rPr>
              <a:t>B</a:t>
            </a:r>
            <a:r>
              <a:rPr lang="en-US" sz="4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Eczema,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also known as dermatitis, is a syndrome characterized by superficial inflammation of the epidermis and itching</a:t>
            </a:r>
          </a:p>
          <a:p>
            <a:pPr algn="just">
              <a:buFont typeface="Wingdings" pitchFamily="2" charset="2"/>
              <a:buChar char="v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Types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A. Atopic Dermatitis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Autoimmune allergy to own skin)</a:t>
            </a: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Chronic, highly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inflammatory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skin disease, associated with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remitting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course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4909" y="6248403"/>
            <a:ext cx="3518772" cy="4730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172203"/>
            <a:ext cx="2496238" cy="365125"/>
          </a:xfrm>
        </p:spPr>
        <p:txBody>
          <a:bodyPr/>
          <a:lstStyle/>
          <a:p>
            <a:fld id="{CE9AEFBE-6557-43A2-A3C0-CD5E6DB45927}" type="datetime1">
              <a:rPr lang="en-US" b="1" smtClean="0">
                <a:solidFill>
                  <a:schemeClr val="tx1"/>
                </a:solidFill>
              </a:rPr>
              <a:t>5/19/2020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304800"/>
            <a:ext cx="855853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Atopic dermatitis con’t…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481" y="1447800"/>
            <a:ext cx="9233774" cy="4876800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Starts during infancy and early childhood and persists into puberty and sometimes adulthood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is 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characterized by an </a:t>
            </a:r>
            <a:r>
              <a:rPr lang="en-US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immediate (type 1) hypersensitivity 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reaction.</a:t>
            </a:r>
            <a:endParaRPr lang="en-US" sz="36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CFE-661F-4066-819D-05B6730BAAD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0"/>
            <a:ext cx="9628347" cy="1219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Con’t….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0" y="1066800"/>
            <a:ext cx="9475325" cy="533400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pts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have a genetic predisposition for hypersensitivity reactions such as asthma, allergic rhinitis, and chronic urticaria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Figuer 5.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Figuer 4.                                                                                                              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Figuer 5.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42957" y="6466642"/>
            <a:ext cx="3209449" cy="391358"/>
          </a:xfrm>
        </p:spPr>
        <p:txBody>
          <a:bodyPr/>
          <a:lstStyle/>
          <a:p>
            <a:fld id="{88E97445-2B35-4E95-ABDA-3A1C51798BC5}" type="datetime1">
              <a:rPr lang="en-US" smtClean="0"/>
              <a:t>5/19/2020</a:t>
            </a:fld>
            <a:r>
              <a:rPr lang="en-US" smtClean="0"/>
              <a:t>                                              </a:t>
            </a:r>
            <a:r>
              <a:rPr lang="en-US" dirty="0" smtClean="0"/>
              <a:t>20   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76447" y="6324600"/>
            <a:ext cx="3387752" cy="365125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2667000"/>
            <a:ext cx="445756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0" y="2743200"/>
            <a:ext cx="472440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7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5879"/>
            <a:ext cx="7042957" cy="149812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Atopic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dermatitis…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682" y="1295400"/>
            <a:ext cx="8839199" cy="5257800"/>
          </a:xfrm>
        </p:spPr>
        <p:txBody>
          <a:bodyPr>
            <a:norm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The eczema comes and goes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Triggered by dryness of the skin, infections, heat, sweating, contact with allergens or irritants and emotional stress</a:t>
            </a:r>
          </a:p>
          <a:p>
            <a:pPr algn="just">
              <a:buFont typeface="Wingdings" pitchFamily="2" charset="2"/>
              <a:buChar char="v"/>
            </a:pPr>
            <a:r>
              <a:rPr lang="en-US" sz="3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Mostly affected sites are</a:t>
            </a:r>
            <a:r>
              <a:rPr lang="en-US" sz="3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algn="just"/>
            <a:r>
              <a:rPr lang="en-US" sz="3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ntecubital area, popliteal, elbow </a:t>
            </a:r>
          </a:p>
          <a:p>
            <a:pPr marL="0" indent="0" algn="just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  and knee folds, wrists, ankles, face 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defRPr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26422" y="6492878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172200"/>
            <a:ext cx="2496238" cy="533400"/>
          </a:xfrm>
        </p:spPr>
        <p:txBody>
          <a:bodyPr/>
          <a:lstStyle/>
          <a:p>
            <a:fld id="{25604808-AF18-4AF1-98B5-6702AB1D6AD6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659720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Atopic dermatitis…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81" y="1295400"/>
            <a:ext cx="9601200" cy="4953000"/>
          </a:xfrm>
        </p:spPr>
        <p:txBody>
          <a:bodyPr>
            <a:normAutofit fontScale="92500" lnSpcReduction="10000"/>
          </a:bodyPr>
          <a:lstStyle/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defRPr/>
            </a:pPr>
            <a:r>
              <a:rPr lang="en-US" sz="38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 cause </a:t>
            </a:r>
            <a:r>
              <a:rPr lang="en-US" sz="38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is unknown</a:t>
            </a:r>
            <a:r>
              <a:rPr lang="en-US" sz="33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</a:p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defRPr/>
            </a:pPr>
            <a:r>
              <a:rPr lang="en-US" sz="3800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But it </a:t>
            </a:r>
            <a:r>
              <a:rPr lang="en-US" sz="38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could be a </a:t>
            </a:r>
            <a:r>
              <a:rPr lang="en-US" sz="3800" b="1" dirty="0">
                <a:solidFill>
                  <a:srgbClr val="00B0F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defect in the control of IgE </a:t>
            </a:r>
          </a:p>
          <a:p>
            <a:pPr marL="0" lvl="0" indent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buNone/>
              <a:defRPr/>
            </a:pPr>
            <a:r>
              <a:rPr lang="en-US" sz="38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production by T-lymphocytes</a:t>
            </a:r>
            <a:r>
              <a:rPr lang="en-US" sz="3800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</a:p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defRPr/>
            </a:pPr>
            <a:r>
              <a:rPr lang="en-US" sz="3800" b="1" dirty="0" smtClean="0">
                <a:solidFill>
                  <a:srgbClr val="00B0F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S/S</a:t>
            </a:r>
            <a:r>
              <a:rPr lang="en-US" sz="38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 </a:t>
            </a:r>
            <a:r>
              <a:rPr lang="en-US" sz="3800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Dry skin and rubbing</a:t>
            </a:r>
            <a:endParaRPr lang="en-US" sz="3800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v"/>
              <a:defRPr/>
            </a:pPr>
            <a:r>
              <a:rPr lang="en-US" sz="3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Dx: </a:t>
            </a: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Clinical</a:t>
            </a:r>
          </a:p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defRPr/>
            </a:pPr>
            <a:r>
              <a:rPr lang="en-US" sz="33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Rt; </a:t>
            </a:r>
            <a:r>
              <a:rPr lang="en-US" sz="3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ath </a:t>
            </a:r>
            <a:r>
              <a:rPr lang="en-US" sz="3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with cold or luke warm water</a:t>
            </a:r>
          </a:p>
          <a:p>
            <a:pPr lvl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779F92"/>
              </a:buClr>
              <a:buSzPct val="75000"/>
              <a:defRPr/>
            </a:pPr>
            <a:r>
              <a:rPr lang="en-US" sz="3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Topical </a:t>
            </a:r>
            <a:r>
              <a:rPr lang="en-US" sz="3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corticosteroids may be used </a:t>
            </a:r>
            <a:endParaRPr lang="en-US" sz="3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411A5-B9C3-4E30-B95F-4AC1F771BDF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152400"/>
            <a:ext cx="9628347" cy="990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Atopic dermatitis con’t…..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32109" y="6248403"/>
            <a:ext cx="2496238" cy="365125"/>
          </a:xfrm>
        </p:spPr>
        <p:txBody>
          <a:bodyPr/>
          <a:lstStyle/>
          <a:p>
            <a:fld id="{9787973A-2391-4624-9F0D-945B8EB20114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57" y="6172200"/>
            <a:ext cx="3387752" cy="5334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2" y="1143000"/>
            <a:ext cx="936089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9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274638"/>
            <a:ext cx="6260465" cy="8683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Seborrhic dermatitis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0881" y="1143000"/>
            <a:ext cx="9525000" cy="52578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common chronic dermatitis cxed by 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redness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greasy scaling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occurs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regions 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sebaceous glands  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as: scalp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border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forehead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eczema comes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</a:t>
            </a:r>
          </a:p>
          <a:p>
            <a:pPr marL="0" lvl="0" indent="0" algn="just">
              <a:lnSpc>
                <a:spcPct val="150000"/>
              </a:lnSpc>
              <a:buClr>
                <a:srgbClr val="D34817"/>
              </a:buClr>
              <a:buNone/>
              <a:defRPr/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218240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1" y="2286000"/>
            <a:ext cx="381000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97202" y="6400803"/>
            <a:ext cx="2496238" cy="365125"/>
          </a:xfrm>
        </p:spPr>
        <p:txBody>
          <a:bodyPr/>
          <a:lstStyle/>
          <a:p>
            <a:fld id="{5C2FFD21-F358-4C14-ADC3-B750B188668F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918259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Cont…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600200"/>
            <a:ext cx="9360893" cy="4648200"/>
          </a:xfrm>
        </p:spPr>
        <p:txBody>
          <a:bodyPr/>
          <a:lstStyle/>
          <a:p>
            <a:pPr lvl="0" algn="just">
              <a:buClr>
                <a:srgbClr val="D34817"/>
              </a:buClr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D34817"/>
              </a:buCl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D34817"/>
              </a:buClr>
              <a:buNone/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D34817"/>
              </a:buClr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D34817"/>
              </a:buClr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Scalp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anti seborrheic shampoo (e.g.., </a:t>
            </a:r>
          </a:p>
          <a:p>
            <a:pPr lvl="0" algn="just">
              <a:buClr>
                <a:srgbClr val="D34817"/>
              </a:buClr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Selenium sulfide, zinc pyrithione)</a:t>
            </a:r>
          </a:p>
          <a:p>
            <a:pPr lvl="0" algn="just">
              <a:buClr>
                <a:srgbClr val="D34817"/>
              </a:buClr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Skin: low-potency topical corticosteroid or topical imidazol.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02EE-9BEA-4BE0-93E0-ED40F427F1D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2" y="1066800"/>
            <a:ext cx="427926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30" y="1066800"/>
            <a:ext cx="472502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7557373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Contact dermatitis: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7081" y="990600"/>
            <a:ext cx="9386175" cy="56388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is an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acute or chronic inflammation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which is </a:t>
            </a:r>
            <a:r>
              <a:rPr lang="en-US" dirty="0">
                <a:latin typeface="Arial" pitchFamily="34" charset="0"/>
                <a:cs typeface="Arial" pitchFamily="34" charset="0"/>
              </a:rPr>
              <a:t>caused by contact of the skin with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 irritant or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allergen.</a:t>
            </a:r>
          </a:p>
          <a:p>
            <a:pPr lvl="0" algn="just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tabLst>
                <a:tab pos="14859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 is inflammatory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reaction of the skin to physical, chemical or biological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agent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</a:p>
          <a:p>
            <a:pPr algn="just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tabLst>
                <a:tab pos="1485900" algn="l"/>
              </a:tabLs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Common causes of contact dermatitis are  on hands , arms and legs are excessive use of 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latin typeface="Arial" pitchFamily="34" charset="0"/>
                <a:cs typeface="Arial" pitchFamily="34" charset="0"/>
              </a:rPr>
              <a:t>O, soap (if not washed off properly) detergents, jewellery, dyes, bleaches, perfume, nail polish/remover.</a:t>
            </a:r>
          </a:p>
          <a:p>
            <a:pPr lvl="0" algn="just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buFont typeface="Wingdings" panose="05000000000000000000" pitchFamily="2" charset="2"/>
              <a:buChar char="Ø"/>
              <a:tabLst>
                <a:tab pos="1485900" algn="l"/>
              </a:tabLst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4908" y="6294440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0411" y="6324600"/>
            <a:ext cx="2496238" cy="533400"/>
          </a:xfrm>
        </p:spPr>
        <p:txBody>
          <a:bodyPr/>
          <a:lstStyle/>
          <a:p>
            <a:fld id="{982EF3AF-4203-4B4D-9B9E-8D9C700DB370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32481"/>
            <a:ext cx="8776572" cy="111051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1" y="1143000"/>
            <a:ext cx="9448800" cy="5105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Sk</a:t>
            </a:r>
            <a:r>
              <a:rPr lang="en-US" dirty="0">
                <a:latin typeface="Arial" pitchFamily="34" charset="0"/>
                <a:cs typeface="Arial" pitchFamily="34" charset="0"/>
              </a:rPr>
              <a:t>in is the largest and most superficial  organ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body.</a:t>
            </a:r>
          </a:p>
          <a:p>
            <a:pPr algn="just">
              <a:lnSpc>
                <a:spcPct val="110000"/>
              </a:lnSpc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Integumentary system contains: skin, hair, nails and glands.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Nearly </a:t>
            </a:r>
            <a:r>
              <a:rPr lang="en-US" dirty="0">
                <a:latin typeface="Arial" pitchFamily="34" charset="0"/>
                <a:cs typeface="Arial" pitchFamily="34" charset="0"/>
              </a:rPr>
              <a:t>one third(1/3rd) of the pediatric out patient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visits </a:t>
            </a:r>
            <a:r>
              <a:rPr lang="en-US" dirty="0">
                <a:latin typeface="Arial" pitchFamily="34" charset="0"/>
                <a:cs typeface="Arial" pitchFamily="34" charset="0"/>
              </a:rPr>
              <a:t>involve a dermatology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complaints.</a:t>
            </a: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Beyond 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primary 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skin 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disorder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skin is a marker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underlying </a:t>
            </a:r>
            <a:r>
              <a:rPr lang="en-US" dirty="0">
                <a:latin typeface="Arial" pitchFamily="34" charset="0"/>
                <a:cs typeface="Arial" pitchFamily="34" charset="0"/>
              </a:rPr>
              <a:t>systemic  disease and many hereditary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syndromes in children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48681" y="6248400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77865" y="6400803"/>
            <a:ext cx="2496238" cy="365125"/>
          </a:xfrm>
        </p:spPr>
        <p:txBody>
          <a:bodyPr/>
          <a:lstStyle/>
          <a:p>
            <a:fld id="{D9E837DC-CEFE-4351-9316-C7A2BDC959FF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28600"/>
            <a:ext cx="8915136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dermatitis cont…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02E2-6A33-4396-8C0A-6F7D535E7EA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2" y="1143000"/>
            <a:ext cx="944942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13" y="228600"/>
            <a:ext cx="9360893" cy="9144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  of  dermatitis(all types)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8119" y="1295400"/>
            <a:ext cx="9271741" cy="51054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Sever itching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(Pruritus) constant symptom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Redness and dry skin (xerosis)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ichenification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Excoriation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Scaling skin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Papules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blisters,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ozing </a:t>
            </a:r>
            <a:r>
              <a:rPr lang="en-US" dirty="0">
                <a:latin typeface="Arial" pitchFamily="34" charset="0"/>
                <a:cs typeface="Arial" pitchFamily="34" charset="0"/>
              </a:rPr>
              <a:t>and crusts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Color change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324603"/>
            <a:ext cx="2941995" cy="304799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248403"/>
            <a:ext cx="2496238" cy="365125"/>
          </a:xfrm>
        </p:spPr>
        <p:txBody>
          <a:bodyPr/>
          <a:lstStyle/>
          <a:p>
            <a:fld id="{9DBDB783-C86E-4922-B53A-F887C01D4D8F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7" y="76200"/>
            <a:ext cx="9806649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dermatitis  (all types)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1146" y="6492878"/>
            <a:ext cx="3387752" cy="365125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3280" y="1143000"/>
            <a:ext cx="9296401" cy="5029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Stop the use of irritants, allergies  (contact eczema)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Mild topical steroid such as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hydrocortisone 1%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cream  twice daily until lesions clear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severe itching use antihistamines  E.g.: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promethazine or hydroxyzine at night, citrizine or loratidine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day time/night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bacterial super infection use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imidazole cream twice daily/ketoconazole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weeks (seborrhoic eczema)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99563" y="6324600"/>
            <a:ext cx="2496238" cy="381000"/>
          </a:xfrm>
        </p:spPr>
        <p:txBody>
          <a:bodyPr/>
          <a:lstStyle/>
          <a:p>
            <a:fld id="{E7B7EA1A-C16A-4D7F-8F07-73DDA207D0DB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11" y="228600"/>
            <a:ext cx="7302870" cy="838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681" y="1219200"/>
            <a:ext cx="9068424" cy="48768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Keep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site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clean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D34817"/>
              </a:buClr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Explain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the Patient, and Parents that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not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serious and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disappear in time.</a:t>
            </a:r>
          </a:p>
          <a:p>
            <a:pPr lvl="0" algn="just">
              <a:buClr>
                <a:srgbClr val="D34817"/>
              </a:buClr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Shorten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finger nails and covered at night/parental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education</a:t>
            </a:r>
          </a:p>
          <a:p>
            <a:pPr algn="just">
              <a:buClr>
                <a:srgbClr val="D34817"/>
              </a:buClr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photo allergies  – sun protection by wide rim sun hat, stay indoor, sunscreen, etc…</a:t>
            </a:r>
          </a:p>
          <a:p>
            <a:pPr marL="0" lvl="0" indent="0" algn="just">
              <a:buClr>
                <a:srgbClr val="D34817"/>
              </a:buClr>
              <a:buNone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324603"/>
            <a:ext cx="2496238" cy="365125"/>
          </a:xfrm>
        </p:spPr>
        <p:txBody>
          <a:bodyPr/>
          <a:lstStyle/>
          <a:p>
            <a:fld id="{092623B6-92DA-4ACD-B02C-ED3935E1DFE3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9" y="152400"/>
            <a:ext cx="8306421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Psoriasis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1515" y="1066800"/>
            <a:ext cx="9181966" cy="52578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Is a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chronic recurrent, hereditary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latin typeface="Arial" pitchFamily="34" charset="0"/>
                <a:cs typeface="Arial" pitchFamily="34" charset="0"/>
              </a:rPr>
              <a:t>non infectious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disease of </a:t>
            </a:r>
            <a:r>
              <a:rPr lang="en-US" dirty="0">
                <a:latin typeface="Arial" pitchFamily="34" charset="0"/>
                <a:cs typeface="Arial" pitchFamily="34" charset="0"/>
              </a:rPr>
              <a:t>the skin caused by </a:t>
            </a: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abnormally fast turn over of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epidermis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turn over may be up to 40 times than normal and as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result </a:t>
            </a:r>
            <a:r>
              <a:rPr lang="en-US" dirty="0">
                <a:latin typeface="Arial" pitchFamily="34" charset="0"/>
                <a:cs typeface="Arial" pitchFamily="34" charset="0"/>
              </a:rPr>
              <a:t>the epidermis is not able to develop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normally.</a:t>
            </a: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skin becomes red, inflamed, and the scales are thicker than normal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3211" y="6248400"/>
            <a:ext cx="4559670" cy="457200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By Wudie E.(Pediatrics skin disorders)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324603"/>
            <a:ext cx="2496238" cy="365125"/>
          </a:xfrm>
        </p:spPr>
        <p:txBody>
          <a:bodyPr/>
          <a:lstStyle/>
          <a:p>
            <a:fld id="{B9E85A1A-EC84-4FF0-83F9-43244F6CFC47}" type="datetime1">
              <a:rPr lang="en-US" smtClean="0"/>
              <a:t>5/19/2020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274638"/>
            <a:ext cx="8241665" cy="639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Psoriasis….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3211" y="990600"/>
            <a:ext cx="9450044" cy="5029200"/>
          </a:xfrm>
        </p:spPr>
        <p:txBody>
          <a:bodyPr/>
          <a:lstStyle/>
          <a:p>
            <a:pPr lvl="0" algn="just">
              <a:buClr>
                <a:srgbClr val="D34817"/>
              </a:buClr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 the so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called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candle-wax phenomenon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when you scratch such a patch it becomes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silvery white.</a:t>
            </a:r>
          </a:p>
          <a:p>
            <a:pPr lvl="0" algn="just">
              <a:buClr>
                <a:srgbClr val="D34817"/>
              </a:buClr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can be extensor areas of extremities especially elbow, knees, buttocks, shoulder and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scalp.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7454" y="641985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16" y="3657600"/>
            <a:ext cx="588399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1" y="3657600"/>
            <a:ext cx="365520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419853"/>
            <a:ext cx="2496238" cy="365125"/>
          </a:xfrm>
        </p:spPr>
        <p:txBody>
          <a:bodyPr/>
          <a:lstStyle/>
          <a:p>
            <a:fld id="{B21387B7-3700-4F8A-BEF4-E55CA583889C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76200"/>
            <a:ext cx="722126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Psoriasis…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2362" y="762000"/>
            <a:ext cx="9575919" cy="5715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emotional stress and anxiety aggravate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symptom/S/S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itch severely in body folds covered with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silvery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3200" b="1" u="heavy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Diagnosis (DX)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lassical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plaque type lesions with silvery scales.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Positive family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 help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ts val="0"/>
              </a:spcBef>
              <a:buClr>
                <a:srgbClr val="779F92"/>
              </a:buClr>
              <a:buSzPct val="75000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Bilateral symmetrical appearance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605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248403"/>
            <a:ext cx="2496238" cy="365125"/>
          </a:xfrm>
        </p:spPr>
        <p:txBody>
          <a:bodyPr/>
          <a:lstStyle/>
          <a:p>
            <a:fld id="{333D2D44-1200-43C8-AAAC-8F97CDA790DC}" type="datetime1">
              <a:rPr lang="en-US" smtClean="0"/>
              <a:t>5/19/2020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1600200"/>
            <a:ext cx="436841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6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228600"/>
            <a:ext cx="7845321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psoriasis…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0666" y="1371600"/>
            <a:ext cx="9093439" cy="4953000"/>
          </a:xfrm>
        </p:spPr>
        <p:txBody>
          <a:bodyPr>
            <a:normAutofit/>
          </a:bodyPr>
          <a:lstStyle/>
          <a:p>
            <a:pPr lvl="0" algn="just">
              <a:buClr>
                <a:srgbClr val="D34817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There is no cure for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psoriasis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but can slow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down the rapid turn over of epidermis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D34817"/>
              </a:buClr>
            </a:pP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Salicylic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acid 2-10%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ointment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BID to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 scaling</a:t>
            </a:r>
          </a:p>
          <a:p>
            <a:pPr lvl="0" algn="just">
              <a:buClr>
                <a:srgbClr val="D34817"/>
              </a:buClr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Moisturizers  (Vaseline, paraffin oil, or cream)</a:t>
            </a:r>
          </a:p>
          <a:p>
            <a:pPr lvl="0" algn="just">
              <a:buClr>
                <a:srgbClr val="D34817"/>
              </a:buClr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Treat any super infection with antibiotics if necessary</a:t>
            </a:r>
          </a:p>
          <a:p>
            <a:pPr algn="just">
              <a:lnSpc>
                <a:spcPct val="150000"/>
              </a:lnSpc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7454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324603"/>
            <a:ext cx="2496238" cy="365125"/>
          </a:xfrm>
        </p:spPr>
        <p:txBody>
          <a:bodyPr/>
          <a:lstStyle/>
          <a:p>
            <a:fld id="{07E3B6B1-40D6-4701-911A-7D5BB66BB4D9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152400"/>
            <a:ext cx="962834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Investigation for all types of dermatitis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14" y="1447800"/>
            <a:ext cx="9182590" cy="4648200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Identification of allergens (Prick Skin Test or Patch test) 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Full blood count (Increase of Eosinophiles)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Complication all dermatitis types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Secondary infection (bacterial, viral, fungal,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Post inflammatory Hypo or Hyper pigmentation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Lichenification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86352" y="6248403"/>
            <a:ext cx="2496238" cy="365125"/>
          </a:xfrm>
        </p:spPr>
        <p:txBody>
          <a:bodyPr/>
          <a:lstStyle/>
          <a:p>
            <a:fld id="{172072D3-CCE4-461F-99FD-9745D36B78A7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4908" y="64008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64" y="0"/>
            <a:ext cx="5994518" cy="1600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Bacterial infection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3281" y="1524000"/>
            <a:ext cx="9309974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Cellulitis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infection of the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and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subcutaneous tissue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bacteria like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streptococcus/s. a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break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skin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 rapidly spread through lymphatic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57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93592" y="6492878"/>
            <a:ext cx="2496238" cy="365125"/>
          </a:xfrm>
        </p:spPr>
        <p:txBody>
          <a:bodyPr/>
          <a:lstStyle/>
          <a:p>
            <a:fld id="{2D8B82FA-6258-4E45-BF89-CAD43455CD77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152400"/>
            <a:ext cx="9360893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Anatomy of the skin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066800"/>
            <a:ext cx="9423519" cy="51816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The skin consists of 3 layers 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1. Epidermis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; Non vascular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outermost  layer,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continuously 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dividing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cells 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 provides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initial barrier to the external environment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ontains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melanocytes and gives color to the skin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2. Dermis;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It 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middle layer of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the skin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akes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largest portion  of the skin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provides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strength and structure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4908" y="6248400"/>
            <a:ext cx="3387752" cy="4572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324603"/>
            <a:ext cx="2496238" cy="365125"/>
          </a:xfrm>
        </p:spPr>
        <p:txBody>
          <a:bodyPr/>
          <a:lstStyle/>
          <a:p>
            <a:fld id="{777B881D-AF58-4925-97F4-3AC8B38BE4B9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304800"/>
            <a:ext cx="6490573" cy="1371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481" y="1295403"/>
            <a:ext cx="9233775" cy="48307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S/S of cellulitis include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Tender,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ed, hot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Swollen area that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demarcated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Possible fluctuant abscess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14C9-7AF5-4AF2-8630-D36B7E8F2374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81" y="1219200"/>
            <a:ext cx="4191623" cy="22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81" y="3657600"/>
            <a:ext cx="419162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6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0"/>
            <a:ext cx="7481173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Folliculitis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7081" y="914400"/>
            <a:ext cx="9475325" cy="5486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inflammation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 follicle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Sign  &amp; symptom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multiple papules or pustules</a:t>
            </a:r>
          </a:p>
          <a:p>
            <a:pPr lvl="0" algn="just">
              <a:lnSpc>
                <a:spcPct val="110000"/>
              </a:lnSpc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Commonly 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seen in the hairy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of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shaving &amp;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Women’s 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legs</a:t>
            </a:r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S.aureus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fungus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&amp;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virus also cause it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Arial" pitchFamily="34" charset="0"/>
              </a:rPr>
              <a:t>.</a:t>
            </a:r>
          </a:p>
          <a:p>
            <a:pPr lv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Mgt;</a:t>
            </a:r>
          </a:p>
          <a:p>
            <a:pPr lv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Avoid shaving</a:t>
            </a:r>
          </a:p>
          <a:p>
            <a:pPr lv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Evacuate &amp; apply GV</a:t>
            </a:r>
          </a:p>
          <a:p>
            <a:pPr lv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If sever, topical TTC until lesion heals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18" y="6248400"/>
            <a:ext cx="3387752" cy="381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80" y="3200400"/>
            <a:ext cx="2998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05687" y="6324600"/>
            <a:ext cx="2317935" cy="457200"/>
          </a:xfrm>
        </p:spPr>
        <p:txBody>
          <a:bodyPr/>
          <a:lstStyle/>
          <a:p>
            <a:fld id="{E151849A-76EA-43DF-A07C-329F59EA34BF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60" y="152400"/>
            <a:ext cx="7011021" cy="1447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Furuncles/Boils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0665" y="1524000"/>
            <a:ext cx="9016616" cy="4648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Is painful circumscribed, acute ,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localized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deep seated, red, hot, very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tender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inflammatory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perifollicular staphylococcal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abscess</a:t>
            </a:r>
            <a:endParaRPr lang="en-US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Is </a:t>
            </a:r>
            <a:r>
              <a:rPr lang="en-US" altLang="en-US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 deeper form of Folliculitis with a purulent core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Common </a:t>
            </a:r>
            <a:r>
              <a:rPr lang="en-US" dirty="0">
                <a:latin typeface="Arial" pitchFamily="34" charset="0"/>
                <a:cs typeface="Arial" pitchFamily="34" charset="0"/>
              </a:rPr>
              <a:t>microorganism: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S.aureus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303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32109" y="6400803"/>
            <a:ext cx="2496238" cy="365125"/>
          </a:xfrm>
        </p:spPr>
        <p:txBody>
          <a:bodyPr/>
          <a:lstStyle/>
          <a:p>
            <a:fld id="{68CBC757-924B-45E5-839F-8E969C0D8DE1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152400"/>
            <a:ext cx="8547972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Furuncles/Boils con’t…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11" y="1143000"/>
            <a:ext cx="9450044" cy="51054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The lesion begins in the opening of hair follicle or sebaceous gland</a:t>
            </a:r>
          </a:p>
          <a:p>
            <a:pPr algn="just"/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Sites </a:t>
            </a:r>
            <a:r>
              <a:rPr lang="en-US" dirty="0">
                <a:latin typeface="Arial" pitchFamily="34" charset="0"/>
                <a:cs typeface="Arial" pitchFamily="34" charset="0"/>
              </a:rPr>
              <a:t> can be back of the neck, face, buttocks, thighs, perineum, breasts, axilla, nose, genitallia,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etc.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Most common on persons who are carriers of staphylococcus, contact with oils or grease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diabetes</a:t>
            </a:r>
            <a:r>
              <a:rPr lang="en-US" dirty="0">
                <a:latin typeface="Arial" pitchFamily="34" charset="0"/>
                <a:cs typeface="Arial" pitchFamily="34" charset="0"/>
              </a:rPr>
              <a:t>,  poor habits of personal hygiene, immunosuppression, obese,  malnutrited,  etc..</a:t>
            </a:r>
          </a:p>
          <a:p>
            <a:pPr algn="just"/>
            <a:endParaRPr lang="en-US" sz="35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054-F983-4D0B-9B27-A5D92665EB48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76200"/>
            <a:ext cx="9093439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Furuncles…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1515" y="914400"/>
            <a:ext cx="9271741" cy="4876800"/>
          </a:xfrm>
        </p:spPr>
        <p:txBody>
          <a:bodyPr>
            <a:normAutofit/>
          </a:bodyPr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0772" y="6461347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1" y="914400"/>
            <a:ext cx="945004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400803"/>
            <a:ext cx="2496238" cy="365125"/>
          </a:xfrm>
        </p:spPr>
        <p:txBody>
          <a:bodyPr/>
          <a:lstStyle/>
          <a:p>
            <a:fld id="{ED54A724-3F84-44BB-9F0B-CE5134A26484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152400"/>
            <a:ext cx="6717665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and symptom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362" y="1295400"/>
            <a:ext cx="9360893" cy="54102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nodule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initially then fluctuant abscess with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centrally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pustule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then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ruptures.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isolated single lesion  or  multiple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Hotness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pain at the site.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Gram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stain of 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pus, culture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sensitivity test of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blood/pus.</a:t>
            </a:r>
          </a:p>
          <a:p>
            <a:pPr lvl="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Cloxacillin</a:t>
            </a:r>
            <a:r>
              <a:rPr lang="en-US" sz="3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50-100mg/kg/24 hours divided in to 4 doses for 10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6605" y="6172200"/>
            <a:ext cx="3387752" cy="8382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42957" y="6400803"/>
            <a:ext cx="2496238" cy="365125"/>
          </a:xfrm>
        </p:spPr>
        <p:txBody>
          <a:bodyPr/>
          <a:lstStyle/>
          <a:p>
            <a:fld id="{5B146F22-6098-4EFD-8D2A-CACB31FB63CC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0"/>
            <a:ext cx="5422265" cy="1219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Carbuncles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9481" y="1143000"/>
            <a:ext cx="9322925" cy="51816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ultiple furuncles</a:t>
            </a:r>
            <a:endParaRPr lang="en-US" sz="3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aggregation of 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interconnected furuncles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multiple openings in the skin.</a:t>
            </a:r>
          </a:p>
          <a:p>
            <a:pPr algn="just"/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grease and oil increase the risk.</a:t>
            </a:r>
          </a:p>
          <a:p>
            <a:pPr algn="just"/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mostly: </a:t>
            </a:r>
            <a:r>
              <a:rPr lang="en-US" sz="31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S.aureus</a:t>
            </a:r>
          </a:p>
          <a:p>
            <a:pPr algn="just">
              <a:buFont typeface="Wingdings" pitchFamily="2" charset="2"/>
              <a:buChar char="v"/>
            </a:pPr>
            <a:r>
              <a:rPr lang="en-US" sz="31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&amp; symptom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Fever, chills, extreme pain, malaise </a:t>
            </a:r>
          </a:p>
          <a:p>
            <a:pPr algn="just"/>
            <a:r>
              <a:rPr lang="en-US" sz="31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back of the neck, shoulder,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buttock.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2362" y="6248400"/>
            <a:ext cx="3387752" cy="6096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42957" y="6248400"/>
            <a:ext cx="2496238" cy="457200"/>
          </a:xfrm>
        </p:spPr>
        <p:txBody>
          <a:bodyPr/>
          <a:lstStyle/>
          <a:p>
            <a:fld id="{57309D63-E338-4630-9E4F-A4D9DD64120A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6" y="152400"/>
            <a:ext cx="4584065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7081" y="1066799"/>
            <a:ext cx="9475324" cy="55022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Gram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stain of the pus</a:t>
            </a:r>
          </a:p>
          <a:p>
            <a:pPr>
              <a:lnSpc>
                <a:spcPct val="120000"/>
              </a:lnSpc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 of pus/blood</a:t>
            </a:r>
          </a:p>
          <a:p>
            <a:pPr>
              <a:lnSpc>
                <a:spcPct val="120000"/>
              </a:lnSpc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Leukocytosis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&gt;20,000 cells/mm3</a:t>
            </a:r>
            <a:r>
              <a:rPr lang="en-US" sz="2900" b="1" dirty="0" smtClean="0"/>
              <a:t>)</a:t>
            </a:r>
          </a:p>
          <a:p>
            <a:pPr lvl="0" eaLnBrk="0" fontAlgn="base" hangingPunct="0">
              <a:lnSpc>
                <a:spcPct val="120000"/>
              </a:lnSpc>
              <a:spcBef>
                <a:spcPts val="0"/>
              </a:spcBef>
              <a:buClr>
                <a:srgbClr val="779F92"/>
              </a:buClr>
              <a:buSzPct val="75000"/>
              <a:buFont typeface="Wingdings" panose="05000000000000000000" pitchFamily="2" charset="2"/>
              <a:buChar char="Ø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lang="en-US" sz="2900" b="1" dirty="0" smtClean="0">
                <a:solidFill>
                  <a:srgbClr val="FF0000"/>
                </a:solidFill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Mgt</a:t>
            </a:r>
          </a:p>
          <a:p>
            <a:pPr lvl="0" eaLnBrk="0" fontAlgn="base" hangingPunct="0">
              <a:lnSpc>
                <a:spcPct val="120000"/>
              </a:lnSpc>
              <a:spcBef>
                <a:spcPts val="0"/>
              </a:spcBef>
              <a:buClr>
                <a:srgbClr val="779F92"/>
              </a:buClr>
              <a:buSzPct val="75000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lang="en-US" sz="29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Bed 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 </a:t>
            </a: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ts val="0"/>
              </a:spcBef>
              <a:buClr>
                <a:srgbClr val="779F92"/>
              </a:buClr>
              <a:buSzPct val="75000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lang="en-US" sz="2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Systemic 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antibiotics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Cloxacilline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50-100mg/kg/24 hours divided in to 4 </a:t>
            </a:r>
            <a:r>
              <a:rPr lang="en-US" sz="2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doses for 10 days </a:t>
            </a:r>
          </a:p>
          <a:p>
            <a:pPr lvl="0" eaLnBrk="0" fontAlgn="base" hangingPunct="0">
              <a:lnSpc>
                <a:spcPct val="120000"/>
              </a:lnSpc>
              <a:spcBef>
                <a:spcPts val="0"/>
              </a:spcBef>
              <a:buClr>
                <a:srgbClr val="779F92"/>
              </a:buClr>
              <a:buSzPct val="75000"/>
              <a:tabLst>
                <a:tab pos="114300" algn="l"/>
                <a:tab pos="171450" algn="l"/>
                <a:tab pos="457200" algn="l"/>
              </a:tabLst>
              <a:defRPr/>
            </a:pPr>
            <a:r>
              <a:rPr lang="en-US" sz="2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Extraction 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incision to drain pus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Should be done by 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caution 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to contaminate other area.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9F92"/>
              </a:buClr>
              <a:buSzPct val="75000"/>
              <a:buFont typeface="Wingdings" pitchFamily="2" charset="2"/>
              <a:buChar char="n"/>
              <a:defRPr/>
            </a:pPr>
            <a:endParaRPr lang="en-GB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757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1" y="762000"/>
            <a:ext cx="373379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221260" y="6324603"/>
            <a:ext cx="2496238" cy="365125"/>
          </a:xfrm>
        </p:spPr>
        <p:txBody>
          <a:bodyPr/>
          <a:lstStyle/>
          <a:p>
            <a:fld id="{AE9D3BAE-C20B-4546-8A3C-A8DD1CFDB6E7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6871573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Impetigo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362" y="1295400"/>
            <a:ext cx="9271741" cy="5257800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Is an acute, contagious, rapidly  spreading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infection </a:t>
            </a:r>
            <a:r>
              <a:rPr lang="en-US" dirty="0">
                <a:latin typeface="Arial" pitchFamily="34" charset="0"/>
                <a:cs typeface="Arial" pitchFamily="34" charset="0"/>
              </a:rPr>
              <a:t>and  is a very  common bacterial infection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dirty="0">
                <a:latin typeface="Arial" pitchFamily="34" charset="0"/>
                <a:cs typeface="Arial" pitchFamily="34" charset="0"/>
              </a:rPr>
              <a:t>the superficial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skin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Two types</a:t>
            </a:r>
            <a:r>
              <a:rPr lang="en-US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based on existence of bullae;</a:t>
            </a: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Non Bullous Impetigo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More common form</a:t>
            </a: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Bullous impetigo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Less common form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Causative </a:t>
            </a:r>
            <a:r>
              <a:rPr lang="en-US" dirty="0">
                <a:latin typeface="Arial" pitchFamily="34" charset="0"/>
                <a:cs typeface="Arial" pitchFamily="34" charset="0"/>
              </a:rPr>
              <a:t>agents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S. aurous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GABHS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0742" y="6181509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8868" y="6445770"/>
            <a:ext cx="2050481" cy="381000"/>
          </a:xfrm>
        </p:spPr>
        <p:txBody>
          <a:bodyPr/>
          <a:lstStyle/>
          <a:p>
            <a:fld id="{C24621EF-FBD0-4582-B495-814257EBCD2C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647682" cy="914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&amp;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81" y="1066801"/>
            <a:ext cx="9462375" cy="50593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pustules or blisters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becomes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oozing  with yellow crusts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89B7-231C-41A6-B4C8-A4343F4F071E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89" y="1981200"/>
            <a:ext cx="441809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" y="2590800"/>
            <a:ext cx="480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7" y="152400"/>
            <a:ext cx="9717498" cy="91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Con’t….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219200"/>
            <a:ext cx="9271741" cy="5105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consists of glands (sebaceous, sweat), hair follicle, blood vessels, and nerve endings. </a:t>
            </a:r>
          </a:p>
          <a:p>
            <a:pPr marL="0" indent="0" algn="just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Subcutaneous tissue (hypodermis)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 inner most layer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is composed </a:t>
            </a:r>
            <a:r>
              <a:rPr lang="en-US" dirty="0">
                <a:latin typeface="Arial" pitchFamily="34" charset="0"/>
                <a:cs typeface="Arial" pitchFamily="34" charset="0"/>
              </a:rPr>
              <a:t>of a type of cell known as adipocytes specialized in accumulating and storing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fats.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ontains major vascular networks, fat, nerves, and  lymphatics.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1260" y="6400803"/>
            <a:ext cx="2496238" cy="365125"/>
          </a:xfrm>
        </p:spPr>
        <p:txBody>
          <a:bodyPr/>
          <a:lstStyle/>
          <a:p>
            <a:fld id="{2BF66D5E-1112-4C20-8CA7-A66D9586B0FE}" type="datetime1">
              <a:rPr lang="en-US" b="1" smtClean="0">
                <a:solidFill>
                  <a:schemeClr val="tx1"/>
                </a:solidFill>
              </a:rPr>
              <a:t>5/19/2020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59" y="6467894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8" y="152400"/>
            <a:ext cx="7659473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Impetigo con’t…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881" y="1066800"/>
            <a:ext cx="9081374" cy="5486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oney-colored lesions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especially for non bullous impetigo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Blisters break easily and form crusts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Clinical, swab for bacterial culture and sensitivity test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Complications</a:t>
            </a:r>
            <a:r>
              <a:rPr lang="en-US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Ulcerations - Septicemia - Staphylococcal scaled skin syndrome (SSSS)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77865" y="6248404"/>
            <a:ext cx="2496238" cy="457199"/>
          </a:xfrm>
        </p:spPr>
        <p:txBody>
          <a:bodyPr/>
          <a:lstStyle/>
          <a:p>
            <a:fld id="{1D52706A-D54F-4D99-9729-A3B0BD1F5A60}" type="datetime1">
              <a:rPr lang="en-US" b="1" smtClean="0">
                <a:solidFill>
                  <a:schemeClr val="tx1"/>
                </a:solidFill>
              </a:rPr>
              <a:t>5/19/2020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59" y="6324600"/>
            <a:ext cx="3387752" cy="5334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62" y="76200"/>
            <a:ext cx="6908919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7081" y="1219200"/>
            <a:ext cx="9386175" cy="5334000"/>
          </a:xfrm>
        </p:spPr>
        <p:txBody>
          <a:bodyPr>
            <a:noAutofit/>
          </a:bodyPr>
          <a:lstStyle/>
          <a:p>
            <a:pPr lvl="0" algn="just">
              <a:buClr>
                <a:srgbClr val="D34817"/>
              </a:buClr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Analgesia to relieve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pain, soaks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help to remove the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crust, rest, avoid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 and irritation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clothing</a:t>
            </a:r>
          </a:p>
          <a:p>
            <a:pPr algn="just">
              <a:buClr>
                <a:srgbClr val="D34817"/>
              </a:buClr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Topical antibiotic ointment </a:t>
            </a:r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D34817"/>
              </a:buClr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antibiotics like:</a:t>
            </a:r>
          </a:p>
          <a:p>
            <a:pPr algn="just"/>
            <a:r>
              <a:rPr lang="en-US" sz="3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Cloxacilline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50-100mg/kg/24 hours divided in to 4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doses.</a:t>
            </a:r>
          </a:p>
          <a:p>
            <a:pPr algn="just"/>
            <a:r>
              <a:rPr lang="en-US" sz="3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Erythromycin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25-50mg/kg/24hrs divided in to 4 doses 7-10 days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 nails short to minimize damage to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prevent autoinoculation from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scratching.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2361" y="6356353"/>
            <a:ext cx="2717919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99564" y="6356353"/>
            <a:ext cx="1783027" cy="365125"/>
          </a:xfrm>
        </p:spPr>
        <p:txBody>
          <a:bodyPr/>
          <a:lstStyle/>
          <a:p>
            <a:fld id="{D1910A46-08B4-4EB3-9DF4-9DE41E7D27DA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481" y="0"/>
            <a:ext cx="7848600" cy="1371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Fungal  skin  disorde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362" y="1219200"/>
            <a:ext cx="9360893" cy="55245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Dermatophytoses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(Mycoses)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dirty="0">
                <a:latin typeface="Arial" pitchFamily="34" charset="0"/>
                <a:cs typeface="Arial" pitchFamily="34" charset="0"/>
              </a:rPr>
              <a:t>a fungal infection of the skin,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hair, scalp and </a:t>
            </a:r>
            <a:r>
              <a:rPr lang="en-US" dirty="0">
                <a:latin typeface="Arial" pitchFamily="34" charset="0"/>
                <a:cs typeface="Arial" pitchFamily="34" charset="0"/>
              </a:rPr>
              <a:t>nails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Types</a:t>
            </a:r>
          </a:p>
          <a:p>
            <a:pPr marL="0" indent="0" algn="just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 .Tinea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pedis (Athlete’s foot)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dirty="0">
                <a:latin typeface="Arial" pitchFamily="34" charset="0"/>
                <a:cs typeface="Arial" pitchFamily="34" charset="0"/>
              </a:rPr>
              <a:t>itchy, whitish scaling lesions and  inflammation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superficial skin of the 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feet and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interdigital spaces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059" y="6356353"/>
            <a:ext cx="4877422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756168" y="6356353"/>
            <a:ext cx="1337270" cy="365125"/>
          </a:xfrm>
        </p:spPr>
        <p:txBody>
          <a:bodyPr/>
          <a:lstStyle/>
          <a:p>
            <a:fld id="{793EB272-52F2-413B-9132-EB432AB9FC3D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647682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 skin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 con’t….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281" y="990601"/>
            <a:ext cx="9309974" cy="5135566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between the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and 5th toe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seen in people wearing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rubber boots/shoes.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7198-D459-4BBF-965F-92D0EFAE96E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2209800"/>
            <a:ext cx="914462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4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11" y="0"/>
            <a:ext cx="9450044" cy="8382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Tinea corporis (Tinea circinata</a:t>
            </a:r>
            <a:r>
              <a:rPr lang="it-IT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0881" y="838200"/>
            <a:ext cx="9677400" cy="5867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ungal infection of the epidermis</a:t>
            </a:r>
            <a:r>
              <a:rPr lang="en-US" sz="3100" dirty="0"/>
              <a:t> </a:t>
            </a:r>
            <a:r>
              <a:rPr lang="en-US" sz="3100" dirty="0" smtClean="0"/>
              <a:t>(hairless part of the body)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affects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trunk,  legs,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arms/neck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excluding the beard area, feet, hands,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shoulders.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v"/>
            </a:pP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S/S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intensive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itching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100" dirty="0"/>
              <a:t>l</a:t>
            </a:r>
            <a:r>
              <a:rPr lang="en-US" sz="3100" dirty="0" smtClean="0"/>
              <a:t>arge patches occurs 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by direct contact,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fomites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occasionally from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dogs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cats.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Dx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Skin scraping under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icroscope by using KOH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/>
              <a:t>Skin biopsy for histolegi-</a:t>
            </a:r>
            <a:endParaRPr lang="en-US" sz="3100" dirty="0"/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100" dirty="0" err="1"/>
              <a:t>c</a:t>
            </a:r>
            <a:r>
              <a:rPr lang="en-US" sz="3100" dirty="0" err="1" smtClean="0"/>
              <a:t>al</a:t>
            </a:r>
            <a:r>
              <a:rPr lang="en-US" sz="3100" dirty="0" smtClean="0"/>
              <a:t> exam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48118" y="6324600"/>
            <a:ext cx="3719963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           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82" y="3505200"/>
            <a:ext cx="519517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64655" y="6477002"/>
            <a:ext cx="2496238" cy="242455"/>
          </a:xfrm>
        </p:spPr>
        <p:txBody>
          <a:bodyPr/>
          <a:lstStyle/>
          <a:p>
            <a:fld id="{25460D17-9CB9-4CBB-85DD-BDF8E2462FFF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14" y="152400"/>
            <a:ext cx="8291076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Tinea capitis (ring worm)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3211" y="990600"/>
            <a:ext cx="9806649" cy="5410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contagious fungal disease of the scalp and hair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shaft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&amp;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more round patches with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(temporarily), alopecia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Lymph nodes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neck swell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may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fever and headache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Microscopy of affected hairs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Culture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758" y="6356353"/>
            <a:ext cx="3607923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94" y="3581401"/>
            <a:ext cx="427926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64655" y="6356353"/>
            <a:ext cx="2496238" cy="365125"/>
          </a:xfrm>
        </p:spPr>
        <p:txBody>
          <a:bodyPr/>
          <a:lstStyle/>
          <a:p>
            <a:fld id="{335E4395-5CE9-45ED-ACAF-19168E57FA11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6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12" y="0"/>
            <a:ext cx="8469379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Tinea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unguium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1514" y="1066800"/>
            <a:ext cx="9450044" cy="52578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chronic fungal infection of the 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toe/finger nails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thickened nail, friable, lusterless and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accumulation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debris under the free edge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nail may be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destroyed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treated by 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ystemic antifungal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757" y="5867403"/>
            <a:ext cx="1961330" cy="609601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30" y="2819400"/>
            <a:ext cx="508162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953806" y="6400803"/>
            <a:ext cx="2317935" cy="320675"/>
          </a:xfrm>
        </p:spPr>
        <p:txBody>
          <a:bodyPr/>
          <a:lstStyle/>
          <a:p>
            <a:fld id="{C9682217-38A7-47F3-A0CF-E625A4BFBB75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9" y="152400"/>
            <a:ext cx="9895801" cy="9144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Tinea versicolor (pityriasis versicolor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4059" y="1066800"/>
            <a:ext cx="9628347" cy="49530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common chronic superficial  fungal infection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caused by the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unicellular yeast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pityrosporum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normally present on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trunk.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454" y="6356353"/>
            <a:ext cx="3938627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47" y="2667000"/>
            <a:ext cx="7132109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0595" y="6356350"/>
            <a:ext cx="1961330" cy="501650"/>
          </a:xfrm>
        </p:spPr>
        <p:txBody>
          <a:bodyPr/>
          <a:lstStyle/>
          <a:p>
            <a:fld id="{D85A7C1A-2468-423F-9586-795001E1189E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7" y="228600"/>
            <a:ext cx="9806649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Management/all forms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1514" y="1219200"/>
            <a:ext cx="9182590" cy="5181600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Keep the space in between the toes dry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Avoid shoe </a:t>
            </a:r>
            <a:r>
              <a:rPr lang="en-US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dirty="0">
                <a:latin typeface="Arial" pitchFamily="34" charset="0"/>
                <a:cs typeface="Arial" pitchFamily="34" charset="0"/>
              </a:rPr>
              <a:t>too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tight/hot/ for tiniea pedis, keep </a:t>
            </a:r>
            <a:r>
              <a:rPr lang="en-US" dirty="0">
                <a:latin typeface="Arial" pitchFamily="34" charset="0"/>
                <a:cs typeface="Arial" pitchFamily="34" charset="0"/>
              </a:rPr>
              <a:t>the area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dry, avoid sharing shoes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Treat </a:t>
            </a:r>
            <a:r>
              <a:rPr lang="en-US" dirty="0">
                <a:latin typeface="Arial" pitchFamily="34" charset="0"/>
                <a:cs typeface="Arial" pitchFamily="34" charset="0"/>
              </a:rPr>
              <a:t>secondary bacterial infection if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present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Imidazole  </a:t>
            </a:r>
            <a:r>
              <a:rPr lang="en-US" dirty="0">
                <a:latin typeface="Arial" pitchFamily="34" charset="0"/>
                <a:cs typeface="Arial" pitchFamily="34" charset="0"/>
              </a:rPr>
              <a:t>cream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Whitfield's </a:t>
            </a:r>
            <a:r>
              <a:rPr lang="en-US" dirty="0">
                <a:latin typeface="Arial" pitchFamily="34" charset="0"/>
                <a:cs typeface="Arial" pitchFamily="34" charset="0"/>
              </a:rPr>
              <a:t>ointment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BID for a minimum </a:t>
            </a:r>
            <a:r>
              <a:rPr lang="en-US" dirty="0">
                <a:latin typeface="Arial" pitchFamily="34" charset="0"/>
                <a:cs typeface="Arial" pitchFamily="34" charset="0"/>
              </a:rPr>
              <a:t>of 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wks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Add ketoconazole </a:t>
            </a:r>
            <a:r>
              <a:rPr lang="en-US" dirty="0">
                <a:latin typeface="Arial" pitchFamily="34" charset="0"/>
                <a:cs typeface="Arial" pitchFamily="34" charset="0"/>
              </a:rPr>
              <a:t>2%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shampoo BID for </a:t>
            </a:r>
            <a:r>
              <a:rPr lang="en-US" dirty="0">
                <a:latin typeface="Arial" pitchFamily="34" charset="0"/>
                <a:cs typeface="Arial" pitchFamily="34" charset="0"/>
              </a:rPr>
              <a:t>2-4wks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tenea versicolor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2361" y="6356353"/>
            <a:ext cx="3708519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42957" y="6356353"/>
            <a:ext cx="2317935" cy="365125"/>
          </a:xfrm>
        </p:spPr>
        <p:txBody>
          <a:bodyPr/>
          <a:lstStyle/>
          <a:p>
            <a:fld id="{E60623EA-DAD8-46A0-807C-E8A0B7605F06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8" y="152400"/>
            <a:ext cx="8878674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Con’t…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11" y="1066800"/>
            <a:ext cx="9512670" cy="52578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Griseofulvin 10-15mg/kg once daily for 2-6wks first line </a:t>
            </a:r>
            <a:r>
              <a:rPr lang="en-US" dirty="0">
                <a:latin typeface="Arial" pitchFamily="34" charset="0"/>
                <a:cs typeface="Arial" pitchFamily="34" charset="0"/>
              </a:rPr>
              <a:t>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  for both tinea corporis and tinea capitis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Ketaconazole 3-6mg once daily for 1-2 wks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If sever itching antihistamines  /mild steroids can be used 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Recommend to avoid sharing combs and towels to prevent Tinea capitis</a:t>
            </a:r>
            <a:endPara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86352" y="6324603"/>
            <a:ext cx="2496238" cy="365125"/>
          </a:xfrm>
        </p:spPr>
        <p:txBody>
          <a:bodyPr/>
          <a:lstStyle/>
          <a:p>
            <a:fld id="{6076E96F-5B1D-4F5C-BB50-8F6A4577CB79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57" y="63246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6605" y="64008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67017" y="6352082"/>
            <a:ext cx="2496238" cy="505918"/>
          </a:xfrm>
        </p:spPr>
        <p:txBody>
          <a:bodyPr/>
          <a:lstStyle/>
          <a:p>
            <a:fld id="{B3FDB130-F931-4BB1-B6E8-0B46D6ED5EA8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3211" y="228600"/>
            <a:ext cx="9806649" cy="6553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     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Con’t….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</a:t>
            </a: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Figuer 1. layers of the skin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1"/>
            <a:ext cx="10698163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7" y="0"/>
            <a:ext cx="9806649" cy="914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Parasitic  skin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4060" y="762000"/>
            <a:ext cx="9717498" cy="5715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Scabies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infestation  of the skin caused by a parasite called 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mite  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sarcoptes scabies,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 mite which lays its eggs in burrow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stratum and induces  an intensively 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itchy inflammatory response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3000" dirty="0" smtClean="0"/>
              <a:t>contagious skin condition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and Symptom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blisters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papules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itching, when warm particularly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night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 are between fingers,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ides 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hands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sides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wrists,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buttocks, 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nipple and genital region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1513" y="6324604"/>
            <a:ext cx="1693876" cy="533399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81" y="2133600"/>
            <a:ext cx="346847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667018" y="6477003"/>
            <a:ext cx="1783027" cy="244475"/>
          </a:xfrm>
        </p:spPr>
        <p:txBody>
          <a:bodyPr/>
          <a:lstStyle/>
          <a:p>
            <a:fld id="{4648EDF6-A6FF-4CBD-8E50-E2B53F5F2D4E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76200"/>
            <a:ext cx="9271741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7082" y="914400"/>
            <a:ext cx="9525000" cy="54102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DX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Microscopic identification of skin scraping</a:t>
            </a:r>
          </a:p>
          <a:p>
            <a:pPr marL="0" indent="0" algn="just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to see mites, larvae or ova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RX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Treat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all close contacts of the patient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family</a:t>
            </a:r>
          </a:p>
          <a:p>
            <a:pPr algn="just"/>
            <a:r>
              <a:rPr lang="en-US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Benzyl 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benzoate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25% emulsion  dilute with one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part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water (1:1) for children, dilute with 3 parts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water (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1:3) for  infants.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Apply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for 3 consecutive nights and wash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off each morning.</a:t>
            </a:r>
          </a:p>
          <a:p>
            <a:pPr algn="just"/>
            <a:r>
              <a:rPr lang="en-US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Permethrin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5 % cream, use antihistamines for itching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If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infected use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antibiotics, keep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skin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clean</a:t>
            </a:r>
          </a:p>
          <a:p>
            <a:pPr algn="just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Complications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- Secondary skin infection, Sepsis…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757" y="6324600"/>
            <a:ext cx="3387752" cy="381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99563" y="6356353"/>
            <a:ext cx="2228784" cy="365125"/>
          </a:xfrm>
        </p:spPr>
        <p:txBody>
          <a:bodyPr/>
          <a:lstStyle/>
          <a:p>
            <a:fld id="{00EE3326-4837-433A-A3F5-120A81B4E843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62" y="274638"/>
            <a:ext cx="5868019" cy="944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Pediculosis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0881" y="1295400"/>
            <a:ext cx="9677400" cy="5181600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infestation with a  louse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may be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 in; </a:t>
            </a: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Scalp- Pediculosis capitis, body-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Pediculosis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corporis</a:t>
            </a: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bearing region-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Pediculosis pubis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(phthiriasis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crowding, poor personal hygiene, prolonged wearing of the same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and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Itching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excoriation),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 and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3211" y="6096000"/>
            <a:ext cx="2763692" cy="5334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21260" y="6324603"/>
            <a:ext cx="2496238" cy="365125"/>
          </a:xfrm>
        </p:spPr>
        <p:txBody>
          <a:bodyPr/>
          <a:lstStyle/>
          <a:p>
            <a:fld id="{5BA608DF-80F0-48EB-93A5-A0AAB9CBE472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8" y="381000"/>
            <a:ext cx="6503523" cy="1066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0666" y="1524000"/>
            <a:ext cx="9093439" cy="46482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Improve  personal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hygiene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Change clothing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Permethrin (1%), pyrethrums and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less </a:t>
            </a:r>
            <a:r>
              <a:rPr lang="en-US" dirty="0">
                <a:latin typeface="Arial" pitchFamily="34" charset="0"/>
                <a:cs typeface="Arial" pitchFamily="34" charset="0"/>
              </a:rPr>
              <a:t>preferably,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malathion </a:t>
            </a:r>
            <a:r>
              <a:rPr lang="en-US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ivermectin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Treat </a:t>
            </a:r>
            <a:r>
              <a:rPr lang="en-US" dirty="0">
                <a:latin typeface="Arial" pitchFamily="34" charset="0"/>
                <a:cs typeface="Arial" pitchFamily="34" charset="0"/>
              </a:rPr>
              <a:t>secondary bacterial infection if present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7308" y="62484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75503" y="6172203"/>
            <a:ext cx="2496238" cy="365125"/>
          </a:xfrm>
        </p:spPr>
        <p:txBody>
          <a:bodyPr/>
          <a:lstStyle/>
          <a:p>
            <a:fld id="{D6FC8222-0E9D-4619-9629-0ADC7D87EF26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05" y="0"/>
            <a:ext cx="9093439" cy="1219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Viral skin  disorder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7081" y="1066800"/>
            <a:ext cx="9386175" cy="54102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contagious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of the skin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caused 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Types:</a:t>
            </a:r>
          </a:p>
          <a:p>
            <a:pPr marL="514350" indent="-514350" algn="just">
              <a:buAutoNum type="alphaUcPeriod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Herpes simplex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infection which is caused by herpes simplex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causes vesicular  eruption (cold sore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fever blister)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 ( herpes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labialis)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genitalia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(herpes 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genitalia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923" y="6286500"/>
            <a:ext cx="3224065" cy="381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3810000"/>
            <a:ext cx="472502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75503" y="6496626"/>
            <a:ext cx="2496238" cy="365125"/>
          </a:xfrm>
        </p:spPr>
        <p:txBody>
          <a:bodyPr/>
          <a:lstStyle/>
          <a:p>
            <a:fld id="{5C364E21-6355-488F-B708-36B521A1DF95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7" y="152400"/>
            <a:ext cx="7646524" cy="838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and Symptom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1515" y="1066800"/>
            <a:ext cx="9271741" cy="533400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urning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sensation at the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site, then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a group of blisters appear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then break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down to form superficial 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ulcer.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Highly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contagious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Diagnose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–Clinical, viral culture  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Rx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Analgesia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pain, Zink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oxide to sooth the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skin</a:t>
            </a:r>
          </a:p>
          <a:p>
            <a:pPr algn="just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Acyclovir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20-40mg/kg 3-4 times per day for 7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days</a:t>
            </a:r>
          </a:p>
          <a:p>
            <a:pPr algn="just"/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TTC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ointment if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it is bacterial infection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757" y="60960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53806" y="6324603"/>
            <a:ext cx="2496238" cy="365125"/>
          </a:xfrm>
        </p:spPr>
        <p:txBody>
          <a:bodyPr/>
          <a:lstStyle/>
          <a:p>
            <a:fld id="{D9CA5F60-250B-4654-BCF5-78FC013A2B20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62" y="152400"/>
            <a:ext cx="7213719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Herpes zoster (shingles)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3281" y="1219200"/>
            <a:ext cx="9309974" cy="563880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Arial" pitchFamily="34" charset="0"/>
                <a:cs typeface="Arial" pitchFamily="34" charset="0"/>
              </a:rPr>
              <a:t>Is an acute </a:t>
            </a:r>
            <a:r>
              <a:rPr lang="en-US" sz="3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unilateral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and  segmental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inflammation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of the dorsal root of a nerve by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varicella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zoster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infection.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It is a highly contagious systemic disease that normally results in lifelong immunity.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Causes: 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Herpes zoster virus  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People with no prior immunologic exposure to varicella virus, most commonly children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6605" y="6400803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99563" y="6462898"/>
            <a:ext cx="2496238" cy="365125"/>
          </a:xfrm>
        </p:spPr>
        <p:txBody>
          <a:bodyPr/>
          <a:lstStyle/>
          <a:p>
            <a:fld id="{5013C4A8-0CCD-4754-90CD-69E5F937DD9B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6261971" cy="12493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symptom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1" y="1066800"/>
            <a:ext cx="9296401" cy="52578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3100" dirty="0">
                <a:latin typeface="Arial" pitchFamily="34" charset="0"/>
                <a:cs typeface="Arial" pitchFamily="34" charset="0"/>
              </a:rPr>
              <a:t>localized vesicles in cluster form on one side of the body/unilateral/</a:t>
            </a:r>
          </a:p>
          <a:p>
            <a:pPr algn="just">
              <a:lnSpc>
                <a:spcPct val="120000"/>
              </a:lnSpc>
            </a:pPr>
            <a:r>
              <a:rPr lang="en-US" sz="3100" dirty="0">
                <a:latin typeface="Arial" pitchFamily="34" charset="0"/>
                <a:cs typeface="Arial" pitchFamily="34" charset="0"/>
              </a:rPr>
              <a:t>Itching, tenderness, 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prolonged </a:t>
            </a:r>
            <a:r>
              <a:rPr lang="en-US" sz="3100" dirty="0">
                <a:latin typeface="Arial" pitchFamily="34" charset="0"/>
                <a:cs typeface="Arial" pitchFamily="34" charset="0"/>
              </a:rPr>
              <a:t>fever, skin lesion and severe pain on  the 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site</a:t>
            </a:r>
          </a:p>
          <a:p>
            <a:pPr algn="just">
              <a:lnSpc>
                <a:spcPct val="120000"/>
              </a:lnSpc>
            </a:pPr>
            <a:r>
              <a:rPr lang="en-US" sz="3100" dirty="0">
                <a:latin typeface="Arial" pitchFamily="34" charset="0"/>
                <a:cs typeface="Arial" pitchFamily="34" charset="0"/>
              </a:rPr>
              <a:t>The thoracic, cervical and ophthalmic  nerves are frequently affected</a:t>
            </a:r>
          </a:p>
          <a:p>
            <a:pPr algn="just">
              <a:lnSpc>
                <a:spcPct val="120000"/>
              </a:lnSpc>
            </a:pPr>
            <a:r>
              <a:rPr lang="en-US" sz="3100" dirty="0">
                <a:latin typeface="Arial" pitchFamily="34" charset="0"/>
                <a:cs typeface="Arial" pitchFamily="34" charset="0"/>
              </a:rPr>
              <a:t>After 1-2 weeks crusts begin to fall off  with residual scaring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CAF0-C111-4D58-8F76-6B87B9A4404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62" y="0"/>
            <a:ext cx="7061319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Herpes zoster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cont…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362" y="1143000"/>
            <a:ext cx="9539195" cy="55626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of patients develop a persistent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burning sensation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HIV patients, old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malignancy cases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Mgt;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Analgesia with NSAIDs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Antibiotics for secondary 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6605" y="6465760"/>
            <a:ext cx="3387752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 Wudie E.(Pediatrics skin disorders)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081" y="2819400"/>
            <a:ext cx="443317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42957" y="6492878"/>
            <a:ext cx="2496238" cy="365125"/>
          </a:xfrm>
        </p:spPr>
        <p:txBody>
          <a:bodyPr/>
          <a:lstStyle/>
          <a:p>
            <a:fld id="{F0C2FC10-577B-4634-BD55-BAC6201FB490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55" y="0"/>
            <a:ext cx="9093439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Cont….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481" y="1219200"/>
            <a:ext cx="9067800" cy="5181600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dirty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mmune competent children with sever cases (disseminated or mucosal involvement)  give Acyclovir 20mg/kg a day for 5 days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Complications: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Bacterial super infection, extra-cutaneous complication with neurological manifestation 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Hemorrhagic complications in immune compromised children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C601-A98A-4666-9271-9DE665A122FD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74638"/>
            <a:ext cx="8625679" cy="7921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Function of the 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880" y="1295400"/>
            <a:ext cx="8903071" cy="5257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Protection e.g.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protect </a:t>
            </a:r>
            <a:r>
              <a:rPr lang="en-US" dirty="0">
                <a:latin typeface="Arial" pitchFamily="34" charset="0"/>
                <a:cs typeface="Arial" pitchFamily="34" charset="0"/>
              </a:rPr>
              <a:t>from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UV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rays and infection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Thermoregulation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Immunologic response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Fluid 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(excretion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Secretion of wastes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Sensory perception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Vitamin D synthesis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3211" y="6248403"/>
            <a:ext cx="3387752" cy="365125"/>
          </a:xfrm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By Wudie E.(Pediatrics skin disorders)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53806" y="6248403"/>
            <a:ext cx="2496238" cy="365125"/>
          </a:xfrm>
        </p:spPr>
        <p:txBody>
          <a:bodyPr/>
          <a:lstStyle/>
          <a:p>
            <a:fld id="{FB0D3B6E-8645-4437-AB87-760B22D5540C}" type="datetime1">
              <a:rPr lang="en-US" smtClean="0">
                <a:solidFill>
                  <a:schemeClr val="tx1"/>
                </a:solidFill>
              </a:rPr>
              <a:t>5/19/2020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09" y="381003"/>
            <a:ext cx="9628347" cy="51054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</a:t>
            </a:r>
            <a:endParaRPr lang="en-US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EB47-3384-4A0B-956D-2D261AF9357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6481" y="5943600"/>
            <a:ext cx="3387752" cy="365125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6934">
            <a:off x="2252584" y="2493131"/>
            <a:ext cx="6196470" cy="123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0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7785973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12" y="1295400"/>
            <a:ext cx="9512669" cy="5181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Burn is defined as a traumatic injury to the skin or other organic tissue primarily caused by thermal or other acute exposures.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occur when some or all of the cells in the skin or other tissues are destroyed by </a:t>
            </a:r>
            <a:r>
              <a:rPr lang="en-US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heat, electricity, radiation, or caustic chemicals</a:t>
            </a:r>
            <a:r>
              <a:rPr lang="en-US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altLang="en-US" dirty="0">
                <a:latin typeface="Arial" pitchFamily="34" charset="0"/>
                <a:cs typeface="Arial" pitchFamily="34" charset="0"/>
              </a:rPr>
              <a:t>Burn injury is one of the common injuries accompanied by high risk of mortality and morbidity. 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7122-4CCF-45DF-81A3-5DFF6996E6F5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152400"/>
            <a:ext cx="8243171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Burn con’t…..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1" y="1143000"/>
            <a:ext cx="9448800" cy="51054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The morbidity includes significant </a:t>
            </a:r>
            <a:r>
              <a:rPr lang="en-US" alt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disfigurement and psychological trauma </a:t>
            </a:r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as a result of a painful and prolonged stay in the hospital.</a:t>
            </a:r>
          </a:p>
          <a:p>
            <a:pPr algn="just">
              <a:spcAft>
                <a:spcPct val="20000"/>
              </a:spcAft>
            </a:pPr>
            <a:r>
              <a:rPr lang="en-US" altLang="en-US" sz="3000" dirty="0">
                <a:latin typeface="Arial" pitchFamily="34" charset="0"/>
                <a:cs typeface="Arial" pitchFamily="34" charset="0"/>
              </a:rPr>
              <a:t>Human skin can tolerate temperatures up to </a:t>
            </a:r>
            <a:r>
              <a:rPr lang="en-US" alt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42-44</a:t>
            </a:r>
            <a:r>
              <a:rPr lang="en-US" altLang="en-US" sz="2800" b="1" baseline="30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en-US" alt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ct val="20000"/>
              </a:spcAft>
            </a:pPr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But &gt;45</a:t>
            </a:r>
            <a:r>
              <a:rPr lang="en-US" altLang="en-US" sz="30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000" b="1" i="1" dirty="0">
                <a:latin typeface="Arial" pitchFamily="34" charset="0"/>
                <a:cs typeface="Arial" pitchFamily="34" charset="0"/>
              </a:rPr>
              <a:t>protein damage exceeds the capacity of the cell to repair</a:t>
            </a:r>
            <a:r>
              <a:rPr lang="en-US" altLang="en-US" sz="30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ct val="20000"/>
              </a:spcAft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The peak incidence of burn injury occurs in </a:t>
            </a:r>
            <a:r>
              <a:rPr lang="en-US" sz="3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toddlers </a:t>
            </a:r>
            <a:r>
              <a:rPr lang="en-US" sz="3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(1 to 3 years of age),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and the injuries usually occur as the result of </a:t>
            </a:r>
            <a:r>
              <a:rPr lang="en-US" sz="3000" b="1" i="1" dirty="0">
                <a:latin typeface="Arial" pitchFamily="34" charset="0"/>
                <a:cs typeface="Arial" pitchFamily="34" charset="0"/>
              </a:rPr>
              <a:t>scalding from hot </a:t>
            </a:r>
            <a:r>
              <a:rPr lang="en-US" sz="3000" b="1" i="1" dirty="0" smtClean="0">
                <a:latin typeface="Arial" pitchFamily="34" charset="0"/>
                <a:cs typeface="Arial" pitchFamily="34" charset="0"/>
              </a:rPr>
              <a:t>liquids.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ct val="20000"/>
              </a:spcAft>
            </a:pPr>
            <a:endParaRPr lang="en-US" altLang="en-US" sz="3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BAD0-7BF7-4406-8CBB-A5F052840C60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6261973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Etiology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281" y="1295400"/>
            <a:ext cx="9309975" cy="5029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Burn is the </a:t>
            </a:r>
            <a:r>
              <a:rPr lang="en-US" dirty="0" smtClean="0">
                <a:solidFill>
                  <a:srgbClr val="00B0F0"/>
                </a:solidFill>
              </a:rPr>
              <a:t>5</a:t>
            </a:r>
            <a:r>
              <a:rPr lang="en-US" baseline="30000" dirty="0" smtClean="0">
                <a:solidFill>
                  <a:srgbClr val="00B0F0"/>
                </a:solidFill>
              </a:rPr>
              <a:t>th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most common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cause of accidental death in children.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different cause of burn  are: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Flame (57%)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Scalding (32%)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Chemical (7%)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Electricity and radiation (4%)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D6A-78EE-4A4A-B731-701B4493EC6E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74638"/>
            <a:ext cx="6719173" cy="944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 factors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15" y="1295400"/>
            <a:ext cx="9271741" cy="52578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Playing with matches, cigarette lighters, fires in fireplaces</a:t>
            </a:r>
          </a:p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Associated with lack of supervision </a:t>
            </a:r>
          </a:p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Child abuse</a:t>
            </a:r>
          </a:p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Male children are at increased risk in flame burn while females are in scalding burn.</a:t>
            </a:r>
          </a:p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Overcrowding </a:t>
            </a:r>
          </a:p>
          <a:p>
            <a:pPr>
              <a:lnSpc>
                <a:spcPct val="120000"/>
              </a:lnSpc>
            </a:pPr>
            <a:r>
              <a:rPr lang="en-US" sz="4600" dirty="0" smtClean="0">
                <a:latin typeface="Arial" pitchFamily="34" charset="0"/>
                <a:cs typeface="Arial" pitchFamily="34" charset="0"/>
              </a:rPr>
              <a:t>Medical conditions </a:t>
            </a:r>
          </a:p>
          <a:p>
            <a:pPr>
              <a:buNone/>
            </a:pPr>
            <a:r>
              <a:rPr lang="en-US" sz="4500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49C85-DC4B-4069-AEF1-EE193E1103E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6185772" cy="944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666" y="1447800"/>
            <a:ext cx="8940415" cy="4953000"/>
          </a:xfrm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First-degree burn: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Burns involve only the epidermis and are characterized by swelling, erythema,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very painful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heals without scaring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(similar to mild sunburn).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Tissue damage is usually minimal, there is no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blistering  and  leaving no residual scars.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Pain resolves within 48-72 hrs.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32F1-B970-4EAF-8899-8B2CBFF5AC22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152400"/>
            <a:ext cx="9628347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Classification of burn con’t…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aw\Desktop\s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7081" y="1143000"/>
            <a:ext cx="9372600" cy="50292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898-1ABA-4415-891E-F6843EA1A811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152400"/>
            <a:ext cx="962834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 con’t…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" y="1447800"/>
            <a:ext cx="9448800" cy="533400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sz="3400" b="1" dirty="0" smtClean="0"/>
              <a:t>       </a:t>
            </a:r>
            <a:r>
              <a:rPr lang="en-US" sz="5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2. Second-degree burn (partial thickness)</a:t>
            </a:r>
          </a:p>
          <a:p>
            <a:pPr lvl="1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5800" dirty="0" smtClean="0">
                <a:latin typeface="Arial" pitchFamily="34" charset="0"/>
                <a:cs typeface="Arial" pitchFamily="34" charset="0"/>
              </a:rPr>
              <a:t>Involves injury to the entire epidermis and a variable portion of the dermal layer </a:t>
            </a:r>
            <a:r>
              <a:rPr lang="en-US" sz="5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(vesicle and blister </a:t>
            </a:r>
            <a:r>
              <a:rPr lang="en-US" sz="5800" dirty="0" smtClean="0">
                <a:latin typeface="Arial" pitchFamily="34" charset="0"/>
                <a:cs typeface="Arial" pitchFamily="34" charset="0"/>
              </a:rPr>
              <a:t>formation are characteristic).</a:t>
            </a:r>
          </a:p>
          <a:p>
            <a:pPr lvl="1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5800" dirty="0" smtClean="0">
                <a:latin typeface="Arial" pitchFamily="34" charset="0"/>
                <a:cs typeface="Arial" pitchFamily="34" charset="0"/>
              </a:rPr>
              <a:t>It is pink to dark and has blisters, </a:t>
            </a:r>
            <a:r>
              <a:rPr lang="en-US" sz="5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still painful and it is blanching. </a:t>
            </a:r>
          </a:p>
          <a:p>
            <a:pPr lvl="1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5800" dirty="0" smtClean="0">
                <a:latin typeface="Arial" pitchFamily="34" charset="0"/>
                <a:cs typeface="Arial" pitchFamily="34" charset="0"/>
              </a:rPr>
              <a:t>It heals </a:t>
            </a:r>
            <a:r>
              <a:rPr lang="en-US" sz="5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with a scar </a:t>
            </a:r>
            <a:r>
              <a:rPr lang="en-US" sz="5800" dirty="0" smtClean="0">
                <a:latin typeface="Arial" pitchFamily="34" charset="0"/>
                <a:cs typeface="Arial" pitchFamily="34" charset="0"/>
              </a:rPr>
              <a:t>after many weeks.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en-US" sz="3800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3FC9-2827-420D-8CE5-30C3D1A0B26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74638"/>
            <a:ext cx="9539195" cy="12493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 con’t…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58" y="1676400"/>
            <a:ext cx="9551523" cy="4648200"/>
          </a:xfrm>
        </p:spPr>
        <p:txBody>
          <a:bodyPr>
            <a:normAutofit/>
          </a:bodyPr>
          <a:lstStyle/>
          <a:p>
            <a:pPr lvl="1" algn="just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A superficial 2</a:t>
            </a:r>
            <a:r>
              <a:rPr lang="en-US" sz="32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-degree burn is </a:t>
            </a:r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extremely painful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because a large number of remaining viable nerve endings are exposed.</a:t>
            </a:r>
          </a:p>
          <a:p>
            <a:pPr lvl="1" algn="just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Heal in 7-14 days as the epithelium regenerates in the absence of infection.</a:t>
            </a:r>
          </a:p>
          <a:p>
            <a:pPr marL="457200" lvl="1" indent="0" algn="just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6DC6-8B7E-4F30-B834-9B5A4BF71068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9628347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Classification of burn con’t…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aw\Desktop\sp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5757" y="1143000"/>
            <a:ext cx="5665324" cy="54102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5AB-AFDE-493E-99FF-884290843FBC}" type="datetime1">
              <a:rPr lang="en-US" smtClean="0"/>
              <a:t>5/19/2020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  <p:pic>
        <p:nvPicPr>
          <p:cNvPr id="2051" name="Picture 3" descr="C:\Users\law\Desktop\d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81" y="1143000"/>
            <a:ext cx="5730082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2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5423771" cy="1096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Skin examination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281" y="1447800"/>
            <a:ext cx="8928974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Observe and feel the skin for the following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Color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Moisture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Temperature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Texture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Mobility and Turgor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Lesions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B15FB-3499-4CBA-87D3-4C87E0878329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9233772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 con’t…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2" y="1295400"/>
            <a:ext cx="93726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Third degree burns (full thickness):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involves the destruction of the entire epidermis, dermis and hypodermis leaving no residual epidermal cells to repopulate the damaged area.</a:t>
            </a:r>
          </a:p>
          <a:p>
            <a:pPr algn="just"/>
            <a:r>
              <a:rPr lang="en-US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It is not blanching, no blister, no pain sensation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It has </a:t>
            </a:r>
            <a:r>
              <a:rPr lang="en-US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pale or charred color, a leathery appearance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heals with scare.</a:t>
            </a:r>
          </a:p>
          <a:p>
            <a:pPr marL="457200" lvl="1" indent="0" algn="just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3E20-C66A-4239-9DFB-C52E1E7DB43B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9628347" cy="1401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 con’t…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09" y="1752600"/>
            <a:ext cx="9233772" cy="4648200"/>
          </a:xfrm>
        </p:spPr>
        <p:txBody>
          <a:bodyPr>
            <a:noAutofit/>
          </a:bodyPr>
          <a:lstStyle/>
          <a:p>
            <a:pPr lvl="1" algn="just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The wound cannot epithelialize and can heal only by wound contraction or skin grafting. 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The absence of painful sensation and capillary filling demonstrates the loss of nerve.</a:t>
            </a:r>
          </a:p>
          <a:p>
            <a:pPr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8AE2-E5C3-43A4-911C-65F155A74378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304800"/>
            <a:ext cx="9628347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Classification of burn con’t…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law\Desktop\ft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4908" y="1143000"/>
            <a:ext cx="9984952" cy="51054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F1F6-FA5B-4179-8072-D8B8B42CBD7D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8" y="0"/>
            <a:ext cx="9628347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Classification of burn con’t</a:t>
            </a:r>
            <a:r>
              <a:rPr lang="en-US" sz="3600" b="1" dirty="0" smtClean="0">
                <a:solidFill>
                  <a:srgbClr val="FF0000"/>
                </a:solidFill>
              </a:rPr>
              <a:t>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143000"/>
            <a:ext cx="9271741" cy="5181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b="1" dirty="0" smtClean="0">
                <a:solidFill>
                  <a:srgbClr val="00B0F0"/>
                </a:solidFill>
              </a:rPr>
              <a:t>4</a:t>
            </a:r>
            <a:r>
              <a:rPr lang="en-US" sz="4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Fourth degree burns </a:t>
            </a:r>
            <a:endParaRPr lang="en-US" sz="36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Fourth degree burns are deep and potentially life-threatening injuries.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In addition </a:t>
            </a:r>
            <a:r>
              <a:rPr lang="en-US" dirty="0">
                <a:latin typeface="Arial" pitchFamily="34" charset="0"/>
                <a:cs typeface="Arial" pitchFamily="34" charset="0"/>
              </a:rPr>
              <a:t>to the three layers,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it extends through the skin into underlying tissues such as fascia, muscle, and/or bone.</a:t>
            </a:r>
          </a:p>
          <a:p>
            <a:pPr algn="just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NB:</a:t>
            </a:r>
            <a:r>
              <a:rPr lang="en-US" alt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Even though third and fourth degree burns are not painful, the adjacent areas burns may be painful.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 algn="just"/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3CE2-D8FD-4C43-B62D-8A1DD892493E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3" y="381000"/>
            <a:ext cx="945004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7DCA-18AB-4605-9A4E-B34ACFC2B560}" type="datetime1">
              <a:rPr lang="en-US" smtClean="0"/>
              <a:t>5/19/2020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8395571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Extent of body surface area injured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881" y="1524000"/>
            <a:ext cx="8903071" cy="4800600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Various methods are used to estimate the </a:t>
            </a:r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TBSA(total body surface area)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affected by burns; the most common methods are :</a:t>
            </a:r>
          </a:p>
          <a:p>
            <a:pPr marL="1257300" lvl="3" indent="0" algn="just">
              <a:buNone/>
            </a:pP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1. The rule of nines </a:t>
            </a:r>
          </a:p>
          <a:p>
            <a:pPr marL="1257300" lvl="3" indent="0" algn="just">
              <a:buNone/>
            </a:pP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2. Lund and Browder method</a:t>
            </a:r>
          </a:p>
          <a:p>
            <a:pPr marL="1257300" lvl="3" indent="0" algn="just">
              <a:buNone/>
            </a:pP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3. Palm method</a:t>
            </a:r>
          </a:p>
          <a:p>
            <a:pPr>
              <a:buNone/>
            </a:pP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7A63-EB03-4D5A-8041-C4D1444C1693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9" y="274638"/>
            <a:ext cx="9628347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Rule of Nine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C:\Users\law\Desktop\nin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9816" y="1676400"/>
            <a:ext cx="3298600" cy="4396087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ACD0-FF84-4414-BD83-D881CA8360A2}" type="datetime1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14" y="1143000"/>
            <a:ext cx="918259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3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790B-9EE1-49DA-AEF3-5FA965641F9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" y="228600"/>
            <a:ext cx="10058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" y="6019800"/>
            <a:ext cx="899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52400"/>
            <a:ext cx="434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3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274638"/>
            <a:ext cx="7404971" cy="1020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Palm method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14" y="1295400"/>
            <a:ext cx="9029567" cy="4953000"/>
          </a:xfrm>
        </p:spPr>
        <p:txBody>
          <a:bodyPr/>
          <a:lstStyle/>
          <a:p>
            <a:pPr marL="0" indent="0" algn="just"/>
            <a:r>
              <a:rPr lang="en-US" dirty="0" smtClean="0">
                <a:latin typeface="Arial" pitchFamily="34" charset="0"/>
                <a:cs typeface="Arial" pitchFamily="34" charset="0"/>
              </a:rPr>
              <a:t>In patients with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scattered burns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method to </a:t>
            </a:r>
          </a:p>
          <a:p>
            <a:pPr marL="0" indent="0" algn="just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estimate the percentage of burn is the palm  method. </a:t>
            </a:r>
          </a:p>
          <a:p>
            <a:pPr marL="0" indent="0" algn="just"/>
            <a:r>
              <a:rPr lang="en-US" dirty="0" smtClean="0">
                <a:latin typeface="Arial" pitchFamily="34" charset="0"/>
                <a:cs typeface="Arial" pitchFamily="34" charset="0"/>
              </a:rPr>
              <a:t> The size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patient’s palm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from crease at wrist to tip of extended fingers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 approximately 1% of TBSA.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B9B-52F4-4416-9729-C15DFD468F41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624173" cy="1447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of burn  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Pre-Hospital care/ first aid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600200"/>
            <a:ext cx="9499719" cy="4648200"/>
          </a:xfrm>
        </p:spPr>
        <p:txBody>
          <a:bodyPr>
            <a:no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Disconnect the person from the source of electricity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Remove clothing and jewelry.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Cool burns or scalds by immediate immersion of water with in for </a:t>
            </a:r>
            <a:r>
              <a:rPr 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at least 20 min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This stops the heat as well as decreases the progression of burn.</a:t>
            </a:r>
          </a:p>
          <a:p>
            <a:pPr algn="just"/>
            <a:r>
              <a:rPr lang="en-US" altLang="en-US" sz="2800" dirty="0">
                <a:latin typeface="Arial" pitchFamily="34" charset="0"/>
                <a:cs typeface="Arial" pitchFamily="34" charset="0"/>
              </a:rPr>
              <a:t>But avoid it for large area burn as it increases hypothermia and also don’t use ice as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causes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hypothermia.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682A-7F10-4B79-81C4-D924638E9A26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18" y="228600"/>
            <a:ext cx="8089263" cy="990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Diagnosis(Dx)/Approach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081" y="1219200"/>
            <a:ext cx="8826871" cy="5029200"/>
          </a:xfrm>
        </p:spPr>
        <p:txBody>
          <a:bodyPr>
            <a:noAutofit/>
          </a:bodyPr>
          <a:lstStyle/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examination</a:t>
            </a: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Dx by morphology: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 primary lesions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size in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millimeters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 and distribution of the lesion </a:t>
            </a:r>
          </a:p>
          <a:p>
            <a:pPr algn="just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4908" y="6172200"/>
            <a:ext cx="3387752" cy="685800"/>
          </a:xfrm>
        </p:spPr>
        <p:txBody>
          <a:bodyPr/>
          <a:lstStyle/>
          <a:p>
            <a:r>
              <a:rPr lang="en-US" smtClean="0"/>
              <a:t>By Wudie E.(Pediatrics skin disorders)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99563" y="6172200"/>
            <a:ext cx="2496238" cy="381000"/>
          </a:xfrm>
        </p:spPr>
        <p:txBody>
          <a:bodyPr/>
          <a:lstStyle/>
          <a:p>
            <a:fld id="{CEC4A78F-4058-479C-8AD8-D630A77DD465}" type="datetime1">
              <a:rPr lang="en-US" smtClean="0"/>
              <a:t>5/19/2020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0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34976"/>
            <a:ext cx="8023622" cy="148902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con’t…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681" y="1371600"/>
            <a:ext cx="9068422" cy="49530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Similarly don’t use grease (e.g. butter, oil)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since it predisposes for infection and doesn’t disperse heat</a:t>
            </a:r>
          </a:p>
          <a:p>
            <a:pPr algn="just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Cover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dry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sheet and </a:t>
            </a:r>
            <a:r>
              <a:rPr lang="en-CA" dirty="0">
                <a:latin typeface="Arial" pitchFamily="34" charset="0"/>
                <a:cs typeface="Arial" pitchFamily="34" charset="0"/>
              </a:rPr>
              <a:t>d</a:t>
            </a:r>
            <a:r>
              <a:rPr lang="en-CA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CA" dirty="0">
                <a:latin typeface="Arial" pitchFamily="34" charset="0"/>
                <a:cs typeface="Arial" pitchFamily="34" charset="0"/>
              </a:rPr>
              <a:t>not break blisters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A2A6-D031-4298-BC1A-7437292299B6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928973" cy="2133600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Indication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Hospital Admission</a:t>
            </a:r>
            <a:r>
              <a:rPr lang="en-US" alt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666" y="1447800"/>
            <a:ext cx="9093439" cy="5029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Burns affecting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&gt;10% of BSA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children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Burns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&gt;10-20% of BSA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adolescent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it-IT" sz="4000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- Degree burns and Chemical burns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Electrical burns caused by high-tension wires </a:t>
            </a:r>
          </a:p>
          <a:p>
            <a:pPr marL="0" indent="0" algn="just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or lightening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Inhalation injury, regardless of the amount of</a:t>
            </a:r>
          </a:p>
          <a:p>
            <a:pPr marL="0" indent="0" algn="just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BSA burned.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2E64-7418-43B5-B09F-FA5899AE4DAA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152400"/>
            <a:ext cx="8852772" cy="1143000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Indication for H. Admission con’t…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480" y="1219200"/>
            <a:ext cx="9296401" cy="51816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Inadequate home or social environment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Suspected child abuse or neglect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Burns to the </a:t>
            </a:r>
            <a:r>
              <a:rPr lang="en-US" sz="31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face, hands, feet, perineum, genitals, or major joints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Burns in patients with preexisting medical conditions 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Complicate the acute recovery phase</a:t>
            </a:r>
          </a:p>
          <a:p>
            <a:pPr algn="just">
              <a:lnSpc>
                <a:spcPct val="110000"/>
              </a:lnSpc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Associated injuries (fractures) and </a:t>
            </a:r>
            <a:r>
              <a:rPr lang="en-US" sz="31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regnancy</a:t>
            </a: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569E-7E43-441E-9C5D-915C80BA5B60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74638"/>
            <a:ext cx="8112774" cy="1020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con’t…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665" y="1295400"/>
            <a:ext cx="9169016" cy="49530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buFont typeface="Wingdings" pitchFamily="2" charset="2"/>
              <a:buChar char="v"/>
            </a:pPr>
            <a:r>
              <a:rPr lang="en-US" alt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Airway &amp; Breathing:</a:t>
            </a:r>
          </a:p>
          <a:p>
            <a:pPr algn="just">
              <a:lnSpc>
                <a:spcPct val="110000"/>
              </a:lnSpc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Mange as trauma patient, since the airway swelling increases in the next 24 hours.</a:t>
            </a:r>
          </a:p>
          <a:p>
            <a:pPr algn="just">
              <a:lnSpc>
                <a:spcPct val="110000"/>
              </a:lnSpc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T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here is a need of early advanced airway (intubation or tracheotomy).</a:t>
            </a:r>
          </a:p>
          <a:p>
            <a:pPr algn="just">
              <a:lnSpc>
                <a:spcPct val="110000"/>
              </a:lnSpc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Administer 100% oxygen to displace carbon monoxide during inhalation burn.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7F06-B828-41CC-A359-D558AB3DF46E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8112774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Management con’t…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295400"/>
            <a:ext cx="9347319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9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Circulation/Fluid resuscitation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altLang="en-US" sz="2900" dirty="0" smtClean="0">
                <a:latin typeface="Arial" pitchFamily="34" charset="0"/>
                <a:cs typeface="Arial" pitchFamily="34" charset="0"/>
              </a:rPr>
              <a:t>Secure urgently an IV line for burns of </a:t>
            </a:r>
            <a:r>
              <a:rPr lang="en-US" altLang="en-US" sz="29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≥10% of BSA</a:t>
            </a:r>
            <a:r>
              <a:rPr lang="en-US" altLang="en-US" sz="2900" dirty="0" smtClean="0">
                <a:latin typeface="Arial" pitchFamily="34" charset="0"/>
                <a:cs typeface="Arial" pitchFamily="34" charset="0"/>
              </a:rPr>
              <a:t>, for all inhalation and electric burns</a:t>
            </a:r>
          </a:p>
          <a:p>
            <a:pPr algn="just"/>
            <a:r>
              <a:rPr lang="en-US" altLang="en-US" sz="2900" dirty="0" smtClean="0">
                <a:latin typeface="Arial" pitchFamily="34" charset="0"/>
                <a:cs typeface="Arial" pitchFamily="34" charset="0"/>
              </a:rPr>
              <a:t>If IV access couldn’t be found, use intraosseous</a:t>
            </a:r>
          </a:p>
          <a:p>
            <a:pPr algn="just"/>
            <a:r>
              <a:rPr lang="en-US" altLang="en-US" sz="2900" dirty="0" smtClean="0">
                <a:latin typeface="Arial" pitchFamily="34" charset="0"/>
                <a:cs typeface="Arial" pitchFamily="34" charset="0"/>
              </a:rPr>
              <a:t>Don’t put adhesive plaster circumferentially to the body. </a:t>
            </a:r>
          </a:p>
          <a:p>
            <a:pPr algn="just"/>
            <a:r>
              <a:rPr lang="en-US" altLang="en-US" sz="2900" dirty="0" smtClean="0">
                <a:latin typeface="Arial" pitchFamily="34" charset="0"/>
                <a:cs typeface="Arial" pitchFamily="34" charset="0"/>
              </a:rPr>
              <a:t>As swelling increases in the next 24 hours, it can cause circulatory insufficiency</a:t>
            </a:r>
          </a:p>
          <a:p>
            <a:pPr>
              <a:buNone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9415-C5DE-4134-B017-358AA56F63E1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10" y="152400"/>
            <a:ext cx="7404971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con’t…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62" y="1371600"/>
            <a:ext cx="9271119" cy="51054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For children with severe burn </a:t>
            </a:r>
            <a:r>
              <a:rPr lang="en-US" alt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(&gt;20% BSA), </a:t>
            </a:r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give 20 mL/kg of crystalloids till assessment of the extent of the burns and calculation of the rest of the fluid of the 24 hours is completed</a:t>
            </a:r>
          </a:p>
          <a:p>
            <a:pPr algn="just"/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Then use the </a:t>
            </a:r>
            <a:r>
              <a:rPr lang="en-US" altLang="en-US" sz="3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Parkland formula (i.e. 4 mL /kg/% BSA),</a:t>
            </a:r>
            <a:r>
              <a:rPr lang="en-US" altLang="en-US" sz="3000" dirty="0" smtClean="0">
                <a:latin typeface="Arial" pitchFamily="34" charset="0"/>
                <a:cs typeface="Arial" pitchFamily="34" charset="0"/>
              </a:rPr>
              <a:t> in addition to the patients calculated maintenance fluid.  </a:t>
            </a:r>
          </a:p>
          <a:p>
            <a:pPr>
              <a:lnSpc>
                <a:spcPct val="150000"/>
              </a:lnSpc>
              <a:buNone/>
            </a:pPr>
            <a:endParaRPr lang="en-US" altLang="en-US" sz="3000" dirty="0" smtClean="0">
              <a:latin typeface="Arial" pitchFamily="34" charset="0"/>
              <a:cs typeface="Arial" pitchFamily="34" charset="0"/>
            </a:endParaRPr>
          </a:p>
          <a:p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87EE-2087-4D76-8663-AFECBB5571A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76200"/>
            <a:ext cx="7252573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Management con’t…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11" y="1066800"/>
            <a:ext cx="9512670" cy="5257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Lactated Ringer solution in 5% dextrose, normal saline with 5% glucose or half-normal saline with 5% glucose can be used. </a:t>
            </a:r>
          </a:p>
          <a:p>
            <a:pPr algn="just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Half of the fluid is given over the </a:t>
            </a:r>
            <a:r>
              <a:rPr lang="en-US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calculated from the time of onset of burn.</a:t>
            </a:r>
          </a:p>
          <a:p>
            <a:pPr algn="just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The remaining  is given over the 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next 16 hr.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Total fluid = normal maintence IV fluid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extra fluid for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burn</a:t>
            </a:r>
          </a:p>
          <a:p>
            <a:pPr algn="just">
              <a:buFont typeface="Wingdings" pitchFamily="2" charset="2"/>
              <a:buChar char="v"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Fluid Calculation Example: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A 16 kg boy with a 19% burn to his 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body.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Total fluid = normal maintence IV fluid + extra fluid for burn. </a:t>
            </a:r>
          </a:p>
          <a:p>
            <a:pPr algn="just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7227-AB2B-4E00-B7D6-F37D7448F385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28600"/>
            <a:ext cx="8023622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Management con’t…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481" y="1295400"/>
            <a:ext cx="8991600" cy="5105400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Normal maintenance fluid = (10 x 100) + (6 x 50) = 1300 ml in 24 hours = 54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ml/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hr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Extra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fluid = extra 4ml/kg for every 1% of area burnt = 19% x 4 x 16 = 1216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ml.</a:t>
            </a: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Total extra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1/2 of extra in first 8 hours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608 ml </a:t>
            </a:r>
            <a:r>
              <a:rPr lang="en-US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or =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ml/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and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1/2 of extra in next 16 hours = 608ml over next 16 hours = 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38 ml/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for 16 </a:t>
            </a:r>
            <a:r>
              <a:rPr lang="en-US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hours</a:t>
            </a:r>
            <a:r>
              <a:rPr lang="en-US" sz="2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IV fluids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first 8 hours: = normal (54ml/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+ extra (76ml/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130ml/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for 8 hours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IV fluids for next 16 hours = normal (54ml/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+ extra (38ml/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92ml/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for 16 </a:t>
            </a:r>
            <a:r>
              <a:rPr lang="en-US" sz="2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hours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1597-5363-4982-8E67-866FF4FDC403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152400"/>
            <a:ext cx="7328773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Prevent infection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81" y="1066800"/>
            <a:ext cx="9525000" cy="5334000"/>
          </a:xfrm>
        </p:spPr>
        <p:txBody>
          <a:bodyPr>
            <a:noAutofit/>
          </a:bodyPr>
          <a:lstStyle/>
          <a:p>
            <a:pPr algn="just"/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Most frequent pathogens in burns are </a:t>
            </a:r>
            <a:r>
              <a:rPr lang="en-US" altLang="en-US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Staphylococcus aureus,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Pseudomonas aeruginosa and the Klebsiella-Enterobacter species.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Apply topical antimicrobials, antibiotics/antiseptics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Clean and dress the wound daily, monitor and assess for pain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Aseptic wound care and dressing  1-2 times/day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A high-protein intake is also needed for wound healing (hypermetabolic state).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Encourage range of motion exercises to prevent contractures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0C8B-682E-4D14-8CFD-0AC72E4B2A84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08" y="274638"/>
            <a:ext cx="6719173" cy="944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Complication of burn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11" y="1295400"/>
            <a:ext cx="9450044" cy="5105400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hr-HR" sz="3600" dirty="0">
                <a:latin typeface="Arial" pitchFamily="34" charset="0"/>
                <a:cs typeface="Arial" pitchFamily="34" charset="0"/>
              </a:rPr>
              <a:t>Hypovolemi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c shock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Fluid electrolyte and plasma loss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</a:t>
            </a:r>
            <a:r>
              <a:rPr lang="ta-IN" sz="3600" dirty="0">
                <a:latin typeface="Arial" pitchFamily="34" charset="0"/>
              </a:rPr>
              <a:t>ardiac arrhythmias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and C</a:t>
            </a:r>
            <a:r>
              <a:rPr lang="ta-IN" sz="3600" dirty="0">
                <a:latin typeface="Arial" pitchFamily="34" charset="0"/>
              </a:rPr>
              <a:t>ardiac ar</a:t>
            </a:r>
            <a:r>
              <a:rPr lang="hr-HR" sz="3600" dirty="0">
                <a:latin typeface="Arial" pitchFamily="34" charset="0"/>
                <a:cs typeface="Arial" pitchFamily="34" charset="0"/>
              </a:rPr>
              <a:t>r</a:t>
            </a:r>
            <a:r>
              <a:rPr lang="ta-IN" sz="3600" dirty="0">
                <a:latin typeface="Arial" pitchFamily="34" charset="0"/>
              </a:rPr>
              <a:t>est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Infection </a:t>
            </a:r>
            <a:r>
              <a:rPr lang="en-US" altLang="en-US" sz="3600" dirty="0">
                <a:latin typeface="Arial" pitchFamily="34" charset="0"/>
                <a:cs typeface="Arial" pitchFamily="34" charset="0"/>
              </a:rPr>
              <a:t>and Sepsis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Metabolic Acidosis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and p</a:t>
            </a:r>
            <a:r>
              <a:rPr lang="en-US" altLang="en-US" sz="3600" dirty="0" smtClean="0">
                <a:latin typeface="Arial" pitchFamily="34" charset="0"/>
                <a:cs typeface="Arial" pitchFamily="34" charset="0"/>
              </a:rPr>
              <a:t>ulmonary complications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Decrease temperature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and 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enal &amp; hepatic damage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3600" dirty="0" smtClean="0">
                <a:latin typeface="Arial" pitchFamily="34" charset="0"/>
                <a:cs typeface="Arial" pitchFamily="34" charset="0"/>
              </a:rPr>
              <a:t>xtensive and  disabling scarring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DE8C-4C1C-418F-B7AC-4C52953E6DCC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Wudie E.(Pediatrics skin disorders)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7959</TotalTime>
  <Words>6761</Words>
  <Application>Microsoft Office PowerPoint</Application>
  <PresentationFormat>Custom</PresentationFormat>
  <Paragraphs>1114</Paragraphs>
  <Slides>101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Overview of pediatrics skin disorders </vt:lpstr>
      <vt:lpstr>Objectives</vt:lpstr>
      <vt:lpstr>Introduction</vt:lpstr>
      <vt:lpstr>Anatomy of the skin </vt:lpstr>
      <vt:lpstr>Con’t….</vt:lpstr>
      <vt:lpstr>PowerPoint Presentation</vt:lpstr>
      <vt:lpstr>Function of the skin</vt:lpstr>
      <vt:lpstr>          Skin examination </vt:lpstr>
      <vt:lpstr> Diagnosis(Dx)/Approach to cases</vt:lpstr>
      <vt:lpstr>Diagnostic tests</vt:lpstr>
      <vt:lpstr>   Morphology of skin lesions</vt:lpstr>
      <vt:lpstr>Primary skin lesions:</vt:lpstr>
      <vt:lpstr>  Primary  skin lesions cont….</vt:lpstr>
      <vt:lpstr>Cont….</vt:lpstr>
      <vt:lpstr>     Secondary skin lesions </vt:lpstr>
      <vt:lpstr>Common disorders of the skin</vt:lpstr>
      <vt:lpstr>Skin disorder cont…</vt:lpstr>
      <vt:lpstr>  I. Inflammatory and allergic  sikn disorders</vt:lpstr>
      <vt:lpstr>Sign and Symptoms</vt:lpstr>
      <vt:lpstr>Diagnosis of acne</vt:lpstr>
      <vt:lpstr> Inflammatory and allergic  con’t…</vt:lpstr>
      <vt:lpstr>Atopic dermatitis con’t…</vt:lpstr>
      <vt:lpstr>Con’t….</vt:lpstr>
      <vt:lpstr>Atopic dermatitis…</vt:lpstr>
      <vt:lpstr>Atopic dermatitis…</vt:lpstr>
      <vt:lpstr>Atopic dermatitis con’t…..</vt:lpstr>
      <vt:lpstr>B. Seborrhic dermatitis</vt:lpstr>
      <vt:lpstr>Cont…</vt:lpstr>
      <vt:lpstr>C. Contact dermatitis: </vt:lpstr>
      <vt:lpstr>Contact dermatitis cont…</vt:lpstr>
      <vt:lpstr>Manifestations  of  dermatitis(all types)</vt:lpstr>
      <vt:lpstr>  Management of dermatitis  (all types)</vt:lpstr>
      <vt:lpstr>Management con’t…</vt:lpstr>
      <vt:lpstr>D. Psoriasis</vt:lpstr>
      <vt:lpstr>Psoriasis….</vt:lpstr>
      <vt:lpstr>Psoriasis…</vt:lpstr>
      <vt:lpstr>Management of psoriasis…</vt:lpstr>
      <vt:lpstr>Investigation for all types of dermatitis </vt:lpstr>
      <vt:lpstr>II. Bacterial infection</vt:lpstr>
      <vt:lpstr>Clinical features </vt:lpstr>
      <vt:lpstr>B. Folliculitis</vt:lpstr>
      <vt:lpstr>C. Furuncles/Boils</vt:lpstr>
      <vt:lpstr>C. Furuncles/Boils con’t…</vt:lpstr>
      <vt:lpstr>Furuncles…</vt:lpstr>
      <vt:lpstr>Sign and symptom</vt:lpstr>
      <vt:lpstr>D. Carbuncles</vt:lpstr>
      <vt:lpstr>Diagnosis </vt:lpstr>
      <vt:lpstr>E. Impetigo</vt:lpstr>
      <vt:lpstr>Sign &amp; symptom</vt:lpstr>
      <vt:lpstr>Impetigo con’t…</vt:lpstr>
      <vt:lpstr>Management</vt:lpstr>
      <vt:lpstr>III. Fungal  skin  disorder</vt:lpstr>
      <vt:lpstr>Fungal  skin  disorder con’t….</vt:lpstr>
      <vt:lpstr>B. Tinea corporis (Tinea circinata)</vt:lpstr>
      <vt:lpstr>C.  Tinea capitis (ring worm)</vt:lpstr>
      <vt:lpstr>D. Tinea unguium</vt:lpstr>
      <vt:lpstr>E. Tinea versicolor (pityriasis versicolor)</vt:lpstr>
      <vt:lpstr>Management/all forms</vt:lpstr>
      <vt:lpstr>Con’t…</vt:lpstr>
      <vt:lpstr>IV. Parasitic  skin  disorder</vt:lpstr>
      <vt:lpstr>Management</vt:lpstr>
      <vt:lpstr>B. Pediculosis</vt:lpstr>
      <vt:lpstr>Management</vt:lpstr>
      <vt:lpstr>V. Viral skin  disorder</vt:lpstr>
      <vt:lpstr>Sign and Symptom</vt:lpstr>
      <vt:lpstr>B. Herpes zoster (shingles)</vt:lpstr>
      <vt:lpstr>      Sign  and symptom </vt:lpstr>
      <vt:lpstr>Herpes zoster cont…</vt:lpstr>
      <vt:lpstr>Cont….</vt:lpstr>
      <vt:lpstr>PowerPoint Presentation</vt:lpstr>
      <vt:lpstr>Introduction</vt:lpstr>
      <vt:lpstr>Burn con’t…..</vt:lpstr>
      <vt:lpstr>  Etiology</vt:lpstr>
      <vt:lpstr>Risk factors</vt:lpstr>
      <vt:lpstr>Classification of burn</vt:lpstr>
      <vt:lpstr>Classification of burn con’t…</vt:lpstr>
      <vt:lpstr>Classification of burn con’t…</vt:lpstr>
      <vt:lpstr>Classification of burn con’t…</vt:lpstr>
      <vt:lpstr>Classification of burn con’t…</vt:lpstr>
      <vt:lpstr>Classification of burn con’t…</vt:lpstr>
      <vt:lpstr>Classification of burn con’t…</vt:lpstr>
      <vt:lpstr>Classification of burn con’t…</vt:lpstr>
      <vt:lpstr>Classification of burn con’t…</vt:lpstr>
      <vt:lpstr>PowerPoint Presentation</vt:lpstr>
      <vt:lpstr>Extent of body surface area injured</vt:lpstr>
      <vt:lpstr>Rule of Nine</vt:lpstr>
      <vt:lpstr>PowerPoint Presentation</vt:lpstr>
      <vt:lpstr>Palm method</vt:lpstr>
      <vt:lpstr>Management of burn   Pre-Hospital care/ first aid</vt:lpstr>
      <vt:lpstr>Management con’t…</vt:lpstr>
      <vt:lpstr>Indications for Hospital Admission </vt:lpstr>
      <vt:lpstr>Indication for H. Admission con’t…</vt:lpstr>
      <vt:lpstr>Management con’t…</vt:lpstr>
      <vt:lpstr>  Management con’t…</vt:lpstr>
      <vt:lpstr>Management con’t…</vt:lpstr>
      <vt:lpstr>Management con’t…</vt:lpstr>
      <vt:lpstr>Management con’t…</vt:lpstr>
      <vt:lpstr>Prevent infection </vt:lpstr>
      <vt:lpstr>   Complication of burn </vt:lpstr>
      <vt:lpstr> Long term complication of burn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GECH</dc:creator>
  <cp:lastModifiedBy>user</cp:lastModifiedBy>
  <cp:revision>1272</cp:revision>
  <dcterms:created xsi:type="dcterms:W3CDTF">2006-08-16T00:00:00Z</dcterms:created>
  <dcterms:modified xsi:type="dcterms:W3CDTF">2020-05-19T14:44:16Z</dcterms:modified>
</cp:coreProperties>
</file>